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3" r:id="rId2"/>
  </p:sldMasterIdLst>
  <p:notesMasterIdLst>
    <p:notesMasterId r:id="rId29"/>
  </p:notesMasterIdLst>
  <p:sldIdLst>
    <p:sldId id="256" r:id="rId3"/>
    <p:sldId id="265" r:id="rId4"/>
    <p:sldId id="257" r:id="rId5"/>
    <p:sldId id="263" r:id="rId6"/>
    <p:sldId id="294" r:id="rId7"/>
    <p:sldId id="262" r:id="rId8"/>
    <p:sldId id="269" r:id="rId9"/>
    <p:sldId id="270" r:id="rId10"/>
    <p:sldId id="271" r:id="rId11"/>
    <p:sldId id="272" r:id="rId12"/>
    <p:sldId id="292" r:id="rId13"/>
    <p:sldId id="273" r:id="rId14"/>
    <p:sldId id="282" r:id="rId15"/>
    <p:sldId id="258" r:id="rId16"/>
    <p:sldId id="268" r:id="rId17"/>
    <p:sldId id="285" r:id="rId18"/>
    <p:sldId id="286" r:id="rId19"/>
    <p:sldId id="296" r:id="rId20"/>
    <p:sldId id="291" r:id="rId21"/>
    <p:sldId id="284" r:id="rId22"/>
    <p:sldId id="290" r:id="rId23"/>
    <p:sldId id="283" r:id="rId24"/>
    <p:sldId id="278" r:id="rId25"/>
    <p:sldId id="288" r:id="rId26"/>
    <p:sldId id="289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M Chubaty" initials="AM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32" autoAdjust="0"/>
  </p:normalViewPr>
  <p:slideViewPr>
    <p:cSldViewPr>
      <p:cViewPr varScale="1">
        <p:scale>
          <a:sx n="78" d="100"/>
          <a:sy n="78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78336-7F2F-4F0B-B728-8298E6450511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7E19C-AFF7-43D6-8863-821D4B0EB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6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What is the number one system for understanding </a:t>
            </a:r>
            <a:r>
              <a:rPr lang="en-CA" i="1" dirty="0" smtClean="0"/>
              <a:t>data</a:t>
            </a:r>
            <a:r>
              <a:rPr lang="en-US" i="0" dirty="0" smtClean="0"/>
              <a:t>?</a:t>
            </a:r>
            <a:endParaRPr lang="en-CA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E19C-AFF7-43D6-8863-821D4B0EB96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42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E19C-AFF7-43D6-8863-821D4B0EB96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06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build a massive model of everything – and we don’t want to! Our goal is to integrate</a:t>
            </a:r>
            <a:r>
              <a:rPr lang="en-US" baseline="0" dirty="0" smtClean="0"/>
              <a:t> expert-built models in a common platform.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E19C-AFF7-43D6-8863-821D4B0EB96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65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Simulation models are essentially data manipulation</a:t>
            </a:r>
            <a:r>
              <a:rPr lang="en-CA" baseline="0" dirty="0" smtClean="0"/>
              <a:t> combined with </a:t>
            </a:r>
            <a:r>
              <a:rPr lang="en-CA" baseline="0" smtClean="0"/>
              <a:t>data analysis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E19C-AFF7-43D6-8863-821D4B0EB96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58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RandomLandscapes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CaribouMovement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FireSpread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E19C-AFF7-43D6-8863-821D4B0EB96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00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caribouMovementLcc</a:t>
            </a:r>
            <a:endParaRPr lang="en-CA" dirty="0" smtClean="0"/>
          </a:p>
          <a:p>
            <a:r>
              <a:rPr lang="en-US" dirty="0" err="1" smtClean="0"/>
              <a:t>fireSpreadLcc</a:t>
            </a:r>
            <a:endParaRPr lang="en-US" dirty="0" smtClean="0"/>
          </a:p>
          <a:p>
            <a:r>
              <a:rPr lang="en-US" dirty="0" err="1" smtClean="0"/>
              <a:t>forestAge</a:t>
            </a:r>
            <a:endParaRPr lang="en-US" dirty="0" smtClean="0"/>
          </a:p>
          <a:p>
            <a:r>
              <a:rPr lang="en-US" dirty="0" err="1" smtClean="0"/>
              <a:t>forestSuccession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E19C-AFF7-43D6-8863-821D4B0EB96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59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FS_blue template_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9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14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MPMO_blue template_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86879"/>
              </a:buClr>
              <a:buFont typeface="Wingdings" charset="2"/>
              <a:buChar char="§"/>
              <a:defRPr/>
            </a:lvl1pPr>
            <a:lvl2pPr>
              <a:buClr>
                <a:srgbClr val="486879"/>
              </a:buClr>
              <a:buFont typeface="Wingdings" charset="2"/>
              <a:buChar char="§"/>
              <a:defRPr/>
            </a:lvl2pPr>
            <a:lvl3pPr>
              <a:buClr>
                <a:srgbClr val="486879"/>
              </a:buClr>
              <a:buFont typeface="Wingdings" charset="2"/>
              <a:buChar char="§"/>
              <a:defRPr/>
            </a:lvl3pPr>
            <a:lvl4pPr>
              <a:buClr>
                <a:srgbClr val="486879"/>
              </a:buClr>
              <a:buFont typeface="Wingdings" charset="2"/>
              <a:buChar char="§"/>
              <a:defRPr/>
            </a:lvl4pPr>
            <a:lvl5pPr>
              <a:buClr>
                <a:srgbClr val="486879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14DA609-7B5E-47A6-9116-1878699439E5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C6AD1E-6EF3-4960-A126-810E4923657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72AD41-6BDB-433E-8E94-1EB49DD2339D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FF32E4-4A20-46F2-A53A-00C50F7E0DE8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50BDDD-3E14-414E-A0EE-51D9090DE1F1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18E6FF-F807-42BF-B87B-FE5BF6C5DB0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473199D-237C-4898-9575-509B9AC48169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A67E03D-6719-4D10-86A3-F0344400265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294EBB-FA4A-4E6B-9A58-C3BEB6D0E214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A5E4A0-D15A-4A93-BBBA-47111563B7A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1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91E9FD7-B960-47B0-BB23-8B4C38D88E29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67CB549-85FE-4FC5-B649-50BEF342884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12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690F8A-C750-4244-9507-800A660CFE35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8E04CB-D003-4D33-B731-8667FE3FDA04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931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EA4AAF-A7CC-46F9-99F2-FAE505657BBC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D7715B1-18B6-4BB4-8E9D-BBA5BF4B459E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A19FE7D-3C5C-477D-9421-2D5E0623DB30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05949B-1A61-4CFC-B928-C8C4EB2A34D7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3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C75CAD-869A-4E91-A67F-29FA9AF2434E}" type="datetimeFigureOut">
              <a:rPr lang="en-US"/>
              <a:pPr>
                <a:defRPr/>
              </a:pPr>
              <a:t>14-12-07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ADDA8CB-C186-4652-B90D-38AC10E8F19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2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0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7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9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20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533ACA5-CFBB-4D09-90D3-8BD0E01D5BA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14-12-07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0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B56E74-DE87-4ABB-A024-4EA52E854583}" type="slidenum">
              <a:rPr lang="en-US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12" descr="Canada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00800"/>
            <a:ext cx="1295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 descr="nrcan_fip_f_2c_5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03988"/>
            <a:ext cx="2590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2514600" y="0"/>
            <a:ext cx="3733800" cy="228600"/>
          </a:xfrm>
          <a:prstGeom prst="rect">
            <a:avLst/>
          </a:prstGeom>
          <a:solidFill>
            <a:srgbClr val="4868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2895600" cy="228600"/>
          </a:xfrm>
          <a:prstGeom prst="rect">
            <a:avLst/>
          </a:prstGeom>
          <a:solidFill>
            <a:srgbClr val="25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6019800" y="0"/>
            <a:ext cx="3124200" cy="228600"/>
          </a:xfrm>
          <a:prstGeom prst="rect">
            <a:avLst/>
          </a:prstGeom>
          <a:solidFill>
            <a:srgbClr val="6C93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45697B"/>
          </a:solidFill>
          <a:latin typeface="Myriad Pro"/>
          <a:ea typeface="Myriad Pro"/>
          <a:cs typeface="Myriad Pro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3200" kern="1200">
          <a:solidFill>
            <a:schemeClr val="tx1"/>
          </a:solidFill>
          <a:latin typeface="Myriad Pro"/>
          <a:ea typeface="Myriad Pro"/>
          <a:cs typeface="Myriad Pro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2800" kern="1200">
          <a:solidFill>
            <a:schemeClr val="tx1"/>
          </a:solidFill>
          <a:latin typeface="Myriad Pro"/>
          <a:ea typeface="Myriad Pro"/>
          <a:cs typeface="Myriad Pro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2400" kern="1200">
          <a:solidFill>
            <a:schemeClr val="tx1"/>
          </a:solidFill>
          <a:latin typeface="Myriad Pro"/>
          <a:ea typeface="Myriad Pro"/>
          <a:cs typeface="Myriad Pro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Myriad Pro"/>
          <a:cs typeface="Myriad Pro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Myriad Pro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2514600" y="0"/>
            <a:ext cx="3733800" cy="228600"/>
          </a:xfrm>
          <a:prstGeom prst="rect">
            <a:avLst/>
          </a:prstGeom>
          <a:solidFill>
            <a:srgbClr val="4868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0" y="0"/>
            <a:ext cx="2895600" cy="228600"/>
          </a:xfrm>
          <a:prstGeom prst="rect">
            <a:avLst/>
          </a:prstGeom>
          <a:solidFill>
            <a:srgbClr val="25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6019800" y="0"/>
            <a:ext cx="3124200" cy="228600"/>
          </a:xfrm>
          <a:prstGeom prst="rect">
            <a:avLst/>
          </a:prstGeom>
          <a:solidFill>
            <a:srgbClr val="6C93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9BD914A-B138-4E20-B5A7-2F58B58CFD4C}" type="slidenum">
              <a:rPr lang="en-US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2056" name="Picture 12" descr="Canada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00800"/>
            <a:ext cx="1295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5" descr="nrcan_fip_e_2c_5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4150"/>
            <a:ext cx="25908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486879"/>
          </a:solidFill>
          <a:latin typeface="Myriad Pro"/>
          <a:ea typeface="Myriad Pro"/>
          <a:cs typeface="Myriad Pro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3200" kern="1200">
          <a:solidFill>
            <a:schemeClr val="tx1"/>
          </a:solidFill>
          <a:latin typeface="Myriad Pro"/>
          <a:ea typeface="Myriad Pro"/>
          <a:cs typeface="Myriad Pro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2800" kern="1200">
          <a:solidFill>
            <a:schemeClr val="tx1"/>
          </a:solidFill>
          <a:latin typeface="Myriad Pro"/>
          <a:ea typeface="Myriad Pro"/>
          <a:cs typeface="Myriad Pro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2400" kern="1200">
          <a:solidFill>
            <a:schemeClr val="tx1"/>
          </a:solidFill>
          <a:latin typeface="Myriad Pro"/>
          <a:ea typeface="Myriad Pro"/>
          <a:cs typeface="Myriad Pro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Myriad Pro"/>
          <a:cs typeface="Myriad Pro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Myriad Pro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chubaty/SpaDES" TargetMode="Externa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views/" TargetMode="Externa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SpaDES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Spatial Discrete Event Simulation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 </a:t>
            </a:r>
            <a:r>
              <a:rPr lang="en-CA" dirty="0"/>
              <a:t>package for powerful, fast, </a:t>
            </a:r>
            <a:r>
              <a:rPr lang="en-CA" dirty="0" smtClean="0"/>
              <a:t>scalable </a:t>
            </a:r>
            <a:r>
              <a:rPr lang="en-CA" dirty="0"/>
              <a:t>simulation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01317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Alex M. Chubaty</a:t>
            </a:r>
          </a:p>
          <a:p>
            <a:pPr algn="ctr"/>
            <a:r>
              <a:rPr lang="en-US" dirty="0" smtClean="0"/>
              <a:t>Eliot J. B. McIntire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97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ntegrated questions require integrated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>
                <a:solidFill>
                  <a:schemeClr val="tx2"/>
                </a:solidFill>
              </a:rPr>
              <a:t>Given that spruce budworm is rampant, what are the forecasts for central Quebec in 10 years for:</a:t>
            </a:r>
          </a:p>
          <a:p>
            <a:pPr lvl="1"/>
            <a:r>
              <a:rPr lang="en-CA" sz="2400" dirty="0" smtClean="0">
                <a:solidFill>
                  <a:schemeClr val="tx2"/>
                </a:solidFill>
              </a:rPr>
              <a:t>Caribou?</a:t>
            </a:r>
          </a:p>
          <a:p>
            <a:pPr lvl="1"/>
            <a:r>
              <a:rPr lang="en-CA" sz="2400" dirty="0" smtClean="0">
                <a:solidFill>
                  <a:schemeClr val="tx2"/>
                </a:solidFill>
              </a:rPr>
              <a:t>Jobs?</a:t>
            </a:r>
          </a:p>
          <a:p>
            <a:pPr lvl="1"/>
            <a:r>
              <a:rPr lang="en-CA" sz="2400" dirty="0" smtClean="0">
                <a:solidFill>
                  <a:schemeClr val="tx2"/>
                </a:solidFill>
              </a:rPr>
              <a:t>Carbon?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Etc</a:t>
            </a:r>
            <a:r>
              <a:rPr lang="en-US" sz="2400" i="1" dirty="0" smtClean="0">
                <a:solidFill>
                  <a:schemeClr val="tx2"/>
                </a:solidFill>
              </a:rPr>
              <a:t>.</a:t>
            </a:r>
            <a:endParaRPr lang="en-CA" sz="2400" i="1" dirty="0" smtClean="0">
              <a:solidFill>
                <a:schemeClr val="tx2"/>
              </a:solidFill>
            </a:endParaRPr>
          </a:p>
          <a:p>
            <a:pPr marL="342900" lvl="1" indent="-342900"/>
            <a:r>
              <a:rPr lang="en-CA" dirty="0" smtClean="0"/>
              <a:t>This can’t be answered by a single group</a:t>
            </a:r>
          </a:p>
          <a:p>
            <a:pPr marL="742950" lvl="2" indent="-342900"/>
            <a:r>
              <a:rPr lang="en-CA" sz="2400" dirty="0" smtClean="0"/>
              <a:t>Need to join the caribou, economic, fire, climate, and carbon modules to the spruce budworm module.</a:t>
            </a:r>
          </a:p>
        </p:txBody>
      </p:sp>
    </p:spTree>
    <p:extLst>
      <p:ext uri="{BB962C8B-B14F-4D97-AF65-F5344CB8AC3E}">
        <p14:creationId xmlns:p14="http://schemas.microsoft.com/office/powerpoint/2010/main" val="72574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modelling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Evaluate models </a:t>
            </a:r>
            <a:r>
              <a:rPr lang="en-US" sz="2800" i="1" dirty="0" smtClean="0"/>
              <a:t>as hypotheses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Estimate </a:t>
            </a:r>
            <a:r>
              <a:rPr lang="en-US" sz="2800" dirty="0"/>
              <a:t>uncertainty</a:t>
            </a:r>
            <a:endParaRPr lang="en-CA" sz="2800" dirty="0"/>
          </a:p>
          <a:p>
            <a:endParaRPr lang="en-US" sz="2800" dirty="0" smtClean="0"/>
          </a:p>
          <a:p>
            <a:r>
              <a:rPr lang="en-US" sz="2800" dirty="0" smtClean="0"/>
              <a:t>Ensemble forecast modelling</a:t>
            </a:r>
          </a:p>
          <a:p>
            <a:endParaRPr lang="en-US" sz="2800" dirty="0" smtClean="0"/>
          </a:p>
          <a:p>
            <a:r>
              <a:rPr lang="en-US" sz="2800" dirty="0" smtClean="0"/>
              <a:t>Study cumulative effects</a:t>
            </a:r>
          </a:p>
          <a:p>
            <a:pPr lvl="1"/>
            <a:r>
              <a:rPr lang="en-US" sz="2400" dirty="0" smtClean="0"/>
              <a:t>Feedbacks and interactions between modules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25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objectives and </a:t>
            </a:r>
            <a:r>
              <a:rPr lang="en-US" dirty="0" smtClean="0"/>
              <a:t>motivations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Rapid model development for wide variety of model types (IBMs, matrix, etc.)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Faster, more memory efficient, more scalable, than current systems (e.g., NetLogo, SELES, Repast, etc.)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Capitalize on R’s strengths as a data manipulation and data analysis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6191" y="260648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0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objectives and </a:t>
            </a:r>
            <a:r>
              <a:rPr lang="en-US" dirty="0" smtClean="0"/>
              <a:t>motivations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Be open source and make it easy to contribute modules and code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Be easy to use for scientists who aren’t formally trained as programmers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Allow tight coupling of models and data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Built around modularity so that models can be seen as modules that are easily replaceable (not just “in theory”)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6191" y="260648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9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9513" y="1196752"/>
            <a:ext cx="8784975" cy="4967547"/>
            <a:chOff x="305528" y="692696"/>
            <a:chExt cx="8586952" cy="5472608"/>
          </a:xfrm>
        </p:grpSpPr>
        <p:sp>
          <p:nvSpPr>
            <p:cNvPr id="6" name="Rectangle 5"/>
            <p:cNvSpPr/>
            <p:nvPr/>
          </p:nvSpPr>
          <p:spPr>
            <a:xfrm>
              <a:off x="305528" y="692696"/>
              <a:ext cx="5688632" cy="54726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37876" y="837011"/>
              <a:ext cx="2273810" cy="4540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Can 6"/>
            <p:cNvSpPr/>
            <p:nvPr/>
          </p:nvSpPr>
          <p:spPr>
            <a:xfrm>
              <a:off x="8028384" y="1836216"/>
              <a:ext cx="864096" cy="7200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maps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7001957" y="1836217"/>
              <a:ext cx="864096" cy="7200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7181977" y="3065131"/>
              <a:ext cx="1368152" cy="792088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756289" y="2366640"/>
              <a:ext cx="1636984" cy="7343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“internal”</a:t>
              </a:r>
            </a:p>
            <a:p>
              <a:pPr algn="ctr"/>
              <a:r>
                <a:rPr lang="en-US" dirty="0" smtClean="0"/>
                <a:t>module</a:t>
              </a:r>
              <a:endParaRPr lang="en-CA" dirty="0"/>
            </a:p>
          </p:txBody>
        </p:sp>
        <p:sp>
          <p:nvSpPr>
            <p:cNvPr id="14" name="Can 13"/>
            <p:cNvSpPr/>
            <p:nvPr/>
          </p:nvSpPr>
          <p:spPr>
            <a:xfrm>
              <a:off x="7307993" y="4184638"/>
              <a:ext cx="1116124" cy="85887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</a:t>
              </a:r>
            </a:p>
            <a:p>
              <a:pPr algn="ctr"/>
              <a:r>
                <a:rPr lang="en-US" dirty="0" smtClean="0"/>
                <a:t>outputs</a:t>
              </a:r>
              <a:endParaRPr lang="en-CA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722343" y="3483413"/>
              <a:ext cx="1636984" cy="772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“external”</a:t>
              </a:r>
            </a:p>
            <a:p>
              <a:pPr algn="ctr"/>
              <a:r>
                <a:rPr lang="en-US" dirty="0" smtClean="0"/>
                <a:t>module</a:t>
              </a:r>
              <a:endParaRPr lang="en-CA" dirty="0"/>
            </a:p>
          </p:txBody>
        </p:sp>
        <p:cxnSp>
          <p:nvCxnSpPr>
            <p:cNvPr id="22" name="Elbow Connector 21"/>
            <p:cNvCxnSpPr>
              <a:stCxn id="9" idx="2"/>
              <a:endCxn id="15" idx="6"/>
            </p:cNvCxnSpPr>
            <p:nvPr/>
          </p:nvCxnSpPr>
          <p:spPr>
            <a:xfrm rot="10800000" flipV="1">
              <a:off x="5359327" y="3560186"/>
              <a:ext cx="1822650" cy="3093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7" idx="3"/>
              <a:endCxn id="11" idx="6"/>
            </p:cNvCxnSpPr>
            <p:nvPr/>
          </p:nvCxnSpPr>
          <p:spPr>
            <a:xfrm rot="5400000">
              <a:off x="6838100" y="1111470"/>
              <a:ext cx="177507" cy="306715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8" idx="3"/>
              <a:endCxn id="11" idx="6"/>
            </p:cNvCxnSpPr>
            <p:nvPr/>
          </p:nvCxnSpPr>
          <p:spPr>
            <a:xfrm rot="5400000">
              <a:off x="6324886" y="1624684"/>
              <a:ext cx="177506" cy="204073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7307992" y="5229200"/>
              <a:ext cx="1116123" cy="72008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screen</a:t>
              </a:r>
            </a:p>
            <a:p>
              <a:pPr algn="ctr"/>
              <a:r>
                <a:rPr lang="en-US" dirty="0" smtClean="0"/>
                <a:t>outputs</a:t>
              </a:r>
              <a:endParaRPr lang="en-CA" dirty="0"/>
            </a:p>
          </p:txBody>
        </p:sp>
        <p:cxnSp>
          <p:nvCxnSpPr>
            <p:cNvPr id="50" name="Elbow Connector 49"/>
            <p:cNvCxnSpPr>
              <a:stCxn id="10" idx="2"/>
              <a:endCxn id="173" idx="2"/>
            </p:cNvCxnSpPr>
            <p:nvPr/>
          </p:nvCxnSpPr>
          <p:spPr>
            <a:xfrm rot="5400000" flipH="1" flipV="1">
              <a:off x="3431263" y="4536812"/>
              <a:ext cx="302555" cy="1984480"/>
            </a:xfrm>
            <a:prstGeom prst="bentConnector3">
              <a:avLst>
                <a:gd name="adj1" fmla="val -7555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73" idx="1"/>
              <a:endCxn id="10" idx="0"/>
            </p:cNvCxnSpPr>
            <p:nvPr/>
          </p:nvCxnSpPr>
          <p:spPr>
            <a:xfrm rot="10800000" flipV="1">
              <a:off x="2590302" y="3107393"/>
              <a:ext cx="847575" cy="978402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050240" y="4085795"/>
              <a:ext cx="1080121" cy="1594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br>
                <a:rPr lang="en-US" dirty="0" smtClean="0"/>
              </a:br>
              <a:r>
                <a:rPr lang="en-US" dirty="0" smtClean="0"/>
                <a:t>queue</a:t>
              </a:r>
              <a:endParaRPr lang="en-CA" dirty="0"/>
            </a:p>
          </p:txBody>
        </p:sp>
        <p:sp>
          <p:nvSpPr>
            <p:cNvPr id="86" name="Hexagon 85"/>
            <p:cNvSpPr/>
            <p:nvPr/>
          </p:nvSpPr>
          <p:spPr>
            <a:xfrm>
              <a:off x="403564" y="4422161"/>
              <a:ext cx="1059339" cy="912116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</a:t>
              </a:r>
              <a:endParaRPr lang="en-CA" dirty="0"/>
            </a:p>
          </p:txBody>
        </p:sp>
        <p:sp>
          <p:nvSpPr>
            <p:cNvPr id="2" name="Can 1"/>
            <p:cNvSpPr/>
            <p:nvPr/>
          </p:nvSpPr>
          <p:spPr>
            <a:xfrm>
              <a:off x="1544888" y="1263995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CA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1544887" y="2308111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variables</a:t>
              </a:r>
              <a:endParaRPr lang="en-CA" sz="1400" dirty="0"/>
            </a:p>
          </p:txBody>
        </p:sp>
        <p:sp>
          <p:nvSpPr>
            <p:cNvPr id="185" name="Bent Arrow 184"/>
            <p:cNvSpPr/>
            <p:nvPr/>
          </p:nvSpPr>
          <p:spPr>
            <a:xfrm>
              <a:off x="845588" y="4085795"/>
              <a:ext cx="1204652" cy="324916"/>
            </a:xfrm>
            <a:prstGeom prst="ben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86" name="Bent Arrow 185"/>
            <p:cNvSpPr/>
            <p:nvPr/>
          </p:nvSpPr>
          <p:spPr>
            <a:xfrm rot="16200000">
              <a:off x="1267483" y="4912383"/>
              <a:ext cx="346052" cy="1189840"/>
            </a:xfrm>
            <a:prstGeom prst="ben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038610" y="5888305"/>
              <a:ext cx="1047338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dirty="0" smtClean="0"/>
                <a:t>process event</a:t>
              </a:r>
              <a:endParaRPr lang="en-CA" sz="12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625559" y="3136204"/>
              <a:ext cx="75052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dirty="0" smtClean="0"/>
                <a:t>schedule</a:t>
              </a:r>
            </a:p>
            <a:p>
              <a:pPr algn="ctr"/>
              <a:r>
                <a:rPr lang="en-US" sz="1200" dirty="0" smtClean="0"/>
                <a:t>event</a:t>
              </a:r>
              <a:endParaRPr lang="en-CA" sz="1200" dirty="0"/>
            </a:p>
          </p:txBody>
        </p:sp>
        <p:sp>
          <p:nvSpPr>
            <p:cNvPr id="233" name="Can 232"/>
            <p:cNvSpPr/>
            <p:nvPr/>
          </p:nvSpPr>
          <p:spPr>
            <a:xfrm>
              <a:off x="468785" y="1768052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</a:t>
              </a:r>
              <a:endParaRPr lang="en-CA" dirty="0"/>
            </a:p>
          </p:txBody>
        </p:sp>
        <p:sp>
          <p:nvSpPr>
            <p:cNvPr id="238" name="Left-Right Arrow 237"/>
            <p:cNvSpPr/>
            <p:nvPr/>
          </p:nvSpPr>
          <p:spPr>
            <a:xfrm>
              <a:off x="2408984" y="1584278"/>
              <a:ext cx="1028893" cy="183774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9" name="Left-Right Arrow 238"/>
            <p:cNvSpPr/>
            <p:nvPr/>
          </p:nvSpPr>
          <p:spPr>
            <a:xfrm>
              <a:off x="2408984" y="2643725"/>
              <a:ext cx="1028894" cy="180157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Left-Right Arrow 31"/>
            <p:cNvSpPr/>
            <p:nvPr/>
          </p:nvSpPr>
          <p:spPr>
            <a:xfrm>
              <a:off x="1319198" y="1038186"/>
              <a:ext cx="2118678" cy="194208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2" name="Elbow Connector 91"/>
            <p:cNvCxnSpPr>
              <a:stCxn id="14" idx="4"/>
              <a:endCxn id="9" idx="4"/>
            </p:cNvCxnSpPr>
            <p:nvPr/>
          </p:nvCxnSpPr>
          <p:spPr>
            <a:xfrm flipH="1" flipV="1">
              <a:off x="8352107" y="3560186"/>
              <a:ext cx="72010" cy="1053887"/>
            </a:xfrm>
            <a:prstGeom prst="bentConnector3">
              <a:avLst>
                <a:gd name="adj1" fmla="val -492448"/>
              </a:avLst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n 32"/>
            <p:cNvSpPr/>
            <p:nvPr/>
          </p:nvSpPr>
          <p:spPr>
            <a:xfrm>
              <a:off x="468785" y="757247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agents</a:t>
              </a:r>
              <a:endParaRPr lang="en-CA" dirty="0"/>
            </a:p>
          </p:txBody>
        </p:sp>
        <p:sp>
          <p:nvSpPr>
            <p:cNvPr id="34" name="Left-Right Arrow 33"/>
            <p:cNvSpPr/>
            <p:nvPr/>
          </p:nvSpPr>
          <p:spPr>
            <a:xfrm>
              <a:off x="1349644" y="2077900"/>
              <a:ext cx="2118678" cy="194208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Can 44"/>
            <p:cNvSpPr/>
            <p:nvPr/>
          </p:nvSpPr>
          <p:spPr>
            <a:xfrm>
              <a:off x="7001957" y="699388"/>
              <a:ext cx="1764509" cy="794781"/>
            </a:xfrm>
            <a:prstGeom prst="can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simulation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parameters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Elbow Connector 87"/>
            <p:cNvCxnSpPr>
              <a:endCxn id="14" idx="2"/>
            </p:cNvCxnSpPr>
            <p:nvPr/>
          </p:nvCxnSpPr>
          <p:spPr>
            <a:xfrm flipV="1">
              <a:off x="5711686" y="4614073"/>
              <a:ext cx="1596307" cy="19791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endCxn id="36" idx="1"/>
            </p:cNvCxnSpPr>
            <p:nvPr/>
          </p:nvCxnSpPr>
          <p:spPr>
            <a:xfrm>
              <a:off x="5711686" y="4811989"/>
              <a:ext cx="1596306" cy="7772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722343" y="993611"/>
              <a:ext cx="167093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000" dirty="0" smtClean="0"/>
                <a:t>modules</a:t>
              </a:r>
              <a:endParaRPr lang="en-CA" sz="2000" dirty="0"/>
            </a:p>
          </p:txBody>
        </p:sp>
        <p:cxnSp>
          <p:nvCxnSpPr>
            <p:cNvPr id="96" name="Elbow Connector 95"/>
            <p:cNvCxnSpPr>
              <a:stCxn id="45" idx="2"/>
            </p:cNvCxnSpPr>
            <p:nvPr/>
          </p:nvCxnSpPr>
          <p:spPr>
            <a:xfrm rot="10800000" flipV="1">
              <a:off x="5994161" y="1096778"/>
              <a:ext cx="1007797" cy="22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design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017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module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all possible module events: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Event type (e.g., </a:t>
            </a:r>
            <a:r>
              <a:rPr lang="en-US" dirty="0" err="1" smtClean="0"/>
              <a:t>init</a:t>
            </a:r>
            <a:r>
              <a:rPr lang="en-US" dirty="0" smtClean="0"/>
              <a:t>, move, plot)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What happens during processing the event</a:t>
            </a:r>
          </a:p>
          <a:p>
            <a:endParaRPr lang="en-US" dirty="0" smtClean="0"/>
          </a:p>
          <a:p>
            <a:r>
              <a:rPr lang="en-US" dirty="0" smtClean="0"/>
              <a:t>Modules can be user-modified or user-built</a:t>
            </a:r>
          </a:p>
          <a:p>
            <a:endParaRPr lang="en-US" dirty="0"/>
          </a:p>
          <a:p>
            <a:r>
              <a:rPr lang="en-US" dirty="0" smtClean="0"/>
              <a:t>Minimize module interdependencies to maintain modularization</a:t>
            </a:r>
          </a:p>
        </p:txBody>
      </p:sp>
    </p:spTree>
    <p:extLst>
      <p:ext uri="{BB962C8B-B14F-4D97-AF65-F5344CB8AC3E}">
        <p14:creationId xmlns:p14="http://schemas.microsoft.com/office/powerpoint/2010/main" val="423496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53" y="548680"/>
            <a:ext cx="4523543" cy="564949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1520" y="1412776"/>
            <a:ext cx="4038600" cy="4713387"/>
          </a:xfrm>
        </p:spPr>
        <p:txBody>
          <a:bodyPr/>
          <a:lstStyle/>
          <a:p>
            <a:r>
              <a:rPr lang="en-US" sz="2400" dirty="0" smtClean="0"/>
              <a:t>Maps:</a:t>
            </a:r>
          </a:p>
          <a:p>
            <a:pPr lvl="1"/>
            <a:r>
              <a:rPr lang="en-US" sz="2000" dirty="0" smtClean="0"/>
              <a:t>Digital elevation model</a:t>
            </a:r>
          </a:p>
          <a:p>
            <a:pPr lvl="1"/>
            <a:r>
              <a:rPr lang="en-US" sz="2000" dirty="0" smtClean="0"/>
              <a:t>Forest age</a:t>
            </a:r>
          </a:p>
          <a:p>
            <a:pPr lvl="1"/>
            <a:r>
              <a:rPr lang="en-US" sz="2000" dirty="0" smtClean="0"/>
              <a:t>Forest cover</a:t>
            </a:r>
          </a:p>
          <a:p>
            <a:pPr lvl="1"/>
            <a:r>
              <a:rPr lang="en-US" sz="2000" dirty="0" smtClean="0"/>
              <a:t>Caribou habitat quality</a:t>
            </a:r>
          </a:p>
          <a:p>
            <a:pPr lvl="1"/>
            <a:r>
              <a:rPr lang="en-US" sz="2000" dirty="0" smtClean="0"/>
              <a:t>Percent pine</a:t>
            </a:r>
          </a:p>
          <a:p>
            <a:pPr lvl="1"/>
            <a:r>
              <a:rPr lang="en-US" sz="2000" dirty="0" smtClean="0"/>
              <a:t>Current fire locations</a:t>
            </a:r>
          </a:p>
          <a:p>
            <a:endParaRPr lang="en-US" dirty="0"/>
          </a:p>
          <a:p>
            <a:r>
              <a:rPr lang="en-US" dirty="0" smtClean="0"/>
              <a:t>Caribou movement trajectories plotted on forest age map</a:t>
            </a:r>
            <a:endParaRPr lang="en-C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</a:t>
            </a:r>
            <a:r>
              <a:rPr lang="en-US" dirty="0" smtClean="0"/>
              <a:t>demo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61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SpaDES</a:t>
            </a:r>
            <a:r>
              <a:rPr lang="en-CA" dirty="0" smtClean="0"/>
              <a:t>: demo 1 (statistics)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03" y="1600200"/>
            <a:ext cx="5931393" cy="4525963"/>
          </a:xfrm>
        </p:spPr>
      </p:pic>
    </p:spTree>
    <p:extLst>
      <p:ext uri="{BB962C8B-B14F-4D97-AF65-F5344CB8AC3E}">
        <p14:creationId xmlns:p14="http://schemas.microsoft.com/office/powerpoint/2010/main" val="153500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SpaDES</a:t>
            </a:r>
            <a:r>
              <a:rPr lang="en-US" dirty="0"/>
              <a:t>: shiny </a:t>
            </a:r>
            <a:r>
              <a:rPr lang="en-US" dirty="0" smtClean="0"/>
              <a:t>demo 2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" y="1600200"/>
            <a:ext cx="7815737" cy="4525963"/>
          </a:xfrm>
        </p:spPr>
      </p:pic>
    </p:spTree>
    <p:extLst>
      <p:ext uri="{BB962C8B-B14F-4D97-AF65-F5344CB8AC3E}">
        <p14:creationId xmlns:p14="http://schemas.microsoft.com/office/powerpoint/2010/main" val="44533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active developers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Alex Chubaty</a:t>
            </a:r>
          </a:p>
          <a:p>
            <a:r>
              <a:rPr lang="en-CA" dirty="0" smtClean="0"/>
              <a:t>Eliot McIntire</a:t>
            </a:r>
          </a:p>
          <a:p>
            <a:r>
              <a:rPr lang="en-CA" dirty="0" smtClean="0"/>
              <a:t>Steve Cumming</a:t>
            </a:r>
          </a:p>
        </p:txBody>
      </p:sp>
    </p:spTree>
    <p:extLst>
      <p:ext uri="{BB962C8B-B14F-4D97-AF65-F5344CB8AC3E}">
        <p14:creationId xmlns:p14="http://schemas.microsoft.com/office/powerpoint/2010/main" val="32284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Forecasting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 need to forecast the past, present and future of ecosystem </a:t>
            </a:r>
            <a:r>
              <a:rPr lang="en-CA" dirty="0" smtClean="0"/>
              <a:t>properties</a:t>
            </a:r>
          </a:p>
          <a:p>
            <a:endParaRPr lang="en-CA" dirty="0" smtClean="0"/>
          </a:p>
          <a:p>
            <a:r>
              <a:rPr lang="en-CA" dirty="0"/>
              <a:t>We need to either understand these systems, or at least come up with phenomenological </a:t>
            </a:r>
            <a:r>
              <a:rPr lang="en-CA" dirty="0" smtClean="0"/>
              <a:t>relationships</a:t>
            </a:r>
          </a:p>
          <a:p>
            <a:endParaRPr lang="en-CA" dirty="0" smtClean="0"/>
          </a:p>
          <a:p>
            <a:r>
              <a:rPr lang="en-CA" dirty="0" smtClean="0"/>
              <a:t>We </a:t>
            </a:r>
            <a:r>
              <a:rPr lang="en-CA" dirty="0" smtClean="0"/>
              <a:t>have </a:t>
            </a:r>
            <a:r>
              <a:rPr lang="en-CA" dirty="0" smtClean="0"/>
              <a:t>(or </a:t>
            </a:r>
            <a:r>
              <a:rPr lang="en-CA" dirty="0" smtClean="0"/>
              <a:t>will get </a:t>
            </a:r>
            <a:r>
              <a:rPr lang="en-CA" dirty="0" smtClean="0"/>
              <a:t>data), </a:t>
            </a:r>
            <a:r>
              <a:rPr lang="en-CA" dirty="0" smtClean="0"/>
              <a:t>whose magnitude is growing fast (“</a:t>
            </a:r>
            <a:r>
              <a:rPr lang="en-CA" i="1" dirty="0" smtClean="0"/>
              <a:t>Big Data</a:t>
            </a:r>
            <a:r>
              <a:rPr lang="en-CA" i="1" dirty="0" smtClean="0"/>
              <a:t>”</a:t>
            </a:r>
            <a:r>
              <a:rPr lang="en-CA" dirty="0"/>
              <a:t>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494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collaborators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Mountain pine beetle dispersal</a:t>
            </a:r>
          </a:p>
          <a:p>
            <a:pPr lvl="1"/>
            <a:r>
              <a:rPr lang="en-US" dirty="0" smtClean="0"/>
              <a:t>Alex Chubaty (PFC/Laval)</a:t>
            </a:r>
          </a:p>
          <a:p>
            <a:r>
              <a:rPr lang="en-US" dirty="0" smtClean="0"/>
              <a:t>Fire spread</a:t>
            </a:r>
          </a:p>
          <a:p>
            <a:pPr lvl="1"/>
            <a:r>
              <a:rPr lang="en-US" dirty="0" smtClean="0"/>
              <a:t>Steve Cumming (Laval)</a:t>
            </a:r>
          </a:p>
          <a:p>
            <a:r>
              <a:rPr lang="en-US" dirty="0" smtClean="0"/>
              <a:t>Boreal forest succession and regeneration</a:t>
            </a:r>
          </a:p>
          <a:p>
            <a:pPr lvl="1"/>
            <a:r>
              <a:rPr lang="en-US" dirty="0" smtClean="0"/>
              <a:t>Yong Luo (PFC/</a:t>
            </a:r>
            <a:r>
              <a:rPr lang="en-US" dirty="0" err="1" smtClean="0"/>
              <a:t>fRI</a:t>
            </a:r>
            <a:r>
              <a:rPr lang="en-US" dirty="0" smtClean="0"/>
              <a:t>/Laval)</a:t>
            </a:r>
          </a:p>
          <a:p>
            <a:r>
              <a:rPr lang="en-US" dirty="0" smtClean="0"/>
              <a:t>Caribou movement and habitat use</a:t>
            </a:r>
          </a:p>
          <a:p>
            <a:pPr lvl="1"/>
            <a:r>
              <a:rPr lang="en-US" dirty="0" smtClean="0"/>
              <a:t>Sarah Bauduin (Laval)</a:t>
            </a:r>
            <a:endParaRPr lang="en-C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327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Planned collaborators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CFS:</a:t>
            </a:r>
          </a:p>
          <a:p>
            <a:pPr lvl="1"/>
            <a:r>
              <a:rPr lang="en-CA" sz="2400" dirty="0" smtClean="0"/>
              <a:t>Carbon Accounting Team</a:t>
            </a:r>
          </a:p>
          <a:p>
            <a:pPr lvl="1"/>
            <a:r>
              <a:rPr lang="en-CA" sz="2400" dirty="0" smtClean="0"/>
              <a:t>Assistant Deputy Minister Innovation Fund &amp; ISA</a:t>
            </a:r>
          </a:p>
          <a:p>
            <a:pPr lvl="1"/>
            <a:r>
              <a:rPr lang="en-CA" sz="2400" dirty="0" smtClean="0"/>
              <a:t>Boisvenue, Shaw, Cooke, </a:t>
            </a:r>
            <a:r>
              <a:rPr lang="en-CA" sz="2400" dirty="0"/>
              <a:t>Campbell</a:t>
            </a:r>
            <a:r>
              <a:rPr lang="en-CA" sz="2400" dirty="0" smtClean="0"/>
              <a:t>, </a:t>
            </a:r>
          </a:p>
          <a:p>
            <a:r>
              <a:rPr lang="en-CA" sz="2800" dirty="0" smtClean="0"/>
              <a:t>Private sector:</a:t>
            </a:r>
          </a:p>
          <a:p>
            <a:pPr lvl="1"/>
            <a:r>
              <a:rPr lang="en-CA" sz="2400" dirty="0" smtClean="0"/>
              <a:t>Colin Daniel </a:t>
            </a:r>
            <a:r>
              <a:rPr lang="en-CA" sz="2400" dirty="0"/>
              <a:t>(</a:t>
            </a:r>
            <a:r>
              <a:rPr lang="en-CA" sz="2400" dirty="0" err="1" smtClean="0"/>
              <a:t>ApexRMS</a:t>
            </a:r>
            <a:r>
              <a:rPr lang="en-CA" sz="2400" dirty="0" smtClean="0"/>
              <a:t>)</a:t>
            </a:r>
          </a:p>
          <a:p>
            <a:pPr lvl="1"/>
            <a:r>
              <a:rPr lang="en-CA" sz="2400" dirty="0" smtClean="0"/>
              <a:t>Foothills Research Institute (Healthy Landscapes)</a:t>
            </a:r>
          </a:p>
          <a:p>
            <a:r>
              <a:rPr lang="en-CA" sz="2800" dirty="0" smtClean="0"/>
              <a:t>University:</a:t>
            </a:r>
          </a:p>
          <a:p>
            <a:pPr lvl="1"/>
            <a:r>
              <a:rPr lang="en-CA" sz="2400" dirty="0" smtClean="0"/>
              <a:t>UBC - Nicholas Coops, Val Lemay</a:t>
            </a:r>
          </a:p>
          <a:p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151350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collaborators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Eliot McIntire (PFC/Laval)</a:t>
            </a:r>
          </a:p>
          <a:p>
            <a:r>
              <a:rPr lang="en-US" dirty="0" smtClean="0"/>
              <a:t>Jill Johnstone (</a:t>
            </a:r>
            <a:r>
              <a:rPr lang="en-US" dirty="0" err="1" smtClean="0"/>
              <a:t>Sask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David Andison (</a:t>
            </a:r>
            <a:r>
              <a:rPr lang="en-US" dirty="0" err="1" smtClean="0"/>
              <a:t>fRI</a:t>
            </a:r>
            <a:r>
              <a:rPr lang="en-US" dirty="0" smtClean="0"/>
              <a:t>)</a:t>
            </a:r>
          </a:p>
          <a:p>
            <a:endParaRPr lang="en-C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3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Interested in seeing more?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https://github.com/achubaty/SpaDES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</a:t>
            </a:r>
            <a:r>
              <a:rPr lang="en-US" dirty="0" smtClean="0"/>
              <a:t>a work in </a:t>
            </a:r>
            <a:r>
              <a:rPr lang="en-US" dirty="0" smtClean="0"/>
              <a:t>progress</a:t>
            </a:r>
            <a:r>
              <a:rPr lang="en-US" dirty="0" smtClean="0"/>
              <a:t>, BUT…</a:t>
            </a:r>
            <a:endParaRPr lang="en-US" dirty="0" smtClean="0"/>
          </a:p>
          <a:p>
            <a:pPr lvl="1"/>
            <a:r>
              <a:rPr lang="en-US" dirty="0" smtClean="0"/>
              <a:t>Current development version (0.5.0)</a:t>
            </a:r>
            <a:endParaRPr lang="en-US" dirty="0" smtClean="0"/>
          </a:p>
          <a:p>
            <a:pPr lvl="2"/>
            <a:r>
              <a:rPr lang="en-US" dirty="0" smtClean="0"/>
              <a:t>Almost ready for CRAN!</a:t>
            </a:r>
          </a:p>
          <a:p>
            <a:pPr lvl="1"/>
            <a:r>
              <a:rPr lang="en-US" dirty="0" smtClean="0"/>
              <a:t>We welcome feedback</a:t>
            </a:r>
            <a:endParaRPr lang="en-US" dirty="0" smtClean="0"/>
          </a:p>
          <a:p>
            <a:pPr lvl="1"/>
            <a:r>
              <a:rPr lang="en-US" dirty="0" smtClean="0"/>
              <a:t>Looking for contributions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3501008"/>
            <a:ext cx="144016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20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Contributions </a:t>
            </a:r>
            <a:r>
              <a:rPr lang="en-CA" dirty="0" smtClean="0"/>
              <a:t>needed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Additional modules</a:t>
            </a:r>
          </a:p>
          <a:p>
            <a:pPr lvl="1"/>
            <a:r>
              <a:rPr lang="en-CA" dirty="0" smtClean="0"/>
              <a:t>MPB, Fire, Succession, Caribou</a:t>
            </a:r>
          </a:p>
          <a:p>
            <a:endParaRPr lang="en-CA" dirty="0" smtClean="0"/>
          </a:p>
          <a:p>
            <a:r>
              <a:rPr lang="en-CA" dirty="0" smtClean="0"/>
              <a:t>New </a:t>
            </a:r>
            <a:r>
              <a:rPr lang="en-CA" dirty="0" smtClean="0"/>
              <a:t>modules</a:t>
            </a:r>
          </a:p>
          <a:p>
            <a:pPr lvl="1"/>
            <a:r>
              <a:rPr lang="en-CA" dirty="0" smtClean="0"/>
              <a:t>Spruce Budworm, Carbon, </a:t>
            </a:r>
            <a:r>
              <a:rPr lang="en-CA" dirty="0" smtClean="0"/>
              <a:t>…</a:t>
            </a:r>
            <a:endParaRPr lang="en-CA" dirty="0" smtClean="0"/>
          </a:p>
          <a:p>
            <a:pPr lvl="1"/>
            <a:r>
              <a:rPr lang="en-CA" dirty="0" smtClean="0"/>
              <a:t>Policy</a:t>
            </a:r>
          </a:p>
          <a:p>
            <a:pPr lvl="2"/>
            <a:r>
              <a:rPr lang="en-CA" dirty="0" smtClean="0"/>
              <a:t>Risk, Economic forecasts, Planning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6191" y="260648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2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Contributions </a:t>
            </a:r>
            <a:r>
              <a:rPr lang="en-CA" dirty="0" smtClean="0"/>
              <a:t>needed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Improving</a:t>
            </a:r>
            <a:endParaRPr lang="en-CA" dirty="0"/>
          </a:p>
          <a:p>
            <a:pPr lvl="1"/>
            <a:r>
              <a:rPr lang="en-CA" dirty="0" smtClean="0"/>
              <a:t>Dependency </a:t>
            </a:r>
            <a:r>
              <a:rPr lang="en-CA" dirty="0" smtClean="0"/>
              <a:t>expressions</a:t>
            </a:r>
          </a:p>
          <a:p>
            <a:pPr lvl="2"/>
            <a:r>
              <a:rPr lang="en-CA" dirty="0" smtClean="0"/>
              <a:t>Module, data, spatial region, political region</a:t>
            </a:r>
          </a:p>
          <a:p>
            <a:endParaRPr lang="en-CA" dirty="0" smtClean="0"/>
          </a:p>
          <a:p>
            <a:r>
              <a:rPr lang="en-CA" dirty="0" smtClean="0"/>
              <a:t>Big </a:t>
            </a:r>
            <a:r>
              <a:rPr lang="en-CA" dirty="0" smtClean="0"/>
              <a:t>data seamlessness	</a:t>
            </a:r>
            <a:r>
              <a:rPr lang="en-CA" dirty="0" smtClean="0"/>
              <a:t>:</a:t>
            </a:r>
            <a:endParaRPr lang="en-CA" dirty="0" smtClean="0"/>
          </a:p>
          <a:p>
            <a:pPr lvl="1"/>
            <a:r>
              <a:rPr lang="en-CA" dirty="0" smtClean="0"/>
              <a:t>R can handle BIG, but </a:t>
            </a:r>
            <a:r>
              <a:rPr lang="en-CA" i="1" dirty="0" smtClean="0"/>
              <a:t>many </a:t>
            </a:r>
            <a:r>
              <a:rPr lang="en-CA" dirty="0" smtClean="0"/>
              <a:t>ways to do it</a:t>
            </a:r>
            <a:r>
              <a:rPr lang="en-CA" dirty="0" smtClean="0"/>
              <a:t>;</a:t>
            </a:r>
          </a:p>
          <a:p>
            <a:pPr lvl="1"/>
            <a:r>
              <a:rPr lang="en-CA" dirty="0" smtClean="0"/>
              <a:t>What’s best </a:t>
            </a:r>
            <a:r>
              <a:rPr lang="en-CA" dirty="0" smtClean="0"/>
              <a:t>for each module/</a:t>
            </a:r>
            <a:r>
              <a:rPr lang="en-CA" dirty="0" smtClean="0"/>
              <a:t>situation?</a:t>
            </a:r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636191" y="260648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30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mo-shiny-success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3" t="9224" r="1" b="2514"/>
          <a:stretch/>
        </p:blipFill>
        <p:spPr>
          <a:xfrm>
            <a:off x="1979712" y="260648"/>
            <a:ext cx="7115709" cy="605477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5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2855"/>
            <a:ext cx="8147248" cy="1368153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R is </a:t>
            </a:r>
            <a:r>
              <a:rPr lang="en-CA" b="1" i="1" dirty="0" smtClean="0"/>
              <a:t>the most comprehensive and powerful </a:t>
            </a:r>
            <a:r>
              <a:rPr lang="en-CA" b="1" dirty="0" smtClean="0"/>
              <a:t>language for understanding and predicting from data</a:t>
            </a:r>
            <a:endParaRPr lang="en-CA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87624" y="3573016"/>
            <a:ext cx="7488832" cy="2553147"/>
          </a:xfrm>
        </p:spPr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6079 packages</a:t>
            </a:r>
          </a:p>
          <a:p>
            <a:r>
              <a:rPr lang="en-CA" dirty="0" smtClean="0">
                <a:solidFill>
                  <a:schemeClr val="accent1"/>
                </a:solidFill>
              </a:rPr>
              <a:t>33 “</a:t>
            </a:r>
            <a:r>
              <a:rPr lang="en-CA" dirty="0" err="1" smtClean="0">
                <a:solidFill>
                  <a:schemeClr val="accent1"/>
                </a:solidFill>
              </a:rPr>
              <a:t>taskviews</a:t>
            </a:r>
            <a:r>
              <a:rPr lang="en-CA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CA" dirty="0">
                <a:solidFill>
                  <a:schemeClr val="accent1"/>
                </a:solidFill>
                <a:hlinkClick r:id="rId3"/>
              </a:rPr>
              <a:t>http://cran.r-project.org/web/views</a:t>
            </a:r>
            <a:r>
              <a:rPr lang="en-CA" dirty="0" smtClean="0">
                <a:solidFill>
                  <a:schemeClr val="accent1"/>
                </a:solidFill>
                <a:hlinkClick r:id="rId3"/>
              </a:rPr>
              <a:t>/</a:t>
            </a:r>
            <a:endParaRPr lang="en-CA" dirty="0" smtClean="0">
              <a:solidFill>
                <a:schemeClr val="accent1"/>
              </a:solidFill>
            </a:endParaRPr>
          </a:p>
          <a:p>
            <a:pPr lvl="1"/>
            <a:r>
              <a:rPr lang="en-CA" dirty="0" smtClean="0">
                <a:solidFill>
                  <a:schemeClr val="accent1"/>
                </a:solidFill>
              </a:rPr>
              <a:t>E.g., </a:t>
            </a:r>
            <a:r>
              <a:rPr lang="en-CA" dirty="0" err="1" smtClean="0">
                <a:solidFill>
                  <a:schemeClr val="accent1"/>
                </a:solidFill>
              </a:rPr>
              <a:t>MetaAnalysis</a:t>
            </a:r>
            <a:r>
              <a:rPr lang="en-CA" dirty="0" smtClean="0">
                <a:solidFill>
                  <a:schemeClr val="accent1"/>
                </a:solidFill>
              </a:rPr>
              <a:t>, Optimization, </a:t>
            </a:r>
            <a:r>
              <a:rPr lang="en-CA" dirty="0" err="1" smtClean="0">
                <a:solidFill>
                  <a:schemeClr val="accent1"/>
                </a:solidFill>
              </a:rPr>
              <a:t>Phylogenetics</a:t>
            </a: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1872208" cy="142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8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open source, cross-platform</a:t>
            </a:r>
          </a:p>
          <a:p>
            <a:endParaRPr lang="en-US" dirty="0" smtClean="0"/>
          </a:p>
          <a:p>
            <a:r>
              <a:rPr lang="en-US" dirty="0" smtClean="0"/>
              <a:t>Tight link between simulation and data analyses (allows for optimization)</a:t>
            </a:r>
          </a:p>
          <a:p>
            <a:endParaRPr lang="en-US" dirty="0" smtClean="0"/>
          </a:p>
          <a:p>
            <a:r>
              <a:rPr lang="en-US" dirty="0" smtClean="0"/>
              <a:t>Very good for GIS and spatial analyses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636191" y="260648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0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</a:t>
            </a:r>
            <a:r>
              <a:rPr lang="en-US" b="1" dirty="0" smtClean="0"/>
              <a:t>flexible</a:t>
            </a:r>
            <a:r>
              <a:rPr lang="en-US" dirty="0" smtClean="0"/>
              <a:t> and </a:t>
            </a:r>
            <a:r>
              <a:rPr lang="en-US" b="1" dirty="0" smtClean="0"/>
              <a:t>scalable</a:t>
            </a:r>
          </a:p>
          <a:p>
            <a:endParaRPr lang="en-CA" dirty="0" smtClean="0"/>
          </a:p>
          <a:p>
            <a:r>
              <a:rPr lang="en-CA" dirty="0" smtClean="0"/>
              <a:t>Fast, performant code execution</a:t>
            </a:r>
          </a:p>
          <a:p>
            <a:endParaRPr lang="en-CA" dirty="0" smtClean="0"/>
          </a:p>
          <a:p>
            <a:r>
              <a:rPr lang="en-US" dirty="0" smtClean="0"/>
              <a:t>Huge user support and help community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636191" y="260648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9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High level delivery:</a:t>
            </a:r>
          </a:p>
          <a:p>
            <a:pPr lvl="1"/>
            <a:r>
              <a:rPr lang="en-CA" dirty="0" smtClean="0"/>
              <a:t>Building static and </a:t>
            </a:r>
            <a:r>
              <a:rPr lang="en-CA" b="1" dirty="0" smtClean="0"/>
              <a:t>dynamic</a:t>
            </a:r>
            <a:r>
              <a:rPr lang="en-CA" dirty="0" smtClean="0"/>
              <a:t> reports</a:t>
            </a:r>
          </a:p>
          <a:p>
            <a:pPr lvl="2"/>
            <a:r>
              <a:rPr lang="en-US" dirty="0" smtClean="0"/>
              <a:t>Including interactive websites</a:t>
            </a:r>
            <a:endParaRPr lang="en-CA" dirty="0" smtClean="0"/>
          </a:p>
          <a:p>
            <a:pPr lvl="1"/>
            <a:r>
              <a:rPr lang="en-CA" dirty="0" smtClean="0"/>
              <a:t>Visualization is very mature</a:t>
            </a:r>
          </a:p>
          <a:p>
            <a:pPr lvl="1"/>
            <a:r>
              <a:rPr lang="en-CA" dirty="0" smtClean="0"/>
              <a:t>Can package standalone executables</a:t>
            </a:r>
          </a:p>
          <a:p>
            <a:pPr lvl="2"/>
            <a:r>
              <a:rPr lang="en-CA" dirty="0" smtClean="0"/>
              <a:t>e.g., for Windows end-users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6191" y="260648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7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levels of user in applied ecological sciences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Polished deliverable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E.g., government, industry,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Scientists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Understand data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Create new questions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b="1" dirty="0" smtClean="0"/>
              <a:t>More </a:t>
            </a:r>
            <a:r>
              <a:rPr lang="en-US" sz="2000" b="1" dirty="0"/>
              <a:t>or less skilled at </a:t>
            </a:r>
            <a:r>
              <a:rPr lang="en-US" sz="2000" b="1" dirty="0" smtClean="0"/>
              <a:t>coding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More power at fingertips = more questions can 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Developers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E.g., computer programmer, off-the-shelf software</a:t>
            </a:r>
          </a:p>
        </p:txBody>
      </p:sp>
    </p:spTree>
    <p:extLst>
      <p:ext uri="{BB962C8B-B14F-4D97-AF65-F5344CB8AC3E}">
        <p14:creationId xmlns:p14="http://schemas.microsoft.com/office/powerpoint/2010/main" val="22565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 as the unifier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 addresses all of these user levels:</a:t>
            </a:r>
          </a:p>
          <a:p>
            <a:pPr lvl="1"/>
            <a:r>
              <a:rPr lang="en-US" dirty="0" smtClean="0"/>
              <a:t>Polished, professional, publishable reporting and visualization tools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Scientists gain access to low-level power through high-level functions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Fast development time for programmers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93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SpaDES</a:t>
            </a:r>
            <a:r>
              <a:rPr lang="en-US" dirty="0" smtClean="0"/>
              <a:t> package for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 smtClean="0"/>
              <a:t>Spa</a:t>
            </a:r>
            <a:r>
              <a:rPr lang="en-CA" sz="2800" dirty="0" smtClean="0"/>
              <a:t>tial </a:t>
            </a:r>
            <a:r>
              <a:rPr lang="en-CA" sz="2800" b="1" dirty="0" smtClean="0"/>
              <a:t>D</a:t>
            </a:r>
            <a:r>
              <a:rPr lang="en-CA" sz="2800" dirty="0" smtClean="0"/>
              <a:t>iscrete </a:t>
            </a:r>
            <a:r>
              <a:rPr lang="en-CA" sz="2800" b="1" dirty="0" smtClean="0"/>
              <a:t>E</a:t>
            </a:r>
            <a:r>
              <a:rPr lang="en-CA" sz="2800" dirty="0" smtClean="0"/>
              <a:t>vent </a:t>
            </a:r>
            <a:r>
              <a:rPr lang="en-CA" sz="2800" b="1" dirty="0" smtClean="0"/>
              <a:t>S</a:t>
            </a:r>
            <a:r>
              <a:rPr lang="en-CA" sz="2800" dirty="0" smtClean="0"/>
              <a:t>imulation</a:t>
            </a:r>
          </a:p>
          <a:p>
            <a:endParaRPr lang="en-CA" sz="2800" dirty="0" smtClean="0"/>
          </a:p>
          <a:p>
            <a:r>
              <a:rPr lang="en-CA" sz="2800" dirty="0" smtClean="0"/>
              <a:t>Integrate modules that have a concept of </a:t>
            </a:r>
            <a:r>
              <a:rPr lang="en-CA" sz="2800" dirty="0" smtClean="0"/>
              <a:t>time</a:t>
            </a:r>
          </a:p>
          <a:p>
            <a:pPr lvl="1"/>
            <a:r>
              <a:rPr lang="en-CA" sz="2400" dirty="0" smtClean="0"/>
              <a:t>Events are scheduled based when they occur/end</a:t>
            </a:r>
            <a:endParaRPr lang="en-CA" sz="2400" dirty="0" smtClean="0"/>
          </a:p>
          <a:p>
            <a:endParaRPr lang="en-CA" sz="2800" dirty="0" smtClean="0"/>
          </a:p>
          <a:p>
            <a:r>
              <a:rPr lang="en-CA" sz="2800" u="sng" dirty="0" smtClean="0"/>
              <a:t>Goal:</a:t>
            </a:r>
            <a:r>
              <a:rPr lang="en-CA" sz="2800" dirty="0" smtClean="0"/>
              <a:t> to integrate existing and not yet built simulation modules to ask new policy questions?</a:t>
            </a:r>
          </a:p>
        </p:txBody>
      </p:sp>
    </p:spTree>
    <p:extLst>
      <p:ext uri="{BB962C8B-B14F-4D97-AF65-F5344CB8AC3E}">
        <p14:creationId xmlns:p14="http://schemas.microsoft.com/office/powerpoint/2010/main" val="2849063454"/>
      </p:ext>
    </p:extLst>
  </p:cSld>
  <p:clrMapOvr>
    <a:masterClrMapping/>
  </p:clrMapOvr>
</p:sld>
</file>

<file path=ppt/theme/theme1.xml><?xml version="1.0" encoding="utf-8"?>
<a:theme xmlns:a="http://schemas.openxmlformats.org/drawingml/2006/main" name="CFS_blue template_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2038</TotalTime>
  <Words>931</Words>
  <Application>Microsoft Macintosh PowerPoint</Application>
  <PresentationFormat>On-screen Show (4:3)</PresentationFormat>
  <Paragraphs>211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CFS_blue template_f</vt:lpstr>
      <vt:lpstr>1_Office Theme</vt:lpstr>
      <vt:lpstr>SpaDES: Spatial Discrete Event Simulation</vt:lpstr>
      <vt:lpstr>Forecasting</vt:lpstr>
      <vt:lpstr>R</vt:lpstr>
      <vt:lpstr>Why R?</vt:lpstr>
      <vt:lpstr>Why R?</vt:lpstr>
      <vt:lpstr>Why R?</vt:lpstr>
      <vt:lpstr>Three levels of user in applied ecological sciences</vt:lpstr>
      <vt:lpstr>R as the unifier</vt:lpstr>
      <vt:lpstr>The SpaDES package for R</vt:lpstr>
      <vt:lpstr>Integrated questions require integrated solutions</vt:lpstr>
      <vt:lpstr>Integrated modelling approach</vt:lpstr>
      <vt:lpstr>SpaDES: objectives and motivations</vt:lpstr>
      <vt:lpstr>SpaDES: objectives and motivations</vt:lpstr>
      <vt:lpstr>SpaDES: design overview</vt:lpstr>
      <vt:lpstr>SpaDES: module overview</vt:lpstr>
      <vt:lpstr>SpaDES: demo 1</vt:lpstr>
      <vt:lpstr>SpaDES: demo 1 (statistics)</vt:lpstr>
      <vt:lpstr>SpaDES: shiny demo 2</vt:lpstr>
      <vt:lpstr>Current active developers</vt:lpstr>
      <vt:lpstr>Module collaborators</vt:lpstr>
      <vt:lpstr>Planned collaborators</vt:lpstr>
      <vt:lpstr>Research collaborators</vt:lpstr>
      <vt:lpstr>Interested in seeing more?</vt:lpstr>
      <vt:lpstr>Contributions needed</vt:lpstr>
      <vt:lpstr>Contributions needed</vt:lpstr>
      <vt:lpstr>Thank you!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SpaDES – Spatial Discrete Event Simulation An R package for powerful, fast, scalable, simulation</dc:title>
  <dc:creator>McIntire, Eliot;Alexander.Chubaty@NRCan-RNCan.gc.ca</dc:creator>
  <cp:lastModifiedBy>Alex M Chubaty</cp:lastModifiedBy>
  <cp:revision>125</cp:revision>
  <dcterms:created xsi:type="dcterms:W3CDTF">2014-08-08T16:25:04Z</dcterms:created>
  <dcterms:modified xsi:type="dcterms:W3CDTF">2014-12-08T03:34:56Z</dcterms:modified>
</cp:coreProperties>
</file>