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93" r:id="rId2"/>
  </p:sldMasterIdLst>
  <p:notesMasterIdLst>
    <p:notesMasterId r:id="rId32"/>
  </p:notesMasterIdLst>
  <p:sldIdLst>
    <p:sldId id="256" r:id="rId3"/>
    <p:sldId id="265" r:id="rId4"/>
    <p:sldId id="257" r:id="rId5"/>
    <p:sldId id="263" r:id="rId6"/>
    <p:sldId id="294" r:id="rId7"/>
    <p:sldId id="262" r:id="rId8"/>
    <p:sldId id="269" r:id="rId9"/>
    <p:sldId id="270" r:id="rId10"/>
    <p:sldId id="271" r:id="rId11"/>
    <p:sldId id="272" r:id="rId12"/>
    <p:sldId id="292" r:id="rId13"/>
    <p:sldId id="273" r:id="rId14"/>
    <p:sldId id="282" r:id="rId15"/>
    <p:sldId id="258" r:id="rId16"/>
    <p:sldId id="268" r:id="rId17"/>
    <p:sldId id="276" r:id="rId18"/>
    <p:sldId id="285" r:id="rId19"/>
    <p:sldId id="287" r:id="rId20"/>
    <p:sldId id="286" r:id="rId21"/>
    <p:sldId id="277" r:id="rId22"/>
    <p:sldId id="296" r:id="rId23"/>
    <p:sldId id="291" r:id="rId24"/>
    <p:sldId id="284" r:id="rId25"/>
    <p:sldId id="290" r:id="rId26"/>
    <p:sldId id="283" r:id="rId27"/>
    <p:sldId id="278" r:id="rId28"/>
    <p:sldId id="288" r:id="rId29"/>
    <p:sldId id="289" r:id="rId30"/>
    <p:sldId id="29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ex M Chubaty" initials="AM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32" autoAdjust="0"/>
  </p:normalViewPr>
  <p:slideViewPr>
    <p:cSldViewPr>
      <p:cViewPr varScale="1">
        <p:scale>
          <a:sx n="62" d="100"/>
          <a:sy n="62" d="100"/>
        </p:scale>
        <p:origin x="-13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20T16:19:11.936" idx="1">
    <p:pos x="5238" y="1628"/>
    <p:text>rephrase this!!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78336-7F2F-4F0B-B728-8298E6450511}" type="datetimeFigureOut">
              <a:rPr lang="en-CA" smtClean="0"/>
              <a:t>2014-12-07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7E19C-AFF7-43D6-8863-821D4B0EB9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762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can’t build a massive model of everything – and we don’t want to! Our goal is to integrate</a:t>
            </a:r>
            <a:r>
              <a:rPr lang="en-US" baseline="0" dirty="0" smtClean="0"/>
              <a:t> expert-built models in a common platform.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7E19C-AFF7-43D6-8863-821D4B0EB96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1659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Simulation models are essentially data manipulation</a:t>
            </a:r>
            <a:r>
              <a:rPr lang="en-CA" baseline="0" dirty="0" smtClean="0"/>
              <a:t> combined with </a:t>
            </a:r>
            <a:r>
              <a:rPr lang="en-CA" baseline="0" smtClean="0"/>
              <a:t>data analysis</a:t>
            </a:r>
            <a:r>
              <a:rPr lang="en-CA" baseline="0" dirty="0" smtClean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7E19C-AFF7-43D6-8863-821D4B0EB968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5582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FS_blue template_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7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251BE8C5-5F70-427A-B471-4B6EB4966070}" type="datetimeFigureOut">
              <a:rPr lang="en-CA" smtClean="0"/>
              <a:t>2014-12-07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09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251BE8C5-5F70-427A-B471-4B6EB4966070}" type="datetimeFigureOut">
              <a:rPr lang="en-CA" smtClean="0"/>
              <a:t>2014-12-07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8142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MPMO_blue template_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87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86879"/>
              </a:buClr>
              <a:buFont typeface="Wingdings" charset="2"/>
              <a:buChar char="§"/>
              <a:defRPr/>
            </a:lvl1pPr>
            <a:lvl2pPr>
              <a:buClr>
                <a:srgbClr val="486879"/>
              </a:buClr>
              <a:buFont typeface="Wingdings" charset="2"/>
              <a:buChar char="§"/>
              <a:defRPr/>
            </a:lvl2pPr>
            <a:lvl3pPr>
              <a:buClr>
                <a:srgbClr val="486879"/>
              </a:buClr>
              <a:buFont typeface="Wingdings" charset="2"/>
              <a:buChar char="§"/>
              <a:defRPr/>
            </a:lvl3pPr>
            <a:lvl4pPr>
              <a:buClr>
                <a:srgbClr val="486879"/>
              </a:buClr>
              <a:buFont typeface="Wingdings" charset="2"/>
              <a:buChar char="§"/>
              <a:defRPr/>
            </a:lvl4pPr>
            <a:lvl5pPr>
              <a:buClr>
                <a:srgbClr val="486879"/>
              </a:buClr>
              <a:buFont typeface="Wingdings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14DA609-7B5E-47A6-9116-1878699439E5}" type="datetimeFigureOut">
              <a:rPr lang="en-US"/>
              <a:pPr>
                <a:defRPr/>
              </a:pPr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4C6AD1E-6EF3-4960-A126-810E4923657A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00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172AD41-6BDB-433E-8E94-1EB49DD2339D}" type="datetimeFigureOut">
              <a:rPr lang="en-US"/>
              <a:pPr>
                <a:defRPr/>
              </a:pPr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AFF32E4-4A20-46F2-A53A-00C50F7E0DE8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0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C50BDDD-3E14-414E-A0EE-51D9090DE1F1}" type="datetimeFigureOut">
              <a:rPr lang="en-US"/>
              <a:pPr>
                <a:defRPr/>
              </a:pPr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018E6FF-F807-42BF-B87B-FE5BF6C5DB0B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17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473199D-237C-4898-9575-509B9AC48169}" type="datetimeFigureOut">
              <a:rPr lang="en-US"/>
              <a:pPr>
                <a:defRPr/>
              </a:pPr>
              <a:t>12/7/2014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A67E03D-6719-4D10-86A3-F0344400265C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55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8294EBB-FA4A-4E6B-9A58-C3BEB6D0E214}" type="datetimeFigureOut">
              <a:rPr lang="en-US"/>
              <a:pPr>
                <a:defRPr/>
              </a:pPr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7A5E4A0-D15A-4A93-BBBA-47111563B7AB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519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91E9FD7-B960-47B0-BB23-8B4C38D88E29}" type="datetimeFigureOut">
              <a:rPr lang="en-US"/>
              <a:pPr>
                <a:defRPr/>
              </a:pPr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67CB549-85FE-4FC5-B649-50BEF342884B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120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1690F8A-C750-4244-9507-800A660CFE35}" type="datetimeFigureOut">
              <a:rPr lang="en-US"/>
              <a:pPr>
                <a:defRPr/>
              </a:pPr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68E04CB-D003-4D33-B731-8667FE3FDA04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0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251BE8C5-5F70-427A-B471-4B6EB4966070}" type="datetimeFigureOut">
              <a:rPr lang="en-CA" smtClean="0"/>
              <a:t>2014-12-07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3931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FEA4AAF-A7CC-46F9-99F2-FAE505657BBC}" type="datetimeFigureOut">
              <a:rPr lang="en-US"/>
              <a:pPr>
                <a:defRPr/>
              </a:pPr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D7715B1-18B6-4BB4-8E9D-BBA5BF4B459E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3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A19FE7D-3C5C-477D-9421-2D5E0623DB30}" type="datetimeFigureOut">
              <a:rPr lang="en-US"/>
              <a:pPr>
                <a:defRPr/>
              </a:pPr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05949B-1A61-4CFC-B928-C8C4EB2A34D7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73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3C75CAD-869A-4E91-A67F-29FA9AF2434E}" type="datetimeFigureOut">
              <a:rPr lang="en-US"/>
              <a:pPr>
                <a:defRPr/>
              </a:pPr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ADDA8CB-C186-4652-B90D-38AC10E8F19B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1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251BE8C5-5F70-427A-B471-4B6EB4966070}" type="datetimeFigureOut">
              <a:rPr lang="en-CA" smtClean="0"/>
              <a:t>2014-12-07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2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251BE8C5-5F70-427A-B471-4B6EB4966070}" type="datetimeFigureOut">
              <a:rPr lang="en-CA" smtClean="0"/>
              <a:t>2014-12-07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20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251BE8C5-5F70-427A-B471-4B6EB4966070}" type="datetimeFigureOut">
              <a:rPr lang="en-CA" smtClean="0"/>
              <a:t>2014-12-07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372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251BE8C5-5F70-427A-B471-4B6EB4966070}" type="datetimeFigureOut">
              <a:rPr lang="en-CA" smtClean="0"/>
              <a:t>2014-12-07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19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251BE8C5-5F70-427A-B471-4B6EB4966070}" type="datetimeFigureOut">
              <a:rPr lang="en-CA" smtClean="0"/>
              <a:t>2014-12-07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820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251BE8C5-5F70-427A-B471-4B6EB4966070}" type="datetimeFigureOut">
              <a:rPr lang="en-CA" smtClean="0"/>
              <a:t>2014-12-07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533ACA5-CFBB-4D09-90D3-8BD0E01D5BA9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0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251BE8C5-5F70-427A-B471-4B6EB4966070}" type="datetimeFigureOut">
              <a:rPr lang="en-CA" smtClean="0"/>
              <a:t>2014-12-07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9702344B-8F62-4CFB-875C-81497291C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80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" name="Rectangle 6"/>
          <p:cNvSpPr txBox="1">
            <a:spLocks noChangeArrowheads="1"/>
          </p:cNvSpPr>
          <p:nvPr/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defRPr sz="12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EB56E74-DE87-4ABB-A024-4EA52E854583}" type="slidenum">
              <a:rPr lang="en-US"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latin typeface="+mn-lt"/>
              <a:cs typeface="+mn-cs"/>
            </a:endParaRPr>
          </a:p>
        </p:txBody>
      </p:sp>
      <p:pic>
        <p:nvPicPr>
          <p:cNvPr id="1029" name="Picture 12" descr="Canada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400800"/>
            <a:ext cx="129540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 descr="nrcan_fip_f_2c_5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503988"/>
            <a:ext cx="2590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0"/>
          <p:cNvSpPr>
            <a:spLocks noChangeArrowheads="1"/>
          </p:cNvSpPr>
          <p:nvPr/>
        </p:nvSpPr>
        <p:spPr bwMode="auto">
          <a:xfrm>
            <a:off x="2514600" y="0"/>
            <a:ext cx="3733800" cy="228600"/>
          </a:xfrm>
          <a:prstGeom prst="rect">
            <a:avLst/>
          </a:prstGeom>
          <a:solidFill>
            <a:srgbClr val="4868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0" y="0"/>
            <a:ext cx="2895600" cy="228600"/>
          </a:xfrm>
          <a:prstGeom prst="rect">
            <a:avLst/>
          </a:prstGeom>
          <a:solidFill>
            <a:srgbClr val="25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3" name="Rectangle 17"/>
          <p:cNvSpPr>
            <a:spLocks noChangeArrowheads="1"/>
          </p:cNvSpPr>
          <p:nvPr/>
        </p:nvSpPr>
        <p:spPr bwMode="auto">
          <a:xfrm>
            <a:off x="6019800" y="0"/>
            <a:ext cx="3124200" cy="228600"/>
          </a:xfrm>
          <a:prstGeom prst="rect">
            <a:avLst/>
          </a:prstGeom>
          <a:solidFill>
            <a:srgbClr val="6C93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45697B"/>
          </a:solidFill>
          <a:latin typeface="Myriad Pro"/>
          <a:ea typeface="Myriad Pro"/>
          <a:cs typeface="Myriad Pro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5697B"/>
          </a:solidFill>
          <a:latin typeface="Myriad Pro"/>
          <a:ea typeface="Myriad Pro"/>
          <a:cs typeface="Myriad Pro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5697B"/>
          </a:solidFill>
          <a:latin typeface="Myriad Pro"/>
          <a:ea typeface="Myriad Pro"/>
          <a:cs typeface="Myriad Pro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5697B"/>
          </a:solidFill>
          <a:latin typeface="Myriad Pro"/>
          <a:ea typeface="Myriad Pro"/>
          <a:cs typeface="Myriad Pro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5697B"/>
          </a:solidFill>
          <a:latin typeface="Myriad Pro"/>
          <a:ea typeface="Myriad Pro"/>
          <a:cs typeface="Myriad Pro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5697B"/>
          </a:solidFill>
          <a:latin typeface="Myriad Pro"/>
          <a:ea typeface="Myriad Pro"/>
          <a:cs typeface="Myriad Pro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5697B"/>
          </a:solidFill>
          <a:latin typeface="Myriad Pro"/>
          <a:ea typeface="Myriad Pro"/>
          <a:cs typeface="Myriad Pro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5697B"/>
          </a:solidFill>
          <a:latin typeface="Myriad Pro"/>
          <a:ea typeface="Myriad Pro"/>
          <a:cs typeface="Myriad Pro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5697B"/>
          </a:solidFill>
          <a:latin typeface="Myriad Pro"/>
          <a:ea typeface="Myriad Pro"/>
          <a:cs typeface="Myriad Pro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45697B"/>
        </a:buClr>
        <a:buFont typeface="Wingdings" pitchFamily="2" charset="2"/>
        <a:buChar char="§"/>
        <a:defRPr sz="3200" kern="1200">
          <a:solidFill>
            <a:schemeClr val="tx1"/>
          </a:solidFill>
          <a:latin typeface="Myriad Pro"/>
          <a:ea typeface="Myriad Pro"/>
          <a:cs typeface="Myriad Pro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45697B"/>
        </a:buClr>
        <a:buFont typeface="Wingdings" pitchFamily="2" charset="2"/>
        <a:buChar char="§"/>
        <a:defRPr sz="2800" kern="1200">
          <a:solidFill>
            <a:schemeClr val="tx1"/>
          </a:solidFill>
          <a:latin typeface="Myriad Pro"/>
          <a:ea typeface="Myriad Pro"/>
          <a:cs typeface="Myriad Pro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45697B"/>
        </a:buClr>
        <a:buFont typeface="Wingdings" pitchFamily="2" charset="2"/>
        <a:buChar char="§"/>
        <a:defRPr sz="2400" kern="1200">
          <a:solidFill>
            <a:schemeClr val="tx1"/>
          </a:solidFill>
          <a:latin typeface="Myriad Pro"/>
          <a:ea typeface="Myriad Pro"/>
          <a:cs typeface="Myriad Pro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45697B"/>
        </a:buClr>
        <a:buFont typeface="Wingdings" pitchFamily="2" charset="2"/>
        <a:buChar char="§"/>
        <a:defRPr sz="2000" kern="1200">
          <a:solidFill>
            <a:schemeClr val="tx1"/>
          </a:solidFill>
          <a:latin typeface="Myriad Pro"/>
          <a:ea typeface="Myriad Pro"/>
          <a:cs typeface="Myriad Pro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45697B"/>
        </a:buClr>
        <a:buFont typeface="Wingdings" pitchFamily="2" charset="2"/>
        <a:buChar char="§"/>
        <a:defRPr sz="2000" kern="1200">
          <a:solidFill>
            <a:schemeClr val="tx1"/>
          </a:solidFill>
          <a:latin typeface="Myriad Pro"/>
          <a:ea typeface="Myriad Pro"/>
          <a:cs typeface="Myriad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2" name="Rectangle 10"/>
          <p:cNvSpPr>
            <a:spLocks noChangeArrowheads="1"/>
          </p:cNvSpPr>
          <p:nvPr/>
        </p:nvSpPr>
        <p:spPr bwMode="auto">
          <a:xfrm>
            <a:off x="2514600" y="0"/>
            <a:ext cx="3733800" cy="228600"/>
          </a:xfrm>
          <a:prstGeom prst="rect">
            <a:avLst/>
          </a:prstGeom>
          <a:solidFill>
            <a:srgbClr val="4868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3" name="Rectangle 9"/>
          <p:cNvSpPr>
            <a:spLocks noChangeArrowheads="1"/>
          </p:cNvSpPr>
          <p:nvPr/>
        </p:nvSpPr>
        <p:spPr bwMode="auto">
          <a:xfrm>
            <a:off x="0" y="0"/>
            <a:ext cx="2895600" cy="228600"/>
          </a:xfrm>
          <a:prstGeom prst="rect">
            <a:avLst/>
          </a:prstGeom>
          <a:solidFill>
            <a:srgbClr val="25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4" name="Rectangle 11"/>
          <p:cNvSpPr>
            <a:spLocks noChangeArrowheads="1"/>
          </p:cNvSpPr>
          <p:nvPr/>
        </p:nvSpPr>
        <p:spPr bwMode="auto">
          <a:xfrm>
            <a:off x="6019800" y="0"/>
            <a:ext cx="3124200" cy="228600"/>
          </a:xfrm>
          <a:prstGeom prst="rect">
            <a:avLst/>
          </a:prstGeom>
          <a:solidFill>
            <a:srgbClr val="6C93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Rectangle 6"/>
          <p:cNvSpPr txBox="1">
            <a:spLocks noChangeArrowheads="1"/>
          </p:cNvSpPr>
          <p:nvPr/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defRPr sz="12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9BD914A-B138-4E20-B5A7-2F58B58CFD4C}" type="slidenum">
              <a:rPr lang="en-US"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latin typeface="+mn-lt"/>
              <a:cs typeface="+mn-cs"/>
            </a:endParaRPr>
          </a:p>
        </p:txBody>
      </p:sp>
      <p:pic>
        <p:nvPicPr>
          <p:cNvPr id="2056" name="Picture 12" descr="Canada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400800"/>
            <a:ext cx="129540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15" descr="nrcan_fip_e_2c_5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534150"/>
            <a:ext cx="25908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486879"/>
          </a:solidFill>
          <a:latin typeface="Myriad Pro"/>
          <a:ea typeface="Myriad Pro"/>
          <a:cs typeface="Myriad Pro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86879"/>
          </a:solidFill>
          <a:latin typeface="Myriad Pro"/>
          <a:ea typeface="Myriad Pro"/>
          <a:cs typeface="Myriad Pro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86879"/>
          </a:solidFill>
          <a:latin typeface="Myriad Pro"/>
          <a:ea typeface="Myriad Pro"/>
          <a:cs typeface="Myriad Pro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86879"/>
          </a:solidFill>
          <a:latin typeface="Myriad Pro"/>
          <a:ea typeface="Myriad Pro"/>
          <a:cs typeface="Myriad Pro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86879"/>
          </a:solidFill>
          <a:latin typeface="Myriad Pro"/>
          <a:ea typeface="Myriad Pro"/>
          <a:cs typeface="Myriad Pro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86879"/>
          </a:solidFill>
          <a:latin typeface="Myriad Pro"/>
          <a:ea typeface="Myriad Pro"/>
          <a:cs typeface="Myriad Pro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86879"/>
          </a:solidFill>
          <a:latin typeface="Myriad Pro"/>
          <a:ea typeface="Myriad Pro"/>
          <a:cs typeface="Myriad Pro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86879"/>
          </a:solidFill>
          <a:latin typeface="Myriad Pro"/>
          <a:ea typeface="Myriad Pro"/>
          <a:cs typeface="Myriad Pro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486879"/>
          </a:solidFill>
          <a:latin typeface="Myriad Pro"/>
          <a:ea typeface="Myriad Pro"/>
          <a:cs typeface="Myriad Pro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486879"/>
        </a:buClr>
        <a:buFont typeface="Wingdings" pitchFamily="2" charset="2"/>
        <a:buChar char="§"/>
        <a:defRPr sz="3200" kern="1200">
          <a:solidFill>
            <a:schemeClr val="tx1"/>
          </a:solidFill>
          <a:latin typeface="Myriad Pro"/>
          <a:ea typeface="Myriad Pro"/>
          <a:cs typeface="Myriad Pro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486879"/>
        </a:buClr>
        <a:buFont typeface="Wingdings" pitchFamily="2" charset="2"/>
        <a:buChar char="§"/>
        <a:defRPr sz="2800" kern="1200">
          <a:solidFill>
            <a:schemeClr val="tx1"/>
          </a:solidFill>
          <a:latin typeface="Myriad Pro"/>
          <a:ea typeface="Myriad Pro"/>
          <a:cs typeface="Myriad Pro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486879"/>
        </a:buClr>
        <a:buFont typeface="Wingdings" pitchFamily="2" charset="2"/>
        <a:buChar char="§"/>
        <a:defRPr sz="2400" kern="1200">
          <a:solidFill>
            <a:schemeClr val="tx1"/>
          </a:solidFill>
          <a:latin typeface="Myriad Pro"/>
          <a:ea typeface="Myriad Pro"/>
          <a:cs typeface="Myriad Pro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486879"/>
        </a:buClr>
        <a:buFont typeface="Wingdings" pitchFamily="2" charset="2"/>
        <a:buChar char="§"/>
        <a:defRPr sz="2000" kern="1200">
          <a:solidFill>
            <a:schemeClr val="tx1"/>
          </a:solidFill>
          <a:latin typeface="Myriad Pro"/>
          <a:ea typeface="Myriad Pro"/>
          <a:cs typeface="Myriad Pro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486879"/>
        </a:buClr>
        <a:buFont typeface="Wingdings" pitchFamily="2" charset="2"/>
        <a:buChar char="§"/>
        <a:defRPr sz="2000" kern="1200">
          <a:solidFill>
            <a:schemeClr val="tx1"/>
          </a:solidFill>
          <a:latin typeface="Myriad Pro"/>
          <a:ea typeface="Myriad Pro"/>
          <a:cs typeface="Myriad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hubaty/SpaD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hubaty/SpaD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SpaDES</a:t>
            </a:r>
            <a:r>
              <a:rPr lang="en-CA" dirty="0" smtClean="0"/>
              <a:t>:</a:t>
            </a:r>
            <a:br>
              <a:rPr lang="en-CA" dirty="0" smtClean="0"/>
            </a:br>
            <a:r>
              <a:rPr lang="en-CA" dirty="0" smtClean="0"/>
              <a:t>Spatial Discrete Event Simulation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R </a:t>
            </a:r>
            <a:r>
              <a:rPr lang="en-CA" dirty="0"/>
              <a:t>package for powerful, fast, </a:t>
            </a:r>
            <a:r>
              <a:rPr lang="en-CA" dirty="0" smtClean="0"/>
              <a:t>scalable </a:t>
            </a:r>
            <a:r>
              <a:rPr lang="en-CA" dirty="0"/>
              <a:t>simulation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501317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Alex M. Chubaty</a:t>
            </a:r>
          </a:p>
          <a:p>
            <a:pPr algn="ctr"/>
            <a:r>
              <a:rPr lang="en-US" dirty="0" smtClean="0"/>
              <a:t>Eliot J. B. McIntire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997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ntegrated questions require integrated solutions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Given that spruce budworm is rampant, what are the forecasts for central Quebec in 10 years for:</a:t>
            </a:r>
          </a:p>
          <a:p>
            <a:pPr lvl="1"/>
            <a:r>
              <a:rPr lang="en-CA" sz="2400" dirty="0" smtClean="0"/>
              <a:t>Caribou?</a:t>
            </a:r>
          </a:p>
          <a:p>
            <a:pPr lvl="1"/>
            <a:r>
              <a:rPr lang="en-CA" sz="2400" dirty="0" smtClean="0"/>
              <a:t>Jobs?</a:t>
            </a:r>
          </a:p>
          <a:p>
            <a:pPr lvl="1"/>
            <a:r>
              <a:rPr lang="en-CA" sz="2400" dirty="0" smtClean="0"/>
              <a:t>Carbon?</a:t>
            </a:r>
          </a:p>
          <a:p>
            <a:pPr lvl="1"/>
            <a:r>
              <a:rPr lang="en-US" sz="2400" dirty="0" smtClean="0"/>
              <a:t>Etc.</a:t>
            </a:r>
            <a:endParaRPr lang="en-CA" sz="2400" dirty="0" smtClean="0"/>
          </a:p>
          <a:p>
            <a:pPr marL="342900" lvl="1" indent="-342900"/>
            <a:r>
              <a:rPr lang="en-CA" dirty="0" smtClean="0"/>
              <a:t>This can’t be answered by a single group</a:t>
            </a:r>
          </a:p>
          <a:p>
            <a:pPr marL="742950" lvl="2" indent="-342900"/>
            <a:r>
              <a:rPr lang="en-CA" sz="2400" dirty="0" smtClean="0"/>
              <a:t>Need to join the caribou, economic, fire, climate, and carbon modules to the spruce budworm module.</a:t>
            </a:r>
          </a:p>
        </p:txBody>
      </p:sp>
    </p:spTree>
    <p:extLst>
      <p:ext uri="{BB962C8B-B14F-4D97-AF65-F5344CB8AC3E}">
        <p14:creationId xmlns:p14="http://schemas.microsoft.com/office/powerpoint/2010/main" val="725749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modelling approach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Evaluate models </a:t>
            </a:r>
            <a:r>
              <a:rPr lang="en-US" sz="2800" i="1" dirty="0" smtClean="0"/>
              <a:t>as hypotheses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Estimate </a:t>
            </a:r>
            <a:r>
              <a:rPr lang="en-US" sz="2800" dirty="0"/>
              <a:t>uncertainty</a:t>
            </a:r>
            <a:endParaRPr lang="en-CA" sz="2800" dirty="0"/>
          </a:p>
          <a:p>
            <a:endParaRPr lang="en-US" sz="2800" dirty="0" smtClean="0"/>
          </a:p>
          <a:p>
            <a:r>
              <a:rPr lang="en-US" sz="2800" dirty="0" smtClean="0"/>
              <a:t>Ensemble forecast modelling</a:t>
            </a:r>
          </a:p>
          <a:p>
            <a:endParaRPr lang="en-US" sz="2800" dirty="0" smtClean="0"/>
          </a:p>
          <a:p>
            <a:r>
              <a:rPr lang="en-US" sz="2800" dirty="0" smtClean="0"/>
              <a:t>Study cumulative effects</a:t>
            </a:r>
          </a:p>
          <a:p>
            <a:pPr lvl="1"/>
            <a:r>
              <a:rPr lang="en-US" sz="2400" dirty="0" smtClean="0"/>
              <a:t>Feedbacks and interactions between modules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3254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/>
          <a:lstStyle/>
          <a:p>
            <a:r>
              <a:rPr lang="en-US" dirty="0" err="1" smtClean="0"/>
              <a:t>SpaDES</a:t>
            </a:r>
            <a:r>
              <a:rPr lang="en-US" dirty="0" smtClean="0"/>
              <a:t>: objectives and motivations 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Rapid model development for wide variety of model types (IBMs, matrix, etc.)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Faster, more memory efficient, more scalable, than current systems (e.g., NetLogo, SELES, Repast, etc.)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Capitalize on R’s strengths as a data manipulation and data analysis platform</a:t>
            </a:r>
          </a:p>
        </p:txBody>
      </p:sp>
    </p:spTree>
    <p:extLst>
      <p:ext uri="{BB962C8B-B14F-4D97-AF65-F5344CB8AC3E}">
        <p14:creationId xmlns:p14="http://schemas.microsoft.com/office/powerpoint/2010/main" val="2766900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/>
          <a:lstStyle/>
          <a:p>
            <a:r>
              <a:rPr lang="en-US" dirty="0" err="1" smtClean="0"/>
              <a:t>SpaDES</a:t>
            </a:r>
            <a:r>
              <a:rPr lang="en-US" dirty="0" smtClean="0"/>
              <a:t>: objectives and motivations II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2400" dirty="0" smtClean="0"/>
              <a:t>Be open source and make it easy to contribute modules and code</a:t>
            </a:r>
          </a:p>
          <a:p>
            <a:pPr marL="514350" indent="-514350">
              <a:buFont typeface="+mj-lt"/>
              <a:buAutoNum type="arabicPeriod" startAt="4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 smtClean="0"/>
              <a:t>Be easy to use for scientists who aren’t formally trained as programmers</a:t>
            </a:r>
          </a:p>
          <a:p>
            <a:pPr marL="514350" indent="-514350">
              <a:buFont typeface="+mj-lt"/>
              <a:buAutoNum type="arabicPeriod" startAt="4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 smtClean="0"/>
              <a:t>Allow tight coupling of models and data</a:t>
            </a:r>
          </a:p>
          <a:p>
            <a:pPr marL="514350" indent="-514350">
              <a:buFont typeface="+mj-lt"/>
              <a:buAutoNum type="arabicPeriod" startAt="4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 smtClean="0"/>
              <a:t>Built around modularity so that models can be seen as modules that are easily replaceable (not just “in theory”)</a:t>
            </a:r>
          </a:p>
        </p:txBody>
      </p:sp>
    </p:spTree>
    <p:extLst>
      <p:ext uri="{BB962C8B-B14F-4D97-AF65-F5344CB8AC3E}">
        <p14:creationId xmlns:p14="http://schemas.microsoft.com/office/powerpoint/2010/main" val="2434395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79513" y="1196752"/>
            <a:ext cx="8784975" cy="4967547"/>
            <a:chOff x="305528" y="692696"/>
            <a:chExt cx="8586952" cy="5472608"/>
          </a:xfrm>
        </p:grpSpPr>
        <p:sp>
          <p:nvSpPr>
            <p:cNvPr id="6" name="Rectangle 5"/>
            <p:cNvSpPr/>
            <p:nvPr/>
          </p:nvSpPr>
          <p:spPr>
            <a:xfrm>
              <a:off x="305528" y="692696"/>
              <a:ext cx="5688632" cy="54726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3437876" y="837011"/>
              <a:ext cx="2273810" cy="454076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Can 6"/>
            <p:cNvSpPr/>
            <p:nvPr/>
          </p:nvSpPr>
          <p:spPr>
            <a:xfrm>
              <a:off x="8028384" y="1836216"/>
              <a:ext cx="864096" cy="72008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maps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" name="Can 7"/>
            <p:cNvSpPr/>
            <p:nvPr/>
          </p:nvSpPr>
          <p:spPr>
            <a:xfrm>
              <a:off x="7001957" y="1836217"/>
              <a:ext cx="864096" cy="72008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9" name="Cube 8"/>
            <p:cNvSpPr/>
            <p:nvPr/>
          </p:nvSpPr>
          <p:spPr>
            <a:xfrm>
              <a:off x="7181977" y="3065131"/>
              <a:ext cx="1368152" cy="792088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756289" y="2366640"/>
              <a:ext cx="1636984" cy="7343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“internal”</a:t>
              </a:r>
            </a:p>
            <a:p>
              <a:pPr algn="ctr"/>
              <a:r>
                <a:rPr lang="en-US" dirty="0" smtClean="0"/>
                <a:t>module</a:t>
              </a:r>
              <a:endParaRPr lang="en-CA" dirty="0"/>
            </a:p>
          </p:txBody>
        </p:sp>
        <p:sp>
          <p:nvSpPr>
            <p:cNvPr id="14" name="Can 13"/>
            <p:cNvSpPr/>
            <p:nvPr/>
          </p:nvSpPr>
          <p:spPr>
            <a:xfrm>
              <a:off x="7307993" y="4184638"/>
              <a:ext cx="1116124" cy="858870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file</a:t>
              </a:r>
            </a:p>
            <a:p>
              <a:pPr algn="ctr"/>
              <a:r>
                <a:rPr lang="en-US" dirty="0" smtClean="0"/>
                <a:t>outputs</a:t>
              </a:r>
              <a:endParaRPr lang="en-CA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722343" y="3483413"/>
              <a:ext cx="1636984" cy="772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“external”</a:t>
              </a:r>
            </a:p>
            <a:p>
              <a:pPr algn="ctr"/>
              <a:r>
                <a:rPr lang="en-US" dirty="0" smtClean="0"/>
                <a:t>module</a:t>
              </a:r>
              <a:endParaRPr lang="en-CA" dirty="0"/>
            </a:p>
          </p:txBody>
        </p:sp>
        <p:cxnSp>
          <p:nvCxnSpPr>
            <p:cNvPr id="22" name="Elbow Connector 21"/>
            <p:cNvCxnSpPr>
              <a:stCxn id="9" idx="2"/>
              <a:endCxn id="15" idx="6"/>
            </p:cNvCxnSpPr>
            <p:nvPr/>
          </p:nvCxnSpPr>
          <p:spPr>
            <a:xfrm rot="10800000" flipV="1">
              <a:off x="5359327" y="3560186"/>
              <a:ext cx="1822650" cy="3093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7" idx="3"/>
              <a:endCxn id="11" idx="6"/>
            </p:cNvCxnSpPr>
            <p:nvPr/>
          </p:nvCxnSpPr>
          <p:spPr>
            <a:xfrm rot="5400000">
              <a:off x="6838100" y="1111470"/>
              <a:ext cx="177507" cy="306715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8" idx="3"/>
              <a:endCxn id="11" idx="6"/>
            </p:cNvCxnSpPr>
            <p:nvPr/>
          </p:nvCxnSpPr>
          <p:spPr>
            <a:xfrm rot="5400000">
              <a:off x="6324886" y="1624684"/>
              <a:ext cx="177506" cy="2040732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/>
            <p:cNvSpPr/>
            <p:nvPr/>
          </p:nvSpPr>
          <p:spPr>
            <a:xfrm>
              <a:off x="7307992" y="5229200"/>
              <a:ext cx="1116123" cy="72008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screen</a:t>
              </a:r>
            </a:p>
            <a:p>
              <a:pPr algn="ctr"/>
              <a:r>
                <a:rPr lang="en-US" dirty="0" smtClean="0"/>
                <a:t>outputs</a:t>
              </a:r>
              <a:endParaRPr lang="en-CA" dirty="0"/>
            </a:p>
          </p:txBody>
        </p:sp>
        <p:cxnSp>
          <p:nvCxnSpPr>
            <p:cNvPr id="50" name="Elbow Connector 49"/>
            <p:cNvCxnSpPr>
              <a:stCxn id="10" idx="2"/>
              <a:endCxn id="173" idx="2"/>
            </p:cNvCxnSpPr>
            <p:nvPr/>
          </p:nvCxnSpPr>
          <p:spPr>
            <a:xfrm rot="5400000" flipH="1" flipV="1">
              <a:off x="3431263" y="4536812"/>
              <a:ext cx="302555" cy="1984480"/>
            </a:xfrm>
            <a:prstGeom prst="bentConnector3">
              <a:avLst>
                <a:gd name="adj1" fmla="val -75557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>
              <a:stCxn id="173" idx="1"/>
              <a:endCxn id="10" idx="0"/>
            </p:cNvCxnSpPr>
            <p:nvPr/>
          </p:nvCxnSpPr>
          <p:spPr>
            <a:xfrm rot="10800000" flipV="1">
              <a:off x="2590302" y="3107393"/>
              <a:ext cx="847575" cy="978402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050240" y="4085795"/>
              <a:ext cx="1080121" cy="15945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</a:t>
              </a:r>
              <a:br>
                <a:rPr lang="en-US" dirty="0" smtClean="0"/>
              </a:br>
              <a:r>
                <a:rPr lang="en-US" dirty="0" smtClean="0"/>
                <a:t>queue</a:t>
              </a:r>
              <a:endParaRPr lang="en-CA" dirty="0"/>
            </a:p>
          </p:txBody>
        </p:sp>
        <p:sp>
          <p:nvSpPr>
            <p:cNvPr id="86" name="Hexagon 85"/>
            <p:cNvSpPr/>
            <p:nvPr/>
          </p:nvSpPr>
          <p:spPr>
            <a:xfrm>
              <a:off x="403564" y="4422161"/>
              <a:ext cx="1059339" cy="912116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timer</a:t>
              </a:r>
              <a:endParaRPr lang="en-CA" dirty="0"/>
            </a:p>
          </p:txBody>
        </p:sp>
        <p:sp>
          <p:nvSpPr>
            <p:cNvPr id="2" name="Can 1"/>
            <p:cNvSpPr/>
            <p:nvPr/>
          </p:nvSpPr>
          <p:spPr>
            <a:xfrm>
              <a:off x="1544888" y="1263995"/>
              <a:ext cx="864096" cy="75608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CA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1544887" y="2308111"/>
              <a:ext cx="864096" cy="75608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variables</a:t>
              </a:r>
              <a:endParaRPr lang="en-CA" sz="1400" dirty="0"/>
            </a:p>
          </p:txBody>
        </p:sp>
        <p:sp>
          <p:nvSpPr>
            <p:cNvPr id="185" name="Bent Arrow 184"/>
            <p:cNvSpPr/>
            <p:nvPr/>
          </p:nvSpPr>
          <p:spPr>
            <a:xfrm>
              <a:off x="845588" y="4085795"/>
              <a:ext cx="1204652" cy="324916"/>
            </a:xfrm>
            <a:prstGeom prst="ben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86" name="Bent Arrow 185"/>
            <p:cNvSpPr/>
            <p:nvPr/>
          </p:nvSpPr>
          <p:spPr>
            <a:xfrm rot="16200000">
              <a:off x="1267483" y="4912383"/>
              <a:ext cx="346052" cy="1189840"/>
            </a:xfrm>
            <a:prstGeom prst="ben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038610" y="5888305"/>
              <a:ext cx="1047338" cy="2769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 dirty="0" smtClean="0"/>
                <a:t>process event</a:t>
              </a:r>
              <a:endParaRPr lang="en-CA" sz="1200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2625559" y="3136204"/>
              <a:ext cx="750526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200" dirty="0" smtClean="0"/>
                <a:t>schedule</a:t>
              </a:r>
            </a:p>
            <a:p>
              <a:pPr algn="ctr"/>
              <a:r>
                <a:rPr lang="en-US" sz="1200" dirty="0" smtClean="0"/>
                <a:t>event</a:t>
              </a:r>
              <a:endParaRPr lang="en-CA" sz="1200" dirty="0"/>
            </a:p>
          </p:txBody>
        </p:sp>
        <p:sp>
          <p:nvSpPr>
            <p:cNvPr id="233" name="Can 232"/>
            <p:cNvSpPr/>
            <p:nvPr/>
          </p:nvSpPr>
          <p:spPr>
            <a:xfrm>
              <a:off x="468785" y="1768052"/>
              <a:ext cx="864096" cy="75608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maps</a:t>
              </a:r>
              <a:endParaRPr lang="en-CA" dirty="0"/>
            </a:p>
          </p:txBody>
        </p:sp>
        <p:sp>
          <p:nvSpPr>
            <p:cNvPr id="238" name="Left-Right Arrow 237"/>
            <p:cNvSpPr/>
            <p:nvPr/>
          </p:nvSpPr>
          <p:spPr>
            <a:xfrm>
              <a:off x="2408984" y="1584278"/>
              <a:ext cx="1028893" cy="183774"/>
            </a:xfrm>
            <a:prstGeom prst="left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9" name="Left-Right Arrow 238"/>
            <p:cNvSpPr/>
            <p:nvPr/>
          </p:nvSpPr>
          <p:spPr>
            <a:xfrm>
              <a:off x="2408984" y="2643725"/>
              <a:ext cx="1028894" cy="180157"/>
            </a:xfrm>
            <a:prstGeom prst="left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Left-Right Arrow 31"/>
            <p:cNvSpPr/>
            <p:nvPr/>
          </p:nvSpPr>
          <p:spPr>
            <a:xfrm>
              <a:off x="1319198" y="1038186"/>
              <a:ext cx="2118678" cy="194208"/>
            </a:xfrm>
            <a:prstGeom prst="left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2" name="Elbow Connector 91"/>
            <p:cNvCxnSpPr>
              <a:stCxn id="14" idx="4"/>
              <a:endCxn id="9" idx="4"/>
            </p:cNvCxnSpPr>
            <p:nvPr/>
          </p:nvCxnSpPr>
          <p:spPr>
            <a:xfrm flipH="1" flipV="1">
              <a:off x="8352107" y="3560186"/>
              <a:ext cx="72010" cy="1053887"/>
            </a:xfrm>
            <a:prstGeom prst="bentConnector3">
              <a:avLst>
                <a:gd name="adj1" fmla="val -492448"/>
              </a:avLst>
            </a:prstGeom>
            <a:ln w="381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n 32"/>
            <p:cNvSpPr/>
            <p:nvPr/>
          </p:nvSpPr>
          <p:spPr>
            <a:xfrm>
              <a:off x="468785" y="757247"/>
              <a:ext cx="864096" cy="75608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agents</a:t>
              </a:r>
              <a:endParaRPr lang="en-CA" dirty="0"/>
            </a:p>
          </p:txBody>
        </p:sp>
        <p:sp>
          <p:nvSpPr>
            <p:cNvPr id="34" name="Left-Right Arrow 33"/>
            <p:cNvSpPr/>
            <p:nvPr/>
          </p:nvSpPr>
          <p:spPr>
            <a:xfrm>
              <a:off x="1349644" y="2077900"/>
              <a:ext cx="2118678" cy="194208"/>
            </a:xfrm>
            <a:prstGeom prst="left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Can 44"/>
            <p:cNvSpPr/>
            <p:nvPr/>
          </p:nvSpPr>
          <p:spPr>
            <a:xfrm>
              <a:off x="7001957" y="699388"/>
              <a:ext cx="1764509" cy="794781"/>
            </a:xfrm>
            <a:prstGeom prst="can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simulation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parameters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Elbow Connector 87"/>
            <p:cNvCxnSpPr>
              <a:endCxn id="14" idx="2"/>
            </p:cNvCxnSpPr>
            <p:nvPr/>
          </p:nvCxnSpPr>
          <p:spPr>
            <a:xfrm flipV="1">
              <a:off x="5711686" y="4614073"/>
              <a:ext cx="1596307" cy="19791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Elbow Connector 88"/>
            <p:cNvCxnSpPr>
              <a:endCxn id="36" idx="1"/>
            </p:cNvCxnSpPr>
            <p:nvPr/>
          </p:nvCxnSpPr>
          <p:spPr>
            <a:xfrm>
              <a:off x="5711686" y="4811989"/>
              <a:ext cx="1596306" cy="77725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3722343" y="993611"/>
              <a:ext cx="1670930" cy="4001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000" dirty="0" smtClean="0"/>
                <a:t>modules</a:t>
              </a:r>
              <a:endParaRPr lang="en-CA" sz="2000" dirty="0"/>
            </a:p>
          </p:txBody>
        </p:sp>
        <p:cxnSp>
          <p:nvCxnSpPr>
            <p:cNvPr id="96" name="Elbow Connector 95"/>
            <p:cNvCxnSpPr>
              <a:stCxn id="45" idx="2"/>
            </p:cNvCxnSpPr>
            <p:nvPr/>
          </p:nvCxnSpPr>
          <p:spPr>
            <a:xfrm rot="10800000" flipV="1">
              <a:off x="5994161" y="1096778"/>
              <a:ext cx="1007797" cy="22586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SpaDES</a:t>
            </a:r>
            <a:r>
              <a:rPr lang="en-US" dirty="0" smtClean="0"/>
              <a:t>: design overview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017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SpaDES</a:t>
            </a:r>
            <a:r>
              <a:rPr lang="en-US" dirty="0" smtClean="0"/>
              <a:t>: module overview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 of all possible module events: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Event type (e.g., </a:t>
            </a:r>
            <a:r>
              <a:rPr lang="en-US" dirty="0" err="1" smtClean="0"/>
              <a:t>init</a:t>
            </a:r>
            <a:r>
              <a:rPr lang="en-US" dirty="0" smtClean="0"/>
              <a:t>, move, plot)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What happens during processing the event</a:t>
            </a:r>
          </a:p>
          <a:p>
            <a:endParaRPr lang="en-US" dirty="0" smtClean="0"/>
          </a:p>
          <a:p>
            <a:r>
              <a:rPr lang="en-US" dirty="0" smtClean="0"/>
              <a:t>Modules can be user-modified or user-built</a:t>
            </a:r>
          </a:p>
          <a:p>
            <a:endParaRPr lang="en-US" dirty="0"/>
          </a:p>
          <a:p>
            <a:r>
              <a:rPr lang="en-US" dirty="0" smtClean="0"/>
              <a:t>Minimize module interdependencies to maintain modularization</a:t>
            </a:r>
          </a:p>
        </p:txBody>
      </p:sp>
    </p:spTree>
    <p:extLst>
      <p:ext uri="{BB962C8B-B14F-4D97-AF65-F5344CB8AC3E}">
        <p14:creationId xmlns:p14="http://schemas.microsoft.com/office/powerpoint/2010/main" val="4234969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SpaDES</a:t>
            </a:r>
            <a:r>
              <a:rPr lang="en-US" dirty="0" smtClean="0"/>
              <a:t>: demo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randomLandscapes</a:t>
            </a:r>
            <a:endParaRPr lang="en-US" dirty="0" smtClean="0"/>
          </a:p>
          <a:p>
            <a:r>
              <a:rPr lang="en-US" dirty="0" err="1" smtClean="0"/>
              <a:t>fireSpread</a:t>
            </a:r>
            <a:endParaRPr lang="en-US" dirty="0" smtClean="0"/>
          </a:p>
          <a:p>
            <a:r>
              <a:rPr lang="en-US" dirty="0" err="1" smtClean="0"/>
              <a:t>caribouMovement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3372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8" y="476672"/>
            <a:ext cx="4523543" cy="5649491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620688"/>
            <a:ext cx="4038600" cy="5505475"/>
          </a:xfrm>
        </p:spPr>
        <p:txBody>
          <a:bodyPr/>
          <a:lstStyle/>
          <a:p>
            <a:r>
              <a:rPr lang="en-US" sz="2400" dirty="0" smtClean="0"/>
              <a:t>Maps:</a:t>
            </a:r>
          </a:p>
          <a:p>
            <a:pPr lvl="1"/>
            <a:r>
              <a:rPr lang="en-US" sz="2000" dirty="0" smtClean="0"/>
              <a:t>Digital elevation model</a:t>
            </a:r>
          </a:p>
          <a:p>
            <a:pPr lvl="1"/>
            <a:r>
              <a:rPr lang="en-US" sz="2000" dirty="0" smtClean="0"/>
              <a:t>Forest age</a:t>
            </a:r>
          </a:p>
          <a:p>
            <a:pPr lvl="1"/>
            <a:r>
              <a:rPr lang="en-US" sz="2000" dirty="0" smtClean="0"/>
              <a:t>Forest cover</a:t>
            </a:r>
          </a:p>
          <a:p>
            <a:pPr lvl="1"/>
            <a:r>
              <a:rPr lang="en-US" sz="2000" dirty="0" smtClean="0"/>
              <a:t>Caribou habitat quality</a:t>
            </a:r>
          </a:p>
          <a:p>
            <a:pPr lvl="1"/>
            <a:r>
              <a:rPr lang="en-US" sz="2000" dirty="0" smtClean="0"/>
              <a:t>Percent pine</a:t>
            </a:r>
          </a:p>
          <a:p>
            <a:pPr lvl="1"/>
            <a:r>
              <a:rPr lang="en-US" sz="2000" dirty="0" smtClean="0"/>
              <a:t>Current fire locations</a:t>
            </a:r>
          </a:p>
          <a:p>
            <a:endParaRPr lang="en-US" dirty="0"/>
          </a:p>
          <a:p>
            <a:r>
              <a:rPr lang="en-US" dirty="0" smtClean="0"/>
              <a:t>Caribou movement </a:t>
            </a:r>
            <a:r>
              <a:rPr lang="en-US" smtClean="0"/>
              <a:t>trajectories plotted on forest age map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7617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stats for caribou/fires per Eliot’s example in vignette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1144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03" y="1600200"/>
            <a:ext cx="5931393" cy="4525963"/>
          </a:xfrm>
        </p:spPr>
      </p:pic>
    </p:spTree>
    <p:extLst>
      <p:ext uri="{BB962C8B-B14F-4D97-AF65-F5344CB8AC3E}">
        <p14:creationId xmlns:p14="http://schemas.microsoft.com/office/powerpoint/2010/main" val="153500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Forecasting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We need to forecast the past, present and future of ecosystem properties</a:t>
            </a:r>
          </a:p>
          <a:p>
            <a:r>
              <a:rPr lang="en-CA" dirty="0"/>
              <a:t>We need to either understand these systems, or at least come up with phenomenological </a:t>
            </a:r>
            <a:r>
              <a:rPr lang="en-CA" dirty="0" smtClean="0"/>
              <a:t>relationships</a:t>
            </a:r>
          </a:p>
          <a:p>
            <a:r>
              <a:rPr lang="en-CA" dirty="0" smtClean="0"/>
              <a:t>We have or will get data, whose magnitude is growing fast (“</a:t>
            </a:r>
            <a:r>
              <a:rPr lang="en-CA" i="1" dirty="0" smtClean="0"/>
              <a:t>Big Data”</a:t>
            </a:r>
            <a:r>
              <a:rPr lang="en-CA" dirty="0" smtClean="0"/>
              <a:t>)</a:t>
            </a:r>
          </a:p>
          <a:p>
            <a:r>
              <a:rPr lang="en-CA" dirty="0" smtClean="0"/>
              <a:t>What is the number one system for understanding </a:t>
            </a:r>
            <a:r>
              <a:rPr lang="en-CA" i="1" dirty="0" smtClean="0"/>
              <a:t>data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34494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SpaDES</a:t>
            </a:r>
            <a:r>
              <a:rPr lang="en-US" dirty="0" smtClean="0"/>
              <a:t>: shiny demo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caribouMovementLcc</a:t>
            </a:r>
            <a:endParaRPr lang="en-CA" dirty="0" smtClean="0"/>
          </a:p>
          <a:p>
            <a:r>
              <a:rPr lang="en-US" dirty="0" err="1" smtClean="0"/>
              <a:t>fireSpreadLcc</a:t>
            </a:r>
            <a:endParaRPr lang="en-US" dirty="0" smtClean="0"/>
          </a:p>
          <a:p>
            <a:r>
              <a:rPr lang="en-US" dirty="0" err="1" smtClean="0"/>
              <a:t>forestAge</a:t>
            </a:r>
            <a:endParaRPr lang="en-US" dirty="0" smtClean="0"/>
          </a:p>
          <a:p>
            <a:r>
              <a:rPr lang="en-US" dirty="0" err="1" smtClean="0"/>
              <a:t>forestSuccession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NOTES</a:t>
            </a:r>
          </a:p>
          <a:p>
            <a:pPr marL="0" indent="0">
              <a:buNone/>
            </a:pPr>
            <a:r>
              <a:rPr lang="en-US" sz="2000" dirty="0" smtClean="0"/>
              <a:t>-- currently branded for ISA</a:t>
            </a:r>
          </a:p>
          <a:p>
            <a:pPr marL="0" indent="0">
              <a:buNone/>
            </a:pPr>
            <a:r>
              <a:rPr lang="en-US" sz="2000" dirty="0" smtClean="0"/>
              <a:t>-- 100,000 pixels in central SK</a:t>
            </a:r>
          </a:p>
          <a:p>
            <a:pPr marL="0" indent="0">
              <a:buNone/>
            </a:pPr>
            <a:r>
              <a:rPr lang="en-US" sz="2000" dirty="0" smtClean="0"/>
              <a:t>-- confirm the veg types / colors in maps</a:t>
            </a:r>
          </a:p>
        </p:txBody>
      </p:sp>
    </p:spTree>
    <p:extLst>
      <p:ext uri="{BB962C8B-B14F-4D97-AF65-F5344CB8AC3E}">
        <p14:creationId xmlns:p14="http://schemas.microsoft.com/office/powerpoint/2010/main" val="2098491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31" y="1600200"/>
            <a:ext cx="7815737" cy="4525963"/>
          </a:xfrm>
        </p:spPr>
      </p:pic>
    </p:spTree>
    <p:extLst>
      <p:ext uri="{BB962C8B-B14F-4D97-AF65-F5344CB8AC3E}">
        <p14:creationId xmlns:p14="http://schemas.microsoft.com/office/powerpoint/2010/main" val="445338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Current active developers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Alex Chubaty</a:t>
            </a:r>
          </a:p>
          <a:p>
            <a:r>
              <a:rPr lang="en-CA" dirty="0" smtClean="0"/>
              <a:t>Eliot McIntire</a:t>
            </a:r>
          </a:p>
          <a:p>
            <a:r>
              <a:rPr lang="en-CA" dirty="0" smtClean="0"/>
              <a:t>Steve Cumming</a:t>
            </a:r>
          </a:p>
        </p:txBody>
      </p:sp>
    </p:spTree>
    <p:extLst>
      <p:ext uri="{BB962C8B-B14F-4D97-AF65-F5344CB8AC3E}">
        <p14:creationId xmlns:p14="http://schemas.microsoft.com/office/powerpoint/2010/main" val="3228462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collaborators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Mountain pine beetle dispersal</a:t>
            </a:r>
          </a:p>
          <a:p>
            <a:pPr lvl="1"/>
            <a:r>
              <a:rPr lang="en-US" dirty="0" smtClean="0"/>
              <a:t>Alex Chubaty (PFC/Laval)</a:t>
            </a:r>
          </a:p>
          <a:p>
            <a:r>
              <a:rPr lang="en-US" dirty="0" smtClean="0"/>
              <a:t>Fire spread</a:t>
            </a:r>
          </a:p>
          <a:p>
            <a:pPr lvl="1"/>
            <a:r>
              <a:rPr lang="en-US" dirty="0" smtClean="0"/>
              <a:t>Steve Cumming (Laval)</a:t>
            </a:r>
          </a:p>
          <a:p>
            <a:r>
              <a:rPr lang="en-US" dirty="0" smtClean="0"/>
              <a:t>Boreal forest succession and regeneration</a:t>
            </a:r>
          </a:p>
          <a:p>
            <a:pPr lvl="1"/>
            <a:r>
              <a:rPr lang="en-US" dirty="0" smtClean="0"/>
              <a:t>Yong Luo (PFC/</a:t>
            </a:r>
            <a:r>
              <a:rPr lang="en-US" dirty="0" err="1" smtClean="0"/>
              <a:t>fRI</a:t>
            </a:r>
            <a:r>
              <a:rPr lang="en-US" dirty="0" smtClean="0"/>
              <a:t>/Laval)</a:t>
            </a:r>
          </a:p>
          <a:p>
            <a:r>
              <a:rPr lang="en-US" dirty="0" smtClean="0"/>
              <a:t>Caribou movement and habitat use</a:t>
            </a:r>
          </a:p>
          <a:p>
            <a:pPr lvl="1"/>
            <a:r>
              <a:rPr lang="en-US" dirty="0" smtClean="0"/>
              <a:t>Sarah Bauduin (Laval)</a:t>
            </a:r>
            <a:endParaRPr lang="en-CA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8327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Planned collaborators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CFS:</a:t>
            </a:r>
          </a:p>
          <a:p>
            <a:pPr lvl="1"/>
            <a:r>
              <a:rPr lang="en-CA" sz="2400" dirty="0" smtClean="0"/>
              <a:t>Carbon Accounting Team</a:t>
            </a:r>
          </a:p>
          <a:p>
            <a:pPr lvl="1"/>
            <a:r>
              <a:rPr lang="en-CA" sz="2400" dirty="0" smtClean="0"/>
              <a:t>Assistant Deputy Minister Innovation Fund &amp; ISA</a:t>
            </a:r>
          </a:p>
          <a:p>
            <a:pPr lvl="1"/>
            <a:r>
              <a:rPr lang="en-CA" sz="2400" dirty="0" smtClean="0"/>
              <a:t>Boisvenue, Shaw, Cooke, </a:t>
            </a:r>
            <a:r>
              <a:rPr lang="en-CA" sz="2400" dirty="0"/>
              <a:t>Campbell</a:t>
            </a:r>
            <a:r>
              <a:rPr lang="en-CA" sz="2400" dirty="0" smtClean="0"/>
              <a:t>, </a:t>
            </a:r>
          </a:p>
          <a:p>
            <a:r>
              <a:rPr lang="en-CA" sz="2800" dirty="0" smtClean="0"/>
              <a:t>Private sector:</a:t>
            </a:r>
          </a:p>
          <a:p>
            <a:pPr lvl="1"/>
            <a:r>
              <a:rPr lang="en-CA" sz="2400" dirty="0" smtClean="0"/>
              <a:t>Colin Daniel </a:t>
            </a:r>
            <a:r>
              <a:rPr lang="en-CA" sz="2400" dirty="0"/>
              <a:t>(</a:t>
            </a:r>
            <a:r>
              <a:rPr lang="en-CA" sz="2400" dirty="0" err="1" smtClean="0"/>
              <a:t>ApexRMS</a:t>
            </a:r>
            <a:r>
              <a:rPr lang="en-CA" sz="2400" dirty="0" smtClean="0"/>
              <a:t>)</a:t>
            </a:r>
          </a:p>
          <a:p>
            <a:pPr lvl="1"/>
            <a:r>
              <a:rPr lang="en-CA" sz="2400" dirty="0" smtClean="0"/>
              <a:t>Foothills Research Institute (Healthy Landscapes)</a:t>
            </a:r>
          </a:p>
          <a:p>
            <a:r>
              <a:rPr lang="en-CA" sz="2800" dirty="0" smtClean="0"/>
              <a:t>University:</a:t>
            </a:r>
          </a:p>
          <a:p>
            <a:pPr lvl="1"/>
            <a:r>
              <a:rPr lang="en-CA" sz="2400" dirty="0" smtClean="0"/>
              <a:t>UBC - Nicholas Coops, Val Lemay</a:t>
            </a:r>
          </a:p>
          <a:p>
            <a:endParaRPr lang="en-CA" sz="2800" dirty="0" smtClean="0"/>
          </a:p>
        </p:txBody>
      </p:sp>
    </p:spTree>
    <p:extLst>
      <p:ext uri="{BB962C8B-B14F-4D97-AF65-F5344CB8AC3E}">
        <p14:creationId xmlns:p14="http://schemas.microsoft.com/office/powerpoint/2010/main" val="1513505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collaborators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Eliot McIntire (PFC/Laval)</a:t>
            </a:r>
          </a:p>
          <a:p>
            <a:r>
              <a:rPr lang="en-US" dirty="0" smtClean="0"/>
              <a:t>Jill Johnstone (</a:t>
            </a:r>
            <a:r>
              <a:rPr lang="en-US" dirty="0" err="1" smtClean="0"/>
              <a:t>Sask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David Andison (</a:t>
            </a:r>
            <a:r>
              <a:rPr lang="en-US" dirty="0" err="1" smtClean="0"/>
              <a:t>fRI</a:t>
            </a:r>
            <a:r>
              <a:rPr lang="en-US" dirty="0" smtClean="0"/>
              <a:t>)</a:t>
            </a:r>
          </a:p>
          <a:p>
            <a:endParaRPr lang="en-CA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335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https://github.com/achubaty/SpaDES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SpaDES</a:t>
            </a:r>
            <a:r>
              <a:rPr lang="en-US" dirty="0" smtClean="0"/>
              <a:t> in still a work in progress…BUT</a:t>
            </a:r>
          </a:p>
          <a:p>
            <a:pPr lvl="1"/>
            <a:r>
              <a:rPr lang="en-US" dirty="0" smtClean="0"/>
              <a:t>Will eventually add to CRAN</a:t>
            </a:r>
          </a:p>
          <a:p>
            <a:pPr lvl="1"/>
            <a:r>
              <a:rPr lang="en-US" dirty="0" smtClean="0"/>
              <a:t>Feedback welcome</a:t>
            </a:r>
          </a:p>
          <a:p>
            <a:pPr lvl="1"/>
            <a:r>
              <a:rPr lang="en-US" dirty="0" smtClean="0"/>
              <a:t>Contributions</a:t>
            </a:r>
            <a:r>
              <a:rPr lang="en-US" dirty="0"/>
              <a:t> 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20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Contributions that are needed, I of II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Additional modules</a:t>
            </a:r>
          </a:p>
          <a:p>
            <a:pPr lvl="1"/>
            <a:r>
              <a:rPr lang="en-CA" dirty="0" smtClean="0"/>
              <a:t>MPB, Fire, Succession, Caribou</a:t>
            </a:r>
          </a:p>
          <a:p>
            <a:r>
              <a:rPr lang="en-CA" dirty="0" smtClean="0"/>
              <a:t>New modules</a:t>
            </a:r>
          </a:p>
          <a:p>
            <a:pPr lvl="1"/>
            <a:r>
              <a:rPr lang="en-CA" dirty="0" smtClean="0"/>
              <a:t>Spruce Budworm, Carbon, </a:t>
            </a:r>
          </a:p>
          <a:p>
            <a:pPr lvl="1"/>
            <a:r>
              <a:rPr lang="en-CA" dirty="0" smtClean="0"/>
              <a:t>Policy</a:t>
            </a:r>
          </a:p>
          <a:p>
            <a:pPr lvl="2"/>
            <a:r>
              <a:rPr lang="en-CA" dirty="0" smtClean="0"/>
              <a:t>Risk, Economic forecasts, Planning</a:t>
            </a:r>
          </a:p>
        </p:txBody>
      </p:sp>
    </p:spTree>
    <p:extLst>
      <p:ext uri="{BB962C8B-B14F-4D97-AF65-F5344CB8AC3E}">
        <p14:creationId xmlns:p14="http://schemas.microsoft.com/office/powerpoint/2010/main" val="1425152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Contributions that are needed, </a:t>
            </a:r>
            <a:r>
              <a:rPr lang="en-CA" dirty="0" smtClean="0"/>
              <a:t>II </a:t>
            </a:r>
            <a:r>
              <a:rPr lang="en-CA" dirty="0"/>
              <a:t>of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Improving</a:t>
            </a:r>
            <a:endParaRPr lang="en-CA" dirty="0"/>
          </a:p>
          <a:p>
            <a:pPr lvl="1"/>
            <a:r>
              <a:rPr lang="en-CA" dirty="0"/>
              <a:t>dependency </a:t>
            </a:r>
            <a:r>
              <a:rPr lang="en-CA" dirty="0" smtClean="0"/>
              <a:t>expressions</a:t>
            </a:r>
          </a:p>
          <a:p>
            <a:pPr lvl="2"/>
            <a:r>
              <a:rPr lang="en-CA" dirty="0" smtClean="0"/>
              <a:t>Module, data, spatial region, political region</a:t>
            </a:r>
          </a:p>
          <a:p>
            <a:r>
              <a:rPr lang="en-CA" dirty="0" smtClean="0"/>
              <a:t>Big data seamlessness	</a:t>
            </a:r>
          </a:p>
          <a:p>
            <a:pPr lvl="1"/>
            <a:r>
              <a:rPr lang="en-CA" dirty="0" smtClean="0"/>
              <a:t>R can handle BIG, but there are </a:t>
            </a:r>
            <a:r>
              <a:rPr lang="en-CA" i="1" dirty="0" smtClean="0"/>
              <a:t>many </a:t>
            </a:r>
            <a:r>
              <a:rPr lang="en-CA" dirty="0" smtClean="0"/>
              <a:t>ways to do it; what are the best for each module/situation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3830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https://github.com/achubaty/SpaDES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apexrms</a:t>
            </a:r>
            <a:endParaRPr lang="en-US" dirty="0"/>
          </a:p>
          <a:p>
            <a:r>
              <a:rPr lang="en-US" dirty="0" err="1"/>
              <a:t>fRI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8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 is </a:t>
            </a:r>
            <a:r>
              <a:rPr lang="en-CA" i="1" dirty="0" smtClean="0"/>
              <a:t>the most comprehensive and powerful </a:t>
            </a:r>
            <a:r>
              <a:rPr lang="en-CA" dirty="0" smtClean="0"/>
              <a:t>language for understanding and predicting from data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 descr="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77072"/>
            <a:ext cx="1509320" cy="114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48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Free, open source, cross-platform</a:t>
            </a:r>
          </a:p>
          <a:p>
            <a:endParaRPr lang="en-US" dirty="0" smtClean="0"/>
          </a:p>
          <a:p>
            <a:r>
              <a:rPr lang="en-US" dirty="0" smtClean="0"/>
              <a:t>Tight link between simulation and data analyses (allows for optimization)</a:t>
            </a:r>
          </a:p>
          <a:p>
            <a:endParaRPr lang="en-US" dirty="0" smtClean="0"/>
          </a:p>
          <a:p>
            <a:r>
              <a:rPr lang="en-US" dirty="0" smtClean="0"/>
              <a:t>Very good for GIS and spatial analyses</a:t>
            </a: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860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Highly </a:t>
            </a:r>
            <a:r>
              <a:rPr lang="en-US" b="1" dirty="0" smtClean="0"/>
              <a:t>flexible</a:t>
            </a:r>
            <a:r>
              <a:rPr lang="en-US" dirty="0" smtClean="0"/>
              <a:t> and </a:t>
            </a:r>
            <a:r>
              <a:rPr lang="en-US" b="1" dirty="0" smtClean="0"/>
              <a:t>scalable</a:t>
            </a:r>
          </a:p>
          <a:p>
            <a:endParaRPr lang="en-CA" dirty="0" smtClean="0"/>
          </a:p>
          <a:p>
            <a:r>
              <a:rPr lang="en-CA" dirty="0" smtClean="0"/>
              <a:t>Fast, performant code execution</a:t>
            </a:r>
          </a:p>
          <a:p>
            <a:endParaRPr lang="en-CA" dirty="0" smtClean="0"/>
          </a:p>
          <a:p>
            <a:r>
              <a:rPr lang="en-US" dirty="0" smtClean="0"/>
              <a:t>Huge user support and help community</a:t>
            </a: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499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Why 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High level delivery:</a:t>
            </a:r>
          </a:p>
          <a:p>
            <a:pPr lvl="1"/>
            <a:r>
              <a:rPr lang="en-CA" dirty="0" smtClean="0"/>
              <a:t>Building static and </a:t>
            </a:r>
            <a:r>
              <a:rPr lang="en-CA" b="1" dirty="0" smtClean="0"/>
              <a:t>dynamic</a:t>
            </a:r>
            <a:r>
              <a:rPr lang="en-CA" dirty="0" smtClean="0"/>
              <a:t> reports</a:t>
            </a:r>
          </a:p>
          <a:p>
            <a:pPr lvl="2"/>
            <a:r>
              <a:rPr lang="en-US" dirty="0" smtClean="0"/>
              <a:t>Including interactive websites</a:t>
            </a:r>
            <a:endParaRPr lang="en-CA" dirty="0" smtClean="0"/>
          </a:p>
          <a:p>
            <a:pPr lvl="1"/>
            <a:r>
              <a:rPr lang="en-CA" dirty="0" smtClean="0"/>
              <a:t>Visualization is very mature</a:t>
            </a:r>
          </a:p>
          <a:p>
            <a:pPr lvl="1"/>
            <a:r>
              <a:rPr lang="en-CA" dirty="0" smtClean="0"/>
              <a:t>Can package standalone executables</a:t>
            </a:r>
          </a:p>
          <a:p>
            <a:pPr lvl="2"/>
            <a:r>
              <a:rPr lang="en-CA" dirty="0" smtClean="0"/>
              <a:t>e.g., for Windows end-users</a:t>
            </a:r>
          </a:p>
        </p:txBody>
      </p:sp>
    </p:spTree>
    <p:extLst>
      <p:ext uri="{BB962C8B-B14F-4D97-AF65-F5344CB8AC3E}">
        <p14:creationId xmlns:p14="http://schemas.microsoft.com/office/powerpoint/2010/main" val="265157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levels of user in applied ecological sciences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Clients</a:t>
            </a:r>
          </a:p>
          <a:p>
            <a:pPr marL="1314450" lvl="2" indent="-514350">
              <a:buFont typeface="Arial" panose="020B0604020202020204" pitchFamily="34" charset="0"/>
              <a:buChar char="•"/>
            </a:pPr>
            <a:r>
              <a:rPr lang="en-US" sz="2000" dirty="0" smtClean="0"/>
              <a:t>Polished deliverable</a:t>
            </a:r>
          </a:p>
          <a:p>
            <a:pPr marL="1314450" lvl="2" indent="-514350">
              <a:buFont typeface="Arial" panose="020B0604020202020204" pitchFamily="34" charset="0"/>
              <a:buChar char="•"/>
            </a:pPr>
            <a:r>
              <a:rPr lang="en-US" sz="2000" dirty="0" smtClean="0"/>
              <a:t>E.g., government, industry,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Scientists</a:t>
            </a:r>
          </a:p>
          <a:p>
            <a:pPr marL="1314450" lvl="2" indent="-514350">
              <a:buFont typeface="Arial" panose="020B0604020202020204" pitchFamily="34" charset="0"/>
              <a:buChar char="•"/>
            </a:pPr>
            <a:r>
              <a:rPr lang="en-US" sz="2000" dirty="0" smtClean="0"/>
              <a:t>Understand data</a:t>
            </a:r>
          </a:p>
          <a:p>
            <a:pPr marL="1314450" lvl="2" indent="-514350">
              <a:buFont typeface="Arial" panose="020B0604020202020204" pitchFamily="34" charset="0"/>
              <a:buChar char="•"/>
            </a:pPr>
            <a:r>
              <a:rPr lang="en-US" sz="2000" dirty="0" smtClean="0"/>
              <a:t>Create new questions</a:t>
            </a:r>
          </a:p>
          <a:p>
            <a:pPr marL="1314450" lvl="2" indent="-514350">
              <a:buFont typeface="Arial" panose="020B0604020202020204" pitchFamily="34" charset="0"/>
              <a:buChar char="•"/>
            </a:pPr>
            <a:r>
              <a:rPr lang="en-US" sz="2000" b="1" dirty="0" smtClean="0"/>
              <a:t>More </a:t>
            </a:r>
            <a:r>
              <a:rPr lang="en-US" sz="2000" b="1" dirty="0"/>
              <a:t>or less skilled at </a:t>
            </a:r>
            <a:r>
              <a:rPr lang="en-US" sz="2000" b="1" dirty="0" smtClean="0"/>
              <a:t>coding</a:t>
            </a:r>
          </a:p>
          <a:p>
            <a:pPr marL="1314450" lvl="2" indent="-514350">
              <a:buFont typeface="Arial" panose="020B0604020202020204" pitchFamily="34" charset="0"/>
              <a:buChar char="•"/>
            </a:pPr>
            <a:r>
              <a:rPr lang="en-US" sz="2000" dirty="0" smtClean="0"/>
              <a:t>More power at fingertips = more questions can ask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Developers</a:t>
            </a:r>
          </a:p>
          <a:p>
            <a:pPr marL="1314450" lvl="2" indent="-514350">
              <a:buFont typeface="Arial" panose="020B0604020202020204" pitchFamily="34" charset="0"/>
              <a:buChar char="•"/>
            </a:pPr>
            <a:r>
              <a:rPr lang="en-US" sz="2000" dirty="0" smtClean="0"/>
              <a:t>E.g., computer programmer, off-the-shelf software</a:t>
            </a:r>
          </a:p>
        </p:txBody>
      </p:sp>
    </p:spTree>
    <p:extLst>
      <p:ext uri="{BB962C8B-B14F-4D97-AF65-F5344CB8AC3E}">
        <p14:creationId xmlns:p14="http://schemas.microsoft.com/office/powerpoint/2010/main" val="22565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 as the unifier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 addresses all of these user levels:</a:t>
            </a:r>
          </a:p>
          <a:p>
            <a:pPr lvl="1"/>
            <a:r>
              <a:rPr lang="en-US" dirty="0" smtClean="0"/>
              <a:t>Polished, professional, publishable reporting and visualization tools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Scientists gain access to low-level power through high-level functions</a:t>
            </a:r>
            <a:endParaRPr lang="en-CA" dirty="0" smtClean="0"/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Fast development time for programmers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793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SpaDES</a:t>
            </a:r>
            <a:r>
              <a:rPr lang="en-US" dirty="0" smtClean="0"/>
              <a:t> package for 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b="1" dirty="0" smtClean="0"/>
              <a:t>Spa</a:t>
            </a:r>
            <a:r>
              <a:rPr lang="en-CA" sz="2800" dirty="0" smtClean="0"/>
              <a:t>tial </a:t>
            </a:r>
            <a:r>
              <a:rPr lang="en-CA" sz="2800" b="1" dirty="0" smtClean="0"/>
              <a:t>D</a:t>
            </a:r>
            <a:r>
              <a:rPr lang="en-CA" sz="2800" dirty="0" smtClean="0"/>
              <a:t>iscrete </a:t>
            </a:r>
            <a:r>
              <a:rPr lang="en-CA" sz="2800" b="1" dirty="0" smtClean="0"/>
              <a:t>E</a:t>
            </a:r>
            <a:r>
              <a:rPr lang="en-CA" sz="2800" dirty="0" smtClean="0"/>
              <a:t>vent </a:t>
            </a:r>
            <a:r>
              <a:rPr lang="en-CA" sz="2800" b="1" dirty="0" smtClean="0"/>
              <a:t>S</a:t>
            </a:r>
            <a:r>
              <a:rPr lang="en-CA" sz="2800" dirty="0" smtClean="0"/>
              <a:t>imulation</a:t>
            </a:r>
          </a:p>
          <a:p>
            <a:endParaRPr lang="en-CA" sz="2800" dirty="0" smtClean="0"/>
          </a:p>
          <a:p>
            <a:r>
              <a:rPr lang="en-CA" sz="2800" dirty="0" smtClean="0"/>
              <a:t>Integrate modules that have a concept of time, and where the module is “interruptible” at particular times</a:t>
            </a:r>
          </a:p>
          <a:p>
            <a:endParaRPr lang="en-CA" sz="2800" dirty="0" smtClean="0"/>
          </a:p>
          <a:p>
            <a:r>
              <a:rPr lang="en-CA" sz="2800" dirty="0" smtClean="0"/>
              <a:t>Goal: to integrate existing and not yet built simulation modules to ask new policy questions?</a:t>
            </a:r>
          </a:p>
        </p:txBody>
      </p:sp>
    </p:spTree>
    <p:extLst>
      <p:ext uri="{BB962C8B-B14F-4D97-AF65-F5344CB8AC3E}">
        <p14:creationId xmlns:p14="http://schemas.microsoft.com/office/powerpoint/2010/main" val="2849063454"/>
      </p:ext>
    </p:extLst>
  </p:cSld>
  <p:clrMapOvr>
    <a:masterClrMapping/>
  </p:clrMapOvr>
</p:sld>
</file>

<file path=ppt/theme/theme1.xml><?xml version="1.0" encoding="utf-8"?>
<a:theme xmlns:a="http://schemas.openxmlformats.org/drawingml/2006/main" name="CFS_blue template_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1987</TotalTime>
  <Words>859</Words>
  <Application>Microsoft Office PowerPoint</Application>
  <PresentationFormat>On-screen Show (4:3)</PresentationFormat>
  <Paragraphs>196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CFS_blue template_f</vt:lpstr>
      <vt:lpstr>1_Office Theme</vt:lpstr>
      <vt:lpstr>SpaDES: Spatial Discrete Event Simulation</vt:lpstr>
      <vt:lpstr>Forecasting</vt:lpstr>
      <vt:lpstr>R</vt:lpstr>
      <vt:lpstr>Why R?</vt:lpstr>
      <vt:lpstr>Why R?</vt:lpstr>
      <vt:lpstr>Why R?</vt:lpstr>
      <vt:lpstr>Three levels of user in applied ecological sciences</vt:lpstr>
      <vt:lpstr>R as the unifier</vt:lpstr>
      <vt:lpstr>The SpaDES package for R</vt:lpstr>
      <vt:lpstr>Integrated questions require integrated solutions</vt:lpstr>
      <vt:lpstr>Integrated modelling approach</vt:lpstr>
      <vt:lpstr>SpaDES: objectives and motivations I</vt:lpstr>
      <vt:lpstr>SpaDES: objectives and motivations II</vt:lpstr>
      <vt:lpstr>SpaDES: design overview</vt:lpstr>
      <vt:lpstr>SpaDES: module overview</vt:lpstr>
      <vt:lpstr>SpaDES: demo</vt:lpstr>
      <vt:lpstr>PowerPoint Presentation</vt:lpstr>
      <vt:lpstr>PowerPoint Presentation</vt:lpstr>
      <vt:lpstr>PowerPoint Presentation</vt:lpstr>
      <vt:lpstr>SpaDES: shiny demo</vt:lpstr>
      <vt:lpstr>PowerPoint Presentation</vt:lpstr>
      <vt:lpstr>Current active developers</vt:lpstr>
      <vt:lpstr>Module collaborators</vt:lpstr>
      <vt:lpstr>Planned collaborators</vt:lpstr>
      <vt:lpstr>Research collaborators</vt:lpstr>
      <vt:lpstr>PowerPoint Presentation</vt:lpstr>
      <vt:lpstr>Contributions that are needed, I of II</vt:lpstr>
      <vt:lpstr>Contributions that are needed, II of II</vt:lpstr>
      <vt:lpstr>PowerPoint Presentation</vt:lpstr>
    </vt:vector>
  </TitlesOfParts>
  <Company>NRCan / RNCan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SpaDES – Spatial Discrete Event Simulation An R package for powerful, fast, scalable, simulation</dc:title>
  <dc:creator>McIntire, Eliot;Alexander.Chubaty@NRCan-RNCan.gc.ca</dc:creator>
  <cp:lastModifiedBy>Alex M Chubaty</cp:lastModifiedBy>
  <cp:revision>109</cp:revision>
  <dcterms:created xsi:type="dcterms:W3CDTF">2014-08-08T16:25:04Z</dcterms:created>
  <dcterms:modified xsi:type="dcterms:W3CDTF">2014-12-08T02:34:35Z</dcterms:modified>
</cp:coreProperties>
</file>