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73" r:id="rId15"/>
    <p:sldId id="271" r:id="rId16"/>
    <p:sldId id="272" r:id="rId17"/>
    <p:sldId id="260" r:id="rId18"/>
  </p:sldIdLst>
  <p:sldSz cx="792003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5"/>
    <p:restoredTop sz="94694"/>
  </p:normalViewPr>
  <p:slideViewPr>
    <p:cSldViewPr snapToGrid="0">
      <p:cViewPr varScale="1">
        <p:scale>
          <a:sx n="207" d="100"/>
          <a:sy n="207" d="100"/>
        </p:scale>
        <p:origin x="1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F0546-4078-B54A-9470-4F28661846D8}" type="datetimeFigureOut">
              <a:rPr lang="en-CN" smtClean="0"/>
              <a:t>2023/10/26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14388" y="1143000"/>
            <a:ext cx="84867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17BA3-2F50-AA4A-A9A6-D434260C11F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847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17BA3-2F50-AA4A-A9A6-D434260C11F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806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17BA3-2F50-AA4A-A9A6-D434260C11F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564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17BA3-2F50-AA4A-A9A6-D434260C11F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826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471289"/>
            <a:ext cx="5940029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1512522"/>
            <a:ext cx="5940029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EC7-B3C6-9049-953E-E729205B3E15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DE5-6DC9-F748-BCC3-137ECD8CA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53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EC7-B3C6-9049-953E-E729205B3E15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DE5-6DC9-F748-BCC3-137ECD8CA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84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153319"/>
            <a:ext cx="1707758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153319"/>
            <a:ext cx="5024274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EC7-B3C6-9049-953E-E729205B3E15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DE5-6DC9-F748-BCC3-137ECD8CA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12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EC7-B3C6-9049-953E-E729205B3E15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DE5-6DC9-F748-BCC3-137ECD8CA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27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717932"/>
            <a:ext cx="6831033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1927150"/>
            <a:ext cx="6831033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EC7-B3C6-9049-953E-E729205B3E15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DE5-6DC9-F748-BCC3-137ECD8CA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5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766593"/>
            <a:ext cx="3366016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766593"/>
            <a:ext cx="3366016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EC7-B3C6-9049-953E-E729205B3E15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DE5-6DC9-F748-BCC3-137ECD8CA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670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153319"/>
            <a:ext cx="6831033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705933"/>
            <a:ext cx="335054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051899"/>
            <a:ext cx="3350547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705933"/>
            <a:ext cx="336704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051899"/>
            <a:ext cx="336704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EC7-B3C6-9049-953E-E729205B3E15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DE5-6DC9-F748-BCC3-137ECD8CA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22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EC7-B3C6-9049-953E-E729205B3E15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DE5-6DC9-F748-BCC3-137ECD8CA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42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EC7-B3C6-9049-953E-E729205B3E15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DE5-6DC9-F748-BCC3-137ECD8CA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61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91982"/>
            <a:ext cx="255441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414627"/>
            <a:ext cx="400951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863918"/>
            <a:ext cx="255441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EC7-B3C6-9049-953E-E729205B3E15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DE5-6DC9-F748-BCC3-137ECD8CA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128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191982"/>
            <a:ext cx="255441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414627"/>
            <a:ext cx="400951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863918"/>
            <a:ext cx="255441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D9EC7-B3C6-9049-953E-E729205B3E15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A8DE5-6DC9-F748-BCC3-137ECD8CA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836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153319"/>
            <a:ext cx="683103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766593"/>
            <a:ext cx="683103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2669079"/>
            <a:ext cx="178200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D9EC7-B3C6-9049-953E-E729205B3E15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2669079"/>
            <a:ext cx="2673013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2669079"/>
            <a:ext cx="178200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A8DE5-6DC9-F748-BCC3-137ECD8CAE6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2BCE60-50ED-46FC-8AA3-774FFEEDE25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20038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9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resDB/ceresmeta" TargetMode="External"/><Relationship Id="rId2" Type="http://schemas.openxmlformats.org/officeDocument/2006/relationships/hyperlink" Target="https://github.com/CeresDB/ceresd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823A8675-2F6F-40F3-ABE1-4010D7CB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00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595451-42AE-4CB7-8D6B-A42581A5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80" y="2257638"/>
            <a:ext cx="925696" cy="52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A07891D4-D8DE-4944-A5AD-A568DD3935CA}"/>
              </a:ext>
            </a:extLst>
          </p:cNvPr>
          <p:cNvSpPr txBox="1">
            <a:spLocks/>
          </p:cNvSpPr>
          <p:nvPr/>
        </p:nvSpPr>
        <p:spPr bwMode="auto">
          <a:xfrm>
            <a:off x="442740" y="595828"/>
            <a:ext cx="5897100" cy="59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algn="ctr" defTabSz="2436813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algn="ctr" defTabSz="2436813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algn="ctr" defTabSz="2436813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algn="ctr" defTabSz="2436813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Helvetica" pitchFamily="2" charset="0"/>
              </a:rPr>
              <a:t>时序数据库 </a:t>
            </a:r>
            <a:r>
              <a:rPr lang="en-US" altLang="zh-CN" sz="2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Helvetica" pitchFamily="2" charset="0"/>
              </a:rPr>
              <a:t>CeresDB </a:t>
            </a:r>
            <a:r>
              <a:rPr lang="zh-CN" altLang="en-US" sz="2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Helvetica" pitchFamily="2" charset="0"/>
              </a:rPr>
              <a:t>的设计与挑战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C356A6F-69B6-4AFB-8946-E22FA9519FF7}"/>
              </a:ext>
            </a:extLst>
          </p:cNvPr>
          <p:cNvSpPr txBox="1">
            <a:spLocks/>
          </p:cNvSpPr>
          <p:nvPr/>
        </p:nvSpPr>
        <p:spPr bwMode="auto">
          <a:xfrm>
            <a:off x="451665" y="1927996"/>
            <a:ext cx="639254" cy="32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algn="ctr" defTabSz="2436813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algn="ctr" defTabSz="2436813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algn="ctr" defTabSz="2436813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algn="ctr" defTabSz="2436813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zh-CN" altLang="en-CN" sz="1100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Helvetica" pitchFamily="2" charset="0"/>
              </a:rPr>
              <a:t>刘家财</a:t>
            </a:r>
            <a:endParaRPr lang="zh-CN" altLang="zh-CN" sz="1100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95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39AE0BF4-2112-4A1C-8136-9B96590B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20038" cy="2879725"/>
          </a:xfrm>
          <a:prstGeom prst="rect">
            <a:avLst/>
          </a:prstGeom>
        </p:spPr>
      </p:pic>
      <p:sp>
        <p:nvSpPr>
          <p:cNvPr id="9" name="大标题为页面顶部左右居中 40px-80px">
            <a:extLst>
              <a:ext uri="{FF2B5EF4-FFF2-40B4-BE49-F238E27FC236}">
                <a16:creationId xmlns:a16="http://schemas.microsoft.com/office/drawing/2014/main" id="{31C16ACB-B941-4EBD-9ABF-96E8A1F4E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32323"/>
            <a:ext cx="7920038" cy="31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104" tIns="5104" rIns="5104" bIns="5104" anchor="ctr">
            <a:spAutoFit/>
          </a:bodyPr>
          <a:lstStyle>
            <a:lvl1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1pPr>
            <a:lvl2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2pPr>
            <a:lvl3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3pPr>
            <a:lvl4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4pPr>
            <a:lvl5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5pPr>
            <a:lvl6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6pPr>
            <a:lvl7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7pPr>
            <a:lvl8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8pPr>
            <a:lvl9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0075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-PuHuiTi-M"/>
              </a:rPr>
              <a:t>2.</a:t>
            </a:r>
            <a:r>
              <a:rPr lang="zh-CN" altLang="en-US" sz="2000" b="1" dirty="0">
                <a:solidFill>
                  <a:srgbClr val="0075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-PuHuiTi-M"/>
              </a:rPr>
              <a:t> </a:t>
            </a:r>
            <a:r>
              <a:rPr lang="zh-CN" altLang="en-US" sz="2000" b="1" dirty="0">
                <a:solidFill>
                  <a:srgbClr val="0075FF"/>
                </a:solidFill>
                <a:ea typeface="阿里巴巴普惠体" panose="00020600040101010101" pitchFamily="18" charset="-122"/>
                <a:sym typeface="Alibaba-PuHuiTi-M"/>
              </a:rPr>
              <a:t>核心特征</a:t>
            </a:r>
            <a:endParaRPr lang="zh-CN" altLang="zh-CN" sz="2000" b="1" dirty="0">
              <a:solidFill>
                <a:srgbClr val="0075FF"/>
              </a:solidFill>
              <a:ea typeface="阿里巴巴普惠体" panose="00020600040101010101" pitchFamily="18" charset="-122"/>
              <a:sym typeface="Alibaba-PuHuiTi-M"/>
            </a:endParaRPr>
          </a:p>
        </p:txBody>
      </p:sp>
      <p:pic>
        <p:nvPicPr>
          <p:cNvPr id="13" name="图片 6">
            <a:extLst>
              <a:ext uri="{FF2B5EF4-FFF2-40B4-BE49-F238E27FC236}">
                <a16:creationId xmlns:a16="http://schemas.microsoft.com/office/drawing/2014/main" id="{9907C3AA-C32B-4738-9C1B-B2E894ACB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89" y="2501760"/>
            <a:ext cx="663891" cy="37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187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17BAAA-C05A-9BE5-29AE-CCABC6BCDCD6}"/>
              </a:ext>
            </a:extLst>
          </p:cNvPr>
          <p:cNvSpPr txBox="1"/>
          <p:nvPr/>
        </p:nvSpPr>
        <p:spPr>
          <a:xfrm>
            <a:off x="544503" y="769498"/>
            <a:ext cx="3960158" cy="2001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5A1FF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zh-CN" altLang="en-US" sz="1400" b="1" dirty="0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性能</a:t>
            </a:r>
            <a:endParaRPr lang="en-US" altLang="zh-CN" sz="1400" b="1" dirty="0">
              <a:solidFill>
                <a:srgbClr val="0C5EF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支持</a:t>
            </a:r>
            <a:r>
              <a:rPr lang="zh-CN" altLang="en-US" sz="1400" dirty="0">
                <a:solidFill>
                  <a:srgbClr val="FF000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列式混合存储</a:t>
            </a:r>
            <a:endParaRPr lang="en-US" altLang="zh-CN" sz="1400" dirty="0">
              <a:solidFill>
                <a:srgbClr val="FF000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高效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400" dirty="0">
                <a:solidFill>
                  <a:srgbClr val="FF000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XOR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过滤器</a:t>
            </a:r>
            <a:endParaRPr lang="en-US" altLang="zh-CN" sz="14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分布式</a:t>
            </a:r>
            <a:endParaRPr lang="en-US" altLang="zh-CN" sz="1400" b="1" dirty="0">
              <a:solidFill>
                <a:srgbClr val="0C5EF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计算存储分离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，支持（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OSS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、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OBKV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）</a:t>
            </a:r>
            <a:endParaRPr lang="en-US" altLang="zh-CN" sz="14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支持 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HASH/Random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分区表</a:t>
            </a:r>
            <a:endParaRPr lang="en-US" altLang="zh-CN" sz="14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B4377-68D0-E525-709F-0D753548D8D3}"/>
              </a:ext>
            </a:extLst>
          </p:cNvPr>
          <p:cNvSpPr txBox="1"/>
          <p:nvPr/>
        </p:nvSpPr>
        <p:spPr>
          <a:xfrm>
            <a:off x="3960019" y="790293"/>
            <a:ext cx="3960158" cy="1677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400" b="1" dirty="0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周边生态</a:t>
            </a:r>
            <a:endParaRPr lang="en-US" altLang="zh-CN" sz="1400" b="1" dirty="0">
              <a:solidFill>
                <a:srgbClr val="0C5EF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支持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SQL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Java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、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Python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、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Go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、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Rust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SDK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InfluxQL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、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Prometheus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、</a:t>
            </a:r>
            <a:r>
              <a:rPr lang="en-US" altLang="zh-CN" sz="1400" dirty="0" err="1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OpenTSDB</a:t>
            </a:r>
            <a:endParaRPr lang="en-US" altLang="zh-CN" sz="14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2437A-663E-8149-3A74-D73B80F4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03" y="153319"/>
            <a:ext cx="6831033" cy="556614"/>
          </a:xfrm>
        </p:spPr>
        <p:txBody>
          <a:bodyPr>
            <a:normAutofit/>
          </a:bodyPr>
          <a:lstStyle/>
          <a:p>
            <a:r>
              <a:rPr lang="zh-CN" altLang="en-CN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核心</a:t>
            </a:r>
            <a:r>
              <a:rPr lang="zh-CN" altLang="en-US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特征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5058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>
            <a:extLst>
              <a:ext uri="{FF2B5EF4-FFF2-40B4-BE49-F238E27FC236}">
                <a16:creationId xmlns:a16="http://schemas.microsoft.com/office/drawing/2014/main" id="{24878F84-2606-5B35-A60B-2AC1A00723EC}"/>
              </a:ext>
            </a:extLst>
          </p:cNvPr>
          <p:cNvSpPr txBox="1"/>
          <p:nvPr/>
        </p:nvSpPr>
        <p:spPr>
          <a:xfrm>
            <a:off x="625710" y="1021976"/>
            <a:ext cx="3690796" cy="7632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000" b="1" dirty="0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GitHub</a:t>
            </a:r>
            <a:r>
              <a:rPr lang="zh-CN" altLang="en-US" sz="1000" b="1" dirty="0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：</a:t>
            </a:r>
            <a:endParaRPr lang="en-US" altLang="zh-CN" sz="1000" b="1" dirty="0">
              <a:solidFill>
                <a:srgbClr val="0C5EF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https://github.com/CeresDB/ceresdb</a:t>
            </a:r>
            <a:endParaRPr lang="en-US" altLang="zh-CN" sz="10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https://github.com/CeresDB/ceresmeta</a:t>
            </a:r>
            <a:endParaRPr lang="en-US" altLang="zh-CN" sz="10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pic>
        <p:nvPicPr>
          <p:cNvPr id="5" name="图片 9">
            <a:extLst>
              <a:ext uri="{FF2B5EF4-FFF2-40B4-BE49-F238E27FC236}">
                <a16:creationId xmlns:a16="http://schemas.microsoft.com/office/drawing/2014/main" id="{95ECE799-8C70-101E-F1C4-BCB1E7E33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06" y="602217"/>
            <a:ext cx="1560866" cy="1997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D4BAD-3609-5BFD-B1B2-CF457CC926EB}"/>
              </a:ext>
            </a:extLst>
          </p:cNvPr>
          <p:cNvSpPr txBox="1"/>
          <p:nvPr/>
        </p:nvSpPr>
        <p:spPr>
          <a:xfrm>
            <a:off x="295733" y="2143806"/>
            <a:ext cx="3960158" cy="301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10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从开源中汲取养分，同时将我们的思考也贡献给开源</a:t>
            </a:r>
            <a:endParaRPr lang="en-US" altLang="zh-CN" sz="10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AE4079-1E50-D78D-1EC3-BAEFB60B0727}"/>
              </a:ext>
            </a:extLst>
          </p:cNvPr>
          <p:cNvSpPr txBox="1">
            <a:spLocks/>
          </p:cNvSpPr>
          <p:nvPr/>
        </p:nvSpPr>
        <p:spPr>
          <a:xfrm>
            <a:off x="696903" y="305719"/>
            <a:ext cx="683103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839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开源生态</a:t>
            </a:r>
            <a:endParaRPr lang="en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E7CE73-EF51-D481-370E-8ABCCF81F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259" y="579447"/>
            <a:ext cx="1560866" cy="20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4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39AE0BF4-2112-4A1C-8136-9B96590B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20038" cy="2879725"/>
          </a:xfrm>
          <a:prstGeom prst="rect">
            <a:avLst/>
          </a:prstGeom>
        </p:spPr>
      </p:pic>
      <p:sp>
        <p:nvSpPr>
          <p:cNvPr id="9" name="大标题为页面顶部左右居中 40px-80px">
            <a:extLst>
              <a:ext uri="{FF2B5EF4-FFF2-40B4-BE49-F238E27FC236}">
                <a16:creationId xmlns:a16="http://schemas.microsoft.com/office/drawing/2014/main" id="{31C16ACB-B941-4EBD-9ABF-96E8A1F4E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32323"/>
            <a:ext cx="7920038" cy="31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104" tIns="5104" rIns="5104" bIns="5104" anchor="ctr">
            <a:spAutoFit/>
          </a:bodyPr>
          <a:lstStyle>
            <a:lvl1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1pPr>
            <a:lvl2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2pPr>
            <a:lvl3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3pPr>
            <a:lvl4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4pPr>
            <a:lvl5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5pPr>
            <a:lvl6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6pPr>
            <a:lvl7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7pPr>
            <a:lvl8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8pPr>
            <a:lvl9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0075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-PuHuiTi-M"/>
              </a:rPr>
              <a:t>3.</a:t>
            </a:r>
            <a:r>
              <a:rPr lang="zh-CN" altLang="en-US" sz="2000" b="1" dirty="0">
                <a:solidFill>
                  <a:srgbClr val="0075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-PuHuiTi-M"/>
              </a:rPr>
              <a:t> </a:t>
            </a:r>
            <a:r>
              <a:rPr lang="zh-CN" altLang="en-US" sz="2000" b="1" dirty="0">
                <a:solidFill>
                  <a:srgbClr val="0075FF"/>
                </a:solidFill>
                <a:ea typeface="阿里巴巴普惠体" panose="00020600040101010101" pitchFamily="18" charset="-122"/>
                <a:sym typeface="Alibaba-PuHuiTi-M"/>
              </a:rPr>
              <a:t>演示</a:t>
            </a:r>
            <a:endParaRPr lang="zh-CN" altLang="zh-CN" sz="2000" b="1" dirty="0">
              <a:solidFill>
                <a:srgbClr val="0075FF"/>
              </a:solidFill>
              <a:ea typeface="阿里巴巴普惠体" panose="00020600040101010101" pitchFamily="18" charset="-122"/>
              <a:sym typeface="Alibaba-PuHuiTi-M"/>
            </a:endParaRPr>
          </a:p>
        </p:txBody>
      </p:sp>
      <p:pic>
        <p:nvPicPr>
          <p:cNvPr id="13" name="图片 6">
            <a:extLst>
              <a:ext uri="{FF2B5EF4-FFF2-40B4-BE49-F238E27FC236}">
                <a16:creationId xmlns:a16="http://schemas.microsoft.com/office/drawing/2014/main" id="{9907C3AA-C32B-4738-9C1B-B2E894ACB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89" y="2501760"/>
            <a:ext cx="663891" cy="37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88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8933BD-3CB6-52C9-86C0-4368CC19A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360" y="644136"/>
            <a:ext cx="4679318" cy="223558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291CB45-837D-93AB-E237-AAEC0C46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03" y="153319"/>
            <a:ext cx="6831033" cy="556614"/>
          </a:xfrm>
        </p:spPr>
        <p:txBody>
          <a:bodyPr>
            <a:normAutofit/>
          </a:bodyPr>
          <a:lstStyle/>
          <a:p>
            <a:r>
              <a:rPr lang="zh-CN" altLang="en-CN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写入</a:t>
            </a:r>
            <a:r>
              <a:rPr lang="zh-CN" altLang="en-US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数据（</a:t>
            </a:r>
            <a:r>
              <a:rPr lang="en-US" altLang="zh-CN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SQL</a:t>
            </a:r>
            <a:r>
              <a:rPr lang="zh-CN" altLang="en-US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）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2864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BDC81B-2FA5-7B7A-E52F-6E258504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72" y="0"/>
            <a:ext cx="3671781" cy="28797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DBF1E1E-C31C-ADD7-7B20-B4FA797B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03" y="153319"/>
            <a:ext cx="6831033" cy="556614"/>
          </a:xfrm>
        </p:spPr>
        <p:txBody>
          <a:bodyPr>
            <a:normAutofit/>
          </a:bodyPr>
          <a:lstStyle/>
          <a:p>
            <a:r>
              <a:rPr lang="en-CN" altLang="zh-CN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Grafana</a:t>
            </a:r>
            <a:r>
              <a:rPr lang="zh-CN" altLang="en-US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 数据源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62123-5BDC-8612-4263-BF60F64F43E8}"/>
              </a:ext>
            </a:extLst>
          </p:cNvPr>
          <p:cNvSpPr txBox="1"/>
          <p:nvPr/>
        </p:nvSpPr>
        <p:spPr>
          <a:xfrm>
            <a:off x="595789" y="863252"/>
            <a:ext cx="12493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solidFill>
                  <a:srgbClr val="0075FF"/>
                </a:solidFill>
              </a:rPr>
              <a:t>支持协议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InfluxQL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PromQL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8532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742BA6-BEE1-A5F2-19D1-A14392C7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3" y="894817"/>
            <a:ext cx="3640335" cy="1978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B6B29-1300-F3CD-0B46-202A16EA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838" y="928874"/>
            <a:ext cx="4202430" cy="19229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0191EA3-D8F1-8289-5CD2-3F55D2B8CEC1}"/>
              </a:ext>
            </a:extLst>
          </p:cNvPr>
          <p:cNvSpPr txBox="1">
            <a:spLocks/>
          </p:cNvSpPr>
          <p:nvPr/>
        </p:nvSpPr>
        <p:spPr>
          <a:xfrm>
            <a:off x="544503" y="125043"/>
            <a:ext cx="683103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3839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4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sz="200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图表展示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0031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>
            <a:extLst>
              <a:ext uri="{FF2B5EF4-FFF2-40B4-BE49-F238E27FC236}">
                <a16:creationId xmlns:a16="http://schemas.microsoft.com/office/drawing/2014/main" id="{823A8675-2F6F-40F3-ABE1-4010D7CB5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00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1595451-42AE-4CB7-8D6B-A42581A5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080" y="2257638"/>
            <a:ext cx="925696" cy="52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A07891D4-D8DE-4944-A5AD-A568DD3935CA}"/>
              </a:ext>
            </a:extLst>
          </p:cNvPr>
          <p:cNvSpPr txBox="1">
            <a:spLocks/>
          </p:cNvSpPr>
          <p:nvPr/>
        </p:nvSpPr>
        <p:spPr bwMode="auto">
          <a:xfrm>
            <a:off x="471315" y="835081"/>
            <a:ext cx="4849473" cy="60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1pPr>
            <a:lvl2pPr marL="742950" indent="-285750"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2pPr>
            <a:lvl3pPr marL="1143000" indent="-228600"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3pPr>
            <a:lvl4pPr marL="1600200" indent="-228600"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4pPr>
            <a:lvl5pPr marL="2057400" indent="-228600" algn="ctr" defTabSz="2436813"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5pPr>
            <a:lvl6pPr marL="2514600" indent="-228600" algn="ctr" defTabSz="2436813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6pPr>
            <a:lvl7pPr marL="2971800" indent="-228600" algn="ctr" defTabSz="2436813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7pPr>
            <a:lvl8pPr marL="3429000" indent="-228600" algn="ctr" defTabSz="2436813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8pPr>
            <a:lvl9pPr marL="3886200" indent="-228600" algn="ctr" defTabSz="2436813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00"/>
                </a:solidFill>
                <a:latin typeface="Helvetica Light" panose="020B0403020202020204" pitchFamily="34" charset="0"/>
                <a:ea typeface="Helvetica Light" panose="020B0403020202020204" pitchFamily="34" charset="0"/>
                <a:cs typeface="Helvetica Light" panose="020B0403020202020204" pitchFamily="34" charset="0"/>
                <a:sym typeface="Helvetica Light" panose="020B0403020202020204" pitchFamily="34" charset="0"/>
              </a:defRPr>
            </a:lvl9pPr>
          </a:lstStyle>
          <a:p>
            <a:pPr algn="l" eaLnBrk="1">
              <a:lnSpc>
                <a:spcPct val="15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Helvetica" pitchFamily="2" charset="0"/>
              </a:rPr>
              <a:t>感谢观看</a:t>
            </a:r>
            <a:endParaRPr lang="en-US" altLang="zh-CN" sz="2400" b="1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Helvetica" pitchFamily="2" charset="0"/>
            </a:endParaRPr>
          </a:p>
        </p:txBody>
      </p:sp>
      <p:pic>
        <p:nvPicPr>
          <p:cNvPr id="4" name="图片 9">
            <a:extLst>
              <a:ext uri="{FF2B5EF4-FFF2-40B4-BE49-F238E27FC236}">
                <a16:creationId xmlns:a16="http://schemas.microsoft.com/office/drawing/2014/main" id="{64E22857-A56C-477F-196B-D6138C382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905" y="472542"/>
            <a:ext cx="1560866" cy="2164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F2CF7-0D66-9449-9B9A-EAFC0C7D3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641" y="448509"/>
            <a:ext cx="1660439" cy="221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39AE0BF4-2112-4A1C-8136-9B96590B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20038" cy="2879725"/>
          </a:xfrm>
          <a:prstGeom prst="rect">
            <a:avLst/>
          </a:prstGeom>
        </p:spPr>
      </p:pic>
      <p:sp>
        <p:nvSpPr>
          <p:cNvPr id="9" name="大标题为页面顶部左右居中 40px-80px">
            <a:extLst>
              <a:ext uri="{FF2B5EF4-FFF2-40B4-BE49-F238E27FC236}">
                <a16:creationId xmlns:a16="http://schemas.microsoft.com/office/drawing/2014/main" id="{31C16ACB-B941-4EBD-9ABF-96E8A1F4E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4802"/>
            <a:ext cx="7920038" cy="31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104" tIns="5104" rIns="5104" bIns="5104" anchor="ctr">
            <a:spAutoFit/>
          </a:bodyPr>
          <a:lstStyle>
            <a:lvl1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1pPr>
            <a:lvl2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2pPr>
            <a:lvl3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3pPr>
            <a:lvl4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4pPr>
            <a:lvl5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5pPr>
            <a:lvl6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6pPr>
            <a:lvl7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7pPr>
            <a:lvl8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8pPr>
            <a:lvl9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-PuHuiTi-M"/>
              </a:rPr>
              <a:t>目录</a:t>
            </a:r>
            <a:endParaRPr lang="zh-CN" altLang="zh-CN" sz="2000" b="1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libaba-PuHuiTi-M"/>
            </a:endParaRPr>
          </a:p>
        </p:txBody>
      </p:sp>
      <p:sp>
        <p:nvSpPr>
          <p:cNvPr id="10" name="大标题为页面顶部左右居中 40px-80px">
            <a:extLst>
              <a:ext uri="{FF2B5EF4-FFF2-40B4-BE49-F238E27FC236}">
                <a16:creationId xmlns:a16="http://schemas.microsoft.com/office/drawing/2014/main" id="{FA5897CC-5001-4A5D-8934-510FD3374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422" y="1244888"/>
            <a:ext cx="951978" cy="19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104" tIns="5104" rIns="5104" bIns="5104" anchor="ctr">
            <a:spAutoFit/>
          </a:bodyPr>
          <a:lstStyle>
            <a:lvl1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1pPr>
            <a:lvl2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2pPr>
            <a:lvl3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3pPr>
            <a:lvl4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4pPr>
            <a:lvl5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5pPr>
            <a:lvl6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6pPr>
            <a:lvl7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7pPr>
            <a:lvl8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8pPr>
            <a:lvl9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9pPr>
          </a:lstStyle>
          <a:p>
            <a:r>
              <a:rPr lang="en-US" altLang="zh-CN" sz="1200" b="1" dirty="0">
                <a:solidFill>
                  <a:srgbClr val="1972E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-PuHuiTi-M"/>
              </a:rPr>
              <a:t>1. </a:t>
            </a:r>
            <a:r>
              <a:rPr lang="zh-CN" altLang="en-CN" sz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-PuHuiTi-M"/>
              </a:rPr>
              <a:t>设计目标</a:t>
            </a:r>
            <a:endParaRPr lang="zh-CN" altLang="zh-CN" sz="12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libaba-PuHuiTi-M"/>
            </a:endParaRPr>
          </a:p>
        </p:txBody>
      </p:sp>
      <p:sp>
        <p:nvSpPr>
          <p:cNvPr id="14" name="大标题为页面顶部左右居中 40px-80px">
            <a:extLst>
              <a:ext uri="{FF2B5EF4-FFF2-40B4-BE49-F238E27FC236}">
                <a16:creationId xmlns:a16="http://schemas.microsoft.com/office/drawing/2014/main" id="{EE1AE938-C493-466D-8E8A-80CC507BB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072" y="1244888"/>
            <a:ext cx="951978" cy="19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104" tIns="5104" rIns="5104" bIns="5104" anchor="ctr">
            <a:spAutoFit/>
          </a:bodyPr>
          <a:lstStyle>
            <a:lvl1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1pPr>
            <a:lvl2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2pPr>
            <a:lvl3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3pPr>
            <a:lvl4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4pPr>
            <a:lvl5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5pPr>
            <a:lvl6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6pPr>
            <a:lvl7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7pPr>
            <a:lvl8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8pPr>
            <a:lvl9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9pPr>
          </a:lstStyle>
          <a:p>
            <a:r>
              <a:rPr lang="en-US" altLang="zh-CN" sz="1200" b="1" dirty="0">
                <a:solidFill>
                  <a:srgbClr val="1972E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-PuHuiTi-M"/>
              </a:rPr>
              <a:t>2. </a:t>
            </a:r>
            <a:r>
              <a:rPr lang="zh-CN" altLang="en-US" sz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-PuHuiTi-M"/>
              </a:rPr>
              <a:t>核心特性</a:t>
            </a:r>
            <a:endParaRPr lang="zh-CN" altLang="zh-CN" sz="12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libaba-PuHuiTi-M"/>
            </a:endParaRPr>
          </a:p>
        </p:txBody>
      </p:sp>
      <p:sp>
        <p:nvSpPr>
          <p:cNvPr id="16" name="大标题为页面顶部左右居中 40px-80px">
            <a:extLst>
              <a:ext uri="{FF2B5EF4-FFF2-40B4-BE49-F238E27FC236}">
                <a16:creationId xmlns:a16="http://schemas.microsoft.com/office/drawing/2014/main" id="{6CB15ABA-B242-4960-B5EF-828D87D4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722" y="1233853"/>
            <a:ext cx="951978" cy="194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104" tIns="5104" rIns="5104" bIns="5104" anchor="ctr">
            <a:spAutoFit/>
          </a:bodyPr>
          <a:lstStyle>
            <a:lvl1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1pPr>
            <a:lvl2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2pPr>
            <a:lvl3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3pPr>
            <a:lvl4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4pPr>
            <a:lvl5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5pPr>
            <a:lvl6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6pPr>
            <a:lvl7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7pPr>
            <a:lvl8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8pPr>
            <a:lvl9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9pPr>
          </a:lstStyle>
          <a:p>
            <a:r>
              <a:rPr lang="en-US" altLang="zh-CN" sz="1200" b="1" dirty="0">
                <a:solidFill>
                  <a:srgbClr val="1972E2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-PuHuiTi-M"/>
              </a:rPr>
              <a:t>3. </a:t>
            </a:r>
            <a:r>
              <a:rPr lang="zh-CN" altLang="en-US" sz="1200" dirty="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-PuHuiTi-M"/>
              </a:rPr>
              <a:t>演示</a:t>
            </a:r>
            <a:endParaRPr lang="zh-CN" altLang="zh-CN" sz="1200" dirty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libaba-PuHuiTi-M"/>
            </a:endParaRPr>
          </a:p>
        </p:txBody>
      </p:sp>
      <p:pic>
        <p:nvPicPr>
          <p:cNvPr id="19" name="图片 6">
            <a:extLst>
              <a:ext uri="{FF2B5EF4-FFF2-40B4-BE49-F238E27FC236}">
                <a16:creationId xmlns:a16="http://schemas.microsoft.com/office/drawing/2014/main" id="{46A87E21-5322-459C-9C3C-5D9CD7724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89" y="2501760"/>
            <a:ext cx="663891" cy="37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4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39AE0BF4-2112-4A1C-8136-9B96590B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920038" cy="2879725"/>
          </a:xfrm>
          <a:prstGeom prst="rect">
            <a:avLst/>
          </a:prstGeom>
        </p:spPr>
      </p:pic>
      <p:sp>
        <p:nvSpPr>
          <p:cNvPr id="9" name="大标题为页面顶部左右居中 40px-80px">
            <a:extLst>
              <a:ext uri="{FF2B5EF4-FFF2-40B4-BE49-F238E27FC236}">
                <a16:creationId xmlns:a16="http://schemas.microsoft.com/office/drawing/2014/main" id="{31C16ACB-B941-4EBD-9ABF-96E8A1F4E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32323"/>
            <a:ext cx="7920038" cy="31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104" tIns="5104" rIns="5104" bIns="5104" anchor="ctr">
            <a:spAutoFit/>
          </a:bodyPr>
          <a:lstStyle>
            <a:lvl1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1pPr>
            <a:lvl2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2pPr>
            <a:lvl3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3pPr>
            <a:lvl4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4pPr>
            <a:lvl5pPr defTabSz="911225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5pPr>
            <a:lvl6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6pPr>
            <a:lvl7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7pPr>
            <a:lvl8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8pPr>
            <a:lvl9pPr indent="-914400" defTabSz="911225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9pPr>
          </a:lstStyle>
          <a:p>
            <a:pPr algn="ctr"/>
            <a:r>
              <a:rPr lang="en-US" altLang="zh-CN" sz="2000" b="1" dirty="0">
                <a:solidFill>
                  <a:srgbClr val="0075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-PuHuiTi-M"/>
              </a:rPr>
              <a:t>1.</a:t>
            </a:r>
            <a:r>
              <a:rPr lang="zh-CN" altLang="en-US" sz="2000" b="1" dirty="0">
                <a:solidFill>
                  <a:srgbClr val="0075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-PuHuiTi-M"/>
              </a:rPr>
              <a:t> </a:t>
            </a:r>
            <a:r>
              <a:rPr lang="zh-CN" altLang="en-US" sz="2000" b="1" dirty="0">
                <a:solidFill>
                  <a:srgbClr val="0075FF"/>
                </a:solidFill>
                <a:ea typeface="阿里巴巴普惠体" panose="00020600040101010101" pitchFamily="18" charset="-122"/>
                <a:sym typeface="Alibaba-PuHuiTi-M"/>
              </a:rPr>
              <a:t>设计目标</a:t>
            </a:r>
            <a:endParaRPr lang="zh-CN" altLang="zh-CN" sz="2000" b="1" dirty="0">
              <a:solidFill>
                <a:srgbClr val="0075FF"/>
              </a:solidFill>
              <a:ea typeface="阿里巴巴普惠体" panose="00020600040101010101" pitchFamily="18" charset="-122"/>
              <a:sym typeface="Alibaba-PuHuiTi-M"/>
            </a:endParaRPr>
          </a:p>
        </p:txBody>
      </p:sp>
      <p:pic>
        <p:nvPicPr>
          <p:cNvPr id="13" name="图片 6">
            <a:extLst>
              <a:ext uri="{FF2B5EF4-FFF2-40B4-BE49-F238E27FC236}">
                <a16:creationId xmlns:a16="http://schemas.microsoft.com/office/drawing/2014/main" id="{9907C3AA-C32B-4738-9C1B-B2E894ACB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89" y="2501760"/>
            <a:ext cx="663891" cy="37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62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F507-D3E2-BA78-E00F-3FF32B9D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CeresDB</a:t>
            </a:r>
            <a:r>
              <a:rPr lang="zh-CN" altLang="en-US" sz="2000" b="0" dirty="0">
                <a:solidFill>
                  <a:schemeClr val="tx1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 的设计目标</a:t>
            </a:r>
            <a:r>
              <a:rPr lang="en-US" altLang="zh-CN" sz="2000" b="0" dirty="0">
                <a:solidFill>
                  <a:schemeClr val="tx1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——</a:t>
            </a:r>
            <a:r>
              <a:rPr lang="zh-CN" altLang="en-US" sz="2000" b="0" dirty="0">
                <a:solidFill>
                  <a:schemeClr val="tx1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时序数据模型</a:t>
            </a:r>
            <a:endParaRPr lang="en-CN" sz="2000" dirty="0"/>
          </a:p>
        </p:txBody>
      </p:sp>
      <p:pic>
        <p:nvPicPr>
          <p:cNvPr id="6" name="Picture 5" descr="page3image42237952">
            <a:extLst>
              <a:ext uri="{FF2B5EF4-FFF2-40B4-BE49-F238E27FC236}">
                <a16:creationId xmlns:a16="http://schemas.microsoft.com/office/drawing/2014/main" id="{6EC2C58C-D953-0AC6-112E-6F0D602EB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174" y="626536"/>
            <a:ext cx="3150853" cy="209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4E3992-EE67-DB5E-F808-1FC319B70FE6}"/>
              </a:ext>
            </a:extLst>
          </p:cNvPr>
          <p:cNvSpPr txBox="1"/>
          <p:nvPr/>
        </p:nvSpPr>
        <p:spPr>
          <a:xfrm>
            <a:off x="295095" y="720258"/>
            <a:ext cx="3150853" cy="2001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25500">
              <a:lnSpc>
                <a:spcPct val="150000"/>
              </a:lnSpc>
            </a:pPr>
            <a:r>
              <a:rPr lang="zh-CN" altLang="en-US" sz="1400" b="1" dirty="0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时序数据 </a:t>
            </a:r>
            <a:endParaRPr lang="zh-CN" altLang="en-US" sz="1400" b="1" dirty="0">
              <a:solidFill>
                <a:srgbClr val="0C5EFF"/>
              </a:solidFill>
              <a:effectLst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基于</a:t>
            </a:r>
            <a:r>
              <a:rPr lang="zh-CN" altLang="en-US" sz="1400" dirty="0">
                <a:solidFill>
                  <a:srgbClr val="FF0000"/>
                </a:solidFill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时间</a:t>
            </a:r>
            <a:r>
              <a:rPr lang="zh-CN" altLang="en-US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的一系列数据点的集合，在有时间的坐标系中，可以将这些数据点连成线。 </a:t>
            </a:r>
            <a:endParaRPr lang="en-US" altLang="zh-CN" sz="1400" dirty="0">
              <a:effectLst/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075FF"/>
                </a:solidFill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场景</a:t>
            </a:r>
            <a:endParaRPr lang="en-US" altLang="zh-CN" sz="1400" b="1" dirty="0">
              <a:solidFill>
                <a:srgbClr val="0075FF"/>
              </a:solidFill>
              <a:effectLst/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Io</a:t>
            </a:r>
            <a:r>
              <a:rPr lang="en-US" altLang="zh-CN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、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APM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（应用性能监控）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7410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>
            <a:extLst>
              <a:ext uri="{FF2B5EF4-FFF2-40B4-BE49-F238E27FC236}">
                <a16:creationId xmlns:a16="http://schemas.microsoft.com/office/drawing/2014/main" id="{C80A30E6-C262-4ABE-99D6-60EF37D7A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89" y="2501760"/>
            <a:ext cx="663891" cy="37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9B035A40-6601-4453-91FB-5C097E5388A9}"/>
              </a:ext>
            </a:extLst>
          </p:cNvPr>
          <p:cNvSpPr txBox="1">
            <a:spLocks/>
          </p:cNvSpPr>
          <p:nvPr/>
        </p:nvSpPr>
        <p:spPr bwMode="auto">
          <a:xfrm>
            <a:off x="612828" y="194890"/>
            <a:ext cx="7920038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2436813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1pPr>
            <a:lvl2pPr marL="742950" indent="-285750" defTabSz="2436813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2pPr>
            <a:lvl3pPr marL="1143000" indent="-228600" defTabSz="2436813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3pPr>
            <a:lvl4pPr marL="1600200" indent="-228600" defTabSz="2436813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4pPr>
            <a:lvl5pPr marL="2057400" indent="-228600" defTabSz="2436813"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5pPr>
            <a:lvl6pPr marL="25146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6pPr>
            <a:lvl7pPr marL="29718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7pPr>
            <a:lvl8pPr marL="34290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8pPr>
            <a:lvl9pPr marL="3886200" indent="-228600" defTabSz="2436813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panose="020B0403020202020204" charset="0"/>
                <a:ea typeface="Helvetica Light" panose="020B0403020202020204" charset="0"/>
                <a:cs typeface="Helvetica Light" panose="020B0403020202020204" charset="0"/>
                <a:sym typeface="Helvetica Light" panose="020B0403020202020204" charset="0"/>
              </a:defRPr>
            </a:lvl9pPr>
          </a:lstStyle>
          <a:p>
            <a:r>
              <a:rPr lang="en-US" altLang="zh-CN" sz="2000" b="0" dirty="0">
                <a:solidFill>
                  <a:schemeClr val="tx1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CeresDB</a:t>
            </a:r>
            <a:r>
              <a:rPr lang="zh-CN" altLang="en-US" sz="2000" b="0" dirty="0">
                <a:solidFill>
                  <a:schemeClr val="tx1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 的设计目标</a:t>
            </a:r>
            <a:r>
              <a:rPr lang="en-US" altLang="zh-CN" sz="2000" b="0" dirty="0">
                <a:solidFill>
                  <a:schemeClr val="tx1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——</a:t>
            </a:r>
            <a:r>
              <a:rPr lang="zh-CN" altLang="en-US" sz="2000" b="0" dirty="0">
                <a:solidFill>
                  <a:schemeClr val="tx1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要解决的问题是什么？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7FD96-C5EF-48C3-F7CB-2D648C0EFBB2}"/>
              </a:ext>
            </a:extLst>
          </p:cNvPr>
          <p:cNvSpPr txBox="1"/>
          <p:nvPr/>
        </p:nvSpPr>
        <p:spPr>
          <a:xfrm>
            <a:off x="612828" y="776937"/>
            <a:ext cx="6121100" cy="1084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825500">
              <a:lnSpc>
                <a:spcPct val="150000"/>
              </a:lnSpc>
            </a:pPr>
            <a:r>
              <a:rPr lang="zh-CN" altLang="en-US" sz="1100" b="1" dirty="0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主流的时序数据库</a:t>
            </a:r>
            <a:endParaRPr lang="zh-CN" altLang="en-US" sz="1100" dirty="0">
              <a:solidFill>
                <a:srgbClr val="0C5EFF"/>
              </a:solidFill>
              <a:effectLst/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err="1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InfluxDB</a:t>
            </a:r>
            <a:endParaRPr lang="zh-CN" altLang="en-US" sz="1100" dirty="0">
              <a:effectLst/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Prometheus</a:t>
            </a:r>
            <a:endParaRPr lang="en-US" altLang="zh-CN" sz="11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err="1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VictoriaMetrics</a:t>
            </a:r>
            <a:endParaRPr lang="en-US" altLang="zh-CN" sz="11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4" name="右箭头 90">
            <a:extLst>
              <a:ext uri="{FF2B5EF4-FFF2-40B4-BE49-F238E27FC236}">
                <a16:creationId xmlns:a16="http://schemas.microsoft.com/office/drawing/2014/main" id="{93DC9945-759A-C32B-27DE-AC31393B2643}"/>
              </a:ext>
            </a:extLst>
          </p:cNvPr>
          <p:cNvSpPr/>
          <p:nvPr/>
        </p:nvSpPr>
        <p:spPr>
          <a:xfrm>
            <a:off x="3426738" y="1155278"/>
            <a:ext cx="927997" cy="581439"/>
          </a:xfrm>
          <a:prstGeom prst="rightArrow">
            <a:avLst>
              <a:gd name="adj1" fmla="val 36818"/>
              <a:gd name="adj2" fmla="val 50000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Lucida Grand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E8213-3804-3006-5450-EC89C64B7F02}"/>
              </a:ext>
            </a:extLst>
          </p:cNvPr>
          <p:cNvSpPr txBox="1"/>
          <p:nvPr/>
        </p:nvSpPr>
        <p:spPr>
          <a:xfrm>
            <a:off x="4992380" y="997318"/>
            <a:ext cx="2772400" cy="897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825500">
              <a:lnSpc>
                <a:spcPct val="150000"/>
              </a:lnSpc>
            </a:pPr>
            <a:r>
              <a:rPr lang="zh-CN" altLang="en-US" sz="1200" b="1" dirty="0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问题</a:t>
            </a:r>
            <a:endParaRPr lang="zh-CN" altLang="en-US" sz="1200" b="1" dirty="0">
              <a:solidFill>
                <a:srgbClr val="0C5EFF"/>
              </a:solidFill>
              <a:effectLst/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• </a:t>
            </a:r>
            <a:r>
              <a:rPr lang="zh-CN" altLang="en-US" sz="12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时间线高基数问题</a:t>
            </a:r>
            <a:endParaRPr lang="en-US" altLang="zh-CN" sz="12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• </a:t>
            </a:r>
            <a:r>
              <a:rPr lang="zh-CN" altLang="en-US" sz="12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社区的分布式方案不够完备</a:t>
            </a:r>
            <a:endParaRPr lang="en-US" altLang="zh-CN" sz="12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D7EC3-3E2A-1746-9BBB-0CB3F51254FF}"/>
              </a:ext>
            </a:extLst>
          </p:cNvPr>
          <p:cNvSpPr txBox="1"/>
          <p:nvPr/>
        </p:nvSpPr>
        <p:spPr>
          <a:xfrm>
            <a:off x="612828" y="2165495"/>
            <a:ext cx="3995928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25500">
              <a:lnSpc>
                <a:spcPct val="150000"/>
              </a:lnSpc>
            </a:pPr>
            <a:r>
              <a:rPr lang="zh-CN" altLang="en-US" sz="1100" b="1" dirty="0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蚂蚁的内部实践</a:t>
            </a:r>
            <a:endParaRPr lang="zh-CN" altLang="en-US" sz="1100" dirty="0">
              <a:effectLst/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r>
              <a:rPr lang="en-US" altLang="zh-CN" sz="11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• </a:t>
            </a:r>
            <a:r>
              <a:rPr lang="zh-CN" altLang="en-US" sz="11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     </a:t>
            </a:r>
            <a:r>
              <a:rPr lang="en-US" altLang="zh-CN" sz="1100" dirty="0" err="1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Antmonitor</a:t>
            </a:r>
            <a:r>
              <a:rPr lang="zh-CN" altLang="en-US" sz="11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的底层存储</a:t>
            </a:r>
            <a:endParaRPr lang="zh-CN" altLang="en-US" sz="1100" dirty="0">
              <a:effectLst/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48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A76C-B7E9-7550-69A7-BEC755B2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b="0" dirty="0">
                <a:solidFill>
                  <a:schemeClr val="tx1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CeresDB </a:t>
            </a:r>
            <a:r>
              <a:rPr lang="zh-CN" altLang="en-US" sz="2000" b="0" dirty="0">
                <a:solidFill>
                  <a:schemeClr val="tx1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的设计目标</a:t>
            </a:r>
            <a:r>
              <a:rPr lang="en-US" altLang="zh-CN" sz="2000" b="0" dirty="0">
                <a:solidFill>
                  <a:schemeClr val="tx1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——</a:t>
            </a:r>
            <a:r>
              <a:rPr lang="zh-CN" altLang="en-US" sz="2000" b="0" dirty="0">
                <a:solidFill>
                  <a:schemeClr val="tx1"/>
                </a:solidFill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经典时序数据模型的缺陷</a:t>
            </a:r>
            <a:endParaRPr lang="en-CN" dirty="0"/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97342DAC-4CCF-E81D-650A-9C950B8E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77" y="913340"/>
            <a:ext cx="6748159" cy="1484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477913-F1AA-EB03-B796-4013A4EEB09E}"/>
              </a:ext>
            </a:extLst>
          </p:cNvPr>
          <p:cNvSpPr txBox="1"/>
          <p:nvPr/>
        </p:nvSpPr>
        <p:spPr>
          <a:xfrm>
            <a:off x="1812113" y="2512520"/>
            <a:ext cx="3961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{measurement -&gt; </a:t>
            </a:r>
            <a:r>
              <a:rPr lang="en-US" sz="1400" dirty="0" err="1">
                <a:effectLst/>
              </a:rPr>
              <a:t>tagKey</a:t>
            </a:r>
            <a:r>
              <a:rPr lang="en-US" sz="1400" dirty="0">
                <a:effectLst/>
              </a:rPr>
              <a:t> -&gt; </a:t>
            </a:r>
            <a:r>
              <a:rPr lang="en-US" sz="1400" dirty="0" err="1">
                <a:effectLst/>
              </a:rPr>
              <a:t>tagValue</a:t>
            </a:r>
            <a:r>
              <a:rPr lang="en-US" sz="1400" dirty="0">
                <a:effectLst/>
              </a:rPr>
              <a:t> -&gt; [</a:t>
            </a:r>
            <a:r>
              <a:rPr lang="en-US" sz="1400" dirty="0" err="1">
                <a:effectLst/>
              </a:rPr>
              <a:t>seriesIDs</a:t>
            </a:r>
            <a:r>
              <a:rPr lang="en-US" sz="1400" dirty="0">
                <a:effectLst/>
              </a:rPr>
              <a:t>]} 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379131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64B8-E466-0796-1606-0AC3BB1A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CeresDB </a:t>
            </a:r>
            <a:r>
              <a:rPr lang="zh-CN" altLang="en-US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的设计目标</a:t>
            </a:r>
            <a:r>
              <a:rPr lang="en-US" altLang="zh-CN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——</a:t>
            </a:r>
            <a:r>
              <a:rPr lang="zh-CN" altLang="en-US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解决方案</a:t>
            </a:r>
            <a:endParaRPr lang="en-CN" dirty="0"/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D4FEE4F1-DDF1-4B81-4E7F-E11A0A23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349" y="112392"/>
            <a:ext cx="2900086" cy="2655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8A7996-2B5E-D737-A50C-140E4B335CA0}"/>
              </a:ext>
            </a:extLst>
          </p:cNvPr>
          <p:cNvSpPr txBox="1"/>
          <p:nvPr/>
        </p:nvSpPr>
        <p:spPr>
          <a:xfrm>
            <a:off x="618462" y="940589"/>
            <a:ext cx="4208032" cy="10315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825500">
              <a:lnSpc>
                <a:spcPct val="150000"/>
              </a:lnSpc>
            </a:pPr>
            <a:r>
              <a:rPr lang="en-US" altLang="zh-CN" sz="1400" b="1" dirty="0" err="1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CeresDB</a:t>
            </a:r>
            <a:endParaRPr lang="en-US" altLang="zh-CN" sz="1400" dirty="0">
              <a:effectLst/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•</a:t>
            </a:r>
            <a:r>
              <a:rPr lang="zh-CN" altLang="en-US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列式存储 </a:t>
            </a:r>
            <a:r>
              <a:rPr lang="en-US" altLang="zh-CN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+</a:t>
            </a:r>
            <a:r>
              <a:rPr lang="zh-CN" altLang="en-US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混合存储</a:t>
            </a:r>
            <a:br>
              <a:rPr lang="zh-CN" altLang="en-US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</a:br>
            <a:r>
              <a:rPr lang="en-US" altLang="zh-CN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•</a:t>
            </a:r>
            <a:r>
              <a:rPr lang="zh-CN" altLang="en-US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分区扫描 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+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剪枝 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+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倒排索引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(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可选</a:t>
            </a:r>
            <a:r>
              <a:rPr lang="en-US" altLang="zh-CN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)</a:t>
            </a:r>
            <a:endParaRPr lang="zh-CN" altLang="en-US" sz="1400" dirty="0">
              <a:effectLst/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86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267F-599E-9F07-03FA-96FE0F55E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CeresDB </a:t>
            </a:r>
            <a:r>
              <a:rPr lang="zh-CN" altLang="en-US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的设计目标</a:t>
            </a:r>
            <a:r>
              <a:rPr lang="en-US" altLang="zh-CN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——</a:t>
            </a:r>
            <a:r>
              <a:rPr lang="zh-CN" altLang="en-US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分布式方案</a:t>
            </a:r>
            <a:endParaRPr lang="en-CN" dirty="0"/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031365A9-239A-88AC-6D62-A0CC06EAF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393" y="709933"/>
            <a:ext cx="4556370" cy="2123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C0319C-C0F9-A807-39AD-B644AD052DD5}"/>
              </a:ext>
            </a:extLst>
          </p:cNvPr>
          <p:cNvSpPr txBox="1"/>
          <p:nvPr/>
        </p:nvSpPr>
        <p:spPr>
          <a:xfrm>
            <a:off x="311300" y="1085433"/>
            <a:ext cx="4208032" cy="9238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b="1" dirty="0" err="1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CeresDB</a:t>
            </a:r>
            <a:r>
              <a:rPr lang="zh-CN" altLang="en-US" sz="1400" b="1" dirty="0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 的分布式方案</a:t>
            </a:r>
            <a:endParaRPr lang="en-US" altLang="zh-CN" sz="1400" dirty="0">
              <a:effectLst/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云原生的分布式时序数据库</a:t>
            </a:r>
            <a:endParaRPr lang="en-US" altLang="zh-CN" sz="1400" dirty="0">
              <a:effectLst/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计算存储分离</a:t>
            </a: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的设计架构</a:t>
            </a:r>
            <a:endParaRPr lang="en-US" altLang="zh-CN" sz="1400" dirty="0">
              <a:effectLst/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2BFA-7390-D8E3-588C-C3E58B12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CeresDB </a:t>
            </a:r>
            <a:r>
              <a:rPr lang="zh-CN" altLang="en-US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的设计目标</a:t>
            </a:r>
            <a:r>
              <a:rPr lang="en-US" altLang="zh-CN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——</a:t>
            </a:r>
            <a:r>
              <a:rPr lang="zh-CN" altLang="en-US" sz="2000" b="0" dirty="0">
                <a:latin typeface="Alibaba PuHuiTi H" pitchFamily="18" charset="-122"/>
                <a:ea typeface="Alibaba PuHuiTi H" pitchFamily="18" charset="-122"/>
                <a:cs typeface="Alibaba PuHuiTi H" pitchFamily="18" charset="-122"/>
              </a:rPr>
              <a:t>总结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CE47C-CF89-9ABC-7501-1B6C3287B2FE}"/>
              </a:ext>
            </a:extLst>
          </p:cNvPr>
          <p:cNvSpPr txBox="1"/>
          <p:nvPr/>
        </p:nvSpPr>
        <p:spPr>
          <a:xfrm>
            <a:off x="429111" y="862056"/>
            <a:ext cx="3960158" cy="1031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解决时间线高基数问题</a:t>
            </a:r>
            <a:endParaRPr lang="en-US" altLang="zh-CN" sz="1400" b="1" dirty="0">
              <a:solidFill>
                <a:srgbClr val="0C5EF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能高效处理好 </a:t>
            </a:r>
            <a:r>
              <a:rPr lang="en-US" altLang="zh-CN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APM</a:t>
            </a:r>
            <a:r>
              <a:rPr lang="zh-CN" altLang="en-US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型时序数据</a:t>
            </a:r>
            <a:endParaRPr lang="en-US" altLang="zh-CN" sz="1400" dirty="0">
              <a:effectLst/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同时</a:t>
            </a:r>
            <a:r>
              <a:rPr lang="zh-CN" altLang="en-US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能高效处理好高基数时间线场景</a:t>
            </a:r>
            <a:endParaRPr lang="en-US" altLang="zh-CN" sz="1400" dirty="0">
              <a:effectLst/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4816E-FFBD-C309-FDBD-1BF20BA19D94}"/>
              </a:ext>
            </a:extLst>
          </p:cNvPr>
          <p:cNvSpPr txBox="1"/>
          <p:nvPr/>
        </p:nvSpPr>
        <p:spPr>
          <a:xfrm>
            <a:off x="4389269" y="862056"/>
            <a:ext cx="3960158" cy="1677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rgbClr val="0C5E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提供原生分布式方案</a:t>
            </a:r>
            <a:endParaRPr lang="en-US" altLang="zh-CN" sz="1400" b="1" dirty="0">
              <a:solidFill>
                <a:srgbClr val="0C5EFF"/>
              </a:solidFill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大规模部署</a:t>
            </a:r>
            <a:endParaRPr lang="en-US" altLang="zh-CN" sz="14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提供高可用、高可靠的服务</a:t>
            </a:r>
            <a:endParaRPr lang="en-US" altLang="zh-CN" sz="14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支持水平扩容</a:t>
            </a:r>
            <a:endParaRPr lang="en-US" altLang="zh-CN" sz="14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effectLst/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支持高效的分布式查询</a:t>
            </a:r>
            <a:endParaRPr lang="zh-CN" altLang="en-US" sz="1400" dirty="0"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37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347</Words>
  <Application>Microsoft Macintosh PowerPoint</Application>
  <PresentationFormat>Custom</PresentationFormat>
  <Paragraphs>70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Alibaba PuHuiTi B</vt:lpstr>
      <vt:lpstr>Alibaba PuHuiTi H</vt:lpstr>
      <vt:lpstr>Alibaba PuHuiTi M</vt:lpstr>
      <vt:lpstr>Microsoft YaHei</vt:lpstr>
      <vt:lpstr>阿里巴巴普惠体</vt:lpstr>
      <vt:lpstr>Arial</vt:lpstr>
      <vt:lpstr>Calibri</vt:lpstr>
      <vt:lpstr>Calibri Light</vt:lpstr>
      <vt:lpstr>Helvetica Light</vt:lpstr>
      <vt:lpstr>Office 主题​​</vt:lpstr>
      <vt:lpstr>PowerPoint Presentation</vt:lpstr>
      <vt:lpstr>PowerPoint Presentation</vt:lpstr>
      <vt:lpstr>PowerPoint Presentation</vt:lpstr>
      <vt:lpstr>CeresDB 的设计目标——时序数据模型</vt:lpstr>
      <vt:lpstr>PowerPoint Presentation</vt:lpstr>
      <vt:lpstr>CeresDB 的设计目标——经典时序数据模型的缺陷</vt:lpstr>
      <vt:lpstr>CeresDB 的设计目标——解决方案</vt:lpstr>
      <vt:lpstr>CeresDB 的设计目标——分布式方案</vt:lpstr>
      <vt:lpstr>CeresDB 的设计目标——总结</vt:lpstr>
      <vt:lpstr>PowerPoint Presentation</vt:lpstr>
      <vt:lpstr>核心特征</vt:lpstr>
      <vt:lpstr>PowerPoint Presentation</vt:lpstr>
      <vt:lpstr>PowerPoint Presentation</vt:lpstr>
      <vt:lpstr>写入数据（SQL）</vt:lpstr>
      <vt:lpstr>Grafana 数据源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Cynthia</dc:creator>
  <cp:lastModifiedBy>Microsoft Office User</cp:lastModifiedBy>
  <cp:revision>68</cp:revision>
  <dcterms:created xsi:type="dcterms:W3CDTF">2023-10-18T02:42:31Z</dcterms:created>
  <dcterms:modified xsi:type="dcterms:W3CDTF">2023-10-26T02:58:03Z</dcterms:modified>
</cp:coreProperties>
</file>