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3" r:id="rId4"/>
    <p:sldId id="264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2021/5/2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2021/5/2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2021/5/2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2021/5/2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2021/5/2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玻璃仪器的使用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谷家桢 </a:t>
            </a:r>
            <a:r>
              <a:rPr lang="en-US" altLang="zh-CN" dirty="0">
                <a:solidFill>
                  <a:schemeClr val="tx1"/>
                </a:solidFill>
              </a:rPr>
              <a:t>2021/05/09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A933E-6879-48CD-8C6F-3CFD4AE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玻璃仪器分类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5F0B-0053-4DB5-BFAC-362E4FD4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按材质：</a:t>
            </a:r>
            <a:endParaRPr lang="en-US" altLang="zh-CN" sz="2000" dirty="0"/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特硬玻璃</a:t>
            </a:r>
            <a:r>
              <a:rPr lang="en-US" altLang="zh-CN" sz="1800" dirty="0"/>
              <a:t>&amp;</a:t>
            </a:r>
            <a:r>
              <a:rPr lang="zh-CN" altLang="en-US" sz="1800" dirty="0"/>
              <a:t>硬质玻璃：</a:t>
            </a:r>
            <a:r>
              <a:rPr lang="en-US" altLang="zh-CN" sz="1800" dirty="0"/>
              <a:t>SiO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(</a:t>
            </a:r>
            <a:r>
              <a:rPr lang="zh-CN" altLang="en-US" sz="1800" dirty="0"/>
              <a:t>主</a:t>
            </a:r>
            <a:r>
              <a:rPr lang="en-US" altLang="zh-CN" sz="1800" dirty="0"/>
              <a:t>)+B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3</a:t>
            </a:r>
            <a:endParaRPr lang="en-US" altLang="zh-CN" sz="1800" dirty="0"/>
          </a:p>
          <a:p>
            <a:pPr marL="548640" lvl="2" indent="0">
              <a:buNone/>
            </a:pPr>
            <a:r>
              <a:rPr lang="en-US" altLang="zh-CN" sz="1700" dirty="0"/>
              <a:t>	=&gt;</a:t>
            </a:r>
            <a:r>
              <a:rPr lang="zh-CN" altLang="en-US" sz="1700" dirty="0"/>
              <a:t>耐热急变温差大，骤冷骤热不易炸裂</a:t>
            </a:r>
            <a:endParaRPr lang="en-US" altLang="zh-CN" sz="1700" dirty="0"/>
          </a:p>
          <a:p>
            <a:pPr lvl="1"/>
            <a:r>
              <a:rPr lang="en-US" altLang="zh-CN" sz="1800" dirty="0"/>
              <a:t>2.</a:t>
            </a:r>
            <a:r>
              <a:rPr lang="zh-CN" altLang="en-US" sz="1800" dirty="0"/>
              <a:t> 普通玻璃：</a:t>
            </a:r>
            <a:r>
              <a:rPr lang="en-US" altLang="zh-CN" sz="1800" dirty="0"/>
              <a:t>SiO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(</a:t>
            </a:r>
            <a:r>
              <a:rPr lang="zh-CN" altLang="en-US" sz="1800" dirty="0"/>
              <a:t>主</a:t>
            </a:r>
            <a:r>
              <a:rPr lang="en-US" altLang="zh-CN" sz="1800" dirty="0"/>
              <a:t>)+Na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O+CaO</a:t>
            </a:r>
          </a:p>
          <a:p>
            <a:pPr lvl="1"/>
            <a:r>
              <a:rPr lang="en-US" altLang="zh-CN" sz="1800" dirty="0"/>
              <a:t>3. </a:t>
            </a:r>
            <a:r>
              <a:rPr lang="zh-CN" altLang="en-US" sz="1800" dirty="0"/>
              <a:t>量器玻璃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按用途：</a:t>
            </a:r>
            <a:endParaRPr lang="en-US" altLang="zh-CN" sz="2000" dirty="0"/>
          </a:p>
          <a:p>
            <a:pPr lvl="1"/>
            <a:r>
              <a:rPr lang="zh-CN" altLang="en-US" sz="1800" dirty="0"/>
              <a:t>烧器类、皿管类、瓶斗类、量器类、真空玻璃类等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019C8-5AEE-466A-B0F8-297E41DF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37BE-E2F4-4B15-93CF-35E73A60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玻璃仪器注意事项：使用前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11CF6-380D-4C34-8713-57BFF094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检查玻璃仪器有无</a:t>
            </a:r>
            <a:r>
              <a:rPr lang="zh-CN" altLang="en-US" sz="2000" dirty="0">
                <a:solidFill>
                  <a:srgbClr val="FF0000"/>
                </a:solidFill>
              </a:rPr>
              <a:t>裂纹破损</a:t>
            </a:r>
            <a:r>
              <a:rPr lang="zh-CN" altLang="en-US" sz="2000" dirty="0"/>
              <a:t>，破损仪器放入</a:t>
            </a:r>
            <a:r>
              <a:rPr lang="zh-CN" altLang="en-US" sz="2000" dirty="0">
                <a:solidFill>
                  <a:srgbClr val="FF0000"/>
                </a:solidFill>
              </a:rPr>
              <a:t>碎玻璃回收箱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不得用于</a:t>
            </a:r>
            <a:r>
              <a:rPr lang="zh-CN" altLang="en-US" sz="2000" dirty="0">
                <a:solidFill>
                  <a:srgbClr val="FF0000"/>
                </a:solidFill>
              </a:rPr>
              <a:t>氢氟酸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热浓碱</a:t>
            </a:r>
            <a:r>
              <a:rPr lang="zh-CN" altLang="en-US" sz="2000" dirty="0"/>
              <a:t>的实验；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>
                <a:solidFill>
                  <a:srgbClr val="FF0000"/>
                </a:solidFill>
              </a:rPr>
              <a:t>磨口</a:t>
            </a:r>
            <a:r>
              <a:rPr lang="zh-CN" altLang="en-US" sz="2000" dirty="0"/>
              <a:t>避免接触碱液，注意磨口清洁，若沾有固体物质则导致</a:t>
            </a:r>
            <a:r>
              <a:rPr lang="zh-CN" altLang="en-US" sz="2000" dirty="0">
                <a:solidFill>
                  <a:srgbClr val="FF0000"/>
                </a:solidFill>
              </a:rPr>
              <a:t>结合不密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不得将玻璃仪器放在</a:t>
            </a:r>
            <a:r>
              <a:rPr lang="zh-CN" altLang="en-US" sz="2000" dirty="0">
                <a:solidFill>
                  <a:srgbClr val="FF0000"/>
                </a:solidFill>
              </a:rPr>
              <a:t>实验台边缘</a:t>
            </a:r>
            <a:r>
              <a:rPr lang="zh-CN" altLang="en-US" sz="2000" dirty="0"/>
              <a:t>，以免碰倒摔碎；</a:t>
            </a:r>
            <a:endParaRPr lang="en-US" altLang="zh-CN" sz="2000" dirty="0"/>
          </a:p>
          <a:p>
            <a:r>
              <a:rPr lang="en-US" altLang="zh-CN" sz="2000" dirty="0"/>
              <a:t>5. </a:t>
            </a:r>
            <a:r>
              <a:rPr lang="zh-CN" altLang="en-US" sz="2000" dirty="0"/>
              <a:t>盛有</a:t>
            </a:r>
            <a:r>
              <a:rPr lang="zh-CN" altLang="en-US" sz="2000" dirty="0">
                <a:solidFill>
                  <a:srgbClr val="FF0000"/>
                </a:solidFill>
              </a:rPr>
              <a:t>易挥发溶剂</a:t>
            </a:r>
            <a:r>
              <a:rPr lang="zh-CN" altLang="en-US" sz="2000" dirty="0"/>
              <a:t>的玻璃仪器不得敞口放置，应及时盖上盖子或用封口膜密封；</a:t>
            </a:r>
            <a:endParaRPr lang="en-US" altLang="zh-CN" sz="2000" dirty="0"/>
          </a:p>
          <a:p>
            <a:r>
              <a:rPr lang="en-US" altLang="zh-CN" sz="2000" dirty="0"/>
              <a:t>6. </a:t>
            </a:r>
            <a:r>
              <a:rPr lang="zh-CN" altLang="en-US" sz="2000" dirty="0">
                <a:solidFill>
                  <a:srgbClr val="FF0000"/>
                </a:solidFill>
              </a:rPr>
              <a:t>减压体系</a:t>
            </a:r>
            <a:r>
              <a:rPr lang="zh-CN" altLang="en-US" sz="2000" dirty="0"/>
              <a:t>不得使用以下仪器：①有任何裂纹的仪器；②平底瓶（如锥形瓶）；③薄壁仪器。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09B53-EF5E-4AA4-B797-5C51591D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9DEC-4E6B-44A5-9CC4-CE60B54D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常见玻璃仪器使用要点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39080-B1D6-4251-9537-356AFCA6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>
                <a:solidFill>
                  <a:srgbClr val="FF0000"/>
                </a:solidFill>
              </a:rPr>
              <a:t>分液漏斗</a:t>
            </a:r>
            <a:r>
              <a:rPr lang="zh-CN" altLang="en-US" sz="2000" dirty="0"/>
              <a:t>：下端口震荡时不得对准自己或他人，防止喷溅；</a:t>
            </a:r>
            <a:endParaRPr lang="en-US" altLang="zh-CN" sz="2000" dirty="0"/>
          </a:p>
          <a:p>
            <a:pPr marL="1371400" lvl="5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上端口玻璃塞难以取下时，可轻敲磨口；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2. </a:t>
            </a:r>
            <a:r>
              <a:rPr lang="zh-CN" altLang="en-US" sz="2000" dirty="0">
                <a:solidFill>
                  <a:srgbClr val="FF0000"/>
                </a:solidFill>
              </a:rPr>
              <a:t>厚玻璃仪器</a:t>
            </a:r>
            <a:r>
              <a:rPr lang="zh-CN" altLang="en-US" sz="2000" dirty="0"/>
              <a:t>（如非高硼硅玻璃的抽滤瓶）耐热性差，不能加热；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>
                <a:solidFill>
                  <a:srgbClr val="FF0000"/>
                </a:solidFill>
              </a:rPr>
              <a:t>广口仪器</a:t>
            </a:r>
            <a:r>
              <a:rPr lang="zh-CN" altLang="en-US" sz="2000" dirty="0"/>
              <a:t>（如烧杯）不宜存放有机溶剂；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>
                <a:solidFill>
                  <a:srgbClr val="FF0000"/>
                </a:solidFill>
              </a:rPr>
              <a:t>量筒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容量瓶</a:t>
            </a:r>
            <a:r>
              <a:rPr lang="zh-CN" altLang="en-US" sz="2000" dirty="0"/>
              <a:t>等计量容器不能直接加热；</a:t>
            </a:r>
            <a:endParaRPr lang="en-US" altLang="zh-CN" sz="2000" dirty="0"/>
          </a:p>
          <a:p>
            <a:r>
              <a:rPr lang="en-US" altLang="zh-CN" sz="2000" dirty="0"/>
              <a:t>5. </a:t>
            </a: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FF0000"/>
                </a:solidFill>
              </a:rPr>
              <a:t>玻璃管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FF0000"/>
                </a:solidFill>
              </a:rPr>
              <a:t>温度计</a:t>
            </a:r>
            <a:r>
              <a:rPr lang="zh-CN" altLang="en-US" sz="2000" dirty="0"/>
              <a:t>插入胶塞或温度计套管时，为防止折断伤人，可蘸水或甘油作润滑剂，边旋转边慢慢插入塞子中；左右手距离不超过</a:t>
            </a:r>
            <a:r>
              <a:rPr lang="en-US" altLang="zh-CN" sz="2000" dirty="0"/>
              <a:t>5 cm</a:t>
            </a:r>
            <a:r>
              <a:rPr lang="zh-CN" altLang="en-US" sz="2000" dirty="0"/>
              <a:t>，最好用毛巾保护手；使用</a:t>
            </a:r>
            <a:r>
              <a:rPr lang="zh-CN" altLang="en-US" sz="2000" dirty="0">
                <a:solidFill>
                  <a:srgbClr val="FF0000"/>
                </a:solidFill>
              </a:rPr>
              <a:t>温度计套管</a:t>
            </a:r>
            <a:r>
              <a:rPr lang="zh-CN" altLang="en-US" sz="2000" dirty="0"/>
              <a:t>时注意垫圈松紧，防止温度计滑落；</a:t>
            </a:r>
            <a:endParaRPr lang="en-US" altLang="zh-CN" sz="2000" dirty="0"/>
          </a:p>
          <a:p>
            <a:r>
              <a:rPr lang="en-US" altLang="zh-CN" sz="2000" dirty="0"/>
              <a:t>6. </a:t>
            </a:r>
            <a:r>
              <a:rPr lang="zh-CN" altLang="en-US" sz="2000" dirty="0"/>
              <a:t>含有</a:t>
            </a:r>
            <a:r>
              <a:rPr lang="zh-CN" altLang="en-US" sz="2000" dirty="0">
                <a:solidFill>
                  <a:srgbClr val="FF0000"/>
                </a:solidFill>
              </a:rPr>
              <a:t>砂芯</a:t>
            </a:r>
            <a:r>
              <a:rPr lang="zh-CN" altLang="en-US" sz="2000" dirty="0"/>
              <a:t>的仪器（如砂芯漏斗）不能泡碱缸，防止损伤石英砂芯。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FFAC-783C-4F19-8C74-6E181996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3997-5658-41D7-B637-FB9F123B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玻璃仪器注意事项：使用后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90094-0EF2-49ED-A97F-BA5327A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仪器清洗的</a:t>
            </a:r>
            <a:r>
              <a:rPr lang="zh-CN" altLang="en-US" sz="2000" dirty="0">
                <a:solidFill>
                  <a:srgbClr val="FF0000"/>
                </a:solidFill>
              </a:rPr>
              <a:t>一般流程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碱缸浸泡数小时 </a:t>
            </a:r>
            <a:r>
              <a:rPr lang="en-US" altLang="zh-CN" sz="2000" dirty="0"/>
              <a:t>-&gt; </a:t>
            </a:r>
            <a:r>
              <a:rPr lang="zh-CN" altLang="en-US" sz="2000" dirty="0"/>
              <a:t>自来水冲洗 </a:t>
            </a:r>
            <a:r>
              <a:rPr lang="en-US" altLang="zh-CN" sz="2000" dirty="0"/>
              <a:t>-&gt; </a:t>
            </a:r>
            <a:r>
              <a:rPr lang="zh-CN" altLang="en-US" sz="2000" dirty="0"/>
              <a:t>超声清洗 </a:t>
            </a:r>
            <a:r>
              <a:rPr lang="en-US" altLang="zh-CN" sz="2000" dirty="0"/>
              <a:t>-&gt; </a:t>
            </a:r>
            <a:r>
              <a:rPr lang="zh-CN" altLang="en-US" sz="2000" dirty="0"/>
              <a:t>去离子水洗净 </a:t>
            </a:r>
            <a:r>
              <a:rPr lang="en-US" altLang="zh-CN" sz="2000" dirty="0"/>
              <a:t>-&gt; </a:t>
            </a:r>
            <a:r>
              <a:rPr lang="zh-CN" altLang="en-US" sz="2000" dirty="0"/>
              <a:t>烘干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仪器使用后应</a:t>
            </a:r>
            <a:r>
              <a:rPr lang="zh-CN" altLang="en-US" sz="2000" dirty="0">
                <a:solidFill>
                  <a:srgbClr val="FF0000"/>
                </a:solidFill>
              </a:rPr>
              <a:t>立即清洗</a:t>
            </a:r>
            <a:r>
              <a:rPr lang="zh-CN" altLang="en-US" sz="2000" dirty="0"/>
              <a:t>，避免残留液体或固体粘附于瓶壁，加大泡碱缸前的处理难度；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一般清洗方法难以洗净时，可根据</a:t>
            </a:r>
            <a:r>
              <a:rPr lang="zh-CN" altLang="en-US" sz="2000" dirty="0">
                <a:solidFill>
                  <a:srgbClr val="FF0000"/>
                </a:solidFill>
              </a:rPr>
              <a:t>残留物的性质</a:t>
            </a:r>
            <a:r>
              <a:rPr lang="zh-CN" altLang="en-US" sz="2000" dirty="0"/>
              <a:t>，用合适的溶剂或酸、碱除去；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玻璃仪器的干燥方法：</a:t>
            </a:r>
            <a:endParaRPr lang="en-US" altLang="zh-CN" sz="2000" dirty="0"/>
          </a:p>
          <a:p>
            <a:pPr lvl="1"/>
            <a:r>
              <a:rPr lang="zh-CN" altLang="en-US" sz="1800" dirty="0"/>
              <a:t>①晾干</a:t>
            </a:r>
            <a:endParaRPr lang="en-US" altLang="zh-CN" sz="1800" dirty="0"/>
          </a:p>
          <a:p>
            <a:pPr lvl="1"/>
            <a:r>
              <a:rPr lang="zh-CN" altLang="en-US" sz="1800" dirty="0"/>
              <a:t>②烘干</a:t>
            </a:r>
            <a:endParaRPr lang="en-US" altLang="zh-CN" sz="1800" dirty="0"/>
          </a:p>
          <a:p>
            <a:pPr lvl="1"/>
            <a:r>
              <a:rPr lang="zh-CN" altLang="en-US" sz="1800" dirty="0"/>
              <a:t>③</a:t>
            </a:r>
            <a:r>
              <a:rPr lang="zh-CN" altLang="en-US" sz="1800" dirty="0">
                <a:solidFill>
                  <a:srgbClr val="FF0000"/>
                </a:solidFill>
              </a:rPr>
              <a:t>急用仪器</a:t>
            </a:r>
            <a:r>
              <a:rPr lang="zh-CN" altLang="en-US" sz="1800" dirty="0"/>
              <a:t>：用少量</a:t>
            </a:r>
            <a:r>
              <a:rPr lang="zh-CN" altLang="en-US" sz="1800" u="sng" dirty="0"/>
              <a:t>无水乙醇</a:t>
            </a:r>
            <a:r>
              <a:rPr lang="zh-CN" altLang="en-US" sz="1800" dirty="0"/>
              <a:t>或</a:t>
            </a:r>
            <a:r>
              <a:rPr lang="zh-CN" altLang="en-US" sz="1800" u="sng" dirty="0"/>
              <a:t>丙酮</a:t>
            </a:r>
            <a:r>
              <a:rPr lang="zh-CN" altLang="en-US" sz="1800" dirty="0"/>
              <a:t>润洗，带走瓶内的水，再用</a:t>
            </a:r>
            <a:r>
              <a:rPr lang="zh-CN" altLang="en-US" sz="1800" u="sng" dirty="0"/>
              <a:t>待用溶剂</a:t>
            </a:r>
            <a:r>
              <a:rPr lang="zh-CN" altLang="en-US" sz="1800" dirty="0"/>
              <a:t>润洗并吹干；</a:t>
            </a:r>
            <a:endParaRPr lang="en-US" altLang="zh-CN" sz="1800" dirty="0"/>
          </a:p>
          <a:p>
            <a:pPr marL="274320" lvl="1" indent="0">
              <a:buNone/>
            </a:pPr>
            <a:r>
              <a:rPr lang="en-US" altLang="zh-CN" sz="1800" dirty="0"/>
              <a:t>		</a:t>
            </a:r>
            <a:r>
              <a:rPr lang="zh-CN" altLang="en-US" sz="1800" dirty="0"/>
              <a:t>有机溶剂润洗过的仪器</a:t>
            </a:r>
            <a:r>
              <a:rPr lang="zh-CN" altLang="en-US" sz="1800" dirty="0">
                <a:solidFill>
                  <a:srgbClr val="FF0000"/>
                </a:solidFill>
              </a:rPr>
              <a:t>不得放入烘箱</a:t>
            </a:r>
            <a:r>
              <a:rPr lang="zh-CN" altLang="en-US" sz="1800" dirty="0"/>
              <a:t>，防止有机蒸汽爆炸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90BF6-2112-4CDE-9DE3-9D53916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3997-5658-41D7-B637-FB9F123B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玻璃仪器注意事项：破损仪器的处理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90094-0EF2-49ED-A97F-BA5327A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破损仪器和玻璃碎片及时放入</a:t>
            </a:r>
            <a:r>
              <a:rPr lang="zh-CN" altLang="en-US" sz="2000" dirty="0">
                <a:solidFill>
                  <a:srgbClr val="FF0000"/>
                </a:solidFill>
              </a:rPr>
              <a:t>碎玻璃回收箱</a:t>
            </a:r>
            <a:r>
              <a:rPr lang="zh-CN" altLang="en-US" sz="2000" dirty="0"/>
              <a:t>中；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尽量</a:t>
            </a:r>
            <a:r>
              <a:rPr lang="zh-CN" altLang="en-US" sz="2000" dirty="0">
                <a:solidFill>
                  <a:srgbClr val="FF0000"/>
                </a:solidFill>
              </a:rPr>
              <a:t>避免用手拾取玻璃碎片</a:t>
            </a:r>
            <a:r>
              <a:rPr lang="zh-CN" altLang="en-US" sz="2000" dirty="0"/>
              <a:t>，其边缘及棱角可能非常锋利；可用镊子或扫帚进行处理；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使用过的</a:t>
            </a:r>
            <a:r>
              <a:rPr lang="zh-CN" altLang="en-US" sz="2000" dirty="0">
                <a:solidFill>
                  <a:srgbClr val="FF0000"/>
                </a:solidFill>
              </a:rPr>
              <a:t>硅胶板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毛细管</a:t>
            </a:r>
            <a:r>
              <a:rPr lang="zh-CN" altLang="en-US" sz="2000" dirty="0"/>
              <a:t>也应放入碎玻璃回收箱中；掰硅胶板时注意安全，小心硅胶板棱角划伤自己或他人。</a:t>
            </a:r>
            <a:endParaRPr lang="en-US" altLang="zh-CN" sz="2000" dirty="0"/>
          </a:p>
          <a:p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90BF6-2112-4CDE-9DE3-9D53916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DFFA1-F304-4806-932F-A878D56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碱缸：配制方法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A3457-CA36-437F-BA5F-0945B644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做好</a:t>
            </a:r>
            <a:r>
              <a:rPr lang="zh-CN" altLang="en-US" sz="2000" dirty="0">
                <a:solidFill>
                  <a:srgbClr val="FF0000"/>
                </a:solidFill>
              </a:rPr>
              <a:t>个人防护</a:t>
            </a:r>
            <a:r>
              <a:rPr lang="zh-CN" altLang="en-US" sz="2000" dirty="0"/>
              <a:t>，穿戴实验服、护目镜、口罩及防酸碱的橡胶手套；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准备</a:t>
            </a:r>
            <a:r>
              <a:rPr lang="zh-CN" altLang="en-US" sz="2000" u="sng" dirty="0"/>
              <a:t>带盖子</a:t>
            </a:r>
            <a:r>
              <a:rPr lang="zh-CN" altLang="en-US" sz="2000" dirty="0"/>
              <a:t>的塑料桶，先加入足量的冰块，再小心倒入</a:t>
            </a:r>
            <a:r>
              <a:rPr lang="en-US" altLang="zh-CN" sz="2000" dirty="0"/>
              <a:t>1 kg KOH</a:t>
            </a:r>
            <a:r>
              <a:rPr lang="zh-CN" altLang="en-US" sz="2000" dirty="0"/>
              <a:t>固体，最后加入水和乙醇配制成乙醇含量</a:t>
            </a:r>
            <a:r>
              <a:rPr lang="en-US" altLang="zh-CN" sz="2000" dirty="0"/>
              <a:t>&lt;50%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乙醇氢氧化钾溶液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碱缸中碱液体积以</a:t>
            </a:r>
            <a:r>
              <a:rPr lang="zh-CN" altLang="en-US" sz="2000" dirty="0">
                <a:solidFill>
                  <a:srgbClr val="FF0000"/>
                </a:solidFill>
              </a:rPr>
              <a:t>容器的一半</a:t>
            </a:r>
            <a:r>
              <a:rPr lang="zh-CN" altLang="en-US" sz="2000" dirty="0"/>
              <a:t>为宜，</a:t>
            </a:r>
            <a:r>
              <a:rPr lang="zh-CN" altLang="en-US" sz="2000" dirty="0">
                <a:solidFill>
                  <a:srgbClr val="FF0000"/>
                </a:solidFill>
              </a:rPr>
              <a:t>及时盖上盖子</a:t>
            </a:r>
            <a:r>
              <a:rPr lang="zh-CN" altLang="en-US" sz="2000" dirty="0"/>
              <a:t>减少乙醇挥发，若碱液减少须及时补加乙醇；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碱液需要</a:t>
            </a:r>
            <a:r>
              <a:rPr lang="zh-CN" altLang="en-US" sz="2000" dirty="0">
                <a:solidFill>
                  <a:srgbClr val="FF0000"/>
                </a:solidFill>
              </a:rPr>
              <a:t>定期更换</a:t>
            </a:r>
            <a:r>
              <a:rPr lang="zh-CN" altLang="en-US" sz="2000" dirty="0"/>
              <a:t>，废碱液按</a:t>
            </a:r>
            <a:r>
              <a:rPr lang="zh-CN" altLang="en-US" sz="2000" u="sng" dirty="0"/>
              <a:t>一般有机废液</a:t>
            </a:r>
            <a:r>
              <a:rPr lang="zh-CN" altLang="en-US" sz="2000" dirty="0"/>
              <a:t>回收处理，并注明含有强碱。不可直接倒入下水道。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02967-72FA-48FA-A292-203F1DEE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1313E-C793-4F2A-B059-2FBD50EA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碱缸：使用注意事项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7F409-74C8-4DA7-A5AD-7708E8F5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使用碱缸时须做好</a:t>
            </a:r>
            <a:r>
              <a:rPr lang="zh-CN" altLang="en-US" sz="2000" dirty="0">
                <a:solidFill>
                  <a:srgbClr val="FF0000"/>
                </a:solidFill>
              </a:rPr>
              <a:t>个人防护</a:t>
            </a:r>
            <a:r>
              <a:rPr lang="zh-CN" altLang="en-US" sz="2000" dirty="0"/>
              <a:t>，佩戴</a:t>
            </a:r>
            <a:r>
              <a:rPr lang="zh-CN" altLang="en-US" sz="2000" dirty="0">
                <a:solidFill>
                  <a:srgbClr val="FF0000"/>
                </a:solidFill>
              </a:rPr>
              <a:t>长橡胶手套</a:t>
            </a:r>
            <a:r>
              <a:rPr lang="zh-CN" altLang="en-US" sz="2000" dirty="0"/>
              <a:t>，避免皮肤直接接触碱液；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泡入碱缸的仪器需要</a:t>
            </a:r>
            <a:r>
              <a:rPr lang="zh-CN" altLang="en-US" sz="2000" dirty="0">
                <a:solidFill>
                  <a:srgbClr val="FF0000"/>
                </a:solidFill>
              </a:rPr>
              <a:t>初步清洗</a:t>
            </a:r>
            <a:r>
              <a:rPr lang="zh-CN" altLang="en-US" sz="2000" dirty="0"/>
              <a:t>，除去酸性物质及任何能与水、乙醇、碱剧烈反应的残留物，这样可以防止残留物互相反应，并延长碱缸寿命；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待清洗的玻璃仪器须</a:t>
            </a:r>
            <a:r>
              <a:rPr lang="zh-CN" altLang="en-US" sz="2000" dirty="0">
                <a:solidFill>
                  <a:srgbClr val="FF0000"/>
                </a:solidFill>
              </a:rPr>
              <a:t>完全浸没在碱液之中</a:t>
            </a:r>
            <a:r>
              <a:rPr lang="zh-CN" altLang="en-US" sz="2000" dirty="0"/>
              <a:t>，不要留有气泡；浸入时</a:t>
            </a:r>
            <a:r>
              <a:rPr lang="zh-CN" altLang="en-US" sz="2000" dirty="0">
                <a:solidFill>
                  <a:srgbClr val="FF0000"/>
                </a:solidFill>
              </a:rPr>
              <a:t>瓶口勿对准自己或他人</a:t>
            </a:r>
            <a:r>
              <a:rPr lang="zh-CN" altLang="en-US" sz="2000" dirty="0"/>
              <a:t>，防止碱液灌满时少量液体喷溅造成的危险；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>
                <a:solidFill>
                  <a:srgbClr val="FF0000"/>
                </a:solidFill>
              </a:rPr>
              <a:t>轻拿轻放</a:t>
            </a:r>
            <a:r>
              <a:rPr lang="zh-CN" altLang="en-US" sz="2000" dirty="0"/>
              <a:t>，勿使蛮力，避免玻璃仪器破碎划破手套；</a:t>
            </a:r>
            <a:endParaRPr lang="en-US" altLang="zh-CN" sz="2000" dirty="0"/>
          </a:p>
          <a:p>
            <a:r>
              <a:rPr lang="en-US" altLang="zh-CN" sz="2000" dirty="0"/>
              <a:t>5. </a:t>
            </a:r>
            <a:r>
              <a:rPr lang="zh-CN" altLang="en-US" sz="2000" dirty="0"/>
              <a:t>浸泡时间一般为</a:t>
            </a:r>
            <a:r>
              <a:rPr lang="zh-CN" altLang="en-US" sz="2000" dirty="0">
                <a:solidFill>
                  <a:srgbClr val="FF0000"/>
                </a:solidFill>
              </a:rPr>
              <a:t>数小时</a:t>
            </a:r>
            <a:r>
              <a:rPr lang="zh-CN" altLang="en-US" sz="2000" dirty="0"/>
              <a:t>，超过</a:t>
            </a:r>
            <a:r>
              <a:rPr lang="en-US" altLang="zh-CN" sz="2000" dirty="0"/>
              <a:t>24h</a:t>
            </a:r>
            <a:r>
              <a:rPr lang="zh-CN" altLang="en-US" sz="2000" dirty="0"/>
              <a:t>则可能降低玻璃强度，且不利于后期清洗；</a:t>
            </a:r>
            <a:endParaRPr lang="en-US" altLang="zh-CN" sz="2000" dirty="0"/>
          </a:p>
          <a:p>
            <a:r>
              <a:rPr lang="en-US" altLang="zh-CN" sz="2000" dirty="0"/>
              <a:t>6. </a:t>
            </a:r>
            <a:r>
              <a:rPr lang="zh-CN" altLang="en-US" sz="2000" dirty="0">
                <a:solidFill>
                  <a:srgbClr val="FF0000"/>
                </a:solidFill>
              </a:rPr>
              <a:t>砂芯漏斗</a:t>
            </a:r>
            <a:r>
              <a:rPr lang="zh-CN" altLang="en-US" sz="2000" dirty="0"/>
              <a:t>不宜使用碱缸清洗。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CCD2-74A5-488B-9873-C5FF10E5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2021/5/2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{C7CFB5F1-3EF2-40E8-BB43-82005F6592F6}tf78438558_win32</Template>
  <TotalTime>137</TotalTime>
  <Words>898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微软雅黑</vt:lpstr>
      <vt:lpstr>Calibri</vt:lpstr>
      <vt:lpstr>Century Gothic</vt:lpstr>
      <vt:lpstr>Garamond</vt:lpstr>
      <vt:lpstr>SavonVTI</vt:lpstr>
      <vt:lpstr>玻璃仪器的使用</vt:lpstr>
      <vt:lpstr>玻璃仪器分类</vt:lpstr>
      <vt:lpstr>玻璃仪器注意事项：使用前</vt:lpstr>
      <vt:lpstr>常见玻璃仪器使用要点</vt:lpstr>
      <vt:lpstr>玻璃仪器注意事项：使用后</vt:lpstr>
      <vt:lpstr>玻璃仪器注意事项：破损仪器的处理</vt:lpstr>
      <vt:lpstr>碱缸：配制方法</vt:lpstr>
      <vt:lpstr>碱缸：使用注意事项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玻璃仪器的使用</dc:title>
  <dc:creator>Goo Ceress</dc:creator>
  <cp:lastModifiedBy>Goo Ceress</cp:lastModifiedBy>
  <cp:revision>12</cp:revision>
  <dcterms:created xsi:type="dcterms:W3CDTF">2021-05-02T10:16:40Z</dcterms:created>
  <dcterms:modified xsi:type="dcterms:W3CDTF">2021-05-02T12:34:12Z</dcterms:modified>
</cp:coreProperties>
</file>