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8.jpg" ContentType="image/jpeg"/>
  <Override PartName="/ppt/notesSlides/notesSlide4.xml" ContentType="application/vnd.openxmlformats-officedocument.presentationml.notesSlide+xml"/>
  <Override PartName="/ppt/media/image10.jpg" ContentType="image/jpeg"/>
  <Override PartName="/ppt/notesSlides/notesSlide5.xml" ContentType="application/vnd.openxmlformats-officedocument.presentationml.notesSlide+xml"/>
  <Override PartName="/ppt/media/image14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4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62" r:id="rId5"/>
    <p:sldId id="290" r:id="rId6"/>
    <p:sldId id="280" r:id="rId7"/>
    <p:sldId id="260" r:id="rId8"/>
    <p:sldId id="259" r:id="rId9"/>
    <p:sldId id="261" r:id="rId10"/>
    <p:sldId id="263" r:id="rId11"/>
    <p:sldId id="279" r:id="rId12"/>
    <p:sldId id="265" r:id="rId13"/>
    <p:sldId id="266" r:id="rId14"/>
    <p:sldId id="270" r:id="rId15"/>
    <p:sldId id="271" r:id="rId16"/>
    <p:sldId id="269" r:id="rId17"/>
    <p:sldId id="268" r:id="rId18"/>
    <p:sldId id="272" r:id="rId19"/>
    <p:sldId id="277" r:id="rId20"/>
    <p:sldId id="287" r:id="rId21"/>
    <p:sldId id="285" r:id="rId22"/>
    <p:sldId id="283" r:id="rId23"/>
    <p:sldId id="284" r:id="rId24"/>
    <p:sldId id="288" r:id="rId25"/>
    <p:sldId id="289" r:id="rId26"/>
    <p:sldId id="274" r:id="rId27"/>
    <p:sldId id="276" r:id="rId28"/>
    <p:sldId id="275" r:id="rId29"/>
    <p:sldId id="278" r:id="rId30"/>
  </p:sldIdLst>
  <p:sldSz cx="12192000" cy="6858000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hieu" initials="M" lastIdx="6" clrIdx="0">
    <p:extLst>
      <p:ext uri="{19B8F6BF-5375-455C-9EA6-DF929625EA0E}">
        <p15:presenceInfo xmlns:p15="http://schemas.microsoft.com/office/powerpoint/2012/main" userId="Mathie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6600"/>
    <a:srgbClr val="3A5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66A0D5-B736-4803-A114-E0F4372C65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92BF5-4526-45B7-9661-34673169E1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717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F3FFF-8697-4D76-BBA4-6FCA23460B13}" type="datetimeFigureOut">
              <a:rPr lang="fr-BE" smtClean="0"/>
              <a:t>11-06-17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96C3-8C27-498F-88E6-F673548CF5D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703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Infogérence</a:t>
            </a:r>
            <a:r>
              <a:rPr lang="fr-BE" dirty="0"/>
              <a:t> a prix fixe</a:t>
            </a:r>
          </a:p>
          <a:p>
            <a:r>
              <a:rPr lang="fr-BE" dirty="0"/>
              <a:t>Attention application = applications générale != software</a:t>
            </a:r>
          </a:p>
          <a:p>
            <a:r>
              <a:rPr lang="en-GB" dirty="0"/>
              <a:t>Yet Another Software Configurator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84384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Parler des modes de configuration sur le firewall permettant une aisance de le traitement de </a:t>
            </a:r>
            <a:r>
              <a:rPr lang="fr-BE"/>
              <a:t>la configuration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8298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8681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Professionnelle : premier pas entreprise, apprentissage technique en pratique par rapport à l’école</a:t>
            </a:r>
          </a:p>
          <a:p>
            <a:r>
              <a:rPr lang="fr-BE" dirty="0"/>
              <a:t>Personnelle : Satisfait des études et de mon stage, apprendre toujours plus , arriver dans le monde du travail pour apprendre tjrs plus, remerciement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336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Switch + firewall = mon </a:t>
            </a:r>
            <a:r>
              <a:rPr lang="fr-BE" dirty="0" err="1"/>
              <a:t>dév</a:t>
            </a:r>
            <a:r>
              <a:rPr lang="fr-BE" dirty="0"/>
              <a:t>. Durant le stage.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4083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Première version : 2006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4946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KeePass</a:t>
            </a:r>
            <a:r>
              <a:rPr lang="fr-BE" dirty="0"/>
              <a:t> est un gestionnaire de mots de passe </a:t>
            </a:r>
          </a:p>
          <a:p>
            <a:r>
              <a:rPr lang="fr-BE" dirty="0"/>
              <a:t> qui sauvegarde les mots de passe dans un fichier chiffré.</a:t>
            </a:r>
          </a:p>
          <a:p>
            <a:r>
              <a:rPr lang="fr-BE" dirty="0"/>
              <a:t> </a:t>
            </a:r>
            <a:r>
              <a:rPr lang="fr-BE" dirty="0" err="1"/>
              <a:t>KeePass</a:t>
            </a:r>
            <a:r>
              <a:rPr lang="fr-BE" dirty="0"/>
              <a:t> existe sous deux versions différentes. </a:t>
            </a:r>
          </a:p>
          <a:p>
            <a:r>
              <a:rPr lang="fr-BE" dirty="0"/>
              <a:t> La première utilise deux algorithmes de chiffrement : AES et </a:t>
            </a:r>
            <a:r>
              <a:rPr lang="fr-BE" dirty="0" err="1"/>
              <a:t>Twofish</a:t>
            </a:r>
            <a:r>
              <a:rPr lang="fr-BE" dirty="0"/>
              <a:t>. La deuxième n'utilise qu'AES mais</a:t>
            </a:r>
          </a:p>
          <a:p>
            <a:r>
              <a:rPr lang="fr-BE" dirty="0"/>
              <a:t> ajoute la possibilité de lier un utilisateur Windows à une base de données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1928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"Zoom sur les deux parties ressource"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62280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AppData</a:t>
            </a:r>
            <a:r>
              <a:rPr lang="fr-BE" dirty="0"/>
              <a:t> : décrit étape par étape un déploiement. Chaque étape correspond en fait à un module, donc à une cmdlet.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3177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Après avoir décrit les deux fichier : </a:t>
            </a:r>
          </a:p>
          <a:p>
            <a:pPr marL="171450" indent="-171450">
              <a:buFontTx/>
              <a:buChar char="-"/>
            </a:pPr>
            <a:r>
              <a:rPr lang="fr-BE" dirty="0"/>
              <a:t>YASC crée un fichier .ps1 ( script )</a:t>
            </a:r>
          </a:p>
          <a:p>
            <a:pPr marL="171450" indent="-171450">
              <a:buFontTx/>
              <a:buChar char="-"/>
            </a:pPr>
            <a:r>
              <a:rPr lang="fr-BE" dirty="0"/>
              <a:t>Il parcourt le fichier </a:t>
            </a:r>
            <a:r>
              <a:rPr lang="fr-BE" dirty="0" err="1"/>
              <a:t>AppData</a:t>
            </a:r>
            <a:r>
              <a:rPr lang="fr-BE" dirty="0"/>
              <a:t>, pour </a:t>
            </a:r>
            <a:r>
              <a:rPr lang="fr-BE"/>
              <a:t>chaque étape il </a:t>
            </a:r>
            <a:r>
              <a:rPr lang="fr-BE" dirty="0"/>
              <a:t>récupère le nom </a:t>
            </a:r>
            <a:r>
              <a:rPr lang="fr-BE" dirty="0" err="1"/>
              <a:t>symbo</a:t>
            </a:r>
            <a:endParaRPr lang="fr-BE" dirty="0"/>
          </a:p>
          <a:p>
            <a:pPr marL="171450" indent="-171450">
              <a:buFontTx/>
              <a:buChar char="-"/>
            </a:pPr>
            <a:r>
              <a:rPr lang="fr-BE" dirty="0"/>
              <a:t>Avec celui-ci il récupère dans le fichier Engine, le nom de la cmdlet, ses paramètres et la source de leurs valeurs. </a:t>
            </a:r>
          </a:p>
          <a:p>
            <a:pPr marL="171450" indent="-171450">
              <a:buFontTx/>
              <a:buChar char="-"/>
            </a:pPr>
            <a:r>
              <a:rPr lang="fr-BE" dirty="0"/>
              <a:t>Il crée alors un appel de fonction qu’il colle a la fin du script ps1.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7891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Récupération du fichier running ou startup, traitement par une cmdlet pour récupérer TOUTES les infos.</a:t>
            </a:r>
          </a:p>
          <a:p>
            <a:r>
              <a:rPr lang="fr-BE" dirty="0"/>
              <a:t>Parler du flux </a:t>
            </a:r>
            <a:r>
              <a:rPr lang="fr-BE" dirty="0" err="1"/>
              <a:t>CreateShellStream</a:t>
            </a:r>
            <a:r>
              <a:rPr lang="fr-BE" dirty="0"/>
              <a:t> et des difficultés rencontrer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9252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Dashboard de l’interface web du </a:t>
            </a:r>
            <a:r>
              <a:rPr lang="fr-BE" dirty="0" err="1"/>
              <a:t>fortigate</a:t>
            </a:r>
            <a:r>
              <a:rPr lang="fr-BE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600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 sz="180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 latinLnBrk="0">
              <a:buNone/>
              <a:defRPr lang="fr-FR"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/>
              <a:t>Modifier le style des sous-titres du masque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52705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072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3803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2305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26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latinLnBrk="0">
              <a:defRPr lang="fr-FR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9802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latinLnBrk="0">
              <a:defRPr lang="fr-FR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7246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re et texte sur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latinLnBrk="0">
              <a:defRPr lang="fr-FR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6945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53" y="340770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0153" y="1181601"/>
            <a:ext cx="5246328" cy="4937486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4786" y="34077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1612" y="1181601"/>
            <a:ext cx="5255712" cy="496624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3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 sz="180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fr-FR" dirty="0"/>
              <a:t>Cliquer ici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</a:p>
          <a:p>
            <a:pPr lvl="6"/>
            <a:r>
              <a:rPr lang="fr-FR" dirty="0"/>
              <a:t>Septième niveau</a:t>
            </a:r>
          </a:p>
          <a:p>
            <a:pPr lvl="7"/>
            <a:r>
              <a:rPr lang="fr-FR" dirty="0"/>
              <a:t>Huitième niveau</a:t>
            </a:r>
          </a:p>
          <a:p>
            <a:pPr lvl="8"/>
            <a:r>
              <a:rPr lang="fr-FR" dirty="0"/>
              <a:t>Neuvième niveau</a:t>
            </a: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fr-FR"/>
              <a:t>Cliquer ici pour modifier le style du titre du masque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76032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lang="fr-FR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lang="fr-FR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lang="fr-FR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lang="fr-FR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lang="fr-FR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lang="fr-FR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lang="fr-FR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lang="fr-FR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lang="fr-FR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lang="fr-FR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mathieucerfontaine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Automatisation de déploiements d’applications et d’équipements réseaux via YASC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CERFONTAINE Mathieu</a:t>
            </a:r>
          </a:p>
        </p:txBody>
      </p:sp>
    </p:spTree>
    <p:extLst>
      <p:ext uri="{BB962C8B-B14F-4D97-AF65-F5344CB8AC3E}">
        <p14:creationId xmlns:p14="http://schemas.microsoft.com/office/powerpoint/2010/main" val="242342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  <a:p>
            <a:r>
              <a:rPr lang="fr-BE" dirty="0"/>
              <a:t>PowerShell</a:t>
            </a:r>
          </a:p>
          <a:p>
            <a:r>
              <a:rPr lang="fr-BE" dirty="0"/>
              <a:t>L’origine de YASC</a:t>
            </a:r>
          </a:p>
          <a:p>
            <a:r>
              <a:rPr lang="fr-BE" dirty="0"/>
              <a:t>Le fonctionnement de YASC </a:t>
            </a:r>
          </a:p>
          <a:p>
            <a:r>
              <a:rPr lang="fr-BE" dirty="0"/>
              <a:t>Après YASC</a:t>
            </a:r>
          </a:p>
          <a:p>
            <a:r>
              <a:rPr lang="fr-BE" dirty="0"/>
              <a:t>Programmation de modules</a:t>
            </a:r>
          </a:p>
          <a:p>
            <a:r>
              <a:rPr lang="fr-BE" dirty="0"/>
              <a:t>Conclusions</a:t>
            </a:r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758024-5642-428B-95B7-61E891351BCE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10/29</a:t>
            </a:r>
          </a:p>
        </p:txBody>
      </p:sp>
    </p:spTree>
    <p:extLst>
      <p:ext uri="{BB962C8B-B14F-4D97-AF65-F5344CB8AC3E}">
        <p14:creationId xmlns:p14="http://schemas.microsoft.com/office/powerpoint/2010/main" val="153083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4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D1790D10-83F0-4C27-9E40-8F7A95EBA981}"/>
              </a:ext>
            </a:extLst>
          </p:cNvPr>
          <p:cNvSpPr txBox="1"/>
          <p:nvPr/>
        </p:nvSpPr>
        <p:spPr>
          <a:xfrm>
            <a:off x="3695127" y="2049532"/>
            <a:ext cx="8792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accent1">
                    <a:lumMod val="50000"/>
                  </a:schemeClr>
                </a:solidFill>
              </a:rPr>
              <a:t>Acc.</a:t>
            </a:r>
            <a:endParaRPr lang="fr-FR" sz="2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1EB16D3-1BCF-4D81-B015-325BB4BB5DF1}"/>
              </a:ext>
            </a:extLst>
          </p:cNvPr>
          <p:cNvSpPr txBox="1"/>
          <p:nvPr/>
        </p:nvSpPr>
        <p:spPr>
          <a:xfrm>
            <a:off x="4753689" y="2049532"/>
            <a:ext cx="8792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accent1">
                    <a:lumMod val="50000"/>
                  </a:schemeClr>
                </a:solidFill>
              </a:rPr>
              <a:t>Test</a:t>
            </a:r>
            <a:endParaRPr lang="fr-FR" sz="2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D25A27B-89E8-4DAC-8CE3-C2EDC848F701}"/>
              </a:ext>
            </a:extLst>
          </p:cNvPr>
          <p:cNvSpPr txBox="1"/>
          <p:nvPr/>
        </p:nvSpPr>
        <p:spPr>
          <a:xfrm>
            <a:off x="5812250" y="2049532"/>
            <a:ext cx="8792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accent1">
                    <a:lumMod val="50000"/>
                  </a:schemeClr>
                </a:solidFill>
              </a:rPr>
              <a:t>Dev</a:t>
            </a:r>
            <a:r>
              <a:rPr lang="fr-BE" sz="1200" b="1" dirty="0"/>
              <a:t>.</a:t>
            </a:r>
            <a:endParaRPr lang="fr-FR" sz="1200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03E19F1-BFD4-4661-942F-4AC6D3F04888}"/>
              </a:ext>
            </a:extLst>
          </p:cNvPr>
          <p:cNvSpPr txBox="1"/>
          <p:nvPr/>
        </p:nvSpPr>
        <p:spPr>
          <a:xfrm>
            <a:off x="6843311" y="2049532"/>
            <a:ext cx="8792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accent1">
                    <a:lumMod val="50000"/>
                  </a:schemeClr>
                </a:solidFill>
              </a:rPr>
              <a:t>Prod</a:t>
            </a:r>
            <a:r>
              <a:rPr lang="fr-BE" sz="1200" b="1" dirty="0"/>
              <a:t>.</a:t>
            </a:r>
            <a:endParaRPr lang="fr-FR" sz="1200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0F05CDC-70C5-4232-8539-EB1BF97FA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36064" y="5834964"/>
            <a:ext cx="855246" cy="85524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B97BA90-BA7F-440A-8E5A-C90B485D0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127" y="1116598"/>
            <a:ext cx="879261" cy="88968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E3605C1-C5E3-482C-9AB6-CECF60DF7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689" y="1116598"/>
            <a:ext cx="879261" cy="88968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67CBA89-02E0-4807-8236-F93DB8175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251" y="1116597"/>
            <a:ext cx="879261" cy="88968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420B4CC-FF1B-4A12-8CB1-B4C18B2B7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813" y="1116596"/>
            <a:ext cx="879261" cy="88968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52F66EF-541B-4FC1-A5D0-CA64656177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3118633"/>
            <a:ext cx="1818437" cy="181843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3D92F41-5A0B-4E58-8B0D-72476D266501}"/>
              </a:ext>
            </a:extLst>
          </p:cNvPr>
          <p:cNvSpPr txBox="1"/>
          <p:nvPr/>
        </p:nvSpPr>
        <p:spPr>
          <a:xfrm>
            <a:off x="3983085" y="3639059"/>
            <a:ext cx="1383269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BE" sz="2500" b="1" dirty="0">
                <a:solidFill>
                  <a:schemeClr val="accent1">
                    <a:lumMod val="50000"/>
                  </a:schemeClr>
                </a:solidFill>
              </a:rPr>
              <a:t>YASC</a:t>
            </a:r>
            <a:endParaRPr lang="fr-FR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94C84C8-4078-446C-B8EB-8880CFFBF4FE}"/>
              </a:ext>
            </a:extLst>
          </p:cNvPr>
          <p:cNvCxnSpPr>
            <a:cxnSpLocks/>
          </p:cNvCxnSpPr>
          <p:nvPr/>
        </p:nvCxnSpPr>
        <p:spPr>
          <a:xfrm flipH="1" flipV="1">
            <a:off x="4152072" y="2584225"/>
            <a:ext cx="653085" cy="8276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AE2DA8A-5A1E-450A-B0B6-C6C78C25E9D7}"/>
              </a:ext>
            </a:extLst>
          </p:cNvPr>
          <p:cNvCxnSpPr>
            <a:cxnSpLocks/>
          </p:cNvCxnSpPr>
          <p:nvPr/>
        </p:nvCxnSpPr>
        <p:spPr>
          <a:xfrm flipH="1" flipV="1">
            <a:off x="5096037" y="2460910"/>
            <a:ext cx="97284" cy="8254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052BFDB-5687-4D2C-8EF0-BAF48AD71F40}"/>
              </a:ext>
            </a:extLst>
          </p:cNvPr>
          <p:cNvCxnSpPr>
            <a:cxnSpLocks/>
          </p:cNvCxnSpPr>
          <p:nvPr/>
        </p:nvCxnSpPr>
        <p:spPr>
          <a:xfrm flipV="1">
            <a:off x="5793955" y="2523667"/>
            <a:ext cx="228813" cy="7357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3994D8A-62AA-4D31-A4CC-54BF8AB3708C}"/>
              </a:ext>
            </a:extLst>
          </p:cNvPr>
          <p:cNvCxnSpPr>
            <a:cxnSpLocks/>
          </p:cNvCxnSpPr>
          <p:nvPr/>
        </p:nvCxnSpPr>
        <p:spPr>
          <a:xfrm flipV="1">
            <a:off x="6357148" y="2610947"/>
            <a:ext cx="634784" cy="8636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E57A594-D9C6-4CBF-8FFF-E7041DE58E06}"/>
              </a:ext>
            </a:extLst>
          </p:cNvPr>
          <p:cNvCxnSpPr>
            <a:cxnSpLocks/>
          </p:cNvCxnSpPr>
          <p:nvPr/>
        </p:nvCxnSpPr>
        <p:spPr>
          <a:xfrm flipV="1">
            <a:off x="5449027" y="4468849"/>
            <a:ext cx="0" cy="12085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1984D53-4563-47D6-BAE8-372DD1ED4D14}"/>
              </a:ext>
            </a:extLst>
          </p:cNvPr>
          <p:cNvCxnSpPr>
            <a:cxnSpLocks/>
          </p:cNvCxnSpPr>
          <p:nvPr/>
        </p:nvCxnSpPr>
        <p:spPr>
          <a:xfrm flipH="1">
            <a:off x="6843311" y="4116113"/>
            <a:ext cx="1500650" cy="224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22DD8693-C899-48A7-BED1-8AC9D098702D}"/>
              </a:ext>
            </a:extLst>
          </p:cNvPr>
          <p:cNvSpPr txBox="1"/>
          <p:nvPr/>
        </p:nvSpPr>
        <p:spPr>
          <a:xfrm>
            <a:off x="6517051" y="5643683"/>
            <a:ext cx="2027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accent1">
                    <a:lumMod val="50000"/>
                  </a:schemeClr>
                </a:solidFill>
              </a:rPr>
              <a:t>Initier le déploiement</a:t>
            </a:r>
            <a:endParaRPr lang="fr-FR" sz="2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D396B10-5232-4512-9ABE-2B39A78C3959}"/>
              </a:ext>
            </a:extLst>
          </p:cNvPr>
          <p:cNvSpPr txBox="1"/>
          <p:nvPr/>
        </p:nvSpPr>
        <p:spPr>
          <a:xfrm>
            <a:off x="8798713" y="4570552"/>
            <a:ext cx="22053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accent1">
                    <a:lumMod val="50000"/>
                  </a:schemeClr>
                </a:solidFill>
              </a:rPr>
              <a:t>Utilisation de modules programmés</a:t>
            </a:r>
            <a:endParaRPr lang="fr-FR" sz="2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906DD9C0-AE57-4204-94DF-F0C90500E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841" y="3128817"/>
            <a:ext cx="1914332" cy="1340032"/>
          </a:xfrm>
          <a:prstGeom prst="rect">
            <a:avLst/>
          </a:prstGeom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6F629B4-3089-45C6-8A79-F975A80822E4}"/>
              </a:ext>
            </a:extLst>
          </p:cNvPr>
          <p:cNvCxnSpPr>
            <a:cxnSpLocks/>
          </p:cNvCxnSpPr>
          <p:nvPr/>
        </p:nvCxnSpPr>
        <p:spPr>
          <a:xfrm flipV="1">
            <a:off x="3172630" y="4287382"/>
            <a:ext cx="1692192" cy="8336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>
            <a:extLst>
              <a:ext uri="{FF2B5EF4-FFF2-40B4-BE49-F238E27FC236}">
                <a16:creationId xmlns:a16="http://schemas.microsoft.com/office/drawing/2014/main" id="{9045C4E4-3B53-4EE5-A75B-AB6325192B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84" y="4563092"/>
            <a:ext cx="605820" cy="60582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6EF4CFB6-8F33-4E01-8626-AA55F271D1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2" y="4571094"/>
            <a:ext cx="605820" cy="60582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8E93A429-3351-4C64-8700-F9F0980167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428" y="5374456"/>
            <a:ext cx="605820" cy="60582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743A650A-738E-4C52-8631-F797C65CC3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361" y="5374456"/>
            <a:ext cx="605820" cy="605820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F529C7BC-0C71-4B0D-A0D0-9E2E6232A6A8}"/>
              </a:ext>
            </a:extLst>
          </p:cNvPr>
          <p:cNvSpPr txBox="1"/>
          <p:nvPr/>
        </p:nvSpPr>
        <p:spPr>
          <a:xfrm>
            <a:off x="539312" y="3744416"/>
            <a:ext cx="2049113" cy="76944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accent1">
                    <a:lumMod val="50000"/>
                  </a:schemeClr>
                </a:solidFill>
              </a:rPr>
              <a:t>Configuration par fichiers</a:t>
            </a:r>
            <a:endParaRPr lang="fr-FR" sz="2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D1AFAAD-E636-473B-9448-14F56DC11532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11/29</a:t>
            </a:r>
          </a:p>
        </p:txBody>
      </p:sp>
    </p:spTree>
    <p:extLst>
      <p:ext uri="{BB962C8B-B14F-4D97-AF65-F5344CB8AC3E}">
        <p14:creationId xmlns:p14="http://schemas.microsoft.com/office/powerpoint/2010/main" val="330615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fr-BE" b="1" u="sng" dirty="0"/>
              <a:t>Les fichiers de configuration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351790" y="1804379"/>
            <a:ext cx="3379304" cy="4306957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ZoneTexte 8"/>
          <p:cNvSpPr txBox="1"/>
          <p:nvPr/>
        </p:nvSpPr>
        <p:spPr>
          <a:xfrm>
            <a:off x="1418050" y="1844903"/>
            <a:ext cx="3246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i="1" u="sng" dirty="0"/>
              <a:t>Les fichiers de configuration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484310" y="2044958"/>
            <a:ext cx="3246783" cy="34778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BE" sz="2200" dirty="0"/>
              <a:t>YascConfig.xml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BE" sz="2200" dirty="0"/>
              <a:t>YascMeta.xml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BE" sz="2200" dirty="0"/>
              <a:t>YascEngine.xml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BE" sz="2200" dirty="0"/>
              <a:t>AppData.xml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3D907CD1-6BB2-4542-BD30-EAD9874FBF0F}"/>
              </a:ext>
            </a:extLst>
          </p:cNvPr>
          <p:cNvSpPr/>
          <p:nvPr/>
        </p:nvSpPr>
        <p:spPr>
          <a:xfrm>
            <a:off x="5274367" y="3674848"/>
            <a:ext cx="2385391" cy="424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252FDC-8F39-48A7-825A-F305DF3F3E95}"/>
              </a:ext>
            </a:extLst>
          </p:cNvPr>
          <p:cNvSpPr txBox="1"/>
          <p:nvPr/>
        </p:nvSpPr>
        <p:spPr>
          <a:xfrm>
            <a:off x="7988968" y="3619155"/>
            <a:ext cx="2983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500" b="1" dirty="0">
                <a:solidFill>
                  <a:schemeClr val="accent1">
                    <a:lumMod val="50000"/>
                  </a:schemeClr>
                </a:solidFill>
              </a:rPr>
              <a:t>YASC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54C8CF8-C115-4D14-A091-0037A239A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863" y="3167872"/>
            <a:ext cx="1379621" cy="137962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B5B865B-15CC-4753-8438-A05596CB4D7A}"/>
              </a:ext>
            </a:extLst>
          </p:cNvPr>
          <p:cNvSpPr txBox="1"/>
          <p:nvPr/>
        </p:nvSpPr>
        <p:spPr>
          <a:xfrm>
            <a:off x="6149358" y="3305516"/>
            <a:ext cx="490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IN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09C0F90-67EE-4184-AC46-A0ACDDA9C9EA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12/29</a:t>
            </a:r>
          </a:p>
        </p:txBody>
      </p:sp>
    </p:spTree>
    <p:extLst>
      <p:ext uri="{BB962C8B-B14F-4D97-AF65-F5344CB8AC3E}">
        <p14:creationId xmlns:p14="http://schemas.microsoft.com/office/powerpoint/2010/main" val="69482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66F20-978E-4A38-979D-7E9CF19F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80" y="-53468"/>
            <a:ext cx="10018713" cy="1752599"/>
          </a:xfrm>
        </p:spPr>
        <p:txBody>
          <a:bodyPr/>
          <a:lstStyle/>
          <a:p>
            <a:r>
              <a:rPr lang="fr-BE" b="1" u="sng" dirty="0"/>
              <a:t>Les modules atomiques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1A342F-BC71-4004-A225-40721DC5A89D}"/>
              </a:ext>
            </a:extLst>
          </p:cNvPr>
          <p:cNvSpPr/>
          <p:nvPr/>
        </p:nvSpPr>
        <p:spPr>
          <a:xfrm>
            <a:off x="1436740" y="1709567"/>
            <a:ext cx="3379304" cy="4306957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E0A52EE-8D76-40DF-A581-3BA76830EB17}"/>
              </a:ext>
            </a:extLst>
          </p:cNvPr>
          <p:cNvSpPr txBox="1"/>
          <p:nvPr/>
        </p:nvSpPr>
        <p:spPr>
          <a:xfrm>
            <a:off x="1741539" y="1828800"/>
            <a:ext cx="3246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i="1" u="sng" dirty="0"/>
              <a:t>Les modules atomiques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C91FA0C-548F-4BE2-8EB9-06C1BB011725}"/>
              </a:ext>
            </a:extLst>
          </p:cNvPr>
          <p:cNvSpPr/>
          <p:nvPr/>
        </p:nvSpPr>
        <p:spPr>
          <a:xfrm>
            <a:off x="5359317" y="3580036"/>
            <a:ext cx="2385391" cy="424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34DC82-4B4C-4CBD-B627-BE510A36C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813" y="3073060"/>
            <a:ext cx="1379621" cy="137962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3537327-84F9-4ADF-BFDF-242571CC1659}"/>
              </a:ext>
            </a:extLst>
          </p:cNvPr>
          <p:cNvSpPr txBox="1"/>
          <p:nvPr/>
        </p:nvSpPr>
        <p:spPr>
          <a:xfrm>
            <a:off x="8193002" y="3524344"/>
            <a:ext cx="2983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500" b="1" dirty="0">
                <a:solidFill>
                  <a:schemeClr val="accent1">
                    <a:lumMod val="50000"/>
                  </a:schemeClr>
                </a:solidFill>
              </a:rPr>
              <a:t>YASC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361F568-6D7F-45A1-AA73-3F9A1A665993}"/>
              </a:ext>
            </a:extLst>
          </p:cNvPr>
          <p:cNvSpPr txBox="1"/>
          <p:nvPr/>
        </p:nvSpPr>
        <p:spPr>
          <a:xfrm>
            <a:off x="1529505" y="2228910"/>
            <a:ext cx="3140765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BE" dirty="0"/>
              <a:t>Atomiques,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BE" dirty="0"/>
              <a:t>Le plus simple possible,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BE" dirty="0"/>
              <a:t>Respectueux de certaines règles,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BE" dirty="0"/>
              <a:t>Déclarés dans le fichier engine,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BE" dirty="0"/>
              <a:t>Utilisés dans le fichier de déploiement de l’application.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BE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16BB8BD-D687-4C86-88BB-9EE8A753EEF1}"/>
              </a:ext>
            </a:extLst>
          </p:cNvPr>
          <p:cNvSpPr txBox="1"/>
          <p:nvPr/>
        </p:nvSpPr>
        <p:spPr>
          <a:xfrm>
            <a:off x="6234308" y="3210704"/>
            <a:ext cx="490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IN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70380E0-F01F-42B7-8FDA-004FC4220672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13/29</a:t>
            </a:r>
          </a:p>
        </p:txBody>
      </p:sp>
    </p:spTree>
    <p:extLst>
      <p:ext uri="{BB962C8B-B14F-4D97-AF65-F5344CB8AC3E}">
        <p14:creationId xmlns:p14="http://schemas.microsoft.com/office/powerpoint/2010/main" val="383825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0BC5DD-8F9F-4966-8A9C-058B4EF9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fr-BE" b="1" u="sng" dirty="0"/>
              <a:t>Séquence YASC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DCC75D-5125-4B03-909D-09B5B2544642}"/>
              </a:ext>
            </a:extLst>
          </p:cNvPr>
          <p:cNvSpPr txBox="1"/>
          <p:nvPr/>
        </p:nvSpPr>
        <p:spPr>
          <a:xfrm>
            <a:off x="1484310" y="1484243"/>
            <a:ext cx="10601673" cy="433965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BE" sz="2300" b="1" dirty="0">
                <a:solidFill>
                  <a:schemeClr val="accent1">
                    <a:lumMod val="50000"/>
                  </a:schemeClr>
                </a:solidFill>
              </a:rPr>
              <a:t>Passer les paramètres : nom de l’application, version, environnement, timestamp, mode, etc…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BE" sz="2300" b="1" dirty="0">
                <a:solidFill>
                  <a:schemeClr val="accent1">
                    <a:lumMod val="50000"/>
                  </a:schemeClr>
                </a:solidFill>
              </a:rPr>
              <a:t>Charger les modules complémentaires.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BE" sz="2300" b="1" dirty="0">
                <a:solidFill>
                  <a:schemeClr val="accent1">
                    <a:lumMod val="50000"/>
                  </a:schemeClr>
                </a:solidFill>
              </a:rPr>
              <a:t>Charger les fichiers de configuration (YascConfig, YascMeta, YascEngine).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BE" sz="2300" b="1" dirty="0">
                <a:solidFill>
                  <a:schemeClr val="accent1">
                    <a:lumMod val="50000"/>
                  </a:schemeClr>
                </a:solidFill>
              </a:rPr>
              <a:t>Charger le fichier de déploiement de l’application (</a:t>
            </a:r>
            <a:r>
              <a:rPr lang="fr-BE" sz="2300" b="1" dirty="0" err="1">
                <a:solidFill>
                  <a:schemeClr val="accent1">
                    <a:lumMod val="50000"/>
                  </a:schemeClr>
                </a:solidFill>
              </a:rPr>
              <a:t>AppData</a:t>
            </a:r>
            <a:r>
              <a:rPr lang="fr-BE" sz="2300" b="1" dirty="0">
                <a:solidFill>
                  <a:schemeClr val="accent1">
                    <a:lumMod val="50000"/>
                  </a:schemeClr>
                </a:solidFill>
              </a:rPr>
              <a:t>). 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BE" sz="2300" b="1" dirty="0">
                <a:solidFill>
                  <a:schemeClr val="accent1">
                    <a:lumMod val="50000"/>
                  </a:schemeClr>
                </a:solidFill>
              </a:rPr>
              <a:t>Générer le script de déploiement.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BE" sz="2300" b="1" dirty="0">
                <a:solidFill>
                  <a:schemeClr val="accent1">
                    <a:lumMod val="50000"/>
                  </a:schemeClr>
                </a:solidFill>
              </a:rPr>
              <a:t>Générer la documentation.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BE" sz="2300" b="1" dirty="0">
                <a:solidFill>
                  <a:schemeClr val="accent1">
                    <a:lumMod val="50000"/>
                  </a:schemeClr>
                </a:solidFill>
              </a:rPr>
              <a:t>Envoyer un ou plusieurs e-mails.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5C4DDE-BA3D-4369-B3EA-524085CA3AA9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14/29</a:t>
            </a:r>
          </a:p>
        </p:txBody>
      </p:sp>
    </p:spTree>
    <p:extLst>
      <p:ext uri="{BB962C8B-B14F-4D97-AF65-F5344CB8AC3E}">
        <p14:creationId xmlns:p14="http://schemas.microsoft.com/office/powerpoint/2010/main" val="196222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5D22A43-D8DF-475F-9F8A-FE8EC6ECB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AppData.xml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F026D2-9881-4540-BDE4-169AC03DA0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BE" sz="2000" dirty="0">
                <a:latin typeface="Comic Sans MS" panose="030F0702030302020204" pitchFamily="66" charset="0"/>
              </a:rPr>
              <a:t>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&lt;Data&gt;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dirty="0">
                <a:latin typeface="Comic Sans MS" panose="030F0702030302020204" pitchFamily="66" charset="0"/>
              </a:rPr>
              <a:t>    &lt;General&gt;…&lt;/General&gt;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dirty="0">
                <a:latin typeface="Comic Sans MS" panose="030F0702030302020204" pitchFamily="66" charset="0"/>
              </a:rPr>
              <a:t>    </a:t>
            </a:r>
            <a:r>
              <a:rPr lang="fr-BE" sz="20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&lt;</a:t>
            </a:r>
            <a:r>
              <a:rPr lang="fr-BE" sz="2000" b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Steps</a:t>
            </a:r>
            <a:r>
              <a:rPr lang="fr-BE" sz="20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     </a:t>
            </a:r>
            <a:r>
              <a:rPr lang="fr-BE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&lt;</a:t>
            </a:r>
            <a:r>
              <a:rPr lang="fr-BE" sz="20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Step</a:t>
            </a:r>
            <a:r>
              <a:rPr lang="fr-BE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dirty="0">
                <a:latin typeface="Comic Sans MS" panose="030F0702030302020204" pitchFamily="66" charset="0"/>
              </a:rPr>
              <a:t>	&lt;Name&gt;</a:t>
            </a:r>
            <a:r>
              <a:rPr lang="fr-BE" sz="2000" dirty="0" err="1">
                <a:latin typeface="Comic Sans MS" panose="030F0702030302020204" pitchFamily="66" charset="0"/>
              </a:rPr>
              <a:t>Create</a:t>
            </a:r>
            <a:r>
              <a:rPr lang="fr-BE" sz="2000" dirty="0">
                <a:latin typeface="Comic Sans MS" panose="030F0702030302020204" pitchFamily="66" charset="0"/>
              </a:rPr>
              <a:t> Vlan 10&lt;/Name&gt;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dirty="0">
                <a:latin typeface="Comic Sans MS" panose="030F0702030302020204" pitchFamily="66" charset="0"/>
              </a:rPr>
              <a:t>	&lt;</a:t>
            </a:r>
            <a:r>
              <a:rPr lang="fr-BE" sz="2000" dirty="0" err="1">
                <a:latin typeface="Comic Sans MS" panose="030F0702030302020204" pitchFamily="66" charset="0"/>
              </a:rPr>
              <a:t>Yasc</a:t>
            </a:r>
            <a:r>
              <a:rPr lang="fr-BE" sz="2000" dirty="0">
                <a:latin typeface="Comic Sans MS" panose="030F0702030302020204" pitchFamily="66" charset="0"/>
              </a:rPr>
              <a:t>&gt;Switch-Vlan&lt;/</a:t>
            </a:r>
            <a:r>
              <a:rPr lang="fr-BE" sz="2000" dirty="0" err="1">
                <a:latin typeface="Comic Sans MS" panose="030F0702030302020204" pitchFamily="66" charset="0"/>
              </a:rPr>
              <a:t>Yasc</a:t>
            </a:r>
            <a:r>
              <a:rPr lang="fr-BE" sz="2000" dirty="0">
                <a:latin typeface="Comic Sans MS" panose="030F0702030302020204" pitchFamily="66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dirty="0">
                <a:latin typeface="Comic Sans MS" panose="030F0702030302020204" pitchFamily="66" charset="0"/>
              </a:rPr>
              <a:t>	&lt;</a:t>
            </a:r>
            <a:r>
              <a:rPr lang="fr-BE" sz="2000" dirty="0" err="1">
                <a:latin typeface="Comic Sans MS" panose="030F0702030302020204" pitchFamily="66" charset="0"/>
              </a:rPr>
              <a:t>Param</a:t>
            </a:r>
            <a:r>
              <a:rPr lang="fr-BE" sz="2000" dirty="0">
                <a:latin typeface="Comic Sans MS" panose="030F0702030302020204" pitchFamily="66" charset="0"/>
              </a:rPr>
              <a:t>&gt; … &lt;/</a:t>
            </a:r>
            <a:r>
              <a:rPr lang="fr-BE" sz="2000" dirty="0" err="1">
                <a:latin typeface="Comic Sans MS" panose="030F0702030302020204" pitchFamily="66" charset="0"/>
              </a:rPr>
              <a:t>Param</a:t>
            </a:r>
            <a:r>
              <a:rPr lang="fr-BE" sz="2000" dirty="0">
                <a:latin typeface="Comic Sans MS" panose="030F0702030302020204" pitchFamily="66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dirty="0">
                <a:latin typeface="Comic Sans MS" panose="030F0702030302020204" pitchFamily="66" charset="0"/>
              </a:rPr>
              <a:t>        </a:t>
            </a:r>
            <a:r>
              <a:rPr lang="fr-BE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&lt;/</a:t>
            </a:r>
            <a:r>
              <a:rPr lang="fr-BE" sz="20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Step</a:t>
            </a:r>
            <a:r>
              <a:rPr lang="fr-BE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dirty="0">
                <a:latin typeface="Comic Sans MS" panose="030F0702030302020204" pitchFamily="66" charset="0"/>
              </a:rPr>
              <a:t>	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dirty="0">
                <a:latin typeface="Comic Sans MS" panose="030F0702030302020204" pitchFamily="66" charset="0"/>
              </a:rPr>
              <a:t>    </a:t>
            </a:r>
            <a:r>
              <a:rPr lang="fr-BE" sz="20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&lt;/</a:t>
            </a:r>
            <a:r>
              <a:rPr lang="fr-BE" sz="2000" b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Steps</a:t>
            </a:r>
            <a:r>
              <a:rPr lang="fr-BE" sz="20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&lt;/Data&gt;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1E558F-1D2E-4C2A-AA83-36D5668D3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BE" dirty="0"/>
              <a:t>YascEngine.xml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70ED445-DAAB-44BF-B7FD-128567FFD8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BE" dirty="0">
                <a:latin typeface="Comic Sans MS" panose="030F0702030302020204" pitchFamily="66" charset="0"/>
              </a:rPr>
              <a:t>…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&lt;Engine&gt;</a:t>
            </a:r>
          </a:p>
          <a:p>
            <a:pPr marL="0" indent="0">
              <a:buNone/>
            </a:pPr>
            <a:r>
              <a:rPr lang="fr-BE" b="1" dirty="0">
                <a:latin typeface="Comic Sans MS" panose="030F0702030302020204" pitchFamily="66" charset="0"/>
              </a:rPr>
              <a:t>   </a:t>
            </a:r>
            <a:r>
              <a:rPr lang="fr-BE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&lt;Tests&gt;</a:t>
            </a:r>
          </a:p>
          <a:p>
            <a:pPr marL="0" indent="0">
              <a:buNone/>
            </a:pPr>
            <a:r>
              <a:rPr lang="fr-BE" dirty="0">
                <a:latin typeface="Comic Sans MS" panose="030F0702030302020204" pitchFamily="66" charset="0"/>
              </a:rPr>
              <a:t>       …</a:t>
            </a:r>
            <a:endParaRPr lang="fr-BE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fr-BE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  &lt;/Tests&gt;</a:t>
            </a:r>
          </a:p>
          <a:p>
            <a:pPr marL="0" indent="0">
              <a:buNone/>
            </a:pPr>
            <a:r>
              <a:rPr lang="fr-BE" b="1" dirty="0">
                <a:latin typeface="Comic Sans MS" panose="030F0702030302020204" pitchFamily="66" charset="0"/>
              </a:rPr>
              <a:t>   </a:t>
            </a:r>
            <a:r>
              <a:rPr lang="fr-BE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&lt;Actions&gt;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    </a:t>
            </a:r>
            <a:r>
              <a:rPr lang="fr-BE" b="1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&lt;Switch-Vlan&gt;</a:t>
            </a:r>
          </a:p>
          <a:p>
            <a:pPr marL="457200" lvl="1" indent="0">
              <a:buNone/>
            </a:pPr>
            <a:r>
              <a:rPr lang="fr-BE" sz="1800" dirty="0">
                <a:latin typeface="Comic Sans MS" panose="030F0702030302020204" pitchFamily="66" charset="0"/>
              </a:rPr>
              <a:t>	 </a:t>
            </a:r>
            <a:r>
              <a:rPr lang="fr-BE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&lt;</a:t>
            </a:r>
            <a:r>
              <a:rPr lang="fr-BE" sz="1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CmdLet</a:t>
            </a:r>
            <a:r>
              <a:rPr lang="fr-BE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&gt;</a:t>
            </a:r>
            <a:r>
              <a:rPr lang="fr-BE" sz="1800" dirty="0">
                <a:latin typeface="Comic Sans MS" panose="030F0702030302020204" pitchFamily="66" charset="0"/>
              </a:rPr>
              <a:t>Set-</a:t>
            </a:r>
            <a:r>
              <a:rPr lang="fr-BE" sz="1800" dirty="0" err="1">
                <a:latin typeface="Comic Sans MS" panose="030F0702030302020204" pitchFamily="66" charset="0"/>
              </a:rPr>
              <a:t>SwitchVlan</a:t>
            </a:r>
            <a:r>
              <a:rPr lang="fr-BE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&lt;/</a:t>
            </a:r>
            <a:r>
              <a:rPr lang="fr-BE" sz="20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CmdLet</a:t>
            </a:r>
            <a:r>
              <a:rPr lang="fr-BE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&gt;</a:t>
            </a:r>
          </a:p>
          <a:p>
            <a:pPr marL="457200" lvl="1" indent="0">
              <a:buNone/>
            </a:pPr>
            <a:r>
              <a:rPr lang="fr-BE" sz="1800" dirty="0">
                <a:latin typeface="Comic Sans MS" panose="030F0702030302020204" pitchFamily="66" charset="0"/>
              </a:rPr>
              <a:t>	 </a:t>
            </a:r>
            <a:r>
              <a:rPr lang="fr-BE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&lt;</a:t>
            </a:r>
            <a:r>
              <a:rPr lang="fr-BE" sz="1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Param</a:t>
            </a:r>
            <a:r>
              <a:rPr lang="fr-BE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&gt;</a:t>
            </a:r>
          </a:p>
          <a:p>
            <a:pPr marL="457200" lvl="1" indent="0">
              <a:buNone/>
            </a:pPr>
            <a:r>
              <a:rPr lang="fr-BE" sz="1800" dirty="0">
                <a:latin typeface="Comic Sans MS" panose="030F0702030302020204" pitchFamily="66" charset="0"/>
              </a:rPr>
              <a:t>		&lt;Name&gt;</a:t>
            </a:r>
            <a:r>
              <a:rPr lang="fr-BE" sz="1800" dirty="0" err="1">
                <a:latin typeface="Comic Sans MS" panose="030F0702030302020204" pitchFamily="66" charset="0"/>
              </a:rPr>
              <a:t>VlanNumber</a:t>
            </a:r>
            <a:r>
              <a:rPr lang="fr-BE" sz="1800" dirty="0">
                <a:latin typeface="Comic Sans MS" panose="030F0702030302020204" pitchFamily="66" charset="0"/>
              </a:rPr>
              <a:t>&lt;/Name&gt;</a:t>
            </a:r>
          </a:p>
          <a:p>
            <a:pPr marL="457200" lvl="1" indent="0">
              <a:buNone/>
            </a:pPr>
            <a:r>
              <a:rPr lang="fr-BE" sz="1800" dirty="0">
                <a:latin typeface="Comic Sans MS" panose="030F0702030302020204" pitchFamily="66" charset="0"/>
              </a:rPr>
              <a:t>		&lt;</a:t>
            </a:r>
            <a:r>
              <a:rPr lang="fr-BE" sz="1800" dirty="0" err="1">
                <a:latin typeface="Comic Sans MS" panose="030F0702030302020204" pitchFamily="66" charset="0"/>
              </a:rPr>
              <a:t>From</a:t>
            </a:r>
            <a:r>
              <a:rPr lang="fr-BE" sz="1800" dirty="0">
                <a:latin typeface="Comic Sans MS" panose="030F0702030302020204" pitchFamily="66" charset="0"/>
              </a:rPr>
              <a:t>&gt;</a:t>
            </a:r>
            <a:r>
              <a:rPr lang="fr-BE" sz="1800" dirty="0" err="1">
                <a:latin typeface="Comic Sans MS" panose="030F0702030302020204" pitchFamily="66" charset="0"/>
              </a:rPr>
              <a:t>Step</a:t>
            </a:r>
            <a:r>
              <a:rPr lang="fr-BE" sz="1800" dirty="0">
                <a:latin typeface="Comic Sans MS" panose="030F0702030302020204" pitchFamily="66" charset="0"/>
              </a:rPr>
              <a:t>&lt;/</a:t>
            </a:r>
            <a:r>
              <a:rPr lang="fr-BE" sz="1800" dirty="0" err="1">
                <a:latin typeface="Comic Sans MS" panose="030F0702030302020204" pitchFamily="66" charset="0"/>
              </a:rPr>
              <a:t>From</a:t>
            </a:r>
            <a:r>
              <a:rPr lang="fr-BE" sz="1800" dirty="0">
                <a:latin typeface="Comic Sans MS" panose="030F0702030302020204" pitchFamily="66" charset="0"/>
              </a:rPr>
              <a:t>&gt;</a:t>
            </a:r>
          </a:p>
          <a:p>
            <a:pPr marL="457200" lvl="1" indent="0">
              <a:buNone/>
            </a:pPr>
            <a:r>
              <a:rPr lang="fr-BE" sz="1800" dirty="0">
                <a:latin typeface="Comic Sans MS" panose="030F0702030302020204" pitchFamily="66" charset="0"/>
              </a:rPr>
              <a:t>	 </a:t>
            </a:r>
            <a:r>
              <a:rPr lang="fr-BE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&lt;/</a:t>
            </a:r>
            <a:r>
              <a:rPr lang="fr-BE" sz="1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Param</a:t>
            </a:r>
            <a:r>
              <a:rPr lang="fr-BE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&gt;	</a:t>
            </a:r>
            <a:r>
              <a:rPr lang="fr-BE" sz="1800" dirty="0">
                <a:latin typeface="Comic Sans MS" panose="030F0702030302020204" pitchFamily="66" charset="0"/>
              </a:rPr>
              <a:t>	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    </a:t>
            </a:r>
            <a:r>
              <a:rPr lang="fr-BE" b="1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&lt;/Switch-Vlan&gt;</a:t>
            </a:r>
          </a:p>
          <a:p>
            <a:pPr marL="0" indent="0">
              <a:buNone/>
            </a:pPr>
            <a:r>
              <a:rPr lang="fr-BE" dirty="0">
                <a:latin typeface="Comic Sans MS" panose="030F0702030302020204" pitchFamily="66" charset="0"/>
              </a:rPr>
              <a:t>	…</a:t>
            </a:r>
          </a:p>
          <a:p>
            <a:pPr marL="0" indent="0">
              <a:buNone/>
            </a:pPr>
            <a:r>
              <a:rPr lang="fr-BE" dirty="0">
                <a:latin typeface="Comic Sans MS" panose="030F0702030302020204" pitchFamily="66" charset="0"/>
              </a:rPr>
              <a:t>    </a:t>
            </a:r>
            <a:r>
              <a:rPr lang="fr-BE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&lt;/Actions&gt;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&lt;/Engine&gt;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C9D4C1D-6176-4635-AADD-5F29CFBCEAA3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15/29</a:t>
            </a:r>
          </a:p>
        </p:txBody>
      </p:sp>
    </p:spTree>
    <p:extLst>
      <p:ext uri="{BB962C8B-B14F-4D97-AF65-F5344CB8AC3E}">
        <p14:creationId xmlns:p14="http://schemas.microsoft.com/office/powerpoint/2010/main" val="1012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  <a:p>
            <a:r>
              <a:rPr lang="fr-BE" dirty="0"/>
              <a:t>PowerShell</a:t>
            </a:r>
          </a:p>
          <a:p>
            <a:r>
              <a:rPr lang="fr-BE" dirty="0"/>
              <a:t>L’origine de YASC</a:t>
            </a:r>
          </a:p>
          <a:p>
            <a:r>
              <a:rPr lang="fr-BE" dirty="0"/>
              <a:t>Le fonctionnement de YASC </a:t>
            </a:r>
          </a:p>
          <a:p>
            <a:r>
              <a:rPr lang="fr-BE" dirty="0"/>
              <a:t>Après YASC</a:t>
            </a:r>
          </a:p>
          <a:p>
            <a:r>
              <a:rPr lang="fr-BE" dirty="0"/>
              <a:t>Programmation de modules</a:t>
            </a:r>
          </a:p>
          <a:p>
            <a:r>
              <a:rPr lang="fr-BE" dirty="0"/>
              <a:t>Conclusions</a:t>
            </a:r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FA9149-B266-493A-85A1-2FF58ED5F522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16/29</a:t>
            </a:r>
          </a:p>
        </p:txBody>
      </p:sp>
    </p:spTree>
    <p:extLst>
      <p:ext uri="{BB962C8B-B14F-4D97-AF65-F5344CB8AC3E}">
        <p14:creationId xmlns:p14="http://schemas.microsoft.com/office/powerpoint/2010/main" val="214245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4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F6EEF-28A5-4AD1-8AD6-B618C9E6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Après YASC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46521EA-29BB-448F-9C77-483926A16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174" y="3027150"/>
            <a:ext cx="1379621" cy="137962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83881F1-9556-4E53-AE7F-2FF922FA47C7}"/>
              </a:ext>
            </a:extLst>
          </p:cNvPr>
          <p:cNvSpPr txBox="1"/>
          <p:nvPr/>
        </p:nvSpPr>
        <p:spPr>
          <a:xfrm>
            <a:off x="1080363" y="3478434"/>
            <a:ext cx="2983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500" b="1" dirty="0">
                <a:solidFill>
                  <a:schemeClr val="accent1">
                    <a:lumMod val="50000"/>
                  </a:schemeClr>
                </a:solidFill>
              </a:rPr>
              <a:t>YASC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68F611AD-9F95-4B8C-BDC9-8A48BA54E83E}"/>
              </a:ext>
            </a:extLst>
          </p:cNvPr>
          <p:cNvSpPr/>
          <p:nvPr/>
        </p:nvSpPr>
        <p:spPr>
          <a:xfrm>
            <a:off x="4064195" y="3531418"/>
            <a:ext cx="2385391" cy="424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FEF18E-17A5-42D1-A13E-BE1FEE6D18FF}"/>
              </a:ext>
            </a:extLst>
          </p:cNvPr>
          <p:cNvSpPr txBox="1"/>
          <p:nvPr/>
        </p:nvSpPr>
        <p:spPr>
          <a:xfrm>
            <a:off x="4939186" y="3162086"/>
            <a:ext cx="73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OUT</a:t>
            </a:r>
          </a:p>
        </p:txBody>
      </p:sp>
      <p:pic>
        <p:nvPicPr>
          <p:cNvPr id="11" name="Image 10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F742C1B6-907D-4C2B-A1C5-5E69E03B8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15" y="3014179"/>
            <a:ext cx="1208924" cy="120892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451DD18-A47E-439D-93CD-481C471792D6}"/>
              </a:ext>
            </a:extLst>
          </p:cNvPr>
          <p:cNvSpPr txBox="1"/>
          <p:nvPr/>
        </p:nvSpPr>
        <p:spPr>
          <a:xfrm>
            <a:off x="5885908" y="4223103"/>
            <a:ext cx="244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Une documentation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54005FF-E546-48EA-B840-CC0DC18E9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040" y="3027150"/>
            <a:ext cx="1038345" cy="103834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8443DB0-C18D-41F8-A68E-26341063D0B6}"/>
              </a:ext>
            </a:extLst>
          </p:cNvPr>
          <p:cNvSpPr txBox="1"/>
          <p:nvPr/>
        </p:nvSpPr>
        <p:spPr>
          <a:xfrm>
            <a:off x="8190532" y="4238492"/>
            <a:ext cx="2163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Plusieurs emails</a:t>
            </a:r>
          </a:p>
        </p:txBody>
      </p:sp>
      <p:pic>
        <p:nvPicPr>
          <p:cNvPr id="17" name="Image 16" descr="Une image contenant moniteur, chose, objet&#10;&#10;Description générée avec un niveau de confiance élevé">
            <a:extLst>
              <a:ext uri="{FF2B5EF4-FFF2-40B4-BE49-F238E27FC236}">
                <a16:creationId xmlns:a16="http://schemas.microsoft.com/office/drawing/2014/main" id="{8E0CAE01-24B4-4114-9E3B-7DE4A804B6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24" y="2730439"/>
            <a:ext cx="1492664" cy="1492664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B4ED8059-B7B7-4779-8E94-C90F995B3DE6}"/>
              </a:ext>
            </a:extLst>
          </p:cNvPr>
          <p:cNvSpPr txBox="1"/>
          <p:nvPr/>
        </p:nvSpPr>
        <p:spPr>
          <a:xfrm>
            <a:off x="10205524" y="4223103"/>
            <a:ext cx="1723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Script .ps1 de déploiement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3EB8064-3DFC-474C-AFF5-694792289E47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17/29</a:t>
            </a:r>
          </a:p>
        </p:txBody>
      </p:sp>
    </p:spTree>
    <p:extLst>
      <p:ext uri="{BB962C8B-B14F-4D97-AF65-F5344CB8AC3E}">
        <p14:creationId xmlns:p14="http://schemas.microsoft.com/office/powerpoint/2010/main" val="334199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  <p:bldP spid="15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EDE97E7-0E2F-4167-85C4-E2E247D485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" y="348342"/>
            <a:ext cx="11767022" cy="55336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6EC1047-D70A-4164-863D-3A1D8B4CA986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18/29</a:t>
            </a:r>
          </a:p>
        </p:txBody>
      </p:sp>
    </p:spTree>
    <p:extLst>
      <p:ext uri="{BB962C8B-B14F-4D97-AF65-F5344CB8AC3E}">
        <p14:creationId xmlns:p14="http://schemas.microsoft.com/office/powerpoint/2010/main" val="1461517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7E20A9A-FE1B-4DDF-8639-30D295AB4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7" y="1090582"/>
            <a:ext cx="11713676" cy="483859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B8C82E0-1AD0-4E39-84C6-0EFF667F67E3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19/29</a:t>
            </a:r>
          </a:p>
        </p:txBody>
      </p:sp>
    </p:spTree>
    <p:extLst>
      <p:ext uri="{BB962C8B-B14F-4D97-AF65-F5344CB8AC3E}">
        <p14:creationId xmlns:p14="http://schemas.microsoft.com/office/powerpoint/2010/main" val="196860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Introduction</a:t>
            </a:r>
          </a:p>
          <a:p>
            <a:r>
              <a:rPr lang="fr-BE" dirty="0"/>
              <a:t>PowerShell</a:t>
            </a:r>
          </a:p>
          <a:p>
            <a:r>
              <a:rPr lang="fr-BE" dirty="0"/>
              <a:t>L’origine de YASC</a:t>
            </a:r>
          </a:p>
          <a:p>
            <a:r>
              <a:rPr lang="fr-BE" dirty="0"/>
              <a:t>Le fonctionnement de YASC </a:t>
            </a:r>
          </a:p>
          <a:p>
            <a:r>
              <a:rPr lang="fr-BE" dirty="0"/>
              <a:t>Après YASC</a:t>
            </a:r>
          </a:p>
          <a:p>
            <a:r>
              <a:rPr lang="fr-BE" dirty="0"/>
              <a:t>Programmation de modules</a:t>
            </a:r>
          </a:p>
          <a:p>
            <a:r>
              <a:rPr lang="fr-BE" dirty="0"/>
              <a:t>Conclusions</a:t>
            </a:r>
          </a:p>
          <a:p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A0D797-5AAA-4783-AC2D-3B860B681B74}"/>
              </a:ext>
            </a:extLst>
          </p:cNvPr>
          <p:cNvSpPr txBox="1"/>
          <p:nvPr/>
        </p:nvSpPr>
        <p:spPr>
          <a:xfrm>
            <a:off x="11006406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2/29</a:t>
            </a:r>
          </a:p>
        </p:txBody>
      </p:sp>
    </p:spTree>
    <p:extLst>
      <p:ext uri="{BB962C8B-B14F-4D97-AF65-F5344CB8AC3E}">
        <p14:creationId xmlns:p14="http://schemas.microsoft.com/office/powerpoint/2010/main" val="33047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Introduction</a:t>
            </a:r>
          </a:p>
          <a:p>
            <a:r>
              <a:rPr lang="fr-BE" dirty="0"/>
              <a:t>PowerShell</a:t>
            </a:r>
          </a:p>
          <a:p>
            <a:r>
              <a:rPr lang="fr-BE" dirty="0"/>
              <a:t>L’origine de YASC</a:t>
            </a:r>
          </a:p>
          <a:p>
            <a:r>
              <a:rPr lang="fr-BE" dirty="0"/>
              <a:t>Le fonctionnement de YASC </a:t>
            </a:r>
          </a:p>
          <a:p>
            <a:r>
              <a:rPr lang="fr-BE" dirty="0"/>
              <a:t>Après YASC</a:t>
            </a:r>
          </a:p>
          <a:p>
            <a:r>
              <a:rPr lang="fr-BE" dirty="0"/>
              <a:t>Programmation de modules</a:t>
            </a:r>
          </a:p>
          <a:p>
            <a:r>
              <a:rPr lang="fr-BE" dirty="0"/>
              <a:t>Conclusions</a:t>
            </a:r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6F28848-1B11-4180-BA48-C164664A3EA3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20/29</a:t>
            </a:r>
          </a:p>
        </p:txBody>
      </p:sp>
    </p:spTree>
    <p:extLst>
      <p:ext uri="{BB962C8B-B14F-4D97-AF65-F5344CB8AC3E}">
        <p14:creationId xmlns:p14="http://schemas.microsoft.com/office/powerpoint/2010/main" val="299258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0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0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0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0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BA1DB-62ED-4B31-A291-A59C027C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 de modules</a:t>
            </a:r>
          </a:p>
        </p:txBody>
      </p:sp>
      <p:pic>
        <p:nvPicPr>
          <p:cNvPr id="4" name="Image 3" descr="Une image contenant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766FEC9D-3D61-432A-A2A8-66D07FFB4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1414040"/>
            <a:ext cx="3650392" cy="1789408"/>
          </a:xfrm>
          <a:prstGeom prst="rect">
            <a:avLst/>
          </a:prstGeom>
        </p:spPr>
      </p:pic>
      <p:pic>
        <p:nvPicPr>
          <p:cNvPr id="6" name="Image 5" descr="Une image contenant circuit, équipement électronique&#10;&#10;Description générée avec un niveau de confiance très élevé">
            <a:extLst>
              <a:ext uri="{FF2B5EF4-FFF2-40B4-BE49-F238E27FC236}">
                <a16:creationId xmlns:a16="http://schemas.microsoft.com/office/drawing/2014/main" id="{FF4DE7CE-0A8E-4D80-9EC3-FE07F719E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600" y="2124221"/>
            <a:ext cx="3061407" cy="3061407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7958C13-4AD0-4106-A196-94DB9541E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007" y="4503177"/>
            <a:ext cx="4063365" cy="183581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47077ED-8A13-4720-967D-BD3058405728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21/29</a:t>
            </a:r>
          </a:p>
        </p:txBody>
      </p:sp>
    </p:spTree>
    <p:extLst>
      <p:ext uri="{BB962C8B-B14F-4D97-AF65-F5344CB8AC3E}">
        <p14:creationId xmlns:p14="http://schemas.microsoft.com/office/powerpoint/2010/main" val="264258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435B6-EDBA-424D-9319-6AA0EFFA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SWITCH </a:t>
            </a:r>
            <a:r>
              <a:rPr lang="fr-BE" dirty="0" err="1"/>
              <a:t>hp</a:t>
            </a:r>
            <a:endParaRPr lang="fr-BE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414159-3616-4FE6-8F2F-317BD4CC605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88925" y="2332037"/>
            <a:ext cx="5384800" cy="4525963"/>
          </a:xfrm>
        </p:spPr>
        <p:txBody>
          <a:bodyPr/>
          <a:lstStyle/>
          <a:p>
            <a:r>
              <a:rPr lang="fr-BE" dirty="0"/>
              <a:t>802.1X ( 3 cmdlets )</a:t>
            </a:r>
          </a:p>
          <a:p>
            <a:r>
              <a:rPr lang="fr-BE" dirty="0"/>
              <a:t>DNS</a:t>
            </a:r>
          </a:p>
          <a:p>
            <a:r>
              <a:rPr lang="fr-BE" dirty="0" err="1"/>
              <a:t>Hostname</a:t>
            </a:r>
            <a:endParaRPr lang="fr-BE" dirty="0"/>
          </a:p>
          <a:p>
            <a:r>
              <a:rPr lang="fr-BE" dirty="0"/>
              <a:t>Interfaces (</a:t>
            </a:r>
            <a:r>
              <a:rPr lang="fr-BE" dirty="0" err="1"/>
              <a:t>Nom,IP</a:t>
            </a:r>
            <a:r>
              <a:rPr lang="fr-BE" dirty="0"/>
              <a:t>, …)</a:t>
            </a:r>
          </a:p>
          <a:p>
            <a:r>
              <a:rPr lang="fr-BE" dirty="0" err="1"/>
              <a:t>Password</a:t>
            </a:r>
            <a:endParaRPr lang="fr-BE" dirty="0"/>
          </a:p>
          <a:p>
            <a:r>
              <a:rPr lang="fr-BE" dirty="0"/>
              <a:t>SNMP</a:t>
            </a:r>
          </a:p>
          <a:p>
            <a:r>
              <a:rPr lang="fr-BE" dirty="0"/>
              <a:t>VLAN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B92B6A-F170-4B7F-84BD-BAC992068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04000" y="2332036"/>
            <a:ext cx="5384800" cy="4525963"/>
          </a:xfrm>
        </p:spPr>
        <p:txBody>
          <a:bodyPr/>
          <a:lstStyle/>
          <a:p>
            <a:r>
              <a:rPr lang="fr-BE" dirty="0"/>
              <a:t>SNTP</a:t>
            </a:r>
          </a:p>
          <a:p>
            <a:r>
              <a:rPr lang="fr-BE" dirty="0" err="1"/>
              <a:t>Spanning-tree</a:t>
            </a:r>
            <a:r>
              <a:rPr lang="fr-BE" dirty="0"/>
              <a:t> </a:t>
            </a:r>
          </a:p>
          <a:p>
            <a:r>
              <a:rPr lang="fr-BE" dirty="0"/>
              <a:t>Gateway</a:t>
            </a:r>
          </a:p>
          <a:p>
            <a:r>
              <a:rPr lang="fr-BE" dirty="0"/>
              <a:t>BPDU Guard</a:t>
            </a:r>
          </a:p>
          <a:p>
            <a:endParaRPr lang="fr-BE" dirty="0"/>
          </a:p>
        </p:txBody>
      </p:sp>
      <p:pic>
        <p:nvPicPr>
          <p:cNvPr id="6" name="Image 5" descr="Une image contenant circuit, équipement électronique&#10;&#10;Description générée avec un niveau de confiance très élevé">
            <a:extLst>
              <a:ext uri="{FF2B5EF4-FFF2-40B4-BE49-F238E27FC236}">
                <a16:creationId xmlns:a16="http://schemas.microsoft.com/office/drawing/2014/main" id="{F77B317A-BAFF-4178-B9ED-21FF675F9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" y="457200"/>
            <a:ext cx="2809875" cy="2809875"/>
          </a:xfrm>
          <a:prstGeom prst="rect">
            <a:avLst/>
          </a:prstGeom>
        </p:spPr>
      </p:pic>
      <p:pic>
        <p:nvPicPr>
          <p:cNvPr id="8" name="Image 7" descr="Une image contenant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49417E6A-B78A-438A-94B7-69EA4A9D2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75" y="1014851"/>
            <a:ext cx="3456925" cy="169457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0AFB666-6024-44B4-98CA-48682D44CF40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22/29</a:t>
            </a:r>
          </a:p>
        </p:txBody>
      </p:sp>
    </p:spTree>
    <p:extLst>
      <p:ext uri="{BB962C8B-B14F-4D97-AF65-F5344CB8AC3E}">
        <p14:creationId xmlns:p14="http://schemas.microsoft.com/office/powerpoint/2010/main" val="141483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1DF07-B344-445E-B2E5-9C8A8A94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Déploiement d’un switch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4E2DF85-088F-47C2-B12D-F63AA9F23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97" y="1629674"/>
            <a:ext cx="1718559" cy="915133"/>
          </a:xfrm>
          <a:prstGeom prst="rect">
            <a:avLst/>
          </a:prstGeom>
        </p:spPr>
      </p:pic>
      <p:pic>
        <p:nvPicPr>
          <p:cNvPr id="7" name="Image 6" descr="Une image contenant moniteur, chose, objet&#10;&#10;Description générée avec un niveau de confiance élevé">
            <a:extLst>
              <a:ext uri="{FF2B5EF4-FFF2-40B4-BE49-F238E27FC236}">
                <a16:creationId xmlns:a16="http://schemas.microsoft.com/office/drawing/2014/main" id="{37C43CDD-B462-46D7-A4E6-F8F55B98E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18789" y="1550575"/>
            <a:ext cx="1097427" cy="10974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BDA346E-0C76-4F8F-B073-FA3A7DDC30D6}"/>
              </a:ext>
            </a:extLst>
          </p:cNvPr>
          <p:cNvSpPr txBox="1"/>
          <p:nvPr/>
        </p:nvSpPr>
        <p:spPr>
          <a:xfrm>
            <a:off x="6116216" y="1883844"/>
            <a:ext cx="1490150" cy="43088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BE" sz="2200" b="1" dirty="0" err="1">
                <a:solidFill>
                  <a:schemeClr val="bg2">
                    <a:lumMod val="25000"/>
                  </a:schemeClr>
                </a:solidFill>
              </a:rPr>
              <a:t>Posh</a:t>
            </a:r>
            <a:r>
              <a:rPr lang="fr-BE" sz="2200" b="1" dirty="0">
                <a:solidFill>
                  <a:schemeClr val="bg2">
                    <a:lumMod val="25000"/>
                  </a:schemeClr>
                </a:solidFill>
              </a:rPr>
              <a:t>-SSH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F26A7E09-1B37-4C06-A4C5-F5A23AD23F06}"/>
              </a:ext>
            </a:extLst>
          </p:cNvPr>
          <p:cNvSpPr/>
          <p:nvPr/>
        </p:nvSpPr>
        <p:spPr>
          <a:xfrm>
            <a:off x="3678366" y="2745358"/>
            <a:ext cx="3771662" cy="429563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E2F9550-6C06-4196-8EE3-528D59D31A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9233" y="2544807"/>
            <a:ext cx="1368296" cy="1368296"/>
          </a:xfrm>
          <a:prstGeom prst="rect">
            <a:avLst/>
          </a:prstGeom>
        </p:spPr>
      </p:pic>
      <p:pic>
        <p:nvPicPr>
          <p:cNvPr id="15" name="Image 14" descr="Une image contenant circuit, équipement électronique&#10;&#10;Description générée avec un niveau de confiance très élevé">
            <a:extLst>
              <a:ext uri="{FF2B5EF4-FFF2-40B4-BE49-F238E27FC236}">
                <a16:creationId xmlns:a16="http://schemas.microsoft.com/office/drawing/2014/main" id="{3FDE65A0-1125-4AFF-9C6C-E5088AB12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38" y="1883844"/>
            <a:ext cx="2809875" cy="2809875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2817722D-3B5C-43EA-92F7-D65A3DCD7008}"/>
              </a:ext>
            </a:extLst>
          </p:cNvPr>
          <p:cNvSpPr/>
          <p:nvPr/>
        </p:nvSpPr>
        <p:spPr>
          <a:xfrm rot="10800000">
            <a:off x="3681671" y="3415425"/>
            <a:ext cx="3771662" cy="429563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9" name="Image 18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B65A2084-1CF5-4591-9EAB-7D3E7A5E9D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236" y="3499747"/>
            <a:ext cx="826712" cy="8267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0D8930FC-5A34-4256-848E-0EA71EECA78A}"/>
              </a:ext>
            </a:extLst>
          </p:cNvPr>
          <p:cNvSpPr txBox="1"/>
          <p:nvPr/>
        </p:nvSpPr>
        <p:spPr>
          <a:xfrm>
            <a:off x="3244629" y="3882516"/>
            <a:ext cx="4361737" cy="43088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bg2">
                    <a:lumMod val="25000"/>
                  </a:schemeClr>
                </a:solidFill>
              </a:rPr>
              <a:t>running-config ou startup-config</a:t>
            </a:r>
          </a:p>
        </p:txBody>
      </p:sp>
      <p:sp>
        <p:nvSpPr>
          <p:cNvPr id="21" name="Flèche : angle droit 20">
            <a:extLst>
              <a:ext uri="{FF2B5EF4-FFF2-40B4-BE49-F238E27FC236}">
                <a16:creationId xmlns:a16="http://schemas.microsoft.com/office/drawing/2014/main" id="{C2940720-8CFB-4D01-AF49-94B27B57E8E0}"/>
              </a:ext>
            </a:extLst>
          </p:cNvPr>
          <p:cNvSpPr/>
          <p:nvPr/>
        </p:nvSpPr>
        <p:spPr>
          <a:xfrm rot="5400000">
            <a:off x="2468834" y="4726146"/>
            <a:ext cx="1022725" cy="722874"/>
          </a:xfrm>
          <a:prstGeom prst="bentUpArrow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630B4AC-E80C-45C0-844B-4B45C62E7D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245" y="4693719"/>
            <a:ext cx="1379621" cy="137962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B3BF079-85B6-4A5C-A9C5-7B71034F7DBB}"/>
              </a:ext>
            </a:extLst>
          </p:cNvPr>
          <p:cNvCxnSpPr>
            <a:cxnSpLocks/>
          </p:cNvCxnSpPr>
          <p:nvPr/>
        </p:nvCxnSpPr>
        <p:spPr>
          <a:xfrm flipV="1">
            <a:off x="5133175" y="4739644"/>
            <a:ext cx="1064425" cy="3479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C50A40B-CD09-4630-8779-2D782334D7C8}"/>
              </a:ext>
            </a:extLst>
          </p:cNvPr>
          <p:cNvCxnSpPr>
            <a:cxnSpLocks/>
          </p:cNvCxnSpPr>
          <p:nvPr/>
        </p:nvCxnSpPr>
        <p:spPr>
          <a:xfrm>
            <a:off x="5133175" y="5383529"/>
            <a:ext cx="10644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86C554F-A9A8-4477-A889-B8736707F8DE}"/>
              </a:ext>
            </a:extLst>
          </p:cNvPr>
          <p:cNvCxnSpPr>
            <a:cxnSpLocks/>
          </p:cNvCxnSpPr>
          <p:nvPr/>
        </p:nvCxnSpPr>
        <p:spPr>
          <a:xfrm>
            <a:off x="5133175" y="5598946"/>
            <a:ext cx="1064425" cy="4743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185662A6-7549-43E4-8828-86218CE8289F}"/>
              </a:ext>
            </a:extLst>
          </p:cNvPr>
          <p:cNvSpPr txBox="1"/>
          <p:nvPr/>
        </p:nvSpPr>
        <p:spPr>
          <a:xfrm>
            <a:off x="6343104" y="4576220"/>
            <a:ext cx="1816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bg2">
                    <a:lumMod val="25000"/>
                  </a:schemeClr>
                </a:solidFill>
              </a:rPr>
              <a:t>VLAN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3475656-B9BF-4F85-9460-6F386EE7509C}"/>
              </a:ext>
            </a:extLst>
          </p:cNvPr>
          <p:cNvSpPr txBox="1"/>
          <p:nvPr/>
        </p:nvSpPr>
        <p:spPr>
          <a:xfrm>
            <a:off x="6302198" y="5182698"/>
            <a:ext cx="1856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bg2">
                    <a:lumMod val="25000"/>
                  </a:schemeClr>
                </a:solidFill>
              </a:rPr>
              <a:t>SNMP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B65C38D-B27B-47E0-B44A-E1478508511A}"/>
              </a:ext>
            </a:extLst>
          </p:cNvPr>
          <p:cNvSpPr txBox="1"/>
          <p:nvPr/>
        </p:nvSpPr>
        <p:spPr>
          <a:xfrm>
            <a:off x="6302198" y="5836143"/>
            <a:ext cx="1816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bg2">
                    <a:lumMod val="25000"/>
                  </a:schemeClr>
                </a:solidFill>
              </a:rPr>
              <a:t>802.1X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3EF6B88-9633-44F5-B2A1-E58A28A19B4F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23/29</a:t>
            </a:r>
          </a:p>
        </p:txBody>
      </p:sp>
    </p:spTree>
    <p:extLst>
      <p:ext uri="{BB962C8B-B14F-4D97-AF65-F5344CB8AC3E}">
        <p14:creationId xmlns:p14="http://schemas.microsoft.com/office/powerpoint/2010/main" val="177781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7" grpId="0" animBg="1"/>
      <p:bldP spid="20" grpId="0"/>
      <p:bldP spid="21" grpId="0" animBg="1"/>
      <p:bldP spid="36" grpId="0"/>
      <p:bldP spid="37" grpId="0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C9F29-B322-44E8-BFBB-7F5492FE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Firewall </a:t>
            </a:r>
            <a:r>
              <a:rPr lang="fr-BE" dirty="0" err="1"/>
              <a:t>fortigate</a:t>
            </a:r>
            <a:endParaRPr lang="fr-BE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B0990E-395A-4511-8C4D-E515185D2DE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06400" y="2332037"/>
            <a:ext cx="5384800" cy="4525963"/>
          </a:xfrm>
        </p:spPr>
        <p:txBody>
          <a:bodyPr>
            <a:normAutofit fontScale="92500" lnSpcReduction="20000"/>
          </a:bodyPr>
          <a:lstStyle/>
          <a:p>
            <a:r>
              <a:rPr lang="fr-BE" dirty="0"/>
              <a:t>Adresses</a:t>
            </a:r>
          </a:p>
          <a:p>
            <a:r>
              <a:rPr lang="fr-BE" dirty="0"/>
              <a:t>Interfaces</a:t>
            </a:r>
          </a:p>
          <a:p>
            <a:r>
              <a:rPr lang="fr-BE" dirty="0"/>
              <a:t>Routes</a:t>
            </a:r>
          </a:p>
          <a:p>
            <a:r>
              <a:rPr lang="fr-BE" dirty="0"/>
              <a:t>Policies</a:t>
            </a:r>
          </a:p>
          <a:p>
            <a:r>
              <a:rPr lang="fr-BE" dirty="0" err="1"/>
              <a:t>Schedulers</a:t>
            </a:r>
            <a:endParaRPr lang="fr-BE" dirty="0"/>
          </a:p>
          <a:p>
            <a:r>
              <a:rPr lang="fr-BE" dirty="0"/>
              <a:t>Services</a:t>
            </a:r>
          </a:p>
          <a:p>
            <a:r>
              <a:rPr lang="fr-BE" dirty="0" err="1"/>
              <a:t>Shapers</a:t>
            </a:r>
            <a:endParaRPr lang="fr-BE" dirty="0"/>
          </a:p>
          <a:p>
            <a:r>
              <a:rPr lang="fr-BE" dirty="0"/>
              <a:t>Utilisateurs</a:t>
            </a:r>
          </a:p>
          <a:p>
            <a:r>
              <a:rPr lang="fr-BE" dirty="0"/>
              <a:t>Zones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97765F-0143-4CD6-9388-9DAE56CF0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22683" y="2332036"/>
            <a:ext cx="5384800" cy="4525963"/>
          </a:xfrm>
        </p:spPr>
        <p:txBody>
          <a:bodyPr>
            <a:normAutofit fontScale="92500" lnSpcReduction="20000"/>
          </a:bodyPr>
          <a:lstStyle/>
          <a:p>
            <a:r>
              <a:rPr lang="fr-BE" dirty="0"/>
              <a:t>DNS</a:t>
            </a:r>
          </a:p>
          <a:p>
            <a:r>
              <a:rPr lang="fr-BE" dirty="0"/>
              <a:t>Configuration globale</a:t>
            </a:r>
          </a:p>
          <a:p>
            <a:r>
              <a:rPr lang="fr-BE" dirty="0" err="1"/>
              <a:t>IPSec</a:t>
            </a:r>
            <a:r>
              <a:rPr lang="fr-BE" dirty="0"/>
              <a:t> (deux cmdlets)</a:t>
            </a:r>
          </a:p>
          <a:p>
            <a:r>
              <a:rPr lang="fr-BE" dirty="0"/>
              <a:t>NTP</a:t>
            </a:r>
          </a:p>
          <a:p>
            <a:r>
              <a:rPr lang="fr-BE" dirty="0"/>
              <a:t>SNMP </a:t>
            </a:r>
          </a:p>
          <a:p>
            <a:r>
              <a:rPr lang="fr-BE" dirty="0"/>
              <a:t>VPN SSL</a:t>
            </a:r>
          </a:p>
          <a:p>
            <a:r>
              <a:rPr lang="fr-BE" dirty="0"/>
              <a:t>Authentification LDAP</a:t>
            </a:r>
          </a:p>
          <a:p>
            <a:r>
              <a:rPr lang="fr-BE" dirty="0"/>
              <a:t>Filtre web</a:t>
            </a:r>
          </a:p>
          <a:p>
            <a:r>
              <a:rPr lang="fr-BE" dirty="0"/>
              <a:t>Dashboard</a:t>
            </a:r>
          </a:p>
        </p:txBody>
      </p:sp>
      <p:pic>
        <p:nvPicPr>
          <p:cNvPr id="6" name="Imag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C56DCCF-26B3-4826-97A6-630285BB2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092840"/>
            <a:ext cx="3826412" cy="172875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854BFFD-765E-4C00-BC02-46346C7C0869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24/29</a:t>
            </a:r>
          </a:p>
        </p:txBody>
      </p:sp>
    </p:spTree>
    <p:extLst>
      <p:ext uri="{BB962C8B-B14F-4D97-AF65-F5344CB8AC3E}">
        <p14:creationId xmlns:p14="http://schemas.microsoft.com/office/powerpoint/2010/main" val="90061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5A41E-9157-42B7-B238-C72F3644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Déploiement d’un firewall</a:t>
            </a:r>
          </a:p>
        </p:txBody>
      </p:sp>
      <p:pic>
        <p:nvPicPr>
          <p:cNvPr id="6" name="Image 5" descr="Une image contenant moniteur, chose, objet&#10;&#10;Description générée avec un niveau de confiance élevé">
            <a:extLst>
              <a:ext uri="{FF2B5EF4-FFF2-40B4-BE49-F238E27FC236}">
                <a16:creationId xmlns:a16="http://schemas.microsoft.com/office/drawing/2014/main" id="{F618DE19-AEB5-45B4-B3FA-33C17B2FF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49978" y="1334402"/>
            <a:ext cx="1097427" cy="109742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671A17D-07A8-4B8E-AE2A-E867D0332CFB}"/>
              </a:ext>
            </a:extLst>
          </p:cNvPr>
          <p:cNvSpPr txBox="1"/>
          <p:nvPr/>
        </p:nvSpPr>
        <p:spPr>
          <a:xfrm>
            <a:off x="5947405" y="1628669"/>
            <a:ext cx="1490150" cy="43088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BE" sz="2200" b="1" dirty="0" err="1">
                <a:solidFill>
                  <a:schemeClr val="bg2">
                    <a:lumMod val="25000"/>
                  </a:schemeClr>
                </a:solidFill>
              </a:rPr>
              <a:t>Posh</a:t>
            </a:r>
            <a:r>
              <a:rPr lang="fr-BE" sz="2200" b="1" dirty="0">
                <a:solidFill>
                  <a:schemeClr val="bg2">
                    <a:lumMod val="25000"/>
                  </a:schemeClr>
                </a:solidFill>
              </a:rPr>
              <a:t>-SSH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BE616D9-6375-4ACD-B9A7-05A6CF995C90}"/>
              </a:ext>
            </a:extLst>
          </p:cNvPr>
          <p:cNvSpPr/>
          <p:nvPr/>
        </p:nvSpPr>
        <p:spPr>
          <a:xfrm>
            <a:off x="3382946" y="2478661"/>
            <a:ext cx="4382420" cy="429563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B4763D6-B579-4B47-A8C7-0082D7365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916" y="1972004"/>
            <a:ext cx="1368296" cy="1368296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56DC485B-0699-4EF4-8A72-5EAFE5C5300D}"/>
              </a:ext>
            </a:extLst>
          </p:cNvPr>
          <p:cNvSpPr/>
          <p:nvPr/>
        </p:nvSpPr>
        <p:spPr>
          <a:xfrm rot="10800000">
            <a:off x="3386251" y="3400308"/>
            <a:ext cx="4379115" cy="429563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D6DF71D2-89F6-4EF2-9485-EA6B4972B8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592" y="1952439"/>
            <a:ext cx="3396322" cy="153444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FDABC74-7CBC-4A92-9191-4E201889EA72}"/>
              </a:ext>
            </a:extLst>
          </p:cNvPr>
          <p:cNvSpPr txBox="1"/>
          <p:nvPr/>
        </p:nvSpPr>
        <p:spPr>
          <a:xfrm>
            <a:off x="4178105" y="2908224"/>
            <a:ext cx="2897944" cy="43088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rgbClr val="002060"/>
                </a:solidFill>
              </a:rPr>
              <a:t>show full-configuration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6C499A-225F-4D78-8AD7-D90DBE8C5FF9}"/>
              </a:ext>
            </a:extLst>
          </p:cNvPr>
          <p:cNvSpPr txBox="1"/>
          <p:nvPr/>
        </p:nvSpPr>
        <p:spPr>
          <a:xfrm>
            <a:off x="406400" y="3400308"/>
            <a:ext cx="5551072" cy="224676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config firewall address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  edit "</a:t>
            </a:r>
            <a:r>
              <a:rPr lang="en-US" sz="2000" b="1" dirty="0" err="1">
                <a:solidFill>
                  <a:srgbClr val="002060"/>
                </a:solidFill>
              </a:rPr>
              <a:t>s.lan</a:t>
            </a:r>
            <a:r>
              <a:rPr lang="en-US" sz="2000" b="1" dirty="0">
                <a:solidFill>
                  <a:srgbClr val="002060"/>
                </a:solidFill>
              </a:rPr>
              <a:t>"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       set color 24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       set subnet 192.168.1.0 255.255.255.0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   next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   …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end</a:t>
            </a:r>
            <a:endParaRPr lang="fr-BE" sz="2000" b="1" dirty="0">
              <a:solidFill>
                <a:srgbClr val="002060"/>
              </a:solidFill>
            </a:endParaRPr>
          </a:p>
        </p:txBody>
      </p:sp>
      <p:sp>
        <p:nvSpPr>
          <p:cNvPr id="16" name="Flèche : angle droit 15">
            <a:extLst>
              <a:ext uri="{FF2B5EF4-FFF2-40B4-BE49-F238E27FC236}">
                <a16:creationId xmlns:a16="http://schemas.microsoft.com/office/drawing/2014/main" id="{69FA99E9-26A1-4528-A799-9E4CBB27B67E}"/>
              </a:ext>
            </a:extLst>
          </p:cNvPr>
          <p:cNvSpPr/>
          <p:nvPr/>
        </p:nvSpPr>
        <p:spPr>
          <a:xfrm rot="5400000">
            <a:off x="2510146" y="5061981"/>
            <a:ext cx="1022725" cy="722874"/>
          </a:xfrm>
          <a:prstGeom prst="bentUpArrow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53952379-3638-46C3-A789-D6C3741E3D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94" y="5013132"/>
            <a:ext cx="1379621" cy="137962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9417ECB-B5E1-4393-B3CA-CED3A5DEAECA}"/>
              </a:ext>
            </a:extLst>
          </p:cNvPr>
          <p:cNvSpPr/>
          <p:nvPr/>
        </p:nvSpPr>
        <p:spPr>
          <a:xfrm>
            <a:off x="2194560" y="4375052"/>
            <a:ext cx="3204131" cy="337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5321E35-C7E7-4C0B-87AD-0266742D056C}"/>
              </a:ext>
            </a:extLst>
          </p:cNvPr>
          <p:cNvSpPr txBox="1"/>
          <p:nvPr/>
        </p:nvSpPr>
        <p:spPr>
          <a:xfrm>
            <a:off x="1971826" y="4005720"/>
            <a:ext cx="445467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6258435-E892-402C-8B6D-F20907DCA062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25/29</a:t>
            </a:r>
          </a:p>
        </p:txBody>
      </p:sp>
    </p:spTree>
    <p:extLst>
      <p:ext uri="{BB962C8B-B14F-4D97-AF65-F5344CB8AC3E}">
        <p14:creationId xmlns:p14="http://schemas.microsoft.com/office/powerpoint/2010/main" val="257032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2" grpId="0"/>
      <p:bldP spid="13" grpId="0"/>
      <p:bldP spid="16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  <a:p>
            <a:r>
              <a:rPr lang="fr-BE" dirty="0"/>
              <a:t>PowerShell</a:t>
            </a:r>
          </a:p>
          <a:p>
            <a:r>
              <a:rPr lang="fr-BE" dirty="0"/>
              <a:t>L’origine de YASC</a:t>
            </a:r>
          </a:p>
          <a:p>
            <a:r>
              <a:rPr lang="fr-BE" dirty="0"/>
              <a:t>Le fonctionnement de YASC </a:t>
            </a:r>
          </a:p>
          <a:p>
            <a:r>
              <a:rPr lang="fr-BE" dirty="0"/>
              <a:t>Après YASC</a:t>
            </a:r>
          </a:p>
          <a:p>
            <a:r>
              <a:rPr lang="fr-BE" dirty="0"/>
              <a:t>Programmation de modules</a:t>
            </a:r>
          </a:p>
          <a:p>
            <a:r>
              <a:rPr lang="fr-BE" dirty="0"/>
              <a:t>Conclusions</a:t>
            </a:r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A0D9C1C-C8A5-4377-8084-9BCD28C0E882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26/29</a:t>
            </a:r>
          </a:p>
        </p:txBody>
      </p:sp>
    </p:spTree>
    <p:extLst>
      <p:ext uri="{BB962C8B-B14F-4D97-AF65-F5344CB8AC3E}">
        <p14:creationId xmlns:p14="http://schemas.microsoft.com/office/powerpoint/2010/main" val="105049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01A6C-B783-4461-8794-4B67DE5E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Conclusion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08714C-11E7-4D93-BCCD-8C0B0C3B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41" y="1717430"/>
            <a:ext cx="10018713" cy="31242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BE" dirty="0"/>
              <a:t>Puissance et modularité</a:t>
            </a:r>
          </a:p>
          <a:p>
            <a:pPr>
              <a:lnSpc>
                <a:spcPct val="150000"/>
              </a:lnSpc>
            </a:pPr>
            <a:r>
              <a:rPr lang="fr-BE" dirty="0"/>
              <a:t>Interface utilisateur</a:t>
            </a:r>
          </a:p>
          <a:p>
            <a:pPr>
              <a:lnSpc>
                <a:spcPct val="150000"/>
              </a:lnSpc>
            </a:pPr>
            <a:r>
              <a:rPr lang="fr-BE" dirty="0"/>
              <a:t>Maître d’orchestre</a:t>
            </a:r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77B31E6-8CFB-410F-B406-5762F292A0A7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27/29</a:t>
            </a:r>
          </a:p>
        </p:txBody>
      </p:sp>
    </p:spTree>
    <p:extLst>
      <p:ext uri="{BB962C8B-B14F-4D97-AF65-F5344CB8AC3E}">
        <p14:creationId xmlns:p14="http://schemas.microsoft.com/office/powerpoint/2010/main" val="3459038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6834EE-A8EE-447C-9561-0752F9D3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Conclusion personnelle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14D2B1D5-EDED-4443-9D6F-52FE82606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BE" dirty="0"/>
              <a:t>Expérience professionnelle </a:t>
            </a:r>
          </a:p>
          <a:p>
            <a:pPr>
              <a:lnSpc>
                <a:spcPct val="150000"/>
              </a:lnSpc>
            </a:pPr>
            <a:r>
              <a:rPr lang="fr-BE" dirty="0"/>
              <a:t>Expérience personnelle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1B9AD78-A415-434C-9FF7-B93018CA3869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29/29</a:t>
            </a:r>
          </a:p>
        </p:txBody>
      </p:sp>
    </p:spTree>
    <p:extLst>
      <p:ext uri="{BB962C8B-B14F-4D97-AF65-F5344CB8AC3E}">
        <p14:creationId xmlns:p14="http://schemas.microsoft.com/office/powerpoint/2010/main" val="3202393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F2C01B-EC92-44AC-BBD9-2EA0927F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Questions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B5D6B2-81F3-4BB3-9701-86FDC023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BE" dirty="0"/>
              <a:t>E-mail : </a:t>
            </a:r>
            <a:r>
              <a:rPr lang="fr-BE" dirty="0">
                <a:solidFill>
                  <a:schemeClr val="bg2">
                    <a:lumMod val="25000"/>
                  </a:schemeClr>
                </a:solidFill>
                <a:hlinkClick r:id="rId2"/>
              </a:rPr>
              <a:t>mathieucerfontaine@gmail.com</a:t>
            </a:r>
            <a:r>
              <a:rPr lang="fr-BE" dirty="0">
                <a:solidFill>
                  <a:schemeClr val="bg2">
                    <a:lumMod val="25000"/>
                  </a:schemeClr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fr-BE" dirty="0"/>
              <a:t>Téléphone : +32 (0)4 99 22 57 13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F8B16B-C194-49CA-A9B6-C56D7664461D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>
                <a:solidFill>
                  <a:srgbClr val="003300"/>
                </a:solidFill>
              </a:rPr>
              <a:t>29/29</a:t>
            </a:r>
            <a:endParaRPr lang="fr-BE" sz="3000" b="1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7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8859"/>
            <a:ext cx="10018713" cy="3124201"/>
          </a:xfrm>
        </p:spPr>
        <p:txBody>
          <a:bodyPr/>
          <a:lstStyle/>
          <a:p>
            <a:pPr marL="0" indent="0">
              <a:buNone/>
            </a:pPr>
            <a:endParaRPr lang="fr-BE" b="1" dirty="0"/>
          </a:p>
          <a:p>
            <a:pPr>
              <a:lnSpc>
                <a:spcPct val="150000"/>
              </a:lnSpc>
            </a:pPr>
            <a:r>
              <a:rPr lang="fr-BE" b="1" dirty="0"/>
              <a:t>Limelogic</a:t>
            </a:r>
          </a:p>
          <a:p>
            <a:pPr>
              <a:lnSpc>
                <a:spcPct val="150000"/>
              </a:lnSpc>
            </a:pPr>
            <a:r>
              <a:rPr lang="fr-BE" b="1" dirty="0"/>
              <a:t>YASC, un outil de gestion de déploiements d’applications.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038AC1C-9502-4B91-8607-3A440F0AA192}"/>
              </a:ext>
            </a:extLst>
          </p:cNvPr>
          <p:cNvSpPr txBox="1"/>
          <p:nvPr/>
        </p:nvSpPr>
        <p:spPr>
          <a:xfrm>
            <a:off x="11006406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3/29</a:t>
            </a:r>
          </a:p>
        </p:txBody>
      </p:sp>
    </p:spTree>
    <p:extLst>
      <p:ext uri="{BB962C8B-B14F-4D97-AF65-F5344CB8AC3E}">
        <p14:creationId xmlns:p14="http://schemas.microsoft.com/office/powerpoint/2010/main" val="99118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2023771" y="3989207"/>
            <a:ext cx="2983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500" b="1" dirty="0">
                <a:solidFill>
                  <a:schemeClr val="accent1">
                    <a:lumMod val="50000"/>
                  </a:schemeClr>
                </a:solidFill>
              </a:rPr>
              <a:t>YASC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82" y="3537923"/>
            <a:ext cx="1379621" cy="1379621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/>
        </p:nvCxnSpPr>
        <p:spPr>
          <a:xfrm flipV="1">
            <a:off x="4528665" y="2672701"/>
            <a:ext cx="1941095" cy="1090864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17" y="1368642"/>
            <a:ext cx="2516286" cy="168591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16" y="3054554"/>
            <a:ext cx="1749287" cy="1749287"/>
          </a:xfrm>
          <a:prstGeom prst="rect">
            <a:avLst/>
          </a:prstGeom>
        </p:spPr>
      </p:pic>
      <p:cxnSp>
        <p:nvCxnSpPr>
          <p:cNvPr id="13" name="Connecteur droit avec flèche 12"/>
          <p:cNvCxnSpPr>
            <a:cxnSpLocks/>
          </p:cNvCxnSpPr>
          <p:nvPr/>
        </p:nvCxnSpPr>
        <p:spPr>
          <a:xfrm>
            <a:off x="4545522" y="4244644"/>
            <a:ext cx="1924238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cxnSpLocks/>
          </p:cNvCxnSpPr>
          <p:nvPr/>
        </p:nvCxnSpPr>
        <p:spPr>
          <a:xfrm>
            <a:off x="4528665" y="4750044"/>
            <a:ext cx="1941095" cy="1019837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469556"/>
            <a:ext cx="2622117" cy="260064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C9B054E-CC01-4903-B99A-FECD4A86814C}"/>
              </a:ext>
            </a:extLst>
          </p:cNvPr>
          <p:cNvSpPr txBox="1"/>
          <p:nvPr/>
        </p:nvSpPr>
        <p:spPr>
          <a:xfrm>
            <a:off x="11006406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4/29</a:t>
            </a:r>
          </a:p>
        </p:txBody>
      </p:sp>
    </p:spTree>
    <p:extLst>
      <p:ext uri="{BB962C8B-B14F-4D97-AF65-F5344CB8AC3E}">
        <p14:creationId xmlns:p14="http://schemas.microsoft.com/office/powerpoint/2010/main" val="234692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Introduction</a:t>
            </a:r>
          </a:p>
          <a:p>
            <a:r>
              <a:rPr lang="fr-BE" dirty="0"/>
              <a:t>PowerShell</a:t>
            </a:r>
          </a:p>
          <a:p>
            <a:r>
              <a:rPr lang="fr-BE" dirty="0"/>
              <a:t>L’origine de YASC</a:t>
            </a:r>
          </a:p>
          <a:p>
            <a:r>
              <a:rPr lang="fr-BE" dirty="0"/>
              <a:t>Le fonctionnement de YASC </a:t>
            </a:r>
          </a:p>
          <a:p>
            <a:r>
              <a:rPr lang="fr-BE" dirty="0"/>
              <a:t>Après YASC</a:t>
            </a:r>
          </a:p>
          <a:p>
            <a:r>
              <a:rPr lang="fr-BE" dirty="0"/>
              <a:t>Programmation de modules</a:t>
            </a:r>
          </a:p>
          <a:p>
            <a:r>
              <a:rPr lang="fr-BE" dirty="0"/>
              <a:t>Conclusions</a:t>
            </a:r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5A9335C-9A57-4816-B1EC-E7AD80DD0144}"/>
              </a:ext>
            </a:extLst>
          </p:cNvPr>
          <p:cNvSpPr txBox="1"/>
          <p:nvPr/>
        </p:nvSpPr>
        <p:spPr>
          <a:xfrm>
            <a:off x="11006406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5/29</a:t>
            </a:r>
          </a:p>
        </p:txBody>
      </p:sp>
    </p:spTree>
    <p:extLst>
      <p:ext uri="{BB962C8B-B14F-4D97-AF65-F5344CB8AC3E}">
        <p14:creationId xmlns:p14="http://schemas.microsoft.com/office/powerpoint/2010/main" val="354916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E1319-2729-4758-AF5B-F7C7789C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POWERShell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D72967-D173-4F89-AAB5-EFFD9FF60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BE" dirty="0"/>
              <a:t>Scripting</a:t>
            </a:r>
          </a:p>
          <a:p>
            <a:pPr>
              <a:lnSpc>
                <a:spcPct val="150000"/>
              </a:lnSpc>
            </a:pPr>
            <a:r>
              <a:rPr lang="fr-BE" dirty="0"/>
              <a:t>Microsoft</a:t>
            </a:r>
          </a:p>
          <a:p>
            <a:pPr>
              <a:lnSpc>
                <a:spcPct val="150000"/>
              </a:lnSpc>
            </a:pPr>
            <a:r>
              <a:rPr lang="fr-BE" dirty="0"/>
              <a:t>Depuis Windows 7 </a:t>
            </a:r>
          </a:p>
          <a:p>
            <a:pPr>
              <a:lnSpc>
                <a:spcPct val="150000"/>
              </a:lnSpc>
            </a:pPr>
            <a:r>
              <a:rPr lang="fr-BE" dirty="0"/>
              <a:t>Fichier .ps1</a:t>
            </a:r>
          </a:p>
          <a:p>
            <a:pPr>
              <a:lnSpc>
                <a:spcPct val="150000"/>
              </a:lnSpc>
            </a:pPr>
            <a:r>
              <a:rPr lang="fr-BE" dirty="0"/>
              <a:t>Modules .psm1</a:t>
            </a:r>
          </a:p>
          <a:p>
            <a:pPr>
              <a:lnSpc>
                <a:spcPct val="150000"/>
              </a:lnSpc>
            </a:pPr>
            <a:r>
              <a:rPr lang="fr-BE" dirty="0"/>
              <a:t>Cmdlet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59EAE8-0401-45A6-B39B-0A32544BE8D0}"/>
              </a:ext>
            </a:extLst>
          </p:cNvPr>
          <p:cNvSpPr txBox="1"/>
          <p:nvPr/>
        </p:nvSpPr>
        <p:spPr>
          <a:xfrm>
            <a:off x="11006406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6/29</a:t>
            </a:r>
          </a:p>
        </p:txBody>
      </p:sp>
    </p:spTree>
    <p:extLst>
      <p:ext uri="{BB962C8B-B14F-4D97-AF65-F5344CB8AC3E}">
        <p14:creationId xmlns:p14="http://schemas.microsoft.com/office/powerpoint/2010/main" val="262985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  <a:p>
            <a:r>
              <a:rPr lang="fr-BE" dirty="0"/>
              <a:t>PowerShell</a:t>
            </a:r>
          </a:p>
          <a:p>
            <a:r>
              <a:rPr lang="fr-BE" dirty="0"/>
              <a:t>L’origine de YASC</a:t>
            </a:r>
          </a:p>
          <a:p>
            <a:r>
              <a:rPr lang="fr-BE" dirty="0"/>
              <a:t>Le fonctionnement de YASC </a:t>
            </a:r>
          </a:p>
          <a:p>
            <a:r>
              <a:rPr lang="fr-BE" dirty="0"/>
              <a:t>Après YASC</a:t>
            </a:r>
          </a:p>
          <a:p>
            <a:r>
              <a:rPr lang="fr-BE" dirty="0"/>
              <a:t>Programmation de modules</a:t>
            </a:r>
          </a:p>
          <a:p>
            <a:r>
              <a:rPr lang="fr-BE" dirty="0"/>
              <a:t>Conclusions</a:t>
            </a:r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007E061-47A5-4E9B-837A-959AAC11375D}"/>
              </a:ext>
            </a:extLst>
          </p:cNvPr>
          <p:cNvSpPr txBox="1"/>
          <p:nvPr/>
        </p:nvSpPr>
        <p:spPr>
          <a:xfrm>
            <a:off x="11006406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7/29</a:t>
            </a:r>
          </a:p>
        </p:txBody>
      </p:sp>
    </p:spTree>
    <p:extLst>
      <p:ext uri="{BB962C8B-B14F-4D97-AF65-F5344CB8AC3E}">
        <p14:creationId xmlns:p14="http://schemas.microsoft.com/office/powerpoint/2010/main" val="60981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4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L’origine de YASC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51" y="2374232"/>
            <a:ext cx="1238354" cy="125303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813" y="2374232"/>
            <a:ext cx="1238354" cy="125303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375" y="2374231"/>
            <a:ext cx="1238354" cy="125303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937" y="2374230"/>
            <a:ext cx="1238354" cy="125303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6693271" y="3566847"/>
            <a:ext cx="99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Acc.</a:t>
            </a:r>
            <a:endParaRPr lang="fr-FR" sz="20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5560900" y="3579894"/>
            <a:ext cx="99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Test</a:t>
            </a:r>
            <a:endParaRPr lang="fr-FR" sz="2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4502338" y="3563115"/>
            <a:ext cx="99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Dev.</a:t>
            </a:r>
            <a:endParaRPr lang="fr-FR" sz="20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7668716" y="3566847"/>
            <a:ext cx="99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Prod.</a:t>
            </a:r>
            <a:endParaRPr lang="fr-FR" sz="2000" b="1" dirty="0"/>
          </a:p>
        </p:txBody>
      </p:sp>
      <p:sp>
        <p:nvSpPr>
          <p:cNvPr id="21" name="Accolade ouvrante 20"/>
          <p:cNvSpPr/>
          <p:nvPr/>
        </p:nvSpPr>
        <p:spPr>
          <a:xfrm>
            <a:off x="3874820" y="2374230"/>
            <a:ext cx="251051" cy="125303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2501970" y="2438591"/>
            <a:ext cx="1595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Serveurs</a:t>
            </a:r>
          </a:p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Windows 2003</a:t>
            </a:r>
            <a:endParaRPr lang="fr-F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Flèche : droite 30"/>
          <p:cNvSpPr/>
          <p:nvPr/>
        </p:nvSpPr>
        <p:spPr>
          <a:xfrm>
            <a:off x="9139814" y="2746368"/>
            <a:ext cx="930442" cy="465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ZoneTexte 31"/>
          <p:cNvSpPr txBox="1"/>
          <p:nvPr/>
        </p:nvSpPr>
        <p:spPr>
          <a:xfrm>
            <a:off x="10199547" y="2746368"/>
            <a:ext cx="1849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520 applications</a:t>
            </a:r>
          </a:p>
        </p:txBody>
      </p:sp>
      <p:sp>
        <p:nvSpPr>
          <p:cNvPr id="34" name="Flèche : bas 33"/>
          <p:cNvSpPr/>
          <p:nvPr/>
        </p:nvSpPr>
        <p:spPr>
          <a:xfrm>
            <a:off x="2853579" y="3618233"/>
            <a:ext cx="385011" cy="1183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4" name="ZoneTexte 53"/>
          <p:cNvSpPr txBox="1"/>
          <p:nvPr/>
        </p:nvSpPr>
        <p:spPr>
          <a:xfrm>
            <a:off x="2530394" y="4921079"/>
            <a:ext cx="1595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Serveurs</a:t>
            </a:r>
          </a:p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Windows 2008 R2</a:t>
            </a:r>
            <a:endParaRPr lang="fr-F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5A1FC77-D942-441A-B114-F3A18D3FB4F3}"/>
              </a:ext>
            </a:extLst>
          </p:cNvPr>
          <p:cNvSpPr txBox="1"/>
          <p:nvPr/>
        </p:nvSpPr>
        <p:spPr>
          <a:xfrm>
            <a:off x="11006406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8/29</a:t>
            </a:r>
          </a:p>
        </p:txBody>
      </p:sp>
    </p:spTree>
    <p:extLst>
      <p:ext uri="{BB962C8B-B14F-4D97-AF65-F5344CB8AC3E}">
        <p14:creationId xmlns:p14="http://schemas.microsoft.com/office/powerpoint/2010/main" val="310039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4" grpId="0" animBg="1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44731" y="1977188"/>
            <a:ext cx="10018713" cy="3124201"/>
          </a:xfrm>
        </p:spPr>
        <p:txBody>
          <a:bodyPr/>
          <a:lstStyle/>
          <a:p>
            <a:r>
              <a:rPr lang="fr-BE" dirty="0"/>
              <a:t>Déploiements d’applications</a:t>
            </a:r>
          </a:p>
          <a:p>
            <a:r>
              <a:rPr lang="fr-BE" dirty="0"/>
              <a:t>Soucis de sécurité</a:t>
            </a:r>
          </a:p>
          <a:p>
            <a:r>
              <a:rPr lang="fr-BE" dirty="0"/>
              <a:t>Génération </a:t>
            </a:r>
            <a:r>
              <a:rPr lang="fr-BE"/>
              <a:t>de documentation</a:t>
            </a:r>
            <a:endParaRPr lang="fr-BE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33" y="1176204"/>
            <a:ext cx="1329766" cy="1329766"/>
          </a:xfrm>
          <a:prstGeom prst="rect">
            <a:avLst/>
          </a:prstGeom>
        </p:spPr>
      </p:pic>
      <p:pic>
        <p:nvPicPr>
          <p:cNvPr id="10" name="Image 9" descr="Une image contenant clipart&#10;&#10;Description générée avec un niveau de confiance élevé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924" y="2344008"/>
            <a:ext cx="1254797" cy="1027112"/>
          </a:xfrm>
          <a:prstGeom prst="rect">
            <a:avLst/>
          </a:prstGeom>
        </p:spPr>
      </p:pic>
      <p:pic>
        <p:nvPicPr>
          <p:cNvPr id="12" name="Image 11" descr="Une image contenant objet&#10;&#10;Description générée avec un niveau de confiance élevé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75" y="3224974"/>
            <a:ext cx="1208924" cy="120892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AE7F022-4141-4EB5-AA7F-5D3B8A7F938D}"/>
              </a:ext>
            </a:extLst>
          </p:cNvPr>
          <p:cNvSpPr txBox="1"/>
          <p:nvPr/>
        </p:nvSpPr>
        <p:spPr>
          <a:xfrm>
            <a:off x="11006406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9/29</a:t>
            </a:r>
          </a:p>
        </p:txBody>
      </p:sp>
    </p:spTree>
    <p:extLst>
      <p:ext uri="{BB962C8B-B14F-4D97-AF65-F5344CB8AC3E}">
        <p14:creationId xmlns:p14="http://schemas.microsoft.com/office/powerpoint/2010/main" val="33633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OverviewPresentation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F3D43B"/>
      </a:hlink>
      <a:folHlink>
        <a:srgbClr val="969696"/>
      </a:folHlink>
    </a:clrScheme>
    <a:fontScheme name="Promenad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perspectiveFront" fov="6000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ogicNew.potx" id="{5BCAFE5D-BA2B-42CD-82CA-8ECE1A2C0CEB}" vid="{80B1D4DD-2846-4E94-8F35-FE71EAC84EB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Vert jaun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</TotalTime>
  <Words>767</Words>
  <Application>Microsoft Office PowerPoint</Application>
  <PresentationFormat>Grand écran</PresentationFormat>
  <Paragraphs>274</Paragraphs>
  <Slides>29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6" baseType="lpstr">
      <vt:lpstr>Calibri</vt:lpstr>
      <vt:lpstr>Comic Sans MS</vt:lpstr>
      <vt:lpstr>Franklin Gothic Book</vt:lpstr>
      <vt:lpstr>Franklin Gothic Medium</vt:lpstr>
      <vt:lpstr>Wingdings</vt:lpstr>
      <vt:lpstr>Wingdings 2</vt:lpstr>
      <vt:lpstr>ProjectOverviewPresentation</vt:lpstr>
      <vt:lpstr>Automatisation de déploiements d’applications et d’équipements réseaux via YASC</vt:lpstr>
      <vt:lpstr>Table des matières</vt:lpstr>
      <vt:lpstr>Introduction</vt:lpstr>
      <vt:lpstr>Présentation PowerPoint</vt:lpstr>
      <vt:lpstr>Table des matières</vt:lpstr>
      <vt:lpstr>POWERShell</vt:lpstr>
      <vt:lpstr>Table des matières</vt:lpstr>
      <vt:lpstr>L’origine de YASC</vt:lpstr>
      <vt:lpstr>Objectifs</vt:lpstr>
      <vt:lpstr>Table des matières</vt:lpstr>
      <vt:lpstr>Présentation PowerPoint</vt:lpstr>
      <vt:lpstr>Les fichiers de configuration</vt:lpstr>
      <vt:lpstr>Les modules atomiques</vt:lpstr>
      <vt:lpstr>Séquence YASC</vt:lpstr>
      <vt:lpstr>Présentation PowerPoint</vt:lpstr>
      <vt:lpstr>Table des matières</vt:lpstr>
      <vt:lpstr>Après YASC</vt:lpstr>
      <vt:lpstr>Présentation PowerPoint</vt:lpstr>
      <vt:lpstr>Présentation PowerPoint</vt:lpstr>
      <vt:lpstr>Table des matières</vt:lpstr>
      <vt:lpstr>Programmation de modules</vt:lpstr>
      <vt:lpstr>SWITCH hp</vt:lpstr>
      <vt:lpstr>Déploiement d’un switch</vt:lpstr>
      <vt:lpstr>Firewall fortigate</vt:lpstr>
      <vt:lpstr>Déploiement d’un firewall</vt:lpstr>
      <vt:lpstr>Table des matières</vt:lpstr>
      <vt:lpstr>Conclusion technique</vt:lpstr>
      <vt:lpstr>Conclusion personnelle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</dc:creator>
  <cp:lastModifiedBy>Mathieu</cp:lastModifiedBy>
  <cp:revision>138</cp:revision>
  <dcterms:created xsi:type="dcterms:W3CDTF">2017-05-30T07:33:31Z</dcterms:created>
  <dcterms:modified xsi:type="dcterms:W3CDTF">2017-06-11T10:43:16Z</dcterms:modified>
</cp:coreProperties>
</file>