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ppt/media/image8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6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7" r:id="rId11"/>
    <p:sldId id="265" r:id="rId12"/>
    <p:sldId id="266" r:id="rId13"/>
    <p:sldId id="273" r:id="rId14"/>
    <p:sldId id="270" r:id="rId15"/>
    <p:sldId id="271" r:id="rId16"/>
    <p:sldId id="269" r:id="rId17"/>
    <p:sldId id="268" r:id="rId18"/>
    <p:sldId id="272" r:id="rId19"/>
    <p:sldId id="277" r:id="rId20"/>
    <p:sldId id="274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F3FFF-8697-4D76-BBA4-6FCA23460B13}" type="datetimeFigureOut">
              <a:rPr lang="fr-BE" smtClean="0"/>
              <a:t>04-06-17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96C3-8C27-498F-88E6-F673548CF5D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703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75BB-5AFE-44ED-8009-15B5C754A469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265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04-06-17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43114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0629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60087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516796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375703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0C49-9F4F-455B-8218-694CB408BAB7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792099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12B-64F2-4E32-9FA7-669B10916F24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3365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4801-E1C3-4473-8641-4D27F0381641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14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fr-BE" dirty="0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588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1C7-21A2-4013-B398-9577C3B22EDF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146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DBA6-F81E-4985-A543-62336F5113B3}" type="datetime1">
              <a:rPr lang="fr-BE" smtClean="0"/>
              <a:t>04-06-17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267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0" y="340770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8610" y="945789"/>
            <a:ext cx="4895056" cy="493748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4786" y="34077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1246" y="917031"/>
            <a:ext cx="4916077" cy="496624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CCB-38FC-47E4-B190-701398D5C7B8}" type="datetime1">
              <a:rPr lang="fr-BE" smtClean="0"/>
              <a:t>04-06-17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55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1E99-E74B-4DCA-B5AC-104DCC18E7ED}" type="datetime1">
              <a:rPr lang="fr-BE" smtClean="0"/>
              <a:t>04-06-17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556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D90-3C5F-4637-A839-9309B0FE8046}" type="datetime1">
              <a:rPr lang="fr-BE" smtClean="0"/>
              <a:t>04-06-17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46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1FEE-A0D1-4DF9-A40C-343DA3FC5823}" type="datetime1">
              <a:rPr lang="fr-BE" smtClean="0"/>
              <a:t>04-06-17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56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FB76-2025-41B6-9242-3E504C4ED6AC}" type="datetime1">
              <a:rPr lang="fr-BE" smtClean="0"/>
              <a:t>04-06-17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442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75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00C49-9F4F-455B-8218-694CB408BAB7}" type="datetime1">
              <a:rPr lang="fr-BE" smtClean="0"/>
              <a:pPr/>
              <a:t>04-06-17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75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BE" dirty="0"/>
              <a:t>YASC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1031597" cy="75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E1A1CC-AF33-4215-8A11-806382416FAD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861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Automatisation des déploiements d’applications et d’équipements réseaux via YASC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Cerfontaine Mathieu</a:t>
            </a:r>
          </a:p>
        </p:txBody>
      </p:sp>
    </p:spTree>
    <p:extLst>
      <p:ext uri="{BB962C8B-B14F-4D97-AF65-F5344CB8AC3E}">
        <p14:creationId xmlns:p14="http://schemas.microsoft.com/office/powerpoint/2010/main" val="242342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46C86-826A-41D0-AF5C-96CDBDC0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01438-8927-4E7A-BB0C-4B3159D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1287" y="5883275"/>
            <a:ext cx="7084177" cy="365125"/>
          </a:xfrm>
        </p:spPr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D70974-0F52-4DB7-BA9A-26C977F1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10</a:t>
            </a:fld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BCB168-92FF-4ED1-BDD1-874B78AB2C3B}"/>
              </a:ext>
            </a:extLst>
          </p:cNvPr>
          <p:cNvSpPr txBox="1"/>
          <p:nvPr/>
        </p:nvSpPr>
        <p:spPr>
          <a:xfrm>
            <a:off x="4315138" y="1245784"/>
            <a:ext cx="87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Acc.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0693B7-BEF1-4B44-B21A-7576E9EF3A82}"/>
              </a:ext>
            </a:extLst>
          </p:cNvPr>
          <p:cNvSpPr txBox="1"/>
          <p:nvPr/>
        </p:nvSpPr>
        <p:spPr>
          <a:xfrm>
            <a:off x="5339710" y="1256418"/>
            <a:ext cx="87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Test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027227-7597-41FD-9AA9-1A36F5430340}"/>
              </a:ext>
            </a:extLst>
          </p:cNvPr>
          <p:cNvSpPr txBox="1"/>
          <p:nvPr/>
        </p:nvSpPr>
        <p:spPr>
          <a:xfrm>
            <a:off x="6432261" y="1245784"/>
            <a:ext cx="87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Dev</a:t>
            </a:r>
            <a:r>
              <a:rPr lang="fr-BE" sz="1200" dirty="0"/>
              <a:t>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1333C4-AC44-4D0D-A2C4-A60872D916BA}"/>
              </a:ext>
            </a:extLst>
          </p:cNvPr>
          <p:cNvSpPr txBox="1"/>
          <p:nvPr/>
        </p:nvSpPr>
        <p:spPr>
          <a:xfrm>
            <a:off x="7490822" y="1245784"/>
            <a:ext cx="87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Prod.</a:t>
            </a:r>
            <a:endParaRPr lang="fr-FR" sz="2000" dirty="0">
              <a:solidFill>
                <a:schemeClr val="accent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BE31F99-14C4-4EDD-8BAA-B690941D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9341" y="5287690"/>
            <a:ext cx="709933" cy="70993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D7CCD47-F4D0-489C-BDA1-9E12DF436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38" y="312850"/>
            <a:ext cx="879261" cy="8896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86AAE91-31CF-4660-8FA7-5470DD95D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00" y="312850"/>
            <a:ext cx="879261" cy="88968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AADF68D-A3BA-4906-96CA-1C221ED45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2" y="312849"/>
            <a:ext cx="879261" cy="8896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FDF19E6-DFD2-463E-955E-4219C98FB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24" y="312848"/>
            <a:ext cx="879261" cy="88968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26E0185-FA0A-47AE-AD92-5A7A7873C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07" y="2734281"/>
            <a:ext cx="1818437" cy="1818437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FC8F93D-4DCD-461E-9B5A-AA65AF9C7C96}"/>
              </a:ext>
            </a:extLst>
          </p:cNvPr>
          <p:cNvCxnSpPr>
            <a:cxnSpLocks/>
          </p:cNvCxnSpPr>
          <p:nvPr/>
        </p:nvCxnSpPr>
        <p:spPr>
          <a:xfrm flipH="1" flipV="1">
            <a:off x="4799224" y="1861586"/>
            <a:ext cx="644241" cy="116589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F0D82E1-93F1-46FC-9068-754CF56A7B5A}"/>
              </a:ext>
            </a:extLst>
          </p:cNvPr>
          <p:cNvCxnSpPr>
            <a:cxnSpLocks/>
          </p:cNvCxnSpPr>
          <p:nvPr/>
        </p:nvCxnSpPr>
        <p:spPr>
          <a:xfrm flipH="1" flipV="1">
            <a:off x="5635750" y="1685912"/>
            <a:ext cx="195877" cy="121605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4CE9CC6-4AC2-4EF6-81CC-301D291D75DE}"/>
              </a:ext>
            </a:extLst>
          </p:cNvPr>
          <p:cNvCxnSpPr>
            <a:cxnSpLocks/>
          </p:cNvCxnSpPr>
          <p:nvPr/>
        </p:nvCxnSpPr>
        <p:spPr>
          <a:xfrm flipV="1">
            <a:off x="6432262" y="1685911"/>
            <a:ext cx="260506" cy="118916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086443A-53D8-4AD7-B1C6-BEB34F7A09EB}"/>
              </a:ext>
            </a:extLst>
          </p:cNvPr>
          <p:cNvCxnSpPr>
            <a:cxnSpLocks/>
          </p:cNvCxnSpPr>
          <p:nvPr/>
        </p:nvCxnSpPr>
        <p:spPr>
          <a:xfrm flipV="1">
            <a:off x="6995455" y="1721685"/>
            <a:ext cx="707972" cy="136854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23AE9C1-B0A4-4AD5-A985-F3C50D6D1296}"/>
              </a:ext>
            </a:extLst>
          </p:cNvPr>
          <p:cNvCxnSpPr>
            <a:cxnSpLocks/>
          </p:cNvCxnSpPr>
          <p:nvPr/>
        </p:nvCxnSpPr>
        <p:spPr>
          <a:xfrm flipV="1">
            <a:off x="6344793" y="4465639"/>
            <a:ext cx="0" cy="67124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BD6514A-8FA3-4E8A-AA00-8BE0089D83BE}"/>
              </a:ext>
            </a:extLst>
          </p:cNvPr>
          <p:cNvCxnSpPr>
            <a:cxnSpLocks/>
          </p:cNvCxnSpPr>
          <p:nvPr/>
        </p:nvCxnSpPr>
        <p:spPr>
          <a:xfrm flipH="1">
            <a:off x="7523970" y="3625110"/>
            <a:ext cx="1458299" cy="1925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9482CB7-8CE6-4A86-9BDC-AA034C74561D}"/>
              </a:ext>
            </a:extLst>
          </p:cNvPr>
          <p:cNvSpPr txBox="1"/>
          <p:nvPr/>
        </p:nvSpPr>
        <p:spPr>
          <a:xfrm>
            <a:off x="6545666" y="5297652"/>
            <a:ext cx="1724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Initier le déploiement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334703-5EE0-4BE0-A4E8-433722BFBEA6}"/>
              </a:ext>
            </a:extLst>
          </p:cNvPr>
          <p:cNvSpPr txBox="1"/>
          <p:nvPr/>
        </p:nvSpPr>
        <p:spPr>
          <a:xfrm>
            <a:off x="9183040" y="3852605"/>
            <a:ext cx="2205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Utilisation de modules programmés</a:t>
            </a:r>
            <a:endParaRPr lang="fr-FR" sz="2000" dirty="0">
              <a:solidFill>
                <a:schemeClr val="accent1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D83EEA4-DB1B-4067-9C97-83980F52D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48" y="2736025"/>
            <a:ext cx="1616852" cy="1131796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28EF024-4440-4407-B79A-96DB969E6F29}"/>
              </a:ext>
            </a:extLst>
          </p:cNvPr>
          <p:cNvCxnSpPr>
            <a:cxnSpLocks/>
          </p:cNvCxnSpPr>
          <p:nvPr/>
        </p:nvCxnSpPr>
        <p:spPr>
          <a:xfrm flipV="1">
            <a:off x="4202280" y="3822136"/>
            <a:ext cx="1193888" cy="53384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EAD1D685-55BD-49A8-A962-AAC1112AC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45" y="3859819"/>
            <a:ext cx="605820" cy="60582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C5FA1D0-9AFF-4B6A-B18C-13B11B7A9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83" y="3867821"/>
            <a:ext cx="605820" cy="6058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0E3FF6D-9B48-4B0E-AA3F-4FD3E78E9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89" y="4671183"/>
            <a:ext cx="605820" cy="60582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23CB5E9-EE25-4BA9-B8FD-C27D970E5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22" y="4671183"/>
            <a:ext cx="605820" cy="60582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1FF677B-6F1D-402C-A2C2-27CA78AD7AF8}"/>
              </a:ext>
            </a:extLst>
          </p:cNvPr>
          <p:cNvSpPr txBox="1"/>
          <p:nvPr/>
        </p:nvSpPr>
        <p:spPr>
          <a:xfrm>
            <a:off x="1596731" y="3411106"/>
            <a:ext cx="204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Configuration par fichiers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ABB393D-FBA6-4942-8FE1-6414A7C99CCB}"/>
              </a:ext>
            </a:extLst>
          </p:cNvPr>
          <p:cNvSpPr txBox="1"/>
          <p:nvPr/>
        </p:nvSpPr>
        <p:spPr>
          <a:xfrm>
            <a:off x="4372949" y="3217656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</p:spTree>
    <p:extLst>
      <p:ext uri="{BB962C8B-B14F-4D97-AF65-F5344CB8AC3E}">
        <p14:creationId xmlns:p14="http://schemas.microsoft.com/office/powerpoint/2010/main" val="219380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BE" b="1" u="sng" dirty="0"/>
              <a:t>Les fichiers de configuration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E1A1CC-AF33-4215-8A11-806382416FAD}" type="slidenum">
              <a:rPr lang="fr-BE" smtClean="0"/>
              <a:t>11</a:t>
            </a:fld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2027583" y="1311965"/>
            <a:ext cx="3379304" cy="43069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2093843" y="1352489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i="1" u="sng" dirty="0"/>
              <a:t>Les fichiers de configuration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160103" y="1552544"/>
            <a:ext cx="3246783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YascConfig.xml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YascMeta.xml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YascEngine.xml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r-BE" sz="2200" dirty="0"/>
              <a:t>AppData.xml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3D907CD1-6BB2-4542-BD30-EAD9874FBF0F}"/>
              </a:ext>
            </a:extLst>
          </p:cNvPr>
          <p:cNvSpPr/>
          <p:nvPr/>
        </p:nvSpPr>
        <p:spPr>
          <a:xfrm>
            <a:off x="5950160" y="3182434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52FDC-8F39-48A7-825A-F305DF3F3E95}"/>
              </a:ext>
            </a:extLst>
          </p:cNvPr>
          <p:cNvSpPr txBox="1"/>
          <p:nvPr/>
        </p:nvSpPr>
        <p:spPr>
          <a:xfrm>
            <a:off x="8783845" y="3126742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54C8CF8-C115-4D14-A091-0037A239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656" y="2675458"/>
            <a:ext cx="1379621" cy="137962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B5B865B-15CC-4753-8438-A05596CB4D7A}"/>
              </a:ext>
            </a:extLst>
          </p:cNvPr>
          <p:cNvSpPr txBox="1"/>
          <p:nvPr/>
        </p:nvSpPr>
        <p:spPr>
          <a:xfrm>
            <a:off x="6825151" y="2813102"/>
            <a:ext cx="49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6948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66F20-978E-4A38-979D-7E9CF19F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0" y="-53468"/>
            <a:ext cx="10018713" cy="1752599"/>
          </a:xfrm>
        </p:spPr>
        <p:txBody>
          <a:bodyPr/>
          <a:lstStyle/>
          <a:p>
            <a:r>
              <a:rPr lang="fr-BE" b="1" u="sng" dirty="0"/>
              <a:t>Les modules atomiques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8064D3-3A96-4D3A-8CF1-693E357E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EDE6C-25AB-469C-A16D-92F61C2A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295B4F-2634-4C26-BB21-6C16140F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12</a:t>
            </a:fld>
            <a:endParaRPr lang="fr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A342F-BC71-4004-A225-40721DC5A89D}"/>
              </a:ext>
            </a:extLst>
          </p:cNvPr>
          <p:cNvSpPr/>
          <p:nvPr/>
        </p:nvSpPr>
        <p:spPr>
          <a:xfrm>
            <a:off x="2027583" y="1311965"/>
            <a:ext cx="3379304" cy="430695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0A52EE-8D76-40DF-A581-3BA76830EB17}"/>
              </a:ext>
            </a:extLst>
          </p:cNvPr>
          <p:cNvSpPr txBox="1"/>
          <p:nvPr/>
        </p:nvSpPr>
        <p:spPr>
          <a:xfrm>
            <a:off x="2332382" y="1431198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i="1" u="sng" dirty="0"/>
              <a:t>Les modules atomiques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C91FA0C-548F-4BE2-8EB9-06C1BB011725}"/>
              </a:ext>
            </a:extLst>
          </p:cNvPr>
          <p:cNvSpPr/>
          <p:nvPr/>
        </p:nvSpPr>
        <p:spPr>
          <a:xfrm>
            <a:off x="5950160" y="3182434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34DC82-4B4C-4CBD-B627-BE510A36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656" y="2675458"/>
            <a:ext cx="1379621" cy="137962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3537327-84F9-4ADF-BFDF-242571CC1659}"/>
              </a:ext>
            </a:extLst>
          </p:cNvPr>
          <p:cNvSpPr txBox="1"/>
          <p:nvPr/>
        </p:nvSpPr>
        <p:spPr>
          <a:xfrm>
            <a:off x="8783845" y="3126742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61F568-6D7F-45A1-AA73-3F9A1A665993}"/>
              </a:ext>
            </a:extLst>
          </p:cNvPr>
          <p:cNvSpPr txBox="1"/>
          <p:nvPr/>
        </p:nvSpPr>
        <p:spPr>
          <a:xfrm>
            <a:off x="2120348" y="1831308"/>
            <a:ext cx="31407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Atomiques,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Le plus simple possible,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Respectueux de certaines règles,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Déclarés dans le fichier des métadonnées,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BE" dirty="0"/>
              <a:t>Utilisés dans le fichier de déploiement de l’application.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6BB8BD-D687-4C86-88BB-9EE8A753EEF1}"/>
              </a:ext>
            </a:extLst>
          </p:cNvPr>
          <p:cNvSpPr txBox="1"/>
          <p:nvPr/>
        </p:nvSpPr>
        <p:spPr>
          <a:xfrm>
            <a:off x="6825151" y="2813102"/>
            <a:ext cx="49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8382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64875-F1DF-44CE-8792-D13E4550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Règles de bonnes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6E3EA1-2341-4663-B8E9-AE469FAC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69434"/>
            <a:ext cx="10018713" cy="31242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BE" dirty="0"/>
              <a:t>Atomique</a:t>
            </a:r>
          </a:p>
          <a:p>
            <a:pPr>
              <a:lnSpc>
                <a:spcPct val="150000"/>
              </a:lnSpc>
            </a:pPr>
            <a:r>
              <a:rPr lang="fr-BE" dirty="0"/>
              <a:t>Simple</a:t>
            </a:r>
          </a:p>
          <a:p>
            <a:pPr>
              <a:lnSpc>
                <a:spcPct val="150000"/>
              </a:lnSpc>
            </a:pPr>
            <a:r>
              <a:rPr lang="fr-BE" dirty="0"/>
              <a:t>Modulaire</a:t>
            </a:r>
          </a:p>
          <a:p>
            <a:pPr>
              <a:lnSpc>
                <a:spcPct val="150000"/>
              </a:lnSpc>
            </a:pPr>
            <a:r>
              <a:rPr lang="fr-BE" dirty="0"/>
              <a:t>Lisible</a:t>
            </a:r>
          </a:p>
          <a:p>
            <a:pPr>
              <a:lnSpc>
                <a:spcPct val="150000"/>
              </a:lnSpc>
            </a:pPr>
            <a:r>
              <a:rPr lang="fr-BE" dirty="0"/>
              <a:t>Documenté</a:t>
            </a:r>
          </a:p>
          <a:p>
            <a:pPr>
              <a:lnSpc>
                <a:spcPct val="150000"/>
              </a:lnSpc>
            </a:pPr>
            <a:r>
              <a:rPr lang="fr-BE" dirty="0"/>
              <a:t>Vérifiable et déployable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004BF-5093-4D68-8872-153FFC57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8104B-16F0-4F6A-A241-CADB0F2E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YASC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39A606-7F85-42A6-A8FE-DB29B6E3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7978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BC5DD-8F9F-4966-8A9C-058B4EF9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BE" b="1" u="sng" dirty="0"/>
              <a:t>Séquence YASC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49A56-5119-4C27-9618-74F4A133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19121F-8941-4588-98AB-73DE878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F5323-AA66-4178-87E6-E25447FE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14</a:t>
            </a:fld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DCC75D-5125-4B03-909D-09B5B2544642}"/>
              </a:ext>
            </a:extLst>
          </p:cNvPr>
          <p:cNvSpPr txBox="1"/>
          <p:nvPr/>
        </p:nvSpPr>
        <p:spPr>
          <a:xfrm>
            <a:off x="1484310" y="1484243"/>
            <a:ext cx="106016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200" dirty="0"/>
              <a:t>Passer les paramètres : nom de l’application, version, environnement, timestamp, mode, etc…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200" dirty="0"/>
              <a:t>Charger les modules complémentaires.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200" dirty="0"/>
              <a:t>Charger les fichiers de configuration (YascConfig, YascMeta, YascEngine).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200" dirty="0"/>
              <a:t>Charger le fichier de déploiement de l’application (</a:t>
            </a:r>
            <a:r>
              <a:rPr lang="fr-BE" sz="2200" dirty="0" err="1"/>
              <a:t>AppData</a:t>
            </a:r>
            <a:r>
              <a:rPr lang="fr-BE" sz="2200" dirty="0"/>
              <a:t>).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200" dirty="0"/>
              <a:t>Générer le script de déploiement.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200" dirty="0"/>
              <a:t>Générer la documentation.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BE" sz="2200" dirty="0"/>
              <a:t>Envoyer un ou plusieurs e-mail.</a:t>
            </a:r>
          </a:p>
        </p:txBody>
      </p:sp>
    </p:spTree>
    <p:extLst>
      <p:ext uri="{BB962C8B-B14F-4D97-AF65-F5344CB8AC3E}">
        <p14:creationId xmlns:p14="http://schemas.microsoft.com/office/powerpoint/2010/main" val="19622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5D22A43-D8DF-475F-9F8A-FE8EC6ECB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AppData.xml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026D2-9881-4540-BDE4-169AC03D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8610" y="945789"/>
            <a:ext cx="4895056" cy="4937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sz="1700" dirty="0">
                <a:latin typeface="Comic Sans MS" panose="030F0702030302020204" pitchFamily="66" charset="0"/>
              </a:rPr>
              <a:t>…</a:t>
            </a:r>
          </a:p>
          <a:p>
            <a:pPr marL="0" indent="0">
              <a:buNone/>
            </a:pPr>
            <a:r>
              <a:rPr lang="fr-BE" sz="17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&lt;Data&gt;</a:t>
            </a:r>
          </a:p>
          <a:p>
            <a:pPr marL="0" indent="0">
              <a:buNone/>
            </a:pPr>
            <a:r>
              <a:rPr lang="fr-BE" sz="1700" dirty="0">
                <a:latin typeface="Comic Sans MS" panose="030F0702030302020204" pitchFamily="66" charset="0"/>
              </a:rPr>
              <a:t>	&lt;General&gt;…&lt;/General&gt;</a:t>
            </a:r>
          </a:p>
          <a:p>
            <a:pPr marL="0" indent="0">
              <a:buNone/>
            </a:pPr>
            <a:r>
              <a:rPr lang="fr-BE" sz="1700" dirty="0">
                <a:latin typeface="Comic Sans MS" panose="030F0702030302020204" pitchFamily="66" charset="0"/>
              </a:rPr>
              <a:t>	</a:t>
            </a:r>
            <a:r>
              <a:rPr lang="fr-BE" sz="17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</a:t>
            </a:r>
            <a:r>
              <a:rPr lang="fr-BE" sz="17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Steps</a:t>
            </a:r>
            <a:r>
              <a:rPr lang="fr-BE" sz="17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buNone/>
            </a:pPr>
            <a:r>
              <a:rPr lang="fr-BE" sz="1700" dirty="0">
                <a:latin typeface="Comic Sans MS" panose="030F0702030302020204" pitchFamily="66" charset="0"/>
              </a:rPr>
              <a:t>		</a:t>
            </a:r>
            <a:r>
              <a:rPr lang="fr-BE" sz="17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17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Step</a:t>
            </a:r>
            <a:r>
              <a:rPr lang="fr-BE" sz="17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buNone/>
            </a:pPr>
            <a:r>
              <a:rPr lang="fr-BE" sz="1700" dirty="0">
                <a:latin typeface="Comic Sans MS" panose="030F0702030302020204" pitchFamily="66" charset="0"/>
              </a:rPr>
              <a:t>			&lt;Name&gt;</a:t>
            </a:r>
            <a:r>
              <a:rPr lang="fr-BE" sz="1700" dirty="0" err="1">
                <a:latin typeface="Comic Sans MS" panose="030F0702030302020204" pitchFamily="66" charset="0"/>
              </a:rPr>
              <a:t>Create</a:t>
            </a:r>
            <a:r>
              <a:rPr lang="fr-BE" sz="1700" dirty="0">
                <a:latin typeface="Comic Sans MS" panose="030F0702030302020204" pitchFamily="66" charset="0"/>
              </a:rPr>
              <a:t> Vlan 10&lt;/Name&gt;</a:t>
            </a:r>
          </a:p>
          <a:p>
            <a:pPr marL="0" indent="0">
              <a:buNone/>
            </a:pPr>
            <a:r>
              <a:rPr lang="fr-BE" sz="1700" dirty="0">
                <a:latin typeface="Comic Sans MS" panose="030F0702030302020204" pitchFamily="66" charset="0"/>
              </a:rPr>
              <a:t>			&lt;</a:t>
            </a:r>
            <a:r>
              <a:rPr lang="fr-BE" sz="1700" dirty="0" err="1">
                <a:latin typeface="Comic Sans MS" panose="030F0702030302020204" pitchFamily="66" charset="0"/>
              </a:rPr>
              <a:t>Yasc</a:t>
            </a:r>
            <a:r>
              <a:rPr lang="fr-BE" sz="1700" dirty="0">
                <a:latin typeface="Comic Sans MS" panose="030F0702030302020204" pitchFamily="66" charset="0"/>
              </a:rPr>
              <a:t>&gt;Switch-Vlan&lt;/</a:t>
            </a:r>
            <a:r>
              <a:rPr lang="fr-BE" sz="1700" dirty="0" err="1">
                <a:latin typeface="Comic Sans MS" panose="030F0702030302020204" pitchFamily="66" charset="0"/>
              </a:rPr>
              <a:t>Yasc</a:t>
            </a:r>
            <a:r>
              <a:rPr lang="fr-BE" sz="1700" dirty="0">
                <a:latin typeface="Comic Sans MS" panose="030F0702030302020204" pitchFamily="66" charset="0"/>
              </a:rPr>
              <a:t>&gt;</a:t>
            </a:r>
          </a:p>
          <a:p>
            <a:pPr marL="0" indent="0">
              <a:buNone/>
            </a:pPr>
            <a:r>
              <a:rPr lang="fr-BE" sz="1700" dirty="0">
                <a:latin typeface="Comic Sans MS" panose="030F0702030302020204" pitchFamily="66" charset="0"/>
              </a:rPr>
              <a:t>			&lt;</a:t>
            </a:r>
            <a:r>
              <a:rPr lang="fr-BE" sz="1700" dirty="0" err="1">
                <a:latin typeface="Comic Sans MS" panose="030F0702030302020204" pitchFamily="66" charset="0"/>
              </a:rPr>
              <a:t>Param</a:t>
            </a:r>
            <a:r>
              <a:rPr lang="fr-BE" sz="1700" dirty="0">
                <a:latin typeface="Comic Sans MS" panose="030F0702030302020204" pitchFamily="66" charset="0"/>
              </a:rPr>
              <a:t>&gt; … &lt;/</a:t>
            </a:r>
            <a:r>
              <a:rPr lang="fr-BE" sz="1700" dirty="0" err="1">
                <a:latin typeface="Comic Sans MS" panose="030F0702030302020204" pitchFamily="66" charset="0"/>
              </a:rPr>
              <a:t>Param</a:t>
            </a:r>
            <a:r>
              <a:rPr lang="fr-BE" sz="1700" dirty="0">
                <a:latin typeface="Comic Sans MS" panose="030F0702030302020204" pitchFamily="66" charset="0"/>
              </a:rPr>
              <a:t>&gt;</a:t>
            </a:r>
          </a:p>
          <a:p>
            <a:pPr marL="0" indent="0">
              <a:buNone/>
            </a:pPr>
            <a:r>
              <a:rPr lang="fr-BE" sz="1700" dirty="0">
                <a:latin typeface="Comic Sans MS" panose="030F0702030302020204" pitchFamily="66" charset="0"/>
              </a:rPr>
              <a:t>		</a:t>
            </a:r>
            <a:r>
              <a:rPr lang="fr-BE" sz="17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17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Step</a:t>
            </a:r>
            <a:r>
              <a:rPr lang="fr-BE" sz="17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buNone/>
            </a:pPr>
            <a:r>
              <a:rPr lang="fr-BE" sz="1700" dirty="0">
                <a:latin typeface="Comic Sans MS" panose="030F0702030302020204" pitchFamily="66" charset="0"/>
              </a:rPr>
              <a:t>	…</a:t>
            </a:r>
          </a:p>
          <a:p>
            <a:pPr marL="0" indent="0">
              <a:buNone/>
            </a:pPr>
            <a:r>
              <a:rPr lang="fr-BE" sz="1700" dirty="0">
                <a:latin typeface="Comic Sans MS" panose="030F0702030302020204" pitchFamily="66" charset="0"/>
              </a:rPr>
              <a:t>	</a:t>
            </a:r>
            <a:r>
              <a:rPr lang="fr-BE" sz="17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&lt;/</a:t>
            </a:r>
            <a:r>
              <a:rPr lang="fr-BE" sz="17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Steps</a:t>
            </a:r>
            <a:r>
              <a:rPr lang="fr-BE" sz="17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buNone/>
            </a:pPr>
            <a:r>
              <a:rPr lang="fr-BE" sz="17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&lt;/Data&gt;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1E558F-1D2E-4C2A-AA83-36D5668D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YascEngine.xml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70ED445-DAAB-44BF-B7FD-128567FFD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1246" y="917031"/>
            <a:ext cx="4916077" cy="49662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dirty="0">
                <a:latin typeface="Comic Sans MS" panose="030F0702030302020204" pitchFamily="66" charset="0"/>
              </a:rPr>
              <a:t>…</a:t>
            </a:r>
          </a:p>
          <a:p>
            <a:pPr marL="0" indent="0">
              <a:buNone/>
            </a:pPr>
            <a:r>
              <a:rPr lang="fr-BE" sz="19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&lt;Engine&gt;</a:t>
            </a:r>
          </a:p>
          <a:p>
            <a:pPr marL="0" indent="0">
              <a:buNone/>
            </a:pPr>
            <a:r>
              <a:rPr lang="fr-BE" sz="1900" b="1" dirty="0">
                <a:latin typeface="Comic Sans MS" panose="030F0702030302020204" pitchFamily="66" charset="0"/>
              </a:rPr>
              <a:t>	</a:t>
            </a:r>
            <a:r>
              <a:rPr lang="fr-BE" sz="19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&lt;Tests&gt;</a:t>
            </a:r>
          </a:p>
          <a:p>
            <a:pPr marL="0" indent="0">
              <a:buNone/>
            </a:pPr>
            <a:r>
              <a:rPr lang="fr-BE" sz="1900" dirty="0">
                <a:latin typeface="Comic Sans MS" panose="030F0702030302020204" pitchFamily="66" charset="0"/>
              </a:rPr>
              <a:t>		…</a:t>
            </a:r>
            <a:endParaRPr lang="fr-BE" sz="19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BE" sz="19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	</a:t>
            </a:r>
            <a:r>
              <a:rPr lang="fr-BE" sz="19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&lt;/Tests&gt;</a:t>
            </a:r>
          </a:p>
          <a:p>
            <a:pPr marL="0" indent="0">
              <a:buNone/>
            </a:pPr>
            <a:r>
              <a:rPr lang="fr-BE" sz="1900" b="1" dirty="0">
                <a:latin typeface="Comic Sans MS" panose="030F0702030302020204" pitchFamily="66" charset="0"/>
              </a:rPr>
              <a:t>	</a:t>
            </a:r>
            <a:r>
              <a:rPr lang="fr-BE" sz="19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&lt;Actions&gt;</a:t>
            </a:r>
          </a:p>
          <a:p>
            <a:pPr marL="0" indent="0">
              <a:buNone/>
            </a:pPr>
            <a:r>
              <a:rPr lang="fr-BE" sz="19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		</a:t>
            </a:r>
            <a:r>
              <a:rPr lang="fr-BE" sz="19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&lt;Switch-Vlan&gt;</a:t>
            </a:r>
          </a:p>
          <a:p>
            <a:pPr marL="457200" lvl="1" indent="0">
              <a:buNone/>
            </a:pPr>
            <a:r>
              <a:rPr lang="fr-BE" sz="1900" dirty="0">
                <a:latin typeface="Comic Sans MS" panose="030F0702030302020204" pitchFamily="66" charset="0"/>
              </a:rPr>
              <a:t>		</a:t>
            </a:r>
            <a:r>
              <a:rPr lang="fr-BE" sz="1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19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CmdLet</a:t>
            </a:r>
            <a:r>
              <a:rPr lang="fr-BE" sz="1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  <a:r>
              <a:rPr lang="fr-BE" sz="1900" dirty="0">
                <a:latin typeface="Comic Sans MS" panose="030F0702030302020204" pitchFamily="66" charset="0"/>
              </a:rPr>
              <a:t>Set-</a:t>
            </a:r>
            <a:r>
              <a:rPr lang="fr-BE" sz="1900" dirty="0" err="1">
                <a:latin typeface="Comic Sans MS" panose="030F0702030302020204" pitchFamily="66" charset="0"/>
              </a:rPr>
              <a:t>SwitchVlan</a:t>
            </a:r>
            <a:r>
              <a:rPr lang="fr-BE" sz="1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19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CmdLet</a:t>
            </a:r>
            <a:r>
              <a:rPr lang="fr-BE" sz="1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900" dirty="0">
                <a:latin typeface="Comic Sans MS" panose="030F0702030302020204" pitchFamily="66" charset="0"/>
              </a:rPr>
              <a:t>		</a:t>
            </a:r>
            <a:r>
              <a:rPr lang="fr-BE" sz="1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</a:t>
            </a:r>
            <a:r>
              <a:rPr lang="fr-BE" sz="19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Param</a:t>
            </a:r>
            <a:r>
              <a:rPr lang="fr-BE" sz="1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900" dirty="0">
                <a:latin typeface="Comic Sans MS" panose="030F0702030302020204" pitchFamily="66" charset="0"/>
              </a:rPr>
              <a:t>			&lt;Name&gt;</a:t>
            </a:r>
            <a:r>
              <a:rPr lang="fr-BE" sz="1900" dirty="0" err="1">
                <a:latin typeface="Comic Sans MS" panose="030F0702030302020204" pitchFamily="66" charset="0"/>
              </a:rPr>
              <a:t>VlanNumer</a:t>
            </a:r>
            <a:r>
              <a:rPr lang="fr-BE" sz="1900" dirty="0">
                <a:latin typeface="Comic Sans MS" panose="030F0702030302020204" pitchFamily="66" charset="0"/>
              </a:rPr>
              <a:t>&lt;/Name&gt;</a:t>
            </a:r>
          </a:p>
          <a:p>
            <a:pPr marL="457200" lvl="1" indent="0">
              <a:buNone/>
            </a:pPr>
            <a:r>
              <a:rPr lang="fr-BE" sz="1900" dirty="0">
                <a:latin typeface="Comic Sans MS" panose="030F0702030302020204" pitchFamily="66" charset="0"/>
              </a:rPr>
              <a:t>			&lt;</a:t>
            </a:r>
            <a:r>
              <a:rPr lang="fr-BE" sz="1900" dirty="0" err="1">
                <a:latin typeface="Comic Sans MS" panose="030F0702030302020204" pitchFamily="66" charset="0"/>
              </a:rPr>
              <a:t>From</a:t>
            </a:r>
            <a:r>
              <a:rPr lang="fr-BE" sz="1900" dirty="0">
                <a:latin typeface="Comic Sans MS" panose="030F0702030302020204" pitchFamily="66" charset="0"/>
              </a:rPr>
              <a:t>&gt;</a:t>
            </a:r>
            <a:r>
              <a:rPr lang="fr-BE" sz="1900" dirty="0" err="1">
                <a:latin typeface="Comic Sans MS" panose="030F0702030302020204" pitchFamily="66" charset="0"/>
              </a:rPr>
              <a:t>Step</a:t>
            </a:r>
            <a:r>
              <a:rPr lang="fr-BE" sz="1900" dirty="0">
                <a:latin typeface="Comic Sans MS" panose="030F0702030302020204" pitchFamily="66" charset="0"/>
              </a:rPr>
              <a:t>&lt;/</a:t>
            </a:r>
            <a:r>
              <a:rPr lang="fr-BE" sz="1900" dirty="0" err="1">
                <a:latin typeface="Comic Sans MS" panose="030F0702030302020204" pitchFamily="66" charset="0"/>
              </a:rPr>
              <a:t>From</a:t>
            </a:r>
            <a:r>
              <a:rPr lang="fr-BE" sz="1900" dirty="0">
                <a:latin typeface="Comic Sans MS" panose="030F0702030302020204" pitchFamily="66" charset="0"/>
              </a:rPr>
              <a:t>&gt;</a:t>
            </a:r>
          </a:p>
          <a:p>
            <a:pPr marL="457200" lvl="1" indent="0">
              <a:buNone/>
            </a:pPr>
            <a:r>
              <a:rPr lang="fr-BE" sz="1900" dirty="0">
                <a:latin typeface="Comic Sans MS" panose="030F0702030302020204" pitchFamily="66" charset="0"/>
              </a:rPr>
              <a:t>		</a:t>
            </a:r>
            <a:r>
              <a:rPr lang="fr-BE" sz="1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&lt;/</a:t>
            </a:r>
            <a:r>
              <a:rPr lang="fr-BE" sz="19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Param</a:t>
            </a:r>
            <a:r>
              <a:rPr lang="fr-BE" sz="19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&gt;	</a:t>
            </a:r>
            <a:r>
              <a:rPr lang="fr-BE" sz="1900" dirty="0">
                <a:latin typeface="Comic Sans MS" panose="030F0702030302020204" pitchFamily="66" charset="0"/>
              </a:rPr>
              <a:t>	</a:t>
            </a:r>
          </a:p>
          <a:p>
            <a:pPr marL="0" indent="0">
              <a:buNone/>
            </a:pPr>
            <a:r>
              <a:rPr lang="fr-BE" sz="19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		</a:t>
            </a:r>
            <a:r>
              <a:rPr lang="fr-BE" sz="19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&lt;/</a:t>
            </a:r>
            <a:r>
              <a:rPr lang="fr-BE" sz="1900" b="1" dirty="0" err="1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SwitchVlan</a:t>
            </a:r>
            <a:r>
              <a:rPr lang="fr-BE" sz="19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buNone/>
            </a:pPr>
            <a:r>
              <a:rPr lang="fr-BE" sz="1900" dirty="0">
                <a:latin typeface="Comic Sans MS" panose="030F0702030302020204" pitchFamily="66" charset="0"/>
              </a:rPr>
              <a:t>		…</a:t>
            </a:r>
          </a:p>
          <a:p>
            <a:pPr marL="0" indent="0">
              <a:buNone/>
            </a:pPr>
            <a:r>
              <a:rPr lang="fr-BE" sz="1900" dirty="0">
                <a:latin typeface="Comic Sans MS" panose="030F0702030302020204" pitchFamily="66" charset="0"/>
              </a:rPr>
              <a:t>	</a:t>
            </a:r>
            <a:r>
              <a:rPr lang="fr-BE" sz="19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&lt;/Actions&gt;</a:t>
            </a:r>
          </a:p>
          <a:p>
            <a:pPr marL="0" indent="0">
              <a:buNone/>
            </a:pPr>
            <a:r>
              <a:rPr lang="fr-BE" sz="19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&lt;/Engine&gt;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BA4FE89-B6D2-420F-99D0-7420939D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CCB-38FC-47E4-B190-701398D5C7B8}" type="datetime1">
              <a:rPr lang="fr-BE" smtClean="0"/>
              <a:t>04-06-17</a:t>
            </a:fld>
            <a:endParaRPr lang="fr-BE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B85F08C-6CB0-4DA9-ABAC-412D0D98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YASC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7E189A-94BD-459E-B491-5C568B00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2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24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F6EEF-28A5-4AD1-8AD6-B618C9E6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Après YASC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A05CBF-73CA-4E8D-85C6-FD4C5A25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549F5-A595-417E-AA93-30BC04A6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YASC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C2166-DC20-4D2A-95A0-628F7BB3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17</a:t>
            </a:fld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6521EA-29BB-448F-9C77-483926A16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74" y="3027150"/>
            <a:ext cx="1379621" cy="137962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3881F1-9556-4E53-AE7F-2FF922FA47C7}"/>
              </a:ext>
            </a:extLst>
          </p:cNvPr>
          <p:cNvSpPr txBox="1"/>
          <p:nvPr/>
        </p:nvSpPr>
        <p:spPr>
          <a:xfrm>
            <a:off x="1080363" y="3478434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68F611AD-9F95-4B8C-BDC9-8A48BA54E83E}"/>
              </a:ext>
            </a:extLst>
          </p:cNvPr>
          <p:cNvSpPr/>
          <p:nvPr/>
        </p:nvSpPr>
        <p:spPr>
          <a:xfrm>
            <a:off x="4064195" y="3531418"/>
            <a:ext cx="2385391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EF18E-17A5-42D1-A13E-BE1FEE6D18FF}"/>
              </a:ext>
            </a:extLst>
          </p:cNvPr>
          <p:cNvSpPr txBox="1"/>
          <p:nvPr/>
        </p:nvSpPr>
        <p:spPr>
          <a:xfrm>
            <a:off x="4939186" y="3162086"/>
            <a:ext cx="73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accent1"/>
                </a:solidFill>
              </a:rPr>
              <a:t>OUT</a:t>
            </a:r>
          </a:p>
        </p:txBody>
      </p:sp>
      <p:pic>
        <p:nvPicPr>
          <p:cNvPr id="11" name="Image 10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F742C1B6-907D-4C2B-A1C5-5E69E03B8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3014179"/>
            <a:ext cx="1208924" cy="12089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451DD18-A47E-439D-93CD-481C471792D6}"/>
              </a:ext>
            </a:extLst>
          </p:cNvPr>
          <p:cNvSpPr txBox="1"/>
          <p:nvPr/>
        </p:nvSpPr>
        <p:spPr>
          <a:xfrm>
            <a:off x="5885908" y="4223103"/>
            <a:ext cx="244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Une documentation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4005FF-E546-48EA-B840-CC0DC18E9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40" y="3027150"/>
            <a:ext cx="1038345" cy="103834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8443DB0-C18D-41F8-A68E-26341063D0B6}"/>
              </a:ext>
            </a:extLst>
          </p:cNvPr>
          <p:cNvSpPr txBox="1"/>
          <p:nvPr/>
        </p:nvSpPr>
        <p:spPr>
          <a:xfrm>
            <a:off x="8190532" y="4238492"/>
            <a:ext cx="2163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Plusieurs emails</a:t>
            </a:r>
          </a:p>
        </p:txBody>
      </p:sp>
      <p:pic>
        <p:nvPicPr>
          <p:cNvPr id="17" name="Image 16" descr="Une image contenant moniteur, chose, objet&#10;&#10;Description générée avec un niveau de confiance élevé">
            <a:extLst>
              <a:ext uri="{FF2B5EF4-FFF2-40B4-BE49-F238E27FC236}">
                <a16:creationId xmlns:a16="http://schemas.microsoft.com/office/drawing/2014/main" id="{8E0CAE01-24B4-4114-9E3B-7DE4A804B6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24" y="2730439"/>
            <a:ext cx="1492664" cy="149266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4ED8059-B7B7-4779-8E94-C90F995B3DE6}"/>
              </a:ext>
            </a:extLst>
          </p:cNvPr>
          <p:cNvSpPr txBox="1"/>
          <p:nvPr/>
        </p:nvSpPr>
        <p:spPr>
          <a:xfrm>
            <a:off x="10205524" y="4223103"/>
            <a:ext cx="1723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>
                <a:solidFill>
                  <a:schemeClr val="accent1"/>
                </a:solidFill>
              </a:rPr>
              <a:t>Script .ps1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33419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5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BB1F8-F26F-45CE-9A9B-1E60DD00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214AA-0DBE-4BAB-B7E3-1686ECF4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ADFB2-FC6F-4769-9609-A6B06A3A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E1A1CC-AF33-4215-8A11-806382416FAD}" type="slidenum">
              <a:rPr lang="fr-BE" smtClean="0"/>
              <a:t>18</a:t>
            </a:fld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DE97E7-0E2F-4167-85C4-E2E247D48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9" y="159026"/>
            <a:ext cx="11794435" cy="5562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46151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1BB1F8-F26F-45CE-9A9B-1E60DD00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214AA-0DBE-4BAB-B7E3-1686ECF4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ADFB2-FC6F-4769-9609-A6B06A3A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E1A1CC-AF33-4215-8A11-806382416FAD}" type="slidenum">
              <a:rPr lang="fr-BE" smtClean="0"/>
              <a:t>19</a:t>
            </a:fld>
            <a:endParaRPr lang="fr-BE" dirty="0"/>
          </a:p>
        </p:txBody>
      </p:sp>
      <p:pic>
        <p:nvPicPr>
          <p:cNvPr id="9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9117D762-6B5E-4EAC-AE9C-E655FCC20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1" y="980450"/>
            <a:ext cx="11749892" cy="396261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6860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4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049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01A6C-B783-4461-8794-4B67DE5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Conclusion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8714C-11E7-4D93-BCCD-8C0B0C3B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22442"/>
            <a:ext cx="10018713" cy="31242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BE" dirty="0"/>
              <a:t>Puissance et modularité</a:t>
            </a:r>
          </a:p>
          <a:p>
            <a:pPr>
              <a:lnSpc>
                <a:spcPct val="150000"/>
              </a:lnSpc>
            </a:pPr>
            <a:r>
              <a:rPr lang="fr-BE" dirty="0"/>
              <a:t>Interface utilisateur</a:t>
            </a:r>
          </a:p>
          <a:p>
            <a:pPr>
              <a:lnSpc>
                <a:spcPct val="150000"/>
              </a:lnSpc>
            </a:pPr>
            <a:r>
              <a:rPr lang="fr-BE" dirty="0"/>
              <a:t>Maître d’orchestre</a:t>
            </a:r>
          </a:p>
          <a:p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687AE3-B498-45AD-95E0-F49B4DD0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0C79F2-2104-4B0C-985F-FD8C3196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08FF98-640F-45A4-81F1-6E166688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903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834EE-A8EE-447C-9561-0752F9D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Conclusion personnelle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B2B37-C6AB-434B-B8BD-3CF7EB57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37646-21A7-4DB7-BE14-70114762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FBB46-CC0A-4F7C-8317-F1A7D58F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22</a:t>
            </a:fld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4D2B1D5-EDED-4443-9D6F-52FE8260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BE" dirty="0"/>
              <a:t>Expérience professionnelle </a:t>
            </a:r>
          </a:p>
          <a:p>
            <a:pPr>
              <a:lnSpc>
                <a:spcPct val="150000"/>
              </a:lnSpc>
            </a:pPr>
            <a:r>
              <a:rPr lang="fr-BE" dirty="0"/>
              <a:t>Expérience personnelle</a:t>
            </a:r>
          </a:p>
        </p:txBody>
      </p:sp>
    </p:spTree>
    <p:extLst>
      <p:ext uri="{BB962C8B-B14F-4D97-AF65-F5344CB8AC3E}">
        <p14:creationId xmlns:p14="http://schemas.microsoft.com/office/powerpoint/2010/main" val="320239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8859"/>
            <a:ext cx="10018713" cy="3124201"/>
          </a:xfrm>
        </p:spPr>
        <p:txBody>
          <a:bodyPr/>
          <a:lstStyle/>
          <a:p>
            <a:r>
              <a:rPr lang="fr-BE" b="1" dirty="0"/>
              <a:t>Cerfontaine Mathieu</a:t>
            </a:r>
          </a:p>
          <a:p>
            <a:r>
              <a:rPr lang="fr-BE" b="1" dirty="0"/>
              <a:t>Limelogic</a:t>
            </a:r>
          </a:p>
          <a:p>
            <a:r>
              <a:rPr lang="fr-BE" b="1" dirty="0"/>
              <a:t>YASC, un outil de gestion de déploiements d’applications.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4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2058176" y="3440567"/>
            <a:ext cx="2983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500" b="1" dirty="0">
                <a:solidFill>
                  <a:schemeClr val="accent1">
                    <a:lumMod val="50000"/>
                  </a:schemeClr>
                </a:solidFill>
              </a:rPr>
              <a:t>YASC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87" y="2989283"/>
            <a:ext cx="1379621" cy="137962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V="1">
            <a:off x="4563070" y="2124061"/>
            <a:ext cx="1941095" cy="10908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22" y="820002"/>
            <a:ext cx="2516286" cy="16859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21" y="2505914"/>
            <a:ext cx="1749287" cy="1749287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cxnSpLocks/>
          </p:cNvCxnSpPr>
          <p:nvPr/>
        </p:nvCxnSpPr>
        <p:spPr>
          <a:xfrm>
            <a:off x="4579927" y="3696004"/>
            <a:ext cx="192423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</p:cNvCxnSpPr>
          <p:nvPr/>
        </p:nvCxnSpPr>
        <p:spPr>
          <a:xfrm>
            <a:off x="4563070" y="4201404"/>
            <a:ext cx="1941095" cy="10198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005" y="3920916"/>
            <a:ext cx="2622117" cy="26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2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98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L’origine de YASC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6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51" y="2374232"/>
            <a:ext cx="1238354" cy="125303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13" y="2374232"/>
            <a:ext cx="1238354" cy="12530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75" y="2374231"/>
            <a:ext cx="1238354" cy="12530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37" y="2374230"/>
            <a:ext cx="1238354" cy="125303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693271" y="3566847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Acc.</a:t>
            </a:r>
            <a:endParaRPr lang="fr-FR" sz="2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560900" y="3579894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Test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502338" y="3563115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Dev.</a:t>
            </a:r>
            <a:endParaRPr lang="fr-FR" sz="2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668716" y="3566847"/>
            <a:ext cx="9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Prod.</a:t>
            </a:r>
            <a:endParaRPr lang="fr-FR" sz="2000" b="1" dirty="0"/>
          </a:p>
        </p:txBody>
      </p:sp>
      <p:sp>
        <p:nvSpPr>
          <p:cNvPr id="21" name="Accolade ouvrante 20"/>
          <p:cNvSpPr/>
          <p:nvPr/>
        </p:nvSpPr>
        <p:spPr>
          <a:xfrm>
            <a:off x="3874820" y="2374230"/>
            <a:ext cx="251051" cy="1253038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650080" y="2313198"/>
            <a:ext cx="15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Serveurs</a:t>
            </a:r>
          </a:p>
          <a:p>
            <a:r>
              <a:rPr lang="fr-BE" sz="2000" dirty="0"/>
              <a:t>Windows 2003</a:t>
            </a:r>
            <a:endParaRPr lang="fr-FR" sz="2000" dirty="0"/>
          </a:p>
        </p:txBody>
      </p:sp>
      <p:sp>
        <p:nvSpPr>
          <p:cNvPr id="31" name="Flèche : droite 30"/>
          <p:cNvSpPr/>
          <p:nvPr/>
        </p:nvSpPr>
        <p:spPr>
          <a:xfrm>
            <a:off x="9139814" y="2746368"/>
            <a:ext cx="930442" cy="46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ZoneTexte 31"/>
          <p:cNvSpPr txBox="1"/>
          <p:nvPr/>
        </p:nvSpPr>
        <p:spPr>
          <a:xfrm>
            <a:off x="10070256" y="2747437"/>
            <a:ext cx="184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520 applications</a:t>
            </a:r>
          </a:p>
        </p:txBody>
      </p:sp>
      <p:sp>
        <p:nvSpPr>
          <p:cNvPr id="34" name="Flèche : bas 33"/>
          <p:cNvSpPr/>
          <p:nvPr/>
        </p:nvSpPr>
        <p:spPr>
          <a:xfrm>
            <a:off x="2816258" y="3328861"/>
            <a:ext cx="385011" cy="118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ZoneTexte 53"/>
          <p:cNvSpPr txBox="1"/>
          <p:nvPr/>
        </p:nvSpPr>
        <p:spPr>
          <a:xfrm>
            <a:off x="2530394" y="4484981"/>
            <a:ext cx="15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Serveurs</a:t>
            </a:r>
          </a:p>
          <a:p>
            <a:r>
              <a:rPr lang="fr-BE" sz="2000" dirty="0"/>
              <a:t>Windows 2008 R2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003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4731" y="1977188"/>
            <a:ext cx="10018713" cy="3124201"/>
          </a:xfrm>
        </p:spPr>
        <p:txBody>
          <a:bodyPr/>
          <a:lstStyle/>
          <a:p>
            <a:r>
              <a:rPr lang="fr-BE" dirty="0"/>
              <a:t>Déploiement d’applications</a:t>
            </a:r>
          </a:p>
          <a:p>
            <a:r>
              <a:rPr lang="fr-BE" dirty="0"/>
              <a:t>Soucis de sécurité</a:t>
            </a:r>
          </a:p>
          <a:p>
            <a:r>
              <a:rPr lang="fr-BE" dirty="0"/>
              <a:t>Génération de documentation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7</a:t>
            </a:fld>
            <a:endParaRPr lang="fr-B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66" y="2193479"/>
            <a:ext cx="1329766" cy="1329766"/>
          </a:xfrm>
          <a:prstGeom prst="rect">
            <a:avLst/>
          </a:prstGeom>
        </p:spPr>
      </p:pic>
      <p:pic>
        <p:nvPicPr>
          <p:cNvPr id="10" name="Image 9" descr="Une image contenant clipart&#10;&#10;Description générée avec un niveau de confiance élevé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40" y="3025732"/>
            <a:ext cx="1254797" cy="1027112"/>
          </a:xfrm>
          <a:prstGeom prst="rect">
            <a:avLst/>
          </a:prstGeom>
        </p:spPr>
      </p:pic>
      <p:pic>
        <p:nvPicPr>
          <p:cNvPr id="12" name="Image 11" descr="Une image contenant objet&#10;&#10;Description générée avec un niveau de confiance élevé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50" y="4052844"/>
            <a:ext cx="1208924" cy="120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L’origine de YASC</a:t>
            </a:r>
          </a:p>
          <a:p>
            <a:r>
              <a:rPr lang="fr-BE" dirty="0"/>
              <a:t>Le fonctionnement de YASC </a:t>
            </a:r>
          </a:p>
          <a:p>
            <a:r>
              <a:rPr lang="fr-BE" dirty="0"/>
              <a:t>Après YASC</a:t>
            </a:r>
          </a:p>
          <a:p>
            <a:r>
              <a:rPr lang="fr-BE" dirty="0"/>
              <a:t>Conclusions</a:t>
            </a:r>
          </a:p>
          <a:p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08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4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u="sng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805608"/>
            <a:ext cx="10018713" cy="3124201"/>
          </a:xfrm>
        </p:spPr>
        <p:txBody>
          <a:bodyPr/>
          <a:lstStyle/>
          <a:p>
            <a:r>
              <a:rPr lang="fr-BE" dirty="0"/>
              <a:t>Application</a:t>
            </a:r>
          </a:p>
          <a:p>
            <a:r>
              <a:rPr lang="fr-BE" dirty="0"/>
              <a:t>Fichiers de configuration</a:t>
            </a:r>
          </a:p>
          <a:p>
            <a:r>
              <a:rPr lang="fr-BE" dirty="0"/>
              <a:t>Modules atomiques</a:t>
            </a:r>
          </a:p>
          <a:p>
            <a:r>
              <a:rPr lang="fr-BE" dirty="0"/>
              <a:t>Output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41C4-9CF1-402E-A8EB-3685967486CC}" type="datetime1">
              <a:rPr lang="fr-BE" smtClean="0"/>
              <a:t>04-06-17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YASC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A1CC-AF33-4215-8A11-806382416FAD}" type="slidenum">
              <a:rPr lang="fr-BE" smtClean="0"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55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592</TotalTime>
  <Words>388</Words>
  <Application>Microsoft Office PowerPoint</Application>
  <PresentationFormat>Grand écran</PresentationFormat>
  <Paragraphs>202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Comic Sans MS</vt:lpstr>
      <vt:lpstr>Corbel</vt:lpstr>
      <vt:lpstr>Wingdings</vt:lpstr>
      <vt:lpstr>Parallaxe</vt:lpstr>
      <vt:lpstr>Automatisation des déploiements d’applications et d’équipements réseaux via YASC</vt:lpstr>
      <vt:lpstr>Table des matières</vt:lpstr>
      <vt:lpstr>Introduction</vt:lpstr>
      <vt:lpstr>Présentation PowerPoint</vt:lpstr>
      <vt:lpstr>Table des matières</vt:lpstr>
      <vt:lpstr>L’origine de YASC</vt:lpstr>
      <vt:lpstr>Objectifs</vt:lpstr>
      <vt:lpstr>Table des matières</vt:lpstr>
      <vt:lpstr>Vocabulaire</vt:lpstr>
      <vt:lpstr>Présentation PowerPoint</vt:lpstr>
      <vt:lpstr>Les fichiers de configuration</vt:lpstr>
      <vt:lpstr>Les modules atomiques</vt:lpstr>
      <vt:lpstr>Règles de bonnes pratiques</vt:lpstr>
      <vt:lpstr>Séquence YASC</vt:lpstr>
      <vt:lpstr>Présentation PowerPoint</vt:lpstr>
      <vt:lpstr>Table des matières</vt:lpstr>
      <vt:lpstr>Après YASC</vt:lpstr>
      <vt:lpstr>Présentation PowerPoint</vt:lpstr>
      <vt:lpstr>Présentation PowerPoint</vt:lpstr>
      <vt:lpstr>Table des matières</vt:lpstr>
      <vt:lpstr>Conclusion technique</vt:lpstr>
      <vt:lpstr>Conclusion personnelle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</dc:creator>
  <cp:lastModifiedBy>Mathieu</cp:lastModifiedBy>
  <cp:revision>60</cp:revision>
  <dcterms:created xsi:type="dcterms:W3CDTF">2017-05-30T07:33:31Z</dcterms:created>
  <dcterms:modified xsi:type="dcterms:W3CDTF">2017-06-04T14:52:49Z</dcterms:modified>
</cp:coreProperties>
</file>