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5" r:id="rId1"/>
  </p:sldMasterIdLst>
  <p:sldIdLst>
    <p:sldId id="263" r:id="rId2"/>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9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257453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46645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64347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83892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054932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pPr/>
              <a:t>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992249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pPr/>
              <a:t>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990315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72045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77879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417268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85686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940552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319084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924067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73002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599718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039551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12/2/2023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472033851"/>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1D8C90-D7D1-4035-BC6A-D459E3C4F83B}"/>
              </a:ext>
            </a:extLst>
          </p:cNvPr>
          <p:cNvSpPr>
            <a:spLocks noGrp="1"/>
          </p:cNvSpPr>
          <p:nvPr>
            <p:ph type="title"/>
          </p:nvPr>
        </p:nvSpPr>
        <p:spPr/>
        <p:txBody>
          <a:bodyPr>
            <a:normAutofit/>
          </a:bodyPr>
          <a:lstStyle/>
          <a:p>
            <a:r>
              <a:rPr lang="en-US" sz="4000" b="1" dirty="0"/>
              <a:t>GROUP 5:RECURSIVE ALGORITHM</a:t>
            </a:r>
          </a:p>
        </p:txBody>
      </p:sp>
      <p:sp>
        <p:nvSpPr>
          <p:cNvPr id="3" name="Espace réservé du contenu 2">
            <a:extLst>
              <a:ext uri="{FF2B5EF4-FFF2-40B4-BE49-F238E27FC236}">
                <a16:creationId xmlns:a16="http://schemas.microsoft.com/office/drawing/2014/main" id="{FF157FB7-3176-4770-B12F-97313C44B229}"/>
              </a:ext>
            </a:extLst>
          </p:cNvPr>
          <p:cNvSpPr>
            <a:spLocks noGrp="1"/>
          </p:cNvSpPr>
          <p:nvPr>
            <p:ph sz="quarter" idx="13"/>
          </p:nvPr>
        </p:nvSpPr>
        <p:spPr>
          <a:xfrm>
            <a:off x="913774" y="2023672"/>
            <a:ext cx="10363826" cy="3402766"/>
          </a:xfrm>
        </p:spPr>
        <p:txBody>
          <a:bodyPr>
            <a:normAutofit/>
          </a:bodyPr>
          <a:lstStyle/>
          <a:p>
            <a:pPr marL="0" indent="0">
              <a:buNone/>
            </a:pPr>
            <a:r>
              <a:rPr lang="en-US" sz="3600" b="1" i="1" dirty="0"/>
              <a:t>                              Group members</a:t>
            </a:r>
          </a:p>
          <a:p>
            <a:pPr>
              <a:buFont typeface="Wingdings" panose="05000000000000000000" pitchFamily="2" charset="2"/>
              <a:buChar char="ü"/>
            </a:pPr>
            <a:r>
              <a:rPr lang="en-US" sz="3600" dirty="0"/>
              <a:t>TAMUKUM CERIANE</a:t>
            </a:r>
          </a:p>
          <a:p>
            <a:pPr>
              <a:buFont typeface="Wingdings" panose="05000000000000000000" pitchFamily="2" charset="2"/>
              <a:buChar char="ü"/>
            </a:pPr>
            <a:r>
              <a:rPr lang="en-US" sz="3600" dirty="0"/>
              <a:t>MAFUWOH ASHLEY</a:t>
            </a:r>
          </a:p>
          <a:p>
            <a:pPr>
              <a:buFont typeface="Wingdings" panose="05000000000000000000" pitchFamily="2" charset="2"/>
              <a:buChar char="ü"/>
            </a:pPr>
            <a:r>
              <a:rPr lang="en-US" sz="3600" dirty="0"/>
              <a:t>EKOLLE ARONE</a:t>
            </a:r>
          </a:p>
          <a:p>
            <a:endParaRPr lang="en-US" dirty="0"/>
          </a:p>
        </p:txBody>
      </p:sp>
    </p:spTree>
    <p:extLst>
      <p:ext uri="{BB962C8B-B14F-4D97-AF65-F5344CB8AC3E}">
        <p14:creationId xmlns:p14="http://schemas.microsoft.com/office/powerpoint/2010/main" val="409954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817EFE-33AC-40CA-B3EF-9472CD30F2FA}"/>
              </a:ext>
            </a:extLst>
          </p:cNvPr>
          <p:cNvSpPr>
            <a:spLocks noGrp="1"/>
          </p:cNvSpPr>
          <p:nvPr>
            <p:ph type="ctrTitle"/>
          </p:nvPr>
        </p:nvSpPr>
        <p:spPr>
          <a:xfrm>
            <a:off x="2254928" y="683582"/>
            <a:ext cx="7617041" cy="1553592"/>
          </a:xfrm>
        </p:spPr>
        <p:txBody>
          <a:bodyPr/>
          <a:lstStyle/>
          <a:p>
            <a:r>
              <a:rPr lang="en-US" dirty="0"/>
              <a:t>RECURSIVE ALGORITHM</a:t>
            </a:r>
          </a:p>
        </p:txBody>
      </p:sp>
      <p:sp>
        <p:nvSpPr>
          <p:cNvPr id="3" name="Sous-titre 2">
            <a:extLst>
              <a:ext uri="{FF2B5EF4-FFF2-40B4-BE49-F238E27FC236}">
                <a16:creationId xmlns:a16="http://schemas.microsoft.com/office/drawing/2014/main" id="{390481EF-4574-49E4-9BFC-C0EB431A5805}"/>
              </a:ext>
            </a:extLst>
          </p:cNvPr>
          <p:cNvSpPr>
            <a:spLocks noGrp="1"/>
          </p:cNvSpPr>
          <p:nvPr>
            <p:ph type="subTitle" idx="1"/>
          </p:nvPr>
        </p:nvSpPr>
        <p:spPr>
          <a:xfrm>
            <a:off x="1751012" y="2237174"/>
            <a:ext cx="8689976" cy="4163625"/>
          </a:xfrm>
        </p:spPr>
        <p:txBody>
          <a:bodyPr>
            <a:normAutofit fontScale="32500" lnSpcReduction="20000"/>
          </a:bodyPr>
          <a:lstStyle/>
          <a:p>
            <a:r>
              <a:rPr lang="en-US" sz="7400" b="1" dirty="0">
                <a:solidFill>
                  <a:schemeClr val="tx1"/>
                </a:solidFill>
              </a:rPr>
              <a:t>TABLE OF CONTENT</a:t>
            </a:r>
          </a:p>
          <a:p>
            <a:pPr marL="342900" indent="-342900">
              <a:buFont typeface="Wingdings" panose="05000000000000000000" pitchFamily="2" charset="2"/>
              <a:buChar char="Ø"/>
            </a:pPr>
            <a:r>
              <a:rPr lang="en-US" sz="7400" dirty="0">
                <a:solidFill>
                  <a:schemeClr val="tx1"/>
                </a:solidFill>
              </a:rPr>
              <a:t>INTRODUCTION TO RECURSIVE ALGORITHM</a:t>
            </a:r>
          </a:p>
          <a:p>
            <a:pPr marL="342900" indent="-342900">
              <a:buFont typeface="Wingdings" panose="05000000000000000000" pitchFamily="2" charset="2"/>
              <a:buChar char="Ø"/>
            </a:pPr>
            <a:r>
              <a:rPr lang="en-US" sz="7400" dirty="0">
                <a:solidFill>
                  <a:schemeClr val="tx1"/>
                </a:solidFill>
              </a:rPr>
              <a:t>PROPERTIES OF A RECURSIVE ALGORITHM </a:t>
            </a:r>
          </a:p>
          <a:p>
            <a:pPr marL="342900" indent="-342900">
              <a:buFont typeface="Wingdings" panose="05000000000000000000" pitchFamily="2" charset="2"/>
              <a:buChar char="Ø"/>
            </a:pPr>
            <a:r>
              <a:rPr lang="en-US" sz="7400" dirty="0">
                <a:solidFill>
                  <a:schemeClr val="tx1"/>
                </a:solidFill>
              </a:rPr>
              <a:t>TYPES OF RECURSIVE ALGORITHM</a:t>
            </a:r>
          </a:p>
          <a:p>
            <a:pPr marL="342900" indent="-342900">
              <a:buFont typeface="Wingdings" panose="05000000000000000000" pitchFamily="2" charset="2"/>
              <a:buChar char="Ø"/>
            </a:pPr>
            <a:r>
              <a:rPr lang="en-US" sz="7400" dirty="0">
                <a:solidFill>
                  <a:schemeClr val="tx1"/>
                </a:solidFill>
              </a:rPr>
              <a:t>HOW TO SOLVE A PROBLEM USING RECURSIVE ALGORITHM</a:t>
            </a:r>
          </a:p>
          <a:p>
            <a:pPr marL="342900" indent="-342900">
              <a:buFont typeface="Wingdings" panose="05000000000000000000" pitchFamily="2" charset="2"/>
              <a:buChar char="Ø"/>
            </a:pPr>
            <a:r>
              <a:rPr lang="en-US" sz="7400" dirty="0">
                <a:solidFill>
                  <a:schemeClr val="tx1"/>
                </a:solidFill>
              </a:rPr>
              <a:t>SAMPLE PROBLEMS AND THEIR RECURSIVE SOLUTIONS</a:t>
            </a:r>
          </a:p>
          <a:p>
            <a:pPr marL="342900" indent="-342900">
              <a:buFont typeface="Wingdings" panose="05000000000000000000" pitchFamily="2" charset="2"/>
              <a:buChar char="Ø"/>
            </a:pPr>
            <a:r>
              <a:rPr lang="en-US" sz="7400" dirty="0">
                <a:solidFill>
                  <a:schemeClr val="tx1"/>
                </a:solidFill>
              </a:rPr>
              <a:t>IMPLEMENTATION IN ANY PROGRAMMING LANGUAGE </a:t>
            </a:r>
          </a:p>
          <a:p>
            <a:r>
              <a:rPr lang="en-US" sz="7400" dirty="0">
                <a:solidFill>
                  <a:schemeClr val="tx1"/>
                </a:solidFill>
              </a:rPr>
              <a:t> </a:t>
            </a:r>
          </a:p>
          <a:p>
            <a:pPr marL="342900" indent="-342900">
              <a:buFont typeface="Wingdings" panose="05000000000000000000" pitchFamily="2" charset="2"/>
              <a:buChar char="q"/>
            </a:pPr>
            <a:endParaRPr lang="en-US" dirty="0">
              <a:solidFill>
                <a:schemeClr val="tx1"/>
              </a:solidFill>
            </a:endParaRPr>
          </a:p>
        </p:txBody>
      </p:sp>
    </p:spTree>
    <p:extLst>
      <p:ext uri="{BB962C8B-B14F-4D97-AF65-F5344CB8AC3E}">
        <p14:creationId xmlns:p14="http://schemas.microsoft.com/office/powerpoint/2010/main" val="1624838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ECBE5D-3251-4461-921D-2D57A2434ABF}"/>
              </a:ext>
            </a:extLst>
          </p:cNvPr>
          <p:cNvSpPr>
            <a:spLocks noGrp="1"/>
          </p:cNvSpPr>
          <p:nvPr>
            <p:ph type="title"/>
          </p:nvPr>
        </p:nvSpPr>
        <p:spPr>
          <a:xfrm>
            <a:off x="913775" y="93307"/>
            <a:ext cx="10364451" cy="1698171"/>
          </a:xfrm>
        </p:spPr>
        <p:txBody>
          <a:bodyPr>
            <a:normAutofit/>
          </a:bodyPr>
          <a:lstStyle/>
          <a:p>
            <a:r>
              <a:rPr lang="en-US" sz="4000" b="1" cap="none" dirty="0"/>
              <a:t>Introduction to recursive algorithm</a:t>
            </a:r>
          </a:p>
        </p:txBody>
      </p:sp>
      <p:sp>
        <p:nvSpPr>
          <p:cNvPr id="3" name="Espace réservé du contenu 2">
            <a:extLst>
              <a:ext uri="{FF2B5EF4-FFF2-40B4-BE49-F238E27FC236}">
                <a16:creationId xmlns:a16="http://schemas.microsoft.com/office/drawing/2014/main" id="{7E37C716-9E08-4198-A90D-04CA1D713145}"/>
              </a:ext>
            </a:extLst>
          </p:cNvPr>
          <p:cNvSpPr>
            <a:spLocks noGrp="1"/>
          </p:cNvSpPr>
          <p:nvPr>
            <p:ph sz="quarter" idx="13"/>
          </p:nvPr>
        </p:nvSpPr>
        <p:spPr>
          <a:xfrm>
            <a:off x="913774" y="1427584"/>
            <a:ext cx="10363826" cy="5430416"/>
          </a:xfrm>
        </p:spPr>
        <p:txBody>
          <a:bodyPr>
            <a:noAutofit/>
          </a:bodyPr>
          <a:lstStyle/>
          <a:p>
            <a:pPr marL="0" indent="0" algn="just">
              <a:buNone/>
            </a:pPr>
            <a:r>
              <a:rPr lang="en-US" dirty="0">
                <a:latin typeface="Arial" panose="020B0604020202020204" pitchFamily="34" charset="0"/>
                <a:cs typeface="Arial" panose="020B0604020202020204" pitchFamily="34" charset="0"/>
              </a:rPr>
              <a:t>       TO </a:t>
            </a:r>
            <a:r>
              <a:rPr lang="en-US" cap="none" dirty="0">
                <a:latin typeface="Arial" panose="020B0604020202020204" pitchFamily="34" charset="0"/>
                <a:cs typeface="Arial" panose="020B0604020202020204" pitchFamily="34" charset="0"/>
              </a:rPr>
              <a:t>begin with, recursion means breaking down a problem or list to the least or base which can be easily understood and solved.</a:t>
            </a:r>
          </a:p>
          <a:p>
            <a:pPr marL="0" indent="0" algn="just">
              <a:buNone/>
            </a:pPr>
            <a:r>
              <a:rPr lang="en-US" cap="none" dirty="0">
                <a:latin typeface="Arial" panose="020B0604020202020204" pitchFamily="34" charset="0"/>
                <a:cs typeface="Arial" panose="020B0604020202020204" pitchFamily="34" charset="0"/>
              </a:rPr>
              <a:t>a recursive algorithm simplifies a problem by breaking it down into sub-problems of the same type. the output of one recursion becomes the input of another recursion. </a:t>
            </a:r>
          </a:p>
          <a:p>
            <a:pPr marL="0" indent="0" algn="just">
              <a:buNone/>
            </a:pPr>
            <a:r>
              <a:rPr lang="en-US" cap="none" dirty="0">
                <a:latin typeface="Arial" panose="020B0604020202020204" pitchFamily="34" charset="0"/>
                <a:cs typeface="Arial" panose="020B0604020202020204" pitchFamily="34" charset="0"/>
              </a:rPr>
              <a:t>generally, if a problem can be solved using solutions to smaller versions of the same problem and the smaller versions reduced to easily solvable cases, then one can use a recursive algorithm to solve that problem.</a:t>
            </a:r>
          </a:p>
          <a:p>
            <a:pPr marL="0" indent="0" algn="just">
              <a:buNone/>
            </a:pPr>
            <a:r>
              <a:rPr lang="en-US" sz="24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4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PROPERTIES OF RECURSION</a:t>
            </a:r>
          </a:p>
          <a:p>
            <a:pPr algn="just">
              <a:buFont typeface="Wingdings" panose="05000000000000000000" pitchFamily="2" charset="2"/>
              <a:buChar char="Ø"/>
            </a:pPr>
            <a:r>
              <a:rPr lang="en-US" cap="none" dirty="0">
                <a:latin typeface="Arial" panose="020B0604020202020204" pitchFamily="34" charset="0"/>
                <a:cs typeface="Arial" panose="020B0604020202020204" pitchFamily="34" charset="0"/>
              </a:rPr>
              <a:t>it performs the same operation multiple times with different inputs</a:t>
            </a:r>
          </a:p>
          <a:p>
            <a:pPr algn="just">
              <a:buFont typeface="Wingdings" panose="05000000000000000000" pitchFamily="2" charset="2"/>
              <a:buChar char="Ø"/>
            </a:pPr>
            <a:r>
              <a:rPr lang="en-US" cap="none" dirty="0">
                <a:latin typeface="Arial" panose="020B0604020202020204" pitchFamily="34" charset="0"/>
                <a:cs typeface="Arial" panose="020B0604020202020204" pitchFamily="34" charset="0"/>
              </a:rPr>
              <a:t>in every step, we try smaller inputs to make the problem smaller.</a:t>
            </a:r>
          </a:p>
          <a:p>
            <a:pPr algn="just">
              <a:buFont typeface="Wingdings" panose="05000000000000000000" pitchFamily="2" charset="2"/>
              <a:buChar char="Ø"/>
            </a:pPr>
            <a:r>
              <a:rPr lang="en-US" cap="none" dirty="0">
                <a:latin typeface="Arial" panose="020B0604020202020204" pitchFamily="34" charset="0"/>
                <a:cs typeface="Arial" panose="020B0604020202020204" pitchFamily="34" charset="0"/>
              </a:rPr>
              <a:t>base condition is needed to stop the recursion otherwise infinite loop will occur.</a:t>
            </a:r>
          </a:p>
        </p:txBody>
      </p:sp>
    </p:spTree>
    <p:extLst>
      <p:ext uri="{BB962C8B-B14F-4D97-AF65-F5344CB8AC3E}">
        <p14:creationId xmlns:p14="http://schemas.microsoft.com/office/powerpoint/2010/main" val="133101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7FBC46-743A-428B-9C8E-9D71D5439DD7}"/>
              </a:ext>
            </a:extLst>
          </p:cNvPr>
          <p:cNvSpPr>
            <a:spLocks noGrp="1"/>
          </p:cNvSpPr>
          <p:nvPr>
            <p:ph type="title"/>
          </p:nvPr>
        </p:nvSpPr>
        <p:spPr/>
        <p:txBody>
          <a:bodyPr/>
          <a:lstStyle/>
          <a:p>
            <a:r>
              <a:rPr lang="en-US" b="1" dirty="0"/>
              <a:t> TYPES OF RECURSIONS</a:t>
            </a:r>
          </a:p>
        </p:txBody>
      </p:sp>
      <p:sp>
        <p:nvSpPr>
          <p:cNvPr id="3" name="Espace réservé du contenu 2">
            <a:extLst>
              <a:ext uri="{FF2B5EF4-FFF2-40B4-BE49-F238E27FC236}">
                <a16:creationId xmlns:a16="http://schemas.microsoft.com/office/drawing/2014/main" id="{C1A4A486-598A-45F9-9DD3-8B4A855FE463}"/>
              </a:ext>
            </a:extLst>
          </p:cNvPr>
          <p:cNvSpPr>
            <a:spLocks noGrp="1"/>
          </p:cNvSpPr>
          <p:nvPr>
            <p:ph sz="quarter" idx="13"/>
          </p:nvPr>
        </p:nvSpPr>
        <p:spPr>
          <a:xfrm>
            <a:off x="913774" y="1753850"/>
            <a:ext cx="10363826" cy="5104150"/>
          </a:xfrm>
        </p:spPr>
        <p:txBody>
          <a:bodyPr>
            <a:normAutofit fontScale="92500" lnSpcReduction="10000"/>
          </a:bodyPr>
          <a:lstStyle/>
          <a:p>
            <a:pPr>
              <a:buFont typeface="Wingdings" panose="05000000000000000000" pitchFamily="2" charset="2"/>
              <a:buChar char="Ø"/>
            </a:pPr>
            <a:r>
              <a:rPr lang="en-US" sz="2800" u="sng"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Direct recursion; </a:t>
            </a:r>
            <a:r>
              <a:rPr lang="en-US" sz="2800" cap="none" dirty="0">
                <a:latin typeface="Arial" panose="020B0604020202020204" pitchFamily="34" charset="0"/>
                <a:cs typeface="Arial" panose="020B0604020202020204" pitchFamily="34" charset="0"/>
              </a:rPr>
              <a:t>this recursion occurs when a function calls itself as part of its execution or body</a:t>
            </a:r>
          </a:p>
          <a:p>
            <a:pPr>
              <a:buFont typeface="Wingdings" panose="05000000000000000000" pitchFamily="2" charset="2"/>
              <a:buChar char="Ø"/>
            </a:pPr>
            <a:r>
              <a:rPr lang="en-US" sz="2800" u="sng"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Indirect recursion; </a:t>
            </a:r>
            <a:r>
              <a:rPr lang="en-US" sz="2800" cap="none" dirty="0">
                <a:latin typeface="Arial" panose="020B0604020202020204" pitchFamily="34" charset="0"/>
                <a:cs typeface="Arial" panose="020B0604020202020204" pitchFamily="34" charset="0"/>
              </a:rPr>
              <a:t>this recursion requires at least two functions to call each other during their execution resulting in a more complex structure.</a:t>
            </a:r>
          </a:p>
          <a:p>
            <a:pPr>
              <a:buFont typeface="Wingdings" panose="05000000000000000000" pitchFamily="2" charset="2"/>
              <a:buChar char="Ø"/>
            </a:pPr>
            <a:r>
              <a:rPr lang="en-US" sz="2800" i="1" u="sng"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Tail recursion; </a:t>
            </a:r>
            <a:r>
              <a:rPr lang="en-US" sz="2800" cap="none" dirty="0">
                <a:latin typeface="Arial" panose="020B0604020202020204" pitchFamily="34" charset="0"/>
                <a:cs typeface="Arial" panose="020B0604020202020204" pitchFamily="34" charset="0"/>
              </a:rPr>
              <a:t>this is a type of recursive function where the function calls itself at the end(tail) of the function in which no computation is done after the return of a recursive call.</a:t>
            </a:r>
          </a:p>
          <a:p>
            <a:pPr>
              <a:buFont typeface="Wingdings" panose="05000000000000000000" pitchFamily="2" charset="2"/>
              <a:buChar char="Ø"/>
            </a:pPr>
            <a:r>
              <a:rPr lang="en-US" sz="2800" i="1" u="sng"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Mutual recursion; </a:t>
            </a:r>
            <a:r>
              <a:rPr lang="en-US" sz="2800" cap="none" dirty="0">
                <a:latin typeface="Arial" panose="020B0604020202020204" pitchFamily="34" charset="0"/>
                <a:cs typeface="Arial" panose="020B0604020202020204" pitchFamily="34" charset="0"/>
              </a:rPr>
              <a:t>this is a situation where two or more functions call each other recursively until a based case is reached.</a:t>
            </a:r>
          </a:p>
          <a:p>
            <a:pPr>
              <a:buFont typeface="Wingdings" panose="05000000000000000000" pitchFamily="2" charset="2"/>
              <a:buChar char="Ø"/>
            </a:pPr>
            <a:endParaRPr lang="en-US" sz="2800" cap="none"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423070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C754F59-CE07-4270-A47A-14387682B493}"/>
              </a:ext>
            </a:extLst>
          </p:cNvPr>
          <p:cNvSpPr>
            <a:spLocks noGrp="1"/>
          </p:cNvSpPr>
          <p:nvPr>
            <p:ph type="title"/>
          </p:nvPr>
        </p:nvSpPr>
        <p:spPr/>
        <p:txBody>
          <a:bodyPr/>
          <a:lstStyle/>
          <a:p>
            <a:r>
              <a:rPr lang="en-US" sz="2800" b="1" dirty="0"/>
              <a:t>OTHER TYPES OF RECURSIONS MAY INCLUDE</a:t>
            </a:r>
            <a:r>
              <a:rPr lang="en-US" dirty="0"/>
              <a:t>;</a:t>
            </a:r>
          </a:p>
        </p:txBody>
      </p:sp>
      <p:sp>
        <p:nvSpPr>
          <p:cNvPr id="5" name="Espace réservé du contenu 4">
            <a:extLst>
              <a:ext uri="{FF2B5EF4-FFF2-40B4-BE49-F238E27FC236}">
                <a16:creationId xmlns:a16="http://schemas.microsoft.com/office/drawing/2014/main" id="{B16321B0-7A1C-4603-BE09-E787DFE89C03}"/>
              </a:ext>
            </a:extLst>
          </p:cNvPr>
          <p:cNvSpPr>
            <a:spLocks noGrp="1"/>
          </p:cNvSpPr>
          <p:nvPr>
            <p:ph sz="quarter" idx="13"/>
          </p:nvPr>
        </p:nvSpPr>
        <p:spPr>
          <a:xfrm>
            <a:off x="913774" y="1678898"/>
            <a:ext cx="10363826" cy="4976735"/>
          </a:xfrm>
        </p:spPr>
        <p:txBody>
          <a:bodyPr>
            <a:normAutofit/>
          </a:bodyPr>
          <a:lstStyle/>
          <a:p>
            <a:pPr>
              <a:buFont typeface="Wingdings" panose="05000000000000000000" pitchFamily="2" charset="2"/>
              <a:buChar char="Ø"/>
            </a:pPr>
            <a:r>
              <a:rPr lang="en-US" sz="2400" cap="none" dirty="0">
                <a:latin typeface="Arial" panose="020B0604020202020204" pitchFamily="34" charset="0"/>
                <a:cs typeface="Arial" panose="020B0604020202020204" pitchFamily="34" charset="0"/>
              </a:rPr>
              <a:t>Nested recursion ; this is a recursion type where a recursive method has a parameter defined in terms of itself or when it passes the parameter as a recursive call.</a:t>
            </a:r>
          </a:p>
          <a:p>
            <a:pPr>
              <a:buFont typeface="Wingdings" panose="05000000000000000000" pitchFamily="2" charset="2"/>
              <a:buChar char="Ø"/>
            </a:pPr>
            <a:r>
              <a:rPr lang="en-US" sz="2400" cap="none" dirty="0">
                <a:latin typeface="Arial" panose="020B0604020202020204" pitchFamily="34" charset="0"/>
                <a:cs typeface="Arial" panose="020B0604020202020204" pitchFamily="34" charset="0"/>
              </a:rPr>
              <a:t>Linear recursion; this is a recursive function which makes only a single call to itself each time the function runs.</a:t>
            </a:r>
          </a:p>
          <a:p>
            <a:pPr>
              <a:buFont typeface="Wingdings" panose="05000000000000000000" pitchFamily="2" charset="2"/>
              <a:buChar char="Ø"/>
            </a:pPr>
            <a:r>
              <a:rPr lang="en-US" sz="2400" cap="none" dirty="0">
                <a:latin typeface="Arial" panose="020B0604020202020204" pitchFamily="34" charset="0"/>
                <a:cs typeface="Arial" panose="020B0604020202020204" pitchFamily="34" charset="0"/>
              </a:rPr>
              <a:t>Binary recursion; this is a recursive function which calls itself twice during the calls of its execution.</a:t>
            </a:r>
          </a:p>
          <a:p>
            <a:pPr>
              <a:buFont typeface="Wingdings" panose="05000000000000000000" pitchFamily="2" charset="2"/>
              <a:buChar char="Ø"/>
            </a:pPr>
            <a:r>
              <a:rPr lang="en-US" sz="2400" cap="none" dirty="0">
                <a:latin typeface="Arial" panose="020B0604020202020204" pitchFamily="34" charset="0"/>
                <a:cs typeface="Arial" panose="020B0604020202020204" pitchFamily="34" charset="0"/>
              </a:rPr>
              <a:t>Non-tail recursion; a recursive function is said to be non-tail recursion if the recursion call is not the last thing done by the function. After returning back, there is something left to evaluate</a:t>
            </a:r>
            <a:r>
              <a:rPr lang="en-US" sz="1700" cap="none" dirty="0">
                <a:latin typeface="Arial" panose="020B0604020202020204" pitchFamily="34" charset="0"/>
                <a:cs typeface="Arial" panose="020B0604020202020204" pitchFamily="34" charset="0"/>
              </a:rPr>
              <a:t>.</a:t>
            </a:r>
          </a:p>
          <a:p>
            <a:pPr>
              <a:buFont typeface="Wingdings" panose="05000000000000000000" pitchFamily="2" charset="2"/>
              <a:buChar char="Ø"/>
            </a:pPr>
            <a:endParaRPr lang="en-US" sz="24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9969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F0C29E-56B7-4464-9D51-82FE06DDB579}"/>
              </a:ext>
            </a:extLst>
          </p:cNvPr>
          <p:cNvSpPr>
            <a:spLocks noGrp="1"/>
          </p:cNvSpPr>
          <p:nvPr>
            <p:ph type="title"/>
          </p:nvPr>
        </p:nvSpPr>
        <p:spPr/>
        <p:txBody>
          <a:bodyPr/>
          <a:lstStyle/>
          <a:p>
            <a:r>
              <a:rPr lang="en-US" b="1" dirty="0"/>
              <a:t>HOW TO SOLVE A PROBLEM USING RECURSIVE ALGORITHM</a:t>
            </a:r>
          </a:p>
        </p:txBody>
      </p:sp>
      <p:sp>
        <p:nvSpPr>
          <p:cNvPr id="3" name="Espace réservé du contenu 2">
            <a:extLst>
              <a:ext uri="{FF2B5EF4-FFF2-40B4-BE49-F238E27FC236}">
                <a16:creationId xmlns:a16="http://schemas.microsoft.com/office/drawing/2014/main" id="{3A6E894E-0C29-4774-9E27-2996AFAD55A2}"/>
              </a:ext>
            </a:extLst>
          </p:cNvPr>
          <p:cNvSpPr>
            <a:spLocks noGrp="1"/>
          </p:cNvSpPr>
          <p:nvPr>
            <p:ph sz="quarter" idx="13"/>
          </p:nvPr>
        </p:nvSpPr>
        <p:spPr>
          <a:xfrm>
            <a:off x="913774" y="2367093"/>
            <a:ext cx="10363826" cy="3074920"/>
          </a:xfrm>
        </p:spPr>
        <p:txBody>
          <a:bodyPr>
            <a:normAutofit/>
          </a:bodyPr>
          <a:lstStyle/>
          <a:p>
            <a:pPr>
              <a:buFont typeface="Wingdings" panose="05000000000000000000" pitchFamily="2" charset="2"/>
              <a:buChar char="Ø"/>
            </a:pPr>
            <a:r>
              <a:rPr lang="en-US" sz="2400" cap="none" dirty="0">
                <a:latin typeface="Arial" panose="020B0604020202020204" pitchFamily="34" charset="0"/>
                <a:cs typeface="Arial" panose="020B0604020202020204" pitchFamily="34" charset="0"/>
              </a:rPr>
              <a:t>Step1; Initialize the algorithm that is ; know what your function should do.</a:t>
            </a:r>
          </a:p>
          <a:p>
            <a:pPr>
              <a:buFont typeface="Wingdings" panose="05000000000000000000" pitchFamily="2" charset="2"/>
              <a:buChar char="Ø"/>
            </a:pPr>
            <a:r>
              <a:rPr lang="en-US" sz="2400" cap="none" dirty="0">
                <a:latin typeface="Arial" panose="020B0604020202020204" pitchFamily="34" charset="0"/>
                <a:cs typeface="Arial" panose="020B0604020202020204" pitchFamily="34" charset="0"/>
              </a:rPr>
              <a:t>Step2; Pick a sub-problem and assume your function already works on it.</a:t>
            </a:r>
          </a:p>
          <a:p>
            <a:pPr>
              <a:buFont typeface="Wingdings" panose="05000000000000000000" pitchFamily="2" charset="2"/>
              <a:buChar char="Ø"/>
            </a:pPr>
            <a:r>
              <a:rPr lang="en-US" sz="2400" cap="none" dirty="0">
                <a:latin typeface="Arial" panose="020B0604020202020204" pitchFamily="34" charset="0"/>
                <a:cs typeface="Arial" panose="020B0604020202020204" pitchFamily="34" charset="0"/>
              </a:rPr>
              <a:t>Step3; Take the answer to your sub-problem and use it to solve the original problem.</a:t>
            </a:r>
          </a:p>
          <a:p>
            <a:pPr>
              <a:buFont typeface="Wingdings" panose="05000000000000000000" pitchFamily="2" charset="2"/>
              <a:buChar char="Ø"/>
            </a:pPr>
            <a:r>
              <a:rPr lang="en-US" sz="2400" cap="none" dirty="0">
                <a:latin typeface="Arial" panose="020B0604020202020204" pitchFamily="34" charset="0"/>
                <a:cs typeface="Arial" panose="020B0604020202020204" pitchFamily="34" charset="0"/>
              </a:rPr>
              <a:t>Step4; Redefine the answer in terms of a smaller or simpler sub-problems</a:t>
            </a:r>
          </a:p>
        </p:txBody>
      </p:sp>
    </p:spTree>
    <p:extLst>
      <p:ext uri="{BB962C8B-B14F-4D97-AF65-F5344CB8AC3E}">
        <p14:creationId xmlns:p14="http://schemas.microsoft.com/office/powerpoint/2010/main" val="400318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A808C-5391-4BE4-809B-5EB360C8ABE5}"/>
              </a:ext>
            </a:extLst>
          </p:cNvPr>
          <p:cNvSpPr>
            <a:spLocks noGrp="1"/>
          </p:cNvSpPr>
          <p:nvPr>
            <p:ph type="title"/>
          </p:nvPr>
        </p:nvSpPr>
        <p:spPr>
          <a:xfrm>
            <a:off x="913775" y="1"/>
            <a:ext cx="10364451" cy="1828800"/>
          </a:xfrm>
        </p:spPr>
        <p:txBody>
          <a:bodyPr/>
          <a:lstStyle/>
          <a:p>
            <a:r>
              <a:rPr lang="en-US" b="1" dirty="0"/>
              <a:t>SAMPLE EXAMPLES</a:t>
            </a:r>
            <a:br>
              <a:rPr lang="en-US" dirty="0"/>
            </a:br>
            <a:endParaRPr lang="en-US" dirty="0"/>
          </a:p>
        </p:txBody>
      </p:sp>
      <p:sp>
        <p:nvSpPr>
          <p:cNvPr id="3" name="Espace réservé du contenu 2">
            <a:extLst>
              <a:ext uri="{FF2B5EF4-FFF2-40B4-BE49-F238E27FC236}">
                <a16:creationId xmlns:a16="http://schemas.microsoft.com/office/drawing/2014/main" id="{CD731057-2515-431C-A0F5-3A296141465F}"/>
              </a:ext>
            </a:extLst>
          </p:cNvPr>
          <p:cNvSpPr>
            <a:spLocks noGrp="1"/>
          </p:cNvSpPr>
          <p:nvPr>
            <p:ph sz="quarter" idx="13"/>
          </p:nvPr>
        </p:nvSpPr>
        <p:spPr>
          <a:xfrm>
            <a:off x="913774" y="961053"/>
            <a:ext cx="10363826" cy="5592147"/>
          </a:xfrm>
        </p:spPr>
        <p:txBody>
          <a:bodyPr>
            <a:normAutofit fontScale="70000" lnSpcReduction="20000"/>
          </a:bodyPr>
          <a:lstStyle/>
          <a:p>
            <a:pPr marL="0" indent="0">
              <a:buNone/>
            </a:pPr>
            <a:r>
              <a:rPr lang="en-US" dirty="0"/>
              <a:t>      </a:t>
            </a:r>
            <a:r>
              <a:rPr lang="en-US" sz="3600" cap="none" dirty="0"/>
              <a:t>some structural examples to demonstrate recursive algorithm</a:t>
            </a:r>
          </a:p>
          <a:p>
            <a:pPr marL="457200" indent="-457200">
              <a:buFont typeface="+mj-lt"/>
              <a:buAutoNum type="arabicPeriod"/>
            </a:pPr>
            <a:r>
              <a:rPr lang="en-US" sz="2900" cap="none" dirty="0"/>
              <a:t>to better understand the definition of recursion, we will look at the structure of a direct program. </a:t>
            </a:r>
          </a:p>
          <a:p>
            <a:pPr marL="0" indent="0">
              <a:buNone/>
            </a:pPr>
            <a:r>
              <a:rPr lang="en-US" sz="2900" cap="none" dirty="0"/>
              <a:t>                  int fun(int z) {</a:t>
            </a:r>
          </a:p>
          <a:p>
            <a:pPr marL="0" indent="0">
              <a:buNone/>
            </a:pPr>
            <a:r>
              <a:rPr lang="en-US" sz="2900" cap="none" dirty="0"/>
              <a:t>                        fun(z-1); //recursive call</a:t>
            </a:r>
          </a:p>
          <a:p>
            <a:pPr marL="0" indent="0">
              <a:buNone/>
            </a:pPr>
            <a:r>
              <a:rPr lang="en-US" sz="2900" cap="none" dirty="0"/>
              <a:t>}</a:t>
            </a:r>
          </a:p>
          <a:p>
            <a:pPr marL="0" indent="0">
              <a:buNone/>
            </a:pPr>
            <a:r>
              <a:rPr lang="en-US" sz="2900" cap="none" dirty="0"/>
              <a:t>  in this program, you have a method named fun that calls itself again in its function body. thus, you can say that it is direct recursive.</a:t>
            </a:r>
          </a:p>
          <a:p>
            <a:pPr marL="0" indent="0">
              <a:buNone/>
            </a:pPr>
            <a:r>
              <a:rPr lang="en-US" sz="2900" cap="none" dirty="0"/>
              <a:t>2. to illustrate an indirect recursion, let us look at its recursive program structure</a:t>
            </a:r>
          </a:p>
          <a:p>
            <a:pPr marL="0" indent="0">
              <a:buNone/>
            </a:pPr>
            <a:r>
              <a:rPr lang="en-US" sz="2900" cap="none" dirty="0"/>
              <a:t>                  int fun1 (int z){      int fun2(int y){</a:t>
            </a:r>
          </a:p>
          <a:p>
            <a:pPr marL="0" indent="0">
              <a:buNone/>
            </a:pPr>
            <a:r>
              <a:rPr lang="en-US" sz="2900" cap="none" dirty="0"/>
              <a:t>                        fun2(z-1);                fun1(y-2)</a:t>
            </a:r>
          </a:p>
          <a:p>
            <a:pPr marL="0" indent="0">
              <a:buNone/>
            </a:pPr>
            <a:r>
              <a:rPr lang="en-US" sz="2900" cap="none" dirty="0"/>
              <a:t>      }                                    }</a:t>
            </a:r>
          </a:p>
          <a:p>
            <a:pPr marL="0" indent="0">
              <a:buNone/>
            </a:pPr>
            <a:r>
              <a:rPr lang="en-US" sz="2900" cap="none" dirty="0"/>
              <a:t>in this example, we can see that the function fun1 explicitly calls fun2, which is invoking fun1 again. hence, you can say that this is an example of indirect recursion</a:t>
            </a:r>
            <a:r>
              <a:rPr lang="en-US" dirty="0"/>
              <a:t>.</a:t>
            </a:r>
          </a:p>
        </p:txBody>
      </p:sp>
    </p:spTree>
    <p:extLst>
      <p:ext uri="{BB962C8B-B14F-4D97-AF65-F5344CB8AC3E}">
        <p14:creationId xmlns:p14="http://schemas.microsoft.com/office/powerpoint/2010/main" val="2165815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847E61-8279-42A5-AD83-915C85F9C057}"/>
              </a:ext>
            </a:extLst>
          </p:cNvPr>
          <p:cNvSpPr>
            <a:spLocks noGrp="1"/>
          </p:cNvSpPr>
          <p:nvPr>
            <p:ph type="title"/>
          </p:nvPr>
        </p:nvSpPr>
        <p:spPr>
          <a:xfrm>
            <a:off x="913776" y="177283"/>
            <a:ext cx="10170992" cy="410545"/>
          </a:xfrm>
        </p:spPr>
        <p:txBody>
          <a:bodyPr>
            <a:noAutofit/>
          </a:bodyPr>
          <a:lstStyle/>
          <a:p>
            <a:endParaRPr lang="en-US" sz="3200" dirty="0"/>
          </a:p>
        </p:txBody>
      </p:sp>
      <p:sp>
        <p:nvSpPr>
          <p:cNvPr id="3" name="Espace réservé du contenu 2">
            <a:extLst>
              <a:ext uri="{FF2B5EF4-FFF2-40B4-BE49-F238E27FC236}">
                <a16:creationId xmlns:a16="http://schemas.microsoft.com/office/drawing/2014/main" id="{52591624-FF4E-470A-AB8D-AC059EA37609}"/>
              </a:ext>
            </a:extLst>
          </p:cNvPr>
          <p:cNvSpPr>
            <a:spLocks noGrp="1"/>
          </p:cNvSpPr>
          <p:nvPr>
            <p:ph sz="quarter" idx="13"/>
          </p:nvPr>
        </p:nvSpPr>
        <p:spPr>
          <a:xfrm>
            <a:off x="852814" y="709126"/>
            <a:ext cx="10363826" cy="6209833"/>
          </a:xfrm>
        </p:spPr>
        <p:txBody>
          <a:bodyPr>
            <a:normAutofit fontScale="70000" lnSpcReduction="20000"/>
          </a:bodyPr>
          <a:lstStyle/>
          <a:p>
            <a:pPr marL="0" indent="0">
              <a:buNone/>
            </a:pPr>
            <a:r>
              <a:rPr lang="en-US" dirty="0"/>
              <a:t>3</a:t>
            </a:r>
            <a:r>
              <a:rPr lang="en-US" cap="none" dirty="0">
                <a:latin typeface="Arial" panose="020B0604020202020204" pitchFamily="34" charset="0"/>
                <a:cs typeface="Arial" panose="020B0604020202020204" pitchFamily="34" charset="0"/>
              </a:rPr>
              <a:t>. let us look at the recursive structure to illustrate tail recursion </a:t>
            </a:r>
          </a:p>
          <a:p>
            <a:pPr marL="0" indent="0">
              <a:buNone/>
            </a:pPr>
            <a:r>
              <a:rPr lang="en-US" cap="none" dirty="0">
                <a:latin typeface="Arial" panose="020B0604020202020204" pitchFamily="34" charset="0"/>
                <a:cs typeface="Arial" panose="020B0604020202020204" pitchFamily="34" charset="0"/>
              </a:rPr>
              <a:t>           int fun(int z)</a:t>
            </a:r>
          </a:p>
          <a:p>
            <a:pPr marL="0" indent="0">
              <a:buNone/>
            </a:pPr>
            <a:endParaRPr lang="en-US" cap="none" dirty="0">
              <a:latin typeface="Arial" panose="020B0604020202020204" pitchFamily="34" charset="0"/>
              <a:cs typeface="Arial" panose="020B0604020202020204" pitchFamily="34" charset="0"/>
            </a:endParaRPr>
          </a:p>
          <a:p>
            <a:pPr marL="0" indent="0">
              <a:buNone/>
            </a:pPr>
            <a:r>
              <a:rPr lang="en-US" cap="none" dirty="0">
                <a:latin typeface="Arial" panose="020B0604020202020204" pitchFamily="34" charset="0"/>
                <a:cs typeface="Arial" panose="020B0604020202020204" pitchFamily="34" charset="0"/>
              </a:rPr>
              <a:t>         {</a:t>
            </a:r>
          </a:p>
          <a:p>
            <a:pPr marL="0" indent="0">
              <a:buNone/>
            </a:pPr>
            <a:r>
              <a:rPr lang="en-US" cap="none" dirty="0">
                <a:latin typeface="Arial" panose="020B0604020202020204" pitchFamily="34" charset="0"/>
                <a:cs typeface="Arial" panose="020B0604020202020204" pitchFamily="34" charset="0"/>
              </a:rPr>
              <a:t>         printf (“%d”, z)</a:t>
            </a:r>
          </a:p>
          <a:p>
            <a:pPr marL="0" indent="0">
              <a:buNone/>
            </a:pPr>
            <a:r>
              <a:rPr lang="en-US" cap="none" dirty="0">
                <a:latin typeface="Arial" panose="020B0604020202020204" pitchFamily="34" charset="0"/>
                <a:cs typeface="Arial" panose="020B0604020202020204" pitchFamily="34" charset="0"/>
              </a:rPr>
              <a:t>          fun(z-1)</a:t>
            </a:r>
          </a:p>
          <a:p>
            <a:pPr marL="0" indent="0">
              <a:buNone/>
            </a:pPr>
            <a:r>
              <a:rPr lang="en-US" cap="none" dirty="0">
                <a:latin typeface="Arial" panose="020B0604020202020204" pitchFamily="34" charset="0"/>
                <a:cs typeface="Arial" panose="020B0604020202020204" pitchFamily="34" charset="0"/>
              </a:rPr>
              <a:t>          //recursive call is last executed statement</a:t>
            </a:r>
          </a:p>
          <a:p>
            <a:pPr marL="0" indent="0">
              <a:buNone/>
            </a:pPr>
            <a:r>
              <a:rPr lang="en-US" cap="none" dirty="0">
                <a:latin typeface="Arial" panose="020B0604020202020204" pitchFamily="34" charset="0"/>
                <a:cs typeface="Arial" panose="020B0604020202020204" pitchFamily="34" charset="0"/>
              </a:rPr>
              <a:t>          } </a:t>
            </a:r>
          </a:p>
          <a:p>
            <a:pPr marL="0" indent="0">
              <a:buNone/>
            </a:pPr>
            <a:r>
              <a:rPr lang="en-US" cap="none" dirty="0">
                <a:latin typeface="Arial" panose="020B0604020202020204" pitchFamily="34" charset="0"/>
                <a:cs typeface="Arial" panose="020B0604020202020204" pitchFamily="34" charset="0"/>
              </a:rPr>
              <a:t>if you observe this program, you can see that the last line ADI will execute for method fun is a recursive call and because of that, there is no need to remember any previous state of the program.</a:t>
            </a:r>
          </a:p>
          <a:p>
            <a:pPr marL="0" indent="0">
              <a:buNone/>
            </a:pPr>
            <a:r>
              <a:rPr lang="en-US" cap="none" dirty="0">
                <a:latin typeface="Arial" panose="020B0604020202020204" pitchFamily="34" charset="0"/>
                <a:cs typeface="Arial" panose="020B0604020202020204" pitchFamily="34" charset="0"/>
              </a:rPr>
              <a:t>4. structural program of a non-tail recursion </a:t>
            </a:r>
          </a:p>
          <a:p>
            <a:pPr marL="0" indent="0">
              <a:buNone/>
            </a:pPr>
            <a:r>
              <a:rPr lang="en-US" cap="none" dirty="0">
                <a:latin typeface="Arial" panose="020B0604020202020204" pitchFamily="34" charset="0"/>
                <a:cs typeface="Arial" panose="020B0604020202020204" pitchFamily="34" charset="0"/>
              </a:rPr>
              <a:t>            int fun(int z)</a:t>
            </a:r>
          </a:p>
          <a:p>
            <a:pPr marL="0" indent="0">
              <a:buNone/>
            </a:pPr>
            <a:r>
              <a:rPr lang="en-US" cap="none" dirty="0">
                <a:latin typeface="Arial" panose="020B0604020202020204" pitchFamily="34" charset="0"/>
                <a:cs typeface="Arial" panose="020B0604020202020204" pitchFamily="34" charset="0"/>
              </a:rPr>
              <a:t>           {</a:t>
            </a:r>
          </a:p>
          <a:p>
            <a:pPr marL="0" indent="0">
              <a:buNone/>
            </a:pPr>
            <a:r>
              <a:rPr lang="en-US" cap="none" dirty="0">
                <a:latin typeface="Arial" panose="020B0604020202020204" pitchFamily="34" charset="0"/>
                <a:cs typeface="Arial" panose="020B0604020202020204" pitchFamily="34" charset="0"/>
              </a:rPr>
              <a:t>           fun(z-1);</a:t>
            </a:r>
          </a:p>
          <a:p>
            <a:pPr marL="0" indent="0">
              <a:buNone/>
            </a:pPr>
            <a:r>
              <a:rPr lang="en-US" cap="none" dirty="0">
                <a:latin typeface="Arial" panose="020B0604020202020204" pitchFamily="34" charset="0"/>
                <a:cs typeface="Arial" panose="020B0604020202020204" pitchFamily="34" charset="0"/>
              </a:rPr>
              <a:t>           print(“%d”,z);</a:t>
            </a:r>
          </a:p>
          <a:p>
            <a:pPr marL="0" indent="0">
              <a:buNone/>
            </a:pPr>
            <a:r>
              <a:rPr lang="en-US" cap="none" dirty="0">
                <a:latin typeface="Arial" panose="020B0604020202020204" pitchFamily="34" charset="0"/>
                <a:cs typeface="Arial" panose="020B0604020202020204" pitchFamily="34" charset="0"/>
              </a:rPr>
              <a:t>              //recursive call is not the last executed statement</a:t>
            </a:r>
          </a:p>
          <a:p>
            <a:pPr marL="0" indent="0">
              <a:buNone/>
            </a:pPr>
            <a:r>
              <a:rPr lang="en-US" cap="none" dirty="0">
                <a:latin typeface="Arial" panose="020B0604020202020204" pitchFamily="34" charset="0"/>
                <a:cs typeface="Arial" panose="020B0604020202020204" pitchFamily="34" charset="0"/>
              </a:rPr>
              <a:t>    in this function, we can observe that there is another operation after the recursive call. hence, the ADI will have to memorize the previous state inside this method block. that is why this program can be considered non tail recursion.</a:t>
            </a:r>
          </a:p>
        </p:txBody>
      </p:sp>
    </p:spTree>
    <p:extLst>
      <p:ext uri="{BB962C8B-B14F-4D97-AF65-F5344CB8AC3E}">
        <p14:creationId xmlns:p14="http://schemas.microsoft.com/office/powerpoint/2010/main" val="2374967341"/>
      </p:ext>
    </p:extLst>
  </p:cSld>
  <p:clrMapOvr>
    <a:masterClrMapping/>
  </p:clrMapOvr>
</p:sld>
</file>

<file path=ppt/theme/theme1.xml><?xml version="1.0" encoding="utf-8"?>
<a:theme xmlns:a="http://schemas.openxmlformats.org/drawingml/2006/main" name="Ronds dans l’eau">
  <a:themeElements>
    <a:clrScheme name="Ronds dans l’eau">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Ronds dans l’eau">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onds dans l’eau">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Ronds dans l’eau</Template>
  <TotalTime>285</TotalTime>
  <Words>805</Words>
  <Application>Microsoft Office PowerPoint</Application>
  <PresentationFormat>Grand écran</PresentationFormat>
  <Paragraphs>65</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Tw Cen MT</vt:lpstr>
      <vt:lpstr>Wingdings</vt:lpstr>
      <vt:lpstr>Ronds dans l’eau</vt:lpstr>
      <vt:lpstr>GROUP 5:RECURSIVE ALGORITHM</vt:lpstr>
      <vt:lpstr>RECURSIVE ALGORITHM</vt:lpstr>
      <vt:lpstr>Introduction to recursive algorithm</vt:lpstr>
      <vt:lpstr> TYPES OF RECURSIONS</vt:lpstr>
      <vt:lpstr>OTHER TYPES OF RECURSIONS MAY INCLUDE;</vt:lpstr>
      <vt:lpstr>HOW TO SOLVE A PROBLEM USING RECURSIVE ALGORITHM</vt:lpstr>
      <vt:lpstr>SAMPLE EXAMPLES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RECURSIVE ALGORITHM</dc:title>
  <dc:creator>dell ceriane</dc:creator>
  <cp:lastModifiedBy>dell ceriane</cp:lastModifiedBy>
  <cp:revision>28</cp:revision>
  <dcterms:created xsi:type="dcterms:W3CDTF">2023-11-30T11:35:12Z</dcterms:created>
  <dcterms:modified xsi:type="dcterms:W3CDTF">2023-12-02T11:56:17Z</dcterms:modified>
</cp:coreProperties>
</file>