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Raleway Heavy" charset="1" panose="020B0003030101060003"/>
      <p:regular r:id="rId28"/>
    </p:embeddedFont>
    <p:embeddedFont>
      <p:font typeface="Now Bold" charset="1" panose="00000800000000000000"/>
      <p:regular r:id="rId29"/>
    </p:embeddedFont>
    <p:embeddedFont>
      <p:font typeface="Open Sans Bold" charset="1" panose="00000000000000000000"/>
      <p:regular r:id="rId30"/>
    </p:embeddedFont>
    <p:embeddedFont>
      <p:font typeface="Open Sans Extra Bold" charset="1" panose="020B0906030804020204"/>
      <p:regular r:id="rId31"/>
    </p:embeddedFont>
    <p:embeddedFont>
      <p:font typeface="Open Sans SemiCondensed Bold" charset="1" panose="00000000000000000000"/>
      <p:regular r:id="rId32"/>
    </p:embeddedFont>
    <p:embeddedFont>
      <p:font typeface="Open Sans" charset="1" panose="00000000000000000000"/>
      <p:regular r:id="rId33"/>
    </p:embeddedFont>
    <p:embeddedFont>
      <p:font typeface="Open Sans SemiCondensed Ultra-Bold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13220"/>
            <a:ext cx="10074970" cy="1651635"/>
          </a:xfrm>
          <a:prstGeom prst="rect">
            <a:avLst/>
          </a:prstGeom>
        </p:spPr>
        <p:txBody>
          <a:bodyPr anchor="t" rtlCol="false" tIns="0" lIns="0" bIns="0" rIns="0">
            <a:spAutoFit/>
          </a:bodyPr>
          <a:lstStyle/>
          <a:p>
            <a:pPr algn="ctr">
              <a:lnSpc>
                <a:spcPts val="13439"/>
              </a:lnSpc>
            </a:pPr>
            <a:r>
              <a:rPr lang="en-US" b="true" sz="9600">
                <a:solidFill>
                  <a:srgbClr val="1D1D1F"/>
                </a:solidFill>
                <a:latin typeface="Raleway Heavy"/>
                <a:ea typeface="Raleway Heavy"/>
                <a:cs typeface="Raleway Heavy"/>
                <a:sym typeface="Raleway Heavy"/>
              </a:rPr>
              <a:t>GROOV</a:t>
            </a:r>
          </a:p>
        </p:txBody>
      </p:sp>
      <p:sp>
        <p:nvSpPr>
          <p:cNvPr name="TextBox 3" id="3"/>
          <p:cNvSpPr txBox="true"/>
          <p:nvPr/>
        </p:nvSpPr>
        <p:spPr>
          <a:xfrm rot="0">
            <a:off x="5397320" y="6014600"/>
            <a:ext cx="7474309" cy="40386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Now Bold"/>
                <a:ea typeface="Now Bold"/>
                <a:cs typeface="Now Bold"/>
                <a:sym typeface="Now Bold"/>
              </a:rPr>
              <a:t>FINAL PROJECT PRESENTATION</a:t>
            </a:r>
          </a:p>
        </p:txBody>
      </p:sp>
      <p:sp>
        <p:nvSpPr>
          <p:cNvPr name="AutoShape 4" id="4"/>
          <p:cNvSpPr/>
          <p:nvPr/>
        </p:nvSpPr>
        <p:spPr>
          <a:xfrm rot="0">
            <a:off x="5553087" y="5678116"/>
            <a:ext cx="7181826" cy="0"/>
          </a:xfrm>
          <a:prstGeom prst="line">
            <a:avLst/>
          </a:prstGeom>
          <a:ln cap="flat" w="47625">
            <a:solidFill>
              <a:srgbClr val="A28231"/>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175352" y="1532847"/>
            <a:ext cx="7707673" cy="1905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774350" y="1730170"/>
            <a:ext cx="15863206" cy="8227165"/>
          </a:xfrm>
          <a:custGeom>
            <a:avLst/>
            <a:gdLst/>
            <a:ahLst/>
            <a:cxnLst/>
            <a:rect r="r" b="b" t="t" l="l"/>
            <a:pathLst>
              <a:path h="8227165" w="15863206">
                <a:moveTo>
                  <a:pt x="0" y="0"/>
                </a:moveTo>
                <a:lnTo>
                  <a:pt x="15863207" y="0"/>
                </a:lnTo>
                <a:lnTo>
                  <a:pt x="15863207" y="8227165"/>
                </a:lnTo>
                <a:lnTo>
                  <a:pt x="0" y="8227165"/>
                </a:lnTo>
                <a:lnTo>
                  <a:pt x="0" y="0"/>
                </a:lnTo>
                <a:close/>
              </a:path>
            </a:pathLst>
          </a:custGeom>
          <a:blipFill>
            <a:blip r:embed="rId3"/>
            <a:stretch>
              <a:fillRect l="-2316" t="-6910" r="0" b="-6567"/>
            </a:stretch>
          </a:blipFill>
        </p:spPr>
      </p:sp>
      <p:sp>
        <p:nvSpPr>
          <p:cNvPr name="TextBox 6" id="6"/>
          <p:cNvSpPr txBox="true"/>
          <p:nvPr/>
        </p:nvSpPr>
        <p:spPr>
          <a:xfrm rot="0">
            <a:off x="175304" y="370153"/>
            <a:ext cx="9517006"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Sequence Diagram</a:t>
            </a:r>
          </a:p>
        </p:txBody>
      </p:sp>
    </p:spTree>
  </p:cSld>
  <p:clrMapOvr>
    <a:masterClrMapping/>
  </p:clrMapOvr>
  <p:transition spd="slow">
    <p:circl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218941" y="1749646"/>
            <a:ext cx="649224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218941" y="586952"/>
            <a:ext cx="14603997"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Modules</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TextBox 5" id="5"/>
          <p:cNvSpPr txBox="true"/>
          <p:nvPr/>
        </p:nvSpPr>
        <p:spPr>
          <a:xfrm rot="0">
            <a:off x="218941" y="1711546"/>
            <a:ext cx="18288000" cy="8417560"/>
          </a:xfrm>
          <a:prstGeom prst="rect">
            <a:avLst/>
          </a:prstGeom>
        </p:spPr>
        <p:txBody>
          <a:bodyPr anchor="t" rtlCol="false" tIns="0" lIns="0" bIns="0" rIns="0">
            <a:spAutoFit/>
          </a:bodyPr>
          <a:lstStyle/>
          <a:p>
            <a:pPr algn="l" marL="863599" indent="-431800" lvl="1">
              <a:lnSpc>
                <a:spcPts val="5119"/>
              </a:lnSpc>
              <a:buFont typeface="Arial"/>
              <a:buChar char="•"/>
            </a:pPr>
            <a:r>
              <a:rPr lang="en-US" b="true" sz="3999" spc="-159">
                <a:solidFill>
                  <a:srgbClr val="222222"/>
                </a:solidFill>
                <a:latin typeface="Open Sans Bold"/>
                <a:ea typeface="Open Sans Bold"/>
                <a:cs typeface="Open Sans Bold"/>
                <a:sym typeface="Open Sans Bold"/>
              </a:rPr>
              <a:t>Hardware: </a:t>
            </a:r>
            <a:r>
              <a:rPr lang="en-US" sz="3999" spc="-159">
                <a:solidFill>
                  <a:srgbClr val="222222"/>
                </a:solidFill>
                <a:latin typeface="Open Sans"/>
                <a:ea typeface="Open Sans"/>
                <a:cs typeface="Open Sans"/>
                <a:sym typeface="Open Sans"/>
              </a:rPr>
              <a:t>To design and build the physical device to incorporate the sensors.</a:t>
            </a:r>
          </a:p>
          <a:p>
            <a:pPr algn="l">
              <a:lnSpc>
                <a:spcPts val="5119"/>
              </a:lnSpc>
            </a:pPr>
          </a:p>
          <a:p>
            <a:pPr algn="l" marL="863599" indent="-431800" lvl="1">
              <a:lnSpc>
                <a:spcPts val="5119"/>
              </a:lnSpc>
              <a:buFont typeface="Arial"/>
              <a:buChar char="•"/>
            </a:pPr>
            <a:r>
              <a:rPr lang="en-US" b="true" sz="3999" spc="-159">
                <a:solidFill>
                  <a:srgbClr val="222222"/>
                </a:solidFill>
                <a:latin typeface="Open Sans Bold"/>
                <a:ea typeface="Open Sans Bold"/>
                <a:cs typeface="Open Sans Bold"/>
                <a:sym typeface="Open Sans Bold"/>
              </a:rPr>
              <a:t>Gesture Recognition</a:t>
            </a:r>
            <a:r>
              <a:rPr lang="en-US" sz="3999" spc="-159">
                <a:solidFill>
                  <a:srgbClr val="222222"/>
                </a:solidFill>
                <a:latin typeface="Open Sans"/>
                <a:ea typeface="Open Sans"/>
                <a:cs typeface="Open Sans"/>
                <a:sym typeface="Open Sans"/>
              </a:rPr>
              <a:t>: Utilize IMU’s to detect user movements and translate them into audio.</a:t>
            </a:r>
          </a:p>
          <a:p>
            <a:pPr algn="l">
              <a:lnSpc>
                <a:spcPts val="5119"/>
              </a:lnSpc>
            </a:pPr>
          </a:p>
          <a:p>
            <a:pPr algn="l" marL="863599" indent="-431800" lvl="1">
              <a:lnSpc>
                <a:spcPts val="5119"/>
              </a:lnSpc>
              <a:buFont typeface="Arial"/>
              <a:buChar char="•"/>
            </a:pPr>
            <a:r>
              <a:rPr lang="en-US" b="true" sz="3999" spc="-159">
                <a:solidFill>
                  <a:srgbClr val="222222"/>
                </a:solidFill>
                <a:latin typeface="Open Sans Bold"/>
                <a:ea typeface="Open Sans Bold"/>
                <a:cs typeface="Open Sans Bold"/>
                <a:sym typeface="Open Sans Bold"/>
              </a:rPr>
              <a:t>MIDI Protocol Implementation</a:t>
            </a:r>
            <a:r>
              <a:rPr lang="en-US" sz="3999" spc="-159">
                <a:solidFill>
                  <a:srgbClr val="222222"/>
                </a:solidFill>
                <a:latin typeface="Open Sans"/>
                <a:ea typeface="Open Sans"/>
                <a:cs typeface="Open Sans"/>
                <a:sym typeface="Open Sans"/>
              </a:rPr>
              <a:t>: To facilitate effective communication between devices</a:t>
            </a:r>
          </a:p>
          <a:p>
            <a:pPr algn="l">
              <a:lnSpc>
                <a:spcPts val="5119"/>
              </a:lnSpc>
            </a:pPr>
          </a:p>
          <a:p>
            <a:pPr algn="l" marL="863599" indent="-431800" lvl="1">
              <a:lnSpc>
                <a:spcPts val="5119"/>
              </a:lnSpc>
              <a:buFont typeface="Arial"/>
              <a:buChar char="•"/>
            </a:pPr>
            <a:r>
              <a:rPr lang="en-US" b="true" sz="3999" spc="-159">
                <a:solidFill>
                  <a:srgbClr val="222222"/>
                </a:solidFill>
                <a:latin typeface="Open Sans Bold"/>
                <a:ea typeface="Open Sans Bold"/>
                <a:cs typeface="Open Sans Bold"/>
                <a:sym typeface="Open Sans Bold"/>
              </a:rPr>
              <a:t>Sound Processing Software</a:t>
            </a:r>
            <a:r>
              <a:rPr lang="en-US" sz="3999" spc="-159">
                <a:solidFill>
                  <a:srgbClr val="222222"/>
                </a:solidFill>
                <a:latin typeface="Open Sans"/>
                <a:ea typeface="Open Sans"/>
                <a:cs typeface="Open Sans"/>
                <a:sym typeface="Open Sans"/>
              </a:rPr>
              <a:t>: To ensure the production of high quality sound output.</a:t>
            </a:r>
          </a:p>
          <a:p>
            <a:pPr algn="l">
              <a:lnSpc>
                <a:spcPts val="5119"/>
              </a:lnSpc>
            </a:pPr>
          </a:p>
          <a:p>
            <a:pPr algn="l" marL="863599" indent="-431800" lvl="1">
              <a:lnSpc>
                <a:spcPts val="5119"/>
              </a:lnSpc>
              <a:buFont typeface="Arial"/>
              <a:buChar char="•"/>
            </a:pPr>
            <a:r>
              <a:rPr lang="en-US" b="true" sz="3999" spc="-159">
                <a:solidFill>
                  <a:srgbClr val="222222"/>
                </a:solidFill>
                <a:latin typeface="Open Sans Bold"/>
                <a:ea typeface="Open Sans Bold"/>
                <a:cs typeface="Open Sans Bold"/>
                <a:sym typeface="Open Sans Bold"/>
              </a:rPr>
              <a:t>User Calibration</a:t>
            </a:r>
            <a:r>
              <a:rPr lang="en-US" sz="3999" spc="-159">
                <a:solidFill>
                  <a:srgbClr val="222222"/>
                </a:solidFill>
                <a:latin typeface="Open Sans"/>
                <a:ea typeface="Open Sans"/>
                <a:cs typeface="Open Sans"/>
                <a:sym typeface="Open Sans"/>
              </a:rPr>
              <a:t>: A calibration feature to adjust sensitivity and responsiveness based on individual user preferences and playing styles.</a:t>
            </a:r>
          </a:p>
        </p:txBody>
      </p:sp>
    </p:spTree>
  </p:cSld>
  <p:clrMapOvr>
    <a:masterClrMapping/>
  </p:clrMapOvr>
  <p:transition spd="slow">
    <p:circl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47" y="1433495"/>
            <a:ext cx="7707673" cy="1905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47" y="270801"/>
            <a:ext cx="9517006"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Assumptions</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0" y="1683758"/>
            <a:ext cx="18288000" cy="8432800"/>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000000"/>
                </a:solidFill>
                <a:latin typeface="Open Sans Bold"/>
                <a:ea typeface="Open Sans Bold"/>
                <a:cs typeface="Open Sans Bold"/>
                <a:sym typeface="Open Sans Bold"/>
              </a:rPr>
              <a:t>User Engagement: </a:t>
            </a:r>
            <a:r>
              <a:rPr lang="en-US" sz="3999">
                <a:solidFill>
                  <a:srgbClr val="000000"/>
                </a:solidFill>
                <a:latin typeface="Open Sans"/>
                <a:ea typeface="Open Sans"/>
                <a:cs typeface="Open Sans"/>
                <a:sym typeface="Open Sans"/>
              </a:rPr>
              <a:t>The device is expected to be intuitive and engaging, encouraging interest in music-making.</a:t>
            </a:r>
          </a:p>
          <a:p>
            <a:pPr algn="l">
              <a:lnSpc>
                <a:spcPts val="5599"/>
              </a:lnSpc>
            </a:pPr>
          </a:p>
          <a:p>
            <a:pPr algn="l" marL="863599" indent="-431800" lvl="1">
              <a:lnSpc>
                <a:spcPts val="5599"/>
              </a:lnSpc>
              <a:buFont typeface="Arial"/>
              <a:buChar char="•"/>
            </a:pPr>
            <a:r>
              <a:rPr lang="en-US" b="true" sz="3999">
                <a:solidFill>
                  <a:srgbClr val="000000"/>
                </a:solidFill>
                <a:latin typeface="Open Sans Bold"/>
                <a:ea typeface="Open Sans Bold"/>
                <a:cs typeface="Open Sans Bold"/>
                <a:sym typeface="Open Sans Bold"/>
              </a:rPr>
              <a:t> Gesture Accuracy: </a:t>
            </a:r>
            <a:r>
              <a:rPr lang="en-US" sz="3999">
                <a:solidFill>
                  <a:srgbClr val="000000"/>
                </a:solidFill>
                <a:latin typeface="Open Sans"/>
                <a:ea typeface="Open Sans"/>
                <a:cs typeface="Open Sans"/>
                <a:sym typeface="Open Sans"/>
              </a:rPr>
              <a:t>Gesture recognition is assumed to reliably interpret user movements for a smooth experience.</a:t>
            </a:r>
          </a:p>
          <a:p>
            <a:pPr algn="l">
              <a:lnSpc>
                <a:spcPts val="5599"/>
              </a:lnSpc>
            </a:pPr>
          </a:p>
          <a:p>
            <a:pPr algn="l" marL="863599" indent="-431800" lvl="1">
              <a:lnSpc>
                <a:spcPts val="5599"/>
              </a:lnSpc>
              <a:buFont typeface="Arial"/>
              <a:buChar char="•"/>
            </a:pPr>
            <a:r>
              <a:rPr lang="en-US" b="true" sz="3999">
                <a:solidFill>
                  <a:srgbClr val="000000"/>
                </a:solidFill>
                <a:latin typeface="Open Sans Bold"/>
                <a:ea typeface="Open Sans Bold"/>
                <a:cs typeface="Open Sans Bold"/>
                <a:sym typeface="Open Sans Bold"/>
              </a:rPr>
              <a:t> Sound Quality: </a:t>
            </a:r>
            <a:r>
              <a:rPr lang="en-US" sz="3999">
                <a:solidFill>
                  <a:srgbClr val="000000"/>
                </a:solidFill>
                <a:latin typeface="Open Sans"/>
                <a:ea typeface="Open Sans"/>
                <a:cs typeface="Open Sans"/>
                <a:sym typeface="Open Sans"/>
              </a:rPr>
              <a:t>The software is expected to deliver high-quality, realistic instrument sounds.</a:t>
            </a:r>
          </a:p>
          <a:p>
            <a:pPr algn="l">
              <a:lnSpc>
                <a:spcPts val="5599"/>
              </a:lnSpc>
            </a:pPr>
          </a:p>
          <a:p>
            <a:pPr algn="l" marL="863599" indent="-431800" lvl="1">
              <a:lnSpc>
                <a:spcPts val="5599"/>
              </a:lnSpc>
              <a:buFont typeface="Arial"/>
              <a:buChar char="•"/>
            </a:pPr>
            <a:r>
              <a:rPr lang="en-US" b="true" sz="3999">
                <a:solidFill>
                  <a:srgbClr val="000000"/>
                </a:solidFill>
                <a:latin typeface="Open Sans Bold"/>
                <a:ea typeface="Open Sans Bold"/>
                <a:cs typeface="Open Sans Bold"/>
                <a:sym typeface="Open Sans Bold"/>
              </a:rPr>
              <a:t> User Learning Curve: </a:t>
            </a:r>
            <a:r>
              <a:rPr lang="en-US" sz="3999">
                <a:solidFill>
                  <a:srgbClr val="000000"/>
                </a:solidFill>
                <a:latin typeface="Open Sans"/>
                <a:ea typeface="Open Sans"/>
                <a:cs typeface="Open Sans"/>
                <a:sym typeface="Open Sans"/>
              </a:rPr>
              <a:t>Users are assumed to adapt quickly, with minimal effort required for beginners.</a:t>
            </a:r>
          </a:p>
          <a:p>
            <a:pPr algn="l">
              <a:lnSpc>
                <a:spcPts val="5599"/>
              </a:lnSpc>
            </a:pPr>
          </a:p>
        </p:txBody>
      </p:sp>
    </p:spTree>
  </p:cSld>
  <p:clrMapOvr>
    <a:masterClrMapping/>
  </p:clrMapOvr>
  <p:transition spd="slow">
    <p:circl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TextBox 2" id="2"/>
          <p:cNvSpPr txBox="true"/>
          <p:nvPr/>
        </p:nvSpPr>
        <p:spPr>
          <a:xfrm rot="0">
            <a:off x="282714" y="370153"/>
            <a:ext cx="13614860" cy="1143644"/>
          </a:xfrm>
          <a:prstGeom prst="rect">
            <a:avLst/>
          </a:prstGeom>
        </p:spPr>
        <p:txBody>
          <a:bodyPr anchor="t" rtlCol="false" tIns="0" lIns="0" bIns="0" rIns="0">
            <a:spAutoFit/>
          </a:bodyPr>
          <a:lstStyle/>
          <a:p>
            <a:pPr algn="l">
              <a:lnSpc>
                <a:spcPts val="8650"/>
              </a:lnSpc>
            </a:pPr>
            <a:r>
              <a:rPr lang="en-US" sz="8650" spc="-346" b="true">
                <a:solidFill>
                  <a:srgbClr val="222222"/>
                </a:solidFill>
                <a:latin typeface="Open Sans SemiCondensed Bold"/>
                <a:ea typeface="Open Sans SemiCondensed Bold"/>
                <a:cs typeface="Open Sans SemiCondensed Bold"/>
                <a:sym typeface="Open Sans SemiCondensed Bold"/>
              </a:rPr>
              <a:t>Requirements:</a:t>
            </a:r>
          </a:p>
        </p:txBody>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5" id="5"/>
          <p:cNvSpPr txBox="true"/>
          <p:nvPr/>
        </p:nvSpPr>
        <p:spPr>
          <a:xfrm rot="0">
            <a:off x="838559" y="3520943"/>
            <a:ext cx="7666168" cy="4150777"/>
          </a:xfrm>
          <a:prstGeom prst="rect">
            <a:avLst/>
          </a:prstGeom>
        </p:spPr>
        <p:txBody>
          <a:bodyPr anchor="t" rtlCol="false" tIns="0" lIns="0" bIns="0" rIns="0">
            <a:spAutoFit/>
          </a:bodyPr>
          <a:lstStyle/>
          <a:p>
            <a:pPr algn="l" marL="826949" indent="-413475" lvl="1">
              <a:lnSpc>
                <a:spcPts val="3255"/>
              </a:lnSpc>
              <a:buFont typeface="Arial"/>
              <a:buChar char="•"/>
            </a:pPr>
            <a:r>
              <a:rPr lang="en-US" sz="3830" spc="-153">
                <a:solidFill>
                  <a:srgbClr val="222222"/>
                </a:solidFill>
                <a:latin typeface="Open Sans"/>
                <a:ea typeface="Open Sans"/>
                <a:cs typeface="Open Sans"/>
                <a:sym typeface="Open Sans"/>
              </a:rPr>
              <a:t>seeed studio xiao nrf52840 sense microcontroller </a:t>
            </a:r>
          </a:p>
          <a:p>
            <a:pPr algn="l">
              <a:lnSpc>
                <a:spcPts val="3255"/>
              </a:lnSpc>
            </a:pPr>
          </a:p>
          <a:p>
            <a:pPr algn="l" marL="826949" indent="-413475" lvl="1">
              <a:lnSpc>
                <a:spcPts val="3255"/>
              </a:lnSpc>
              <a:buFont typeface="Arial"/>
              <a:buChar char="•"/>
            </a:pPr>
            <a:r>
              <a:rPr lang="en-US" sz="3830" spc="-153">
                <a:solidFill>
                  <a:srgbClr val="222222"/>
                </a:solidFill>
                <a:latin typeface="Open Sans"/>
                <a:ea typeface="Open Sans"/>
                <a:cs typeface="Open Sans"/>
                <a:sym typeface="Open Sans"/>
              </a:rPr>
              <a:t>Power supply: lithium polymer battery</a:t>
            </a:r>
          </a:p>
          <a:p>
            <a:pPr algn="l">
              <a:lnSpc>
                <a:spcPts val="3255"/>
              </a:lnSpc>
            </a:pPr>
          </a:p>
          <a:p>
            <a:pPr algn="l" marL="826949" indent="-413475" lvl="1">
              <a:lnSpc>
                <a:spcPts val="3255"/>
              </a:lnSpc>
              <a:buFont typeface="Arial"/>
              <a:buChar char="•"/>
            </a:pPr>
            <a:r>
              <a:rPr lang="en-US" sz="3830" spc="-153">
                <a:solidFill>
                  <a:srgbClr val="222222"/>
                </a:solidFill>
                <a:latin typeface="Open Sans"/>
                <a:ea typeface="Open Sans"/>
                <a:cs typeface="Open Sans"/>
                <a:sym typeface="Open Sans"/>
              </a:rPr>
              <a:t>Wireless module: bluetooth</a:t>
            </a:r>
          </a:p>
          <a:p>
            <a:pPr algn="l">
              <a:lnSpc>
                <a:spcPts val="3255"/>
              </a:lnSpc>
            </a:pPr>
          </a:p>
          <a:p>
            <a:pPr algn="l" marL="826949" indent="-413475" lvl="1">
              <a:lnSpc>
                <a:spcPts val="3255"/>
              </a:lnSpc>
              <a:buFont typeface="Arial"/>
              <a:buChar char="•"/>
            </a:pPr>
            <a:r>
              <a:rPr lang="en-US" sz="3830" spc="-153">
                <a:solidFill>
                  <a:srgbClr val="222222"/>
                </a:solidFill>
                <a:latin typeface="Open Sans"/>
                <a:ea typeface="Open Sans"/>
                <a:cs typeface="Open Sans"/>
                <a:sym typeface="Open Sans"/>
              </a:rPr>
              <a:t>Glove/Band : 3D moduled enclosure</a:t>
            </a:r>
          </a:p>
        </p:txBody>
      </p:sp>
      <p:sp>
        <p:nvSpPr>
          <p:cNvPr name="TextBox 6" id="6"/>
          <p:cNvSpPr txBox="true"/>
          <p:nvPr/>
        </p:nvSpPr>
        <p:spPr>
          <a:xfrm rot="0">
            <a:off x="10199070" y="2225973"/>
            <a:ext cx="5629510" cy="1752841"/>
          </a:xfrm>
          <a:prstGeom prst="rect">
            <a:avLst/>
          </a:prstGeom>
        </p:spPr>
        <p:txBody>
          <a:bodyPr anchor="t" rtlCol="false" tIns="0" lIns="0" bIns="0" rIns="0">
            <a:spAutoFit/>
          </a:bodyPr>
          <a:lstStyle/>
          <a:p>
            <a:pPr algn="l">
              <a:lnSpc>
                <a:spcPts val="6751"/>
              </a:lnSpc>
            </a:pPr>
            <a:r>
              <a:rPr lang="en-US" sz="6751" spc="-270" b="true">
                <a:solidFill>
                  <a:srgbClr val="222222"/>
                </a:solidFill>
                <a:latin typeface="Open Sans SemiCondensed Bold"/>
                <a:ea typeface="Open Sans SemiCondensed Bold"/>
                <a:cs typeface="Open Sans SemiCondensed Bold"/>
                <a:sym typeface="Open Sans SemiCondensed Bold"/>
              </a:rPr>
              <a:t>Software:</a:t>
            </a:r>
          </a:p>
          <a:p>
            <a:pPr algn="l">
              <a:lnSpc>
                <a:spcPts val="6751"/>
              </a:lnSpc>
            </a:pPr>
          </a:p>
        </p:txBody>
      </p:sp>
      <p:sp>
        <p:nvSpPr>
          <p:cNvPr name="TextBox 7" id="7"/>
          <p:cNvSpPr txBox="true"/>
          <p:nvPr/>
        </p:nvSpPr>
        <p:spPr>
          <a:xfrm rot="0">
            <a:off x="10179495" y="2968446"/>
            <a:ext cx="5627407" cy="2931019"/>
          </a:xfrm>
          <a:prstGeom prst="rect">
            <a:avLst/>
          </a:prstGeom>
        </p:spPr>
        <p:txBody>
          <a:bodyPr anchor="t" rtlCol="false" tIns="0" lIns="0" bIns="0" rIns="0">
            <a:spAutoFit/>
          </a:bodyPr>
          <a:lstStyle/>
          <a:p>
            <a:pPr algn="l">
              <a:lnSpc>
                <a:spcPts val="3830"/>
              </a:lnSpc>
            </a:pPr>
          </a:p>
          <a:p>
            <a:pPr algn="l" marL="826949" indent="-413475" lvl="1">
              <a:lnSpc>
                <a:spcPts val="3830"/>
              </a:lnSpc>
              <a:buFont typeface="Arial"/>
              <a:buChar char="•"/>
            </a:pPr>
            <a:r>
              <a:rPr lang="en-US" sz="3830" spc="-153">
                <a:solidFill>
                  <a:srgbClr val="222222"/>
                </a:solidFill>
                <a:latin typeface="Open Sans"/>
                <a:ea typeface="Open Sans"/>
                <a:cs typeface="Open Sans"/>
                <a:sym typeface="Open Sans"/>
              </a:rPr>
              <a:t>Xcode : Swift</a:t>
            </a:r>
          </a:p>
          <a:p>
            <a:pPr algn="l">
              <a:lnSpc>
                <a:spcPts val="3830"/>
              </a:lnSpc>
            </a:pPr>
          </a:p>
          <a:p>
            <a:pPr algn="l" marL="826949" indent="-413475" lvl="1">
              <a:lnSpc>
                <a:spcPts val="3830"/>
              </a:lnSpc>
              <a:buFont typeface="Arial"/>
              <a:buChar char="•"/>
            </a:pPr>
            <a:r>
              <a:rPr lang="en-US" sz="3830" spc="-153">
                <a:solidFill>
                  <a:srgbClr val="222222"/>
                </a:solidFill>
                <a:latin typeface="Open Sans"/>
                <a:ea typeface="Open Sans"/>
                <a:cs typeface="Open Sans"/>
                <a:sym typeface="Open Sans"/>
              </a:rPr>
              <a:t>Arduino ide</a:t>
            </a:r>
          </a:p>
          <a:p>
            <a:pPr algn="l">
              <a:lnSpc>
                <a:spcPts val="3830"/>
              </a:lnSpc>
            </a:pPr>
          </a:p>
          <a:p>
            <a:pPr algn="l">
              <a:lnSpc>
                <a:spcPts val="3830"/>
              </a:lnSpc>
            </a:pPr>
          </a:p>
        </p:txBody>
      </p:sp>
      <p:sp>
        <p:nvSpPr>
          <p:cNvPr name="TextBox 8" id="8"/>
          <p:cNvSpPr txBox="true"/>
          <p:nvPr/>
        </p:nvSpPr>
        <p:spPr>
          <a:xfrm rot="0">
            <a:off x="1248888" y="2092025"/>
            <a:ext cx="6530857" cy="1752841"/>
          </a:xfrm>
          <a:prstGeom prst="rect">
            <a:avLst/>
          </a:prstGeom>
        </p:spPr>
        <p:txBody>
          <a:bodyPr anchor="t" rtlCol="false" tIns="0" lIns="0" bIns="0" rIns="0">
            <a:spAutoFit/>
          </a:bodyPr>
          <a:lstStyle/>
          <a:p>
            <a:pPr algn="l">
              <a:lnSpc>
                <a:spcPts val="6751"/>
              </a:lnSpc>
            </a:pPr>
            <a:r>
              <a:rPr lang="en-US" sz="6751" spc="-270" b="true">
                <a:solidFill>
                  <a:srgbClr val="222222"/>
                </a:solidFill>
                <a:latin typeface="Open Sans SemiCondensed Bold"/>
                <a:ea typeface="Open Sans SemiCondensed Bold"/>
                <a:cs typeface="Open Sans SemiCondensed Bold"/>
                <a:sym typeface="Open Sans SemiCondensed Bold"/>
              </a:rPr>
              <a:t>Hardware:</a:t>
            </a:r>
          </a:p>
          <a:p>
            <a:pPr algn="l">
              <a:lnSpc>
                <a:spcPts val="6751"/>
              </a:lnSpc>
            </a:pPr>
          </a:p>
        </p:txBody>
      </p:sp>
      <p:sp>
        <p:nvSpPr>
          <p:cNvPr name="AutoShape 9" id="9"/>
          <p:cNvSpPr/>
          <p:nvPr/>
        </p:nvSpPr>
        <p:spPr>
          <a:xfrm>
            <a:off x="605943" y="2075884"/>
            <a:ext cx="963" cy="6275550"/>
          </a:xfrm>
          <a:prstGeom prst="line">
            <a:avLst/>
          </a:prstGeom>
          <a:ln cap="flat" w="38100">
            <a:solidFill>
              <a:srgbClr val="000000"/>
            </a:solidFill>
            <a:prstDash val="solid"/>
            <a:headEnd type="none" len="sm" w="sm"/>
            <a:tailEnd type="none" len="sm" w="sm"/>
          </a:ln>
        </p:spPr>
      </p:sp>
      <p:sp>
        <p:nvSpPr>
          <p:cNvPr name="AutoShape 10" id="10"/>
          <p:cNvSpPr/>
          <p:nvPr/>
        </p:nvSpPr>
        <p:spPr>
          <a:xfrm flipV="true">
            <a:off x="606906" y="8337536"/>
            <a:ext cx="17055138" cy="0"/>
          </a:xfrm>
          <a:prstGeom prst="line">
            <a:avLst/>
          </a:prstGeom>
          <a:ln cap="flat" w="38100">
            <a:solidFill>
              <a:srgbClr val="000000"/>
            </a:solidFill>
            <a:prstDash val="solid"/>
            <a:headEnd type="none" len="sm" w="sm"/>
            <a:tailEnd type="none" len="sm" w="sm"/>
          </a:ln>
        </p:spPr>
      </p:sp>
      <p:sp>
        <p:nvSpPr>
          <p:cNvPr name="AutoShape 11" id="11"/>
          <p:cNvSpPr/>
          <p:nvPr/>
        </p:nvSpPr>
        <p:spPr>
          <a:xfrm>
            <a:off x="17652278" y="2092623"/>
            <a:ext cx="9766" cy="6244913"/>
          </a:xfrm>
          <a:prstGeom prst="line">
            <a:avLst/>
          </a:prstGeom>
          <a:ln cap="flat" w="38100">
            <a:solidFill>
              <a:srgbClr val="000000"/>
            </a:solidFill>
            <a:prstDash val="solid"/>
            <a:headEnd type="none" len="sm" w="sm"/>
            <a:tailEnd type="none" len="sm" w="sm"/>
          </a:ln>
        </p:spPr>
      </p:sp>
      <p:sp>
        <p:nvSpPr>
          <p:cNvPr name="AutoShape 12" id="12"/>
          <p:cNvSpPr/>
          <p:nvPr/>
        </p:nvSpPr>
        <p:spPr>
          <a:xfrm flipV="true">
            <a:off x="606906" y="2070861"/>
            <a:ext cx="17055138" cy="7986"/>
          </a:xfrm>
          <a:prstGeom prst="line">
            <a:avLst/>
          </a:prstGeom>
          <a:ln cap="flat" w="38100">
            <a:solidFill>
              <a:srgbClr val="000000"/>
            </a:solidFill>
            <a:prstDash val="solid"/>
            <a:headEnd type="none" len="sm" w="sm"/>
            <a:tailEnd type="none" len="sm" w="sm"/>
          </a:ln>
        </p:spPr>
      </p:sp>
      <p:sp>
        <p:nvSpPr>
          <p:cNvPr name="AutoShape 13" id="13"/>
          <p:cNvSpPr/>
          <p:nvPr/>
        </p:nvSpPr>
        <p:spPr>
          <a:xfrm flipH="true">
            <a:off x="9911833" y="2070980"/>
            <a:ext cx="39063" cy="6258689"/>
          </a:xfrm>
          <a:prstGeom prst="line">
            <a:avLst/>
          </a:prstGeom>
          <a:ln cap="flat" w="38100">
            <a:solidFill>
              <a:srgbClr val="000000"/>
            </a:solidFill>
            <a:prstDash val="solid"/>
            <a:headEnd type="none" len="sm" w="sm"/>
            <a:tailEnd type="none" len="sm" w="sm"/>
          </a:ln>
        </p:spPr>
      </p:sp>
      <p:sp>
        <p:nvSpPr>
          <p:cNvPr name="AutoShape 14" id="14"/>
          <p:cNvSpPr/>
          <p:nvPr/>
        </p:nvSpPr>
        <p:spPr>
          <a:xfrm>
            <a:off x="606906" y="3185774"/>
            <a:ext cx="17094201" cy="0"/>
          </a:xfrm>
          <a:prstGeom prst="line">
            <a:avLst/>
          </a:prstGeom>
          <a:ln cap="flat" w="38100">
            <a:solidFill>
              <a:srgbClr val="000000"/>
            </a:solidFill>
            <a:prstDash val="solid"/>
            <a:headEnd type="none" len="sm" w="sm"/>
            <a:tailEnd type="none" len="sm" w="sm"/>
          </a:ln>
        </p:spPr>
      </p:sp>
    </p:spTree>
  </p:cSld>
  <p:clrMapOvr>
    <a:masterClrMapping/>
  </p:clrMapOvr>
  <p:transition spd="slow">
    <p:circl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174172" y="1705297"/>
            <a:ext cx="6294649" cy="3810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1028700" y="1859889"/>
            <a:ext cx="16475078" cy="8159226"/>
          </a:xfrm>
          <a:custGeom>
            <a:avLst/>
            <a:gdLst/>
            <a:ahLst/>
            <a:cxnLst/>
            <a:rect r="r" b="b" t="t" l="l"/>
            <a:pathLst>
              <a:path h="8159226" w="16475078">
                <a:moveTo>
                  <a:pt x="0" y="0"/>
                </a:moveTo>
                <a:lnTo>
                  <a:pt x="16475078" y="0"/>
                </a:lnTo>
                <a:lnTo>
                  <a:pt x="16475078" y="8159226"/>
                </a:lnTo>
                <a:lnTo>
                  <a:pt x="0" y="8159226"/>
                </a:lnTo>
                <a:lnTo>
                  <a:pt x="0" y="0"/>
                </a:lnTo>
                <a:close/>
              </a:path>
            </a:pathLst>
          </a:custGeom>
          <a:blipFill>
            <a:blip r:embed="rId3"/>
            <a:stretch>
              <a:fillRect l="0" t="-25315" r="0" b="-5679"/>
            </a:stretch>
          </a:blipFill>
        </p:spPr>
      </p:sp>
      <p:sp>
        <p:nvSpPr>
          <p:cNvPr name="TextBox 6" id="6"/>
          <p:cNvSpPr txBox="true"/>
          <p:nvPr/>
        </p:nvSpPr>
        <p:spPr>
          <a:xfrm rot="0">
            <a:off x="174057" y="542603"/>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Gantt Chart</a:t>
            </a:r>
          </a:p>
        </p:txBody>
      </p:sp>
    </p:spTree>
  </p:cSld>
  <p:clrMapOvr>
    <a:masterClrMapping/>
  </p:clrMapOvr>
  <p:transition spd="slow">
    <p:circl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282823" y="1532847"/>
            <a:ext cx="3326446" cy="1905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3334766" y="2122030"/>
            <a:ext cx="11610479" cy="6966287"/>
          </a:xfrm>
          <a:custGeom>
            <a:avLst/>
            <a:gdLst/>
            <a:ahLst/>
            <a:cxnLst/>
            <a:rect r="r" b="b" t="t" l="l"/>
            <a:pathLst>
              <a:path h="6966287" w="11610479">
                <a:moveTo>
                  <a:pt x="0" y="0"/>
                </a:moveTo>
                <a:lnTo>
                  <a:pt x="11610479" y="0"/>
                </a:lnTo>
                <a:lnTo>
                  <a:pt x="11610479" y="6966288"/>
                </a:lnTo>
                <a:lnTo>
                  <a:pt x="0" y="6966288"/>
                </a:lnTo>
                <a:lnTo>
                  <a:pt x="0" y="0"/>
                </a:lnTo>
                <a:close/>
              </a:path>
            </a:pathLst>
          </a:custGeom>
          <a:blipFill>
            <a:blip r:embed="rId3"/>
            <a:stretch>
              <a:fillRect l="0" t="0" r="0" b="0"/>
            </a:stretch>
          </a:blipFill>
        </p:spPr>
      </p:sp>
      <p:sp>
        <p:nvSpPr>
          <p:cNvPr name="TextBox 6" id="6"/>
          <p:cNvSpPr txBox="true"/>
          <p:nvPr/>
        </p:nvSpPr>
        <p:spPr>
          <a:xfrm rot="0">
            <a:off x="282714" y="370153"/>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Budget</a:t>
            </a:r>
          </a:p>
        </p:txBody>
      </p:sp>
    </p:spTree>
  </p:cSld>
  <p:clrMapOvr>
    <a:masterClrMapping/>
  </p:clrMapOvr>
  <p:transition spd="slow">
    <p:circl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282829" y="1629097"/>
            <a:ext cx="6294649" cy="3810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282714" y="542603"/>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Risk and Challenges</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147357" y="1854200"/>
            <a:ext cx="18292482" cy="8432800"/>
          </a:xfrm>
          <a:prstGeom prst="rect">
            <a:avLst/>
          </a:prstGeom>
        </p:spPr>
        <p:txBody>
          <a:bodyPr anchor="t" rtlCol="false" tIns="0" lIns="0" bIns="0" rIns="0">
            <a:spAutoFit/>
          </a:bodyPr>
          <a:lstStyle/>
          <a:p>
            <a:pPr algn="just" marL="863599" indent="-431800" lvl="1">
              <a:lnSpc>
                <a:spcPts val="5599"/>
              </a:lnSpc>
              <a:buFont typeface="Arial"/>
              <a:buChar char="•"/>
            </a:pPr>
            <a:r>
              <a:rPr lang="en-US" b="true" sz="3999">
                <a:solidFill>
                  <a:srgbClr val="222222"/>
                </a:solidFill>
                <a:latin typeface="Open Sans Bold"/>
                <a:ea typeface="Open Sans Bold"/>
                <a:cs typeface="Open Sans Bold"/>
                <a:sym typeface="Open Sans Bold"/>
              </a:rPr>
              <a:t>Gesture Accuracy: </a:t>
            </a:r>
            <a:r>
              <a:rPr lang="en-US" sz="3999">
                <a:solidFill>
                  <a:srgbClr val="222222"/>
                </a:solidFill>
                <a:latin typeface="Open Sans"/>
                <a:ea typeface="Open Sans"/>
                <a:cs typeface="Open Sans"/>
                <a:sym typeface="Open Sans"/>
              </a:rPr>
              <a:t>Misrecognition could lead to incorrect musical output.</a:t>
            </a:r>
          </a:p>
          <a:p>
            <a:pPr algn="just" marL="863599" indent="-431800" lvl="1">
              <a:lnSpc>
                <a:spcPts val="5599"/>
              </a:lnSpc>
              <a:buFont typeface="Arial"/>
              <a:buChar char="•"/>
            </a:pPr>
            <a:r>
              <a:rPr lang="en-US" b="true" sz="3999">
                <a:solidFill>
                  <a:srgbClr val="222222"/>
                </a:solidFill>
                <a:latin typeface="Open Sans Bold"/>
                <a:ea typeface="Open Sans Bold"/>
                <a:cs typeface="Open Sans Bold"/>
                <a:sym typeface="Open Sans Bold"/>
              </a:rPr>
              <a:t> User Adoption: </a:t>
            </a:r>
            <a:r>
              <a:rPr lang="en-US" sz="3999">
                <a:solidFill>
                  <a:srgbClr val="222222"/>
                </a:solidFill>
                <a:latin typeface="Open Sans"/>
                <a:ea typeface="Open Sans"/>
                <a:cs typeface="Open Sans"/>
                <a:sym typeface="Open Sans"/>
              </a:rPr>
              <a:t>Some users may need guidance to use gesture controls effectively.</a:t>
            </a:r>
          </a:p>
          <a:p>
            <a:pPr algn="just" marL="863599" indent="-431800" lvl="1">
              <a:lnSpc>
                <a:spcPts val="5599"/>
              </a:lnSpc>
              <a:buFont typeface="Arial"/>
              <a:buChar char="•"/>
            </a:pPr>
            <a:r>
              <a:rPr lang="en-US" b="true" sz="3999">
                <a:solidFill>
                  <a:srgbClr val="222222"/>
                </a:solidFill>
                <a:latin typeface="Open Sans Bold"/>
                <a:ea typeface="Open Sans Bold"/>
                <a:cs typeface="Open Sans Bold"/>
                <a:sym typeface="Open Sans Bold"/>
              </a:rPr>
              <a:t> Market Adoption:</a:t>
            </a:r>
            <a:r>
              <a:rPr lang="en-US" sz="3999">
                <a:solidFill>
                  <a:srgbClr val="222222"/>
                </a:solidFill>
                <a:latin typeface="Open Sans"/>
                <a:ea typeface="Open Sans"/>
                <a:cs typeface="Open Sans"/>
                <a:sym typeface="Open Sans"/>
              </a:rPr>
              <a:t> Tech-based instruments may face competition and skepticism.</a:t>
            </a:r>
          </a:p>
          <a:p>
            <a:pPr algn="just" marL="863599" indent="-431800" lvl="1">
              <a:lnSpc>
                <a:spcPts val="5599"/>
              </a:lnSpc>
              <a:buFont typeface="Arial"/>
              <a:buChar char="•"/>
            </a:pPr>
            <a:r>
              <a:rPr lang="en-US" b="true" sz="3999">
                <a:solidFill>
                  <a:srgbClr val="222222"/>
                </a:solidFill>
                <a:latin typeface="Open Sans Bold"/>
                <a:ea typeface="Open Sans Bold"/>
                <a:cs typeface="Open Sans Bold"/>
                <a:sym typeface="Open Sans Bold"/>
              </a:rPr>
              <a:t> Cost Management:</a:t>
            </a:r>
            <a:r>
              <a:rPr lang="en-US" sz="3999">
                <a:solidFill>
                  <a:srgbClr val="222222"/>
                </a:solidFill>
                <a:latin typeface="Open Sans"/>
                <a:ea typeface="Open Sans"/>
                <a:cs typeface="Open Sans"/>
                <a:sym typeface="Open Sans"/>
              </a:rPr>
              <a:t> Balancing quality with affordable production is a challenge.</a:t>
            </a:r>
          </a:p>
          <a:p>
            <a:pPr algn="just" marL="863599" indent="-431800" lvl="1">
              <a:lnSpc>
                <a:spcPts val="5599"/>
              </a:lnSpc>
              <a:buFont typeface="Arial"/>
              <a:buChar char="•"/>
            </a:pPr>
            <a:r>
              <a:rPr lang="en-US" b="true" sz="3999">
                <a:solidFill>
                  <a:srgbClr val="222222"/>
                </a:solidFill>
                <a:latin typeface="Open Sans Bold"/>
                <a:ea typeface="Open Sans Bold"/>
                <a:cs typeface="Open Sans Bold"/>
                <a:sym typeface="Open Sans Bold"/>
              </a:rPr>
              <a:t> Hardware Integration: </a:t>
            </a:r>
            <a:r>
              <a:rPr lang="en-US" sz="3999">
                <a:solidFill>
                  <a:srgbClr val="222222"/>
                </a:solidFill>
                <a:latin typeface="Open Sans"/>
                <a:ea typeface="Open Sans"/>
                <a:cs typeface="Open Sans"/>
                <a:sym typeface="Open Sans"/>
              </a:rPr>
              <a:t>Ensuring accurate IMU-based tracking can be complex.</a:t>
            </a:r>
          </a:p>
          <a:p>
            <a:pPr algn="just">
              <a:lnSpc>
                <a:spcPts val="5599"/>
              </a:lnSpc>
            </a:pPr>
          </a:p>
          <a:p>
            <a:pPr algn="just">
              <a:lnSpc>
                <a:spcPts val="5599"/>
              </a:lnSpc>
            </a:pPr>
          </a:p>
        </p:txBody>
      </p:sp>
    </p:spTree>
  </p:cSld>
  <p:clrMapOvr>
    <a:masterClrMapping/>
  </p:clrMapOvr>
  <p:transition spd="slow">
    <p:circl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273304" y="1679575"/>
            <a:ext cx="6294649" cy="3810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273189" y="516882"/>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Expected Output</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273304" y="2204091"/>
            <a:ext cx="17877602" cy="7023182"/>
          </a:xfrm>
          <a:prstGeom prst="rect">
            <a:avLst/>
          </a:prstGeom>
        </p:spPr>
        <p:txBody>
          <a:bodyPr anchor="t" rtlCol="false" tIns="0" lIns="0" bIns="0" rIns="0">
            <a:spAutoFit/>
          </a:bodyPr>
          <a:lstStyle/>
          <a:p>
            <a:pPr algn="l" marL="862903" indent="-431452" lvl="1">
              <a:lnSpc>
                <a:spcPts val="5595"/>
              </a:lnSpc>
              <a:buFont typeface="Arial"/>
              <a:buChar char="•"/>
            </a:pPr>
            <a:r>
              <a:rPr lang="en-US" b="true" sz="3996">
                <a:solidFill>
                  <a:srgbClr val="222222"/>
                </a:solidFill>
                <a:latin typeface="Open Sans Bold"/>
                <a:ea typeface="Open Sans Bold"/>
                <a:cs typeface="Open Sans Bold"/>
                <a:sym typeface="Open Sans Bold"/>
              </a:rPr>
              <a:t>Instrument Simulation:</a:t>
            </a:r>
            <a:r>
              <a:rPr lang="en-US" sz="3996">
                <a:solidFill>
                  <a:srgbClr val="222222"/>
                </a:solidFill>
                <a:latin typeface="Open Sans"/>
                <a:ea typeface="Open Sans"/>
                <a:cs typeface="Open Sans"/>
                <a:sym typeface="Open Sans"/>
              </a:rPr>
              <a:t> Users can play multiple instruments (drums, violin, piano) using natural hand gestures with real-time sound feedback.</a:t>
            </a:r>
          </a:p>
          <a:p>
            <a:pPr algn="l" marL="862903" indent="-431452" lvl="1">
              <a:lnSpc>
                <a:spcPts val="5595"/>
              </a:lnSpc>
              <a:buFont typeface="Arial"/>
              <a:buChar char="•"/>
            </a:pPr>
            <a:r>
              <a:rPr lang="en-US" b="true" sz="3996">
                <a:solidFill>
                  <a:srgbClr val="222222"/>
                </a:solidFill>
                <a:latin typeface="Open Sans Bold"/>
                <a:ea typeface="Open Sans Bold"/>
                <a:cs typeface="Open Sans Bold"/>
                <a:sym typeface="Open Sans Bold"/>
              </a:rPr>
              <a:t>Minimal Hardware</a:t>
            </a:r>
            <a:r>
              <a:rPr lang="en-US" sz="3996">
                <a:solidFill>
                  <a:srgbClr val="222222"/>
                </a:solidFill>
                <a:latin typeface="Open Sans"/>
                <a:ea typeface="Open Sans"/>
                <a:cs typeface="Open Sans"/>
                <a:sym typeface="Open Sans"/>
              </a:rPr>
              <a:t>: A lightweight wearable device with sensors, eliminating the need for physical instruments or controllers.</a:t>
            </a:r>
          </a:p>
          <a:p>
            <a:pPr algn="l" marL="862903" indent="-431452" lvl="1">
              <a:lnSpc>
                <a:spcPts val="5595"/>
              </a:lnSpc>
              <a:buFont typeface="Arial"/>
              <a:buChar char="•"/>
            </a:pPr>
            <a:r>
              <a:rPr lang="en-US" b="true" sz="3996">
                <a:solidFill>
                  <a:srgbClr val="222222"/>
                </a:solidFill>
                <a:latin typeface="Open Sans Bold"/>
                <a:ea typeface="Open Sans Bold"/>
                <a:cs typeface="Open Sans Bold"/>
                <a:sym typeface="Open Sans Bold"/>
              </a:rPr>
              <a:t>Accurate Gesture Recognition:</a:t>
            </a:r>
            <a:r>
              <a:rPr lang="en-US" sz="3996">
                <a:solidFill>
                  <a:srgbClr val="222222"/>
                </a:solidFill>
                <a:latin typeface="Open Sans"/>
                <a:ea typeface="Open Sans"/>
                <a:cs typeface="Open Sans"/>
                <a:sym typeface="Open Sans"/>
              </a:rPr>
              <a:t> High precision in tracking gestures for realistic and responsive sound generation.</a:t>
            </a:r>
          </a:p>
          <a:p>
            <a:pPr algn="l" marL="862903" indent="-431452" lvl="1">
              <a:lnSpc>
                <a:spcPts val="5595"/>
              </a:lnSpc>
              <a:buFont typeface="Arial"/>
              <a:buChar char="•"/>
            </a:pPr>
            <a:r>
              <a:rPr lang="en-US" b="true" sz="3996">
                <a:solidFill>
                  <a:srgbClr val="222222"/>
                </a:solidFill>
                <a:latin typeface="Open Sans Bold"/>
                <a:ea typeface="Open Sans Bold"/>
                <a:cs typeface="Open Sans Bold"/>
                <a:sym typeface="Open Sans Bold"/>
              </a:rPr>
              <a:t>Mobile/PC App Integration</a:t>
            </a:r>
            <a:r>
              <a:rPr lang="en-US" sz="3996">
                <a:solidFill>
                  <a:srgbClr val="222222"/>
                </a:solidFill>
                <a:latin typeface="Open Sans"/>
                <a:ea typeface="Open Sans"/>
                <a:cs typeface="Open Sans"/>
                <a:sym typeface="Open Sans"/>
              </a:rPr>
              <a:t>: Wireless control via a user-friendly app for instrument selection and settings adjustment.</a:t>
            </a:r>
          </a:p>
          <a:p>
            <a:pPr algn="l">
              <a:lnSpc>
                <a:spcPts val="5595"/>
              </a:lnSpc>
            </a:pPr>
          </a:p>
        </p:txBody>
      </p:sp>
    </p:spTree>
  </p:cSld>
  <p:clrMapOvr>
    <a:masterClrMapping/>
  </p:clrMapOvr>
  <p:transition spd="slow">
    <p:circl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273304" y="1679575"/>
            <a:ext cx="6294649" cy="3810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1751635" y="1923387"/>
            <a:ext cx="14235775" cy="7878184"/>
          </a:xfrm>
          <a:custGeom>
            <a:avLst/>
            <a:gdLst/>
            <a:ahLst/>
            <a:cxnLst/>
            <a:rect r="r" b="b" t="t" l="l"/>
            <a:pathLst>
              <a:path h="7878184" w="14235775">
                <a:moveTo>
                  <a:pt x="0" y="0"/>
                </a:moveTo>
                <a:lnTo>
                  <a:pt x="14235775" y="0"/>
                </a:lnTo>
                <a:lnTo>
                  <a:pt x="14235775" y="7878184"/>
                </a:lnTo>
                <a:lnTo>
                  <a:pt x="0" y="7878184"/>
                </a:lnTo>
                <a:lnTo>
                  <a:pt x="0" y="0"/>
                </a:lnTo>
                <a:close/>
              </a:path>
            </a:pathLst>
          </a:custGeom>
          <a:blipFill>
            <a:blip r:embed="rId3"/>
            <a:stretch>
              <a:fillRect l="0" t="-1499" r="0" b="-1499"/>
            </a:stretch>
          </a:blipFill>
        </p:spPr>
      </p:sp>
      <p:sp>
        <p:nvSpPr>
          <p:cNvPr name="TextBox 6" id="6"/>
          <p:cNvSpPr txBox="true"/>
          <p:nvPr/>
        </p:nvSpPr>
        <p:spPr>
          <a:xfrm rot="0">
            <a:off x="273189" y="516882"/>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Result</a:t>
            </a:r>
          </a:p>
        </p:txBody>
      </p:sp>
    </p:spTree>
  </p:cSld>
  <p:clrMapOvr>
    <a:masterClrMapping/>
  </p:clrMapOvr>
  <p:transition spd="slow">
    <p:circl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273304" y="1679575"/>
            <a:ext cx="6294649" cy="3810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3051689" y="1873397"/>
            <a:ext cx="10836360" cy="8106489"/>
          </a:xfrm>
          <a:custGeom>
            <a:avLst/>
            <a:gdLst/>
            <a:ahLst/>
            <a:cxnLst/>
            <a:rect r="r" b="b" t="t" l="l"/>
            <a:pathLst>
              <a:path h="8106489" w="10836360">
                <a:moveTo>
                  <a:pt x="0" y="0"/>
                </a:moveTo>
                <a:lnTo>
                  <a:pt x="10836360" y="0"/>
                </a:lnTo>
                <a:lnTo>
                  <a:pt x="10836360" y="8106489"/>
                </a:lnTo>
                <a:lnTo>
                  <a:pt x="0" y="8106489"/>
                </a:lnTo>
                <a:lnTo>
                  <a:pt x="0" y="0"/>
                </a:lnTo>
                <a:close/>
              </a:path>
            </a:pathLst>
          </a:custGeom>
          <a:blipFill>
            <a:blip r:embed="rId3"/>
            <a:stretch>
              <a:fillRect l="-1107" t="0" r="-139120" b="-2358"/>
            </a:stretch>
          </a:blipFill>
        </p:spPr>
      </p:sp>
      <p:sp>
        <p:nvSpPr>
          <p:cNvPr name="TextBox 6" id="6"/>
          <p:cNvSpPr txBox="true"/>
          <p:nvPr/>
        </p:nvSpPr>
        <p:spPr>
          <a:xfrm rot="0">
            <a:off x="273189" y="516882"/>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Result</a:t>
            </a:r>
          </a:p>
        </p:txBody>
      </p:sp>
    </p:spTree>
  </p:cSld>
  <p:clrMapOvr>
    <a:masterClrMapping/>
  </p:clrMapOvr>
  <p:transition spd="slow">
    <p:circl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703678" y="3490066"/>
            <a:ext cx="7657420" cy="4182866"/>
          </a:xfrm>
          <a:custGeom>
            <a:avLst/>
            <a:gdLst/>
            <a:ahLst/>
            <a:cxnLst/>
            <a:rect r="r" b="b" t="t" l="l"/>
            <a:pathLst>
              <a:path h="4182866" w="7657420">
                <a:moveTo>
                  <a:pt x="0" y="0"/>
                </a:moveTo>
                <a:lnTo>
                  <a:pt x="7657420" y="0"/>
                </a:lnTo>
                <a:lnTo>
                  <a:pt x="7657420" y="4182866"/>
                </a:lnTo>
                <a:lnTo>
                  <a:pt x="0" y="4182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85044" y="3635861"/>
            <a:ext cx="7123617" cy="3891276"/>
          </a:xfrm>
          <a:custGeom>
            <a:avLst/>
            <a:gdLst/>
            <a:ahLst/>
            <a:cxnLst/>
            <a:rect r="r" b="b" t="t" l="l"/>
            <a:pathLst>
              <a:path h="3891276" w="7123617">
                <a:moveTo>
                  <a:pt x="0" y="0"/>
                </a:moveTo>
                <a:lnTo>
                  <a:pt x="7123617" y="0"/>
                </a:lnTo>
                <a:lnTo>
                  <a:pt x="7123617" y="3891276"/>
                </a:lnTo>
                <a:lnTo>
                  <a:pt x="0" y="3891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7003" y="1512277"/>
            <a:ext cx="5590687" cy="1251972"/>
          </a:xfrm>
          <a:prstGeom prst="rect">
            <a:avLst/>
          </a:prstGeom>
        </p:spPr>
        <p:txBody>
          <a:bodyPr anchor="t" rtlCol="false" tIns="0" lIns="0" bIns="0" rIns="0">
            <a:spAutoFit/>
          </a:bodyPr>
          <a:lstStyle/>
          <a:p>
            <a:pPr algn="l">
              <a:lnSpc>
                <a:spcPts val="9081"/>
              </a:lnSpc>
            </a:pPr>
            <a:r>
              <a:rPr lang="en-US" sz="10090" spc="-807" b="true">
                <a:solidFill>
                  <a:srgbClr val="272727"/>
                </a:solidFill>
                <a:latin typeface="Open Sans Bold"/>
                <a:ea typeface="Open Sans Bold"/>
                <a:cs typeface="Open Sans Bold"/>
                <a:sym typeface="Open Sans Bold"/>
              </a:rPr>
              <a:t>Team 18</a:t>
            </a:r>
          </a:p>
        </p:txBody>
      </p:sp>
      <p:sp>
        <p:nvSpPr>
          <p:cNvPr name="TextBox 5" id="5"/>
          <p:cNvSpPr txBox="true"/>
          <p:nvPr/>
        </p:nvSpPr>
        <p:spPr>
          <a:xfrm rot="0">
            <a:off x="800778" y="4146337"/>
            <a:ext cx="7463220" cy="2794124"/>
          </a:xfrm>
          <a:prstGeom prst="rect">
            <a:avLst/>
          </a:prstGeom>
        </p:spPr>
        <p:txBody>
          <a:bodyPr anchor="t" rtlCol="false" tIns="0" lIns="0" bIns="0" rIns="0">
            <a:spAutoFit/>
          </a:bodyPr>
          <a:lstStyle/>
          <a:p>
            <a:pPr algn="l">
              <a:lnSpc>
                <a:spcPts val="5593"/>
              </a:lnSpc>
            </a:pPr>
            <a:r>
              <a:rPr lang="en-US" sz="3995" b="true">
                <a:solidFill>
                  <a:srgbClr val="272727"/>
                </a:solidFill>
                <a:latin typeface="Open Sans Bold"/>
                <a:ea typeface="Open Sans Bold"/>
                <a:cs typeface="Open Sans Bold"/>
                <a:sym typeface="Open Sans Bold"/>
              </a:rPr>
              <a:t>Aaditya Nair            U2103001</a:t>
            </a:r>
          </a:p>
          <a:p>
            <a:pPr algn="l">
              <a:lnSpc>
                <a:spcPts val="5593"/>
              </a:lnSpc>
            </a:pPr>
            <a:r>
              <a:rPr lang="en-US" sz="3995" b="true">
                <a:solidFill>
                  <a:srgbClr val="272727"/>
                </a:solidFill>
                <a:latin typeface="Open Sans Bold"/>
                <a:ea typeface="Open Sans Bold"/>
                <a:cs typeface="Open Sans Bold"/>
                <a:sym typeface="Open Sans Bold"/>
              </a:rPr>
              <a:t>Aathira K                   U2103004</a:t>
            </a:r>
          </a:p>
          <a:p>
            <a:pPr algn="l">
              <a:lnSpc>
                <a:spcPts val="5593"/>
              </a:lnSpc>
            </a:pPr>
            <a:r>
              <a:rPr lang="en-US" sz="3995" b="true">
                <a:solidFill>
                  <a:srgbClr val="272727"/>
                </a:solidFill>
                <a:latin typeface="Open Sans Bold"/>
                <a:ea typeface="Open Sans Bold"/>
                <a:cs typeface="Open Sans Bold"/>
                <a:sym typeface="Open Sans Bold"/>
              </a:rPr>
              <a:t>Abhinand Santosh U2103006</a:t>
            </a:r>
          </a:p>
          <a:p>
            <a:pPr algn="l">
              <a:lnSpc>
                <a:spcPts val="5593"/>
              </a:lnSpc>
            </a:pPr>
            <a:r>
              <a:rPr lang="en-US" sz="3995" b="true">
                <a:solidFill>
                  <a:srgbClr val="272727"/>
                </a:solidFill>
                <a:latin typeface="Open Sans Bold"/>
                <a:ea typeface="Open Sans Bold"/>
                <a:cs typeface="Open Sans Bold"/>
                <a:sym typeface="Open Sans Bold"/>
              </a:rPr>
              <a:t>Aldrin Lyju                 U2103023</a:t>
            </a:r>
          </a:p>
        </p:txBody>
      </p:sp>
      <p:sp>
        <p:nvSpPr>
          <p:cNvPr name="TextBox 6" id="6"/>
          <p:cNvSpPr txBox="true"/>
          <p:nvPr/>
        </p:nvSpPr>
        <p:spPr>
          <a:xfrm rot="0">
            <a:off x="9912187" y="4425073"/>
            <a:ext cx="6469331" cy="1664893"/>
          </a:xfrm>
          <a:prstGeom prst="rect">
            <a:avLst/>
          </a:prstGeom>
        </p:spPr>
        <p:txBody>
          <a:bodyPr anchor="t" rtlCol="false" tIns="0" lIns="0" bIns="0" rIns="0">
            <a:spAutoFit/>
          </a:bodyPr>
          <a:lstStyle/>
          <a:p>
            <a:pPr algn="l">
              <a:lnSpc>
                <a:spcPts val="6732"/>
              </a:lnSpc>
            </a:pPr>
            <a:r>
              <a:rPr lang="en-US" sz="4808" b="true">
                <a:solidFill>
                  <a:srgbClr val="000000"/>
                </a:solidFill>
                <a:latin typeface="Open Sans Bold"/>
                <a:ea typeface="Open Sans Bold"/>
                <a:cs typeface="Open Sans Bold"/>
                <a:sym typeface="Open Sans Bold"/>
              </a:rPr>
              <a:t>Guide:</a:t>
            </a:r>
          </a:p>
          <a:p>
            <a:pPr algn="ctr" marL="0" indent="0" lvl="0">
              <a:lnSpc>
                <a:spcPts val="6732"/>
              </a:lnSpc>
              <a:spcBef>
                <a:spcPct val="0"/>
              </a:spcBef>
            </a:pPr>
            <a:r>
              <a:rPr lang="en-US" b="true" sz="4808">
                <a:solidFill>
                  <a:srgbClr val="000000"/>
                </a:solidFill>
                <a:latin typeface="Open Sans Bold"/>
                <a:ea typeface="Open Sans Bold"/>
                <a:cs typeface="Open Sans Bold"/>
                <a:sym typeface="Open Sans Bold"/>
              </a:rPr>
              <a:t>Dr. Jincy J Fernandez</a:t>
            </a:r>
          </a:p>
        </p:txBody>
      </p:sp>
      <p:sp>
        <p:nvSpPr>
          <p:cNvPr name="Freeform 7" id="7"/>
          <p:cNvSpPr/>
          <p:nvPr/>
        </p:nvSpPr>
        <p:spPr>
          <a:xfrm flipH="false" flipV="false" rot="0">
            <a:off x="-723693" y="8919244"/>
            <a:ext cx="19225257" cy="861065"/>
          </a:xfrm>
          <a:custGeom>
            <a:avLst/>
            <a:gdLst/>
            <a:ahLst/>
            <a:cxnLst/>
            <a:rect r="r" b="b" t="t" l="l"/>
            <a:pathLst>
              <a:path h="861065" w="19225257">
                <a:moveTo>
                  <a:pt x="0" y="0"/>
                </a:moveTo>
                <a:lnTo>
                  <a:pt x="19225257" y="0"/>
                </a:lnTo>
                <a:lnTo>
                  <a:pt x="19225257" y="861065"/>
                </a:lnTo>
                <a:lnTo>
                  <a:pt x="0" y="861065"/>
                </a:lnTo>
                <a:lnTo>
                  <a:pt x="0" y="0"/>
                </a:lnTo>
                <a:close/>
              </a:path>
            </a:pathLst>
          </a:custGeom>
          <a:blipFill>
            <a:blip r:embed="rId4"/>
            <a:stretch>
              <a:fillRect l="0" t="-247502" r="0" b="-648853"/>
            </a:stretch>
          </a:blipFill>
        </p:spPr>
      </p:sp>
      <p:sp>
        <p:nvSpPr>
          <p:cNvPr name="Freeform 8" id="8"/>
          <p:cNvSpPr/>
          <p:nvPr/>
        </p:nvSpPr>
        <p:spPr>
          <a:xfrm flipH="false" flipV="false" rot="0">
            <a:off x="-723693" y="0"/>
            <a:ext cx="19225257" cy="861065"/>
          </a:xfrm>
          <a:custGeom>
            <a:avLst/>
            <a:gdLst/>
            <a:ahLst/>
            <a:cxnLst/>
            <a:rect r="r" b="b" t="t" l="l"/>
            <a:pathLst>
              <a:path h="861065" w="19225257">
                <a:moveTo>
                  <a:pt x="0" y="0"/>
                </a:moveTo>
                <a:lnTo>
                  <a:pt x="19225257" y="0"/>
                </a:lnTo>
                <a:lnTo>
                  <a:pt x="19225257" y="861065"/>
                </a:lnTo>
                <a:lnTo>
                  <a:pt x="0" y="861065"/>
                </a:lnTo>
                <a:lnTo>
                  <a:pt x="0" y="0"/>
                </a:lnTo>
                <a:close/>
              </a:path>
            </a:pathLst>
          </a:custGeom>
          <a:blipFill>
            <a:blip r:embed="rId4"/>
            <a:stretch>
              <a:fillRect l="0" t="-247502" r="0" b="-648853"/>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1028815" y="3071231"/>
            <a:ext cx="6294649" cy="3810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282714" y="1360850"/>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Conclusion</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526019" y="3604630"/>
            <a:ext cx="17235961" cy="4203700"/>
          </a:xfrm>
          <a:prstGeom prst="rect">
            <a:avLst/>
          </a:prstGeom>
        </p:spPr>
        <p:txBody>
          <a:bodyPr anchor="t" rtlCol="false" tIns="0" lIns="0" bIns="0" rIns="0">
            <a:spAutoFit/>
          </a:bodyPr>
          <a:lstStyle/>
          <a:p>
            <a:pPr algn="l">
              <a:lnSpc>
                <a:spcPts val="5599"/>
              </a:lnSpc>
            </a:pPr>
            <a:r>
              <a:rPr lang="en-US" sz="3999">
                <a:solidFill>
                  <a:srgbClr val="222222"/>
                </a:solidFill>
                <a:latin typeface="Open Sans"/>
                <a:ea typeface="Open Sans"/>
                <a:cs typeface="Open Sans"/>
                <a:sym typeface="Open Sans"/>
              </a:rPr>
              <a:t>Groov transforms natural hand gestures into dynamic musical expressions, offering musicians an intuitive and portable platform for creativity. Its minimalist design eliminates the need for extensive equipment, enabling artists to compose and perform music seamlessly in diverse settings.</a:t>
            </a:r>
          </a:p>
          <a:p>
            <a:pPr algn="l">
              <a:lnSpc>
                <a:spcPts val="5599"/>
              </a:lnSpc>
            </a:pPr>
          </a:p>
        </p:txBody>
      </p:sp>
    </p:spTree>
  </p:cSld>
  <p:clrMapOvr>
    <a:masterClrMapping/>
  </p:clrMapOvr>
  <p:transition spd="slow">
    <p:circl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945085" y="1357296"/>
            <a:ext cx="6294649" cy="3810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87397" y="270801"/>
            <a:ext cx="13614860"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References</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87397" y="1652112"/>
            <a:ext cx="18113207" cy="8264682"/>
          </a:xfrm>
          <a:prstGeom prst="rect">
            <a:avLst/>
          </a:prstGeom>
        </p:spPr>
        <p:txBody>
          <a:bodyPr anchor="t" rtlCol="false" tIns="0" lIns="0" bIns="0" rIns="0">
            <a:spAutoFit/>
          </a:bodyPr>
          <a:lstStyle/>
          <a:p>
            <a:pPr algn="ctr">
              <a:lnSpc>
                <a:spcPts val="4366"/>
              </a:lnSpc>
            </a:pPr>
            <a:r>
              <a:rPr lang="en-US" sz="3118">
                <a:solidFill>
                  <a:srgbClr val="000000"/>
                </a:solidFill>
                <a:latin typeface="Open Sans"/>
                <a:ea typeface="Open Sans"/>
                <a:cs typeface="Open Sans"/>
                <a:sym typeface="Open Sans"/>
              </a:rPr>
              <a:t>1.Wang,H. Research on the Application of Wireless Wearable Sensing Devices In Interactive Music. Journal of Sensors. Vol.2021,October(2021)</a:t>
            </a:r>
          </a:p>
          <a:p>
            <a:pPr algn="ctr">
              <a:lnSpc>
                <a:spcPts val="4366"/>
              </a:lnSpc>
            </a:pPr>
          </a:p>
          <a:p>
            <a:pPr algn="ctr">
              <a:lnSpc>
                <a:spcPts val="4366"/>
              </a:lnSpc>
            </a:pPr>
            <a:r>
              <a:rPr lang="en-US" sz="3118">
                <a:solidFill>
                  <a:srgbClr val="000000"/>
                </a:solidFill>
                <a:latin typeface="Open Sans"/>
                <a:ea typeface="Open Sans"/>
                <a:cs typeface="Open Sans"/>
                <a:sym typeface="Open Sans"/>
              </a:rPr>
              <a:t>2.Wexler ,D; Yip ,J; Lee, K; Li, X; Wong, Y. Touch on Musical Innovation: Exploring Wearables and Their Impact On New Interfaces for Musical Expression. Sensors 2024, Vol. 24, 250, December(2023)</a:t>
            </a:r>
          </a:p>
          <a:p>
            <a:pPr algn="ctr">
              <a:lnSpc>
                <a:spcPts val="4366"/>
              </a:lnSpc>
            </a:pPr>
          </a:p>
          <a:p>
            <a:pPr algn="ctr">
              <a:lnSpc>
                <a:spcPts val="4366"/>
              </a:lnSpc>
            </a:pPr>
            <a:r>
              <a:rPr lang="en-US" sz="3118">
                <a:solidFill>
                  <a:srgbClr val="000000"/>
                </a:solidFill>
                <a:latin typeface="Open Sans"/>
                <a:ea typeface="Open Sans"/>
                <a:cs typeface="Open Sans"/>
                <a:sym typeface="Open Sans"/>
              </a:rPr>
              <a:t>3.Zhou, Z; Wearables Hapic Feedback System and Interfaces, Highlights in Science Engineering and Technology, Vol. 45, 18-24, April(2023)</a:t>
            </a:r>
          </a:p>
          <a:p>
            <a:pPr algn="ctr">
              <a:lnSpc>
                <a:spcPts val="4366"/>
              </a:lnSpc>
            </a:pPr>
          </a:p>
          <a:p>
            <a:pPr algn="ctr">
              <a:lnSpc>
                <a:spcPts val="4366"/>
              </a:lnSpc>
            </a:pPr>
            <a:r>
              <a:rPr lang="en-US" sz="3118">
                <a:solidFill>
                  <a:srgbClr val="000000"/>
                </a:solidFill>
                <a:latin typeface="Open Sans"/>
                <a:ea typeface="Open Sans"/>
                <a:cs typeface="Open Sans"/>
                <a:sym typeface="Open Sans"/>
              </a:rPr>
              <a:t>4.Xu, P. Research on the Application of Computer Music Software in College Traditional Music Course. Phys: Conf. 2021 022178</a:t>
            </a:r>
          </a:p>
          <a:p>
            <a:pPr algn="ctr">
              <a:lnSpc>
                <a:spcPts val="4366"/>
              </a:lnSpc>
            </a:pPr>
          </a:p>
          <a:p>
            <a:pPr algn="ctr" marL="0" indent="0" lvl="0">
              <a:lnSpc>
                <a:spcPts val="4366"/>
              </a:lnSpc>
              <a:spcBef>
                <a:spcPct val="0"/>
              </a:spcBef>
            </a:pPr>
            <a:r>
              <a:rPr lang="en-US" sz="3118">
                <a:solidFill>
                  <a:srgbClr val="000000"/>
                </a:solidFill>
                <a:latin typeface="Open Sans"/>
                <a:ea typeface="Open Sans"/>
                <a:cs typeface="Open Sans"/>
                <a:sym typeface="Open Sans"/>
              </a:rPr>
              <a:t>5. Turcher L; Antoniazzi, F; Viola ,F; Giunchiglia ,F. The Internet of Musical Things Ontology. Journal of Web Semantics, 60(16): 100548, January(2020)  </a:t>
            </a:r>
          </a:p>
        </p:txBody>
      </p:sp>
    </p:spTree>
  </p:cSld>
  <p:clrMapOvr>
    <a:masterClrMapping/>
  </p:clrMapOvr>
  <p:transition spd="slow">
    <p:circle/>
  </p:transition>
</p:sld>
</file>

<file path=ppt/slides/slide22.xml><?xml version="1.0" encoding="utf-8"?>
<p:sld xmlns:p="http://schemas.openxmlformats.org/presentationml/2006/main" xmlns:a="http://schemas.openxmlformats.org/drawingml/2006/main">
  <p:cSld>
    <p:bg>
      <p:bgPr>
        <a:solidFill>
          <a:srgbClr val="F1F2F2"/>
        </a:solidFill>
      </p:bgPr>
    </p:bg>
    <p:spTree>
      <p:nvGrpSpPr>
        <p:cNvPr id="1" name=""/>
        <p:cNvGrpSpPr/>
        <p:nvPr/>
      </p:nvGrpSpPr>
      <p:grpSpPr>
        <a:xfrm>
          <a:off x="0" y="0"/>
          <a:ext cx="0" cy="0"/>
          <a:chOff x="0" y="0"/>
          <a:chExt cx="0" cy="0"/>
        </a:xfrm>
      </p:grpSpPr>
      <p:sp>
        <p:nvSpPr>
          <p:cNvPr name="TextBox 2" id="2"/>
          <p:cNvSpPr txBox="true"/>
          <p:nvPr/>
        </p:nvSpPr>
        <p:spPr>
          <a:xfrm rot="0">
            <a:off x="6389370" y="4328795"/>
            <a:ext cx="5509260" cy="1467484"/>
          </a:xfrm>
          <a:prstGeom prst="rect">
            <a:avLst/>
          </a:prstGeom>
        </p:spPr>
        <p:txBody>
          <a:bodyPr anchor="t" rtlCol="false" tIns="0" lIns="0" bIns="0" rIns="0">
            <a:spAutoFit/>
          </a:bodyPr>
          <a:lstStyle/>
          <a:p>
            <a:pPr algn="ctr">
              <a:lnSpc>
                <a:spcPts val="12040"/>
              </a:lnSpc>
            </a:pPr>
            <a:r>
              <a:rPr lang="en-US" b="true" sz="8600" i="true">
                <a:solidFill>
                  <a:srgbClr val="000000"/>
                </a:solidFill>
                <a:latin typeface="Open Sans SemiCondensed Ultra-Bold Italics"/>
                <a:ea typeface="Open Sans SemiCondensed Ultra-Bold Italics"/>
                <a:cs typeface="Open Sans SemiCondensed Ultra-Bold Italics"/>
                <a:sym typeface="Open Sans SemiCondensed Ultra-Bold Italics"/>
              </a:rPr>
              <a:t>THANK YOU</a:t>
            </a:r>
          </a:p>
        </p:txBody>
      </p:sp>
    </p:spTree>
  </p:cSld>
  <p:clrMapOvr>
    <a:masterClrMapping/>
  </p:clrMapOvr>
  <p:transition spd="slow">
    <p:circle/>
  </p:transition>
</p:sld>
</file>

<file path=ppt/slides/slide3.xml><?xml version="1.0" encoding="utf-8"?>
<p:sld xmlns:p="http://schemas.openxmlformats.org/presentationml/2006/main" xmlns:a="http://schemas.openxmlformats.org/drawingml/2006/main">
  <p:cSld>
    <p:bg>
      <p:bgPr>
        <a:solidFill>
          <a:srgbClr val="373737"/>
        </a:solidFill>
      </p:bgPr>
    </p:bg>
    <p:spTree>
      <p:nvGrpSpPr>
        <p:cNvPr id="1" name=""/>
        <p:cNvGrpSpPr/>
        <p:nvPr/>
      </p:nvGrpSpPr>
      <p:grpSpPr>
        <a:xfrm>
          <a:off x="0" y="0"/>
          <a:ext cx="0" cy="0"/>
          <a:chOff x="0" y="0"/>
          <a:chExt cx="0" cy="0"/>
        </a:xfrm>
      </p:grpSpPr>
      <p:sp>
        <p:nvSpPr>
          <p:cNvPr name="TextBox 2" id="2"/>
          <p:cNvSpPr txBox="true"/>
          <p:nvPr/>
        </p:nvSpPr>
        <p:spPr>
          <a:xfrm rot="0">
            <a:off x="3517037" y="1362430"/>
            <a:ext cx="11644451" cy="1371600"/>
          </a:xfrm>
          <a:prstGeom prst="rect">
            <a:avLst/>
          </a:prstGeom>
        </p:spPr>
        <p:txBody>
          <a:bodyPr anchor="t" rtlCol="false" tIns="0" lIns="0" bIns="0" rIns="0">
            <a:spAutoFit/>
          </a:bodyPr>
          <a:lstStyle/>
          <a:p>
            <a:pPr algn="ctr">
              <a:lnSpc>
                <a:spcPts val="10800"/>
              </a:lnSpc>
            </a:pPr>
            <a:r>
              <a:rPr lang="en-US" sz="9000">
                <a:solidFill>
                  <a:srgbClr val="FFFFFF"/>
                </a:solidFill>
                <a:latin typeface="Open Sans Extra Bold"/>
                <a:ea typeface="Open Sans Extra Bold"/>
                <a:cs typeface="Open Sans Extra Bold"/>
                <a:sym typeface="Open Sans Extra Bold"/>
              </a:rPr>
              <a:t>Project Contents</a:t>
            </a:r>
          </a:p>
        </p:txBody>
      </p:sp>
      <p:sp>
        <p:nvSpPr>
          <p:cNvPr name="AutoShape 3" id="3"/>
          <p:cNvSpPr/>
          <p:nvPr/>
        </p:nvSpPr>
        <p:spPr>
          <a:xfrm>
            <a:off x="4162852" y="1019175"/>
            <a:ext cx="14391001" cy="19050"/>
          </a:xfrm>
          <a:prstGeom prst="line">
            <a:avLst/>
          </a:prstGeom>
          <a:ln cap="flat" w="19050">
            <a:solidFill>
              <a:srgbClr val="FFFFFF"/>
            </a:solidFill>
            <a:prstDash val="solid"/>
            <a:headEnd type="none" len="sm" w="sm"/>
            <a:tailEnd type="none" len="sm" w="sm"/>
          </a:ln>
        </p:spPr>
      </p:sp>
      <p:sp>
        <p:nvSpPr>
          <p:cNvPr name="AutoShape 4" id="4"/>
          <p:cNvSpPr/>
          <p:nvPr/>
        </p:nvSpPr>
        <p:spPr>
          <a:xfrm rot="0">
            <a:off x="-223319" y="9248775"/>
            <a:ext cx="16099637" cy="0"/>
          </a:xfrm>
          <a:prstGeom prst="line">
            <a:avLst/>
          </a:prstGeom>
          <a:ln cap="flat" w="19050">
            <a:solidFill>
              <a:srgbClr val="FFFFFF"/>
            </a:solidFill>
            <a:prstDash val="solid"/>
            <a:headEnd type="none" len="sm" w="sm"/>
            <a:tailEnd type="none" len="sm" w="sm"/>
          </a:ln>
        </p:spPr>
      </p:sp>
      <p:grpSp>
        <p:nvGrpSpPr>
          <p:cNvPr name="Group 5" id="5"/>
          <p:cNvGrpSpPr/>
          <p:nvPr/>
        </p:nvGrpSpPr>
        <p:grpSpPr>
          <a:xfrm rot="0">
            <a:off x="-2124502" y="606902"/>
            <a:ext cx="6287354" cy="843596"/>
            <a:chOff x="0" y="0"/>
            <a:chExt cx="2098199" cy="281523"/>
          </a:xfrm>
        </p:grpSpPr>
        <p:sp>
          <p:nvSpPr>
            <p:cNvPr name="Freeform 6" id="6"/>
            <p:cNvSpPr/>
            <p:nvPr/>
          </p:nvSpPr>
          <p:spPr>
            <a:xfrm flipH="false" flipV="false" rot="0">
              <a:off x="0" y="0"/>
              <a:ext cx="2098199" cy="281523"/>
            </a:xfrm>
            <a:custGeom>
              <a:avLst/>
              <a:gdLst/>
              <a:ahLst/>
              <a:cxnLst/>
              <a:rect r="r" b="b" t="t" l="l"/>
              <a:pathLst>
                <a:path h="281523" w="2098199">
                  <a:moveTo>
                    <a:pt x="36940" y="0"/>
                  </a:moveTo>
                  <a:lnTo>
                    <a:pt x="2061259" y="0"/>
                  </a:lnTo>
                  <a:cubicBezTo>
                    <a:pt x="2081661" y="0"/>
                    <a:pt x="2098199" y="16539"/>
                    <a:pt x="2098199" y="36940"/>
                  </a:cubicBezTo>
                  <a:lnTo>
                    <a:pt x="2098199" y="244582"/>
                  </a:lnTo>
                  <a:cubicBezTo>
                    <a:pt x="2098199" y="254380"/>
                    <a:pt x="2094307" y="263775"/>
                    <a:pt x="2087380" y="270703"/>
                  </a:cubicBezTo>
                  <a:cubicBezTo>
                    <a:pt x="2080452" y="277631"/>
                    <a:pt x="2071056" y="281523"/>
                    <a:pt x="2061259" y="281523"/>
                  </a:cubicBezTo>
                  <a:lnTo>
                    <a:pt x="36940" y="281523"/>
                  </a:lnTo>
                  <a:cubicBezTo>
                    <a:pt x="16539" y="281523"/>
                    <a:pt x="0" y="264984"/>
                    <a:pt x="0" y="244582"/>
                  </a:cubicBezTo>
                  <a:lnTo>
                    <a:pt x="0" y="36940"/>
                  </a:lnTo>
                  <a:cubicBezTo>
                    <a:pt x="0" y="16539"/>
                    <a:pt x="16539" y="0"/>
                    <a:pt x="36940" y="0"/>
                  </a:cubicBezTo>
                  <a:close/>
                </a:path>
              </a:pathLst>
            </a:custGeom>
            <a:solidFill>
              <a:srgbClr val="000000">
                <a:alpha val="0"/>
              </a:srgbClr>
            </a:solidFill>
            <a:ln w="19050" cap="rnd">
              <a:solidFill>
                <a:srgbClr val="FFFFFF"/>
              </a:solidFill>
              <a:prstDash val="solid"/>
              <a:round/>
            </a:ln>
          </p:spPr>
        </p:sp>
        <p:sp>
          <p:nvSpPr>
            <p:cNvPr name="TextBox 7" id="7"/>
            <p:cNvSpPr txBox="true"/>
            <p:nvPr/>
          </p:nvSpPr>
          <p:spPr>
            <a:xfrm>
              <a:off x="0" y="19050"/>
              <a:ext cx="2098199" cy="262473"/>
            </a:xfrm>
            <a:prstGeom prst="rect">
              <a:avLst/>
            </a:prstGeom>
          </p:spPr>
          <p:txBody>
            <a:bodyPr anchor="ctr" rtlCol="false" tIns="50800" lIns="50800" bIns="50800" rIns="50800"/>
            <a:lstStyle/>
            <a:p>
              <a:pPr algn="ctr">
                <a:lnSpc>
                  <a:spcPts val="2200"/>
                </a:lnSpc>
              </a:pPr>
            </a:p>
          </p:txBody>
        </p:sp>
      </p:grpSp>
      <p:grpSp>
        <p:nvGrpSpPr>
          <p:cNvPr name="Group 8" id="8"/>
          <p:cNvGrpSpPr/>
          <p:nvPr/>
        </p:nvGrpSpPr>
        <p:grpSpPr>
          <a:xfrm rot="0">
            <a:off x="3742898" y="2876905"/>
            <a:ext cx="5220064" cy="905791"/>
            <a:chOff x="0" y="0"/>
            <a:chExt cx="1742026" cy="302278"/>
          </a:xfrm>
        </p:grpSpPr>
        <p:sp>
          <p:nvSpPr>
            <p:cNvPr name="Freeform 9" id="9"/>
            <p:cNvSpPr/>
            <p:nvPr/>
          </p:nvSpPr>
          <p:spPr>
            <a:xfrm flipH="false" flipV="false" rot="0">
              <a:off x="0" y="0"/>
              <a:ext cx="1742026" cy="302278"/>
            </a:xfrm>
            <a:custGeom>
              <a:avLst/>
              <a:gdLst/>
              <a:ahLst/>
              <a:cxnLst/>
              <a:rect r="r" b="b" t="t" l="l"/>
              <a:pathLst>
                <a:path h="302278" w="1742026">
                  <a:moveTo>
                    <a:pt x="44493" y="0"/>
                  </a:moveTo>
                  <a:lnTo>
                    <a:pt x="1697533" y="0"/>
                  </a:lnTo>
                  <a:cubicBezTo>
                    <a:pt x="1709333" y="0"/>
                    <a:pt x="1720650" y="4688"/>
                    <a:pt x="1728994" y="13032"/>
                  </a:cubicBezTo>
                  <a:cubicBezTo>
                    <a:pt x="1737339" y="21376"/>
                    <a:pt x="1742026" y="32693"/>
                    <a:pt x="1742026" y="44493"/>
                  </a:cubicBezTo>
                  <a:lnTo>
                    <a:pt x="1742026" y="257785"/>
                  </a:lnTo>
                  <a:cubicBezTo>
                    <a:pt x="1742026" y="269585"/>
                    <a:pt x="1737339" y="280902"/>
                    <a:pt x="1728994" y="289246"/>
                  </a:cubicBezTo>
                  <a:cubicBezTo>
                    <a:pt x="1720650" y="297591"/>
                    <a:pt x="1709333" y="302278"/>
                    <a:pt x="1697533" y="302278"/>
                  </a:cubicBezTo>
                  <a:lnTo>
                    <a:pt x="44493" y="302278"/>
                  </a:lnTo>
                  <a:cubicBezTo>
                    <a:pt x="32693" y="302278"/>
                    <a:pt x="21376" y="297591"/>
                    <a:pt x="13032" y="289246"/>
                  </a:cubicBezTo>
                  <a:cubicBezTo>
                    <a:pt x="4688" y="280902"/>
                    <a:pt x="0" y="269585"/>
                    <a:pt x="0" y="257785"/>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10" id="10"/>
            <p:cNvSpPr txBox="true"/>
            <p:nvPr/>
          </p:nvSpPr>
          <p:spPr>
            <a:xfrm>
              <a:off x="0" y="47625"/>
              <a:ext cx="1742026" cy="254653"/>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Problem Definition</a:t>
              </a:r>
            </a:p>
          </p:txBody>
        </p:sp>
      </p:grpSp>
      <p:grpSp>
        <p:nvGrpSpPr>
          <p:cNvPr name="Group 11" id="11"/>
          <p:cNvGrpSpPr/>
          <p:nvPr/>
        </p:nvGrpSpPr>
        <p:grpSpPr>
          <a:xfrm rot="0">
            <a:off x="10656255" y="2934055"/>
            <a:ext cx="5220064" cy="1047409"/>
            <a:chOff x="0" y="0"/>
            <a:chExt cx="1742026" cy="349539"/>
          </a:xfrm>
        </p:grpSpPr>
        <p:sp>
          <p:nvSpPr>
            <p:cNvPr name="Freeform 12" id="12"/>
            <p:cNvSpPr/>
            <p:nvPr/>
          </p:nvSpPr>
          <p:spPr>
            <a:xfrm flipH="false" flipV="false" rot="0">
              <a:off x="0" y="0"/>
              <a:ext cx="1742026" cy="349538"/>
            </a:xfrm>
            <a:custGeom>
              <a:avLst/>
              <a:gdLst/>
              <a:ahLst/>
              <a:cxnLst/>
              <a:rect r="r" b="b" t="t" l="l"/>
              <a:pathLst>
                <a:path h="349538" w="1742026">
                  <a:moveTo>
                    <a:pt x="44493" y="0"/>
                  </a:moveTo>
                  <a:lnTo>
                    <a:pt x="1697533" y="0"/>
                  </a:lnTo>
                  <a:cubicBezTo>
                    <a:pt x="1709333" y="0"/>
                    <a:pt x="1720650" y="4688"/>
                    <a:pt x="1728994" y="13032"/>
                  </a:cubicBezTo>
                  <a:cubicBezTo>
                    <a:pt x="1737339" y="21376"/>
                    <a:pt x="1742026" y="32693"/>
                    <a:pt x="1742026" y="44493"/>
                  </a:cubicBezTo>
                  <a:lnTo>
                    <a:pt x="1742026" y="305045"/>
                  </a:lnTo>
                  <a:cubicBezTo>
                    <a:pt x="1742026" y="316846"/>
                    <a:pt x="1737339" y="328163"/>
                    <a:pt x="1728994" y="336507"/>
                  </a:cubicBezTo>
                  <a:cubicBezTo>
                    <a:pt x="1720650" y="344851"/>
                    <a:pt x="1709333" y="349538"/>
                    <a:pt x="1697533" y="349538"/>
                  </a:cubicBezTo>
                  <a:lnTo>
                    <a:pt x="44493" y="349538"/>
                  </a:lnTo>
                  <a:cubicBezTo>
                    <a:pt x="32693" y="349538"/>
                    <a:pt x="21376" y="344851"/>
                    <a:pt x="13032" y="336507"/>
                  </a:cubicBezTo>
                  <a:cubicBezTo>
                    <a:pt x="4688" y="328163"/>
                    <a:pt x="0" y="316846"/>
                    <a:pt x="0" y="305045"/>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13" id="13"/>
            <p:cNvSpPr txBox="true"/>
            <p:nvPr/>
          </p:nvSpPr>
          <p:spPr>
            <a:xfrm>
              <a:off x="0" y="47625"/>
              <a:ext cx="1742026" cy="301914"/>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Proposed Methods and Modules</a:t>
              </a:r>
            </a:p>
          </p:txBody>
        </p:sp>
      </p:grpSp>
      <p:grpSp>
        <p:nvGrpSpPr>
          <p:cNvPr name="Group 14" id="14"/>
          <p:cNvGrpSpPr/>
          <p:nvPr/>
        </p:nvGrpSpPr>
        <p:grpSpPr>
          <a:xfrm rot="0">
            <a:off x="2340122" y="2934055"/>
            <a:ext cx="945221" cy="843596"/>
            <a:chOff x="0" y="0"/>
            <a:chExt cx="315437" cy="281523"/>
          </a:xfrm>
        </p:grpSpPr>
        <p:sp>
          <p:nvSpPr>
            <p:cNvPr name="Freeform 15" id="15"/>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16" id="16"/>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1</a:t>
              </a:r>
            </a:p>
          </p:txBody>
        </p:sp>
      </p:grpSp>
      <p:grpSp>
        <p:nvGrpSpPr>
          <p:cNvPr name="Group 17" id="17"/>
          <p:cNvGrpSpPr/>
          <p:nvPr/>
        </p:nvGrpSpPr>
        <p:grpSpPr>
          <a:xfrm rot="0">
            <a:off x="2340122" y="7728021"/>
            <a:ext cx="945221" cy="843596"/>
            <a:chOff x="0" y="0"/>
            <a:chExt cx="315437" cy="281523"/>
          </a:xfrm>
        </p:grpSpPr>
        <p:sp>
          <p:nvSpPr>
            <p:cNvPr name="Freeform 18" id="18"/>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19" id="19"/>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5</a:t>
              </a:r>
            </a:p>
          </p:txBody>
        </p:sp>
      </p:grpSp>
      <p:grpSp>
        <p:nvGrpSpPr>
          <p:cNvPr name="Group 20" id="20"/>
          <p:cNvGrpSpPr/>
          <p:nvPr/>
        </p:nvGrpSpPr>
        <p:grpSpPr>
          <a:xfrm rot="0">
            <a:off x="2340122" y="4086580"/>
            <a:ext cx="945221" cy="843596"/>
            <a:chOff x="0" y="0"/>
            <a:chExt cx="315437" cy="281523"/>
          </a:xfrm>
        </p:grpSpPr>
        <p:sp>
          <p:nvSpPr>
            <p:cNvPr name="Freeform 21" id="21"/>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22" id="22"/>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2</a:t>
              </a:r>
            </a:p>
          </p:txBody>
        </p:sp>
      </p:grpSp>
      <p:grpSp>
        <p:nvGrpSpPr>
          <p:cNvPr name="Group 23" id="23"/>
          <p:cNvGrpSpPr/>
          <p:nvPr/>
        </p:nvGrpSpPr>
        <p:grpSpPr>
          <a:xfrm rot="0">
            <a:off x="9372778" y="5397642"/>
            <a:ext cx="945221" cy="843596"/>
            <a:chOff x="0" y="0"/>
            <a:chExt cx="315437" cy="281523"/>
          </a:xfrm>
        </p:grpSpPr>
        <p:sp>
          <p:nvSpPr>
            <p:cNvPr name="Freeform 24" id="24"/>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25" id="25"/>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8</a:t>
              </a:r>
            </a:p>
          </p:txBody>
        </p:sp>
      </p:grpSp>
      <p:grpSp>
        <p:nvGrpSpPr>
          <p:cNvPr name="Group 26" id="26"/>
          <p:cNvGrpSpPr/>
          <p:nvPr/>
        </p:nvGrpSpPr>
        <p:grpSpPr>
          <a:xfrm rot="0">
            <a:off x="2340122" y="5339576"/>
            <a:ext cx="945221" cy="843596"/>
            <a:chOff x="0" y="0"/>
            <a:chExt cx="315437" cy="281523"/>
          </a:xfrm>
        </p:grpSpPr>
        <p:sp>
          <p:nvSpPr>
            <p:cNvPr name="Freeform 27" id="27"/>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28" id="28"/>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3</a:t>
              </a:r>
            </a:p>
          </p:txBody>
        </p:sp>
      </p:grpSp>
      <p:grpSp>
        <p:nvGrpSpPr>
          <p:cNvPr name="Group 29" id="29"/>
          <p:cNvGrpSpPr/>
          <p:nvPr/>
        </p:nvGrpSpPr>
        <p:grpSpPr>
          <a:xfrm rot="0">
            <a:off x="9420162" y="7675033"/>
            <a:ext cx="945221" cy="843596"/>
            <a:chOff x="0" y="0"/>
            <a:chExt cx="315437" cy="281523"/>
          </a:xfrm>
        </p:grpSpPr>
        <p:sp>
          <p:nvSpPr>
            <p:cNvPr name="Freeform 30" id="30"/>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31" id="31"/>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10</a:t>
              </a:r>
            </a:p>
          </p:txBody>
        </p:sp>
      </p:grpSp>
      <p:grpSp>
        <p:nvGrpSpPr>
          <p:cNvPr name="Group 32" id="32"/>
          <p:cNvGrpSpPr/>
          <p:nvPr/>
        </p:nvGrpSpPr>
        <p:grpSpPr>
          <a:xfrm rot="0">
            <a:off x="2340122" y="6603012"/>
            <a:ext cx="945221" cy="843596"/>
            <a:chOff x="0" y="0"/>
            <a:chExt cx="315437" cy="281523"/>
          </a:xfrm>
        </p:grpSpPr>
        <p:sp>
          <p:nvSpPr>
            <p:cNvPr name="Freeform 33" id="33"/>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34" id="34"/>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4</a:t>
              </a:r>
            </a:p>
          </p:txBody>
        </p:sp>
      </p:grpSp>
      <p:grpSp>
        <p:nvGrpSpPr>
          <p:cNvPr name="Group 35" id="35"/>
          <p:cNvGrpSpPr/>
          <p:nvPr/>
        </p:nvGrpSpPr>
        <p:grpSpPr>
          <a:xfrm rot="0">
            <a:off x="3742898" y="4168001"/>
            <a:ext cx="5220064" cy="843596"/>
            <a:chOff x="0" y="0"/>
            <a:chExt cx="1742026" cy="281523"/>
          </a:xfrm>
        </p:grpSpPr>
        <p:sp>
          <p:nvSpPr>
            <p:cNvPr name="Freeform 36" id="36"/>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37" id="37"/>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Purpose and Needs </a:t>
              </a:r>
            </a:p>
          </p:txBody>
        </p:sp>
      </p:grpSp>
      <p:grpSp>
        <p:nvGrpSpPr>
          <p:cNvPr name="Group 38" id="38"/>
          <p:cNvGrpSpPr/>
          <p:nvPr/>
        </p:nvGrpSpPr>
        <p:grpSpPr>
          <a:xfrm rot="0">
            <a:off x="10727573" y="5388117"/>
            <a:ext cx="5220064" cy="843596"/>
            <a:chOff x="0" y="0"/>
            <a:chExt cx="1742026" cy="281523"/>
          </a:xfrm>
        </p:grpSpPr>
        <p:sp>
          <p:nvSpPr>
            <p:cNvPr name="Freeform 39" id="39"/>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40" id="40"/>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Budget</a:t>
              </a:r>
            </a:p>
          </p:txBody>
        </p:sp>
      </p:grpSp>
      <p:grpSp>
        <p:nvGrpSpPr>
          <p:cNvPr name="Group 41" id="41"/>
          <p:cNvGrpSpPr/>
          <p:nvPr/>
        </p:nvGrpSpPr>
        <p:grpSpPr>
          <a:xfrm rot="0">
            <a:off x="3742898" y="5397642"/>
            <a:ext cx="5220064" cy="843596"/>
            <a:chOff x="0" y="0"/>
            <a:chExt cx="1742026" cy="281523"/>
          </a:xfrm>
        </p:grpSpPr>
        <p:sp>
          <p:nvSpPr>
            <p:cNvPr name="Freeform 42" id="42"/>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43" id="43"/>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Project Objectives</a:t>
              </a:r>
            </a:p>
          </p:txBody>
        </p:sp>
      </p:grpSp>
      <p:grpSp>
        <p:nvGrpSpPr>
          <p:cNvPr name="Group 44" id="44"/>
          <p:cNvGrpSpPr/>
          <p:nvPr/>
        </p:nvGrpSpPr>
        <p:grpSpPr>
          <a:xfrm rot="0">
            <a:off x="10822583" y="6464442"/>
            <a:ext cx="5220064" cy="843596"/>
            <a:chOff x="0" y="0"/>
            <a:chExt cx="1742026" cy="281523"/>
          </a:xfrm>
        </p:grpSpPr>
        <p:sp>
          <p:nvSpPr>
            <p:cNvPr name="Freeform 45" id="45"/>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46" id="46"/>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Expected Output</a:t>
              </a:r>
            </a:p>
          </p:txBody>
        </p:sp>
      </p:grpSp>
      <p:grpSp>
        <p:nvGrpSpPr>
          <p:cNvPr name="Group 47" id="47"/>
          <p:cNvGrpSpPr/>
          <p:nvPr/>
        </p:nvGrpSpPr>
        <p:grpSpPr>
          <a:xfrm rot="0">
            <a:off x="3742898" y="6603012"/>
            <a:ext cx="5220064" cy="843596"/>
            <a:chOff x="0" y="0"/>
            <a:chExt cx="1742026" cy="281523"/>
          </a:xfrm>
        </p:grpSpPr>
        <p:sp>
          <p:nvSpPr>
            <p:cNvPr name="Freeform 48" id="48"/>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49" id="49"/>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Literature Survey</a:t>
              </a:r>
            </a:p>
          </p:txBody>
        </p:sp>
      </p:grpSp>
      <p:sp>
        <p:nvSpPr>
          <p:cNvPr name="TextBox 50" id="50"/>
          <p:cNvSpPr txBox="true"/>
          <p:nvPr/>
        </p:nvSpPr>
        <p:spPr>
          <a:xfrm rot="0">
            <a:off x="-1874994" y="769940"/>
            <a:ext cx="4215116" cy="488945"/>
          </a:xfrm>
          <a:prstGeom prst="rect">
            <a:avLst/>
          </a:prstGeom>
        </p:spPr>
        <p:txBody>
          <a:bodyPr anchor="t" rtlCol="false" tIns="0" lIns="0" bIns="0" rIns="0">
            <a:spAutoFit/>
          </a:bodyPr>
          <a:lstStyle/>
          <a:p>
            <a:pPr algn="r">
              <a:lnSpc>
                <a:spcPts val="3989"/>
              </a:lnSpc>
            </a:pPr>
            <a:r>
              <a:rPr lang="en-US" b="true" sz="3068" spc="153">
                <a:solidFill>
                  <a:srgbClr val="FFFFFF"/>
                </a:solidFill>
                <a:latin typeface="Open Sans Bold"/>
                <a:ea typeface="Open Sans Bold"/>
                <a:cs typeface="Open Sans Bold"/>
                <a:sym typeface="Open Sans Bold"/>
              </a:rPr>
              <a:t>GROOV</a:t>
            </a:r>
          </a:p>
        </p:txBody>
      </p:sp>
      <p:grpSp>
        <p:nvGrpSpPr>
          <p:cNvPr name="Group 51" id="51"/>
          <p:cNvGrpSpPr/>
          <p:nvPr/>
        </p:nvGrpSpPr>
        <p:grpSpPr>
          <a:xfrm rot="0">
            <a:off x="15876319" y="8836502"/>
            <a:ext cx="2961138" cy="843596"/>
            <a:chOff x="0" y="0"/>
            <a:chExt cx="988183" cy="281523"/>
          </a:xfrm>
        </p:grpSpPr>
        <p:sp>
          <p:nvSpPr>
            <p:cNvPr name="Freeform 52" id="52"/>
            <p:cNvSpPr/>
            <p:nvPr/>
          </p:nvSpPr>
          <p:spPr>
            <a:xfrm flipH="false" flipV="false" rot="0">
              <a:off x="0" y="0"/>
              <a:ext cx="988183" cy="281523"/>
            </a:xfrm>
            <a:custGeom>
              <a:avLst/>
              <a:gdLst/>
              <a:ahLst/>
              <a:cxnLst/>
              <a:rect r="r" b="b" t="t" l="l"/>
              <a:pathLst>
                <a:path h="281523" w="988183">
                  <a:moveTo>
                    <a:pt x="78435" y="0"/>
                  </a:moveTo>
                  <a:lnTo>
                    <a:pt x="909748" y="0"/>
                  </a:lnTo>
                  <a:cubicBezTo>
                    <a:pt x="953066" y="0"/>
                    <a:pt x="988183" y="35117"/>
                    <a:pt x="988183" y="78435"/>
                  </a:cubicBezTo>
                  <a:lnTo>
                    <a:pt x="988183" y="203087"/>
                  </a:lnTo>
                  <a:cubicBezTo>
                    <a:pt x="988183" y="246406"/>
                    <a:pt x="953066" y="281523"/>
                    <a:pt x="909748" y="281523"/>
                  </a:cubicBezTo>
                  <a:lnTo>
                    <a:pt x="78435" y="281523"/>
                  </a:lnTo>
                  <a:cubicBezTo>
                    <a:pt x="35117" y="281523"/>
                    <a:pt x="0" y="246406"/>
                    <a:pt x="0" y="203087"/>
                  </a:cubicBezTo>
                  <a:lnTo>
                    <a:pt x="0" y="78435"/>
                  </a:lnTo>
                  <a:cubicBezTo>
                    <a:pt x="0" y="35117"/>
                    <a:pt x="35117" y="0"/>
                    <a:pt x="78435" y="0"/>
                  </a:cubicBezTo>
                  <a:close/>
                </a:path>
              </a:pathLst>
            </a:custGeom>
            <a:solidFill>
              <a:srgbClr val="000000">
                <a:alpha val="0"/>
              </a:srgbClr>
            </a:solidFill>
            <a:ln w="19050" cap="rnd">
              <a:solidFill>
                <a:srgbClr val="FFFFFF"/>
              </a:solidFill>
              <a:prstDash val="solid"/>
              <a:round/>
            </a:ln>
          </p:spPr>
        </p:sp>
        <p:sp>
          <p:nvSpPr>
            <p:cNvPr name="TextBox 53" id="53"/>
            <p:cNvSpPr txBox="true"/>
            <p:nvPr/>
          </p:nvSpPr>
          <p:spPr>
            <a:xfrm>
              <a:off x="0" y="19050"/>
              <a:ext cx="988183" cy="262473"/>
            </a:xfrm>
            <a:prstGeom prst="rect">
              <a:avLst/>
            </a:prstGeom>
          </p:spPr>
          <p:txBody>
            <a:bodyPr anchor="ctr" rtlCol="false" tIns="50800" lIns="50800" bIns="50800" rIns="50800"/>
            <a:lstStyle/>
            <a:p>
              <a:pPr algn="ctr">
                <a:lnSpc>
                  <a:spcPts val="2200"/>
                </a:lnSpc>
              </a:pPr>
            </a:p>
          </p:txBody>
        </p:sp>
      </p:grpSp>
      <p:sp>
        <p:nvSpPr>
          <p:cNvPr name="TextBox 54" id="54"/>
          <p:cNvSpPr txBox="true"/>
          <p:nvPr/>
        </p:nvSpPr>
        <p:spPr>
          <a:xfrm rot="0">
            <a:off x="16353035" y="9059228"/>
            <a:ext cx="906265" cy="379095"/>
          </a:xfrm>
          <a:prstGeom prst="rect">
            <a:avLst/>
          </a:prstGeom>
        </p:spPr>
        <p:txBody>
          <a:bodyPr anchor="t" rtlCol="false" tIns="0" lIns="0" bIns="0" rIns="0">
            <a:spAutoFit/>
          </a:bodyPr>
          <a:lstStyle/>
          <a:p>
            <a:pPr algn="r">
              <a:lnSpc>
                <a:spcPts val="3120"/>
              </a:lnSpc>
            </a:pPr>
            <a:r>
              <a:rPr lang="en-US" b="true" sz="2400" spc="120">
                <a:solidFill>
                  <a:srgbClr val="FFFFFF"/>
                </a:solidFill>
                <a:latin typeface="Open Sans Bold"/>
                <a:ea typeface="Open Sans Bold"/>
                <a:cs typeface="Open Sans Bold"/>
                <a:sym typeface="Open Sans Bold"/>
              </a:rPr>
              <a:t>02/30</a:t>
            </a:r>
          </a:p>
        </p:txBody>
      </p:sp>
      <p:sp>
        <p:nvSpPr>
          <p:cNvPr name="AutoShape 55" id="55"/>
          <p:cNvSpPr/>
          <p:nvPr/>
        </p:nvSpPr>
        <p:spPr>
          <a:xfrm>
            <a:off x="3285342" y="3348851"/>
            <a:ext cx="457556" cy="0"/>
          </a:xfrm>
          <a:prstGeom prst="line">
            <a:avLst/>
          </a:prstGeom>
          <a:ln cap="flat" w="19050">
            <a:solidFill>
              <a:srgbClr val="FFFFFF"/>
            </a:solidFill>
            <a:prstDash val="solid"/>
            <a:headEnd type="none" len="sm" w="sm"/>
            <a:tailEnd type="none" len="sm" w="sm"/>
          </a:ln>
        </p:spPr>
      </p:sp>
      <p:sp>
        <p:nvSpPr>
          <p:cNvPr name="AutoShape 56" id="56"/>
          <p:cNvSpPr/>
          <p:nvPr/>
        </p:nvSpPr>
        <p:spPr>
          <a:xfrm>
            <a:off x="10198699" y="3367901"/>
            <a:ext cx="457556" cy="0"/>
          </a:xfrm>
          <a:prstGeom prst="line">
            <a:avLst/>
          </a:prstGeom>
          <a:ln cap="flat" w="19050">
            <a:solidFill>
              <a:srgbClr val="FFFFFF"/>
            </a:solidFill>
            <a:prstDash val="solid"/>
            <a:headEnd type="none" len="sm" w="sm"/>
            <a:tailEnd type="none" len="sm" w="sm"/>
          </a:ln>
        </p:spPr>
      </p:sp>
      <p:sp>
        <p:nvSpPr>
          <p:cNvPr name="AutoShape 57" id="57"/>
          <p:cNvSpPr/>
          <p:nvPr/>
        </p:nvSpPr>
        <p:spPr>
          <a:xfrm>
            <a:off x="3285342" y="4501376"/>
            <a:ext cx="457556" cy="0"/>
          </a:xfrm>
          <a:prstGeom prst="line">
            <a:avLst/>
          </a:prstGeom>
          <a:ln cap="flat" w="19050">
            <a:solidFill>
              <a:srgbClr val="FFFFFF"/>
            </a:solidFill>
            <a:prstDash val="solid"/>
            <a:headEnd type="none" len="sm" w="sm"/>
            <a:tailEnd type="none" len="sm" w="sm"/>
          </a:ln>
        </p:spPr>
      </p:sp>
      <p:sp>
        <p:nvSpPr>
          <p:cNvPr name="AutoShape 58" id="58"/>
          <p:cNvSpPr/>
          <p:nvPr/>
        </p:nvSpPr>
        <p:spPr>
          <a:xfrm flipV="true">
            <a:off x="10317998" y="5809915"/>
            <a:ext cx="409575" cy="9525"/>
          </a:xfrm>
          <a:prstGeom prst="line">
            <a:avLst/>
          </a:prstGeom>
          <a:ln cap="flat" w="19050">
            <a:solidFill>
              <a:srgbClr val="FFFFFF"/>
            </a:solidFill>
            <a:prstDash val="solid"/>
            <a:headEnd type="none" len="sm" w="sm"/>
            <a:tailEnd type="none" len="sm" w="sm"/>
          </a:ln>
        </p:spPr>
      </p:sp>
      <p:sp>
        <p:nvSpPr>
          <p:cNvPr name="AutoShape 59" id="59"/>
          <p:cNvSpPr/>
          <p:nvPr/>
        </p:nvSpPr>
        <p:spPr>
          <a:xfrm>
            <a:off x="3252068" y="5812437"/>
            <a:ext cx="457556" cy="0"/>
          </a:xfrm>
          <a:prstGeom prst="line">
            <a:avLst/>
          </a:prstGeom>
          <a:ln cap="flat" w="19050">
            <a:solidFill>
              <a:srgbClr val="FFFFFF"/>
            </a:solidFill>
            <a:prstDash val="solid"/>
            <a:headEnd type="none" len="sm" w="sm"/>
            <a:tailEnd type="none" len="sm" w="sm"/>
          </a:ln>
        </p:spPr>
      </p:sp>
      <p:sp>
        <p:nvSpPr>
          <p:cNvPr name="AutoShape 60" id="60"/>
          <p:cNvSpPr/>
          <p:nvPr/>
        </p:nvSpPr>
        <p:spPr>
          <a:xfrm>
            <a:off x="10365383" y="6886240"/>
            <a:ext cx="457200" cy="0"/>
          </a:xfrm>
          <a:prstGeom prst="line">
            <a:avLst/>
          </a:prstGeom>
          <a:ln cap="flat" w="19050">
            <a:solidFill>
              <a:srgbClr val="FFFFFF"/>
            </a:solidFill>
            <a:prstDash val="solid"/>
            <a:headEnd type="none" len="sm" w="sm"/>
            <a:tailEnd type="none" len="sm" w="sm"/>
          </a:ln>
        </p:spPr>
      </p:sp>
      <p:sp>
        <p:nvSpPr>
          <p:cNvPr name="AutoShape 61" id="61"/>
          <p:cNvSpPr/>
          <p:nvPr/>
        </p:nvSpPr>
        <p:spPr>
          <a:xfrm>
            <a:off x="3266292" y="7046383"/>
            <a:ext cx="457556" cy="0"/>
          </a:xfrm>
          <a:prstGeom prst="line">
            <a:avLst/>
          </a:prstGeom>
          <a:ln cap="flat" w="19050">
            <a:solidFill>
              <a:srgbClr val="FFFFFF"/>
            </a:solidFill>
            <a:prstDash val="solid"/>
            <a:headEnd type="none" len="sm" w="sm"/>
            <a:tailEnd type="none" len="sm" w="sm"/>
          </a:ln>
        </p:spPr>
      </p:sp>
      <p:grpSp>
        <p:nvGrpSpPr>
          <p:cNvPr name="Group 62" id="62"/>
          <p:cNvGrpSpPr/>
          <p:nvPr/>
        </p:nvGrpSpPr>
        <p:grpSpPr>
          <a:xfrm rot="0">
            <a:off x="9339262" y="2934055"/>
            <a:ext cx="945221" cy="843596"/>
            <a:chOff x="0" y="0"/>
            <a:chExt cx="315437" cy="281523"/>
          </a:xfrm>
        </p:grpSpPr>
        <p:sp>
          <p:nvSpPr>
            <p:cNvPr name="Freeform 63" id="63"/>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64" id="64"/>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6</a:t>
              </a:r>
            </a:p>
          </p:txBody>
        </p:sp>
      </p:grpSp>
      <p:grpSp>
        <p:nvGrpSpPr>
          <p:cNvPr name="Group 65" id="65"/>
          <p:cNvGrpSpPr/>
          <p:nvPr/>
        </p:nvGrpSpPr>
        <p:grpSpPr>
          <a:xfrm rot="0">
            <a:off x="3742898" y="7728021"/>
            <a:ext cx="5220064" cy="1047409"/>
            <a:chOff x="0" y="0"/>
            <a:chExt cx="1742026" cy="349539"/>
          </a:xfrm>
        </p:grpSpPr>
        <p:sp>
          <p:nvSpPr>
            <p:cNvPr name="Freeform 66" id="66"/>
            <p:cNvSpPr/>
            <p:nvPr/>
          </p:nvSpPr>
          <p:spPr>
            <a:xfrm flipH="false" flipV="false" rot="0">
              <a:off x="0" y="0"/>
              <a:ext cx="1742026" cy="349538"/>
            </a:xfrm>
            <a:custGeom>
              <a:avLst/>
              <a:gdLst/>
              <a:ahLst/>
              <a:cxnLst/>
              <a:rect r="r" b="b" t="t" l="l"/>
              <a:pathLst>
                <a:path h="349538" w="1742026">
                  <a:moveTo>
                    <a:pt x="44493" y="0"/>
                  </a:moveTo>
                  <a:lnTo>
                    <a:pt x="1697533" y="0"/>
                  </a:lnTo>
                  <a:cubicBezTo>
                    <a:pt x="1709333" y="0"/>
                    <a:pt x="1720650" y="4688"/>
                    <a:pt x="1728994" y="13032"/>
                  </a:cubicBezTo>
                  <a:cubicBezTo>
                    <a:pt x="1737339" y="21376"/>
                    <a:pt x="1742026" y="32693"/>
                    <a:pt x="1742026" y="44493"/>
                  </a:cubicBezTo>
                  <a:lnTo>
                    <a:pt x="1742026" y="305045"/>
                  </a:lnTo>
                  <a:cubicBezTo>
                    <a:pt x="1742026" y="316846"/>
                    <a:pt x="1737339" y="328163"/>
                    <a:pt x="1728994" y="336507"/>
                  </a:cubicBezTo>
                  <a:cubicBezTo>
                    <a:pt x="1720650" y="344851"/>
                    <a:pt x="1709333" y="349538"/>
                    <a:pt x="1697533" y="349538"/>
                  </a:cubicBezTo>
                  <a:lnTo>
                    <a:pt x="44493" y="349538"/>
                  </a:lnTo>
                  <a:cubicBezTo>
                    <a:pt x="32693" y="349538"/>
                    <a:pt x="21376" y="344851"/>
                    <a:pt x="13032" y="336507"/>
                  </a:cubicBezTo>
                  <a:cubicBezTo>
                    <a:pt x="4688" y="328163"/>
                    <a:pt x="0" y="316846"/>
                    <a:pt x="0" y="305045"/>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67" id="67"/>
            <p:cNvSpPr txBox="true"/>
            <p:nvPr/>
          </p:nvSpPr>
          <p:spPr>
            <a:xfrm>
              <a:off x="0" y="47625"/>
              <a:ext cx="1742026" cy="301914"/>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Architecture &amp; Sequence Diagram</a:t>
              </a:r>
            </a:p>
          </p:txBody>
        </p:sp>
      </p:grpSp>
      <p:sp>
        <p:nvSpPr>
          <p:cNvPr name="AutoShape 68" id="68"/>
          <p:cNvSpPr/>
          <p:nvPr/>
        </p:nvSpPr>
        <p:spPr>
          <a:xfrm flipH="true" flipV="true">
            <a:off x="3285342" y="8149819"/>
            <a:ext cx="457556" cy="101906"/>
          </a:xfrm>
          <a:prstGeom prst="line">
            <a:avLst/>
          </a:prstGeom>
          <a:ln cap="flat" w="19050">
            <a:solidFill>
              <a:srgbClr val="FFFFFF"/>
            </a:solidFill>
            <a:prstDash val="solid"/>
            <a:headEnd type="none" len="sm" w="sm"/>
            <a:tailEnd type="none" len="sm" w="sm"/>
          </a:ln>
        </p:spPr>
      </p:sp>
      <p:grpSp>
        <p:nvGrpSpPr>
          <p:cNvPr name="Group 69" id="69"/>
          <p:cNvGrpSpPr/>
          <p:nvPr/>
        </p:nvGrpSpPr>
        <p:grpSpPr>
          <a:xfrm rot="0">
            <a:off x="9420162" y="4168001"/>
            <a:ext cx="945221" cy="843596"/>
            <a:chOff x="0" y="0"/>
            <a:chExt cx="315437" cy="281523"/>
          </a:xfrm>
        </p:grpSpPr>
        <p:sp>
          <p:nvSpPr>
            <p:cNvPr name="Freeform 70" id="70"/>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71" id="71"/>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7</a:t>
              </a:r>
            </a:p>
          </p:txBody>
        </p:sp>
      </p:grpSp>
      <p:grpSp>
        <p:nvGrpSpPr>
          <p:cNvPr name="Group 72" id="72"/>
          <p:cNvGrpSpPr/>
          <p:nvPr/>
        </p:nvGrpSpPr>
        <p:grpSpPr>
          <a:xfrm rot="0">
            <a:off x="9420162" y="6464442"/>
            <a:ext cx="945221" cy="843596"/>
            <a:chOff x="0" y="0"/>
            <a:chExt cx="315437" cy="281523"/>
          </a:xfrm>
        </p:grpSpPr>
        <p:sp>
          <p:nvSpPr>
            <p:cNvPr name="Freeform 73" id="73"/>
            <p:cNvSpPr/>
            <p:nvPr/>
          </p:nvSpPr>
          <p:spPr>
            <a:xfrm flipH="false" flipV="false" rot="0">
              <a:off x="0" y="0"/>
              <a:ext cx="315437" cy="281523"/>
            </a:xfrm>
            <a:custGeom>
              <a:avLst/>
              <a:gdLst/>
              <a:ahLst/>
              <a:cxnLst/>
              <a:rect r="r" b="b" t="t" l="l"/>
              <a:pathLst>
                <a:path h="281523" w="315437">
                  <a:moveTo>
                    <a:pt x="140761" y="0"/>
                  </a:moveTo>
                  <a:lnTo>
                    <a:pt x="174675" y="0"/>
                  </a:lnTo>
                  <a:cubicBezTo>
                    <a:pt x="212007" y="0"/>
                    <a:pt x="247811" y="14830"/>
                    <a:pt x="274208" y="41228"/>
                  </a:cubicBezTo>
                  <a:cubicBezTo>
                    <a:pt x="300606" y="67626"/>
                    <a:pt x="315437" y="103429"/>
                    <a:pt x="315437" y="140761"/>
                  </a:cubicBezTo>
                  <a:lnTo>
                    <a:pt x="315437" y="140761"/>
                  </a:lnTo>
                  <a:cubicBezTo>
                    <a:pt x="315437" y="218502"/>
                    <a:pt x="252416" y="281523"/>
                    <a:pt x="174675" y="281523"/>
                  </a:cubicBezTo>
                  <a:lnTo>
                    <a:pt x="140761" y="281523"/>
                  </a:lnTo>
                  <a:cubicBezTo>
                    <a:pt x="63021" y="281523"/>
                    <a:pt x="0" y="218502"/>
                    <a:pt x="0" y="140761"/>
                  </a:cubicBezTo>
                  <a:lnTo>
                    <a:pt x="0" y="140761"/>
                  </a:lnTo>
                  <a:cubicBezTo>
                    <a:pt x="0" y="63021"/>
                    <a:pt x="63021" y="0"/>
                    <a:pt x="140761" y="0"/>
                  </a:cubicBezTo>
                  <a:close/>
                </a:path>
              </a:pathLst>
            </a:custGeom>
            <a:solidFill>
              <a:srgbClr val="000000">
                <a:alpha val="0"/>
              </a:srgbClr>
            </a:solidFill>
            <a:ln w="19050" cap="rnd">
              <a:solidFill>
                <a:srgbClr val="FFFFFF"/>
              </a:solidFill>
              <a:prstDash val="solid"/>
              <a:round/>
            </a:ln>
          </p:spPr>
        </p:sp>
        <p:sp>
          <p:nvSpPr>
            <p:cNvPr name="TextBox 74" id="74"/>
            <p:cNvSpPr txBox="true"/>
            <p:nvPr/>
          </p:nvSpPr>
          <p:spPr>
            <a:xfrm>
              <a:off x="0" y="47625"/>
              <a:ext cx="315437"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9</a:t>
              </a:r>
            </a:p>
          </p:txBody>
        </p:sp>
      </p:grpSp>
      <p:grpSp>
        <p:nvGrpSpPr>
          <p:cNvPr name="Group 75" id="75"/>
          <p:cNvGrpSpPr/>
          <p:nvPr/>
        </p:nvGrpSpPr>
        <p:grpSpPr>
          <a:xfrm rot="0">
            <a:off x="10656255" y="4168001"/>
            <a:ext cx="5220064" cy="843596"/>
            <a:chOff x="0" y="0"/>
            <a:chExt cx="1742026" cy="281523"/>
          </a:xfrm>
        </p:grpSpPr>
        <p:sp>
          <p:nvSpPr>
            <p:cNvPr name="Freeform 76" id="76"/>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77" id="77"/>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Work Division &amp; Gantt Chart</a:t>
              </a:r>
            </a:p>
          </p:txBody>
        </p:sp>
      </p:grpSp>
      <p:sp>
        <p:nvSpPr>
          <p:cNvPr name="AutoShape 78" id="78"/>
          <p:cNvSpPr/>
          <p:nvPr/>
        </p:nvSpPr>
        <p:spPr>
          <a:xfrm flipH="true" flipV="true">
            <a:off x="10365383" y="8096831"/>
            <a:ext cx="457200" cy="0"/>
          </a:xfrm>
          <a:prstGeom prst="line">
            <a:avLst/>
          </a:prstGeom>
          <a:ln cap="flat" w="19050">
            <a:solidFill>
              <a:srgbClr val="FFFFFF"/>
            </a:solidFill>
            <a:prstDash val="solid"/>
            <a:headEnd type="none" len="sm" w="sm"/>
            <a:tailEnd type="none" len="sm" w="sm"/>
          </a:ln>
        </p:spPr>
      </p:sp>
      <p:grpSp>
        <p:nvGrpSpPr>
          <p:cNvPr name="Group 79" id="79"/>
          <p:cNvGrpSpPr/>
          <p:nvPr/>
        </p:nvGrpSpPr>
        <p:grpSpPr>
          <a:xfrm rot="0">
            <a:off x="10822583" y="7675033"/>
            <a:ext cx="5220064" cy="843596"/>
            <a:chOff x="0" y="0"/>
            <a:chExt cx="1742026" cy="281523"/>
          </a:xfrm>
        </p:grpSpPr>
        <p:sp>
          <p:nvSpPr>
            <p:cNvPr name="Freeform 80" id="80"/>
            <p:cNvSpPr/>
            <p:nvPr/>
          </p:nvSpPr>
          <p:spPr>
            <a:xfrm flipH="false" flipV="false" rot="0">
              <a:off x="0" y="0"/>
              <a:ext cx="1742026" cy="281523"/>
            </a:xfrm>
            <a:custGeom>
              <a:avLst/>
              <a:gdLst/>
              <a:ahLst/>
              <a:cxnLst/>
              <a:rect r="r" b="b" t="t" l="l"/>
              <a:pathLst>
                <a:path h="281523" w="1742026">
                  <a:moveTo>
                    <a:pt x="44493" y="0"/>
                  </a:moveTo>
                  <a:lnTo>
                    <a:pt x="1697533" y="0"/>
                  </a:lnTo>
                  <a:cubicBezTo>
                    <a:pt x="1709333" y="0"/>
                    <a:pt x="1720650" y="4688"/>
                    <a:pt x="1728994" y="13032"/>
                  </a:cubicBezTo>
                  <a:cubicBezTo>
                    <a:pt x="1737339" y="21376"/>
                    <a:pt x="1742026" y="32693"/>
                    <a:pt x="1742026" y="44493"/>
                  </a:cubicBezTo>
                  <a:lnTo>
                    <a:pt x="1742026" y="237030"/>
                  </a:lnTo>
                  <a:cubicBezTo>
                    <a:pt x="1742026" y="248830"/>
                    <a:pt x="1737339" y="260147"/>
                    <a:pt x="1728994" y="268491"/>
                  </a:cubicBezTo>
                  <a:cubicBezTo>
                    <a:pt x="1720650" y="276835"/>
                    <a:pt x="1709333" y="281523"/>
                    <a:pt x="1697533" y="281523"/>
                  </a:cubicBezTo>
                  <a:lnTo>
                    <a:pt x="44493" y="281523"/>
                  </a:lnTo>
                  <a:cubicBezTo>
                    <a:pt x="32693" y="281523"/>
                    <a:pt x="21376" y="276835"/>
                    <a:pt x="13032" y="268491"/>
                  </a:cubicBezTo>
                  <a:cubicBezTo>
                    <a:pt x="4688" y="260147"/>
                    <a:pt x="0" y="248830"/>
                    <a:pt x="0" y="237030"/>
                  </a:cubicBezTo>
                  <a:lnTo>
                    <a:pt x="0" y="44493"/>
                  </a:lnTo>
                  <a:cubicBezTo>
                    <a:pt x="0" y="32693"/>
                    <a:pt x="4688" y="21376"/>
                    <a:pt x="13032" y="13032"/>
                  </a:cubicBezTo>
                  <a:cubicBezTo>
                    <a:pt x="21376" y="4688"/>
                    <a:pt x="32693" y="0"/>
                    <a:pt x="44493" y="0"/>
                  </a:cubicBezTo>
                  <a:close/>
                </a:path>
              </a:pathLst>
            </a:custGeom>
            <a:solidFill>
              <a:srgbClr val="000000">
                <a:alpha val="0"/>
              </a:srgbClr>
            </a:solidFill>
            <a:ln w="19050" cap="rnd">
              <a:solidFill>
                <a:srgbClr val="FFFFFF"/>
              </a:solidFill>
              <a:prstDash val="solid"/>
              <a:round/>
            </a:ln>
          </p:spPr>
        </p:sp>
        <p:sp>
          <p:nvSpPr>
            <p:cNvPr name="TextBox 81" id="81"/>
            <p:cNvSpPr txBox="true"/>
            <p:nvPr/>
          </p:nvSpPr>
          <p:spPr>
            <a:xfrm>
              <a:off x="0" y="47625"/>
              <a:ext cx="1742026" cy="233898"/>
            </a:xfrm>
            <a:prstGeom prst="rect">
              <a:avLst/>
            </a:prstGeom>
          </p:spPr>
          <p:txBody>
            <a:bodyPr anchor="ctr" rtlCol="false" tIns="50800" lIns="50800" bIns="50800" rIns="50800"/>
            <a:lstStyle/>
            <a:p>
              <a:pPr algn="ctr">
                <a:lnSpc>
                  <a:spcPts val="2800"/>
                </a:lnSpc>
              </a:pPr>
              <a:r>
                <a:rPr lang="en-US" b="true" sz="2800" spc="28">
                  <a:solidFill>
                    <a:srgbClr val="FFFFFF"/>
                  </a:solidFill>
                  <a:latin typeface="Open Sans Bold"/>
                  <a:ea typeface="Open Sans Bold"/>
                  <a:cs typeface="Open Sans Bold"/>
                  <a:sym typeface="Open Sans Bold"/>
                </a:rPr>
                <a:t>Conclusion</a:t>
              </a:r>
            </a:p>
          </p:txBody>
        </p:sp>
      </p:grpSp>
      <p:sp>
        <p:nvSpPr>
          <p:cNvPr name="AutoShape 82" id="82"/>
          <p:cNvSpPr/>
          <p:nvPr/>
        </p:nvSpPr>
        <p:spPr>
          <a:xfrm>
            <a:off x="10365383" y="4589799"/>
            <a:ext cx="290872" cy="0"/>
          </a:xfrm>
          <a:prstGeom prst="line">
            <a:avLst/>
          </a:prstGeom>
          <a:ln cap="flat" w="19050">
            <a:solidFill>
              <a:srgbClr val="FFFFFF"/>
            </a:solidFill>
            <a:prstDash val="solid"/>
            <a:headEnd type="none" len="sm" w="sm"/>
            <a:tailEnd type="none" len="sm" w="sm"/>
          </a:ln>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1687687" y="2071219"/>
            <a:ext cx="649224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725680" y="908525"/>
            <a:ext cx="8951784"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Problem Definition</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744730" y="3754903"/>
            <a:ext cx="17306365" cy="2549525"/>
          </a:xfrm>
          <a:prstGeom prst="rect">
            <a:avLst/>
          </a:prstGeom>
        </p:spPr>
        <p:txBody>
          <a:bodyPr anchor="t" rtlCol="false" tIns="0" lIns="0" bIns="0" rIns="0">
            <a:spAutoFit/>
          </a:bodyPr>
          <a:lstStyle/>
          <a:p>
            <a:pPr algn="just">
              <a:lnSpc>
                <a:spcPts val="3999"/>
              </a:lnSpc>
            </a:pPr>
            <a:r>
              <a:rPr lang="en-US" sz="3999" spc="39">
                <a:solidFill>
                  <a:srgbClr val="222222"/>
                </a:solidFill>
                <a:latin typeface="Open Sans"/>
                <a:ea typeface="Open Sans"/>
                <a:cs typeface="Open Sans"/>
                <a:sym typeface="Open Sans"/>
              </a:rPr>
              <a:t>Maintaining and acquiring instruments can be costly and time-consuming, creating barriers for musicians seeking a smooth, affordable playing experience. Switching between instruments during a performance can also be cumbersome, disrupting flow and creativity.</a:t>
            </a:r>
          </a:p>
          <a:p>
            <a:pPr algn="just">
              <a:lnSpc>
                <a:spcPts val="39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1028700" y="2071219"/>
            <a:ext cx="649224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706630" y="908525"/>
            <a:ext cx="8951784"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Purpose &amp; Need</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706630" y="3389862"/>
            <a:ext cx="16230600" cy="3559175"/>
          </a:xfrm>
          <a:prstGeom prst="rect">
            <a:avLst/>
          </a:prstGeom>
        </p:spPr>
        <p:txBody>
          <a:bodyPr anchor="t" rtlCol="false" tIns="0" lIns="0" bIns="0" rIns="0">
            <a:spAutoFit/>
          </a:bodyPr>
          <a:lstStyle/>
          <a:p>
            <a:pPr algn="just">
              <a:lnSpc>
                <a:spcPts val="3999"/>
              </a:lnSpc>
            </a:pPr>
            <a:r>
              <a:rPr lang="en-US" sz="3999" spc="39">
                <a:solidFill>
                  <a:srgbClr val="222222"/>
                </a:solidFill>
                <a:latin typeface="Open Sans"/>
                <a:ea typeface="Open Sans"/>
                <a:cs typeface="Open Sans"/>
                <a:sym typeface="Open Sans"/>
              </a:rPr>
              <a:t>The purpose of this device is to provide  a fun, intuitive way for casual users to explore and create music by mimicking instrument sounds through simple actions.</a:t>
            </a:r>
          </a:p>
          <a:p>
            <a:pPr algn="just">
              <a:lnSpc>
                <a:spcPts val="3999"/>
              </a:lnSpc>
            </a:pPr>
          </a:p>
          <a:p>
            <a:pPr algn="just">
              <a:lnSpc>
                <a:spcPts val="3999"/>
              </a:lnSpc>
            </a:pPr>
            <a:r>
              <a:rPr lang="en-US" sz="3999" spc="39">
                <a:solidFill>
                  <a:srgbClr val="222222"/>
                </a:solidFill>
                <a:latin typeface="Open Sans"/>
                <a:ea typeface="Open Sans"/>
                <a:cs typeface="Open Sans"/>
                <a:sym typeface="Open Sans"/>
              </a:rPr>
              <a:t>It addresses the need for an accessible, affordable solution that makes switching between instruments easy, making music-making enjoyable and approachable for everyone.</a:t>
            </a:r>
          </a:p>
        </p:txBody>
      </p:sp>
    </p:spTree>
  </p:cSld>
  <p:clrMapOvr>
    <a:masterClrMapping/>
  </p:clrMapOvr>
  <p:transition spd="slow">
    <p:circl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1028700" y="2071219"/>
            <a:ext cx="649224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706630" y="908525"/>
            <a:ext cx="8951784"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Project Objective</a:t>
            </a:r>
          </a:p>
        </p:txBody>
      </p:sp>
      <p:sp>
        <p:nvSpPr>
          <p:cNvPr name="Freeform 4" id="4"/>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5" id="5"/>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6" id="6"/>
          <p:cNvSpPr txBox="true"/>
          <p:nvPr/>
        </p:nvSpPr>
        <p:spPr>
          <a:xfrm rot="0">
            <a:off x="725680" y="4005898"/>
            <a:ext cx="16230600" cy="2549525"/>
          </a:xfrm>
          <a:prstGeom prst="rect">
            <a:avLst/>
          </a:prstGeom>
        </p:spPr>
        <p:txBody>
          <a:bodyPr anchor="t" rtlCol="false" tIns="0" lIns="0" bIns="0" rIns="0">
            <a:spAutoFit/>
          </a:bodyPr>
          <a:lstStyle/>
          <a:p>
            <a:pPr algn="just">
              <a:lnSpc>
                <a:spcPts val="3999"/>
              </a:lnSpc>
            </a:pPr>
            <a:r>
              <a:rPr lang="en-US" sz="3999" spc="39">
                <a:solidFill>
                  <a:srgbClr val="222222"/>
                </a:solidFill>
                <a:latin typeface="Open Sans"/>
                <a:ea typeface="Open Sans"/>
                <a:cs typeface="Open Sans"/>
                <a:sym typeface="Open Sans"/>
              </a:rPr>
              <a:t>To create a device that allows beginners and aspiring musicians to learn and explore various instrument affordably and without needing much space, enabling them to express their creativity and develop their skills at home</a:t>
            </a:r>
          </a:p>
          <a:p>
            <a:pPr algn="just">
              <a:lnSpc>
                <a:spcPts val="3999"/>
              </a:lnSpc>
            </a:pPr>
          </a:p>
        </p:txBody>
      </p:sp>
    </p:spTree>
  </p:cSld>
  <p:clrMapOvr>
    <a:masterClrMapping/>
  </p:clrMapOvr>
  <p:transition spd="slow">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1028700" y="2071219"/>
            <a:ext cx="6492240"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TextBox 5" id="5"/>
          <p:cNvSpPr txBox="true"/>
          <p:nvPr/>
        </p:nvSpPr>
        <p:spPr>
          <a:xfrm rot="0">
            <a:off x="706630" y="908525"/>
            <a:ext cx="8951784"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Literature Survey</a:t>
            </a:r>
          </a:p>
        </p:txBody>
      </p:sp>
      <p:sp>
        <p:nvSpPr>
          <p:cNvPr name="AutoShape 6" id="6"/>
          <p:cNvSpPr/>
          <p:nvPr/>
        </p:nvSpPr>
        <p:spPr>
          <a:xfrm>
            <a:off x="87364" y="2375692"/>
            <a:ext cx="17851808" cy="0"/>
          </a:xfrm>
          <a:prstGeom prst="line">
            <a:avLst/>
          </a:prstGeom>
          <a:ln cap="flat" w="38100">
            <a:solidFill>
              <a:srgbClr val="000000"/>
            </a:solidFill>
            <a:prstDash val="solid"/>
            <a:headEnd type="none" len="sm" w="sm"/>
            <a:tailEnd type="none" len="sm" w="sm"/>
          </a:ln>
        </p:spPr>
      </p:sp>
      <p:sp>
        <p:nvSpPr>
          <p:cNvPr name="AutoShape 7" id="7"/>
          <p:cNvSpPr/>
          <p:nvPr/>
        </p:nvSpPr>
        <p:spPr>
          <a:xfrm flipH="true">
            <a:off x="87364" y="2375692"/>
            <a:ext cx="19050" cy="7207037"/>
          </a:xfrm>
          <a:prstGeom prst="line">
            <a:avLst/>
          </a:prstGeom>
          <a:ln cap="flat" w="38100">
            <a:solidFill>
              <a:srgbClr val="000000"/>
            </a:solidFill>
            <a:prstDash val="solid"/>
            <a:headEnd type="none" len="sm" w="sm"/>
            <a:tailEnd type="none" len="sm" w="sm"/>
          </a:ln>
        </p:spPr>
      </p:sp>
      <p:sp>
        <p:nvSpPr>
          <p:cNvPr name="AutoShape 8" id="8"/>
          <p:cNvSpPr/>
          <p:nvPr/>
        </p:nvSpPr>
        <p:spPr>
          <a:xfrm>
            <a:off x="87364" y="9601779"/>
            <a:ext cx="17851808" cy="0"/>
          </a:xfrm>
          <a:prstGeom prst="line">
            <a:avLst/>
          </a:prstGeom>
          <a:ln cap="flat" w="38100">
            <a:solidFill>
              <a:srgbClr val="000000"/>
            </a:solidFill>
            <a:prstDash val="solid"/>
            <a:headEnd type="none" len="sm" w="sm"/>
            <a:tailEnd type="none" len="sm" w="sm"/>
          </a:ln>
        </p:spPr>
      </p:sp>
      <p:sp>
        <p:nvSpPr>
          <p:cNvPr name="AutoShape 9" id="9"/>
          <p:cNvSpPr/>
          <p:nvPr/>
        </p:nvSpPr>
        <p:spPr>
          <a:xfrm flipH="true">
            <a:off x="17901072" y="2394692"/>
            <a:ext cx="19050" cy="7207037"/>
          </a:xfrm>
          <a:prstGeom prst="line">
            <a:avLst/>
          </a:prstGeom>
          <a:ln cap="flat" w="38100">
            <a:solidFill>
              <a:srgbClr val="000000"/>
            </a:solidFill>
            <a:prstDash val="solid"/>
            <a:headEnd type="none" len="sm" w="sm"/>
            <a:tailEnd type="none" len="sm" w="sm"/>
          </a:ln>
        </p:spPr>
      </p:sp>
      <p:sp>
        <p:nvSpPr>
          <p:cNvPr name="AutoShape 10" id="10"/>
          <p:cNvSpPr/>
          <p:nvPr/>
        </p:nvSpPr>
        <p:spPr>
          <a:xfrm flipH="true">
            <a:off x="9134475" y="2404909"/>
            <a:ext cx="19050" cy="7207037"/>
          </a:xfrm>
          <a:prstGeom prst="line">
            <a:avLst/>
          </a:prstGeom>
          <a:ln cap="flat" w="38100">
            <a:solidFill>
              <a:srgbClr val="000000"/>
            </a:solidFill>
            <a:prstDash val="solid"/>
            <a:headEnd type="none" len="sm" w="sm"/>
            <a:tailEnd type="none" len="sm" w="sm"/>
          </a:ln>
        </p:spPr>
      </p:sp>
      <p:sp>
        <p:nvSpPr>
          <p:cNvPr name="AutoShape 11" id="11"/>
          <p:cNvSpPr/>
          <p:nvPr/>
        </p:nvSpPr>
        <p:spPr>
          <a:xfrm flipH="true">
            <a:off x="13597914" y="2375642"/>
            <a:ext cx="19050" cy="7207037"/>
          </a:xfrm>
          <a:prstGeom prst="line">
            <a:avLst/>
          </a:prstGeom>
          <a:ln cap="flat" w="38100">
            <a:solidFill>
              <a:srgbClr val="000000"/>
            </a:solidFill>
            <a:prstDash val="solid"/>
            <a:headEnd type="none" len="sm" w="sm"/>
            <a:tailEnd type="none" len="sm" w="sm"/>
          </a:ln>
        </p:spPr>
      </p:sp>
      <p:sp>
        <p:nvSpPr>
          <p:cNvPr name="AutoShape 12" id="12"/>
          <p:cNvSpPr/>
          <p:nvPr/>
        </p:nvSpPr>
        <p:spPr>
          <a:xfrm>
            <a:off x="87364" y="3707505"/>
            <a:ext cx="17851808" cy="0"/>
          </a:xfrm>
          <a:prstGeom prst="line">
            <a:avLst/>
          </a:prstGeom>
          <a:ln cap="flat" w="38100">
            <a:solidFill>
              <a:srgbClr val="000000"/>
            </a:solidFill>
            <a:prstDash val="solid"/>
            <a:headEnd type="none" len="sm" w="sm"/>
            <a:tailEnd type="none" len="sm" w="sm"/>
          </a:ln>
        </p:spPr>
      </p:sp>
      <p:sp>
        <p:nvSpPr>
          <p:cNvPr name="TextBox 13" id="13"/>
          <p:cNvSpPr txBox="true"/>
          <p:nvPr/>
        </p:nvSpPr>
        <p:spPr>
          <a:xfrm rot="0">
            <a:off x="3483568" y="2746315"/>
            <a:ext cx="2202921" cy="695342"/>
          </a:xfrm>
          <a:prstGeom prst="rect">
            <a:avLst/>
          </a:prstGeom>
        </p:spPr>
        <p:txBody>
          <a:bodyPr anchor="t" rtlCol="false" tIns="0" lIns="0" bIns="0" rIns="0">
            <a:spAutoFit/>
          </a:bodyPr>
          <a:lstStyle/>
          <a:p>
            <a:pPr algn="just">
              <a:lnSpc>
                <a:spcPts val="5250"/>
              </a:lnSpc>
            </a:pPr>
            <a:r>
              <a:rPr lang="en-US" b="true" sz="5250" spc="-210">
                <a:solidFill>
                  <a:srgbClr val="222222"/>
                </a:solidFill>
                <a:latin typeface="Open Sans Bold"/>
                <a:ea typeface="Open Sans Bold"/>
                <a:cs typeface="Open Sans Bold"/>
                <a:sym typeface="Open Sans Bold"/>
              </a:rPr>
              <a:t>Paper</a:t>
            </a:r>
          </a:p>
        </p:txBody>
      </p:sp>
      <p:sp>
        <p:nvSpPr>
          <p:cNvPr name="TextBox 14" id="14"/>
          <p:cNvSpPr txBox="true"/>
          <p:nvPr/>
        </p:nvSpPr>
        <p:spPr>
          <a:xfrm rot="0">
            <a:off x="9525680" y="2770445"/>
            <a:ext cx="3622585" cy="637558"/>
          </a:xfrm>
          <a:prstGeom prst="rect">
            <a:avLst/>
          </a:prstGeom>
        </p:spPr>
        <p:txBody>
          <a:bodyPr anchor="t" rtlCol="false" tIns="0" lIns="0" bIns="0" rIns="0">
            <a:spAutoFit/>
          </a:bodyPr>
          <a:lstStyle/>
          <a:p>
            <a:pPr algn="just">
              <a:lnSpc>
                <a:spcPts val="4850"/>
              </a:lnSpc>
            </a:pPr>
            <a:r>
              <a:rPr lang="en-US" b="true" sz="4850" spc="-194">
                <a:solidFill>
                  <a:srgbClr val="222222"/>
                </a:solidFill>
                <a:latin typeface="Open Sans Bold"/>
                <a:ea typeface="Open Sans Bold"/>
                <a:cs typeface="Open Sans Bold"/>
                <a:sym typeface="Open Sans Bold"/>
              </a:rPr>
              <a:t>Advantages</a:t>
            </a:r>
          </a:p>
        </p:txBody>
      </p:sp>
      <p:sp>
        <p:nvSpPr>
          <p:cNvPr name="TextBox 15" id="15"/>
          <p:cNvSpPr txBox="true"/>
          <p:nvPr/>
        </p:nvSpPr>
        <p:spPr>
          <a:xfrm rot="0">
            <a:off x="13973688" y="2848686"/>
            <a:ext cx="3927385" cy="592972"/>
          </a:xfrm>
          <a:prstGeom prst="rect">
            <a:avLst/>
          </a:prstGeom>
        </p:spPr>
        <p:txBody>
          <a:bodyPr anchor="t" rtlCol="false" tIns="0" lIns="0" bIns="0" rIns="0">
            <a:spAutoFit/>
          </a:bodyPr>
          <a:lstStyle/>
          <a:p>
            <a:pPr algn="just">
              <a:lnSpc>
                <a:spcPts val="4391"/>
              </a:lnSpc>
            </a:pPr>
            <a:r>
              <a:rPr lang="en-US" b="true" sz="4391" spc="-175">
                <a:solidFill>
                  <a:srgbClr val="222222"/>
                </a:solidFill>
                <a:latin typeface="Open Sans Bold"/>
                <a:ea typeface="Open Sans Bold"/>
                <a:cs typeface="Open Sans Bold"/>
                <a:sym typeface="Open Sans Bold"/>
              </a:rPr>
              <a:t>Disadvantages</a:t>
            </a:r>
          </a:p>
        </p:txBody>
      </p:sp>
      <p:sp>
        <p:nvSpPr>
          <p:cNvPr name="AutoShape 16" id="16"/>
          <p:cNvSpPr/>
          <p:nvPr/>
        </p:nvSpPr>
        <p:spPr>
          <a:xfrm>
            <a:off x="68314" y="6480823"/>
            <a:ext cx="17851808" cy="0"/>
          </a:xfrm>
          <a:prstGeom prst="line">
            <a:avLst/>
          </a:prstGeom>
          <a:ln cap="flat" w="38100">
            <a:solidFill>
              <a:srgbClr val="000000"/>
            </a:solidFill>
            <a:prstDash val="solid"/>
            <a:headEnd type="none" len="sm" w="sm"/>
            <a:tailEnd type="none" len="sm" w="sm"/>
          </a:ln>
        </p:spPr>
      </p:sp>
      <p:sp>
        <p:nvSpPr>
          <p:cNvPr name="TextBox 17" id="17"/>
          <p:cNvSpPr txBox="true"/>
          <p:nvPr/>
        </p:nvSpPr>
        <p:spPr>
          <a:xfrm rot="0">
            <a:off x="379210" y="3627515"/>
            <a:ext cx="8551382" cy="2652227"/>
          </a:xfrm>
          <a:prstGeom prst="rect">
            <a:avLst/>
          </a:prstGeom>
        </p:spPr>
        <p:txBody>
          <a:bodyPr anchor="t" rtlCol="false" tIns="0" lIns="0" bIns="0" rIns="0">
            <a:spAutoFit/>
          </a:bodyPr>
          <a:lstStyle/>
          <a:p>
            <a:pPr algn="just">
              <a:lnSpc>
                <a:spcPts val="5358"/>
              </a:lnSpc>
            </a:pPr>
            <a:r>
              <a:rPr lang="en-US" sz="2993">
                <a:solidFill>
                  <a:srgbClr val="222222"/>
                </a:solidFill>
                <a:latin typeface="Open Sans"/>
                <a:ea typeface="Open Sans"/>
                <a:cs typeface="Open Sans"/>
                <a:sym typeface="Open Sans"/>
              </a:rPr>
              <a:t>Turcher L; Antoniazzi, F; Viola ,F; Giunchiglia ,F. The Internet of Musical Things Ontology. Journal of Web Semantics, 60(16): 100548, January(2020)</a:t>
            </a:r>
          </a:p>
        </p:txBody>
      </p:sp>
      <p:sp>
        <p:nvSpPr>
          <p:cNvPr name="TextBox 18" id="18"/>
          <p:cNvSpPr txBox="true"/>
          <p:nvPr/>
        </p:nvSpPr>
        <p:spPr>
          <a:xfrm rot="0">
            <a:off x="9134475" y="4148528"/>
            <a:ext cx="4272939" cy="1607185"/>
          </a:xfrm>
          <a:prstGeom prst="rect">
            <a:avLst/>
          </a:prstGeom>
        </p:spPr>
        <p:txBody>
          <a:bodyPr anchor="t" rtlCol="false" tIns="0" lIns="0" bIns="0" rIns="0">
            <a:spAutoFit/>
          </a:bodyPr>
          <a:lstStyle/>
          <a:p>
            <a:pPr algn="just" marL="669291" indent="-334646" lvl="1">
              <a:lnSpc>
                <a:spcPts val="4340"/>
              </a:lnSpc>
              <a:buFont typeface="Arial"/>
              <a:buChar char="•"/>
            </a:pPr>
            <a:r>
              <a:rPr lang="en-US" sz="3100" spc="34">
                <a:solidFill>
                  <a:srgbClr val="222222"/>
                </a:solidFill>
                <a:latin typeface="Open Sans"/>
                <a:ea typeface="Open Sans"/>
                <a:cs typeface="Open Sans"/>
                <a:sym typeface="Open Sans"/>
              </a:rPr>
              <a:t>Interoperability </a:t>
            </a:r>
          </a:p>
          <a:p>
            <a:pPr algn="just" marL="669291" indent="-334646" lvl="1">
              <a:lnSpc>
                <a:spcPts val="4340"/>
              </a:lnSpc>
              <a:buFont typeface="Arial"/>
              <a:buChar char="•"/>
            </a:pPr>
            <a:r>
              <a:rPr lang="en-US" sz="3100">
                <a:solidFill>
                  <a:srgbClr val="222222"/>
                </a:solidFill>
                <a:latin typeface="Open Sans"/>
                <a:ea typeface="Open Sans"/>
                <a:cs typeface="Open Sans"/>
                <a:sym typeface="Open Sans"/>
              </a:rPr>
              <a:t>Applicable to both IOT and music field</a:t>
            </a:r>
          </a:p>
        </p:txBody>
      </p:sp>
      <p:sp>
        <p:nvSpPr>
          <p:cNvPr name="TextBox 19" id="19"/>
          <p:cNvSpPr txBox="true"/>
          <p:nvPr/>
        </p:nvSpPr>
        <p:spPr>
          <a:xfrm rot="0">
            <a:off x="13593818" y="3709103"/>
            <a:ext cx="4118592" cy="2683511"/>
          </a:xfrm>
          <a:prstGeom prst="rect">
            <a:avLst/>
          </a:prstGeom>
        </p:spPr>
        <p:txBody>
          <a:bodyPr anchor="t" rtlCol="false" tIns="0" lIns="0" bIns="0" rIns="0">
            <a:spAutoFit/>
          </a:bodyPr>
          <a:lstStyle/>
          <a:p>
            <a:pPr algn="just" marL="669278" indent="-334639" lvl="1">
              <a:lnSpc>
                <a:spcPts val="4339"/>
              </a:lnSpc>
              <a:buFont typeface="Arial"/>
              <a:buChar char="•"/>
            </a:pPr>
            <a:r>
              <a:rPr lang="en-US" sz="3099">
                <a:solidFill>
                  <a:srgbClr val="222222"/>
                </a:solidFill>
                <a:latin typeface="Open Sans"/>
                <a:ea typeface="Open Sans"/>
                <a:cs typeface="Open Sans"/>
                <a:sym typeface="Open Sans"/>
              </a:rPr>
              <a:t>Relies on other ontologies</a:t>
            </a:r>
          </a:p>
          <a:p>
            <a:pPr algn="just" marL="669278" indent="-334639" lvl="1">
              <a:lnSpc>
                <a:spcPts val="4339"/>
              </a:lnSpc>
              <a:buFont typeface="Arial"/>
              <a:buChar char="•"/>
            </a:pPr>
            <a:r>
              <a:rPr lang="en-US" sz="3099">
                <a:solidFill>
                  <a:srgbClr val="222222"/>
                </a:solidFill>
                <a:latin typeface="Open Sans"/>
                <a:ea typeface="Open Sans"/>
                <a:cs typeface="Open Sans"/>
                <a:sym typeface="Open Sans"/>
              </a:rPr>
              <a:t>Not evaluated in real IOMusT settings</a:t>
            </a:r>
          </a:p>
        </p:txBody>
      </p:sp>
      <p:sp>
        <p:nvSpPr>
          <p:cNvPr name="TextBox 20" id="20"/>
          <p:cNvSpPr txBox="true"/>
          <p:nvPr/>
        </p:nvSpPr>
        <p:spPr>
          <a:xfrm rot="0">
            <a:off x="390450" y="6533211"/>
            <a:ext cx="8439290" cy="2652227"/>
          </a:xfrm>
          <a:prstGeom prst="rect">
            <a:avLst/>
          </a:prstGeom>
        </p:spPr>
        <p:txBody>
          <a:bodyPr anchor="t" rtlCol="false" tIns="0" lIns="0" bIns="0" rIns="0">
            <a:spAutoFit/>
          </a:bodyPr>
          <a:lstStyle/>
          <a:p>
            <a:pPr algn="just">
              <a:lnSpc>
                <a:spcPts val="5358"/>
              </a:lnSpc>
            </a:pPr>
            <a:r>
              <a:rPr lang="en-US" sz="2993">
                <a:solidFill>
                  <a:srgbClr val="222222"/>
                </a:solidFill>
                <a:latin typeface="Open Sans"/>
                <a:ea typeface="Open Sans"/>
                <a:cs typeface="Open Sans"/>
                <a:sym typeface="Open Sans"/>
              </a:rPr>
              <a:t>Zhou, Z; Wearables Hapic Feedback System and Interfaces, Highlights in Science Engineering and Technology, Vol. 45, 18-24, April(2023)</a:t>
            </a:r>
          </a:p>
        </p:txBody>
      </p:sp>
      <p:sp>
        <p:nvSpPr>
          <p:cNvPr name="TextBox 21" id="21"/>
          <p:cNvSpPr txBox="true"/>
          <p:nvPr/>
        </p:nvSpPr>
        <p:spPr>
          <a:xfrm rot="0">
            <a:off x="9153525" y="6850943"/>
            <a:ext cx="3833366" cy="2140586"/>
          </a:xfrm>
          <a:prstGeom prst="rect">
            <a:avLst/>
          </a:prstGeom>
        </p:spPr>
        <p:txBody>
          <a:bodyPr anchor="t" rtlCol="false" tIns="0" lIns="0" bIns="0" rIns="0">
            <a:spAutoFit/>
          </a:bodyPr>
          <a:lstStyle/>
          <a:p>
            <a:pPr algn="just" marL="669278" indent="-334639" lvl="1">
              <a:lnSpc>
                <a:spcPts val="4339"/>
              </a:lnSpc>
              <a:buFont typeface="Arial"/>
              <a:buChar char="•"/>
            </a:pPr>
            <a:r>
              <a:rPr lang="en-US" sz="3099">
                <a:solidFill>
                  <a:srgbClr val="222222"/>
                </a:solidFill>
                <a:latin typeface="Open Sans"/>
                <a:ea typeface="Open Sans"/>
                <a:cs typeface="Open Sans"/>
                <a:sym typeface="Open Sans"/>
              </a:rPr>
              <a:t>Comfort and Flexibility</a:t>
            </a:r>
          </a:p>
          <a:p>
            <a:pPr algn="just" marL="669278" indent="-334639" lvl="1">
              <a:lnSpc>
                <a:spcPts val="4339"/>
              </a:lnSpc>
              <a:buFont typeface="Arial"/>
              <a:buChar char="•"/>
            </a:pPr>
            <a:r>
              <a:rPr lang="en-US" sz="3099">
                <a:solidFill>
                  <a:srgbClr val="222222"/>
                </a:solidFill>
                <a:latin typeface="Open Sans"/>
                <a:ea typeface="Open Sans"/>
                <a:cs typeface="Open Sans"/>
                <a:sym typeface="Open Sans"/>
              </a:rPr>
              <a:t>Enhanced Interaction</a:t>
            </a:r>
          </a:p>
        </p:txBody>
      </p:sp>
      <p:sp>
        <p:nvSpPr>
          <p:cNvPr name="TextBox 22" id="22"/>
          <p:cNvSpPr txBox="true"/>
          <p:nvPr/>
        </p:nvSpPr>
        <p:spPr>
          <a:xfrm rot="0">
            <a:off x="13597914" y="7178984"/>
            <a:ext cx="4341258" cy="15976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Thermal Sensitivity</a:t>
            </a:r>
          </a:p>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Integration Complexity</a:t>
            </a:r>
          </a:p>
        </p:txBody>
      </p:sp>
    </p:spTree>
  </p:cSld>
  <p:clrMapOvr>
    <a:masterClrMapping/>
  </p:clrMapOvr>
  <p:transition spd="slow">
    <p:circle/>
  </p:transition>
</p:sld>
</file>

<file path=ppt/slides/slide8.xml><?xml version="1.0" encoding="utf-8"?>
<p:sld xmlns:p="http://schemas.openxmlformats.org/presentationml/2006/main" xmlns:a="http://schemas.openxmlformats.org/drawingml/2006/main">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a:off x="227621" y="191594"/>
            <a:ext cx="17851808" cy="0"/>
          </a:xfrm>
          <a:prstGeom prst="line">
            <a:avLst/>
          </a:prstGeom>
          <a:ln cap="flat" w="38100">
            <a:solidFill>
              <a:srgbClr val="000000"/>
            </a:solidFill>
            <a:prstDash val="solid"/>
            <a:headEnd type="none" len="sm" w="sm"/>
            <a:tailEnd type="none" len="sm" w="sm"/>
          </a:ln>
        </p:spPr>
      </p:sp>
      <p:sp>
        <p:nvSpPr>
          <p:cNvPr name="AutoShape 3" id="3"/>
          <p:cNvSpPr/>
          <p:nvPr/>
        </p:nvSpPr>
        <p:spPr>
          <a:xfrm flipH="true">
            <a:off x="227621" y="191594"/>
            <a:ext cx="19050" cy="10095406"/>
          </a:xfrm>
          <a:prstGeom prst="line">
            <a:avLst/>
          </a:prstGeom>
          <a:ln cap="flat" w="38100">
            <a:solidFill>
              <a:srgbClr val="000000"/>
            </a:solidFill>
            <a:prstDash val="solid"/>
            <a:headEnd type="none" len="sm" w="sm"/>
            <a:tailEnd type="none" len="sm" w="sm"/>
          </a:ln>
        </p:spPr>
      </p:sp>
      <p:sp>
        <p:nvSpPr>
          <p:cNvPr name="AutoShape 4" id="4"/>
          <p:cNvSpPr/>
          <p:nvPr/>
        </p:nvSpPr>
        <p:spPr>
          <a:xfrm>
            <a:off x="227621" y="7417681"/>
            <a:ext cx="17851808" cy="0"/>
          </a:xfrm>
          <a:prstGeom prst="line">
            <a:avLst/>
          </a:prstGeom>
          <a:ln cap="flat" w="38100">
            <a:solidFill>
              <a:srgbClr val="000000"/>
            </a:solidFill>
            <a:prstDash val="solid"/>
            <a:headEnd type="none" len="sm" w="sm"/>
            <a:tailEnd type="none" len="sm" w="sm"/>
          </a:ln>
        </p:spPr>
      </p:sp>
      <p:sp>
        <p:nvSpPr>
          <p:cNvPr name="AutoShape 5" id="5"/>
          <p:cNvSpPr/>
          <p:nvPr/>
        </p:nvSpPr>
        <p:spPr>
          <a:xfrm>
            <a:off x="18060379" y="210594"/>
            <a:ext cx="0" cy="10076406"/>
          </a:xfrm>
          <a:prstGeom prst="line">
            <a:avLst/>
          </a:prstGeom>
          <a:ln cap="flat" w="38100">
            <a:solidFill>
              <a:srgbClr val="000000"/>
            </a:solidFill>
            <a:prstDash val="solid"/>
            <a:headEnd type="none" len="sm" w="sm"/>
            <a:tailEnd type="none" len="sm" w="sm"/>
          </a:ln>
        </p:spPr>
      </p:sp>
      <p:sp>
        <p:nvSpPr>
          <p:cNvPr name="AutoShape 6" id="6"/>
          <p:cNvSpPr/>
          <p:nvPr/>
        </p:nvSpPr>
        <p:spPr>
          <a:xfrm flipH="true">
            <a:off x="9836771" y="210644"/>
            <a:ext cx="0" cy="10076356"/>
          </a:xfrm>
          <a:prstGeom prst="line">
            <a:avLst/>
          </a:prstGeom>
          <a:ln cap="flat" w="38100">
            <a:solidFill>
              <a:srgbClr val="000000"/>
            </a:solidFill>
            <a:prstDash val="solid"/>
            <a:headEnd type="none" len="sm" w="sm"/>
            <a:tailEnd type="none" len="sm" w="sm"/>
          </a:ln>
        </p:spPr>
      </p:sp>
      <p:sp>
        <p:nvSpPr>
          <p:cNvPr name="AutoShape 7" id="7"/>
          <p:cNvSpPr/>
          <p:nvPr/>
        </p:nvSpPr>
        <p:spPr>
          <a:xfrm>
            <a:off x="14027843" y="210694"/>
            <a:ext cx="0" cy="10076306"/>
          </a:xfrm>
          <a:prstGeom prst="line">
            <a:avLst/>
          </a:prstGeom>
          <a:ln cap="flat" w="38100">
            <a:solidFill>
              <a:srgbClr val="000000"/>
            </a:solidFill>
            <a:prstDash val="solid"/>
            <a:headEnd type="none" len="sm" w="sm"/>
            <a:tailEnd type="none" len="sm" w="sm"/>
          </a:ln>
        </p:spPr>
      </p:sp>
      <p:sp>
        <p:nvSpPr>
          <p:cNvPr name="AutoShape 8" id="8"/>
          <p:cNvSpPr/>
          <p:nvPr/>
        </p:nvSpPr>
        <p:spPr>
          <a:xfrm>
            <a:off x="227621" y="1523407"/>
            <a:ext cx="17851808"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3623825" y="562217"/>
            <a:ext cx="2202921" cy="695342"/>
          </a:xfrm>
          <a:prstGeom prst="rect">
            <a:avLst/>
          </a:prstGeom>
        </p:spPr>
        <p:txBody>
          <a:bodyPr anchor="t" rtlCol="false" tIns="0" lIns="0" bIns="0" rIns="0">
            <a:spAutoFit/>
          </a:bodyPr>
          <a:lstStyle/>
          <a:p>
            <a:pPr algn="just">
              <a:lnSpc>
                <a:spcPts val="5250"/>
              </a:lnSpc>
            </a:pPr>
            <a:r>
              <a:rPr lang="en-US" b="true" sz="5250" spc="-210">
                <a:solidFill>
                  <a:srgbClr val="222222"/>
                </a:solidFill>
                <a:latin typeface="Open Sans Bold"/>
                <a:ea typeface="Open Sans Bold"/>
                <a:cs typeface="Open Sans Bold"/>
                <a:sym typeface="Open Sans Bold"/>
              </a:rPr>
              <a:t>Paper</a:t>
            </a:r>
          </a:p>
        </p:txBody>
      </p:sp>
      <p:sp>
        <p:nvSpPr>
          <p:cNvPr name="TextBox 10" id="10"/>
          <p:cNvSpPr txBox="true"/>
          <p:nvPr/>
        </p:nvSpPr>
        <p:spPr>
          <a:xfrm rot="0">
            <a:off x="10111490" y="683638"/>
            <a:ext cx="3622585" cy="637558"/>
          </a:xfrm>
          <a:prstGeom prst="rect">
            <a:avLst/>
          </a:prstGeom>
        </p:spPr>
        <p:txBody>
          <a:bodyPr anchor="t" rtlCol="false" tIns="0" lIns="0" bIns="0" rIns="0">
            <a:spAutoFit/>
          </a:bodyPr>
          <a:lstStyle/>
          <a:p>
            <a:pPr algn="just">
              <a:lnSpc>
                <a:spcPts val="4850"/>
              </a:lnSpc>
            </a:pPr>
            <a:r>
              <a:rPr lang="en-US" b="true" sz="4850" spc="-194">
                <a:solidFill>
                  <a:srgbClr val="222222"/>
                </a:solidFill>
                <a:latin typeface="Open Sans Bold"/>
                <a:ea typeface="Open Sans Bold"/>
                <a:cs typeface="Open Sans Bold"/>
                <a:sym typeface="Open Sans Bold"/>
              </a:rPr>
              <a:t>Advantages</a:t>
            </a:r>
          </a:p>
        </p:txBody>
      </p:sp>
      <p:sp>
        <p:nvSpPr>
          <p:cNvPr name="TextBox 11" id="11"/>
          <p:cNvSpPr txBox="true"/>
          <p:nvPr/>
        </p:nvSpPr>
        <p:spPr>
          <a:xfrm rot="0">
            <a:off x="14113945" y="664588"/>
            <a:ext cx="3927385" cy="592972"/>
          </a:xfrm>
          <a:prstGeom prst="rect">
            <a:avLst/>
          </a:prstGeom>
        </p:spPr>
        <p:txBody>
          <a:bodyPr anchor="t" rtlCol="false" tIns="0" lIns="0" bIns="0" rIns="0">
            <a:spAutoFit/>
          </a:bodyPr>
          <a:lstStyle/>
          <a:p>
            <a:pPr algn="just">
              <a:lnSpc>
                <a:spcPts val="4391"/>
              </a:lnSpc>
            </a:pPr>
            <a:r>
              <a:rPr lang="en-US" b="true" sz="4391" spc="-175">
                <a:solidFill>
                  <a:srgbClr val="222222"/>
                </a:solidFill>
                <a:latin typeface="Open Sans Bold"/>
                <a:ea typeface="Open Sans Bold"/>
                <a:cs typeface="Open Sans Bold"/>
                <a:sym typeface="Open Sans Bold"/>
              </a:rPr>
              <a:t>Disadvantages</a:t>
            </a:r>
          </a:p>
        </p:txBody>
      </p:sp>
      <p:sp>
        <p:nvSpPr>
          <p:cNvPr name="AutoShape 12" id="12"/>
          <p:cNvSpPr/>
          <p:nvPr/>
        </p:nvSpPr>
        <p:spPr>
          <a:xfrm>
            <a:off x="208571" y="4296725"/>
            <a:ext cx="17851808" cy="0"/>
          </a:xfrm>
          <a:prstGeom prst="line">
            <a:avLst/>
          </a:prstGeom>
          <a:ln cap="flat" w="38100">
            <a:solidFill>
              <a:srgbClr val="000000"/>
            </a:solidFill>
            <a:prstDash val="solid"/>
            <a:headEnd type="none" len="sm" w="sm"/>
            <a:tailEnd type="none" len="sm" w="sm"/>
          </a:ln>
        </p:spPr>
      </p:sp>
      <p:sp>
        <p:nvSpPr>
          <p:cNvPr name="TextBox 13" id="13"/>
          <p:cNvSpPr txBox="true"/>
          <p:nvPr/>
        </p:nvSpPr>
        <p:spPr>
          <a:xfrm rot="0">
            <a:off x="519467" y="1781555"/>
            <a:ext cx="9022029" cy="1975952"/>
          </a:xfrm>
          <a:prstGeom prst="rect">
            <a:avLst/>
          </a:prstGeom>
        </p:spPr>
        <p:txBody>
          <a:bodyPr anchor="t" rtlCol="false" tIns="0" lIns="0" bIns="0" rIns="0">
            <a:spAutoFit/>
          </a:bodyPr>
          <a:lstStyle/>
          <a:p>
            <a:pPr algn="just">
              <a:lnSpc>
                <a:spcPts val="5358"/>
              </a:lnSpc>
            </a:pPr>
            <a:r>
              <a:rPr lang="en-US" sz="2993">
                <a:solidFill>
                  <a:srgbClr val="222222"/>
                </a:solidFill>
                <a:latin typeface="Open Sans"/>
                <a:ea typeface="Open Sans"/>
                <a:cs typeface="Open Sans"/>
                <a:sym typeface="Open Sans"/>
              </a:rPr>
              <a:t>Xu, P. Research on the Application of Computer Music Software in College Traditional Music Course. Phys: Conf. 2021 022178</a:t>
            </a:r>
          </a:p>
        </p:txBody>
      </p:sp>
      <p:sp>
        <p:nvSpPr>
          <p:cNvPr name="TextBox 14" id="14"/>
          <p:cNvSpPr txBox="true"/>
          <p:nvPr/>
        </p:nvSpPr>
        <p:spPr>
          <a:xfrm rot="0">
            <a:off x="9541496" y="2013151"/>
            <a:ext cx="4467297" cy="15976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spc="34">
                <a:solidFill>
                  <a:srgbClr val="222222"/>
                </a:solidFill>
                <a:latin typeface="Open Sans"/>
                <a:ea typeface="Open Sans"/>
                <a:cs typeface="Open Sans"/>
                <a:sym typeface="Open Sans"/>
              </a:rPr>
              <a:t>Real time feedback</a:t>
            </a:r>
          </a:p>
          <a:p>
            <a:pPr algn="just" marL="669289" indent="-334645" lvl="1">
              <a:lnSpc>
                <a:spcPts val="4339"/>
              </a:lnSpc>
              <a:buFont typeface="Arial"/>
              <a:buChar char="•"/>
            </a:pPr>
            <a:r>
              <a:rPr lang="en-US" sz="3099" spc="34">
                <a:solidFill>
                  <a:srgbClr val="222222"/>
                </a:solidFill>
                <a:latin typeface="Open Sans"/>
                <a:ea typeface="Open Sans"/>
                <a:cs typeface="Open Sans"/>
                <a:sym typeface="Open Sans"/>
              </a:rPr>
              <a:t>Personalized learning</a:t>
            </a:r>
          </a:p>
        </p:txBody>
      </p:sp>
      <p:sp>
        <p:nvSpPr>
          <p:cNvPr name="TextBox 15" id="15"/>
          <p:cNvSpPr txBox="true"/>
          <p:nvPr/>
        </p:nvSpPr>
        <p:spPr>
          <a:xfrm rot="0">
            <a:off x="13922737" y="2013151"/>
            <a:ext cx="4118592" cy="15976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Software limitation</a:t>
            </a:r>
          </a:p>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Cost and Access</a:t>
            </a:r>
          </a:p>
        </p:txBody>
      </p:sp>
      <p:sp>
        <p:nvSpPr>
          <p:cNvPr name="TextBox 16" id="16"/>
          <p:cNvSpPr txBox="true"/>
          <p:nvPr/>
        </p:nvSpPr>
        <p:spPr>
          <a:xfrm rot="0">
            <a:off x="521181" y="4687250"/>
            <a:ext cx="9022029" cy="1975952"/>
          </a:xfrm>
          <a:prstGeom prst="rect">
            <a:avLst/>
          </a:prstGeom>
        </p:spPr>
        <p:txBody>
          <a:bodyPr anchor="t" rtlCol="false" tIns="0" lIns="0" bIns="0" rIns="0">
            <a:spAutoFit/>
          </a:bodyPr>
          <a:lstStyle/>
          <a:p>
            <a:pPr algn="just">
              <a:lnSpc>
                <a:spcPts val="5358"/>
              </a:lnSpc>
            </a:pPr>
            <a:r>
              <a:rPr lang="en-US" sz="2993">
                <a:solidFill>
                  <a:srgbClr val="222222"/>
                </a:solidFill>
                <a:latin typeface="Open Sans"/>
                <a:ea typeface="Open Sans"/>
                <a:cs typeface="Open Sans"/>
                <a:sym typeface="Open Sans"/>
              </a:rPr>
              <a:t>Wang,H. Research on the Application of Wireless Wearable Sensing Devices In Interactive Music. Journal of Sensors. Vol.2021,October(2021)</a:t>
            </a:r>
          </a:p>
        </p:txBody>
      </p:sp>
      <p:sp>
        <p:nvSpPr>
          <p:cNvPr name="TextBox 17" id="17"/>
          <p:cNvSpPr txBox="true"/>
          <p:nvPr/>
        </p:nvSpPr>
        <p:spPr>
          <a:xfrm rot="0">
            <a:off x="9570071" y="4820690"/>
            <a:ext cx="4467297" cy="2140585"/>
          </a:xfrm>
          <a:prstGeom prst="rect">
            <a:avLst/>
          </a:prstGeom>
        </p:spPr>
        <p:txBody>
          <a:bodyPr anchor="t" rtlCol="false" tIns="0" lIns="0" bIns="0" rIns="0">
            <a:spAutoFit/>
          </a:bodyPr>
          <a:lstStyle/>
          <a:p>
            <a:pPr algn="just" marL="669289" indent="-334645" lvl="1">
              <a:lnSpc>
                <a:spcPts val="4339"/>
              </a:lnSpc>
              <a:buFont typeface="Arial"/>
              <a:buChar char="•"/>
            </a:pPr>
            <a:r>
              <a:rPr lang="en-US" sz="3099" spc="15">
                <a:solidFill>
                  <a:srgbClr val="222222"/>
                </a:solidFill>
                <a:latin typeface="Open Sans"/>
                <a:ea typeface="Open Sans"/>
                <a:cs typeface="Open Sans"/>
                <a:sym typeface="Open Sans"/>
              </a:rPr>
              <a:t>Enhanced Immersion</a:t>
            </a:r>
          </a:p>
          <a:p>
            <a:pPr algn="just" marL="669289" indent="-334645" lvl="1">
              <a:lnSpc>
                <a:spcPts val="4339"/>
              </a:lnSpc>
              <a:buFont typeface="Arial"/>
              <a:buChar char="•"/>
            </a:pPr>
            <a:r>
              <a:rPr lang="en-US" sz="3099" spc="15">
                <a:solidFill>
                  <a:srgbClr val="222222"/>
                </a:solidFill>
                <a:latin typeface="Open Sans"/>
                <a:ea typeface="Open Sans"/>
                <a:cs typeface="Open Sans"/>
                <a:sym typeface="Open Sans"/>
              </a:rPr>
              <a:t>Multi-sensor Integration</a:t>
            </a:r>
          </a:p>
        </p:txBody>
      </p:sp>
      <p:sp>
        <p:nvSpPr>
          <p:cNvPr name="TextBox 18" id="18"/>
          <p:cNvSpPr txBox="true"/>
          <p:nvPr/>
        </p:nvSpPr>
        <p:spPr>
          <a:xfrm rot="0">
            <a:off x="13734075" y="4812546"/>
            <a:ext cx="4118592" cy="2140585"/>
          </a:xfrm>
          <a:prstGeom prst="rect">
            <a:avLst/>
          </a:prstGeom>
        </p:spPr>
        <p:txBody>
          <a:bodyPr anchor="t" rtlCol="false" tIns="0" lIns="0" bIns="0" rIns="0">
            <a:spAutoFit/>
          </a:bodyPr>
          <a:lstStyle/>
          <a:p>
            <a:pPr algn="just" marL="669289" indent="-334645" lvl="1">
              <a:lnSpc>
                <a:spcPts val="4339"/>
              </a:lnSpc>
              <a:buFont typeface="Arial"/>
              <a:buChar char="•"/>
            </a:pPr>
            <a:r>
              <a:rPr lang="en-US" sz="3099" spc="570">
                <a:solidFill>
                  <a:srgbClr val="222222"/>
                </a:solidFill>
                <a:latin typeface="Open Sans"/>
                <a:ea typeface="Open Sans"/>
                <a:cs typeface="Open Sans"/>
                <a:sym typeface="Open Sans"/>
              </a:rPr>
              <a:t>Battery and Energy issues</a:t>
            </a:r>
          </a:p>
          <a:p>
            <a:pPr algn="just" marL="669289" indent="-334645" lvl="1">
              <a:lnSpc>
                <a:spcPts val="4339"/>
              </a:lnSpc>
              <a:buFont typeface="Arial"/>
              <a:buChar char="•"/>
            </a:pPr>
            <a:r>
              <a:rPr lang="en-US" sz="3099" spc="570">
                <a:solidFill>
                  <a:srgbClr val="222222"/>
                </a:solidFill>
                <a:latin typeface="Open Sans"/>
                <a:ea typeface="Open Sans"/>
                <a:cs typeface="Open Sans"/>
                <a:sym typeface="Open Sans"/>
              </a:rPr>
              <a:t>Latency Issues</a:t>
            </a:r>
          </a:p>
        </p:txBody>
      </p:sp>
      <p:sp>
        <p:nvSpPr>
          <p:cNvPr name="AutoShape 19" id="19"/>
          <p:cNvSpPr/>
          <p:nvPr/>
        </p:nvSpPr>
        <p:spPr>
          <a:xfrm>
            <a:off x="246671" y="10267950"/>
            <a:ext cx="17851808" cy="0"/>
          </a:xfrm>
          <a:prstGeom prst="line">
            <a:avLst/>
          </a:prstGeom>
          <a:ln cap="flat" w="38100">
            <a:solidFill>
              <a:srgbClr val="000000"/>
            </a:solidFill>
            <a:prstDash val="solid"/>
            <a:headEnd type="none" len="sm" w="sm"/>
            <a:tailEnd type="none" len="sm" w="sm"/>
          </a:ln>
        </p:spPr>
      </p:sp>
      <p:sp>
        <p:nvSpPr>
          <p:cNvPr name="TextBox 20" id="20"/>
          <p:cNvSpPr txBox="true"/>
          <p:nvPr/>
        </p:nvSpPr>
        <p:spPr>
          <a:xfrm rot="0">
            <a:off x="519467" y="7512931"/>
            <a:ext cx="9022029" cy="2652227"/>
          </a:xfrm>
          <a:prstGeom prst="rect">
            <a:avLst/>
          </a:prstGeom>
        </p:spPr>
        <p:txBody>
          <a:bodyPr anchor="t" rtlCol="false" tIns="0" lIns="0" bIns="0" rIns="0">
            <a:spAutoFit/>
          </a:bodyPr>
          <a:lstStyle/>
          <a:p>
            <a:pPr algn="just">
              <a:lnSpc>
                <a:spcPts val="5358"/>
              </a:lnSpc>
            </a:pPr>
            <a:r>
              <a:rPr lang="en-US" sz="2993">
                <a:solidFill>
                  <a:srgbClr val="222222"/>
                </a:solidFill>
                <a:latin typeface="Open Sans"/>
                <a:ea typeface="Open Sans"/>
                <a:cs typeface="Open Sans"/>
                <a:sym typeface="Open Sans"/>
              </a:rPr>
              <a:t>Wexler ,D; Yip ,J; Lee, K; Li, X; Wong, Y. Touch on Musical Innovation: Exploring Wearables and Their Impact On New Interfaces for Musical Expression. Sensors 2024, Vol. 24, 250, December(2023)</a:t>
            </a:r>
          </a:p>
        </p:txBody>
      </p:sp>
      <p:sp>
        <p:nvSpPr>
          <p:cNvPr name="TextBox 21" id="21"/>
          <p:cNvSpPr txBox="true"/>
          <p:nvPr/>
        </p:nvSpPr>
        <p:spPr>
          <a:xfrm rot="0">
            <a:off x="9646648" y="8079143"/>
            <a:ext cx="4467297" cy="15976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spc="15">
                <a:solidFill>
                  <a:srgbClr val="222222"/>
                </a:solidFill>
                <a:latin typeface="Open Sans"/>
                <a:ea typeface="Open Sans"/>
                <a:cs typeface="Open Sans"/>
                <a:sym typeface="Open Sans"/>
              </a:rPr>
              <a:t>Increased Interactivity</a:t>
            </a:r>
          </a:p>
          <a:p>
            <a:pPr algn="just" marL="669289" indent="-334645" lvl="1">
              <a:lnSpc>
                <a:spcPts val="4339"/>
              </a:lnSpc>
              <a:buFont typeface="Arial"/>
              <a:buChar char="•"/>
            </a:pPr>
            <a:r>
              <a:rPr lang="en-US" sz="3099" spc="15">
                <a:solidFill>
                  <a:srgbClr val="222222"/>
                </a:solidFill>
                <a:latin typeface="Open Sans"/>
                <a:ea typeface="Open Sans"/>
                <a:cs typeface="Open Sans"/>
                <a:sym typeface="Open Sans"/>
              </a:rPr>
              <a:t>Cost efficient</a:t>
            </a:r>
          </a:p>
        </p:txBody>
      </p:sp>
      <p:sp>
        <p:nvSpPr>
          <p:cNvPr name="TextBox 22" id="22"/>
          <p:cNvSpPr txBox="true"/>
          <p:nvPr/>
        </p:nvSpPr>
        <p:spPr>
          <a:xfrm rot="0">
            <a:off x="13922737" y="8102127"/>
            <a:ext cx="4118592" cy="1597660"/>
          </a:xfrm>
          <a:prstGeom prst="rect">
            <a:avLst/>
          </a:prstGeom>
        </p:spPr>
        <p:txBody>
          <a:bodyPr anchor="t" rtlCol="false" tIns="0" lIns="0" bIns="0" rIns="0">
            <a:spAutoFit/>
          </a:bodyPr>
          <a:lstStyle/>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Latency issue</a:t>
            </a:r>
          </a:p>
          <a:p>
            <a:pPr algn="just" marL="669289" indent="-334645" lvl="1">
              <a:lnSpc>
                <a:spcPts val="4339"/>
              </a:lnSpc>
              <a:buFont typeface="Arial"/>
              <a:buChar char="•"/>
            </a:pPr>
            <a:r>
              <a:rPr lang="en-US" sz="3099">
                <a:solidFill>
                  <a:srgbClr val="222222"/>
                </a:solidFill>
                <a:latin typeface="Open Sans"/>
                <a:ea typeface="Open Sans"/>
                <a:cs typeface="Open Sans"/>
                <a:sym typeface="Open Sans"/>
              </a:rPr>
              <a:t>Limited responsiveness</a:t>
            </a:r>
          </a:p>
        </p:txBody>
      </p:sp>
    </p:spTree>
  </p:cSld>
  <p:clrMapOvr>
    <a:masterClrMapping/>
  </p:clrMapOvr>
  <p:transition spd="slow">
    <p:circl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AutoShape 2" id="2"/>
          <p:cNvSpPr/>
          <p:nvPr/>
        </p:nvSpPr>
        <p:spPr>
          <a:xfrm flipV="true">
            <a:off x="1028653" y="1735358"/>
            <a:ext cx="7707673" cy="1905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45200" y="0"/>
            <a:ext cx="11758015" cy="198703"/>
          </a:xfrm>
          <a:custGeom>
            <a:avLst/>
            <a:gdLst/>
            <a:ahLst/>
            <a:cxnLst/>
            <a:rect r="r" b="b" t="t" l="l"/>
            <a:pathLst>
              <a:path h="198703" w="11758015">
                <a:moveTo>
                  <a:pt x="0" y="0"/>
                </a:moveTo>
                <a:lnTo>
                  <a:pt x="11758015" y="0"/>
                </a:lnTo>
                <a:lnTo>
                  <a:pt x="11758015" y="198703"/>
                </a:lnTo>
                <a:lnTo>
                  <a:pt x="0" y="198703"/>
                </a:lnTo>
                <a:lnTo>
                  <a:pt x="0" y="0"/>
                </a:lnTo>
                <a:close/>
              </a:path>
            </a:pathLst>
          </a:custGeom>
          <a:blipFill>
            <a:blip r:embed="rId2"/>
            <a:stretch>
              <a:fillRect l="0" t="-1292386" r="-97024" b="-3810305"/>
            </a:stretch>
          </a:blipFill>
        </p:spPr>
      </p:sp>
      <p:sp>
        <p:nvSpPr>
          <p:cNvPr name="Freeform 4" id="4"/>
          <p:cNvSpPr/>
          <p:nvPr/>
        </p:nvSpPr>
        <p:spPr>
          <a:xfrm flipH="false" flipV="false" rot="0">
            <a:off x="7374648" y="10116558"/>
            <a:ext cx="11758015" cy="170442"/>
          </a:xfrm>
          <a:custGeom>
            <a:avLst/>
            <a:gdLst/>
            <a:ahLst/>
            <a:cxnLst/>
            <a:rect r="r" b="b" t="t" l="l"/>
            <a:pathLst>
              <a:path h="170442" w="11758015">
                <a:moveTo>
                  <a:pt x="0" y="0"/>
                </a:moveTo>
                <a:lnTo>
                  <a:pt x="11758014" y="0"/>
                </a:lnTo>
                <a:lnTo>
                  <a:pt x="11758014" y="170442"/>
                </a:lnTo>
                <a:lnTo>
                  <a:pt x="0" y="170442"/>
                </a:lnTo>
                <a:lnTo>
                  <a:pt x="0" y="0"/>
                </a:lnTo>
                <a:close/>
              </a:path>
            </a:pathLst>
          </a:custGeom>
          <a:blipFill>
            <a:blip r:embed="rId2"/>
            <a:stretch>
              <a:fillRect l="0" t="-1738813" r="-97024" b="-4226540"/>
            </a:stretch>
          </a:blipFill>
        </p:spPr>
      </p:sp>
      <p:sp>
        <p:nvSpPr>
          <p:cNvPr name="Freeform 5" id="5"/>
          <p:cNvSpPr/>
          <p:nvPr/>
        </p:nvSpPr>
        <p:spPr>
          <a:xfrm flipH="false" flipV="false" rot="0">
            <a:off x="1532604" y="1992169"/>
            <a:ext cx="14407444" cy="7905679"/>
          </a:xfrm>
          <a:custGeom>
            <a:avLst/>
            <a:gdLst/>
            <a:ahLst/>
            <a:cxnLst/>
            <a:rect r="r" b="b" t="t" l="l"/>
            <a:pathLst>
              <a:path h="7905679" w="14407444">
                <a:moveTo>
                  <a:pt x="0" y="0"/>
                </a:moveTo>
                <a:lnTo>
                  <a:pt x="14407444" y="0"/>
                </a:lnTo>
                <a:lnTo>
                  <a:pt x="14407444" y="7905679"/>
                </a:lnTo>
                <a:lnTo>
                  <a:pt x="0" y="7905679"/>
                </a:lnTo>
                <a:lnTo>
                  <a:pt x="0" y="0"/>
                </a:lnTo>
                <a:close/>
              </a:path>
            </a:pathLst>
          </a:custGeom>
          <a:blipFill>
            <a:blip r:embed="rId3"/>
            <a:stretch>
              <a:fillRect l="0" t="-4216" r="0" b="-4216"/>
            </a:stretch>
          </a:blipFill>
        </p:spPr>
      </p:sp>
      <p:sp>
        <p:nvSpPr>
          <p:cNvPr name="TextBox 6" id="6"/>
          <p:cNvSpPr txBox="true"/>
          <p:nvPr/>
        </p:nvSpPr>
        <p:spPr>
          <a:xfrm rot="0">
            <a:off x="706630" y="629814"/>
            <a:ext cx="10106184" cy="1143644"/>
          </a:xfrm>
          <a:prstGeom prst="rect">
            <a:avLst/>
          </a:prstGeom>
        </p:spPr>
        <p:txBody>
          <a:bodyPr anchor="t" rtlCol="false" tIns="0" lIns="0" bIns="0" rIns="0">
            <a:spAutoFit/>
          </a:bodyPr>
          <a:lstStyle/>
          <a:p>
            <a:pPr algn="just">
              <a:lnSpc>
                <a:spcPts val="8650"/>
              </a:lnSpc>
            </a:pPr>
            <a:r>
              <a:rPr lang="en-US" b="true" sz="8650" spc="-346">
                <a:solidFill>
                  <a:srgbClr val="222222"/>
                </a:solidFill>
                <a:latin typeface="Open Sans SemiCondensed Bold"/>
                <a:ea typeface="Open Sans SemiCondensed Bold"/>
                <a:cs typeface="Open Sans SemiCondensed Bold"/>
                <a:sym typeface="Open Sans SemiCondensed Bold"/>
              </a:rPr>
              <a:t>Architecture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DAGSTEWYOtg</dc:identifier>
  <dcterms:modified xsi:type="dcterms:W3CDTF">2011-08-01T06:04:30Z</dcterms:modified>
  <cp:revision>1</cp:revision>
  <dc:title>Groov</dc:title>
</cp:coreProperties>
</file>