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6"/>
    <p:restoredTop sz="94698"/>
  </p:normalViewPr>
  <p:slideViewPr>
    <p:cSldViewPr snapToGrid="0">
      <p:cViewPr>
        <p:scale>
          <a:sx n="146" d="100"/>
          <a:sy n="146" d="100"/>
        </p:scale>
        <p:origin x="132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C72CE-95CE-42CF-8A4D-49D6DC14D102}" type="doc">
      <dgm:prSet loTypeId="urn:microsoft.com/office/officeart/2005/8/layout/cycle1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41AA795-6A31-4D03-861C-289F919F5A5B}">
      <dgm:prSet/>
      <dgm:spPr/>
      <dgm:t>
        <a:bodyPr/>
        <a:lstStyle/>
        <a:p>
          <a:r>
            <a:rPr lang="fr-FR" dirty="0"/>
            <a:t>Deux versions : </a:t>
          </a:r>
          <a:endParaRPr lang="en-US" dirty="0"/>
        </a:p>
      </dgm:t>
    </dgm:pt>
    <dgm:pt modelId="{F4E412CB-62C6-4FAB-B622-C0EE56D5AE9E}" type="parTrans" cxnId="{62DE5D95-38CB-4D98-8EFC-AF5B358AD41C}">
      <dgm:prSet/>
      <dgm:spPr/>
      <dgm:t>
        <a:bodyPr/>
        <a:lstStyle/>
        <a:p>
          <a:endParaRPr lang="en-US"/>
        </a:p>
      </dgm:t>
    </dgm:pt>
    <dgm:pt modelId="{815D6037-6AAE-40FB-A14D-E5D4D6119F91}" type="sibTrans" cxnId="{62DE5D95-38CB-4D98-8EFC-AF5B358AD41C}">
      <dgm:prSet/>
      <dgm:spPr/>
      <dgm:t>
        <a:bodyPr/>
        <a:lstStyle/>
        <a:p>
          <a:endParaRPr lang="en-US"/>
        </a:p>
      </dgm:t>
    </dgm:pt>
    <dgm:pt modelId="{31236723-BABB-48E0-9E30-38FD529E99E1}">
      <dgm:prSet/>
      <dgm:spPr/>
      <dgm:t>
        <a:bodyPr/>
        <a:lstStyle/>
        <a:p>
          <a:r>
            <a:rPr lang="fr-FR"/>
            <a:t>Une avec interface</a:t>
          </a:r>
          <a:endParaRPr lang="en-US"/>
        </a:p>
      </dgm:t>
    </dgm:pt>
    <dgm:pt modelId="{D84E485B-8883-4569-B97C-9FA898959856}" type="parTrans" cxnId="{D09F2301-4E16-4C14-AFCD-9A99B6A00D9F}">
      <dgm:prSet/>
      <dgm:spPr/>
      <dgm:t>
        <a:bodyPr/>
        <a:lstStyle/>
        <a:p>
          <a:endParaRPr lang="en-US"/>
        </a:p>
      </dgm:t>
    </dgm:pt>
    <dgm:pt modelId="{FB00A7A4-704C-43E2-9634-15D7119D5B6C}" type="sibTrans" cxnId="{D09F2301-4E16-4C14-AFCD-9A99B6A00D9F}">
      <dgm:prSet/>
      <dgm:spPr/>
      <dgm:t>
        <a:bodyPr/>
        <a:lstStyle/>
        <a:p>
          <a:endParaRPr lang="en-US"/>
        </a:p>
      </dgm:t>
    </dgm:pt>
    <dgm:pt modelId="{CF1655C7-9984-4631-B0A1-BB927A126BF2}">
      <dgm:prSet/>
      <dgm:spPr/>
      <dgm:t>
        <a:bodyPr/>
        <a:lstStyle/>
        <a:p>
          <a:r>
            <a:rPr lang="fr-FR"/>
            <a:t>Et une sans</a:t>
          </a:r>
          <a:endParaRPr lang="en-US"/>
        </a:p>
      </dgm:t>
    </dgm:pt>
    <dgm:pt modelId="{E5939961-D619-4234-BC61-E0C10FDB6FE0}" type="parTrans" cxnId="{10BB1FE3-B51E-479E-AF40-E26CF8581521}">
      <dgm:prSet/>
      <dgm:spPr/>
      <dgm:t>
        <a:bodyPr/>
        <a:lstStyle/>
        <a:p>
          <a:endParaRPr lang="en-US"/>
        </a:p>
      </dgm:t>
    </dgm:pt>
    <dgm:pt modelId="{ABE798D7-687A-47AA-89E0-7A125E9ED4DE}" type="sibTrans" cxnId="{10BB1FE3-B51E-479E-AF40-E26CF8581521}">
      <dgm:prSet/>
      <dgm:spPr/>
      <dgm:t>
        <a:bodyPr/>
        <a:lstStyle/>
        <a:p>
          <a:endParaRPr lang="en-US"/>
        </a:p>
      </dgm:t>
    </dgm:pt>
    <dgm:pt modelId="{CCAD060B-7707-8F46-A269-3C6DE8EF4711}" type="pres">
      <dgm:prSet presAssocID="{4FFC72CE-95CE-42CF-8A4D-49D6DC14D102}" presName="cycle" presStyleCnt="0">
        <dgm:presLayoutVars>
          <dgm:dir/>
          <dgm:resizeHandles val="exact"/>
        </dgm:presLayoutVars>
      </dgm:prSet>
      <dgm:spPr/>
    </dgm:pt>
    <dgm:pt modelId="{DD8211BF-1BA2-344E-A7FC-A53014CCAE72}" type="pres">
      <dgm:prSet presAssocID="{141AA795-6A31-4D03-861C-289F919F5A5B}" presName="node" presStyleLbl="revTx" presStyleIdx="0" presStyleCnt="1">
        <dgm:presLayoutVars>
          <dgm:bulletEnabled val="1"/>
        </dgm:presLayoutVars>
      </dgm:prSet>
      <dgm:spPr/>
    </dgm:pt>
  </dgm:ptLst>
  <dgm:cxnLst>
    <dgm:cxn modelId="{D09F2301-4E16-4C14-AFCD-9A99B6A00D9F}" srcId="{141AA795-6A31-4D03-861C-289F919F5A5B}" destId="{31236723-BABB-48E0-9E30-38FD529E99E1}" srcOrd="0" destOrd="0" parTransId="{D84E485B-8883-4569-B97C-9FA898959856}" sibTransId="{FB00A7A4-704C-43E2-9634-15D7119D5B6C}"/>
    <dgm:cxn modelId="{FC68A632-2723-6842-B222-8502CD83325B}" type="presOf" srcId="{CF1655C7-9984-4631-B0A1-BB927A126BF2}" destId="{DD8211BF-1BA2-344E-A7FC-A53014CCAE72}" srcOrd="0" destOrd="2" presId="urn:microsoft.com/office/officeart/2005/8/layout/cycle1"/>
    <dgm:cxn modelId="{5F3E6072-DEBA-3543-B8A7-2995CF76608D}" type="presOf" srcId="{4FFC72CE-95CE-42CF-8A4D-49D6DC14D102}" destId="{CCAD060B-7707-8F46-A269-3C6DE8EF4711}" srcOrd="0" destOrd="0" presId="urn:microsoft.com/office/officeart/2005/8/layout/cycle1"/>
    <dgm:cxn modelId="{62DE5D95-38CB-4D98-8EFC-AF5B358AD41C}" srcId="{4FFC72CE-95CE-42CF-8A4D-49D6DC14D102}" destId="{141AA795-6A31-4D03-861C-289F919F5A5B}" srcOrd="0" destOrd="0" parTransId="{F4E412CB-62C6-4FAB-B622-C0EE56D5AE9E}" sibTransId="{815D6037-6AAE-40FB-A14D-E5D4D6119F91}"/>
    <dgm:cxn modelId="{C81D29BA-F146-6D4D-A745-AD22C7FCE4FA}" type="presOf" srcId="{141AA795-6A31-4D03-861C-289F919F5A5B}" destId="{DD8211BF-1BA2-344E-A7FC-A53014CCAE72}" srcOrd="0" destOrd="0" presId="urn:microsoft.com/office/officeart/2005/8/layout/cycle1"/>
    <dgm:cxn modelId="{B198F4DA-8296-DF44-967D-A0FF1A70E661}" type="presOf" srcId="{31236723-BABB-48E0-9E30-38FD529E99E1}" destId="{DD8211BF-1BA2-344E-A7FC-A53014CCAE72}" srcOrd="0" destOrd="1" presId="urn:microsoft.com/office/officeart/2005/8/layout/cycle1"/>
    <dgm:cxn modelId="{10BB1FE3-B51E-479E-AF40-E26CF8581521}" srcId="{141AA795-6A31-4D03-861C-289F919F5A5B}" destId="{CF1655C7-9984-4631-B0A1-BB927A126BF2}" srcOrd="1" destOrd="0" parTransId="{E5939961-D619-4234-BC61-E0C10FDB6FE0}" sibTransId="{ABE798D7-687A-47AA-89E0-7A125E9ED4DE}"/>
    <dgm:cxn modelId="{39164894-CDF0-2544-89EE-0F763480706D}" type="presParOf" srcId="{CCAD060B-7707-8F46-A269-3C6DE8EF4711}" destId="{DD8211BF-1BA2-344E-A7FC-A53014CCAE72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211BF-1BA2-344E-A7FC-A53014CCAE72}">
      <dsp:nvSpPr>
        <dsp:cNvPr id="0" name=""/>
        <dsp:cNvSpPr/>
      </dsp:nvSpPr>
      <dsp:spPr>
        <a:xfrm>
          <a:off x="0" y="525028"/>
          <a:ext cx="4215510" cy="4215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Deux versions : </a:t>
          </a:r>
          <a:endParaRPr lang="en-US" sz="600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700" kern="1200"/>
            <a:t>Une avec interface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700" kern="1200"/>
            <a:t>Et une sans</a:t>
          </a:r>
          <a:endParaRPr lang="en-US" sz="4700" kern="1200"/>
        </a:p>
      </dsp:txBody>
      <dsp:txXfrm>
        <a:off x="0" y="525028"/>
        <a:ext cx="4215510" cy="421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5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8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BC899-49B5-4B43-9200-3CEA6DD55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dessin humoristique, affiche, Bandes dessinées&#10;&#10;Le contenu généré par l’IA peut être incorrect.">
            <a:extLst>
              <a:ext uri="{FF2B5EF4-FFF2-40B4-BE49-F238E27FC236}">
                <a16:creationId xmlns:a16="http://schemas.microsoft.com/office/drawing/2014/main" id="{1D311ECB-5B08-78CC-B4E1-DE913EDC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30" r="6727" b="-3"/>
          <a:stretch>
            <a:fillRect/>
          </a:stretch>
        </p:blipFill>
        <p:spPr>
          <a:xfrm>
            <a:off x="543347" y="325639"/>
            <a:ext cx="3955175" cy="6155285"/>
          </a:xfrm>
          <a:custGeom>
            <a:avLst/>
            <a:gdLst/>
            <a:ahLst/>
            <a:cxnLst/>
            <a:rect l="l" t="t" r="r" b="b"/>
            <a:pathLst>
              <a:path w="3368679" h="5242544">
                <a:moveTo>
                  <a:pt x="1684341" y="0"/>
                </a:moveTo>
                <a:cubicBezTo>
                  <a:pt x="2614575" y="0"/>
                  <a:pt x="3368679" y="754104"/>
                  <a:pt x="3368679" y="1684339"/>
                </a:cubicBezTo>
                <a:lnTo>
                  <a:pt x="3368677" y="2408104"/>
                </a:lnTo>
                <a:cubicBezTo>
                  <a:pt x="3368678" y="2408114"/>
                  <a:pt x="3368678" y="2408123"/>
                  <a:pt x="3368679" y="2408133"/>
                </a:cubicBezTo>
                <a:lnTo>
                  <a:pt x="3368673" y="5242544"/>
                </a:lnTo>
                <a:lnTo>
                  <a:pt x="0" y="5242544"/>
                </a:lnTo>
                <a:lnTo>
                  <a:pt x="1" y="1684339"/>
                </a:lnTo>
                <a:cubicBezTo>
                  <a:pt x="1" y="754104"/>
                  <a:pt x="754106" y="0"/>
                  <a:pt x="1684341" y="0"/>
                </a:cubicBez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FFC94-1F80-402F-B7DE-3E407ADB1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0487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667FB58-81C9-140E-28DF-C7721129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169" y="2918791"/>
            <a:ext cx="5292149" cy="1020418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 Rounded MT Bold" panose="020F0704030504030204" pitchFamily="34" charset="77"/>
              </a:rPr>
              <a:t>Puissance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3E7D50-B48C-EF24-EFD3-0F377F57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806" y="6026157"/>
            <a:ext cx="5011192" cy="454767"/>
          </a:xfrm>
        </p:spPr>
        <p:txBody>
          <a:bodyPr anchor="t">
            <a:normAutofit/>
          </a:bodyPr>
          <a:lstStyle/>
          <a:p>
            <a:r>
              <a:rPr lang="fr-FR" dirty="0"/>
              <a:t>Cerise, Sasha, Théodore, Sarah</a:t>
            </a:r>
          </a:p>
        </p:txBody>
      </p:sp>
    </p:spTree>
    <p:extLst>
      <p:ext uri="{BB962C8B-B14F-4D97-AF65-F5344CB8AC3E}">
        <p14:creationId xmlns:p14="http://schemas.microsoft.com/office/powerpoint/2010/main" val="11940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9B35A07-FB78-4625-AAEB-02CAA2595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FE4C7-5BEE-479C-326E-7FE5997B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09" y="3815256"/>
            <a:ext cx="3955932" cy="2405848"/>
          </a:xfrm>
        </p:spPr>
        <p:txBody>
          <a:bodyPr anchor="t">
            <a:normAutofit/>
          </a:bodyPr>
          <a:lstStyle/>
          <a:p>
            <a:pPr algn="ctr"/>
            <a:r>
              <a:rPr lang="fr-FR" sz="3600"/>
              <a:t>Le cahier des charges</a:t>
            </a:r>
          </a:p>
        </p:txBody>
      </p:sp>
      <p:pic>
        <p:nvPicPr>
          <p:cNvPr id="26" name="Graphic 25" descr="Game controller">
            <a:extLst>
              <a:ext uri="{FF2B5EF4-FFF2-40B4-BE49-F238E27FC236}">
                <a16:creationId xmlns:a16="http://schemas.microsoft.com/office/drawing/2014/main" id="{E064F438-6948-65F9-5198-BDC35D8B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635" y="1296323"/>
            <a:ext cx="2132678" cy="2132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23488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CCC46CE-5AEE-67CE-6479-8AB1B47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76" y="1940472"/>
            <a:ext cx="5489937" cy="2977056"/>
          </a:xfrm>
        </p:spPr>
        <p:txBody>
          <a:bodyPr anchor="t">
            <a:noAutofit/>
          </a:bodyPr>
          <a:lstStyle/>
          <a:p>
            <a:r>
              <a:rPr lang="fr-FR" sz="2400" dirty="0"/>
              <a:t>Un mode joueur contre joueur</a:t>
            </a:r>
          </a:p>
          <a:p>
            <a:r>
              <a:rPr lang="fr-FR" sz="2400" dirty="0"/>
              <a:t>Un mode contre l’ordinateur</a:t>
            </a:r>
          </a:p>
          <a:p>
            <a:r>
              <a:rPr lang="fr-FR" sz="2400" dirty="0"/>
              <a:t>Un ordinateur intelligent</a:t>
            </a:r>
          </a:p>
          <a:p>
            <a:r>
              <a:rPr lang="fr-FR" sz="2400" dirty="0"/>
              <a:t>Afficher les prénoms des joueurs</a:t>
            </a:r>
          </a:p>
          <a:p>
            <a:r>
              <a:rPr lang="fr-FR" sz="2400" dirty="0"/>
              <a:t>Une grille de 6x7 </a:t>
            </a:r>
          </a:p>
          <a:p>
            <a:r>
              <a:rPr lang="fr-FR" sz="2400" dirty="0"/>
              <a:t>Une 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1267606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90B22-5B32-0DE5-6D82-7B95B523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31" y="2910826"/>
            <a:ext cx="2994748" cy="5516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3600" dirty="0"/>
              <a:t>L’Algo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7446B77-8F2D-64AE-669C-6F20F5025704}"/>
              </a:ext>
            </a:extLst>
          </p:cNvPr>
          <p:cNvSpPr/>
          <p:nvPr/>
        </p:nvSpPr>
        <p:spPr>
          <a:xfrm>
            <a:off x="5876923" y="838199"/>
            <a:ext cx="1179443" cy="6493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26B94-12D7-138D-9709-13144B7D1416}"/>
              </a:ext>
            </a:extLst>
          </p:cNvPr>
          <p:cNvSpPr/>
          <p:nvPr/>
        </p:nvSpPr>
        <p:spPr>
          <a:xfrm>
            <a:off x="5532367" y="1673085"/>
            <a:ext cx="1868557" cy="821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Entrer 1 ou 2</a:t>
            </a:r>
          </a:p>
          <a:p>
            <a:pPr algn="ctr"/>
            <a:r>
              <a:rPr lang="fr-FR" dirty="0"/>
              <a:t>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fr-FR" dirty="0">
                <a:cs typeface="Arial" panose="020B0604020202020204" pitchFamily="34" charset="0"/>
                <a:sym typeface="Wingdings" pitchFamily="2" charset="2"/>
              </a:rPr>
              <a:t> réponse</a:t>
            </a:r>
            <a:endParaRPr lang="fr-FR" dirty="0"/>
          </a:p>
        </p:txBody>
      </p:sp>
      <p:sp>
        <p:nvSpPr>
          <p:cNvPr id="6" name="Décision 5">
            <a:extLst>
              <a:ext uri="{FF2B5EF4-FFF2-40B4-BE49-F238E27FC236}">
                <a16:creationId xmlns:a16="http://schemas.microsoft.com/office/drawing/2014/main" id="{E127EE71-5838-9CEB-5126-83FA64464B2C}"/>
              </a:ext>
            </a:extLst>
          </p:cNvPr>
          <p:cNvSpPr/>
          <p:nvPr/>
        </p:nvSpPr>
        <p:spPr>
          <a:xfrm>
            <a:off x="5545620" y="2716378"/>
            <a:ext cx="1855304" cy="8216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B79D8-7FF3-4E1E-31E4-3316BCD6CE9C}"/>
              </a:ext>
            </a:extLst>
          </p:cNvPr>
          <p:cNvSpPr/>
          <p:nvPr/>
        </p:nvSpPr>
        <p:spPr>
          <a:xfrm>
            <a:off x="5174558" y="3759671"/>
            <a:ext cx="2584174" cy="887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Entrer le nom des joueurs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55D3A7-9B96-2ED1-76BF-E581B5EFAE1D}"/>
              </a:ext>
            </a:extLst>
          </p:cNvPr>
          <p:cNvSpPr/>
          <p:nvPr/>
        </p:nvSpPr>
        <p:spPr>
          <a:xfrm>
            <a:off x="5890176" y="4869224"/>
            <a:ext cx="1166191" cy="11529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 contre joueur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C640A5E-8E66-DF53-74E8-E5545233C0D0}"/>
              </a:ext>
            </a:extLst>
          </p:cNvPr>
          <p:cNvSpPr/>
          <p:nvPr/>
        </p:nvSpPr>
        <p:spPr>
          <a:xfrm>
            <a:off x="8944802" y="3759671"/>
            <a:ext cx="1166191" cy="11529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 contre </a:t>
            </a:r>
          </a:p>
          <a:p>
            <a:pPr algn="ctr"/>
            <a:r>
              <a:rPr lang="fr-FR" dirty="0"/>
              <a:t>ordi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452F1-7F77-F59D-407C-C5A817FED004}"/>
              </a:ext>
            </a:extLst>
          </p:cNvPr>
          <p:cNvSpPr/>
          <p:nvPr/>
        </p:nvSpPr>
        <p:spPr>
          <a:xfrm>
            <a:off x="8235811" y="2683247"/>
            <a:ext cx="2584174" cy="887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Entrer le nom du joueur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3EC0F716-883F-B52C-A8DA-D4155524D769}"/>
              </a:ext>
            </a:extLst>
          </p:cNvPr>
          <p:cNvSpPr/>
          <p:nvPr/>
        </p:nvSpPr>
        <p:spPr>
          <a:xfrm>
            <a:off x="7341287" y="3067718"/>
            <a:ext cx="834887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77960AB4-EDAB-0C17-7568-F38549CF6DF9}"/>
              </a:ext>
            </a:extLst>
          </p:cNvPr>
          <p:cNvSpPr/>
          <p:nvPr/>
        </p:nvSpPr>
        <p:spPr>
          <a:xfrm rot="5400000">
            <a:off x="6365412" y="3582767"/>
            <a:ext cx="215718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B80862E1-8191-D9BD-A553-60184EEC79B5}"/>
              </a:ext>
            </a:extLst>
          </p:cNvPr>
          <p:cNvSpPr/>
          <p:nvPr/>
        </p:nvSpPr>
        <p:spPr>
          <a:xfrm rot="5400000">
            <a:off x="6365412" y="2543103"/>
            <a:ext cx="215718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0DB7DA2A-37B0-BA25-0043-4F54BB8DC91B}"/>
              </a:ext>
            </a:extLst>
          </p:cNvPr>
          <p:cNvSpPr/>
          <p:nvPr/>
        </p:nvSpPr>
        <p:spPr>
          <a:xfrm rot="5400000">
            <a:off x="9435450" y="3607749"/>
            <a:ext cx="184893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8247ABC2-6EE7-1FEE-4851-7EBE24B6E52C}"/>
              </a:ext>
            </a:extLst>
          </p:cNvPr>
          <p:cNvSpPr/>
          <p:nvPr/>
        </p:nvSpPr>
        <p:spPr>
          <a:xfrm rot="5400000">
            <a:off x="6358785" y="4695949"/>
            <a:ext cx="215718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0A5544A3-FF89-37CC-A4BD-CF4FE2293D56}"/>
              </a:ext>
            </a:extLst>
          </p:cNvPr>
          <p:cNvSpPr/>
          <p:nvPr/>
        </p:nvSpPr>
        <p:spPr>
          <a:xfrm rot="5400000">
            <a:off x="6386433" y="1526772"/>
            <a:ext cx="173675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C60C00-438A-5E5E-29E3-C55F6ADCE59A}"/>
              </a:ext>
            </a:extLst>
          </p:cNvPr>
          <p:cNvSpPr txBox="1"/>
          <p:nvPr/>
        </p:nvSpPr>
        <p:spPr>
          <a:xfrm>
            <a:off x="7281612" y="281839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9D3BC9-9BD3-BAA1-2EAE-E80E73E08C04}"/>
              </a:ext>
            </a:extLst>
          </p:cNvPr>
          <p:cNvSpPr txBox="1"/>
          <p:nvPr/>
        </p:nvSpPr>
        <p:spPr>
          <a:xfrm>
            <a:off x="6532747" y="3482672"/>
            <a:ext cx="441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3676684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F8434-3FCC-ED8C-E69E-ABC01950B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FA50D4-B206-4C8C-9059-38265380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C2EC2A-4109-DD94-AB03-5ED951E7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31" y="2910826"/>
            <a:ext cx="2994748" cy="5516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3600" dirty="0"/>
              <a:t>L’Algo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9591F1-B851-1BEB-1334-651D5228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6B042E0-2545-B2D7-40AC-88A436A66A88}"/>
              </a:ext>
            </a:extLst>
          </p:cNvPr>
          <p:cNvSpPr/>
          <p:nvPr/>
        </p:nvSpPr>
        <p:spPr>
          <a:xfrm>
            <a:off x="6342157" y="219446"/>
            <a:ext cx="1166191" cy="11529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 contre joueur</a:t>
            </a:r>
          </a:p>
        </p:txBody>
      </p: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3B48435C-CF33-C36D-E725-67EAA4886083}"/>
              </a:ext>
            </a:extLst>
          </p:cNvPr>
          <p:cNvSpPr/>
          <p:nvPr/>
        </p:nvSpPr>
        <p:spPr>
          <a:xfrm rot="5400000">
            <a:off x="6838415" y="1404083"/>
            <a:ext cx="173675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25FBE-0FBB-5A9F-6F9A-6B6580A50B70}"/>
              </a:ext>
            </a:extLst>
          </p:cNvPr>
          <p:cNvSpPr/>
          <p:nvPr/>
        </p:nvSpPr>
        <p:spPr>
          <a:xfrm>
            <a:off x="5563901" y="1550397"/>
            <a:ext cx="2761488" cy="520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fr-FR" dirty="0"/>
              <a:t>0</a:t>
            </a:r>
          </a:p>
          <a:p>
            <a:pPr algn="ctr"/>
            <a:r>
              <a:rPr lang="fr-FR" dirty="0"/>
              <a:t>Tour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fr-FR" dirty="0"/>
              <a:t> 42</a:t>
            </a:r>
          </a:p>
        </p:txBody>
      </p:sp>
      <p:sp>
        <p:nvSpPr>
          <p:cNvPr id="19" name="Décision 18">
            <a:extLst>
              <a:ext uri="{FF2B5EF4-FFF2-40B4-BE49-F238E27FC236}">
                <a16:creationId xmlns:a16="http://schemas.microsoft.com/office/drawing/2014/main" id="{5C31596C-FB69-D119-3C32-3603594663BF}"/>
              </a:ext>
            </a:extLst>
          </p:cNvPr>
          <p:cNvSpPr/>
          <p:nvPr/>
        </p:nvSpPr>
        <p:spPr>
          <a:xfrm>
            <a:off x="5563901" y="2262774"/>
            <a:ext cx="2761488" cy="67667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Tan que </a:t>
            </a:r>
          </a:p>
          <a:p>
            <a:pPr algn="ctr"/>
            <a:r>
              <a:rPr lang="fr-FR" dirty="0"/>
              <a:t>tour &gt;0</a:t>
            </a:r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A335EE6A-FA49-0F02-9532-41C057F3C256}"/>
              </a:ext>
            </a:extLst>
          </p:cNvPr>
          <p:cNvSpPr/>
          <p:nvPr/>
        </p:nvSpPr>
        <p:spPr>
          <a:xfrm rot="5400000">
            <a:off x="6851887" y="2117310"/>
            <a:ext cx="173675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Décision 21">
            <a:extLst>
              <a:ext uri="{FF2B5EF4-FFF2-40B4-BE49-F238E27FC236}">
                <a16:creationId xmlns:a16="http://schemas.microsoft.com/office/drawing/2014/main" id="{49D46BCB-E545-C65B-51C7-0F4CE9FED1A8}"/>
              </a:ext>
            </a:extLst>
          </p:cNvPr>
          <p:cNvSpPr/>
          <p:nvPr/>
        </p:nvSpPr>
        <p:spPr>
          <a:xfrm>
            <a:off x="5615883" y="3136608"/>
            <a:ext cx="2642497" cy="67667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Compteur/2 = 0? </a:t>
            </a:r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B7CABC58-B1B3-B324-FEBA-C9BC297BCE15}"/>
              </a:ext>
            </a:extLst>
          </p:cNvPr>
          <p:cNvSpPr/>
          <p:nvPr/>
        </p:nvSpPr>
        <p:spPr>
          <a:xfrm rot="5400000">
            <a:off x="6859439" y="2967637"/>
            <a:ext cx="173675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9DA0D4-565D-7251-913E-CD792072DC28}"/>
              </a:ext>
            </a:extLst>
          </p:cNvPr>
          <p:cNvSpPr/>
          <p:nvPr/>
        </p:nvSpPr>
        <p:spPr>
          <a:xfrm>
            <a:off x="5731472" y="4055602"/>
            <a:ext cx="2387559" cy="338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 1 place son pion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A1522-B5FC-5191-194B-CDDE2BFC7564}"/>
              </a:ext>
            </a:extLst>
          </p:cNvPr>
          <p:cNvSpPr/>
          <p:nvPr/>
        </p:nvSpPr>
        <p:spPr>
          <a:xfrm>
            <a:off x="8480344" y="3305782"/>
            <a:ext cx="2329966" cy="338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 2 place son pion</a:t>
            </a:r>
          </a:p>
        </p:txBody>
      </p:sp>
      <p:sp>
        <p:nvSpPr>
          <p:cNvPr id="26" name="Décision 25">
            <a:extLst>
              <a:ext uri="{FF2B5EF4-FFF2-40B4-BE49-F238E27FC236}">
                <a16:creationId xmlns:a16="http://schemas.microsoft.com/office/drawing/2014/main" id="{CEB4B53A-555E-FF45-E78E-9BB335A72132}"/>
              </a:ext>
            </a:extLst>
          </p:cNvPr>
          <p:cNvSpPr/>
          <p:nvPr/>
        </p:nvSpPr>
        <p:spPr>
          <a:xfrm>
            <a:off x="8746295" y="4598909"/>
            <a:ext cx="3456025" cy="10656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Y’a-t-il 4 pions de la même couleur alignés?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0253843-B86C-BA78-47AD-EFF940E71447}"/>
              </a:ext>
            </a:extLst>
          </p:cNvPr>
          <p:cNvSpPr/>
          <p:nvPr/>
        </p:nvSpPr>
        <p:spPr>
          <a:xfrm>
            <a:off x="9640261" y="5990472"/>
            <a:ext cx="1645920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0211E980-6F7E-2989-352D-CD27EE897D21}"/>
              </a:ext>
            </a:extLst>
          </p:cNvPr>
          <p:cNvSpPr/>
          <p:nvPr/>
        </p:nvSpPr>
        <p:spPr>
          <a:xfrm rot="5400000">
            <a:off x="6832649" y="3855248"/>
            <a:ext cx="202872" cy="118952"/>
          </a:xfrm>
          <a:prstGeom prst="rightArrow">
            <a:avLst>
              <a:gd name="adj1" fmla="val 4242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78BF93FC-DF5C-9411-BC6E-B5236C7C96CC}"/>
              </a:ext>
            </a:extLst>
          </p:cNvPr>
          <p:cNvSpPr/>
          <p:nvPr/>
        </p:nvSpPr>
        <p:spPr>
          <a:xfrm>
            <a:off x="8206832" y="3412358"/>
            <a:ext cx="237113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972A91-E61D-EF9B-C832-827837101088}"/>
              </a:ext>
            </a:extLst>
          </p:cNvPr>
          <p:cNvSpPr/>
          <p:nvPr/>
        </p:nvSpPr>
        <p:spPr>
          <a:xfrm>
            <a:off x="5535835" y="4866837"/>
            <a:ext cx="2897788" cy="52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fr-FR" dirty="0"/>
              <a:t> compteur + 1</a:t>
            </a:r>
          </a:p>
          <a:p>
            <a:pPr algn="ctr"/>
            <a:r>
              <a:rPr lang="fr-FR" dirty="0"/>
              <a:t>Tour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fr-FR" dirty="0"/>
              <a:t> Tour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dirty="0"/>
              <a:t> 1</a:t>
            </a:r>
          </a:p>
        </p:txBody>
      </p:sp>
      <p:sp>
        <p:nvSpPr>
          <p:cNvPr id="31" name="Flèche vers la droite 30">
            <a:extLst>
              <a:ext uri="{FF2B5EF4-FFF2-40B4-BE49-F238E27FC236}">
                <a16:creationId xmlns:a16="http://schemas.microsoft.com/office/drawing/2014/main" id="{39BAE599-5B4A-CF4C-4EB2-0C849A738E9E}"/>
              </a:ext>
            </a:extLst>
          </p:cNvPr>
          <p:cNvSpPr/>
          <p:nvPr/>
        </p:nvSpPr>
        <p:spPr>
          <a:xfrm rot="5400000">
            <a:off x="9985821" y="4075216"/>
            <a:ext cx="954800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a droite 31">
            <a:extLst>
              <a:ext uri="{FF2B5EF4-FFF2-40B4-BE49-F238E27FC236}">
                <a16:creationId xmlns:a16="http://schemas.microsoft.com/office/drawing/2014/main" id="{5CEF3D03-1204-A73C-5307-CFF9584EA8BF}"/>
              </a:ext>
            </a:extLst>
          </p:cNvPr>
          <p:cNvSpPr/>
          <p:nvPr/>
        </p:nvSpPr>
        <p:spPr>
          <a:xfrm>
            <a:off x="8129363" y="4167240"/>
            <a:ext cx="2264062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222FB1B1-19DF-3564-570C-E53AFDB8DE90}"/>
              </a:ext>
            </a:extLst>
          </p:cNvPr>
          <p:cNvSpPr/>
          <p:nvPr/>
        </p:nvSpPr>
        <p:spPr>
          <a:xfrm rot="5400000">
            <a:off x="10324539" y="5768046"/>
            <a:ext cx="299535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a droite 33">
            <a:extLst>
              <a:ext uri="{FF2B5EF4-FFF2-40B4-BE49-F238E27FC236}">
                <a16:creationId xmlns:a16="http://schemas.microsoft.com/office/drawing/2014/main" id="{9BF84A6A-A814-0C4A-FCD8-52810C342942}"/>
              </a:ext>
            </a:extLst>
          </p:cNvPr>
          <p:cNvSpPr/>
          <p:nvPr/>
        </p:nvSpPr>
        <p:spPr>
          <a:xfrm rot="10800000">
            <a:off x="8443945" y="5072264"/>
            <a:ext cx="343899" cy="118952"/>
          </a:xfrm>
          <a:prstGeom prst="rightArrow">
            <a:avLst>
              <a:gd name="adj1" fmla="val 4242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Flèche vers la droite 34">
            <a:extLst>
              <a:ext uri="{FF2B5EF4-FFF2-40B4-BE49-F238E27FC236}">
                <a16:creationId xmlns:a16="http://schemas.microsoft.com/office/drawing/2014/main" id="{F5AEDA04-FB80-CAE7-BF2A-EC88C4287C18}"/>
              </a:ext>
            </a:extLst>
          </p:cNvPr>
          <p:cNvSpPr/>
          <p:nvPr/>
        </p:nvSpPr>
        <p:spPr>
          <a:xfrm rot="10800000">
            <a:off x="5191936" y="5095864"/>
            <a:ext cx="343899" cy="118952"/>
          </a:xfrm>
          <a:prstGeom prst="rightArrow">
            <a:avLst>
              <a:gd name="adj1" fmla="val 4242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599C7D8B-BDB6-89A9-7450-100ADC10795E}"/>
              </a:ext>
            </a:extLst>
          </p:cNvPr>
          <p:cNvSpPr/>
          <p:nvPr/>
        </p:nvSpPr>
        <p:spPr>
          <a:xfrm rot="16200000">
            <a:off x="3643337" y="3642620"/>
            <a:ext cx="2978243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a droite 36">
            <a:extLst>
              <a:ext uri="{FF2B5EF4-FFF2-40B4-BE49-F238E27FC236}">
                <a16:creationId xmlns:a16="http://schemas.microsoft.com/office/drawing/2014/main" id="{B4A64346-B23F-F641-6231-6277D94AC879}"/>
              </a:ext>
            </a:extLst>
          </p:cNvPr>
          <p:cNvSpPr/>
          <p:nvPr/>
        </p:nvSpPr>
        <p:spPr>
          <a:xfrm>
            <a:off x="5072982" y="2124101"/>
            <a:ext cx="1792794" cy="11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C3F9906-EA53-7E6E-03E8-E91207481622}"/>
              </a:ext>
            </a:extLst>
          </p:cNvPr>
          <p:cNvSpPr txBox="1"/>
          <p:nvPr/>
        </p:nvSpPr>
        <p:spPr>
          <a:xfrm>
            <a:off x="7046625" y="2888613"/>
            <a:ext cx="46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Vrai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451A4AE-BE98-5B2D-EC61-B808E0E6213F}"/>
              </a:ext>
            </a:extLst>
          </p:cNvPr>
          <p:cNvSpPr txBox="1"/>
          <p:nvPr/>
        </p:nvSpPr>
        <p:spPr>
          <a:xfrm>
            <a:off x="7000067" y="3764644"/>
            <a:ext cx="46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Vrai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5BD5EC-08AE-7485-9AB2-36EB8C12879D}"/>
              </a:ext>
            </a:extLst>
          </p:cNvPr>
          <p:cNvSpPr txBox="1"/>
          <p:nvPr/>
        </p:nvSpPr>
        <p:spPr>
          <a:xfrm>
            <a:off x="10533783" y="5699116"/>
            <a:ext cx="46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Vrai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35657C4-D671-7007-2132-6C651F3A958C}"/>
              </a:ext>
            </a:extLst>
          </p:cNvPr>
          <p:cNvSpPr txBox="1"/>
          <p:nvPr/>
        </p:nvSpPr>
        <p:spPr>
          <a:xfrm>
            <a:off x="8024981" y="3152001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Faux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FEDFAEF-CC16-7BAF-BA54-03754BB70E5D}"/>
              </a:ext>
            </a:extLst>
          </p:cNvPr>
          <p:cNvSpPr txBox="1"/>
          <p:nvPr/>
        </p:nvSpPr>
        <p:spPr>
          <a:xfrm>
            <a:off x="8507736" y="475015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Faux</a:t>
            </a:r>
          </a:p>
        </p:txBody>
      </p:sp>
    </p:spTree>
    <p:extLst>
      <p:ext uri="{BB962C8B-B14F-4D97-AF65-F5344CB8AC3E}">
        <p14:creationId xmlns:p14="http://schemas.microsoft.com/office/powerpoint/2010/main" val="328709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FAD5E-0C75-9DE3-74BE-C4E0FD18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9D4341-F576-53A8-1C43-97043A7B8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3A86E0-F506-A760-68D7-59E2C352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31" y="2910826"/>
            <a:ext cx="2994748" cy="5516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3600" dirty="0"/>
              <a:t>L’Algo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C34C82-9CBA-EECE-9899-5F43FBBC4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roquis, dessin, diagramme&#10;&#10;Le contenu généré par l’IA peut être incorrect.">
            <a:extLst>
              <a:ext uri="{FF2B5EF4-FFF2-40B4-BE49-F238E27FC236}">
                <a16:creationId xmlns:a16="http://schemas.microsoft.com/office/drawing/2014/main" id="{1A7EBB4A-B0E9-B898-2D3B-58020E17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91" y="350385"/>
            <a:ext cx="4934629" cy="58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178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07E54-CA68-6E82-F379-2BF098C9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8CFFC6-4A45-16D9-5F8E-27EEF926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C8D2DA-F825-B163-FF72-A7819BBD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31" y="2910826"/>
            <a:ext cx="2994748" cy="5516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3600" dirty="0"/>
              <a:t>L’Algo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05863-4669-771B-FC16-DAAC2F315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écriture manuscrite, diagramme, papier&#10;&#10;Le contenu généré par l’IA peut être incorrect.">
            <a:extLst>
              <a:ext uri="{FF2B5EF4-FFF2-40B4-BE49-F238E27FC236}">
                <a16:creationId xmlns:a16="http://schemas.microsoft.com/office/drawing/2014/main" id="{8C290CA5-FCD6-A058-54C7-4B26E7EB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791" y="1462294"/>
            <a:ext cx="4050657" cy="3448752"/>
          </a:xfrm>
          <a:prstGeom prst="rect">
            <a:avLst/>
          </a:prstGeom>
        </p:spPr>
      </p:pic>
      <p:pic>
        <p:nvPicPr>
          <p:cNvPr id="7" name="Image 6" descr="Une image contenant texte, écriture manuscrite, encre, Police&#10;&#10;Le contenu généré par l’IA peut être incorrect.">
            <a:extLst>
              <a:ext uri="{FF2B5EF4-FFF2-40B4-BE49-F238E27FC236}">
                <a16:creationId xmlns:a16="http://schemas.microsoft.com/office/drawing/2014/main" id="{E043D371-A226-1B0B-ADCE-5459C8E0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18" y="1362705"/>
            <a:ext cx="2829841" cy="36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53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632296-55BF-450A-8C60-CC2336F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E4135F-0277-FAB4-F93C-54E67621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35" y="4611485"/>
            <a:ext cx="4173417" cy="1744865"/>
          </a:xfrm>
        </p:spPr>
        <p:txBody>
          <a:bodyPr anchor="t">
            <a:normAutofit/>
          </a:bodyPr>
          <a:lstStyle/>
          <a:p>
            <a:pPr algn="ctr"/>
            <a:r>
              <a:rPr lang="fr-FR" sz="3600"/>
              <a:t>Les difficultés rencontrées</a:t>
            </a:r>
          </a:p>
        </p:txBody>
      </p:sp>
      <p:pic>
        <p:nvPicPr>
          <p:cNvPr id="5" name="Espace réservé du contenu 4" descr="Presse-papiers vérifié avec un remplissage uni">
            <a:extLst>
              <a:ext uri="{FF2B5EF4-FFF2-40B4-BE49-F238E27FC236}">
                <a16:creationId xmlns:a16="http://schemas.microsoft.com/office/drawing/2014/main" id="{2C7EB831-0199-34DA-BD31-648E9FB6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698" y="1027912"/>
            <a:ext cx="3149641" cy="314964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A4A8A3-3062-4846-8297-28B77B507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708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895E91-03BE-433B-D42D-9E50719E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8" y="2084614"/>
            <a:ext cx="4215510" cy="2688771"/>
          </a:xfrm>
        </p:spPr>
        <p:txBody>
          <a:bodyPr>
            <a:normAutofit/>
          </a:bodyPr>
          <a:lstStyle/>
          <a:p>
            <a:r>
              <a:rPr lang="en-US" dirty="0"/>
              <a:t>Communication entre </a:t>
            </a:r>
            <a:r>
              <a:rPr lang="en-US" dirty="0" err="1"/>
              <a:t>membre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endParaRPr lang="en-US" dirty="0"/>
          </a:p>
          <a:p>
            <a:r>
              <a:rPr lang="en-US" dirty="0"/>
              <a:t>Gestion du code</a:t>
            </a:r>
          </a:p>
          <a:p>
            <a:r>
              <a:rPr lang="en-US" dirty="0"/>
              <a:t>Sa structure</a:t>
            </a:r>
          </a:p>
          <a:p>
            <a:r>
              <a:rPr lang="en-US" dirty="0" err="1"/>
              <a:t>Afficher</a:t>
            </a:r>
            <a:r>
              <a:rPr lang="en-US" dirty="0"/>
              <a:t> les </a:t>
            </a:r>
            <a:r>
              <a:rPr lang="en-US" dirty="0" err="1"/>
              <a:t>pions</a:t>
            </a:r>
            <a:r>
              <a:rPr lang="en-US" dirty="0"/>
              <a:t> dans la grille</a:t>
            </a:r>
          </a:p>
          <a:p>
            <a:r>
              <a:rPr lang="en-US" dirty="0"/>
              <a:t>Le mode difficile de </a:t>
            </a:r>
            <a:r>
              <a:rPr lang="en-US" dirty="0" err="1"/>
              <a:t>l’ordinateur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689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1632296-55BF-450A-8C60-CC2336F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78D54C-A849-82CD-8236-F090D9BF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35" y="4611485"/>
            <a:ext cx="4173417" cy="1744865"/>
          </a:xfrm>
        </p:spPr>
        <p:txBody>
          <a:bodyPr anchor="t">
            <a:normAutofit/>
          </a:bodyPr>
          <a:lstStyle/>
          <a:p>
            <a:pPr algn="ctr"/>
            <a:r>
              <a:rPr lang="fr-FR" sz="3600"/>
              <a:t>Le code!</a:t>
            </a:r>
          </a:p>
        </p:txBody>
      </p:sp>
      <p:pic>
        <p:nvPicPr>
          <p:cNvPr id="5" name="Graphique 4" descr="Programmeur avec un remplissage uni">
            <a:extLst>
              <a:ext uri="{FF2B5EF4-FFF2-40B4-BE49-F238E27FC236}">
                <a16:creationId xmlns:a16="http://schemas.microsoft.com/office/drawing/2014/main" id="{771A181B-D1CF-7859-1BD6-3D54699D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698" y="1027912"/>
            <a:ext cx="3149641" cy="3149641"/>
          </a:xfrm>
          <a:prstGeom prst="rect">
            <a:avLst/>
          </a:prstGeom>
        </p:spPr>
      </p:pic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17A4A8A3-3062-4846-8297-28B77B507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708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E0EF24D-F102-BF96-BDCB-376B6DEB3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91166"/>
              </p:ext>
            </p:extLst>
          </p:nvPr>
        </p:nvGraphicFramePr>
        <p:xfrm>
          <a:off x="7138289" y="838200"/>
          <a:ext cx="4215510" cy="5265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38285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1A4A838-9D24-42AD-BFAA-184829F4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97AFD0-97FD-69CF-3CEE-D3ACE2B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43" y="2052740"/>
            <a:ext cx="5697901" cy="2880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Merci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A7FF43-8020-40F2-A76C-BA4E0C55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13448" y="189999"/>
            <a:ext cx="6147312" cy="7167155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9" fmla="*/ 69271 w 5325805"/>
              <a:gd name="connsiteY9" fmla="*/ 69271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0" fmla="*/ 0 w 4656969"/>
              <a:gd name="connsiteY0" fmla="*/ 0 h 5429563"/>
              <a:gd name="connsiteX1" fmla="*/ 1273352 w 4656969"/>
              <a:gd name="connsiteY1" fmla="*/ 0 h 5429563"/>
              <a:gd name="connsiteX2" fmla="*/ 1942188 w 4656969"/>
              <a:gd name="connsiteY2" fmla="*/ 0 h 5429563"/>
              <a:gd name="connsiteX3" fmla="*/ 4656969 w 4656969"/>
              <a:gd name="connsiteY3" fmla="*/ 2714782 h 5429563"/>
              <a:gd name="connsiteX4" fmla="*/ 1942188 w 4656969"/>
              <a:gd name="connsiteY4" fmla="*/ 5429563 h 5429563"/>
              <a:gd name="connsiteX5" fmla="*/ 1273352 w 4656969"/>
              <a:gd name="connsiteY5" fmla="*/ 5429563 h 5429563"/>
              <a:gd name="connsiteX6" fmla="*/ 0 w 4656969"/>
              <a:gd name="connsiteY6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1273352 w 4656969"/>
              <a:gd name="connsiteY4" fmla="*/ 5429563 h 5429563"/>
              <a:gd name="connsiteX5" fmla="*/ 0 w 4656969"/>
              <a:gd name="connsiteY5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0 w 4656969"/>
              <a:gd name="connsiteY4" fmla="*/ 5429563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69" h="5429563">
                <a:moveTo>
                  <a:pt x="0" y="0"/>
                </a:moveTo>
                <a:lnTo>
                  <a:pt x="1942188" y="0"/>
                </a:lnTo>
                <a:cubicBezTo>
                  <a:pt x="3441520" y="0"/>
                  <a:pt x="4656969" y="1215450"/>
                  <a:pt x="4656969" y="2714782"/>
                </a:cubicBezTo>
                <a:cubicBezTo>
                  <a:pt x="4656969" y="4214114"/>
                  <a:pt x="3441520" y="5429563"/>
                  <a:pt x="1942188" y="5429563"/>
                </a:cubicBezTo>
                <a:lnTo>
                  <a:pt x="0" y="5429563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47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162</Words>
  <Application>Microsoft Macintosh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Felix Titling</vt:lpstr>
      <vt:lpstr>Goudy Old Style</vt:lpstr>
      <vt:lpstr>ArchwayVTI</vt:lpstr>
      <vt:lpstr>Puissance 4</vt:lpstr>
      <vt:lpstr>Le cahier des charges</vt:lpstr>
      <vt:lpstr>L’Algo</vt:lpstr>
      <vt:lpstr>L’Algo</vt:lpstr>
      <vt:lpstr>L’Algo</vt:lpstr>
      <vt:lpstr>L’Algo</vt:lpstr>
      <vt:lpstr>Les difficultés rencontrées</vt:lpstr>
      <vt:lpstr>Le code!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Buschini</dc:creator>
  <cp:lastModifiedBy>Philippe Buschini</cp:lastModifiedBy>
  <cp:revision>1</cp:revision>
  <dcterms:created xsi:type="dcterms:W3CDTF">2025-05-17T17:44:29Z</dcterms:created>
  <dcterms:modified xsi:type="dcterms:W3CDTF">2025-05-17T22:07:58Z</dcterms:modified>
</cp:coreProperties>
</file>