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32"/>
  </p:handoutMasterIdLst>
  <p:sldIdLst>
    <p:sldId id="377" r:id="rId3"/>
    <p:sldId id="401" r:id="rId4"/>
    <p:sldId id="348" r:id="rId5"/>
    <p:sldId id="349" r:id="rId6"/>
    <p:sldId id="350" r:id="rId7"/>
    <p:sldId id="351" r:id="rId8"/>
    <p:sldId id="352" r:id="rId9"/>
    <p:sldId id="353" r:id="rId10"/>
    <p:sldId id="354" r:id="rId11"/>
    <p:sldId id="355" r:id="rId12"/>
    <p:sldId id="356" r:id="rId13"/>
    <p:sldId id="357" r:id="rId14"/>
    <p:sldId id="359" r:id="rId15"/>
    <p:sldId id="358" r:id="rId16"/>
    <p:sldId id="402" r:id="rId17"/>
    <p:sldId id="421" r:id="rId18"/>
    <p:sldId id="422" r:id="rId19"/>
    <p:sldId id="423" r:id="rId20"/>
    <p:sldId id="424" r:id="rId21"/>
    <p:sldId id="361" r:id="rId22"/>
    <p:sldId id="360" r:id="rId23"/>
    <p:sldId id="425" r:id="rId24"/>
    <p:sldId id="363" r:id="rId25"/>
    <p:sldId id="362" r:id="rId26"/>
    <p:sldId id="364" r:id="rId27"/>
    <p:sldId id="433" r:id="rId28"/>
    <p:sldId id="434" r:id="rId29"/>
    <p:sldId id="432" r:id="rId30"/>
    <p:sldId id="365" r:id="rId31"/>
  </p:sldIdLst>
  <p:sldSz cx="9144000" cy="6858000" type="screen4x3"/>
  <p:notesSz cx="6761480" cy="9942830"/>
  <p:defaultTextStyle>
    <a:defPPr>
      <a:defRPr lang="en-US"/>
    </a:defPPr>
    <a:lvl1pPr marL="0" lvl="0" indent="0" algn="ctr"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2pPr>
    <a:lvl3pPr marL="914400" lvl="2" indent="0" algn="ctr"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3pPr>
    <a:lvl4pPr marL="1371600" lvl="3" indent="0" algn="ctr"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4pPr>
    <a:lvl5pPr marL="1828800" lvl="4" indent="0" algn="ctr"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5pPr>
    <a:lvl6pPr marL="2286000" lvl="5" indent="0" algn="ctr"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6pPr>
    <a:lvl7pPr marL="2743200" lvl="6" indent="0" algn="ctr"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7pPr>
    <a:lvl8pPr marL="3200400" lvl="7" indent="0" algn="ctr"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8pPr>
    <a:lvl9pPr marL="3657600" lvl="8" indent="0" algn="ctr"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0827"/>
    <a:srgbClr val="45500E"/>
    <a:srgbClr val="E2551C"/>
    <a:srgbClr val="009900"/>
    <a:srgbClr val="FFFF66"/>
    <a:srgbClr val="FF000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014"/>
  </p:normalViewPr>
  <p:slideViewPr>
    <p:cSldViewPr showGuides="1">
      <p:cViewPr>
        <p:scale>
          <a:sx n="86" d="100"/>
          <a:sy n="86" d="100"/>
        </p:scale>
        <p:origin x="-1092" y="-78"/>
      </p:cViewPr>
      <p:guideLst>
        <p:guide orient="horz" pos="2159"/>
        <p:guide pos="288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0402" name="Rectangle 2"/>
          <p:cNvSpPr>
            <a:spLocks noGrp="1" noChangeArrowheads="1"/>
          </p:cNvSpPr>
          <p:nvPr>
            <p:ph type="hdr" sz="quarter"/>
          </p:nvPr>
        </p:nvSpPr>
        <p:spPr bwMode="auto">
          <a:xfrm>
            <a:off x="0" y="0"/>
            <a:ext cx="2930525" cy="496888"/>
          </a:xfrm>
          <a:prstGeom prst="rect">
            <a:avLst/>
          </a:prstGeom>
          <a:noFill/>
          <a:ln>
            <a:noFill/>
          </a:ln>
          <a:effectLst/>
        </p:spPr>
        <p:txBody>
          <a:bodyPr vert="horz" wrap="square" lIns="91440" tIns="45720" rIns="91440" bIns="45720" numCol="1" anchor="t" anchorCtr="0" compatLnSpc="1"/>
          <a:lstStyle>
            <a:lvl1pPr algn="l" eaLnBrk="0" hangingPunct="0">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0403" name="Rectangle 3"/>
          <p:cNvSpPr>
            <a:spLocks noGrp="1" noChangeArrowheads="1"/>
          </p:cNvSpPr>
          <p:nvPr>
            <p:ph type="dt" sz="quarter" idx="1"/>
          </p:nvPr>
        </p:nvSpPr>
        <p:spPr bwMode="auto">
          <a:xfrm>
            <a:off x="3829050" y="0"/>
            <a:ext cx="2930525" cy="496888"/>
          </a:xfrm>
          <a:prstGeom prst="rect">
            <a:avLst/>
          </a:prstGeom>
          <a:noFill/>
          <a:ln>
            <a:noFill/>
          </a:ln>
          <a:effectLst/>
        </p:spPr>
        <p:txBody>
          <a:bodyPr vert="horz" wrap="square" lIns="91440" tIns="45720" rIns="91440" bIns="45720" numCol="1" anchor="t" anchorCtr="0" compatLnSpc="1"/>
          <a:lstStyle>
            <a:lvl1pPr algn="r" eaLnBrk="0" hangingPunct="0">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0404" name="Rectangle 4"/>
          <p:cNvSpPr>
            <a:spLocks noGrp="1" noChangeArrowheads="1"/>
          </p:cNvSpPr>
          <p:nvPr>
            <p:ph type="ftr" sz="quarter" idx="2"/>
          </p:nvPr>
        </p:nvSpPr>
        <p:spPr bwMode="auto">
          <a:xfrm>
            <a:off x="0" y="9444038"/>
            <a:ext cx="2930525" cy="496888"/>
          </a:xfrm>
          <a:prstGeom prst="rect">
            <a:avLst/>
          </a:prstGeom>
          <a:noFill/>
          <a:ln>
            <a:noFill/>
          </a:ln>
          <a:effectLst/>
        </p:spPr>
        <p:txBody>
          <a:bodyPr vert="horz" wrap="square" lIns="91440" tIns="45720" rIns="91440" bIns="45720" numCol="1" anchor="b" anchorCtr="0" compatLnSpc="1"/>
          <a:lstStyle>
            <a:lvl1pPr algn="l" eaLnBrk="0" hangingPunct="0">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0405" name="Rectangle 5"/>
          <p:cNvSpPr>
            <a:spLocks noGrp="1" noChangeArrowheads="1"/>
          </p:cNvSpPr>
          <p:nvPr>
            <p:ph type="sldNum" sz="quarter" idx="3"/>
          </p:nvPr>
        </p:nvSpPr>
        <p:spPr bwMode="auto">
          <a:xfrm>
            <a:off x="3829050" y="9444038"/>
            <a:ext cx="2930525" cy="496888"/>
          </a:xfrm>
          <a:prstGeom prst="rect">
            <a:avLst/>
          </a:prstGeom>
          <a:noFill/>
          <a:ln>
            <a:noFill/>
          </a:ln>
          <a:effectLst/>
        </p:spPr>
        <p:txBody>
          <a:bodyPr vert="horz" wrap="square" lIns="91440" tIns="45720" rIns="91440" bIns="45720" numCol="1" anchor="b" anchorCtr="0" compatLnSpc="1"/>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noFill/>
        <a:effectLst/>
      </p:bgPr>
    </p:bg>
    <p:spTree>
      <p:nvGrpSpPr>
        <p:cNvPr id="1" name=""/>
        <p:cNvGrpSpPr/>
        <p:nvPr/>
      </p:nvGrpSpPr>
      <p:grpSpPr>
        <a:xfrm>
          <a:off x="0" y="0"/>
          <a:ext cx="0" cy="0"/>
          <a:chOff x="0" y="0"/>
          <a:chExt cx="0" cy="0"/>
        </a:xfrm>
      </p:grpSpPr>
      <p:sp>
        <p:nvSpPr>
          <p:cNvPr id="4" name="矩形 3"/>
          <p:cNvSpPr/>
          <p:nvPr/>
        </p:nvSpPr>
        <p:spPr>
          <a:xfrm>
            <a:off x="0" y="6742113"/>
            <a:ext cx="9144000" cy="1158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468313" y="3573463"/>
            <a:ext cx="82296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5477" name="标题占位符 1"/>
          <p:cNvSpPr>
            <a:spLocks noGrp="1"/>
          </p:cNvSpPr>
          <p:nvPr>
            <p:ph type="ctrTitle"/>
          </p:nvPr>
        </p:nvSpPr>
        <p:spPr>
          <a:xfrm>
            <a:off x="685800" y="2130425"/>
            <a:ext cx="7772400" cy="1470025"/>
          </a:xfrm>
        </p:spPr>
        <p:txBody>
          <a:bodyPr/>
          <a:lstStyle>
            <a:lvl1pPr>
              <a:defRPr sz="4000" smtClean="0">
                <a:latin typeface="微软雅黑" panose="020B0503020204020204" pitchFamily="34" charset="-122"/>
                <a:ea typeface="微软雅黑" panose="020B0503020204020204" pitchFamily="34" charset="-122"/>
              </a:defRPr>
            </a:lvl1pPr>
          </a:lstStyle>
          <a:p>
            <a:pPr lvl="0"/>
            <a:r>
              <a:rPr lang="zh-CN" altLang="en-US" noProof="0" smtClean="0"/>
              <a:t>单击此处编辑母版标题样式</a:t>
            </a:r>
            <a:endParaRPr lang="zh-CN" altLang="en-US" noProof="0" smtClean="0"/>
          </a:p>
        </p:txBody>
      </p:sp>
      <p:sp>
        <p:nvSpPr>
          <p:cNvPr id="105478" name="文本占位符 2"/>
          <p:cNvSpPr>
            <a:spLocks noGrp="1"/>
          </p:cNvSpPr>
          <p:nvPr>
            <p:ph type="subTitle" idx="1"/>
          </p:nvPr>
        </p:nvSpPr>
        <p:spPr>
          <a:xfrm>
            <a:off x="1371600" y="3886200"/>
            <a:ext cx="6400800" cy="622300"/>
          </a:xfrm>
        </p:spPr>
        <p:txBody>
          <a:bodyPr/>
          <a:lstStyle>
            <a:lvl1pPr marL="0" indent="0" algn="ctr">
              <a:buFont typeface="Wingdings 2" pitchFamily="18" charset="2"/>
              <a:buNone/>
              <a:defRPr sz="2800" smtClean="0">
                <a:latin typeface="幼圆" pitchFamily="49" charset="-122"/>
                <a:ea typeface="幼圆" pitchFamily="49" charset="-122"/>
              </a:defRPr>
            </a:lvl1pPr>
          </a:lstStyle>
          <a:p>
            <a:pPr lvl="0"/>
            <a:r>
              <a:rPr lang="zh-CN" altLang="en-US" noProof="0" smtClean="0"/>
              <a:t>单击此处编辑母版副标题样式</a:t>
            </a:r>
            <a:endParaRPr lang="zh-CN" altLang="en-US" noProof="0" smtClean="0"/>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bg>
      <p:bgPr>
        <a:noFill/>
        <a:effectLst/>
      </p:bgPr>
    </p:bg>
    <p:spTree>
      <p:nvGrpSpPr>
        <p:cNvPr id="1" name=""/>
        <p:cNvGrpSpPr/>
        <p:nvPr/>
      </p:nvGrpSpPr>
      <p:grpSpPr>
        <a:xfrm>
          <a:off x="0" y="0"/>
          <a:ext cx="0" cy="0"/>
          <a:chOff x="0" y="0"/>
          <a:chExt cx="0" cy="0"/>
        </a:xfrm>
      </p:grpSpPr>
      <p:sp>
        <p:nvSpPr>
          <p:cNvPr id="5" name="矩形 3"/>
          <p:cNvSpPr/>
          <p:nvPr/>
        </p:nvSpPr>
        <p:spPr>
          <a:xfrm>
            <a:off x="0" y="6453188"/>
            <a:ext cx="9144000" cy="404813"/>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4"/>
          <p:cNvSpPr/>
          <p:nvPr/>
        </p:nvSpPr>
        <p:spPr>
          <a:xfrm>
            <a:off x="0" y="0"/>
            <a:ext cx="9144000" cy="836613"/>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Line 12"/>
          <p:cNvSpPr>
            <a:spLocks noChangeShapeType="1"/>
          </p:cNvSpPr>
          <p:nvPr/>
        </p:nvSpPr>
        <p:spPr bwMode="auto">
          <a:xfrm>
            <a:off x="2771775" y="836613"/>
            <a:ext cx="6372225" cy="0"/>
          </a:xfrm>
          <a:prstGeom prst="line">
            <a:avLst/>
          </a:prstGeom>
          <a:noFill/>
          <a:ln w="31750">
            <a:solidFill>
              <a:srgbClr val="FF9900"/>
            </a:solidFill>
            <a:round/>
            <a:headEnd type="none" w="lg" len="lg"/>
            <a:tailEnd type="stealth" w="lg" len="lg"/>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077" name="Picture 13" descr="未标题-4副本"/>
          <p:cNvPicPr>
            <a:picLocks noChangeAspect="1"/>
          </p:cNvPicPr>
          <p:nvPr/>
        </p:nvPicPr>
        <p:blipFill>
          <a:blip r:embed="rId2"/>
          <a:stretch>
            <a:fillRect/>
          </a:stretch>
        </p:blipFill>
        <p:spPr>
          <a:xfrm>
            <a:off x="2268538" y="0"/>
            <a:ext cx="495300" cy="1130300"/>
          </a:xfrm>
          <a:prstGeom prst="rect">
            <a:avLst/>
          </a:prstGeom>
          <a:noFill/>
          <a:ln w="9525">
            <a:noFill/>
          </a:ln>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248400"/>
            <a:ext cx="2133600" cy="457200"/>
          </a:xfrm>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553200" y="6248400"/>
            <a:ext cx="2133600" cy="457200"/>
          </a:xfrm>
        </p:spPr>
        <p:txBody>
          <a:bodyPr/>
          <a:p>
            <a:pPr lvl="0" algn="r" eaLnBrk="1" hangingPunct="1"/>
            <a:fld id="{9A0DB2DC-4C9A-4742-B13C-FB6460FD3503}" type="slidenum">
              <a:rPr lang="en-US" altLang="zh-CN" sz="1000" dirty="0"/>
            </a:fld>
            <a:endParaRPr lang="en-US" altLang="zh-CN" sz="10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66813" y="333375"/>
            <a:ext cx="6781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066800"/>
            <a:ext cx="8305800"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0"/>
              </a:spcBef>
              <a:spcAft>
                <a:spcPct val="0"/>
              </a:spcAft>
              <a:buClr>
                <a:schemeClr val="hlink"/>
              </a:buClr>
              <a:buSzPct val="70000"/>
              <a:buFont typeface="Wingdings" panose="05000000000000000000" pitchFamily="2" charset="2"/>
              <a:buChar char="Ø"/>
              <a:defRPr/>
            </a:pPr>
            <a:endParaRPr kumimoji="0" lang="zh-CN" altLang="en-US" sz="3000" b="1" i="0" u="none" strike="noStrike" kern="0" cap="none" spc="0" normalizeH="0" baseline="0" noProof="0" smtClean="0">
              <a:ln>
                <a:noFill/>
              </a:ln>
              <a:solidFill>
                <a:schemeClr val="tx1"/>
              </a:solidFill>
              <a:effectLst/>
              <a:uLnTx/>
              <a:uFillTx/>
              <a:latin typeface="+mn-lt"/>
              <a:ea typeface="+mn-ea"/>
              <a:cs typeface="+mn-cs"/>
            </a:endParaRPr>
          </a:p>
        </p:txBody>
      </p:sp>
      <p:sp>
        <p:nvSpPr>
          <p:cNvPr id="40" name="日期占位符 3"/>
          <p:cNvSpPr>
            <a:spLocks noGrp="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zh-CN"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0"/>
          </p:nvPr>
        </p:nvSpPr>
        <p:spPr>
          <a:xfrm>
            <a:off x="3124200" y="6248400"/>
            <a:ext cx="2895600" cy="457200"/>
          </a:xfrm>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a:xfrm>
            <a:off x="6553200" y="6248400"/>
            <a:ext cx="2133600" cy="457200"/>
          </a:xfrm>
        </p:spPr>
        <p:txBody>
          <a:bodyPr/>
          <a:p>
            <a:pPr lvl="0" algn="r" eaLnBrk="1" hangingPunct="1"/>
            <a:fld id="{9A0DB2DC-4C9A-4742-B13C-FB6460FD3503}" type="slidenum">
              <a:rPr lang="en-US" altLang="zh-CN" sz="1000" dirty="0"/>
            </a:fld>
            <a:endParaRPr lang="en-US" altLang="zh-CN" sz="1000" dirty="0"/>
          </a:p>
        </p:txBody>
      </p:sp>
    </p:spTree>
  </p:cSld>
  <p:clrMapOvr>
    <a:masterClrMapping/>
  </p:clrMapOvr>
  <p:transition spd="slow">
    <p:pull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125" name="标题占位符 1"/>
          <p:cNvSpPr>
            <a:spLocks noGrp="1"/>
          </p:cNvSpPr>
          <p:nvPr>
            <p:ph type="title"/>
          </p:nvPr>
        </p:nvSpPr>
        <p:spPr bwMode="auto">
          <a:xfrm>
            <a:off x="2987675" y="260350"/>
            <a:ext cx="6156325" cy="561975"/>
          </a:xfrm>
          <a:prstGeom prst="rect">
            <a:avLst/>
          </a:prstGeom>
          <a:noFill/>
          <a:ln>
            <a:noFill/>
          </a:ln>
        </p:spPr>
        <p:txBody>
          <a:bodyPr vert="horz" wrap="square" lIns="91440" tIns="45720" rIns="91440" bIns="45720" numCol="1" anchor="ctr" anchorCtr="0" compatLnSpc="1"/>
          <a:lstStyle/>
          <a:p>
            <a:pPr lvl="0"/>
            <a:r>
              <a:rPr lang="zh-CN" altLang="en-US" smtClean="0"/>
              <a:t>单击此处编辑母版标题样式   </a:t>
            </a:r>
            <a:endParaRPr lang="zh-CN" altLang="en-US" smtClean="0"/>
          </a:p>
        </p:txBody>
      </p:sp>
      <p:sp>
        <p:nvSpPr>
          <p:cNvPr id="1027" name="文本占位符 2"/>
          <p:cNvSpPr>
            <a:spLocks noGrp="1"/>
          </p:cNvSpPr>
          <p:nvPr>
            <p:ph type="body" idx="1"/>
          </p:nvPr>
        </p:nvSpPr>
        <p:spPr>
          <a:xfrm>
            <a:off x="395288" y="1268413"/>
            <a:ext cx="8229600" cy="46863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rtl="0" eaLnBrk="0" fontAlgn="base" hangingPunct="0">
        <a:spcBef>
          <a:spcPct val="0"/>
        </a:spcBef>
        <a:spcAft>
          <a:spcPct val="0"/>
        </a:spcAft>
        <a:defRPr sz="28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280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280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2800">
          <a:solidFill>
            <a:schemeClr val="tx2"/>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Arial" panose="020B0604020202020204" pitchFamily="34" charset="0"/>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9426"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4099" name="Rectangle 3"/>
          <p:cNvSpPr>
            <a:spLocks noGrp="1"/>
          </p:cNvSpPr>
          <p:nvPr>
            <p:ph type="body"/>
          </p:nvPr>
        </p:nvSpPr>
        <p:spPr>
          <a:xfrm>
            <a:off x="539750" y="4005263"/>
            <a:ext cx="7705725" cy="1079500"/>
          </a:xfrm>
        </p:spPr>
        <p:txBody>
          <a:bodyPr vert="horz" wrap="square" lIns="91440" tIns="45720" rIns="91440" bIns="45720" anchor="t"/>
          <a:p>
            <a:pPr>
              <a:buNone/>
            </a:pPr>
            <a:r>
              <a:rPr lang="en-US" altLang="zh-CN" sz="1600" dirty="0">
                <a:latin typeface="Franklin Gothic Book" pitchFamily="34" charset="0"/>
                <a:ea typeface="宋体" panose="02010600030101010101" pitchFamily="2" charset="-122"/>
              </a:rPr>
              <a:t>             </a:t>
            </a:r>
            <a:r>
              <a:rPr lang="zh-CN" altLang="en-US" sz="1600" dirty="0">
                <a:latin typeface="Franklin Gothic Book" pitchFamily="34" charset="0"/>
                <a:ea typeface="宋体" panose="02010600030101010101" pitchFamily="2" charset="-122"/>
              </a:rPr>
              <a:t>计算机的应用已不再局限于科学计算，而更多地用于控制、管理和数据处理等非数值计算的处理工作。为了编写一个“好”的程序，必须分析待处理的对象特性以及各处理对象之间存在的关系。</a:t>
            </a:r>
            <a:endParaRPr lang="en-US" altLang="zh-CN" sz="1600" dirty="0">
              <a:latin typeface="Franklin Gothic Book" pitchFamily="34" charset="0"/>
              <a:ea typeface="宋体" panose="02010600030101010101" pitchFamily="2" charset="-122"/>
            </a:endParaRPr>
          </a:p>
          <a:p>
            <a:pPr>
              <a:buNone/>
            </a:pPr>
            <a:endParaRPr lang="en-US" altLang="zh-CN" sz="1600" dirty="0">
              <a:latin typeface="Franklin Gothic Book" pitchFamily="34" charset="0"/>
              <a:ea typeface="宋体" panose="02010600030101010101" pitchFamily="2" charset="-122"/>
            </a:endParaRPr>
          </a:p>
        </p:txBody>
      </p:sp>
      <p:sp>
        <p:nvSpPr>
          <p:cNvPr id="4100" name="Text Box 4"/>
          <p:cNvSpPr txBox="1"/>
          <p:nvPr/>
        </p:nvSpPr>
        <p:spPr>
          <a:xfrm>
            <a:off x="1763713" y="2565400"/>
            <a:ext cx="5256212" cy="579438"/>
          </a:xfrm>
          <a:prstGeom prst="rect">
            <a:avLst/>
          </a:prstGeom>
          <a:noFill/>
          <a:ln w="9525">
            <a:noFill/>
          </a:ln>
        </p:spPr>
        <p:txBody>
          <a:bodyPr>
            <a:spAutoFit/>
          </a:bodyPr>
          <a:p>
            <a:pPr>
              <a:spcBef>
                <a:spcPct val="50000"/>
              </a:spcBef>
            </a:pPr>
            <a:r>
              <a:rPr lang="zh-CN" altLang="en-US" sz="3200" b="1" dirty="0">
                <a:latin typeface="Arial" panose="020B0604020202020204" pitchFamily="34" charset="0"/>
                <a:ea typeface="宋体" panose="02010600030101010101" pitchFamily="2" charset="-122"/>
              </a:rPr>
              <a:t>第二章   程序设计基本知识</a:t>
            </a:r>
            <a:endParaRPr lang="zh-CN" altLang="en-US" sz="3200" b="1"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8"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36899" name="Rectangle 3"/>
          <p:cNvSpPr>
            <a:spLocks noGrp="1"/>
          </p:cNvSpPr>
          <p:nvPr>
            <p:ph type="body"/>
          </p:nvPr>
        </p:nvSpPr>
        <p:spPr>
          <a:xfrm>
            <a:off x="179388" y="908050"/>
            <a:ext cx="8856662" cy="5545138"/>
          </a:xfrm>
        </p:spPr>
        <p:txBody>
          <a:bodyPr vert="horz" wrap="square" lIns="91440" tIns="45720" rIns="91440" bIns="45720" anchor="t"/>
          <a:p>
            <a:pPr>
              <a:lnSpc>
                <a:spcPct val="80000"/>
              </a:lnSpc>
              <a:buNone/>
            </a:pPr>
            <a:r>
              <a:rPr lang="en-US" altLang="zh-CN" sz="1200" dirty="0">
                <a:latin typeface="Times New Roman" panose="02020603050405020304" pitchFamily="18" charset="0"/>
                <a:ea typeface="宋体" panose="02010600030101010101" pitchFamily="2" charset="-122"/>
              </a:rPr>
              <a:t>5</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a:t>
            </a:r>
            <a:r>
              <a:rPr lang="en-US" altLang="zh-CN" sz="1200" b="1" dirty="0">
                <a:latin typeface="Times New Roman" panose="02020603050405020304" pitchFamily="18" charset="0"/>
                <a:ea typeface="宋体" panose="02010600030101010101" pitchFamily="2" charset="-122"/>
              </a:rPr>
              <a:t>NOIP2000</a:t>
            </a:r>
            <a:r>
              <a:rPr lang="zh-CN" altLang="en-US" sz="1200" b="1" dirty="0">
                <a:latin typeface="Times New Roman" panose="02020603050405020304" pitchFamily="18" charset="0"/>
                <a:ea typeface="宋体" panose="02010600030101010101" pitchFamily="2" charset="-122"/>
              </a:rPr>
              <a:t>普及组</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算法是指（     ）。</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A</a:t>
            </a:r>
            <a:r>
              <a:rPr lang="zh-CN" altLang="en-US" sz="1200" dirty="0">
                <a:latin typeface="Times New Roman" panose="02020603050405020304" pitchFamily="18" charset="0"/>
                <a:ea typeface="宋体" panose="02010600030101010101" pitchFamily="2" charset="-122"/>
              </a:rPr>
              <a:t>．为解决问题而编制的计算机程序             </a:t>
            </a:r>
            <a:r>
              <a:rPr lang="en-US" altLang="zh-CN" sz="1200" dirty="0">
                <a:latin typeface="Times New Roman" panose="02020603050405020304" pitchFamily="18" charset="0"/>
                <a:ea typeface="宋体" panose="02010600030101010101" pitchFamily="2" charset="-122"/>
              </a:rPr>
              <a:t>B</a:t>
            </a:r>
            <a:r>
              <a:rPr lang="zh-CN" altLang="en-US" sz="1200" dirty="0">
                <a:latin typeface="Times New Roman" panose="02020603050405020304" pitchFamily="18" charset="0"/>
                <a:ea typeface="宋体" panose="02010600030101010101" pitchFamily="2" charset="-122"/>
              </a:rPr>
              <a:t>．为解决问题而采取的方法与步骤</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C</a:t>
            </a:r>
            <a:r>
              <a:rPr lang="zh-CN" altLang="en-US" sz="1200" dirty="0">
                <a:latin typeface="Times New Roman" panose="02020603050405020304" pitchFamily="18" charset="0"/>
                <a:ea typeface="宋体" panose="02010600030101010101" pitchFamily="2" charset="-122"/>
              </a:rPr>
              <a:t>．为解决问题而需要采用的计算机语言     </a:t>
            </a:r>
            <a:r>
              <a:rPr lang="en-US" altLang="zh-CN" sz="1200" dirty="0">
                <a:latin typeface="Times New Roman" panose="02020603050405020304" pitchFamily="18" charset="0"/>
                <a:ea typeface="宋体" panose="02010600030101010101" pitchFamily="2" charset="-122"/>
              </a:rPr>
              <a:t>D</a:t>
            </a:r>
            <a:r>
              <a:rPr lang="zh-CN" altLang="en-US" sz="1200" dirty="0">
                <a:latin typeface="Times New Roman" panose="02020603050405020304" pitchFamily="18" charset="0"/>
                <a:ea typeface="宋体" panose="02010600030101010101" pitchFamily="2" charset="-122"/>
              </a:rPr>
              <a:t>．为解决问题而采用的计算方法</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a:t>
            </a:r>
            <a:r>
              <a:rPr lang="zh-CN" altLang="en-US" sz="1200" b="1" dirty="0">
                <a:latin typeface="Times New Roman" panose="02020603050405020304" pitchFamily="18" charset="0"/>
                <a:ea typeface="宋体" panose="02010600030101010101" pitchFamily="2" charset="-122"/>
              </a:rPr>
              <a:t>答案</a:t>
            </a:r>
            <a:r>
              <a:rPr lang="en-US" altLang="zh-CN" sz="1200" dirty="0">
                <a:latin typeface="Times New Roman" panose="02020603050405020304" pitchFamily="18" charset="0"/>
                <a:ea typeface="宋体" panose="02010600030101010101" pitchFamily="2" charset="-122"/>
              </a:rPr>
              <a:t>】B</a:t>
            </a:r>
            <a:endParaRPr lang="en-US" altLang="zh-CN"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a:t>
            </a:r>
            <a:r>
              <a:rPr lang="zh-CN" altLang="en-US" sz="1200" b="1" dirty="0">
                <a:latin typeface="Times New Roman" panose="02020603050405020304" pitchFamily="18" charset="0"/>
                <a:ea typeface="宋体" panose="02010600030101010101" pitchFamily="2" charset="-122"/>
              </a:rPr>
              <a:t>分析</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算法是对特定问题求解步骤的一种描述，它是指令（规则）的有限序列，其中每一条指令表示一个或多个操作。简单地说，算法就是解决问题的操作步骤</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6</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a:t>
            </a:r>
            <a:r>
              <a:rPr lang="en-US" altLang="zh-CN" sz="1200" b="1" dirty="0">
                <a:latin typeface="Times New Roman" panose="02020603050405020304" pitchFamily="18" charset="0"/>
                <a:ea typeface="宋体" panose="02010600030101010101" pitchFamily="2" charset="-122"/>
              </a:rPr>
              <a:t>NOIP2001</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下面关于算法的错误说法是（     ）。</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A</a:t>
            </a:r>
            <a:r>
              <a:rPr lang="zh-CN" altLang="en-US" sz="1200" dirty="0">
                <a:latin typeface="Times New Roman" panose="02020603050405020304" pitchFamily="18" charset="0"/>
                <a:ea typeface="宋体" panose="02010600030101010101" pitchFamily="2" charset="-122"/>
              </a:rPr>
              <a:t>．算法必须有输出 　                </a:t>
            </a:r>
            <a:r>
              <a:rPr lang="en-US" altLang="zh-CN" sz="1200" dirty="0">
                <a:latin typeface="Times New Roman" panose="02020603050405020304" pitchFamily="18" charset="0"/>
                <a:ea typeface="宋体" panose="02010600030101010101" pitchFamily="2" charset="-122"/>
              </a:rPr>
              <a:t>B</a:t>
            </a:r>
            <a:r>
              <a:rPr lang="zh-CN" altLang="en-US" sz="1200" dirty="0">
                <a:latin typeface="Times New Roman" panose="02020603050405020304" pitchFamily="18" charset="0"/>
                <a:ea typeface="宋体" panose="02010600030101010101" pitchFamily="2" charset="-122"/>
              </a:rPr>
              <a:t>．算法必须在计算机上用某种语言实现</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C</a:t>
            </a:r>
            <a:r>
              <a:rPr lang="zh-CN" altLang="en-US" sz="1200" dirty="0">
                <a:latin typeface="Times New Roman" panose="02020603050405020304" pitchFamily="18" charset="0"/>
                <a:ea typeface="宋体" panose="02010600030101010101" pitchFamily="2" charset="-122"/>
              </a:rPr>
              <a:t>．算法不一定有输入                 </a:t>
            </a:r>
            <a:r>
              <a:rPr lang="en-US" altLang="zh-CN" sz="1200" dirty="0">
                <a:latin typeface="Times New Roman" panose="02020603050405020304" pitchFamily="18" charset="0"/>
                <a:ea typeface="宋体" panose="02010600030101010101" pitchFamily="2" charset="-122"/>
              </a:rPr>
              <a:t>D</a:t>
            </a:r>
            <a:r>
              <a:rPr lang="zh-CN" altLang="en-US" sz="1200" dirty="0">
                <a:latin typeface="Times New Roman" panose="02020603050405020304" pitchFamily="18" charset="0"/>
                <a:ea typeface="宋体" panose="02010600030101010101" pitchFamily="2" charset="-122"/>
              </a:rPr>
              <a:t>．算法必须在有限步执行后能结束</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a:t>
            </a:r>
            <a:r>
              <a:rPr lang="zh-CN" altLang="en-US" sz="1200" b="1" dirty="0">
                <a:latin typeface="Times New Roman" panose="02020603050405020304" pitchFamily="18" charset="0"/>
                <a:ea typeface="宋体" panose="02010600030101010101" pitchFamily="2" charset="-122"/>
              </a:rPr>
              <a:t>答案</a:t>
            </a:r>
            <a:r>
              <a:rPr lang="en-US" altLang="zh-CN" sz="1200" dirty="0">
                <a:latin typeface="Times New Roman" panose="02020603050405020304" pitchFamily="18" charset="0"/>
                <a:ea typeface="宋体" panose="02010600030101010101" pitchFamily="2" charset="-122"/>
              </a:rPr>
              <a:t>】B</a:t>
            </a:r>
            <a:endParaRPr lang="en-US" altLang="zh-CN"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a:t>
            </a:r>
            <a:r>
              <a:rPr lang="zh-CN" altLang="en-US" sz="1200" b="1" dirty="0">
                <a:latin typeface="Times New Roman" panose="02020603050405020304" pitchFamily="18" charset="0"/>
                <a:ea typeface="宋体" panose="02010600030101010101" pitchFamily="2" charset="-122"/>
              </a:rPr>
              <a:t>分析</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算法除了以计算机语言实现外，还可以框图、文字等方式存在。</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7</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a:t>
            </a:r>
            <a:r>
              <a:rPr lang="en-US" altLang="zh-CN" sz="1200" b="1" dirty="0">
                <a:latin typeface="Times New Roman" panose="02020603050405020304" pitchFamily="18" charset="0"/>
                <a:ea typeface="宋体" panose="02010600030101010101" pitchFamily="2" charset="-122"/>
              </a:rPr>
              <a:t>NOIP2006</a:t>
            </a:r>
            <a:r>
              <a:rPr lang="zh-CN" altLang="en-US" sz="1200" b="1" dirty="0">
                <a:latin typeface="Times New Roman" panose="02020603050405020304" pitchFamily="18" charset="0"/>
                <a:ea typeface="宋体" panose="02010600030101010101" pitchFamily="2" charset="-122"/>
              </a:rPr>
              <a:t>普及组</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在下列关于计算机算法的说法中，不正确的是（     ）。</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      A. </a:t>
            </a:r>
            <a:r>
              <a:rPr lang="zh-CN" altLang="en-US" sz="1200" dirty="0">
                <a:latin typeface="Times New Roman" panose="02020603050405020304" pitchFamily="18" charset="0"/>
                <a:ea typeface="宋体" panose="02010600030101010101" pitchFamily="2" charset="-122"/>
              </a:rPr>
              <a:t>一个正确的算法至少要有一个输入</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      B. </a:t>
            </a:r>
            <a:r>
              <a:rPr lang="zh-CN" altLang="en-US" sz="1200" dirty="0">
                <a:latin typeface="Times New Roman" panose="02020603050405020304" pitchFamily="18" charset="0"/>
                <a:ea typeface="宋体" panose="02010600030101010101" pitchFamily="2" charset="-122"/>
              </a:rPr>
              <a:t>算法的改进，在很大程度上推动了计算机科学与技术的进步</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      C. </a:t>
            </a:r>
            <a:r>
              <a:rPr lang="zh-CN" altLang="en-US" sz="1200" dirty="0">
                <a:latin typeface="Times New Roman" panose="02020603050405020304" pitchFamily="18" charset="0"/>
                <a:ea typeface="宋体" panose="02010600030101010101" pitchFamily="2" charset="-122"/>
              </a:rPr>
              <a:t>判断一个算法的好坏的主要标准是算法的时间复杂性与空间复杂性</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      D. </a:t>
            </a:r>
            <a:r>
              <a:rPr lang="zh-CN" altLang="en-US" sz="1200" dirty="0">
                <a:latin typeface="Times New Roman" panose="02020603050405020304" pitchFamily="18" charset="0"/>
                <a:ea typeface="宋体" panose="02010600030101010101" pitchFamily="2" charset="-122"/>
              </a:rPr>
              <a:t>目前仍然存在许多涉及到国计民生的重大课题，还没有找到能够在计算机上实施的有效算法</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a:t>
            </a:r>
            <a:r>
              <a:rPr lang="zh-CN" altLang="en-US" sz="1200" b="1" dirty="0">
                <a:latin typeface="Times New Roman" panose="02020603050405020304" pitchFamily="18" charset="0"/>
                <a:ea typeface="宋体" panose="02010600030101010101" pitchFamily="2" charset="-122"/>
              </a:rPr>
              <a:t>答案</a:t>
            </a:r>
            <a:r>
              <a:rPr lang="en-US" altLang="zh-CN" sz="1200" dirty="0">
                <a:latin typeface="Times New Roman" panose="02020603050405020304" pitchFamily="18" charset="0"/>
                <a:ea typeface="宋体" panose="02010600030101010101" pitchFamily="2" charset="-122"/>
              </a:rPr>
              <a:t>】A</a:t>
            </a:r>
            <a:endParaRPr lang="en-US" altLang="zh-CN"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a:t>
            </a:r>
            <a:r>
              <a:rPr lang="zh-CN" altLang="en-US" sz="1200" b="1" dirty="0">
                <a:latin typeface="Times New Roman" panose="02020603050405020304" pitchFamily="18" charset="0"/>
                <a:ea typeface="宋体" panose="02010600030101010101" pitchFamily="2" charset="-122"/>
              </a:rPr>
              <a:t>分析</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算法（</a:t>
            </a:r>
            <a:r>
              <a:rPr lang="en-US" altLang="zh-CN" sz="1200" dirty="0">
                <a:latin typeface="Times New Roman" panose="02020603050405020304" pitchFamily="18" charset="0"/>
                <a:ea typeface="宋体" panose="02010600030101010101" pitchFamily="2" charset="-122"/>
              </a:rPr>
              <a:t>algorithm</a:t>
            </a:r>
            <a:r>
              <a:rPr lang="zh-CN" altLang="en-US" sz="1200" dirty="0">
                <a:latin typeface="Times New Roman" panose="02020603050405020304" pitchFamily="18" charset="0"/>
                <a:ea typeface="宋体" panose="02010600030101010101" pitchFamily="2" charset="-122"/>
              </a:rPr>
              <a:t>）是在有限步骤内求解某一问题所使用的一组定义明确的规则。</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zh-CN" altLang="en-US" sz="1200" dirty="0">
                <a:latin typeface="Times New Roman" panose="02020603050405020304" pitchFamily="18" charset="0"/>
                <a:ea typeface="宋体" panose="02010600030101010101" pitchFamily="2" charset="-122"/>
              </a:rPr>
              <a:t>一个算法应该具有以下五个重要的特征：</a:t>
            </a:r>
            <a:endParaRPr lang="zh-CN" altLang="en-US" sz="1200" b="1" dirty="0">
              <a:latin typeface="Times New Roman" panose="02020603050405020304" pitchFamily="18" charset="0"/>
              <a:ea typeface="宋体" panose="02010600030101010101" pitchFamily="2" charset="-122"/>
            </a:endParaRPr>
          </a:p>
          <a:p>
            <a:pPr>
              <a:lnSpc>
                <a:spcPct val="80000"/>
              </a:lnSpc>
              <a:buNone/>
            </a:pPr>
            <a:r>
              <a:rPr lang="zh-CN" altLang="en-US" sz="1200" b="1" dirty="0">
                <a:latin typeface="Times New Roman" panose="02020603050405020304" pitchFamily="18" charset="0"/>
                <a:ea typeface="宋体" panose="02010600030101010101" pitchFamily="2" charset="-122"/>
              </a:rPr>
              <a:t>        有穷性</a:t>
            </a:r>
            <a:r>
              <a:rPr lang="zh-CN" altLang="en-US" sz="1200" dirty="0">
                <a:latin typeface="Times New Roman" panose="02020603050405020304" pitchFamily="18" charset="0"/>
                <a:ea typeface="宋体" panose="02010600030101010101" pitchFamily="2" charset="-122"/>
              </a:rPr>
              <a:t>：一个算法必须保证执行有限歩之后结束；</a:t>
            </a:r>
            <a:endParaRPr lang="zh-CN" altLang="en-US" sz="1200" b="1" dirty="0">
              <a:latin typeface="Times New Roman" panose="02020603050405020304" pitchFamily="18" charset="0"/>
              <a:ea typeface="宋体" panose="02010600030101010101" pitchFamily="2" charset="-122"/>
            </a:endParaRPr>
          </a:p>
          <a:p>
            <a:pPr>
              <a:lnSpc>
                <a:spcPct val="80000"/>
              </a:lnSpc>
              <a:buNone/>
            </a:pPr>
            <a:r>
              <a:rPr lang="zh-CN" altLang="en-US" sz="1200" b="1" dirty="0">
                <a:latin typeface="Times New Roman" panose="02020603050405020304" pitchFamily="18" charset="0"/>
                <a:ea typeface="宋体" panose="02010600030101010101" pitchFamily="2" charset="-122"/>
              </a:rPr>
              <a:t>        确切性：</a:t>
            </a:r>
            <a:r>
              <a:rPr lang="zh-CN" altLang="en-US" sz="1200" dirty="0">
                <a:latin typeface="Times New Roman" panose="02020603050405020304" pitchFamily="18" charset="0"/>
                <a:ea typeface="宋体" panose="02010600030101010101" pitchFamily="2" charset="-122"/>
              </a:rPr>
              <a:t>算法的每一步必须有确切的定义；</a:t>
            </a:r>
            <a:endParaRPr lang="zh-CN" altLang="en-US" sz="1200" b="1" dirty="0">
              <a:latin typeface="Times New Roman" panose="02020603050405020304" pitchFamily="18" charset="0"/>
              <a:ea typeface="宋体" panose="02010600030101010101" pitchFamily="2" charset="-122"/>
            </a:endParaRPr>
          </a:p>
          <a:p>
            <a:pPr>
              <a:lnSpc>
                <a:spcPct val="80000"/>
              </a:lnSpc>
              <a:buNone/>
            </a:pPr>
            <a:r>
              <a:rPr lang="zh-CN" altLang="en-US" sz="1200" b="1" dirty="0">
                <a:latin typeface="Times New Roman" panose="02020603050405020304" pitchFamily="18" charset="0"/>
                <a:ea typeface="宋体" panose="02010600030101010101" pitchFamily="2" charset="-122"/>
              </a:rPr>
              <a:t>        输入：</a:t>
            </a:r>
            <a:r>
              <a:rPr lang="zh-CN" altLang="en-US" sz="1200" dirty="0">
                <a:latin typeface="Times New Roman" panose="02020603050405020304" pitchFamily="18" charset="0"/>
                <a:ea typeface="宋体" panose="02010600030101010101" pitchFamily="2" charset="-122"/>
              </a:rPr>
              <a:t>一个算法有</a:t>
            </a:r>
            <a:r>
              <a:rPr lang="en-US" altLang="zh-CN" sz="1200" dirty="0">
                <a:latin typeface="Times New Roman" panose="02020603050405020304" pitchFamily="18" charset="0"/>
                <a:ea typeface="宋体" panose="02010600030101010101" pitchFamily="2" charset="-122"/>
              </a:rPr>
              <a:t>0</a:t>
            </a:r>
            <a:r>
              <a:rPr lang="zh-CN" altLang="en-US" sz="1200" dirty="0">
                <a:latin typeface="Times New Roman" panose="02020603050405020304" pitchFamily="18" charset="0"/>
                <a:ea typeface="宋体" panose="02010600030101010101" pitchFamily="2" charset="-122"/>
              </a:rPr>
              <a:t>个或多个输入，以刻画运算对象的初始情况，所谓</a:t>
            </a:r>
            <a:r>
              <a:rPr lang="en-US" altLang="zh-CN" sz="1200" dirty="0">
                <a:latin typeface="Times New Roman" panose="02020603050405020304" pitchFamily="18" charset="0"/>
                <a:ea typeface="宋体" panose="02010600030101010101" pitchFamily="2" charset="-122"/>
              </a:rPr>
              <a:t>0</a:t>
            </a:r>
            <a:r>
              <a:rPr lang="zh-CN" altLang="en-US" sz="1200" dirty="0">
                <a:latin typeface="Times New Roman" panose="02020603050405020304" pitchFamily="18" charset="0"/>
                <a:ea typeface="宋体" panose="02010600030101010101" pitchFamily="2" charset="-122"/>
              </a:rPr>
              <a:t>个输入是指算法本身定出了初始条件；</a:t>
            </a:r>
            <a:endParaRPr lang="zh-CN" altLang="en-US" sz="1200" b="1" dirty="0">
              <a:latin typeface="Times New Roman" panose="02020603050405020304" pitchFamily="18" charset="0"/>
              <a:ea typeface="宋体" panose="02010600030101010101" pitchFamily="2" charset="-122"/>
            </a:endParaRPr>
          </a:p>
          <a:p>
            <a:pPr>
              <a:lnSpc>
                <a:spcPct val="80000"/>
              </a:lnSpc>
              <a:buNone/>
            </a:pPr>
            <a:r>
              <a:rPr lang="zh-CN" altLang="en-US" sz="1200" b="1" dirty="0">
                <a:latin typeface="Times New Roman" panose="02020603050405020304" pitchFamily="18" charset="0"/>
                <a:ea typeface="宋体" panose="02010600030101010101" pitchFamily="2" charset="-122"/>
              </a:rPr>
              <a:t>        输出：</a:t>
            </a:r>
            <a:r>
              <a:rPr lang="zh-CN" altLang="en-US" sz="1200" dirty="0">
                <a:latin typeface="Times New Roman" panose="02020603050405020304" pitchFamily="18" charset="0"/>
                <a:ea typeface="宋体" panose="02010600030101010101" pitchFamily="2" charset="-122"/>
              </a:rPr>
              <a:t>一个算法有一个或多个输出，以反映对输入数据加工后的结果。没有输出的算法是毫无意义的；</a:t>
            </a:r>
            <a:endParaRPr lang="zh-CN" altLang="en-US" sz="1200" b="1" dirty="0">
              <a:latin typeface="Times New Roman" panose="02020603050405020304" pitchFamily="18" charset="0"/>
              <a:ea typeface="宋体" panose="02010600030101010101" pitchFamily="2" charset="-122"/>
            </a:endParaRPr>
          </a:p>
          <a:p>
            <a:pPr>
              <a:lnSpc>
                <a:spcPct val="80000"/>
              </a:lnSpc>
              <a:buNone/>
            </a:pPr>
            <a:r>
              <a:rPr lang="zh-CN" altLang="en-US" sz="1200" b="1" dirty="0">
                <a:latin typeface="Times New Roman" panose="02020603050405020304" pitchFamily="18" charset="0"/>
                <a:ea typeface="宋体" panose="02010600030101010101" pitchFamily="2" charset="-122"/>
              </a:rPr>
              <a:t>       可行性：</a:t>
            </a:r>
            <a:r>
              <a:rPr lang="zh-CN" altLang="en-US" sz="1200" dirty="0">
                <a:latin typeface="Times New Roman" panose="02020603050405020304" pitchFamily="18" charset="0"/>
                <a:ea typeface="宋体" panose="02010600030101010101" pitchFamily="2" charset="-122"/>
              </a:rPr>
              <a:t>算法原则上能够精确地运行，而且人们用笔和纸做有限次运算后即可完成；</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8</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a:t>
            </a:r>
            <a:r>
              <a:rPr lang="en-US" altLang="zh-CN" sz="1200" b="1" dirty="0">
                <a:latin typeface="Times New Roman" panose="02020603050405020304" pitchFamily="18" charset="0"/>
                <a:ea typeface="宋体" panose="02010600030101010101" pitchFamily="2" charset="-122"/>
              </a:rPr>
              <a:t>NOIP2000</a:t>
            </a:r>
            <a:r>
              <a:rPr lang="zh-CN" altLang="en-US" sz="1200" b="1" dirty="0">
                <a:latin typeface="Times New Roman" panose="02020603050405020304" pitchFamily="18" charset="0"/>
                <a:ea typeface="宋体" panose="02010600030101010101" pitchFamily="2" charset="-122"/>
              </a:rPr>
              <a:t>普及组</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在待排序的数据表已经为有序时，下列排序算法中花费时间反而多的是（    ）。</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zh-CN" altLang="en-US" sz="1200" dirty="0">
                <a:latin typeface="Times New Roman" panose="02020603050405020304" pitchFamily="18" charset="0"/>
                <a:ea typeface="宋体" panose="02010600030101010101" pitchFamily="2" charset="-122"/>
              </a:rPr>
              <a:t>       </a:t>
            </a:r>
            <a:r>
              <a:rPr lang="en-US" altLang="zh-CN" sz="1200" dirty="0">
                <a:latin typeface="Times New Roman" panose="02020603050405020304" pitchFamily="18" charset="0"/>
                <a:ea typeface="宋体" panose="02010600030101010101" pitchFamily="2" charset="-122"/>
              </a:rPr>
              <a:t>A</a:t>
            </a:r>
            <a:r>
              <a:rPr lang="zh-CN" altLang="en-US" sz="1200" dirty="0">
                <a:latin typeface="Times New Roman" panose="02020603050405020304" pitchFamily="18" charset="0"/>
                <a:ea typeface="宋体" panose="02010600030101010101" pitchFamily="2" charset="-122"/>
              </a:rPr>
              <a:t>．堆排序       </a:t>
            </a:r>
            <a:r>
              <a:rPr lang="en-US" altLang="zh-CN" sz="1200" dirty="0">
                <a:latin typeface="Times New Roman" panose="02020603050405020304" pitchFamily="18" charset="0"/>
                <a:ea typeface="宋体" panose="02010600030101010101" pitchFamily="2" charset="-122"/>
              </a:rPr>
              <a:t>B</a:t>
            </a:r>
            <a:r>
              <a:rPr lang="zh-CN" altLang="en-US" sz="1200" dirty="0">
                <a:latin typeface="Times New Roman" panose="02020603050405020304" pitchFamily="18" charset="0"/>
                <a:ea typeface="宋体" panose="02010600030101010101" pitchFamily="2" charset="-122"/>
              </a:rPr>
              <a:t>．希尔排序      </a:t>
            </a:r>
            <a:r>
              <a:rPr lang="en-US" altLang="zh-CN" sz="1200" dirty="0">
                <a:latin typeface="Times New Roman" panose="02020603050405020304" pitchFamily="18" charset="0"/>
                <a:ea typeface="宋体" panose="02010600030101010101" pitchFamily="2" charset="-122"/>
              </a:rPr>
              <a:t>C</a:t>
            </a:r>
            <a:r>
              <a:rPr lang="zh-CN" altLang="en-US" sz="1200" dirty="0">
                <a:latin typeface="Times New Roman" panose="02020603050405020304" pitchFamily="18" charset="0"/>
                <a:ea typeface="宋体" panose="02010600030101010101" pitchFamily="2" charset="-122"/>
              </a:rPr>
              <a:t>．冒泡排序      </a:t>
            </a:r>
            <a:r>
              <a:rPr lang="en-US" altLang="zh-CN" sz="1200" dirty="0">
                <a:latin typeface="Times New Roman" panose="02020603050405020304" pitchFamily="18" charset="0"/>
                <a:ea typeface="宋体" panose="02010600030101010101" pitchFamily="2" charset="-122"/>
              </a:rPr>
              <a:t>D</a:t>
            </a:r>
            <a:r>
              <a:rPr lang="zh-CN" altLang="en-US" sz="1200" dirty="0">
                <a:latin typeface="Times New Roman" panose="02020603050405020304" pitchFamily="18" charset="0"/>
                <a:ea typeface="宋体" panose="02010600030101010101" pitchFamily="2" charset="-122"/>
              </a:rPr>
              <a:t>．快速排序</a:t>
            </a:r>
            <a:endParaRPr lang="zh-CN" altLang="en-US"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a:t>
            </a:r>
            <a:r>
              <a:rPr lang="zh-CN" altLang="en-US" sz="1200" b="1" dirty="0">
                <a:latin typeface="Times New Roman" panose="02020603050405020304" pitchFamily="18" charset="0"/>
                <a:ea typeface="宋体" panose="02010600030101010101" pitchFamily="2" charset="-122"/>
              </a:rPr>
              <a:t>答案</a:t>
            </a:r>
            <a:r>
              <a:rPr lang="en-US" altLang="zh-CN" sz="1200" dirty="0">
                <a:latin typeface="Times New Roman" panose="02020603050405020304" pitchFamily="18" charset="0"/>
                <a:ea typeface="宋体" panose="02010600030101010101" pitchFamily="2" charset="-122"/>
              </a:rPr>
              <a:t>】D</a:t>
            </a:r>
            <a:endParaRPr lang="en-US" altLang="zh-CN" sz="1200" dirty="0">
              <a:latin typeface="Times New Roman" panose="02020603050405020304" pitchFamily="18" charset="0"/>
              <a:ea typeface="宋体" panose="02010600030101010101" pitchFamily="2" charset="-122"/>
            </a:endParaRPr>
          </a:p>
          <a:p>
            <a:pPr>
              <a:lnSpc>
                <a:spcPct val="80000"/>
              </a:lnSpc>
              <a:buNone/>
            </a:pPr>
            <a:r>
              <a:rPr lang="en-US" altLang="zh-CN" sz="1200" dirty="0">
                <a:latin typeface="Times New Roman" panose="02020603050405020304" pitchFamily="18" charset="0"/>
                <a:ea typeface="宋体" panose="02010600030101010101" pitchFamily="2" charset="-122"/>
              </a:rPr>
              <a:t>【</a:t>
            </a:r>
            <a:r>
              <a:rPr lang="zh-CN" altLang="en-US" sz="1200" b="1" dirty="0">
                <a:latin typeface="Times New Roman" panose="02020603050405020304" pitchFamily="18" charset="0"/>
                <a:ea typeface="宋体" panose="02010600030101010101" pitchFamily="2" charset="-122"/>
              </a:rPr>
              <a:t>分析</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最坏情况下，是整个序列都已经有序，此时，快速排序退化为冒泡排序，要比较</a:t>
            </a:r>
            <a:r>
              <a:rPr lang="en-US" altLang="zh-CN" sz="1200" dirty="0">
                <a:latin typeface="Times New Roman" panose="02020603050405020304" pitchFamily="18" charset="0"/>
                <a:ea typeface="宋体" panose="02010600030101010101" pitchFamily="2" charset="-122"/>
              </a:rPr>
              <a:t>n*(n-1)/2</a:t>
            </a:r>
            <a:r>
              <a:rPr lang="zh-CN" altLang="en-US" sz="1200" dirty="0">
                <a:latin typeface="Times New Roman" panose="02020603050405020304" pitchFamily="18" charset="0"/>
                <a:ea typeface="宋体" panose="02010600030101010101" pitchFamily="2" charset="-122"/>
              </a:rPr>
              <a:t>次才能完成。</a:t>
            </a:r>
            <a:endParaRPr lang="en-US" altLang="zh-CN" sz="1200" dirty="0">
              <a:latin typeface="Times New Roman" panose="02020603050405020304" pitchFamily="18" charset="0"/>
              <a:ea typeface="宋体" panose="02010600030101010101" pitchFamily="2" charset="-122"/>
            </a:endParaRPr>
          </a:p>
          <a:p>
            <a:pPr>
              <a:lnSpc>
                <a:spcPct val="80000"/>
              </a:lnSpc>
              <a:buNone/>
            </a:pPr>
            <a:endParaRPr lang="en-US" altLang="zh-CN" sz="12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6899">
                                            <p:txEl>
                                              <p:charRg st="125" end="131"/>
                                            </p:txEl>
                                          </p:spTgt>
                                        </p:tgtEl>
                                        <p:attrNameLst>
                                          <p:attrName>style.visibility</p:attrName>
                                        </p:attrNameLst>
                                      </p:cBhvr>
                                      <p:to>
                                        <p:strVal val="visible"/>
                                      </p:to>
                                    </p:set>
                                    <p:animEffect transition="in" filter="wipe(down)">
                                      <p:cBhvr>
                                        <p:cTn id="7" dur="500"/>
                                        <p:tgtEl>
                                          <p:spTgt spid="336899">
                                            <p:txEl>
                                              <p:charRg st="125" end="13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6899">
                                            <p:txEl>
                                              <p:charRg st="131" end="203"/>
                                            </p:txEl>
                                          </p:spTgt>
                                        </p:tgtEl>
                                        <p:attrNameLst>
                                          <p:attrName>style.visibility</p:attrName>
                                        </p:attrNameLst>
                                      </p:cBhvr>
                                      <p:to>
                                        <p:strVal val="visible"/>
                                      </p:to>
                                    </p:set>
                                    <p:animEffect transition="in" filter="wipe(down)">
                                      <p:cBhvr>
                                        <p:cTn id="10" dur="500"/>
                                        <p:tgtEl>
                                          <p:spTgt spid="336899">
                                            <p:txEl>
                                              <p:charRg st="131" end="20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6899">
                                            <p:txEl>
                                              <p:charRg st="340" end="346"/>
                                            </p:txEl>
                                          </p:spTgt>
                                        </p:tgtEl>
                                        <p:attrNameLst>
                                          <p:attrName>style.visibility</p:attrName>
                                        </p:attrNameLst>
                                      </p:cBhvr>
                                      <p:to>
                                        <p:strVal val="visible"/>
                                      </p:to>
                                    </p:set>
                                    <p:animEffect transition="in" filter="wipe(down)">
                                      <p:cBhvr>
                                        <p:cTn id="15" dur="500"/>
                                        <p:tgtEl>
                                          <p:spTgt spid="336899">
                                            <p:txEl>
                                              <p:charRg st="340" end="346"/>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36899">
                                            <p:txEl>
                                              <p:charRg st="346" end="379"/>
                                            </p:txEl>
                                          </p:spTgt>
                                        </p:tgtEl>
                                        <p:attrNameLst>
                                          <p:attrName>style.visibility</p:attrName>
                                        </p:attrNameLst>
                                      </p:cBhvr>
                                      <p:to>
                                        <p:strVal val="visible"/>
                                      </p:to>
                                    </p:set>
                                    <p:animEffect transition="in" filter="wipe(down)">
                                      <p:cBhvr>
                                        <p:cTn id="18" dur="500"/>
                                        <p:tgtEl>
                                          <p:spTgt spid="336899">
                                            <p:txEl>
                                              <p:charRg st="346" end="37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6899">
                                            <p:txEl>
                                              <p:charRg st="573" end="579"/>
                                            </p:txEl>
                                          </p:spTgt>
                                        </p:tgtEl>
                                        <p:attrNameLst>
                                          <p:attrName>style.visibility</p:attrName>
                                        </p:attrNameLst>
                                      </p:cBhvr>
                                      <p:to>
                                        <p:strVal val="visible"/>
                                      </p:to>
                                    </p:set>
                                    <p:animEffect transition="in" filter="wipe(down)">
                                      <p:cBhvr>
                                        <p:cTn id="23" dur="500"/>
                                        <p:tgtEl>
                                          <p:spTgt spid="336899">
                                            <p:txEl>
                                              <p:charRg st="573" end="579"/>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36899">
                                            <p:txEl>
                                              <p:charRg st="579" end="624"/>
                                            </p:txEl>
                                          </p:spTgt>
                                        </p:tgtEl>
                                        <p:attrNameLst>
                                          <p:attrName>style.visibility</p:attrName>
                                        </p:attrNameLst>
                                      </p:cBhvr>
                                      <p:to>
                                        <p:strVal val="visible"/>
                                      </p:to>
                                    </p:set>
                                    <p:animEffect transition="in" filter="wipe(down)">
                                      <p:cBhvr>
                                        <p:cTn id="26" dur="500"/>
                                        <p:tgtEl>
                                          <p:spTgt spid="336899">
                                            <p:txEl>
                                              <p:charRg st="579" end="62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36899">
                                            <p:txEl>
                                              <p:charRg st="624" end="643"/>
                                            </p:txEl>
                                          </p:spTgt>
                                        </p:tgtEl>
                                        <p:attrNameLst>
                                          <p:attrName>style.visibility</p:attrName>
                                        </p:attrNameLst>
                                      </p:cBhvr>
                                      <p:to>
                                        <p:strVal val="visible"/>
                                      </p:to>
                                    </p:set>
                                    <p:animEffect transition="in" filter="wipe(down)">
                                      <p:cBhvr>
                                        <p:cTn id="29" dur="500"/>
                                        <p:tgtEl>
                                          <p:spTgt spid="336899">
                                            <p:txEl>
                                              <p:charRg st="624" end="643"/>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36899">
                                            <p:txEl>
                                              <p:charRg st="643" end="674"/>
                                            </p:txEl>
                                          </p:spTgt>
                                        </p:tgtEl>
                                        <p:attrNameLst>
                                          <p:attrName>style.visibility</p:attrName>
                                        </p:attrNameLst>
                                      </p:cBhvr>
                                      <p:to>
                                        <p:strVal val="visible"/>
                                      </p:to>
                                    </p:set>
                                    <p:animEffect transition="in" filter="wipe(down)">
                                      <p:cBhvr>
                                        <p:cTn id="32" dur="500"/>
                                        <p:tgtEl>
                                          <p:spTgt spid="336899">
                                            <p:txEl>
                                              <p:charRg st="643" end="674"/>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36899">
                                            <p:txEl>
                                              <p:charRg st="674" end="702"/>
                                            </p:txEl>
                                          </p:spTgt>
                                        </p:tgtEl>
                                        <p:attrNameLst>
                                          <p:attrName>style.visibility</p:attrName>
                                        </p:attrNameLst>
                                      </p:cBhvr>
                                      <p:to>
                                        <p:strVal val="visible"/>
                                      </p:to>
                                    </p:set>
                                    <p:animEffect transition="in" filter="wipe(down)">
                                      <p:cBhvr>
                                        <p:cTn id="35" dur="500"/>
                                        <p:tgtEl>
                                          <p:spTgt spid="336899">
                                            <p:txEl>
                                              <p:charRg st="674" end="70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36899">
                                            <p:txEl>
                                              <p:charRg st="702" end="760"/>
                                            </p:txEl>
                                          </p:spTgt>
                                        </p:tgtEl>
                                        <p:attrNameLst>
                                          <p:attrName>style.visibility</p:attrName>
                                        </p:attrNameLst>
                                      </p:cBhvr>
                                      <p:to>
                                        <p:strVal val="visible"/>
                                      </p:to>
                                    </p:set>
                                    <p:animEffect transition="in" filter="wipe(down)">
                                      <p:cBhvr>
                                        <p:cTn id="38" dur="500"/>
                                        <p:tgtEl>
                                          <p:spTgt spid="336899">
                                            <p:txEl>
                                              <p:charRg st="702" end="760"/>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36899">
                                            <p:txEl>
                                              <p:charRg st="760" end="814"/>
                                            </p:txEl>
                                          </p:spTgt>
                                        </p:tgtEl>
                                        <p:attrNameLst>
                                          <p:attrName>style.visibility</p:attrName>
                                        </p:attrNameLst>
                                      </p:cBhvr>
                                      <p:to>
                                        <p:strVal val="visible"/>
                                      </p:to>
                                    </p:set>
                                    <p:animEffect transition="in" filter="wipe(down)">
                                      <p:cBhvr>
                                        <p:cTn id="41" dur="500"/>
                                        <p:tgtEl>
                                          <p:spTgt spid="336899">
                                            <p:txEl>
                                              <p:charRg st="760" end="814"/>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36899">
                                            <p:txEl>
                                              <p:charRg st="814" end="859"/>
                                            </p:txEl>
                                          </p:spTgt>
                                        </p:tgtEl>
                                        <p:attrNameLst>
                                          <p:attrName>style.visibility</p:attrName>
                                        </p:attrNameLst>
                                      </p:cBhvr>
                                      <p:to>
                                        <p:strVal val="visible"/>
                                      </p:to>
                                    </p:set>
                                    <p:animEffect transition="in" filter="wipe(down)">
                                      <p:cBhvr>
                                        <p:cTn id="44" dur="500"/>
                                        <p:tgtEl>
                                          <p:spTgt spid="336899">
                                            <p:txEl>
                                              <p:charRg st="814" end="85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36899">
                                            <p:txEl>
                                              <p:charRg st="963" end="969"/>
                                            </p:txEl>
                                          </p:spTgt>
                                        </p:tgtEl>
                                        <p:attrNameLst>
                                          <p:attrName>style.visibility</p:attrName>
                                        </p:attrNameLst>
                                      </p:cBhvr>
                                      <p:to>
                                        <p:strVal val="visible"/>
                                      </p:to>
                                    </p:set>
                                    <p:animEffect transition="in" filter="wipe(down)">
                                      <p:cBhvr>
                                        <p:cTn id="49" dur="500"/>
                                        <p:tgtEl>
                                          <p:spTgt spid="336899">
                                            <p:txEl>
                                              <p:charRg st="963" end="969"/>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36899">
                                            <p:txEl>
                                              <p:charRg st="969" end="1024"/>
                                            </p:txEl>
                                          </p:spTgt>
                                        </p:tgtEl>
                                        <p:attrNameLst>
                                          <p:attrName>style.visibility</p:attrName>
                                        </p:attrNameLst>
                                      </p:cBhvr>
                                      <p:to>
                                        <p:strVal val="visible"/>
                                      </p:to>
                                    </p:set>
                                    <p:animEffect transition="in" filter="wipe(down)">
                                      <p:cBhvr>
                                        <p:cTn id="52" dur="500"/>
                                        <p:tgtEl>
                                          <p:spTgt spid="336899">
                                            <p:txEl>
                                              <p:charRg st="969" end="10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22"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37923" name="Rectangle 3"/>
          <p:cNvSpPr>
            <a:spLocks noGrp="1"/>
          </p:cNvSpPr>
          <p:nvPr>
            <p:ph type="body"/>
          </p:nvPr>
        </p:nvSpPr>
        <p:spPr>
          <a:xfrm>
            <a:off x="0" y="908050"/>
            <a:ext cx="9036050" cy="5545138"/>
          </a:xfrm>
        </p:spPr>
        <p:txBody>
          <a:bodyPr vert="horz" wrap="square" lIns="91440" tIns="45720" rIns="91440" bIns="45720" anchor="t"/>
          <a:p>
            <a:pPr>
              <a:lnSpc>
                <a:spcPct val="80000"/>
              </a:lnSpc>
              <a:buNone/>
            </a:pPr>
            <a:r>
              <a:rPr lang="en-US" altLang="zh-CN" sz="1400" dirty="0">
                <a:latin typeface="Times New Roman" panose="02020603050405020304" pitchFamily="18" charset="0"/>
                <a:ea typeface="宋体" panose="02010600030101010101" pitchFamily="2" charset="-122"/>
              </a:rPr>
              <a:t>9</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NOIP2002</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在所有排序方法中</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关键字比较的次数与记录的初始排列次序无关的是（   ）。</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        </a:t>
            </a:r>
            <a:r>
              <a:rPr lang="en-US" altLang="zh-CN" sz="1400" dirty="0">
                <a:latin typeface="Times New Roman" panose="02020603050405020304" pitchFamily="18" charset="0"/>
                <a:ea typeface="宋体" panose="02010600030101010101" pitchFamily="2" charset="-122"/>
              </a:rPr>
              <a:t>A</a:t>
            </a:r>
            <a:r>
              <a:rPr lang="zh-CN" altLang="en-US" sz="1400" dirty="0">
                <a:latin typeface="Times New Roman" panose="02020603050405020304" pitchFamily="18" charset="0"/>
                <a:ea typeface="宋体" panose="02010600030101010101" pitchFamily="2" charset="-122"/>
              </a:rPr>
              <a:t>．希尔排序     </a:t>
            </a:r>
            <a:r>
              <a:rPr lang="en-US" altLang="zh-CN" sz="1400" dirty="0">
                <a:latin typeface="Times New Roman" panose="02020603050405020304" pitchFamily="18" charset="0"/>
                <a:ea typeface="宋体" panose="02010600030101010101" pitchFamily="2" charset="-122"/>
              </a:rPr>
              <a:t>B</a:t>
            </a:r>
            <a:r>
              <a:rPr lang="zh-CN" altLang="en-US" sz="1400" dirty="0">
                <a:latin typeface="Times New Roman" panose="02020603050405020304" pitchFamily="18" charset="0"/>
                <a:ea typeface="宋体" panose="02010600030101010101" pitchFamily="2" charset="-122"/>
              </a:rPr>
              <a:t>．起泡排序     </a:t>
            </a:r>
            <a:r>
              <a:rPr lang="en-US" altLang="zh-CN" sz="1400" dirty="0">
                <a:latin typeface="Times New Roman" panose="02020603050405020304" pitchFamily="18" charset="0"/>
                <a:ea typeface="宋体" panose="02010600030101010101" pitchFamily="2" charset="-122"/>
              </a:rPr>
              <a:t>C</a:t>
            </a:r>
            <a:r>
              <a:rPr lang="zh-CN" altLang="en-US" sz="1400" dirty="0">
                <a:latin typeface="Times New Roman" panose="02020603050405020304" pitchFamily="18" charset="0"/>
                <a:ea typeface="宋体" panose="02010600030101010101" pitchFamily="2" charset="-122"/>
              </a:rPr>
              <a:t>．插入排序     </a:t>
            </a:r>
            <a:r>
              <a:rPr lang="en-US" altLang="zh-CN" sz="1400" dirty="0">
                <a:latin typeface="Times New Roman" panose="02020603050405020304" pitchFamily="18" charset="0"/>
                <a:ea typeface="宋体" panose="02010600030101010101" pitchFamily="2" charset="-122"/>
              </a:rPr>
              <a:t>D</a:t>
            </a:r>
            <a:r>
              <a:rPr lang="zh-CN" altLang="en-US" sz="1400" dirty="0">
                <a:latin typeface="Times New Roman" panose="02020603050405020304" pitchFamily="18" charset="0"/>
                <a:ea typeface="宋体" panose="02010600030101010101" pitchFamily="2" charset="-122"/>
              </a:rPr>
              <a:t>．选择排序</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答案</a:t>
            </a:r>
            <a:r>
              <a:rPr lang="en-US" altLang="zh-CN" sz="1400" dirty="0">
                <a:latin typeface="Times New Roman" panose="02020603050405020304" pitchFamily="18" charset="0"/>
                <a:ea typeface="宋体" panose="02010600030101010101" pitchFamily="2" charset="-122"/>
              </a:rPr>
              <a:t>】D</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选择排序特点是排序总是从第一位开始，与起始位无关。所有趟数下来关键字总是总共比较</a:t>
            </a:r>
            <a:r>
              <a:rPr lang="en-US" altLang="zh-CN" sz="1400" dirty="0">
                <a:latin typeface="Times New Roman" panose="02020603050405020304" pitchFamily="18" charset="0"/>
                <a:ea typeface="宋体" panose="02010600030101010101" pitchFamily="2" charset="-122"/>
              </a:rPr>
              <a:t>n(n-1)/2</a:t>
            </a:r>
            <a:r>
              <a:rPr lang="zh-CN" altLang="en-US" sz="1400" dirty="0">
                <a:latin typeface="Times New Roman" panose="02020603050405020304" pitchFamily="18" charset="0"/>
                <a:ea typeface="宋体" panose="02010600030101010101" pitchFamily="2" charset="-122"/>
              </a:rPr>
              <a:t>次，每一趟关键字比较次数也是固定的。</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10</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NOIP2006</a:t>
            </a:r>
            <a:r>
              <a:rPr lang="zh-CN" altLang="en-US" sz="1400" b="1" dirty="0">
                <a:latin typeface="Times New Roman" panose="02020603050405020304" pitchFamily="18" charset="0"/>
                <a:ea typeface="宋体" panose="02010600030101010101" pitchFamily="2" charset="-122"/>
              </a:rPr>
              <a:t>普及组</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在下列各种排序算法中，不是以“比较”作为主要操作的算法是（  ）。</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        A. </a:t>
            </a:r>
            <a:r>
              <a:rPr lang="zh-CN" altLang="en-US" sz="1400" dirty="0">
                <a:latin typeface="Times New Roman" panose="02020603050405020304" pitchFamily="18" charset="0"/>
                <a:ea typeface="宋体" panose="02010600030101010101" pitchFamily="2" charset="-122"/>
              </a:rPr>
              <a:t>选择排序   </a:t>
            </a:r>
            <a:r>
              <a:rPr lang="en-US" altLang="zh-CN" sz="1400" dirty="0">
                <a:latin typeface="Times New Roman" panose="02020603050405020304" pitchFamily="18" charset="0"/>
                <a:ea typeface="宋体" panose="02010600030101010101" pitchFamily="2" charset="-122"/>
              </a:rPr>
              <a:t>B. </a:t>
            </a:r>
            <a:r>
              <a:rPr lang="zh-CN" altLang="en-US" sz="1400" dirty="0">
                <a:latin typeface="Times New Roman" panose="02020603050405020304" pitchFamily="18" charset="0"/>
                <a:ea typeface="宋体" panose="02010600030101010101" pitchFamily="2" charset="-122"/>
              </a:rPr>
              <a:t>冒泡排序   </a:t>
            </a:r>
            <a:r>
              <a:rPr lang="en-US" altLang="zh-CN" sz="1400" dirty="0">
                <a:latin typeface="Times New Roman" panose="02020603050405020304" pitchFamily="18" charset="0"/>
                <a:ea typeface="宋体" panose="02010600030101010101" pitchFamily="2" charset="-122"/>
              </a:rPr>
              <a:t>C. </a:t>
            </a:r>
            <a:r>
              <a:rPr lang="zh-CN" altLang="en-US" sz="1400" dirty="0">
                <a:latin typeface="Times New Roman" panose="02020603050405020304" pitchFamily="18" charset="0"/>
                <a:ea typeface="宋体" panose="02010600030101010101" pitchFamily="2" charset="-122"/>
              </a:rPr>
              <a:t>插入排序  </a:t>
            </a:r>
            <a:r>
              <a:rPr lang="en-US" altLang="zh-CN" sz="1400" dirty="0">
                <a:latin typeface="Times New Roman" panose="02020603050405020304" pitchFamily="18" charset="0"/>
                <a:ea typeface="宋体" panose="02010600030101010101" pitchFamily="2" charset="-122"/>
              </a:rPr>
              <a:t>D. </a:t>
            </a:r>
            <a:r>
              <a:rPr lang="zh-CN" altLang="en-US" sz="1400" dirty="0">
                <a:latin typeface="Times New Roman" panose="02020603050405020304" pitchFamily="18" charset="0"/>
                <a:ea typeface="宋体" panose="02010600030101010101" pitchFamily="2" charset="-122"/>
              </a:rPr>
              <a:t>基数排序</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答案</a:t>
            </a:r>
            <a:r>
              <a:rPr lang="en-US" altLang="zh-CN" sz="1400" dirty="0">
                <a:latin typeface="Times New Roman" panose="02020603050405020304" pitchFamily="18" charset="0"/>
                <a:ea typeface="宋体" panose="02010600030101010101" pitchFamily="2" charset="-122"/>
              </a:rPr>
              <a:t>】D</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基数排序按个、十、百</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轮流排序，非比较。</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NOIP2006</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将</a:t>
            </a:r>
            <a:r>
              <a:rPr lang="en-US" altLang="zh-CN" sz="1400" dirty="0">
                <a:latin typeface="Times New Roman" panose="02020603050405020304" pitchFamily="18" charset="0"/>
                <a:ea typeface="宋体" panose="02010600030101010101" pitchFamily="2" charset="-122"/>
              </a:rPr>
              <a:t>5</a:t>
            </a:r>
            <a:r>
              <a:rPr lang="zh-CN" altLang="en-US" sz="1400" dirty="0">
                <a:latin typeface="Times New Roman" panose="02020603050405020304" pitchFamily="18" charset="0"/>
                <a:ea typeface="宋体" panose="02010600030101010101" pitchFamily="2" charset="-122"/>
              </a:rPr>
              <a:t>个数的序列排序，不论原先的顺序如何，最少都可以通过</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次比较，完成从小到大的排序。</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       A. 6      B. 7       C. 8     D. 9</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答案</a:t>
            </a:r>
            <a:r>
              <a:rPr lang="en-US" altLang="zh-CN" sz="1400" dirty="0">
                <a:latin typeface="Times New Roman" panose="02020603050405020304" pitchFamily="18" charset="0"/>
                <a:ea typeface="宋体" panose="02010600030101010101" pitchFamily="2" charset="-122"/>
              </a:rPr>
              <a:t>】B</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简单的说，</a:t>
            </a:r>
            <a:r>
              <a:rPr lang="en-US" altLang="zh-CN" sz="1400" dirty="0">
                <a:latin typeface="Times New Roman" panose="02020603050405020304" pitchFamily="18" charset="0"/>
                <a:ea typeface="宋体" panose="02010600030101010101" pitchFamily="2" charset="-122"/>
              </a:rPr>
              <a:t>5</a:t>
            </a:r>
            <a:r>
              <a:rPr lang="zh-CN" altLang="en-US" sz="1400" dirty="0">
                <a:latin typeface="Times New Roman" panose="02020603050405020304" pitchFamily="18" charset="0"/>
                <a:ea typeface="宋体" panose="02010600030101010101" pitchFamily="2" charset="-122"/>
              </a:rPr>
              <a:t>个数的全排列，共有</a:t>
            </a:r>
            <a:r>
              <a:rPr lang="en-US" altLang="zh-CN" sz="1400" dirty="0">
                <a:latin typeface="Times New Roman" panose="02020603050405020304" pitchFamily="18" charset="0"/>
                <a:ea typeface="宋体" panose="02010600030101010101" pitchFamily="2" charset="-122"/>
              </a:rPr>
              <a:t>5*4*3*2*1=120</a:t>
            </a:r>
            <a:r>
              <a:rPr lang="zh-CN" altLang="en-US" sz="1400" dirty="0">
                <a:latin typeface="Times New Roman" panose="02020603050405020304" pitchFamily="18" charset="0"/>
                <a:ea typeface="宋体" panose="02010600030101010101" pitchFamily="2" charset="-122"/>
              </a:rPr>
              <a:t>种，而每次比较能得到或大或小两种情况，</a:t>
            </a:r>
            <a:r>
              <a:rPr lang="en-US" altLang="zh-CN" sz="1400" dirty="0">
                <a:latin typeface="Times New Roman" panose="02020603050405020304" pitchFamily="18" charset="0"/>
                <a:ea typeface="宋体" panose="02010600030101010101" pitchFamily="2" charset="-122"/>
              </a:rPr>
              <a:t>n</a:t>
            </a:r>
            <a:r>
              <a:rPr lang="zh-CN" altLang="en-US" sz="1400" dirty="0">
                <a:latin typeface="Times New Roman" panose="02020603050405020304" pitchFamily="18" charset="0"/>
                <a:ea typeface="宋体" panose="02010600030101010101" pitchFamily="2" charset="-122"/>
              </a:rPr>
              <a:t>次比较可得到</a:t>
            </a:r>
            <a:r>
              <a:rPr lang="en-US" altLang="zh-CN" sz="1400" dirty="0">
                <a:latin typeface="Times New Roman" panose="02020603050405020304" pitchFamily="18" charset="0"/>
                <a:ea typeface="宋体" panose="02010600030101010101" pitchFamily="2" charset="-122"/>
              </a:rPr>
              <a:t>2^n</a:t>
            </a:r>
            <a:r>
              <a:rPr lang="zh-CN" altLang="en-US" sz="1400" dirty="0">
                <a:latin typeface="Times New Roman" panose="02020603050405020304" pitchFamily="18" charset="0"/>
                <a:ea typeface="宋体" panose="02010600030101010101" pitchFamily="2" charset="-122"/>
              </a:rPr>
              <a:t>种情况，所以要想区分出这</a:t>
            </a:r>
            <a:r>
              <a:rPr lang="en-US" altLang="zh-CN" sz="1400" dirty="0">
                <a:latin typeface="Times New Roman" panose="02020603050405020304" pitchFamily="18" charset="0"/>
                <a:ea typeface="宋体" panose="02010600030101010101" pitchFamily="2" charset="-122"/>
              </a:rPr>
              <a:t>120</a:t>
            </a:r>
            <a:r>
              <a:rPr lang="zh-CN" altLang="en-US" sz="1400" dirty="0">
                <a:latin typeface="Times New Roman" panose="02020603050405020304" pitchFamily="18" charset="0"/>
                <a:ea typeface="宋体" panose="02010600030101010101" pitchFamily="2" charset="-122"/>
              </a:rPr>
              <a:t>种情况，至少要</a:t>
            </a:r>
            <a:r>
              <a:rPr lang="en-US" altLang="zh-CN" sz="1400" dirty="0">
                <a:latin typeface="Times New Roman" panose="02020603050405020304" pitchFamily="18" charset="0"/>
                <a:ea typeface="宋体" panose="02010600030101010101" pitchFamily="2" charset="-122"/>
              </a:rPr>
              <a:t>n=7</a:t>
            </a:r>
            <a:r>
              <a:rPr lang="zh-CN" altLang="en-US" sz="1400" dirty="0">
                <a:latin typeface="Times New Roman" panose="02020603050405020304" pitchFamily="18" charset="0"/>
                <a:ea typeface="宋体" panose="02010600030101010101" pitchFamily="2" charset="-122"/>
              </a:rPr>
              <a:t>，即有</a:t>
            </a:r>
            <a:r>
              <a:rPr lang="en-US" altLang="zh-CN" sz="1400" dirty="0">
                <a:latin typeface="Times New Roman" panose="02020603050405020304" pitchFamily="18" charset="0"/>
                <a:ea typeface="宋体" panose="02010600030101010101" pitchFamily="2" charset="-122"/>
              </a:rPr>
              <a:t>2^7=128&gt;=120</a:t>
            </a:r>
            <a:r>
              <a:rPr lang="zh-CN" altLang="en-US" sz="1400" dirty="0">
                <a:latin typeface="Times New Roman" panose="02020603050405020304" pitchFamily="18" charset="0"/>
                <a:ea typeface="宋体" panose="02010600030101010101" pitchFamily="2" charset="-122"/>
              </a:rPr>
              <a:t>。也就是说至少要</a:t>
            </a:r>
            <a:r>
              <a:rPr lang="en-US" altLang="zh-CN" sz="1400" dirty="0">
                <a:latin typeface="Times New Roman" panose="02020603050405020304" pitchFamily="18" charset="0"/>
                <a:ea typeface="宋体" panose="02010600030101010101" pitchFamily="2" charset="-122"/>
              </a:rPr>
              <a:t>7</a:t>
            </a:r>
            <a:r>
              <a:rPr lang="zh-CN" altLang="en-US" sz="1400" dirty="0">
                <a:latin typeface="Times New Roman" panose="02020603050405020304" pitchFamily="18" charset="0"/>
                <a:ea typeface="宋体" panose="02010600030101010101" pitchFamily="2" charset="-122"/>
              </a:rPr>
              <a:t>次比较。</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或者：</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5</a:t>
            </a:r>
            <a:r>
              <a:rPr lang="zh-CN" altLang="en-US" sz="1400" dirty="0">
                <a:latin typeface="Times New Roman" panose="02020603050405020304" pitchFamily="18" charset="0"/>
                <a:ea typeface="宋体" panose="02010600030101010101" pitchFamily="2" charset="-122"/>
              </a:rPr>
              <a:t>个数</a:t>
            </a:r>
            <a:r>
              <a:rPr lang="en-US" altLang="zh-CN" sz="1400" dirty="0">
                <a:latin typeface="Times New Roman" panose="02020603050405020304" pitchFamily="18" charset="0"/>
                <a:ea typeface="宋体" panose="02010600030101010101" pitchFamily="2" charset="-122"/>
              </a:rPr>
              <a:t>7</a:t>
            </a:r>
            <a:r>
              <a:rPr lang="zh-CN" altLang="en-US" sz="1400" dirty="0">
                <a:latin typeface="Times New Roman" panose="02020603050405020304" pitchFamily="18" charset="0"/>
                <a:ea typeface="宋体" panose="02010600030101010101" pitchFamily="2" charset="-122"/>
              </a:rPr>
              <a:t>次排好，具体如下：</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假设</a:t>
            </a:r>
            <a:r>
              <a:rPr lang="en-US" altLang="zh-CN" sz="1400" dirty="0">
                <a:latin typeface="Times New Roman" panose="02020603050405020304" pitchFamily="18" charset="0"/>
                <a:ea typeface="宋体" panose="02010600030101010101" pitchFamily="2" charset="-122"/>
              </a:rPr>
              <a:t>5</a:t>
            </a:r>
            <a:r>
              <a:rPr lang="zh-CN" altLang="en-US" sz="1400" dirty="0">
                <a:latin typeface="Times New Roman" panose="02020603050405020304" pitchFamily="18" charset="0"/>
                <a:ea typeface="宋体" panose="02010600030101010101" pitchFamily="2" charset="-122"/>
              </a:rPr>
              <a:t>个数分别编号</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2</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3</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4</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5</a:t>
            </a:r>
            <a:r>
              <a:rPr lang="zh-CN" altLang="en-US"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1v2</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3v4……2</a:t>
            </a:r>
            <a:r>
              <a:rPr lang="zh-CN" altLang="en-US" sz="1400" dirty="0">
                <a:latin typeface="Times New Roman" panose="02020603050405020304" pitchFamily="18" charset="0"/>
                <a:ea typeface="宋体" panose="02010600030101010101" pitchFamily="2" charset="-122"/>
              </a:rPr>
              <a:t>次，假设</a:t>
            </a:r>
            <a:r>
              <a:rPr lang="en-US" altLang="zh-CN" sz="1400" dirty="0">
                <a:latin typeface="Times New Roman" panose="02020603050405020304" pitchFamily="18" charset="0"/>
                <a:ea typeface="宋体" panose="02010600030101010101" pitchFamily="2" charset="-122"/>
              </a:rPr>
              <a:t>1&gt;2</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3&gt;4</a:t>
            </a:r>
            <a:r>
              <a:rPr lang="zh-CN" altLang="en-US"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1v3</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次，假设</a:t>
            </a:r>
            <a:r>
              <a:rPr lang="en-US" altLang="zh-CN" sz="1400" dirty="0">
                <a:latin typeface="Times New Roman" panose="02020603050405020304" pitchFamily="18" charset="0"/>
                <a:ea typeface="宋体" panose="02010600030101010101" pitchFamily="2" charset="-122"/>
              </a:rPr>
              <a:t>1&gt;3</a:t>
            </a:r>
            <a:r>
              <a:rPr lang="zh-CN" altLang="en-US" sz="1400" dirty="0">
                <a:latin typeface="Times New Roman" panose="02020603050405020304" pitchFamily="18" charset="0"/>
                <a:ea typeface="宋体" panose="02010600030101010101" pitchFamily="2" charset="-122"/>
              </a:rPr>
              <a:t>则</a:t>
            </a:r>
            <a:r>
              <a:rPr lang="en-US" altLang="zh-CN" sz="1400" dirty="0">
                <a:latin typeface="Times New Roman" panose="02020603050405020304" pitchFamily="18" charset="0"/>
                <a:ea typeface="宋体" panose="02010600030101010101" pitchFamily="2" charset="-122"/>
              </a:rPr>
              <a:t>1&gt;3&gt;4</a:t>
            </a:r>
            <a:r>
              <a:rPr lang="zh-CN" altLang="en-US"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把</a:t>
            </a:r>
            <a:r>
              <a:rPr lang="en-US" altLang="zh-CN" sz="1400" dirty="0">
                <a:latin typeface="Times New Roman" panose="02020603050405020304" pitchFamily="18" charset="0"/>
                <a:ea typeface="宋体" panose="02010600030101010101" pitchFamily="2" charset="-122"/>
              </a:rPr>
              <a:t>5</a:t>
            </a:r>
            <a:r>
              <a:rPr lang="zh-CN" altLang="en-US" sz="1400" dirty="0">
                <a:latin typeface="Times New Roman" panose="02020603050405020304" pitchFamily="18" charset="0"/>
                <a:ea typeface="宋体" panose="02010600030101010101" pitchFamily="2" charset="-122"/>
              </a:rPr>
              <a:t>插入</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3</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4</a:t>
            </a:r>
            <a:r>
              <a:rPr lang="zh-CN" altLang="en-US" sz="1400" dirty="0">
                <a:latin typeface="Times New Roman" panose="02020603050405020304" pitchFamily="18" charset="0"/>
                <a:ea typeface="宋体" panose="02010600030101010101" pitchFamily="2" charset="-122"/>
              </a:rPr>
              <a:t>中，需要</a:t>
            </a:r>
            <a:r>
              <a:rPr lang="en-US" altLang="zh-CN" sz="1400" dirty="0">
                <a:latin typeface="Times New Roman" panose="02020603050405020304" pitchFamily="18" charset="0"/>
                <a:ea typeface="宋体" panose="02010600030101010101" pitchFamily="2" charset="-122"/>
              </a:rPr>
              <a:t>2</a:t>
            </a:r>
            <a:r>
              <a:rPr lang="zh-CN" altLang="en-US" sz="1400" dirty="0">
                <a:latin typeface="Times New Roman" panose="02020603050405020304" pitchFamily="18" charset="0"/>
                <a:ea typeface="宋体" panose="02010600030101010101" pitchFamily="2" charset="-122"/>
              </a:rPr>
              <a:t>次，</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结果有</a:t>
            </a:r>
            <a:r>
              <a:rPr lang="en-US" altLang="zh-CN" sz="1400" dirty="0">
                <a:latin typeface="Times New Roman" panose="02020603050405020304" pitchFamily="18" charset="0"/>
                <a:ea typeface="宋体" panose="02010600030101010101" pitchFamily="2" charset="-122"/>
              </a:rPr>
              <a:t>4</a:t>
            </a:r>
            <a:r>
              <a:rPr lang="zh-CN" altLang="en-US" sz="1400" dirty="0">
                <a:latin typeface="Times New Roman" panose="02020603050405020304" pitchFamily="18" charset="0"/>
                <a:ea typeface="宋体" panose="02010600030101010101" pitchFamily="2" charset="-122"/>
              </a:rPr>
              <a:t>种：</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5&gt;1&gt;3&gt;4</a:t>
            </a:r>
            <a:r>
              <a:rPr lang="zh-CN" altLang="en-US" sz="1400" dirty="0">
                <a:latin typeface="Times New Roman" panose="02020603050405020304" pitchFamily="18" charset="0"/>
                <a:ea typeface="宋体" panose="02010600030101010101" pitchFamily="2" charset="-122"/>
              </a:rPr>
              <a:t>，则把</a:t>
            </a:r>
            <a:r>
              <a:rPr lang="en-US" altLang="zh-CN" sz="1400" dirty="0">
                <a:latin typeface="Times New Roman" panose="02020603050405020304" pitchFamily="18" charset="0"/>
                <a:ea typeface="宋体" panose="02010600030101010101" pitchFamily="2" charset="-122"/>
              </a:rPr>
              <a:t>2</a:t>
            </a:r>
            <a:r>
              <a:rPr lang="zh-CN" altLang="en-US" sz="1400" dirty="0">
                <a:latin typeface="Times New Roman" panose="02020603050405020304" pitchFamily="18" charset="0"/>
                <a:ea typeface="宋体" panose="02010600030101010101" pitchFamily="2" charset="-122"/>
              </a:rPr>
              <a:t>插入</a:t>
            </a:r>
            <a:r>
              <a:rPr lang="en-US" altLang="zh-CN" sz="1400" dirty="0">
                <a:latin typeface="Times New Roman" panose="02020603050405020304" pitchFamily="18" charset="0"/>
                <a:ea typeface="宋体" panose="02010600030101010101" pitchFamily="2" charset="-122"/>
              </a:rPr>
              <a:t>3</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4</a:t>
            </a:r>
            <a:r>
              <a:rPr lang="zh-CN" altLang="en-US" sz="1400" dirty="0">
                <a:latin typeface="Times New Roman" panose="02020603050405020304" pitchFamily="18" charset="0"/>
                <a:ea typeface="宋体" panose="02010600030101010101" pitchFamily="2" charset="-122"/>
              </a:rPr>
              <a:t>中，需</a:t>
            </a:r>
            <a:r>
              <a:rPr lang="en-US" altLang="zh-CN" sz="1400" dirty="0">
                <a:latin typeface="Times New Roman" panose="02020603050405020304" pitchFamily="18" charset="0"/>
                <a:ea typeface="宋体" panose="02010600030101010101" pitchFamily="2" charset="-122"/>
              </a:rPr>
              <a:t>2</a:t>
            </a:r>
            <a:r>
              <a:rPr lang="zh-CN" altLang="en-US" sz="1400" dirty="0">
                <a:latin typeface="Times New Roman" panose="02020603050405020304" pitchFamily="18" charset="0"/>
                <a:ea typeface="宋体" panose="02010600030101010101" pitchFamily="2" charset="-122"/>
              </a:rPr>
              <a:t>次</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1&gt;5&gt;3&gt;4</a:t>
            </a:r>
            <a:r>
              <a:rPr lang="zh-CN" altLang="en-US" sz="1400" dirty="0">
                <a:latin typeface="Times New Roman" panose="02020603050405020304" pitchFamily="18" charset="0"/>
                <a:ea typeface="宋体" panose="02010600030101010101" pitchFamily="2" charset="-122"/>
              </a:rPr>
              <a:t>，则把</a:t>
            </a:r>
            <a:r>
              <a:rPr lang="en-US" altLang="zh-CN" sz="1400" dirty="0">
                <a:latin typeface="Times New Roman" panose="02020603050405020304" pitchFamily="18" charset="0"/>
                <a:ea typeface="宋体" panose="02010600030101010101" pitchFamily="2" charset="-122"/>
              </a:rPr>
              <a:t>2</a:t>
            </a:r>
            <a:r>
              <a:rPr lang="zh-CN" altLang="en-US" sz="1400" dirty="0">
                <a:latin typeface="Times New Roman" panose="02020603050405020304" pitchFamily="18" charset="0"/>
                <a:ea typeface="宋体" panose="02010600030101010101" pitchFamily="2" charset="-122"/>
              </a:rPr>
              <a:t>插入</a:t>
            </a:r>
            <a:r>
              <a:rPr lang="en-US" altLang="zh-CN" sz="1400" dirty="0">
                <a:latin typeface="Times New Roman" panose="02020603050405020304" pitchFamily="18" charset="0"/>
                <a:ea typeface="宋体" panose="02010600030101010101" pitchFamily="2" charset="-122"/>
              </a:rPr>
              <a:t>5</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3</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4</a:t>
            </a:r>
            <a:r>
              <a:rPr lang="zh-CN" altLang="en-US" sz="1400" dirty="0">
                <a:latin typeface="Times New Roman" panose="02020603050405020304" pitchFamily="18" charset="0"/>
                <a:ea typeface="宋体" panose="02010600030101010101" pitchFamily="2" charset="-122"/>
              </a:rPr>
              <a:t>中，需</a:t>
            </a:r>
            <a:r>
              <a:rPr lang="en-US" altLang="zh-CN" sz="1400" dirty="0">
                <a:latin typeface="Times New Roman" panose="02020603050405020304" pitchFamily="18" charset="0"/>
                <a:ea typeface="宋体" panose="02010600030101010101" pitchFamily="2" charset="-122"/>
              </a:rPr>
              <a:t>2</a:t>
            </a:r>
            <a:r>
              <a:rPr lang="zh-CN" altLang="en-US" sz="1400" dirty="0">
                <a:latin typeface="Times New Roman" panose="02020603050405020304" pitchFamily="18" charset="0"/>
                <a:ea typeface="宋体" panose="02010600030101010101" pitchFamily="2" charset="-122"/>
              </a:rPr>
              <a:t>次</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1&gt;3&gt;5&gt;4</a:t>
            </a:r>
            <a:r>
              <a:rPr lang="zh-CN" altLang="en-US" sz="1400" dirty="0">
                <a:latin typeface="Times New Roman" panose="02020603050405020304" pitchFamily="18" charset="0"/>
                <a:ea typeface="宋体" panose="02010600030101010101" pitchFamily="2" charset="-122"/>
              </a:rPr>
              <a:t>，同上</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1&gt;3&gt;4&gt;5</a:t>
            </a:r>
            <a:r>
              <a:rPr lang="zh-CN" altLang="en-US" sz="1400" dirty="0">
                <a:latin typeface="Times New Roman" panose="02020603050405020304" pitchFamily="18" charset="0"/>
                <a:ea typeface="宋体" panose="02010600030101010101" pitchFamily="2" charset="-122"/>
              </a:rPr>
              <a:t>，同上</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这样一共</a:t>
            </a:r>
            <a:r>
              <a:rPr lang="en-US" altLang="zh-CN" sz="1400" dirty="0">
                <a:latin typeface="Times New Roman" panose="02020603050405020304" pitchFamily="18" charset="0"/>
                <a:ea typeface="宋体" panose="02010600030101010101" pitchFamily="2" charset="-122"/>
              </a:rPr>
              <a:t>2+1+2+2=7</a:t>
            </a:r>
            <a:r>
              <a:rPr lang="zh-CN" altLang="en-US" sz="1400" dirty="0">
                <a:latin typeface="Times New Roman" panose="02020603050405020304" pitchFamily="18" charset="0"/>
                <a:ea typeface="宋体" panose="02010600030101010101" pitchFamily="2" charset="-122"/>
              </a:rPr>
              <a:t>。</a:t>
            </a:r>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7923">
                                            <p:txEl>
                                              <p:charRg st="98" end="104"/>
                                            </p:txEl>
                                          </p:spTgt>
                                        </p:tgtEl>
                                        <p:attrNameLst>
                                          <p:attrName>style.visibility</p:attrName>
                                        </p:attrNameLst>
                                      </p:cBhvr>
                                      <p:to>
                                        <p:strVal val="visible"/>
                                      </p:to>
                                    </p:set>
                                    <p:animEffect transition="in" filter="wipe(down)">
                                      <p:cBhvr>
                                        <p:cTn id="7" dur="500"/>
                                        <p:tgtEl>
                                          <p:spTgt spid="337923">
                                            <p:txEl>
                                              <p:charRg st="98" end="10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7923">
                                            <p:txEl>
                                              <p:charRg st="104" end="175"/>
                                            </p:txEl>
                                          </p:spTgt>
                                        </p:tgtEl>
                                        <p:attrNameLst>
                                          <p:attrName>style.visibility</p:attrName>
                                        </p:attrNameLst>
                                      </p:cBhvr>
                                      <p:to>
                                        <p:strVal val="visible"/>
                                      </p:to>
                                    </p:set>
                                    <p:animEffect transition="in" filter="wipe(down)">
                                      <p:cBhvr>
                                        <p:cTn id="10" dur="500"/>
                                        <p:tgtEl>
                                          <p:spTgt spid="337923">
                                            <p:txEl>
                                              <p:charRg st="104" end="17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7923">
                                            <p:txEl>
                                              <p:charRg st="270" end="276"/>
                                            </p:txEl>
                                          </p:spTgt>
                                        </p:tgtEl>
                                        <p:attrNameLst>
                                          <p:attrName>style.visibility</p:attrName>
                                        </p:attrNameLst>
                                      </p:cBhvr>
                                      <p:to>
                                        <p:strVal val="visible"/>
                                      </p:to>
                                    </p:set>
                                    <p:animEffect transition="in" filter="wipe(down)">
                                      <p:cBhvr>
                                        <p:cTn id="15" dur="500"/>
                                        <p:tgtEl>
                                          <p:spTgt spid="337923">
                                            <p:txEl>
                                              <p:charRg st="270" end="276"/>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37923">
                                            <p:txEl>
                                              <p:charRg st="276" end="306"/>
                                            </p:txEl>
                                          </p:spTgt>
                                        </p:tgtEl>
                                        <p:attrNameLst>
                                          <p:attrName>style.visibility</p:attrName>
                                        </p:attrNameLst>
                                      </p:cBhvr>
                                      <p:to>
                                        <p:strVal val="visible"/>
                                      </p:to>
                                    </p:set>
                                    <p:animEffect transition="in" filter="wipe(down)">
                                      <p:cBhvr>
                                        <p:cTn id="18" dur="500"/>
                                        <p:tgtEl>
                                          <p:spTgt spid="337923">
                                            <p:txEl>
                                              <p:charRg st="276" end="30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7923">
                                            <p:txEl>
                                              <p:charRg st="405" end="411"/>
                                            </p:txEl>
                                          </p:spTgt>
                                        </p:tgtEl>
                                        <p:attrNameLst>
                                          <p:attrName>style.visibility</p:attrName>
                                        </p:attrNameLst>
                                      </p:cBhvr>
                                      <p:to>
                                        <p:strVal val="visible"/>
                                      </p:to>
                                    </p:set>
                                    <p:animEffect transition="in" filter="wipe(down)">
                                      <p:cBhvr>
                                        <p:cTn id="23" dur="500"/>
                                        <p:tgtEl>
                                          <p:spTgt spid="337923">
                                            <p:txEl>
                                              <p:charRg st="405" end="411"/>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37923">
                                            <p:txEl>
                                              <p:charRg st="411" end="526"/>
                                            </p:txEl>
                                          </p:spTgt>
                                        </p:tgtEl>
                                        <p:attrNameLst>
                                          <p:attrName>style.visibility</p:attrName>
                                        </p:attrNameLst>
                                      </p:cBhvr>
                                      <p:to>
                                        <p:strVal val="visible"/>
                                      </p:to>
                                    </p:set>
                                    <p:animEffect transition="in" filter="wipe(down)">
                                      <p:cBhvr>
                                        <p:cTn id="26" dur="500"/>
                                        <p:tgtEl>
                                          <p:spTgt spid="337923">
                                            <p:txEl>
                                              <p:charRg st="411" end="52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37923">
                                            <p:txEl>
                                              <p:charRg st="526" end="530"/>
                                            </p:txEl>
                                          </p:spTgt>
                                        </p:tgtEl>
                                        <p:attrNameLst>
                                          <p:attrName>style.visibility</p:attrName>
                                        </p:attrNameLst>
                                      </p:cBhvr>
                                      <p:to>
                                        <p:strVal val="visible"/>
                                      </p:to>
                                    </p:set>
                                    <p:animEffect transition="in" filter="wipe(down)">
                                      <p:cBhvr>
                                        <p:cTn id="29" dur="500"/>
                                        <p:tgtEl>
                                          <p:spTgt spid="337923">
                                            <p:txEl>
                                              <p:charRg st="526" end="530"/>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37923">
                                            <p:txEl>
                                              <p:charRg st="530" end="544"/>
                                            </p:txEl>
                                          </p:spTgt>
                                        </p:tgtEl>
                                        <p:attrNameLst>
                                          <p:attrName>style.visibility</p:attrName>
                                        </p:attrNameLst>
                                      </p:cBhvr>
                                      <p:to>
                                        <p:strVal val="visible"/>
                                      </p:to>
                                    </p:set>
                                    <p:animEffect transition="in" filter="wipe(down)">
                                      <p:cBhvr>
                                        <p:cTn id="32" dur="500"/>
                                        <p:tgtEl>
                                          <p:spTgt spid="337923">
                                            <p:txEl>
                                              <p:charRg st="530" end="544"/>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37923">
                                            <p:txEl>
                                              <p:charRg st="544" end="564"/>
                                            </p:txEl>
                                          </p:spTgt>
                                        </p:tgtEl>
                                        <p:attrNameLst>
                                          <p:attrName>style.visibility</p:attrName>
                                        </p:attrNameLst>
                                      </p:cBhvr>
                                      <p:to>
                                        <p:strVal val="visible"/>
                                      </p:to>
                                    </p:set>
                                    <p:animEffect transition="in" filter="wipe(down)">
                                      <p:cBhvr>
                                        <p:cTn id="35" dur="500"/>
                                        <p:tgtEl>
                                          <p:spTgt spid="337923">
                                            <p:txEl>
                                              <p:charRg st="544" end="564"/>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37923">
                                            <p:txEl>
                                              <p:charRg st="564" end="587"/>
                                            </p:txEl>
                                          </p:spTgt>
                                        </p:tgtEl>
                                        <p:attrNameLst>
                                          <p:attrName>style.visibility</p:attrName>
                                        </p:attrNameLst>
                                      </p:cBhvr>
                                      <p:to>
                                        <p:strVal val="visible"/>
                                      </p:to>
                                    </p:set>
                                    <p:animEffect transition="in" filter="wipe(down)">
                                      <p:cBhvr>
                                        <p:cTn id="38" dur="500"/>
                                        <p:tgtEl>
                                          <p:spTgt spid="337923">
                                            <p:txEl>
                                              <p:charRg st="564" end="587"/>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37923">
                                            <p:txEl>
                                              <p:charRg st="587" end="609"/>
                                            </p:txEl>
                                          </p:spTgt>
                                        </p:tgtEl>
                                        <p:attrNameLst>
                                          <p:attrName>style.visibility</p:attrName>
                                        </p:attrNameLst>
                                      </p:cBhvr>
                                      <p:to>
                                        <p:strVal val="visible"/>
                                      </p:to>
                                    </p:set>
                                    <p:animEffect transition="in" filter="wipe(down)">
                                      <p:cBhvr>
                                        <p:cTn id="41" dur="500"/>
                                        <p:tgtEl>
                                          <p:spTgt spid="337923">
                                            <p:txEl>
                                              <p:charRg st="587" end="60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37923">
                                            <p:txEl>
                                              <p:charRg st="609" end="626"/>
                                            </p:txEl>
                                          </p:spTgt>
                                        </p:tgtEl>
                                        <p:attrNameLst>
                                          <p:attrName>style.visibility</p:attrName>
                                        </p:attrNameLst>
                                      </p:cBhvr>
                                      <p:to>
                                        <p:strVal val="visible"/>
                                      </p:to>
                                    </p:set>
                                    <p:animEffect transition="in" filter="wipe(down)">
                                      <p:cBhvr>
                                        <p:cTn id="44" dur="500"/>
                                        <p:tgtEl>
                                          <p:spTgt spid="337923">
                                            <p:txEl>
                                              <p:charRg st="609" end="626"/>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37923">
                                            <p:txEl>
                                              <p:charRg st="626" end="633"/>
                                            </p:txEl>
                                          </p:spTgt>
                                        </p:tgtEl>
                                        <p:attrNameLst>
                                          <p:attrName>style.visibility</p:attrName>
                                        </p:attrNameLst>
                                      </p:cBhvr>
                                      <p:to>
                                        <p:strVal val="visible"/>
                                      </p:to>
                                    </p:set>
                                    <p:animEffect transition="in" filter="wipe(down)">
                                      <p:cBhvr>
                                        <p:cTn id="47" dur="500"/>
                                        <p:tgtEl>
                                          <p:spTgt spid="337923">
                                            <p:txEl>
                                              <p:charRg st="626" end="633"/>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37923">
                                            <p:txEl>
                                              <p:charRg st="633" end="655"/>
                                            </p:txEl>
                                          </p:spTgt>
                                        </p:tgtEl>
                                        <p:attrNameLst>
                                          <p:attrName>style.visibility</p:attrName>
                                        </p:attrNameLst>
                                      </p:cBhvr>
                                      <p:to>
                                        <p:strVal val="visible"/>
                                      </p:to>
                                    </p:set>
                                    <p:animEffect transition="in" filter="wipe(down)">
                                      <p:cBhvr>
                                        <p:cTn id="50" dur="500"/>
                                        <p:tgtEl>
                                          <p:spTgt spid="337923">
                                            <p:txEl>
                                              <p:charRg st="633" end="655"/>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37923">
                                            <p:txEl>
                                              <p:charRg st="655" end="679"/>
                                            </p:txEl>
                                          </p:spTgt>
                                        </p:tgtEl>
                                        <p:attrNameLst>
                                          <p:attrName>style.visibility</p:attrName>
                                        </p:attrNameLst>
                                      </p:cBhvr>
                                      <p:to>
                                        <p:strVal val="visible"/>
                                      </p:to>
                                    </p:set>
                                    <p:animEffect transition="in" filter="wipe(down)">
                                      <p:cBhvr>
                                        <p:cTn id="53" dur="500"/>
                                        <p:tgtEl>
                                          <p:spTgt spid="337923">
                                            <p:txEl>
                                              <p:charRg st="655" end="679"/>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37923">
                                            <p:txEl>
                                              <p:charRg st="679" end="690"/>
                                            </p:txEl>
                                          </p:spTgt>
                                        </p:tgtEl>
                                        <p:attrNameLst>
                                          <p:attrName>style.visibility</p:attrName>
                                        </p:attrNameLst>
                                      </p:cBhvr>
                                      <p:to>
                                        <p:strVal val="visible"/>
                                      </p:to>
                                    </p:set>
                                    <p:animEffect transition="in" filter="wipe(down)">
                                      <p:cBhvr>
                                        <p:cTn id="56" dur="500"/>
                                        <p:tgtEl>
                                          <p:spTgt spid="337923">
                                            <p:txEl>
                                              <p:charRg st="679" end="690"/>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37923">
                                            <p:txEl>
                                              <p:charRg st="690" end="701"/>
                                            </p:txEl>
                                          </p:spTgt>
                                        </p:tgtEl>
                                        <p:attrNameLst>
                                          <p:attrName>style.visibility</p:attrName>
                                        </p:attrNameLst>
                                      </p:cBhvr>
                                      <p:to>
                                        <p:strVal val="visible"/>
                                      </p:to>
                                    </p:set>
                                    <p:animEffect transition="in" filter="wipe(down)">
                                      <p:cBhvr>
                                        <p:cTn id="59" dur="500"/>
                                        <p:tgtEl>
                                          <p:spTgt spid="337923">
                                            <p:txEl>
                                              <p:charRg st="690" end="701"/>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337923">
                                            <p:txEl>
                                              <p:charRg st="701" end="716"/>
                                            </p:txEl>
                                          </p:spTgt>
                                        </p:tgtEl>
                                        <p:attrNameLst>
                                          <p:attrName>style.visibility</p:attrName>
                                        </p:attrNameLst>
                                      </p:cBhvr>
                                      <p:to>
                                        <p:strVal val="visible"/>
                                      </p:to>
                                    </p:set>
                                    <p:animEffect transition="in" filter="wipe(down)">
                                      <p:cBhvr>
                                        <p:cTn id="62" dur="500"/>
                                        <p:tgtEl>
                                          <p:spTgt spid="337923">
                                            <p:txEl>
                                              <p:charRg st="701" end="7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946"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38947" name="Rectangle 3"/>
          <p:cNvSpPr>
            <a:spLocks noGrp="1"/>
          </p:cNvSpPr>
          <p:nvPr>
            <p:ph type="body"/>
          </p:nvPr>
        </p:nvSpPr>
        <p:spPr>
          <a:xfrm>
            <a:off x="179388" y="908050"/>
            <a:ext cx="8856662" cy="5545138"/>
          </a:xfrm>
        </p:spPr>
        <p:txBody>
          <a:bodyPr vert="horz" wrap="square" lIns="91440" tIns="45720" rIns="91440" bIns="45720" anchor="t"/>
          <a:p>
            <a:pPr>
              <a:lnSpc>
                <a:spcPct val="80000"/>
              </a:lnSpc>
              <a:buNone/>
            </a:pPr>
            <a:r>
              <a:rPr lang="en-US" altLang="zh-CN" sz="1400" dirty="0">
                <a:latin typeface="Franklin Gothic Book" pitchFamily="34" charset="0"/>
                <a:ea typeface="宋体" panose="02010600030101010101" pitchFamily="2" charset="-122"/>
              </a:rPr>
              <a:t>12</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a:t>
            </a:r>
            <a:r>
              <a:rPr lang="en-US" altLang="zh-CN" sz="1400" b="1" dirty="0">
                <a:latin typeface="Franklin Gothic Book" pitchFamily="34" charset="0"/>
                <a:ea typeface="宋体" panose="02010600030101010101" pitchFamily="2" charset="-122"/>
              </a:rPr>
              <a:t>NOIP2000</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某数列有</a:t>
            </a:r>
            <a:r>
              <a:rPr lang="en-US" altLang="zh-CN" sz="1400" dirty="0">
                <a:latin typeface="Franklin Gothic Book" pitchFamily="34" charset="0"/>
                <a:ea typeface="宋体" panose="02010600030101010101" pitchFamily="2" charset="-122"/>
              </a:rPr>
              <a:t>1000</a:t>
            </a:r>
            <a:r>
              <a:rPr lang="zh-CN" altLang="en-US" sz="1400" dirty="0">
                <a:latin typeface="Franklin Gothic Book" pitchFamily="34" charset="0"/>
                <a:ea typeface="宋体" panose="02010600030101010101" pitchFamily="2" charset="-122"/>
              </a:rPr>
              <a:t>个各不相同的单元，由低至高按序排列；现要对该数列进行二分法检索</a:t>
            </a:r>
            <a:r>
              <a:rPr lang="en-US" altLang="zh-CN" sz="1400" dirty="0">
                <a:latin typeface="Franklin Gothic Book" pitchFamily="34" charset="0"/>
                <a:ea typeface="宋体" panose="02010600030101010101" pitchFamily="2" charset="-122"/>
              </a:rPr>
              <a:t>(binary search)</a:t>
            </a:r>
            <a:r>
              <a:rPr lang="zh-CN" altLang="en-US" sz="1400" dirty="0">
                <a:latin typeface="Franklin Gothic Book" pitchFamily="34" charset="0"/>
                <a:ea typeface="宋体" panose="02010600030101010101" pitchFamily="2" charset="-122"/>
              </a:rPr>
              <a:t>，在最坏的情況下，需检视</a:t>
            </a:r>
            <a:r>
              <a:rPr lang="en-US" altLang="zh-CN" sz="1400" dirty="0">
                <a:latin typeface="Franklin Gothic Book" pitchFamily="34" charset="0"/>
                <a:ea typeface="宋体" panose="02010600030101010101" pitchFamily="2" charset="-122"/>
              </a:rPr>
              <a:t>(     )</a:t>
            </a:r>
            <a:r>
              <a:rPr lang="zh-CN" altLang="en-US" sz="1400" dirty="0">
                <a:latin typeface="Franklin Gothic Book" pitchFamily="34" charset="0"/>
                <a:ea typeface="宋体" panose="02010600030101010101" pitchFamily="2" charset="-122"/>
              </a:rPr>
              <a:t>个单元。</a:t>
            </a:r>
            <a:endParaRPr lang="zh-CN" altLang="en-US" sz="1400" dirty="0">
              <a:latin typeface="Franklin Gothic Book" pitchFamily="34" charset="0"/>
              <a:ea typeface="宋体" panose="02010600030101010101" pitchFamily="2" charset="-122"/>
            </a:endParaRPr>
          </a:p>
          <a:p>
            <a:pPr>
              <a:lnSpc>
                <a:spcPct val="80000"/>
              </a:lnSpc>
              <a:buNone/>
            </a:pPr>
            <a:r>
              <a:rPr lang="zh-CN" altLang="en-US" sz="1400" dirty="0">
                <a:latin typeface="Franklin Gothic Book" pitchFamily="34" charset="0"/>
                <a:ea typeface="宋体" panose="02010600030101010101" pitchFamily="2" charset="-122"/>
              </a:rPr>
              <a:t>        </a:t>
            </a:r>
            <a:r>
              <a:rPr lang="en-US" altLang="zh-CN" sz="1400" dirty="0">
                <a:latin typeface="Franklin Gothic Book" pitchFamily="34" charset="0"/>
                <a:ea typeface="宋体" panose="02010600030101010101" pitchFamily="2" charset="-122"/>
              </a:rPr>
              <a:t>A</a:t>
            </a:r>
            <a:r>
              <a:rPr lang="zh-CN" altLang="en-US" sz="1400" dirty="0">
                <a:latin typeface="Franklin Gothic Book" pitchFamily="34" charset="0"/>
                <a:ea typeface="宋体" panose="02010600030101010101" pitchFamily="2" charset="-122"/>
              </a:rPr>
              <a:t>．</a:t>
            </a:r>
            <a:r>
              <a:rPr lang="en-US" altLang="zh-TW" sz="1400" dirty="0">
                <a:latin typeface="Franklin Gothic Book" pitchFamily="34" charset="0"/>
                <a:ea typeface="宋体" panose="02010600030101010101" pitchFamily="2" charset="-122"/>
              </a:rPr>
              <a:t>1</a:t>
            </a:r>
            <a:r>
              <a:rPr lang="en-US" altLang="zh-CN" sz="1400" dirty="0">
                <a:latin typeface="Franklin Gothic Book" pitchFamily="34" charset="0"/>
                <a:ea typeface="宋体" panose="02010600030101010101" pitchFamily="2" charset="-122"/>
              </a:rPr>
              <a:t>000         B</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10            C</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100          D</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500 </a:t>
            </a:r>
            <a:endParaRPr lang="en-US" altLang="zh-CN"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a:t>
            </a:r>
            <a:r>
              <a:rPr lang="zh-CN" altLang="en-US" sz="1400" b="1" dirty="0">
                <a:latin typeface="Franklin Gothic Book" pitchFamily="34" charset="0"/>
                <a:ea typeface="宋体" panose="02010600030101010101" pitchFamily="2" charset="-122"/>
              </a:rPr>
              <a:t>答案</a:t>
            </a:r>
            <a:r>
              <a:rPr lang="en-US" altLang="zh-CN" sz="1400" dirty="0">
                <a:latin typeface="Franklin Gothic Book" pitchFamily="34" charset="0"/>
                <a:ea typeface="宋体" panose="02010600030101010101" pitchFamily="2" charset="-122"/>
              </a:rPr>
              <a:t>】B</a:t>
            </a:r>
            <a:endParaRPr lang="en-US" altLang="zh-CN"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a:t>
            </a:r>
            <a:r>
              <a:rPr lang="zh-CN" altLang="en-US" sz="1400" b="1" dirty="0">
                <a:latin typeface="Franklin Gothic Book" pitchFamily="34" charset="0"/>
                <a:ea typeface="宋体" panose="02010600030101010101" pitchFamily="2" charset="-122"/>
              </a:rPr>
              <a:t>分析</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由二分法定义得：</a:t>
            </a:r>
            <a:r>
              <a:rPr lang="en-US" altLang="zh-CN" sz="1400" dirty="0">
                <a:latin typeface="Franklin Gothic Book" pitchFamily="34" charset="0"/>
                <a:ea typeface="宋体" panose="02010600030101010101" pitchFamily="2" charset="-122"/>
              </a:rPr>
              <a:t>2</a:t>
            </a:r>
            <a:r>
              <a:rPr lang="en-US" altLang="zh-CN" sz="1400" baseline="30000" dirty="0">
                <a:latin typeface="Franklin Gothic Book" pitchFamily="34" charset="0"/>
                <a:ea typeface="宋体" panose="02010600030101010101" pitchFamily="2" charset="-122"/>
              </a:rPr>
              <a:t>9</a:t>
            </a:r>
            <a:r>
              <a:rPr lang="en-US" altLang="zh-CN" sz="1400" dirty="0">
                <a:latin typeface="Franklin Gothic Book" pitchFamily="34" charset="0"/>
                <a:ea typeface="宋体" panose="02010600030101010101" pitchFamily="2" charset="-122"/>
              </a:rPr>
              <a:t>&lt;1000&lt;2</a:t>
            </a:r>
            <a:r>
              <a:rPr lang="en-US" altLang="zh-CN" sz="1400" baseline="30000" dirty="0">
                <a:latin typeface="Franklin Gothic Book" pitchFamily="34" charset="0"/>
                <a:ea typeface="宋体" panose="02010600030101010101" pitchFamily="2" charset="-122"/>
              </a:rPr>
              <a:t>10</a:t>
            </a:r>
            <a:r>
              <a:rPr lang="zh-CN" altLang="en-US" sz="1400" dirty="0">
                <a:latin typeface="Franklin Gothic Book" pitchFamily="34" charset="0"/>
                <a:ea typeface="宋体" panose="02010600030101010101" pitchFamily="2" charset="-122"/>
              </a:rPr>
              <a:t>，需检视</a:t>
            </a:r>
            <a:r>
              <a:rPr lang="en-US" altLang="zh-CN" sz="1400" dirty="0">
                <a:latin typeface="Franklin Gothic Book" pitchFamily="34" charset="0"/>
                <a:ea typeface="宋体" panose="02010600030101010101" pitchFamily="2" charset="-122"/>
              </a:rPr>
              <a:t>10</a:t>
            </a:r>
            <a:r>
              <a:rPr lang="zh-CN" altLang="en-US" sz="1400" dirty="0">
                <a:latin typeface="Franklin Gothic Book" pitchFamily="34" charset="0"/>
                <a:ea typeface="宋体" panose="02010600030101010101" pitchFamily="2" charset="-122"/>
              </a:rPr>
              <a:t>个单元。</a:t>
            </a:r>
            <a:endParaRPr lang="zh-CN" altLang="en-US"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13</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a:t>
            </a:r>
            <a:r>
              <a:rPr lang="en-US" altLang="zh-CN" sz="1400" b="1" dirty="0">
                <a:latin typeface="Franklin Gothic Book" pitchFamily="34" charset="0"/>
                <a:ea typeface="宋体" panose="02010600030101010101" pitchFamily="2" charset="-122"/>
              </a:rPr>
              <a:t>NOIP2001</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在顺序表</a:t>
            </a:r>
            <a:r>
              <a:rPr lang="en-US" altLang="zh-CN" sz="1400" dirty="0">
                <a:latin typeface="Franklin Gothic Book" pitchFamily="34" charset="0"/>
                <a:ea typeface="宋体" panose="02010600030101010101" pitchFamily="2" charset="-122"/>
              </a:rPr>
              <a:t>(2</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5</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7</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10</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14</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15</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18</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23</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35</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41</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52)</a:t>
            </a:r>
            <a:r>
              <a:rPr lang="zh-CN" altLang="en-US" sz="1400" dirty="0">
                <a:latin typeface="Franklin Gothic Book" pitchFamily="34" charset="0"/>
                <a:ea typeface="宋体" panose="02010600030101010101" pitchFamily="2" charset="-122"/>
              </a:rPr>
              <a:t>中，用二分法查找</a:t>
            </a:r>
            <a:r>
              <a:rPr lang="en-US" altLang="zh-CN" sz="1400" dirty="0">
                <a:latin typeface="Franklin Gothic Book" pitchFamily="34" charset="0"/>
                <a:ea typeface="宋体" panose="02010600030101010101" pitchFamily="2" charset="-122"/>
              </a:rPr>
              <a:t>12</a:t>
            </a:r>
            <a:r>
              <a:rPr lang="zh-CN" altLang="en-US" sz="1400" dirty="0">
                <a:latin typeface="Franklin Gothic Book" pitchFamily="34" charset="0"/>
                <a:ea typeface="宋体" panose="02010600030101010101" pitchFamily="2" charset="-122"/>
              </a:rPr>
              <a:t>，所需的关键码比较的次数为（     ）。</a:t>
            </a:r>
            <a:endParaRPr lang="zh-CN" altLang="en-US" sz="1400" dirty="0">
              <a:latin typeface="Franklin Gothic Book" pitchFamily="34" charset="0"/>
              <a:ea typeface="宋体" panose="02010600030101010101" pitchFamily="2" charset="-122"/>
            </a:endParaRPr>
          </a:p>
          <a:p>
            <a:pPr>
              <a:lnSpc>
                <a:spcPct val="80000"/>
              </a:lnSpc>
              <a:buNone/>
            </a:pPr>
            <a:r>
              <a:rPr lang="zh-CN" altLang="en-US" sz="1400" dirty="0">
                <a:latin typeface="Franklin Gothic Book" pitchFamily="34" charset="0"/>
                <a:ea typeface="宋体" panose="02010600030101010101" pitchFamily="2" charset="-122"/>
              </a:rPr>
              <a:t>        </a:t>
            </a:r>
            <a:r>
              <a:rPr lang="en-US" altLang="zh-CN" sz="1400" dirty="0">
                <a:latin typeface="Franklin Gothic Book" pitchFamily="34" charset="0"/>
                <a:ea typeface="宋体" panose="02010600030101010101" pitchFamily="2" charset="-122"/>
              </a:rPr>
              <a:t>A</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2 </a:t>
            </a:r>
            <a:r>
              <a:rPr lang="zh-CN" altLang="en-US" sz="1400" dirty="0">
                <a:latin typeface="Franklin Gothic Book" pitchFamily="34" charset="0"/>
                <a:ea typeface="宋体" panose="02010600030101010101" pitchFamily="2" charset="-122"/>
              </a:rPr>
              <a:t>　           </a:t>
            </a:r>
            <a:r>
              <a:rPr lang="en-US" altLang="zh-CN" sz="1400" dirty="0">
                <a:latin typeface="Franklin Gothic Book" pitchFamily="34" charset="0"/>
                <a:ea typeface="宋体" panose="02010600030101010101" pitchFamily="2" charset="-122"/>
              </a:rPr>
              <a:t>B</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3 </a:t>
            </a:r>
            <a:r>
              <a:rPr lang="zh-CN" altLang="en-US" sz="1400" dirty="0">
                <a:latin typeface="Franklin Gothic Book" pitchFamily="34" charset="0"/>
                <a:ea typeface="宋体" panose="02010600030101010101" pitchFamily="2" charset="-122"/>
              </a:rPr>
              <a:t>　         </a:t>
            </a:r>
            <a:r>
              <a:rPr lang="en-US" altLang="zh-CN" sz="1400" dirty="0">
                <a:latin typeface="Franklin Gothic Book" pitchFamily="34" charset="0"/>
                <a:ea typeface="宋体" panose="02010600030101010101" pitchFamily="2" charset="-122"/>
              </a:rPr>
              <a:t>C</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4 </a:t>
            </a:r>
            <a:r>
              <a:rPr lang="zh-CN" altLang="en-US" sz="1400" dirty="0">
                <a:latin typeface="Franklin Gothic Book" pitchFamily="34" charset="0"/>
                <a:ea typeface="宋体" panose="02010600030101010101" pitchFamily="2" charset="-122"/>
              </a:rPr>
              <a:t>             </a:t>
            </a:r>
            <a:r>
              <a:rPr lang="en-US" altLang="zh-CN" sz="1400" dirty="0">
                <a:latin typeface="Franklin Gothic Book" pitchFamily="34" charset="0"/>
                <a:ea typeface="宋体" panose="02010600030101010101" pitchFamily="2" charset="-122"/>
              </a:rPr>
              <a:t>D</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5</a:t>
            </a:r>
            <a:endParaRPr lang="en-US" altLang="zh-CN"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a:t>
            </a:r>
            <a:r>
              <a:rPr lang="zh-CN" altLang="en-US" sz="1400" b="1" dirty="0">
                <a:latin typeface="Franklin Gothic Book" pitchFamily="34" charset="0"/>
                <a:ea typeface="宋体" panose="02010600030101010101" pitchFamily="2" charset="-122"/>
              </a:rPr>
              <a:t>答案</a:t>
            </a:r>
            <a:r>
              <a:rPr lang="en-US" altLang="zh-CN" sz="1400" dirty="0">
                <a:latin typeface="Franklin Gothic Book" pitchFamily="34" charset="0"/>
                <a:ea typeface="宋体" panose="02010600030101010101" pitchFamily="2" charset="-122"/>
              </a:rPr>
              <a:t>】C</a:t>
            </a:r>
            <a:endParaRPr lang="en-US" altLang="zh-CN"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a:t>
            </a:r>
            <a:r>
              <a:rPr lang="zh-CN" altLang="en-US" sz="1400" b="1" dirty="0">
                <a:latin typeface="Franklin Gothic Book" pitchFamily="34" charset="0"/>
                <a:ea typeface="宋体" panose="02010600030101010101" pitchFamily="2" charset="-122"/>
              </a:rPr>
              <a:t>分析</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按二分法，该数需依次和</a:t>
            </a:r>
            <a:r>
              <a:rPr lang="en-US" altLang="zh-CN" sz="1400" dirty="0">
                <a:latin typeface="Franklin Gothic Book" pitchFamily="34" charset="0"/>
                <a:ea typeface="宋体" panose="02010600030101010101" pitchFamily="2" charset="-122"/>
              </a:rPr>
              <a:t>15</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7</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10</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14</a:t>
            </a:r>
            <a:r>
              <a:rPr lang="zh-CN" altLang="en-US" sz="1400" dirty="0">
                <a:latin typeface="Franklin Gothic Book" pitchFamily="34" charset="0"/>
                <a:ea typeface="宋体" panose="02010600030101010101" pitchFamily="2" charset="-122"/>
              </a:rPr>
              <a:t>比较，共</a:t>
            </a:r>
            <a:r>
              <a:rPr lang="en-US" altLang="zh-CN" sz="1400" dirty="0">
                <a:latin typeface="Franklin Gothic Book" pitchFamily="34" charset="0"/>
                <a:ea typeface="宋体" panose="02010600030101010101" pitchFamily="2" charset="-122"/>
              </a:rPr>
              <a:t>4</a:t>
            </a:r>
            <a:r>
              <a:rPr lang="zh-CN" altLang="en-US" sz="1400" dirty="0">
                <a:latin typeface="Franklin Gothic Book" pitchFamily="34" charset="0"/>
                <a:ea typeface="宋体" panose="02010600030101010101" pitchFamily="2" charset="-122"/>
              </a:rPr>
              <a:t>次。</a:t>
            </a:r>
            <a:endParaRPr lang="zh-CN" altLang="en-US"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14</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a:t>
            </a:r>
            <a:r>
              <a:rPr lang="en-US" altLang="zh-CN" sz="1400" b="1" dirty="0">
                <a:latin typeface="Franklin Gothic Book" pitchFamily="34" charset="0"/>
                <a:ea typeface="宋体" panose="02010600030101010101" pitchFamily="2" charset="-122"/>
              </a:rPr>
              <a:t>NOIP2004</a:t>
            </a:r>
            <a:r>
              <a:rPr lang="zh-CN" altLang="en-US" sz="1400" b="1" dirty="0">
                <a:latin typeface="Franklin Gothic Book" pitchFamily="34" charset="0"/>
                <a:ea typeface="宋体" panose="02010600030101010101" pitchFamily="2" charset="-122"/>
              </a:rPr>
              <a:t>提高组</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由</a:t>
            </a:r>
            <a:r>
              <a:rPr lang="en-US" altLang="zh-CN" sz="1400" dirty="0">
                <a:latin typeface="Franklin Gothic Book" pitchFamily="34" charset="0"/>
                <a:ea typeface="宋体" panose="02010600030101010101" pitchFamily="2" charset="-122"/>
              </a:rPr>
              <a:t>3</a:t>
            </a:r>
            <a:r>
              <a:rPr lang="zh-CN" altLang="en-US" sz="1400" dirty="0">
                <a:latin typeface="Franklin Gothic Book" pitchFamily="34" charset="0"/>
                <a:ea typeface="宋体" panose="02010600030101010101" pitchFamily="2" charset="-122"/>
              </a:rPr>
              <a:t>个</a:t>
            </a:r>
            <a:r>
              <a:rPr lang="en-US" altLang="zh-CN" sz="1400" dirty="0">
                <a:latin typeface="Franklin Gothic Book" pitchFamily="34" charset="0"/>
                <a:ea typeface="宋体" panose="02010600030101010101" pitchFamily="2" charset="-122"/>
              </a:rPr>
              <a:t>a</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5</a:t>
            </a:r>
            <a:r>
              <a:rPr lang="zh-CN" altLang="en-US" sz="1400" dirty="0">
                <a:latin typeface="Franklin Gothic Book" pitchFamily="34" charset="0"/>
                <a:ea typeface="宋体" panose="02010600030101010101" pitchFamily="2" charset="-122"/>
              </a:rPr>
              <a:t>个</a:t>
            </a:r>
            <a:r>
              <a:rPr lang="en-US" altLang="zh-CN" sz="1400" dirty="0">
                <a:latin typeface="Franklin Gothic Book" pitchFamily="34" charset="0"/>
                <a:ea typeface="宋体" panose="02010600030101010101" pitchFamily="2" charset="-122"/>
              </a:rPr>
              <a:t>b</a:t>
            </a:r>
            <a:r>
              <a:rPr lang="zh-CN" altLang="en-US" sz="1400" dirty="0">
                <a:latin typeface="Franklin Gothic Book" pitchFamily="34" charset="0"/>
                <a:ea typeface="宋体" panose="02010600030101010101" pitchFamily="2" charset="-122"/>
              </a:rPr>
              <a:t>和</a:t>
            </a:r>
            <a:r>
              <a:rPr lang="en-US" altLang="zh-CN" sz="1400" dirty="0">
                <a:latin typeface="Franklin Gothic Book" pitchFamily="34" charset="0"/>
                <a:ea typeface="宋体" panose="02010600030101010101" pitchFamily="2" charset="-122"/>
              </a:rPr>
              <a:t>2</a:t>
            </a:r>
            <a:r>
              <a:rPr lang="zh-CN" altLang="en-US" sz="1400" dirty="0">
                <a:latin typeface="Franklin Gothic Book" pitchFamily="34" charset="0"/>
                <a:ea typeface="宋体" panose="02010600030101010101" pitchFamily="2" charset="-122"/>
              </a:rPr>
              <a:t>个</a:t>
            </a:r>
            <a:r>
              <a:rPr lang="en-US" altLang="zh-CN" sz="1400" dirty="0">
                <a:latin typeface="Franklin Gothic Book" pitchFamily="34" charset="0"/>
                <a:ea typeface="宋体" panose="02010600030101010101" pitchFamily="2" charset="-122"/>
              </a:rPr>
              <a:t>c</a:t>
            </a:r>
            <a:r>
              <a:rPr lang="zh-CN" altLang="en-US" sz="1400" dirty="0">
                <a:latin typeface="Franklin Gothic Book" pitchFamily="34" charset="0"/>
                <a:ea typeface="宋体" panose="02010600030101010101" pitchFamily="2" charset="-122"/>
              </a:rPr>
              <a:t>构成的所有字符串中，包含子串“</a:t>
            </a:r>
            <a:r>
              <a:rPr lang="en-US" altLang="zh-CN" sz="1400" dirty="0">
                <a:latin typeface="Franklin Gothic Book" pitchFamily="34" charset="0"/>
                <a:ea typeface="宋体" panose="02010600030101010101" pitchFamily="2" charset="-122"/>
              </a:rPr>
              <a:t>abc”</a:t>
            </a:r>
            <a:r>
              <a:rPr lang="zh-CN" altLang="en-US" sz="1400" dirty="0">
                <a:latin typeface="Franklin Gothic Book" pitchFamily="34" charset="0"/>
                <a:ea typeface="宋体" panose="02010600030101010101" pitchFamily="2" charset="-122"/>
              </a:rPr>
              <a:t>的共有（     ）个。</a:t>
            </a:r>
            <a:endParaRPr lang="zh-CN" altLang="en-US" sz="1400" dirty="0">
              <a:latin typeface="Franklin Gothic Book" pitchFamily="34" charset="0"/>
              <a:ea typeface="宋体" panose="02010600030101010101" pitchFamily="2" charset="-122"/>
            </a:endParaRPr>
          </a:p>
          <a:p>
            <a:pPr>
              <a:lnSpc>
                <a:spcPct val="80000"/>
              </a:lnSpc>
              <a:buNone/>
            </a:pPr>
            <a:r>
              <a:rPr lang="zh-CN" altLang="en-US" sz="1400" dirty="0">
                <a:latin typeface="Franklin Gothic Book" pitchFamily="34" charset="0"/>
                <a:ea typeface="宋体" panose="02010600030101010101" pitchFamily="2" charset="-122"/>
              </a:rPr>
              <a:t>        </a:t>
            </a:r>
            <a:r>
              <a:rPr lang="en-US" altLang="zh-CN" sz="1400" dirty="0">
                <a:latin typeface="Franklin Gothic Book" pitchFamily="34" charset="0"/>
                <a:ea typeface="宋体" panose="02010600030101010101" pitchFamily="2" charset="-122"/>
              </a:rPr>
              <a:t>A. 40320         B. 39600       C. 840            D. 780            E. 60</a:t>
            </a:r>
            <a:endParaRPr lang="en-US" altLang="zh-CN"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a:t>
            </a:r>
            <a:r>
              <a:rPr lang="zh-CN" altLang="en-US" sz="1400" b="1" dirty="0">
                <a:latin typeface="Franklin Gothic Book" pitchFamily="34" charset="0"/>
                <a:ea typeface="宋体" panose="02010600030101010101" pitchFamily="2" charset="-122"/>
              </a:rPr>
              <a:t>答案</a:t>
            </a:r>
            <a:r>
              <a:rPr lang="en-US" altLang="zh-CN" sz="1400" dirty="0">
                <a:latin typeface="Franklin Gothic Book" pitchFamily="34" charset="0"/>
                <a:ea typeface="宋体" panose="02010600030101010101" pitchFamily="2" charset="-122"/>
              </a:rPr>
              <a:t>】D</a:t>
            </a:r>
            <a:endParaRPr lang="en-US" altLang="zh-CN"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a:t>
            </a:r>
            <a:r>
              <a:rPr lang="zh-CN" altLang="en-US" sz="1400" b="1" dirty="0">
                <a:latin typeface="Franklin Gothic Book" pitchFamily="34" charset="0"/>
                <a:ea typeface="宋体" panose="02010600030101010101" pitchFamily="2" charset="-122"/>
              </a:rPr>
              <a:t>分析</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排列组合。</a:t>
            </a:r>
            <a:endParaRPr lang="zh-CN" altLang="en-US" sz="1400" b="1" dirty="0">
              <a:latin typeface="Franklin Gothic Book" pitchFamily="34" charset="0"/>
              <a:ea typeface="宋体" panose="02010600030101010101" pitchFamily="2" charset="-122"/>
            </a:endParaRPr>
          </a:p>
          <a:p>
            <a:pPr>
              <a:lnSpc>
                <a:spcPct val="80000"/>
              </a:lnSpc>
              <a:buNone/>
            </a:pPr>
            <a:r>
              <a:rPr lang="zh-CN" altLang="en-US" sz="1400" b="1" dirty="0">
                <a:latin typeface="Franklin Gothic Book" pitchFamily="34" charset="0"/>
                <a:ea typeface="宋体" panose="02010600030101010101" pitchFamily="2" charset="-122"/>
              </a:rPr>
              <a:t>方法一</a:t>
            </a:r>
            <a:r>
              <a:rPr lang="zh-CN" altLang="en-US" sz="1400" dirty="0">
                <a:latin typeface="Franklin Gothic Book" pitchFamily="34" charset="0"/>
                <a:ea typeface="宋体" panose="02010600030101010101" pitchFamily="2" charset="-122"/>
              </a:rPr>
              <a:t>：将</a:t>
            </a:r>
            <a:r>
              <a:rPr lang="en-US" altLang="zh-CN" sz="1400" dirty="0">
                <a:latin typeface="Franklin Gothic Book" pitchFamily="34" charset="0"/>
                <a:ea typeface="宋体" panose="02010600030101010101" pitchFamily="2" charset="-122"/>
              </a:rPr>
              <a:t>abc</a:t>
            </a:r>
            <a:r>
              <a:rPr lang="zh-CN" altLang="en-US" sz="1400" dirty="0">
                <a:latin typeface="Franklin Gothic Book" pitchFamily="34" charset="0"/>
                <a:ea typeface="宋体" panose="02010600030101010101" pitchFamily="2" charset="-122"/>
              </a:rPr>
              <a:t>当做</a:t>
            </a:r>
            <a:r>
              <a:rPr lang="en-US" altLang="zh-CN" sz="1400" dirty="0">
                <a:latin typeface="Franklin Gothic Book" pitchFamily="34" charset="0"/>
                <a:ea typeface="宋体" panose="02010600030101010101" pitchFamily="2" charset="-122"/>
              </a:rPr>
              <a:t>d</a:t>
            </a:r>
            <a:r>
              <a:rPr lang="zh-CN" altLang="en-US" sz="1400" dirty="0">
                <a:latin typeface="Franklin Gothic Book" pitchFamily="34" charset="0"/>
                <a:ea typeface="宋体" panose="02010600030101010101" pitchFamily="2" charset="-122"/>
              </a:rPr>
              <a:t>，原问题可以分为</a:t>
            </a:r>
            <a:r>
              <a:rPr lang="en-US" altLang="zh-CN" sz="1400" dirty="0">
                <a:latin typeface="Franklin Gothic Book" pitchFamily="34" charset="0"/>
                <a:ea typeface="宋体" panose="02010600030101010101" pitchFamily="2" charset="-122"/>
              </a:rPr>
              <a:t>{2a,4b,1c,1d}</a:t>
            </a:r>
            <a:r>
              <a:rPr lang="zh-CN" altLang="en-US" sz="1400" dirty="0">
                <a:latin typeface="Franklin Gothic Book" pitchFamily="34" charset="0"/>
                <a:ea typeface="宋体" panose="02010600030101010101" pitchFamily="2" charset="-122"/>
              </a:rPr>
              <a:t>和</a:t>
            </a:r>
            <a:r>
              <a:rPr lang="en-US" altLang="zh-CN" sz="1400" dirty="0">
                <a:latin typeface="Franklin Gothic Book" pitchFamily="34" charset="0"/>
                <a:ea typeface="宋体" panose="02010600030101010101" pitchFamily="2" charset="-122"/>
              </a:rPr>
              <a:t>{1a,3b,2d}</a:t>
            </a:r>
            <a:endParaRPr lang="en-US" altLang="zh-CN"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	{1a,3b,2d}---6</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/(3!*2!)=60  3!</a:t>
            </a:r>
            <a:r>
              <a:rPr lang="zh-CN" altLang="en-US" sz="1400" dirty="0">
                <a:latin typeface="Franklin Gothic Book" pitchFamily="34" charset="0"/>
                <a:ea typeface="宋体" panose="02010600030101010101" pitchFamily="2" charset="-122"/>
              </a:rPr>
              <a:t>是</a:t>
            </a:r>
            <a:r>
              <a:rPr lang="en-US" altLang="zh-CN" sz="1400" dirty="0">
                <a:latin typeface="Franklin Gothic Book" pitchFamily="34" charset="0"/>
                <a:ea typeface="宋体" panose="02010600030101010101" pitchFamily="2" charset="-122"/>
              </a:rPr>
              <a:t>b</a:t>
            </a:r>
            <a:r>
              <a:rPr lang="zh-CN" altLang="en-US" sz="1400" dirty="0">
                <a:latin typeface="Franklin Gothic Book" pitchFamily="34" charset="0"/>
                <a:ea typeface="宋体" panose="02010600030101010101" pitchFamily="2" charset="-122"/>
              </a:rPr>
              <a:t>的重复，</a:t>
            </a:r>
            <a:r>
              <a:rPr lang="en-US" altLang="zh-CN" sz="1400" dirty="0">
                <a:latin typeface="Franklin Gothic Book" pitchFamily="34" charset="0"/>
                <a:ea typeface="宋体" panose="02010600030101010101" pitchFamily="2" charset="-122"/>
              </a:rPr>
              <a:t>2</a:t>
            </a:r>
            <a:r>
              <a:rPr lang="zh-CN" altLang="en-US" sz="1400" dirty="0">
                <a:latin typeface="Franklin Gothic Book" pitchFamily="34" charset="0"/>
                <a:ea typeface="宋体" panose="02010600030101010101" pitchFamily="2" charset="-122"/>
              </a:rPr>
              <a:t>！为</a:t>
            </a:r>
            <a:r>
              <a:rPr lang="en-US" altLang="zh-CN" sz="1400" dirty="0">
                <a:latin typeface="Franklin Gothic Book" pitchFamily="34" charset="0"/>
                <a:ea typeface="宋体" panose="02010600030101010101" pitchFamily="2" charset="-122"/>
              </a:rPr>
              <a:t>d</a:t>
            </a:r>
            <a:r>
              <a:rPr lang="zh-CN" altLang="en-US" sz="1400" dirty="0">
                <a:latin typeface="Franklin Gothic Book" pitchFamily="34" charset="0"/>
                <a:ea typeface="宋体" panose="02010600030101010101" pitchFamily="2" charset="-122"/>
              </a:rPr>
              <a:t>的重复</a:t>
            </a:r>
            <a:endParaRPr lang="zh-CN" altLang="en-US" sz="1400" dirty="0">
              <a:latin typeface="Franklin Gothic Book" pitchFamily="34" charset="0"/>
              <a:ea typeface="宋体" panose="02010600030101010101" pitchFamily="2" charset="-122"/>
            </a:endParaRPr>
          </a:p>
          <a:p>
            <a:pPr>
              <a:lnSpc>
                <a:spcPct val="80000"/>
              </a:lnSpc>
              <a:buNone/>
            </a:pPr>
            <a:r>
              <a:rPr lang="zh-CN" altLang="en-US" sz="1400" dirty="0">
                <a:latin typeface="Franklin Gothic Book" pitchFamily="34" charset="0"/>
                <a:ea typeface="宋体" panose="02010600030101010101" pitchFamily="2" charset="-122"/>
              </a:rPr>
              <a:t>	</a:t>
            </a:r>
            <a:r>
              <a:rPr lang="en-US" altLang="zh-CN" sz="1400" dirty="0">
                <a:latin typeface="Franklin Gothic Book" pitchFamily="34" charset="0"/>
                <a:ea typeface="宋体" panose="02010600030101010101" pitchFamily="2" charset="-122"/>
              </a:rPr>
              <a:t>{2a,4b,1c,1d}---8</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2</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4</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=840</a:t>
            </a:r>
            <a:endParaRPr lang="en-US" altLang="zh-CN"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	840-60=780</a:t>
            </a:r>
            <a:endParaRPr lang="en-US" altLang="zh-CN" sz="1400" b="1" dirty="0">
              <a:latin typeface="Franklin Gothic Book" pitchFamily="34" charset="0"/>
              <a:ea typeface="宋体" panose="02010600030101010101" pitchFamily="2" charset="-122"/>
            </a:endParaRPr>
          </a:p>
          <a:p>
            <a:pPr>
              <a:lnSpc>
                <a:spcPct val="80000"/>
              </a:lnSpc>
              <a:buNone/>
            </a:pPr>
            <a:r>
              <a:rPr lang="zh-CN" altLang="en-US" sz="1400" b="1" dirty="0">
                <a:latin typeface="Franklin Gothic Book" pitchFamily="34" charset="0"/>
                <a:ea typeface="宋体" panose="02010600030101010101" pitchFamily="2" charset="-122"/>
              </a:rPr>
              <a:t>方法二</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2</a:t>
            </a:r>
            <a:r>
              <a:rPr lang="zh-CN" altLang="en-US" sz="1400" dirty="0">
                <a:latin typeface="Franklin Gothic Book" pitchFamily="34" charset="0"/>
                <a:ea typeface="宋体" panose="02010600030101010101" pitchFamily="2" charset="-122"/>
              </a:rPr>
              <a:t>个</a:t>
            </a:r>
            <a:r>
              <a:rPr lang="en-US" altLang="zh-CN" sz="1400" dirty="0">
                <a:latin typeface="Franklin Gothic Book" pitchFamily="34" charset="0"/>
                <a:ea typeface="宋体" panose="02010600030101010101" pitchFamily="2" charset="-122"/>
              </a:rPr>
              <a:t>a</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4</a:t>
            </a:r>
            <a:r>
              <a:rPr lang="zh-CN" altLang="en-US" sz="1400" dirty="0">
                <a:latin typeface="Franklin Gothic Book" pitchFamily="34" charset="0"/>
                <a:ea typeface="宋体" panose="02010600030101010101" pitchFamily="2" charset="-122"/>
              </a:rPr>
              <a:t>个</a:t>
            </a:r>
            <a:r>
              <a:rPr lang="en-US" altLang="zh-CN" sz="1400" dirty="0">
                <a:latin typeface="Franklin Gothic Book" pitchFamily="34" charset="0"/>
                <a:ea typeface="宋体" panose="02010600030101010101" pitchFamily="2" charset="-122"/>
              </a:rPr>
              <a:t>b</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1</a:t>
            </a:r>
            <a:r>
              <a:rPr lang="zh-CN" altLang="en-US" sz="1400" dirty="0">
                <a:latin typeface="Franklin Gothic Book" pitchFamily="34" charset="0"/>
                <a:ea typeface="宋体" panose="02010600030101010101" pitchFamily="2" charset="-122"/>
              </a:rPr>
              <a:t>个</a:t>
            </a:r>
            <a:r>
              <a:rPr lang="en-US" altLang="zh-CN" sz="1400" dirty="0">
                <a:latin typeface="Franklin Gothic Book" pitchFamily="34" charset="0"/>
                <a:ea typeface="宋体" panose="02010600030101010101" pitchFamily="2" charset="-122"/>
              </a:rPr>
              <a:t>c</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1</a:t>
            </a:r>
            <a:r>
              <a:rPr lang="zh-CN" altLang="en-US" sz="1400" dirty="0">
                <a:latin typeface="Franklin Gothic Book" pitchFamily="34" charset="0"/>
                <a:ea typeface="宋体" panose="02010600030101010101" pitchFamily="2" charset="-122"/>
              </a:rPr>
              <a:t>个</a:t>
            </a:r>
            <a:r>
              <a:rPr lang="en-US" altLang="zh-CN" sz="1400" dirty="0">
                <a:latin typeface="Franklin Gothic Book" pitchFamily="34" charset="0"/>
                <a:ea typeface="宋体" panose="02010600030101010101" pitchFamily="2" charset="-122"/>
              </a:rPr>
              <a:t>d</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abc</a:t>
            </a:r>
            <a:r>
              <a:rPr lang="zh-CN" altLang="en-US" sz="1400" dirty="0">
                <a:latin typeface="Franklin Gothic Book" pitchFamily="34" charset="0"/>
                <a:ea typeface="宋体" panose="02010600030101010101" pitchFamily="2" charset="-122"/>
              </a:rPr>
              <a:t>）的可重排列，</a:t>
            </a:r>
            <a:endParaRPr lang="zh-CN" altLang="en-US" sz="1400" dirty="0">
              <a:latin typeface="Franklin Gothic Book" pitchFamily="34" charset="0"/>
              <a:ea typeface="宋体" panose="02010600030101010101" pitchFamily="2" charset="-122"/>
            </a:endParaRPr>
          </a:p>
          <a:p>
            <a:pPr>
              <a:lnSpc>
                <a:spcPct val="80000"/>
              </a:lnSpc>
              <a:buNone/>
            </a:pP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2+4+1+1</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2</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4</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=840</a:t>
            </a:r>
            <a:r>
              <a:rPr lang="zh-CN" altLang="en-US" sz="1400" dirty="0">
                <a:latin typeface="Franklin Gothic Book" pitchFamily="34" charset="0"/>
                <a:ea typeface="宋体" panose="02010600030101010101" pitchFamily="2" charset="-122"/>
              </a:rPr>
              <a:t>再减去</a:t>
            </a:r>
            <a:r>
              <a:rPr lang="en-US" altLang="zh-CN" sz="1400" dirty="0">
                <a:latin typeface="Franklin Gothic Book" pitchFamily="34" charset="0"/>
                <a:ea typeface="宋体" panose="02010600030101010101" pitchFamily="2" charset="-122"/>
              </a:rPr>
              <a:t>1</a:t>
            </a:r>
            <a:r>
              <a:rPr lang="zh-CN" altLang="en-US" sz="1400" dirty="0">
                <a:latin typeface="Franklin Gothic Book" pitchFamily="34" charset="0"/>
                <a:ea typeface="宋体" panose="02010600030101010101" pitchFamily="2" charset="-122"/>
              </a:rPr>
              <a:t>个</a:t>
            </a:r>
            <a:r>
              <a:rPr lang="en-US" altLang="zh-CN" sz="1400" dirty="0">
                <a:latin typeface="Franklin Gothic Book" pitchFamily="34" charset="0"/>
                <a:ea typeface="宋体" panose="02010600030101010101" pitchFamily="2" charset="-122"/>
              </a:rPr>
              <a:t>a</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3</a:t>
            </a:r>
            <a:r>
              <a:rPr lang="zh-CN" altLang="en-US" sz="1400" dirty="0">
                <a:latin typeface="Franklin Gothic Book" pitchFamily="34" charset="0"/>
                <a:ea typeface="宋体" panose="02010600030101010101" pitchFamily="2" charset="-122"/>
              </a:rPr>
              <a:t>个</a:t>
            </a:r>
            <a:r>
              <a:rPr lang="en-US" altLang="zh-CN" sz="1400" dirty="0">
                <a:latin typeface="Franklin Gothic Book" pitchFamily="34" charset="0"/>
                <a:ea typeface="宋体" panose="02010600030101010101" pitchFamily="2" charset="-122"/>
              </a:rPr>
              <a:t>b</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2</a:t>
            </a:r>
            <a:r>
              <a:rPr lang="zh-CN" altLang="en-US" sz="1400" dirty="0">
                <a:latin typeface="Franklin Gothic Book" pitchFamily="34" charset="0"/>
                <a:ea typeface="宋体" panose="02010600030101010101" pitchFamily="2" charset="-122"/>
              </a:rPr>
              <a:t>个</a:t>
            </a:r>
            <a:r>
              <a:rPr lang="en-US" altLang="zh-CN" sz="1400" dirty="0">
                <a:latin typeface="Franklin Gothic Book" pitchFamily="34" charset="0"/>
                <a:ea typeface="宋体" panose="02010600030101010101" pitchFamily="2" charset="-122"/>
              </a:rPr>
              <a:t>d(abc)</a:t>
            </a:r>
            <a:r>
              <a:rPr lang="zh-CN" altLang="en-US" sz="1400" dirty="0">
                <a:latin typeface="Franklin Gothic Book" pitchFamily="34" charset="0"/>
                <a:ea typeface="宋体" panose="02010600030101010101" pitchFamily="2" charset="-122"/>
              </a:rPr>
              <a:t>的多重排列，</a:t>
            </a:r>
            <a:r>
              <a:rPr lang="en-US" altLang="zh-CN" sz="1400" dirty="0">
                <a:latin typeface="Franklin Gothic Book" pitchFamily="34" charset="0"/>
                <a:ea typeface="宋体" panose="02010600030101010101" pitchFamily="2" charset="-122"/>
              </a:rPr>
              <a:t>6</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2</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3</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=60</a:t>
            </a:r>
            <a:r>
              <a:rPr lang="zh-CN" altLang="en-US" sz="1400" dirty="0">
                <a:latin typeface="Franklin Gothic Book" pitchFamily="34" charset="0"/>
                <a:ea typeface="宋体" panose="02010600030101010101" pitchFamily="2" charset="-122"/>
              </a:rPr>
              <a:t>， </a:t>
            </a:r>
            <a:r>
              <a:rPr lang="en-US" altLang="zh-CN" sz="1400" dirty="0">
                <a:latin typeface="Franklin Gothic Book" pitchFamily="34" charset="0"/>
                <a:ea typeface="宋体" panose="02010600030101010101" pitchFamily="2" charset="-122"/>
              </a:rPr>
              <a:t>60</a:t>
            </a:r>
            <a:r>
              <a:rPr lang="zh-CN" altLang="en-US" sz="1400" dirty="0">
                <a:latin typeface="Franklin Gothic Book" pitchFamily="34" charset="0"/>
                <a:ea typeface="宋体" panose="02010600030101010101" pitchFamily="2" charset="-122"/>
              </a:rPr>
              <a:t>为有出现两个</a:t>
            </a:r>
            <a:r>
              <a:rPr lang="en-US" altLang="zh-CN" sz="1400" dirty="0">
                <a:latin typeface="Franklin Gothic Book" pitchFamily="34" charset="0"/>
                <a:ea typeface="宋体" panose="02010600030101010101" pitchFamily="2" charset="-122"/>
              </a:rPr>
              <a:t>abc</a:t>
            </a:r>
            <a:r>
              <a:rPr lang="zh-CN" altLang="en-US" sz="1400" dirty="0">
                <a:latin typeface="Franklin Gothic Book" pitchFamily="34" charset="0"/>
                <a:ea typeface="宋体" panose="02010600030101010101" pitchFamily="2" charset="-122"/>
              </a:rPr>
              <a:t>子串的情况，</a:t>
            </a:r>
            <a:r>
              <a:rPr lang="en-US" altLang="zh-CN" sz="1400" dirty="0">
                <a:latin typeface="Franklin Gothic Book" pitchFamily="34" charset="0"/>
                <a:ea typeface="宋体" panose="02010600030101010101" pitchFamily="2" charset="-122"/>
              </a:rPr>
              <a:t>840-60=780</a:t>
            </a:r>
            <a:endParaRPr lang="en-US" altLang="zh-CN" sz="1400" b="1" dirty="0">
              <a:latin typeface="Franklin Gothic Book" pitchFamily="34" charset="0"/>
              <a:ea typeface="宋体" panose="02010600030101010101" pitchFamily="2" charset="-122"/>
            </a:endParaRPr>
          </a:p>
          <a:p>
            <a:pPr>
              <a:lnSpc>
                <a:spcPct val="80000"/>
              </a:lnSpc>
              <a:buNone/>
            </a:pPr>
            <a:r>
              <a:rPr lang="zh-CN" altLang="en-US" sz="1400" b="1" dirty="0">
                <a:latin typeface="Franklin Gothic Book" pitchFamily="34" charset="0"/>
                <a:ea typeface="宋体" panose="02010600030101010101" pitchFamily="2" charset="-122"/>
              </a:rPr>
              <a:t>方法三</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8*7</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2</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4</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5+4+3+2+1</a:t>
            </a:r>
            <a:r>
              <a:rPr lang="zh-CN" altLang="en-US" sz="1400" dirty="0">
                <a:latin typeface="Franklin Gothic Book" pitchFamily="34" charset="0"/>
                <a:ea typeface="宋体" panose="02010600030101010101" pitchFamily="2" charset="-122"/>
              </a:rPr>
              <a:t>）*</a:t>
            </a:r>
            <a:r>
              <a:rPr lang="en-US" altLang="zh-CN" sz="1400" dirty="0">
                <a:latin typeface="Franklin Gothic Book" pitchFamily="34" charset="0"/>
                <a:ea typeface="宋体" panose="02010600030101010101" pitchFamily="2" charset="-122"/>
              </a:rPr>
              <a:t>4=780</a:t>
            </a:r>
            <a:endParaRPr lang="en-US" altLang="zh-CN" sz="1400" dirty="0">
              <a:latin typeface="Franklin Gothic Book" pitchFamily="34" charset="0"/>
              <a:ea typeface="宋体" panose="02010600030101010101" pitchFamily="2" charset="-122"/>
            </a:endParaRPr>
          </a:p>
          <a:p>
            <a:pPr>
              <a:lnSpc>
                <a:spcPct val="80000"/>
              </a:lnSpc>
              <a:buNone/>
            </a:pPr>
            <a:r>
              <a:rPr lang="en-US" altLang="zh-CN" sz="1400" dirty="0">
                <a:latin typeface="Franklin Gothic Book" pitchFamily="34" charset="0"/>
                <a:ea typeface="宋体" panose="02010600030101010101" pitchFamily="2" charset="-122"/>
              </a:rPr>
              <a:t>	</a:t>
            </a:r>
            <a:r>
              <a:rPr lang="zh-CN" altLang="en-US" sz="1400" dirty="0">
                <a:latin typeface="Franklin Gothic Book" pitchFamily="34" charset="0"/>
                <a:ea typeface="宋体" panose="02010600030101010101" pitchFamily="2" charset="-122"/>
              </a:rPr>
              <a:t>亦即，考虑“</a:t>
            </a:r>
            <a:r>
              <a:rPr lang="en-US" altLang="zh-CN" sz="1400" dirty="0">
                <a:latin typeface="Franklin Gothic Book" pitchFamily="34" charset="0"/>
                <a:ea typeface="宋体" panose="02010600030101010101" pitchFamily="2" charset="-122"/>
              </a:rPr>
              <a:t>abc”</a:t>
            </a:r>
            <a:r>
              <a:rPr lang="zh-CN" altLang="en-US" sz="1400" dirty="0">
                <a:latin typeface="Franklin Gothic Book" pitchFamily="34" charset="0"/>
                <a:ea typeface="宋体" panose="02010600030101010101" pitchFamily="2" charset="-122"/>
              </a:rPr>
              <a:t>的摆放位置，共有</a:t>
            </a:r>
            <a:r>
              <a:rPr lang="en-US" altLang="zh-CN" sz="1400" dirty="0">
                <a:latin typeface="Franklin Gothic Book" pitchFamily="34" charset="0"/>
                <a:ea typeface="宋体" panose="02010600030101010101" pitchFamily="2" charset="-122"/>
              </a:rPr>
              <a:t>8</a:t>
            </a:r>
            <a:r>
              <a:rPr lang="zh-CN" altLang="en-US" sz="1400" dirty="0">
                <a:latin typeface="Franklin Gothic Book" pitchFamily="34" charset="0"/>
                <a:ea typeface="宋体" panose="02010600030101010101" pitchFamily="2" charset="-122"/>
              </a:rPr>
              <a:t>种，余下的</a:t>
            </a:r>
            <a:r>
              <a:rPr lang="en-US" altLang="zh-CN" sz="1400" dirty="0">
                <a:latin typeface="Franklin Gothic Book" pitchFamily="34" charset="0"/>
                <a:ea typeface="宋体" panose="02010600030101010101" pitchFamily="2" charset="-122"/>
              </a:rPr>
              <a:t>7</a:t>
            </a:r>
            <a:r>
              <a:rPr lang="zh-CN" altLang="en-US" sz="1400" dirty="0">
                <a:latin typeface="Franklin Gothic Book" pitchFamily="34" charset="0"/>
                <a:ea typeface="宋体" panose="02010600030101010101" pitchFamily="2" charset="-122"/>
              </a:rPr>
              <a:t>个字符的全排列有</a:t>
            </a:r>
            <a:r>
              <a:rPr lang="en-US" altLang="zh-CN" sz="1400" dirty="0">
                <a:latin typeface="Franklin Gothic Book" pitchFamily="34" charset="0"/>
                <a:ea typeface="宋体" panose="02010600030101010101" pitchFamily="2" charset="-122"/>
              </a:rPr>
              <a:t>7</a:t>
            </a:r>
            <a:r>
              <a:rPr lang="zh-CN" altLang="en-US" sz="1400" dirty="0">
                <a:latin typeface="Franklin Gothic Book" pitchFamily="34" charset="0"/>
                <a:ea typeface="宋体" panose="02010600030101010101" pitchFamily="2" charset="-122"/>
              </a:rPr>
              <a:t>！种。但是，在这些</a:t>
            </a:r>
            <a:r>
              <a:rPr lang="en-US" altLang="zh-CN" sz="1400" dirty="0">
                <a:latin typeface="Franklin Gothic Book" pitchFamily="34" charset="0"/>
                <a:ea typeface="宋体" panose="02010600030101010101" pitchFamily="2" charset="-122"/>
              </a:rPr>
              <a:t>7</a:t>
            </a:r>
            <a:r>
              <a:rPr lang="zh-CN" altLang="en-US" sz="1400" dirty="0">
                <a:latin typeface="Franklin Gothic Book" pitchFamily="34" charset="0"/>
                <a:ea typeface="宋体" panose="02010600030101010101" pitchFamily="2" charset="-122"/>
              </a:rPr>
              <a:t>！种全排列中，</a:t>
            </a:r>
            <a:r>
              <a:rPr lang="en-US" altLang="zh-CN" sz="1400" dirty="0">
                <a:latin typeface="Franklin Gothic Book" pitchFamily="34" charset="0"/>
                <a:ea typeface="宋体" panose="02010600030101010101" pitchFamily="2" charset="-122"/>
              </a:rPr>
              <a:t>a</a:t>
            </a:r>
            <a:r>
              <a:rPr lang="zh-CN" altLang="en-US" sz="1400" dirty="0">
                <a:latin typeface="Franklin Gothic Book" pitchFamily="34" charset="0"/>
                <a:ea typeface="宋体" panose="02010600030101010101" pitchFamily="2" charset="-122"/>
              </a:rPr>
              <a:t>的重复摆放共有</a:t>
            </a:r>
            <a:r>
              <a:rPr lang="en-US" altLang="zh-CN" sz="1400" dirty="0">
                <a:latin typeface="Franklin Gothic Book" pitchFamily="34" charset="0"/>
                <a:ea typeface="宋体" panose="02010600030101010101" pitchFamily="2" charset="-122"/>
              </a:rPr>
              <a:t>2</a:t>
            </a:r>
            <a:r>
              <a:rPr lang="zh-CN" altLang="en-US" sz="1400" dirty="0">
                <a:latin typeface="Franklin Gothic Book" pitchFamily="34" charset="0"/>
                <a:ea typeface="宋体" panose="02010600030101010101" pitchFamily="2" charset="-122"/>
              </a:rPr>
              <a:t>！种，</a:t>
            </a:r>
            <a:r>
              <a:rPr lang="en-US" altLang="zh-CN" sz="1400" dirty="0">
                <a:latin typeface="Franklin Gothic Book" pitchFamily="34" charset="0"/>
                <a:ea typeface="宋体" panose="02010600030101010101" pitchFamily="2" charset="-122"/>
              </a:rPr>
              <a:t>b</a:t>
            </a:r>
            <a:r>
              <a:rPr lang="zh-CN" altLang="en-US" sz="1400" dirty="0">
                <a:latin typeface="Franklin Gothic Book" pitchFamily="34" charset="0"/>
                <a:ea typeface="宋体" panose="02010600030101010101" pitchFamily="2" charset="-122"/>
              </a:rPr>
              <a:t>的重复摆放有</a:t>
            </a:r>
            <a:r>
              <a:rPr lang="en-US" altLang="zh-CN" sz="1400" dirty="0">
                <a:latin typeface="Franklin Gothic Book" pitchFamily="34" charset="0"/>
                <a:ea typeface="宋体" panose="02010600030101010101" pitchFamily="2" charset="-122"/>
              </a:rPr>
              <a:t>4</a:t>
            </a:r>
            <a:r>
              <a:rPr lang="zh-CN" altLang="en-US" sz="1400" dirty="0">
                <a:latin typeface="Franklin Gothic Book" pitchFamily="34" charset="0"/>
                <a:ea typeface="宋体" panose="02010600030101010101" pitchFamily="2" charset="-122"/>
              </a:rPr>
              <a:t>！种。此外，在余下的</a:t>
            </a:r>
            <a:r>
              <a:rPr lang="en-US" altLang="zh-CN" sz="1400" dirty="0">
                <a:latin typeface="Franklin Gothic Book" pitchFamily="34" charset="0"/>
                <a:ea typeface="宋体" panose="02010600030101010101" pitchFamily="2" charset="-122"/>
              </a:rPr>
              <a:t>7</a:t>
            </a:r>
            <a:r>
              <a:rPr lang="zh-CN" altLang="en-US" sz="1400" dirty="0">
                <a:latin typeface="Franklin Gothic Book" pitchFamily="34" charset="0"/>
                <a:ea typeface="宋体" panose="02010600030101010101" pitchFamily="2" charset="-122"/>
              </a:rPr>
              <a:t>个字符中，仍有可能出现“</a:t>
            </a:r>
            <a:r>
              <a:rPr lang="en-US" altLang="zh-CN" sz="1400" dirty="0">
                <a:latin typeface="Franklin Gothic Book" pitchFamily="34" charset="0"/>
                <a:ea typeface="宋体" panose="02010600030101010101" pitchFamily="2" charset="-122"/>
              </a:rPr>
              <a:t>abc”</a:t>
            </a:r>
            <a:r>
              <a:rPr lang="zh-CN" altLang="en-US" sz="1400" dirty="0">
                <a:latin typeface="Franklin Gothic Book" pitchFamily="34" charset="0"/>
                <a:ea typeface="宋体" panose="02010600030101010101" pitchFamily="2" charset="-122"/>
              </a:rPr>
              <a:t>的排列，这与前面考虑的</a:t>
            </a:r>
            <a:r>
              <a:rPr lang="en-US" altLang="zh-CN" sz="1400" dirty="0">
                <a:latin typeface="Franklin Gothic Book" pitchFamily="34" charset="0"/>
                <a:ea typeface="宋体" panose="02010600030101010101" pitchFamily="2" charset="-122"/>
              </a:rPr>
              <a:t>8</a:t>
            </a:r>
            <a:r>
              <a:rPr lang="zh-CN" altLang="en-US" sz="1400" dirty="0">
                <a:latin typeface="Franklin Gothic Book" pitchFamily="34" charset="0"/>
                <a:ea typeface="宋体" panose="02010600030101010101" pitchFamily="2" charset="-122"/>
              </a:rPr>
              <a:t>种“</a:t>
            </a:r>
            <a:r>
              <a:rPr lang="en-US" altLang="zh-CN" sz="1400" dirty="0">
                <a:latin typeface="Franklin Gothic Book" pitchFamily="34" charset="0"/>
                <a:ea typeface="宋体" panose="02010600030101010101" pitchFamily="2" charset="-122"/>
              </a:rPr>
              <a:t>abc”</a:t>
            </a:r>
            <a:r>
              <a:rPr lang="zh-CN" altLang="en-US" sz="1400" dirty="0">
                <a:latin typeface="Franklin Gothic Book" pitchFamily="34" charset="0"/>
                <a:ea typeface="宋体" panose="02010600030101010101" pitchFamily="2" charset="-122"/>
              </a:rPr>
              <a:t>的摆放是重复的，也要去掉。这时，根据头一个“</a:t>
            </a:r>
            <a:r>
              <a:rPr lang="en-US" altLang="zh-CN" sz="1400" dirty="0">
                <a:latin typeface="Franklin Gothic Book" pitchFamily="34" charset="0"/>
                <a:ea typeface="宋体" panose="02010600030101010101" pitchFamily="2" charset="-122"/>
              </a:rPr>
              <a:t>abc”</a:t>
            </a:r>
            <a:r>
              <a:rPr lang="zh-CN" altLang="en-US" sz="1400" dirty="0">
                <a:latin typeface="Franklin Gothic Book" pitchFamily="34" charset="0"/>
                <a:ea typeface="宋体" panose="02010600030101010101" pitchFamily="2" charset="-122"/>
              </a:rPr>
              <a:t>的摆放起点位置，后一个“</a:t>
            </a:r>
            <a:r>
              <a:rPr lang="en-US" altLang="zh-CN" sz="1400" dirty="0">
                <a:latin typeface="Franklin Gothic Book" pitchFamily="34" charset="0"/>
                <a:ea typeface="宋体" panose="02010600030101010101" pitchFamily="2" charset="-122"/>
              </a:rPr>
              <a:t>abc”</a:t>
            </a:r>
            <a:r>
              <a:rPr lang="zh-CN" altLang="en-US" sz="1400" dirty="0">
                <a:latin typeface="Franklin Gothic Book" pitchFamily="34" charset="0"/>
                <a:ea typeface="宋体" panose="02010600030101010101" pitchFamily="2" charset="-122"/>
              </a:rPr>
              <a:t>分别有</a:t>
            </a:r>
            <a:r>
              <a:rPr lang="en-US" altLang="zh-CN" sz="1400" dirty="0">
                <a:latin typeface="Franklin Gothic Book" pitchFamily="34" charset="0"/>
                <a:ea typeface="宋体" panose="02010600030101010101" pitchFamily="2" charset="-122"/>
              </a:rPr>
              <a:t>5,4,3,2,1</a:t>
            </a:r>
            <a:r>
              <a:rPr lang="zh-CN" altLang="en-US" sz="1400" dirty="0">
                <a:latin typeface="Franklin Gothic Book" pitchFamily="34" charset="0"/>
                <a:ea typeface="宋体" panose="02010600030101010101" pitchFamily="2" charset="-122"/>
              </a:rPr>
              <a:t>种可能的摆放位置，而一旦第二个“</a:t>
            </a:r>
            <a:r>
              <a:rPr lang="en-US" altLang="zh-CN" sz="1400" dirty="0">
                <a:latin typeface="Franklin Gothic Book" pitchFamily="34" charset="0"/>
                <a:ea typeface="宋体" panose="02010600030101010101" pitchFamily="2" charset="-122"/>
              </a:rPr>
              <a:t>abc”</a:t>
            </a:r>
            <a:r>
              <a:rPr lang="zh-CN" altLang="en-US" sz="1400" dirty="0">
                <a:latin typeface="Franklin Gothic Book" pitchFamily="34" charset="0"/>
                <a:ea typeface="宋体" panose="02010600030101010101" pitchFamily="2" charset="-122"/>
              </a:rPr>
              <a:t>摆放好后，余下的一个</a:t>
            </a:r>
            <a:r>
              <a:rPr lang="en-US" altLang="zh-CN" sz="1400" dirty="0">
                <a:latin typeface="Franklin Gothic Book" pitchFamily="34" charset="0"/>
                <a:ea typeface="宋体" panose="02010600030101010101" pitchFamily="2" charset="-122"/>
              </a:rPr>
              <a:t>a</a:t>
            </a:r>
            <a:r>
              <a:rPr lang="zh-CN" altLang="en-US" sz="1400" dirty="0">
                <a:latin typeface="Franklin Gothic Book" pitchFamily="34" charset="0"/>
                <a:ea typeface="宋体" panose="02010600030101010101" pitchFamily="2" charset="-122"/>
              </a:rPr>
              <a:t>和三个</a:t>
            </a:r>
            <a:r>
              <a:rPr lang="en-US" altLang="zh-CN" sz="1400" dirty="0">
                <a:latin typeface="Franklin Gothic Book" pitchFamily="34" charset="0"/>
                <a:ea typeface="宋体" panose="02010600030101010101" pitchFamily="2" charset="-122"/>
              </a:rPr>
              <a:t>b</a:t>
            </a:r>
            <a:r>
              <a:rPr lang="zh-CN" altLang="en-US" sz="1400" dirty="0">
                <a:latin typeface="Franklin Gothic Book" pitchFamily="34" charset="0"/>
                <a:ea typeface="宋体" panose="02010600030101010101" pitchFamily="2" charset="-122"/>
              </a:rPr>
              <a:t>的摆放位置</a:t>
            </a:r>
            <a:r>
              <a:rPr lang="en-US" altLang="zh-CN" sz="1400" dirty="0">
                <a:latin typeface="Franklin Gothic Book" pitchFamily="34" charset="0"/>
                <a:ea typeface="宋体" panose="02010600030101010101" pitchFamily="2" charset="-122"/>
              </a:rPr>
              <a:t>C(4,1)</a:t>
            </a:r>
            <a:r>
              <a:rPr lang="zh-CN" altLang="en-US" sz="1400" dirty="0">
                <a:latin typeface="Franklin Gothic Book" pitchFamily="34" charset="0"/>
                <a:ea typeface="宋体" panose="02010600030101010101" pitchFamily="2" charset="-122"/>
              </a:rPr>
              <a:t>种可能，因而得上式。</a:t>
            </a:r>
            <a:endParaRPr lang="en-US" altLang="zh-CN" sz="700" dirty="0">
              <a:latin typeface="Franklin Gothic Book"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8947">
                                            <p:txEl>
                                              <p:charRg st="152" end="158"/>
                                            </p:txEl>
                                          </p:spTgt>
                                        </p:tgtEl>
                                        <p:attrNameLst>
                                          <p:attrName>style.visibility</p:attrName>
                                        </p:attrNameLst>
                                      </p:cBhvr>
                                      <p:to>
                                        <p:strVal val="visible"/>
                                      </p:to>
                                    </p:set>
                                    <p:animEffect transition="in" filter="wipe(down)">
                                      <p:cBhvr>
                                        <p:cTn id="7" dur="500"/>
                                        <p:tgtEl>
                                          <p:spTgt spid="338947">
                                            <p:txEl>
                                              <p:charRg st="152" end="158"/>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8947">
                                            <p:txEl>
                                              <p:charRg st="158" end="192"/>
                                            </p:txEl>
                                          </p:spTgt>
                                        </p:tgtEl>
                                        <p:attrNameLst>
                                          <p:attrName>style.visibility</p:attrName>
                                        </p:attrNameLst>
                                      </p:cBhvr>
                                      <p:to>
                                        <p:strVal val="visible"/>
                                      </p:to>
                                    </p:set>
                                    <p:animEffect transition="in" filter="wipe(down)">
                                      <p:cBhvr>
                                        <p:cTn id="10" dur="500"/>
                                        <p:tgtEl>
                                          <p:spTgt spid="338947">
                                            <p:txEl>
                                              <p:charRg st="158" end="19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8947">
                                            <p:txEl>
                                              <p:charRg st="331" end="337"/>
                                            </p:txEl>
                                          </p:spTgt>
                                        </p:tgtEl>
                                        <p:attrNameLst>
                                          <p:attrName>style.visibility</p:attrName>
                                        </p:attrNameLst>
                                      </p:cBhvr>
                                      <p:to>
                                        <p:strVal val="visible"/>
                                      </p:to>
                                    </p:set>
                                    <p:animEffect transition="in" filter="wipe(down)">
                                      <p:cBhvr>
                                        <p:cTn id="15" dur="500"/>
                                        <p:tgtEl>
                                          <p:spTgt spid="338947">
                                            <p:txEl>
                                              <p:charRg st="331" end="337"/>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38947">
                                            <p:txEl>
                                              <p:charRg st="337" end="370"/>
                                            </p:txEl>
                                          </p:spTgt>
                                        </p:tgtEl>
                                        <p:attrNameLst>
                                          <p:attrName>style.visibility</p:attrName>
                                        </p:attrNameLst>
                                      </p:cBhvr>
                                      <p:to>
                                        <p:strVal val="visible"/>
                                      </p:to>
                                    </p:set>
                                    <p:animEffect transition="in" filter="wipe(down)">
                                      <p:cBhvr>
                                        <p:cTn id="18" dur="500"/>
                                        <p:tgtEl>
                                          <p:spTgt spid="338947">
                                            <p:txEl>
                                              <p:charRg st="337" end="37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8947">
                                            <p:txEl>
                                              <p:charRg st="512" end="518"/>
                                            </p:txEl>
                                          </p:spTgt>
                                        </p:tgtEl>
                                        <p:attrNameLst>
                                          <p:attrName>style.visibility</p:attrName>
                                        </p:attrNameLst>
                                      </p:cBhvr>
                                      <p:to>
                                        <p:strVal val="visible"/>
                                      </p:to>
                                    </p:set>
                                    <p:animEffect transition="in" filter="wipe(down)">
                                      <p:cBhvr>
                                        <p:cTn id="23" dur="500"/>
                                        <p:tgtEl>
                                          <p:spTgt spid="338947">
                                            <p:txEl>
                                              <p:charRg st="512" end="518"/>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38947">
                                            <p:txEl>
                                              <p:charRg st="518" end="528"/>
                                            </p:txEl>
                                          </p:spTgt>
                                        </p:tgtEl>
                                        <p:attrNameLst>
                                          <p:attrName>style.visibility</p:attrName>
                                        </p:attrNameLst>
                                      </p:cBhvr>
                                      <p:to>
                                        <p:strVal val="visible"/>
                                      </p:to>
                                    </p:set>
                                    <p:animEffect transition="in" filter="wipe(down)">
                                      <p:cBhvr>
                                        <p:cTn id="26" dur="500"/>
                                        <p:tgtEl>
                                          <p:spTgt spid="338947">
                                            <p:txEl>
                                              <p:charRg st="518" end="528"/>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38947">
                                            <p:txEl>
                                              <p:charRg st="528" end="572"/>
                                            </p:txEl>
                                          </p:spTgt>
                                        </p:tgtEl>
                                        <p:attrNameLst>
                                          <p:attrName>style.visibility</p:attrName>
                                        </p:attrNameLst>
                                      </p:cBhvr>
                                      <p:to>
                                        <p:strVal val="visible"/>
                                      </p:to>
                                    </p:set>
                                    <p:animEffect transition="in" filter="wipe(down)">
                                      <p:cBhvr>
                                        <p:cTn id="29" dur="500"/>
                                        <p:tgtEl>
                                          <p:spTgt spid="338947">
                                            <p:txEl>
                                              <p:charRg st="528" end="572"/>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38947">
                                            <p:txEl>
                                              <p:charRg st="572" end="617"/>
                                            </p:txEl>
                                          </p:spTgt>
                                        </p:tgtEl>
                                        <p:attrNameLst>
                                          <p:attrName>style.visibility</p:attrName>
                                        </p:attrNameLst>
                                      </p:cBhvr>
                                      <p:to>
                                        <p:strVal val="visible"/>
                                      </p:to>
                                    </p:set>
                                    <p:animEffect transition="in" filter="wipe(down)">
                                      <p:cBhvr>
                                        <p:cTn id="32" dur="500"/>
                                        <p:tgtEl>
                                          <p:spTgt spid="338947">
                                            <p:txEl>
                                              <p:charRg st="572" end="61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38947">
                                            <p:txEl>
                                              <p:charRg st="617" end="649"/>
                                            </p:txEl>
                                          </p:spTgt>
                                        </p:tgtEl>
                                        <p:attrNameLst>
                                          <p:attrName>style.visibility</p:attrName>
                                        </p:attrNameLst>
                                      </p:cBhvr>
                                      <p:to>
                                        <p:strVal val="visible"/>
                                      </p:to>
                                    </p:set>
                                    <p:animEffect transition="in" filter="wipe(down)">
                                      <p:cBhvr>
                                        <p:cTn id="35" dur="500"/>
                                        <p:tgtEl>
                                          <p:spTgt spid="338947">
                                            <p:txEl>
                                              <p:charRg st="617" end="649"/>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38947">
                                            <p:txEl>
                                              <p:charRg st="649" end="661"/>
                                            </p:txEl>
                                          </p:spTgt>
                                        </p:tgtEl>
                                        <p:attrNameLst>
                                          <p:attrName>style.visibility</p:attrName>
                                        </p:attrNameLst>
                                      </p:cBhvr>
                                      <p:to>
                                        <p:strVal val="visible"/>
                                      </p:to>
                                    </p:set>
                                    <p:animEffect transition="in" filter="wipe(down)">
                                      <p:cBhvr>
                                        <p:cTn id="38" dur="500"/>
                                        <p:tgtEl>
                                          <p:spTgt spid="338947">
                                            <p:txEl>
                                              <p:charRg st="649" end="661"/>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38947">
                                            <p:txEl>
                                              <p:charRg st="661" end="692"/>
                                            </p:txEl>
                                          </p:spTgt>
                                        </p:tgtEl>
                                        <p:attrNameLst>
                                          <p:attrName>style.visibility</p:attrName>
                                        </p:attrNameLst>
                                      </p:cBhvr>
                                      <p:to>
                                        <p:strVal val="visible"/>
                                      </p:to>
                                    </p:set>
                                    <p:animEffect transition="in" filter="wipe(down)">
                                      <p:cBhvr>
                                        <p:cTn id="41" dur="500"/>
                                        <p:tgtEl>
                                          <p:spTgt spid="338947">
                                            <p:txEl>
                                              <p:charRg st="661" end="692"/>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38947">
                                            <p:txEl>
                                              <p:charRg st="692" end="780"/>
                                            </p:txEl>
                                          </p:spTgt>
                                        </p:tgtEl>
                                        <p:attrNameLst>
                                          <p:attrName>style.visibility</p:attrName>
                                        </p:attrNameLst>
                                      </p:cBhvr>
                                      <p:to>
                                        <p:strVal val="visible"/>
                                      </p:to>
                                    </p:set>
                                    <p:animEffect transition="in" filter="wipe(down)">
                                      <p:cBhvr>
                                        <p:cTn id="44" dur="500"/>
                                        <p:tgtEl>
                                          <p:spTgt spid="338947">
                                            <p:txEl>
                                              <p:charRg st="692" end="78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38947">
                                            <p:txEl>
                                              <p:charRg st="780" end="817"/>
                                            </p:txEl>
                                          </p:spTgt>
                                        </p:tgtEl>
                                        <p:attrNameLst>
                                          <p:attrName>style.visibility</p:attrName>
                                        </p:attrNameLst>
                                      </p:cBhvr>
                                      <p:to>
                                        <p:strVal val="visible"/>
                                      </p:to>
                                    </p:set>
                                    <p:animEffect transition="in" filter="wipe(down)">
                                      <p:cBhvr>
                                        <p:cTn id="47" dur="500"/>
                                        <p:tgtEl>
                                          <p:spTgt spid="338947">
                                            <p:txEl>
                                              <p:charRg st="780" end="817"/>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38947">
                                            <p:txEl>
                                              <p:charRg st="817" end="1045"/>
                                            </p:txEl>
                                          </p:spTgt>
                                        </p:tgtEl>
                                        <p:attrNameLst>
                                          <p:attrName>style.visibility</p:attrName>
                                        </p:attrNameLst>
                                      </p:cBhvr>
                                      <p:to>
                                        <p:strVal val="visible"/>
                                      </p:to>
                                    </p:set>
                                    <p:animEffect transition="in" filter="wipe(down)">
                                      <p:cBhvr>
                                        <p:cTn id="50" dur="500"/>
                                        <p:tgtEl>
                                          <p:spTgt spid="338947">
                                            <p:txEl>
                                              <p:charRg st="817" end="10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994"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40995" name="Rectangle 3"/>
          <p:cNvSpPr>
            <a:spLocks noGrp="1"/>
          </p:cNvSpPr>
          <p:nvPr>
            <p:ph type="body"/>
          </p:nvPr>
        </p:nvSpPr>
        <p:spPr>
          <a:xfrm>
            <a:off x="107950" y="1196975"/>
            <a:ext cx="8928100" cy="5256213"/>
          </a:xfrm>
        </p:spPr>
        <p:txBody>
          <a:bodyPr vert="horz" wrap="square" lIns="91440" tIns="45720" rIns="91440" bIns="45720" anchor="t"/>
          <a:p>
            <a:pPr>
              <a:lnSpc>
                <a:spcPct val="80000"/>
              </a:lnSpc>
              <a:buNone/>
            </a:pPr>
            <a:r>
              <a:rPr lang="en-US" altLang="zh-CN" sz="1600" dirty="0">
                <a:latin typeface="Times New Roman" panose="02020603050405020304" pitchFamily="18" charset="0"/>
                <a:ea typeface="宋体" panose="02010600030101010101" pitchFamily="2" charset="-122"/>
              </a:rPr>
              <a:t>17</a:t>
            </a:r>
            <a:r>
              <a:rPr lang="zh-CN" altLang="en-US" sz="1600" dirty="0">
                <a:latin typeface="Times New Roman" panose="02020603050405020304" pitchFamily="18" charset="0"/>
                <a:ea typeface="宋体" panose="02010600030101010101" pitchFamily="2" charset="-122"/>
              </a:rPr>
              <a:t>、</a:t>
            </a:r>
            <a:r>
              <a:rPr lang="en-US" altLang="zh-CN" sz="1600" dirty="0">
                <a:latin typeface="Times New Roman" panose="02020603050405020304" pitchFamily="18" charset="0"/>
                <a:ea typeface="宋体" panose="02010600030101010101" pitchFamily="2" charset="-122"/>
              </a:rPr>
              <a:t>【</a:t>
            </a:r>
            <a:r>
              <a:rPr lang="en-US" altLang="zh-CN" sz="1600" b="1" dirty="0">
                <a:latin typeface="Times New Roman" panose="02020603050405020304" pitchFamily="18" charset="0"/>
                <a:ea typeface="宋体" panose="02010600030101010101" pitchFamily="2" charset="-122"/>
              </a:rPr>
              <a:t>NOIP2007</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在关系数据库中，存放在数据库中的数据的逻辑结构以（     ）为主。 </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A. </a:t>
            </a:r>
            <a:r>
              <a:rPr lang="zh-CN" altLang="en-US" sz="1600" dirty="0">
                <a:latin typeface="Times New Roman" panose="02020603050405020304" pitchFamily="18" charset="0"/>
                <a:ea typeface="宋体" panose="02010600030101010101" pitchFamily="2" charset="-122"/>
              </a:rPr>
              <a:t>二叉树          </a:t>
            </a:r>
            <a:r>
              <a:rPr lang="en-US" altLang="zh-CN" sz="1600" dirty="0">
                <a:latin typeface="Times New Roman" panose="02020603050405020304" pitchFamily="18" charset="0"/>
                <a:ea typeface="宋体" panose="02010600030101010101" pitchFamily="2" charset="-122"/>
              </a:rPr>
              <a:t>B.</a:t>
            </a:r>
            <a:r>
              <a:rPr lang="zh-CN" altLang="en-US" sz="1600" dirty="0">
                <a:latin typeface="Times New Roman" panose="02020603050405020304" pitchFamily="18" charset="0"/>
                <a:ea typeface="宋体" panose="02010600030101010101" pitchFamily="2" charset="-122"/>
              </a:rPr>
              <a:t>多叉树          </a:t>
            </a:r>
            <a:r>
              <a:rPr lang="en-US" altLang="zh-CN" sz="1600" dirty="0">
                <a:latin typeface="Times New Roman" panose="02020603050405020304" pitchFamily="18" charset="0"/>
                <a:ea typeface="宋体" panose="02010600030101010101" pitchFamily="2" charset="-122"/>
              </a:rPr>
              <a:t>C.</a:t>
            </a:r>
            <a:r>
              <a:rPr lang="zh-CN" altLang="en-US" sz="1600" dirty="0">
                <a:latin typeface="Times New Roman" panose="02020603050405020304" pitchFamily="18" charset="0"/>
                <a:ea typeface="宋体" panose="02010600030101010101" pitchFamily="2" charset="-122"/>
              </a:rPr>
              <a:t>哈希表          </a:t>
            </a:r>
            <a:r>
              <a:rPr lang="en-US" altLang="zh-CN" sz="1600" dirty="0">
                <a:latin typeface="Times New Roman" panose="02020603050405020304" pitchFamily="18" charset="0"/>
                <a:ea typeface="宋体" panose="02010600030101010101" pitchFamily="2" charset="-122"/>
              </a:rPr>
              <a:t>D.</a:t>
            </a:r>
            <a:r>
              <a:rPr lang="zh-CN" altLang="en-US" sz="1600" dirty="0">
                <a:latin typeface="Times New Roman" panose="02020603050405020304" pitchFamily="18" charset="0"/>
                <a:ea typeface="宋体" panose="02010600030101010101" pitchFamily="2" charset="-122"/>
              </a:rPr>
              <a:t>二维表</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en-US" altLang="zh-CN" sz="1600"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答案</a:t>
            </a:r>
            <a:r>
              <a:rPr lang="en-US" altLang="zh-CN" sz="1600" dirty="0">
                <a:latin typeface="Times New Roman" panose="02020603050405020304" pitchFamily="18" charset="0"/>
                <a:ea typeface="宋体" panose="02010600030101010101" pitchFamily="2" charset="-122"/>
              </a:rPr>
              <a:t>】D</a:t>
            </a:r>
            <a:endParaRPr lang="en-US" altLang="zh-CN" sz="1600" dirty="0">
              <a:latin typeface="Times New Roman" panose="02020603050405020304" pitchFamily="18" charset="0"/>
              <a:ea typeface="宋体" panose="02010600030101010101" pitchFamily="2" charset="-122"/>
            </a:endParaRPr>
          </a:p>
          <a:p>
            <a:pPr>
              <a:lnSpc>
                <a:spcPct val="80000"/>
              </a:lnSpc>
              <a:buNone/>
            </a:pPr>
            <a:r>
              <a:rPr lang="en-US" altLang="zh-CN" sz="1600"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分析</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在关系数据库中，存在数据库中的数据的逻辑结构以二维表为主，数据库中的表横行为记录，列标题为字段，类似</a:t>
            </a:r>
            <a:r>
              <a:rPr lang="en-US" altLang="zh-CN" sz="1600" dirty="0">
                <a:latin typeface="Times New Roman" panose="02020603050405020304" pitchFamily="18" charset="0"/>
                <a:ea typeface="宋体" panose="02010600030101010101" pitchFamily="2" charset="-122"/>
              </a:rPr>
              <a:t>excel</a:t>
            </a:r>
            <a:r>
              <a:rPr lang="zh-CN" altLang="en-US" sz="1600" dirty="0">
                <a:latin typeface="Times New Roman" panose="02020603050405020304" pitchFamily="18" charset="0"/>
                <a:ea typeface="宋体" panose="02010600030101010101" pitchFamily="2" charset="-122"/>
              </a:rPr>
              <a:t>表格，但又不是电子表格。</a:t>
            </a:r>
            <a:endParaRPr lang="zh-CN" altLang="en-US" sz="1600" dirty="0">
              <a:latin typeface="Times New Roman" panose="02020603050405020304" pitchFamily="18" charset="0"/>
              <a:ea typeface="宋体" panose="02010600030101010101" pitchFamily="2" charset="-122"/>
            </a:endParaRPr>
          </a:p>
          <a:p>
            <a:pPr>
              <a:lnSpc>
                <a:spcPct val="80000"/>
              </a:lnSpc>
              <a:buNone/>
            </a:pPr>
            <a:endParaRPr lang="en-US" altLang="zh-CN" sz="1600" dirty="0">
              <a:latin typeface="Times New Roman" panose="02020603050405020304" pitchFamily="18" charset="0"/>
              <a:ea typeface="宋体" panose="02010600030101010101" pitchFamily="2" charset="-122"/>
            </a:endParaRPr>
          </a:p>
          <a:p>
            <a:pPr>
              <a:lnSpc>
                <a:spcPct val="80000"/>
              </a:lnSpc>
              <a:buNone/>
            </a:pPr>
            <a:r>
              <a:rPr lang="en-US" altLang="zh-CN" sz="1600" dirty="0">
                <a:latin typeface="Times New Roman" panose="02020603050405020304" pitchFamily="18" charset="0"/>
                <a:ea typeface="宋体" panose="02010600030101010101" pitchFamily="2" charset="-122"/>
              </a:rPr>
              <a:t>18</a:t>
            </a:r>
            <a:r>
              <a:rPr lang="zh-CN" altLang="en-US" sz="1600" dirty="0">
                <a:latin typeface="Times New Roman" panose="02020603050405020304" pitchFamily="18" charset="0"/>
                <a:ea typeface="宋体" panose="02010600030101010101" pitchFamily="2" charset="-122"/>
              </a:rPr>
              <a:t>、</a:t>
            </a:r>
            <a:r>
              <a:rPr lang="en-US" altLang="zh-CN" sz="1600" dirty="0">
                <a:latin typeface="Times New Roman" panose="02020603050405020304" pitchFamily="18" charset="0"/>
                <a:ea typeface="宋体" panose="02010600030101010101" pitchFamily="2" charset="-122"/>
              </a:rPr>
              <a:t>【</a:t>
            </a:r>
            <a:r>
              <a:rPr lang="en-US" altLang="zh-CN" sz="1600" b="1" dirty="0">
                <a:latin typeface="Times New Roman" panose="02020603050405020304" pitchFamily="18" charset="0"/>
                <a:ea typeface="宋体" panose="02010600030101010101" pitchFamily="2" charset="-122"/>
              </a:rPr>
              <a:t>NOIP2000</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线性表若采用链表存贮结构，要求内存中可用存贮单元地址（     ）。</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A</a:t>
            </a:r>
            <a:r>
              <a:rPr lang="zh-CN" altLang="en-US" sz="1600" dirty="0">
                <a:latin typeface="Times New Roman" panose="02020603050405020304" pitchFamily="18" charset="0"/>
                <a:ea typeface="宋体" panose="02010600030101010101" pitchFamily="2" charset="-122"/>
              </a:rPr>
              <a:t>．必须连续                           </a:t>
            </a:r>
            <a:r>
              <a:rPr lang="en-US" altLang="zh-CN" sz="1600" dirty="0">
                <a:latin typeface="Times New Roman" panose="02020603050405020304" pitchFamily="18" charset="0"/>
                <a:ea typeface="宋体" panose="02010600030101010101" pitchFamily="2" charset="-122"/>
              </a:rPr>
              <a:t>B</a:t>
            </a:r>
            <a:r>
              <a:rPr lang="zh-CN" altLang="en-US" sz="1600" dirty="0">
                <a:latin typeface="Times New Roman" panose="02020603050405020304" pitchFamily="18" charset="0"/>
                <a:ea typeface="宋体" panose="02010600030101010101" pitchFamily="2" charset="-122"/>
              </a:rPr>
              <a:t>．部分地址必须连续</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C</a:t>
            </a:r>
            <a:r>
              <a:rPr lang="zh-CN" altLang="en-US" sz="1600" dirty="0">
                <a:latin typeface="Times New Roman" panose="02020603050405020304" pitchFamily="18" charset="0"/>
                <a:ea typeface="宋体" panose="02010600030101010101" pitchFamily="2" charset="-122"/>
              </a:rPr>
              <a:t>．一定不连续                       </a:t>
            </a:r>
            <a:r>
              <a:rPr lang="en-US" altLang="zh-CN" sz="1600" dirty="0">
                <a:latin typeface="Times New Roman" panose="02020603050405020304" pitchFamily="18" charset="0"/>
                <a:ea typeface="宋体" panose="02010600030101010101" pitchFamily="2" charset="-122"/>
              </a:rPr>
              <a:t>D</a:t>
            </a:r>
            <a:r>
              <a:rPr lang="zh-CN" altLang="en-US" sz="1600" dirty="0">
                <a:latin typeface="Times New Roman" panose="02020603050405020304" pitchFamily="18" charset="0"/>
                <a:ea typeface="宋体" panose="02010600030101010101" pitchFamily="2" charset="-122"/>
              </a:rPr>
              <a:t>．连续不连续均可</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en-US" altLang="zh-CN" sz="1600"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答案</a:t>
            </a:r>
            <a:r>
              <a:rPr lang="en-US" altLang="zh-CN" sz="1600" dirty="0">
                <a:latin typeface="Times New Roman" panose="02020603050405020304" pitchFamily="18" charset="0"/>
                <a:ea typeface="宋体" panose="02010600030101010101" pitchFamily="2" charset="-122"/>
              </a:rPr>
              <a:t>】D</a:t>
            </a:r>
            <a:endParaRPr lang="en-US" altLang="zh-CN" sz="1600" dirty="0">
              <a:latin typeface="Times New Roman" panose="02020603050405020304" pitchFamily="18" charset="0"/>
              <a:ea typeface="宋体" panose="02010600030101010101" pitchFamily="2" charset="-122"/>
            </a:endParaRPr>
          </a:p>
          <a:p>
            <a:pPr>
              <a:lnSpc>
                <a:spcPct val="80000"/>
              </a:lnSpc>
              <a:buNone/>
            </a:pPr>
            <a:r>
              <a:rPr lang="en-US" altLang="zh-CN" sz="1600"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分析</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如果用链表，每个元素都有一个指针域，指向下一个节点，所以可以不连续，当然连续也可以。如果换成数组，那么必须连续，因为数组本身就是连续的。</a:t>
            </a:r>
            <a:endParaRPr lang="zh-CN" altLang="en-US" sz="1600" dirty="0">
              <a:latin typeface="Times New Roman" panose="02020603050405020304" pitchFamily="18" charset="0"/>
              <a:ea typeface="宋体" panose="02010600030101010101" pitchFamily="2" charset="-122"/>
            </a:endParaRPr>
          </a:p>
          <a:p>
            <a:pPr>
              <a:lnSpc>
                <a:spcPct val="80000"/>
              </a:lnSpc>
              <a:buNone/>
            </a:pPr>
            <a:endParaRPr lang="en-US" altLang="zh-CN" sz="1600" dirty="0">
              <a:latin typeface="Times New Roman" panose="02020603050405020304" pitchFamily="18" charset="0"/>
              <a:ea typeface="宋体" panose="02010600030101010101" pitchFamily="2" charset="-122"/>
            </a:endParaRPr>
          </a:p>
          <a:p>
            <a:pPr>
              <a:lnSpc>
                <a:spcPct val="80000"/>
              </a:lnSpc>
              <a:buNone/>
            </a:pPr>
            <a:r>
              <a:rPr lang="en-US" altLang="zh-CN" sz="1600" dirty="0">
                <a:latin typeface="Times New Roman" panose="02020603050405020304" pitchFamily="18" charset="0"/>
                <a:ea typeface="宋体" panose="02010600030101010101" pitchFamily="2" charset="-122"/>
              </a:rPr>
              <a:t>19</a:t>
            </a:r>
            <a:r>
              <a:rPr lang="zh-CN" altLang="en-US" sz="1600" dirty="0">
                <a:latin typeface="Times New Roman" panose="02020603050405020304" pitchFamily="18" charset="0"/>
                <a:ea typeface="宋体" panose="02010600030101010101" pitchFamily="2" charset="-122"/>
              </a:rPr>
              <a:t>、</a:t>
            </a:r>
            <a:r>
              <a:rPr lang="en-US" altLang="zh-CN" sz="1600" dirty="0">
                <a:latin typeface="Times New Roman" panose="02020603050405020304" pitchFamily="18" charset="0"/>
                <a:ea typeface="宋体" panose="02010600030101010101" pitchFamily="2" charset="-122"/>
              </a:rPr>
              <a:t>【</a:t>
            </a:r>
            <a:r>
              <a:rPr lang="en-US" altLang="zh-CN" sz="1600" b="1" dirty="0">
                <a:latin typeface="Times New Roman" panose="02020603050405020304" pitchFamily="18" charset="0"/>
                <a:ea typeface="宋体" panose="02010600030101010101" pitchFamily="2" charset="-122"/>
              </a:rPr>
              <a:t>NOIP2000</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下列叙述中，正确的是（     ）。</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A</a:t>
            </a:r>
            <a:r>
              <a:rPr lang="zh-CN" altLang="en-US" sz="1600" dirty="0">
                <a:latin typeface="Times New Roman" panose="02020603050405020304" pitchFamily="18" charset="0"/>
                <a:ea typeface="宋体" panose="02010600030101010101" pitchFamily="2" charset="-122"/>
              </a:rPr>
              <a:t>．线性表的线性存贮结构优于链表存贮结构   </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B</a:t>
            </a:r>
            <a:r>
              <a:rPr lang="zh-CN" altLang="en-US" sz="1600" dirty="0">
                <a:latin typeface="Times New Roman" panose="02020603050405020304" pitchFamily="18" charset="0"/>
                <a:ea typeface="宋体" panose="02010600030101010101" pitchFamily="2" charset="-122"/>
              </a:rPr>
              <a:t>．队列的操作方式是先进后出</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C</a:t>
            </a:r>
            <a:r>
              <a:rPr lang="zh-CN" altLang="en-US" sz="1600" dirty="0">
                <a:latin typeface="Times New Roman" panose="02020603050405020304" pitchFamily="18" charset="0"/>
                <a:ea typeface="宋体" panose="02010600030101010101" pitchFamily="2" charset="-122"/>
              </a:rPr>
              <a:t>．栈的操作方式是先进先出</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D</a:t>
            </a:r>
            <a:r>
              <a:rPr lang="zh-CN" altLang="en-US" sz="1600" dirty="0">
                <a:latin typeface="Times New Roman" panose="02020603050405020304" pitchFamily="18" charset="0"/>
                <a:ea typeface="宋体" panose="02010600030101010101" pitchFamily="2" charset="-122"/>
              </a:rPr>
              <a:t>．二维数组是指它的每个数据元素为一个线性表的线性表</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en-US" altLang="zh-CN" sz="1600"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答案</a:t>
            </a:r>
            <a:r>
              <a:rPr lang="en-US" altLang="zh-CN" sz="1600" dirty="0">
                <a:latin typeface="Times New Roman" panose="02020603050405020304" pitchFamily="18" charset="0"/>
                <a:ea typeface="宋体" panose="02010600030101010101" pitchFamily="2" charset="-122"/>
              </a:rPr>
              <a:t>】D</a:t>
            </a:r>
            <a:endParaRPr lang="en-US" altLang="zh-CN" sz="1600" dirty="0">
              <a:latin typeface="Times New Roman" panose="02020603050405020304" pitchFamily="18" charset="0"/>
              <a:ea typeface="宋体" panose="02010600030101010101" pitchFamily="2" charset="-122"/>
            </a:endParaRPr>
          </a:p>
          <a:p>
            <a:pPr>
              <a:lnSpc>
                <a:spcPct val="80000"/>
              </a:lnSpc>
              <a:buNone/>
            </a:pPr>
            <a:r>
              <a:rPr lang="en-US" altLang="zh-CN" sz="1600"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分析</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链表存贮结构在某些方面线性存贮结构，队列的操作方式是先进先出，堆栈的操作方式是后进先出，因式</a:t>
            </a:r>
            <a:r>
              <a:rPr lang="en-US" altLang="zh-CN" sz="1600" dirty="0">
                <a:latin typeface="Times New Roman" panose="02020603050405020304" pitchFamily="18" charset="0"/>
                <a:ea typeface="宋体" panose="02010600030101010101" pitchFamily="2" charset="-122"/>
              </a:rPr>
              <a:t>A</a:t>
            </a:r>
            <a:r>
              <a:rPr lang="zh-CN" altLang="en-US" sz="1600" dirty="0">
                <a:latin typeface="Times New Roman" panose="02020603050405020304" pitchFamily="18" charset="0"/>
                <a:ea typeface="宋体" panose="02010600030101010101" pitchFamily="2" charset="-122"/>
              </a:rPr>
              <a:t>、</a:t>
            </a:r>
            <a:r>
              <a:rPr lang="en-US" altLang="zh-CN" sz="1600" dirty="0">
                <a:latin typeface="Times New Roman" panose="02020603050405020304" pitchFamily="18" charset="0"/>
                <a:ea typeface="宋体" panose="02010600030101010101" pitchFamily="2" charset="-122"/>
              </a:rPr>
              <a:t>B</a:t>
            </a:r>
            <a:r>
              <a:rPr lang="zh-CN" altLang="en-US" sz="1600" dirty="0">
                <a:latin typeface="Times New Roman" panose="02020603050405020304" pitchFamily="18" charset="0"/>
                <a:ea typeface="宋体" panose="02010600030101010101" pitchFamily="2" charset="-122"/>
              </a:rPr>
              <a:t>、</a:t>
            </a:r>
            <a:r>
              <a:rPr lang="en-US" altLang="zh-CN" sz="1600" dirty="0">
                <a:latin typeface="Times New Roman" panose="02020603050405020304" pitchFamily="18" charset="0"/>
                <a:ea typeface="宋体" panose="02010600030101010101" pitchFamily="2" charset="-122"/>
              </a:rPr>
              <a:t>C</a:t>
            </a:r>
            <a:r>
              <a:rPr lang="zh-CN" altLang="en-US" sz="1600" dirty="0">
                <a:latin typeface="Times New Roman" panose="02020603050405020304" pitchFamily="18" charset="0"/>
                <a:ea typeface="宋体" panose="02010600030101010101" pitchFamily="2" charset="-122"/>
              </a:rPr>
              <a:t>都是错误的。</a:t>
            </a:r>
            <a:endParaRPr lang="en-US" altLang="zh-CN" sz="16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0995">
                                            <p:txEl>
                                              <p:charRg st="109" end="115"/>
                                            </p:txEl>
                                          </p:spTgt>
                                        </p:tgtEl>
                                        <p:attrNameLst>
                                          <p:attrName>style.visibility</p:attrName>
                                        </p:attrNameLst>
                                      </p:cBhvr>
                                      <p:to>
                                        <p:strVal val="visible"/>
                                      </p:to>
                                    </p:set>
                                    <p:animEffect transition="in" filter="wipe(down)">
                                      <p:cBhvr>
                                        <p:cTn id="7" dur="500"/>
                                        <p:tgtEl>
                                          <p:spTgt spid="340995">
                                            <p:txEl>
                                              <p:charRg st="109" end="11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0995">
                                            <p:txEl>
                                              <p:charRg st="115" end="187"/>
                                            </p:txEl>
                                          </p:spTgt>
                                        </p:tgtEl>
                                        <p:attrNameLst>
                                          <p:attrName>style.visibility</p:attrName>
                                        </p:attrNameLst>
                                      </p:cBhvr>
                                      <p:to>
                                        <p:strVal val="visible"/>
                                      </p:to>
                                    </p:set>
                                    <p:animEffect transition="in" filter="wipe(down)">
                                      <p:cBhvr>
                                        <p:cTn id="10" dur="500"/>
                                        <p:tgtEl>
                                          <p:spTgt spid="340995">
                                            <p:txEl>
                                              <p:charRg st="115" end="18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40995">
                                            <p:txEl>
                                              <p:charRg st="336" end="342"/>
                                            </p:txEl>
                                          </p:spTgt>
                                        </p:tgtEl>
                                        <p:attrNameLst>
                                          <p:attrName>style.visibility</p:attrName>
                                        </p:attrNameLst>
                                      </p:cBhvr>
                                      <p:to>
                                        <p:strVal val="visible"/>
                                      </p:to>
                                    </p:set>
                                    <p:animEffect transition="in" filter="wipe(down)">
                                      <p:cBhvr>
                                        <p:cTn id="15" dur="500"/>
                                        <p:tgtEl>
                                          <p:spTgt spid="340995">
                                            <p:txEl>
                                              <p:charRg st="336" end="34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40995">
                                            <p:txEl>
                                              <p:charRg st="342" end="415"/>
                                            </p:txEl>
                                          </p:spTgt>
                                        </p:tgtEl>
                                        <p:attrNameLst>
                                          <p:attrName>style.visibility</p:attrName>
                                        </p:attrNameLst>
                                      </p:cBhvr>
                                      <p:to>
                                        <p:strVal val="visible"/>
                                      </p:to>
                                    </p:set>
                                    <p:animEffect transition="in" filter="wipe(down)">
                                      <p:cBhvr>
                                        <p:cTn id="18" dur="500"/>
                                        <p:tgtEl>
                                          <p:spTgt spid="340995">
                                            <p:txEl>
                                              <p:charRg st="342" end="41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40995">
                                            <p:txEl>
                                              <p:charRg st="560" end="566"/>
                                            </p:txEl>
                                          </p:spTgt>
                                        </p:tgtEl>
                                        <p:attrNameLst>
                                          <p:attrName>style.visibility</p:attrName>
                                        </p:attrNameLst>
                                      </p:cBhvr>
                                      <p:to>
                                        <p:strVal val="visible"/>
                                      </p:to>
                                    </p:set>
                                    <p:animEffect transition="in" filter="wipe(down)">
                                      <p:cBhvr>
                                        <p:cTn id="23" dur="500"/>
                                        <p:tgtEl>
                                          <p:spTgt spid="340995">
                                            <p:txEl>
                                              <p:charRg st="560" end="56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40995">
                                            <p:txEl>
                                              <p:charRg st="566" end="628"/>
                                            </p:txEl>
                                          </p:spTgt>
                                        </p:tgtEl>
                                        <p:attrNameLst>
                                          <p:attrName>style.visibility</p:attrName>
                                        </p:attrNameLst>
                                      </p:cBhvr>
                                      <p:to>
                                        <p:strVal val="visible"/>
                                      </p:to>
                                    </p:set>
                                    <p:animEffect transition="in" filter="wipe(down)">
                                      <p:cBhvr>
                                        <p:cTn id="26" dur="500"/>
                                        <p:tgtEl>
                                          <p:spTgt spid="340995">
                                            <p:txEl>
                                              <p:charRg st="566" end="6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9970"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39971" name="Rectangle 3"/>
          <p:cNvSpPr>
            <a:spLocks noGrp="1"/>
          </p:cNvSpPr>
          <p:nvPr>
            <p:ph type="body"/>
          </p:nvPr>
        </p:nvSpPr>
        <p:spPr>
          <a:xfrm>
            <a:off x="0" y="1268413"/>
            <a:ext cx="9036050" cy="4897437"/>
          </a:xfrm>
        </p:spPr>
        <p:txBody>
          <a:bodyPr vert="horz" wrap="square" lIns="91440" tIns="45720" rIns="91440" bIns="45720" anchor="t"/>
          <a:p>
            <a:pPr>
              <a:lnSpc>
                <a:spcPct val="80000"/>
              </a:lnSpc>
              <a:buNone/>
            </a:pPr>
            <a:r>
              <a:rPr lang="en-US" altLang="zh-CN" sz="1800" dirty="0">
                <a:latin typeface="Times New Roman" panose="02020603050405020304" pitchFamily="18" charset="0"/>
                <a:ea typeface="宋体" panose="02010600030101010101" pitchFamily="2" charset="-122"/>
              </a:rPr>
              <a:t>15</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NOIP2005</a:t>
            </a:r>
            <a:r>
              <a:rPr lang="zh-CN" altLang="en-US" sz="1800" b="1" dirty="0">
                <a:latin typeface="Times New Roman" panose="02020603050405020304" pitchFamily="18" charset="0"/>
                <a:ea typeface="宋体" panose="02010600030101010101" pitchFamily="2" charset="-122"/>
              </a:rPr>
              <a:t>提高组</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字符串“</a:t>
            </a:r>
            <a:r>
              <a:rPr lang="en-US" altLang="zh-CN" sz="1800" dirty="0">
                <a:latin typeface="Times New Roman" panose="02020603050405020304" pitchFamily="18" charset="0"/>
                <a:ea typeface="宋体" panose="02010600030101010101" pitchFamily="2" charset="-122"/>
              </a:rPr>
              <a:t>ababacbab”</a:t>
            </a:r>
            <a:r>
              <a:rPr lang="zh-CN" altLang="en-US" sz="1800" dirty="0">
                <a:latin typeface="Times New Roman" panose="02020603050405020304" pitchFamily="18" charset="0"/>
                <a:ea typeface="宋体" panose="02010600030101010101" pitchFamily="2" charset="-122"/>
              </a:rPr>
              <a:t>和字符串“</a:t>
            </a:r>
            <a:r>
              <a:rPr lang="en-US" altLang="zh-CN" sz="1800" dirty="0">
                <a:latin typeface="Times New Roman" panose="02020603050405020304" pitchFamily="18" charset="0"/>
                <a:ea typeface="宋体" panose="02010600030101010101" pitchFamily="2" charset="-122"/>
              </a:rPr>
              <a:t>abcba”</a:t>
            </a:r>
            <a:r>
              <a:rPr lang="zh-CN" altLang="en-US" sz="1800" dirty="0">
                <a:latin typeface="Times New Roman" panose="02020603050405020304" pitchFamily="18" charset="0"/>
                <a:ea typeface="宋体" panose="02010600030101010101" pitchFamily="2" charset="-122"/>
              </a:rPr>
              <a:t>的最长公共子串是</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a:t>
            </a:r>
            <a:endParaRPr lang="zh-CN" altLang="en-US" sz="1800" dirty="0">
              <a:latin typeface="Times New Roman" panose="02020603050405020304" pitchFamily="18" charset="0"/>
              <a:ea typeface="宋体" panose="02010600030101010101" pitchFamily="2" charset="-122"/>
            </a:endParaRPr>
          </a:p>
          <a:p>
            <a:pPr>
              <a:lnSpc>
                <a:spcPct val="80000"/>
              </a:lnSpc>
              <a:buNone/>
            </a:pPr>
            <a:r>
              <a:rPr lang="en-US" altLang="zh-CN" sz="1800" dirty="0">
                <a:latin typeface="Times New Roman" panose="02020603050405020304" pitchFamily="18" charset="0"/>
                <a:ea typeface="宋体" panose="02010600030101010101" pitchFamily="2" charset="-122"/>
              </a:rPr>
              <a:t>        A. abcbaB. cba C. abc D. ab E. bcba</a:t>
            </a:r>
            <a:endParaRPr lang="en-US" altLang="zh-CN" sz="1800" dirty="0">
              <a:latin typeface="Times New Roman" panose="02020603050405020304" pitchFamily="18" charset="0"/>
              <a:ea typeface="宋体" panose="02010600030101010101" pitchFamily="2" charset="-122"/>
            </a:endParaRPr>
          </a:p>
          <a:p>
            <a:pPr>
              <a:lnSpc>
                <a:spcPct val="80000"/>
              </a:lnSpc>
              <a:buNone/>
            </a:pPr>
            <a:r>
              <a:rPr lang="en-US" altLang="zh-CN" sz="1800" dirty="0">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答案</a:t>
            </a:r>
            <a:r>
              <a:rPr lang="en-US" altLang="zh-CN" sz="1800" dirty="0">
                <a:latin typeface="Times New Roman" panose="02020603050405020304" pitchFamily="18" charset="0"/>
                <a:ea typeface="宋体" panose="02010600030101010101" pitchFamily="2" charset="-122"/>
              </a:rPr>
              <a:t>】B</a:t>
            </a:r>
            <a:endParaRPr lang="en-US" altLang="zh-CN" sz="1800" dirty="0">
              <a:latin typeface="Times New Roman" panose="02020603050405020304" pitchFamily="18" charset="0"/>
              <a:ea typeface="宋体" panose="02010600030101010101" pitchFamily="2" charset="-122"/>
            </a:endParaRPr>
          </a:p>
          <a:p>
            <a:pPr>
              <a:lnSpc>
                <a:spcPct val="80000"/>
              </a:lnSpc>
              <a:buNone/>
            </a:pPr>
            <a:r>
              <a:rPr lang="en-US" altLang="zh-CN" sz="1800" dirty="0">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分析</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暴力模拟一下，或者动态规划一下。</a:t>
            </a:r>
            <a:endParaRPr lang="zh-CN" altLang="en-US" sz="1800" dirty="0">
              <a:latin typeface="Times New Roman" panose="02020603050405020304" pitchFamily="18" charset="0"/>
              <a:ea typeface="宋体" panose="02010600030101010101" pitchFamily="2" charset="-122"/>
            </a:endParaRPr>
          </a:p>
          <a:p>
            <a:pPr>
              <a:lnSpc>
                <a:spcPct val="80000"/>
              </a:lnSpc>
              <a:buNone/>
            </a:pPr>
            <a:endParaRPr lang="en-US" altLang="zh-CN" sz="1800" dirty="0">
              <a:latin typeface="Times New Roman" panose="02020603050405020304" pitchFamily="18" charset="0"/>
              <a:ea typeface="宋体" panose="02010600030101010101" pitchFamily="2" charset="-122"/>
            </a:endParaRPr>
          </a:p>
          <a:p>
            <a:pPr>
              <a:lnSpc>
                <a:spcPct val="80000"/>
              </a:lnSpc>
              <a:buNone/>
            </a:pPr>
            <a:r>
              <a:rPr lang="en-US" altLang="zh-CN" sz="1800" dirty="0">
                <a:latin typeface="Times New Roman" panose="02020603050405020304" pitchFamily="18" charset="0"/>
                <a:ea typeface="宋体" panose="02010600030101010101" pitchFamily="2" charset="-122"/>
              </a:rPr>
              <a:t>16</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NOIP2000</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电线上停着两种鸟（</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可以看出两只相邻的鸟就将电线分为了一个线段。这些线段可分为两类：一类是两端的小鸟相同；另一类则是两端的小鸟不相同。已知：电线两个顶点上正好停着相同的小鸟，试问两端为不同小鸟的线段数目一定是（    ）。</a:t>
            </a:r>
            <a:endParaRPr lang="zh-CN" altLang="en-US" sz="1800" dirty="0">
              <a:latin typeface="Times New Roman" panose="02020603050405020304" pitchFamily="18" charset="0"/>
              <a:ea typeface="宋体" panose="02010600030101010101" pitchFamily="2" charset="-122"/>
            </a:endParaRPr>
          </a:p>
          <a:p>
            <a:pPr>
              <a:lnSpc>
                <a:spcPct val="80000"/>
              </a:lnSpc>
              <a:buNone/>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．奇数          </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．偶数        </a:t>
            </a:r>
            <a:r>
              <a:rPr lang="en-US" altLang="zh-CN" sz="1800" dirty="0">
                <a:latin typeface="Times New Roman" panose="02020603050405020304" pitchFamily="18" charset="0"/>
                <a:ea typeface="宋体" panose="02010600030101010101" pitchFamily="2" charset="-122"/>
              </a:rPr>
              <a:t>C</a:t>
            </a:r>
            <a:r>
              <a:rPr lang="zh-CN" altLang="en-US" sz="1800" dirty="0">
                <a:latin typeface="Times New Roman" panose="02020603050405020304" pitchFamily="18" charset="0"/>
                <a:ea typeface="宋体" panose="02010600030101010101" pitchFamily="2" charset="-122"/>
              </a:rPr>
              <a:t>．可奇可偶        </a:t>
            </a:r>
            <a:r>
              <a:rPr lang="en-US" altLang="zh-CN" sz="1800" dirty="0">
                <a:latin typeface="Times New Roman" panose="02020603050405020304" pitchFamily="18" charset="0"/>
                <a:ea typeface="宋体" panose="02010600030101010101" pitchFamily="2" charset="-122"/>
              </a:rPr>
              <a:t>D</a:t>
            </a:r>
            <a:r>
              <a:rPr lang="zh-CN" altLang="en-US" sz="1800" dirty="0">
                <a:latin typeface="Times New Roman" panose="02020603050405020304" pitchFamily="18" charset="0"/>
                <a:ea typeface="宋体" panose="02010600030101010101" pitchFamily="2" charset="-122"/>
              </a:rPr>
              <a:t>．数目固定</a:t>
            </a:r>
            <a:endParaRPr lang="zh-CN" altLang="en-US" sz="1800" dirty="0">
              <a:latin typeface="Times New Roman" panose="02020603050405020304" pitchFamily="18" charset="0"/>
              <a:ea typeface="宋体" panose="02010600030101010101" pitchFamily="2" charset="-122"/>
            </a:endParaRPr>
          </a:p>
          <a:p>
            <a:pPr>
              <a:lnSpc>
                <a:spcPct val="80000"/>
              </a:lnSpc>
              <a:buNone/>
            </a:pPr>
            <a:r>
              <a:rPr lang="en-US" altLang="zh-CN" sz="1800" dirty="0">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答案</a:t>
            </a:r>
            <a:r>
              <a:rPr lang="en-US" altLang="zh-CN" sz="1800" dirty="0">
                <a:latin typeface="Times New Roman" panose="02020603050405020304" pitchFamily="18" charset="0"/>
                <a:ea typeface="宋体" panose="02010600030101010101" pitchFamily="2" charset="-122"/>
              </a:rPr>
              <a:t>】B</a:t>
            </a:r>
            <a:endParaRPr lang="en-US" altLang="zh-CN" sz="1800" dirty="0">
              <a:latin typeface="Times New Roman" panose="02020603050405020304" pitchFamily="18" charset="0"/>
              <a:ea typeface="宋体" panose="02010600030101010101" pitchFamily="2" charset="-122"/>
            </a:endParaRPr>
          </a:p>
          <a:p>
            <a:pPr>
              <a:lnSpc>
                <a:spcPct val="80000"/>
              </a:lnSpc>
              <a:buNone/>
            </a:pPr>
            <a:r>
              <a:rPr lang="en-US" altLang="zh-CN" sz="1800" dirty="0">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分析</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本题可考虑为每增加一只小鸟，两端为不同小鸟的线段数目的奇偶性是否发生变化。设想第一种情况新增加的小鸟</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如</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落在了同类鸟</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如</a:t>
            </a:r>
            <a:r>
              <a:rPr lang="en-US" altLang="zh-CN" sz="1800" dirty="0">
                <a:latin typeface="Times New Roman" panose="02020603050405020304" pitchFamily="18" charset="0"/>
                <a:ea typeface="宋体" panose="02010600030101010101" pitchFamily="2" charset="-122"/>
              </a:rPr>
              <a:t>AA)</a:t>
            </a:r>
            <a:r>
              <a:rPr lang="zh-CN" altLang="en-US" sz="1800" dirty="0">
                <a:latin typeface="Times New Roman" panose="02020603050405020304" pitchFamily="18" charset="0"/>
                <a:ea typeface="宋体" panose="02010600030101010101" pitchFamily="2" charset="-122"/>
              </a:rPr>
              <a:t>中间，则两端为不同小鸟的线段数目不变，奇偶性不发生变化；第二种情况新增加的小鸟</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如</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落在了两只同类鸟</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如</a:t>
            </a:r>
            <a:r>
              <a:rPr lang="en-US" altLang="zh-CN" sz="1800" dirty="0">
                <a:latin typeface="Times New Roman" panose="02020603050405020304" pitchFamily="18" charset="0"/>
                <a:ea typeface="宋体" panose="02010600030101010101" pitchFamily="2" charset="-122"/>
              </a:rPr>
              <a:t>BB)</a:t>
            </a:r>
            <a:r>
              <a:rPr lang="zh-CN" altLang="en-US" sz="1800" dirty="0">
                <a:latin typeface="Times New Roman" panose="02020603050405020304" pitchFamily="18" charset="0"/>
                <a:ea typeface="宋体" panose="02010600030101010101" pitchFamily="2" charset="-122"/>
              </a:rPr>
              <a:t>中间，两端为不同小鸟的线段数目增加</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，奇偶性不发生变化；第三种情况新增加的小鸟</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如</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落在了一只同类鸟和一只不同类鸟</a:t>
            </a:r>
            <a:r>
              <a:rPr lang="en-US" altLang="zh-CN" sz="1800" dirty="0">
                <a:latin typeface="Times New Roman" panose="02020603050405020304" pitchFamily="18" charset="0"/>
                <a:ea typeface="宋体" panose="02010600030101010101" pitchFamily="2" charset="-122"/>
              </a:rPr>
              <a:t>(AB</a:t>
            </a:r>
            <a:r>
              <a:rPr lang="zh-CN" altLang="en-US" sz="1800" dirty="0">
                <a:latin typeface="Times New Roman" panose="02020603050405020304" pitchFamily="18" charset="0"/>
                <a:ea typeface="宋体" panose="02010600030101010101" pitchFamily="2" charset="-122"/>
              </a:rPr>
              <a:t>或</a:t>
            </a:r>
            <a:r>
              <a:rPr lang="en-US" altLang="zh-CN" sz="1800" dirty="0">
                <a:latin typeface="Times New Roman" panose="02020603050405020304" pitchFamily="18" charset="0"/>
                <a:ea typeface="宋体" panose="02010600030101010101" pitchFamily="2" charset="-122"/>
              </a:rPr>
              <a:t>BA)</a:t>
            </a:r>
            <a:r>
              <a:rPr lang="zh-CN" altLang="en-US" sz="1800" dirty="0">
                <a:latin typeface="Times New Roman" panose="02020603050405020304" pitchFamily="18" charset="0"/>
                <a:ea typeface="宋体" panose="02010600030101010101" pitchFamily="2" charset="-122"/>
              </a:rPr>
              <a:t>，则两端为不同小鸟的线段数目减少一个，增加一个，总数不变，奇偶性也不发生变化。可设定开始只有两只相同的小鸟停在两端两端为不同小鸟的线段数目为</a:t>
            </a:r>
            <a:r>
              <a:rPr lang="en-US" altLang="zh-CN" sz="1800" dirty="0">
                <a:latin typeface="Times New Roman" panose="02020603050405020304" pitchFamily="18" charset="0"/>
                <a:ea typeface="宋体" panose="02010600030101010101" pitchFamily="2" charset="-122"/>
              </a:rPr>
              <a:t>0</a:t>
            </a:r>
            <a:r>
              <a:rPr lang="zh-CN" altLang="en-US" sz="1800" dirty="0">
                <a:latin typeface="Times New Roman" panose="02020603050405020304" pitchFamily="18" charset="0"/>
                <a:ea typeface="宋体" panose="02010600030101010101" pitchFamily="2" charset="-122"/>
              </a:rPr>
              <a:t>，是偶数，小鸟一只只飞进来，都不改变其奇偶性，因此一定是偶数。</a:t>
            </a:r>
            <a:endParaRPr lang="en-US" altLang="zh-CN" sz="1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9971">
                                            <p:txEl>
                                              <p:charRg st="101" end="107"/>
                                            </p:txEl>
                                          </p:spTgt>
                                        </p:tgtEl>
                                        <p:attrNameLst>
                                          <p:attrName>style.visibility</p:attrName>
                                        </p:attrNameLst>
                                      </p:cBhvr>
                                      <p:to>
                                        <p:strVal val="visible"/>
                                      </p:to>
                                    </p:set>
                                    <p:animEffect transition="in" filter="wipe(down)">
                                      <p:cBhvr>
                                        <p:cTn id="7" dur="500"/>
                                        <p:tgtEl>
                                          <p:spTgt spid="339971">
                                            <p:txEl>
                                              <p:charRg st="101" end="107"/>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9971">
                                            <p:txEl>
                                              <p:charRg st="107" end="128"/>
                                            </p:txEl>
                                          </p:spTgt>
                                        </p:tgtEl>
                                        <p:attrNameLst>
                                          <p:attrName>style.visibility</p:attrName>
                                        </p:attrNameLst>
                                      </p:cBhvr>
                                      <p:to>
                                        <p:strVal val="visible"/>
                                      </p:to>
                                    </p:set>
                                    <p:animEffect transition="in" filter="wipe(down)">
                                      <p:cBhvr>
                                        <p:cTn id="10" dur="500"/>
                                        <p:tgtEl>
                                          <p:spTgt spid="339971">
                                            <p:txEl>
                                              <p:charRg st="107" end="12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9971">
                                            <p:txEl>
                                              <p:charRg st="314" end="320"/>
                                            </p:txEl>
                                          </p:spTgt>
                                        </p:tgtEl>
                                        <p:attrNameLst>
                                          <p:attrName>style.visibility</p:attrName>
                                        </p:attrNameLst>
                                      </p:cBhvr>
                                      <p:to>
                                        <p:strVal val="visible"/>
                                      </p:to>
                                    </p:set>
                                    <p:animEffect transition="in" filter="wipe(down)">
                                      <p:cBhvr>
                                        <p:cTn id="15" dur="500"/>
                                        <p:tgtEl>
                                          <p:spTgt spid="339971">
                                            <p:txEl>
                                              <p:charRg st="314" end="32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39971">
                                            <p:txEl>
                                              <p:charRg st="320" end="613"/>
                                            </p:txEl>
                                          </p:spTgt>
                                        </p:tgtEl>
                                        <p:attrNameLst>
                                          <p:attrName>style.visibility</p:attrName>
                                        </p:attrNameLst>
                                      </p:cBhvr>
                                      <p:to>
                                        <p:strVal val="visible"/>
                                      </p:to>
                                    </p:set>
                                    <p:animEffect transition="in" filter="wipe(down)">
                                      <p:cBhvr>
                                        <p:cTn id="18" dur="500"/>
                                        <p:tgtEl>
                                          <p:spTgt spid="339971">
                                            <p:txEl>
                                              <p:charRg st="320" end="6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p:cNvSpPr>
          <p:nvPr>
            <p:ph type="body"/>
          </p:nvPr>
        </p:nvSpPr>
        <p:spPr>
          <a:xfrm>
            <a:off x="2987675" y="4005263"/>
            <a:ext cx="3960813" cy="647700"/>
          </a:xfrm>
        </p:spPr>
        <p:txBody>
          <a:bodyPr vert="horz" wrap="square" lIns="91440" tIns="45720" rIns="91440" bIns="45720" anchor="t"/>
          <a:p>
            <a:pPr>
              <a:buNone/>
            </a:pPr>
            <a:r>
              <a:rPr lang="zh-CN" altLang="en-US" b="1" dirty="0">
                <a:latin typeface="宋体" panose="02010600030101010101" pitchFamily="2" charset="-122"/>
                <a:ea typeface="宋体" panose="02010600030101010101" pitchFamily="2" charset="-122"/>
              </a:rPr>
              <a:t>第</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节   逻辑运算</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0" y="0"/>
            <a:ext cx="7559675" cy="765175"/>
          </a:xfrm>
        </p:spPr>
        <p:txBody>
          <a:bodyPr vert="horz" wrap="square" lIns="91440" tIns="45720" rIns="91440" bIns="45720" anchor="b"/>
          <a:p>
            <a:r>
              <a:rPr lang="zh-CN" altLang="en-US" dirty="0"/>
              <a:t>布尔运算符和布尔表达式</a:t>
            </a:r>
            <a:endParaRPr lang="zh-CN" altLang="en-US" dirty="0"/>
          </a:p>
        </p:txBody>
      </p:sp>
      <p:sp>
        <p:nvSpPr>
          <p:cNvPr id="8195" name="Rectangle 3"/>
          <p:cNvSpPr>
            <a:spLocks noGrp="1"/>
          </p:cNvSpPr>
          <p:nvPr>
            <p:ph idx="1"/>
          </p:nvPr>
        </p:nvSpPr>
        <p:spPr>
          <a:xfrm>
            <a:off x="0" y="1052513"/>
            <a:ext cx="8839200" cy="4248150"/>
          </a:xfrm>
        </p:spPr>
        <p:txBody>
          <a:bodyPr vert="horz" wrap="square" lIns="91440" tIns="45720" rIns="91440" bIns="45720" anchor="t"/>
          <a:p>
            <a:r>
              <a:rPr lang="zh-CN" altLang="en-US" sz="2800" dirty="0"/>
              <a:t>由一个逻辑运算符将二个类型相容且有序的表达式联结起来的式子。</a:t>
            </a:r>
            <a:endParaRPr lang="zh-CN" altLang="en-US" sz="2800" dirty="0"/>
          </a:p>
          <a:p>
            <a:r>
              <a:rPr lang="zh-CN" altLang="en-US" sz="2800" dirty="0"/>
              <a:t>逻辑运算符：</a:t>
            </a:r>
            <a:r>
              <a:rPr lang="en-US" altLang="zh-CN" sz="2800" dirty="0"/>
              <a:t>!</a:t>
            </a:r>
            <a:r>
              <a:rPr lang="zh-CN" altLang="en-US" sz="2800" dirty="0"/>
              <a:t>（逻辑非）、</a:t>
            </a:r>
            <a:r>
              <a:rPr lang="en-US" altLang="zh-CN" sz="2800" dirty="0"/>
              <a:t>&amp;&amp;</a:t>
            </a:r>
            <a:r>
              <a:rPr lang="zh-CN" altLang="en-US" sz="2800" dirty="0"/>
              <a:t>（逻辑与）、</a:t>
            </a:r>
            <a:r>
              <a:rPr lang="en-US" altLang="zh-CN" sz="2800" dirty="0"/>
              <a:t>||</a:t>
            </a:r>
            <a:r>
              <a:rPr lang="zh-CN" altLang="en-US" sz="2800" dirty="0"/>
              <a:t>（逻辑或）</a:t>
            </a:r>
            <a:endParaRPr lang="zh-CN" altLang="en-US" sz="2800" dirty="0"/>
          </a:p>
          <a:p>
            <a:pPr lvl="1"/>
            <a:r>
              <a:rPr lang="en-US" altLang="zh-CN" sz="2800" dirty="0"/>
              <a:t>(</a:t>
            </a:r>
            <a:r>
              <a:rPr lang="en-US" altLang="zh-CN" sz="2400" dirty="0"/>
              <a:t>a&gt;0) &amp;&amp; (b&gt;0)             (a&gt;0) || (b&gt;0) </a:t>
            </a:r>
            <a:endParaRPr lang="en-US" altLang="zh-CN" sz="2400" dirty="0"/>
          </a:p>
          <a:p>
            <a:pPr lvl="1"/>
            <a:r>
              <a:rPr lang="en-US" altLang="zh-CN" sz="2400" dirty="0"/>
              <a:t>(a&gt;0) ^ (b&gt;0)                ! (a&gt;0)</a:t>
            </a:r>
            <a:r>
              <a:rPr lang="zh-CN" altLang="en-US" sz="2400" dirty="0"/>
              <a:t>。</a:t>
            </a:r>
            <a:endParaRPr lang="zh-CN" altLang="en-US" sz="2400" dirty="0"/>
          </a:p>
          <a:p>
            <a:r>
              <a:rPr lang="zh-CN" altLang="en-US" sz="2800" dirty="0"/>
              <a:t>逻辑运算的对象为布尔型数据，结果为逻辑值。</a:t>
            </a:r>
            <a:endParaRPr lang="zh-CN" altLang="en-US" sz="2800" dirty="0"/>
          </a:p>
          <a:p>
            <a:r>
              <a:rPr lang="zh-CN" altLang="en-US" sz="2800" dirty="0"/>
              <a:t>逻辑运算符的次序为：</a:t>
            </a:r>
            <a:r>
              <a:rPr lang="en-US" altLang="zh-CN" sz="2800" dirty="0"/>
              <a:t>! →</a:t>
            </a:r>
            <a:r>
              <a:rPr lang="zh-CN" altLang="en-US" sz="2800" dirty="0"/>
              <a:t>　</a:t>
            </a:r>
            <a:r>
              <a:rPr lang="en-US" altLang="zh-CN" sz="2800" dirty="0"/>
              <a:t>&amp;&amp; →</a:t>
            </a:r>
            <a:r>
              <a:rPr lang="zh-CN" altLang="en-US" sz="2800" dirty="0"/>
              <a:t>　</a:t>
            </a:r>
            <a:r>
              <a:rPr lang="en-US" altLang="zh-CN" sz="2800" dirty="0"/>
              <a:t>||</a:t>
            </a:r>
            <a:endParaRPr lang="en-US" altLang="zh-CN" sz="28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b"/>
          <a:p>
            <a:r>
              <a:rPr lang="en-US" altLang="zh-CN" sz="3600" dirty="0"/>
              <a:t>3</a:t>
            </a:r>
            <a:r>
              <a:rPr lang="zh-CN" altLang="en-US" sz="3600" dirty="0"/>
              <a:t>、逻辑运算符</a:t>
            </a:r>
            <a:endParaRPr lang="zh-CN" altLang="en-US" sz="3600" dirty="0"/>
          </a:p>
        </p:txBody>
      </p:sp>
      <p:sp>
        <p:nvSpPr>
          <p:cNvPr id="9219" name="Rectangle 3"/>
          <p:cNvSpPr>
            <a:spLocks noGrp="1"/>
          </p:cNvSpPr>
          <p:nvPr>
            <p:ph idx="1"/>
          </p:nvPr>
        </p:nvSpPr>
        <p:spPr>
          <a:xfrm>
            <a:off x="323850" y="1719580"/>
            <a:ext cx="8820150" cy="4051935"/>
          </a:xfrm>
        </p:spPr>
        <p:txBody>
          <a:bodyPr vert="horz" wrap="square" lIns="91440" tIns="45720" rIns="91440" bIns="45720" anchor="t"/>
          <a:p>
            <a:pPr algn="just">
              <a:lnSpc>
                <a:spcPct val="90000"/>
              </a:lnSpc>
            </a:pPr>
            <a:r>
              <a:rPr lang="en-US" altLang="zh-CN" dirty="0"/>
              <a:t>&amp;&amp;</a:t>
            </a:r>
            <a:r>
              <a:rPr lang="zh-CN" altLang="en-US" dirty="0">
                <a:latin typeface="Times New Roman" panose="02020603050405020304" pitchFamily="18" charset="0"/>
              </a:rPr>
              <a:t>（逻辑与），</a:t>
            </a:r>
            <a:r>
              <a:rPr lang="zh-CN" altLang="en-US" dirty="0"/>
              <a:t> </a:t>
            </a:r>
            <a:r>
              <a:rPr lang="en-US" altLang="zh-CN" dirty="0"/>
              <a:t>||</a:t>
            </a:r>
            <a:r>
              <a:rPr lang="zh-CN" altLang="en-US" dirty="0">
                <a:latin typeface="Times New Roman" panose="02020603050405020304" pitchFamily="18" charset="0"/>
              </a:rPr>
              <a:t>（逻辑或），！（逻辑非）</a:t>
            </a:r>
            <a:endParaRPr lang="zh-CN" altLang="en-US" dirty="0"/>
          </a:p>
          <a:p>
            <a:pPr algn="just">
              <a:lnSpc>
                <a:spcPct val="90000"/>
              </a:lnSpc>
            </a:pPr>
            <a:r>
              <a:rPr lang="zh-CN" altLang="en-US" dirty="0">
                <a:latin typeface="Times New Roman" panose="02020603050405020304" pitchFamily="18" charset="0"/>
              </a:rPr>
              <a:t>逻辑表达式的结果为真则为</a:t>
            </a:r>
            <a:r>
              <a:rPr lang="en-US" altLang="zh-CN" dirty="0"/>
              <a:t>1</a:t>
            </a:r>
            <a:r>
              <a:rPr lang="zh-CN" altLang="en-US" dirty="0">
                <a:latin typeface="Times New Roman" panose="02020603050405020304" pitchFamily="18" charset="0"/>
              </a:rPr>
              <a:t>，结果为假则为</a:t>
            </a:r>
            <a:r>
              <a:rPr lang="en-US" altLang="zh-CN" dirty="0"/>
              <a:t>0</a:t>
            </a:r>
            <a:r>
              <a:rPr lang="zh-CN" altLang="en-US" dirty="0">
                <a:latin typeface="Times New Roman" panose="02020603050405020304" pitchFamily="18" charset="0"/>
              </a:rPr>
              <a:t>。</a:t>
            </a:r>
            <a:endParaRPr lang="zh-CN" altLang="en-US" dirty="0"/>
          </a:p>
          <a:p>
            <a:pPr algn="just">
              <a:lnSpc>
                <a:spcPct val="90000"/>
              </a:lnSpc>
            </a:pPr>
            <a:r>
              <a:rPr lang="zh-CN" altLang="en-US" dirty="0">
                <a:latin typeface="Times New Roman" panose="02020603050405020304" pitchFamily="18" charset="0"/>
              </a:rPr>
              <a:t>逻辑非（！）是单目运算符，逻辑与（</a:t>
            </a:r>
            <a:r>
              <a:rPr lang="en-US" altLang="zh-CN" dirty="0"/>
              <a:t>&amp;&amp;</a:t>
            </a:r>
            <a:r>
              <a:rPr lang="zh-CN" altLang="en-US" dirty="0">
                <a:latin typeface="Times New Roman" panose="02020603050405020304" pitchFamily="18" charset="0"/>
              </a:rPr>
              <a:t>）与逻辑或（</a:t>
            </a:r>
            <a:r>
              <a:rPr lang="en-US" altLang="zh-CN" dirty="0"/>
              <a:t>||</a:t>
            </a:r>
            <a:r>
              <a:rPr lang="zh-CN" altLang="en-US" dirty="0">
                <a:latin typeface="Times New Roman" panose="02020603050405020304" pitchFamily="18" charset="0"/>
              </a:rPr>
              <a:t>）为双目运算符。</a:t>
            </a:r>
            <a:endParaRPr lang="zh-CN" altLang="en-US" dirty="0"/>
          </a:p>
          <a:p>
            <a:pPr algn="just">
              <a:lnSpc>
                <a:spcPct val="90000"/>
              </a:lnSpc>
            </a:pPr>
            <a:r>
              <a:rPr lang="zh-CN" altLang="en-US" dirty="0">
                <a:latin typeface="Times New Roman" panose="02020603050405020304" pitchFamily="18" charset="0"/>
              </a:rPr>
              <a:t>逻辑非的优先级最高，逻辑与次之，逻辑或最低。</a:t>
            </a:r>
            <a:endParaRPr lang="zh-CN" altLang="en-US" dirty="0"/>
          </a:p>
          <a:p>
            <a:pPr>
              <a:lnSpc>
                <a:spcPct val="90000"/>
              </a:lnSpc>
            </a:pPr>
            <a:r>
              <a:rPr lang="zh-CN" altLang="en-US" dirty="0">
                <a:latin typeface="Times New Roman" panose="02020603050405020304" pitchFamily="18" charset="0"/>
              </a:rPr>
              <a:t>逻辑运算真值表如下表所示。</a:t>
            </a:r>
            <a:endParaRPr lang="zh-CN" altLang="en-US"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79388" y="188913"/>
            <a:ext cx="3024187" cy="563562"/>
          </a:xfrm>
        </p:spPr>
        <p:txBody>
          <a:bodyPr vert="horz" wrap="square" lIns="91440" tIns="45720" rIns="91440" bIns="45720" anchor="b"/>
          <a:p>
            <a:pPr eaLnBrk="1" hangingPunct="1"/>
            <a:r>
              <a:rPr lang="zh-CN" altLang="en-US" sz="2800" dirty="0"/>
              <a:t>布尔型</a:t>
            </a:r>
            <a:endParaRPr lang="zh-CN" altLang="en-US" sz="2800" dirty="0"/>
          </a:p>
        </p:txBody>
      </p:sp>
      <p:sp>
        <p:nvSpPr>
          <p:cNvPr id="10243" name="Rectangle 3"/>
          <p:cNvSpPr/>
          <p:nvPr/>
        </p:nvSpPr>
        <p:spPr>
          <a:xfrm>
            <a:off x="323850" y="1196975"/>
            <a:ext cx="8064500" cy="863600"/>
          </a:xfrm>
          <a:prstGeom prst="rect">
            <a:avLst/>
          </a:prstGeom>
          <a:noFill/>
          <a:ln w="9525">
            <a:noFill/>
          </a:ln>
        </p:spPr>
        <p:txBody>
          <a:bodyPr/>
          <a:p>
            <a:pPr marL="342900" indent="-342900">
              <a:spcBef>
                <a:spcPct val="20000"/>
              </a:spcBef>
              <a:buClr>
                <a:schemeClr val="hlink"/>
              </a:buClr>
              <a:buFont typeface="Wingdings" panose="05000000000000000000" pitchFamily="2" charset="2"/>
              <a:buChar char="Ø"/>
            </a:pPr>
            <a:r>
              <a:rPr lang="zh-CN" altLang="en-US" sz="2400" dirty="0">
                <a:latin typeface="Verdana" panose="020B0604030504040204" pitchFamily="34" charset="0"/>
                <a:ea typeface="宋体" panose="02010600030101010101" pitchFamily="2" charset="-122"/>
              </a:rPr>
              <a:t>逻辑运算：</a:t>
            </a:r>
            <a:r>
              <a:rPr lang="zh-CN" altLang="en-US" sz="24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 </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逻辑非</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 </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逻辑与</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 </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逻辑或</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a:t>
            </a:r>
            <a:endParaRPr lang="en-US" altLang="zh-CN" sz="2400" dirty="0">
              <a:latin typeface="Verdana" panose="020B0604030504040204" pitchFamily="34" charset="0"/>
              <a:ea typeface="宋体" panose="02010600030101010101" pitchFamily="2" charset="-122"/>
            </a:endParaRPr>
          </a:p>
        </p:txBody>
      </p:sp>
      <p:graphicFrame>
        <p:nvGraphicFramePr>
          <p:cNvPr id="10244" name="表格占位符 10243"/>
          <p:cNvGraphicFramePr/>
          <p:nvPr>
            <p:ph type="tbl" idx="1"/>
          </p:nvPr>
        </p:nvGraphicFramePr>
        <p:xfrm>
          <a:off x="762000" y="1905000"/>
          <a:ext cx="6961188" cy="3903663"/>
        </p:xfrm>
        <a:graphic>
          <a:graphicData uri="http://schemas.openxmlformats.org/drawingml/2006/table">
            <a:tbl>
              <a:tblPr/>
              <a:tblGrid>
                <a:gridCol w="1116013"/>
                <a:gridCol w="1143000"/>
                <a:gridCol w="1417637"/>
                <a:gridCol w="1866900"/>
                <a:gridCol w="1417638"/>
              </a:tblGrid>
              <a:tr h="781050">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A</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B</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dirty="0">
                          <a:latin typeface="Arial" panose="020B0604020202020204" pitchFamily="34" charset="0"/>
                          <a:ea typeface="宋体" panose="02010600030101010101" pitchFamily="2" charset="-122"/>
                        </a:rPr>
                        <a:t>¬</a:t>
                      </a:r>
                      <a:r>
                        <a:rPr lang="en-US" altLang="zh-CN" sz="2400" b="1" dirty="0">
                          <a:latin typeface="Verdana" panose="020B0604030504040204" pitchFamily="34" charset="0"/>
                          <a:ea typeface="宋体" panose="02010600030101010101" pitchFamily="2" charset="-122"/>
                        </a:rPr>
                        <a:t> A</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A </a:t>
                      </a:r>
                      <a:r>
                        <a:rPr lang="zh-CN" altLang="en-US" sz="2400" b="1" dirty="0">
                          <a:latin typeface="Arial" panose="020B0604020202020204" pitchFamily="34" charset="0"/>
                          <a:ea typeface="宋体" panose="02010600030101010101" pitchFamily="2" charset="-122"/>
                        </a:rPr>
                        <a:t>∧</a:t>
                      </a:r>
                      <a:r>
                        <a:rPr lang="en-US" altLang="zh-CN" sz="2400" b="1" dirty="0">
                          <a:latin typeface="Verdana" panose="020B0604030504040204" pitchFamily="34" charset="0"/>
                          <a:ea typeface="宋体" panose="02010600030101010101" pitchFamily="2" charset="-122"/>
                        </a:rPr>
                        <a:t> B</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A </a:t>
                      </a:r>
                      <a:r>
                        <a:rPr lang="zh-CN" altLang="en-US" sz="2400" b="1" dirty="0">
                          <a:latin typeface="Arial" panose="020B0604020202020204" pitchFamily="34" charset="0"/>
                          <a:ea typeface="宋体" panose="02010600030101010101" pitchFamily="2" charset="-122"/>
                        </a:rPr>
                        <a:t>∨</a:t>
                      </a:r>
                      <a:r>
                        <a:rPr lang="en-US" altLang="zh-CN" sz="2400" b="1" dirty="0">
                          <a:latin typeface="Verdana" panose="020B0604030504040204" pitchFamily="34" charset="0"/>
                          <a:ea typeface="宋体" panose="02010600030101010101" pitchFamily="2" charset="-122"/>
                        </a:rPr>
                        <a:t> B</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81050">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79463">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81050">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81050">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0" y="333375"/>
            <a:ext cx="3044825" cy="503238"/>
          </a:xfrm>
        </p:spPr>
        <p:txBody>
          <a:bodyPr vert="horz" wrap="square" lIns="91440" tIns="45720" rIns="91440" bIns="45720" anchor="b"/>
          <a:p>
            <a:pPr eaLnBrk="1" hangingPunct="1"/>
            <a:r>
              <a:rPr lang="zh-CN" altLang="en-US" sz="2800" dirty="0"/>
              <a:t>布尔型</a:t>
            </a:r>
            <a:endParaRPr lang="zh-CN" altLang="en-US" sz="2800" dirty="0"/>
          </a:p>
        </p:txBody>
      </p:sp>
      <p:sp>
        <p:nvSpPr>
          <p:cNvPr id="11267" name="Rectangle 3"/>
          <p:cNvSpPr/>
          <p:nvPr/>
        </p:nvSpPr>
        <p:spPr>
          <a:xfrm>
            <a:off x="0" y="1196975"/>
            <a:ext cx="8964613" cy="503238"/>
          </a:xfrm>
          <a:prstGeom prst="rect">
            <a:avLst/>
          </a:prstGeom>
          <a:noFill/>
          <a:ln w="9525">
            <a:noFill/>
          </a:ln>
        </p:spPr>
        <p:txBody>
          <a:bodyPr/>
          <a:p>
            <a:pPr marL="342900" indent="-342900">
              <a:spcBef>
                <a:spcPct val="20000"/>
              </a:spcBef>
              <a:buClr>
                <a:schemeClr val="hlink"/>
              </a:buClr>
              <a:buFont typeface="Wingdings" panose="05000000000000000000" pitchFamily="2" charset="2"/>
              <a:buChar char="Ø"/>
            </a:pPr>
            <a:r>
              <a:rPr lang="zh-CN" altLang="en-US" sz="2400" dirty="0">
                <a:latin typeface="Verdana" panose="020B0604030504040204" pitchFamily="34" charset="0"/>
                <a:ea typeface="宋体" panose="02010600030101010101" pitchFamily="2" charset="-122"/>
              </a:rPr>
              <a:t>逻辑运算：</a:t>
            </a:r>
            <a:r>
              <a:rPr lang="en-US" altLang="zh-CN" sz="2400" dirty="0">
                <a:latin typeface="Arial" panose="020B0604020202020204" pitchFamily="34" charset="0"/>
                <a:ea typeface="宋体" panose="02010600030101010101" pitchFamily="2" charset="-122"/>
              </a:rPr>
              <a:t> !</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逻辑非</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a:t>
            </a:r>
            <a:r>
              <a:rPr lang="en-US" altLang="zh-CN" sz="2400" dirty="0">
                <a:latin typeface="Verdana" panose="020B0604030504040204" pitchFamily="34" charset="0"/>
                <a:ea typeface="宋体" panose="02010600030101010101" pitchFamily="2" charset="-122"/>
              </a:rPr>
              <a:t>&amp;&amp;(</a:t>
            </a:r>
            <a:r>
              <a:rPr lang="zh-CN" altLang="en-US" sz="2400" dirty="0">
                <a:latin typeface="Verdana" panose="020B0604030504040204" pitchFamily="34" charset="0"/>
                <a:ea typeface="宋体" panose="02010600030101010101" pitchFamily="2" charset="-122"/>
              </a:rPr>
              <a:t>逻辑与</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逻辑或</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a:t>
            </a:r>
            <a:r>
              <a:rPr lang="en-US" altLang="zh-CN" sz="2400" dirty="0">
                <a:latin typeface="Verdana" panose="020B0604030504040204" pitchFamily="34" charset="0"/>
                <a:ea typeface="宋体" panose="02010600030101010101" pitchFamily="2" charset="-122"/>
              </a:rPr>
              <a:t>^(</a:t>
            </a:r>
            <a:r>
              <a:rPr lang="zh-CN" altLang="en-US" sz="2400" dirty="0">
                <a:latin typeface="Verdana" panose="020B0604030504040204" pitchFamily="34" charset="0"/>
                <a:ea typeface="宋体" panose="02010600030101010101" pitchFamily="2" charset="-122"/>
              </a:rPr>
              <a:t>异或</a:t>
            </a:r>
            <a:r>
              <a:rPr lang="en-US" altLang="zh-CN" sz="2400" dirty="0">
                <a:latin typeface="Verdana" panose="020B0604030504040204" pitchFamily="34" charset="0"/>
                <a:ea typeface="宋体" panose="02010600030101010101" pitchFamily="2" charset="-122"/>
              </a:rPr>
              <a:t>)。</a:t>
            </a:r>
            <a:endParaRPr lang="en-US" altLang="zh-CN" sz="2400" dirty="0">
              <a:latin typeface="Verdana" panose="020B0604030504040204" pitchFamily="34" charset="0"/>
              <a:ea typeface="宋体" panose="02010600030101010101" pitchFamily="2" charset="-122"/>
            </a:endParaRPr>
          </a:p>
        </p:txBody>
      </p:sp>
      <p:graphicFrame>
        <p:nvGraphicFramePr>
          <p:cNvPr id="11268" name="表格占位符 11267"/>
          <p:cNvGraphicFramePr/>
          <p:nvPr>
            <p:ph type="tbl" idx="1"/>
          </p:nvPr>
        </p:nvGraphicFramePr>
        <p:xfrm>
          <a:off x="250825" y="1916113"/>
          <a:ext cx="8610600" cy="3903662"/>
        </p:xfrm>
        <a:graphic>
          <a:graphicData uri="http://schemas.openxmlformats.org/drawingml/2006/table">
            <a:tbl>
              <a:tblPr/>
              <a:tblGrid>
                <a:gridCol w="1116013"/>
                <a:gridCol w="1143000"/>
                <a:gridCol w="1417637"/>
                <a:gridCol w="1866900"/>
                <a:gridCol w="1417638"/>
                <a:gridCol w="1649412"/>
              </a:tblGrid>
              <a:tr h="781050">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A</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B</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 A</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A &amp;&amp; B</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A || B</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A ^ B</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81050">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79463">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81050">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81050">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True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en-US" altLang="zh-CN" sz="2400" b="1" dirty="0">
                          <a:latin typeface="Verdana" panose="020B0604030504040204" pitchFamily="34" charset="0"/>
                          <a:ea typeface="宋体" panose="02010600030101010101" pitchFamily="2" charset="-122"/>
                        </a:rPr>
                        <a:t>False</a:t>
                      </a:r>
                      <a:endParaRPr lang="en-US" altLang="zh-CN" sz="2400" b="1" dirty="0">
                        <a:latin typeface="Verdana" panose="020B0604030504040204" pitchFamily="34" charset="0"/>
                        <a:ea typeface="宋体" panose="02010600030101010101" pitchFamily="2" charset="-122"/>
                      </a:endParaRP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2"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123" name="Rectangle 3"/>
          <p:cNvSpPr>
            <a:spLocks noGrp="1"/>
          </p:cNvSpPr>
          <p:nvPr>
            <p:ph type="body"/>
          </p:nvPr>
        </p:nvSpPr>
        <p:spPr>
          <a:xfrm>
            <a:off x="2339975" y="3933825"/>
            <a:ext cx="4897438" cy="719138"/>
          </a:xfrm>
        </p:spPr>
        <p:txBody>
          <a:bodyPr vert="horz" wrap="square" lIns="91440" tIns="45720" rIns="91440" bIns="45720" anchor="t"/>
          <a:p>
            <a:pPr>
              <a:buNone/>
            </a:pPr>
            <a:r>
              <a:rPr lang="zh-CN" altLang="en-US" b="1" dirty="0">
                <a:latin typeface="宋体" panose="02010600030101010101" pitchFamily="2" charset="-122"/>
                <a:ea typeface="宋体" panose="02010600030101010101" pitchFamily="2" charset="-122"/>
              </a:rPr>
              <a:t>第</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节  程序基本常识</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2"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2</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逻辑运算</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43043" name="Rectangle 3"/>
          <p:cNvSpPr>
            <a:spLocks noGrp="1"/>
          </p:cNvSpPr>
          <p:nvPr>
            <p:ph type="body"/>
          </p:nvPr>
        </p:nvSpPr>
        <p:spPr>
          <a:xfrm>
            <a:off x="179388" y="908050"/>
            <a:ext cx="8856662" cy="5473700"/>
          </a:xfrm>
        </p:spPr>
        <p:txBody>
          <a:bodyPr vert="horz" wrap="square" lIns="91440" tIns="45720" rIns="91440" bIns="45720" anchor="t"/>
          <a:p>
            <a:pPr>
              <a:lnSpc>
                <a:spcPct val="80000"/>
              </a:lnSpc>
              <a:buNone/>
            </a:pPr>
            <a:endParaRPr lang="en-US" altLang="zh-CN" sz="1800" dirty="0">
              <a:latin typeface="Times New Roman" panose="02020603050405020304" pitchFamily="18" charset="0"/>
              <a:ea typeface="宋体" panose="02010600030101010101" pitchFamily="2" charset="-122"/>
            </a:endParaRPr>
          </a:p>
          <a:p>
            <a:pPr>
              <a:lnSpc>
                <a:spcPct val="80000"/>
              </a:lnSpc>
              <a:buNone/>
            </a:pPr>
            <a:r>
              <a:rPr lang="zh-CN" altLang="en-US" sz="1800" b="1" dirty="0">
                <a:latin typeface="Times New Roman" panose="02020603050405020304" pitchFamily="18" charset="0"/>
                <a:ea typeface="宋体" panose="02010600030101010101" pitchFamily="2" charset="-122"/>
              </a:rPr>
              <a:t>例题</a:t>
            </a:r>
            <a:r>
              <a:rPr lang="en-US" altLang="zh-CN" sz="1800" b="1" dirty="0">
                <a:latin typeface="Times New Roman" panose="02020603050405020304" pitchFamily="18" charset="0"/>
                <a:ea typeface="宋体" panose="02010600030101010101" pitchFamily="2" charset="-122"/>
              </a:rPr>
              <a:t>1</a:t>
            </a:r>
            <a:r>
              <a:rPr lang="zh-CN" altLang="en-US" sz="1800" b="1"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若</a:t>
            </a:r>
            <a:r>
              <a:rPr lang="en-US" altLang="zh-CN" sz="1800" dirty="0">
                <a:latin typeface="Times New Roman" panose="02020603050405020304" pitchFamily="18" charset="0"/>
                <a:ea typeface="宋体" panose="02010600030101010101" pitchFamily="2" charset="-122"/>
              </a:rPr>
              <a:t>A=True</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B=False</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C=True</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D=False</a:t>
            </a:r>
            <a:r>
              <a:rPr lang="zh-CN" altLang="en-US" sz="1800" dirty="0">
                <a:latin typeface="Times New Roman" panose="02020603050405020304" pitchFamily="18" charset="0"/>
                <a:ea typeface="宋体" panose="02010600030101010101" pitchFamily="2" charset="-122"/>
              </a:rPr>
              <a:t>，以下逻辑运算表达式真的有（    ）。</a:t>
            </a:r>
            <a:endParaRPr lang="zh-CN" altLang="en-US" sz="1800" dirty="0">
              <a:latin typeface="Times New Roman" panose="02020603050405020304" pitchFamily="18" charset="0"/>
              <a:ea typeface="宋体" panose="02010600030101010101" pitchFamily="2" charset="-122"/>
            </a:endParaRPr>
          </a:p>
          <a:p>
            <a:pPr>
              <a:lnSpc>
                <a:spcPct val="80000"/>
              </a:lnSpc>
              <a:buNone/>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A∧B</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C∧D ∨¬A</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 ∧ B</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C</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¬B </a:t>
            </a:r>
            <a:endParaRPr lang="en-US" altLang="zh-CN" sz="1800" dirty="0">
              <a:latin typeface="Times New Roman" panose="02020603050405020304" pitchFamily="18" charset="0"/>
              <a:ea typeface="宋体" panose="02010600030101010101" pitchFamily="2" charset="-122"/>
            </a:endParaRPr>
          </a:p>
          <a:p>
            <a:pPr>
              <a:lnSpc>
                <a:spcPct val="80000"/>
              </a:lnSpc>
              <a:buNone/>
            </a:pPr>
            <a:r>
              <a:rPr lang="en-US" altLang="zh-CN" sz="1800" dirty="0">
                <a:latin typeface="Times New Roman" panose="02020603050405020304" pitchFamily="18" charset="0"/>
                <a:ea typeface="宋体" panose="02010600030101010101" pitchFamily="2" charset="-122"/>
              </a:rPr>
              <a:t>     C</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B∨C∨D</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D∧A                         D</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A ∧</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D ∨¬C</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a:t>
            </a:r>
            <a:endParaRPr lang="en-US" altLang="zh-CN" sz="1800" b="1" dirty="0">
              <a:latin typeface="Times New Roman" panose="02020603050405020304" pitchFamily="18" charset="0"/>
              <a:ea typeface="宋体" panose="02010600030101010101" pitchFamily="2" charset="-122"/>
            </a:endParaRPr>
          </a:p>
          <a:p>
            <a:pPr>
              <a:lnSpc>
                <a:spcPct val="80000"/>
              </a:lnSpc>
              <a:buNone/>
            </a:pP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zh-CN" altLang="en-US" sz="1800" b="1" dirty="0">
                <a:latin typeface="Times New Roman" panose="02020603050405020304" pitchFamily="18" charset="0"/>
                <a:ea typeface="宋体" panose="02010600030101010101" pitchFamily="2" charset="-122"/>
              </a:rPr>
              <a:t>题解：</a:t>
            </a:r>
            <a:r>
              <a:rPr lang="zh-CN" altLang="en-US" sz="1800" dirty="0">
                <a:latin typeface="Times New Roman" panose="02020603050405020304" pitchFamily="18" charset="0"/>
                <a:ea typeface="宋体" panose="02010600030101010101" pitchFamily="2" charset="-122"/>
              </a:rPr>
              <a:t>一个个算结果，比如</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选项（</a:t>
            </a:r>
            <a:r>
              <a:rPr lang="en-US" altLang="zh-CN" sz="1800" dirty="0">
                <a:latin typeface="Times New Roman" panose="02020603050405020304" pitchFamily="18" charset="0"/>
                <a:ea typeface="宋体" panose="02010600030101010101" pitchFamily="2" charset="-122"/>
              </a:rPr>
              <a:t>A</a:t>
            </a:r>
            <a:r>
              <a:rPr lang="en-US" altLang="zh-CN" sz="1800" b="1"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a:t>
            </a:r>
            <a:r>
              <a:rPr lang="en-US" altLang="zh-CN" sz="1800" b="1"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D</a:t>
            </a:r>
            <a:r>
              <a:rPr lang="en-US" altLang="zh-CN" sz="1800" b="1"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 ，根据运算级的比较，我们可以定下运算的顺序，然后按运算顺序计算结果。注意，这类题是有个小技巧的。比如</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选项可以先看中间的</a:t>
            </a:r>
            <a:r>
              <a:rPr lang="zh-CN" altLang="en-US" sz="1800" b="1"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，为什么呢？</a:t>
            </a:r>
            <a:r>
              <a:rPr lang="zh-CN" altLang="en-US" sz="1800" b="1" dirty="0">
                <a:latin typeface="Times New Roman" panose="02020603050405020304" pitchFamily="18" charset="0"/>
                <a:ea typeface="宋体" panose="02010600030101010101" pitchFamily="2" charset="-122"/>
              </a:rPr>
              <a:t>因为∨的左右有一边是真就行，可以不去看另外一边。</a:t>
            </a: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en-US" altLang="zh-CN" sz="1800" b="1" dirty="0">
                <a:latin typeface="Times New Roman" panose="02020603050405020304" pitchFamily="18" charset="0"/>
                <a:ea typeface="宋体" panose="02010600030101010101" pitchFamily="2" charset="-122"/>
              </a:rPr>
              <a:t>A</a:t>
            </a:r>
            <a:r>
              <a:rPr lang="zh-CN" altLang="en-US" sz="1800" b="1" dirty="0">
                <a:latin typeface="Times New Roman" panose="02020603050405020304" pitchFamily="18" charset="0"/>
                <a:ea typeface="宋体" panose="02010600030101010101" pitchFamily="2" charset="-122"/>
              </a:rPr>
              <a:t>选项的结果是：</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A∧B</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C∧D ∨¬A</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A∧B</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假，（</a:t>
            </a:r>
            <a:r>
              <a:rPr lang="en-US" altLang="zh-CN" sz="1800" dirty="0">
                <a:latin typeface="Times New Roman" panose="02020603050405020304" pitchFamily="18" charset="0"/>
                <a:ea typeface="宋体" panose="02010600030101010101" pitchFamily="2" charset="-122"/>
              </a:rPr>
              <a:t>C∧D ∨¬A</a:t>
            </a:r>
            <a:r>
              <a:rPr lang="zh-CN" altLang="en-US" sz="1800" dirty="0">
                <a:latin typeface="Times New Roman" panose="02020603050405020304" pitchFamily="18" charset="0"/>
                <a:ea typeface="宋体" panose="02010600030101010101" pitchFamily="2" charset="-122"/>
              </a:rPr>
              <a:t>）中</a:t>
            </a:r>
            <a:r>
              <a:rPr lang="en-US" altLang="zh-CN" sz="1800" dirty="0">
                <a:latin typeface="Times New Roman" panose="02020603050405020304" pitchFamily="18" charset="0"/>
                <a:ea typeface="宋体" panose="02010600030101010101" pitchFamily="2" charset="-122"/>
              </a:rPr>
              <a:t>C∧D =</a:t>
            </a:r>
            <a:r>
              <a:rPr lang="zh-CN" altLang="en-US" sz="1800" dirty="0">
                <a:latin typeface="Times New Roman" panose="02020603050405020304" pitchFamily="18" charset="0"/>
                <a:ea typeface="宋体" panose="02010600030101010101" pitchFamily="2" charset="-122"/>
              </a:rPr>
              <a:t>假，</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假，所以（</a:t>
            </a:r>
            <a:r>
              <a:rPr lang="en-US" altLang="zh-CN" sz="1800" dirty="0">
                <a:latin typeface="Times New Roman" panose="02020603050405020304" pitchFamily="18" charset="0"/>
                <a:ea typeface="宋体" panose="02010600030101010101" pitchFamily="2" charset="-122"/>
              </a:rPr>
              <a:t>C∧D ∨¬A</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假。于是</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选项可以简写为：假∨（假 ∨假）</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假。</a:t>
            </a: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en-US" altLang="zh-CN" sz="1800" b="1" dirty="0">
                <a:latin typeface="Times New Roman" panose="02020603050405020304" pitchFamily="18" charset="0"/>
                <a:ea typeface="宋体" panose="02010600030101010101" pitchFamily="2" charset="-122"/>
              </a:rPr>
              <a:t>B</a:t>
            </a:r>
            <a:r>
              <a:rPr lang="zh-CN" altLang="en-US" sz="1800" b="1" dirty="0">
                <a:latin typeface="Times New Roman" panose="02020603050405020304" pitchFamily="18" charset="0"/>
                <a:ea typeface="宋体" panose="02010600030101010101" pitchFamily="2" charset="-122"/>
              </a:rPr>
              <a:t>选项的结果是：</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 ∧ B</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C</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，如果</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是假那么就可以不去看前面的（（</a:t>
            </a:r>
            <a:r>
              <a:rPr lang="en-US" altLang="zh-CN" sz="1800" dirty="0">
                <a:latin typeface="Times New Roman" panose="02020603050405020304" pitchFamily="18" charset="0"/>
                <a:ea typeface="宋体" panose="02010600030101010101" pitchFamily="2" charset="-122"/>
              </a:rPr>
              <a:t>¬A ∧ B</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C</a:t>
            </a:r>
            <a:r>
              <a:rPr lang="zh-CN" altLang="en-US" sz="1800" dirty="0">
                <a:latin typeface="Times New Roman" panose="02020603050405020304" pitchFamily="18" charset="0"/>
                <a:ea typeface="宋体" panose="02010600030101010101" pitchFamily="2" charset="-122"/>
              </a:rPr>
              <a:t>），可惜的是</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是真，那么就要看（（</a:t>
            </a:r>
            <a:r>
              <a:rPr lang="en-US" altLang="zh-CN" sz="1800" dirty="0">
                <a:latin typeface="Times New Roman" panose="02020603050405020304" pitchFamily="18" charset="0"/>
                <a:ea typeface="宋体" panose="02010600030101010101" pitchFamily="2" charset="-122"/>
              </a:rPr>
              <a:t>¬A ∧ B</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C</a:t>
            </a:r>
            <a:r>
              <a:rPr lang="zh-CN" altLang="en-US" sz="1800" dirty="0">
                <a:latin typeface="Times New Roman" panose="02020603050405020304" pitchFamily="18" charset="0"/>
                <a:ea typeface="宋体" panose="02010600030101010101" pitchFamily="2" charset="-122"/>
              </a:rPr>
              <a:t>），发现</a:t>
            </a:r>
            <a:r>
              <a:rPr lang="en-US" altLang="zh-CN" sz="1800" dirty="0">
                <a:latin typeface="Times New Roman" panose="02020603050405020304" pitchFamily="18" charset="0"/>
                <a:ea typeface="宋体" panose="02010600030101010101" pitchFamily="2" charset="-122"/>
              </a:rPr>
              <a:t>C</a:t>
            </a:r>
            <a:r>
              <a:rPr lang="zh-CN" altLang="en-US" sz="1800" dirty="0">
                <a:latin typeface="Times New Roman" panose="02020603050405020304" pitchFamily="18" charset="0"/>
                <a:ea typeface="宋体" panose="02010600030101010101" pitchFamily="2" charset="-122"/>
              </a:rPr>
              <a:t>是真，所以不看（</a:t>
            </a:r>
            <a:r>
              <a:rPr lang="en-US" altLang="zh-CN" sz="1800" dirty="0">
                <a:latin typeface="Times New Roman" panose="02020603050405020304" pitchFamily="18" charset="0"/>
                <a:ea typeface="宋体" panose="02010600030101010101" pitchFamily="2" charset="-122"/>
              </a:rPr>
              <a:t>¬A ∧ B</a:t>
            </a:r>
            <a:r>
              <a:rPr lang="zh-CN" altLang="en-US" sz="1800" dirty="0">
                <a:latin typeface="Times New Roman" panose="02020603050405020304" pitchFamily="18" charset="0"/>
                <a:ea typeface="宋体" panose="02010600030101010101" pitchFamily="2" charset="-122"/>
              </a:rPr>
              <a:t>），于是</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选项可以简写为：（？∨ 真）∧ 真 </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真。</a:t>
            </a: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en-US" altLang="zh-CN" sz="1800" b="1" dirty="0">
                <a:latin typeface="Times New Roman" panose="02020603050405020304" pitchFamily="18" charset="0"/>
                <a:ea typeface="宋体" panose="02010600030101010101" pitchFamily="2" charset="-122"/>
              </a:rPr>
              <a:t>C</a:t>
            </a:r>
            <a:r>
              <a:rPr lang="zh-CN" altLang="en-US" sz="1800" b="1" dirty="0">
                <a:latin typeface="Times New Roman" panose="02020603050405020304" pitchFamily="18" charset="0"/>
                <a:ea typeface="宋体" panose="02010600030101010101" pitchFamily="2" charset="-122"/>
              </a:rPr>
              <a:t>选项的结果是：</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B∨C∨D</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D∧A </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D∧A=</a:t>
            </a:r>
            <a:r>
              <a:rPr lang="zh-CN" altLang="en-US" sz="1800" dirty="0">
                <a:latin typeface="Times New Roman" panose="02020603050405020304" pitchFamily="18" charset="0"/>
                <a:ea typeface="宋体" panose="02010600030101010101" pitchFamily="2" charset="-122"/>
              </a:rPr>
              <a:t>假，所以不得不看前面部分（</a:t>
            </a:r>
            <a:r>
              <a:rPr lang="en-US" altLang="zh-CN" sz="1800" dirty="0">
                <a:latin typeface="Times New Roman" panose="02020603050405020304" pitchFamily="18" charset="0"/>
                <a:ea typeface="宋体" panose="02010600030101010101" pitchFamily="2" charset="-122"/>
              </a:rPr>
              <a:t>B∨C∨D</a:t>
            </a:r>
            <a:r>
              <a:rPr lang="zh-CN" altLang="en-US" sz="1800" dirty="0">
                <a:latin typeface="Times New Roman" panose="02020603050405020304" pitchFamily="18" charset="0"/>
                <a:ea typeface="宋体" panose="02010600030101010101" pitchFamily="2" charset="-122"/>
              </a:rPr>
              <a:t>），只要</a:t>
            </a:r>
            <a:r>
              <a:rPr lang="en-US" altLang="zh-CN" sz="1800" dirty="0">
                <a:latin typeface="Times New Roman" panose="02020603050405020304" pitchFamily="18" charset="0"/>
                <a:ea typeface="宋体" panose="02010600030101010101" pitchFamily="2" charset="-122"/>
              </a:rPr>
              <a:t>BCD</a:t>
            </a:r>
            <a:r>
              <a:rPr lang="zh-CN" altLang="en-US" sz="1800" dirty="0">
                <a:latin typeface="Times New Roman" panose="02020603050405020304" pitchFamily="18" charset="0"/>
                <a:ea typeface="宋体" panose="02010600030101010101" pitchFamily="2" charset="-122"/>
              </a:rPr>
              <a:t>有一个是真，那么（</a:t>
            </a:r>
            <a:r>
              <a:rPr lang="en-US" altLang="zh-CN" sz="1800" dirty="0">
                <a:latin typeface="Times New Roman" panose="02020603050405020304" pitchFamily="18" charset="0"/>
                <a:ea typeface="宋体" panose="02010600030101010101" pitchFamily="2" charset="-122"/>
              </a:rPr>
              <a:t>B∨C∨D</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真，而容易发现</a:t>
            </a:r>
            <a:r>
              <a:rPr lang="en-US" altLang="zh-CN" sz="1800" dirty="0">
                <a:latin typeface="Times New Roman" panose="02020603050405020304" pitchFamily="18" charset="0"/>
                <a:ea typeface="宋体" panose="02010600030101010101" pitchFamily="2" charset="-122"/>
              </a:rPr>
              <a:t>C=true</a:t>
            </a:r>
            <a:r>
              <a:rPr lang="zh-CN" altLang="en-US" sz="1800" dirty="0">
                <a:latin typeface="Times New Roman" panose="02020603050405020304" pitchFamily="18" charset="0"/>
                <a:ea typeface="宋体" panose="02010600030101010101" pitchFamily="2" charset="-122"/>
              </a:rPr>
              <a:t>。所以</a:t>
            </a:r>
            <a:r>
              <a:rPr lang="en-US" altLang="zh-CN" sz="1800" dirty="0">
                <a:latin typeface="Times New Roman" panose="02020603050405020304" pitchFamily="18" charset="0"/>
                <a:ea typeface="宋体" panose="02010600030101010101" pitchFamily="2" charset="-122"/>
              </a:rPr>
              <a:t>C</a:t>
            </a:r>
            <a:r>
              <a:rPr lang="zh-CN" altLang="en-US" sz="1800" dirty="0">
                <a:latin typeface="Times New Roman" panose="02020603050405020304" pitchFamily="18" charset="0"/>
                <a:ea typeface="宋体" panose="02010600030101010101" pitchFamily="2" charset="-122"/>
              </a:rPr>
              <a:t>选项可以简写为：真∨ 假 </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真。 </a:t>
            </a: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en-US" altLang="zh-CN" sz="1800" b="1" dirty="0">
                <a:latin typeface="Times New Roman" panose="02020603050405020304" pitchFamily="18" charset="0"/>
                <a:ea typeface="宋体" panose="02010600030101010101" pitchFamily="2" charset="-122"/>
              </a:rPr>
              <a:t>D</a:t>
            </a:r>
            <a:r>
              <a:rPr lang="zh-CN" altLang="en-US" sz="1800" b="1" dirty="0">
                <a:latin typeface="Times New Roman" panose="02020603050405020304" pitchFamily="18" charset="0"/>
                <a:ea typeface="宋体" panose="02010600030101010101" pitchFamily="2" charset="-122"/>
              </a:rPr>
              <a:t>选项的结果是：</a:t>
            </a:r>
            <a:r>
              <a:rPr lang="en-US" altLang="zh-CN" sz="1800" dirty="0">
                <a:latin typeface="Times New Roman" panose="02020603050405020304" pitchFamily="18" charset="0"/>
                <a:ea typeface="宋体" panose="02010600030101010101" pitchFamily="2" charset="-122"/>
              </a:rPr>
              <a:t>A ∧</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D ∨¬C</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，我们很容易发现</a:t>
            </a:r>
            <a:r>
              <a:rPr lang="en-US" altLang="zh-CN" sz="1800" dirty="0">
                <a:latin typeface="Times New Roman" panose="02020603050405020304" pitchFamily="18" charset="0"/>
                <a:ea typeface="宋体" panose="02010600030101010101" pitchFamily="2" charset="-122"/>
              </a:rPr>
              <a:t>D</a:t>
            </a:r>
            <a:r>
              <a:rPr lang="zh-CN" altLang="en-US" sz="1800" dirty="0">
                <a:latin typeface="Times New Roman" panose="02020603050405020304" pitchFamily="18" charset="0"/>
                <a:ea typeface="宋体" panose="02010600030101010101" pitchFamily="2" charset="-122"/>
              </a:rPr>
              <a:t>选项的特殊结构为 ？∧？∧？，三个？有一个是假，那么</a:t>
            </a:r>
            <a:r>
              <a:rPr lang="en-US" altLang="zh-CN" sz="1800" dirty="0">
                <a:latin typeface="Times New Roman" panose="02020603050405020304" pitchFamily="18" charset="0"/>
                <a:ea typeface="宋体" panose="02010600030101010101" pitchFamily="2" charset="-122"/>
              </a:rPr>
              <a:t>D</a:t>
            </a:r>
            <a:r>
              <a:rPr lang="zh-CN" altLang="en-US" sz="1800" dirty="0">
                <a:latin typeface="Times New Roman" panose="02020603050405020304" pitchFamily="18" charset="0"/>
                <a:ea typeface="宋体" panose="02010600030101010101" pitchFamily="2" charset="-122"/>
              </a:rPr>
              <a:t>为假，</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和</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不用计算便可看出，所以先发现</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假，所以</a:t>
            </a:r>
            <a:r>
              <a:rPr lang="en-US" altLang="zh-CN" sz="1800" dirty="0">
                <a:latin typeface="Times New Roman" panose="02020603050405020304" pitchFamily="18" charset="0"/>
                <a:ea typeface="宋体" panose="02010600030101010101" pitchFamily="2" charset="-122"/>
              </a:rPr>
              <a:t>D=</a:t>
            </a:r>
            <a:r>
              <a:rPr lang="zh-CN" altLang="en-US" sz="1800" dirty="0">
                <a:latin typeface="Times New Roman" panose="02020603050405020304" pitchFamily="18" charset="0"/>
                <a:ea typeface="宋体" panose="02010600030101010101" pitchFamily="2" charset="-122"/>
              </a:rPr>
              <a:t>假。</a:t>
            </a:r>
            <a:endParaRPr lang="en-US" altLang="zh-CN" sz="1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3043">
                                            <p:txEl>
                                              <p:charRg st="174" end="296"/>
                                            </p:txEl>
                                          </p:spTgt>
                                        </p:tgtEl>
                                        <p:attrNameLst>
                                          <p:attrName>style.visibility</p:attrName>
                                        </p:attrNameLst>
                                      </p:cBhvr>
                                      <p:to>
                                        <p:strVal val="visible"/>
                                      </p:to>
                                    </p:set>
                                    <p:animEffect transition="in" filter="wipe(down)">
                                      <p:cBhvr>
                                        <p:cTn id="7" dur="500"/>
                                        <p:tgtEl>
                                          <p:spTgt spid="343043">
                                            <p:txEl>
                                              <p:charRg st="174" end="296"/>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3043">
                                            <p:txEl>
                                              <p:charRg st="296" end="388"/>
                                            </p:txEl>
                                          </p:spTgt>
                                        </p:tgtEl>
                                        <p:attrNameLst>
                                          <p:attrName>style.visibility</p:attrName>
                                        </p:attrNameLst>
                                      </p:cBhvr>
                                      <p:to>
                                        <p:strVal val="visible"/>
                                      </p:to>
                                    </p:set>
                                    <p:animEffect transition="in" filter="wipe(down)">
                                      <p:cBhvr>
                                        <p:cTn id="10" dur="500"/>
                                        <p:tgtEl>
                                          <p:spTgt spid="343043">
                                            <p:txEl>
                                              <p:charRg st="296" end="388"/>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43043">
                                            <p:txEl>
                                              <p:charRg st="388" end="517"/>
                                            </p:txEl>
                                          </p:spTgt>
                                        </p:tgtEl>
                                        <p:attrNameLst>
                                          <p:attrName>style.visibility</p:attrName>
                                        </p:attrNameLst>
                                      </p:cBhvr>
                                      <p:to>
                                        <p:strVal val="visible"/>
                                      </p:to>
                                    </p:set>
                                    <p:animEffect transition="in" filter="wipe(down)">
                                      <p:cBhvr>
                                        <p:cTn id="13" dur="500"/>
                                        <p:tgtEl>
                                          <p:spTgt spid="343043">
                                            <p:txEl>
                                              <p:charRg st="388" end="517"/>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43043">
                                            <p:txEl>
                                              <p:charRg st="517" end="619"/>
                                            </p:txEl>
                                          </p:spTgt>
                                        </p:tgtEl>
                                        <p:attrNameLst>
                                          <p:attrName>style.visibility</p:attrName>
                                        </p:attrNameLst>
                                      </p:cBhvr>
                                      <p:to>
                                        <p:strVal val="visible"/>
                                      </p:to>
                                    </p:set>
                                    <p:animEffect transition="in" filter="wipe(down)">
                                      <p:cBhvr>
                                        <p:cTn id="16" dur="500"/>
                                        <p:tgtEl>
                                          <p:spTgt spid="343043">
                                            <p:txEl>
                                              <p:charRg st="517" end="619"/>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43043">
                                            <p:txEl>
                                              <p:charRg st="619" end="706"/>
                                            </p:txEl>
                                          </p:spTgt>
                                        </p:tgtEl>
                                        <p:attrNameLst>
                                          <p:attrName>style.visibility</p:attrName>
                                        </p:attrNameLst>
                                      </p:cBhvr>
                                      <p:to>
                                        <p:strVal val="visible"/>
                                      </p:to>
                                    </p:set>
                                    <p:animEffect transition="in" filter="wipe(down)">
                                      <p:cBhvr>
                                        <p:cTn id="19" dur="500"/>
                                        <p:tgtEl>
                                          <p:spTgt spid="343043">
                                            <p:txEl>
                                              <p:charRg st="619" end="7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8"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2</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逻辑运算</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0483" name="Rectangle 3"/>
          <p:cNvSpPr>
            <a:spLocks noGrp="1"/>
          </p:cNvSpPr>
          <p:nvPr>
            <p:ph type="body"/>
          </p:nvPr>
        </p:nvSpPr>
        <p:spPr>
          <a:xfrm>
            <a:off x="107950" y="1125538"/>
            <a:ext cx="8928100" cy="5327650"/>
          </a:xfrm>
        </p:spPr>
        <p:txBody>
          <a:bodyPr vert="horz" wrap="square" lIns="91440" tIns="45720" rIns="91440" bIns="45720" anchor="t"/>
          <a:p>
            <a:pPr>
              <a:lnSpc>
                <a:spcPct val="90000"/>
              </a:lnSpc>
              <a:buNone/>
            </a:pP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逻辑运算先掌握各种运算，注意运算符的级别比较，做题是要细心。</a:t>
            </a:r>
            <a:endParaRPr lang="zh-CN" altLang="en-US" sz="1600" b="1" dirty="0">
              <a:latin typeface="Times New Roman" panose="02020603050405020304" pitchFamily="18" charset="0"/>
              <a:ea typeface="宋体" panose="02010600030101010101" pitchFamily="2" charset="-122"/>
            </a:endParaRPr>
          </a:p>
          <a:p>
            <a:pPr>
              <a:lnSpc>
                <a:spcPct val="90000"/>
              </a:lnSpc>
              <a:buNone/>
            </a:pPr>
            <a:r>
              <a:rPr lang="en-US" altLang="zh-CN" sz="1600" b="1" dirty="0">
                <a:latin typeface="Times New Roman" panose="02020603050405020304" pitchFamily="18" charset="0"/>
                <a:ea typeface="宋体" panose="02010600030101010101" pitchFamily="2" charset="-122"/>
              </a:rPr>
              <a:t>1.</a:t>
            </a:r>
            <a:r>
              <a:rPr lang="zh-CN" altLang="en-US" sz="1600" b="1" dirty="0">
                <a:latin typeface="Times New Roman" panose="02020603050405020304" pitchFamily="18" charset="0"/>
                <a:ea typeface="宋体" panose="02010600030101010101" pitchFamily="2" charset="-122"/>
              </a:rPr>
              <a:t>概念介绍</a:t>
            </a:r>
            <a:endParaRPr lang="zh-CN" altLang="en-US" sz="1600" b="1" dirty="0">
              <a:latin typeface="Times New Roman" panose="02020603050405020304" pitchFamily="18" charset="0"/>
              <a:ea typeface="宋体" panose="02010600030101010101" pitchFamily="2" charset="-122"/>
            </a:endParaRPr>
          </a:p>
          <a:p>
            <a:pPr>
              <a:lnSpc>
                <a:spcPct val="90000"/>
              </a:lnSpc>
              <a:buNone/>
            </a:pPr>
            <a:r>
              <a:rPr lang="zh-CN" altLang="en-US" sz="1600" b="1" dirty="0">
                <a:latin typeface="Times New Roman" panose="02020603050405020304" pitchFamily="18" charset="0"/>
                <a:ea typeface="宋体" panose="02010600030101010101" pitchFamily="2" charset="-122"/>
              </a:rPr>
              <a:t>       非： </a:t>
            </a:r>
            <a:r>
              <a:rPr lang="en-US" altLang="zh-CN" sz="1600" b="1" dirty="0">
                <a:latin typeface="Times New Roman" panose="02020603050405020304" pitchFamily="18" charset="0"/>
                <a:ea typeface="宋体" panose="02010600030101010101" pitchFamily="2" charset="-122"/>
              </a:rPr>
              <a:t>!        </a:t>
            </a:r>
            <a:r>
              <a:rPr lang="zh-CN" altLang="en-US" sz="1600" b="1" dirty="0">
                <a:latin typeface="Times New Roman" panose="02020603050405020304" pitchFamily="18" charset="0"/>
                <a:ea typeface="宋体" panose="02010600030101010101" pitchFamily="2" charset="-122"/>
              </a:rPr>
              <a:t>与：</a:t>
            </a:r>
            <a:r>
              <a:rPr lang="en-US" altLang="zh-CN" sz="1600" b="1" dirty="0">
                <a:latin typeface="Times New Roman" panose="02020603050405020304" pitchFamily="18" charset="0"/>
                <a:ea typeface="宋体" panose="02010600030101010101" pitchFamily="2" charset="-122"/>
              </a:rPr>
              <a:t>&amp;&amp;        </a:t>
            </a:r>
            <a:r>
              <a:rPr lang="zh-CN" altLang="en-US" sz="1600" b="1" dirty="0">
                <a:latin typeface="Times New Roman" panose="02020603050405020304" pitchFamily="18" charset="0"/>
                <a:ea typeface="宋体" panose="02010600030101010101" pitchFamily="2" charset="-122"/>
              </a:rPr>
              <a:t>或：</a:t>
            </a:r>
            <a:r>
              <a:rPr lang="en-US" altLang="zh-CN" sz="1600" b="1" dirty="0">
                <a:latin typeface="Times New Roman" panose="02020603050405020304" pitchFamily="18" charset="0"/>
                <a:ea typeface="宋体" panose="02010600030101010101" pitchFamily="2" charset="-122"/>
              </a:rPr>
              <a:t>||        </a:t>
            </a:r>
            <a:r>
              <a:rPr lang="zh-CN" altLang="en-US" sz="1600" b="1" dirty="0">
                <a:latin typeface="Times New Roman" panose="02020603050405020304" pitchFamily="18" charset="0"/>
                <a:ea typeface="宋体" panose="02010600030101010101" pitchFamily="2" charset="-122"/>
              </a:rPr>
              <a:t>异或：</a:t>
            </a:r>
            <a:r>
              <a:rPr lang="en-US" altLang="zh-CN" sz="1600" b="1" dirty="0">
                <a:latin typeface="Times New Roman" panose="02020603050405020304" pitchFamily="18" charset="0"/>
                <a:ea typeface="宋体" panose="02010600030101010101" pitchFamily="2" charset="-122"/>
              </a:rPr>
              <a:t>^ </a:t>
            </a: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r>
              <a:rPr lang="en-US" altLang="zh-CN" sz="1600" b="1" dirty="0">
                <a:latin typeface="Times New Roman" panose="02020603050405020304" pitchFamily="18" charset="0"/>
                <a:ea typeface="宋体" panose="02010600030101010101" pitchFamily="2" charset="-122"/>
              </a:rPr>
              <a:t>2.</a:t>
            </a:r>
            <a:r>
              <a:rPr lang="zh-CN" altLang="en-US" sz="1600" b="1" dirty="0">
                <a:latin typeface="Times New Roman" panose="02020603050405020304" pitchFamily="18" charset="0"/>
                <a:ea typeface="宋体" panose="02010600030101010101" pitchFamily="2" charset="-122"/>
              </a:rPr>
              <a:t>运算级比较</a:t>
            </a:r>
            <a:endParaRPr lang="zh-CN" altLang="en-US" sz="1600" b="1" dirty="0">
              <a:latin typeface="Times New Roman" panose="02020603050405020304" pitchFamily="18" charset="0"/>
              <a:ea typeface="宋体" panose="02010600030101010101" pitchFamily="2" charset="-122"/>
            </a:endParaRPr>
          </a:p>
          <a:p>
            <a:pPr>
              <a:lnSpc>
                <a:spcPct val="90000"/>
              </a:lnSpc>
              <a:buNone/>
            </a:pPr>
            <a:r>
              <a:rPr lang="zh-CN" altLang="en-US" sz="1600" b="1" dirty="0">
                <a:latin typeface="Times New Roman" panose="02020603050405020304" pitchFamily="18" charset="0"/>
                <a:ea typeface="宋体" panose="02010600030101010101" pitchFamily="2" charset="-122"/>
              </a:rPr>
              <a:t>       括号   </a:t>
            </a:r>
            <a:r>
              <a:rPr lang="en-US" altLang="zh-CN" sz="1600" b="1" dirty="0">
                <a:latin typeface="Times New Roman" panose="02020603050405020304" pitchFamily="18" charset="0"/>
                <a:ea typeface="宋体" panose="02010600030101010101" pitchFamily="2" charset="-122"/>
              </a:rPr>
              <a:t>&gt; </a:t>
            </a:r>
            <a:r>
              <a:rPr lang="zh-CN" altLang="en-US" sz="1600" b="1" dirty="0">
                <a:latin typeface="Times New Roman" panose="02020603050405020304" pitchFamily="18" charset="0"/>
                <a:ea typeface="宋体" panose="02010600030101010101" pitchFamily="2" charset="-122"/>
              </a:rPr>
              <a:t>非  </a:t>
            </a:r>
            <a:r>
              <a:rPr lang="en-US" altLang="zh-CN" sz="1600" b="1" dirty="0">
                <a:latin typeface="Times New Roman" panose="02020603050405020304" pitchFamily="18" charset="0"/>
                <a:ea typeface="宋体" panose="02010600030101010101" pitchFamily="2" charset="-122"/>
              </a:rPr>
              <a:t>&gt; </a:t>
            </a:r>
            <a:r>
              <a:rPr lang="zh-CN" altLang="en-US" sz="1600" b="1" dirty="0">
                <a:latin typeface="Times New Roman" panose="02020603050405020304" pitchFamily="18" charset="0"/>
                <a:ea typeface="宋体" panose="02010600030101010101" pitchFamily="2" charset="-122"/>
              </a:rPr>
              <a:t>与  </a:t>
            </a:r>
            <a:r>
              <a:rPr lang="en-US" altLang="zh-CN" sz="1600" b="1" dirty="0">
                <a:latin typeface="Times New Roman" panose="02020603050405020304" pitchFamily="18" charset="0"/>
                <a:ea typeface="宋体" panose="02010600030101010101" pitchFamily="2" charset="-122"/>
              </a:rPr>
              <a:t>&gt;  </a:t>
            </a:r>
            <a:r>
              <a:rPr lang="zh-CN" altLang="en-US" sz="1600" b="1" dirty="0">
                <a:latin typeface="Times New Roman" panose="02020603050405020304" pitchFamily="18" charset="0"/>
                <a:ea typeface="宋体" panose="02010600030101010101" pitchFamily="2" charset="-122"/>
              </a:rPr>
              <a:t>或、异或    （ </a:t>
            </a:r>
            <a:r>
              <a:rPr lang="en-US" altLang="zh-CN" sz="1600" b="1"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和</a:t>
            </a:r>
            <a:r>
              <a:rPr lang="en-US" altLang="zh-CN" sz="1600" b="1"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是同级的）</a:t>
            </a:r>
            <a:endParaRPr lang="zh-CN" altLang="en-US" sz="1600" b="1" dirty="0">
              <a:latin typeface="Times New Roman" panose="02020603050405020304" pitchFamily="18" charset="0"/>
              <a:ea typeface="宋体" panose="02010600030101010101" pitchFamily="2" charset="-122"/>
            </a:endParaRPr>
          </a:p>
          <a:p>
            <a:pPr>
              <a:lnSpc>
                <a:spcPct val="90000"/>
              </a:lnSpc>
              <a:buNone/>
            </a:pPr>
            <a:r>
              <a:rPr lang="zh-CN" altLang="en-US" sz="1600" b="1" dirty="0">
                <a:latin typeface="Times New Roman" panose="02020603050405020304" pitchFamily="18" charset="0"/>
                <a:ea typeface="宋体" panose="02010600030101010101" pitchFamily="2" charset="-122"/>
              </a:rPr>
              <a:t>如果加入加减乘除，就是以下这样：</a:t>
            </a:r>
            <a:endParaRPr lang="zh-CN" altLang="en-US"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en-US" altLang="zh-CN" sz="1600" b="1" dirty="0">
              <a:latin typeface="Times New Roman" panose="02020603050405020304" pitchFamily="18" charset="0"/>
              <a:ea typeface="宋体" panose="02010600030101010101" pitchFamily="2" charset="-122"/>
            </a:endParaRPr>
          </a:p>
          <a:p>
            <a:pPr>
              <a:lnSpc>
                <a:spcPct val="90000"/>
              </a:lnSpc>
              <a:buNone/>
            </a:pPr>
            <a:endParaRPr lang="zh-CN" altLang="en-US" sz="1800" b="1" dirty="0">
              <a:latin typeface="Times New Roman" panose="02020603050405020304" pitchFamily="18" charset="0"/>
              <a:ea typeface="宋体" panose="02010600030101010101" pitchFamily="2" charset="-122"/>
            </a:endParaRPr>
          </a:p>
          <a:p>
            <a:pPr>
              <a:lnSpc>
                <a:spcPct val="90000"/>
              </a:lnSpc>
              <a:buNone/>
            </a:pPr>
            <a:r>
              <a:rPr lang="zh-CN" altLang="en-US" sz="1800" b="1" dirty="0">
                <a:latin typeface="Times New Roman" panose="02020603050405020304" pitchFamily="18" charset="0"/>
                <a:ea typeface="宋体" panose="02010600030101010101" pitchFamily="2" charset="-122"/>
              </a:rPr>
              <a:t>注意：同级的运算符不分高低，计算时按照从左到右运算。</a:t>
            </a:r>
            <a:endParaRPr lang="en-US" altLang="zh-CN" sz="1800" b="1" dirty="0">
              <a:latin typeface="Times New Roman" panose="02020603050405020304" pitchFamily="18" charset="0"/>
              <a:ea typeface="宋体" panose="02010600030101010101" pitchFamily="2" charset="-122"/>
            </a:endParaRPr>
          </a:p>
        </p:txBody>
      </p:sp>
      <p:pic>
        <p:nvPicPr>
          <p:cNvPr id="20484" name="Picture 4"/>
          <p:cNvPicPr>
            <a:picLocks noChangeAspect="1"/>
          </p:cNvPicPr>
          <p:nvPr/>
        </p:nvPicPr>
        <p:blipFill>
          <a:blip r:embed="rId1"/>
          <a:stretch>
            <a:fillRect/>
          </a:stretch>
        </p:blipFill>
        <p:spPr>
          <a:xfrm>
            <a:off x="684213" y="3068638"/>
            <a:ext cx="6048375" cy="29210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179388" y="0"/>
            <a:ext cx="7559675" cy="792163"/>
          </a:xfrm>
        </p:spPr>
        <p:txBody>
          <a:bodyPr vert="horz" wrap="square" lIns="91440" tIns="45720" rIns="91440" bIns="45720" anchor="b"/>
          <a:p>
            <a:pPr eaLnBrk="1" hangingPunct="1"/>
            <a:r>
              <a:rPr lang="zh-CN" altLang="en-US" dirty="0"/>
              <a:t>集合之间的并、交、差运算</a:t>
            </a:r>
            <a:endParaRPr lang="zh-CN" altLang="en-US" dirty="0"/>
          </a:p>
        </p:txBody>
      </p:sp>
      <p:sp>
        <p:nvSpPr>
          <p:cNvPr id="6147" name="Rectangle 46"/>
          <p:cNvSpPr>
            <a:spLocks noGrp="1"/>
          </p:cNvSpPr>
          <p:nvPr>
            <p:ph idx="1"/>
          </p:nvPr>
        </p:nvSpPr>
        <p:spPr>
          <a:xfrm>
            <a:off x="0" y="990600"/>
            <a:ext cx="8915400" cy="1143000"/>
          </a:xfrm>
        </p:spPr>
        <p:txBody>
          <a:bodyPr vert="horz" wrap="square" lIns="91440" tIns="45720" rIns="91440" bIns="45720" anchor="t"/>
          <a:p>
            <a:pPr eaLnBrk="1" hangingPunct="1">
              <a:buNone/>
            </a:pPr>
            <a:r>
              <a:rPr lang="zh-CN" altLang="en-US" dirty="0"/>
              <a:t>假设</a:t>
            </a:r>
            <a:r>
              <a:rPr lang="en-US" altLang="zh-CN" dirty="0"/>
              <a:t>A=[1,3,4,5],B=[4,5,6,7],</a:t>
            </a:r>
            <a:br>
              <a:rPr lang="en-US" altLang="zh-CN" dirty="0"/>
            </a:br>
            <a:r>
              <a:rPr lang="zh-CN" altLang="en-US" dirty="0"/>
              <a:t>全集</a:t>
            </a:r>
            <a:r>
              <a:rPr lang="en-US" altLang="zh-CN" dirty="0"/>
              <a:t>I=[1,2,3,4,5,6,7</a:t>
            </a:r>
            <a:endParaRPr lang="en-US" altLang="zh-CN" dirty="0"/>
          </a:p>
        </p:txBody>
      </p:sp>
      <p:graphicFrame>
        <p:nvGraphicFramePr>
          <p:cNvPr id="6148" name="内容占位符 6147"/>
          <p:cNvGraphicFramePr/>
          <p:nvPr>
            <p:ph/>
          </p:nvPr>
        </p:nvGraphicFramePr>
        <p:xfrm>
          <a:off x="76200" y="4114800"/>
          <a:ext cx="8991600" cy="1868488"/>
        </p:xfrm>
        <a:graphic>
          <a:graphicData uri="http://schemas.openxmlformats.org/drawingml/2006/table">
            <a:tbl>
              <a:tblPr/>
              <a:tblGrid>
                <a:gridCol w="914400"/>
                <a:gridCol w="762000"/>
                <a:gridCol w="1143000"/>
                <a:gridCol w="4343400"/>
                <a:gridCol w="1828800"/>
              </a:tblGrid>
              <a:tr h="561975">
                <a:tc>
                  <a:txBody>
                    <a:bodyPr/>
                    <a:p>
                      <a:pPr algn="ct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运算符</a:t>
                      </a:r>
                      <a:endParaRPr lang="zh-CN" altLang="en-US" dirty="0">
                        <a:latin typeface="宋体" panose="02010600030101010101" pitchFamily="2" charset="-122"/>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名称</a:t>
                      </a:r>
                      <a:endParaRPr lang="zh-CN" altLang="en-US"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表示形式</a:t>
                      </a:r>
                      <a:endParaRPr lang="zh-CN" altLang="en-US"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定义</a:t>
                      </a:r>
                      <a:endParaRPr lang="zh-CN" altLang="en-US"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运算结果</a:t>
                      </a:r>
                      <a:endParaRPr lang="zh-CN" altLang="en-US"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4975">
                <a:tc>
                  <a:txBody>
                    <a:bodyPr/>
                    <a:p>
                      <a:pPr algn="ctr">
                        <a:spcBef>
                          <a:spcPct val="20000"/>
                        </a:spcBef>
                        <a:buClr>
                          <a:schemeClr val="hlink"/>
                        </a:buClr>
                        <a:buFont typeface="Wingdings" panose="05000000000000000000" pitchFamily="2" charset="2"/>
                        <a:buNone/>
                      </a:pPr>
                      <a:r>
                        <a:rPr lang="en-US" altLang="zh-CN" dirty="0">
                          <a:latin typeface="宋体" panose="02010600030101010101" pitchFamily="2" charset="-122"/>
                          <a:ea typeface="宋体" panose="02010600030101010101" pitchFamily="2" charset="-122"/>
                        </a:rPr>
                        <a:t>U</a:t>
                      </a:r>
                      <a:endParaRPr lang="en-US" altLang="zh-CN" dirty="0">
                        <a:latin typeface="宋体" panose="02010600030101010101" pitchFamily="2" charset="-122"/>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并集</a:t>
                      </a:r>
                      <a:endParaRPr lang="zh-CN" altLang="en-US"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en-US" altLang="zh-CN" dirty="0">
                          <a:latin typeface="宋体" panose="02010600030101010101" pitchFamily="2" charset="-122"/>
                          <a:ea typeface="宋体" panose="02010600030101010101" pitchFamily="2" charset="-122"/>
                        </a:rPr>
                        <a:t>AUB</a:t>
                      </a:r>
                      <a:endParaRPr lang="en-US" altLang="zh-CN"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取两个集合中不重复的所有元素</a:t>
                      </a:r>
                      <a:endParaRPr lang="zh-CN" altLang="en-US"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en-US" altLang="zh-CN" dirty="0">
                          <a:latin typeface="宋体" panose="02010600030101010101" pitchFamily="2" charset="-122"/>
                          <a:ea typeface="宋体" panose="02010600030101010101" pitchFamily="2" charset="-122"/>
                        </a:rPr>
                        <a:t>[1,3,4,5,6,7]</a:t>
                      </a:r>
                      <a:endParaRPr lang="en-US" altLang="zh-CN"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6563">
                <a:tc>
                  <a:txBody>
                    <a:bodyPr/>
                    <a:p>
                      <a:pPr algn="ctr">
                        <a:spcBef>
                          <a:spcPct val="20000"/>
                        </a:spcBef>
                        <a:buClr>
                          <a:schemeClr val="hlink"/>
                        </a:buClr>
                        <a:buFont typeface="Wingdings" panose="05000000000000000000" pitchFamily="2" charset="2"/>
                        <a:buNone/>
                      </a:pPr>
                      <a:r>
                        <a:rPr lang="zh-CN" altLang="en-US" dirty="0">
                          <a:latin typeface="Verdana" panose="020B0604030504040204" pitchFamily="34" charset="0"/>
                          <a:ea typeface="宋体" panose="02010600030101010101" pitchFamily="2" charset="-122"/>
                        </a:rPr>
                        <a:t>∩</a:t>
                      </a:r>
                      <a:endParaRPr lang="zh-CN" altLang="en-US" dirty="0">
                        <a:latin typeface="Verdana" panose="020B060403050404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交集</a:t>
                      </a:r>
                      <a:endParaRPr lang="zh-CN" altLang="en-US"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en-US" altLang="zh-CN" dirty="0">
                          <a:latin typeface="宋体" panose="02010600030101010101" pitchFamily="2" charset="-122"/>
                          <a:ea typeface="宋体" panose="02010600030101010101" pitchFamily="2" charset="-122"/>
                        </a:rPr>
                        <a:t>A</a:t>
                      </a:r>
                      <a:r>
                        <a:rPr lang="zh-CN" altLang="en-US" dirty="0">
                          <a:latin typeface="Verdana" panose="020B0604030504040204" pitchFamily="34" charset="0"/>
                          <a:ea typeface="宋体" panose="02010600030101010101" pitchFamily="2" charset="-122"/>
                        </a:rPr>
                        <a:t>∩</a:t>
                      </a:r>
                      <a:r>
                        <a:rPr lang="en-US" altLang="zh-CN" dirty="0">
                          <a:latin typeface="宋体" panose="02010600030101010101" pitchFamily="2" charset="-122"/>
                          <a:ea typeface="宋体" panose="02010600030101010101" pitchFamily="2" charset="-122"/>
                        </a:rPr>
                        <a:t>B</a:t>
                      </a:r>
                      <a:endParaRPr lang="en-US" altLang="zh-CN"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取两个集合中的相同元素</a:t>
                      </a:r>
                      <a:endParaRPr lang="zh-CN" altLang="en-US"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en-US" altLang="zh-CN" dirty="0">
                          <a:latin typeface="宋体" panose="02010600030101010101" pitchFamily="2" charset="-122"/>
                          <a:ea typeface="宋体" panose="02010600030101010101" pitchFamily="2" charset="-122"/>
                        </a:rPr>
                        <a:t>[4,5]</a:t>
                      </a:r>
                      <a:endParaRPr lang="en-US" altLang="zh-CN"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4975">
                <a:tc>
                  <a:txBody>
                    <a:bodyPr/>
                    <a:p>
                      <a:pPr algn="ctr">
                        <a:spcBef>
                          <a:spcPct val="20000"/>
                        </a:spcBef>
                        <a:buClr>
                          <a:schemeClr val="hlink"/>
                        </a:buClr>
                        <a:buFont typeface="Wingdings" panose="05000000000000000000" pitchFamily="2" charset="2"/>
                        <a:buNone/>
                      </a:pP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补集</a:t>
                      </a:r>
                      <a:endParaRPr lang="zh-CN" altLang="en-US"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en-US" altLang="zh-CN" dirty="0">
                          <a:latin typeface="宋体" panose="02010600030101010101" pitchFamily="2" charset="-122"/>
                          <a:ea typeface="宋体" panose="02010600030101010101" pitchFamily="2" charset="-122"/>
                        </a:rPr>
                        <a:t>~A</a:t>
                      </a:r>
                      <a:endParaRPr lang="en-US" altLang="zh-CN"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spcBef>
                          <a:spcPct val="20000"/>
                        </a:spcBef>
                        <a:buClr>
                          <a:schemeClr val="hlink"/>
                        </a:buClr>
                        <a:buFont typeface="Wingdings" panose="05000000000000000000" pitchFamily="2" charset="2"/>
                        <a:buNone/>
                      </a:pPr>
                      <a:r>
                        <a:rPr lang="zh-CN" altLang="en-US" dirty="0">
                          <a:latin typeface="宋体" panose="02010600030101010101" pitchFamily="2" charset="-122"/>
                          <a:ea typeface="宋体" panose="02010600030101010101" pitchFamily="2" charset="-122"/>
                        </a:rPr>
                        <a:t>取在全</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中但又不在集合</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中的所有元素</a:t>
                      </a:r>
                      <a:endParaRPr lang="zh-CN" altLang="en-US"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lgn="ctr">
                        <a:spcBef>
                          <a:spcPct val="20000"/>
                        </a:spcBef>
                        <a:buClr>
                          <a:schemeClr val="hlink"/>
                        </a:buClr>
                        <a:buFont typeface="Wingdings" panose="05000000000000000000" pitchFamily="2" charset="2"/>
                        <a:buNone/>
                      </a:pPr>
                      <a:r>
                        <a:rPr lang="en-US" altLang="zh-CN" dirty="0">
                          <a:latin typeface="宋体" panose="02010600030101010101" pitchFamily="2" charset="-122"/>
                          <a:ea typeface="宋体" panose="02010600030101010101" pitchFamily="2" charset="-122"/>
                        </a:rPr>
                        <a:t>[6,7]</a:t>
                      </a:r>
                      <a:endParaRPr lang="en-US" altLang="zh-CN" dirty="0">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6180" name="Group 74"/>
          <p:cNvGrpSpPr/>
          <p:nvPr/>
        </p:nvGrpSpPr>
        <p:grpSpPr>
          <a:xfrm>
            <a:off x="1981200" y="2133600"/>
            <a:ext cx="2590800" cy="1752600"/>
            <a:chOff x="528" y="3072"/>
            <a:chExt cx="1632" cy="1104"/>
          </a:xfrm>
        </p:grpSpPr>
        <p:sp>
          <p:nvSpPr>
            <p:cNvPr id="6181" name="Oval 67"/>
            <p:cNvSpPr/>
            <p:nvPr/>
          </p:nvSpPr>
          <p:spPr>
            <a:xfrm>
              <a:off x="528" y="3072"/>
              <a:ext cx="1104" cy="1104"/>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6182" name="Oval 68"/>
            <p:cNvSpPr/>
            <p:nvPr/>
          </p:nvSpPr>
          <p:spPr>
            <a:xfrm>
              <a:off x="1056" y="3072"/>
              <a:ext cx="1104" cy="1104"/>
            </a:xfrm>
            <a:prstGeom prst="ellipse">
              <a:avLst/>
            </a:prstGeom>
            <a:solidFill>
              <a:srgbClr val="CCFFFF">
                <a:alpha val="38039"/>
              </a:srgbClr>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6183" name="Text Box 69"/>
            <p:cNvSpPr txBox="1"/>
            <p:nvPr/>
          </p:nvSpPr>
          <p:spPr>
            <a:xfrm>
              <a:off x="720" y="3408"/>
              <a:ext cx="288" cy="491"/>
            </a:xfrm>
            <a:prstGeom prst="rect">
              <a:avLst/>
            </a:prstGeom>
            <a:noFill/>
            <a:ln w="9525">
              <a:noFill/>
            </a:ln>
          </p:spPr>
          <p:txBody>
            <a:bodyPr>
              <a:spAutoFit/>
            </a:bodyPr>
            <a:p>
              <a:pPr>
                <a:spcBef>
                  <a:spcPct val="50000"/>
                </a:spcBef>
              </a:pPr>
              <a:r>
                <a:rPr lang="en-US" altLang="zh-CN" dirty="0">
                  <a:latin typeface="Arial" panose="020B0604020202020204" pitchFamily="34"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a:p>
              <a:pPr>
                <a:spcBef>
                  <a:spcPct val="50000"/>
                </a:spcBef>
              </a:pPr>
              <a:r>
                <a:rPr lang="en-US" altLang="zh-CN" dirty="0">
                  <a:latin typeface="Arial" panose="020B0604020202020204" pitchFamily="34"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6184" name="Text Box 70"/>
            <p:cNvSpPr txBox="1"/>
            <p:nvPr/>
          </p:nvSpPr>
          <p:spPr>
            <a:xfrm>
              <a:off x="1248" y="3360"/>
              <a:ext cx="288" cy="491"/>
            </a:xfrm>
            <a:prstGeom prst="rect">
              <a:avLst/>
            </a:prstGeom>
            <a:noFill/>
            <a:ln w="9525">
              <a:noFill/>
            </a:ln>
          </p:spPr>
          <p:txBody>
            <a:bodyPr>
              <a:spAutoFit/>
            </a:bodyPr>
            <a:p>
              <a:pPr>
                <a:spcBef>
                  <a:spcPct val="50000"/>
                </a:spcBef>
              </a:pPr>
              <a:r>
                <a:rPr lang="en-US" altLang="zh-CN" dirty="0">
                  <a:latin typeface="Arial" panose="020B0604020202020204" pitchFamily="34" charset="0"/>
                  <a:ea typeface="宋体" panose="02010600030101010101" pitchFamily="2" charset="-122"/>
                </a:rPr>
                <a:t>4</a:t>
              </a:r>
              <a:endParaRPr lang="en-US" altLang="zh-CN" dirty="0">
                <a:latin typeface="Arial" panose="020B0604020202020204" pitchFamily="34" charset="0"/>
                <a:ea typeface="宋体" panose="02010600030101010101" pitchFamily="2" charset="-122"/>
              </a:endParaRPr>
            </a:p>
            <a:p>
              <a:pPr>
                <a:spcBef>
                  <a:spcPct val="50000"/>
                </a:spcBef>
              </a:pP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6185" name="Text Box 71"/>
            <p:cNvSpPr txBox="1"/>
            <p:nvPr/>
          </p:nvSpPr>
          <p:spPr>
            <a:xfrm>
              <a:off x="1728" y="3360"/>
              <a:ext cx="288" cy="491"/>
            </a:xfrm>
            <a:prstGeom prst="rect">
              <a:avLst/>
            </a:prstGeom>
            <a:noFill/>
            <a:ln w="9525">
              <a:noFill/>
            </a:ln>
          </p:spPr>
          <p:txBody>
            <a:bodyPr>
              <a:spAutoFit/>
            </a:bodyPr>
            <a:p>
              <a:pPr>
                <a:spcBef>
                  <a:spcPct val="50000"/>
                </a:spcBef>
              </a:pPr>
              <a:r>
                <a:rPr lang="en-US" altLang="zh-CN" dirty="0">
                  <a:latin typeface="Arial" panose="020B0604020202020204" pitchFamily="34" charset="0"/>
                  <a:ea typeface="宋体" panose="02010600030101010101" pitchFamily="2" charset="-122"/>
                </a:rPr>
                <a:t>6</a:t>
              </a:r>
              <a:endParaRPr lang="en-US" altLang="zh-CN" dirty="0">
                <a:latin typeface="Arial" panose="020B0604020202020204" pitchFamily="34" charset="0"/>
                <a:ea typeface="宋体" panose="02010600030101010101" pitchFamily="2" charset="-122"/>
              </a:endParaRPr>
            </a:p>
            <a:p>
              <a:pPr>
                <a:spcBef>
                  <a:spcPct val="50000"/>
                </a:spcBef>
              </a:pPr>
              <a:r>
                <a:rPr lang="en-US" altLang="zh-CN" dirty="0">
                  <a:latin typeface="Arial" panose="020B0604020202020204" pitchFamily="34" charset="0"/>
                  <a:ea typeface="宋体" panose="02010600030101010101" pitchFamily="2" charset="-122"/>
                </a:rPr>
                <a:t>7</a:t>
              </a:r>
              <a:endParaRPr lang="en-US" altLang="zh-CN" dirty="0">
                <a:latin typeface="Arial" panose="020B0604020202020204" pitchFamily="34" charset="0"/>
                <a:ea typeface="宋体" panose="02010600030101010101" pitchFamily="2" charset="-122"/>
              </a:endParaRP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5090"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2</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逻辑运算</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45091" name="Rectangle 3"/>
          <p:cNvSpPr>
            <a:spLocks noGrp="1"/>
          </p:cNvSpPr>
          <p:nvPr>
            <p:ph type="body"/>
          </p:nvPr>
        </p:nvSpPr>
        <p:spPr>
          <a:xfrm>
            <a:off x="-71755" y="836613"/>
            <a:ext cx="9144000" cy="5545137"/>
          </a:xfrm>
        </p:spPr>
        <p:txBody>
          <a:bodyPr vert="horz" wrap="square" lIns="91440" tIns="45720" rIns="91440" bIns="45720" anchor="t"/>
          <a:p>
            <a:pPr algn="ctr">
              <a:lnSpc>
                <a:spcPct val="80000"/>
              </a:lnSpc>
              <a:buNone/>
            </a:pP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课堂练习</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80000"/>
              </a:lnSpc>
              <a:buNone/>
            </a:pPr>
            <a:endParaRPr lang="en-US" altLang="zh-CN" sz="1400" b="1" dirty="0">
              <a:latin typeface="Times New Roman" panose="02020603050405020304" pitchFamily="18" charset="0"/>
              <a:ea typeface="宋体" panose="02010600030101010101" pitchFamily="2" charset="-122"/>
            </a:endParaRPr>
          </a:p>
          <a:p>
            <a:pPr>
              <a:lnSpc>
                <a:spcPct val="80000"/>
              </a:lnSpc>
              <a:buNone/>
            </a:pPr>
            <a:r>
              <a:rPr lang="en-US" altLang="zh-CN" sz="1400" b="1" dirty="0">
                <a:latin typeface="Times New Roman" panose="02020603050405020304" pitchFamily="18" charset="0"/>
                <a:ea typeface="宋体" panose="02010600030101010101" pitchFamily="2" charset="-122"/>
              </a:rPr>
              <a:t>1</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【NOIP2002</a:t>
            </a:r>
            <a:r>
              <a:rPr lang="zh-CN" altLang="en-US" sz="1400" b="1" dirty="0">
                <a:latin typeface="Times New Roman" panose="02020603050405020304" pitchFamily="18" charset="0"/>
                <a:ea typeface="宋体" panose="02010600030101010101" pitchFamily="2" charset="-122"/>
              </a:rPr>
              <a:t>提高组</a:t>
            </a: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已知</a:t>
            </a:r>
            <a:r>
              <a:rPr lang="en-US" altLang="zh-CN" sz="1400" b="1" dirty="0">
                <a:latin typeface="Times New Roman" panose="02020603050405020304" pitchFamily="18" charset="0"/>
                <a:ea typeface="宋体" panose="02010600030101010101" pitchFamily="2" charset="-122"/>
              </a:rPr>
              <a:t>A = 35H</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A /\ 05H \/ A /\ 30H </a:t>
            </a:r>
            <a:r>
              <a:rPr lang="zh-CN" altLang="en-US" sz="1400" b="1" dirty="0">
                <a:latin typeface="Times New Roman" panose="02020603050405020304" pitchFamily="18" charset="0"/>
                <a:ea typeface="宋体" panose="02010600030101010101" pitchFamily="2" charset="-122"/>
              </a:rPr>
              <a:t>的结果是（     ）。</a:t>
            </a:r>
            <a:endParaRPr lang="zh-CN" altLang="pt-BR" sz="1400" b="1" dirty="0">
              <a:latin typeface="Times New Roman" panose="02020603050405020304" pitchFamily="18" charset="0"/>
              <a:ea typeface="宋体" panose="02010600030101010101" pitchFamily="2" charset="-122"/>
            </a:endParaRPr>
          </a:p>
          <a:p>
            <a:pPr>
              <a:lnSpc>
                <a:spcPct val="80000"/>
              </a:lnSpc>
              <a:buNone/>
            </a:pPr>
            <a:r>
              <a:rPr lang="pt-BR" altLang="zh-CN" sz="1400" b="1" dirty="0">
                <a:latin typeface="Times New Roman" panose="02020603050405020304" pitchFamily="18" charset="0"/>
                <a:ea typeface="宋体" panose="02010600030101010101" pitchFamily="2" charset="-122"/>
              </a:rPr>
              <a:t>A</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30H          B</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05H          C</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35H         D</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53H</a:t>
            </a:r>
            <a:endParaRPr lang="pt-BR" altLang="zh-CN" sz="1400" b="1" dirty="0">
              <a:latin typeface="Times New Roman" panose="02020603050405020304" pitchFamily="18" charset="0"/>
              <a:ea typeface="宋体" panose="02010600030101010101" pitchFamily="2" charset="-122"/>
            </a:endParaRPr>
          </a:p>
          <a:p>
            <a:pPr>
              <a:lnSpc>
                <a:spcPct val="80000"/>
              </a:lnSpc>
              <a:buNone/>
            </a:pPr>
            <a:r>
              <a:rPr lang="pt-BR" altLang="zh-CN" sz="1400" b="1" dirty="0">
                <a:latin typeface="Times New Roman" panose="02020603050405020304" pitchFamily="18" charset="0"/>
                <a:ea typeface="宋体" panose="02010600030101010101" pitchFamily="2" charset="-122"/>
              </a:rPr>
              <a:t>【</a:t>
            </a:r>
            <a:r>
              <a:rPr lang="zh-CN" altLang="pt-BR" sz="1400" b="1" dirty="0">
                <a:latin typeface="Times New Roman" panose="02020603050405020304" pitchFamily="18" charset="0"/>
                <a:ea typeface="宋体" panose="02010600030101010101" pitchFamily="2" charset="-122"/>
              </a:rPr>
              <a:t>答案</a:t>
            </a:r>
            <a:r>
              <a:rPr lang="pt-BR" altLang="zh-CN"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C</a:t>
            </a:r>
            <a:endParaRPr lang="en-US" altLang="zh-CN" sz="1400" b="1" dirty="0">
              <a:latin typeface="Times New Roman" panose="02020603050405020304" pitchFamily="18" charset="0"/>
              <a:ea typeface="宋体" panose="02010600030101010101" pitchFamily="2" charset="-122"/>
            </a:endParaRPr>
          </a:p>
          <a:p>
            <a:pPr>
              <a:lnSpc>
                <a:spcPct val="80000"/>
              </a:lnSpc>
              <a:buNone/>
            </a:pP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分析</a:t>
            </a:r>
            <a:r>
              <a:rPr lang="en-US" altLang="zh-CN" sz="1400" b="1"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将上述十六进制数转化成二进制岁数，逐位进行逻辑运算，注意与运算比或运算的优先级高。</a:t>
            </a:r>
            <a:endParaRPr lang="zh-CN" altLang="pt-BR" sz="1400" dirty="0">
              <a:latin typeface="Times New Roman" panose="02020603050405020304" pitchFamily="18" charset="0"/>
              <a:ea typeface="宋体" panose="02010600030101010101" pitchFamily="2" charset="-122"/>
            </a:endParaRPr>
          </a:p>
          <a:p>
            <a:pPr>
              <a:lnSpc>
                <a:spcPct val="80000"/>
              </a:lnSpc>
              <a:buNone/>
            </a:pPr>
            <a:r>
              <a:rPr lang="pt-BR" altLang="zh-CN" sz="1400" dirty="0">
                <a:latin typeface="Times New Roman" panose="02020603050405020304" pitchFamily="18" charset="0"/>
                <a:ea typeface="宋体" panose="02010600030101010101" pitchFamily="2" charset="-122"/>
              </a:rPr>
              <a:t>        35H = 0011 0101 B              05H = 0000 0101 B             30H = 0011 0000 B</a:t>
            </a:r>
            <a:endParaRPr lang="pt-BR" altLang="zh-CN" sz="1400" dirty="0">
              <a:latin typeface="Times New Roman" panose="02020603050405020304" pitchFamily="18" charset="0"/>
              <a:ea typeface="宋体" panose="02010600030101010101" pitchFamily="2" charset="-122"/>
            </a:endParaRPr>
          </a:p>
          <a:p>
            <a:pPr>
              <a:lnSpc>
                <a:spcPct val="80000"/>
              </a:lnSpc>
              <a:buNone/>
            </a:pPr>
            <a:r>
              <a:rPr lang="pt-BR" altLang="zh-CN" sz="1400" dirty="0">
                <a:latin typeface="Times New Roman" panose="02020603050405020304" pitchFamily="18" charset="0"/>
                <a:ea typeface="宋体" panose="02010600030101010101" pitchFamily="2" charset="-122"/>
              </a:rPr>
              <a:t>        A∧05H = 0011 0101B∧0000 0101B = 0000 0101B</a:t>
            </a:r>
            <a:endParaRPr lang="pt-BR" altLang="zh-CN" sz="1400" dirty="0">
              <a:latin typeface="Times New Roman" panose="02020603050405020304" pitchFamily="18" charset="0"/>
              <a:ea typeface="宋体" panose="02010600030101010101" pitchFamily="2" charset="-122"/>
            </a:endParaRPr>
          </a:p>
          <a:p>
            <a:pPr>
              <a:lnSpc>
                <a:spcPct val="80000"/>
              </a:lnSpc>
              <a:buNone/>
            </a:pPr>
            <a:r>
              <a:rPr lang="pt-BR" altLang="zh-CN" sz="1400" dirty="0">
                <a:latin typeface="Times New Roman" panose="02020603050405020304" pitchFamily="18" charset="0"/>
                <a:ea typeface="宋体" panose="02010600030101010101" pitchFamily="2" charset="-122"/>
              </a:rPr>
              <a:t>        A∧30H = 0011 0101B∧0011 0000B = 0011 0000B </a:t>
            </a:r>
            <a:endParaRPr lang="pt-BR" altLang="zh-CN" sz="1400" dirty="0">
              <a:latin typeface="Times New Roman" panose="02020603050405020304" pitchFamily="18" charset="0"/>
              <a:ea typeface="宋体" panose="02010600030101010101" pitchFamily="2" charset="-122"/>
            </a:endParaRPr>
          </a:p>
          <a:p>
            <a:pPr>
              <a:lnSpc>
                <a:spcPct val="80000"/>
              </a:lnSpc>
              <a:buNone/>
            </a:pPr>
            <a:r>
              <a:rPr lang="pt-BR" altLang="zh-CN" sz="1400" dirty="0">
                <a:latin typeface="Times New Roman" panose="02020603050405020304" pitchFamily="18" charset="0"/>
                <a:ea typeface="宋体" panose="02010600030101010101" pitchFamily="2" charset="-122"/>
              </a:rPr>
              <a:t>       A∧05H∨A∧30H= 0000 0101B∨0011 0000B = 0011 0101B =35H</a:t>
            </a:r>
            <a:endParaRPr lang="pt-BR" altLang="zh-CN" sz="1400" dirty="0">
              <a:latin typeface="Times New Roman" panose="02020603050405020304" pitchFamily="18" charset="0"/>
              <a:ea typeface="宋体" panose="02010600030101010101" pitchFamily="2" charset="-122"/>
            </a:endParaRPr>
          </a:p>
          <a:p>
            <a:pPr>
              <a:lnSpc>
                <a:spcPct val="80000"/>
              </a:lnSpc>
              <a:buNone/>
            </a:pPr>
            <a:r>
              <a:rPr lang="pt-BR" altLang="zh-CN" sz="1400" b="1" dirty="0">
                <a:latin typeface="Times New Roman" panose="02020603050405020304" pitchFamily="18" charset="0"/>
                <a:ea typeface="宋体" panose="02010600030101010101" pitchFamily="2" charset="-122"/>
              </a:rPr>
              <a:t>2</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【NOIP2003】</a:t>
            </a:r>
            <a:r>
              <a:rPr lang="zh-CN" altLang="pt-BR" sz="1400" b="1" dirty="0">
                <a:latin typeface="Times New Roman" panose="02020603050405020304" pitchFamily="18" charset="0"/>
                <a:ea typeface="宋体" panose="02010600030101010101" pitchFamily="2" charset="-122"/>
              </a:rPr>
              <a:t>假设</a:t>
            </a:r>
            <a:r>
              <a:rPr lang="pt-BR" altLang="zh-CN" sz="1400" b="1" dirty="0">
                <a:latin typeface="Times New Roman" panose="02020603050405020304" pitchFamily="18" charset="0"/>
                <a:ea typeface="宋体" panose="02010600030101010101" pitchFamily="2" charset="-122"/>
              </a:rPr>
              <a:t>A=true</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B=false</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C=true</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D=true</a:t>
            </a:r>
            <a:r>
              <a:rPr lang="zh-CN" altLang="pt-BR" sz="1400" b="1" dirty="0">
                <a:latin typeface="Times New Roman" panose="02020603050405020304" pitchFamily="18" charset="0"/>
                <a:ea typeface="宋体" panose="02010600030101010101" pitchFamily="2" charset="-122"/>
              </a:rPr>
              <a:t>，逻辑运算表达式</a:t>
            </a:r>
            <a:r>
              <a:rPr lang="pt-BR" altLang="zh-CN" sz="1400" b="1" dirty="0">
                <a:latin typeface="Times New Roman" panose="02020603050405020304" pitchFamily="18" charset="0"/>
                <a:ea typeface="宋体" panose="02010600030101010101" pitchFamily="2" charset="-122"/>
              </a:rPr>
              <a:t>A∧B∨C∧D</a:t>
            </a:r>
            <a:r>
              <a:rPr lang="zh-CN" altLang="pt-BR" sz="1400" b="1" dirty="0">
                <a:latin typeface="Times New Roman" panose="02020603050405020304" pitchFamily="18" charset="0"/>
                <a:ea typeface="宋体" panose="02010600030101010101" pitchFamily="2" charset="-122"/>
              </a:rPr>
              <a:t>的值是（     ）。</a:t>
            </a:r>
            <a:endParaRPr lang="zh-CN" altLang="pt-BR" sz="1400" b="1" dirty="0">
              <a:latin typeface="Times New Roman" panose="02020603050405020304" pitchFamily="18" charset="0"/>
              <a:ea typeface="宋体" panose="02010600030101010101" pitchFamily="2" charset="-122"/>
            </a:endParaRPr>
          </a:p>
          <a:p>
            <a:pPr>
              <a:lnSpc>
                <a:spcPct val="80000"/>
              </a:lnSpc>
              <a:buNone/>
            </a:pPr>
            <a:r>
              <a:rPr lang="zh-CN" altLang="pt-BR" sz="1400" b="1" dirty="0">
                <a:latin typeface="Times New Roman" panose="02020603050405020304" pitchFamily="18" charset="0"/>
                <a:ea typeface="宋体" panose="02010600030101010101" pitchFamily="2" charset="-122"/>
              </a:rPr>
              <a:t>　　</a:t>
            </a:r>
            <a:r>
              <a:rPr lang="pt-BR" altLang="zh-CN" sz="1400" b="1" dirty="0">
                <a:latin typeface="Times New Roman" panose="02020603050405020304" pitchFamily="18" charset="0"/>
                <a:ea typeface="宋体" panose="02010600030101010101" pitchFamily="2" charset="-122"/>
              </a:rPr>
              <a:t>A</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true       B</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false      C</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0          D</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1           E</a:t>
            </a:r>
            <a:r>
              <a:rPr lang="zh-CN" altLang="pt-BR" sz="1400" b="1" dirty="0">
                <a:latin typeface="Times New Roman" panose="02020603050405020304" pitchFamily="18" charset="0"/>
                <a:ea typeface="宋体" panose="02010600030101010101" pitchFamily="2" charset="-122"/>
              </a:rPr>
              <a:t>．</a:t>
            </a:r>
            <a:r>
              <a:rPr lang="pt-BR" altLang="zh-CN" sz="1400" b="1" dirty="0">
                <a:latin typeface="Times New Roman" panose="02020603050405020304" pitchFamily="18" charset="0"/>
                <a:ea typeface="宋体" panose="02010600030101010101" pitchFamily="2" charset="-122"/>
              </a:rPr>
              <a:t>NULL</a:t>
            </a:r>
            <a:endParaRPr lang="pt-BR" altLang="zh-CN" sz="1400" b="1" dirty="0">
              <a:latin typeface="Times New Roman" panose="02020603050405020304" pitchFamily="18" charset="0"/>
              <a:ea typeface="宋体" panose="02010600030101010101" pitchFamily="2" charset="-122"/>
            </a:endParaRPr>
          </a:p>
          <a:p>
            <a:pPr>
              <a:lnSpc>
                <a:spcPct val="80000"/>
              </a:lnSpc>
              <a:buNone/>
            </a:pPr>
            <a:r>
              <a:rPr lang="pt-BR" altLang="zh-CN" sz="1400" b="1" dirty="0">
                <a:latin typeface="Times New Roman" panose="02020603050405020304" pitchFamily="18" charset="0"/>
                <a:ea typeface="宋体" panose="02010600030101010101" pitchFamily="2" charset="-122"/>
              </a:rPr>
              <a:t>【</a:t>
            </a:r>
            <a:r>
              <a:rPr lang="zh-CN" altLang="pt-BR" sz="1400" b="1" dirty="0">
                <a:latin typeface="Times New Roman" panose="02020603050405020304" pitchFamily="18" charset="0"/>
                <a:ea typeface="宋体" panose="02010600030101010101" pitchFamily="2" charset="-122"/>
              </a:rPr>
              <a:t>答案</a:t>
            </a:r>
            <a:r>
              <a:rPr lang="pt-BR" altLang="zh-CN" sz="1400" b="1" dirty="0">
                <a:latin typeface="Times New Roman" panose="02020603050405020304" pitchFamily="18" charset="0"/>
                <a:ea typeface="宋体" panose="02010600030101010101" pitchFamily="2" charset="-122"/>
              </a:rPr>
              <a:t>】A</a:t>
            </a:r>
            <a:endParaRPr lang="pt-BR" altLang="zh-CN" sz="1400" b="1" dirty="0">
              <a:latin typeface="Times New Roman" panose="02020603050405020304" pitchFamily="18" charset="0"/>
              <a:ea typeface="宋体" panose="02010600030101010101" pitchFamily="2" charset="-122"/>
            </a:endParaRPr>
          </a:p>
          <a:p>
            <a:pPr>
              <a:lnSpc>
                <a:spcPct val="80000"/>
              </a:lnSpc>
              <a:buNone/>
            </a:pPr>
            <a:r>
              <a:rPr lang="pt-BR" altLang="zh-CN" sz="1400" b="1" dirty="0">
                <a:latin typeface="Times New Roman" panose="02020603050405020304" pitchFamily="18" charset="0"/>
                <a:ea typeface="宋体" panose="02010600030101010101" pitchFamily="2" charset="-122"/>
              </a:rPr>
              <a:t>【</a:t>
            </a:r>
            <a:r>
              <a:rPr lang="zh-CN" altLang="pt-BR" sz="1400" b="1" dirty="0">
                <a:latin typeface="Times New Roman" panose="02020603050405020304" pitchFamily="18" charset="0"/>
                <a:ea typeface="宋体" panose="02010600030101010101" pitchFamily="2" charset="-122"/>
              </a:rPr>
              <a:t>分析</a:t>
            </a:r>
            <a:r>
              <a:rPr lang="pt-BR" altLang="zh-CN" sz="1400" b="1" dirty="0">
                <a:latin typeface="Times New Roman" panose="02020603050405020304" pitchFamily="18" charset="0"/>
                <a:ea typeface="宋体" panose="02010600030101010101" pitchFamily="2" charset="-122"/>
              </a:rPr>
              <a:t>】</a:t>
            </a:r>
            <a:r>
              <a:rPr lang="zh-CN" altLang="pt-BR" sz="1400" dirty="0">
                <a:latin typeface="Times New Roman" panose="02020603050405020304" pitchFamily="18" charset="0"/>
                <a:ea typeface="宋体" panose="02010600030101010101" pitchFamily="2" charset="-122"/>
              </a:rPr>
              <a:t>注意“与”运算比“或”运算的优先级高，所以</a:t>
            </a:r>
            <a:r>
              <a:rPr lang="pt-BR" altLang="zh-CN" sz="1400" dirty="0">
                <a:latin typeface="Times New Roman" panose="02020603050405020304" pitchFamily="18" charset="0"/>
                <a:ea typeface="宋体" panose="02010600030101010101" pitchFamily="2" charset="-122"/>
              </a:rPr>
              <a:t>A∧B</a:t>
            </a:r>
            <a:r>
              <a:rPr lang="zh-CN" altLang="pt-BR" sz="1400" dirty="0">
                <a:latin typeface="Times New Roman" panose="02020603050405020304" pitchFamily="18" charset="0"/>
                <a:ea typeface="宋体" panose="02010600030101010101" pitchFamily="2" charset="-122"/>
              </a:rPr>
              <a:t>和</a:t>
            </a:r>
            <a:r>
              <a:rPr lang="pt-BR" altLang="zh-CN" sz="1400" dirty="0">
                <a:latin typeface="Times New Roman" panose="02020603050405020304" pitchFamily="18" charset="0"/>
                <a:ea typeface="宋体" panose="02010600030101010101" pitchFamily="2" charset="-122"/>
              </a:rPr>
              <a:t>C∧D</a:t>
            </a:r>
            <a:r>
              <a:rPr lang="zh-CN" altLang="pt-BR" sz="1400" dirty="0">
                <a:latin typeface="Times New Roman" panose="02020603050405020304" pitchFamily="18" charset="0"/>
                <a:ea typeface="宋体" panose="02010600030101010101" pitchFamily="2" charset="-122"/>
              </a:rPr>
              <a:t>先运算，分别得到</a:t>
            </a:r>
            <a:r>
              <a:rPr lang="pt-BR" altLang="zh-CN" sz="1400" dirty="0">
                <a:latin typeface="Times New Roman" panose="02020603050405020304" pitchFamily="18" charset="0"/>
                <a:ea typeface="宋体" panose="02010600030101010101" pitchFamily="2" charset="-122"/>
              </a:rPr>
              <a:t>false</a:t>
            </a:r>
            <a:r>
              <a:rPr lang="zh-CN" altLang="pt-BR" sz="1400" dirty="0">
                <a:latin typeface="Times New Roman" panose="02020603050405020304" pitchFamily="18" charset="0"/>
                <a:ea typeface="宋体" panose="02010600030101010101" pitchFamily="2" charset="-122"/>
              </a:rPr>
              <a:t>和</a:t>
            </a:r>
            <a:r>
              <a:rPr lang="pt-BR" altLang="zh-CN" sz="1400" dirty="0">
                <a:latin typeface="Times New Roman" panose="02020603050405020304" pitchFamily="18" charset="0"/>
                <a:ea typeface="宋体" panose="02010600030101010101" pitchFamily="2" charset="-122"/>
              </a:rPr>
              <a:t>true</a:t>
            </a:r>
            <a:r>
              <a:rPr lang="zh-CN" altLang="pt-BR" sz="1400" dirty="0">
                <a:latin typeface="Times New Roman" panose="02020603050405020304" pitchFamily="18" charset="0"/>
                <a:ea typeface="宋体" panose="02010600030101010101" pitchFamily="2" charset="-122"/>
              </a:rPr>
              <a:t>，然后</a:t>
            </a:r>
            <a:r>
              <a:rPr lang="pt-BR" altLang="zh-CN" sz="1400" dirty="0">
                <a:latin typeface="Times New Roman" panose="02020603050405020304" pitchFamily="18" charset="0"/>
                <a:ea typeface="宋体" panose="02010600030101010101" pitchFamily="2" charset="-122"/>
              </a:rPr>
              <a:t>false∨true</a:t>
            </a:r>
            <a:r>
              <a:rPr lang="zh-CN" altLang="pt-BR" sz="1400" dirty="0">
                <a:latin typeface="Times New Roman" panose="02020603050405020304" pitchFamily="18" charset="0"/>
                <a:ea typeface="宋体" panose="02010600030101010101" pitchFamily="2" charset="-122"/>
              </a:rPr>
              <a:t>得到</a:t>
            </a:r>
            <a:r>
              <a:rPr lang="pt-BR" altLang="zh-CN" sz="1400" dirty="0">
                <a:latin typeface="Times New Roman" panose="02020603050405020304" pitchFamily="18" charset="0"/>
                <a:ea typeface="宋体" panose="02010600030101010101" pitchFamily="2" charset="-122"/>
              </a:rPr>
              <a:t>true</a:t>
            </a:r>
            <a:r>
              <a:rPr lang="zh-CN" altLang="pt-BR"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b="1" dirty="0">
                <a:latin typeface="Times New Roman" panose="02020603050405020304" pitchFamily="18" charset="0"/>
                <a:ea typeface="宋体" panose="02010600030101010101" pitchFamily="2" charset="-122"/>
              </a:rPr>
              <a:t>3</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【NOIP2003</a:t>
            </a:r>
            <a:r>
              <a:rPr lang="zh-CN" altLang="en-US" sz="1400" b="1" dirty="0">
                <a:latin typeface="Times New Roman" panose="02020603050405020304" pitchFamily="18" charset="0"/>
                <a:ea typeface="宋体" panose="02010600030101010101" pitchFamily="2" charset="-122"/>
              </a:rPr>
              <a:t>提高组</a:t>
            </a: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设全集</a:t>
            </a:r>
            <a:r>
              <a:rPr lang="en-US" altLang="zh-CN" sz="1400" b="1" dirty="0">
                <a:latin typeface="Times New Roman" panose="02020603050405020304" pitchFamily="18" charset="0"/>
                <a:ea typeface="宋体" panose="02010600030101010101" pitchFamily="2" charset="-122"/>
              </a:rPr>
              <a:t>E={1</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2</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3</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4</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5}</a:t>
            </a:r>
            <a:r>
              <a:rPr lang="zh-CN" altLang="en-US" sz="1400" b="1" dirty="0">
                <a:latin typeface="Times New Roman" panose="02020603050405020304" pitchFamily="18" charset="0"/>
                <a:ea typeface="宋体" panose="02010600030101010101" pitchFamily="2" charset="-122"/>
              </a:rPr>
              <a:t>，集合</a:t>
            </a:r>
            <a:r>
              <a:rPr lang="en-US" altLang="zh-CN" sz="1400" b="1" dirty="0">
                <a:latin typeface="Times New Roman" panose="02020603050405020304" pitchFamily="18" charset="0"/>
                <a:ea typeface="宋体" panose="02010600030101010101" pitchFamily="2" charset="-122"/>
              </a:rPr>
              <a:t>A={1</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4}</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B={1</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2</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5}</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C={2</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4}</a:t>
            </a:r>
            <a:r>
              <a:rPr lang="zh-CN" altLang="en-US" sz="1400" b="1" dirty="0">
                <a:latin typeface="Times New Roman" panose="02020603050405020304" pitchFamily="18" charset="0"/>
                <a:ea typeface="宋体" panose="02010600030101010101" pitchFamily="2" charset="-122"/>
              </a:rPr>
              <a:t>，则集合（</a:t>
            </a:r>
            <a:r>
              <a:rPr lang="en-US" altLang="zh-CN" sz="1400" b="1" dirty="0">
                <a:latin typeface="Times New Roman" panose="02020603050405020304" pitchFamily="18" charset="0"/>
                <a:ea typeface="宋体" panose="02010600030101010101" pitchFamily="2" charset="-122"/>
              </a:rPr>
              <a:t>A ∩B</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C </a:t>
            </a:r>
            <a:r>
              <a:rPr lang="zh-CN" altLang="en-US" sz="1400" b="1" dirty="0">
                <a:latin typeface="Times New Roman" panose="02020603050405020304" pitchFamily="18" charset="0"/>
                <a:ea typeface="宋体" panose="02010600030101010101" pitchFamily="2" charset="-122"/>
              </a:rPr>
              <a:t>为（     ）。</a:t>
            </a:r>
            <a:endParaRPr lang="zh-CN" altLang="en-US" sz="1400" b="1" dirty="0">
              <a:latin typeface="Times New Roman" panose="02020603050405020304" pitchFamily="18" charset="0"/>
              <a:ea typeface="宋体" panose="02010600030101010101" pitchFamily="2" charset="-122"/>
            </a:endParaRPr>
          </a:p>
          <a:p>
            <a:pPr>
              <a:lnSpc>
                <a:spcPct val="80000"/>
              </a:lnSpc>
              <a:buNone/>
            </a:pPr>
            <a:r>
              <a:rPr lang="zh-CN" altLang="en-US" sz="1400" b="1" dirty="0">
                <a:latin typeface="Times New Roman" panose="02020603050405020304" pitchFamily="18" charset="0"/>
                <a:ea typeface="宋体" panose="02010600030101010101" pitchFamily="2" charset="-122"/>
              </a:rPr>
              <a:t>    </a:t>
            </a:r>
            <a:r>
              <a:rPr lang="en-US" altLang="zh-CN" sz="1400" b="1" dirty="0">
                <a:latin typeface="Times New Roman" panose="02020603050405020304" pitchFamily="18" charset="0"/>
                <a:ea typeface="宋体" panose="02010600030101010101" pitchFamily="2" charset="-122"/>
              </a:rPr>
              <a:t>A</a:t>
            </a:r>
            <a:r>
              <a:rPr lang="zh-CN" altLang="en-US" sz="1400" b="1" dirty="0">
                <a:latin typeface="Times New Roman" panose="02020603050405020304" pitchFamily="18" charset="0"/>
                <a:ea typeface="宋体" panose="02010600030101010101" pitchFamily="2" charset="-122"/>
              </a:rPr>
              <a:t>．空集        </a:t>
            </a:r>
            <a:r>
              <a:rPr lang="en-US" altLang="zh-CN" sz="1400" b="1" dirty="0">
                <a:latin typeface="Times New Roman" panose="02020603050405020304" pitchFamily="18" charset="0"/>
                <a:ea typeface="宋体" panose="02010600030101010101" pitchFamily="2" charset="-122"/>
              </a:rPr>
              <a:t>B</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{1}       C</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{3</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5}     D</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{1</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5}      E</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{1</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3</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5}</a:t>
            </a:r>
            <a:endParaRPr lang="en-US" altLang="zh-CN" sz="1400" b="1" dirty="0">
              <a:latin typeface="Times New Roman" panose="02020603050405020304" pitchFamily="18" charset="0"/>
              <a:ea typeface="宋体" panose="02010600030101010101" pitchFamily="2" charset="-122"/>
            </a:endParaRPr>
          </a:p>
          <a:p>
            <a:pPr>
              <a:lnSpc>
                <a:spcPct val="80000"/>
              </a:lnSpc>
              <a:buNone/>
            </a:pP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答案</a:t>
            </a:r>
            <a:r>
              <a:rPr lang="en-US" altLang="zh-CN" sz="1400" b="1" dirty="0">
                <a:latin typeface="Times New Roman" panose="02020603050405020304" pitchFamily="18" charset="0"/>
                <a:ea typeface="宋体" panose="02010600030101010101" pitchFamily="2" charset="-122"/>
              </a:rPr>
              <a:t>】E</a:t>
            </a:r>
            <a:endParaRPr lang="en-US" altLang="zh-CN" sz="1400" b="1" dirty="0">
              <a:latin typeface="Times New Roman" panose="02020603050405020304" pitchFamily="18" charset="0"/>
              <a:ea typeface="宋体" panose="02010600030101010101" pitchFamily="2" charset="-122"/>
            </a:endParaRPr>
          </a:p>
          <a:p>
            <a:pPr>
              <a:lnSpc>
                <a:spcPct val="80000"/>
              </a:lnSpc>
              <a:buNone/>
            </a:pP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分析</a:t>
            </a:r>
            <a:r>
              <a:rPr lang="en-US" altLang="zh-CN" sz="1400" b="1"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集合运算的一元操作符优先级高于二元，求“补”的优先级比“交”和“并”高，交运算和并运算优先级相同。</a:t>
            </a:r>
            <a:r>
              <a:rPr lang="en-US" altLang="zh-CN" sz="1400" dirty="0">
                <a:latin typeface="Times New Roman" panose="02020603050405020304" pitchFamily="18" charset="0"/>
                <a:ea typeface="宋体" panose="02010600030101010101" pitchFamily="2" charset="-122"/>
              </a:rPr>
              <a:t>A∩B</a:t>
            </a:r>
            <a:r>
              <a:rPr lang="zh-CN" altLang="en-US" sz="1400" dirty="0">
                <a:latin typeface="Times New Roman" panose="02020603050405020304" pitchFamily="18" charset="0"/>
                <a:ea typeface="宋体" panose="02010600030101010101" pitchFamily="2" charset="-122"/>
              </a:rPr>
              <a:t>是交运算，结果是｛</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C</a:t>
            </a:r>
            <a:r>
              <a:rPr lang="zh-CN" altLang="en-US" sz="1400" dirty="0">
                <a:latin typeface="Times New Roman" panose="02020603050405020304" pitchFamily="18" charset="0"/>
                <a:ea typeface="宋体" panose="02010600030101010101" pitchFamily="2" charset="-122"/>
              </a:rPr>
              <a:t>的结果是｛</a:t>
            </a:r>
            <a:r>
              <a:rPr lang="en-US" altLang="zh-CN" sz="1400" dirty="0">
                <a:latin typeface="Times New Roman" panose="02020603050405020304" pitchFamily="18" charset="0"/>
                <a:ea typeface="宋体" panose="02010600030101010101" pitchFamily="2" charset="-122"/>
              </a:rPr>
              <a:t>1,3,5</a:t>
            </a:r>
            <a:r>
              <a:rPr lang="zh-CN" altLang="en-US" sz="1400" dirty="0">
                <a:latin typeface="Times New Roman" panose="02020603050405020304" pitchFamily="18" charset="0"/>
                <a:ea typeface="宋体" panose="02010600030101010101" pitchFamily="2" charset="-122"/>
              </a:rPr>
              <a:t>｝，最后进行的运算是｛</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1,3,5</a:t>
            </a:r>
            <a:r>
              <a:rPr lang="zh-CN" altLang="en-US" sz="1400" dirty="0">
                <a:latin typeface="Times New Roman" panose="02020603050405020304" pitchFamily="18" charset="0"/>
                <a:ea typeface="宋体" panose="02010600030101010101" pitchFamily="2" charset="-122"/>
              </a:rPr>
              <a:t>｝，最终结果为｛</a:t>
            </a:r>
            <a:r>
              <a:rPr lang="en-US" altLang="zh-CN" sz="1400" dirty="0">
                <a:latin typeface="Times New Roman" panose="02020603050405020304" pitchFamily="18" charset="0"/>
                <a:ea typeface="宋体" panose="02010600030101010101" pitchFamily="2" charset="-122"/>
              </a:rPr>
              <a:t>1,3,5</a:t>
            </a:r>
            <a:r>
              <a:rPr lang="zh-CN" altLang="en-US"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b="1" dirty="0">
                <a:latin typeface="Times New Roman" panose="02020603050405020304" pitchFamily="18" charset="0"/>
                <a:ea typeface="宋体" panose="02010600030101010101" pitchFamily="2" charset="-122"/>
              </a:rPr>
              <a:t>4</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【NOIP2004</a:t>
            </a:r>
            <a:r>
              <a:rPr lang="zh-CN" altLang="en-US" sz="1400" b="1" dirty="0">
                <a:latin typeface="Times New Roman" panose="02020603050405020304" pitchFamily="18" charset="0"/>
                <a:ea typeface="宋体" panose="02010600030101010101" pitchFamily="2" charset="-122"/>
              </a:rPr>
              <a:t>提高组</a:t>
            </a: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设全集</a:t>
            </a:r>
            <a:r>
              <a:rPr lang="en-US" altLang="zh-CN" sz="1400" b="1" dirty="0">
                <a:latin typeface="Times New Roman" panose="02020603050405020304" pitchFamily="18" charset="0"/>
                <a:ea typeface="宋体" panose="02010600030101010101" pitchFamily="2" charset="-122"/>
              </a:rPr>
              <a:t>I = {a, b, c, d, e, f, g}</a:t>
            </a:r>
            <a:r>
              <a:rPr lang="zh-CN" altLang="en-US" sz="1400" b="1" dirty="0">
                <a:latin typeface="Times New Roman" panose="02020603050405020304" pitchFamily="18" charset="0"/>
                <a:ea typeface="宋体" panose="02010600030101010101" pitchFamily="2" charset="-122"/>
              </a:rPr>
              <a:t>，集合</a:t>
            </a:r>
            <a:r>
              <a:rPr lang="en-US" altLang="zh-CN" sz="1400" b="1" dirty="0">
                <a:latin typeface="Times New Roman" panose="02020603050405020304" pitchFamily="18" charset="0"/>
                <a:ea typeface="宋体" panose="02010600030101010101" pitchFamily="2" charset="-122"/>
              </a:rPr>
              <a:t>A = {a, b, c}</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B = {b, d, e}</a:t>
            </a:r>
            <a:r>
              <a:rPr lang="zh-CN" altLang="en-US"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C = {e, f, g}</a:t>
            </a:r>
            <a:r>
              <a:rPr lang="zh-CN" altLang="en-US" sz="1400" b="1" dirty="0">
                <a:latin typeface="Times New Roman" panose="02020603050405020304" pitchFamily="18" charset="0"/>
                <a:ea typeface="宋体" panose="02010600030101010101" pitchFamily="2" charset="-122"/>
              </a:rPr>
              <a:t>，那么集合为</a:t>
            </a: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Ａ</a:t>
            </a: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Ｂ</a:t>
            </a: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Ｃ</a:t>
            </a: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Ｂ</a:t>
            </a: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     ）。</a:t>
            </a:r>
            <a:endParaRPr lang="zh-CN" altLang="en-US" sz="1400" b="1" dirty="0">
              <a:latin typeface="Times New Roman" panose="02020603050405020304" pitchFamily="18" charset="0"/>
              <a:ea typeface="宋体" panose="02010600030101010101" pitchFamily="2" charset="-122"/>
            </a:endParaRPr>
          </a:p>
          <a:p>
            <a:pPr>
              <a:lnSpc>
                <a:spcPct val="80000"/>
              </a:lnSpc>
              <a:buNone/>
            </a:pPr>
            <a:r>
              <a:rPr lang="zh-CN" altLang="en-US" sz="1400" b="1" dirty="0">
                <a:latin typeface="Times New Roman" panose="02020603050405020304" pitchFamily="18" charset="0"/>
                <a:ea typeface="宋体" panose="02010600030101010101" pitchFamily="2" charset="-122"/>
              </a:rPr>
              <a:t>    </a:t>
            </a:r>
            <a:r>
              <a:rPr lang="en-US" altLang="zh-CN" sz="1400" b="1" dirty="0">
                <a:latin typeface="Times New Roman" panose="02020603050405020304" pitchFamily="18" charset="0"/>
                <a:ea typeface="宋体" panose="02010600030101010101" pitchFamily="2" charset="-122"/>
              </a:rPr>
              <a:t>A.{a, b, c, d}  B.{a, b, d, e}  C.{b, d, e}  D.{b, c, d, e}  E.{d, f, g}</a:t>
            </a:r>
            <a:endParaRPr lang="en-US" altLang="zh-CN" sz="1400" b="1" dirty="0">
              <a:latin typeface="Times New Roman" panose="02020603050405020304" pitchFamily="18" charset="0"/>
              <a:ea typeface="宋体" panose="02010600030101010101" pitchFamily="2" charset="-122"/>
            </a:endParaRPr>
          </a:p>
          <a:p>
            <a:pPr>
              <a:lnSpc>
                <a:spcPct val="80000"/>
              </a:lnSpc>
              <a:buNone/>
            </a:pP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答案</a:t>
            </a:r>
            <a:r>
              <a:rPr lang="en-US" altLang="zh-CN" sz="1400" b="1" dirty="0">
                <a:latin typeface="Times New Roman" panose="02020603050405020304" pitchFamily="18" charset="0"/>
                <a:ea typeface="宋体" panose="02010600030101010101" pitchFamily="2" charset="-122"/>
              </a:rPr>
              <a:t>】A</a:t>
            </a:r>
            <a:endParaRPr lang="en-US" altLang="zh-CN" sz="1400" b="1" dirty="0">
              <a:latin typeface="Times New Roman" panose="02020603050405020304" pitchFamily="18" charset="0"/>
              <a:ea typeface="宋体" panose="02010600030101010101" pitchFamily="2" charset="-122"/>
            </a:endParaRPr>
          </a:p>
          <a:p>
            <a:pPr>
              <a:lnSpc>
                <a:spcPct val="80000"/>
              </a:lnSpc>
              <a:buNone/>
            </a:pPr>
            <a:r>
              <a:rPr lang="en-US" altLang="zh-CN" sz="1400" b="1"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分析</a:t>
            </a:r>
            <a:r>
              <a:rPr lang="en-US" altLang="zh-CN" sz="1400" b="1"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考查集合知识。</a:t>
            </a:r>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5091">
                                            <p:txEl>
                                              <p:charRg st="117" end="123"/>
                                            </p:txEl>
                                          </p:spTgt>
                                        </p:tgtEl>
                                        <p:attrNameLst>
                                          <p:attrName>style.visibility</p:attrName>
                                        </p:attrNameLst>
                                      </p:cBhvr>
                                      <p:to>
                                        <p:strVal val="visible"/>
                                      </p:to>
                                    </p:set>
                                    <p:animEffect transition="in" filter="wipe(down)">
                                      <p:cBhvr>
                                        <p:cTn id="7" dur="500"/>
                                        <p:tgtEl>
                                          <p:spTgt spid="345091">
                                            <p:txEl>
                                              <p:charRg st="117" end="12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5091">
                                            <p:txEl>
                                              <p:charRg st="123" end="169"/>
                                            </p:txEl>
                                          </p:spTgt>
                                        </p:tgtEl>
                                        <p:attrNameLst>
                                          <p:attrName>style.visibility</p:attrName>
                                        </p:attrNameLst>
                                      </p:cBhvr>
                                      <p:to>
                                        <p:strVal val="visible"/>
                                      </p:to>
                                    </p:set>
                                    <p:animEffect transition="in" filter="wipe(down)">
                                      <p:cBhvr>
                                        <p:cTn id="10" dur="500"/>
                                        <p:tgtEl>
                                          <p:spTgt spid="345091">
                                            <p:txEl>
                                              <p:charRg st="123" end="169"/>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45091">
                                            <p:txEl>
                                              <p:charRg st="169" end="256"/>
                                            </p:txEl>
                                          </p:spTgt>
                                        </p:tgtEl>
                                        <p:attrNameLst>
                                          <p:attrName>style.visibility</p:attrName>
                                        </p:attrNameLst>
                                      </p:cBhvr>
                                      <p:to>
                                        <p:strVal val="visible"/>
                                      </p:to>
                                    </p:set>
                                    <p:animEffect transition="in" filter="wipe(down)">
                                      <p:cBhvr>
                                        <p:cTn id="13" dur="500"/>
                                        <p:tgtEl>
                                          <p:spTgt spid="345091">
                                            <p:txEl>
                                              <p:charRg st="169" end="25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45091">
                                            <p:txEl>
                                              <p:charRg st="256" end="307"/>
                                            </p:txEl>
                                          </p:spTgt>
                                        </p:tgtEl>
                                        <p:attrNameLst>
                                          <p:attrName>style.visibility</p:attrName>
                                        </p:attrNameLst>
                                      </p:cBhvr>
                                      <p:to>
                                        <p:strVal val="visible"/>
                                      </p:to>
                                    </p:set>
                                    <p:animEffect transition="in" filter="wipe(down)">
                                      <p:cBhvr>
                                        <p:cTn id="16" dur="500"/>
                                        <p:tgtEl>
                                          <p:spTgt spid="345091">
                                            <p:txEl>
                                              <p:charRg st="256" end="307"/>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45091">
                                            <p:txEl>
                                              <p:charRg st="307" end="359"/>
                                            </p:txEl>
                                          </p:spTgt>
                                        </p:tgtEl>
                                        <p:attrNameLst>
                                          <p:attrName>style.visibility</p:attrName>
                                        </p:attrNameLst>
                                      </p:cBhvr>
                                      <p:to>
                                        <p:strVal val="visible"/>
                                      </p:to>
                                    </p:set>
                                    <p:animEffect transition="in" filter="wipe(down)">
                                      <p:cBhvr>
                                        <p:cTn id="19" dur="500"/>
                                        <p:tgtEl>
                                          <p:spTgt spid="345091">
                                            <p:txEl>
                                              <p:charRg st="307" end="359"/>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45091">
                                            <p:txEl>
                                              <p:charRg st="359" end="419"/>
                                            </p:txEl>
                                          </p:spTgt>
                                        </p:tgtEl>
                                        <p:attrNameLst>
                                          <p:attrName>style.visibility</p:attrName>
                                        </p:attrNameLst>
                                      </p:cBhvr>
                                      <p:to>
                                        <p:strVal val="visible"/>
                                      </p:to>
                                    </p:set>
                                    <p:animEffect transition="in" filter="wipe(down)">
                                      <p:cBhvr>
                                        <p:cTn id="22" dur="500"/>
                                        <p:tgtEl>
                                          <p:spTgt spid="345091">
                                            <p:txEl>
                                              <p:charRg st="359" end="4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5091">
                                            <p:txEl>
                                              <p:charRg st="550" end="556"/>
                                            </p:txEl>
                                          </p:spTgt>
                                        </p:tgtEl>
                                        <p:attrNameLst>
                                          <p:attrName>style.visibility</p:attrName>
                                        </p:attrNameLst>
                                      </p:cBhvr>
                                      <p:to>
                                        <p:strVal val="visible"/>
                                      </p:to>
                                    </p:set>
                                    <p:animEffect transition="in" filter="wipe(down)">
                                      <p:cBhvr>
                                        <p:cTn id="27" dur="500"/>
                                        <p:tgtEl>
                                          <p:spTgt spid="345091">
                                            <p:txEl>
                                              <p:charRg st="550" end="55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45091">
                                            <p:txEl>
                                              <p:charRg st="556" end="627"/>
                                            </p:txEl>
                                          </p:spTgt>
                                        </p:tgtEl>
                                        <p:attrNameLst>
                                          <p:attrName>style.visibility</p:attrName>
                                        </p:attrNameLst>
                                      </p:cBhvr>
                                      <p:to>
                                        <p:strVal val="visible"/>
                                      </p:to>
                                    </p:set>
                                    <p:animEffect transition="in" filter="wipe(down)">
                                      <p:cBhvr>
                                        <p:cTn id="30" dur="500"/>
                                        <p:tgtEl>
                                          <p:spTgt spid="345091">
                                            <p:txEl>
                                              <p:charRg st="556" end="62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45091">
                                            <p:txEl>
                                              <p:charRg st="773" end="779"/>
                                            </p:txEl>
                                          </p:spTgt>
                                        </p:tgtEl>
                                        <p:attrNameLst>
                                          <p:attrName>style.visibility</p:attrName>
                                        </p:attrNameLst>
                                      </p:cBhvr>
                                      <p:to>
                                        <p:strVal val="visible"/>
                                      </p:to>
                                    </p:set>
                                    <p:animEffect transition="in" filter="wipe(down)">
                                      <p:cBhvr>
                                        <p:cTn id="35" dur="500"/>
                                        <p:tgtEl>
                                          <p:spTgt spid="345091">
                                            <p:txEl>
                                              <p:charRg st="773" end="779"/>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45091">
                                            <p:txEl>
                                              <p:charRg st="779" end="895"/>
                                            </p:txEl>
                                          </p:spTgt>
                                        </p:tgtEl>
                                        <p:attrNameLst>
                                          <p:attrName>style.visibility</p:attrName>
                                        </p:attrNameLst>
                                      </p:cBhvr>
                                      <p:to>
                                        <p:strVal val="visible"/>
                                      </p:to>
                                    </p:set>
                                    <p:animEffect transition="in" filter="wipe(down)">
                                      <p:cBhvr>
                                        <p:cTn id="38" dur="500"/>
                                        <p:tgtEl>
                                          <p:spTgt spid="345091">
                                            <p:txEl>
                                              <p:charRg st="779" end="89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45091">
                                            <p:txEl>
                                              <p:charRg st="1074" end="1080"/>
                                            </p:txEl>
                                          </p:spTgt>
                                        </p:tgtEl>
                                        <p:attrNameLst>
                                          <p:attrName>style.visibility</p:attrName>
                                        </p:attrNameLst>
                                      </p:cBhvr>
                                      <p:to>
                                        <p:strVal val="visible"/>
                                      </p:to>
                                    </p:set>
                                    <p:animEffect transition="in" filter="wipe(down)">
                                      <p:cBhvr>
                                        <p:cTn id="43" dur="500"/>
                                        <p:tgtEl>
                                          <p:spTgt spid="345091">
                                            <p:txEl>
                                              <p:charRg st="1074" end="1080"/>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45091">
                                            <p:txEl>
                                              <p:charRg st="1080" end="1092"/>
                                            </p:txEl>
                                          </p:spTgt>
                                        </p:tgtEl>
                                        <p:attrNameLst>
                                          <p:attrName>style.visibility</p:attrName>
                                        </p:attrNameLst>
                                      </p:cBhvr>
                                      <p:to>
                                        <p:strVal val="visible"/>
                                      </p:to>
                                    </p:set>
                                    <p:animEffect transition="in" filter="wipe(down)">
                                      <p:cBhvr>
                                        <p:cTn id="46" dur="500"/>
                                        <p:tgtEl>
                                          <p:spTgt spid="345091">
                                            <p:txEl>
                                              <p:charRg st="1080" end="10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6"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2</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逻辑运算</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44067" name="Rectangle 3"/>
          <p:cNvSpPr>
            <a:spLocks noGrp="1"/>
          </p:cNvSpPr>
          <p:nvPr>
            <p:ph type="body"/>
          </p:nvPr>
        </p:nvSpPr>
        <p:spPr>
          <a:xfrm>
            <a:off x="0" y="1341438"/>
            <a:ext cx="9144000" cy="4895850"/>
          </a:xfrm>
        </p:spPr>
        <p:txBody>
          <a:bodyPr vert="horz" wrap="square" lIns="91440" tIns="45720" rIns="91440" bIns="45720" anchor="t"/>
          <a:p>
            <a:pPr>
              <a:lnSpc>
                <a:spcPct val="80000"/>
              </a:lnSpc>
              <a:buNone/>
            </a:pPr>
            <a:r>
              <a:rPr lang="zh-CN" altLang="en-US" sz="1800" b="1" dirty="0">
                <a:latin typeface="Franklin Gothic Book" pitchFamily="34" charset="0"/>
                <a:ea typeface="宋体" panose="02010600030101010101" pitchFamily="2" charset="-122"/>
              </a:rPr>
              <a:t>例题</a:t>
            </a:r>
            <a:r>
              <a:rPr lang="en-US" altLang="zh-CN" sz="1800" b="1" dirty="0">
                <a:latin typeface="Franklin Gothic Book" pitchFamily="34" charset="0"/>
                <a:ea typeface="宋体" panose="02010600030101010101" pitchFamily="2" charset="-122"/>
              </a:rPr>
              <a:t>2</a:t>
            </a:r>
            <a:r>
              <a:rPr lang="zh-CN" altLang="en-US" sz="1800" b="1" dirty="0">
                <a:latin typeface="Franklin Gothic Book" pitchFamily="34" charset="0"/>
                <a:ea typeface="宋体" panose="02010600030101010101" pitchFamily="2" charset="-122"/>
              </a:rPr>
              <a:t>．</a:t>
            </a:r>
            <a:r>
              <a:rPr lang="zh-CN" altLang="en-US" sz="1800" dirty="0">
                <a:latin typeface="Franklin Gothic Book" pitchFamily="34" charset="0"/>
                <a:ea typeface="宋体" panose="02010600030101010101" pitchFamily="2" charset="-122"/>
              </a:rPr>
              <a:t>计算</a:t>
            </a:r>
            <a:r>
              <a:rPr lang="en-US" altLang="zh-CN" sz="1800" dirty="0">
                <a:latin typeface="Franklin Gothic Book" pitchFamily="34" charset="0"/>
                <a:ea typeface="宋体" panose="02010600030101010101" pitchFamily="2" charset="-122"/>
              </a:rPr>
              <a:t>23 +2 || 2 &amp;&amp; 5 * 3 - 6 ^ 5=</a:t>
            </a:r>
            <a:r>
              <a:rPr lang="zh-CN" altLang="en-US" sz="1800" dirty="0">
                <a:latin typeface="Franklin Gothic Book" pitchFamily="34" charset="0"/>
                <a:ea typeface="宋体" panose="02010600030101010101" pitchFamily="2" charset="-122"/>
              </a:rPr>
              <a:t>（   ）。</a:t>
            </a:r>
            <a:endParaRPr lang="zh-CN" altLang="en-US" sz="1800" b="1" dirty="0">
              <a:latin typeface="Franklin Gothic Book" pitchFamily="34" charset="0"/>
              <a:ea typeface="宋体" panose="02010600030101010101" pitchFamily="2" charset="-122"/>
            </a:endParaRPr>
          </a:p>
          <a:p>
            <a:pPr>
              <a:lnSpc>
                <a:spcPct val="80000"/>
              </a:lnSpc>
              <a:buNone/>
            </a:pPr>
            <a:r>
              <a:rPr lang="zh-CN" altLang="en-US" sz="1800" b="1" dirty="0">
                <a:latin typeface="Franklin Gothic Book" pitchFamily="34" charset="0"/>
                <a:ea typeface="宋体" panose="02010600030101010101" pitchFamily="2" charset="-122"/>
              </a:rPr>
              <a:t>题解：</a:t>
            </a:r>
            <a:r>
              <a:rPr lang="zh-CN" altLang="en-US" sz="1800" dirty="0">
                <a:latin typeface="Franklin Gothic Book" pitchFamily="34" charset="0"/>
                <a:ea typeface="宋体" panose="02010600030101010101" pitchFamily="2" charset="-122"/>
              </a:rPr>
              <a:t>数字也有逻辑运算，当然也可以混合加减乘除。</a:t>
            </a:r>
            <a:endParaRPr lang="zh-CN" altLang="en-US" sz="1800" dirty="0">
              <a:latin typeface="Franklin Gothic Book" pitchFamily="34" charset="0"/>
              <a:ea typeface="宋体" panose="02010600030101010101" pitchFamily="2" charset="-122"/>
            </a:endParaRPr>
          </a:p>
          <a:p>
            <a:pPr>
              <a:lnSpc>
                <a:spcPct val="80000"/>
              </a:lnSpc>
              <a:buNone/>
            </a:pPr>
            <a:r>
              <a:rPr lang="zh-CN" altLang="en-US" sz="1800" dirty="0">
                <a:latin typeface="Franklin Gothic Book" pitchFamily="34" charset="0"/>
                <a:ea typeface="宋体" panose="02010600030101010101" pitchFamily="2" charset="-122"/>
              </a:rPr>
              <a:t>       这里举例说明运算的操作：</a:t>
            </a:r>
            <a:endParaRPr lang="zh-CN" altLang="en-US" sz="1800" dirty="0">
              <a:latin typeface="Franklin Gothic Book" pitchFamily="34" charset="0"/>
              <a:ea typeface="宋体" panose="02010600030101010101" pitchFamily="2" charset="-122"/>
            </a:endParaRPr>
          </a:p>
          <a:p>
            <a:pPr>
              <a:lnSpc>
                <a:spcPct val="80000"/>
              </a:lnSpc>
              <a:buNone/>
            </a:pPr>
            <a:endParaRPr lang="en-US" altLang="zh-CN" sz="1800" dirty="0">
              <a:latin typeface="Franklin Gothic Book" pitchFamily="34" charset="0"/>
              <a:ea typeface="宋体" panose="02010600030101010101" pitchFamily="2" charset="-122"/>
            </a:endParaRPr>
          </a:p>
          <a:p>
            <a:pPr>
              <a:lnSpc>
                <a:spcPct val="80000"/>
              </a:lnSpc>
              <a:buNone/>
            </a:pPr>
            <a:endParaRPr lang="en-US" altLang="zh-CN" sz="1800" dirty="0">
              <a:latin typeface="Franklin Gothic Book" pitchFamily="34" charset="0"/>
              <a:ea typeface="宋体" panose="02010600030101010101" pitchFamily="2" charset="-122"/>
            </a:endParaRPr>
          </a:p>
          <a:p>
            <a:pPr>
              <a:lnSpc>
                <a:spcPct val="80000"/>
              </a:lnSpc>
              <a:buNone/>
            </a:pPr>
            <a:endParaRPr lang="en-US" altLang="zh-CN" sz="1800" dirty="0">
              <a:latin typeface="Franklin Gothic Book" pitchFamily="34" charset="0"/>
              <a:ea typeface="宋体" panose="02010600030101010101" pitchFamily="2" charset="-122"/>
            </a:endParaRPr>
          </a:p>
          <a:p>
            <a:pPr>
              <a:lnSpc>
                <a:spcPct val="80000"/>
              </a:lnSpc>
              <a:buNone/>
            </a:pPr>
            <a:endParaRPr lang="en-US" altLang="zh-CN" sz="1800" dirty="0">
              <a:latin typeface="Franklin Gothic Book" pitchFamily="34" charset="0"/>
              <a:ea typeface="宋体" panose="02010600030101010101" pitchFamily="2" charset="-122"/>
            </a:endParaRPr>
          </a:p>
          <a:p>
            <a:pPr>
              <a:lnSpc>
                <a:spcPct val="80000"/>
              </a:lnSpc>
              <a:buNone/>
            </a:pPr>
            <a:r>
              <a:rPr lang="en-US" altLang="zh-CN" sz="1800" dirty="0">
                <a:latin typeface="Franklin Gothic Book" pitchFamily="34" charset="0"/>
                <a:ea typeface="宋体" panose="02010600030101010101" pitchFamily="2" charset="-122"/>
              </a:rPr>
              <a:t>            2004</a:t>
            </a:r>
            <a:r>
              <a:rPr lang="zh-CN" altLang="en-US" sz="1800" dirty="0">
                <a:latin typeface="Franklin Gothic Book" pitchFamily="34" charset="0"/>
                <a:ea typeface="宋体" panose="02010600030101010101" pitchFamily="2" charset="-122"/>
              </a:rPr>
              <a:t>和</a:t>
            </a:r>
            <a:r>
              <a:rPr lang="en-US" altLang="zh-CN" sz="1800" dirty="0">
                <a:latin typeface="Franklin Gothic Book" pitchFamily="34" charset="0"/>
                <a:ea typeface="宋体" panose="02010600030101010101" pitchFamily="2" charset="-122"/>
              </a:rPr>
              <a:t>2005</a:t>
            </a:r>
            <a:r>
              <a:rPr lang="zh-CN" altLang="en-US" sz="1800" dirty="0">
                <a:latin typeface="Franklin Gothic Book" pitchFamily="34" charset="0"/>
                <a:ea typeface="宋体" panose="02010600030101010101" pitchFamily="2" charset="-122"/>
              </a:rPr>
              <a:t>都出现了</a:t>
            </a:r>
            <a:r>
              <a:rPr lang="zh-CN" altLang="en-US" sz="1800" b="1" dirty="0">
                <a:latin typeface="Franklin Gothic Book" pitchFamily="34" charset="0"/>
                <a:ea typeface="宋体" panose="02010600030101010101" pitchFamily="2" charset="-122"/>
              </a:rPr>
              <a:t>集合运算</a:t>
            </a:r>
            <a:r>
              <a:rPr lang="zh-CN" altLang="en-US" sz="1800" dirty="0">
                <a:latin typeface="Franklin Gothic Book" pitchFamily="34" charset="0"/>
                <a:ea typeface="宋体" panose="02010600030101010101" pitchFamily="2" charset="-122"/>
              </a:rPr>
              <a:t>，虽然后来没有再出现，但集合的运算还是需要掌握的。</a:t>
            </a:r>
            <a:endParaRPr lang="zh-CN" altLang="en-US" sz="1800" b="1" dirty="0">
              <a:latin typeface="Franklin Gothic Book" pitchFamily="34" charset="0"/>
              <a:ea typeface="宋体" panose="02010600030101010101" pitchFamily="2" charset="-122"/>
            </a:endParaRPr>
          </a:p>
          <a:p>
            <a:pPr>
              <a:lnSpc>
                <a:spcPct val="80000"/>
              </a:lnSpc>
              <a:buNone/>
            </a:pPr>
            <a:r>
              <a:rPr lang="zh-CN" altLang="en-US" sz="1800" b="1" dirty="0">
                <a:latin typeface="Franklin Gothic Book" pitchFamily="34" charset="0"/>
                <a:ea typeface="宋体" panose="02010600030101010101" pitchFamily="2" charset="-122"/>
              </a:rPr>
              <a:t>         并运算：；交运算：；差运算：；非运算：（区别于逻辑非运算：）</a:t>
            </a:r>
            <a:endParaRPr lang="zh-CN" altLang="en-US" sz="1800" b="1" dirty="0">
              <a:latin typeface="Franklin Gothic Book" pitchFamily="34" charset="0"/>
              <a:ea typeface="宋体" panose="02010600030101010101" pitchFamily="2" charset="-122"/>
            </a:endParaRPr>
          </a:p>
          <a:p>
            <a:pPr>
              <a:lnSpc>
                <a:spcPct val="80000"/>
              </a:lnSpc>
              <a:buNone/>
            </a:pPr>
            <a:r>
              <a:rPr lang="zh-CN" altLang="en-US" sz="1800" b="1" dirty="0">
                <a:latin typeface="Franklin Gothic Book" pitchFamily="34" charset="0"/>
                <a:ea typeface="宋体" panose="02010600030101010101" pitchFamily="2" charset="-122"/>
              </a:rPr>
              <a:t>         并运算：</a:t>
            </a:r>
            <a:r>
              <a:rPr lang="zh-CN" altLang="en-US" sz="1800" dirty="0">
                <a:latin typeface="Franklin Gothic Book" pitchFamily="34" charset="0"/>
                <a:ea typeface="宋体" panose="02010600030101010101" pitchFamily="2" charset="-122"/>
              </a:rPr>
              <a:t>比如</a:t>
            </a:r>
            <a:r>
              <a:rPr lang="en-US" altLang="zh-CN" sz="1800" dirty="0">
                <a:latin typeface="Franklin Gothic Book" pitchFamily="34" charset="0"/>
                <a:ea typeface="宋体" panose="02010600030101010101" pitchFamily="2" charset="-122"/>
              </a:rPr>
              <a:t>AB</a:t>
            </a:r>
            <a:r>
              <a:rPr lang="zh-CN" altLang="en-US" sz="1800" dirty="0">
                <a:latin typeface="Franklin Gothic Book" pitchFamily="34" charset="0"/>
                <a:ea typeface="宋体" panose="02010600030101010101" pitchFamily="2" charset="-122"/>
              </a:rPr>
              <a:t>，就是</a:t>
            </a:r>
            <a:r>
              <a:rPr lang="en-US" altLang="zh-CN" sz="1800" dirty="0">
                <a:latin typeface="Franklin Gothic Book" pitchFamily="34" charset="0"/>
                <a:ea typeface="宋体" panose="02010600030101010101" pitchFamily="2" charset="-122"/>
              </a:rPr>
              <a:t>A</a:t>
            </a:r>
            <a:r>
              <a:rPr lang="zh-CN" altLang="en-US" sz="1800" dirty="0">
                <a:latin typeface="Franklin Gothic Book" pitchFamily="34" charset="0"/>
                <a:ea typeface="宋体" panose="02010600030101010101" pitchFamily="2" charset="-122"/>
              </a:rPr>
              <a:t>集合和</a:t>
            </a:r>
            <a:r>
              <a:rPr lang="en-US" altLang="zh-CN" sz="1800" dirty="0">
                <a:latin typeface="Franklin Gothic Book" pitchFamily="34" charset="0"/>
                <a:ea typeface="宋体" panose="02010600030101010101" pitchFamily="2" charset="-122"/>
              </a:rPr>
              <a:t>B</a:t>
            </a:r>
            <a:r>
              <a:rPr lang="zh-CN" altLang="en-US" sz="1800" dirty="0">
                <a:latin typeface="Franklin Gothic Book" pitchFamily="34" charset="0"/>
                <a:ea typeface="宋体" panose="02010600030101010101" pitchFamily="2" charset="-122"/>
              </a:rPr>
              <a:t>集合里所有元素组成一个新集合，重复的元素只保留一份。</a:t>
            </a:r>
            <a:r>
              <a:rPr lang="en-US" altLang="zh-CN" sz="1800" dirty="0">
                <a:latin typeface="Franklin Gothic Book" pitchFamily="34" charset="0"/>
                <a:ea typeface="宋体" panose="02010600030101010101" pitchFamily="2" charset="-122"/>
              </a:rPr>
              <a:t>AB —&gt;{a, b, c, b, d, e}—&gt;{a, b, c, d, e}</a:t>
            </a:r>
            <a:r>
              <a:rPr lang="zh-CN" altLang="en-US" sz="1800" dirty="0">
                <a:latin typeface="Franklin Gothic Book" pitchFamily="34" charset="0"/>
                <a:ea typeface="宋体" panose="02010600030101010101" pitchFamily="2" charset="-122"/>
              </a:rPr>
              <a:t>。</a:t>
            </a:r>
            <a:endParaRPr lang="zh-CN" altLang="en-US" sz="1800" b="1" dirty="0">
              <a:latin typeface="Franklin Gothic Book" pitchFamily="34" charset="0"/>
              <a:ea typeface="宋体" panose="02010600030101010101" pitchFamily="2" charset="-122"/>
            </a:endParaRPr>
          </a:p>
          <a:p>
            <a:pPr>
              <a:lnSpc>
                <a:spcPct val="80000"/>
              </a:lnSpc>
              <a:buNone/>
            </a:pPr>
            <a:r>
              <a:rPr lang="zh-CN" altLang="en-US" sz="1800" b="1" dirty="0">
                <a:latin typeface="Franklin Gothic Book" pitchFamily="34" charset="0"/>
                <a:ea typeface="宋体" panose="02010600030101010101" pitchFamily="2" charset="-122"/>
              </a:rPr>
              <a:t>         交运算：</a:t>
            </a:r>
            <a:r>
              <a:rPr lang="zh-CN" altLang="en-US" sz="1800" dirty="0">
                <a:latin typeface="Franklin Gothic Book" pitchFamily="34" charset="0"/>
                <a:ea typeface="宋体" panose="02010600030101010101" pitchFamily="2" charset="-122"/>
              </a:rPr>
              <a:t>比如</a:t>
            </a:r>
            <a:r>
              <a:rPr lang="en-US" altLang="zh-CN" sz="1800" dirty="0">
                <a:latin typeface="Franklin Gothic Book" pitchFamily="34" charset="0"/>
                <a:ea typeface="宋体" panose="02010600030101010101" pitchFamily="2" charset="-122"/>
              </a:rPr>
              <a:t>AB</a:t>
            </a:r>
            <a:r>
              <a:rPr lang="zh-CN" altLang="en-US" sz="1800" dirty="0">
                <a:latin typeface="Franklin Gothic Book" pitchFamily="34" charset="0"/>
                <a:ea typeface="宋体" panose="02010600030101010101" pitchFamily="2" charset="-122"/>
              </a:rPr>
              <a:t>，就是同时在</a:t>
            </a:r>
            <a:r>
              <a:rPr lang="en-US" altLang="zh-CN" sz="1800" dirty="0">
                <a:latin typeface="Franklin Gothic Book" pitchFamily="34" charset="0"/>
                <a:ea typeface="宋体" panose="02010600030101010101" pitchFamily="2" charset="-122"/>
              </a:rPr>
              <a:t>A</a:t>
            </a:r>
            <a:r>
              <a:rPr lang="zh-CN" altLang="en-US" sz="1800" dirty="0">
                <a:latin typeface="Franklin Gothic Book" pitchFamily="34" charset="0"/>
                <a:ea typeface="宋体" panose="02010600030101010101" pitchFamily="2" charset="-122"/>
              </a:rPr>
              <a:t>集合和</a:t>
            </a:r>
            <a:r>
              <a:rPr lang="en-US" altLang="zh-CN" sz="1800" dirty="0">
                <a:latin typeface="Franklin Gothic Book" pitchFamily="34" charset="0"/>
                <a:ea typeface="宋体" panose="02010600030101010101" pitchFamily="2" charset="-122"/>
              </a:rPr>
              <a:t>B</a:t>
            </a:r>
            <a:r>
              <a:rPr lang="zh-CN" altLang="en-US" sz="1800" dirty="0">
                <a:latin typeface="Franklin Gothic Book" pitchFamily="34" charset="0"/>
                <a:ea typeface="宋体" panose="02010600030101010101" pitchFamily="2" charset="-122"/>
              </a:rPr>
              <a:t>集合的元素组成一个新集合。</a:t>
            </a:r>
            <a:r>
              <a:rPr lang="en-US" altLang="zh-CN" sz="1800" dirty="0">
                <a:latin typeface="Franklin Gothic Book" pitchFamily="34" charset="0"/>
                <a:ea typeface="宋体" panose="02010600030101010101" pitchFamily="2" charset="-122"/>
              </a:rPr>
              <a:t>AB —&gt;{b}</a:t>
            </a:r>
            <a:r>
              <a:rPr lang="zh-CN" altLang="en-US" sz="1800" dirty="0">
                <a:latin typeface="Franklin Gothic Book" pitchFamily="34" charset="0"/>
                <a:ea typeface="宋体" panose="02010600030101010101" pitchFamily="2" charset="-122"/>
              </a:rPr>
              <a:t>。</a:t>
            </a:r>
            <a:endParaRPr lang="zh-CN" altLang="en-US" sz="1800" b="1" dirty="0">
              <a:latin typeface="Franklin Gothic Book" pitchFamily="34" charset="0"/>
              <a:ea typeface="宋体" panose="02010600030101010101" pitchFamily="2" charset="-122"/>
            </a:endParaRPr>
          </a:p>
          <a:p>
            <a:pPr>
              <a:lnSpc>
                <a:spcPct val="80000"/>
              </a:lnSpc>
              <a:buNone/>
            </a:pPr>
            <a:r>
              <a:rPr lang="zh-CN" altLang="en-US" sz="1800" b="1" dirty="0">
                <a:latin typeface="Franklin Gothic Book" pitchFamily="34" charset="0"/>
                <a:ea typeface="宋体" panose="02010600030101010101" pitchFamily="2" charset="-122"/>
              </a:rPr>
              <a:t>         差运算：</a:t>
            </a:r>
            <a:r>
              <a:rPr lang="zh-CN" altLang="en-US" sz="1800" dirty="0">
                <a:latin typeface="Franklin Gothic Book" pitchFamily="34" charset="0"/>
                <a:ea typeface="宋体" panose="02010600030101010101" pitchFamily="2" charset="-122"/>
              </a:rPr>
              <a:t>比如</a:t>
            </a:r>
            <a:r>
              <a:rPr lang="en-US" altLang="zh-CN" sz="1800" dirty="0">
                <a:latin typeface="Franklin Gothic Book" pitchFamily="34" charset="0"/>
                <a:ea typeface="宋体" panose="02010600030101010101" pitchFamily="2" charset="-122"/>
              </a:rPr>
              <a:t>AB</a:t>
            </a:r>
            <a:r>
              <a:rPr lang="zh-CN" altLang="en-US" sz="1800" dirty="0">
                <a:latin typeface="Franklin Gothic Book" pitchFamily="34" charset="0"/>
                <a:ea typeface="宋体" panose="02010600030101010101" pitchFamily="2" charset="-122"/>
              </a:rPr>
              <a:t>，就是</a:t>
            </a:r>
            <a:r>
              <a:rPr lang="en-US" altLang="zh-CN" sz="1800" dirty="0">
                <a:latin typeface="Franklin Gothic Book" pitchFamily="34" charset="0"/>
                <a:ea typeface="宋体" panose="02010600030101010101" pitchFamily="2" charset="-122"/>
              </a:rPr>
              <a:t>A</a:t>
            </a:r>
            <a:r>
              <a:rPr lang="zh-CN" altLang="en-US" sz="1800" dirty="0">
                <a:latin typeface="Franklin Gothic Book" pitchFamily="34" charset="0"/>
                <a:ea typeface="宋体" panose="02010600030101010101" pitchFamily="2" charset="-122"/>
              </a:rPr>
              <a:t>集合删去</a:t>
            </a:r>
            <a:r>
              <a:rPr lang="en-US" altLang="zh-CN" sz="1800" dirty="0">
                <a:latin typeface="Franklin Gothic Book" pitchFamily="34" charset="0"/>
                <a:ea typeface="宋体" panose="02010600030101010101" pitchFamily="2" charset="-122"/>
              </a:rPr>
              <a:t>AB</a:t>
            </a:r>
            <a:r>
              <a:rPr lang="zh-CN" altLang="en-US" sz="1800" dirty="0">
                <a:latin typeface="Franklin Gothic Book" pitchFamily="34" charset="0"/>
                <a:ea typeface="宋体" panose="02010600030101010101" pitchFamily="2" charset="-122"/>
              </a:rPr>
              <a:t>里的元素后组成一个新集合。</a:t>
            </a:r>
            <a:r>
              <a:rPr lang="en-US" altLang="zh-CN" sz="1800" dirty="0">
                <a:latin typeface="Franklin Gothic Book" pitchFamily="34" charset="0"/>
                <a:ea typeface="宋体" panose="02010600030101010101" pitchFamily="2" charset="-122"/>
              </a:rPr>
              <a:t>AB —&gt;{a, c}</a:t>
            </a:r>
            <a:r>
              <a:rPr lang="zh-CN" altLang="en-US" sz="1800" dirty="0">
                <a:latin typeface="Franklin Gothic Book" pitchFamily="34" charset="0"/>
                <a:ea typeface="宋体" panose="02010600030101010101" pitchFamily="2" charset="-122"/>
              </a:rPr>
              <a:t>。</a:t>
            </a:r>
            <a:endParaRPr lang="zh-CN" altLang="en-US" sz="1800" b="1" dirty="0">
              <a:latin typeface="Franklin Gothic Book" pitchFamily="34" charset="0"/>
              <a:ea typeface="宋体" panose="02010600030101010101" pitchFamily="2" charset="-122"/>
            </a:endParaRPr>
          </a:p>
          <a:p>
            <a:pPr>
              <a:lnSpc>
                <a:spcPct val="80000"/>
              </a:lnSpc>
              <a:buNone/>
            </a:pPr>
            <a:r>
              <a:rPr lang="zh-CN" altLang="en-US" sz="1800" b="1" dirty="0">
                <a:latin typeface="Franklin Gothic Book" pitchFamily="34" charset="0"/>
                <a:ea typeface="宋体" panose="02010600030101010101" pitchFamily="2" charset="-122"/>
              </a:rPr>
              <a:t>         非运算：</a:t>
            </a:r>
            <a:r>
              <a:rPr lang="zh-CN" altLang="en-US" sz="1800" dirty="0">
                <a:latin typeface="Franklin Gothic Book" pitchFamily="34" charset="0"/>
                <a:ea typeface="宋体" panose="02010600030101010101" pitchFamily="2" charset="-122"/>
              </a:rPr>
              <a:t>如是单目运算符，比如</a:t>
            </a:r>
            <a:r>
              <a:rPr lang="en-US" altLang="zh-CN" sz="1800" dirty="0">
                <a:latin typeface="Franklin Gothic Book" pitchFamily="34" charset="0"/>
                <a:ea typeface="宋体" panose="02010600030101010101" pitchFamily="2" charset="-122"/>
              </a:rPr>
              <a:t>A</a:t>
            </a:r>
            <a:r>
              <a:rPr lang="zh-CN" altLang="en-US" sz="1800" dirty="0">
                <a:latin typeface="Franklin Gothic Book" pitchFamily="34" charset="0"/>
                <a:ea typeface="宋体" panose="02010600030101010101" pitchFamily="2" charset="-122"/>
              </a:rPr>
              <a:t>。非运算有个特殊的要求：一定要说明全集。那么</a:t>
            </a:r>
            <a:r>
              <a:rPr lang="en-US" altLang="zh-CN" sz="1800" dirty="0">
                <a:latin typeface="Franklin Gothic Book" pitchFamily="34" charset="0"/>
                <a:ea typeface="宋体" panose="02010600030101010101" pitchFamily="2" charset="-122"/>
              </a:rPr>
              <a:t>A</a:t>
            </a:r>
            <a:r>
              <a:rPr lang="zh-CN" altLang="en-US" sz="1800" dirty="0">
                <a:latin typeface="Franklin Gothic Book" pitchFamily="34" charset="0"/>
                <a:ea typeface="宋体" panose="02010600030101010101" pitchFamily="2" charset="-122"/>
              </a:rPr>
              <a:t>就全集删去</a:t>
            </a:r>
            <a:r>
              <a:rPr lang="en-US" altLang="zh-CN" sz="1800" dirty="0">
                <a:latin typeface="Franklin Gothic Book" pitchFamily="34" charset="0"/>
                <a:ea typeface="宋体" panose="02010600030101010101" pitchFamily="2" charset="-122"/>
              </a:rPr>
              <a:t>A</a:t>
            </a:r>
            <a:r>
              <a:rPr lang="zh-CN" altLang="en-US" sz="1800" dirty="0">
                <a:latin typeface="Franklin Gothic Book" pitchFamily="34" charset="0"/>
                <a:ea typeface="宋体" panose="02010600030101010101" pitchFamily="2" charset="-122"/>
              </a:rPr>
              <a:t>集合中的元素，剩下的全集中的元素组成一个新集合。</a:t>
            </a:r>
            <a:r>
              <a:rPr lang="en-US" altLang="zh-CN" sz="1800" dirty="0">
                <a:latin typeface="Franklin Gothic Book" pitchFamily="34" charset="0"/>
                <a:ea typeface="宋体" panose="02010600030101010101" pitchFamily="2" charset="-122"/>
              </a:rPr>
              <a:t>A= {d, e, f, g}</a:t>
            </a:r>
            <a:r>
              <a:rPr lang="zh-CN" altLang="en-US" sz="1800" dirty="0">
                <a:latin typeface="Franklin Gothic Book" pitchFamily="34" charset="0"/>
                <a:ea typeface="宋体" panose="02010600030101010101" pitchFamily="2" charset="-122"/>
              </a:rPr>
              <a:t>。</a:t>
            </a:r>
            <a:endParaRPr lang="en-US" altLang="zh-CN" sz="1800" dirty="0">
              <a:latin typeface="Franklin Gothic Book" pitchFamily="34" charset="0"/>
              <a:ea typeface="宋体" panose="02010600030101010101" pitchFamily="2" charset="-122"/>
            </a:endParaRPr>
          </a:p>
        </p:txBody>
      </p:sp>
      <p:pic>
        <p:nvPicPr>
          <p:cNvPr id="344068" name="Picture 4"/>
          <p:cNvPicPr>
            <a:picLocks noChangeAspect="1"/>
          </p:cNvPicPr>
          <p:nvPr/>
        </p:nvPicPr>
        <p:blipFill>
          <a:blip r:embed="rId1"/>
          <a:stretch>
            <a:fillRect/>
          </a:stretch>
        </p:blipFill>
        <p:spPr>
          <a:xfrm>
            <a:off x="323850" y="2133600"/>
            <a:ext cx="7829550" cy="1143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4067">
                                            <p:txEl>
                                              <p:charRg st="41" end="66"/>
                                            </p:txEl>
                                          </p:spTgt>
                                        </p:tgtEl>
                                        <p:attrNameLst>
                                          <p:attrName>style.visibility</p:attrName>
                                        </p:attrNameLst>
                                      </p:cBhvr>
                                      <p:to>
                                        <p:strVal val="visible"/>
                                      </p:to>
                                    </p:set>
                                    <p:animEffect transition="in" filter="wipe(down)">
                                      <p:cBhvr>
                                        <p:cTn id="7" dur="500"/>
                                        <p:tgtEl>
                                          <p:spTgt spid="344067">
                                            <p:txEl>
                                              <p:charRg st="41" end="66"/>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4067">
                                            <p:txEl>
                                              <p:charRg st="66" end="86"/>
                                            </p:txEl>
                                          </p:spTgt>
                                        </p:tgtEl>
                                        <p:attrNameLst>
                                          <p:attrName>style.visibility</p:attrName>
                                        </p:attrNameLst>
                                      </p:cBhvr>
                                      <p:to>
                                        <p:strVal val="visible"/>
                                      </p:to>
                                    </p:set>
                                    <p:animEffect transition="in" filter="wipe(down)">
                                      <p:cBhvr>
                                        <p:cTn id="10" dur="500"/>
                                        <p:tgtEl>
                                          <p:spTgt spid="344067">
                                            <p:txEl>
                                              <p:charRg st="66" end="8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44068"/>
                                        </p:tgtEl>
                                        <p:attrNameLst>
                                          <p:attrName>style.visibility</p:attrName>
                                        </p:attrNameLst>
                                      </p:cBhvr>
                                      <p:to>
                                        <p:strVal val="visible"/>
                                      </p:to>
                                    </p:set>
                                    <p:animEffect transition="in" filter="wipe(down)">
                                      <p:cBhvr>
                                        <p:cTn id="15" dur="500"/>
                                        <p:tgtEl>
                                          <p:spTgt spid="3440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44067">
                                            <p:txEl>
                                              <p:charRg st="90" end="145"/>
                                            </p:txEl>
                                          </p:spTgt>
                                        </p:tgtEl>
                                        <p:attrNameLst>
                                          <p:attrName>style.visibility</p:attrName>
                                        </p:attrNameLst>
                                      </p:cBhvr>
                                      <p:to>
                                        <p:strVal val="visible"/>
                                      </p:to>
                                    </p:set>
                                    <p:animEffect transition="in" filter="wipe(down)">
                                      <p:cBhvr>
                                        <p:cTn id="20" dur="500"/>
                                        <p:tgtEl>
                                          <p:spTgt spid="344067">
                                            <p:txEl>
                                              <p:charRg st="90" end="14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44067">
                                            <p:txEl>
                                              <p:charRg st="145" end="185"/>
                                            </p:txEl>
                                          </p:spTgt>
                                        </p:tgtEl>
                                        <p:attrNameLst>
                                          <p:attrName>style.visibility</p:attrName>
                                        </p:attrNameLst>
                                      </p:cBhvr>
                                      <p:to>
                                        <p:strVal val="visible"/>
                                      </p:to>
                                    </p:set>
                                    <p:animEffect transition="in" filter="wipe(down)">
                                      <p:cBhvr>
                                        <p:cTn id="23" dur="500"/>
                                        <p:tgtEl>
                                          <p:spTgt spid="344067">
                                            <p:txEl>
                                              <p:charRg st="145" end="18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44067">
                                            <p:txEl>
                                              <p:charRg st="185" end="278"/>
                                            </p:txEl>
                                          </p:spTgt>
                                        </p:tgtEl>
                                        <p:attrNameLst>
                                          <p:attrName>style.visibility</p:attrName>
                                        </p:attrNameLst>
                                      </p:cBhvr>
                                      <p:to>
                                        <p:strVal val="visible"/>
                                      </p:to>
                                    </p:set>
                                    <p:animEffect transition="in" filter="wipe(down)">
                                      <p:cBhvr>
                                        <p:cTn id="26" dur="500"/>
                                        <p:tgtEl>
                                          <p:spTgt spid="344067">
                                            <p:txEl>
                                              <p:charRg st="185" end="278"/>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44067">
                                            <p:txEl>
                                              <p:charRg st="278" end="329"/>
                                            </p:txEl>
                                          </p:spTgt>
                                        </p:tgtEl>
                                        <p:attrNameLst>
                                          <p:attrName>style.visibility</p:attrName>
                                        </p:attrNameLst>
                                      </p:cBhvr>
                                      <p:to>
                                        <p:strVal val="visible"/>
                                      </p:to>
                                    </p:set>
                                    <p:animEffect transition="in" filter="wipe(down)">
                                      <p:cBhvr>
                                        <p:cTn id="29" dur="500"/>
                                        <p:tgtEl>
                                          <p:spTgt spid="344067">
                                            <p:txEl>
                                              <p:charRg st="278" end="329"/>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44067">
                                            <p:txEl>
                                              <p:charRg st="329" end="382"/>
                                            </p:txEl>
                                          </p:spTgt>
                                        </p:tgtEl>
                                        <p:attrNameLst>
                                          <p:attrName>style.visibility</p:attrName>
                                        </p:attrNameLst>
                                      </p:cBhvr>
                                      <p:to>
                                        <p:strVal val="visible"/>
                                      </p:to>
                                    </p:set>
                                    <p:animEffect transition="in" filter="wipe(down)">
                                      <p:cBhvr>
                                        <p:cTn id="32" dur="500"/>
                                        <p:tgtEl>
                                          <p:spTgt spid="344067">
                                            <p:txEl>
                                              <p:charRg st="329" end="382"/>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44067">
                                            <p:txEl>
                                              <p:charRg st="382" end="476"/>
                                            </p:txEl>
                                          </p:spTgt>
                                        </p:tgtEl>
                                        <p:attrNameLst>
                                          <p:attrName>style.visibility</p:attrName>
                                        </p:attrNameLst>
                                      </p:cBhvr>
                                      <p:to>
                                        <p:strVal val="visible"/>
                                      </p:to>
                                    </p:set>
                                    <p:animEffect transition="in" filter="wipe(down)">
                                      <p:cBhvr>
                                        <p:cTn id="35" dur="500"/>
                                        <p:tgtEl>
                                          <p:spTgt spid="344067">
                                            <p:txEl>
                                              <p:charRg st="382" end="4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2</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逻辑运算</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46115" name="Rectangle 3"/>
          <p:cNvSpPr>
            <a:spLocks noGrp="1"/>
          </p:cNvSpPr>
          <p:nvPr>
            <p:ph type="body"/>
          </p:nvPr>
        </p:nvSpPr>
        <p:spPr>
          <a:xfrm>
            <a:off x="27940" y="1125855"/>
            <a:ext cx="9115425" cy="5255895"/>
          </a:xfrm>
        </p:spPr>
        <p:txBody>
          <a:bodyPr vert="horz" wrap="square" lIns="91440" tIns="45720" rIns="91440" bIns="45720" anchor="t"/>
          <a:p>
            <a:pPr>
              <a:lnSpc>
                <a:spcPct val="80000"/>
              </a:lnSpc>
              <a:buNone/>
            </a:pPr>
            <a:r>
              <a:rPr lang="en-US" altLang="zh-CN" sz="1600" dirty="0">
                <a:latin typeface="Franklin Gothic Book" pitchFamily="34" charset="0"/>
                <a:ea typeface="宋体" panose="02010600030101010101" pitchFamily="2" charset="-122"/>
              </a:rPr>
              <a:t>5</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a:t>
            </a:r>
            <a:r>
              <a:rPr lang="en-US" altLang="zh-CN" sz="1600" b="1" dirty="0">
                <a:latin typeface="Franklin Gothic Book" pitchFamily="34" charset="0"/>
                <a:ea typeface="宋体" panose="02010600030101010101" pitchFamily="2" charset="-122"/>
              </a:rPr>
              <a:t>NOIP2005</a:t>
            </a:r>
            <a:r>
              <a:rPr lang="zh-CN" altLang="en-US" sz="1600" b="1" dirty="0">
                <a:latin typeface="Franklin Gothic Book" pitchFamily="34" charset="0"/>
                <a:ea typeface="宋体" panose="02010600030101010101" pitchFamily="2" charset="-122"/>
              </a:rPr>
              <a:t>普及组</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设</a:t>
            </a:r>
            <a:r>
              <a:rPr lang="en-US" altLang="zh-CN" sz="1600" dirty="0">
                <a:latin typeface="Franklin Gothic Book" pitchFamily="34" charset="0"/>
                <a:ea typeface="宋体" panose="02010600030101010101" pitchFamily="2" charset="-122"/>
              </a:rPr>
              <a:t>A = true</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B = false</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C = false</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D = true</a:t>
            </a:r>
            <a:r>
              <a:rPr lang="zh-CN" altLang="en-US" sz="1600" dirty="0">
                <a:latin typeface="Franklin Gothic Book" pitchFamily="34" charset="0"/>
                <a:ea typeface="宋体" panose="02010600030101010101" pitchFamily="2" charset="-122"/>
              </a:rPr>
              <a:t>，以下逻辑运算表达式值为真的是（     ）。</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a:t>
            </a:r>
            <a:r>
              <a:rPr lang="en-US" altLang="zh-CN" sz="1600" dirty="0">
                <a:latin typeface="Franklin Gothic Book" pitchFamily="34" charset="0"/>
                <a:ea typeface="宋体" panose="02010600030101010101" pitchFamily="2" charset="-122"/>
              </a:rPr>
              <a:t>A. (A∧B)∨(C∧D)          B. ((A∧B)∨C)∧D          C. A∧((B∨C) ∧D)</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       D. (A∧(B∨C))∨D          E. (A∨B)∧(C∧D)</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a:t>
            </a:r>
            <a:r>
              <a:rPr lang="zh-CN" altLang="en-US" sz="1600" b="1" dirty="0">
                <a:latin typeface="Franklin Gothic Book" pitchFamily="34" charset="0"/>
                <a:ea typeface="宋体" panose="02010600030101010101" pitchFamily="2" charset="-122"/>
              </a:rPr>
              <a:t>答案</a:t>
            </a:r>
            <a:r>
              <a:rPr lang="en-US" altLang="zh-CN" sz="1600" dirty="0">
                <a:latin typeface="Franklin Gothic Book" pitchFamily="34" charset="0"/>
                <a:ea typeface="宋体" panose="02010600030101010101" pitchFamily="2" charset="-122"/>
              </a:rPr>
              <a:t>】D</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a:t>
            </a:r>
            <a:r>
              <a:rPr lang="zh-CN" altLang="en-US" sz="1600" b="1" dirty="0">
                <a:latin typeface="Franklin Gothic Book" pitchFamily="34" charset="0"/>
                <a:ea typeface="宋体" panose="02010600030101010101" pitchFamily="2" charset="-122"/>
              </a:rPr>
              <a:t>分析</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考查逻辑运算的知识，∧相当于与</a:t>
            </a:r>
            <a:r>
              <a:rPr lang="en-US" altLang="zh-CN" sz="1600" dirty="0">
                <a:latin typeface="Franklin Gothic Book" pitchFamily="34" charset="0"/>
                <a:ea typeface="宋体" panose="02010600030101010101" pitchFamily="2" charset="-122"/>
              </a:rPr>
              <a:t>&amp;&amp;</a:t>
            </a:r>
            <a:r>
              <a:rPr lang="zh-CN" altLang="en-US" sz="1600" dirty="0">
                <a:latin typeface="Franklin Gothic Book" pitchFamily="34" charset="0"/>
                <a:ea typeface="宋体" panose="02010600030101010101" pitchFamily="2" charset="-122"/>
              </a:rPr>
              <a:t>，∨相当于或</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a:t>
            </a:r>
            <a:endParaRPr lang="zh-CN" altLang="en-US"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6</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a:t>
            </a:r>
            <a:r>
              <a:rPr lang="en-US" altLang="zh-CN" sz="1600" b="1" dirty="0">
                <a:latin typeface="Franklin Gothic Book" pitchFamily="34" charset="0"/>
                <a:ea typeface="宋体" panose="02010600030101010101" pitchFamily="2" charset="-122"/>
              </a:rPr>
              <a:t>NOIP2005</a:t>
            </a:r>
            <a:r>
              <a:rPr lang="zh-CN" altLang="en-US" sz="1600" b="1" dirty="0">
                <a:latin typeface="Franklin Gothic Book" pitchFamily="34" charset="0"/>
                <a:ea typeface="宋体" panose="02010600030101010101" pitchFamily="2" charset="-122"/>
              </a:rPr>
              <a:t>提高组</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设全集</a:t>
            </a:r>
            <a:r>
              <a:rPr lang="en-US" altLang="zh-CN" sz="1600" dirty="0">
                <a:latin typeface="Franklin Gothic Book" pitchFamily="34" charset="0"/>
                <a:ea typeface="宋体" panose="02010600030101010101" pitchFamily="2" charset="-122"/>
              </a:rPr>
              <a:t>I = {a, b, c, d, e, f, g, h}</a:t>
            </a:r>
            <a:r>
              <a:rPr lang="zh-CN" altLang="en-US" sz="1600" dirty="0">
                <a:latin typeface="Franklin Gothic Book" pitchFamily="34" charset="0"/>
                <a:ea typeface="宋体" panose="02010600030101010101" pitchFamily="2" charset="-122"/>
              </a:rPr>
              <a:t>，集合</a:t>
            </a:r>
            <a:r>
              <a:rPr lang="en-US" altLang="zh-CN" sz="1600" i="1" dirty="0">
                <a:latin typeface="Franklin Gothic Book" pitchFamily="34" charset="0"/>
                <a:ea typeface="宋体" panose="02010600030101010101" pitchFamily="2" charset="-122"/>
              </a:rPr>
              <a:t>B</a:t>
            </a:r>
            <a:r>
              <a:rPr lang="en-US" altLang="zh-CN" sz="1600" dirty="0">
                <a:latin typeface="Franklin Gothic Book" pitchFamily="34" charset="0"/>
                <a:ea typeface="宋体" panose="02010600030101010101" pitchFamily="2" charset="-122"/>
              </a:rPr>
              <a:t>∪</a:t>
            </a:r>
            <a:r>
              <a:rPr lang="en-US" altLang="zh-CN" sz="1600" i="1" dirty="0">
                <a:latin typeface="Franklin Gothic Book" pitchFamily="34" charset="0"/>
                <a:ea typeface="宋体" panose="02010600030101010101" pitchFamily="2" charset="-122"/>
              </a:rPr>
              <a:t>A</a:t>
            </a:r>
            <a:r>
              <a:rPr lang="en-US" altLang="zh-CN" sz="1600" dirty="0">
                <a:latin typeface="Franklin Gothic Book" pitchFamily="34" charset="0"/>
                <a:ea typeface="宋体" panose="02010600030101010101" pitchFamily="2" charset="-122"/>
              </a:rPr>
              <a:t> = {a, b, c, d, e, f}</a:t>
            </a:r>
            <a:r>
              <a:rPr lang="zh-CN" altLang="en-US" sz="1600" dirty="0">
                <a:latin typeface="Franklin Gothic Book" pitchFamily="34" charset="0"/>
                <a:ea typeface="宋体" panose="02010600030101010101" pitchFamily="2" charset="-122"/>
              </a:rPr>
              <a:t>，</a:t>
            </a:r>
            <a:r>
              <a:rPr lang="en-US" altLang="zh-CN" sz="1600" i="1" dirty="0">
                <a:latin typeface="Franklin Gothic Book" pitchFamily="34" charset="0"/>
                <a:ea typeface="宋体" panose="02010600030101010101" pitchFamily="2" charset="-122"/>
              </a:rPr>
              <a:t>C</a:t>
            </a:r>
            <a:r>
              <a:rPr lang="en-US" altLang="zh-CN" sz="1600" dirty="0">
                <a:latin typeface="Franklin Gothic Book" pitchFamily="34" charset="0"/>
                <a:ea typeface="宋体" panose="02010600030101010101" pitchFamily="2" charset="-122"/>
              </a:rPr>
              <a:t>∩</a:t>
            </a:r>
            <a:r>
              <a:rPr lang="en-US" altLang="zh-CN" sz="1600" i="1" dirty="0">
                <a:latin typeface="Franklin Gothic Book" pitchFamily="34" charset="0"/>
                <a:ea typeface="宋体" panose="02010600030101010101" pitchFamily="2" charset="-122"/>
              </a:rPr>
              <a:t>A</a:t>
            </a:r>
            <a:r>
              <a:rPr lang="en-US" altLang="zh-CN" sz="1600" dirty="0">
                <a:latin typeface="Franklin Gothic Book" pitchFamily="34" charset="0"/>
                <a:ea typeface="宋体" panose="02010600030101010101" pitchFamily="2" charset="-122"/>
              </a:rPr>
              <a:t>  = {c, d, e}</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a:t>
            </a:r>
            <a:r>
              <a:rPr lang="en-US" altLang="zh-CN" sz="1600" i="1" dirty="0">
                <a:latin typeface="Franklin Gothic Book" pitchFamily="34" charset="0"/>
                <a:ea typeface="宋体" panose="02010600030101010101" pitchFamily="2" charset="-122"/>
              </a:rPr>
              <a:t>B</a:t>
            </a:r>
            <a:r>
              <a:rPr lang="en-US" altLang="zh-CN" sz="1600" dirty="0">
                <a:latin typeface="Franklin Gothic Book" pitchFamily="34" charset="0"/>
                <a:ea typeface="宋体" panose="02010600030101010101" pitchFamily="2" charset="-122"/>
              </a:rPr>
              <a:t>∩</a:t>
            </a:r>
            <a:r>
              <a:rPr lang="en-US" altLang="zh-CN" sz="1600" i="1" dirty="0">
                <a:latin typeface="Franklin Gothic Book" pitchFamily="34" charset="0"/>
                <a:ea typeface="宋体" panose="02010600030101010101" pitchFamily="2" charset="-122"/>
              </a:rPr>
              <a:t>A</a:t>
            </a:r>
            <a:r>
              <a:rPr lang="en-US" altLang="zh-CN" sz="1600" dirty="0">
                <a:latin typeface="Franklin Gothic Book" pitchFamily="34" charset="0"/>
                <a:ea typeface="宋体" panose="02010600030101010101" pitchFamily="2" charset="-122"/>
              </a:rPr>
              <a:t>= {a, d}</a:t>
            </a:r>
            <a:r>
              <a:rPr lang="zh-CN" altLang="en-US" sz="1600" dirty="0">
                <a:latin typeface="Franklin Gothic Book" pitchFamily="34" charset="0"/>
                <a:ea typeface="宋体" panose="02010600030101010101" pitchFamily="2" charset="-122"/>
              </a:rPr>
              <a:t>，那么集合</a:t>
            </a:r>
            <a:r>
              <a:rPr lang="en-US" altLang="zh-CN" sz="1600" i="1" dirty="0">
                <a:latin typeface="Franklin Gothic Book" pitchFamily="34" charset="0"/>
                <a:ea typeface="宋体" panose="02010600030101010101" pitchFamily="2" charset="-122"/>
              </a:rPr>
              <a:t>C</a:t>
            </a:r>
            <a:r>
              <a:rPr lang="en-US" altLang="zh-CN" sz="1600" dirty="0">
                <a:latin typeface="Franklin Gothic Book" pitchFamily="34" charset="0"/>
                <a:ea typeface="宋体" panose="02010600030101010101" pitchFamily="2" charset="-122"/>
              </a:rPr>
              <a:t>∩</a:t>
            </a:r>
            <a:r>
              <a:rPr lang="en-US" altLang="zh-CN" sz="1600" i="1" dirty="0">
                <a:latin typeface="Franklin Gothic Book" pitchFamily="34" charset="0"/>
                <a:ea typeface="宋体" panose="02010600030101010101" pitchFamily="2" charset="-122"/>
              </a:rPr>
              <a:t>B</a:t>
            </a:r>
            <a:r>
              <a:rPr lang="en-US" altLang="zh-CN" sz="1600" dirty="0">
                <a:latin typeface="Franklin Gothic Book" pitchFamily="34" charset="0"/>
                <a:ea typeface="宋体" panose="02010600030101010101" pitchFamily="2" charset="-122"/>
              </a:rPr>
              <a:t>∩</a:t>
            </a:r>
            <a:r>
              <a:rPr lang="en-US" altLang="zh-CN" sz="1600" i="1" dirty="0">
                <a:latin typeface="Franklin Gothic Book" pitchFamily="34" charset="0"/>
                <a:ea typeface="宋体" panose="02010600030101010101" pitchFamily="2" charset="-122"/>
              </a:rPr>
              <a:t>A</a:t>
            </a:r>
            <a:r>
              <a:rPr lang="en-US" altLang="zh-CN" sz="1600" dirty="0">
                <a:latin typeface="Franklin Gothic Book" pitchFamily="34" charset="0"/>
                <a:ea typeface="宋体" panose="02010600030101010101" pitchFamily="2" charset="-122"/>
              </a:rPr>
              <a:t> </a:t>
            </a:r>
            <a:r>
              <a:rPr lang="zh-CN" altLang="en-US" sz="1600" dirty="0">
                <a:latin typeface="Franklin Gothic Book" pitchFamily="34" charset="0"/>
                <a:ea typeface="宋体" panose="02010600030101010101" pitchFamily="2" charset="-122"/>
              </a:rPr>
              <a:t>为（     ）。</a:t>
            </a:r>
            <a:endParaRPr lang="zh-CN" altLang="en-US"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       A. {c, e}             B. {d, e}            C. {e}             D. {c, d, e}             E. {d, f}</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a:t>
            </a:r>
            <a:r>
              <a:rPr lang="zh-CN" altLang="en-US" sz="1600" b="1" dirty="0">
                <a:latin typeface="Franklin Gothic Book" pitchFamily="34" charset="0"/>
                <a:ea typeface="宋体" panose="02010600030101010101" pitchFamily="2" charset="-122"/>
              </a:rPr>
              <a:t>答案</a:t>
            </a:r>
            <a:r>
              <a:rPr lang="en-US" altLang="zh-CN" sz="1600" dirty="0">
                <a:latin typeface="Franklin Gothic Book" pitchFamily="34" charset="0"/>
                <a:ea typeface="宋体" panose="02010600030101010101" pitchFamily="2" charset="-122"/>
              </a:rPr>
              <a:t>】A</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a:t>
            </a:r>
            <a:r>
              <a:rPr lang="zh-CN" altLang="en-US" sz="1600" b="1" dirty="0">
                <a:latin typeface="Franklin Gothic Book" pitchFamily="34" charset="0"/>
                <a:ea typeface="宋体" panose="02010600030101010101" pitchFamily="2" charset="-122"/>
              </a:rPr>
              <a:t>分析</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考查集合知识。</a:t>
            </a:r>
            <a:endParaRPr lang="zh-CN" altLang="en-US"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7</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a:t>
            </a:r>
            <a:r>
              <a:rPr lang="en-US" altLang="zh-CN" sz="1600" b="1" dirty="0">
                <a:latin typeface="Franklin Gothic Book" pitchFamily="34" charset="0"/>
                <a:ea typeface="宋体" panose="02010600030101010101" pitchFamily="2" charset="-122"/>
              </a:rPr>
              <a:t>NOIP2006</a:t>
            </a:r>
            <a:r>
              <a:rPr lang="zh-CN" altLang="en-US" sz="1600" b="1" dirty="0">
                <a:latin typeface="Franklin Gothic Book" pitchFamily="34" charset="0"/>
                <a:ea typeface="宋体" panose="02010600030101010101" pitchFamily="2" charset="-122"/>
              </a:rPr>
              <a:t>普及组</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设</a:t>
            </a:r>
            <a:r>
              <a:rPr lang="en-US" altLang="zh-CN" sz="1600" dirty="0">
                <a:latin typeface="Franklin Gothic Book" pitchFamily="34" charset="0"/>
                <a:ea typeface="宋体" panose="02010600030101010101" pitchFamily="2" charset="-122"/>
              </a:rPr>
              <a:t>A=B=D=true</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C=false</a:t>
            </a:r>
            <a:r>
              <a:rPr lang="zh-CN" altLang="en-US" sz="1600" dirty="0">
                <a:latin typeface="Franklin Gothic Book" pitchFamily="34" charset="0"/>
                <a:ea typeface="宋体" panose="02010600030101010101" pitchFamily="2" charset="-122"/>
              </a:rPr>
              <a:t>，以下逻辑运算表达式值为真的有（     ）。</a:t>
            </a:r>
            <a:endParaRPr lang="zh-CN" altLang="en-US"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       A. (¬ A∧B)∨(C∧D)        B.¬ ((A∨B∨D)∧C)</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       C.  ¬ A∧(B∨C∨D)        D. (A∧B∧C)∨¬ D</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a:t>
            </a:r>
            <a:r>
              <a:rPr lang="zh-CN" altLang="en-US" sz="1600" b="1" dirty="0">
                <a:latin typeface="Franklin Gothic Book" pitchFamily="34" charset="0"/>
                <a:ea typeface="宋体" panose="02010600030101010101" pitchFamily="2" charset="-122"/>
              </a:rPr>
              <a:t>答案</a:t>
            </a:r>
            <a:r>
              <a:rPr lang="en-US" altLang="zh-CN" sz="1600" dirty="0">
                <a:latin typeface="Franklin Gothic Book" pitchFamily="34" charset="0"/>
                <a:ea typeface="宋体" panose="02010600030101010101" pitchFamily="2" charset="-122"/>
              </a:rPr>
              <a:t>】B</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a:t>
            </a:r>
            <a:r>
              <a:rPr lang="zh-CN" altLang="en-US" sz="1600" b="1" dirty="0">
                <a:latin typeface="Franklin Gothic Book" pitchFamily="34" charset="0"/>
                <a:ea typeface="宋体" panose="02010600030101010101" pitchFamily="2" charset="-122"/>
              </a:rPr>
              <a:t>分析</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相当于与</a:t>
            </a:r>
            <a:r>
              <a:rPr lang="en-US" altLang="zh-CN" sz="1600" dirty="0">
                <a:latin typeface="Franklin Gothic Book" pitchFamily="34" charset="0"/>
                <a:ea typeface="宋体" panose="02010600030101010101" pitchFamily="2" charset="-122"/>
              </a:rPr>
              <a:t>&amp;&amp;</a:t>
            </a:r>
            <a:r>
              <a:rPr lang="zh-CN" altLang="en-US" sz="1600" dirty="0">
                <a:latin typeface="Franklin Gothic Book" pitchFamily="34" charset="0"/>
                <a:ea typeface="宋体" panose="02010600030101010101" pitchFamily="2" charset="-122"/>
              </a:rPr>
              <a:t>，∨相当于或</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相当于非。</a:t>
            </a:r>
            <a:endParaRPr lang="zh-CN" altLang="en-US"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8</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a:t>
            </a:r>
            <a:r>
              <a:rPr lang="en-US" altLang="zh-CN" sz="1600" b="1" dirty="0">
                <a:latin typeface="Franklin Gothic Book" pitchFamily="34" charset="0"/>
                <a:ea typeface="宋体" panose="02010600030101010101" pitchFamily="2" charset="-122"/>
              </a:rPr>
              <a:t>NOIP2007</a:t>
            </a:r>
            <a:r>
              <a:rPr lang="zh-CN" altLang="en-US" sz="1600" b="1" dirty="0">
                <a:latin typeface="Franklin Gothic Book" pitchFamily="34" charset="0"/>
                <a:ea typeface="宋体" panose="02010600030101010101" pitchFamily="2" charset="-122"/>
              </a:rPr>
              <a:t>普及组</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设</a:t>
            </a:r>
            <a:r>
              <a:rPr lang="en-US" altLang="zh-CN" sz="1600" dirty="0">
                <a:latin typeface="Franklin Gothic Book" pitchFamily="34" charset="0"/>
                <a:ea typeface="宋体" panose="02010600030101010101" pitchFamily="2" charset="-122"/>
              </a:rPr>
              <a:t>A=B=true</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C=D=false</a:t>
            </a:r>
            <a:r>
              <a:rPr lang="zh-CN" altLang="en-US" sz="1600" dirty="0">
                <a:latin typeface="Franklin Gothic Book" pitchFamily="34" charset="0"/>
                <a:ea typeface="宋体" panose="02010600030101010101" pitchFamily="2" charset="-122"/>
              </a:rPr>
              <a:t>，以下逻辑运算表达式值为假的有（     ）。</a:t>
            </a:r>
            <a:endParaRPr lang="zh-CN" altLang="en-US"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A. (¬ A∧B)∨(C∧D∨A)              B. ¬ (((A∧B)∨C)∧D) </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     C. A∧(B∨C∨D)∨D                  D. (A∧(D∨C)) ∧B </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a:t>
            </a:r>
            <a:r>
              <a:rPr lang="zh-CN" altLang="en-US" sz="1600" b="1" dirty="0">
                <a:latin typeface="Franklin Gothic Book" pitchFamily="34" charset="0"/>
                <a:ea typeface="宋体" panose="02010600030101010101" pitchFamily="2" charset="-122"/>
              </a:rPr>
              <a:t>答案</a:t>
            </a:r>
            <a:r>
              <a:rPr lang="en-US" altLang="zh-CN" sz="1600" dirty="0">
                <a:latin typeface="Franklin Gothic Book" pitchFamily="34" charset="0"/>
                <a:ea typeface="宋体" panose="02010600030101010101" pitchFamily="2" charset="-122"/>
              </a:rPr>
              <a:t>】D</a:t>
            </a:r>
            <a:endParaRPr lang="en-US" altLang="zh-CN" sz="1600" dirty="0">
              <a:latin typeface="Franklin Gothic Book" pitchFamily="34" charset="0"/>
              <a:ea typeface="宋体" panose="02010600030101010101" pitchFamily="2" charset="-122"/>
            </a:endParaRPr>
          </a:p>
          <a:p>
            <a:pPr>
              <a:lnSpc>
                <a:spcPct val="80000"/>
              </a:lnSpc>
              <a:buNone/>
            </a:pPr>
            <a:r>
              <a:rPr lang="en-US" altLang="zh-CN" sz="1600" dirty="0">
                <a:latin typeface="Franklin Gothic Book" pitchFamily="34" charset="0"/>
                <a:ea typeface="宋体" panose="02010600030101010101" pitchFamily="2" charset="-122"/>
              </a:rPr>
              <a:t>【</a:t>
            </a:r>
            <a:r>
              <a:rPr lang="zh-CN" altLang="en-US" sz="1600" b="1" dirty="0">
                <a:latin typeface="Franklin Gothic Book" pitchFamily="34" charset="0"/>
                <a:ea typeface="宋体" panose="02010600030101010101" pitchFamily="2" charset="-122"/>
              </a:rPr>
              <a:t>分析</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考查逻辑运算的知识，∧相当于与</a:t>
            </a:r>
            <a:r>
              <a:rPr lang="en-US" altLang="zh-CN" sz="1600" dirty="0">
                <a:latin typeface="Franklin Gothic Book" pitchFamily="34" charset="0"/>
                <a:ea typeface="宋体" panose="02010600030101010101" pitchFamily="2" charset="-122"/>
              </a:rPr>
              <a:t>&amp;&amp;</a:t>
            </a:r>
            <a:r>
              <a:rPr lang="zh-CN" altLang="en-US" sz="1600" dirty="0">
                <a:latin typeface="Franklin Gothic Book" pitchFamily="34" charset="0"/>
                <a:ea typeface="宋体" panose="02010600030101010101" pitchFamily="2" charset="-122"/>
              </a:rPr>
              <a:t>，∨相当于或</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相当于非。</a:t>
            </a:r>
            <a:endParaRPr lang="en-US" altLang="zh-CN" sz="1600" dirty="0">
              <a:latin typeface="Franklin Gothic Book"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6115">
                                            <p:txEl>
                                              <p:charRg st="194" end="200"/>
                                            </p:txEl>
                                          </p:spTgt>
                                        </p:tgtEl>
                                        <p:attrNameLst>
                                          <p:attrName>style.visibility</p:attrName>
                                        </p:attrNameLst>
                                      </p:cBhvr>
                                      <p:to>
                                        <p:strVal val="visible"/>
                                      </p:to>
                                    </p:set>
                                    <p:animEffect transition="in" filter="wipe(down)">
                                      <p:cBhvr>
                                        <p:cTn id="7" dur="500"/>
                                        <p:tgtEl>
                                          <p:spTgt spid="346115">
                                            <p:txEl>
                                              <p:charRg st="194" end="20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6115">
                                            <p:txEl>
                                              <p:charRg st="200" end="231"/>
                                            </p:txEl>
                                          </p:spTgt>
                                        </p:tgtEl>
                                        <p:attrNameLst>
                                          <p:attrName>style.visibility</p:attrName>
                                        </p:attrNameLst>
                                      </p:cBhvr>
                                      <p:to>
                                        <p:strVal val="visible"/>
                                      </p:to>
                                    </p:set>
                                    <p:animEffect transition="in" filter="wipe(down)">
                                      <p:cBhvr>
                                        <p:cTn id="10" dur="500"/>
                                        <p:tgtEl>
                                          <p:spTgt spid="346115">
                                            <p:txEl>
                                              <p:charRg st="200" end="23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46115">
                                            <p:txEl>
                                              <p:charRg st="466" end="472"/>
                                            </p:txEl>
                                          </p:spTgt>
                                        </p:tgtEl>
                                        <p:attrNameLst>
                                          <p:attrName>style.visibility</p:attrName>
                                        </p:attrNameLst>
                                      </p:cBhvr>
                                      <p:to>
                                        <p:strVal val="visible"/>
                                      </p:to>
                                    </p:set>
                                    <p:animEffect transition="in" filter="wipe(down)">
                                      <p:cBhvr>
                                        <p:cTn id="15" dur="500"/>
                                        <p:tgtEl>
                                          <p:spTgt spid="346115">
                                            <p:txEl>
                                              <p:charRg st="466" end="47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46115">
                                            <p:txEl>
                                              <p:charRg st="472" end="484"/>
                                            </p:txEl>
                                          </p:spTgt>
                                        </p:tgtEl>
                                        <p:attrNameLst>
                                          <p:attrName>style.visibility</p:attrName>
                                        </p:attrNameLst>
                                      </p:cBhvr>
                                      <p:to>
                                        <p:strVal val="visible"/>
                                      </p:to>
                                    </p:set>
                                    <p:animEffect transition="in" filter="wipe(down)">
                                      <p:cBhvr>
                                        <p:cTn id="18" dur="500"/>
                                        <p:tgtEl>
                                          <p:spTgt spid="346115">
                                            <p:txEl>
                                              <p:charRg st="472" end="4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位运算</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6565" y="181610"/>
            <a:ext cx="6156325" cy="561975"/>
          </a:xfrm>
        </p:spPr>
        <p:txBody>
          <a:bodyPr/>
          <a:p>
            <a:pPr algn="l"/>
            <a:r>
              <a:rPr lang="zh-CN" altLang="en-US"/>
              <a:t>位运算概览</a:t>
            </a:r>
            <a:endParaRPr lang="zh-CN" altLang="en-US"/>
          </a:p>
        </p:txBody>
      </p:sp>
      <p:sp>
        <p:nvSpPr>
          <p:cNvPr id="3" name="文本占位符 2"/>
          <p:cNvSpPr>
            <a:spLocks noGrp="1"/>
          </p:cNvSpPr>
          <p:nvPr>
            <p:ph type="body" idx="1"/>
          </p:nvPr>
        </p:nvSpPr>
        <p:spPr>
          <a:xfrm>
            <a:off x="-13970" y="4318635"/>
            <a:ext cx="9186545" cy="2242820"/>
          </a:xfrm>
        </p:spPr>
        <p:txBody>
          <a:bodyPr/>
          <a:p>
            <a:pPr marL="0" indent="0">
              <a:buNone/>
            </a:pPr>
            <a:r>
              <a:rPr lang="zh-CN" altLang="en-US" sz="1800"/>
              <a:t>例如：3&amp;5 即 0000 0011&amp; 0000 0101 = 0000 0001，因此 3&amp;5 的值得1</a:t>
            </a:r>
            <a:endParaRPr lang="zh-CN" altLang="en-US" sz="1800"/>
          </a:p>
          <a:p>
            <a:pPr marL="0" indent="0">
              <a:buNone/>
            </a:pPr>
            <a:r>
              <a:rPr lang="zh-CN" altLang="en-US" sz="1800"/>
              <a:t>例如：3|5即 0000 0011| 0000 0101 = 0000 0111，因此，3|5的值得7</a:t>
            </a:r>
            <a:endParaRPr lang="zh-CN" altLang="en-US" sz="1800"/>
          </a:p>
          <a:p>
            <a:pPr marL="0" indent="0">
              <a:buNone/>
            </a:pPr>
            <a:r>
              <a:rPr lang="zh-CN" altLang="en-US" sz="1800"/>
              <a:t>例如：1010 1110 ^ 0000 0000 = 1010 1110</a:t>
            </a:r>
            <a:endParaRPr lang="zh-CN" altLang="en-US" sz="1800"/>
          </a:p>
          <a:p>
            <a:pPr marL="0" indent="0">
              <a:buNone/>
            </a:pPr>
            <a:r>
              <a:rPr lang="zh-CN" altLang="en-US" sz="1800">
                <a:sym typeface="+mn-ea"/>
              </a:rPr>
              <a:t>例如：</a:t>
            </a:r>
            <a:r>
              <a:rPr lang="zh-CN" altLang="en-US" sz="1800"/>
              <a:t>~</a:t>
            </a:r>
            <a:r>
              <a:rPr lang="en-US" altLang="zh-CN" sz="1800"/>
              <a:t>3</a:t>
            </a:r>
            <a:r>
              <a:rPr lang="zh-CN" altLang="en-US" sz="1800"/>
              <a:t>的值为 1111 1111 1111 1</a:t>
            </a:r>
            <a:r>
              <a:rPr lang="en-US" altLang="zh-CN" sz="1800"/>
              <a:t>0</a:t>
            </a:r>
            <a:r>
              <a:rPr lang="zh-CN" altLang="en-US" sz="1800"/>
              <a:t>10</a:t>
            </a:r>
            <a:endParaRPr lang="zh-CN" altLang="en-US" sz="1800"/>
          </a:p>
          <a:p>
            <a:pPr marL="0" indent="0">
              <a:buNone/>
            </a:pPr>
            <a:r>
              <a:rPr lang="zh-CN" altLang="en-US" sz="1800">
                <a:sym typeface="+mn-ea"/>
              </a:rPr>
              <a:t>例如：a=</a:t>
            </a:r>
            <a:r>
              <a:rPr lang="en-US" altLang="zh-CN" sz="1800">
                <a:sym typeface="+mn-ea"/>
              </a:rPr>
              <a:t>14(000</a:t>
            </a:r>
            <a:r>
              <a:rPr lang="zh-CN" altLang="en-US" sz="1800">
                <a:sym typeface="+mn-ea"/>
              </a:rPr>
              <a:t>0 1110</a:t>
            </a:r>
            <a:r>
              <a:rPr lang="en-US" altLang="zh-CN" sz="1800">
                <a:sym typeface="+mn-ea"/>
              </a:rPr>
              <a:t>)</a:t>
            </a:r>
            <a:r>
              <a:rPr lang="zh-CN" altLang="en-US" sz="1800">
                <a:sym typeface="+mn-ea"/>
              </a:rPr>
              <a:t>，a=a&lt;&lt; 2 将a的二进制位左移2位、右补0，即得a=</a:t>
            </a:r>
            <a:r>
              <a:rPr lang="en-US" altLang="zh-CN" sz="1800">
                <a:sym typeface="+mn-ea"/>
              </a:rPr>
              <a:t>0011</a:t>
            </a:r>
            <a:r>
              <a:rPr lang="zh-CN" altLang="en-US" sz="1800">
                <a:sym typeface="+mn-ea"/>
              </a:rPr>
              <a:t> 1000。</a:t>
            </a:r>
            <a:endParaRPr lang="zh-CN" altLang="en-US" sz="1800"/>
          </a:p>
          <a:p>
            <a:pPr marL="0" indent="0">
              <a:buNone/>
            </a:pPr>
            <a:r>
              <a:rPr lang="zh-CN" altLang="en-US" sz="1800">
                <a:sym typeface="+mn-ea"/>
              </a:rPr>
              <a:t>例如：a=</a:t>
            </a:r>
            <a:r>
              <a:rPr lang="en-US" altLang="zh-CN" sz="1800">
                <a:sym typeface="+mn-ea"/>
              </a:rPr>
              <a:t>10(0000 </a:t>
            </a:r>
            <a:r>
              <a:rPr lang="zh-CN" altLang="en-US" sz="1800">
                <a:sym typeface="+mn-ea"/>
              </a:rPr>
              <a:t>1010</a:t>
            </a:r>
            <a:r>
              <a:rPr lang="en-US" altLang="zh-CN" sz="1800">
                <a:sym typeface="+mn-ea"/>
              </a:rPr>
              <a:t>)</a:t>
            </a:r>
            <a:r>
              <a:rPr lang="zh-CN" altLang="en-US" sz="1800">
                <a:sym typeface="+mn-ea"/>
              </a:rPr>
              <a:t>，a = a</a:t>
            </a:r>
            <a:r>
              <a:rPr lang="en-US" altLang="zh-CN" sz="1800">
                <a:sym typeface="+mn-ea"/>
              </a:rPr>
              <a:t>&gt;&gt;</a:t>
            </a:r>
            <a:r>
              <a:rPr lang="zh-CN" altLang="en-US" sz="1800">
                <a:sym typeface="+mn-ea"/>
              </a:rPr>
              <a:t> 2 将a的二进制位左移2位、左补0 或者 左补1得看被移数是正还是负。</a:t>
            </a:r>
            <a:endParaRPr lang="zh-CN" altLang="en-US" sz="1800">
              <a:sym typeface="+mn-ea"/>
            </a:endParaRPr>
          </a:p>
        </p:txBody>
      </p:sp>
      <p:pic>
        <p:nvPicPr>
          <p:cNvPr id="7" name="图片 6"/>
          <p:cNvPicPr>
            <a:picLocks noChangeAspect="1"/>
          </p:cNvPicPr>
          <p:nvPr/>
        </p:nvPicPr>
        <p:blipFill>
          <a:blip r:embed="rId1"/>
          <a:stretch>
            <a:fillRect/>
          </a:stretch>
        </p:blipFill>
        <p:spPr>
          <a:xfrm>
            <a:off x="456565" y="953770"/>
            <a:ext cx="8181340" cy="32677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613410" y="714375"/>
          <a:ext cx="7657465" cy="5429885"/>
        </p:xfrm>
        <a:graphic>
          <a:graphicData uri="http://schemas.openxmlformats.org/presentationml/2006/ole">
            <mc:AlternateContent xmlns:mc="http://schemas.openxmlformats.org/markup-compatibility/2006">
              <mc:Choice xmlns:v="urn:schemas-microsoft-com:vml" Requires="v">
                <p:oleObj spid="_x0000_s3" name="" r:id="rId1" imgW="5467350" imgH="3876675" progId="Paint.Picture">
                  <p:embed/>
                </p:oleObj>
              </mc:Choice>
              <mc:Fallback>
                <p:oleObj name="" r:id="rId1" imgW="5467350" imgH="3876675" progId="Paint.Picture">
                  <p:embed/>
                  <p:pic>
                    <p:nvPicPr>
                      <p:cNvPr id="0" name="图片 2"/>
                      <p:cNvPicPr/>
                      <p:nvPr/>
                    </p:nvPicPr>
                    <p:blipFill>
                      <a:blip r:embed="rId2"/>
                      <a:stretch>
                        <a:fillRect/>
                      </a:stretch>
                    </p:blipFill>
                    <p:spPr>
                      <a:xfrm>
                        <a:off x="613410" y="714375"/>
                        <a:ext cx="7657465" cy="54298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7139" name="Rectangle 3"/>
          <p:cNvSpPr>
            <a:spLocks noGrp="1"/>
          </p:cNvSpPr>
          <p:nvPr>
            <p:ph type="body"/>
          </p:nvPr>
        </p:nvSpPr>
        <p:spPr>
          <a:xfrm>
            <a:off x="0" y="836613"/>
            <a:ext cx="9036050" cy="5616575"/>
          </a:xfrm>
        </p:spPr>
        <p:txBody>
          <a:bodyPr vert="horz" wrap="square" lIns="91440" tIns="45720" rIns="91440" bIns="45720" anchor="t"/>
          <a:p>
            <a:pPr>
              <a:lnSpc>
                <a:spcPct val="80000"/>
              </a:lnSpc>
              <a:buNone/>
            </a:pPr>
            <a:r>
              <a:rPr lang="en-US" altLang="zh-CN" sz="1400" dirty="0">
                <a:latin typeface="Times New Roman" panose="02020603050405020304" pitchFamily="18" charset="0"/>
                <a:ea typeface="宋体" panose="02010600030101010101" pitchFamily="2" charset="-122"/>
              </a:rPr>
              <a:t>9</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NOIP2006</a:t>
            </a:r>
            <a:r>
              <a:rPr lang="zh-CN" altLang="en-US" sz="1400" b="1" dirty="0">
                <a:latin typeface="Times New Roman" panose="02020603050405020304" pitchFamily="18" charset="0"/>
                <a:ea typeface="宋体" panose="02010600030101010101" pitchFamily="2" charset="-122"/>
              </a:rPr>
              <a:t>普及组</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在 </a:t>
            </a:r>
            <a:r>
              <a:rPr lang="en-US" altLang="zh-CN" sz="1400" dirty="0">
                <a:latin typeface="Times New Roman" panose="02020603050405020304" pitchFamily="18" charset="0"/>
                <a:ea typeface="宋体" panose="02010600030101010101" pitchFamily="2" charset="-122"/>
              </a:rPr>
              <a:t>C++ </a:t>
            </a:r>
            <a:r>
              <a:rPr lang="zh-CN" altLang="en-US" sz="1400" dirty="0">
                <a:latin typeface="Times New Roman" panose="02020603050405020304" pitchFamily="18" charset="0"/>
                <a:ea typeface="宋体" panose="02010600030101010101" pitchFamily="2" charset="-122"/>
              </a:rPr>
              <a:t>中，表达式 </a:t>
            </a:r>
            <a:r>
              <a:rPr lang="en-US" altLang="zh-CN" sz="1400" dirty="0">
                <a:latin typeface="Times New Roman" panose="02020603050405020304" pitchFamily="18" charset="0"/>
                <a:ea typeface="宋体" panose="02010600030101010101" pitchFamily="2" charset="-122"/>
              </a:rPr>
              <a:t>21^2 </a:t>
            </a:r>
            <a:r>
              <a:rPr lang="zh-CN" altLang="en-US" sz="1400" dirty="0">
                <a:latin typeface="Times New Roman" panose="02020603050405020304" pitchFamily="18" charset="0"/>
                <a:ea typeface="宋体" panose="02010600030101010101" pitchFamily="2" charset="-122"/>
              </a:rPr>
              <a:t>的值是（     ）。</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        A. 441                 B. 42                    C.23               D.24</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答案</a:t>
            </a:r>
            <a:r>
              <a:rPr lang="en-US" altLang="zh-CN" sz="1400" dirty="0">
                <a:latin typeface="Times New Roman" panose="02020603050405020304" pitchFamily="18" charset="0"/>
                <a:ea typeface="宋体" panose="02010600030101010101" pitchFamily="2" charset="-122"/>
              </a:rPr>
              <a:t>】C</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异或操作。</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 </a:t>
            </a:r>
            <a:r>
              <a:rPr lang="en-US" altLang="zh-CN" sz="1400" dirty="0">
                <a:latin typeface="Times New Roman" panose="02020603050405020304" pitchFamily="18" charset="0"/>
                <a:ea typeface="宋体" panose="02010600030101010101" pitchFamily="2" charset="-122"/>
              </a:rPr>
              <a:t>21</a:t>
            </a:r>
            <a:r>
              <a:rPr lang="zh-CN" altLang="en-US" sz="1400" dirty="0">
                <a:latin typeface="Times New Roman" panose="02020603050405020304" pitchFamily="18" charset="0"/>
                <a:ea typeface="宋体" panose="02010600030101010101" pitchFamily="2" charset="-122"/>
              </a:rPr>
              <a:t>转换为二进制</a:t>
            </a:r>
            <a:r>
              <a:rPr lang="en-US" altLang="zh-CN" sz="1400" dirty="0">
                <a:latin typeface="Times New Roman" panose="02020603050405020304" pitchFamily="18" charset="0"/>
                <a:ea typeface="宋体" panose="02010600030101010101" pitchFamily="2" charset="-122"/>
              </a:rPr>
              <a:t>10101,2</a:t>
            </a:r>
            <a:r>
              <a:rPr lang="zh-CN" altLang="en-US" sz="1400" dirty="0">
                <a:latin typeface="Times New Roman" panose="02020603050405020304" pitchFamily="18" charset="0"/>
                <a:ea typeface="宋体" panose="02010600030101010101" pitchFamily="2" charset="-122"/>
              </a:rPr>
              <a:t>转换为二进制</a:t>
            </a:r>
            <a:r>
              <a:rPr lang="en-US" altLang="zh-CN" sz="1400" dirty="0">
                <a:latin typeface="Times New Roman" panose="02020603050405020304" pitchFamily="18" charset="0"/>
                <a:ea typeface="宋体" panose="02010600030101010101" pitchFamily="2" charset="-122"/>
              </a:rPr>
              <a:t>00010</a:t>
            </a:r>
            <a:r>
              <a:rPr lang="zh-CN" altLang="en-US" sz="1400" dirty="0">
                <a:latin typeface="Times New Roman" panose="02020603050405020304" pitchFamily="18" charset="0"/>
                <a:ea typeface="宋体" panose="02010600030101010101" pitchFamily="2" charset="-122"/>
              </a:rPr>
              <a:t>，两数异或得到结果</a:t>
            </a:r>
            <a:r>
              <a:rPr lang="en-US" altLang="zh-CN" sz="1400" dirty="0">
                <a:latin typeface="Times New Roman" panose="02020603050405020304" pitchFamily="18" charset="0"/>
                <a:ea typeface="宋体" panose="02010600030101010101" pitchFamily="2" charset="-122"/>
              </a:rPr>
              <a:t>10111</a:t>
            </a:r>
            <a:r>
              <a:rPr lang="zh-CN" altLang="en-US" sz="1400" dirty="0">
                <a:latin typeface="Times New Roman" panose="02020603050405020304" pitchFamily="18" charset="0"/>
                <a:ea typeface="宋体" panose="02010600030101010101" pitchFamily="2" charset="-122"/>
              </a:rPr>
              <a:t>，再将其转换为十进制数，得到结果</a:t>
            </a:r>
            <a:r>
              <a:rPr lang="en-US" altLang="zh-CN" sz="1400" dirty="0">
                <a:latin typeface="Times New Roman" panose="02020603050405020304" pitchFamily="18" charset="0"/>
                <a:ea typeface="宋体" panose="02010600030101010101" pitchFamily="2" charset="-122"/>
              </a:rPr>
              <a:t>23</a:t>
            </a:r>
            <a:r>
              <a:rPr lang="zh-CN" altLang="en-US"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a:lnSpc>
                <a:spcPct val="80000"/>
              </a:lnSpc>
              <a:buNone/>
            </a:pPr>
            <a:endParaRPr lang="en-US" altLang="zh-CN" sz="1400" dirty="0">
              <a:latin typeface="Times New Roman" panose="02020603050405020304" pitchFamily="18" charset="0"/>
              <a:ea typeface="宋体" panose="02010600030101010101" pitchFamily="2" charset="-122"/>
            </a:endParaRPr>
          </a:p>
          <a:p>
            <a:pPr>
              <a:lnSpc>
                <a:spcPct val="80000"/>
              </a:lnSpc>
              <a:buNone/>
            </a:pPr>
            <a:endParaRPr lang="en-US" altLang="zh-CN" sz="1400" dirty="0">
              <a:latin typeface="Times New Roman" panose="02020603050405020304" pitchFamily="18" charset="0"/>
              <a:ea typeface="宋体" panose="02010600030101010101" pitchFamily="2" charset="-122"/>
            </a:endParaRPr>
          </a:p>
          <a:p>
            <a:pPr>
              <a:lnSpc>
                <a:spcPct val="80000"/>
              </a:lnSpc>
              <a:buNone/>
            </a:pPr>
            <a:endParaRPr lang="en-US" altLang="zh-CN" sz="1400" dirty="0">
              <a:latin typeface="Times New Roman" panose="02020603050405020304" pitchFamily="18" charset="0"/>
              <a:ea typeface="宋体" panose="02010600030101010101" pitchFamily="2" charset="-122"/>
            </a:endParaRPr>
          </a:p>
          <a:p>
            <a:pPr>
              <a:lnSpc>
                <a:spcPct val="80000"/>
              </a:lnSpc>
              <a:buNone/>
            </a:pPr>
            <a:endParaRPr lang="en-US" altLang="zh-CN" sz="1400" dirty="0">
              <a:latin typeface="Times New Roman" panose="02020603050405020304" pitchFamily="18" charset="0"/>
              <a:ea typeface="宋体" panose="02010600030101010101" pitchFamily="2" charset="-122"/>
            </a:endParaRPr>
          </a:p>
          <a:p>
            <a:pPr>
              <a:lnSpc>
                <a:spcPct val="80000"/>
              </a:lnSpc>
              <a:buNone/>
            </a:pPr>
            <a:endParaRPr lang="en-US" altLang="zh-CN" sz="1400" dirty="0">
              <a:latin typeface="Times New Roman" panose="02020603050405020304" pitchFamily="18" charset="0"/>
              <a:ea typeface="宋体" panose="02010600030101010101" pitchFamily="2" charset="-122"/>
            </a:endParaRPr>
          </a:p>
          <a:p>
            <a:pPr>
              <a:lnSpc>
                <a:spcPct val="80000"/>
              </a:lnSpc>
              <a:buNone/>
            </a:pP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10</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NOIP2006</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在 </a:t>
            </a:r>
            <a:r>
              <a:rPr lang="en-US" altLang="zh-CN" sz="1400" dirty="0">
                <a:latin typeface="Times New Roman" panose="02020603050405020304" pitchFamily="18" charset="0"/>
                <a:ea typeface="宋体" panose="02010600030101010101" pitchFamily="2" charset="-122"/>
              </a:rPr>
              <a:t>C++ </a:t>
            </a:r>
            <a:r>
              <a:rPr lang="zh-CN" altLang="en-US" sz="1400" dirty="0">
                <a:latin typeface="Times New Roman" panose="02020603050405020304" pitchFamily="18" charset="0"/>
                <a:ea typeface="宋体" panose="02010600030101010101" pitchFamily="2" charset="-122"/>
              </a:rPr>
              <a:t>中，判断</a:t>
            </a:r>
            <a:r>
              <a:rPr lang="en-US" altLang="zh-CN" sz="1400" dirty="0">
                <a:latin typeface="Times New Roman" panose="02020603050405020304" pitchFamily="18" charset="0"/>
                <a:ea typeface="宋体" panose="02010600030101010101" pitchFamily="2" charset="-122"/>
              </a:rPr>
              <a:t>a</a:t>
            </a:r>
            <a:r>
              <a:rPr lang="zh-CN" altLang="en-US" sz="1400" dirty="0">
                <a:latin typeface="Times New Roman" panose="02020603050405020304" pitchFamily="18" charset="0"/>
                <a:ea typeface="宋体" panose="02010600030101010101" pitchFamily="2" charset="-122"/>
              </a:rPr>
              <a:t>不等于</a:t>
            </a:r>
            <a:r>
              <a:rPr lang="en-US" altLang="zh-CN" sz="1400" dirty="0">
                <a:latin typeface="Times New Roman" panose="02020603050405020304" pitchFamily="18" charset="0"/>
                <a:ea typeface="宋体" panose="02010600030101010101" pitchFamily="2" charset="-122"/>
              </a:rPr>
              <a:t>0</a:t>
            </a:r>
            <a:r>
              <a:rPr lang="zh-CN" altLang="en-US" sz="1400" dirty="0">
                <a:latin typeface="Times New Roman" panose="02020603050405020304" pitchFamily="18" charset="0"/>
                <a:ea typeface="宋体" panose="02010600030101010101" pitchFamily="2" charset="-122"/>
              </a:rPr>
              <a:t>且</a:t>
            </a:r>
            <a:r>
              <a:rPr lang="en-US" altLang="zh-CN" sz="1400" dirty="0">
                <a:latin typeface="Times New Roman" panose="02020603050405020304" pitchFamily="18" charset="0"/>
                <a:ea typeface="宋体" panose="02010600030101010101" pitchFamily="2" charset="-122"/>
              </a:rPr>
              <a:t>b</a:t>
            </a:r>
            <a:r>
              <a:rPr lang="zh-CN" altLang="en-US" sz="1400" dirty="0">
                <a:latin typeface="Times New Roman" panose="02020603050405020304" pitchFamily="18" charset="0"/>
                <a:ea typeface="宋体" panose="02010600030101010101" pitchFamily="2" charset="-122"/>
              </a:rPr>
              <a:t>不等于</a:t>
            </a:r>
            <a:r>
              <a:rPr lang="en-US" altLang="zh-CN" sz="1400" dirty="0">
                <a:latin typeface="Times New Roman" panose="02020603050405020304" pitchFamily="18" charset="0"/>
                <a:ea typeface="宋体" panose="02010600030101010101" pitchFamily="2" charset="-122"/>
              </a:rPr>
              <a:t>0</a:t>
            </a:r>
            <a:r>
              <a:rPr lang="zh-CN" altLang="en-US" sz="1400" dirty="0">
                <a:latin typeface="Times New Roman" panose="02020603050405020304" pitchFamily="18" charset="0"/>
                <a:ea typeface="宋体" panose="02010600030101010101" pitchFamily="2" charset="-122"/>
              </a:rPr>
              <a:t>的正确的条件表达式是（     ）。</a:t>
            </a:r>
            <a:endParaRPr lang="zh-CN" altLang="pt-BR" sz="1400" dirty="0">
              <a:latin typeface="Times New Roman" panose="02020603050405020304" pitchFamily="18" charset="0"/>
              <a:ea typeface="宋体" panose="02010600030101010101" pitchFamily="2" charset="-122"/>
            </a:endParaRPr>
          </a:p>
          <a:p>
            <a:pPr>
              <a:lnSpc>
                <a:spcPct val="80000"/>
              </a:lnSpc>
              <a:buNone/>
            </a:pPr>
            <a:r>
              <a:rPr lang="pt-BR" altLang="zh-CN" sz="1400" dirty="0">
                <a:latin typeface="Times New Roman" panose="02020603050405020304" pitchFamily="18" charset="0"/>
                <a:ea typeface="宋体" panose="02010600030101010101" pitchFamily="2" charset="-122"/>
              </a:rPr>
              <a:t>         A. !a==0 || !b==0            B. !((a==0)&amp;&amp;(b==0))          C. !(a==0&amp;&amp;b==0)              D. a &amp;&amp; b</a:t>
            </a:r>
            <a:endParaRPr lang="pt-BR" altLang="zh-CN" sz="1400" dirty="0">
              <a:latin typeface="Times New Roman" panose="02020603050405020304" pitchFamily="18" charset="0"/>
              <a:ea typeface="宋体" panose="02010600030101010101" pitchFamily="2" charset="-122"/>
            </a:endParaRPr>
          </a:p>
          <a:p>
            <a:pPr>
              <a:lnSpc>
                <a:spcPct val="80000"/>
              </a:lnSpc>
              <a:buNone/>
            </a:pPr>
            <a:r>
              <a:rPr lang="pt-BR" altLang="zh-CN" sz="1400" dirty="0">
                <a:latin typeface="Times New Roman" panose="02020603050405020304" pitchFamily="18" charset="0"/>
                <a:ea typeface="宋体" panose="02010600030101010101" pitchFamily="2" charset="-122"/>
              </a:rPr>
              <a:t>【</a:t>
            </a:r>
            <a:r>
              <a:rPr lang="zh-CN" altLang="pt-BR" sz="1400" b="1" dirty="0">
                <a:latin typeface="Times New Roman" panose="02020603050405020304" pitchFamily="18" charset="0"/>
                <a:ea typeface="宋体" panose="02010600030101010101" pitchFamily="2" charset="-122"/>
              </a:rPr>
              <a:t>答案</a:t>
            </a:r>
            <a:r>
              <a:rPr lang="pt-BR" altLang="zh-CN"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D</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】0</a:t>
            </a:r>
            <a:r>
              <a:rPr lang="zh-CN" altLang="en-US" sz="1400" dirty="0">
                <a:latin typeface="Times New Roman" panose="02020603050405020304" pitchFamily="18" charset="0"/>
                <a:ea typeface="宋体" panose="02010600030101010101" pitchFamily="2" charset="-122"/>
              </a:rPr>
              <a:t>为假，非</a:t>
            </a:r>
            <a:r>
              <a:rPr lang="en-US" altLang="zh-CN" sz="1400" dirty="0">
                <a:latin typeface="Times New Roman" panose="02020603050405020304" pitchFamily="18" charset="0"/>
                <a:ea typeface="宋体" panose="02010600030101010101" pitchFamily="2" charset="-122"/>
              </a:rPr>
              <a:t>0</a:t>
            </a:r>
            <a:r>
              <a:rPr lang="zh-CN" altLang="en-US" sz="1400" dirty="0">
                <a:latin typeface="Times New Roman" panose="02020603050405020304" pitchFamily="18" charset="0"/>
                <a:ea typeface="宋体" panose="02010600030101010101" pitchFamily="2" charset="-122"/>
              </a:rPr>
              <a:t>为真。</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NOIP2007</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在</a:t>
            </a:r>
            <a:r>
              <a:rPr lang="en-US" altLang="zh-CN" sz="1400" dirty="0">
                <a:latin typeface="Times New Roman" panose="02020603050405020304" pitchFamily="18" charset="0"/>
                <a:ea typeface="宋体" panose="02010600030101010101" pitchFamily="2" charset="-122"/>
              </a:rPr>
              <a:t>C++</a:t>
            </a:r>
            <a:r>
              <a:rPr lang="zh-CN" altLang="en-US" sz="1400" dirty="0">
                <a:latin typeface="Times New Roman" panose="02020603050405020304" pitchFamily="18" charset="0"/>
                <a:ea typeface="宋体" panose="02010600030101010101" pitchFamily="2" charset="-122"/>
              </a:rPr>
              <a:t>程序中，表达式 </a:t>
            </a:r>
            <a:r>
              <a:rPr lang="en-US" altLang="zh-CN" sz="1400" dirty="0">
                <a:latin typeface="Times New Roman" panose="02020603050405020304" pitchFamily="18" charset="0"/>
                <a:ea typeface="宋体" panose="02010600030101010101" pitchFamily="2" charset="-122"/>
              </a:rPr>
              <a:t>23|2^5</a:t>
            </a:r>
            <a:r>
              <a:rPr lang="zh-CN" altLang="en-US" sz="1400" dirty="0">
                <a:latin typeface="Times New Roman" panose="02020603050405020304" pitchFamily="18" charset="0"/>
                <a:ea typeface="宋体" panose="02010600030101010101" pitchFamily="2" charset="-122"/>
              </a:rPr>
              <a:t>的值是（     ）。</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         A. 23                   B. 1                     C.32                D.18</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答案</a:t>
            </a:r>
            <a:r>
              <a:rPr lang="en-US" altLang="zh-CN" sz="1400" dirty="0">
                <a:latin typeface="Times New Roman" panose="02020603050405020304" pitchFamily="18" charset="0"/>
                <a:ea typeface="宋体" panose="02010600030101010101" pitchFamily="2" charset="-122"/>
              </a:rPr>
              <a:t>】A</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为位运算异或，不同为</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，相同为</a:t>
            </a:r>
            <a:r>
              <a:rPr lang="en-US" altLang="zh-CN" sz="1400" dirty="0">
                <a:latin typeface="Times New Roman" panose="02020603050405020304" pitchFamily="18" charset="0"/>
                <a:ea typeface="宋体" panose="02010600030101010101" pitchFamily="2" charset="-122"/>
              </a:rPr>
              <a:t>0</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23=10111(2)</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2=10(2)</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5=101(2)</a:t>
            </a:r>
            <a:r>
              <a:rPr lang="zh-CN" altLang="en-US" sz="1400" dirty="0">
                <a:latin typeface="Times New Roman" panose="02020603050405020304" pitchFamily="18" charset="0"/>
                <a:ea typeface="宋体" panose="02010600030101010101" pitchFamily="2" charset="-122"/>
              </a:rPr>
              <a:t>，位运算优先级</a:t>
            </a:r>
            <a:r>
              <a:rPr lang="en-US" altLang="zh-CN" sz="1400" dirty="0">
                <a:latin typeface="Times New Roman" panose="02020603050405020304" pitchFamily="18" charset="0"/>
                <a:ea typeface="宋体" panose="02010600030101010101" pitchFamily="2" charset="-122"/>
              </a:rPr>
              <a:t>&amp;&gt;&gt;^&gt;&gt;|</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2^5=7,23|7=23</a:t>
            </a:r>
            <a:r>
              <a:rPr lang="zh-CN" altLang="en-US"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12</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NOIP2007</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在</a:t>
            </a:r>
            <a:r>
              <a:rPr lang="en-US" altLang="zh-CN" sz="1400" dirty="0">
                <a:latin typeface="Times New Roman" panose="02020603050405020304" pitchFamily="18" charset="0"/>
                <a:ea typeface="宋体" panose="02010600030101010101" pitchFamily="2" charset="-122"/>
              </a:rPr>
              <a:t>C++</a:t>
            </a:r>
            <a:r>
              <a:rPr lang="zh-CN" altLang="en-US" sz="1400" dirty="0">
                <a:latin typeface="Times New Roman" panose="02020603050405020304" pitchFamily="18" charset="0"/>
                <a:ea typeface="宋体" panose="02010600030101010101" pitchFamily="2" charset="-122"/>
              </a:rPr>
              <a:t>程序中，判断 </a:t>
            </a:r>
            <a:r>
              <a:rPr lang="en-US" altLang="zh-CN" sz="1400" dirty="0">
                <a:latin typeface="Times New Roman" panose="02020603050405020304" pitchFamily="18" charset="0"/>
                <a:ea typeface="宋体" panose="02010600030101010101" pitchFamily="2" charset="-122"/>
              </a:rPr>
              <a:t>a</a:t>
            </a:r>
            <a:r>
              <a:rPr lang="zh-CN" altLang="en-US" sz="1400" dirty="0">
                <a:latin typeface="Times New Roman" panose="02020603050405020304" pitchFamily="18" charset="0"/>
                <a:ea typeface="宋体" panose="02010600030101010101" pitchFamily="2" charset="-122"/>
              </a:rPr>
              <a:t>等于</a:t>
            </a:r>
            <a:r>
              <a:rPr lang="en-US" altLang="zh-CN" sz="1400" dirty="0">
                <a:latin typeface="Times New Roman" panose="02020603050405020304" pitchFamily="18" charset="0"/>
                <a:ea typeface="宋体" panose="02010600030101010101" pitchFamily="2" charset="-122"/>
              </a:rPr>
              <a:t>0</a:t>
            </a:r>
            <a:r>
              <a:rPr lang="zh-CN" altLang="en-US" sz="1400" dirty="0">
                <a:latin typeface="Times New Roman" panose="02020603050405020304" pitchFamily="18" charset="0"/>
                <a:ea typeface="宋体" panose="02010600030101010101" pitchFamily="2" charset="-122"/>
              </a:rPr>
              <a:t>或</a:t>
            </a:r>
            <a:r>
              <a:rPr lang="en-US" altLang="zh-CN" sz="1400" dirty="0">
                <a:latin typeface="Times New Roman" panose="02020603050405020304" pitchFamily="18" charset="0"/>
                <a:ea typeface="宋体" panose="02010600030101010101" pitchFamily="2" charset="-122"/>
              </a:rPr>
              <a:t>b</a:t>
            </a:r>
            <a:r>
              <a:rPr lang="zh-CN" altLang="en-US" sz="1400" dirty="0">
                <a:latin typeface="Times New Roman" panose="02020603050405020304" pitchFamily="18" charset="0"/>
                <a:ea typeface="宋体" panose="02010600030101010101" pitchFamily="2" charset="-122"/>
              </a:rPr>
              <a:t>等于</a:t>
            </a:r>
            <a:r>
              <a:rPr lang="en-US" altLang="zh-CN" sz="1400" dirty="0">
                <a:latin typeface="Times New Roman" panose="02020603050405020304" pitchFamily="18" charset="0"/>
                <a:ea typeface="宋体" panose="02010600030101010101" pitchFamily="2" charset="-122"/>
              </a:rPr>
              <a:t>0</a:t>
            </a:r>
            <a:r>
              <a:rPr lang="zh-CN" altLang="en-US" sz="1400" dirty="0">
                <a:latin typeface="Times New Roman" panose="02020603050405020304" pitchFamily="18" charset="0"/>
                <a:ea typeface="宋体" panose="02010600030101010101" pitchFamily="2" charset="-122"/>
              </a:rPr>
              <a:t>或</a:t>
            </a:r>
            <a:r>
              <a:rPr lang="en-US" altLang="zh-CN" sz="1400" dirty="0">
                <a:latin typeface="Times New Roman" panose="02020603050405020304" pitchFamily="18" charset="0"/>
                <a:ea typeface="宋体" panose="02010600030101010101" pitchFamily="2" charset="-122"/>
              </a:rPr>
              <a:t>c</a:t>
            </a:r>
            <a:r>
              <a:rPr lang="zh-CN" altLang="en-US" sz="1400" dirty="0">
                <a:latin typeface="Times New Roman" panose="02020603050405020304" pitchFamily="18" charset="0"/>
                <a:ea typeface="宋体" panose="02010600030101010101" pitchFamily="2" charset="-122"/>
              </a:rPr>
              <a:t>等于</a:t>
            </a:r>
            <a:r>
              <a:rPr lang="en-US" altLang="zh-CN" sz="1400" dirty="0">
                <a:latin typeface="Times New Roman" panose="02020603050405020304" pitchFamily="18" charset="0"/>
                <a:ea typeface="宋体" panose="02010600030101010101" pitchFamily="2" charset="-122"/>
              </a:rPr>
              <a:t>0</a:t>
            </a:r>
            <a:r>
              <a:rPr lang="zh-CN" altLang="en-US" sz="1400" dirty="0">
                <a:latin typeface="Times New Roman" panose="02020603050405020304" pitchFamily="18" charset="0"/>
                <a:ea typeface="宋体" panose="02010600030101010101" pitchFamily="2" charset="-122"/>
              </a:rPr>
              <a:t>的正确的条件表达式是（     ）。</a:t>
            </a:r>
            <a:endParaRPr lang="zh-CN" altLang="pt-BR" sz="1400" dirty="0">
              <a:latin typeface="Times New Roman" panose="02020603050405020304" pitchFamily="18" charset="0"/>
              <a:ea typeface="宋体" panose="02010600030101010101" pitchFamily="2" charset="-122"/>
            </a:endParaRPr>
          </a:p>
          <a:p>
            <a:pPr>
              <a:lnSpc>
                <a:spcPct val="80000"/>
              </a:lnSpc>
              <a:buNone/>
            </a:pPr>
            <a:r>
              <a:rPr lang="pt-BR" altLang="zh-CN" sz="1400" dirty="0">
                <a:latin typeface="Times New Roman" panose="02020603050405020304" pitchFamily="18" charset="0"/>
                <a:ea typeface="宋体" panose="02010600030101010101" pitchFamily="2" charset="-122"/>
              </a:rPr>
              <a:t>         A. !((a!=0)||(b!=0)||(c!=0))             B. !((a!=0)&amp;&amp;(b!=0)&amp;&amp;(c!=0)) </a:t>
            </a:r>
            <a:endParaRPr lang="pt-BR" altLang="zh-CN" sz="1400" dirty="0">
              <a:latin typeface="Times New Roman" panose="02020603050405020304" pitchFamily="18" charset="0"/>
              <a:ea typeface="宋体" panose="02010600030101010101" pitchFamily="2" charset="-122"/>
            </a:endParaRPr>
          </a:p>
          <a:p>
            <a:pPr>
              <a:lnSpc>
                <a:spcPct val="80000"/>
              </a:lnSpc>
              <a:buNone/>
            </a:pPr>
            <a:r>
              <a:rPr lang="pt-BR" altLang="zh-CN" sz="1400" dirty="0">
                <a:latin typeface="Times New Roman" panose="02020603050405020304" pitchFamily="18" charset="0"/>
                <a:ea typeface="宋体" panose="02010600030101010101" pitchFamily="2" charset="-122"/>
              </a:rPr>
              <a:t>         C. !(a==0&amp;&amp;b==0)||(c!=0)            D. (a=0)&amp;&amp;(b=0)&amp;&amp;(c=0)</a:t>
            </a:r>
            <a:endParaRPr lang="pt-BR" altLang="zh-CN" sz="1400" dirty="0">
              <a:latin typeface="Times New Roman" panose="02020603050405020304" pitchFamily="18" charset="0"/>
              <a:ea typeface="宋体" panose="02010600030101010101" pitchFamily="2" charset="-122"/>
            </a:endParaRPr>
          </a:p>
          <a:p>
            <a:pPr>
              <a:lnSpc>
                <a:spcPct val="80000"/>
              </a:lnSpc>
              <a:buNone/>
            </a:pPr>
            <a:r>
              <a:rPr lang="pt-BR" altLang="zh-CN" sz="1400" dirty="0">
                <a:latin typeface="Times New Roman" panose="02020603050405020304" pitchFamily="18" charset="0"/>
                <a:ea typeface="宋体" panose="02010600030101010101" pitchFamily="2" charset="-122"/>
              </a:rPr>
              <a:t>【</a:t>
            </a:r>
            <a:r>
              <a:rPr lang="zh-CN" altLang="pt-BR" sz="1400" b="1" dirty="0">
                <a:latin typeface="Times New Roman" panose="02020603050405020304" pitchFamily="18" charset="0"/>
                <a:ea typeface="宋体" panose="02010600030101010101" pitchFamily="2" charset="-122"/>
              </a:rPr>
              <a:t>答案</a:t>
            </a:r>
            <a:r>
              <a:rPr lang="pt-BR" altLang="zh-CN"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B</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b="1"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】DE</a:t>
            </a:r>
            <a:r>
              <a:rPr lang="zh-CN" altLang="en-US" sz="1400" dirty="0">
                <a:latin typeface="Times New Roman" panose="02020603050405020304" pitchFamily="18" charset="0"/>
                <a:ea typeface="宋体" panose="02010600030101010101" pitchFamily="2" charset="-122"/>
              </a:rPr>
              <a:t>语法错误先排除，题目要求相当于</a:t>
            </a:r>
            <a:r>
              <a:rPr lang="en-US" altLang="zh-CN" sz="1400" dirty="0">
                <a:latin typeface="Times New Roman" panose="02020603050405020304" pitchFamily="18" charset="0"/>
                <a:ea typeface="宋体" panose="02010600030101010101" pitchFamily="2" charset="-122"/>
              </a:rPr>
              <a:t>a==0||b==0||c==0</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abc</a:t>
            </a:r>
            <a:r>
              <a:rPr lang="zh-CN" altLang="en-US" sz="1400" dirty="0">
                <a:latin typeface="Times New Roman" panose="02020603050405020304" pitchFamily="18" charset="0"/>
                <a:ea typeface="宋体" panose="02010600030101010101" pitchFamily="2" charset="-122"/>
              </a:rPr>
              <a:t>只要有一个为真就成立，列个</a:t>
            </a:r>
            <a:r>
              <a:rPr lang="en-US" altLang="zh-CN" sz="1400" dirty="0">
                <a:latin typeface="Times New Roman" panose="02020603050405020304" pitchFamily="18" charset="0"/>
                <a:ea typeface="宋体" panose="02010600030101010101" pitchFamily="2" charset="-122"/>
              </a:rPr>
              <a:t>2^3</a:t>
            </a:r>
            <a:r>
              <a:rPr lang="zh-CN" altLang="en-US" sz="1400" dirty="0">
                <a:latin typeface="Times New Roman" panose="02020603050405020304" pitchFamily="18" charset="0"/>
                <a:ea typeface="宋体" panose="02010600030101010101" pitchFamily="2" charset="-122"/>
              </a:rPr>
              <a:t>的</a:t>
            </a:r>
            <a:r>
              <a:rPr lang="en-US" altLang="zh-CN" sz="1400" dirty="0">
                <a:latin typeface="Times New Roman" panose="02020603050405020304" pitchFamily="18" charset="0"/>
                <a:ea typeface="宋体" panose="02010600030101010101" pitchFamily="2" charset="-122"/>
              </a:rPr>
              <a:t>01</a:t>
            </a:r>
            <a:r>
              <a:rPr lang="zh-CN" altLang="en-US" sz="1400" dirty="0">
                <a:latin typeface="Times New Roman" panose="02020603050405020304" pitchFamily="18" charset="0"/>
                <a:ea typeface="宋体" panose="02010600030101010101" pitchFamily="2" charset="-122"/>
              </a:rPr>
              <a:t>真假值表，可以穷举验证一下。 </a:t>
            </a:r>
            <a:endParaRPr lang="en-US" altLang="zh-CN" sz="700" dirty="0">
              <a:latin typeface="Times New Roman" panose="02020603050405020304" pitchFamily="18" charset="0"/>
              <a:ea typeface="宋体" panose="02010600030101010101" pitchFamily="2" charset="-122"/>
            </a:endParaRPr>
          </a:p>
        </p:txBody>
      </p:sp>
      <p:pic>
        <p:nvPicPr>
          <p:cNvPr id="347140" name="Picture 4"/>
          <p:cNvPicPr>
            <a:picLocks noChangeAspect="1"/>
          </p:cNvPicPr>
          <p:nvPr/>
        </p:nvPicPr>
        <p:blipFill>
          <a:blip r:embed="rId1"/>
          <a:stretch>
            <a:fillRect/>
          </a:stretch>
        </p:blipFill>
        <p:spPr>
          <a:xfrm>
            <a:off x="468313" y="1916113"/>
            <a:ext cx="5327650" cy="12398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7139">
                                            <p:txEl>
                                              <p:charRg st="124" end="130"/>
                                            </p:txEl>
                                          </p:spTgt>
                                        </p:tgtEl>
                                        <p:attrNameLst>
                                          <p:attrName>style.visibility</p:attrName>
                                        </p:attrNameLst>
                                      </p:cBhvr>
                                      <p:to>
                                        <p:strVal val="visible"/>
                                      </p:to>
                                    </p:set>
                                    <p:animEffect transition="in" filter="wipe(down)">
                                      <p:cBhvr>
                                        <p:cTn id="7" dur="500"/>
                                        <p:tgtEl>
                                          <p:spTgt spid="347139">
                                            <p:txEl>
                                              <p:charRg st="124" end="13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7139">
                                            <p:txEl>
                                              <p:charRg st="130" end="141"/>
                                            </p:txEl>
                                          </p:spTgt>
                                        </p:tgtEl>
                                        <p:attrNameLst>
                                          <p:attrName>style.visibility</p:attrName>
                                        </p:attrNameLst>
                                      </p:cBhvr>
                                      <p:to>
                                        <p:strVal val="visible"/>
                                      </p:to>
                                    </p:set>
                                    <p:animEffect transition="in" filter="wipe(down)">
                                      <p:cBhvr>
                                        <p:cTn id="10" dur="500"/>
                                        <p:tgtEl>
                                          <p:spTgt spid="347139">
                                            <p:txEl>
                                              <p:charRg st="130" end="14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47139">
                                            <p:txEl>
                                              <p:charRg st="141" end="202"/>
                                            </p:txEl>
                                          </p:spTgt>
                                        </p:tgtEl>
                                        <p:attrNameLst>
                                          <p:attrName>style.visibility</p:attrName>
                                        </p:attrNameLst>
                                      </p:cBhvr>
                                      <p:to>
                                        <p:strVal val="visible"/>
                                      </p:to>
                                    </p:set>
                                    <p:animEffect transition="in" filter="wipe(down)">
                                      <p:cBhvr>
                                        <p:cTn id="13" dur="500"/>
                                        <p:tgtEl>
                                          <p:spTgt spid="347139">
                                            <p:txEl>
                                              <p:charRg st="141" end="20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47140"/>
                                        </p:tgtEl>
                                        <p:attrNameLst>
                                          <p:attrName>style.visibility</p:attrName>
                                        </p:attrNameLst>
                                      </p:cBhvr>
                                      <p:to>
                                        <p:strVal val="visible"/>
                                      </p:to>
                                    </p:set>
                                    <p:animEffect transition="in" filter="wipe(down)">
                                      <p:cBhvr>
                                        <p:cTn id="18" dur="500"/>
                                        <p:tgtEl>
                                          <p:spTgt spid="34714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47139">
                                            <p:txEl>
                                              <p:charRg st="369" end="375"/>
                                            </p:txEl>
                                          </p:spTgt>
                                        </p:tgtEl>
                                        <p:attrNameLst>
                                          <p:attrName>style.visibility</p:attrName>
                                        </p:attrNameLst>
                                      </p:cBhvr>
                                      <p:to>
                                        <p:strVal val="visible"/>
                                      </p:to>
                                    </p:set>
                                    <p:animEffect transition="in" filter="wipe(down)">
                                      <p:cBhvr>
                                        <p:cTn id="23" dur="500"/>
                                        <p:tgtEl>
                                          <p:spTgt spid="347139">
                                            <p:txEl>
                                              <p:charRg st="369" end="37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47139">
                                            <p:txEl>
                                              <p:charRg st="375" end="389"/>
                                            </p:txEl>
                                          </p:spTgt>
                                        </p:tgtEl>
                                        <p:attrNameLst>
                                          <p:attrName>style.visibility</p:attrName>
                                        </p:attrNameLst>
                                      </p:cBhvr>
                                      <p:to>
                                        <p:strVal val="visible"/>
                                      </p:to>
                                    </p:set>
                                    <p:animEffect transition="in" filter="wipe(down)">
                                      <p:cBhvr>
                                        <p:cTn id="26" dur="500"/>
                                        <p:tgtEl>
                                          <p:spTgt spid="347139">
                                            <p:txEl>
                                              <p:charRg st="375" end="38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47139">
                                            <p:txEl>
                                              <p:charRg st="515" end="521"/>
                                            </p:txEl>
                                          </p:spTgt>
                                        </p:tgtEl>
                                        <p:attrNameLst>
                                          <p:attrName>style.visibility</p:attrName>
                                        </p:attrNameLst>
                                      </p:cBhvr>
                                      <p:to>
                                        <p:strVal val="visible"/>
                                      </p:to>
                                    </p:set>
                                    <p:animEffect transition="in" filter="wipe(down)">
                                      <p:cBhvr>
                                        <p:cTn id="31" dur="500"/>
                                        <p:tgtEl>
                                          <p:spTgt spid="347139">
                                            <p:txEl>
                                              <p:charRg st="515" end="52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47139">
                                            <p:txEl>
                                              <p:charRg st="521" end="601"/>
                                            </p:txEl>
                                          </p:spTgt>
                                        </p:tgtEl>
                                        <p:attrNameLst>
                                          <p:attrName>style.visibility</p:attrName>
                                        </p:attrNameLst>
                                      </p:cBhvr>
                                      <p:to>
                                        <p:strVal val="visible"/>
                                      </p:to>
                                    </p:set>
                                    <p:animEffect transition="in" filter="wipe(down)">
                                      <p:cBhvr>
                                        <p:cTn id="34" dur="500"/>
                                        <p:tgtEl>
                                          <p:spTgt spid="347139">
                                            <p:txEl>
                                              <p:charRg st="521" end="60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47139">
                                            <p:txEl>
                                              <p:charRg st="806" end="812"/>
                                            </p:txEl>
                                          </p:spTgt>
                                        </p:tgtEl>
                                        <p:attrNameLst>
                                          <p:attrName>style.visibility</p:attrName>
                                        </p:attrNameLst>
                                      </p:cBhvr>
                                      <p:to>
                                        <p:strVal val="visible"/>
                                      </p:to>
                                    </p:set>
                                    <p:animEffect transition="in" filter="wipe(down)">
                                      <p:cBhvr>
                                        <p:cTn id="39" dur="500"/>
                                        <p:tgtEl>
                                          <p:spTgt spid="347139">
                                            <p:txEl>
                                              <p:charRg st="806" end="812"/>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47139">
                                            <p:txEl>
                                              <p:charRg st="812" end="888"/>
                                            </p:txEl>
                                          </p:spTgt>
                                        </p:tgtEl>
                                        <p:attrNameLst>
                                          <p:attrName>style.visibility</p:attrName>
                                        </p:attrNameLst>
                                      </p:cBhvr>
                                      <p:to>
                                        <p:strVal val="visible"/>
                                      </p:to>
                                    </p:set>
                                    <p:animEffect transition="in" filter="wipe(down)">
                                      <p:cBhvr>
                                        <p:cTn id="42" dur="500"/>
                                        <p:tgtEl>
                                          <p:spTgt spid="347139">
                                            <p:txEl>
                                              <p:charRg st="812" end="8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30"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6147" name="Rectangle 3"/>
          <p:cNvSpPr>
            <a:spLocks noGrp="1"/>
          </p:cNvSpPr>
          <p:nvPr>
            <p:ph type="body"/>
          </p:nvPr>
        </p:nvSpPr>
        <p:spPr>
          <a:xfrm>
            <a:off x="179388" y="908050"/>
            <a:ext cx="8856662" cy="5545138"/>
          </a:xfrm>
        </p:spPr>
        <p:txBody>
          <a:bodyPr vert="horz" wrap="square" lIns="91440" tIns="45720" rIns="91440" bIns="45720" anchor="t"/>
          <a:p>
            <a:pPr>
              <a:lnSpc>
                <a:spcPct val="80000"/>
              </a:lnSpc>
              <a:buNone/>
            </a:pPr>
            <a:r>
              <a:rPr lang="en-US" altLang="zh-CN" sz="1800" b="1" dirty="0">
                <a:latin typeface="Times New Roman" panose="02020603050405020304" pitchFamily="18" charset="0"/>
                <a:ea typeface="宋体" panose="02010600030101010101" pitchFamily="2" charset="-122"/>
              </a:rPr>
              <a:t>1</a:t>
            </a:r>
            <a:r>
              <a:rPr lang="zh-CN" altLang="en-US" sz="1800" b="1" dirty="0">
                <a:latin typeface="Times New Roman" panose="02020603050405020304" pitchFamily="18" charset="0"/>
                <a:ea typeface="宋体" panose="02010600030101010101" pitchFamily="2" charset="-122"/>
              </a:rPr>
              <a:t>．算法</a:t>
            </a:r>
            <a:endParaRPr lang="zh-CN" altLang="en-US" sz="1800" dirty="0">
              <a:latin typeface="Times New Roman" panose="02020603050405020304" pitchFamily="18" charset="0"/>
              <a:ea typeface="宋体" panose="02010600030101010101" pitchFamily="2" charset="-122"/>
            </a:endParaRPr>
          </a:p>
          <a:p>
            <a:pPr>
              <a:lnSpc>
                <a:spcPct val="80000"/>
              </a:lnSpc>
              <a:buNone/>
            </a:pPr>
            <a:r>
              <a:rPr lang="zh-CN" altLang="en-US" sz="1800" dirty="0">
                <a:latin typeface="Times New Roman" panose="02020603050405020304" pitchFamily="18" charset="0"/>
                <a:ea typeface="宋体" panose="02010600030101010101" pitchFamily="2" charset="-122"/>
              </a:rPr>
              <a:t>              算法是对特定问题求解步骤的一种描述，它是指令（规则）的有限序列，其中每一条指令表示一个或多个操作。简单地说，算法就是解决问题的操作步骤。</a:t>
            </a:r>
            <a:endParaRPr lang="zh-CN" altLang="en-US" sz="1800" dirty="0">
              <a:latin typeface="Times New Roman" panose="02020603050405020304" pitchFamily="18" charset="0"/>
              <a:ea typeface="宋体" panose="02010600030101010101" pitchFamily="2" charset="-122"/>
            </a:endParaRPr>
          </a:p>
          <a:p>
            <a:pPr>
              <a:lnSpc>
                <a:spcPct val="80000"/>
              </a:lnSpc>
              <a:buNone/>
            </a:pPr>
            <a:r>
              <a:rPr lang="zh-CN" altLang="en-US" sz="1800" dirty="0">
                <a:latin typeface="Times New Roman" panose="02020603050405020304" pitchFamily="18" charset="0"/>
                <a:ea typeface="宋体" panose="02010600030101010101" pitchFamily="2" charset="-122"/>
              </a:rPr>
              <a:t>一个算法必须满足以下五个重要的特征。</a:t>
            </a: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zh-CN" altLang="en-US" sz="1800" b="1" dirty="0">
                <a:latin typeface="Times New Roman" panose="02020603050405020304" pitchFamily="18" charset="0"/>
                <a:ea typeface="宋体" panose="02010600030101010101" pitchFamily="2" charset="-122"/>
              </a:rPr>
              <a:t>①有穷性</a:t>
            </a:r>
            <a:endParaRPr lang="zh-CN" altLang="en-US" sz="1800" dirty="0">
              <a:latin typeface="Times New Roman" panose="02020603050405020304" pitchFamily="18" charset="0"/>
              <a:ea typeface="宋体" panose="02010600030101010101" pitchFamily="2" charset="-122"/>
            </a:endParaRPr>
          </a:p>
          <a:p>
            <a:pPr>
              <a:lnSpc>
                <a:spcPct val="80000"/>
              </a:lnSpc>
              <a:buNone/>
            </a:pPr>
            <a:r>
              <a:rPr lang="zh-CN" altLang="en-US" sz="1800" dirty="0">
                <a:latin typeface="Times New Roman" panose="02020603050405020304" pitchFamily="18" charset="0"/>
                <a:ea typeface="宋体" panose="02010600030101010101" pitchFamily="2" charset="-122"/>
              </a:rPr>
              <a:t>              对于任意一组合法的输入值，算法的操作每个操作步骤都能在有限的时间内完成。这包括合理的执行时间的含义，如果一个算法执行耗费的时间太长，即使最终得出了结果，也是没有意义的。</a:t>
            </a: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zh-CN" altLang="en-US" sz="1800" b="1" dirty="0">
                <a:latin typeface="Times New Roman" panose="02020603050405020304" pitchFamily="18" charset="0"/>
                <a:ea typeface="宋体" panose="02010600030101010101" pitchFamily="2" charset="-122"/>
              </a:rPr>
              <a:t>②确定性</a:t>
            </a:r>
            <a:endParaRPr lang="zh-CN" altLang="en-US" sz="1800" dirty="0">
              <a:latin typeface="Times New Roman" panose="02020603050405020304" pitchFamily="18" charset="0"/>
              <a:ea typeface="宋体" panose="02010600030101010101" pitchFamily="2" charset="-122"/>
            </a:endParaRPr>
          </a:p>
          <a:p>
            <a:pPr>
              <a:lnSpc>
                <a:spcPct val="80000"/>
              </a:lnSpc>
              <a:buNone/>
            </a:pPr>
            <a:r>
              <a:rPr lang="zh-CN" altLang="en-US" sz="1800" dirty="0">
                <a:latin typeface="Times New Roman" panose="02020603050405020304" pitchFamily="18" charset="0"/>
                <a:ea typeface="宋体" panose="02010600030101010101" pitchFamily="2" charset="-122"/>
              </a:rPr>
              <a:t>              算法中的每一步都必须是有明确的定义，不允许有歧义性和多义性。确定性使算法的执行者或者阅读者能够明确其含义及如何执行，并且在任何条件下，算法都只有一条执行路径。</a:t>
            </a: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zh-CN" altLang="en-US" sz="1800" b="1" dirty="0">
                <a:latin typeface="Times New Roman" panose="02020603050405020304" pitchFamily="18" charset="0"/>
                <a:ea typeface="宋体" panose="02010600030101010101" pitchFamily="2" charset="-122"/>
              </a:rPr>
              <a:t>③输入</a:t>
            </a: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个算法应该有</a:t>
            </a:r>
            <a:r>
              <a:rPr lang="en-US" altLang="zh-CN" sz="1800" b="1" dirty="0">
                <a:latin typeface="Times New Roman" panose="02020603050405020304" pitchFamily="18" charset="0"/>
                <a:ea typeface="宋体" panose="02010600030101010101" pitchFamily="2" charset="-122"/>
              </a:rPr>
              <a:t>0</a:t>
            </a:r>
            <a:r>
              <a:rPr lang="zh-CN" altLang="en-US" sz="1800" b="1" dirty="0">
                <a:latin typeface="Times New Roman" panose="02020603050405020304" pitchFamily="18" charset="0"/>
                <a:ea typeface="宋体" panose="02010600030101010101" pitchFamily="2" charset="-122"/>
              </a:rPr>
              <a:t>个或多个输入</a:t>
            </a:r>
            <a:r>
              <a:rPr lang="zh-CN" altLang="en-US" sz="1800" dirty="0">
                <a:latin typeface="Times New Roman" panose="02020603050405020304" pitchFamily="18" charset="0"/>
                <a:ea typeface="宋体" panose="02010600030101010101" pitchFamily="2" charset="-122"/>
              </a:rPr>
              <a:t>，以刻画运算对象的初始情况。所谓</a:t>
            </a:r>
            <a:r>
              <a:rPr lang="en-US" altLang="zh-CN" sz="1800" b="1" dirty="0">
                <a:latin typeface="Times New Roman" panose="02020603050405020304" pitchFamily="18" charset="0"/>
                <a:ea typeface="宋体" panose="02010600030101010101" pitchFamily="2" charset="-122"/>
              </a:rPr>
              <a:t>0</a:t>
            </a:r>
            <a:r>
              <a:rPr lang="zh-CN" altLang="en-US" sz="1800" b="1" dirty="0">
                <a:latin typeface="Times New Roman" panose="02020603050405020304" pitchFamily="18" charset="0"/>
                <a:ea typeface="宋体" panose="02010600030101010101" pitchFamily="2" charset="-122"/>
              </a:rPr>
              <a:t>个输入</a:t>
            </a:r>
            <a:r>
              <a:rPr lang="zh-CN" altLang="en-US" sz="1800" dirty="0">
                <a:latin typeface="Times New Roman" panose="02020603050405020304" pitchFamily="18" charset="0"/>
                <a:ea typeface="宋体" panose="02010600030101010101" pitchFamily="2" charset="-122"/>
              </a:rPr>
              <a:t>是指有的算法表面上可以没有输入，实际上已被嵌入算法之中。</a:t>
            </a: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zh-CN" altLang="en-US" sz="1800" b="1" dirty="0">
                <a:latin typeface="Times New Roman" panose="02020603050405020304" pitchFamily="18" charset="0"/>
                <a:ea typeface="宋体" panose="02010600030101010101" pitchFamily="2" charset="-122"/>
              </a:rPr>
              <a:t>④输出</a:t>
            </a:r>
            <a:endParaRPr lang="zh-CN" altLang="en-US" sz="1800" dirty="0">
              <a:latin typeface="Times New Roman" panose="02020603050405020304" pitchFamily="18" charset="0"/>
              <a:ea typeface="宋体" panose="02010600030101010101" pitchFamily="2" charset="-122"/>
            </a:endParaRPr>
          </a:p>
          <a:p>
            <a:pPr>
              <a:lnSpc>
                <a:spcPct val="80000"/>
              </a:lnSpc>
              <a:buNone/>
            </a:pPr>
            <a:r>
              <a:rPr lang="zh-CN" altLang="en-US" sz="1800" dirty="0">
                <a:latin typeface="Times New Roman" panose="02020603050405020304" pitchFamily="18" charset="0"/>
                <a:ea typeface="宋体" panose="02010600030101010101" pitchFamily="2" charset="-122"/>
              </a:rPr>
              <a:t>              一个算法应该有一个或多个输出，以反映对输入数据加工后的结果。没有输出的算法是毫无意义的；</a:t>
            </a:r>
            <a:endParaRPr lang="zh-CN" altLang="en-US" sz="1800" b="1" dirty="0">
              <a:latin typeface="Times New Roman" panose="02020603050405020304" pitchFamily="18" charset="0"/>
              <a:ea typeface="宋体" panose="02010600030101010101" pitchFamily="2" charset="-122"/>
            </a:endParaRPr>
          </a:p>
          <a:p>
            <a:pPr>
              <a:lnSpc>
                <a:spcPct val="80000"/>
              </a:lnSpc>
              <a:buNone/>
            </a:pPr>
            <a:r>
              <a:rPr lang="zh-CN" altLang="en-US" sz="1800" b="1" dirty="0">
                <a:latin typeface="Times New Roman" panose="02020603050405020304" pitchFamily="18" charset="0"/>
                <a:ea typeface="宋体" panose="02010600030101010101" pitchFamily="2" charset="-122"/>
              </a:rPr>
              <a:t>⑤可行性</a:t>
            </a:r>
            <a:endParaRPr lang="zh-CN" altLang="en-US" sz="1800" dirty="0">
              <a:latin typeface="Times New Roman" panose="02020603050405020304" pitchFamily="18" charset="0"/>
              <a:ea typeface="宋体" panose="02010600030101010101" pitchFamily="2" charset="-122"/>
            </a:endParaRPr>
          </a:p>
          <a:p>
            <a:pPr>
              <a:lnSpc>
                <a:spcPct val="80000"/>
              </a:lnSpc>
              <a:buNone/>
            </a:pPr>
            <a:r>
              <a:rPr lang="zh-CN" altLang="en-US" sz="1800" dirty="0">
                <a:latin typeface="Times New Roman" panose="02020603050405020304" pitchFamily="18" charset="0"/>
                <a:ea typeface="宋体" panose="02010600030101010101" pitchFamily="2" charset="-122"/>
              </a:rPr>
              <a:t>              一个算法必须遵循特定条件下的解题规则，算法描述的每一个操作都应该是特定的解题规则中允许使用的、可执行的，并可以通过执行有限次来实现。 </a:t>
            </a:r>
            <a:endParaRPr lang="en-US" altLang="zh-CN" sz="1800" dirty="0">
              <a:latin typeface="Times New Roman" panose="02020603050405020304" pitchFamily="18" charset="0"/>
              <a:ea typeface="宋体" panose="02010600030101010101" pitchFamily="2" charset="-122"/>
            </a:endParaRPr>
          </a:p>
          <a:p>
            <a:pPr>
              <a:lnSpc>
                <a:spcPct val="80000"/>
              </a:lnSpc>
              <a:buNone/>
            </a:pPr>
            <a:endParaRPr lang="en-US" altLang="zh-CN" sz="1800" dirty="0">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4"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7171" name="Rectangle 3"/>
          <p:cNvSpPr>
            <a:spLocks noGrp="1"/>
          </p:cNvSpPr>
          <p:nvPr>
            <p:ph type="body"/>
          </p:nvPr>
        </p:nvSpPr>
        <p:spPr>
          <a:xfrm>
            <a:off x="0" y="908050"/>
            <a:ext cx="9144000" cy="5545138"/>
          </a:xfrm>
        </p:spPr>
        <p:txBody>
          <a:bodyPr vert="horz" wrap="square" lIns="91440" tIns="45720" rIns="91440" bIns="45720" anchor="t"/>
          <a:p>
            <a:pPr>
              <a:lnSpc>
                <a:spcPct val="80000"/>
              </a:lnSpc>
              <a:buNone/>
            </a:pPr>
            <a:r>
              <a:rPr lang="en-US" altLang="zh-CN" sz="1600" b="1" dirty="0">
                <a:latin typeface="Times New Roman" panose="02020603050405020304" pitchFamily="18" charset="0"/>
                <a:ea typeface="宋体" panose="02010600030101010101" pitchFamily="2" charset="-122"/>
              </a:rPr>
              <a:t>2</a:t>
            </a:r>
            <a:r>
              <a:rPr lang="zh-CN" altLang="en-US" sz="1600" b="1" dirty="0">
                <a:latin typeface="Times New Roman" panose="02020603050405020304" pitchFamily="18" charset="0"/>
                <a:ea typeface="宋体" panose="02010600030101010101" pitchFamily="2" charset="-122"/>
              </a:rPr>
              <a:t>．算法的复杂度</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同一个问题可用不同的算法来解决，而算法质量的优劣将影响到算法乃至程序的效率。算法分析的目的在于选择合适的算法和改进算法。算法评价主要从时间复杂度和空间复杂度来考虑。</a:t>
            </a:r>
            <a:endParaRPr lang="zh-CN" altLang="en-US" sz="1600" b="1" dirty="0">
              <a:latin typeface="Times New Roman" panose="02020603050405020304" pitchFamily="18" charset="0"/>
              <a:ea typeface="宋体" panose="02010600030101010101" pitchFamily="2" charset="-122"/>
            </a:endParaRPr>
          </a:p>
          <a:p>
            <a:pPr>
              <a:lnSpc>
                <a:spcPct val="80000"/>
              </a:lnSpc>
              <a:buNone/>
            </a:pPr>
            <a:r>
              <a:rPr lang="zh-CN" altLang="en-US" sz="1600" b="1" dirty="0">
                <a:latin typeface="Times New Roman" panose="02020603050405020304" pitchFamily="18" charset="0"/>
                <a:ea typeface="宋体" panose="02010600030101010101" pitchFamily="2" charset="-122"/>
              </a:rPr>
              <a:t>①时间复杂度</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算法的时间复杂度（</a:t>
            </a:r>
            <a:r>
              <a:rPr lang="en-US" altLang="zh-CN" sz="1600" dirty="0">
                <a:latin typeface="Times New Roman" panose="02020603050405020304" pitchFamily="18" charset="0"/>
                <a:ea typeface="宋体" panose="02010600030101010101" pitchFamily="2" charset="-122"/>
              </a:rPr>
              <a:t>Time Complexity</a:t>
            </a:r>
            <a:r>
              <a:rPr lang="zh-CN" altLang="en-US" sz="1600" dirty="0">
                <a:latin typeface="Times New Roman" panose="02020603050405020304" pitchFamily="18" charset="0"/>
                <a:ea typeface="宋体" panose="02010600030101010101" pitchFamily="2" charset="-122"/>
              </a:rPr>
              <a:t>）是指算法所需要的计算工作量，用算法所执行的基本运算次数来度量。常见的时间复杂度有：常数阶</a:t>
            </a:r>
            <a:r>
              <a:rPr lang="en-US" altLang="zh-CN" sz="1600" dirty="0">
                <a:latin typeface="Times New Roman" panose="02020603050405020304" pitchFamily="18" charset="0"/>
                <a:ea typeface="宋体" panose="02010600030101010101" pitchFamily="2" charset="-122"/>
              </a:rPr>
              <a:t>O(1)</a:t>
            </a:r>
            <a:r>
              <a:rPr lang="zh-CN" altLang="en-US" sz="1600" dirty="0">
                <a:latin typeface="Times New Roman" panose="02020603050405020304" pitchFamily="18" charset="0"/>
                <a:ea typeface="宋体" panose="02010600030101010101" pitchFamily="2" charset="-122"/>
              </a:rPr>
              <a:t>，对数阶</a:t>
            </a:r>
            <a:r>
              <a:rPr lang="en-US" altLang="zh-CN" sz="1600" dirty="0">
                <a:latin typeface="Times New Roman" panose="02020603050405020304" pitchFamily="18" charset="0"/>
                <a:ea typeface="宋体" panose="02010600030101010101" pitchFamily="2" charset="-122"/>
              </a:rPr>
              <a:t>O(log</a:t>
            </a:r>
            <a:r>
              <a:rPr lang="en-US" altLang="zh-CN" sz="1600" baseline="-25000" dirty="0">
                <a:latin typeface="Times New Roman" panose="02020603050405020304" pitchFamily="18" charset="0"/>
                <a:ea typeface="宋体" panose="02010600030101010101" pitchFamily="2" charset="-122"/>
              </a:rPr>
              <a:t>2</a:t>
            </a:r>
            <a:r>
              <a:rPr lang="en-US" altLang="zh-CN" sz="1600" dirty="0">
                <a:latin typeface="Times New Roman" panose="02020603050405020304" pitchFamily="18" charset="0"/>
                <a:ea typeface="宋体" panose="02010600030101010101" pitchFamily="2" charset="-122"/>
              </a:rPr>
              <a:t>n)</a:t>
            </a:r>
            <a:r>
              <a:rPr lang="zh-CN" altLang="en-US" sz="1600" dirty="0">
                <a:latin typeface="Times New Roman" panose="02020603050405020304" pitchFamily="18" charset="0"/>
                <a:ea typeface="宋体" panose="02010600030101010101" pitchFamily="2" charset="-122"/>
              </a:rPr>
              <a:t>，线性阶</a:t>
            </a:r>
            <a:r>
              <a:rPr lang="en-US" altLang="zh-CN" sz="1600" dirty="0">
                <a:latin typeface="Times New Roman" panose="02020603050405020304" pitchFamily="18" charset="0"/>
                <a:ea typeface="宋体" panose="02010600030101010101" pitchFamily="2" charset="-122"/>
              </a:rPr>
              <a:t>O(n)</a:t>
            </a:r>
            <a:r>
              <a:rPr lang="zh-CN" altLang="en-US" sz="1600" dirty="0">
                <a:latin typeface="Times New Roman" panose="02020603050405020304" pitchFamily="18" charset="0"/>
                <a:ea typeface="宋体" panose="02010600030101010101" pitchFamily="2" charset="-122"/>
              </a:rPr>
              <a:t>，线性对数阶</a:t>
            </a:r>
            <a:r>
              <a:rPr lang="en-US" altLang="zh-CN" sz="1600" dirty="0">
                <a:latin typeface="Times New Roman" panose="02020603050405020304" pitchFamily="18" charset="0"/>
                <a:ea typeface="宋体" panose="02010600030101010101" pitchFamily="2" charset="-122"/>
              </a:rPr>
              <a:t>O(nlog</a:t>
            </a:r>
            <a:r>
              <a:rPr lang="en-US" altLang="zh-CN" sz="1600" baseline="-25000" dirty="0">
                <a:latin typeface="Times New Roman" panose="02020603050405020304" pitchFamily="18" charset="0"/>
                <a:ea typeface="宋体" panose="02010600030101010101" pitchFamily="2" charset="-122"/>
              </a:rPr>
              <a:t>2</a:t>
            </a:r>
            <a:r>
              <a:rPr lang="en-US" altLang="zh-CN" sz="1600" dirty="0">
                <a:latin typeface="Times New Roman" panose="02020603050405020304" pitchFamily="18" charset="0"/>
                <a:ea typeface="宋体" panose="02010600030101010101" pitchFamily="2" charset="-122"/>
              </a:rPr>
              <a:t>n)</a:t>
            </a:r>
            <a:r>
              <a:rPr lang="zh-CN" altLang="en-US" sz="1600" dirty="0">
                <a:latin typeface="Times New Roman" panose="02020603050405020304" pitchFamily="18" charset="0"/>
                <a:ea typeface="宋体" panose="02010600030101010101" pitchFamily="2" charset="-122"/>
              </a:rPr>
              <a:t>，平方阶</a:t>
            </a:r>
            <a:r>
              <a:rPr lang="en-US" altLang="zh-CN" sz="1600" dirty="0">
                <a:latin typeface="Times New Roman" panose="02020603050405020304" pitchFamily="18" charset="0"/>
                <a:ea typeface="宋体" panose="02010600030101010101" pitchFamily="2" charset="-122"/>
              </a:rPr>
              <a:t>O(n</a:t>
            </a:r>
            <a:r>
              <a:rPr lang="en-US" altLang="zh-CN" sz="1600" baseline="30000" dirty="0">
                <a:latin typeface="Times New Roman" panose="02020603050405020304" pitchFamily="18" charset="0"/>
                <a:ea typeface="宋体" panose="02010600030101010101" pitchFamily="2" charset="-122"/>
              </a:rPr>
              <a:t>2</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，立方阶</a:t>
            </a:r>
            <a:r>
              <a:rPr lang="en-US" altLang="zh-CN" sz="1600" dirty="0">
                <a:latin typeface="Times New Roman" panose="02020603050405020304" pitchFamily="18" charset="0"/>
                <a:ea typeface="宋体" panose="02010600030101010101" pitchFamily="2" charset="-122"/>
              </a:rPr>
              <a:t>O(n</a:t>
            </a:r>
            <a:r>
              <a:rPr lang="en-US" altLang="zh-CN" sz="1600" baseline="30000" dirty="0">
                <a:latin typeface="Times New Roman" panose="02020603050405020304" pitchFamily="18" charset="0"/>
                <a:ea typeface="宋体" panose="02010600030101010101" pitchFamily="2" charset="-122"/>
              </a:rPr>
              <a:t>3</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，指数阶</a:t>
            </a:r>
            <a:r>
              <a:rPr lang="en-US" altLang="zh-CN" sz="1600" dirty="0">
                <a:latin typeface="Times New Roman" panose="02020603050405020304" pitchFamily="18" charset="0"/>
                <a:ea typeface="宋体" panose="02010600030101010101" pitchFamily="2" charset="-122"/>
              </a:rPr>
              <a:t>O(2</a:t>
            </a:r>
            <a:r>
              <a:rPr lang="en-US" altLang="zh-CN" sz="1600" baseline="30000" dirty="0">
                <a:latin typeface="Times New Roman" panose="02020603050405020304" pitchFamily="18" charset="0"/>
                <a:ea typeface="宋体" panose="02010600030101010101" pitchFamily="2" charset="-122"/>
              </a:rPr>
              <a:t>n</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。随着问题规模</a:t>
            </a:r>
            <a:r>
              <a:rPr lang="en-US" altLang="zh-CN" sz="1600" dirty="0">
                <a:latin typeface="Times New Roman" panose="02020603050405020304" pitchFamily="18" charset="0"/>
                <a:ea typeface="宋体" panose="02010600030101010101" pitchFamily="2" charset="-122"/>
              </a:rPr>
              <a:t>n</a:t>
            </a:r>
            <a:r>
              <a:rPr lang="zh-CN" altLang="en-US" sz="1600" dirty="0">
                <a:latin typeface="Times New Roman" panose="02020603050405020304" pitchFamily="18" charset="0"/>
                <a:ea typeface="宋体" panose="02010600030101010101" pitchFamily="2" charset="-122"/>
              </a:rPr>
              <a:t>的不断增大，上述时间复杂度不断增大，算法的执行效率就越低。</a:t>
            </a:r>
            <a:endParaRPr lang="zh-CN" altLang="en-US" sz="1600" b="1" dirty="0">
              <a:latin typeface="Times New Roman" panose="02020603050405020304" pitchFamily="18" charset="0"/>
              <a:ea typeface="宋体" panose="02010600030101010101" pitchFamily="2" charset="-122"/>
            </a:endParaRPr>
          </a:p>
          <a:p>
            <a:pPr>
              <a:lnSpc>
                <a:spcPct val="80000"/>
              </a:lnSpc>
              <a:buNone/>
            </a:pPr>
            <a:r>
              <a:rPr lang="zh-CN" altLang="en-US" sz="1600" b="1" dirty="0">
                <a:latin typeface="Times New Roman" panose="02020603050405020304" pitchFamily="18" charset="0"/>
                <a:ea typeface="宋体" panose="02010600030101010101" pitchFamily="2" charset="-122"/>
              </a:rPr>
              <a:t>②空间复杂度</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算法的空间复杂度（</a:t>
            </a:r>
            <a:r>
              <a:rPr lang="en-US" altLang="zh-CN" sz="1600" dirty="0">
                <a:latin typeface="Times New Roman" panose="02020603050405020304" pitchFamily="18" charset="0"/>
                <a:ea typeface="宋体" panose="02010600030101010101" pitchFamily="2" charset="-122"/>
              </a:rPr>
              <a:t>Space Complexity</a:t>
            </a:r>
            <a:r>
              <a:rPr lang="zh-CN" altLang="en-US" sz="1600" dirty="0">
                <a:latin typeface="Times New Roman" panose="02020603050405020304" pitchFamily="18" charset="0"/>
                <a:ea typeface="宋体" panose="02010600030101010101" pitchFamily="2" charset="-122"/>
              </a:rPr>
              <a:t>）是指执行这个算法所需要的内存空间。算法执行期间所需的存储空间主要包括三部分：输入数据所占的存储空间、程序本身所占的空间和算法执行过程中时所需的存储空间。</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en-US" altLang="zh-CN" sz="1600" b="1" dirty="0">
                <a:latin typeface="Times New Roman" panose="02020603050405020304" pitchFamily="18" charset="0"/>
                <a:ea typeface="宋体" panose="02010600030101010101" pitchFamily="2" charset="-122"/>
              </a:rPr>
              <a:t>3</a:t>
            </a:r>
            <a:r>
              <a:rPr lang="zh-CN" altLang="en-US" sz="1600" b="1" dirty="0">
                <a:latin typeface="Times New Roman" panose="02020603050405020304" pitchFamily="18" charset="0"/>
                <a:ea typeface="宋体" panose="02010600030101010101" pitchFamily="2" charset="-122"/>
              </a:rPr>
              <a:t>．算法的基本结构 </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算法的结构不仅决定了算法中各操作的执行顺序，而且也直接反映了算法的设计是否符合结构化原则。一般一个算法可以用顺序、选择和循环三种基本结构组合而成。</a:t>
            </a:r>
            <a:endParaRPr lang="zh-CN" altLang="en-US" sz="1600" b="1" dirty="0">
              <a:latin typeface="Times New Roman" panose="02020603050405020304" pitchFamily="18" charset="0"/>
              <a:ea typeface="宋体" panose="02010600030101010101" pitchFamily="2" charset="-122"/>
            </a:endParaRPr>
          </a:p>
          <a:p>
            <a:pPr>
              <a:lnSpc>
                <a:spcPct val="80000"/>
              </a:lnSpc>
              <a:buNone/>
            </a:pPr>
            <a:r>
              <a:rPr lang="zh-CN" altLang="en-US" sz="1600" b="1" dirty="0">
                <a:latin typeface="Times New Roman" panose="02020603050405020304" pitchFamily="18" charset="0"/>
                <a:ea typeface="宋体" panose="02010600030101010101" pitchFamily="2" charset="-122"/>
              </a:rPr>
              <a:t>①顺序结构。</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顺序结构是最简单、最常用的算法结构，语句与语句之间，框与框之间按从上到下的顺序进行。</a:t>
            </a:r>
            <a:endParaRPr lang="zh-CN" altLang="en-US" sz="1600" b="1" dirty="0">
              <a:latin typeface="Times New Roman" panose="02020603050405020304" pitchFamily="18" charset="0"/>
              <a:ea typeface="宋体" panose="02010600030101010101" pitchFamily="2" charset="-122"/>
            </a:endParaRPr>
          </a:p>
          <a:p>
            <a:pPr>
              <a:lnSpc>
                <a:spcPct val="80000"/>
              </a:lnSpc>
              <a:buNone/>
            </a:pPr>
            <a:r>
              <a:rPr lang="zh-CN" altLang="en-US" sz="1600" b="1" dirty="0">
                <a:latin typeface="Times New Roman" panose="02020603050405020304" pitchFamily="18" charset="0"/>
                <a:ea typeface="宋体" panose="02010600030101010101" pitchFamily="2" charset="-122"/>
              </a:rPr>
              <a:t>②选择结构。</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选择结构是先根据条件做出判断，再决定执行哪一种操作的算法结构，它必须包含判断框。当条件</a:t>
            </a:r>
            <a:r>
              <a:rPr lang="en-US" altLang="zh-CN" sz="1600" dirty="0">
                <a:latin typeface="Times New Roman" panose="02020603050405020304" pitchFamily="18" charset="0"/>
                <a:ea typeface="宋体" panose="02010600030101010101" pitchFamily="2" charset="-122"/>
              </a:rPr>
              <a:t>P</a:t>
            </a:r>
            <a:r>
              <a:rPr lang="zh-CN" altLang="en-US" sz="1600" dirty="0">
                <a:latin typeface="Times New Roman" panose="02020603050405020304" pitchFamily="18" charset="0"/>
                <a:ea typeface="宋体" panose="02010600030101010101" pitchFamily="2" charset="-122"/>
              </a:rPr>
              <a:t>成立（或称为真）时执行</a:t>
            </a:r>
            <a:r>
              <a:rPr lang="en-US" altLang="zh-CN" sz="1600" dirty="0">
                <a:latin typeface="Times New Roman" panose="02020603050405020304" pitchFamily="18" charset="0"/>
                <a:ea typeface="宋体" panose="02010600030101010101" pitchFamily="2" charset="-122"/>
              </a:rPr>
              <a:t>A</a:t>
            </a:r>
            <a:r>
              <a:rPr lang="zh-CN" altLang="en-US" sz="1600" dirty="0">
                <a:latin typeface="Times New Roman" panose="02020603050405020304" pitchFamily="18" charset="0"/>
                <a:ea typeface="宋体" panose="02010600030101010101" pitchFamily="2" charset="-122"/>
              </a:rPr>
              <a:t>，否则执行</a:t>
            </a:r>
            <a:r>
              <a:rPr lang="en-US" altLang="zh-CN" sz="1600" dirty="0">
                <a:latin typeface="Times New Roman" panose="02020603050405020304" pitchFamily="18" charset="0"/>
                <a:ea typeface="宋体" panose="02010600030101010101" pitchFamily="2" charset="-122"/>
              </a:rPr>
              <a:t>B</a:t>
            </a:r>
            <a:r>
              <a:rPr lang="zh-CN" altLang="en-US" sz="1600" dirty="0">
                <a:latin typeface="Times New Roman" panose="02020603050405020304" pitchFamily="18" charset="0"/>
                <a:ea typeface="宋体" panose="02010600030101010101" pitchFamily="2" charset="-122"/>
              </a:rPr>
              <a:t>，不可能两者同时执行，但</a:t>
            </a:r>
            <a:r>
              <a:rPr lang="en-US" altLang="zh-CN" sz="1600" dirty="0">
                <a:latin typeface="Times New Roman" panose="02020603050405020304" pitchFamily="18" charset="0"/>
                <a:ea typeface="宋体" panose="02010600030101010101" pitchFamily="2" charset="-122"/>
              </a:rPr>
              <a:t>A</a:t>
            </a:r>
            <a:r>
              <a:rPr lang="zh-CN" altLang="en-US" sz="1600" dirty="0">
                <a:latin typeface="Times New Roman" panose="02020603050405020304" pitchFamily="18" charset="0"/>
                <a:ea typeface="宋体" panose="02010600030101010101" pitchFamily="2" charset="-122"/>
              </a:rPr>
              <a:t>或</a:t>
            </a:r>
            <a:r>
              <a:rPr lang="en-US" altLang="zh-CN" sz="1600" dirty="0">
                <a:latin typeface="Times New Roman" panose="02020603050405020304" pitchFamily="18" charset="0"/>
                <a:ea typeface="宋体" panose="02010600030101010101" pitchFamily="2" charset="-122"/>
              </a:rPr>
              <a:t>B</a:t>
            </a:r>
            <a:r>
              <a:rPr lang="zh-CN" altLang="en-US" sz="1600" dirty="0">
                <a:latin typeface="Times New Roman" panose="02020603050405020304" pitchFamily="18" charset="0"/>
                <a:ea typeface="宋体" panose="02010600030101010101" pitchFamily="2" charset="-122"/>
              </a:rPr>
              <a:t>两个框中可以有一个是空的，即不执行任何操作。</a:t>
            </a:r>
            <a:endParaRPr lang="zh-CN" altLang="en-US" sz="1600" b="1" dirty="0">
              <a:latin typeface="Times New Roman" panose="02020603050405020304" pitchFamily="18" charset="0"/>
              <a:ea typeface="宋体" panose="02010600030101010101" pitchFamily="2" charset="-122"/>
            </a:endParaRPr>
          </a:p>
          <a:p>
            <a:pPr>
              <a:lnSpc>
                <a:spcPct val="80000"/>
              </a:lnSpc>
              <a:buNone/>
            </a:pPr>
            <a:r>
              <a:rPr lang="zh-CN" altLang="en-US" sz="1600" b="1" dirty="0">
                <a:latin typeface="Times New Roman" panose="02020603050405020304" pitchFamily="18" charset="0"/>
                <a:ea typeface="宋体" panose="02010600030101010101" pitchFamily="2" charset="-122"/>
              </a:rPr>
              <a:t>③循环结构。</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一些算法中经常出现从某处开始，按照一定条件，反复执行某一处理步骤的情况，这就是循环结构。反复执行的处理步骤为循环体，它可以细分为两类：当型循环结构和直到型循环结构。</a:t>
            </a:r>
            <a:endParaRPr lang="en-US" altLang="zh-CN" sz="1600" dirty="0">
              <a:latin typeface="Times New Roman" panose="02020603050405020304" pitchFamily="18" charset="0"/>
              <a:ea typeface="宋体" panose="02010600030101010101" pitchFamily="2" charset="-122"/>
            </a:endParaRPr>
          </a:p>
          <a:p>
            <a:pPr>
              <a:lnSpc>
                <a:spcPct val="80000"/>
              </a:lnSpc>
              <a:buNone/>
            </a:pPr>
            <a:endParaRPr lang="en-US" altLang="zh-CN" sz="1600"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8"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8195" name="Rectangle 3"/>
          <p:cNvSpPr>
            <a:spLocks noGrp="1"/>
          </p:cNvSpPr>
          <p:nvPr>
            <p:ph type="body"/>
          </p:nvPr>
        </p:nvSpPr>
        <p:spPr>
          <a:xfrm>
            <a:off x="107950" y="981075"/>
            <a:ext cx="8928100" cy="5472113"/>
          </a:xfrm>
        </p:spPr>
        <p:txBody>
          <a:bodyPr vert="horz" wrap="square" lIns="91440" tIns="45720" rIns="91440" bIns="45720" anchor="t"/>
          <a:p>
            <a:pPr>
              <a:lnSpc>
                <a:spcPct val="80000"/>
              </a:lnSpc>
              <a:buNone/>
            </a:pPr>
            <a:r>
              <a:rPr lang="en-US" altLang="zh-CN" sz="1600" b="1" dirty="0">
                <a:latin typeface="Times New Roman" panose="02020603050405020304" pitchFamily="18" charset="0"/>
                <a:ea typeface="宋体" panose="02010600030101010101" pitchFamily="2" charset="-122"/>
              </a:rPr>
              <a:t>4</a:t>
            </a:r>
            <a:r>
              <a:rPr lang="zh-CN" altLang="en-US" sz="1600" b="1" dirty="0">
                <a:latin typeface="Times New Roman" panose="02020603050405020304" pitchFamily="18" charset="0"/>
                <a:ea typeface="宋体" panose="02010600030101010101" pitchFamily="2" charset="-122"/>
              </a:rPr>
              <a:t>．基础算法</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b="1" dirty="0">
                <a:latin typeface="Times New Roman" panose="02020603050405020304" pitchFamily="18" charset="0"/>
                <a:ea typeface="宋体" panose="02010600030101010101" pitchFamily="2" charset="-122"/>
              </a:rPr>
              <a:t>①高精度计算</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利用计算机进行数值计算，有时会遇到这样的问题：有些计算要求精度高，希望计算的数的位数可达几十位甚至几百位，虽然计算机的计算精度不断提高了，但因受到硬件的限制，往往达不到实际问题所要求的精度。我们可以利用程序设计的方法去实现这样的高精度计算。主要涉及高精度的加、减、乘、除运算。实现的时候采用逐位加、减、乘、除即可。</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常见问题有“汉诺塔的步数”、“国王的米粒”等。</a:t>
            </a:r>
            <a:endParaRPr lang="zh-CN" altLang="en-US" sz="1600" b="1" dirty="0">
              <a:latin typeface="Times New Roman" panose="02020603050405020304" pitchFamily="18" charset="0"/>
              <a:ea typeface="宋体" panose="02010600030101010101" pitchFamily="2" charset="-122"/>
            </a:endParaRPr>
          </a:p>
          <a:p>
            <a:pPr>
              <a:lnSpc>
                <a:spcPct val="80000"/>
              </a:lnSpc>
              <a:buNone/>
            </a:pPr>
            <a:r>
              <a:rPr lang="zh-CN" altLang="en-US" sz="1600" b="1" dirty="0">
                <a:latin typeface="Times New Roman" panose="02020603050405020304" pitchFamily="18" charset="0"/>
                <a:ea typeface="宋体" panose="02010600030101010101" pitchFamily="2" charset="-122"/>
              </a:rPr>
              <a:t>②穷举算法</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所谓穷举法，即枚举法，指的是从可能的解的集合中一一枚举各元素， 用题目给定的检验条件判定哪些是无用的，哪些是有用的。能使命题成立，即为其解。</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有些问题可以用循环语句和条件语句直接求解，有些问题用循环求解时循环次数太多，无法编写程序，则需要用到回溯、递归、分治等方法。</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常见问题有“百钱买百鸡”、“素数判断”等。</a:t>
            </a:r>
            <a:endParaRPr lang="zh-CN" altLang="en-US" sz="1600" b="1" dirty="0">
              <a:latin typeface="Times New Roman" panose="02020603050405020304" pitchFamily="18" charset="0"/>
              <a:ea typeface="宋体" panose="02010600030101010101" pitchFamily="2" charset="-122"/>
            </a:endParaRPr>
          </a:p>
          <a:p>
            <a:pPr>
              <a:lnSpc>
                <a:spcPct val="80000"/>
              </a:lnSpc>
              <a:buNone/>
            </a:pPr>
            <a:r>
              <a:rPr lang="zh-CN" altLang="en-US" sz="1600" b="1" dirty="0">
                <a:latin typeface="Times New Roman" panose="02020603050405020304" pitchFamily="18" charset="0"/>
                <a:ea typeface="宋体" panose="02010600030101010101" pitchFamily="2" charset="-122"/>
              </a:rPr>
              <a:t>③递推算法</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递推法是一种重要的数学方法，在数学的各个领域中都有广泛的运用，也是计算机用于数值计算的一个重要算法。这种算法特点是：一个问题的求解需一系列的计算，在已知条件和所求问题之间总存在着某种相互联系的关系，在计算时，如果可以找到前后过程之间的数量关系（即递推式），那么，从问题出发逐步推到已知条件，此种方法叫逆推。无论顺推还是逆推，其关键是要找到递推式。这种处理问题的方法能使复杂运算化为若干步重复的简单运算，充分发挥出计算机擅长于重复处理的特点。 　　递推算法的首要问题是得到相邻的数据项间的关系（即递推关系）。递推算法避开了求通项公式的麻烦，把一个复杂的问题的求解，分解成了连续的若干步简单运算。一般说来，可以将递推算法看成是一种特殊的迭代算法。</a:t>
            </a:r>
            <a:endParaRPr lang="zh-CN" altLang="en-US" sz="1600" dirty="0">
              <a:latin typeface="Times New Roman" panose="02020603050405020304" pitchFamily="18" charset="0"/>
              <a:ea typeface="宋体" panose="02010600030101010101" pitchFamily="2" charset="-122"/>
            </a:endParaRPr>
          </a:p>
          <a:p>
            <a:pPr>
              <a:lnSpc>
                <a:spcPct val="80000"/>
              </a:lnSpc>
              <a:buNone/>
            </a:pPr>
            <a:r>
              <a:rPr lang="zh-CN" altLang="en-US" sz="1600" dirty="0">
                <a:latin typeface="Times New Roman" panose="02020603050405020304" pitchFamily="18" charset="0"/>
                <a:ea typeface="宋体" panose="02010600030101010101" pitchFamily="2" charset="-122"/>
              </a:rPr>
              <a:t>               常见问题有“斐波那契数列”、“过河卒”等。</a:t>
            </a:r>
            <a:endParaRPr lang="en-US" altLang="zh-CN" sz="1600" dirty="0">
              <a:latin typeface="Times New Roman" panose="02020603050405020304" pitchFamily="18" charset="0"/>
              <a:ea typeface="宋体" panose="02010600030101010101" pitchFamily="2" charset="-122"/>
            </a:endParaRPr>
          </a:p>
          <a:p>
            <a:pPr>
              <a:lnSpc>
                <a:spcPct val="80000"/>
              </a:lnSpc>
              <a:buNone/>
            </a:pPr>
            <a:endParaRPr lang="en-US" altLang="zh-CN" sz="1600" dirty="0">
              <a:latin typeface="Times New Roman" panose="02020603050405020304" pitchFamily="18"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2"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9219" name="Rectangle 3"/>
          <p:cNvSpPr>
            <a:spLocks noGrp="1"/>
          </p:cNvSpPr>
          <p:nvPr>
            <p:ph type="body"/>
          </p:nvPr>
        </p:nvSpPr>
        <p:spPr>
          <a:xfrm>
            <a:off x="0" y="908050"/>
            <a:ext cx="9144000" cy="5545138"/>
          </a:xfrm>
        </p:spPr>
        <p:txBody>
          <a:bodyPr vert="horz" wrap="square" lIns="91440" tIns="45720" rIns="91440" bIns="45720" anchor="t"/>
          <a:p>
            <a:pPr>
              <a:lnSpc>
                <a:spcPct val="80000"/>
              </a:lnSpc>
              <a:buNone/>
            </a:pPr>
            <a:r>
              <a:rPr lang="zh-CN" altLang="en-US" sz="1600" b="1" dirty="0">
                <a:latin typeface="Franklin Gothic Book" pitchFamily="34" charset="0"/>
                <a:ea typeface="宋体" panose="02010600030101010101" pitchFamily="2" charset="-122"/>
              </a:rPr>
              <a:t>④数据排序</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排序就是将杂乱无章的数据元素，通过一定的方法按关键字顺序排列的过程。</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排序的方法很多，下面根据初赛的要求，简单介绍各种常见排序算法在一些方面的的比较，尤其是时间复杂度和稳定性两个方面。稳定性，指在原序列中相同元素的相对位置与排好序的新序列中相同元素的相对位置是否相同。若相同，则该算法是稳定的，否则不稳定。</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时间复杂性比较</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插入排序、冒泡排序、选择排序的时间复杂性为</a:t>
            </a:r>
            <a:r>
              <a:rPr lang="en-US" altLang="zh-CN" sz="1600" dirty="0">
                <a:latin typeface="Franklin Gothic Book" pitchFamily="34" charset="0"/>
                <a:ea typeface="宋体" panose="02010600030101010101" pitchFamily="2" charset="-122"/>
              </a:rPr>
              <a:t>O(n^2)</a:t>
            </a:r>
            <a:r>
              <a:rPr lang="zh-CN" altLang="en-US" sz="1600" dirty="0">
                <a:latin typeface="Franklin Gothic Book" pitchFamily="34" charset="0"/>
                <a:ea typeface="宋体" panose="02010600030101010101" pitchFamily="2" charset="-122"/>
              </a:rPr>
              <a:t>；</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其它非线形排序的时间复杂性为</a:t>
            </a:r>
            <a:r>
              <a:rPr lang="en-US" altLang="zh-CN" sz="1600" dirty="0">
                <a:latin typeface="Franklin Gothic Book" pitchFamily="34" charset="0"/>
                <a:ea typeface="宋体" panose="02010600030101010101" pitchFamily="2" charset="-122"/>
              </a:rPr>
              <a:t>O(nlogn)</a:t>
            </a:r>
            <a:r>
              <a:rPr lang="zh-CN" altLang="en-US" sz="1600" dirty="0">
                <a:latin typeface="Franklin Gothic Book" pitchFamily="34" charset="0"/>
                <a:ea typeface="宋体" panose="02010600030101010101" pitchFamily="2" charset="-122"/>
              </a:rPr>
              <a:t>；</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线形排序的时间复杂性为</a:t>
            </a:r>
            <a:r>
              <a:rPr lang="en-US" altLang="zh-CN" sz="1600" dirty="0">
                <a:latin typeface="Franklin Gothic Book" pitchFamily="34" charset="0"/>
                <a:ea typeface="宋体" panose="02010600030101010101" pitchFamily="2" charset="-122"/>
              </a:rPr>
              <a:t>O(n)</a:t>
            </a:r>
            <a:r>
              <a:rPr lang="zh-CN" altLang="en-US" sz="1600" dirty="0">
                <a:latin typeface="Franklin Gothic Book" pitchFamily="34" charset="0"/>
                <a:ea typeface="宋体" panose="02010600030101010101" pitchFamily="2" charset="-122"/>
              </a:rPr>
              <a:t>。</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稳定性比较</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插入排序、冒泡排序、二叉树排序、归并排序及其他线形排序是稳定的；</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选择排序、希尔排序、快速排序、堆排序是不稳定的；</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辅助空间的比较</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线形排序、归并排序的辅助空间为</a:t>
            </a:r>
            <a:r>
              <a:rPr lang="en-US" altLang="zh-CN" sz="1600" dirty="0">
                <a:latin typeface="Franklin Gothic Book" pitchFamily="34" charset="0"/>
                <a:ea typeface="宋体" panose="02010600030101010101" pitchFamily="2" charset="-122"/>
              </a:rPr>
              <a:t>O(n),</a:t>
            </a:r>
            <a:r>
              <a:rPr lang="zh-CN" altLang="en-US" sz="1600" dirty="0">
                <a:latin typeface="Franklin Gothic Book" pitchFamily="34" charset="0"/>
                <a:ea typeface="宋体" panose="02010600030101010101" pitchFamily="2" charset="-122"/>
              </a:rPr>
              <a:t>其它排序的辅助空间为</a:t>
            </a:r>
            <a:r>
              <a:rPr lang="en-US" altLang="zh-CN" sz="1600" dirty="0">
                <a:latin typeface="Franklin Gothic Book" pitchFamily="34" charset="0"/>
                <a:ea typeface="宋体" panose="02010600030101010101" pitchFamily="2" charset="-122"/>
              </a:rPr>
              <a:t>O(1)</a:t>
            </a:r>
            <a:r>
              <a:rPr lang="zh-CN" altLang="en-US" sz="1600" dirty="0">
                <a:latin typeface="Franklin Gothic Book" pitchFamily="34" charset="0"/>
                <a:ea typeface="宋体" panose="02010600030101010101" pitchFamily="2" charset="-122"/>
              </a:rPr>
              <a:t>。</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其它比较</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a:t>
            </a:r>
            <a:r>
              <a:rPr lang="en-US" altLang="zh-CN" sz="1600" dirty="0">
                <a:latin typeface="Franklin Gothic Book" pitchFamily="34" charset="0"/>
                <a:ea typeface="宋体" panose="02010600030101010101" pitchFamily="2" charset="-122"/>
              </a:rPr>
              <a:t>1</a:t>
            </a:r>
            <a:r>
              <a:rPr lang="zh-CN" altLang="en-US" sz="1600" dirty="0">
                <a:latin typeface="Franklin Gothic Book" pitchFamily="34" charset="0"/>
                <a:ea typeface="宋体" panose="02010600030101010101" pitchFamily="2" charset="-122"/>
              </a:rPr>
              <a:t>）插入、冒泡排序的速度较慢，但参加排序的序列局部或整体有序时，这种排序能达到较快的速度。反而在这种情况下，快速排序慢了</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时间复杂度会达到其上限。当数据为随机数据时，快速排序远远快于插入、冒泡、选择排序，时间复杂度接近其下限。</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a:t>
            </a:r>
            <a:r>
              <a:rPr lang="en-US" altLang="zh-CN" sz="1600" dirty="0">
                <a:latin typeface="Franklin Gothic Book" pitchFamily="34" charset="0"/>
                <a:ea typeface="宋体" panose="02010600030101010101" pitchFamily="2" charset="-122"/>
              </a:rPr>
              <a:t>2</a:t>
            </a:r>
            <a:r>
              <a:rPr lang="zh-CN" altLang="en-US" sz="1600" dirty="0">
                <a:latin typeface="Franklin Gothic Book" pitchFamily="34" charset="0"/>
                <a:ea typeface="宋体" panose="02010600030101010101" pitchFamily="2" charset="-122"/>
              </a:rPr>
              <a:t>）当</a:t>
            </a:r>
            <a:r>
              <a:rPr lang="en-US" altLang="zh-CN" sz="1600" dirty="0">
                <a:latin typeface="Franklin Gothic Book" pitchFamily="34" charset="0"/>
                <a:ea typeface="宋体" panose="02010600030101010101" pitchFamily="2" charset="-122"/>
              </a:rPr>
              <a:t>n</a:t>
            </a:r>
            <a:r>
              <a:rPr lang="zh-CN" altLang="en-US" sz="1600" dirty="0">
                <a:latin typeface="Franklin Gothic Book" pitchFamily="34" charset="0"/>
                <a:ea typeface="宋体" panose="02010600030101010101" pitchFamily="2" charset="-122"/>
              </a:rPr>
              <a:t>较小时，对稳定性不作要求时宜用选择排序，对稳定性有要求时宜用插入或冒泡排序。</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a:t>
            </a:r>
            <a:r>
              <a:rPr lang="en-US" altLang="zh-CN" sz="1600" dirty="0">
                <a:latin typeface="Franklin Gothic Book" pitchFamily="34" charset="0"/>
                <a:ea typeface="宋体" panose="02010600030101010101" pitchFamily="2" charset="-122"/>
              </a:rPr>
              <a:t>3</a:t>
            </a:r>
            <a:r>
              <a:rPr lang="zh-CN" altLang="en-US" sz="1600" dirty="0">
                <a:latin typeface="Franklin Gothic Book" pitchFamily="34" charset="0"/>
                <a:ea typeface="宋体" panose="02010600030101010101" pitchFamily="2" charset="-122"/>
              </a:rPr>
              <a:t>）若待排序的记录的关键字在一个明显有限范围内时</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且空间允许是用桶排序。</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a:t>
            </a:r>
            <a:r>
              <a:rPr lang="en-US" altLang="zh-CN" sz="1600" dirty="0">
                <a:latin typeface="Franklin Gothic Book" pitchFamily="34" charset="0"/>
                <a:ea typeface="宋体" panose="02010600030101010101" pitchFamily="2" charset="-122"/>
              </a:rPr>
              <a:t>4</a:t>
            </a:r>
            <a:r>
              <a:rPr lang="zh-CN" altLang="en-US" sz="1600" dirty="0">
                <a:latin typeface="Franklin Gothic Book" pitchFamily="34" charset="0"/>
                <a:ea typeface="宋体" panose="02010600030101010101" pitchFamily="2" charset="-122"/>
              </a:rPr>
              <a:t>）当</a:t>
            </a:r>
            <a:r>
              <a:rPr lang="en-US" altLang="zh-CN" sz="1600" dirty="0">
                <a:latin typeface="Franklin Gothic Book" pitchFamily="34" charset="0"/>
                <a:ea typeface="宋体" panose="02010600030101010101" pitchFamily="2" charset="-122"/>
              </a:rPr>
              <a:t>n</a:t>
            </a:r>
            <a:r>
              <a:rPr lang="zh-CN" altLang="en-US" sz="1600" dirty="0">
                <a:latin typeface="Franklin Gothic Book" pitchFamily="34" charset="0"/>
                <a:ea typeface="宋体" panose="02010600030101010101" pitchFamily="2" charset="-122"/>
              </a:rPr>
              <a:t>较大时，关键字元素比较随机，对稳定性没要求宜用快速排序。</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a:t>
            </a:r>
            <a:r>
              <a:rPr lang="en-US" altLang="zh-CN" sz="1600" dirty="0">
                <a:latin typeface="Franklin Gothic Book" pitchFamily="34" charset="0"/>
                <a:ea typeface="宋体" panose="02010600030101010101" pitchFamily="2" charset="-122"/>
              </a:rPr>
              <a:t>5</a:t>
            </a:r>
            <a:r>
              <a:rPr lang="zh-CN" altLang="en-US" sz="1600" dirty="0">
                <a:latin typeface="Franklin Gothic Book" pitchFamily="34" charset="0"/>
                <a:ea typeface="宋体" panose="02010600030101010101" pitchFamily="2" charset="-122"/>
              </a:rPr>
              <a:t>）当</a:t>
            </a:r>
            <a:r>
              <a:rPr lang="en-US" altLang="zh-CN" sz="1600" dirty="0">
                <a:latin typeface="Franklin Gothic Book" pitchFamily="34" charset="0"/>
                <a:ea typeface="宋体" panose="02010600030101010101" pitchFamily="2" charset="-122"/>
              </a:rPr>
              <a:t>n</a:t>
            </a:r>
            <a:r>
              <a:rPr lang="zh-CN" altLang="en-US" sz="1600" dirty="0">
                <a:latin typeface="Franklin Gothic Book" pitchFamily="34" charset="0"/>
                <a:ea typeface="宋体" panose="02010600030101010101" pitchFamily="2" charset="-122"/>
              </a:rPr>
              <a:t>较大时，关键字元素可能出现本身是有序的，对稳定性有要求时，空间允许的情况下，宜用归并排序。</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常见问题有“合并果子”、“逆序对问题”等。</a:t>
            </a:r>
            <a:endParaRPr lang="zh-CN" altLang="en-US" sz="1600" b="1" dirty="0">
              <a:latin typeface="Franklin Gothic Book" pitchFamily="34" charset="0"/>
              <a:ea typeface="宋体" panose="02010600030101010101" pitchFamily="2" charset="-122"/>
            </a:endParaRPr>
          </a:p>
          <a:p>
            <a:pPr>
              <a:lnSpc>
                <a:spcPct val="80000"/>
              </a:lnSpc>
              <a:buNone/>
            </a:pPr>
            <a:endParaRPr lang="en-US" altLang="zh-CN" sz="1600" dirty="0">
              <a:latin typeface="Franklin Gothic Book"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6"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0243" name="Rectangle 3"/>
          <p:cNvSpPr>
            <a:spLocks noGrp="1"/>
          </p:cNvSpPr>
          <p:nvPr>
            <p:ph type="body"/>
          </p:nvPr>
        </p:nvSpPr>
        <p:spPr>
          <a:xfrm>
            <a:off x="107950" y="908050"/>
            <a:ext cx="8928100" cy="5545138"/>
          </a:xfrm>
        </p:spPr>
        <p:txBody>
          <a:bodyPr vert="horz" wrap="square" lIns="91440" tIns="45720" rIns="91440" bIns="45720" anchor="t"/>
          <a:p>
            <a:pPr>
              <a:lnSpc>
                <a:spcPct val="80000"/>
              </a:lnSpc>
              <a:buNone/>
            </a:pPr>
            <a:r>
              <a:rPr lang="en-US" altLang="zh-CN" sz="1600" b="1" dirty="0">
                <a:latin typeface="Franklin Gothic Book" pitchFamily="34" charset="0"/>
                <a:ea typeface="宋体" panose="02010600030101010101" pitchFamily="2" charset="-122"/>
              </a:rPr>
              <a:t>⑤</a:t>
            </a:r>
            <a:r>
              <a:rPr lang="zh-CN" altLang="en-US" sz="1600" b="1" dirty="0">
                <a:latin typeface="Franklin Gothic Book" pitchFamily="34" charset="0"/>
                <a:ea typeface="宋体" panose="02010600030101010101" pitchFamily="2" charset="-122"/>
              </a:rPr>
              <a:t>递归算法</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递归程序设计是</a:t>
            </a:r>
            <a:r>
              <a:rPr lang="en-US" altLang="zh-CN" sz="1600" dirty="0">
                <a:latin typeface="Franklin Gothic Book" pitchFamily="34" charset="0"/>
                <a:ea typeface="宋体" panose="02010600030101010101" pitchFamily="2" charset="-122"/>
              </a:rPr>
              <a:t>C++</a:t>
            </a:r>
            <a:r>
              <a:rPr lang="zh-CN" altLang="en-US" sz="1600" dirty="0">
                <a:latin typeface="Franklin Gothic Book" pitchFamily="34" charset="0"/>
                <a:ea typeface="宋体" panose="02010600030101010101" pitchFamily="2" charset="-122"/>
              </a:rPr>
              <a:t>语言程序设计中的一种重要的方法，它使许多复杂的问题变得简单，容易解决了。递归特点是：函数或过程调用它自己本身。其中直接调用自己称为直接递归，而将</a:t>
            </a:r>
            <a:r>
              <a:rPr lang="en-US" altLang="zh-CN" sz="1600" dirty="0">
                <a:latin typeface="Franklin Gothic Book" pitchFamily="34" charset="0"/>
                <a:ea typeface="宋体" panose="02010600030101010101" pitchFamily="2" charset="-122"/>
              </a:rPr>
              <a:t>A</a:t>
            </a:r>
            <a:r>
              <a:rPr lang="zh-CN" altLang="en-US" sz="1600" dirty="0">
                <a:latin typeface="Franklin Gothic Book" pitchFamily="34" charset="0"/>
                <a:ea typeface="宋体" panose="02010600030101010101" pitchFamily="2" charset="-122"/>
              </a:rPr>
              <a:t>调用</a:t>
            </a:r>
            <a:r>
              <a:rPr lang="en-US" altLang="zh-CN" sz="1600" dirty="0">
                <a:latin typeface="Franklin Gothic Book" pitchFamily="34" charset="0"/>
                <a:ea typeface="宋体" panose="02010600030101010101" pitchFamily="2" charset="-122"/>
              </a:rPr>
              <a:t>B</a:t>
            </a:r>
            <a:r>
              <a:rPr lang="zh-CN" altLang="en-US" sz="1600" dirty="0">
                <a:latin typeface="Franklin Gothic Book" pitchFamily="34" charset="0"/>
                <a:ea typeface="宋体" panose="02010600030101010101" pitchFamily="2" charset="-122"/>
              </a:rPr>
              <a:t>，</a:t>
            </a:r>
            <a:r>
              <a:rPr lang="en-US" altLang="zh-CN" sz="1600" dirty="0">
                <a:latin typeface="Franklin Gothic Book" pitchFamily="34" charset="0"/>
                <a:ea typeface="宋体" panose="02010600030101010101" pitchFamily="2" charset="-122"/>
              </a:rPr>
              <a:t>B</a:t>
            </a:r>
            <a:r>
              <a:rPr lang="zh-CN" altLang="en-US" sz="1600" dirty="0">
                <a:latin typeface="Franklin Gothic Book" pitchFamily="34" charset="0"/>
                <a:ea typeface="宋体" panose="02010600030101010101" pitchFamily="2" charset="-122"/>
              </a:rPr>
              <a:t>以调用</a:t>
            </a:r>
            <a:r>
              <a:rPr lang="en-US" altLang="zh-CN" sz="1600" dirty="0">
                <a:latin typeface="Franklin Gothic Book" pitchFamily="34" charset="0"/>
                <a:ea typeface="宋体" panose="02010600030101010101" pitchFamily="2" charset="-122"/>
              </a:rPr>
              <a:t>A</a:t>
            </a:r>
            <a:r>
              <a:rPr lang="zh-CN" altLang="en-US" sz="1600" dirty="0">
                <a:latin typeface="Franklin Gothic Book" pitchFamily="34" charset="0"/>
                <a:ea typeface="宋体" panose="02010600030101010101" pitchFamily="2" charset="-122"/>
              </a:rPr>
              <a:t>的递归叫做间接递归。 </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常见问题有“汉诺塔问题”、“</a:t>
            </a:r>
            <a:r>
              <a:rPr lang="en-US" altLang="zh-CN" sz="1600" dirty="0">
                <a:latin typeface="Franklin Gothic Book" pitchFamily="34" charset="0"/>
                <a:ea typeface="宋体" panose="02010600030101010101" pitchFamily="2" charset="-122"/>
              </a:rPr>
              <a:t>Ackermann</a:t>
            </a:r>
            <a:r>
              <a:rPr lang="zh-CN" altLang="en-US" sz="1600" dirty="0">
                <a:latin typeface="Franklin Gothic Book" pitchFamily="34" charset="0"/>
                <a:ea typeface="宋体" panose="02010600030101010101" pitchFamily="2" charset="-122"/>
              </a:rPr>
              <a:t>函数”等。</a:t>
            </a:r>
            <a:endParaRPr lang="zh-CN" altLang="en-US" sz="1600" b="1" dirty="0">
              <a:latin typeface="Franklin Gothic Book" pitchFamily="34" charset="0"/>
              <a:ea typeface="宋体" panose="02010600030101010101" pitchFamily="2" charset="-122"/>
            </a:endParaRPr>
          </a:p>
          <a:p>
            <a:pPr>
              <a:lnSpc>
                <a:spcPct val="80000"/>
              </a:lnSpc>
              <a:buNone/>
            </a:pPr>
            <a:r>
              <a:rPr lang="zh-CN" altLang="en-US" sz="1600" b="1" dirty="0">
                <a:latin typeface="Franklin Gothic Book" pitchFamily="34" charset="0"/>
                <a:ea typeface="宋体" panose="02010600030101010101" pitchFamily="2" charset="-122"/>
              </a:rPr>
              <a:t>⑥搜索与回溯算法</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搜索与回溯是计算机解题中常用的算法，很多问题无法根据某种确定的计算法则来求解，可以利用搜索与回溯的技术求解。回溯是搜索算法中的一种控制策略。它的基本思想是：为了求得问题的解，先选择某一种可能情况向前探索，在探索过程中，一旦发现原来的选择是错误的，就退回一步重新选择，继续向前探索，如此反复进行，直至得到解或证明无解。</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如迷宫问题：进入迷宫后，先随意选择一个前进方向，一步步向前试探前进</a:t>
            </a:r>
            <a:r>
              <a:rPr lang="en-US" altLang="zh-CN" sz="1600" dirty="0">
                <a:latin typeface="Franklin Gothic Book" pitchFamily="34" charset="0"/>
                <a:ea typeface="宋体" panose="02010600030101010101" pitchFamily="2" charset="-122"/>
              </a:rPr>
              <a:t>,</a:t>
            </a:r>
            <a:r>
              <a:rPr lang="zh-CN" altLang="en-US" sz="1600" dirty="0">
                <a:latin typeface="Franklin Gothic Book" pitchFamily="34" charset="0"/>
                <a:ea typeface="宋体" panose="02010600030101010101" pitchFamily="2" charset="-122"/>
              </a:rPr>
              <a:t>如果碰到死胡同，说明前进方向已无路可走，这时，首先看其它方向是否还有路可走，如果有路可走，则沿该方向再向前试探；如果已无路可走，则返回一步，再看其它方向是否还有路可走；如果有路可走，则沿该方向再向前试探。按此原则不断搜索回溯再搜索，直到找到新的出路或从原路返回入口处无解为止。</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常见问题有“八皇后问题”、“骑士游历问题”等。</a:t>
            </a:r>
            <a:endParaRPr lang="zh-CN" altLang="en-US" sz="1600" b="1" dirty="0">
              <a:latin typeface="Franklin Gothic Book" pitchFamily="34" charset="0"/>
              <a:ea typeface="宋体" panose="02010600030101010101" pitchFamily="2" charset="-122"/>
            </a:endParaRPr>
          </a:p>
          <a:p>
            <a:pPr>
              <a:lnSpc>
                <a:spcPct val="80000"/>
              </a:lnSpc>
              <a:buNone/>
            </a:pPr>
            <a:r>
              <a:rPr lang="zh-CN" altLang="en-US" sz="1600" b="1" dirty="0">
                <a:latin typeface="Franklin Gothic Book" pitchFamily="34" charset="0"/>
                <a:ea typeface="宋体" panose="02010600030101010101" pitchFamily="2" charset="-122"/>
              </a:rPr>
              <a:t>⑦贪心算法</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贪心算法是指，在对问题求解时，总是做出在当前看来是最好的选择。也就是说，不从整体最优上加以考虑，他所做出的仅是在某种意义上的局部最优解。</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贪心算法没有固定的算法框架，算法设计的关键是贪心策略的选择。必须注意的是，贪心算法不是对所有问题都能得到整体最优解，选择的贪心策略必须具备无后效性，即某个状态以后的过程不会影响以前的状态，只与当前状态有关。所以对所采用的贪心策略一定要仔细分析其是否满足无后效性。</a:t>
            </a:r>
            <a:endParaRPr lang="zh-CN" altLang="en-US" sz="1600" dirty="0">
              <a:latin typeface="Franklin Gothic Book" pitchFamily="34" charset="0"/>
              <a:ea typeface="宋体" panose="02010600030101010101" pitchFamily="2" charset="-122"/>
            </a:endParaRPr>
          </a:p>
          <a:p>
            <a:pPr>
              <a:lnSpc>
                <a:spcPct val="80000"/>
              </a:lnSpc>
              <a:buNone/>
            </a:pPr>
            <a:r>
              <a:rPr lang="zh-CN" altLang="en-US" sz="1600" dirty="0">
                <a:latin typeface="Franklin Gothic Book" pitchFamily="34" charset="0"/>
                <a:ea typeface="宋体" panose="02010600030101010101" pitchFamily="2" charset="-122"/>
              </a:rPr>
              <a:t>             常见问题有“删数问题”、“排队打水问题”等。</a:t>
            </a:r>
            <a:endParaRPr lang="en-US" altLang="zh-CN" sz="800" dirty="0">
              <a:latin typeface="Franklin Gothic Book" pitchFamily="34" charset="0"/>
              <a:ea typeface="宋体" panose="02010600030101010101" pitchFamily="2" charset="-122"/>
            </a:endParaRPr>
          </a:p>
          <a:p>
            <a:pPr>
              <a:lnSpc>
                <a:spcPct val="80000"/>
              </a:lnSpc>
              <a:buNone/>
            </a:pPr>
            <a:endParaRPr lang="en-US" altLang="zh-CN" sz="800" dirty="0">
              <a:latin typeface="Franklin Gothic Book"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0"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1267" name="Rectangle 3"/>
          <p:cNvSpPr>
            <a:spLocks noGrp="1"/>
          </p:cNvSpPr>
          <p:nvPr>
            <p:ph type="body"/>
          </p:nvPr>
        </p:nvSpPr>
        <p:spPr>
          <a:xfrm>
            <a:off x="0" y="836613"/>
            <a:ext cx="9144000" cy="5545137"/>
          </a:xfrm>
        </p:spPr>
        <p:txBody>
          <a:bodyPr vert="horz" wrap="square" lIns="91440" tIns="45720" rIns="91440" bIns="45720" anchor="t"/>
          <a:p>
            <a:pPr>
              <a:buNone/>
            </a:pPr>
            <a:r>
              <a:rPr lang="en-US" altLang="zh-CN" sz="1600" b="1" dirty="0">
                <a:latin typeface="Times New Roman" panose="02020603050405020304" pitchFamily="18" charset="0"/>
                <a:ea typeface="宋体" panose="02010600030101010101" pitchFamily="2" charset="-122"/>
              </a:rPr>
              <a:t>⑧</a:t>
            </a:r>
            <a:r>
              <a:rPr lang="zh-CN" altLang="en-US" sz="1600" b="1" dirty="0">
                <a:latin typeface="Times New Roman" panose="02020603050405020304" pitchFamily="18" charset="0"/>
                <a:ea typeface="宋体" panose="02010600030101010101" pitchFamily="2" charset="-122"/>
              </a:rPr>
              <a:t>分治算法</a:t>
            </a:r>
            <a:endParaRPr lang="zh-CN" altLang="en-US" sz="1600" dirty="0">
              <a:latin typeface="Times New Roman" panose="02020603050405020304" pitchFamily="18" charset="0"/>
              <a:ea typeface="宋体" panose="02010600030101010101" pitchFamily="2" charset="-122"/>
            </a:endParaRPr>
          </a:p>
          <a:p>
            <a:pPr>
              <a:buNone/>
            </a:pPr>
            <a:r>
              <a:rPr lang="zh-CN" altLang="en-US" sz="1600" dirty="0">
                <a:latin typeface="Times New Roman" panose="02020603050405020304" pitchFamily="18" charset="0"/>
                <a:ea typeface="宋体" panose="02010600030101010101" pitchFamily="2" charset="-122"/>
              </a:rPr>
              <a:t>              分治就是指的分而治之，即将较大规模的问题分解成几个较小规模的问题，通过对较小规模问题的求解达到对整个问题的求解。当我们将问题分解成两个较小问题求解时的分治方法称之为二分法。</a:t>
            </a:r>
            <a:endParaRPr lang="zh-CN" altLang="en-US" sz="1600" dirty="0">
              <a:latin typeface="Times New Roman" panose="02020603050405020304" pitchFamily="18" charset="0"/>
              <a:ea typeface="宋体" panose="02010600030101010101" pitchFamily="2" charset="-122"/>
            </a:endParaRPr>
          </a:p>
          <a:p>
            <a:pPr>
              <a:buNone/>
            </a:pPr>
            <a:r>
              <a:rPr lang="zh-CN" altLang="en-US" sz="1600" dirty="0">
                <a:latin typeface="Times New Roman" panose="02020603050405020304" pitchFamily="18" charset="0"/>
                <a:ea typeface="宋体" panose="02010600030101010101" pitchFamily="2" charset="-122"/>
              </a:rPr>
              <a:t>              常见问题有“归并排序”、“比赛日程安排”等。</a:t>
            </a:r>
            <a:endParaRPr lang="zh-CN" altLang="en-US" sz="1600" b="1" dirty="0">
              <a:latin typeface="Times New Roman" panose="02020603050405020304" pitchFamily="18" charset="0"/>
              <a:ea typeface="宋体" panose="02010600030101010101" pitchFamily="2" charset="-122"/>
            </a:endParaRPr>
          </a:p>
          <a:p>
            <a:pPr>
              <a:buNone/>
            </a:pPr>
            <a:r>
              <a:rPr lang="zh-CN" altLang="en-US" sz="1600" b="1" dirty="0">
                <a:latin typeface="Times New Roman" panose="02020603050405020304" pitchFamily="18" charset="0"/>
                <a:ea typeface="宋体" panose="02010600030101010101" pitchFamily="2" charset="-122"/>
              </a:rPr>
              <a:t>⑨广度优先搜索</a:t>
            </a:r>
            <a:endParaRPr lang="zh-CN" altLang="en-US" sz="1600" dirty="0">
              <a:latin typeface="Times New Roman" panose="02020603050405020304" pitchFamily="18" charset="0"/>
              <a:ea typeface="宋体" panose="02010600030101010101" pitchFamily="2" charset="-122"/>
            </a:endParaRPr>
          </a:p>
          <a:p>
            <a:pPr>
              <a:buNone/>
            </a:pPr>
            <a:r>
              <a:rPr lang="zh-CN" altLang="en-US" sz="1600" dirty="0">
                <a:latin typeface="Times New Roman" panose="02020603050405020304" pitchFamily="18" charset="0"/>
                <a:ea typeface="宋体" panose="02010600030101010101" pitchFamily="2" charset="-122"/>
              </a:rPr>
              <a:t>               广度优先算法的核心思想是：从初始节点开始，应用算符生成第一层节点，检查目标节点是否在这些后继节点中，若没有，再用产生式规则将所有第一层的节点逐一扩展，得到第二层节点，并逐一检查第二层节点中是否包含目标节点。若没有，再用算符逐一扩展第二层的所有节点</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，如此依次扩展，检查下去，直到发现目标节点为止。这种搜索的次序体现沿层次向横向扩展的趋势，所以称之为广度优先搜索。</a:t>
            </a:r>
            <a:endParaRPr lang="zh-CN" altLang="en-US" sz="1600" dirty="0">
              <a:latin typeface="Times New Roman" panose="02020603050405020304" pitchFamily="18" charset="0"/>
              <a:ea typeface="宋体" panose="02010600030101010101" pitchFamily="2" charset="-122"/>
            </a:endParaRPr>
          </a:p>
          <a:p>
            <a:pPr>
              <a:buNone/>
            </a:pPr>
            <a:r>
              <a:rPr lang="zh-CN" altLang="en-US" sz="1600" dirty="0">
                <a:latin typeface="Times New Roman" panose="02020603050405020304" pitchFamily="18" charset="0"/>
                <a:ea typeface="宋体" panose="02010600030101010101" pitchFamily="2" charset="-122"/>
              </a:rPr>
              <a:t>              常见问题有“分油问题”、“八数码问题”等。</a:t>
            </a:r>
            <a:endParaRPr lang="zh-CN" altLang="en-US" sz="1600" b="1" dirty="0">
              <a:latin typeface="Times New Roman" panose="02020603050405020304" pitchFamily="18" charset="0"/>
              <a:ea typeface="宋体" panose="02010600030101010101" pitchFamily="2" charset="-122"/>
            </a:endParaRPr>
          </a:p>
          <a:p>
            <a:pPr>
              <a:buNone/>
            </a:pPr>
            <a:r>
              <a:rPr lang="zh-CN" altLang="en-US" sz="1600" b="1" dirty="0">
                <a:latin typeface="Times New Roman" panose="02020603050405020304" pitchFamily="18" charset="0"/>
                <a:ea typeface="宋体" panose="02010600030101010101" pitchFamily="2" charset="-122"/>
              </a:rPr>
              <a:t>⑩动态规划</a:t>
            </a:r>
            <a:endParaRPr lang="zh-CN" altLang="en-US" sz="1600" dirty="0">
              <a:latin typeface="Times New Roman" panose="02020603050405020304" pitchFamily="18" charset="0"/>
              <a:ea typeface="宋体" panose="02010600030101010101" pitchFamily="2" charset="-122"/>
            </a:endParaRPr>
          </a:p>
          <a:p>
            <a:pPr>
              <a:buNone/>
            </a:pPr>
            <a:r>
              <a:rPr lang="zh-CN" altLang="en-US" sz="1600" dirty="0">
                <a:latin typeface="Times New Roman" panose="02020603050405020304" pitchFamily="18" charset="0"/>
                <a:ea typeface="宋体" panose="02010600030101010101" pitchFamily="2" charset="-122"/>
              </a:rPr>
              <a:t>               动态规划程序设计是解决多阶段决策过程最优化问题的一种途径、一种方法，而不是一种特殊算法。由于各种问题的性质不同，确定最优解的条件也互不相同，因而动态规划的设计方法对不同的问题，有各具特色的解题方法，而不存在一种万能的动态规划算法，可以解决各类最优化问题。需要满足“最优子结构”和“无后效性”的两项基本条件。实现时主要分成几个步骤：划分阶段、确定状态和状态变量、确定决策并写出状态转移方程、寻找边界条件、程序设计实现。大致可以分为以下几类：线性、区间、背包型、树型等。</a:t>
            </a:r>
            <a:endParaRPr lang="zh-CN" altLang="en-US" sz="1600" dirty="0">
              <a:latin typeface="Times New Roman" panose="02020603050405020304" pitchFamily="18" charset="0"/>
              <a:ea typeface="宋体" panose="02010600030101010101" pitchFamily="2" charset="-122"/>
            </a:endParaRPr>
          </a:p>
          <a:p>
            <a:pPr>
              <a:buNone/>
            </a:pPr>
            <a:r>
              <a:rPr lang="zh-CN" altLang="en-US" sz="1600" dirty="0">
                <a:latin typeface="Times New Roman" panose="02020603050405020304" pitchFamily="18" charset="0"/>
                <a:ea typeface="宋体" panose="02010600030101010101" pitchFamily="2" charset="-122"/>
              </a:rPr>
              <a:t>              常见问题有“最长不下降序列”、“最长公共子序列”等。 </a:t>
            </a:r>
            <a:endParaRPr lang="en-US" altLang="zh-CN" sz="1600" dirty="0">
              <a:latin typeface="Times New Roman" panose="02020603050405020304" pitchFamily="18" charset="0"/>
              <a:ea typeface="宋体" panose="02010600030101010101" pitchFamily="2" charset="-122"/>
            </a:endParaRPr>
          </a:p>
          <a:p>
            <a:pPr>
              <a:buNone/>
            </a:pPr>
            <a:endParaRPr lang="en-US" altLang="zh-CN" sz="1600" dirty="0">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4" name="Rectangle 2"/>
          <p:cNvSpPr>
            <a:spLocks noGrp="1"/>
          </p:cNvSpPr>
          <p:nvPr>
            <p:ph type="title" idx="4294967295"/>
          </p:nvPr>
        </p:nvSpPr>
        <p:spPr/>
        <p:txBody>
          <a:bodyPr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第</a:t>
            </a:r>
            <a:r>
              <a:rPr kumimoji="0" lang="en-US" altLang="zh-CN"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1</a:t>
            </a:r>
            <a:r>
              <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节  程序基本常识</a:t>
            </a:r>
            <a:endParaRPr kumimoji="0" lang="zh-CN" altLang="en-US" sz="28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35875" name="Rectangle 3"/>
          <p:cNvSpPr>
            <a:spLocks noGrp="1"/>
          </p:cNvSpPr>
          <p:nvPr>
            <p:ph type="body"/>
          </p:nvPr>
        </p:nvSpPr>
        <p:spPr>
          <a:xfrm>
            <a:off x="0" y="981075"/>
            <a:ext cx="9036050" cy="5472113"/>
          </a:xfrm>
        </p:spPr>
        <p:txBody>
          <a:bodyPr vert="horz" wrap="square" lIns="91440" tIns="45720" rIns="91440" bIns="45720" anchor="t"/>
          <a:p>
            <a:pPr algn="ctr">
              <a:lnSpc>
                <a:spcPct val="80000"/>
              </a:lnSpc>
              <a:buNone/>
            </a:pP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课堂练习</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lnSpc>
                <a:spcPct val="80000"/>
              </a:lnSpc>
              <a:buNone/>
            </a:pP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【NOIP1998</a:t>
            </a:r>
            <a:r>
              <a:rPr lang="zh-CN" altLang="en-US" sz="1400" dirty="0">
                <a:latin typeface="Times New Roman" panose="02020603050405020304" pitchFamily="18" charset="0"/>
                <a:ea typeface="宋体" panose="02010600030101010101" pitchFamily="2" charset="-122"/>
              </a:rPr>
              <a:t>提高组</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表达式（</a:t>
            </a:r>
            <a:r>
              <a:rPr lang="en-US" altLang="zh-CN" sz="1400" dirty="0">
                <a:latin typeface="Times New Roman" panose="02020603050405020304" pitchFamily="18" charset="0"/>
                <a:ea typeface="宋体" panose="02010600030101010101" pitchFamily="2" charset="-122"/>
              </a:rPr>
              <a:t>4 %</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-3</a:t>
            </a:r>
            <a:r>
              <a:rPr lang="zh-CN" altLang="en-US" sz="1400" dirty="0">
                <a:latin typeface="Times New Roman" panose="02020603050405020304" pitchFamily="18" charset="0"/>
                <a:ea typeface="宋体" panose="02010600030101010101" pitchFamily="2" charset="-122"/>
              </a:rPr>
              <a:t>））与（</a:t>
            </a:r>
            <a:r>
              <a:rPr lang="en-US" altLang="zh-CN" sz="1400" dirty="0">
                <a:latin typeface="Times New Roman" panose="02020603050405020304" pitchFamily="18" charset="0"/>
                <a:ea typeface="宋体" panose="02010600030101010101" pitchFamily="2" charset="-122"/>
              </a:rPr>
              <a:t>-4 % 3</a:t>
            </a:r>
            <a:r>
              <a:rPr lang="zh-CN" altLang="en-US" sz="1400" dirty="0">
                <a:latin typeface="Times New Roman" panose="02020603050405020304" pitchFamily="18" charset="0"/>
                <a:ea typeface="宋体" panose="02010600030101010101" pitchFamily="2" charset="-122"/>
              </a:rPr>
              <a:t>）的值为（     ）。</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        </a:t>
            </a:r>
            <a:r>
              <a:rPr lang="en-US" altLang="zh-CN" sz="1400" dirty="0">
                <a:latin typeface="Times New Roman" panose="02020603050405020304" pitchFamily="18" charset="0"/>
                <a:ea typeface="宋体" panose="02010600030101010101" pitchFamily="2" charset="-122"/>
              </a:rPr>
              <a:t>A</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       B</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     C</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       D</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答案</a:t>
            </a:r>
            <a:r>
              <a:rPr lang="en-US" altLang="zh-CN" sz="1400" dirty="0">
                <a:latin typeface="Times New Roman" panose="02020603050405020304" pitchFamily="18" charset="0"/>
                <a:ea typeface="宋体" panose="02010600030101010101" pitchFamily="2" charset="-122"/>
              </a:rPr>
              <a:t>】B</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任何一个整数</a:t>
            </a:r>
            <a:r>
              <a:rPr lang="en-US" altLang="zh-CN" sz="1400" dirty="0">
                <a:latin typeface="Times New Roman" panose="02020603050405020304" pitchFamily="18" charset="0"/>
                <a:ea typeface="宋体" panose="02010600030101010101" pitchFamily="2" charset="-122"/>
              </a:rPr>
              <a:t>n</a:t>
            </a:r>
            <a:r>
              <a:rPr lang="zh-CN" altLang="en-US" sz="1400" dirty="0">
                <a:latin typeface="Times New Roman" panose="02020603050405020304" pitchFamily="18" charset="0"/>
                <a:ea typeface="宋体" panose="02010600030101010101" pitchFamily="2" charset="-122"/>
              </a:rPr>
              <a:t>都可以表示成 </a:t>
            </a:r>
            <a:r>
              <a:rPr lang="en-US" altLang="zh-CN" sz="1400" dirty="0">
                <a:latin typeface="Times New Roman" panose="02020603050405020304" pitchFamily="18" charset="0"/>
                <a:ea typeface="宋体" panose="02010600030101010101" pitchFamily="2" charset="-122"/>
              </a:rPr>
              <a:t>n=k*q+r </a:t>
            </a:r>
            <a:r>
              <a:rPr lang="zh-CN" altLang="en-US" sz="1400" dirty="0">
                <a:latin typeface="Times New Roman" panose="02020603050405020304" pitchFamily="18" charset="0"/>
                <a:ea typeface="宋体" panose="02010600030101010101" pitchFamily="2" charset="-122"/>
              </a:rPr>
              <a:t>其中</a:t>
            </a:r>
            <a:r>
              <a:rPr lang="en-US" altLang="zh-CN" sz="1400" dirty="0">
                <a:latin typeface="Times New Roman" panose="02020603050405020304" pitchFamily="18" charset="0"/>
                <a:ea typeface="宋体" panose="02010600030101010101" pitchFamily="2" charset="-122"/>
              </a:rPr>
              <a:t>0&lt;=|r|&lt;|q|</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r</a:t>
            </a:r>
            <a:r>
              <a:rPr lang="zh-CN" altLang="en-US" sz="1400" dirty="0">
                <a:latin typeface="Times New Roman" panose="02020603050405020304" pitchFamily="18" charset="0"/>
                <a:ea typeface="宋体" panose="02010600030101010101" pitchFamily="2" charset="-122"/>
              </a:rPr>
              <a:t>就是</a:t>
            </a:r>
            <a:r>
              <a:rPr lang="en-US" altLang="zh-CN" sz="1400" dirty="0">
                <a:latin typeface="Times New Roman" panose="02020603050405020304" pitchFamily="18" charset="0"/>
                <a:ea typeface="宋体" panose="02010600030101010101" pitchFamily="2" charset="-122"/>
              </a:rPr>
              <a:t>n</a:t>
            </a:r>
            <a:r>
              <a:rPr lang="zh-CN" altLang="en-US" sz="1400" dirty="0">
                <a:latin typeface="Times New Roman" panose="02020603050405020304" pitchFamily="18" charset="0"/>
                <a:ea typeface="宋体" panose="02010600030101010101" pitchFamily="2" charset="-122"/>
              </a:rPr>
              <a:t>除以</a:t>
            </a:r>
            <a:r>
              <a:rPr lang="en-US" altLang="zh-CN" sz="1400" dirty="0">
                <a:latin typeface="Times New Roman" panose="02020603050405020304" pitchFamily="18" charset="0"/>
                <a:ea typeface="宋体" panose="02010600030101010101" pitchFamily="2" charset="-122"/>
              </a:rPr>
              <a:t>q</a:t>
            </a:r>
            <a:r>
              <a:rPr lang="zh-CN" altLang="en-US" sz="1400" dirty="0">
                <a:latin typeface="Times New Roman" panose="02020603050405020304" pitchFamily="18" charset="0"/>
                <a:ea typeface="宋体" panose="02010600030101010101" pitchFamily="2" charset="-122"/>
              </a:rPr>
              <a:t>的余数，即 </a:t>
            </a:r>
            <a:r>
              <a:rPr lang="en-US" altLang="zh-CN" sz="1400" dirty="0">
                <a:latin typeface="Times New Roman" panose="02020603050405020304" pitchFamily="18" charset="0"/>
                <a:ea typeface="宋体" panose="02010600030101010101" pitchFamily="2" charset="-122"/>
              </a:rPr>
              <a:t>r==n%q</a:t>
            </a:r>
            <a:r>
              <a:rPr lang="zh-CN" altLang="en-US"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例如：</a:t>
            </a:r>
            <a:r>
              <a:rPr lang="en-US" altLang="zh-CN" sz="1400" dirty="0">
                <a:latin typeface="Times New Roman" panose="02020603050405020304" pitchFamily="18" charset="0"/>
                <a:ea typeface="宋体" panose="02010600030101010101" pitchFamily="2" charset="-122"/>
              </a:rPr>
              <a:t>-9=(-2)</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4+(-1) </a:t>
            </a:r>
            <a:r>
              <a:rPr lang="zh-CN" altLang="en-US" sz="1400" dirty="0">
                <a:latin typeface="Times New Roman" panose="02020603050405020304" pitchFamily="18" charset="0"/>
                <a:ea typeface="宋体" panose="02010600030101010101" pitchFamily="2" charset="-122"/>
              </a:rPr>
              <a:t>则</a:t>
            </a:r>
            <a:r>
              <a:rPr lang="en-US" altLang="zh-CN" sz="1400" dirty="0">
                <a:latin typeface="Times New Roman" panose="02020603050405020304" pitchFamily="18" charset="0"/>
                <a:ea typeface="宋体" panose="02010600030101010101" pitchFamily="2" charset="-122"/>
              </a:rPr>
              <a:t>-9</a:t>
            </a:r>
            <a:r>
              <a:rPr lang="zh-CN" altLang="en-US" sz="1400" dirty="0">
                <a:latin typeface="Times New Roman" panose="02020603050405020304" pitchFamily="18" charset="0"/>
                <a:ea typeface="宋体" panose="02010600030101010101" pitchFamily="2" charset="-122"/>
              </a:rPr>
              <a:t>除以</a:t>
            </a:r>
            <a:r>
              <a:rPr lang="en-US" altLang="zh-CN" sz="1400" dirty="0">
                <a:latin typeface="Times New Roman" panose="02020603050405020304" pitchFamily="18" charset="0"/>
                <a:ea typeface="宋体" panose="02010600030101010101" pitchFamily="2" charset="-122"/>
              </a:rPr>
              <a:t>4</a:t>
            </a:r>
            <a:r>
              <a:rPr lang="zh-CN" altLang="en-US" sz="1400" dirty="0">
                <a:latin typeface="Times New Roman" panose="02020603050405020304" pitchFamily="18" charset="0"/>
                <a:ea typeface="宋体" panose="02010600030101010101" pitchFamily="2" charset="-122"/>
              </a:rPr>
              <a:t>的余数为</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。就是说被除数是负数，余数是负数，被除数是正数，余数是正数。</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2</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【NOIP2000】</a:t>
            </a:r>
            <a:r>
              <a:rPr lang="zh-CN" altLang="en-US" sz="1400" dirty="0">
                <a:latin typeface="Times New Roman" panose="02020603050405020304" pitchFamily="18" charset="0"/>
                <a:ea typeface="宋体" panose="02010600030101010101" pitchFamily="2" charset="-122"/>
              </a:rPr>
              <a:t>已知数组</a:t>
            </a:r>
            <a:r>
              <a:rPr lang="en-US" altLang="zh-CN" sz="1400" dirty="0">
                <a:latin typeface="Times New Roman" panose="02020603050405020304" pitchFamily="18" charset="0"/>
                <a:ea typeface="宋体" panose="02010600030101010101" pitchFamily="2" charset="-122"/>
              </a:rPr>
              <a:t>A</a:t>
            </a:r>
            <a:r>
              <a:rPr lang="zh-CN" altLang="en-US" sz="1400" dirty="0">
                <a:latin typeface="Times New Roman" panose="02020603050405020304" pitchFamily="18" charset="0"/>
                <a:ea typeface="宋体" panose="02010600030101010101" pitchFamily="2" charset="-122"/>
              </a:rPr>
              <a:t>中，每个元素</a:t>
            </a:r>
            <a:r>
              <a:rPr lang="en-US" altLang="zh-CN" sz="1400" dirty="0">
                <a:latin typeface="Times New Roman" panose="02020603050405020304" pitchFamily="18" charset="0"/>
                <a:ea typeface="宋体" panose="02010600030101010101" pitchFamily="2" charset="-122"/>
              </a:rPr>
              <a:t>A[I][J]</a:t>
            </a:r>
            <a:r>
              <a:rPr lang="zh-CN" altLang="en-US" sz="1400" dirty="0">
                <a:latin typeface="Times New Roman" panose="02020603050405020304" pitchFamily="18" charset="0"/>
                <a:ea typeface="宋体" panose="02010600030101010101" pitchFamily="2" charset="-122"/>
              </a:rPr>
              <a:t>在存贮时要占</a:t>
            </a:r>
            <a:r>
              <a:rPr lang="en-US" altLang="zh-CN" sz="1400" dirty="0">
                <a:latin typeface="Times New Roman" panose="02020603050405020304" pitchFamily="18" charset="0"/>
                <a:ea typeface="宋体" panose="02010600030101010101" pitchFamily="2" charset="-122"/>
              </a:rPr>
              <a:t>3</a:t>
            </a:r>
            <a:r>
              <a:rPr lang="zh-CN" altLang="en-US" sz="1400" dirty="0">
                <a:latin typeface="Times New Roman" panose="02020603050405020304" pitchFamily="18" charset="0"/>
                <a:ea typeface="宋体" panose="02010600030101010101" pitchFamily="2" charset="-122"/>
              </a:rPr>
              <a:t>个字节，设</a:t>
            </a:r>
            <a:r>
              <a:rPr lang="en-US" altLang="zh-CN" sz="1400" dirty="0">
                <a:latin typeface="Times New Roman" panose="02020603050405020304" pitchFamily="18" charset="0"/>
                <a:ea typeface="宋体" panose="02010600030101010101" pitchFamily="2" charset="-122"/>
              </a:rPr>
              <a:t>I</a:t>
            </a:r>
            <a:r>
              <a:rPr lang="zh-CN" altLang="en-US" sz="1400" dirty="0">
                <a:latin typeface="Times New Roman" panose="02020603050405020304" pitchFamily="18" charset="0"/>
                <a:ea typeface="宋体" panose="02010600030101010101" pitchFamily="2" charset="-122"/>
              </a:rPr>
              <a:t>从</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变化到</a:t>
            </a:r>
            <a:r>
              <a:rPr lang="en-US" altLang="zh-CN" sz="1400" dirty="0">
                <a:latin typeface="Times New Roman" panose="02020603050405020304" pitchFamily="18" charset="0"/>
                <a:ea typeface="宋体" panose="02010600030101010101" pitchFamily="2" charset="-122"/>
              </a:rPr>
              <a:t>8</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J</a:t>
            </a:r>
            <a:r>
              <a:rPr lang="zh-CN" altLang="en-US" sz="1400" dirty="0">
                <a:latin typeface="Times New Roman" panose="02020603050405020304" pitchFamily="18" charset="0"/>
                <a:ea typeface="宋体" panose="02010600030101010101" pitchFamily="2" charset="-122"/>
              </a:rPr>
              <a:t>从</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变化到</a:t>
            </a:r>
            <a:r>
              <a:rPr lang="en-US" altLang="zh-CN" sz="1400" dirty="0">
                <a:latin typeface="Times New Roman" panose="02020603050405020304" pitchFamily="18" charset="0"/>
                <a:ea typeface="宋体" panose="02010600030101010101" pitchFamily="2" charset="-122"/>
              </a:rPr>
              <a:t>10</a:t>
            </a:r>
            <a:r>
              <a:rPr lang="zh-CN" altLang="en-US" sz="1400" dirty="0">
                <a:latin typeface="Times New Roman" panose="02020603050405020304" pitchFamily="18" charset="0"/>
                <a:ea typeface="宋体" panose="02010600030101010101" pitchFamily="2" charset="-122"/>
              </a:rPr>
              <a:t>，分配内存时是从地址</a:t>
            </a:r>
            <a:r>
              <a:rPr lang="en-US" altLang="zh-CN" sz="1400" dirty="0">
                <a:latin typeface="Times New Roman" panose="02020603050405020304" pitchFamily="18" charset="0"/>
                <a:ea typeface="宋体" panose="02010600030101010101" pitchFamily="2" charset="-122"/>
              </a:rPr>
              <a:t>SA</a:t>
            </a:r>
            <a:r>
              <a:rPr lang="zh-CN" altLang="en-US" sz="1400" dirty="0">
                <a:latin typeface="Times New Roman" panose="02020603050405020304" pitchFamily="18" charset="0"/>
                <a:ea typeface="宋体" panose="02010600030101010101" pitchFamily="2" charset="-122"/>
              </a:rPr>
              <a:t>开始连续按行存贮分配的。</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    试问：</a:t>
            </a:r>
            <a:r>
              <a:rPr lang="en-US" altLang="zh-CN" sz="1400" dirty="0">
                <a:latin typeface="Times New Roman" panose="02020603050405020304" pitchFamily="18" charset="0"/>
                <a:ea typeface="宋体" panose="02010600030101010101" pitchFamily="2" charset="-122"/>
              </a:rPr>
              <a:t>A[5][8]</a:t>
            </a:r>
            <a:r>
              <a:rPr lang="zh-CN" altLang="en-US" sz="1400" dirty="0">
                <a:latin typeface="Times New Roman" panose="02020603050405020304" pitchFamily="18" charset="0"/>
                <a:ea typeface="宋体" panose="02010600030101010101" pitchFamily="2" charset="-122"/>
              </a:rPr>
              <a:t>的起始地址为（     ）。</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       </a:t>
            </a:r>
            <a:r>
              <a:rPr lang="en-US" altLang="zh-CN" sz="1400" dirty="0">
                <a:latin typeface="Times New Roman" panose="02020603050405020304" pitchFamily="18" charset="0"/>
                <a:ea typeface="宋体" panose="02010600030101010101" pitchFamily="2" charset="-122"/>
              </a:rPr>
              <a:t>A</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SA+141        B</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SA+180        C</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SA+222       D</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SA+225</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答案</a:t>
            </a:r>
            <a:r>
              <a:rPr lang="en-US" altLang="zh-CN" sz="1400" dirty="0">
                <a:latin typeface="Times New Roman" panose="02020603050405020304" pitchFamily="18" charset="0"/>
                <a:ea typeface="宋体" panose="02010600030101010101" pitchFamily="2" charset="-122"/>
              </a:rPr>
              <a:t>】A</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设数组有</a:t>
            </a:r>
            <a:r>
              <a:rPr lang="en-US" altLang="zh-CN" sz="1400" dirty="0">
                <a:latin typeface="Times New Roman" panose="02020603050405020304" pitchFamily="18" charset="0"/>
                <a:ea typeface="宋体" panose="02010600030101010101" pitchFamily="2" charset="-122"/>
              </a:rPr>
              <a:t>m</a:t>
            </a:r>
            <a:r>
              <a:rPr lang="zh-CN" altLang="en-US" sz="1400" dirty="0">
                <a:latin typeface="Times New Roman" panose="02020603050405020304" pitchFamily="18" charset="0"/>
                <a:ea typeface="宋体" panose="02010600030101010101" pitchFamily="2" charset="-122"/>
              </a:rPr>
              <a:t>行</a:t>
            </a:r>
            <a:r>
              <a:rPr lang="en-US" altLang="zh-CN" sz="1400" dirty="0">
                <a:latin typeface="Times New Roman" panose="02020603050405020304" pitchFamily="18" charset="0"/>
                <a:ea typeface="宋体" panose="02010600030101010101" pitchFamily="2" charset="-122"/>
              </a:rPr>
              <a:t>n</a:t>
            </a:r>
            <a:r>
              <a:rPr lang="zh-CN" altLang="en-US" sz="1400" dirty="0">
                <a:latin typeface="Times New Roman" panose="02020603050405020304" pitchFamily="18" charset="0"/>
                <a:ea typeface="宋体" panose="02010600030101010101" pitchFamily="2" charset="-122"/>
              </a:rPr>
              <a:t>列，可以总结出公式：</a:t>
            </a:r>
            <a:r>
              <a:rPr lang="en-US" altLang="zh-CN" sz="1400" dirty="0">
                <a:latin typeface="Times New Roman" panose="02020603050405020304" pitchFamily="18" charset="0"/>
                <a:ea typeface="宋体" panose="02010600030101010101" pitchFamily="2" charset="-122"/>
              </a:rPr>
              <a:t>A[I][J]</a:t>
            </a:r>
            <a:r>
              <a:rPr lang="zh-CN" altLang="en-US" sz="1400" dirty="0">
                <a:latin typeface="Times New Roman" panose="02020603050405020304" pitchFamily="18" charset="0"/>
                <a:ea typeface="宋体" panose="02010600030101010101" pitchFamily="2" charset="-122"/>
              </a:rPr>
              <a:t>的起始地址 </a:t>
            </a:r>
            <a:r>
              <a:rPr lang="en-US" altLang="zh-CN" sz="1400" dirty="0">
                <a:latin typeface="Times New Roman" panose="02020603050405020304" pitchFamily="18" charset="0"/>
                <a:ea typeface="宋体" panose="02010600030101010101" pitchFamily="2" charset="-122"/>
              </a:rPr>
              <a:t>= SA + ((I-1)*n + ((J-1))*3</a:t>
            </a:r>
            <a:r>
              <a:rPr lang="zh-CN" altLang="en-US" sz="1400" dirty="0">
                <a:latin typeface="Times New Roman" panose="02020603050405020304" pitchFamily="18" charset="0"/>
                <a:ea typeface="宋体" panose="02010600030101010101" pitchFamily="2" charset="-122"/>
              </a:rPr>
              <a:t>，将</a:t>
            </a:r>
            <a:r>
              <a:rPr lang="en-US" altLang="zh-CN" sz="1400" dirty="0">
                <a:latin typeface="Times New Roman" panose="02020603050405020304" pitchFamily="18" charset="0"/>
                <a:ea typeface="宋体" panose="02010600030101010101" pitchFamily="2" charset="-122"/>
              </a:rPr>
              <a:t>m=8</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n=10</a:t>
            </a:r>
            <a:r>
              <a:rPr lang="zh-CN" altLang="en-US" sz="1400" dirty="0">
                <a:latin typeface="Times New Roman" panose="02020603050405020304" pitchFamily="18" charset="0"/>
                <a:ea typeface="宋体" panose="02010600030101010101" pitchFamily="2" charset="-122"/>
              </a:rPr>
              <a:t>代入以上公式得</a:t>
            </a:r>
            <a:r>
              <a:rPr lang="en-US" altLang="zh-CN" sz="1400" dirty="0">
                <a:latin typeface="Times New Roman" panose="02020603050405020304" pitchFamily="18" charset="0"/>
                <a:ea typeface="宋体" panose="02010600030101010101" pitchFamily="2" charset="-122"/>
              </a:rPr>
              <a:t>SA + ((5-1)*10 + (8-1))*3 = SA + 141</a:t>
            </a:r>
            <a:r>
              <a:rPr lang="zh-CN" altLang="en-US"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3</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【NOIP2002】</a:t>
            </a:r>
            <a:r>
              <a:rPr lang="zh-CN" altLang="en-US" sz="1400" dirty="0">
                <a:latin typeface="Times New Roman" panose="02020603050405020304" pitchFamily="18" charset="0"/>
                <a:ea typeface="宋体" panose="02010600030101010101" pitchFamily="2" charset="-122"/>
              </a:rPr>
              <a:t>一个向量第一个元素的存储地址是</a:t>
            </a:r>
            <a:r>
              <a:rPr lang="en-US" altLang="zh-CN" sz="1400" dirty="0">
                <a:latin typeface="Times New Roman" panose="02020603050405020304" pitchFamily="18" charset="0"/>
                <a:ea typeface="宋体" panose="02010600030101010101" pitchFamily="2" charset="-122"/>
              </a:rPr>
              <a:t>100,</a:t>
            </a:r>
            <a:r>
              <a:rPr lang="zh-CN" altLang="en-US" sz="1400" dirty="0">
                <a:latin typeface="Times New Roman" panose="02020603050405020304" pitchFamily="18" charset="0"/>
                <a:ea typeface="宋体" panose="02010600030101010101" pitchFamily="2" charset="-122"/>
              </a:rPr>
              <a:t>每个元素的长度是</a:t>
            </a:r>
            <a:r>
              <a:rPr lang="en-US" altLang="zh-CN" sz="1400" dirty="0">
                <a:latin typeface="Times New Roman" panose="02020603050405020304" pitchFamily="18" charset="0"/>
                <a:ea typeface="宋体" panose="02010600030101010101" pitchFamily="2" charset="-122"/>
              </a:rPr>
              <a:t>2,</a:t>
            </a:r>
            <a:r>
              <a:rPr lang="zh-CN" altLang="en-US" sz="1400" dirty="0">
                <a:latin typeface="Times New Roman" panose="02020603050405020304" pitchFamily="18" charset="0"/>
                <a:ea typeface="宋体" panose="02010600030101010101" pitchFamily="2" charset="-122"/>
              </a:rPr>
              <a:t>则第</a:t>
            </a:r>
            <a:r>
              <a:rPr lang="en-US" altLang="zh-CN" sz="1400" dirty="0">
                <a:latin typeface="Times New Roman" panose="02020603050405020304" pitchFamily="18" charset="0"/>
                <a:ea typeface="宋体" panose="02010600030101010101" pitchFamily="2" charset="-122"/>
              </a:rPr>
              <a:t>5</a:t>
            </a:r>
            <a:r>
              <a:rPr lang="zh-CN" altLang="en-US" sz="1400" dirty="0">
                <a:latin typeface="Times New Roman" panose="02020603050405020304" pitchFamily="18" charset="0"/>
                <a:ea typeface="宋体" panose="02010600030101010101" pitchFamily="2" charset="-122"/>
              </a:rPr>
              <a:t>个元素的地址是（     ）。 </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zh-CN" altLang="en-US" sz="1400" dirty="0">
                <a:latin typeface="Times New Roman" panose="02020603050405020304" pitchFamily="18" charset="0"/>
                <a:ea typeface="宋体" panose="02010600030101010101" pitchFamily="2" charset="-122"/>
              </a:rPr>
              <a:t>       </a:t>
            </a:r>
            <a:r>
              <a:rPr lang="en-US" altLang="zh-CN" sz="1400" dirty="0">
                <a:latin typeface="Times New Roman" panose="02020603050405020304" pitchFamily="18" charset="0"/>
                <a:ea typeface="宋体" panose="02010600030101010101" pitchFamily="2" charset="-122"/>
              </a:rPr>
              <a:t>A</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110          B</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108          C</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100          D</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109</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答案</a:t>
            </a:r>
            <a:r>
              <a:rPr lang="en-US" altLang="zh-CN" sz="1400" dirty="0">
                <a:latin typeface="Times New Roman" panose="02020603050405020304" pitchFamily="18" charset="0"/>
                <a:ea typeface="宋体" panose="02010600030101010101" pitchFamily="2" charset="-122"/>
              </a:rPr>
              <a:t>】B</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数据元素的存储位置均取决于第</a:t>
            </a:r>
            <a:r>
              <a:rPr lang="en-US" altLang="zh-CN" sz="1400" dirty="0">
                <a:latin typeface="Times New Roman" panose="02020603050405020304" pitchFamily="18" charset="0"/>
                <a:ea typeface="宋体" panose="02010600030101010101" pitchFamily="2" charset="-122"/>
              </a:rPr>
              <a:t>1</a:t>
            </a:r>
            <a:r>
              <a:rPr lang="zh-CN" altLang="en-US" sz="1400" dirty="0">
                <a:latin typeface="Times New Roman" panose="02020603050405020304" pitchFamily="18" charset="0"/>
                <a:ea typeface="宋体" panose="02010600030101010101" pitchFamily="2" charset="-122"/>
              </a:rPr>
              <a:t>个数据元素的存储位置，即 </a:t>
            </a:r>
            <a:r>
              <a:rPr lang="en-US" altLang="zh-CN" sz="1400" dirty="0">
                <a:latin typeface="Times New Roman" panose="02020603050405020304" pitchFamily="18" charset="0"/>
                <a:ea typeface="宋体" panose="02010600030101010101" pitchFamily="2" charset="-122"/>
              </a:rPr>
              <a:t>LOC(ai)=LOC(a1)+(i-1)×C ,</a:t>
            </a:r>
            <a:r>
              <a:rPr lang="zh-CN" altLang="en-US" sz="1400" dirty="0">
                <a:latin typeface="Times New Roman" panose="02020603050405020304" pitchFamily="18" charset="0"/>
                <a:ea typeface="宋体" panose="02010600030101010101" pitchFamily="2" charset="-122"/>
              </a:rPr>
              <a:t>所以第</a:t>
            </a:r>
            <a:r>
              <a:rPr lang="en-US" altLang="zh-CN" sz="1400" dirty="0">
                <a:latin typeface="Times New Roman" panose="02020603050405020304" pitchFamily="18" charset="0"/>
                <a:ea typeface="宋体" panose="02010600030101010101" pitchFamily="2" charset="-122"/>
              </a:rPr>
              <a:t>5</a:t>
            </a:r>
            <a:r>
              <a:rPr lang="zh-CN" altLang="en-US" sz="1400" dirty="0">
                <a:latin typeface="Times New Roman" panose="02020603050405020304" pitchFamily="18" charset="0"/>
                <a:ea typeface="宋体" panose="02010600030101010101" pitchFamily="2" charset="-122"/>
              </a:rPr>
              <a:t>个元素的地址为</a:t>
            </a:r>
            <a:r>
              <a:rPr lang="en-US" altLang="zh-CN" sz="1400" dirty="0">
                <a:latin typeface="Times New Roman" panose="02020603050405020304" pitchFamily="18" charset="0"/>
                <a:ea typeface="宋体" panose="02010600030101010101" pitchFamily="2" charset="-122"/>
              </a:rPr>
              <a:t>100+2*(5-1)=108</a:t>
            </a:r>
            <a:r>
              <a:rPr lang="zh-CN" altLang="en-US" sz="1400" dirty="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4</a:t>
            </a: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【NOIP2006】</a:t>
            </a:r>
            <a:r>
              <a:rPr lang="zh-CN" altLang="en-US" sz="1400" dirty="0">
                <a:latin typeface="Times New Roman" panose="02020603050405020304" pitchFamily="18" charset="0"/>
                <a:ea typeface="宋体" panose="02010600030101010101" pitchFamily="2" charset="-122"/>
              </a:rPr>
              <a:t>在编程时</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使用任一种高级语言，不一定是 </a:t>
            </a:r>
            <a:r>
              <a:rPr lang="en-US" altLang="zh-CN" sz="1400" dirty="0">
                <a:latin typeface="Times New Roman" panose="02020603050405020304" pitchFamily="18" charset="0"/>
                <a:ea typeface="宋体" panose="02010600030101010101" pitchFamily="2" charset="-122"/>
              </a:rPr>
              <a:t>C++)</a:t>
            </a:r>
            <a:r>
              <a:rPr lang="zh-CN" altLang="en-US" sz="1400" dirty="0">
                <a:latin typeface="Times New Roman" panose="02020603050405020304" pitchFamily="18" charset="0"/>
                <a:ea typeface="宋体" panose="02010600030101010101" pitchFamily="2" charset="-122"/>
              </a:rPr>
              <a:t>，如果需要从磁盘文件中输入一个很大的二维数组（例如</a:t>
            </a:r>
            <a:r>
              <a:rPr lang="en-US" altLang="zh-CN" sz="1400" dirty="0">
                <a:latin typeface="Times New Roman" panose="02020603050405020304" pitchFamily="18" charset="0"/>
                <a:ea typeface="宋体" panose="02010600030101010101" pitchFamily="2" charset="-122"/>
              </a:rPr>
              <a:t>1000*1000</a:t>
            </a:r>
            <a:r>
              <a:rPr lang="zh-CN" altLang="en-US" sz="1400" dirty="0">
                <a:latin typeface="Times New Roman" panose="02020603050405020304" pitchFamily="18" charset="0"/>
                <a:ea typeface="宋体" panose="02010600030101010101" pitchFamily="2" charset="-122"/>
              </a:rPr>
              <a:t>的</a:t>
            </a:r>
            <a:r>
              <a:rPr lang="en-US" altLang="zh-CN" sz="1400" dirty="0">
                <a:latin typeface="Times New Roman" panose="02020603050405020304" pitchFamily="18" charset="0"/>
                <a:ea typeface="宋体" panose="02010600030101010101" pitchFamily="2" charset="-122"/>
              </a:rPr>
              <a:t>double</a:t>
            </a:r>
            <a:r>
              <a:rPr lang="zh-CN" altLang="en-US" sz="1400" dirty="0">
                <a:latin typeface="Times New Roman" panose="02020603050405020304" pitchFamily="18" charset="0"/>
                <a:ea typeface="宋体" panose="02010600030101010101" pitchFamily="2" charset="-122"/>
              </a:rPr>
              <a:t>型数组），按行读（即外层循环是关于行的）与按列读（即外层循环 是关于列的）相比，在输入效率上（     ）。</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        A. </a:t>
            </a:r>
            <a:r>
              <a:rPr lang="zh-CN" altLang="en-US" sz="1400" dirty="0">
                <a:latin typeface="Times New Roman" panose="02020603050405020304" pitchFamily="18" charset="0"/>
                <a:ea typeface="宋体" panose="02010600030101010101" pitchFamily="2" charset="-122"/>
              </a:rPr>
              <a:t>没有区别                            </a:t>
            </a:r>
            <a:r>
              <a:rPr lang="en-US" altLang="zh-CN" sz="1400" dirty="0">
                <a:latin typeface="Times New Roman" panose="02020603050405020304" pitchFamily="18" charset="0"/>
                <a:ea typeface="宋体" panose="02010600030101010101" pitchFamily="2" charset="-122"/>
              </a:rPr>
              <a:t>B. </a:t>
            </a:r>
            <a:r>
              <a:rPr lang="zh-CN" altLang="en-US" sz="1400" dirty="0">
                <a:latin typeface="Times New Roman" panose="02020603050405020304" pitchFamily="18" charset="0"/>
                <a:ea typeface="宋体" panose="02010600030101010101" pitchFamily="2" charset="-122"/>
              </a:rPr>
              <a:t>按行读的方式要高一些</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        C. </a:t>
            </a:r>
            <a:r>
              <a:rPr lang="zh-CN" altLang="en-US" sz="1400" dirty="0">
                <a:latin typeface="Times New Roman" panose="02020603050405020304" pitchFamily="18" charset="0"/>
                <a:ea typeface="宋体" panose="02010600030101010101" pitchFamily="2" charset="-122"/>
              </a:rPr>
              <a:t>按列读的方式要高一些      </a:t>
            </a:r>
            <a:r>
              <a:rPr lang="en-US" altLang="zh-CN" sz="1400" dirty="0">
                <a:latin typeface="Times New Roman" panose="02020603050405020304" pitchFamily="18" charset="0"/>
                <a:ea typeface="宋体" panose="02010600030101010101" pitchFamily="2" charset="-122"/>
              </a:rPr>
              <a:t>D. </a:t>
            </a:r>
            <a:r>
              <a:rPr lang="zh-CN" altLang="en-US" sz="1400" dirty="0">
                <a:latin typeface="Times New Roman" panose="02020603050405020304" pitchFamily="18" charset="0"/>
                <a:ea typeface="宋体" panose="02010600030101010101" pitchFamily="2" charset="-122"/>
              </a:rPr>
              <a:t>取决于数组的存储方式。</a:t>
            </a:r>
            <a:endParaRPr lang="zh-CN" altLang="en-US"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答案</a:t>
            </a:r>
            <a:r>
              <a:rPr lang="en-US" altLang="zh-CN" sz="1400" dirty="0">
                <a:latin typeface="Times New Roman" panose="02020603050405020304" pitchFamily="18" charset="0"/>
                <a:ea typeface="宋体" panose="02010600030101010101" pitchFamily="2" charset="-122"/>
              </a:rPr>
              <a:t>】D</a:t>
            </a:r>
            <a:endParaRPr lang="en-US" altLang="zh-CN" sz="1400" dirty="0">
              <a:latin typeface="Times New Roman" panose="02020603050405020304" pitchFamily="18" charset="0"/>
              <a:ea typeface="宋体" panose="02010600030101010101" pitchFamily="2" charset="-122"/>
            </a:endParaRPr>
          </a:p>
          <a:p>
            <a:pPr>
              <a:lnSpc>
                <a:spcPct val="80000"/>
              </a:lnSpc>
              <a:buNone/>
            </a:pP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分析</a:t>
            </a:r>
            <a:r>
              <a:rPr lang="en-US" altLang="zh-CN" sz="1400" dirty="0">
                <a:latin typeface="Times New Roman" panose="02020603050405020304" pitchFamily="18" charset="0"/>
                <a:ea typeface="宋体" panose="02010600030101010101" pitchFamily="2" charset="-122"/>
              </a:rPr>
              <a:t>】</a:t>
            </a:r>
            <a:r>
              <a:rPr lang="zh-CN" altLang="en-US" sz="1400" dirty="0">
                <a:latin typeface="Times New Roman" panose="02020603050405020304" pitchFamily="18" charset="0"/>
                <a:ea typeface="宋体" panose="02010600030101010101" pitchFamily="2" charset="-122"/>
              </a:rPr>
              <a:t>按行，按列，决定元素是否连续，可能会有差异。 </a:t>
            </a:r>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5875">
                                            <p:txEl>
                                              <p:charRg st="108" end="114"/>
                                            </p:txEl>
                                          </p:spTgt>
                                        </p:tgtEl>
                                        <p:attrNameLst>
                                          <p:attrName>style.visibility</p:attrName>
                                        </p:attrNameLst>
                                      </p:cBhvr>
                                      <p:to>
                                        <p:strVal val="visible"/>
                                      </p:to>
                                    </p:set>
                                    <p:animEffect transition="in" filter="wipe(down)">
                                      <p:cBhvr>
                                        <p:cTn id="7" dur="500"/>
                                        <p:tgtEl>
                                          <p:spTgt spid="335875">
                                            <p:txEl>
                                              <p:charRg st="108" end="11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5875">
                                            <p:txEl>
                                              <p:charRg st="114" end="174"/>
                                            </p:txEl>
                                          </p:spTgt>
                                        </p:tgtEl>
                                        <p:attrNameLst>
                                          <p:attrName>style.visibility</p:attrName>
                                        </p:attrNameLst>
                                      </p:cBhvr>
                                      <p:to>
                                        <p:strVal val="visible"/>
                                      </p:to>
                                    </p:set>
                                    <p:animEffect transition="in" filter="wipe(down)">
                                      <p:cBhvr>
                                        <p:cTn id="10" dur="500"/>
                                        <p:tgtEl>
                                          <p:spTgt spid="335875">
                                            <p:txEl>
                                              <p:charRg st="114" end="17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35875">
                                            <p:txEl>
                                              <p:charRg st="174" end="235"/>
                                            </p:txEl>
                                          </p:spTgt>
                                        </p:tgtEl>
                                        <p:attrNameLst>
                                          <p:attrName>style.visibility</p:attrName>
                                        </p:attrNameLst>
                                      </p:cBhvr>
                                      <p:to>
                                        <p:strVal val="visible"/>
                                      </p:to>
                                    </p:set>
                                    <p:animEffect transition="in" filter="wipe(down)">
                                      <p:cBhvr>
                                        <p:cTn id="13" dur="500"/>
                                        <p:tgtEl>
                                          <p:spTgt spid="335875">
                                            <p:txEl>
                                              <p:charRg st="174" end="23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35875">
                                            <p:txEl>
                                              <p:charRg st="410" end="416"/>
                                            </p:txEl>
                                          </p:spTgt>
                                        </p:tgtEl>
                                        <p:attrNameLst>
                                          <p:attrName>style.visibility</p:attrName>
                                        </p:attrNameLst>
                                      </p:cBhvr>
                                      <p:to>
                                        <p:strVal val="visible"/>
                                      </p:to>
                                    </p:set>
                                    <p:animEffect transition="in" filter="wipe(down)">
                                      <p:cBhvr>
                                        <p:cTn id="18" dur="500"/>
                                        <p:tgtEl>
                                          <p:spTgt spid="335875">
                                            <p:txEl>
                                              <p:charRg st="410" end="41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35875">
                                            <p:txEl>
                                              <p:charRg st="416" end="533"/>
                                            </p:txEl>
                                          </p:spTgt>
                                        </p:tgtEl>
                                        <p:attrNameLst>
                                          <p:attrName>style.visibility</p:attrName>
                                        </p:attrNameLst>
                                      </p:cBhvr>
                                      <p:to>
                                        <p:strVal val="visible"/>
                                      </p:to>
                                    </p:set>
                                    <p:animEffect transition="in" filter="wipe(down)">
                                      <p:cBhvr>
                                        <p:cTn id="21" dur="500"/>
                                        <p:tgtEl>
                                          <p:spTgt spid="335875">
                                            <p:txEl>
                                              <p:charRg st="416" end="53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35875">
                                            <p:txEl>
                                              <p:charRg st="652" end="658"/>
                                            </p:txEl>
                                          </p:spTgt>
                                        </p:tgtEl>
                                        <p:attrNameLst>
                                          <p:attrName>style.visibility</p:attrName>
                                        </p:attrNameLst>
                                      </p:cBhvr>
                                      <p:to>
                                        <p:strVal val="visible"/>
                                      </p:to>
                                    </p:set>
                                    <p:animEffect transition="in" filter="wipe(down)">
                                      <p:cBhvr>
                                        <p:cTn id="26" dur="500"/>
                                        <p:tgtEl>
                                          <p:spTgt spid="335875">
                                            <p:txEl>
                                              <p:charRg st="652" end="658"/>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35875">
                                            <p:txEl>
                                              <p:charRg st="658" end="743"/>
                                            </p:txEl>
                                          </p:spTgt>
                                        </p:tgtEl>
                                        <p:attrNameLst>
                                          <p:attrName>style.visibility</p:attrName>
                                        </p:attrNameLst>
                                      </p:cBhvr>
                                      <p:to>
                                        <p:strVal val="visible"/>
                                      </p:to>
                                    </p:set>
                                    <p:animEffect transition="in" filter="wipe(down)">
                                      <p:cBhvr>
                                        <p:cTn id="29" dur="500"/>
                                        <p:tgtEl>
                                          <p:spTgt spid="335875">
                                            <p:txEl>
                                              <p:charRg st="658" end="74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35875">
                                            <p:txEl>
                                              <p:charRg st="974" end="980"/>
                                            </p:txEl>
                                          </p:spTgt>
                                        </p:tgtEl>
                                        <p:attrNameLst>
                                          <p:attrName>style.visibility</p:attrName>
                                        </p:attrNameLst>
                                      </p:cBhvr>
                                      <p:to>
                                        <p:strVal val="visible"/>
                                      </p:to>
                                    </p:set>
                                    <p:animEffect transition="in" filter="wipe(down)">
                                      <p:cBhvr>
                                        <p:cTn id="34" dur="500"/>
                                        <p:tgtEl>
                                          <p:spTgt spid="335875">
                                            <p:txEl>
                                              <p:charRg st="974" end="980"/>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35875">
                                            <p:txEl>
                                              <p:charRg st="980" end="1008"/>
                                            </p:txEl>
                                          </p:spTgt>
                                        </p:tgtEl>
                                        <p:attrNameLst>
                                          <p:attrName>style.visibility</p:attrName>
                                        </p:attrNameLst>
                                      </p:cBhvr>
                                      <p:to>
                                        <p:strVal val="visible"/>
                                      </p:to>
                                    </p:set>
                                    <p:animEffect transition="in" filter="wipe(down)">
                                      <p:cBhvr>
                                        <p:cTn id="37" dur="500"/>
                                        <p:tgtEl>
                                          <p:spTgt spid="335875">
                                            <p:txEl>
                                              <p:charRg st="980" end="10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1_课件模板">
  <a:themeElements>
    <a:clrScheme name="Fan">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1_课件模板">
      <a:majorFont>
        <a:latin typeface="黑体"/>
        <a:ea typeface="黑体"/>
        <a:cs typeface=""/>
      </a:majorFont>
      <a:minorFont>
        <a:latin typeface=""/>
        <a:ea typeface=""/>
        <a:cs typeface=""/>
      </a:minorFont>
    </a:fontScheme>
    <a:fmtScheme name="Fan">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14804</Words>
  <Application>WPS 演示</Application>
  <PresentationFormat>全屏显示(4:3)</PresentationFormat>
  <Paragraphs>569</Paragraphs>
  <Slides>29</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5" baseType="lpstr">
      <vt:lpstr>Arial</vt:lpstr>
      <vt:lpstr>宋体</vt:lpstr>
      <vt:lpstr>Wingdings</vt:lpstr>
      <vt:lpstr>黑体</vt:lpstr>
      <vt:lpstr>Wingdings 2</vt:lpstr>
      <vt:lpstr>Arial</vt:lpstr>
      <vt:lpstr>微软雅黑</vt:lpstr>
      <vt:lpstr>幼圆</vt:lpstr>
      <vt:lpstr>Franklin Gothic Book</vt:lpstr>
      <vt:lpstr>Times New Roman</vt:lpstr>
      <vt:lpstr>Arial Unicode MS</vt:lpstr>
      <vt:lpstr>Wingdings</vt:lpstr>
      <vt:lpstr>Calibri</vt:lpstr>
      <vt:lpstr>Verdana</vt:lpstr>
      <vt:lpstr>1_课件模板</vt:lpstr>
      <vt:lpstr>Paint.Picture</vt:lpstr>
      <vt:lpstr>PowerPoint 演示文稿</vt:lpstr>
      <vt:lpstr>PowerPoint 演示文稿</vt:lpstr>
      <vt:lpstr>第1节  程序基本常识</vt:lpstr>
      <vt:lpstr>第1节  程序基本常识</vt:lpstr>
      <vt:lpstr>第1节  程序基本常识</vt:lpstr>
      <vt:lpstr>第1节  程序基本常识</vt:lpstr>
      <vt:lpstr>第1节  程序基本常识</vt:lpstr>
      <vt:lpstr>第1节  程序基本常识</vt:lpstr>
      <vt:lpstr>第1节  程序基本常识</vt:lpstr>
      <vt:lpstr>第1节  程序基本常识</vt:lpstr>
      <vt:lpstr>第1节  程序基本常识</vt:lpstr>
      <vt:lpstr>第1节  程序基本常识</vt:lpstr>
      <vt:lpstr>第1节  程序基本常识</vt:lpstr>
      <vt:lpstr>第1节  程序基本常识</vt:lpstr>
      <vt:lpstr>PowerPoint 演示文稿</vt:lpstr>
      <vt:lpstr>布尔运算符和布尔表达式</vt:lpstr>
      <vt:lpstr>3、逻辑运算符</vt:lpstr>
      <vt:lpstr>布尔型</vt:lpstr>
      <vt:lpstr>布尔型</vt:lpstr>
      <vt:lpstr>第2节  逻辑运算</vt:lpstr>
      <vt:lpstr>第2节   逻辑运算</vt:lpstr>
      <vt:lpstr>集合之间的并、交、差运算</vt:lpstr>
      <vt:lpstr>第2节  逻辑运算</vt:lpstr>
      <vt:lpstr>第2节  逻辑运算</vt:lpstr>
      <vt:lpstr>第2节  逻辑运算</vt:lpstr>
      <vt:lpstr>位运算</vt:lpstr>
      <vt:lpstr>位运算概览</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CYSY</cp:lastModifiedBy>
  <cp:revision>388</cp:revision>
  <dcterms:created xsi:type="dcterms:W3CDTF">2009-08-23T05:40:00Z</dcterms:created>
  <dcterms:modified xsi:type="dcterms:W3CDTF">2021-08-23T02:54:03Z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