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33"/>
  </p:notesMasterIdLst>
  <p:handoutMasterIdLst>
    <p:handoutMasterId r:id="rId34"/>
  </p:handoutMasterIdLst>
  <p:sldIdLst>
    <p:sldId id="256" r:id="rId5"/>
    <p:sldId id="857" r:id="rId6"/>
    <p:sldId id="858" r:id="rId7"/>
    <p:sldId id="871" r:id="rId8"/>
    <p:sldId id="852" r:id="rId9"/>
    <p:sldId id="870" r:id="rId10"/>
    <p:sldId id="848" r:id="rId11"/>
    <p:sldId id="854" r:id="rId12"/>
    <p:sldId id="869" r:id="rId13"/>
    <p:sldId id="872" r:id="rId14"/>
    <p:sldId id="853" r:id="rId15"/>
    <p:sldId id="868" r:id="rId16"/>
    <p:sldId id="873" r:id="rId17"/>
    <p:sldId id="855" r:id="rId18"/>
    <p:sldId id="850" r:id="rId19"/>
    <p:sldId id="860" r:id="rId20"/>
    <p:sldId id="875" r:id="rId21"/>
    <p:sldId id="861" r:id="rId22"/>
    <p:sldId id="863" r:id="rId23"/>
    <p:sldId id="864" r:id="rId24"/>
    <p:sldId id="874" r:id="rId25"/>
    <p:sldId id="876" r:id="rId26"/>
    <p:sldId id="849" r:id="rId27"/>
    <p:sldId id="865" r:id="rId28"/>
    <p:sldId id="877" r:id="rId29"/>
    <p:sldId id="878" r:id="rId30"/>
    <p:sldId id="879" r:id="rId31"/>
    <p:sldId id="851" r:id="rId32"/>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目录" id="{7F861A52-0C8C-4F47-9CC3-F8C47FEB2ED5}">
          <p14:sldIdLst>
            <p14:sldId id="256"/>
          </p14:sldIdLst>
        </p14:section>
        <p14:section name="动态规划的定义" id="{8054ADF5-DD61-4D4B-8DA9-B90589837B82}">
          <p14:sldIdLst>
            <p14:sldId id="857"/>
            <p14:sldId id="858"/>
            <p14:sldId id="871"/>
            <p14:sldId id="852"/>
            <p14:sldId id="870"/>
          </p14:sldIdLst>
        </p14:section>
        <p14:section name="线性DP" id="{A95ED271-CC3E-FF43-85FF-68009244D4F8}">
          <p14:sldIdLst>
            <p14:sldId id="848"/>
            <p14:sldId id="854"/>
            <p14:sldId id="869"/>
            <p14:sldId id="872"/>
            <p14:sldId id="853"/>
            <p14:sldId id="868"/>
            <p14:sldId id="873"/>
            <p14:sldId id="855"/>
          </p14:sldIdLst>
        </p14:section>
        <p14:section name="背包" id="{FC174816-9242-584B-8FFE-B6D6651704C2}">
          <p14:sldIdLst>
            <p14:sldId id="850"/>
            <p14:sldId id="860"/>
            <p14:sldId id="875"/>
            <p14:sldId id="861"/>
            <p14:sldId id="863"/>
            <p14:sldId id="864"/>
            <p14:sldId id="874"/>
            <p14:sldId id="876"/>
          </p14:sldIdLst>
        </p14:section>
        <p14:section name="区间DP" id="{9BEB8121-D2FF-9548-B85D-B593C053E41A}">
          <p14:sldIdLst>
            <p14:sldId id="849"/>
            <p14:sldId id="865"/>
            <p14:sldId id="877"/>
            <p14:sldId id="878"/>
            <p14:sldId id="879"/>
          </p14:sldIdLst>
        </p14:section>
        <p14:section name="致谢" id="{EFCB7A28-750E-AF46-90B6-0F3B1D6187A6}">
          <p14:sldIdLst>
            <p14:sldId id="851"/>
          </p14:sldIdLst>
        </p14:section>
      </p14:sectionLst>
    </p:ext>
    <p:ext uri="{EFAFB233-063F-42B5-8137-9DF3F51BA10A}">
      <p15:sldGuideLst xmlns:p15="http://schemas.microsoft.com/office/powerpoint/2012/main">
        <p15:guide id="1" orient="horz" pos="395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1" autoAdjust="0"/>
    <p:restoredTop sz="84429" autoAdjust="0"/>
  </p:normalViewPr>
  <p:slideViewPr>
    <p:cSldViewPr snapToGrid="0" showGuides="1">
      <p:cViewPr>
        <p:scale>
          <a:sx n="90" d="100"/>
          <a:sy n="90" d="100"/>
        </p:scale>
        <p:origin x="-192" y="-546"/>
      </p:cViewPr>
      <p:guideLst>
        <p:guide orient="horz" pos="39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86" d="100"/>
          <a:sy n="86" d="100"/>
        </p:scale>
        <p:origin x="392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2019/7/9</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2019/7/9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0A3C37BE-C303-496D-B5CD-85F2937540FC}" type="slidenum">
              <a:rPr lang="en-US" altLang="zh-CN" smtClean="0"/>
              <a:pPr/>
              <a:t>26</a:t>
            </a:fld>
            <a:endParaRPr lang="en-US" altLang="zh-CN" dirty="0"/>
          </a:p>
        </p:txBody>
      </p:sp>
    </p:spTree>
    <p:extLst>
      <p:ext uri="{BB962C8B-B14F-4D97-AF65-F5344CB8AC3E}">
        <p14:creationId xmlns:p14="http://schemas.microsoft.com/office/powerpoint/2010/main" val="21533170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57CD1A1D-E2D9-1147-9BCD-AC4E741777F9}" type="datetime1">
              <a:t>2019/7/9</a:t>
            </a:fld>
            <a:endParaRPr lang="zh-CN" altLang="en-US" dirty="0"/>
          </a:p>
        </p:txBody>
      </p:sp>
      <p:sp>
        <p:nvSpPr>
          <p:cNvPr id="5" name="页脚占位符 4"/>
          <p:cNvSpPr>
            <a:spLocks noGrp="1"/>
          </p:cNvSpPr>
          <p:nvPr>
            <p:ph type="ftr" sz="quarter" idx="11"/>
          </p:nvPr>
        </p:nvSpPr>
        <p:spPr/>
        <p:txBody>
          <a:bodyPr rtlCol="0"/>
          <a:lstStyle/>
          <a:p>
            <a:pPr rtl="0"/>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7CC3909-646C-5541-97C4-0CFA9E1D1EF0}" type="datetime1">
              <a:t>2019/7/9</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10C5B319-88AE-A045-B01D-02621C9519EF}" type="datetime1">
              <a:t>2019/7/9</a:t>
            </a:fld>
            <a:endParaRPr lang="zh-CN" altLang="en-US" dirty="0"/>
          </a:p>
        </p:txBody>
      </p:sp>
      <p:sp>
        <p:nvSpPr>
          <p:cNvPr id="5" name="页脚占位符 4"/>
          <p:cNvSpPr>
            <a:spLocks noGrp="1"/>
          </p:cNvSpPr>
          <p:nvPr>
            <p:ph type="ftr" sz="quarter" idx="11"/>
          </p:nvPr>
        </p:nvSpPr>
        <p:spPr/>
        <p:txBody>
          <a:bodyPr rtlCol="0"/>
          <a:lstStyle/>
          <a:p>
            <a:pPr rtl="0"/>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104900" y="365125"/>
            <a:ext cx="8098896" cy="5811838"/>
          </a:xfrm>
        </p:spPr>
        <p:txBody>
          <a:bodyPr vert="eaVert"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3DA490F-C83E-F446-B822-0035768555A5}" type="datetime1">
              <a:t>2019/7/9</a:t>
            </a:fld>
            <a:endParaRPr lang="zh-CN" altLang="en-US" dirty="0"/>
          </a:p>
        </p:txBody>
      </p:sp>
      <p:sp>
        <p:nvSpPr>
          <p:cNvPr id="5" name="页脚占位符 4"/>
          <p:cNvSpPr>
            <a:spLocks noGrp="1"/>
          </p:cNvSpPr>
          <p:nvPr>
            <p:ph type="ftr" sz="quarter" idx="11"/>
          </p:nvPr>
        </p:nvSpPr>
        <p:spPr/>
        <p:txBody>
          <a:bodyPr rtlCol="0"/>
          <a:lstStyle/>
          <a:p>
            <a:pPr rtl="0"/>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3"/>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E51F6A34-9C00-F949-B0E5-D6F713006C07}" type="datetime1">
              <a:t>2019/7/9</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0"/>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4A552087-6540-CA41-84A9-B1E11B3F3C29}" type="datetime1">
              <a:t>2019/7/9</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BE71C2F8-AD51-F145-AED5-84ABCB73F52A}" type="datetime1">
              <a:t>2019/7/9</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54675936-CFA0-8543-BC7F-7B9B671ECC5E}" type="datetime1">
              <a:t>2019/7/9</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ECA696-4401-A446-8354-01F8DD3CEA0E}" type="datetime1">
              <a:t>2019/7/9</a:t>
            </a:fld>
            <a:endParaRPr lang="zh-CN" altLang="en-US" dirty="0"/>
          </a:p>
        </p:txBody>
      </p:sp>
      <p:sp>
        <p:nvSpPr>
          <p:cNvPr id="4" name="页脚占位符 3"/>
          <p:cNvSpPr>
            <a:spLocks noGrp="1"/>
          </p:cNvSpPr>
          <p:nvPr>
            <p:ph type="ftr" sz="quarter" idx="11"/>
          </p:nvPr>
        </p:nvSpPr>
        <p:spPr/>
        <p:txBody>
          <a:bodyPr rtlCol="0"/>
          <a:lstStyle/>
          <a:p>
            <a:pPr rtl="0"/>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23085406-1637-0C46-A1E0-A2D9963FC3FD}" type="datetime1">
              <a:t>2019/7/9</a:t>
            </a:fld>
            <a:endParaRPr lang="zh-CN" altLang="en-US" dirty="0"/>
          </a:p>
        </p:txBody>
      </p:sp>
      <p:sp>
        <p:nvSpPr>
          <p:cNvPr id="3" name="页脚占位符 2"/>
          <p:cNvSpPr>
            <a:spLocks noGrp="1"/>
          </p:cNvSpPr>
          <p:nvPr>
            <p:ph type="ftr" sz="quarter" idx="11"/>
          </p:nvPr>
        </p:nvSpPr>
        <p:spPr/>
        <p:txBody>
          <a:bodyPr rtlCol="0"/>
          <a:lstStyle/>
          <a:p>
            <a:pPr rtl="0"/>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vl1pPr>
          </a:lstStyle>
          <a:p>
            <a:fld id="{7E5D98FE-400C-F641-A39B-CE6FF81CF919}" type="datetime1">
              <a:t>2019/7/9</a:t>
            </a:fld>
            <a:endParaRPr lang="zh-CN" altLang="en-US" dirty="0"/>
          </a:p>
        </p:txBody>
      </p:sp>
      <p:sp>
        <p:nvSpPr>
          <p:cNvPr id="6" name="页脚占位符 5"/>
          <p:cNvSpPr>
            <a:spLocks noGrp="1"/>
          </p:cNvSpPr>
          <p:nvPr>
            <p:ph type="ftr" sz="quarter" idx="11"/>
          </p:nvPr>
        </p:nvSpPr>
        <p:spPr/>
        <p:txBody>
          <a:bodyPr rtlCol="0"/>
          <a:lstStyle/>
          <a:p>
            <a:pPr rtl="0"/>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fld id="{37AD8758-436B-784E-979D-E1D605304455}" type="datetime1">
              <a:t>2019/7/9</a:t>
            </a:fld>
            <a:endParaRPr lang="zh-CN" altLang="en-US" dirty="0"/>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104900" y="2292094"/>
            <a:ext cx="5734050" cy="2219691"/>
          </a:xfrm>
        </p:spPr>
        <p:txBody>
          <a:bodyPr rtlCol="0" anchor="ctr"/>
          <a:lstStyle/>
          <a:p>
            <a:pPr algn="ctr"/>
            <a:r>
              <a:rPr lang="zh-CN" altLang="en-US" dirty="0"/>
              <a:t>动态规划入门</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p:txBody>
          <a:bodyPr rtlCol="0"/>
          <a:lstStyle/>
          <a:p>
            <a:pPr algn="ctr" rtl="0"/>
            <a:endParaRPr lang="en-US" altLang="zh-CN" dirty="0">
              <a:latin typeface="微软雅黑" panose="020B0503020204020204" pitchFamily="34" charset="-122"/>
              <a:ea typeface="微软雅黑" panose="020B0503020204020204" pitchFamily="34" charset="-122"/>
            </a:endParaRPr>
          </a:p>
        </p:txBody>
      </p:sp>
      <p:pic>
        <p:nvPicPr>
          <p:cNvPr id="10" name="图片占位符 9">
            <a:extLst>
              <a:ext uri="{FF2B5EF4-FFF2-40B4-BE49-F238E27FC236}">
                <a16:creationId xmlns:a16="http://schemas.microsoft.com/office/drawing/2014/main" id="{D1491301-6F82-4E44-843F-D920A0B32DC4}"/>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t="6084" b="11180"/>
          <a:stretch/>
        </p:blipFill>
        <p:spPr>
          <a:xfrm>
            <a:off x="6981063" y="1310657"/>
            <a:ext cx="5181600" cy="4185385"/>
          </a:xfr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3C472-9AC6-C844-B8C8-2DB3EE0B7F68}"/>
              </a:ext>
            </a:extLst>
          </p:cNvPr>
          <p:cNvSpPr>
            <a:spLocks noGrp="1"/>
          </p:cNvSpPr>
          <p:nvPr>
            <p:ph type="title"/>
          </p:nvPr>
        </p:nvSpPr>
        <p:spPr/>
        <p:txBody>
          <a:bodyPr/>
          <a:lstStyle/>
          <a:p>
            <a:r>
              <a:rPr kumimoji="1" lang="zh-CN" altLang="en-US"/>
              <a:t>线性</a:t>
            </a:r>
            <a:r>
              <a:rPr kumimoji="1" lang="en-US" altLang="zh-CN"/>
              <a:t>DP</a:t>
            </a:r>
            <a:endParaRPr kumimoji="1" lang="zh-CN" altLang="en-US"/>
          </a:p>
        </p:txBody>
      </p:sp>
      <p:sp>
        <p:nvSpPr>
          <p:cNvPr id="3" name="内容占位符 2">
            <a:extLst>
              <a:ext uri="{FF2B5EF4-FFF2-40B4-BE49-F238E27FC236}">
                <a16:creationId xmlns:a16="http://schemas.microsoft.com/office/drawing/2014/main" id="{CDC21C2B-6CBF-3B47-B470-9156EE9AF79B}"/>
              </a:ext>
            </a:extLst>
          </p:cNvPr>
          <p:cNvSpPr>
            <a:spLocks noGrp="1"/>
          </p:cNvSpPr>
          <p:nvPr>
            <p:ph idx="1"/>
          </p:nvPr>
        </p:nvSpPr>
        <p:spPr/>
        <p:txBody>
          <a:bodyPr>
            <a:normAutofit/>
          </a:bodyPr>
          <a:lstStyle/>
          <a:p>
            <a:pPr>
              <a:lnSpc>
                <a:spcPct val="150000"/>
              </a:lnSpc>
              <a:spcBef>
                <a:spcPts val="1200"/>
              </a:spcBef>
            </a:pPr>
            <a:r>
              <a:rPr kumimoji="1" lang="zh-CN" altLang="en-US" sz="1800"/>
              <a:t>线性</a:t>
            </a:r>
            <a:r>
              <a:rPr kumimoji="1" lang="en-US" altLang="zh-CN" sz="1800"/>
              <a:t> DP </a:t>
            </a:r>
            <a:r>
              <a:rPr kumimoji="1" lang="zh-CN" altLang="en-US" sz="1800"/>
              <a:t>并不局限于“线性时间复杂度”的一维</a:t>
            </a:r>
            <a:r>
              <a:rPr kumimoji="1" lang="en-US" altLang="zh-CN" sz="1800"/>
              <a:t> DP</a:t>
            </a:r>
            <a:r>
              <a:rPr kumimoji="1" lang="zh-CN" altLang="en-US" sz="1800"/>
              <a:t>，如果“状态”包含多个维度，而每个维度上都具有“线性”变化的“阶段”，也是线性</a:t>
            </a:r>
            <a:r>
              <a:rPr kumimoji="1" lang="en-US" altLang="zh-CN" sz="1800"/>
              <a:t> DP</a:t>
            </a:r>
            <a:r>
              <a:rPr kumimoji="1" lang="zh-CN" altLang="en-US" sz="1800"/>
              <a:t>。</a:t>
            </a:r>
            <a:endParaRPr kumimoji="1" lang="en-US" altLang="zh-CN" sz="1800"/>
          </a:p>
          <a:p>
            <a:pPr>
              <a:lnSpc>
                <a:spcPct val="150000"/>
              </a:lnSpc>
              <a:spcBef>
                <a:spcPts val="1200"/>
              </a:spcBef>
            </a:pPr>
            <a:r>
              <a:rPr kumimoji="1" lang="en-US" altLang="zh-CN" sz="1800"/>
              <a:t>DP </a:t>
            </a:r>
            <a:r>
              <a:rPr kumimoji="1" lang="zh-CN" altLang="en-US" sz="1800"/>
              <a:t>的阶段沿着各个维度线性增长，从一个或多个“边界点”开始有方向的向整个状态空间转移、扩展，最后每个状态上都保留了以自身为“目标”的子问题的最优解。</a:t>
            </a:r>
          </a:p>
        </p:txBody>
      </p:sp>
      <p:sp>
        <p:nvSpPr>
          <p:cNvPr id="4" name="日期占位符 3">
            <a:extLst>
              <a:ext uri="{FF2B5EF4-FFF2-40B4-BE49-F238E27FC236}">
                <a16:creationId xmlns:a16="http://schemas.microsoft.com/office/drawing/2014/main" id="{13B03149-D879-514A-9C88-79E22E29A724}"/>
              </a:ext>
            </a:extLst>
          </p:cNvPr>
          <p:cNvSpPr>
            <a:spLocks noGrp="1"/>
          </p:cNvSpPr>
          <p:nvPr>
            <p:ph type="dt" sz="half" idx="10"/>
          </p:nvPr>
        </p:nvSpPr>
        <p:spPr/>
        <p:txBody>
          <a:bodyPr/>
          <a:lstStyle/>
          <a:p>
            <a:fld id="{E51F6A34-9C00-F949-B0E5-D6F713006C07}" type="datetime1">
              <a:t>2019/7/9</a:t>
            </a:fld>
            <a:endParaRPr lang="zh-CN" altLang="en-US" dirty="0"/>
          </a:p>
        </p:txBody>
      </p:sp>
      <p:sp>
        <p:nvSpPr>
          <p:cNvPr id="5" name="页脚占位符 4">
            <a:extLst>
              <a:ext uri="{FF2B5EF4-FFF2-40B4-BE49-F238E27FC236}">
                <a16:creationId xmlns:a16="http://schemas.microsoft.com/office/drawing/2014/main" id="{248D8706-01B2-AE44-8B03-48039B0F04C4}"/>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9A43F3A8-6920-9C49-BA3A-AD5365EA6C13}"/>
              </a:ext>
            </a:extLst>
          </p:cNvPr>
          <p:cNvSpPr>
            <a:spLocks noGrp="1"/>
          </p:cNvSpPr>
          <p:nvPr>
            <p:ph type="sldNum" sz="quarter" idx="12"/>
          </p:nvPr>
        </p:nvSpPr>
        <p:spPr/>
        <p:txBody>
          <a:bodyPr/>
          <a:lstStyle/>
          <a:p>
            <a:fld id="{0FF54DE5-C571-48E8-A5BC-B369434E2F44}" type="slidenum">
              <a:rPr lang="en-US" altLang="zh-CN" smtClean="0"/>
              <a:pPr/>
              <a:t>10</a:t>
            </a:fld>
            <a:endParaRPr lang="zh-CN" altLang="en-US" dirty="0"/>
          </a:p>
        </p:txBody>
      </p:sp>
    </p:spTree>
    <p:extLst>
      <p:ext uri="{BB962C8B-B14F-4D97-AF65-F5344CB8AC3E}">
        <p14:creationId xmlns:p14="http://schemas.microsoft.com/office/powerpoint/2010/main" val="71328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EB50E-B681-444E-94D0-DAFA86DA171E}"/>
              </a:ext>
            </a:extLst>
          </p:cNvPr>
          <p:cNvSpPr>
            <a:spLocks noGrp="1"/>
          </p:cNvSpPr>
          <p:nvPr>
            <p:ph type="title"/>
          </p:nvPr>
        </p:nvSpPr>
        <p:spPr/>
        <p:txBody>
          <a:bodyPr/>
          <a:lstStyle/>
          <a:p>
            <a:r>
              <a:rPr kumimoji="1" lang="zh-CN" altLang="en-US"/>
              <a:t>最长公共子序列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FC5F3E0-1A45-F24D-A13E-CEAFD9F65AA4}"/>
                  </a:ext>
                </a:extLst>
              </p:cNvPr>
              <p:cNvSpPr>
                <a:spLocks noGrp="1"/>
              </p:cNvSpPr>
              <p:nvPr>
                <p:ph idx="1"/>
              </p:nvPr>
            </p:nvSpPr>
            <p:spPr/>
            <p:txBody>
              <a:bodyPr>
                <a:normAutofit/>
              </a:bodyPr>
              <a:lstStyle/>
              <a:p>
                <a:pPr marL="0" indent="0">
                  <a:lnSpc>
                    <a:spcPct val="150000"/>
                  </a:lnSpc>
                  <a:spcBef>
                    <a:spcPts val="1200"/>
                  </a:spcBef>
                  <a:buNone/>
                </a:pPr>
                <a:r>
                  <a:rPr kumimoji="1" lang="en-US" altLang="zh-CN" sz="1800"/>
                  <a:t>【</a:t>
                </a:r>
                <a:r>
                  <a:rPr kumimoji="1" lang="zh-CN" altLang="en-US" sz="1800"/>
                  <a:t>问题描述</a:t>
                </a:r>
                <a:r>
                  <a:rPr kumimoji="1" lang="en-US" altLang="zh-CN" sz="1800"/>
                  <a:t>】</a:t>
                </a:r>
              </a:p>
              <a:p>
                <a:pPr marL="0" indent="0">
                  <a:lnSpc>
                    <a:spcPct val="150000"/>
                  </a:lnSpc>
                  <a:spcBef>
                    <a:spcPts val="1200"/>
                  </a:spcBef>
                  <a:buNone/>
                </a:pPr>
                <a:r>
                  <a:rPr kumimoji="1" lang="zh-CN" altLang="en-US" sz="1800"/>
                  <a:t>给定两个长度分别为 </a:t>
                </a:r>
                <a14:m>
                  <m:oMath xmlns:m="http://schemas.openxmlformats.org/officeDocument/2006/math">
                    <m:r>
                      <a:rPr kumimoji="1" lang="en-US" altLang="zh-CN" sz="1800" i="1">
                        <a:latin typeface="Cambria Math" panose="02040503050406030204" pitchFamily="18" charset="0"/>
                      </a:rPr>
                      <m:t>𝑁</m:t>
                    </m:r>
                  </m:oMath>
                </a14:m>
                <a:r>
                  <a:rPr kumimoji="1" lang="zh-CN" altLang="en-US" sz="1800"/>
                  <a:t> 和 </a:t>
                </a:r>
                <a14:m>
                  <m:oMath xmlns:m="http://schemas.openxmlformats.org/officeDocument/2006/math">
                    <m:r>
                      <a:rPr kumimoji="1" lang="en-US" altLang="zh-CN" sz="1800" i="1">
                        <a:latin typeface="Cambria Math" panose="02040503050406030204" pitchFamily="18" charset="0"/>
                      </a:rPr>
                      <m:t>𝑀</m:t>
                    </m:r>
                  </m:oMath>
                </a14:m>
                <a:r>
                  <a:rPr kumimoji="1" lang="zh-CN" altLang="en-US" sz="1800"/>
                  <a:t> 的字符串 </a:t>
                </a:r>
                <a14:m>
                  <m:oMath xmlns:m="http://schemas.openxmlformats.org/officeDocument/2006/math">
                    <m:r>
                      <a:rPr kumimoji="1" lang="en-US" altLang="zh-CN" sz="1800" i="1">
                        <a:latin typeface="Cambria Math" panose="02040503050406030204" pitchFamily="18" charset="0"/>
                      </a:rPr>
                      <m:t>𝐴</m:t>
                    </m:r>
                    <m:r>
                      <a:rPr kumimoji="1" lang="zh-CN" altLang="en-US" sz="1800" i="1">
                        <a:latin typeface="Cambria Math" panose="02040503050406030204" pitchFamily="18" charset="0"/>
                      </a:rPr>
                      <m:t> </m:t>
                    </m:r>
                  </m:oMath>
                </a14:m>
                <a:r>
                  <a:rPr kumimoji="1" lang="zh-CN" altLang="en-US" sz="1800"/>
                  <a:t>和 </a:t>
                </a:r>
                <a14:m>
                  <m:oMath xmlns:m="http://schemas.openxmlformats.org/officeDocument/2006/math">
                    <m:r>
                      <a:rPr kumimoji="1" lang="en-US" altLang="zh-CN" sz="1800" i="1">
                        <a:latin typeface="Cambria Math" panose="02040503050406030204" pitchFamily="18" charset="0"/>
                      </a:rPr>
                      <m:t>𝐵</m:t>
                    </m:r>
                  </m:oMath>
                </a14:m>
                <a:r>
                  <a:rPr kumimoji="1" lang="zh-CN" altLang="en-US" sz="1800"/>
                  <a:t>，求既是 </a:t>
                </a:r>
                <a14:m>
                  <m:oMath xmlns:m="http://schemas.openxmlformats.org/officeDocument/2006/math">
                    <m:r>
                      <a:rPr kumimoji="1" lang="en-US" altLang="zh-CN" sz="1800" i="1">
                        <a:latin typeface="Cambria Math" panose="02040503050406030204" pitchFamily="18" charset="0"/>
                      </a:rPr>
                      <m:t>𝐴</m:t>
                    </m:r>
                  </m:oMath>
                </a14:m>
                <a:r>
                  <a:rPr kumimoji="1" lang="zh-CN" altLang="en-US" sz="1800"/>
                  <a:t> 的子序列又是 </a:t>
                </a:r>
                <a14:m>
                  <m:oMath xmlns:m="http://schemas.openxmlformats.org/officeDocument/2006/math">
                    <m:r>
                      <a:rPr kumimoji="1" lang="en-US" altLang="zh-CN" sz="1800" i="1">
                        <a:latin typeface="Cambria Math" panose="02040503050406030204" pitchFamily="18" charset="0"/>
                      </a:rPr>
                      <m:t>𝐵</m:t>
                    </m:r>
                    <m:r>
                      <a:rPr kumimoji="1" lang="zh-CN" altLang="en-US" sz="1800" i="1">
                        <a:latin typeface="Cambria Math" panose="02040503050406030204" pitchFamily="18" charset="0"/>
                      </a:rPr>
                      <m:t> </m:t>
                    </m:r>
                  </m:oMath>
                </a14:m>
                <a:r>
                  <a:rPr kumimoji="1" lang="zh-CN" altLang="en-US" sz="1800"/>
                  <a:t>的子序列的字符串长度最长是多少？</a:t>
                </a:r>
                <a:endParaRPr kumimoji="1" lang="en-US" altLang="zh-CN" sz="1800"/>
              </a:p>
              <a:p>
                <a:pPr marL="0" indent="0">
                  <a:lnSpc>
                    <a:spcPct val="150000"/>
                  </a:lnSpc>
                  <a:spcBef>
                    <a:spcPts val="1200"/>
                  </a:spcBef>
                  <a:buNone/>
                </a:pPr>
                <a:r>
                  <a:rPr kumimoji="1" lang="en-US" altLang="zh-CN" sz="1800"/>
                  <a:t>【</a:t>
                </a:r>
                <a:r>
                  <a:rPr kumimoji="1" lang="zh-CN" altLang="en-US" sz="1800"/>
                  <a:t>状态表示</a:t>
                </a:r>
                <a:r>
                  <a:rPr kumimoji="1" lang="en-US" altLang="zh-CN" sz="1800"/>
                  <a:t>】</a:t>
                </a:r>
              </a:p>
              <a:p>
                <a:pPr>
                  <a:lnSpc>
                    <a:spcPct val="150000"/>
                  </a:lnSpc>
                  <a:spcBef>
                    <a:spcPts val="1200"/>
                  </a:spcBef>
                </a:pPr>
                <a14:m>
                  <m:oMath xmlns:m="http://schemas.openxmlformats.org/officeDocument/2006/math">
                    <m:r>
                      <a:rPr kumimoji="1" lang="en-US" altLang="zh-CN" sz="1800" i="1">
                        <a:latin typeface="Cambria Math" panose="02040503050406030204" pitchFamily="18" charset="0"/>
                      </a:rPr>
                      <m:t>𝐹</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𝑖</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𝑗</m:t>
                    </m:r>
                    <m:r>
                      <a:rPr kumimoji="1" lang="en-US" altLang="zh-CN" sz="1800" i="1">
                        <a:latin typeface="Cambria Math" panose="02040503050406030204" pitchFamily="18" charset="0"/>
                      </a:rPr>
                      <m:t>]</m:t>
                    </m:r>
                  </m:oMath>
                </a14:m>
                <a:r>
                  <a:rPr kumimoji="1" lang="en-US" altLang="zh-CN" sz="1800"/>
                  <a:t> </a:t>
                </a:r>
                <a:r>
                  <a:rPr kumimoji="1" lang="zh-CN" altLang="en-US" sz="1800"/>
                  <a:t>表示前缀子串 </a:t>
                </a:r>
                <a14:m>
                  <m:oMath xmlns:m="http://schemas.openxmlformats.org/officeDocument/2006/math">
                    <m:r>
                      <a:rPr kumimoji="1" lang="en-US" altLang="zh-CN" sz="1800" i="1">
                        <a:latin typeface="Cambria Math" panose="02040503050406030204" pitchFamily="18" charset="0"/>
                      </a:rPr>
                      <m:t>𝐴</m:t>
                    </m:r>
                    <m:r>
                      <a:rPr kumimoji="1" lang="en-US" altLang="zh-CN" sz="1800" i="1">
                        <a:latin typeface="Cambria Math" panose="02040503050406030204" pitchFamily="18" charset="0"/>
                      </a:rPr>
                      <m:t>[1~</m:t>
                    </m:r>
                    <m:r>
                      <a:rPr kumimoji="1" lang="en-US" altLang="zh-CN" sz="1800" i="1">
                        <a:latin typeface="Cambria Math" panose="02040503050406030204" pitchFamily="18" charset="0"/>
                      </a:rPr>
                      <m:t>𝑖</m:t>
                    </m:r>
                    <m:r>
                      <a:rPr kumimoji="1" lang="en-US" altLang="zh-CN" sz="1800" i="1">
                        <a:latin typeface="Cambria Math" panose="02040503050406030204" pitchFamily="18" charset="0"/>
                      </a:rPr>
                      <m:t>]</m:t>
                    </m:r>
                  </m:oMath>
                </a14:m>
                <a:r>
                  <a:rPr kumimoji="1" lang="zh-CN" altLang="en-US" sz="1800"/>
                  <a:t> 与 </a:t>
                </a:r>
                <a14:m>
                  <m:oMath xmlns:m="http://schemas.openxmlformats.org/officeDocument/2006/math">
                    <m:r>
                      <a:rPr kumimoji="1" lang="en-US" altLang="zh-CN" sz="1800" i="1">
                        <a:latin typeface="Cambria Math" panose="02040503050406030204" pitchFamily="18" charset="0"/>
                      </a:rPr>
                      <m:t>𝐵</m:t>
                    </m:r>
                    <m:r>
                      <a:rPr kumimoji="1" lang="en-US" altLang="zh-CN" sz="1800" i="1">
                        <a:latin typeface="Cambria Math" panose="02040503050406030204" pitchFamily="18" charset="0"/>
                      </a:rPr>
                      <m:t>[1~</m:t>
                    </m:r>
                    <m:r>
                      <a:rPr kumimoji="1" lang="en-US" altLang="zh-CN" sz="1800" i="1">
                        <a:latin typeface="Cambria Math" panose="02040503050406030204" pitchFamily="18" charset="0"/>
                      </a:rPr>
                      <m:t>𝑗</m:t>
                    </m:r>
                    <m:r>
                      <a:rPr kumimoji="1" lang="en-US" altLang="zh-CN" sz="1800" i="1">
                        <a:latin typeface="Cambria Math" panose="02040503050406030204" pitchFamily="18" charset="0"/>
                      </a:rPr>
                      <m:t>]</m:t>
                    </m:r>
                  </m:oMath>
                </a14:m>
                <a:r>
                  <a:rPr kumimoji="1" lang="zh-CN" altLang="en-US" sz="1800"/>
                  <a:t> 的 </a:t>
                </a:r>
                <a14:m>
                  <m:oMath xmlns:m="http://schemas.openxmlformats.org/officeDocument/2006/math">
                    <m:r>
                      <m:rPr>
                        <m:sty m:val="p"/>
                      </m:rPr>
                      <a:rPr kumimoji="1" lang="en-US" altLang="zh-CN" sz="1800">
                        <a:latin typeface="Cambria Math" panose="02040503050406030204" pitchFamily="18" charset="0"/>
                      </a:rPr>
                      <m:t>LCS</m:t>
                    </m:r>
                  </m:oMath>
                </a14:m>
                <a:r>
                  <a:rPr kumimoji="1" lang="zh-CN" altLang="en-US" sz="1800"/>
                  <a:t> 的长度。</a:t>
                </a:r>
                <a:endParaRPr kumimoji="1" lang="en-US" altLang="zh-CN" sz="1800"/>
              </a:p>
              <a:p>
                <a:pPr marL="0" indent="0">
                  <a:lnSpc>
                    <a:spcPct val="150000"/>
                  </a:lnSpc>
                  <a:spcBef>
                    <a:spcPts val="1200"/>
                  </a:spcBef>
                  <a:buNone/>
                </a:pPr>
                <a:r>
                  <a:rPr kumimoji="1" lang="en-US" altLang="zh-CN" sz="1800"/>
                  <a:t>【</a:t>
                </a:r>
                <a:r>
                  <a:rPr kumimoji="1" lang="zh-CN" altLang="en-US" sz="1800"/>
                  <a:t>阶段划分</a:t>
                </a:r>
                <a:r>
                  <a:rPr kumimoji="1" lang="en-US" altLang="zh-CN" sz="1800"/>
                  <a:t>】</a:t>
                </a:r>
              </a:p>
              <a:p>
                <a:pPr>
                  <a:lnSpc>
                    <a:spcPct val="150000"/>
                  </a:lnSpc>
                  <a:spcBef>
                    <a:spcPts val="1200"/>
                  </a:spcBef>
                </a:pPr>
                <a:r>
                  <a:rPr kumimoji="1" lang="zh-CN" altLang="en-US" sz="1800"/>
                  <a:t>已经处理的前缀长度，</a:t>
                </a:r>
                <a14:m>
                  <m:oMath xmlns:m="http://schemas.openxmlformats.org/officeDocument/2006/math">
                    <m:r>
                      <a:rPr kumimoji="1" lang="en-US" altLang="zh-CN" sz="1800" i="1">
                        <a:latin typeface="Cambria Math" panose="02040503050406030204" pitchFamily="18" charset="0"/>
                      </a:rPr>
                      <m:t>𝑖</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𝑗</m:t>
                    </m:r>
                  </m:oMath>
                </a14:m>
                <a:r>
                  <a:rPr kumimoji="1" lang="en-US" altLang="zh-CN" sz="1800"/>
                  <a:t> </a:t>
                </a:r>
                <a:r>
                  <a:rPr kumimoji="1" lang="zh-CN" altLang="en-US" sz="1800"/>
                  <a:t>分别代表在两个字符串中的位置，即一个二维坐标。</a:t>
                </a:r>
                <a:endParaRPr kumimoji="1" lang="en-US" altLang="zh-CN" sz="1800"/>
              </a:p>
            </p:txBody>
          </p:sp>
        </mc:Choice>
        <mc:Fallback xmlns="">
          <p:sp>
            <p:nvSpPr>
              <p:cNvPr id="3" name="内容占位符 2">
                <a:extLst>
                  <a:ext uri="{FF2B5EF4-FFF2-40B4-BE49-F238E27FC236}">
                    <a16:creationId xmlns:a16="http://schemas.microsoft.com/office/drawing/2014/main" id="{8FC5F3E0-1A45-F24D-A13E-CEAFD9F65AA4}"/>
                  </a:ext>
                </a:extLst>
              </p:cNvPr>
              <p:cNvSpPr>
                <a:spLocks noGrp="1" noRot="1" noChangeAspect="1" noMove="1" noResize="1" noEditPoints="1" noAdjustHandles="1" noChangeArrowheads="1" noChangeShapeType="1" noTextEdit="1"/>
              </p:cNvSpPr>
              <p:nvPr>
                <p:ph idx="1"/>
              </p:nvPr>
            </p:nvSpPr>
            <p:spPr>
              <a:blipFill>
                <a:blip r:embed="rId2"/>
                <a:stretch>
                  <a:fillRect l="-1398" r="-762"/>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8DEA9DE6-32F8-F74B-BC33-3024AA442DC5}"/>
              </a:ext>
            </a:extLst>
          </p:cNvPr>
          <p:cNvSpPr>
            <a:spLocks noGrp="1"/>
          </p:cNvSpPr>
          <p:nvPr>
            <p:ph type="dt" sz="half" idx="10"/>
          </p:nvPr>
        </p:nvSpPr>
        <p:spPr/>
        <p:txBody>
          <a:bodyPr/>
          <a:lstStyle/>
          <a:p>
            <a:fld id="{E51F6A34-9C00-F949-B0E5-D6F713006C07}" type="datetime1">
              <a:t>2019/7/9</a:t>
            </a:fld>
            <a:endParaRPr lang="zh-CN" altLang="en-US" dirty="0"/>
          </a:p>
        </p:txBody>
      </p:sp>
      <p:sp>
        <p:nvSpPr>
          <p:cNvPr id="5" name="页脚占位符 4">
            <a:extLst>
              <a:ext uri="{FF2B5EF4-FFF2-40B4-BE49-F238E27FC236}">
                <a16:creationId xmlns:a16="http://schemas.microsoft.com/office/drawing/2014/main" id="{21D210DE-7E6E-2843-807F-8C48A466D466}"/>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D7B64ECE-351D-8B47-9602-03250F5A5117}"/>
              </a:ext>
            </a:extLst>
          </p:cNvPr>
          <p:cNvSpPr>
            <a:spLocks noGrp="1"/>
          </p:cNvSpPr>
          <p:nvPr>
            <p:ph type="sldNum" sz="quarter" idx="12"/>
          </p:nvPr>
        </p:nvSpPr>
        <p:spPr/>
        <p:txBody>
          <a:bodyPr/>
          <a:lstStyle/>
          <a:p>
            <a:fld id="{0FF54DE5-C571-48E8-A5BC-B369434E2F44}" type="slidenum">
              <a:rPr lang="en-US" altLang="zh-CN" smtClean="0"/>
              <a:pPr/>
              <a:t>11</a:t>
            </a:fld>
            <a:endParaRPr lang="zh-CN" altLang="en-US" dirty="0"/>
          </a:p>
        </p:txBody>
      </p:sp>
    </p:spTree>
    <p:extLst>
      <p:ext uri="{BB962C8B-B14F-4D97-AF65-F5344CB8AC3E}">
        <p14:creationId xmlns:p14="http://schemas.microsoft.com/office/powerpoint/2010/main" val="164041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EB50E-B681-444E-94D0-DAFA86DA171E}"/>
              </a:ext>
            </a:extLst>
          </p:cNvPr>
          <p:cNvSpPr>
            <a:spLocks noGrp="1"/>
          </p:cNvSpPr>
          <p:nvPr>
            <p:ph type="title"/>
          </p:nvPr>
        </p:nvSpPr>
        <p:spPr/>
        <p:txBody>
          <a:bodyPr/>
          <a:lstStyle/>
          <a:p>
            <a:r>
              <a:rPr kumimoji="1" lang="zh-CN" altLang="en-US"/>
              <a:t>最长公共子序列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FC5F3E0-1A45-F24D-A13E-CEAFD9F65AA4}"/>
                  </a:ext>
                </a:extLst>
              </p:cNvPr>
              <p:cNvSpPr>
                <a:spLocks noGrp="1"/>
              </p:cNvSpPr>
              <p:nvPr>
                <p:ph idx="1"/>
              </p:nvPr>
            </p:nvSpPr>
            <p:spPr/>
            <p:txBody>
              <a:bodyPr>
                <a:normAutofit/>
              </a:bodyPr>
              <a:lstStyle/>
              <a:p>
                <a:pPr marL="0" indent="0">
                  <a:lnSpc>
                    <a:spcPct val="150000"/>
                  </a:lnSpc>
                  <a:spcBef>
                    <a:spcPts val="1200"/>
                  </a:spcBef>
                  <a:buNone/>
                </a:pPr>
                <a:r>
                  <a:rPr kumimoji="1" lang="en-US" altLang="zh-CN" sz="1800"/>
                  <a:t>【</a:t>
                </a:r>
                <a:r>
                  <a:rPr kumimoji="1" lang="zh-CN" altLang="en-US" sz="1800"/>
                  <a:t>转移方程</a:t>
                </a:r>
                <a:r>
                  <a:rPr kumimoji="1" lang="en-US" altLang="zh-CN" sz="1800"/>
                  <a:t>】</a:t>
                </a:r>
              </a:p>
              <a:p>
                <a:pPr>
                  <a:lnSpc>
                    <a:spcPct val="100000"/>
                  </a:lnSpc>
                  <a:spcBef>
                    <a:spcPts val="0"/>
                  </a:spcBef>
                </a:pPr>
                <a14:m>
                  <m:oMath xmlns:m="http://schemas.openxmlformats.org/officeDocument/2006/math">
                    <m:r>
                      <a:rPr kumimoji="1" lang="en-US" altLang="zh-CN" sz="1800" b="0" i="1">
                        <a:latin typeface="Cambria Math" panose="02040503050406030204" pitchFamily="18" charset="0"/>
                      </a:rPr>
                      <m:t>𝐹</m:t>
                    </m:r>
                    <m:d>
                      <m:dPr>
                        <m:ctrlPr>
                          <a:rPr kumimoji="1" lang="en-US" altLang="zh-CN" sz="1800" b="0" i="1">
                            <a:latin typeface="Cambria Math" panose="02040503050406030204" pitchFamily="18" charset="0"/>
                          </a:rPr>
                        </m:ctrlPr>
                      </m:dPr>
                      <m:e>
                        <m:r>
                          <a:rPr kumimoji="1" lang="en-US" altLang="zh-CN" sz="1800" b="0" i="1">
                            <a:latin typeface="Cambria Math" panose="02040503050406030204" pitchFamily="18" charset="0"/>
                          </a:rPr>
                          <m:t>𝑖</m:t>
                        </m:r>
                        <m:r>
                          <a:rPr kumimoji="1" lang="en-US" altLang="zh-CN" sz="1800" b="0" i="1">
                            <a:latin typeface="Cambria Math" panose="02040503050406030204" pitchFamily="18" charset="0"/>
                          </a:rPr>
                          <m:t>,</m:t>
                        </m:r>
                        <m:r>
                          <a:rPr kumimoji="1" lang="en-US" altLang="zh-CN" sz="1800" b="0" i="1">
                            <a:latin typeface="Cambria Math" panose="02040503050406030204" pitchFamily="18" charset="0"/>
                          </a:rPr>
                          <m:t>𝑗</m:t>
                        </m:r>
                      </m:e>
                    </m:d>
                    <m:r>
                      <a:rPr kumimoji="1" lang="en-US" altLang="zh-CN" sz="1800" b="0" i="1">
                        <a:latin typeface="Cambria Math" panose="02040503050406030204" pitchFamily="18" charset="0"/>
                      </a:rPr>
                      <m:t>=</m:t>
                    </m:r>
                    <m:r>
                      <a:rPr kumimoji="1" lang="en-US" altLang="zh-CN" sz="1800" b="0" i="1">
                        <a:latin typeface="Cambria Math" panose="02040503050406030204" pitchFamily="18" charset="0"/>
                      </a:rPr>
                      <m:t>𝑚𝑎𝑥</m:t>
                    </m:r>
                    <m:d>
                      <m:dPr>
                        <m:begChr m:val="{"/>
                        <m:endChr m:val=""/>
                        <m:ctrlPr>
                          <a:rPr kumimoji="1" lang="en-US" altLang="zh-CN" sz="1800" b="0" i="1">
                            <a:latin typeface="Cambria Math" panose="02040503050406030204" pitchFamily="18" charset="0"/>
                          </a:rPr>
                        </m:ctrlPr>
                      </m:dPr>
                      <m:e>
                        <m:eqArr>
                          <m:eqArrPr>
                            <m:ctrlPr>
                              <a:rPr kumimoji="1" lang="en-US" altLang="zh-CN" sz="1800" b="0" i="1">
                                <a:latin typeface="Cambria Math" panose="02040503050406030204" pitchFamily="18" charset="0"/>
                              </a:rPr>
                            </m:ctrlPr>
                          </m:eqArrPr>
                          <m:e>
                            <m:r>
                              <a:rPr kumimoji="1" lang="en-US" altLang="zh-CN" sz="1800" b="0" i="1">
                                <a:latin typeface="Cambria Math" panose="02040503050406030204" pitchFamily="18" charset="0"/>
                              </a:rPr>
                              <m:t>𝐹</m:t>
                            </m:r>
                            <m:r>
                              <a:rPr kumimoji="1" lang="en-US" altLang="zh-CN" sz="1800" b="0" i="1">
                                <a:latin typeface="Cambria Math" panose="02040503050406030204" pitchFamily="18" charset="0"/>
                              </a:rPr>
                              <m:t>[</m:t>
                            </m:r>
                            <m:r>
                              <a:rPr kumimoji="1" lang="en-US" altLang="zh-CN" sz="1800" b="0" i="1">
                                <a:latin typeface="Cambria Math" panose="02040503050406030204" pitchFamily="18" charset="0"/>
                              </a:rPr>
                              <m:t>𝑖</m:t>
                            </m:r>
                            <m:r>
                              <a:rPr kumimoji="1" lang="en-US" altLang="zh-CN" sz="1800" b="0" i="1">
                                <a:latin typeface="Cambria Math" panose="02040503050406030204" pitchFamily="18" charset="0"/>
                              </a:rPr>
                              <m:t>−1,</m:t>
                            </m:r>
                            <m:r>
                              <a:rPr kumimoji="1" lang="en-US" altLang="zh-CN" sz="1800" b="0" i="1">
                                <a:latin typeface="Cambria Math" panose="02040503050406030204" pitchFamily="18" charset="0"/>
                              </a:rPr>
                              <m:t>𝑗</m:t>
                            </m:r>
                            <m:r>
                              <a:rPr kumimoji="1" lang="en-US" altLang="zh-CN" sz="1800" b="0" i="1">
                                <a:latin typeface="Cambria Math" panose="02040503050406030204" pitchFamily="18" charset="0"/>
                              </a:rPr>
                              <m:t>]</m:t>
                            </m:r>
                          </m:e>
                          <m:e>
                            <m:r>
                              <a:rPr kumimoji="1" lang="en-US" altLang="zh-CN" sz="1800" b="0" i="1">
                                <a:latin typeface="Cambria Math" panose="02040503050406030204" pitchFamily="18" charset="0"/>
                              </a:rPr>
                              <m:t>𝐹</m:t>
                            </m:r>
                            <m:r>
                              <a:rPr kumimoji="1" lang="en-US" altLang="zh-CN" sz="1800" b="0" i="1">
                                <a:latin typeface="Cambria Math" panose="02040503050406030204" pitchFamily="18" charset="0"/>
                              </a:rPr>
                              <m:t>[</m:t>
                            </m:r>
                            <m:r>
                              <a:rPr kumimoji="1" lang="en-US" altLang="zh-CN" sz="1800" b="0" i="1">
                                <a:latin typeface="Cambria Math" panose="02040503050406030204" pitchFamily="18" charset="0"/>
                              </a:rPr>
                              <m:t>𝑖</m:t>
                            </m:r>
                            <m:r>
                              <a:rPr kumimoji="1" lang="en-US" altLang="zh-CN" sz="1800" b="0" i="1">
                                <a:latin typeface="Cambria Math" panose="02040503050406030204" pitchFamily="18" charset="0"/>
                              </a:rPr>
                              <m:t>,</m:t>
                            </m:r>
                            <m:r>
                              <a:rPr kumimoji="1" lang="en-US" altLang="zh-CN" sz="1800" b="0" i="1">
                                <a:latin typeface="Cambria Math" panose="02040503050406030204" pitchFamily="18" charset="0"/>
                              </a:rPr>
                              <m:t>𝑗</m:t>
                            </m:r>
                            <m:r>
                              <a:rPr kumimoji="1" lang="en-US" altLang="zh-CN" sz="1800" b="0" i="1">
                                <a:latin typeface="Cambria Math" panose="02040503050406030204" pitchFamily="18" charset="0"/>
                              </a:rPr>
                              <m:t>−1]</m:t>
                            </m:r>
                          </m:e>
                          <m:e>
                            <m:r>
                              <a:rPr kumimoji="1" lang="en-US" altLang="zh-CN" sz="1800" b="0" i="1">
                                <a:latin typeface="Cambria Math" panose="02040503050406030204" pitchFamily="18" charset="0"/>
                              </a:rPr>
                              <m:t>𝐹</m:t>
                            </m:r>
                            <m:d>
                              <m:dPr>
                                <m:begChr m:val="["/>
                                <m:endChr m:val="]"/>
                                <m:ctrlPr>
                                  <a:rPr kumimoji="1" lang="en-US" altLang="zh-CN" sz="1800" b="0" i="1">
                                    <a:latin typeface="Cambria Math" panose="02040503050406030204" pitchFamily="18" charset="0"/>
                                  </a:rPr>
                                </m:ctrlPr>
                              </m:dPr>
                              <m:e>
                                <m:r>
                                  <a:rPr kumimoji="1" lang="en-US" altLang="zh-CN" sz="1800" b="0" i="1">
                                    <a:latin typeface="Cambria Math" panose="02040503050406030204" pitchFamily="18" charset="0"/>
                                  </a:rPr>
                                  <m:t>𝑖</m:t>
                                </m:r>
                                <m:r>
                                  <a:rPr kumimoji="1" lang="en-US" altLang="zh-CN" sz="1800" b="0" i="1">
                                    <a:latin typeface="Cambria Math" panose="02040503050406030204" pitchFamily="18" charset="0"/>
                                  </a:rPr>
                                  <m:t>−1,</m:t>
                                </m:r>
                                <m:r>
                                  <a:rPr kumimoji="1" lang="en-US" altLang="zh-CN" sz="1800" b="0" i="1">
                                    <a:latin typeface="Cambria Math" panose="02040503050406030204" pitchFamily="18" charset="0"/>
                                  </a:rPr>
                                  <m:t>𝑗</m:t>
                                </m:r>
                                <m:r>
                                  <a:rPr kumimoji="1" lang="en-US" altLang="zh-CN" sz="1800" b="0" i="1">
                                    <a:latin typeface="Cambria Math" panose="02040503050406030204" pitchFamily="18" charset="0"/>
                                  </a:rPr>
                                  <m:t>−1</m:t>
                                </m:r>
                              </m:e>
                            </m:d>
                            <m:r>
                              <a:rPr kumimoji="1" lang="en-US" altLang="zh-CN" sz="1800" b="0" i="1">
                                <a:latin typeface="Cambria Math" panose="02040503050406030204" pitchFamily="18" charset="0"/>
                              </a:rPr>
                              <m:t>+1 (</m:t>
                            </m:r>
                            <m:r>
                              <a:rPr kumimoji="1" lang="en-US" altLang="zh-CN" sz="1800" b="0" i="1">
                                <a:latin typeface="Cambria Math" panose="02040503050406030204" pitchFamily="18" charset="0"/>
                              </a:rPr>
                              <m:t>𝐴</m:t>
                            </m:r>
                            <m:d>
                              <m:dPr>
                                <m:begChr m:val="["/>
                                <m:endChr m:val="]"/>
                                <m:ctrlPr>
                                  <a:rPr kumimoji="1" lang="en-US" altLang="zh-CN" sz="1800" b="0" i="1">
                                    <a:latin typeface="Cambria Math" panose="02040503050406030204" pitchFamily="18" charset="0"/>
                                  </a:rPr>
                                </m:ctrlPr>
                              </m:dPr>
                              <m:e>
                                <m:r>
                                  <a:rPr kumimoji="1" lang="en-US" altLang="zh-CN" sz="1800" b="0" i="1">
                                    <a:latin typeface="Cambria Math" panose="02040503050406030204" pitchFamily="18" charset="0"/>
                                  </a:rPr>
                                  <m:t>𝑖</m:t>
                                </m:r>
                              </m:e>
                            </m:d>
                            <m:r>
                              <a:rPr kumimoji="1" lang="en-US" altLang="zh-CN" sz="1800" b="0" i="1">
                                <a:latin typeface="Cambria Math" panose="02040503050406030204" pitchFamily="18" charset="0"/>
                              </a:rPr>
                              <m:t>=</m:t>
                            </m:r>
                            <m:r>
                              <a:rPr kumimoji="1" lang="en-US" altLang="zh-CN" sz="1800" b="0" i="1">
                                <a:latin typeface="Cambria Math" panose="02040503050406030204" pitchFamily="18" charset="0"/>
                              </a:rPr>
                              <m:t>𝐵</m:t>
                            </m:r>
                            <m:r>
                              <a:rPr kumimoji="1" lang="en-US" altLang="zh-CN" sz="1800" b="0" i="1">
                                <a:latin typeface="Cambria Math" panose="02040503050406030204" pitchFamily="18" charset="0"/>
                              </a:rPr>
                              <m:t>[</m:t>
                            </m:r>
                            <m:r>
                              <a:rPr kumimoji="1" lang="en-US" altLang="zh-CN" sz="1800" b="0" i="1">
                                <a:latin typeface="Cambria Math" panose="02040503050406030204" pitchFamily="18" charset="0"/>
                              </a:rPr>
                              <m:t>𝑗</m:t>
                            </m:r>
                            <m:r>
                              <a:rPr kumimoji="1" lang="en-US" altLang="zh-CN" sz="1800" b="0" i="1">
                                <a:latin typeface="Cambria Math" panose="02040503050406030204" pitchFamily="18" charset="0"/>
                              </a:rPr>
                              <m:t>])</m:t>
                            </m:r>
                          </m:e>
                        </m:eqArr>
                      </m:e>
                    </m:d>
                  </m:oMath>
                </a14:m>
                <a:endParaRPr kumimoji="1" lang="en-US" altLang="zh-CN" sz="1800"/>
              </a:p>
              <a:p>
                <a:pPr marL="0" indent="0">
                  <a:lnSpc>
                    <a:spcPct val="150000"/>
                  </a:lnSpc>
                  <a:spcBef>
                    <a:spcPts val="1200"/>
                  </a:spcBef>
                  <a:buNone/>
                </a:pPr>
                <a:r>
                  <a:rPr kumimoji="1" lang="en-US" altLang="zh-CN" sz="1800"/>
                  <a:t>【</a:t>
                </a:r>
                <a:r>
                  <a:rPr kumimoji="1" lang="zh-CN" altLang="en-US" sz="1800"/>
                  <a:t>边界</a:t>
                </a:r>
                <a:r>
                  <a:rPr kumimoji="1" lang="en-US" altLang="zh-CN" sz="1800"/>
                  <a:t>】</a:t>
                </a:r>
              </a:p>
              <a:p>
                <a:pPr>
                  <a:lnSpc>
                    <a:spcPct val="150000"/>
                  </a:lnSpc>
                  <a:spcBef>
                    <a:spcPts val="1200"/>
                  </a:spcBef>
                </a:pPr>
                <a14:m>
                  <m:oMath xmlns:m="http://schemas.openxmlformats.org/officeDocument/2006/math">
                    <m:r>
                      <a:rPr kumimoji="1" lang="en-US" altLang="zh-CN" sz="1800" b="0" i="1">
                        <a:latin typeface="Cambria Math" panose="02040503050406030204" pitchFamily="18" charset="0"/>
                      </a:rPr>
                      <m:t>𝐹</m:t>
                    </m:r>
                    <m:d>
                      <m:dPr>
                        <m:begChr m:val="["/>
                        <m:endChr m:val="]"/>
                        <m:ctrlPr>
                          <a:rPr kumimoji="1" lang="en-US" altLang="zh-CN" sz="1800" b="0" i="1">
                            <a:latin typeface="Cambria Math" panose="02040503050406030204" pitchFamily="18" charset="0"/>
                          </a:rPr>
                        </m:ctrlPr>
                      </m:dPr>
                      <m:e>
                        <m:r>
                          <a:rPr kumimoji="1" lang="en-US" altLang="zh-CN" sz="1800" b="0" i="1">
                            <a:latin typeface="Cambria Math" panose="02040503050406030204" pitchFamily="18" charset="0"/>
                          </a:rPr>
                          <m:t>𝑖</m:t>
                        </m:r>
                        <m:r>
                          <a:rPr kumimoji="1" lang="en-US" altLang="zh-CN" sz="1800" b="0" i="1">
                            <a:latin typeface="Cambria Math" panose="02040503050406030204" pitchFamily="18" charset="0"/>
                          </a:rPr>
                          <m:t>,0</m:t>
                        </m:r>
                      </m:e>
                    </m:d>
                    <m:r>
                      <a:rPr kumimoji="1" lang="en-US" altLang="zh-CN" sz="1800" b="0" i="1">
                        <a:latin typeface="Cambria Math" panose="02040503050406030204" pitchFamily="18" charset="0"/>
                      </a:rPr>
                      <m:t>=</m:t>
                    </m:r>
                    <m:r>
                      <a:rPr kumimoji="1" lang="en-US" altLang="zh-CN" sz="1800" b="0" i="1">
                        <a:latin typeface="Cambria Math" panose="02040503050406030204" pitchFamily="18" charset="0"/>
                      </a:rPr>
                      <m:t>𝐹</m:t>
                    </m:r>
                    <m:d>
                      <m:dPr>
                        <m:begChr m:val="["/>
                        <m:endChr m:val="]"/>
                        <m:ctrlPr>
                          <a:rPr kumimoji="1" lang="en-US" altLang="zh-CN" sz="1800" b="0" i="1">
                            <a:latin typeface="Cambria Math" panose="02040503050406030204" pitchFamily="18" charset="0"/>
                          </a:rPr>
                        </m:ctrlPr>
                      </m:dPr>
                      <m:e>
                        <m:r>
                          <a:rPr kumimoji="1" lang="en-US" altLang="zh-CN" sz="1800" b="0" i="1">
                            <a:latin typeface="Cambria Math" panose="02040503050406030204" pitchFamily="18" charset="0"/>
                          </a:rPr>
                          <m:t>0,</m:t>
                        </m:r>
                        <m:r>
                          <a:rPr kumimoji="1" lang="en-US" altLang="zh-CN" sz="1800" b="0" i="1">
                            <a:latin typeface="Cambria Math" panose="02040503050406030204" pitchFamily="18" charset="0"/>
                          </a:rPr>
                          <m:t>𝑗</m:t>
                        </m:r>
                      </m:e>
                    </m:d>
                    <m:r>
                      <a:rPr kumimoji="1" lang="en-US" altLang="zh-CN" sz="1800" b="0" i="1">
                        <a:latin typeface="Cambria Math" panose="02040503050406030204" pitchFamily="18" charset="0"/>
                      </a:rPr>
                      <m:t>=0</m:t>
                    </m:r>
                  </m:oMath>
                </a14:m>
                <a:endParaRPr kumimoji="1" lang="en-US" altLang="zh-CN" sz="1800"/>
              </a:p>
              <a:p>
                <a:pPr marL="0" indent="0">
                  <a:lnSpc>
                    <a:spcPct val="150000"/>
                  </a:lnSpc>
                  <a:spcBef>
                    <a:spcPts val="1200"/>
                  </a:spcBef>
                  <a:buNone/>
                </a:pPr>
                <a:r>
                  <a:rPr kumimoji="1" lang="en-US" altLang="zh-CN" sz="1800"/>
                  <a:t>【</a:t>
                </a:r>
                <a:r>
                  <a:rPr kumimoji="1" lang="zh-CN" altLang="en-US" sz="1800"/>
                  <a:t>目标</a:t>
                </a:r>
                <a:r>
                  <a:rPr kumimoji="1" lang="en-US" altLang="zh-CN" sz="1800"/>
                  <a:t>】</a:t>
                </a:r>
              </a:p>
              <a:p>
                <a:pPr>
                  <a:lnSpc>
                    <a:spcPct val="150000"/>
                  </a:lnSpc>
                  <a:spcBef>
                    <a:spcPts val="1200"/>
                  </a:spcBef>
                </a:pPr>
                <a14:m>
                  <m:oMath xmlns:m="http://schemas.openxmlformats.org/officeDocument/2006/math">
                    <m:r>
                      <a:rPr kumimoji="1" lang="en-US" altLang="zh-CN" sz="1800" b="0" i="1">
                        <a:latin typeface="Cambria Math" panose="02040503050406030204" pitchFamily="18" charset="0"/>
                      </a:rPr>
                      <m:t>𝐹</m:t>
                    </m:r>
                    <m:r>
                      <a:rPr kumimoji="1" lang="en-US" altLang="zh-CN" sz="1800" b="0" i="1">
                        <a:latin typeface="Cambria Math" panose="02040503050406030204" pitchFamily="18" charset="0"/>
                      </a:rPr>
                      <m:t>[</m:t>
                    </m:r>
                    <m:r>
                      <a:rPr kumimoji="1" lang="en-US" altLang="zh-CN" sz="1800" b="0" i="1">
                        <a:latin typeface="Cambria Math" panose="02040503050406030204" pitchFamily="18" charset="0"/>
                      </a:rPr>
                      <m:t>𝑁</m:t>
                    </m:r>
                    <m:r>
                      <a:rPr kumimoji="1" lang="en-US" altLang="zh-CN" sz="1800" b="0" i="1">
                        <a:latin typeface="Cambria Math" panose="02040503050406030204" pitchFamily="18" charset="0"/>
                      </a:rPr>
                      <m:t>,</m:t>
                    </m:r>
                    <m:r>
                      <a:rPr kumimoji="1" lang="en-US" altLang="zh-CN" sz="1800" b="0" i="1">
                        <a:latin typeface="Cambria Math" panose="02040503050406030204" pitchFamily="18" charset="0"/>
                      </a:rPr>
                      <m:t>𝑀</m:t>
                    </m:r>
                    <m:r>
                      <a:rPr kumimoji="1" lang="en-US" altLang="zh-CN" sz="1800" b="0" i="1">
                        <a:latin typeface="Cambria Math" panose="02040503050406030204" pitchFamily="18" charset="0"/>
                      </a:rPr>
                      <m:t>]</m:t>
                    </m:r>
                  </m:oMath>
                </a14:m>
                <a:endParaRPr kumimoji="1" lang="en-US" altLang="zh-CN" sz="1800"/>
              </a:p>
            </p:txBody>
          </p:sp>
        </mc:Choice>
        <mc:Fallback xmlns="">
          <p:sp>
            <p:nvSpPr>
              <p:cNvPr id="3" name="内容占位符 2">
                <a:extLst>
                  <a:ext uri="{FF2B5EF4-FFF2-40B4-BE49-F238E27FC236}">
                    <a16:creationId xmlns:a16="http://schemas.microsoft.com/office/drawing/2014/main" id="{8FC5F3E0-1A45-F24D-A13E-CEAFD9F65AA4}"/>
                  </a:ext>
                </a:extLst>
              </p:cNvPr>
              <p:cNvSpPr>
                <a:spLocks noGrp="1" noRot="1" noChangeAspect="1" noMove="1" noResize="1" noEditPoints="1" noAdjustHandles="1" noChangeArrowheads="1" noChangeShapeType="1" noTextEdit="1"/>
              </p:cNvSpPr>
              <p:nvPr>
                <p:ph idx="1"/>
              </p:nvPr>
            </p:nvSpPr>
            <p:spPr>
              <a:blipFill>
                <a:blip r:embed="rId2"/>
                <a:stretch>
                  <a:fillRect l="-3431" t="-42105" b="-6925"/>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8DEA9DE6-32F8-F74B-BC33-3024AA442DC5}"/>
              </a:ext>
            </a:extLst>
          </p:cNvPr>
          <p:cNvSpPr>
            <a:spLocks noGrp="1"/>
          </p:cNvSpPr>
          <p:nvPr>
            <p:ph type="dt" sz="half" idx="10"/>
          </p:nvPr>
        </p:nvSpPr>
        <p:spPr/>
        <p:txBody>
          <a:bodyPr/>
          <a:lstStyle/>
          <a:p>
            <a:fld id="{E51F6A34-9C00-F949-B0E5-D6F713006C07}" type="datetime1">
              <a:t>2019/7/9</a:t>
            </a:fld>
            <a:endParaRPr lang="zh-CN" altLang="en-US" dirty="0"/>
          </a:p>
        </p:txBody>
      </p:sp>
      <p:sp>
        <p:nvSpPr>
          <p:cNvPr id="5" name="页脚占位符 4">
            <a:extLst>
              <a:ext uri="{FF2B5EF4-FFF2-40B4-BE49-F238E27FC236}">
                <a16:creationId xmlns:a16="http://schemas.microsoft.com/office/drawing/2014/main" id="{21D210DE-7E6E-2843-807F-8C48A466D466}"/>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D7B64ECE-351D-8B47-9602-03250F5A5117}"/>
              </a:ext>
            </a:extLst>
          </p:cNvPr>
          <p:cNvSpPr>
            <a:spLocks noGrp="1"/>
          </p:cNvSpPr>
          <p:nvPr>
            <p:ph type="sldNum" sz="quarter" idx="12"/>
          </p:nvPr>
        </p:nvSpPr>
        <p:spPr/>
        <p:txBody>
          <a:bodyPr/>
          <a:lstStyle/>
          <a:p>
            <a:fld id="{0FF54DE5-C571-48E8-A5BC-B369434E2F44}" type="slidenum">
              <a:rPr lang="en-US" altLang="zh-CN" smtClean="0"/>
              <a:pPr/>
              <a:t>12</a:t>
            </a:fld>
            <a:endParaRPr lang="zh-CN" altLang="en-US" dirty="0"/>
          </a:p>
        </p:txBody>
      </p:sp>
    </p:spTree>
    <p:extLst>
      <p:ext uri="{BB962C8B-B14F-4D97-AF65-F5344CB8AC3E}">
        <p14:creationId xmlns:p14="http://schemas.microsoft.com/office/powerpoint/2010/main" val="255491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DE02B-846D-A647-860E-25F704814AD7}"/>
              </a:ext>
            </a:extLst>
          </p:cNvPr>
          <p:cNvSpPr>
            <a:spLocks noGrp="1"/>
          </p:cNvSpPr>
          <p:nvPr>
            <p:ph type="title"/>
          </p:nvPr>
        </p:nvSpPr>
        <p:spPr/>
        <p:txBody>
          <a:bodyPr/>
          <a:lstStyle/>
          <a:p>
            <a:r>
              <a:rPr kumimoji="1" lang="zh-CN" altLang="en-US"/>
              <a:t>线性</a:t>
            </a:r>
            <a:r>
              <a:rPr kumimoji="1" lang="en-US" altLang="zh-CN"/>
              <a:t>DP</a:t>
            </a:r>
            <a:r>
              <a:rPr kumimoji="1" lang="zh-CN" altLang="en-US"/>
              <a:t>的设计</a:t>
            </a:r>
          </a:p>
        </p:txBody>
      </p:sp>
      <p:sp>
        <p:nvSpPr>
          <p:cNvPr id="3" name="内容占位符 2">
            <a:extLst>
              <a:ext uri="{FF2B5EF4-FFF2-40B4-BE49-F238E27FC236}">
                <a16:creationId xmlns:a16="http://schemas.microsoft.com/office/drawing/2014/main" id="{C3233CA4-024B-D641-91F8-40B98355D0E1}"/>
              </a:ext>
            </a:extLst>
          </p:cNvPr>
          <p:cNvSpPr>
            <a:spLocks noGrp="1"/>
          </p:cNvSpPr>
          <p:nvPr>
            <p:ph idx="1"/>
          </p:nvPr>
        </p:nvSpPr>
        <p:spPr/>
        <p:txBody>
          <a:bodyPr>
            <a:normAutofit/>
          </a:bodyPr>
          <a:lstStyle/>
          <a:p>
            <a:pPr>
              <a:lnSpc>
                <a:spcPct val="150000"/>
              </a:lnSpc>
              <a:spcBef>
                <a:spcPts val="1200"/>
              </a:spcBef>
            </a:pPr>
            <a:r>
              <a:rPr kumimoji="1" lang="zh-CN" altLang="en-US" sz="1800"/>
              <a:t>如果对象表现出明显的维度和有序性，每个状态的求解直接构成一个阶段，那么 </a:t>
            </a:r>
            <a:r>
              <a:rPr kumimoji="1" lang="en-US" altLang="zh-CN" sz="1800"/>
              <a:t>DP</a:t>
            </a:r>
            <a:r>
              <a:rPr kumimoji="1" lang="zh-CN" altLang="en-US" sz="1800"/>
              <a:t> 的状态表示就是阶段的表示。</a:t>
            </a:r>
            <a:endParaRPr kumimoji="1" lang="en-US" altLang="zh-CN" sz="1800"/>
          </a:p>
          <a:p>
            <a:pPr>
              <a:lnSpc>
                <a:spcPct val="150000"/>
              </a:lnSpc>
              <a:spcBef>
                <a:spcPts val="1200"/>
              </a:spcBef>
            </a:pPr>
            <a:r>
              <a:rPr kumimoji="1" lang="zh-CN" altLang="en-US" sz="1800"/>
              <a:t>一般只需要在每个维度上各取一个坐标值作为 </a:t>
            </a:r>
            <a:r>
              <a:rPr kumimoji="1" lang="en-US" altLang="zh-CN" sz="1800"/>
              <a:t>DP</a:t>
            </a:r>
            <a:r>
              <a:rPr kumimoji="1" lang="zh-CN" altLang="en-US" sz="1800"/>
              <a:t> 的状态，自然就可以描绘出“已求解部分”在状态空间中的轮廓特征，该轮廓的进展就是阶段的转移。</a:t>
            </a:r>
            <a:endParaRPr kumimoji="1" lang="en-US" altLang="zh-CN" sz="1800"/>
          </a:p>
          <a:p>
            <a:pPr>
              <a:lnSpc>
                <a:spcPct val="150000"/>
              </a:lnSpc>
              <a:spcBef>
                <a:spcPts val="1200"/>
              </a:spcBef>
            </a:pPr>
            <a:r>
              <a:rPr kumimoji="1" lang="zh-CN" altLang="en-US" sz="1800"/>
              <a:t>每个状态的求解显然只与之前阶段的最优解有关，最优子结构性质也得以验证。</a:t>
            </a:r>
            <a:endParaRPr kumimoji="1" lang="en-US" altLang="zh-CN" sz="1800"/>
          </a:p>
          <a:p>
            <a:pPr>
              <a:lnSpc>
                <a:spcPct val="150000"/>
              </a:lnSpc>
              <a:spcBef>
                <a:spcPts val="1200"/>
              </a:spcBef>
            </a:pPr>
            <a:r>
              <a:rPr kumimoji="1" lang="zh-CN" altLang="en-US" sz="1800"/>
              <a:t>按顺序依次循环每个维度，根据问题要求递推求解即可。</a:t>
            </a:r>
          </a:p>
        </p:txBody>
      </p:sp>
      <p:sp>
        <p:nvSpPr>
          <p:cNvPr id="4" name="日期占位符 3">
            <a:extLst>
              <a:ext uri="{FF2B5EF4-FFF2-40B4-BE49-F238E27FC236}">
                <a16:creationId xmlns:a16="http://schemas.microsoft.com/office/drawing/2014/main" id="{A4C441E4-5541-AB40-9B82-8B21703C100F}"/>
              </a:ext>
            </a:extLst>
          </p:cNvPr>
          <p:cNvSpPr>
            <a:spLocks noGrp="1"/>
          </p:cNvSpPr>
          <p:nvPr>
            <p:ph type="dt" sz="half" idx="10"/>
          </p:nvPr>
        </p:nvSpPr>
        <p:spPr/>
        <p:txBody>
          <a:bodyPr/>
          <a:lstStyle/>
          <a:p>
            <a:fld id="{E51F6A34-9C00-F949-B0E5-D6F713006C07}" type="datetime1">
              <a:t>2019/7/9</a:t>
            </a:fld>
            <a:endParaRPr lang="zh-CN" altLang="en-US" dirty="0"/>
          </a:p>
        </p:txBody>
      </p:sp>
      <p:sp>
        <p:nvSpPr>
          <p:cNvPr id="5" name="页脚占位符 4">
            <a:extLst>
              <a:ext uri="{FF2B5EF4-FFF2-40B4-BE49-F238E27FC236}">
                <a16:creationId xmlns:a16="http://schemas.microsoft.com/office/drawing/2014/main" id="{90F8A107-72FC-A541-943B-5FD64D93D8E4}"/>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FE78F45C-9D97-6249-A611-57F9C9F747F5}"/>
              </a:ext>
            </a:extLst>
          </p:cNvPr>
          <p:cNvSpPr>
            <a:spLocks noGrp="1"/>
          </p:cNvSpPr>
          <p:nvPr>
            <p:ph type="sldNum" sz="quarter" idx="12"/>
          </p:nvPr>
        </p:nvSpPr>
        <p:spPr/>
        <p:txBody>
          <a:bodyPr/>
          <a:lstStyle/>
          <a:p>
            <a:fld id="{0FF54DE5-C571-48E8-A5BC-B369434E2F44}" type="slidenum">
              <a:rPr lang="en-US" altLang="zh-CN" smtClean="0"/>
              <a:pPr/>
              <a:t>13</a:t>
            </a:fld>
            <a:endParaRPr lang="zh-CN" altLang="en-US" dirty="0"/>
          </a:p>
        </p:txBody>
      </p:sp>
    </p:spTree>
    <p:extLst>
      <p:ext uri="{BB962C8B-B14F-4D97-AF65-F5344CB8AC3E}">
        <p14:creationId xmlns:p14="http://schemas.microsoft.com/office/powerpoint/2010/main" val="3446693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5B2D5-BB00-FE4F-97E4-DEA117694ABC}"/>
              </a:ext>
            </a:extLst>
          </p:cNvPr>
          <p:cNvSpPr>
            <a:spLocks noGrp="1"/>
          </p:cNvSpPr>
          <p:nvPr>
            <p:ph type="title"/>
          </p:nvPr>
        </p:nvSpPr>
        <p:spPr/>
        <p:txBody>
          <a:bodyPr/>
          <a:lstStyle/>
          <a:p>
            <a:r>
              <a:rPr kumimoji="1" lang="zh-CN" altLang="en-US"/>
              <a:t>最长公共上升子序列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371FF57-59AF-7D4B-8272-6576A8E29393}"/>
                  </a:ext>
                </a:extLst>
              </p:cNvPr>
              <p:cNvSpPr>
                <a:spLocks noGrp="1"/>
              </p:cNvSpPr>
              <p:nvPr>
                <p:ph idx="1"/>
              </p:nvPr>
            </p:nvSpPr>
            <p:spPr/>
            <p:txBody>
              <a:bodyPr>
                <a:normAutofit/>
              </a:bodyPr>
              <a:lstStyle/>
              <a:p>
                <a:pPr marL="0" indent="0">
                  <a:lnSpc>
                    <a:spcPct val="150000"/>
                  </a:lnSpc>
                  <a:spcBef>
                    <a:spcPts val="1200"/>
                  </a:spcBef>
                  <a:buNone/>
                </a:pPr>
                <a:r>
                  <a:rPr kumimoji="1" lang="en-US" altLang="zh-CN" sz="1800"/>
                  <a:t>【</a:t>
                </a:r>
                <a:r>
                  <a:rPr kumimoji="1" lang="zh-CN" altLang="en-US" sz="1800"/>
                  <a:t>问题描述</a:t>
                </a:r>
                <a:r>
                  <a:rPr kumimoji="1" lang="en-US" altLang="zh-CN" sz="1800"/>
                  <a:t>】</a:t>
                </a:r>
              </a:p>
              <a:p>
                <a:pPr>
                  <a:lnSpc>
                    <a:spcPct val="150000"/>
                  </a:lnSpc>
                  <a:spcBef>
                    <a:spcPts val="1200"/>
                  </a:spcBef>
                </a:pPr>
                <a:r>
                  <a:rPr kumimoji="1" lang="zh-CN" altLang="en-US" sz="1800"/>
                  <a:t>对于两个数列 </a:t>
                </a:r>
                <a14:m>
                  <m:oMath xmlns:m="http://schemas.openxmlformats.org/officeDocument/2006/math">
                    <m:r>
                      <a:rPr kumimoji="1" lang="en-US" altLang="zh-CN" sz="1800" i="1">
                        <a:latin typeface="Cambria Math" panose="02040503050406030204" pitchFamily="18" charset="0"/>
                      </a:rPr>
                      <m:t>𝐴</m:t>
                    </m:r>
                  </m:oMath>
                </a14:m>
                <a:r>
                  <a:rPr kumimoji="1" lang="en-US" altLang="zh-CN" sz="1800"/>
                  <a:t> </a:t>
                </a:r>
                <a:r>
                  <a:rPr kumimoji="1" lang="zh-CN" altLang="en-US" sz="1800"/>
                  <a:t>和 </a:t>
                </a:r>
                <a14:m>
                  <m:oMath xmlns:m="http://schemas.openxmlformats.org/officeDocument/2006/math">
                    <m:r>
                      <a:rPr kumimoji="1" lang="en-US" altLang="zh-CN" sz="1800" i="1">
                        <a:latin typeface="Cambria Math" panose="02040503050406030204" pitchFamily="18" charset="0"/>
                      </a:rPr>
                      <m:t>𝐵</m:t>
                    </m:r>
                  </m:oMath>
                </a14:m>
                <a:r>
                  <a:rPr kumimoji="1" lang="zh-CN" altLang="en-US" sz="1800"/>
                  <a:t>，如果它们都包含一段位置不一定连续的数，且数值是严格递增的，那么称这一段数是两个数列的公共上升子序列，而所有的公共上升子序列中最长的就是最长公共上升子序列，即 </a:t>
                </a:r>
                <a14:m>
                  <m:oMath xmlns:m="http://schemas.openxmlformats.org/officeDocument/2006/math">
                    <m:r>
                      <m:rPr>
                        <m:sty m:val="p"/>
                      </m:rPr>
                      <a:rPr kumimoji="1" lang="en-US" altLang="zh-CN" sz="1800" i="0">
                        <a:latin typeface="Cambria Math" panose="02040503050406030204" pitchFamily="18" charset="0"/>
                      </a:rPr>
                      <m:t>LCIS</m:t>
                    </m:r>
                  </m:oMath>
                </a14:m>
                <a:r>
                  <a:rPr kumimoji="1" lang="zh-CN" altLang="en-US" sz="1800"/>
                  <a:t>。求两个给定数列的 </a:t>
                </a:r>
                <a14:m>
                  <m:oMath xmlns:m="http://schemas.openxmlformats.org/officeDocument/2006/math">
                    <m:r>
                      <m:rPr>
                        <m:sty m:val="p"/>
                      </m:rPr>
                      <a:rPr kumimoji="1" lang="en-US" altLang="zh-CN" sz="1800" i="0">
                        <a:latin typeface="Cambria Math" panose="02040503050406030204" pitchFamily="18" charset="0"/>
                      </a:rPr>
                      <m:t>LCIS</m:t>
                    </m:r>
                  </m:oMath>
                </a14:m>
                <a:r>
                  <a:rPr kumimoji="1" lang="zh-CN" altLang="en-US" sz="1800"/>
                  <a:t>。</a:t>
                </a:r>
                <a:endParaRPr kumimoji="1" lang="en-US" altLang="zh-CN" sz="1800"/>
              </a:p>
            </p:txBody>
          </p:sp>
        </mc:Choice>
        <mc:Fallback xmlns="">
          <p:sp>
            <p:nvSpPr>
              <p:cNvPr id="3" name="内容占位符 2">
                <a:extLst>
                  <a:ext uri="{FF2B5EF4-FFF2-40B4-BE49-F238E27FC236}">
                    <a16:creationId xmlns:a16="http://schemas.microsoft.com/office/drawing/2014/main" id="{C371FF57-59AF-7D4B-8272-6576A8E29393}"/>
                  </a:ext>
                </a:extLst>
              </p:cNvPr>
              <p:cNvSpPr>
                <a:spLocks noGrp="1" noRot="1" noChangeAspect="1" noMove="1" noResize="1" noEditPoints="1" noAdjustHandles="1" noChangeArrowheads="1" noChangeShapeType="1" noTextEdit="1"/>
              </p:cNvSpPr>
              <p:nvPr>
                <p:ph idx="1"/>
              </p:nvPr>
            </p:nvSpPr>
            <p:spPr>
              <a:blipFill>
                <a:blip r:embed="rId2"/>
                <a:stretch>
                  <a:fillRect l="-1398" r="-38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D9AD4A27-C6EC-494C-BBC9-425C9E51D3A0}"/>
              </a:ext>
            </a:extLst>
          </p:cNvPr>
          <p:cNvSpPr>
            <a:spLocks noGrp="1"/>
          </p:cNvSpPr>
          <p:nvPr>
            <p:ph type="dt" sz="half" idx="10"/>
          </p:nvPr>
        </p:nvSpPr>
        <p:spPr/>
        <p:txBody>
          <a:bodyPr/>
          <a:lstStyle/>
          <a:p>
            <a:fld id="{E51F6A34-9C00-F949-B0E5-D6F713006C07}" type="datetime1">
              <a:t>2019/7/9</a:t>
            </a:fld>
            <a:endParaRPr lang="zh-CN" altLang="en-US" dirty="0"/>
          </a:p>
        </p:txBody>
      </p:sp>
      <p:sp>
        <p:nvSpPr>
          <p:cNvPr id="5" name="页脚占位符 4">
            <a:extLst>
              <a:ext uri="{FF2B5EF4-FFF2-40B4-BE49-F238E27FC236}">
                <a16:creationId xmlns:a16="http://schemas.microsoft.com/office/drawing/2014/main" id="{87F8A7A3-5546-6440-899D-3A24CFFC7ED5}"/>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865F113E-D8C2-D047-B595-30A83D70D7FE}"/>
              </a:ext>
            </a:extLst>
          </p:cNvPr>
          <p:cNvSpPr>
            <a:spLocks noGrp="1"/>
          </p:cNvSpPr>
          <p:nvPr>
            <p:ph type="sldNum" sz="quarter" idx="12"/>
          </p:nvPr>
        </p:nvSpPr>
        <p:spPr/>
        <p:txBody>
          <a:bodyPr/>
          <a:lstStyle/>
          <a:p>
            <a:fld id="{0FF54DE5-C571-48E8-A5BC-B369434E2F44}" type="slidenum">
              <a:rPr lang="en-US" altLang="zh-CN" smtClean="0"/>
              <a:pPr/>
              <a:t>14</a:t>
            </a:fld>
            <a:endParaRPr lang="zh-CN" altLang="en-US" dirty="0"/>
          </a:p>
        </p:txBody>
      </p:sp>
    </p:spTree>
    <p:extLst>
      <p:ext uri="{BB962C8B-B14F-4D97-AF65-F5344CB8AC3E}">
        <p14:creationId xmlns:p14="http://schemas.microsoft.com/office/powerpoint/2010/main" val="162299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A27274-A08E-4F43-BB48-F0756262E472}"/>
              </a:ext>
            </a:extLst>
          </p:cNvPr>
          <p:cNvSpPr>
            <a:spLocks noGrp="1"/>
          </p:cNvSpPr>
          <p:nvPr>
            <p:ph type="title"/>
          </p:nvPr>
        </p:nvSpPr>
        <p:spPr/>
        <p:txBody>
          <a:bodyPr/>
          <a:lstStyle/>
          <a:p>
            <a:r>
              <a:rPr kumimoji="1" lang="zh-CN" altLang="en-US"/>
              <a:t>背包</a:t>
            </a:r>
          </a:p>
        </p:txBody>
      </p:sp>
      <p:sp>
        <p:nvSpPr>
          <p:cNvPr id="3" name="文本占位符 2">
            <a:extLst>
              <a:ext uri="{FF2B5EF4-FFF2-40B4-BE49-F238E27FC236}">
                <a16:creationId xmlns:a16="http://schemas.microsoft.com/office/drawing/2014/main" id="{C85CE7E0-5653-C84C-B06F-C10A24DA124B}"/>
              </a:ext>
            </a:extLst>
          </p:cNvPr>
          <p:cNvSpPr>
            <a:spLocks noGrp="1"/>
          </p:cNvSpPr>
          <p:nvPr>
            <p:ph type="body" idx="1"/>
          </p:nvPr>
        </p:nvSpPr>
        <p:spPr/>
        <p:txBody>
          <a:bodyPr/>
          <a:lstStyle/>
          <a:p>
            <a:endParaRPr kumimoji="1" lang="zh-CN" altLang="en-US"/>
          </a:p>
        </p:txBody>
      </p:sp>
      <p:sp>
        <p:nvSpPr>
          <p:cNvPr id="4" name="日期占位符 3">
            <a:extLst>
              <a:ext uri="{FF2B5EF4-FFF2-40B4-BE49-F238E27FC236}">
                <a16:creationId xmlns:a16="http://schemas.microsoft.com/office/drawing/2014/main" id="{EC0D0046-45D4-5445-B5BF-857CD5CBA8CA}"/>
              </a:ext>
            </a:extLst>
          </p:cNvPr>
          <p:cNvSpPr>
            <a:spLocks noGrp="1"/>
          </p:cNvSpPr>
          <p:nvPr>
            <p:ph type="dt" sz="half" idx="10"/>
          </p:nvPr>
        </p:nvSpPr>
        <p:spPr/>
        <p:txBody>
          <a:bodyPr/>
          <a:lstStyle/>
          <a:p>
            <a:fld id="{4A552087-6540-CA41-84A9-B1E11B3F3C29}" type="datetime1">
              <a:t>2019/7/9</a:t>
            </a:fld>
            <a:endParaRPr lang="zh-CN" altLang="en-US" dirty="0"/>
          </a:p>
        </p:txBody>
      </p:sp>
      <p:sp>
        <p:nvSpPr>
          <p:cNvPr id="5" name="页脚占位符 4">
            <a:extLst>
              <a:ext uri="{FF2B5EF4-FFF2-40B4-BE49-F238E27FC236}">
                <a16:creationId xmlns:a16="http://schemas.microsoft.com/office/drawing/2014/main" id="{48A37AB0-892D-3C41-96A7-412AC7DB97D6}"/>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C99CA410-4E5A-F446-B146-CB29482547F8}"/>
              </a:ext>
            </a:extLst>
          </p:cNvPr>
          <p:cNvSpPr>
            <a:spLocks noGrp="1"/>
          </p:cNvSpPr>
          <p:nvPr>
            <p:ph type="sldNum" sz="quarter" idx="12"/>
          </p:nvPr>
        </p:nvSpPr>
        <p:spPr/>
        <p:txBody>
          <a:bodyPr/>
          <a:lstStyle/>
          <a:p>
            <a:fld id="{0FF54DE5-C571-48E8-A5BC-B369434E2F44}" type="slidenum">
              <a:rPr lang="en-US" altLang="zh-CN" smtClean="0"/>
              <a:pPr/>
              <a:t>15</a:t>
            </a:fld>
            <a:endParaRPr lang="zh-CN" altLang="en-US" dirty="0"/>
          </a:p>
        </p:txBody>
      </p:sp>
    </p:spTree>
    <p:extLst>
      <p:ext uri="{BB962C8B-B14F-4D97-AF65-F5344CB8AC3E}">
        <p14:creationId xmlns:p14="http://schemas.microsoft.com/office/powerpoint/2010/main" val="17180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8C5C5-7C9A-B847-AE9C-E689C09E087D}"/>
              </a:ext>
            </a:extLst>
          </p:cNvPr>
          <p:cNvSpPr>
            <a:spLocks noGrp="1"/>
          </p:cNvSpPr>
          <p:nvPr>
            <p:ph type="title"/>
          </p:nvPr>
        </p:nvSpPr>
        <p:spPr/>
        <p:txBody>
          <a:bodyPr/>
          <a:lstStyle/>
          <a:p>
            <a:r>
              <a:rPr kumimoji="1" lang="en-US" altLang="zh-CN"/>
              <a:t>0-1</a:t>
            </a:r>
            <a:r>
              <a:rPr kumimoji="1" lang="zh-CN" altLang="en-US"/>
              <a:t>背包</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FCA8480-806A-CC47-BBF6-DB10CB7D6A5E}"/>
                  </a:ext>
                </a:extLst>
              </p:cNvPr>
              <p:cNvSpPr>
                <a:spLocks noGrp="1"/>
              </p:cNvSpPr>
              <p:nvPr>
                <p:ph idx="1"/>
              </p:nvPr>
            </p:nvSpPr>
            <p:spPr>
              <a:xfrm>
                <a:off x="1104900" y="1600200"/>
                <a:ext cx="9982200" cy="4756150"/>
              </a:xfrm>
            </p:spPr>
            <p:txBody>
              <a:bodyPr>
                <a:normAutofit/>
              </a:bodyPr>
              <a:lstStyle/>
              <a:p>
                <a:pPr marL="0" indent="0">
                  <a:lnSpc>
                    <a:spcPct val="150000"/>
                  </a:lnSpc>
                  <a:spcBef>
                    <a:spcPts val="1200"/>
                  </a:spcBef>
                  <a:buNone/>
                </a:pPr>
                <a:r>
                  <a:rPr kumimoji="1" lang="en-US" altLang="zh-CN" sz="1800"/>
                  <a:t>【</a:t>
                </a:r>
                <a:r>
                  <a:rPr kumimoji="1" lang="zh-CN" altLang="en-US" sz="1800"/>
                  <a:t>问题描述</a:t>
                </a:r>
                <a:r>
                  <a:rPr kumimoji="1" lang="en-US" altLang="zh-CN" sz="1800"/>
                  <a:t>】</a:t>
                </a:r>
              </a:p>
              <a:p>
                <a:pPr>
                  <a:lnSpc>
                    <a:spcPct val="150000"/>
                  </a:lnSpc>
                  <a:spcBef>
                    <a:spcPts val="1200"/>
                  </a:spcBef>
                </a:pPr>
                <a:r>
                  <a:rPr kumimoji="1" lang="zh-CN" altLang="en-US" sz="1800"/>
                  <a:t>给定 </a:t>
                </a:r>
                <a14:m>
                  <m:oMath xmlns:m="http://schemas.openxmlformats.org/officeDocument/2006/math">
                    <m:r>
                      <a:rPr kumimoji="1" lang="en-US" altLang="zh-CN" sz="1800" i="1">
                        <a:latin typeface="Cambria Math" panose="02040503050406030204" pitchFamily="18" charset="0"/>
                      </a:rPr>
                      <m:t>𝑁</m:t>
                    </m:r>
                  </m:oMath>
                </a14:m>
                <a:r>
                  <a:rPr kumimoji="1" lang="zh-CN" altLang="en-US" sz="1800"/>
                  <a:t> 个物品，其中第 </a:t>
                </a:r>
                <a14:m>
                  <m:oMath xmlns:m="http://schemas.openxmlformats.org/officeDocument/2006/math">
                    <m:r>
                      <a:rPr kumimoji="1" lang="en-US" altLang="zh-CN" sz="1800" i="1">
                        <a:latin typeface="Cambria Math" panose="02040503050406030204" pitchFamily="18" charset="0"/>
                      </a:rPr>
                      <m:t>𝑖</m:t>
                    </m:r>
                  </m:oMath>
                </a14:m>
                <a:r>
                  <a:rPr kumimoji="1" lang="zh-CN" altLang="en-US" sz="1800"/>
                  <a:t> 个物品的体积为 </a:t>
                </a:r>
                <a14:m>
                  <m:oMath xmlns:m="http://schemas.openxmlformats.org/officeDocument/2006/math">
                    <m:sSub>
                      <m:sSubPr>
                        <m:ctrlPr>
                          <a:rPr kumimoji="1" lang="en-US" altLang="zh-CN" sz="1800" i="1">
                            <a:latin typeface="Cambria Math" panose="02040503050406030204" pitchFamily="18" charset="0"/>
                          </a:rPr>
                        </m:ctrlPr>
                      </m:sSubPr>
                      <m:e>
                        <m:r>
                          <a:rPr kumimoji="1" lang="en-US" altLang="zh-CN" sz="1800" b="0" i="1">
                            <a:latin typeface="Cambria Math" panose="02040503050406030204" pitchFamily="18" charset="0"/>
                          </a:rPr>
                          <m:t>𝑉</m:t>
                        </m:r>
                      </m:e>
                      <m:sub>
                        <m:r>
                          <a:rPr kumimoji="1" lang="en-US" altLang="zh-CN" sz="1800" b="0" i="1">
                            <a:latin typeface="Cambria Math" panose="02040503050406030204" pitchFamily="18" charset="0"/>
                          </a:rPr>
                          <m:t>𝑖</m:t>
                        </m:r>
                      </m:sub>
                    </m:sSub>
                  </m:oMath>
                </a14:m>
                <a:r>
                  <a:rPr kumimoji="1" lang="en-US" altLang="zh-CN" sz="1800"/>
                  <a:t> </a:t>
                </a:r>
                <a:r>
                  <a:rPr kumimoji="1" lang="zh-CN" altLang="en-US" sz="1800"/>
                  <a:t>，价值为 </a:t>
                </a:r>
                <a14:m>
                  <m:oMath xmlns:m="http://schemas.openxmlformats.org/officeDocument/2006/math">
                    <m:sSub>
                      <m:sSubPr>
                        <m:ctrlPr>
                          <a:rPr kumimoji="1" lang="en-US" altLang="zh-CN" sz="1800" i="1">
                            <a:latin typeface="Cambria Math" panose="02040503050406030204" pitchFamily="18" charset="0"/>
                          </a:rPr>
                        </m:ctrlPr>
                      </m:sSubPr>
                      <m:e>
                        <m:r>
                          <a:rPr kumimoji="1" lang="en-US" altLang="zh-CN" sz="1800" b="0" i="1">
                            <a:latin typeface="Cambria Math" panose="02040503050406030204" pitchFamily="18" charset="0"/>
                          </a:rPr>
                          <m:t>𝑊</m:t>
                        </m:r>
                      </m:e>
                      <m:sub>
                        <m:r>
                          <a:rPr kumimoji="1" lang="en-US" altLang="zh-CN" sz="1800" b="0" i="1">
                            <a:latin typeface="Cambria Math" panose="02040503050406030204" pitchFamily="18" charset="0"/>
                          </a:rPr>
                          <m:t>𝑖</m:t>
                        </m:r>
                      </m:sub>
                    </m:sSub>
                  </m:oMath>
                </a14:m>
                <a:r>
                  <a:rPr kumimoji="1" lang="en-US" altLang="zh-CN" sz="1800"/>
                  <a:t> </a:t>
                </a:r>
                <a:r>
                  <a:rPr kumimoji="1" lang="zh-CN" altLang="en-US" sz="1800"/>
                  <a:t>。有一容积为 </a:t>
                </a:r>
                <a14:m>
                  <m:oMath xmlns:m="http://schemas.openxmlformats.org/officeDocument/2006/math">
                    <m:r>
                      <a:rPr kumimoji="1" lang="en-US" altLang="zh-CN" sz="1800" i="1">
                        <a:latin typeface="Cambria Math" panose="02040503050406030204" pitchFamily="18" charset="0"/>
                      </a:rPr>
                      <m:t>𝑀</m:t>
                    </m:r>
                  </m:oMath>
                </a14:m>
                <a:r>
                  <a:rPr kumimoji="1" lang="zh-CN" altLang="en-US" sz="1800"/>
                  <a:t> 的背包，要求选择一些物品放入背包，使得物品总体积不超过 </a:t>
                </a:r>
                <a14:m>
                  <m:oMath xmlns:m="http://schemas.openxmlformats.org/officeDocument/2006/math">
                    <m:r>
                      <a:rPr kumimoji="1" lang="en-US" altLang="zh-CN" sz="1800" i="1">
                        <a:latin typeface="Cambria Math" panose="02040503050406030204" pitchFamily="18" charset="0"/>
                      </a:rPr>
                      <m:t>𝑀</m:t>
                    </m:r>
                  </m:oMath>
                </a14:m>
                <a:r>
                  <a:rPr kumimoji="1" lang="zh-CN" altLang="en-US" sz="1800"/>
                  <a:t> 的前提下，物品的价值总和最大。</a:t>
                </a:r>
                <a:endParaRPr kumimoji="1" lang="en-US" altLang="zh-CN" sz="1800"/>
              </a:p>
              <a:p>
                <a:pPr marL="0" indent="0">
                  <a:lnSpc>
                    <a:spcPct val="150000"/>
                  </a:lnSpc>
                  <a:spcBef>
                    <a:spcPts val="1200"/>
                  </a:spcBef>
                  <a:buNone/>
                </a:pPr>
                <a:r>
                  <a:rPr kumimoji="1" lang="en-US" altLang="zh-CN" sz="1800"/>
                  <a:t>【</a:t>
                </a:r>
                <a:r>
                  <a:rPr kumimoji="1" lang="zh-CN" altLang="en-US" sz="1800"/>
                  <a:t>阶段划分</a:t>
                </a:r>
                <a:r>
                  <a:rPr kumimoji="1" lang="en-US" altLang="zh-CN" sz="1800"/>
                  <a:t>】</a:t>
                </a:r>
              </a:p>
              <a:p>
                <a:pPr>
                  <a:lnSpc>
                    <a:spcPct val="150000"/>
                  </a:lnSpc>
                  <a:spcBef>
                    <a:spcPts val="1200"/>
                  </a:spcBef>
                </a:pPr>
                <a:r>
                  <a:rPr kumimoji="1" lang="zh-CN" altLang="en-US" sz="1800"/>
                  <a:t>依次考虑每个物品是否放入背包中，用“已经处理的物品数”作为阶段，以“背包中已经放入的物品总体积”作为附加维度。</a:t>
                </a:r>
              </a:p>
              <a:p>
                <a:pPr marL="0" indent="0">
                  <a:lnSpc>
                    <a:spcPct val="150000"/>
                  </a:lnSpc>
                  <a:spcBef>
                    <a:spcPts val="1200"/>
                  </a:spcBef>
                  <a:buNone/>
                </a:pPr>
                <a:r>
                  <a:rPr kumimoji="1" lang="en-US" altLang="zh-CN" sz="1800"/>
                  <a:t>【</a:t>
                </a:r>
                <a:r>
                  <a:rPr kumimoji="1" lang="zh-CN" altLang="en-US" sz="1800"/>
                  <a:t>状态表示</a:t>
                </a:r>
                <a:r>
                  <a:rPr kumimoji="1" lang="en-US" altLang="zh-CN" sz="1800"/>
                  <a:t>】</a:t>
                </a:r>
              </a:p>
              <a:p>
                <a:pPr>
                  <a:lnSpc>
                    <a:spcPct val="150000"/>
                  </a:lnSpc>
                  <a:spcBef>
                    <a:spcPts val="1200"/>
                  </a:spcBef>
                </a:pPr>
                <a14:m>
                  <m:oMath xmlns:m="http://schemas.openxmlformats.org/officeDocument/2006/math">
                    <m:r>
                      <a:rPr kumimoji="1" lang="en-US" altLang="zh-CN" sz="1800" i="1">
                        <a:latin typeface="Cambria Math" panose="02040503050406030204" pitchFamily="18" charset="0"/>
                      </a:rPr>
                      <m:t>𝐹</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𝑖</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𝑗</m:t>
                    </m:r>
                    <m:r>
                      <a:rPr kumimoji="1" lang="en-US" altLang="zh-CN" sz="1800" i="1">
                        <a:latin typeface="Cambria Math" panose="02040503050406030204" pitchFamily="18" charset="0"/>
                      </a:rPr>
                      <m:t>]</m:t>
                    </m:r>
                  </m:oMath>
                </a14:m>
                <a:r>
                  <a:rPr kumimoji="1" lang="zh-CN" altLang="en-US" sz="1800"/>
                  <a:t> 表示从前 </a:t>
                </a:r>
                <a14:m>
                  <m:oMath xmlns:m="http://schemas.openxmlformats.org/officeDocument/2006/math">
                    <m:r>
                      <a:rPr kumimoji="1" lang="en-US" altLang="zh-CN" sz="1800" i="1">
                        <a:latin typeface="Cambria Math" panose="02040503050406030204" pitchFamily="18" charset="0"/>
                      </a:rPr>
                      <m:t>𝑖</m:t>
                    </m:r>
                  </m:oMath>
                </a14:m>
                <a:r>
                  <a:rPr kumimoji="1" lang="zh-CN" altLang="en-US" sz="1800"/>
                  <a:t> 个物品中选出了总体积为 </a:t>
                </a:r>
                <a14:m>
                  <m:oMath xmlns:m="http://schemas.openxmlformats.org/officeDocument/2006/math">
                    <m:r>
                      <a:rPr kumimoji="1" lang="en-US" altLang="zh-CN" sz="1800" i="1">
                        <a:latin typeface="Cambria Math" panose="02040503050406030204" pitchFamily="18" charset="0"/>
                      </a:rPr>
                      <m:t>𝑗</m:t>
                    </m:r>
                  </m:oMath>
                </a14:m>
                <a:r>
                  <a:rPr kumimoji="1" lang="zh-CN" altLang="en-US" sz="1800"/>
                  <a:t> 的物品放入背包时，物品最大价值和。</a:t>
                </a:r>
                <a:endParaRPr kumimoji="1" lang="en-US" altLang="zh-CN" sz="1800"/>
              </a:p>
            </p:txBody>
          </p:sp>
        </mc:Choice>
        <mc:Fallback xmlns="">
          <p:sp>
            <p:nvSpPr>
              <p:cNvPr id="3" name="内容占位符 2">
                <a:extLst>
                  <a:ext uri="{FF2B5EF4-FFF2-40B4-BE49-F238E27FC236}">
                    <a16:creationId xmlns:a16="http://schemas.microsoft.com/office/drawing/2014/main" id="{FFCA8480-806A-CC47-BBF6-DB10CB7D6A5E}"/>
                  </a:ext>
                </a:extLst>
              </p:cNvPr>
              <p:cNvSpPr>
                <a:spLocks noGrp="1" noRot="1" noChangeAspect="1" noMove="1" noResize="1" noEditPoints="1" noAdjustHandles="1" noChangeArrowheads="1" noChangeShapeType="1" noTextEdit="1"/>
              </p:cNvSpPr>
              <p:nvPr>
                <p:ph idx="1"/>
              </p:nvPr>
            </p:nvSpPr>
            <p:spPr>
              <a:xfrm>
                <a:off x="1104900" y="1600200"/>
                <a:ext cx="9982200" cy="4756150"/>
              </a:xfrm>
              <a:blipFill>
                <a:blip r:embed="rId2"/>
                <a:stretch>
                  <a:fillRect l="-1398"/>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ED765E50-7CA7-0644-BCC5-B0AAC357585D}"/>
              </a:ext>
            </a:extLst>
          </p:cNvPr>
          <p:cNvSpPr>
            <a:spLocks noGrp="1"/>
          </p:cNvSpPr>
          <p:nvPr>
            <p:ph type="dt" sz="half" idx="10"/>
          </p:nvPr>
        </p:nvSpPr>
        <p:spPr/>
        <p:txBody>
          <a:bodyPr/>
          <a:lstStyle/>
          <a:p>
            <a:fld id="{E51F6A34-9C00-F949-B0E5-D6F713006C07}" type="datetime1">
              <a:t>2019/7/9</a:t>
            </a:fld>
            <a:endParaRPr lang="zh-CN" altLang="en-US" dirty="0"/>
          </a:p>
        </p:txBody>
      </p:sp>
      <p:sp>
        <p:nvSpPr>
          <p:cNvPr id="5" name="页脚占位符 4">
            <a:extLst>
              <a:ext uri="{FF2B5EF4-FFF2-40B4-BE49-F238E27FC236}">
                <a16:creationId xmlns:a16="http://schemas.microsoft.com/office/drawing/2014/main" id="{7259C34B-F4D4-8444-869C-45F3A4293BA1}"/>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8BAD9685-38D7-1941-BF36-7D8ABC1105ED}"/>
              </a:ext>
            </a:extLst>
          </p:cNvPr>
          <p:cNvSpPr>
            <a:spLocks noGrp="1"/>
          </p:cNvSpPr>
          <p:nvPr>
            <p:ph type="sldNum" sz="quarter" idx="12"/>
          </p:nvPr>
        </p:nvSpPr>
        <p:spPr/>
        <p:txBody>
          <a:bodyPr/>
          <a:lstStyle/>
          <a:p>
            <a:fld id="{0FF54DE5-C571-48E8-A5BC-B369434E2F44}" type="slidenum">
              <a:rPr lang="en-US" altLang="zh-CN" smtClean="0"/>
              <a:pPr/>
              <a:t>16</a:t>
            </a:fld>
            <a:endParaRPr lang="zh-CN" altLang="en-US" dirty="0"/>
          </a:p>
        </p:txBody>
      </p:sp>
    </p:spTree>
    <p:extLst>
      <p:ext uri="{BB962C8B-B14F-4D97-AF65-F5344CB8AC3E}">
        <p14:creationId xmlns:p14="http://schemas.microsoft.com/office/powerpoint/2010/main" val="109979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8C5C5-7C9A-B847-AE9C-E689C09E087D}"/>
              </a:ext>
            </a:extLst>
          </p:cNvPr>
          <p:cNvSpPr>
            <a:spLocks noGrp="1"/>
          </p:cNvSpPr>
          <p:nvPr>
            <p:ph type="title"/>
          </p:nvPr>
        </p:nvSpPr>
        <p:spPr/>
        <p:txBody>
          <a:bodyPr/>
          <a:lstStyle/>
          <a:p>
            <a:r>
              <a:rPr kumimoji="1" lang="en-US" altLang="zh-CN"/>
              <a:t>0-1</a:t>
            </a:r>
            <a:r>
              <a:rPr kumimoji="1" lang="zh-CN" altLang="en-US"/>
              <a:t>背包</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FCA8480-806A-CC47-BBF6-DB10CB7D6A5E}"/>
                  </a:ext>
                </a:extLst>
              </p:cNvPr>
              <p:cNvSpPr>
                <a:spLocks noGrp="1"/>
              </p:cNvSpPr>
              <p:nvPr>
                <p:ph idx="1"/>
              </p:nvPr>
            </p:nvSpPr>
            <p:spPr/>
            <p:txBody>
              <a:bodyPr>
                <a:normAutofit/>
              </a:bodyPr>
              <a:lstStyle/>
              <a:p>
                <a:pPr marL="0" indent="0">
                  <a:lnSpc>
                    <a:spcPct val="150000"/>
                  </a:lnSpc>
                  <a:spcBef>
                    <a:spcPts val="1200"/>
                  </a:spcBef>
                  <a:buNone/>
                </a:pPr>
                <a:r>
                  <a:rPr kumimoji="1" lang="en-US" altLang="zh-CN" sz="1800"/>
                  <a:t>【</a:t>
                </a:r>
                <a:r>
                  <a:rPr kumimoji="1" lang="zh-CN" altLang="en-US" sz="1800"/>
                  <a:t>转移方程</a:t>
                </a:r>
                <a:r>
                  <a:rPr kumimoji="1" lang="en-US" altLang="zh-CN" sz="1800"/>
                  <a:t>】</a:t>
                </a:r>
              </a:p>
              <a:p>
                <a:pPr>
                  <a:lnSpc>
                    <a:spcPct val="150000"/>
                  </a:lnSpc>
                  <a:spcBef>
                    <a:spcPts val="1200"/>
                  </a:spcBef>
                </a:pPr>
                <a14:m>
                  <m:oMath xmlns:m="http://schemas.openxmlformats.org/officeDocument/2006/math">
                    <m:r>
                      <a:rPr kumimoji="1" lang="en-US" altLang="zh-CN" sz="1800" b="0" i="1">
                        <a:latin typeface="Cambria Math" panose="02040503050406030204" pitchFamily="18" charset="0"/>
                      </a:rPr>
                      <m:t>𝐹</m:t>
                    </m:r>
                    <m:d>
                      <m:dPr>
                        <m:begChr m:val="["/>
                        <m:endChr m:val="]"/>
                        <m:ctrlPr>
                          <a:rPr kumimoji="1" lang="en-US" altLang="zh-CN" sz="1800" b="0" i="1">
                            <a:latin typeface="Cambria Math" panose="02040503050406030204" pitchFamily="18" charset="0"/>
                          </a:rPr>
                        </m:ctrlPr>
                      </m:dPr>
                      <m:e>
                        <m:r>
                          <a:rPr kumimoji="1" lang="en-US" altLang="zh-CN" sz="1800" b="0" i="1">
                            <a:latin typeface="Cambria Math" panose="02040503050406030204" pitchFamily="18" charset="0"/>
                          </a:rPr>
                          <m:t>𝑖</m:t>
                        </m:r>
                        <m:r>
                          <a:rPr kumimoji="1" lang="en-US" altLang="zh-CN" sz="1800" b="0" i="1">
                            <a:latin typeface="Cambria Math" panose="02040503050406030204" pitchFamily="18" charset="0"/>
                          </a:rPr>
                          <m:t>,</m:t>
                        </m:r>
                        <m:r>
                          <a:rPr kumimoji="1" lang="en-US" altLang="zh-CN" sz="1800" b="0" i="1">
                            <a:latin typeface="Cambria Math" panose="02040503050406030204" pitchFamily="18" charset="0"/>
                          </a:rPr>
                          <m:t>𝑗</m:t>
                        </m:r>
                      </m:e>
                    </m:d>
                    <m:r>
                      <a:rPr kumimoji="1" lang="en-US" altLang="zh-CN" sz="1800" b="0" i="1">
                        <a:latin typeface="Cambria Math" panose="02040503050406030204" pitchFamily="18" charset="0"/>
                      </a:rPr>
                      <m:t>=</m:t>
                    </m:r>
                    <m:r>
                      <a:rPr kumimoji="1" lang="en-US" altLang="zh-CN" sz="1800" b="0" i="1">
                        <a:latin typeface="Cambria Math" panose="02040503050406030204" pitchFamily="18" charset="0"/>
                      </a:rPr>
                      <m:t>𝑚𝑎𝑥</m:t>
                    </m:r>
                    <m:d>
                      <m:dPr>
                        <m:begChr m:val="{"/>
                        <m:endChr m:val=""/>
                        <m:ctrlPr>
                          <a:rPr kumimoji="1" lang="en-US" altLang="zh-CN" sz="1800" b="0" i="1">
                            <a:latin typeface="Cambria Math" panose="02040503050406030204" pitchFamily="18" charset="0"/>
                          </a:rPr>
                        </m:ctrlPr>
                      </m:dPr>
                      <m:e>
                        <m:eqArr>
                          <m:eqArrPr>
                            <m:ctrlPr>
                              <a:rPr kumimoji="1" lang="en-US" altLang="zh-CN" sz="1800" b="0" i="1">
                                <a:latin typeface="Cambria Math" panose="02040503050406030204" pitchFamily="18" charset="0"/>
                              </a:rPr>
                            </m:ctrlPr>
                          </m:eqArrPr>
                          <m:e>
                            <m:r>
                              <a:rPr kumimoji="1" lang="en-US" altLang="zh-CN" sz="1800" b="0" i="1">
                                <a:latin typeface="Cambria Math" panose="02040503050406030204" pitchFamily="18" charset="0"/>
                              </a:rPr>
                              <m:t>𝐹</m:t>
                            </m:r>
                            <m:d>
                              <m:dPr>
                                <m:begChr m:val="["/>
                                <m:endChr m:val="]"/>
                                <m:ctrlPr>
                                  <a:rPr kumimoji="1" lang="en-US" altLang="zh-CN" sz="1800" b="0" i="1">
                                    <a:latin typeface="Cambria Math" panose="02040503050406030204" pitchFamily="18" charset="0"/>
                                  </a:rPr>
                                </m:ctrlPr>
                              </m:dPr>
                              <m:e>
                                <m:r>
                                  <a:rPr kumimoji="1" lang="en-US" altLang="zh-CN" sz="1800" b="0" i="1">
                                    <a:latin typeface="Cambria Math" panose="02040503050406030204" pitchFamily="18" charset="0"/>
                                  </a:rPr>
                                  <m:t>𝑖</m:t>
                                </m:r>
                                <m:r>
                                  <a:rPr kumimoji="1" lang="en-US" altLang="zh-CN" sz="1800" b="0" i="1">
                                    <a:latin typeface="Cambria Math" panose="02040503050406030204" pitchFamily="18" charset="0"/>
                                  </a:rPr>
                                  <m:t>−1,</m:t>
                                </m:r>
                                <m:r>
                                  <a:rPr kumimoji="1" lang="en-US" altLang="zh-CN" sz="1800" b="0" i="1">
                                    <a:latin typeface="Cambria Math" panose="02040503050406030204" pitchFamily="18" charset="0"/>
                                  </a:rPr>
                                  <m:t>𝑗</m:t>
                                </m:r>
                              </m:e>
                            </m:d>
                            <m:r>
                              <a:rPr kumimoji="1" lang="en-US" altLang="zh-CN" sz="1800" b="0" i="1">
                                <a:latin typeface="Cambria Math" panose="02040503050406030204" pitchFamily="18" charset="0"/>
                              </a:rPr>
                              <m:t>                   </m:t>
                            </m:r>
                            <m:r>
                              <a:rPr kumimoji="1" lang="zh-CN" altLang="en-US" sz="1800" b="0" i="1">
                                <a:latin typeface="Cambria Math" panose="02040503050406030204" pitchFamily="18" charset="0"/>
                              </a:rPr>
                              <m:t>    </m:t>
                            </m:r>
                            <m:r>
                              <a:rPr kumimoji="1" lang="zh-CN" altLang="en-US" sz="1800" i="1">
                                <a:latin typeface="Cambria Math" panose="02040503050406030204" pitchFamily="18" charset="0"/>
                              </a:rPr>
                              <m:t>不选第</m:t>
                            </m:r>
                            <m:r>
                              <a:rPr kumimoji="1" lang="zh-CN" altLang="en-US" sz="1800" b="0" i="1">
                                <a:latin typeface="Cambria Math" panose="02040503050406030204" pitchFamily="18" charset="0"/>
                              </a:rPr>
                              <m:t> </m:t>
                            </m:r>
                            <m:r>
                              <a:rPr kumimoji="1" lang="en-US" altLang="zh-CN" sz="1800" b="0" i="1">
                                <a:latin typeface="Cambria Math" panose="02040503050406030204" pitchFamily="18" charset="0"/>
                              </a:rPr>
                              <m:t>𝑖</m:t>
                            </m:r>
                            <m:r>
                              <a:rPr kumimoji="1" lang="en-US" altLang="zh-CN" sz="1800" b="0" i="1">
                                <a:latin typeface="Cambria Math" panose="02040503050406030204" pitchFamily="18" charset="0"/>
                              </a:rPr>
                              <m:t> </m:t>
                            </m:r>
                            <m:r>
                              <a:rPr kumimoji="1" lang="zh-CN" altLang="en-US" sz="1800" i="1">
                                <a:latin typeface="Cambria Math" panose="02040503050406030204" pitchFamily="18" charset="0"/>
                              </a:rPr>
                              <m:t>个物品</m:t>
                            </m:r>
                          </m:e>
                          <m:e>
                            <m:r>
                              <a:rPr kumimoji="1" lang="en-US" altLang="zh-CN" sz="1800" b="0" i="1">
                                <a:latin typeface="Cambria Math" panose="02040503050406030204" pitchFamily="18" charset="0"/>
                              </a:rPr>
                              <m:t>𝐹</m:t>
                            </m:r>
                            <m:d>
                              <m:dPr>
                                <m:begChr m:val="["/>
                                <m:endChr m:val="]"/>
                                <m:ctrlPr>
                                  <a:rPr kumimoji="1" lang="en-US" altLang="zh-CN" sz="1800" b="0" i="1">
                                    <a:latin typeface="Cambria Math" panose="02040503050406030204" pitchFamily="18" charset="0"/>
                                  </a:rPr>
                                </m:ctrlPr>
                              </m:dPr>
                              <m:e>
                                <m:r>
                                  <a:rPr kumimoji="1" lang="en-US" altLang="zh-CN" sz="1800" b="0" i="1">
                                    <a:latin typeface="Cambria Math" panose="02040503050406030204" pitchFamily="18" charset="0"/>
                                  </a:rPr>
                                  <m:t>𝑖</m:t>
                                </m:r>
                                <m:r>
                                  <a:rPr kumimoji="1" lang="en-US" altLang="zh-CN" sz="1800" b="0" i="1">
                                    <a:latin typeface="Cambria Math" panose="02040503050406030204" pitchFamily="18" charset="0"/>
                                  </a:rPr>
                                  <m:t>−1,</m:t>
                                </m:r>
                                <m:r>
                                  <a:rPr kumimoji="1" lang="en-US" altLang="zh-CN" sz="1800" b="0" i="1">
                                    <a:latin typeface="Cambria Math" panose="02040503050406030204" pitchFamily="18" charset="0"/>
                                  </a:rPr>
                                  <m:t>𝑗</m:t>
                                </m:r>
                                <m:r>
                                  <a:rPr kumimoji="1" lang="en-US" altLang="zh-CN" sz="1800" b="0" i="1">
                                    <a:latin typeface="Cambria Math" panose="02040503050406030204" pitchFamily="18" charset="0"/>
                                  </a:rPr>
                                  <m:t>−</m:t>
                                </m:r>
                                <m:sSub>
                                  <m:sSubPr>
                                    <m:ctrlPr>
                                      <a:rPr kumimoji="1" lang="en-US" altLang="zh-CN" sz="1800" b="0" i="1">
                                        <a:latin typeface="Cambria Math" panose="02040503050406030204" pitchFamily="18" charset="0"/>
                                      </a:rPr>
                                    </m:ctrlPr>
                                  </m:sSubPr>
                                  <m:e>
                                    <m:r>
                                      <a:rPr kumimoji="1" lang="en-US" altLang="zh-CN" sz="1800" b="0" i="1">
                                        <a:latin typeface="Cambria Math" panose="02040503050406030204" pitchFamily="18" charset="0"/>
                                      </a:rPr>
                                      <m:t>𝑉</m:t>
                                    </m:r>
                                  </m:e>
                                  <m:sub>
                                    <m:r>
                                      <a:rPr kumimoji="1" lang="en-US" altLang="zh-CN" sz="1800" b="0" i="1">
                                        <a:latin typeface="Cambria Math" panose="02040503050406030204" pitchFamily="18" charset="0"/>
                                      </a:rPr>
                                      <m:t>𝑖</m:t>
                                    </m:r>
                                  </m:sub>
                                </m:sSub>
                              </m:e>
                            </m:d>
                            <m:r>
                              <a:rPr kumimoji="1" lang="en-US" altLang="zh-CN" sz="1800" b="0" i="1">
                                <a:latin typeface="Cambria Math" panose="02040503050406030204" pitchFamily="18" charset="0"/>
                              </a:rPr>
                              <m:t>+</m:t>
                            </m:r>
                            <m:sSub>
                              <m:sSubPr>
                                <m:ctrlPr>
                                  <a:rPr kumimoji="1" lang="en-US" altLang="zh-CN" sz="1800" b="0" i="1">
                                    <a:latin typeface="Cambria Math" panose="02040503050406030204" pitchFamily="18" charset="0"/>
                                  </a:rPr>
                                </m:ctrlPr>
                              </m:sSubPr>
                              <m:e>
                                <m:r>
                                  <a:rPr kumimoji="1" lang="en-US" altLang="zh-CN" sz="1800" b="0" i="1">
                                    <a:latin typeface="Cambria Math" panose="02040503050406030204" pitchFamily="18" charset="0"/>
                                  </a:rPr>
                                  <m:t>𝑊</m:t>
                                </m:r>
                              </m:e>
                              <m:sub>
                                <m:r>
                                  <a:rPr kumimoji="1" lang="en-US" altLang="zh-CN" sz="1800" b="0" i="1">
                                    <a:latin typeface="Cambria Math" panose="02040503050406030204" pitchFamily="18" charset="0"/>
                                  </a:rPr>
                                  <m:t>𝑖</m:t>
                                </m:r>
                              </m:sub>
                            </m:sSub>
                            <m:r>
                              <a:rPr kumimoji="1" lang="zh-CN" altLang="en-US" sz="1800" b="0" i="1">
                                <a:latin typeface="Cambria Math" panose="02040503050406030204" pitchFamily="18" charset="0"/>
                              </a:rPr>
                              <m:t>   </m:t>
                            </m:r>
                            <m:r>
                              <a:rPr kumimoji="1" lang="zh-CN" altLang="en-US" sz="1800" i="1">
                                <a:latin typeface="Cambria Math" panose="02040503050406030204" pitchFamily="18" charset="0"/>
                              </a:rPr>
                              <m:t>选择第</m:t>
                            </m:r>
                            <m:r>
                              <a:rPr kumimoji="1" lang="zh-CN" altLang="en-US" sz="1800" i="1">
                                <a:latin typeface="Cambria Math" panose="02040503050406030204" pitchFamily="18" charset="0"/>
                              </a:rPr>
                              <m:t> </m:t>
                            </m:r>
                            <m:r>
                              <a:rPr kumimoji="1" lang="en-US" altLang="zh-CN" sz="1800" i="1">
                                <a:latin typeface="Cambria Math" panose="02040503050406030204" pitchFamily="18" charset="0"/>
                              </a:rPr>
                              <m:t>𝑖</m:t>
                            </m:r>
                            <m:r>
                              <a:rPr kumimoji="1" lang="en-US" altLang="zh-CN" sz="1800" i="1">
                                <a:latin typeface="Cambria Math" panose="02040503050406030204" pitchFamily="18" charset="0"/>
                              </a:rPr>
                              <m:t> </m:t>
                            </m:r>
                            <m:r>
                              <a:rPr kumimoji="1" lang="zh-CN" altLang="en-US" sz="1800" i="1">
                                <a:latin typeface="Cambria Math" panose="02040503050406030204" pitchFamily="18" charset="0"/>
                              </a:rPr>
                              <m:t>个物品</m:t>
                            </m:r>
                          </m:e>
                        </m:eqArr>
                      </m:e>
                    </m:d>
                  </m:oMath>
                </a14:m>
                <a:endParaRPr kumimoji="1" lang="en-US" altLang="zh-CN" sz="1800"/>
              </a:p>
              <a:p>
                <a:pPr marL="0" indent="0">
                  <a:lnSpc>
                    <a:spcPct val="150000"/>
                  </a:lnSpc>
                  <a:spcBef>
                    <a:spcPts val="1200"/>
                  </a:spcBef>
                  <a:buNone/>
                </a:pPr>
                <a:r>
                  <a:rPr kumimoji="1" lang="en-US" altLang="zh-CN" sz="1800"/>
                  <a:t>【</a:t>
                </a:r>
                <a:r>
                  <a:rPr kumimoji="1" lang="zh-CN" altLang="en-US" sz="1800"/>
                  <a:t>边界</a:t>
                </a:r>
                <a:r>
                  <a:rPr kumimoji="1" lang="en-US" altLang="zh-CN" sz="1800"/>
                  <a:t>】</a:t>
                </a:r>
              </a:p>
              <a:p>
                <a:pPr>
                  <a:lnSpc>
                    <a:spcPct val="150000"/>
                  </a:lnSpc>
                  <a:spcBef>
                    <a:spcPts val="1200"/>
                  </a:spcBef>
                </a:pPr>
                <a14:m>
                  <m:oMath xmlns:m="http://schemas.openxmlformats.org/officeDocument/2006/math">
                    <m:r>
                      <a:rPr kumimoji="1" lang="en-US" altLang="zh-CN" sz="1800" b="0" i="1">
                        <a:latin typeface="Cambria Math" panose="02040503050406030204" pitchFamily="18" charset="0"/>
                      </a:rPr>
                      <m:t>𝐹</m:t>
                    </m:r>
                    <m:d>
                      <m:dPr>
                        <m:begChr m:val="["/>
                        <m:endChr m:val="]"/>
                        <m:ctrlPr>
                          <a:rPr kumimoji="1" lang="en-US" altLang="zh-CN" sz="1800" b="0" i="1">
                            <a:latin typeface="Cambria Math" panose="02040503050406030204" pitchFamily="18" charset="0"/>
                          </a:rPr>
                        </m:ctrlPr>
                      </m:dPr>
                      <m:e>
                        <m:r>
                          <a:rPr kumimoji="1" lang="en-US" altLang="zh-CN" sz="1800" b="0" i="1">
                            <a:latin typeface="Cambria Math" panose="02040503050406030204" pitchFamily="18" charset="0"/>
                          </a:rPr>
                          <m:t>0,0</m:t>
                        </m:r>
                      </m:e>
                    </m:d>
                    <m:r>
                      <a:rPr kumimoji="1" lang="en-US" altLang="zh-CN" sz="1800" b="0" i="1">
                        <a:latin typeface="Cambria Math" panose="02040503050406030204" pitchFamily="18" charset="0"/>
                      </a:rPr>
                      <m:t>=0</m:t>
                    </m:r>
                  </m:oMath>
                </a14:m>
                <a:endParaRPr kumimoji="1" lang="en-US" altLang="zh-CN" sz="1800"/>
              </a:p>
              <a:p>
                <a:pPr marL="0" indent="0">
                  <a:lnSpc>
                    <a:spcPct val="150000"/>
                  </a:lnSpc>
                  <a:spcBef>
                    <a:spcPts val="1200"/>
                  </a:spcBef>
                  <a:buNone/>
                </a:pPr>
                <a:r>
                  <a:rPr kumimoji="1" lang="en-US" altLang="zh-CN" sz="1800"/>
                  <a:t>【</a:t>
                </a:r>
                <a:r>
                  <a:rPr kumimoji="1" lang="zh-CN" altLang="en-US" sz="1800"/>
                  <a:t>目标</a:t>
                </a:r>
                <a:r>
                  <a:rPr kumimoji="1" lang="en-US" altLang="zh-CN" sz="1800"/>
                  <a:t>】</a:t>
                </a:r>
              </a:p>
              <a:p>
                <a:pPr>
                  <a:lnSpc>
                    <a:spcPct val="150000"/>
                  </a:lnSpc>
                  <a:spcBef>
                    <a:spcPts val="1200"/>
                  </a:spcBef>
                </a:pPr>
                <a14:m>
                  <m:oMath xmlns:m="http://schemas.openxmlformats.org/officeDocument/2006/math">
                    <m:r>
                      <a:rPr kumimoji="1" lang="en-US" altLang="zh-CN" sz="1800" i="1">
                        <a:latin typeface="Cambria Math" panose="02040503050406030204" pitchFamily="18" charset="0"/>
                      </a:rPr>
                      <m:t>𝑚𝑎𝑥</m:t>
                    </m:r>
                    <m:d>
                      <m:dPr>
                        <m:begChr m:val="{"/>
                        <m:endChr m:val="}"/>
                        <m:ctrlPr>
                          <a:rPr kumimoji="1" lang="en-US" altLang="zh-CN" sz="1800" i="1">
                            <a:latin typeface="Cambria Math" panose="02040503050406030204" pitchFamily="18" charset="0"/>
                          </a:rPr>
                        </m:ctrlPr>
                      </m:dPr>
                      <m:e>
                        <m:r>
                          <a:rPr kumimoji="1" lang="en-US" altLang="zh-CN" sz="1800" i="1">
                            <a:latin typeface="Cambria Math" panose="02040503050406030204" pitchFamily="18" charset="0"/>
                          </a:rPr>
                          <m:t>𝐹</m:t>
                        </m:r>
                        <m:d>
                          <m:dPr>
                            <m:begChr m:val="["/>
                            <m:endChr m:val="]"/>
                            <m:ctrlPr>
                              <a:rPr kumimoji="1" lang="en-US" altLang="zh-CN" sz="1800" i="1">
                                <a:latin typeface="Cambria Math" panose="02040503050406030204" pitchFamily="18" charset="0"/>
                              </a:rPr>
                            </m:ctrlPr>
                          </m:dPr>
                          <m:e>
                            <m:r>
                              <a:rPr kumimoji="1" lang="en-US" altLang="zh-CN" sz="1800" i="1">
                                <a:latin typeface="Cambria Math" panose="02040503050406030204" pitchFamily="18" charset="0"/>
                              </a:rPr>
                              <m:t>𝑁</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𝑗</m:t>
                            </m:r>
                          </m:e>
                        </m:d>
                      </m:e>
                    </m:d>
                    <m:r>
                      <a:rPr kumimoji="1" lang="en-US" altLang="zh-CN" sz="1800" i="1">
                        <a:latin typeface="Cambria Math" panose="02040503050406030204" pitchFamily="18" charset="0"/>
                      </a:rPr>
                      <m:t> (1</m:t>
                    </m:r>
                    <m:r>
                      <a:rPr kumimoji="1" lang="en-US" altLang="zh-CN" sz="1800" i="1">
                        <a:latin typeface="Cambria Math" panose="02040503050406030204" pitchFamily="18" charset="0"/>
                        <a:ea typeface="Cambria Math" panose="02040503050406030204" pitchFamily="18" charset="0"/>
                      </a:rPr>
                      <m:t>≤</m:t>
                    </m:r>
                    <m:r>
                      <a:rPr kumimoji="1" lang="en-US" altLang="zh-CN" sz="1800" i="1">
                        <a:latin typeface="Cambria Math" panose="02040503050406030204" pitchFamily="18" charset="0"/>
                        <a:ea typeface="Cambria Math" panose="02040503050406030204" pitchFamily="18" charset="0"/>
                      </a:rPr>
                      <m:t>𝑗</m:t>
                    </m:r>
                    <m:r>
                      <a:rPr kumimoji="1" lang="en-US" altLang="zh-CN" sz="1800" i="1">
                        <a:latin typeface="Cambria Math" panose="02040503050406030204" pitchFamily="18" charset="0"/>
                        <a:ea typeface="Cambria Math" panose="02040503050406030204" pitchFamily="18" charset="0"/>
                      </a:rPr>
                      <m:t>≤</m:t>
                    </m:r>
                    <m:r>
                      <a:rPr kumimoji="1" lang="en-US" altLang="zh-CN" sz="1800" b="0" i="1">
                        <a:latin typeface="Cambria Math" panose="02040503050406030204" pitchFamily="18" charset="0"/>
                        <a:ea typeface="Cambria Math" panose="02040503050406030204" pitchFamily="18" charset="0"/>
                      </a:rPr>
                      <m:t>𝑀</m:t>
                    </m:r>
                    <m:r>
                      <a:rPr kumimoji="1" lang="en-US" altLang="zh-CN" sz="1800" i="1">
                        <a:latin typeface="Cambria Math" panose="02040503050406030204" pitchFamily="18" charset="0"/>
                      </a:rPr>
                      <m:t>)</m:t>
                    </m:r>
                  </m:oMath>
                </a14:m>
                <a:endParaRPr kumimoji="1" lang="en-US" altLang="zh-CN" sz="1800"/>
              </a:p>
              <a:p>
                <a:pPr>
                  <a:lnSpc>
                    <a:spcPct val="150000"/>
                  </a:lnSpc>
                  <a:spcBef>
                    <a:spcPts val="1200"/>
                  </a:spcBef>
                </a:pPr>
                <a:endParaRPr kumimoji="1" lang="zh-CN" altLang="en-US" sz="1800"/>
              </a:p>
            </p:txBody>
          </p:sp>
        </mc:Choice>
        <mc:Fallback xmlns="">
          <p:sp>
            <p:nvSpPr>
              <p:cNvPr id="3" name="内容占位符 2">
                <a:extLst>
                  <a:ext uri="{FF2B5EF4-FFF2-40B4-BE49-F238E27FC236}">
                    <a16:creationId xmlns:a16="http://schemas.microsoft.com/office/drawing/2014/main" id="{FFCA8480-806A-CC47-BBF6-DB10CB7D6A5E}"/>
                  </a:ext>
                </a:extLst>
              </p:cNvPr>
              <p:cNvSpPr>
                <a:spLocks noGrp="1" noRot="1" noChangeAspect="1" noMove="1" noResize="1" noEditPoints="1" noAdjustHandles="1" noChangeArrowheads="1" noChangeShapeType="1" noTextEdit="1"/>
              </p:cNvSpPr>
              <p:nvPr>
                <p:ph idx="1"/>
              </p:nvPr>
            </p:nvSpPr>
            <p:spPr>
              <a:blipFill>
                <a:blip r:embed="rId2"/>
                <a:stretch>
                  <a:fillRect l="-1398" t="-1468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ED765E50-7CA7-0644-BCC5-B0AAC357585D}"/>
              </a:ext>
            </a:extLst>
          </p:cNvPr>
          <p:cNvSpPr>
            <a:spLocks noGrp="1"/>
          </p:cNvSpPr>
          <p:nvPr>
            <p:ph type="dt" sz="half" idx="10"/>
          </p:nvPr>
        </p:nvSpPr>
        <p:spPr/>
        <p:txBody>
          <a:bodyPr/>
          <a:lstStyle/>
          <a:p>
            <a:fld id="{E51F6A34-9C00-F949-B0E5-D6F713006C07}" type="datetime1">
              <a:t>2019/7/9</a:t>
            </a:fld>
            <a:endParaRPr lang="zh-CN" altLang="en-US" dirty="0"/>
          </a:p>
        </p:txBody>
      </p:sp>
      <p:sp>
        <p:nvSpPr>
          <p:cNvPr id="5" name="页脚占位符 4">
            <a:extLst>
              <a:ext uri="{FF2B5EF4-FFF2-40B4-BE49-F238E27FC236}">
                <a16:creationId xmlns:a16="http://schemas.microsoft.com/office/drawing/2014/main" id="{7259C34B-F4D4-8444-869C-45F3A4293BA1}"/>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8BAD9685-38D7-1941-BF36-7D8ABC1105ED}"/>
              </a:ext>
            </a:extLst>
          </p:cNvPr>
          <p:cNvSpPr>
            <a:spLocks noGrp="1"/>
          </p:cNvSpPr>
          <p:nvPr>
            <p:ph type="sldNum" sz="quarter" idx="12"/>
          </p:nvPr>
        </p:nvSpPr>
        <p:spPr/>
        <p:txBody>
          <a:bodyPr/>
          <a:lstStyle/>
          <a:p>
            <a:fld id="{0FF54DE5-C571-48E8-A5BC-B369434E2F44}" type="slidenum">
              <a:rPr lang="en-US" altLang="zh-CN" smtClean="0"/>
              <a:pPr/>
              <a:t>17</a:t>
            </a:fld>
            <a:endParaRPr lang="zh-CN" altLang="en-US" dirty="0"/>
          </a:p>
        </p:txBody>
      </p:sp>
    </p:spTree>
    <p:extLst>
      <p:ext uri="{BB962C8B-B14F-4D97-AF65-F5344CB8AC3E}">
        <p14:creationId xmlns:p14="http://schemas.microsoft.com/office/powerpoint/2010/main" val="177387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948E6-7B6D-D748-84F4-B9C7F8845BB5}"/>
              </a:ext>
            </a:extLst>
          </p:cNvPr>
          <p:cNvSpPr>
            <a:spLocks noGrp="1"/>
          </p:cNvSpPr>
          <p:nvPr>
            <p:ph type="title"/>
          </p:nvPr>
        </p:nvSpPr>
        <p:spPr/>
        <p:txBody>
          <a:bodyPr/>
          <a:lstStyle/>
          <a:p>
            <a:r>
              <a:rPr kumimoji="1" lang="zh-CN" altLang="en-US"/>
              <a:t>完全背包</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1FF8110-5FE5-A04B-B1F8-CA6839C431E3}"/>
                  </a:ext>
                </a:extLst>
              </p:cNvPr>
              <p:cNvSpPr>
                <a:spLocks noGrp="1"/>
              </p:cNvSpPr>
              <p:nvPr>
                <p:ph idx="1"/>
              </p:nvPr>
            </p:nvSpPr>
            <p:spPr/>
            <p:txBody>
              <a:bodyPr>
                <a:normAutofit/>
              </a:bodyPr>
              <a:lstStyle/>
              <a:p>
                <a:pPr marL="0" indent="0">
                  <a:lnSpc>
                    <a:spcPct val="150000"/>
                  </a:lnSpc>
                  <a:spcBef>
                    <a:spcPts val="1200"/>
                  </a:spcBef>
                  <a:buNone/>
                </a:pPr>
                <a:r>
                  <a:rPr kumimoji="1" lang="en-US" altLang="zh-CN" sz="1800"/>
                  <a:t>【</a:t>
                </a:r>
                <a:r>
                  <a:rPr kumimoji="1" lang="zh-CN" altLang="en-US" sz="1800"/>
                  <a:t>问题描述</a:t>
                </a:r>
                <a:r>
                  <a:rPr kumimoji="1" lang="en-US" altLang="zh-CN" sz="1800"/>
                  <a:t>】</a:t>
                </a:r>
              </a:p>
              <a:p>
                <a:pPr>
                  <a:lnSpc>
                    <a:spcPct val="150000"/>
                  </a:lnSpc>
                  <a:spcBef>
                    <a:spcPts val="1200"/>
                  </a:spcBef>
                </a:pPr>
                <a:r>
                  <a:rPr kumimoji="1" lang="zh-CN" altLang="en-US" sz="1800"/>
                  <a:t>给定 </a:t>
                </a:r>
                <a14:m>
                  <m:oMath xmlns:m="http://schemas.openxmlformats.org/officeDocument/2006/math">
                    <m:r>
                      <a:rPr kumimoji="1" lang="en-US" altLang="zh-CN" sz="1800" i="1">
                        <a:latin typeface="Cambria Math" panose="02040503050406030204" pitchFamily="18" charset="0"/>
                      </a:rPr>
                      <m:t>𝑁</m:t>
                    </m:r>
                  </m:oMath>
                </a14:m>
                <a:r>
                  <a:rPr kumimoji="1" lang="zh-CN" altLang="en-US" sz="1800"/>
                  <a:t> 种物品，其中第 </a:t>
                </a:r>
                <a14:m>
                  <m:oMath xmlns:m="http://schemas.openxmlformats.org/officeDocument/2006/math">
                    <m:r>
                      <a:rPr kumimoji="1" lang="en-US" altLang="zh-CN" sz="1800" i="1">
                        <a:latin typeface="Cambria Math" panose="02040503050406030204" pitchFamily="18" charset="0"/>
                      </a:rPr>
                      <m:t>𝑖</m:t>
                    </m:r>
                  </m:oMath>
                </a14:m>
                <a:r>
                  <a:rPr kumimoji="1" lang="zh-CN" altLang="en-US" sz="1800"/>
                  <a:t> 种物品的体积为 </a:t>
                </a:r>
                <a14:m>
                  <m:oMath xmlns:m="http://schemas.openxmlformats.org/officeDocument/2006/math">
                    <m:sSub>
                      <m:sSubPr>
                        <m:ctrlPr>
                          <a:rPr kumimoji="1" lang="en-US" altLang="zh-CN" sz="1800" i="1">
                            <a:latin typeface="Cambria Math" panose="02040503050406030204" pitchFamily="18" charset="0"/>
                          </a:rPr>
                        </m:ctrlPr>
                      </m:sSubPr>
                      <m:e>
                        <m:r>
                          <a:rPr kumimoji="1" lang="en-US" altLang="zh-CN" sz="1800" i="1">
                            <a:latin typeface="Cambria Math" panose="02040503050406030204" pitchFamily="18" charset="0"/>
                          </a:rPr>
                          <m:t>𝑉</m:t>
                        </m:r>
                      </m:e>
                      <m:sub>
                        <m:r>
                          <a:rPr kumimoji="1" lang="en-US" altLang="zh-CN" sz="1800" i="1">
                            <a:latin typeface="Cambria Math" panose="02040503050406030204" pitchFamily="18" charset="0"/>
                          </a:rPr>
                          <m:t>𝑖</m:t>
                        </m:r>
                      </m:sub>
                    </m:sSub>
                  </m:oMath>
                </a14:m>
                <a:r>
                  <a:rPr kumimoji="1" lang="en-US" altLang="zh-CN" sz="1800"/>
                  <a:t> </a:t>
                </a:r>
                <a:r>
                  <a:rPr kumimoji="1" lang="zh-CN" altLang="en-US" sz="1800"/>
                  <a:t>，价值为 </a:t>
                </a:r>
                <a14:m>
                  <m:oMath xmlns:m="http://schemas.openxmlformats.org/officeDocument/2006/math">
                    <m:sSub>
                      <m:sSubPr>
                        <m:ctrlPr>
                          <a:rPr kumimoji="1" lang="en-US" altLang="zh-CN" sz="1800" i="1">
                            <a:latin typeface="Cambria Math" panose="02040503050406030204" pitchFamily="18" charset="0"/>
                          </a:rPr>
                        </m:ctrlPr>
                      </m:sSubPr>
                      <m:e>
                        <m:r>
                          <a:rPr kumimoji="1" lang="en-US" altLang="zh-CN" sz="1800" i="1">
                            <a:latin typeface="Cambria Math" panose="02040503050406030204" pitchFamily="18" charset="0"/>
                          </a:rPr>
                          <m:t>𝑊</m:t>
                        </m:r>
                      </m:e>
                      <m:sub>
                        <m:r>
                          <a:rPr kumimoji="1" lang="en-US" altLang="zh-CN" sz="1800" i="1">
                            <a:latin typeface="Cambria Math" panose="02040503050406030204" pitchFamily="18" charset="0"/>
                          </a:rPr>
                          <m:t>𝑖</m:t>
                        </m:r>
                      </m:sub>
                    </m:sSub>
                  </m:oMath>
                </a14:m>
                <a:r>
                  <a:rPr kumimoji="1" lang="en-US" altLang="zh-CN" sz="1800"/>
                  <a:t> </a:t>
                </a:r>
                <a:r>
                  <a:rPr kumimoji="1" lang="zh-CN" altLang="en-US" sz="1800"/>
                  <a:t>，每种物品有无限个。有一容积为 </a:t>
                </a:r>
                <a14:m>
                  <m:oMath xmlns:m="http://schemas.openxmlformats.org/officeDocument/2006/math">
                    <m:r>
                      <a:rPr kumimoji="1" lang="en-US" altLang="zh-CN" sz="1800" i="1">
                        <a:latin typeface="Cambria Math" panose="02040503050406030204" pitchFamily="18" charset="0"/>
                      </a:rPr>
                      <m:t>𝑀</m:t>
                    </m:r>
                  </m:oMath>
                </a14:m>
                <a:r>
                  <a:rPr kumimoji="1" lang="zh-CN" altLang="en-US" sz="1800"/>
                  <a:t> 的背包，要求选择若干个物品放入背包，使得物品总体积不超过 </a:t>
                </a:r>
                <a14:m>
                  <m:oMath xmlns:m="http://schemas.openxmlformats.org/officeDocument/2006/math">
                    <m:r>
                      <a:rPr kumimoji="1" lang="en-US" altLang="zh-CN" sz="1800" i="1">
                        <a:latin typeface="Cambria Math" panose="02040503050406030204" pitchFamily="18" charset="0"/>
                      </a:rPr>
                      <m:t>𝑀</m:t>
                    </m:r>
                  </m:oMath>
                </a14:m>
                <a:r>
                  <a:rPr kumimoji="1" lang="zh-CN" altLang="en-US" sz="1800"/>
                  <a:t> 的前提下，物品的价值总和最大。</a:t>
                </a:r>
                <a:endParaRPr kumimoji="1" lang="en-US" altLang="zh-CN" sz="1800"/>
              </a:p>
              <a:p>
                <a:pPr marL="0" indent="0">
                  <a:lnSpc>
                    <a:spcPct val="150000"/>
                  </a:lnSpc>
                  <a:spcBef>
                    <a:spcPts val="1200"/>
                  </a:spcBef>
                  <a:buNone/>
                </a:pPr>
                <a:r>
                  <a:rPr kumimoji="1" lang="en-US" altLang="zh-CN" sz="1800"/>
                  <a:t>【</a:t>
                </a:r>
                <a:r>
                  <a:rPr kumimoji="1" lang="zh-CN" altLang="en-US" sz="1800"/>
                  <a:t>状态表示</a:t>
                </a:r>
                <a:r>
                  <a:rPr kumimoji="1" lang="en-US" altLang="zh-CN" sz="1800"/>
                  <a:t>】</a:t>
                </a:r>
              </a:p>
              <a:p>
                <a:pPr>
                  <a:lnSpc>
                    <a:spcPct val="150000"/>
                  </a:lnSpc>
                  <a:spcBef>
                    <a:spcPts val="1200"/>
                  </a:spcBef>
                </a:pPr>
                <a14:m>
                  <m:oMath xmlns:m="http://schemas.openxmlformats.org/officeDocument/2006/math">
                    <m:r>
                      <a:rPr kumimoji="1" lang="en-US" altLang="zh-CN" sz="1800" i="1">
                        <a:latin typeface="Cambria Math" panose="02040503050406030204" pitchFamily="18" charset="0"/>
                      </a:rPr>
                      <m:t>𝐹</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𝑖</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𝑗</m:t>
                    </m:r>
                    <m:r>
                      <a:rPr kumimoji="1" lang="en-US" altLang="zh-CN" sz="1800" i="1">
                        <a:latin typeface="Cambria Math" panose="02040503050406030204" pitchFamily="18" charset="0"/>
                      </a:rPr>
                      <m:t>]</m:t>
                    </m:r>
                  </m:oMath>
                </a14:m>
                <a:r>
                  <a:rPr kumimoji="1" lang="zh-CN" altLang="en-US" sz="1800"/>
                  <a:t> 表示从前 </a:t>
                </a:r>
                <a14:m>
                  <m:oMath xmlns:m="http://schemas.openxmlformats.org/officeDocument/2006/math">
                    <m:r>
                      <a:rPr kumimoji="1" lang="en-US" altLang="zh-CN" sz="1800" i="1">
                        <a:latin typeface="Cambria Math" panose="02040503050406030204" pitchFamily="18" charset="0"/>
                      </a:rPr>
                      <m:t>𝑖</m:t>
                    </m:r>
                  </m:oMath>
                </a14:m>
                <a:r>
                  <a:rPr kumimoji="1" lang="zh-CN" altLang="en-US" sz="1800"/>
                  <a:t> 种物品中选出了总体积为 </a:t>
                </a:r>
                <a14:m>
                  <m:oMath xmlns:m="http://schemas.openxmlformats.org/officeDocument/2006/math">
                    <m:r>
                      <a:rPr kumimoji="1" lang="en-US" altLang="zh-CN" sz="1800" i="1">
                        <a:latin typeface="Cambria Math" panose="02040503050406030204" pitchFamily="18" charset="0"/>
                      </a:rPr>
                      <m:t>𝑗</m:t>
                    </m:r>
                  </m:oMath>
                </a14:m>
                <a:r>
                  <a:rPr kumimoji="1" lang="zh-CN" altLang="en-US" sz="1800"/>
                  <a:t> 的物品放入背包时，物品最大价值和。</a:t>
                </a:r>
                <a:endParaRPr kumimoji="1" lang="en-US" altLang="zh-CN" sz="1800"/>
              </a:p>
            </p:txBody>
          </p:sp>
        </mc:Choice>
        <mc:Fallback xmlns="">
          <p:sp>
            <p:nvSpPr>
              <p:cNvPr id="3" name="内容占位符 2">
                <a:extLst>
                  <a:ext uri="{FF2B5EF4-FFF2-40B4-BE49-F238E27FC236}">
                    <a16:creationId xmlns:a16="http://schemas.microsoft.com/office/drawing/2014/main" id="{41FF8110-5FE5-A04B-B1F8-CA6839C431E3}"/>
                  </a:ext>
                </a:extLst>
              </p:cNvPr>
              <p:cNvSpPr>
                <a:spLocks noGrp="1" noRot="1" noChangeAspect="1" noMove="1" noResize="1" noEditPoints="1" noAdjustHandles="1" noChangeArrowheads="1" noChangeShapeType="1" noTextEdit="1"/>
              </p:cNvSpPr>
              <p:nvPr>
                <p:ph idx="1"/>
              </p:nvPr>
            </p:nvSpPr>
            <p:spPr>
              <a:blipFill>
                <a:blip r:embed="rId2"/>
                <a:stretch>
                  <a:fillRect l="-1398" r="-889"/>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C03B76C1-7DAE-FC48-8159-CE1C54EE3B19}"/>
              </a:ext>
            </a:extLst>
          </p:cNvPr>
          <p:cNvSpPr>
            <a:spLocks noGrp="1"/>
          </p:cNvSpPr>
          <p:nvPr>
            <p:ph type="dt" sz="half" idx="10"/>
          </p:nvPr>
        </p:nvSpPr>
        <p:spPr/>
        <p:txBody>
          <a:bodyPr/>
          <a:lstStyle/>
          <a:p>
            <a:fld id="{E51F6A34-9C00-F949-B0E5-D6F713006C07}" type="datetime1">
              <a:t>2019/7/9</a:t>
            </a:fld>
            <a:endParaRPr lang="zh-CN" altLang="en-US" dirty="0"/>
          </a:p>
        </p:txBody>
      </p:sp>
      <p:sp>
        <p:nvSpPr>
          <p:cNvPr id="5" name="页脚占位符 4">
            <a:extLst>
              <a:ext uri="{FF2B5EF4-FFF2-40B4-BE49-F238E27FC236}">
                <a16:creationId xmlns:a16="http://schemas.microsoft.com/office/drawing/2014/main" id="{18411E11-D9E0-2646-9ED4-7A049794CA57}"/>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5C7F42EC-4497-0443-B2D7-853539FF54BC}"/>
              </a:ext>
            </a:extLst>
          </p:cNvPr>
          <p:cNvSpPr>
            <a:spLocks noGrp="1"/>
          </p:cNvSpPr>
          <p:nvPr>
            <p:ph type="sldNum" sz="quarter" idx="12"/>
          </p:nvPr>
        </p:nvSpPr>
        <p:spPr/>
        <p:txBody>
          <a:bodyPr/>
          <a:lstStyle/>
          <a:p>
            <a:fld id="{0FF54DE5-C571-48E8-A5BC-B369434E2F44}" type="slidenum">
              <a:rPr lang="en-US" altLang="zh-CN" smtClean="0"/>
              <a:pPr/>
              <a:t>18</a:t>
            </a:fld>
            <a:endParaRPr lang="zh-CN" altLang="en-US" dirty="0"/>
          </a:p>
        </p:txBody>
      </p:sp>
    </p:spTree>
    <p:extLst>
      <p:ext uri="{BB962C8B-B14F-4D97-AF65-F5344CB8AC3E}">
        <p14:creationId xmlns:p14="http://schemas.microsoft.com/office/powerpoint/2010/main" val="169288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CF31B-5038-9D45-983A-679B2DC4B939}"/>
              </a:ext>
            </a:extLst>
          </p:cNvPr>
          <p:cNvSpPr>
            <a:spLocks noGrp="1"/>
          </p:cNvSpPr>
          <p:nvPr>
            <p:ph type="title"/>
          </p:nvPr>
        </p:nvSpPr>
        <p:spPr/>
        <p:txBody>
          <a:bodyPr/>
          <a:lstStyle/>
          <a:p>
            <a:r>
              <a:rPr kumimoji="1" lang="zh-CN" altLang="en-US"/>
              <a:t>多重背包</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D62ABD1-AC55-414E-88E2-4FF7726A51E2}"/>
                  </a:ext>
                </a:extLst>
              </p:cNvPr>
              <p:cNvSpPr>
                <a:spLocks noGrp="1"/>
              </p:cNvSpPr>
              <p:nvPr>
                <p:ph idx="1"/>
              </p:nvPr>
            </p:nvSpPr>
            <p:spPr/>
            <p:txBody>
              <a:bodyPr>
                <a:normAutofit/>
              </a:bodyPr>
              <a:lstStyle/>
              <a:p>
                <a:pPr marL="0" indent="0">
                  <a:lnSpc>
                    <a:spcPct val="150000"/>
                  </a:lnSpc>
                  <a:spcBef>
                    <a:spcPts val="1200"/>
                  </a:spcBef>
                  <a:buNone/>
                </a:pPr>
                <a:r>
                  <a:rPr kumimoji="1" lang="en-US" altLang="zh-CN" sz="1800"/>
                  <a:t>【</a:t>
                </a:r>
                <a:r>
                  <a:rPr kumimoji="1" lang="zh-CN" altLang="en-US" sz="1800"/>
                  <a:t>问题描述</a:t>
                </a:r>
                <a:r>
                  <a:rPr kumimoji="1" lang="en-US" altLang="zh-CN" sz="1800"/>
                  <a:t>】</a:t>
                </a:r>
              </a:p>
              <a:p>
                <a:pPr>
                  <a:lnSpc>
                    <a:spcPct val="150000"/>
                  </a:lnSpc>
                  <a:spcBef>
                    <a:spcPts val="1200"/>
                  </a:spcBef>
                </a:pPr>
                <a:r>
                  <a:rPr kumimoji="1" lang="zh-CN" altLang="en-US" sz="1800"/>
                  <a:t>给定 </a:t>
                </a:r>
                <a14:m>
                  <m:oMath xmlns:m="http://schemas.openxmlformats.org/officeDocument/2006/math">
                    <m:r>
                      <a:rPr kumimoji="1" lang="en-US" altLang="zh-CN" sz="1800" i="1">
                        <a:latin typeface="Cambria Math" panose="02040503050406030204" pitchFamily="18" charset="0"/>
                      </a:rPr>
                      <m:t>𝑁</m:t>
                    </m:r>
                  </m:oMath>
                </a14:m>
                <a:r>
                  <a:rPr kumimoji="1" lang="zh-CN" altLang="en-US" sz="1800"/>
                  <a:t> 种物品，其中第 </a:t>
                </a:r>
                <a14:m>
                  <m:oMath xmlns:m="http://schemas.openxmlformats.org/officeDocument/2006/math">
                    <m:r>
                      <a:rPr kumimoji="1" lang="en-US" altLang="zh-CN" sz="1800" i="1">
                        <a:latin typeface="Cambria Math" panose="02040503050406030204" pitchFamily="18" charset="0"/>
                      </a:rPr>
                      <m:t>𝑖</m:t>
                    </m:r>
                  </m:oMath>
                </a14:m>
                <a:r>
                  <a:rPr kumimoji="1" lang="zh-CN" altLang="en-US" sz="1800"/>
                  <a:t> 种物品的体积为 </a:t>
                </a:r>
                <a14:m>
                  <m:oMath xmlns:m="http://schemas.openxmlformats.org/officeDocument/2006/math">
                    <m:sSub>
                      <m:sSubPr>
                        <m:ctrlPr>
                          <a:rPr kumimoji="1" lang="en-US" altLang="zh-CN" sz="1800" i="1">
                            <a:latin typeface="Cambria Math" panose="02040503050406030204" pitchFamily="18" charset="0"/>
                          </a:rPr>
                        </m:ctrlPr>
                      </m:sSubPr>
                      <m:e>
                        <m:r>
                          <a:rPr kumimoji="1" lang="en-US" altLang="zh-CN" sz="1800" i="1">
                            <a:latin typeface="Cambria Math" panose="02040503050406030204" pitchFamily="18" charset="0"/>
                          </a:rPr>
                          <m:t>𝑉</m:t>
                        </m:r>
                      </m:e>
                      <m:sub>
                        <m:r>
                          <a:rPr kumimoji="1" lang="en-US" altLang="zh-CN" sz="1800" i="1">
                            <a:latin typeface="Cambria Math" panose="02040503050406030204" pitchFamily="18" charset="0"/>
                          </a:rPr>
                          <m:t>𝑖</m:t>
                        </m:r>
                      </m:sub>
                    </m:sSub>
                  </m:oMath>
                </a14:m>
                <a:r>
                  <a:rPr kumimoji="1" lang="en-US" altLang="zh-CN" sz="1800"/>
                  <a:t> </a:t>
                </a:r>
                <a:r>
                  <a:rPr kumimoji="1" lang="zh-CN" altLang="en-US" sz="1800"/>
                  <a:t>，价值为 </a:t>
                </a:r>
                <a14:m>
                  <m:oMath xmlns:m="http://schemas.openxmlformats.org/officeDocument/2006/math">
                    <m:sSub>
                      <m:sSubPr>
                        <m:ctrlPr>
                          <a:rPr kumimoji="1" lang="en-US" altLang="zh-CN" sz="1800" i="1">
                            <a:latin typeface="Cambria Math" panose="02040503050406030204" pitchFamily="18" charset="0"/>
                          </a:rPr>
                        </m:ctrlPr>
                      </m:sSubPr>
                      <m:e>
                        <m:r>
                          <a:rPr kumimoji="1" lang="en-US" altLang="zh-CN" sz="1800" i="1">
                            <a:latin typeface="Cambria Math" panose="02040503050406030204" pitchFamily="18" charset="0"/>
                          </a:rPr>
                          <m:t>𝑊</m:t>
                        </m:r>
                      </m:e>
                      <m:sub>
                        <m:r>
                          <a:rPr kumimoji="1" lang="en-US" altLang="zh-CN" sz="1800" i="1">
                            <a:latin typeface="Cambria Math" panose="02040503050406030204" pitchFamily="18" charset="0"/>
                          </a:rPr>
                          <m:t>𝑖</m:t>
                        </m:r>
                      </m:sub>
                    </m:sSub>
                  </m:oMath>
                </a14:m>
                <a:r>
                  <a:rPr kumimoji="1" lang="en-US" altLang="zh-CN" sz="1800"/>
                  <a:t> </a:t>
                </a:r>
                <a:r>
                  <a:rPr kumimoji="1" lang="zh-CN" altLang="en-US" sz="1800"/>
                  <a:t>，有 </a:t>
                </a:r>
                <a14:m>
                  <m:oMath xmlns:m="http://schemas.openxmlformats.org/officeDocument/2006/math">
                    <m:sSub>
                      <m:sSubPr>
                        <m:ctrlPr>
                          <a:rPr kumimoji="1" lang="en-US" altLang="zh-CN" sz="1800" i="1">
                            <a:latin typeface="Cambria Math" panose="02040503050406030204" pitchFamily="18" charset="0"/>
                          </a:rPr>
                        </m:ctrlPr>
                      </m:sSubPr>
                      <m:e>
                        <m:r>
                          <a:rPr kumimoji="1" lang="en-US" altLang="zh-CN" sz="1800" b="0" i="1">
                            <a:latin typeface="Cambria Math" panose="02040503050406030204" pitchFamily="18" charset="0"/>
                          </a:rPr>
                          <m:t>𝐶</m:t>
                        </m:r>
                      </m:e>
                      <m:sub>
                        <m:r>
                          <a:rPr kumimoji="1" lang="en-US" altLang="zh-CN" sz="1800" b="0" i="1">
                            <a:latin typeface="Cambria Math" panose="02040503050406030204" pitchFamily="18" charset="0"/>
                          </a:rPr>
                          <m:t>𝑖</m:t>
                        </m:r>
                      </m:sub>
                    </m:sSub>
                  </m:oMath>
                </a14:m>
                <a:r>
                  <a:rPr kumimoji="1" lang="zh-CN" altLang="en-US" sz="1800"/>
                  <a:t> 个。有一容积为 </a:t>
                </a:r>
                <a14:m>
                  <m:oMath xmlns:m="http://schemas.openxmlformats.org/officeDocument/2006/math">
                    <m:r>
                      <a:rPr kumimoji="1" lang="en-US" altLang="zh-CN" sz="1800" i="1">
                        <a:latin typeface="Cambria Math" panose="02040503050406030204" pitchFamily="18" charset="0"/>
                      </a:rPr>
                      <m:t>𝑀</m:t>
                    </m:r>
                  </m:oMath>
                </a14:m>
                <a:r>
                  <a:rPr kumimoji="1" lang="zh-CN" altLang="en-US" sz="1800"/>
                  <a:t> 的背包，要求选择若干个物品放入背包，使得物品总体积不超过 </a:t>
                </a:r>
                <a14:m>
                  <m:oMath xmlns:m="http://schemas.openxmlformats.org/officeDocument/2006/math">
                    <m:r>
                      <a:rPr kumimoji="1" lang="en-US" altLang="zh-CN" sz="1800" i="1">
                        <a:latin typeface="Cambria Math" panose="02040503050406030204" pitchFamily="18" charset="0"/>
                      </a:rPr>
                      <m:t>𝑀</m:t>
                    </m:r>
                  </m:oMath>
                </a14:m>
                <a:r>
                  <a:rPr kumimoji="1" lang="zh-CN" altLang="en-US" sz="1800"/>
                  <a:t> 的前提下，物品的价值总和最大。</a:t>
                </a:r>
              </a:p>
            </p:txBody>
          </p:sp>
        </mc:Choice>
        <mc:Fallback xmlns="">
          <p:sp>
            <p:nvSpPr>
              <p:cNvPr id="3" name="内容占位符 2">
                <a:extLst>
                  <a:ext uri="{FF2B5EF4-FFF2-40B4-BE49-F238E27FC236}">
                    <a16:creationId xmlns:a16="http://schemas.microsoft.com/office/drawing/2014/main" id="{7D62ABD1-AC55-414E-88E2-4FF7726A51E2}"/>
                  </a:ext>
                </a:extLst>
              </p:cNvPr>
              <p:cNvSpPr>
                <a:spLocks noGrp="1" noRot="1" noChangeAspect="1" noMove="1" noResize="1" noEditPoints="1" noAdjustHandles="1" noChangeArrowheads="1" noChangeShapeType="1" noTextEdit="1"/>
              </p:cNvSpPr>
              <p:nvPr>
                <p:ph idx="1"/>
              </p:nvPr>
            </p:nvSpPr>
            <p:spPr>
              <a:blipFill>
                <a:blip r:embed="rId2"/>
                <a:stretch>
                  <a:fillRect l="-1398" r="-762"/>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EAFDED34-C69D-F04C-8B98-2F27B6D1A4DE}"/>
              </a:ext>
            </a:extLst>
          </p:cNvPr>
          <p:cNvSpPr>
            <a:spLocks noGrp="1"/>
          </p:cNvSpPr>
          <p:nvPr>
            <p:ph type="dt" sz="half" idx="10"/>
          </p:nvPr>
        </p:nvSpPr>
        <p:spPr/>
        <p:txBody>
          <a:bodyPr/>
          <a:lstStyle/>
          <a:p>
            <a:fld id="{E51F6A34-9C00-F949-B0E5-D6F713006C07}" type="datetime1">
              <a:t>2019/7/9</a:t>
            </a:fld>
            <a:endParaRPr lang="zh-CN" altLang="en-US" dirty="0"/>
          </a:p>
        </p:txBody>
      </p:sp>
      <p:sp>
        <p:nvSpPr>
          <p:cNvPr id="5" name="页脚占位符 4">
            <a:extLst>
              <a:ext uri="{FF2B5EF4-FFF2-40B4-BE49-F238E27FC236}">
                <a16:creationId xmlns:a16="http://schemas.microsoft.com/office/drawing/2014/main" id="{B62A65CA-99D6-DA47-8FC1-5F63F58B33D0}"/>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E559920E-33D3-E548-9C98-8C08ED87F045}"/>
              </a:ext>
            </a:extLst>
          </p:cNvPr>
          <p:cNvSpPr>
            <a:spLocks noGrp="1"/>
          </p:cNvSpPr>
          <p:nvPr>
            <p:ph type="sldNum" sz="quarter" idx="12"/>
          </p:nvPr>
        </p:nvSpPr>
        <p:spPr/>
        <p:txBody>
          <a:bodyPr/>
          <a:lstStyle/>
          <a:p>
            <a:fld id="{0FF54DE5-C571-48E8-A5BC-B369434E2F44}" type="slidenum">
              <a:rPr lang="en-US" altLang="zh-CN" smtClean="0"/>
              <a:pPr/>
              <a:t>19</a:t>
            </a:fld>
            <a:endParaRPr lang="zh-CN" altLang="en-US" dirty="0"/>
          </a:p>
        </p:txBody>
      </p:sp>
    </p:spTree>
    <p:extLst>
      <p:ext uri="{BB962C8B-B14F-4D97-AF65-F5344CB8AC3E}">
        <p14:creationId xmlns:p14="http://schemas.microsoft.com/office/powerpoint/2010/main" val="298723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AA3229-D124-9842-80C8-7772C29963E3}"/>
              </a:ext>
            </a:extLst>
          </p:cNvPr>
          <p:cNvSpPr>
            <a:spLocks noGrp="1"/>
          </p:cNvSpPr>
          <p:nvPr>
            <p:ph type="title"/>
          </p:nvPr>
        </p:nvSpPr>
        <p:spPr/>
        <p:txBody>
          <a:bodyPr/>
          <a:lstStyle/>
          <a:p>
            <a:r>
              <a:rPr kumimoji="1" lang="zh-CN" altLang="en-US"/>
              <a:t>动态规划</a:t>
            </a:r>
          </a:p>
        </p:txBody>
      </p:sp>
      <p:sp>
        <p:nvSpPr>
          <p:cNvPr id="3" name="文本占位符 2">
            <a:extLst>
              <a:ext uri="{FF2B5EF4-FFF2-40B4-BE49-F238E27FC236}">
                <a16:creationId xmlns:a16="http://schemas.microsoft.com/office/drawing/2014/main" id="{0C3B0B6F-628D-F54D-B82B-9276E2FAEEC7}"/>
              </a:ext>
            </a:extLst>
          </p:cNvPr>
          <p:cNvSpPr>
            <a:spLocks noGrp="1"/>
          </p:cNvSpPr>
          <p:nvPr>
            <p:ph type="body" idx="1"/>
          </p:nvPr>
        </p:nvSpPr>
        <p:spPr/>
        <p:txBody>
          <a:bodyPr/>
          <a:lstStyle/>
          <a:p>
            <a:endParaRPr kumimoji="1" lang="zh-CN" altLang="en-US"/>
          </a:p>
        </p:txBody>
      </p:sp>
      <p:sp>
        <p:nvSpPr>
          <p:cNvPr id="4" name="日期占位符 3">
            <a:extLst>
              <a:ext uri="{FF2B5EF4-FFF2-40B4-BE49-F238E27FC236}">
                <a16:creationId xmlns:a16="http://schemas.microsoft.com/office/drawing/2014/main" id="{7CDE9013-268C-4046-BAE8-C8C1362205DD}"/>
              </a:ext>
            </a:extLst>
          </p:cNvPr>
          <p:cNvSpPr>
            <a:spLocks noGrp="1"/>
          </p:cNvSpPr>
          <p:nvPr>
            <p:ph type="dt" sz="half" idx="10"/>
          </p:nvPr>
        </p:nvSpPr>
        <p:spPr/>
        <p:txBody>
          <a:bodyPr/>
          <a:lstStyle/>
          <a:p>
            <a:fld id="{4A552087-6540-CA41-84A9-B1E11B3F3C29}" type="datetime1">
              <a:t>2019/7/9</a:t>
            </a:fld>
            <a:endParaRPr lang="zh-CN" altLang="en-US" dirty="0"/>
          </a:p>
        </p:txBody>
      </p:sp>
      <p:sp>
        <p:nvSpPr>
          <p:cNvPr id="5" name="页脚占位符 4">
            <a:extLst>
              <a:ext uri="{FF2B5EF4-FFF2-40B4-BE49-F238E27FC236}">
                <a16:creationId xmlns:a16="http://schemas.microsoft.com/office/drawing/2014/main" id="{F2AA1216-3186-244D-99BC-118331CA0E74}"/>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74E0CCB0-C188-284E-989E-C5D1708E9A1F}"/>
              </a:ext>
            </a:extLst>
          </p:cNvPr>
          <p:cNvSpPr>
            <a:spLocks noGrp="1"/>
          </p:cNvSpPr>
          <p:nvPr>
            <p:ph type="sldNum" sz="quarter" idx="12"/>
          </p:nvPr>
        </p:nvSpPr>
        <p:spPr/>
        <p:txBody>
          <a:bodyPr/>
          <a:lstStyle/>
          <a:p>
            <a:fld id="{0FF54DE5-C571-48E8-A5BC-B369434E2F44}" type="slidenum">
              <a:rPr lang="en-US" altLang="zh-CN" smtClean="0"/>
              <a:pPr/>
              <a:t>2</a:t>
            </a:fld>
            <a:endParaRPr lang="zh-CN" altLang="en-US" dirty="0"/>
          </a:p>
        </p:txBody>
      </p:sp>
    </p:spTree>
    <p:extLst>
      <p:ext uri="{BB962C8B-B14F-4D97-AF65-F5344CB8AC3E}">
        <p14:creationId xmlns:p14="http://schemas.microsoft.com/office/powerpoint/2010/main" val="168611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40FF5-1A45-734B-ABF6-EAF206D955D6}"/>
              </a:ext>
            </a:extLst>
          </p:cNvPr>
          <p:cNvSpPr>
            <a:spLocks noGrp="1"/>
          </p:cNvSpPr>
          <p:nvPr>
            <p:ph type="title"/>
          </p:nvPr>
        </p:nvSpPr>
        <p:spPr/>
        <p:txBody>
          <a:bodyPr/>
          <a:lstStyle/>
          <a:p>
            <a:r>
              <a:rPr kumimoji="1" lang="zh-CN" altLang="en-US"/>
              <a:t>分组背包</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4BC83C6-CEA4-F74B-AE18-96393D585876}"/>
                  </a:ext>
                </a:extLst>
              </p:cNvPr>
              <p:cNvSpPr>
                <a:spLocks noGrp="1"/>
              </p:cNvSpPr>
              <p:nvPr>
                <p:ph idx="1"/>
              </p:nvPr>
            </p:nvSpPr>
            <p:spPr/>
            <p:txBody>
              <a:bodyPr>
                <a:normAutofit/>
              </a:bodyPr>
              <a:lstStyle/>
              <a:p>
                <a:pPr marL="0" indent="0">
                  <a:lnSpc>
                    <a:spcPct val="150000"/>
                  </a:lnSpc>
                  <a:spcBef>
                    <a:spcPts val="1200"/>
                  </a:spcBef>
                  <a:buNone/>
                </a:pPr>
                <a:r>
                  <a:rPr kumimoji="1" lang="en-US" altLang="zh-CN" sz="1800"/>
                  <a:t>【</a:t>
                </a:r>
                <a:r>
                  <a:rPr kumimoji="1" lang="zh-CN" altLang="en-US" sz="1800"/>
                  <a:t>问题描述</a:t>
                </a:r>
                <a:r>
                  <a:rPr kumimoji="1" lang="en-US" altLang="zh-CN" sz="1800"/>
                  <a:t>】</a:t>
                </a:r>
              </a:p>
              <a:p>
                <a:pPr>
                  <a:lnSpc>
                    <a:spcPct val="150000"/>
                  </a:lnSpc>
                  <a:spcBef>
                    <a:spcPts val="1200"/>
                  </a:spcBef>
                </a:pPr>
                <a:r>
                  <a:rPr kumimoji="1" lang="zh-CN" altLang="en-US" sz="1800"/>
                  <a:t>给定 </a:t>
                </a:r>
                <a14:m>
                  <m:oMath xmlns:m="http://schemas.openxmlformats.org/officeDocument/2006/math">
                    <m:r>
                      <a:rPr kumimoji="1" lang="en-US" altLang="zh-CN" sz="1800" i="1">
                        <a:latin typeface="Cambria Math" panose="02040503050406030204" pitchFamily="18" charset="0"/>
                      </a:rPr>
                      <m:t>𝑁</m:t>
                    </m:r>
                  </m:oMath>
                </a14:m>
                <a:r>
                  <a:rPr kumimoji="1" lang="zh-CN" altLang="en-US" sz="1800"/>
                  <a:t> 组物品，其中第 </a:t>
                </a:r>
                <a14:m>
                  <m:oMath xmlns:m="http://schemas.openxmlformats.org/officeDocument/2006/math">
                    <m:r>
                      <a:rPr kumimoji="1" lang="en-US" altLang="zh-CN" sz="1800" i="1">
                        <a:latin typeface="Cambria Math" panose="02040503050406030204" pitchFamily="18" charset="0"/>
                      </a:rPr>
                      <m:t>𝑖</m:t>
                    </m:r>
                  </m:oMath>
                </a14:m>
                <a:r>
                  <a:rPr kumimoji="1" lang="zh-CN" altLang="en-US" sz="1800"/>
                  <a:t> 组有 </a:t>
                </a:r>
                <a14:m>
                  <m:oMath xmlns:m="http://schemas.openxmlformats.org/officeDocument/2006/math">
                    <m:sSub>
                      <m:sSubPr>
                        <m:ctrlPr>
                          <a:rPr kumimoji="1" lang="en-US" altLang="zh-CN" sz="1800" i="1">
                            <a:latin typeface="Cambria Math" panose="02040503050406030204" pitchFamily="18" charset="0"/>
                          </a:rPr>
                        </m:ctrlPr>
                      </m:sSubPr>
                      <m:e>
                        <m:r>
                          <a:rPr kumimoji="1" lang="en-US" altLang="zh-CN" sz="1800" i="1">
                            <a:latin typeface="Cambria Math" panose="02040503050406030204" pitchFamily="18" charset="0"/>
                          </a:rPr>
                          <m:t>𝐶</m:t>
                        </m:r>
                      </m:e>
                      <m:sub>
                        <m:r>
                          <a:rPr kumimoji="1" lang="en-US" altLang="zh-CN" sz="1800" i="1">
                            <a:latin typeface="Cambria Math" panose="02040503050406030204" pitchFamily="18" charset="0"/>
                          </a:rPr>
                          <m:t>𝑖</m:t>
                        </m:r>
                      </m:sub>
                    </m:sSub>
                  </m:oMath>
                </a14:m>
                <a:r>
                  <a:rPr kumimoji="1" lang="zh-CN" altLang="en-US" sz="1800"/>
                  <a:t> 个物品。第 </a:t>
                </a:r>
                <a14:m>
                  <m:oMath xmlns:m="http://schemas.openxmlformats.org/officeDocument/2006/math">
                    <m:r>
                      <a:rPr kumimoji="1" lang="en-US" altLang="zh-CN" sz="1800" i="1">
                        <a:latin typeface="Cambria Math" panose="02040503050406030204" pitchFamily="18" charset="0"/>
                      </a:rPr>
                      <m:t>𝑖</m:t>
                    </m:r>
                  </m:oMath>
                </a14:m>
                <a:r>
                  <a:rPr kumimoji="1" lang="zh-CN" altLang="en-US" sz="1800"/>
                  <a:t> 组的第 </a:t>
                </a:r>
                <a:r>
                  <a:rPr kumimoji="1" lang="en-US" altLang="zh-CN" sz="1800"/>
                  <a:t>j</a:t>
                </a:r>
                <a:r>
                  <a:rPr kumimoji="1" lang="zh-CN" altLang="en-US" sz="1800"/>
                  <a:t> 个物品的体积为 </a:t>
                </a:r>
                <a14:m>
                  <m:oMath xmlns:m="http://schemas.openxmlformats.org/officeDocument/2006/math">
                    <m:sSub>
                      <m:sSubPr>
                        <m:ctrlPr>
                          <a:rPr kumimoji="1" lang="en-US" altLang="zh-CN" sz="1800" i="1">
                            <a:latin typeface="Cambria Math" panose="02040503050406030204" pitchFamily="18" charset="0"/>
                          </a:rPr>
                        </m:ctrlPr>
                      </m:sSubPr>
                      <m:e>
                        <m:r>
                          <a:rPr kumimoji="1" lang="en-US" altLang="zh-CN" sz="1800" i="1">
                            <a:latin typeface="Cambria Math" panose="02040503050406030204" pitchFamily="18" charset="0"/>
                          </a:rPr>
                          <m:t>𝑉</m:t>
                        </m:r>
                      </m:e>
                      <m:sub>
                        <m:r>
                          <a:rPr kumimoji="1" lang="en-US" altLang="zh-CN" sz="1800" i="1">
                            <a:latin typeface="Cambria Math" panose="02040503050406030204" pitchFamily="18" charset="0"/>
                          </a:rPr>
                          <m:t>𝑖</m:t>
                        </m:r>
                        <m:r>
                          <a:rPr kumimoji="1" lang="en-US" altLang="zh-CN" sz="1800" b="0" i="1">
                            <a:latin typeface="Cambria Math" panose="02040503050406030204" pitchFamily="18" charset="0"/>
                          </a:rPr>
                          <m:t>𝑗</m:t>
                        </m:r>
                      </m:sub>
                    </m:sSub>
                  </m:oMath>
                </a14:m>
                <a:r>
                  <a:rPr kumimoji="1" lang="en-US" altLang="zh-CN" sz="1800"/>
                  <a:t> </a:t>
                </a:r>
                <a:r>
                  <a:rPr kumimoji="1" lang="zh-CN" altLang="en-US" sz="1800"/>
                  <a:t>，价值为 </a:t>
                </a:r>
                <a14:m>
                  <m:oMath xmlns:m="http://schemas.openxmlformats.org/officeDocument/2006/math">
                    <m:sSub>
                      <m:sSubPr>
                        <m:ctrlPr>
                          <a:rPr kumimoji="1" lang="en-US" altLang="zh-CN" sz="1800" i="1">
                            <a:latin typeface="Cambria Math" panose="02040503050406030204" pitchFamily="18" charset="0"/>
                          </a:rPr>
                        </m:ctrlPr>
                      </m:sSubPr>
                      <m:e>
                        <m:r>
                          <a:rPr kumimoji="1" lang="en-US" altLang="zh-CN" sz="1800" i="1">
                            <a:latin typeface="Cambria Math" panose="02040503050406030204" pitchFamily="18" charset="0"/>
                          </a:rPr>
                          <m:t>𝑊</m:t>
                        </m:r>
                      </m:e>
                      <m:sub>
                        <m:r>
                          <a:rPr kumimoji="1" lang="en-US" altLang="zh-CN" sz="1800" i="1">
                            <a:latin typeface="Cambria Math" panose="02040503050406030204" pitchFamily="18" charset="0"/>
                          </a:rPr>
                          <m:t>𝑖</m:t>
                        </m:r>
                        <m:r>
                          <a:rPr kumimoji="1" lang="en-US" altLang="zh-CN" sz="1800" b="0" i="1">
                            <a:latin typeface="Cambria Math" panose="02040503050406030204" pitchFamily="18" charset="0"/>
                          </a:rPr>
                          <m:t>𝑗</m:t>
                        </m:r>
                      </m:sub>
                    </m:sSub>
                  </m:oMath>
                </a14:m>
                <a:r>
                  <a:rPr kumimoji="1" lang="en-US" altLang="zh-CN" sz="1800"/>
                  <a:t> </a:t>
                </a:r>
                <a:r>
                  <a:rPr kumimoji="1" lang="zh-CN" altLang="en-US" sz="1800"/>
                  <a:t>。</a:t>
                </a:r>
                <a:endParaRPr kumimoji="1" lang="en-US" altLang="zh-CN" sz="1800"/>
              </a:p>
              <a:p>
                <a:pPr>
                  <a:lnSpc>
                    <a:spcPct val="150000"/>
                  </a:lnSpc>
                  <a:spcBef>
                    <a:spcPts val="1200"/>
                  </a:spcBef>
                </a:pPr>
                <a:r>
                  <a:rPr kumimoji="1" lang="zh-CN" altLang="en-US" sz="1800"/>
                  <a:t>有一容积为 </a:t>
                </a:r>
                <a14:m>
                  <m:oMath xmlns:m="http://schemas.openxmlformats.org/officeDocument/2006/math">
                    <m:r>
                      <a:rPr kumimoji="1" lang="en-US" altLang="zh-CN" sz="1800" i="1">
                        <a:latin typeface="Cambria Math" panose="02040503050406030204" pitchFamily="18" charset="0"/>
                      </a:rPr>
                      <m:t>𝑀</m:t>
                    </m:r>
                  </m:oMath>
                </a14:m>
                <a:r>
                  <a:rPr kumimoji="1" lang="zh-CN" altLang="en-US" sz="1800"/>
                  <a:t> 的背包，要求选择若干个物品放入背包，使得每组至多选择一个物品并且物品总体积不超过 </a:t>
                </a:r>
                <a14:m>
                  <m:oMath xmlns:m="http://schemas.openxmlformats.org/officeDocument/2006/math">
                    <m:r>
                      <a:rPr kumimoji="1" lang="en-US" altLang="zh-CN" sz="1800" i="1">
                        <a:latin typeface="Cambria Math" panose="02040503050406030204" pitchFamily="18" charset="0"/>
                      </a:rPr>
                      <m:t>𝑀</m:t>
                    </m:r>
                  </m:oMath>
                </a14:m>
                <a:r>
                  <a:rPr kumimoji="1" lang="zh-CN" altLang="en-US" sz="1800"/>
                  <a:t> 的前提下，物品的价值总和最大。</a:t>
                </a:r>
              </a:p>
            </p:txBody>
          </p:sp>
        </mc:Choice>
        <mc:Fallback xmlns="">
          <p:sp>
            <p:nvSpPr>
              <p:cNvPr id="3" name="内容占位符 2">
                <a:extLst>
                  <a:ext uri="{FF2B5EF4-FFF2-40B4-BE49-F238E27FC236}">
                    <a16:creationId xmlns:a16="http://schemas.microsoft.com/office/drawing/2014/main" id="{84BC83C6-CEA4-F74B-AE18-96393D585876}"/>
                  </a:ext>
                </a:extLst>
              </p:cNvPr>
              <p:cNvSpPr>
                <a:spLocks noGrp="1" noRot="1" noChangeAspect="1" noMove="1" noResize="1" noEditPoints="1" noAdjustHandles="1" noChangeArrowheads="1" noChangeShapeType="1" noTextEdit="1"/>
              </p:cNvSpPr>
              <p:nvPr>
                <p:ph idx="1"/>
              </p:nvPr>
            </p:nvSpPr>
            <p:spPr>
              <a:blipFill>
                <a:blip r:embed="rId2"/>
                <a:stretch>
                  <a:fillRect l="-1398" r="-889"/>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BB4CE5A2-D8C1-604E-B5BF-AE775FD69F13}"/>
              </a:ext>
            </a:extLst>
          </p:cNvPr>
          <p:cNvSpPr>
            <a:spLocks noGrp="1"/>
          </p:cNvSpPr>
          <p:nvPr>
            <p:ph type="dt" sz="half" idx="10"/>
          </p:nvPr>
        </p:nvSpPr>
        <p:spPr/>
        <p:txBody>
          <a:bodyPr/>
          <a:lstStyle/>
          <a:p>
            <a:fld id="{E51F6A34-9C00-F949-B0E5-D6F713006C07}" type="datetime1">
              <a:t>2019/7/9</a:t>
            </a:fld>
            <a:endParaRPr lang="zh-CN" altLang="en-US" dirty="0"/>
          </a:p>
        </p:txBody>
      </p:sp>
      <p:sp>
        <p:nvSpPr>
          <p:cNvPr id="5" name="页脚占位符 4">
            <a:extLst>
              <a:ext uri="{FF2B5EF4-FFF2-40B4-BE49-F238E27FC236}">
                <a16:creationId xmlns:a16="http://schemas.microsoft.com/office/drawing/2014/main" id="{BD7E27F7-3058-4F4C-AFC0-090059D4D4AB}"/>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8DAFCE88-3822-DB42-8A37-BE475100A4D8}"/>
              </a:ext>
            </a:extLst>
          </p:cNvPr>
          <p:cNvSpPr>
            <a:spLocks noGrp="1"/>
          </p:cNvSpPr>
          <p:nvPr>
            <p:ph type="sldNum" sz="quarter" idx="12"/>
          </p:nvPr>
        </p:nvSpPr>
        <p:spPr/>
        <p:txBody>
          <a:bodyPr/>
          <a:lstStyle/>
          <a:p>
            <a:fld id="{0FF54DE5-C571-48E8-A5BC-B369434E2F44}" type="slidenum">
              <a:rPr lang="en-US" altLang="zh-CN" smtClean="0"/>
              <a:pPr/>
              <a:t>20</a:t>
            </a:fld>
            <a:endParaRPr lang="zh-CN" altLang="en-US" dirty="0"/>
          </a:p>
        </p:txBody>
      </p:sp>
    </p:spTree>
    <p:extLst>
      <p:ext uri="{BB962C8B-B14F-4D97-AF65-F5344CB8AC3E}">
        <p14:creationId xmlns:p14="http://schemas.microsoft.com/office/powerpoint/2010/main" val="117611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8D3BC-F1B5-DE49-A658-5BDD59D12361}"/>
              </a:ext>
            </a:extLst>
          </p:cNvPr>
          <p:cNvSpPr>
            <a:spLocks noGrp="1"/>
          </p:cNvSpPr>
          <p:nvPr>
            <p:ph type="title"/>
          </p:nvPr>
        </p:nvSpPr>
        <p:spPr/>
        <p:txBody>
          <a:bodyPr/>
          <a:lstStyle/>
          <a:p>
            <a:r>
              <a:rPr kumimoji="1" lang="zh-CN" altLang="en-US"/>
              <a:t>求和</a:t>
            </a:r>
            <a:r>
              <a:rPr kumimoji="1" lang="en-US" altLang="zh-CN"/>
              <a:t>	</a:t>
            </a:r>
            <a:endParaRPr kumimoji="1"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1B171F6-8DF1-A442-815C-C68356ED2604}"/>
                  </a:ext>
                </a:extLst>
              </p:cNvPr>
              <p:cNvSpPr>
                <a:spLocks noGrp="1"/>
              </p:cNvSpPr>
              <p:nvPr>
                <p:ph idx="1"/>
              </p:nvPr>
            </p:nvSpPr>
            <p:spPr/>
            <p:txBody>
              <a:bodyPr>
                <a:normAutofit/>
              </a:bodyPr>
              <a:lstStyle/>
              <a:p>
                <a:pPr marL="0" indent="0">
                  <a:lnSpc>
                    <a:spcPct val="150000"/>
                  </a:lnSpc>
                  <a:spcBef>
                    <a:spcPts val="1200"/>
                  </a:spcBef>
                  <a:buNone/>
                </a:pPr>
                <a:r>
                  <a:rPr kumimoji="1" lang="en-US" altLang="zh-CN" sz="1800"/>
                  <a:t>【</a:t>
                </a:r>
                <a:r>
                  <a:rPr kumimoji="1" lang="zh-CN" altLang="en-US" sz="1800"/>
                  <a:t>问题描述</a:t>
                </a:r>
                <a:r>
                  <a:rPr kumimoji="1" lang="en-US" altLang="zh-CN" sz="1800"/>
                  <a:t>】</a:t>
                </a:r>
              </a:p>
              <a:p>
                <a:pPr>
                  <a:lnSpc>
                    <a:spcPct val="150000"/>
                  </a:lnSpc>
                  <a:spcBef>
                    <a:spcPts val="1200"/>
                  </a:spcBef>
                </a:pPr>
                <a:r>
                  <a:rPr kumimoji="1" lang="zh-CN" altLang="en-US" sz="1800"/>
                  <a:t>给定 </a:t>
                </a:r>
                <a14:m>
                  <m:oMath xmlns:m="http://schemas.openxmlformats.org/officeDocument/2006/math">
                    <m:r>
                      <a:rPr kumimoji="1" lang="en-US" altLang="zh-CN" sz="1800" i="1">
                        <a:latin typeface="Cambria Math" panose="02040503050406030204" pitchFamily="18" charset="0"/>
                      </a:rPr>
                      <m:t>𝑁</m:t>
                    </m:r>
                  </m:oMath>
                </a14:m>
                <a:r>
                  <a:rPr kumimoji="1" lang="en-US" altLang="zh-CN" sz="1800"/>
                  <a:t> </a:t>
                </a:r>
                <a:r>
                  <a:rPr kumimoji="1" lang="zh-CN" altLang="en-US" sz="1800"/>
                  <a:t>个数，从中选出若干个数，使其和为 </a:t>
                </a:r>
                <a14:m>
                  <m:oMath xmlns:m="http://schemas.openxmlformats.org/officeDocument/2006/math">
                    <m:r>
                      <a:rPr kumimoji="1" lang="en-US" altLang="zh-CN" sz="1800" i="1">
                        <a:latin typeface="Cambria Math" panose="02040503050406030204" pitchFamily="18" charset="0"/>
                      </a:rPr>
                      <m:t>𝑀</m:t>
                    </m:r>
                  </m:oMath>
                </a14:m>
                <a:r>
                  <a:rPr kumimoji="1" lang="en-US" altLang="zh-CN" sz="1800"/>
                  <a:t> </a:t>
                </a:r>
                <a:r>
                  <a:rPr kumimoji="1" lang="zh-CN" altLang="en-US" sz="1800"/>
                  <a:t>。</a:t>
                </a:r>
                <a:endParaRPr kumimoji="1" lang="en-US" altLang="zh-CN" sz="1800"/>
              </a:p>
              <a:p>
                <a:pPr>
                  <a:lnSpc>
                    <a:spcPct val="150000"/>
                  </a:lnSpc>
                  <a:spcBef>
                    <a:spcPts val="1200"/>
                  </a:spcBef>
                </a:pPr>
                <a:r>
                  <a:rPr kumimoji="1" lang="zh-CN" altLang="en-US" sz="1800"/>
                  <a:t>输出组合的个数（不考虑组合是否相同）。</a:t>
                </a:r>
              </a:p>
              <a:p>
                <a:pPr>
                  <a:lnSpc>
                    <a:spcPct val="150000"/>
                  </a:lnSpc>
                  <a:spcBef>
                    <a:spcPts val="1200"/>
                  </a:spcBef>
                </a:pPr>
                <a:r>
                  <a:rPr kumimoji="1" lang="zh-CN" altLang="en-US" sz="1800"/>
                  <a:t> </a:t>
                </a:r>
                <a14:m>
                  <m:oMath xmlns:m="http://schemas.openxmlformats.org/officeDocument/2006/math">
                    <m:r>
                      <a:rPr kumimoji="1" lang="en-US" altLang="zh-CN" sz="1800" i="1">
                        <a:latin typeface="Cambria Math" panose="02040503050406030204" pitchFamily="18" charset="0"/>
                      </a:rPr>
                      <m:t>1&lt;</m:t>
                    </m:r>
                    <m:r>
                      <a:rPr kumimoji="1" lang="en-US" altLang="zh-CN" sz="1800" i="1">
                        <a:latin typeface="Cambria Math" panose="02040503050406030204" pitchFamily="18" charset="0"/>
                      </a:rPr>
                      <m:t>𝑁</m:t>
                    </m:r>
                    <m:r>
                      <a:rPr kumimoji="1" lang="en-US" altLang="zh-CN" sz="1800" i="1">
                        <a:latin typeface="Cambria Math" panose="02040503050406030204" pitchFamily="18" charset="0"/>
                      </a:rPr>
                      <m:t>&lt;100</m:t>
                    </m:r>
                    <m:r>
                      <a:rPr kumimoji="1" lang="zh-CN" altLang="en-US" sz="1800" i="1">
                        <a:latin typeface="Cambria Math" panose="02040503050406030204" pitchFamily="18" charset="0"/>
                      </a:rPr>
                      <m:t>，</m:t>
                    </m:r>
                    <m:r>
                      <a:rPr kumimoji="1" lang="zh-CN" altLang="en-US" sz="1800" i="1">
                        <a:latin typeface="Cambria Math" panose="02040503050406030204" pitchFamily="18" charset="0"/>
                      </a:rPr>
                      <m:t> 1&lt;</m:t>
                    </m:r>
                    <m:r>
                      <a:rPr kumimoji="1" lang="en-US" altLang="zh-CN" sz="1800" i="1">
                        <a:latin typeface="Cambria Math" panose="02040503050406030204" pitchFamily="18" charset="0"/>
                      </a:rPr>
                      <m:t>𝑀</m:t>
                    </m:r>
                    <m:r>
                      <a:rPr kumimoji="1" lang="en-US" altLang="zh-CN" sz="1800" i="1">
                        <a:latin typeface="Cambria Math" panose="02040503050406030204" pitchFamily="18" charset="0"/>
                      </a:rPr>
                      <m:t>&lt;10000</m:t>
                    </m:r>
                  </m:oMath>
                </a14:m>
                <a:r>
                  <a:rPr kumimoji="1" lang="zh-CN" altLang="en-US" sz="1800"/>
                  <a:t>， 每个数字均在 </a:t>
                </a:r>
                <a14:m>
                  <m:oMath xmlns:m="http://schemas.openxmlformats.org/officeDocument/2006/math">
                    <m:r>
                      <a:rPr kumimoji="1" lang="en-US" altLang="zh-CN" sz="1800" i="1">
                        <a:latin typeface="Cambria Math" panose="02040503050406030204" pitchFamily="18" charset="0"/>
                      </a:rPr>
                      <m:t>1000</m:t>
                    </m:r>
                  </m:oMath>
                </a14:m>
                <a:r>
                  <a:rPr kumimoji="1" lang="zh-CN" altLang="en-US" sz="1800"/>
                  <a:t> 以内。</a:t>
                </a:r>
              </a:p>
            </p:txBody>
          </p:sp>
        </mc:Choice>
        <mc:Fallback xmlns="">
          <p:sp>
            <p:nvSpPr>
              <p:cNvPr id="3" name="内容占位符 2">
                <a:extLst>
                  <a:ext uri="{FF2B5EF4-FFF2-40B4-BE49-F238E27FC236}">
                    <a16:creationId xmlns:a16="http://schemas.microsoft.com/office/drawing/2014/main" id="{41B171F6-8DF1-A442-815C-C68356ED2604}"/>
                  </a:ext>
                </a:extLst>
              </p:cNvPr>
              <p:cNvSpPr>
                <a:spLocks noGrp="1" noRot="1" noChangeAspect="1" noMove="1" noResize="1" noEditPoints="1" noAdjustHandles="1" noChangeArrowheads="1" noChangeShapeType="1" noTextEdit="1"/>
              </p:cNvSpPr>
              <p:nvPr>
                <p:ph idx="1"/>
              </p:nvPr>
            </p:nvSpPr>
            <p:spPr>
              <a:blipFill>
                <a:blip r:embed="rId2"/>
                <a:stretch>
                  <a:fillRect l="-1398"/>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0B6B7EB1-809F-5640-B2DB-25AEF0B0FE5E}"/>
              </a:ext>
            </a:extLst>
          </p:cNvPr>
          <p:cNvSpPr>
            <a:spLocks noGrp="1"/>
          </p:cNvSpPr>
          <p:nvPr>
            <p:ph type="dt" sz="half" idx="10"/>
          </p:nvPr>
        </p:nvSpPr>
        <p:spPr/>
        <p:txBody>
          <a:bodyPr/>
          <a:lstStyle/>
          <a:p>
            <a:fld id="{E51F6A34-9C00-F949-B0E5-D6F713006C07}" type="datetime1">
              <a:t>2019/7/9</a:t>
            </a:fld>
            <a:endParaRPr lang="zh-CN" altLang="en-US" dirty="0"/>
          </a:p>
        </p:txBody>
      </p:sp>
      <p:sp>
        <p:nvSpPr>
          <p:cNvPr id="5" name="页脚占位符 4">
            <a:extLst>
              <a:ext uri="{FF2B5EF4-FFF2-40B4-BE49-F238E27FC236}">
                <a16:creationId xmlns:a16="http://schemas.microsoft.com/office/drawing/2014/main" id="{88290FFE-430C-234C-9A0B-3946DAAD1DC4}"/>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1A6986DB-AEE8-5043-8A5C-50B5986E1B57}"/>
              </a:ext>
            </a:extLst>
          </p:cNvPr>
          <p:cNvSpPr>
            <a:spLocks noGrp="1"/>
          </p:cNvSpPr>
          <p:nvPr>
            <p:ph type="sldNum" sz="quarter" idx="12"/>
          </p:nvPr>
        </p:nvSpPr>
        <p:spPr/>
        <p:txBody>
          <a:bodyPr/>
          <a:lstStyle/>
          <a:p>
            <a:fld id="{0FF54DE5-C571-48E8-A5BC-B369434E2F44}" type="slidenum">
              <a:rPr lang="en-US" altLang="zh-CN" smtClean="0"/>
              <a:pPr/>
              <a:t>21</a:t>
            </a:fld>
            <a:endParaRPr lang="zh-CN" altLang="en-US" dirty="0"/>
          </a:p>
        </p:txBody>
      </p:sp>
    </p:spTree>
    <p:extLst>
      <p:ext uri="{BB962C8B-B14F-4D97-AF65-F5344CB8AC3E}">
        <p14:creationId xmlns:p14="http://schemas.microsoft.com/office/powerpoint/2010/main" val="1159241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3ED738-511A-5C48-99CD-0A25245BB49E}"/>
              </a:ext>
            </a:extLst>
          </p:cNvPr>
          <p:cNvSpPr>
            <a:spLocks noGrp="1"/>
          </p:cNvSpPr>
          <p:nvPr>
            <p:ph type="title"/>
          </p:nvPr>
        </p:nvSpPr>
        <p:spPr/>
        <p:txBody>
          <a:bodyPr/>
          <a:lstStyle/>
          <a:p>
            <a:r>
              <a:rPr kumimoji="1" lang="zh-CN" altLang="en-US"/>
              <a:t>拆分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C2F8E81-265E-2448-B759-58597B588857}"/>
                  </a:ext>
                </a:extLst>
              </p:cNvPr>
              <p:cNvSpPr>
                <a:spLocks noGrp="1"/>
              </p:cNvSpPr>
              <p:nvPr>
                <p:ph idx="1"/>
              </p:nvPr>
            </p:nvSpPr>
            <p:spPr/>
            <p:txBody>
              <a:bodyPr>
                <a:normAutofit/>
              </a:bodyPr>
              <a:lstStyle/>
              <a:p>
                <a:pPr marL="0" indent="0">
                  <a:lnSpc>
                    <a:spcPct val="150000"/>
                  </a:lnSpc>
                  <a:spcBef>
                    <a:spcPts val="1200"/>
                  </a:spcBef>
                  <a:buNone/>
                </a:pPr>
                <a:r>
                  <a:rPr kumimoji="1" lang="en-US" altLang="zh-CN" sz="1800"/>
                  <a:t>【</a:t>
                </a:r>
                <a:r>
                  <a:rPr kumimoji="1" lang="zh-CN" altLang="en-US" sz="1800"/>
                  <a:t>问题描述</a:t>
                </a:r>
                <a:r>
                  <a:rPr kumimoji="1" lang="en-US" altLang="zh-CN" sz="1800"/>
                  <a:t>】</a:t>
                </a:r>
              </a:p>
              <a:p>
                <a:pPr>
                  <a:lnSpc>
                    <a:spcPct val="150000"/>
                  </a:lnSpc>
                  <a:spcBef>
                    <a:spcPts val="1200"/>
                  </a:spcBef>
                </a:pPr>
                <a:r>
                  <a:rPr kumimoji="1" lang="zh-CN" altLang="en-US" sz="1800"/>
                  <a:t>把给定的一个自然数 </a:t>
                </a:r>
                <a14:m>
                  <m:oMath xmlns:m="http://schemas.openxmlformats.org/officeDocument/2006/math">
                    <m:r>
                      <a:rPr kumimoji="1" lang="en-US" altLang="zh-CN" sz="1800" i="1">
                        <a:latin typeface="Cambria Math" panose="02040503050406030204" pitchFamily="18" charset="0"/>
                      </a:rPr>
                      <m:t>𝑁</m:t>
                    </m:r>
                  </m:oMath>
                </a14:m>
                <a:r>
                  <a:rPr kumimoji="1" lang="en-US" altLang="zh-CN" sz="1800"/>
                  <a:t> </a:t>
                </a:r>
                <a:r>
                  <a:rPr kumimoji="1" lang="zh-CN" altLang="en-US" sz="1800"/>
                  <a:t>拆分成若干个正整数相加的形式，求拆分的方案数 </a:t>
                </a:r>
                <a14:m>
                  <m:oMath xmlns:m="http://schemas.openxmlformats.org/officeDocument/2006/math">
                    <m:r>
                      <a:rPr kumimoji="1" lang="en-US" altLang="zh-CN" sz="1800" i="1">
                        <a:latin typeface="Cambria Math" panose="02040503050406030204" pitchFamily="18" charset="0"/>
                      </a:rPr>
                      <m:t>𝑚𝑜𝑑</m:t>
                    </m:r>
                    <m:r>
                      <a:rPr kumimoji="1" lang="en-US" altLang="zh-CN" sz="1800" i="1">
                        <a:latin typeface="Cambria Math" panose="02040503050406030204" pitchFamily="18" charset="0"/>
                      </a:rPr>
                      <m:t> 2147483648</m:t>
                    </m:r>
                  </m:oMath>
                </a14:m>
                <a:r>
                  <a:rPr kumimoji="1" lang="en-US" altLang="zh-CN" sz="1800"/>
                  <a:t> </a:t>
                </a:r>
                <a:r>
                  <a:rPr kumimoji="1" lang="zh-CN" altLang="en-US" sz="1800"/>
                  <a:t>的结果。</a:t>
                </a:r>
                <a:endParaRPr kumimoji="1" lang="en-US" altLang="zh-CN" sz="1800"/>
              </a:p>
              <a:p>
                <a:pPr>
                  <a:lnSpc>
                    <a:spcPct val="150000"/>
                  </a:lnSpc>
                  <a:spcBef>
                    <a:spcPts val="1200"/>
                  </a:spcBef>
                </a:pPr>
                <a14:m>
                  <m:oMath xmlns:m="http://schemas.openxmlformats.org/officeDocument/2006/math">
                    <m:r>
                      <a:rPr kumimoji="1" lang="en-US" altLang="zh-CN" sz="1800" i="1">
                        <a:latin typeface="Cambria Math" panose="02040503050406030204" pitchFamily="18" charset="0"/>
                      </a:rPr>
                      <m:t>1≤</m:t>
                    </m:r>
                    <m:r>
                      <a:rPr kumimoji="1" lang="en-US" altLang="zh-CN" sz="1800" i="1">
                        <a:latin typeface="Cambria Math" panose="02040503050406030204" pitchFamily="18" charset="0"/>
                      </a:rPr>
                      <m:t>𝑁</m:t>
                    </m:r>
                    <m:r>
                      <a:rPr kumimoji="1" lang="en-US" altLang="zh-CN" sz="1800" i="1">
                        <a:latin typeface="Cambria Math" panose="02040503050406030204" pitchFamily="18" charset="0"/>
                      </a:rPr>
                      <m:t>≤4000</m:t>
                    </m:r>
                  </m:oMath>
                </a14:m>
                <a:r>
                  <a:rPr kumimoji="1" lang="zh-CN" altLang="en-US" sz="1800"/>
                  <a:t>，参与加法运算的数可以重复。</a:t>
                </a:r>
              </a:p>
            </p:txBody>
          </p:sp>
        </mc:Choice>
        <mc:Fallback xmlns="">
          <p:sp>
            <p:nvSpPr>
              <p:cNvPr id="3" name="内容占位符 2">
                <a:extLst>
                  <a:ext uri="{FF2B5EF4-FFF2-40B4-BE49-F238E27FC236}">
                    <a16:creationId xmlns:a16="http://schemas.microsoft.com/office/drawing/2014/main" id="{5C2F8E81-265E-2448-B759-58597B588857}"/>
                  </a:ext>
                </a:extLst>
              </p:cNvPr>
              <p:cNvSpPr>
                <a:spLocks noGrp="1" noRot="1" noChangeAspect="1" noMove="1" noResize="1" noEditPoints="1" noAdjustHandles="1" noChangeArrowheads="1" noChangeShapeType="1" noTextEdit="1"/>
              </p:cNvSpPr>
              <p:nvPr>
                <p:ph idx="1"/>
              </p:nvPr>
            </p:nvSpPr>
            <p:spPr>
              <a:blipFill>
                <a:blip r:embed="rId2"/>
                <a:stretch>
                  <a:fillRect l="-1398"/>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639FDBD0-07BF-3C47-A763-1C899C261E74}"/>
              </a:ext>
            </a:extLst>
          </p:cNvPr>
          <p:cNvSpPr>
            <a:spLocks noGrp="1"/>
          </p:cNvSpPr>
          <p:nvPr>
            <p:ph type="dt" sz="half" idx="10"/>
          </p:nvPr>
        </p:nvSpPr>
        <p:spPr/>
        <p:txBody>
          <a:bodyPr/>
          <a:lstStyle/>
          <a:p>
            <a:fld id="{E51F6A34-9C00-F949-B0E5-D6F713006C07}" type="datetime1">
              <a:t>2019/7/9</a:t>
            </a:fld>
            <a:endParaRPr lang="zh-CN" altLang="en-US" dirty="0"/>
          </a:p>
        </p:txBody>
      </p:sp>
      <p:sp>
        <p:nvSpPr>
          <p:cNvPr id="5" name="页脚占位符 4">
            <a:extLst>
              <a:ext uri="{FF2B5EF4-FFF2-40B4-BE49-F238E27FC236}">
                <a16:creationId xmlns:a16="http://schemas.microsoft.com/office/drawing/2014/main" id="{ECBC57B3-C7D3-8946-BD42-AA20F4E2830D}"/>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E9497A6F-548B-B140-A9E8-1468FCDB56DE}"/>
              </a:ext>
            </a:extLst>
          </p:cNvPr>
          <p:cNvSpPr>
            <a:spLocks noGrp="1"/>
          </p:cNvSpPr>
          <p:nvPr>
            <p:ph type="sldNum" sz="quarter" idx="12"/>
          </p:nvPr>
        </p:nvSpPr>
        <p:spPr/>
        <p:txBody>
          <a:bodyPr/>
          <a:lstStyle/>
          <a:p>
            <a:fld id="{0FF54DE5-C571-48E8-A5BC-B369434E2F44}" type="slidenum">
              <a:rPr lang="en-US" altLang="zh-CN" smtClean="0"/>
              <a:pPr/>
              <a:t>22</a:t>
            </a:fld>
            <a:endParaRPr lang="zh-CN" altLang="en-US" dirty="0"/>
          </a:p>
        </p:txBody>
      </p:sp>
    </p:spTree>
    <p:extLst>
      <p:ext uri="{BB962C8B-B14F-4D97-AF65-F5344CB8AC3E}">
        <p14:creationId xmlns:p14="http://schemas.microsoft.com/office/powerpoint/2010/main" val="376105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1C223-B933-AD4A-BC37-F6FCEFCC3139}"/>
              </a:ext>
            </a:extLst>
          </p:cNvPr>
          <p:cNvSpPr>
            <a:spLocks noGrp="1"/>
          </p:cNvSpPr>
          <p:nvPr>
            <p:ph type="title"/>
          </p:nvPr>
        </p:nvSpPr>
        <p:spPr/>
        <p:txBody>
          <a:bodyPr/>
          <a:lstStyle/>
          <a:p>
            <a:r>
              <a:rPr kumimoji="1" lang="zh-CN" altLang="en-US"/>
              <a:t>区间</a:t>
            </a:r>
            <a:r>
              <a:rPr kumimoji="1" lang="en-US" altLang="zh-CN"/>
              <a:t>DP</a:t>
            </a:r>
            <a:endParaRPr kumimoji="1" lang="zh-CN" altLang="en-US"/>
          </a:p>
        </p:txBody>
      </p:sp>
      <p:sp>
        <p:nvSpPr>
          <p:cNvPr id="3" name="文本占位符 2">
            <a:extLst>
              <a:ext uri="{FF2B5EF4-FFF2-40B4-BE49-F238E27FC236}">
                <a16:creationId xmlns:a16="http://schemas.microsoft.com/office/drawing/2014/main" id="{70A75FEA-5E6C-C142-9896-26A396B93BC8}"/>
              </a:ext>
            </a:extLst>
          </p:cNvPr>
          <p:cNvSpPr>
            <a:spLocks noGrp="1"/>
          </p:cNvSpPr>
          <p:nvPr>
            <p:ph type="body" idx="1"/>
          </p:nvPr>
        </p:nvSpPr>
        <p:spPr/>
        <p:txBody>
          <a:bodyPr/>
          <a:lstStyle/>
          <a:p>
            <a:endParaRPr kumimoji="1" lang="zh-CN" altLang="en-US"/>
          </a:p>
        </p:txBody>
      </p:sp>
      <p:sp>
        <p:nvSpPr>
          <p:cNvPr id="4" name="日期占位符 3">
            <a:extLst>
              <a:ext uri="{FF2B5EF4-FFF2-40B4-BE49-F238E27FC236}">
                <a16:creationId xmlns:a16="http://schemas.microsoft.com/office/drawing/2014/main" id="{E005895F-4391-414F-9B54-1179213302DC}"/>
              </a:ext>
            </a:extLst>
          </p:cNvPr>
          <p:cNvSpPr>
            <a:spLocks noGrp="1"/>
          </p:cNvSpPr>
          <p:nvPr>
            <p:ph type="dt" sz="half" idx="10"/>
          </p:nvPr>
        </p:nvSpPr>
        <p:spPr/>
        <p:txBody>
          <a:bodyPr/>
          <a:lstStyle/>
          <a:p>
            <a:fld id="{4A552087-6540-CA41-84A9-B1E11B3F3C29}" type="datetime1">
              <a:t>2019/7/9</a:t>
            </a:fld>
            <a:endParaRPr lang="zh-CN" altLang="en-US" dirty="0"/>
          </a:p>
        </p:txBody>
      </p:sp>
      <p:sp>
        <p:nvSpPr>
          <p:cNvPr id="5" name="页脚占位符 4">
            <a:extLst>
              <a:ext uri="{FF2B5EF4-FFF2-40B4-BE49-F238E27FC236}">
                <a16:creationId xmlns:a16="http://schemas.microsoft.com/office/drawing/2014/main" id="{67978661-62B4-DC43-BA1C-A125818C922C}"/>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981F6AC3-BD39-F84D-AD22-A877E1A31D1A}"/>
              </a:ext>
            </a:extLst>
          </p:cNvPr>
          <p:cNvSpPr>
            <a:spLocks noGrp="1"/>
          </p:cNvSpPr>
          <p:nvPr>
            <p:ph type="sldNum" sz="quarter" idx="12"/>
          </p:nvPr>
        </p:nvSpPr>
        <p:spPr/>
        <p:txBody>
          <a:bodyPr/>
          <a:lstStyle/>
          <a:p>
            <a:fld id="{0FF54DE5-C571-48E8-A5BC-B369434E2F44}" type="slidenum">
              <a:rPr lang="en-US" altLang="zh-CN" smtClean="0"/>
              <a:pPr/>
              <a:t>23</a:t>
            </a:fld>
            <a:endParaRPr lang="zh-CN" altLang="en-US" dirty="0"/>
          </a:p>
        </p:txBody>
      </p:sp>
    </p:spTree>
    <p:extLst>
      <p:ext uri="{BB962C8B-B14F-4D97-AF65-F5344CB8AC3E}">
        <p14:creationId xmlns:p14="http://schemas.microsoft.com/office/powerpoint/2010/main" val="1040920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3BF94-FACA-B44E-A655-37D353E52589}"/>
              </a:ext>
            </a:extLst>
          </p:cNvPr>
          <p:cNvSpPr>
            <a:spLocks noGrp="1"/>
          </p:cNvSpPr>
          <p:nvPr>
            <p:ph type="title"/>
          </p:nvPr>
        </p:nvSpPr>
        <p:spPr/>
        <p:txBody>
          <a:bodyPr/>
          <a:lstStyle/>
          <a:p>
            <a:r>
              <a:rPr kumimoji="1" lang="zh-CN" altLang="en-US"/>
              <a:t>合并石子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2318E55-561B-4F4D-B70B-EBA57B8E9B94}"/>
                  </a:ext>
                </a:extLst>
              </p:cNvPr>
              <p:cNvSpPr>
                <a:spLocks noGrp="1"/>
              </p:cNvSpPr>
              <p:nvPr>
                <p:ph idx="1"/>
              </p:nvPr>
            </p:nvSpPr>
            <p:spPr/>
            <p:txBody>
              <a:bodyPr>
                <a:normAutofit/>
              </a:bodyPr>
              <a:lstStyle/>
              <a:p>
                <a:pPr>
                  <a:lnSpc>
                    <a:spcPct val="150000"/>
                  </a:lnSpc>
                  <a:spcBef>
                    <a:spcPts val="1200"/>
                  </a:spcBef>
                </a:pPr>
                <a:r>
                  <a:rPr kumimoji="1" lang="en-US" altLang="zh-CN" sz="1800"/>
                  <a:t>【</a:t>
                </a:r>
                <a:r>
                  <a:rPr kumimoji="1" lang="zh-CN" altLang="en-US" sz="1800"/>
                  <a:t>问题描述</a:t>
                </a:r>
                <a:r>
                  <a:rPr kumimoji="1" lang="en-US" altLang="zh-CN" sz="1800"/>
                  <a:t>】</a:t>
                </a:r>
              </a:p>
              <a:p>
                <a:pPr>
                  <a:lnSpc>
                    <a:spcPct val="150000"/>
                  </a:lnSpc>
                  <a:spcBef>
                    <a:spcPts val="1200"/>
                  </a:spcBef>
                </a:pPr>
                <a:r>
                  <a:rPr kumimoji="1" lang="zh-CN" altLang="en-US" sz="1800"/>
                  <a:t>有 </a:t>
                </a:r>
                <a14:m>
                  <m:oMath xmlns:m="http://schemas.openxmlformats.org/officeDocument/2006/math">
                    <m:r>
                      <a:rPr kumimoji="1" lang="en-US" altLang="zh-CN" sz="1800" i="1">
                        <a:latin typeface="Cambria Math" panose="02040503050406030204" pitchFamily="18" charset="0"/>
                      </a:rPr>
                      <m:t>𝑁</m:t>
                    </m:r>
                  </m:oMath>
                </a14:m>
                <a:r>
                  <a:rPr kumimoji="1" lang="zh-CN" altLang="en-US" sz="1800"/>
                  <a:t> 堆石子排成一排，其中第 </a:t>
                </a:r>
                <a14:m>
                  <m:oMath xmlns:m="http://schemas.openxmlformats.org/officeDocument/2006/math">
                    <m:r>
                      <a:rPr kumimoji="1" lang="en-US" altLang="zh-CN" sz="1800" i="1">
                        <a:latin typeface="Cambria Math" panose="02040503050406030204" pitchFamily="18" charset="0"/>
                      </a:rPr>
                      <m:t>𝑖</m:t>
                    </m:r>
                  </m:oMath>
                </a14:m>
                <a:r>
                  <a:rPr kumimoji="1" lang="zh-CN" altLang="en-US" sz="1800"/>
                  <a:t> 堆石子的重量为 </a:t>
                </a:r>
                <a14:m>
                  <m:oMath xmlns:m="http://schemas.openxmlformats.org/officeDocument/2006/math">
                    <m:sSub>
                      <m:sSubPr>
                        <m:ctrlPr>
                          <a:rPr kumimoji="1" lang="en-US" altLang="zh-CN" sz="1800" i="1">
                            <a:latin typeface="Cambria Math" panose="02040503050406030204" pitchFamily="18" charset="0"/>
                          </a:rPr>
                        </m:ctrlPr>
                      </m:sSubPr>
                      <m:e>
                        <m:r>
                          <a:rPr kumimoji="1" lang="en-US" altLang="zh-CN" sz="1800" b="0" i="1">
                            <a:latin typeface="Cambria Math" panose="02040503050406030204" pitchFamily="18" charset="0"/>
                          </a:rPr>
                          <m:t>𝐴</m:t>
                        </m:r>
                      </m:e>
                      <m:sub>
                        <m:r>
                          <a:rPr kumimoji="1" lang="en-US" altLang="zh-CN" sz="1800" b="0" i="1">
                            <a:latin typeface="Cambria Math" panose="02040503050406030204" pitchFamily="18" charset="0"/>
                          </a:rPr>
                          <m:t>𝑖</m:t>
                        </m:r>
                      </m:sub>
                    </m:sSub>
                  </m:oMath>
                </a14:m>
                <a:r>
                  <a:rPr kumimoji="1" lang="zh-CN" altLang="en-US" sz="1800"/>
                  <a:t>，每次可以选择其中相邻的两堆石子合并成一堆，形成的新石子堆的重量以及消耗的体力都是两堆石子的重量之和。</a:t>
                </a:r>
                <a:endParaRPr kumimoji="1" lang="en-US" altLang="zh-CN" sz="1800"/>
              </a:p>
              <a:p>
                <a:pPr>
                  <a:lnSpc>
                    <a:spcPct val="150000"/>
                  </a:lnSpc>
                  <a:spcBef>
                    <a:spcPts val="1200"/>
                  </a:spcBef>
                </a:pPr>
                <a:r>
                  <a:rPr kumimoji="1" lang="zh-CN" altLang="en-US" sz="1800"/>
                  <a:t>求把全部 </a:t>
                </a:r>
                <a14:m>
                  <m:oMath xmlns:m="http://schemas.openxmlformats.org/officeDocument/2006/math">
                    <m:r>
                      <a:rPr kumimoji="1" lang="en-US" altLang="zh-CN" sz="1800" i="1">
                        <a:latin typeface="Cambria Math" panose="02040503050406030204" pitchFamily="18" charset="0"/>
                      </a:rPr>
                      <m:t>𝑁</m:t>
                    </m:r>
                  </m:oMath>
                </a14:m>
                <a:r>
                  <a:rPr kumimoji="1" lang="zh-CN" altLang="en-US" sz="1800"/>
                  <a:t> 堆石子合成一堆最少需要消耗多少体力。</a:t>
                </a:r>
              </a:p>
            </p:txBody>
          </p:sp>
        </mc:Choice>
        <mc:Fallback xmlns="">
          <p:sp>
            <p:nvSpPr>
              <p:cNvPr id="3" name="内容占位符 2">
                <a:extLst>
                  <a:ext uri="{FF2B5EF4-FFF2-40B4-BE49-F238E27FC236}">
                    <a16:creationId xmlns:a16="http://schemas.microsoft.com/office/drawing/2014/main" id="{52318E55-561B-4F4D-B70B-EBA57B8E9B94}"/>
                  </a:ext>
                </a:extLst>
              </p:cNvPr>
              <p:cNvSpPr>
                <a:spLocks noGrp="1" noRot="1" noChangeAspect="1" noMove="1" noResize="1" noEditPoints="1" noAdjustHandles="1" noChangeArrowheads="1" noChangeShapeType="1" noTextEdit="1"/>
              </p:cNvSpPr>
              <p:nvPr>
                <p:ph idx="1"/>
              </p:nvPr>
            </p:nvSpPr>
            <p:spPr>
              <a:blipFill>
                <a:blip r:embed="rId2"/>
                <a:stretch>
                  <a:fillRect l="-1271" r="-1144"/>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2241E178-9D54-B84E-B079-D6EAF048D55F}"/>
              </a:ext>
            </a:extLst>
          </p:cNvPr>
          <p:cNvSpPr>
            <a:spLocks noGrp="1"/>
          </p:cNvSpPr>
          <p:nvPr>
            <p:ph type="dt" sz="half" idx="10"/>
          </p:nvPr>
        </p:nvSpPr>
        <p:spPr/>
        <p:txBody>
          <a:bodyPr/>
          <a:lstStyle/>
          <a:p>
            <a:fld id="{E51F6A34-9C00-F949-B0E5-D6F713006C07}" type="datetime1">
              <a:t>2019/7/9</a:t>
            </a:fld>
            <a:endParaRPr lang="zh-CN" altLang="en-US" dirty="0"/>
          </a:p>
        </p:txBody>
      </p:sp>
      <p:sp>
        <p:nvSpPr>
          <p:cNvPr id="5" name="页脚占位符 4">
            <a:extLst>
              <a:ext uri="{FF2B5EF4-FFF2-40B4-BE49-F238E27FC236}">
                <a16:creationId xmlns:a16="http://schemas.microsoft.com/office/drawing/2014/main" id="{FE02F603-D23C-FA40-80E0-E8956D3BE4DD}"/>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19CB1657-FDCF-194E-8C40-02F1AB11880E}"/>
              </a:ext>
            </a:extLst>
          </p:cNvPr>
          <p:cNvSpPr>
            <a:spLocks noGrp="1"/>
          </p:cNvSpPr>
          <p:nvPr>
            <p:ph type="sldNum" sz="quarter" idx="12"/>
          </p:nvPr>
        </p:nvSpPr>
        <p:spPr/>
        <p:txBody>
          <a:bodyPr/>
          <a:lstStyle/>
          <a:p>
            <a:fld id="{0FF54DE5-C571-48E8-A5BC-B369434E2F44}" type="slidenum">
              <a:rPr lang="en-US" altLang="zh-CN" smtClean="0"/>
              <a:pPr/>
              <a:t>24</a:t>
            </a:fld>
            <a:endParaRPr lang="zh-CN" altLang="en-US" dirty="0"/>
          </a:p>
        </p:txBody>
      </p:sp>
    </p:spTree>
    <p:extLst>
      <p:ext uri="{BB962C8B-B14F-4D97-AF65-F5344CB8AC3E}">
        <p14:creationId xmlns:p14="http://schemas.microsoft.com/office/powerpoint/2010/main" val="318127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510FF-AA0D-9442-BFEA-665E0AD2A2A9}"/>
              </a:ext>
            </a:extLst>
          </p:cNvPr>
          <p:cNvSpPr>
            <a:spLocks noGrp="1"/>
          </p:cNvSpPr>
          <p:nvPr>
            <p:ph type="title"/>
          </p:nvPr>
        </p:nvSpPr>
        <p:spPr/>
        <p:txBody>
          <a:bodyPr/>
          <a:lstStyle/>
          <a:p>
            <a:r>
              <a:rPr kumimoji="1" lang="zh-CN" altLang="en-US"/>
              <a:t>区间 </a:t>
            </a:r>
            <a:r>
              <a:rPr kumimoji="1" lang="en-US" altLang="zh-CN"/>
              <a:t>DP</a:t>
            </a:r>
            <a:endParaRPr kumimoji="1"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E62915E-45BB-2443-A585-979F27ED483F}"/>
                  </a:ext>
                </a:extLst>
              </p:cNvPr>
              <p:cNvSpPr>
                <a:spLocks noGrp="1"/>
              </p:cNvSpPr>
              <p:nvPr>
                <p:ph idx="1"/>
              </p:nvPr>
            </p:nvSpPr>
            <p:spPr/>
            <p:txBody>
              <a:bodyPr>
                <a:normAutofit/>
              </a:bodyPr>
              <a:lstStyle/>
              <a:p>
                <a:pPr>
                  <a:lnSpc>
                    <a:spcPct val="150000"/>
                  </a:lnSpc>
                  <a:spcBef>
                    <a:spcPts val="1200"/>
                  </a:spcBef>
                </a:pPr>
                <a:r>
                  <a:rPr kumimoji="1" lang="zh-CN" altLang="en-US" sz="1800"/>
                  <a:t>区间 </a:t>
                </a:r>
                <a:r>
                  <a:rPr kumimoji="1" lang="en-US" altLang="zh-CN" sz="1800"/>
                  <a:t>DP</a:t>
                </a:r>
                <a:r>
                  <a:rPr kumimoji="1" lang="zh-CN" altLang="en-US" sz="1800"/>
                  <a:t> 属于线性 </a:t>
                </a:r>
                <a:r>
                  <a:rPr kumimoji="1" lang="en-US" altLang="zh-CN" sz="1800"/>
                  <a:t>DP</a:t>
                </a:r>
                <a:r>
                  <a:rPr kumimoji="1" lang="zh-CN" altLang="en-US" sz="1800"/>
                  <a:t> 的一种，它以“区间长度”作为 </a:t>
                </a:r>
                <a:r>
                  <a:rPr kumimoji="1" lang="en-US" altLang="zh-CN" sz="1800"/>
                  <a:t>DP</a:t>
                </a:r>
                <a:r>
                  <a:rPr kumimoji="1" lang="zh-CN" altLang="en-US" sz="1800"/>
                  <a:t> 的“阶段”，使用两个坐标（区间左右端点）描述每个维度。</a:t>
                </a:r>
                <a:endParaRPr kumimoji="1" lang="en-US" altLang="zh-CN" sz="1800"/>
              </a:p>
              <a:p>
                <a:pPr>
                  <a:lnSpc>
                    <a:spcPct val="150000"/>
                  </a:lnSpc>
                  <a:spcBef>
                    <a:spcPts val="1200"/>
                  </a:spcBef>
                </a:pPr>
                <a:r>
                  <a:rPr kumimoji="1" lang="zh-CN" altLang="en-US" sz="1800"/>
                  <a:t>在区间 </a:t>
                </a:r>
                <a:r>
                  <a:rPr kumimoji="1" lang="en-US" altLang="zh-CN" sz="1800"/>
                  <a:t>DP</a:t>
                </a:r>
                <a:r>
                  <a:rPr kumimoji="1" lang="zh-CN" altLang="en-US" sz="1800"/>
                  <a:t> 中，一个状态由若干个比它更小且包含于它的区间所代表的状态转移而来，因此区间 </a:t>
                </a:r>
                <a:r>
                  <a:rPr kumimoji="1" lang="en-US" altLang="zh-CN" sz="1800"/>
                  <a:t>DP</a:t>
                </a:r>
                <a:r>
                  <a:rPr kumimoji="1" lang="zh-CN" altLang="en-US" sz="1800"/>
                  <a:t> 的决策往往就是划分区间的方法。</a:t>
                </a:r>
                <a:endParaRPr kumimoji="1" lang="en-US" altLang="zh-CN" sz="1800"/>
              </a:p>
              <a:p>
                <a:pPr>
                  <a:lnSpc>
                    <a:spcPct val="150000"/>
                  </a:lnSpc>
                  <a:spcBef>
                    <a:spcPts val="1200"/>
                  </a:spcBef>
                </a:pPr>
                <a:r>
                  <a:rPr kumimoji="1" lang="zh-CN" altLang="en-US" sz="1800"/>
                  <a:t>区间 </a:t>
                </a:r>
                <a:r>
                  <a:rPr kumimoji="1" lang="en-US" altLang="zh-CN" sz="1800"/>
                  <a:t>DP</a:t>
                </a:r>
                <a:r>
                  <a:rPr kumimoji="1" lang="zh-CN" altLang="en-US" sz="1800"/>
                  <a:t> 的初态一般就由长度为 </a:t>
                </a:r>
                <a14:m>
                  <m:oMath xmlns:m="http://schemas.openxmlformats.org/officeDocument/2006/math">
                    <m:r>
                      <a:rPr kumimoji="1" lang="en-US" altLang="zh-CN" sz="1800" i="1">
                        <a:latin typeface="Cambria Math" panose="02040503050406030204" pitchFamily="18" charset="0"/>
                      </a:rPr>
                      <m:t>1</m:t>
                    </m:r>
                  </m:oMath>
                </a14:m>
                <a:r>
                  <a:rPr kumimoji="1" lang="zh-CN" altLang="en-US" sz="1800"/>
                  <a:t> 的“元区间”构成。</a:t>
                </a:r>
                <a:endParaRPr kumimoji="1" lang="en-US" altLang="zh-CN" sz="1800"/>
              </a:p>
              <a:p>
                <a:pPr>
                  <a:lnSpc>
                    <a:spcPct val="150000"/>
                  </a:lnSpc>
                  <a:spcBef>
                    <a:spcPts val="1200"/>
                  </a:spcBef>
                </a:pPr>
                <a:endParaRPr kumimoji="1" lang="zh-CN" altLang="en-US" sz="1800"/>
              </a:p>
            </p:txBody>
          </p:sp>
        </mc:Choice>
        <mc:Fallback xmlns="">
          <p:sp>
            <p:nvSpPr>
              <p:cNvPr id="3" name="内容占位符 2">
                <a:extLst>
                  <a:ext uri="{FF2B5EF4-FFF2-40B4-BE49-F238E27FC236}">
                    <a16:creationId xmlns:a16="http://schemas.microsoft.com/office/drawing/2014/main" id="{AE62915E-45BB-2443-A585-979F27ED483F}"/>
                  </a:ext>
                </a:extLst>
              </p:cNvPr>
              <p:cNvSpPr>
                <a:spLocks noGrp="1" noRot="1" noChangeAspect="1" noMove="1" noResize="1" noEditPoints="1" noAdjustHandles="1" noChangeArrowheads="1" noChangeShapeType="1" noTextEdit="1"/>
              </p:cNvSpPr>
              <p:nvPr>
                <p:ph idx="1"/>
              </p:nvPr>
            </p:nvSpPr>
            <p:spPr>
              <a:blipFill>
                <a:blip r:embed="rId2"/>
                <a:stretch>
                  <a:fillRect l="-127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4D297F90-0CE5-0D4B-88B5-9CA4E8225F73}"/>
              </a:ext>
            </a:extLst>
          </p:cNvPr>
          <p:cNvSpPr>
            <a:spLocks noGrp="1"/>
          </p:cNvSpPr>
          <p:nvPr>
            <p:ph type="dt" sz="half" idx="10"/>
          </p:nvPr>
        </p:nvSpPr>
        <p:spPr/>
        <p:txBody>
          <a:bodyPr/>
          <a:lstStyle/>
          <a:p>
            <a:fld id="{E51F6A34-9C00-F949-B0E5-D6F713006C07}" type="datetime1">
              <a:t>2019/7/9</a:t>
            </a:fld>
            <a:endParaRPr lang="zh-CN" altLang="en-US" dirty="0"/>
          </a:p>
        </p:txBody>
      </p:sp>
      <p:sp>
        <p:nvSpPr>
          <p:cNvPr id="5" name="页脚占位符 4">
            <a:extLst>
              <a:ext uri="{FF2B5EF4-FFF2-40B4-BE49-F238E27FC236}">
                <a16:creationId xmlns:a16="http://schemas.microsoft.com/office/drawing/2014/main" id="{A444132B-22D9-8F4C-BC84-CF33FF4F29E2}"/>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60C4FF14-1B4E-3146-991C-31D6C0B5F97F}"/>
              </a:ext>
            </a:extLst>
          </p:cNvPr>
          <p:cNvSpPr>
            <a:spLocks noGrp="1"/>
          </p:cNvSpPr>
          <p:nvPr>
            <p:ph type="sldNum" sz="quarter" idx="12"/>
          </p:nvPr>
        </p:nvSpPr>
        <p:spPr/>
        <p:txBody>
          <a:bodyPr/>
          <a:lstStyle/>
          <a:p>
            <a:fld id="{0FF54DE5-C571-48E8-A5BC-B369434E2F44}" type="slidenum">
              <a:rPr lang="en-US" altLang="zh-CN" smtClean="0"/>
              <a:pPr/>
              <a:t>25</a:t>
            </a:fld>
            <a:endParaRPr lang="zh-CN" altLang="en-US" dirty="0"/>
          </a:p>
        </p:txBody>
      </p:sp>
    </p:spTree>
    <p:extLst>
      <p:ext uri="{BB962C8B-B14F-4D97-AF65-F5344CB8AC3E}">
        <p14:creationId xmlns:p14="http://schemas.microsoft.com/office/powerpoint/2010/main" val="4284390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48537B-FD03-D947-9219-1077C81E1858}"/>
              </a:ext>
            </a:extLst>
          </p:cNvPr>
          <p:cNvSpPr>
            <a:spLocks noGrp="1"/>
          </p:cNvSpPr>
          <p:nvPr>
            <p:ph type="title"/>
          </p:nvPr>
        </p:nvSpPr>
        <p:spPr/>
        <p:txBody>
          <a:bodyPr/>
          <a:lstStyle/>
          <a:p>
            <a:r>
              <a:rPr kumimoji="1" lang="en-US" altLang="zh-CN"/>
              <a:t>Polygon</a:t>
            </a:r>
            <a:endParaRPr kumimoji="1"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6AE10D4-4060-AD47-B591-CEF0713AFEB8}"/>
                  </a:ext>
                </a:extLst>
              </p:cNvPr>
              <p:cNvSpPr>
                <a:spLocks noGrp="1"/>
              </p:cNvSpPr>
              <p:nvPr>
                <p:ph idx="1"/>
              </p:nvPr>
            </p:nvSpPr>
            <p:spPr>
              <a:xfrm>
                <a:off x="1104900" y="1600200"/>
                <a:ext cx="9982200" cy="3310128"/>
              </a:xfrm>
            </p:spPr>
            <p:txBody>
              <a:bodyPr>
                <a:normAutofit/>
              </a:bodyPr>
              <a:lstStyle/>
              <a:p>
                <a:pPr marL="0" indent="0">
                  <a:lnSpc>
                    <a:spcPct val="150000"/>
                  </a:lnSpc>
                  <a:spcBef>
                    <a:spcPts val="1200"/>
                  </a:spcBef>
                  <a:buNone/>
                </a:pPr>
                <a:r>
                  <a:rPr kumimoji="1" lang="en-US" altLang="zh-CN" sz="1800"/>
                  <a:t>【</a:t>
                </a:r>
                <a:r>
                  <a:rPr kumimoji="1" lang="zh-CN" altLang="en-US" sz="1800"/>
                  <a:t>问题描述</a:t>
                </a:r>
                <a:r>
                  <a:rPr kumimoji="1" lang="en-US" altLang="zh-CN" sz="1800"/>
                  <a:t>】</a:t>
                </a:r>
              </a:p>
              <a:p>
                <a:pPr>
                  <a:lnSpc>
                    <a:spcPct val="150000"/>
                  </a:lnSpc>
                  <a:spcBef>
                    <a:spcPts val="1200"/>
                  </a:spcBef>
                </a:pPr>
                <a:r>
                  <a:rPr kumimoji="1" lang="zh-CN" altLang="en-US" sz="1800"/>
                  <a:t>给定一个 </a:t>
                </a:r>
                <a14:m>
                  <m:oMath xmlns:m="http://schemas.openxmlformats.org/officeDocument/2006/math">
                    <m:r>
                      <a:rPr kumimoji="1" lang="en-US" altLang="zh-CN" sz="1800" i="1">
                        <a:latin typeface="Cambria Math" panose="02040503050406030204" pitchFamily="18" charset="0"/>
                      </a:rPr>
                      <m:t>𝑁</m:t>
                    </m:r>
                  </m:oMath>
                </a14:m>
                <a:r>
                  <a:rPr kumimoji="1" lang="zh-CN" altLang="en-US" sz="1800"/>
                  <a:t> 多边形，由 </a:t>
                </a:r>
                <a14:m>
                  <m:oMath xmlns:m="http://schemas.openxmlformats.org/officeDocument/2006/math">
                    <m:r>
                      <a:rPr kumimoji="1" lang="en-US" altLang="zh-CN" sz="1800" i="1">
                        <a:latin typeface="Cambria Math" panose="02040503050406030204" pitchFamily="18" charset="0"/>
                      </a:rPr>
                      <m:t>𝑁</m:t>
                    </m:r>
                  </m:oMath>
                </a14:m>
                <a:r>
                  <a:rPr kumimoji="1" lang="zh-CN" altLang="en-US" sz="1800"/>
                  <a:t> 个顶点和 </a:t>
                </a:r>
                <a14:m>
                  <m:oMath xmlns:m="http://schemas.openxmlformats.org/officeDocument/2006/math">
                    <m:r>
                      <a:rPr kumimoji="1" lang="en-US" altLang="zh-CN" sz="1800" i="1">
                        <a:latin typeface="Cambria Math" panose="02040503050406030204" pitchFamily="18" charset="0"/>
                      </a:rPr>
                      <m:t>𝑁</m:t>
                    </m:r>
                  </m:oMath>
                </a14:m>
                <a:r>
                  <a:rPr kumimoji="1" lang="zh-CN" altLang="en-US" sz="1800"/>
                  <a:t> 条边组成，每条边连接相邻顶点，每个顶点上写有一个整数，每条边上有一个运算符，为加号或者乘号。</a:t>
                </a:r>
                <a:endParaRPr kumimoji="1" lang="en-US" altLang="zh-CN" sz="1800"/>
              </a:p>
              <a:p>
                <a:pPr>
                  <a:lnSpc>
                    <a:spcPct val="150000"/>
                  </a:lnSpc>
                  <a:spcBef>
                    <a:spcPts val="1200"/>
                  </a:spcBef>
                </a:pPr>
                <a:r>
                  <a:rPr kumimoji="1" lang="zh-CN" altLang="en-US" sz="1800"/>
                  <a:t>操作规则：首先选定并删除一条边，接着进行 </a:t>
                </a:r>
                <a14:m>
                  <m:oMath xmlns:m="http://schemas.openxmlformats.org/officeDocument/2006/math">
                    <m:r>
                      <a:rPr kumimoji="1" lang="en-US" altLang="zh-CN" sz="1800" i="1">
                        <a:latin typeface="Cambria Math" panose="02040503050406030204" pitchFamily="18" charset="0"/>
                      </a:rPr>
                      <m:t>𝑁</m:t>
                    </m:r>
                    <m:r>
                      <a:rPr kumimoji="1" lang="en-US" altLang="zh-CN" sz="1800" i="1">
                        <a:latin typeface="Cambria Math" panose="02040503050406030204" pitchFamily="18" charset="0"/>
                      </a:rPr>
                      <m:t>−1</m:t>
                    </m:r>
                  </m:oMath>
                </a14:m>
                <a:r>
                  <a:rPr kumimoji="1" lang="zh-CN" altLang="en-US" sz="1800"/>
                  <a:t> 步：选择一条边，将这条边以及该边连接的两个顶点用一个新的顶点代替，新顶点的数值为被删去的两个顶点的值按照边上的运算符进行计算的到结果。</a:t>
                </a:r>
              </a:p>
            </p:txBody>
          </p:sp>
        </mc:Choice>
        <mc:Fallback xmlns="">
          <p:sp>
            <p:nvSpPr>
              <p:cNvPr id="3" name="内容占位符 2">
                <a:extLst>
                  <a:ext uri="{FF2B5EF4-FFF2-40B4-BE49-F238E27FC236}">
                    <a16:creationId xmlns:a16="http://schemas.microsoft.com/office/drawing/2014/main" id="{36AE10D4-4060-AD47-B591-CEF0713AFEB8}"/>
                  </a:ext>
                </a:extLst>
              </p:cNvPr>
              <p:cNvSpPr>
                <a:spLocks noGrp="1" noRot="1" noChangeAspect="1" noMove="1" noResize="1" noEditPoints="1" noAdjustHandles="1" noChangeArrowheads="1" noChangeShapeType="1" noTextEdit="1"/>
              </p:cNvSpPr>
              <p:nvPr>
                <p:ph idx="1"/>
              </p:nvPr>
            </p:nvSpPr>
            <p:spPr>
              <a:xfrm>
                <a:off x="1104900" y="1600200"/>
                <a:ext cx="9982200" cy="3310128"/>
              </a:xfrm>
              <a:blipFill>
                <a:blip r:embed="rId3"/>
                <a:stretch>
                  <a:fillRect l="-1398" r="-127"/>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6CD0ECEF-7B58-594D-8D1D-87C70C47B858}"/>
              </a:ext>
            </a:extLst>
          </p:cNvPr>
          <p:cNvSpPr>
            <a:spLocks noGrp="1"/>
          </p:cNvSpPr>
          <p:nvPr>
            <p:ph type="dt" sz="half" idx="10"/>
          </p:nvPr>
        </p:nvSpPr>
        <p:spPr/>
        <p:txBody>
          <a:bodyPr/>
          <a:lstStyle/>
          <a:p>
            <a:fld id="{E51F6A34-9C00-F949-B0E5-D6F713006C07}" type="datetime1">
              <a:t>2019/7/9</a:t>
            </a:fld>
            <a:endParaRPr lang="zh-CN" altLang="en-US" dirty="0"/>
          </a:p>
        </p:txBody>
      </p:sp>
      <p:sp>
        <p:nvSpPr>
          <p:cNvPr id="5" name="页脚占位符 4">
            <a:extLst>
              <a:ext uri="{FF2B5EF4-FFF2-40B4-BE49-F238E27FC236}">
                <a16:creationId xmlns:a16="http://schemas.microsoft.com/office/drawing/2014/main" id="{EA5C1868-7E2B-6C46-AF69-37D9520AC947}"/>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B7CEEA43-7218-3342-8832-3DA0F1405418}"/>
              </a:ext>
            </a:extLst>
          </p:cNvPr>
          <p:cNvSpPr>
            <a:spLocks noGrp="1"/>
          </p:cNvSpPr>
          <p:nvPr>
            <p:ph type="sldNum" sz="quarter" idx="12"/>
          </p:nvPr>
        </p:nvSpPr>
        <p:spPr/>
        <p:txBody>
          <a:bodyPr/>
          <a:lstStyle/>
          <a:p>
            <a:fld id="{0FF54DE5-C571-48E8-A5BC-B369434E2F44}" type="slidenum">
              <a:rPr lang="en-US" altLang="zh-CN" smtClean="0"/>
              <a:pPr/>
              <a:t>26</a:t>
            </a:fld>
            <a:endParaRPr lang="zh-CN" altLang="en-US" dirty="0"/>
          </a:p>
        </p:txBody>
      </p:sp>
      <p:grpSp>
        <p:nvGrpSpPr>
          <p:cNvPr id="76" name="组合 75">
            <a:extLst>
              <a:ext uri="{FF2B5EF4-FFF2-40B4-BE49-F238E27FC236}">
                <a16:creationId xmlns:a16="http://schemas.microsoft.com/office/drawing/2014/main" id="{20E82B2A-34A5-234D-8C37-8074865B8CAA}"/>
              </a:ext>
            </a:extLst>
          </p:cNvPr>
          <p:cNvGrpSpPr/>
          <p:nvPr/>
        </p:nvGrpSpPr>
        <p:grpSpPr>
          <a:xfrm>
            <a:off x="1213679" y="4527679"/>
            <a:ext cx="9763124" cy="1619373"/>
            <a:chOff x="1135016" y="4766174"/>
            <a:chExt cx="9763124" cy="1619373"/>
          </a:xfrm>
        </p:grpSpPr>
        <p:cxnSp>
          <p:nvCxnSpPr>
            <p:cNvPr id="13" name="直线连接符 12">
              <a:extLst>
                <a:ext uri="{FF2B5EF4-FFF2-40B4-BE49-F238E27FC236}">
                  <a16:creationId xmlns:a16="http://schemas.microsoft.com/office/drawing/2014/main" id="{DC68784F-4B3A-A544-ADF7-7D0737572747}"/>
                </a:ext>
              </a:extLst>
            </p:cNvPr>
            <p:cNvCxnSpPr>
              <a:stCxn id="7" idx="6"/>
              <a:endCxn id="9" idx="2"/>
            </p:cNvCxnSpPr>
            <p:nvPr/>
          </p:nvCxnSpPr>
          <p:spPr>
            <a:xfrm>
              <a:off x="1729380" y="5117248"/>
              <a:ext cx="71011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线连接符 14">
              <a:extLst>
                <a:ext uri="{FF2B5EF4-FFF2-40B4-BE49-F238E27FC236}">
                  <a16:creationId xmlns:a16="http://schemas.microsoft.com/office/drawing/2014/main" id="{450BC968-0820-1E4D-A028-ED3B47A28F2F}"/>
                </a:ext>
              </a:extLst>
            </p:cNvPr>
            <p:cNvCxnSpPr>
              <a:stCxn id="7" idx="4"/>
              <a:endCxn id="10" idx="0"/>
            </p:cNvCxnSpPr>
            <p:nvPr/>
          </p:nvCxnSpPr>
          <p:spPr>
            <a:xfrm>
              <a:off x="1522460" y="5324168"/>
              <a:ext cx="0" cy="48354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F574300E-A435-2B46-9112-EE4520CE5105}"/>
                </a:ext>
              </a:extLst>
            </p:cNvPr>
            <p:cNvCxnSpPr>
              <a:stCxn id="10" idx="6"/>
              <a:endCxn id="11" idx="2"/>
            </p:cNvCxnSpPr>
            <p:nvPr/>
          </p:nvCxnSpPr>
          <p:spPr>
            <a:xfrm>
              <a:off x="1729380" y="6014631"/>
              <a:ext cx="71011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6D7FF8DA-B961-3C4D-BE02-0CA25E41F5ED}"/>
                </a:ext>
              </a:extLst>
            </p:cNvPr>
            <p:cNvCxnSpPr>
              <a:stCxn id="9" idx="4"/>
              <a:endCxn id="11" idx="0"/>
            </p:cNvCxnSpPr>
            <p:nvPr/>
          </p:nvCxnSpPr>
          <p:spPr>
            <a:xfrm>
              <a:off x="2646410" y="5324168"/>
              <a:ext cx="0" cy="48354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5AB1BF5F-B9E9-2A43-AA12-992969815425}"/>
                </a:ext>
              </a:extLst>
            </p:cNvPr>
            <p:cNvCxnSpPr>
              <a:stCxn id="22" idx="6"/>
              <a:endCxn id="23" idx="2"/>
            </p:cNvCxnSpPr>
            <p:nvPr/>
          </p:nvCxnSpPr>
          <p:spPr>
            <a:xfrm>
              <a:off x="4016014" y="5117248"/>
              <a:ext cx="71011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69593D6A-3EC2-5F40-BAF2-D46A62374F8A}"/>
                </a:ext>
              </a:extLst>
            </p:cNvPr>
            <p:cNvCxnSpPr>
              <a:stCxn id="22" idx="4"/>
              <a:endCxn id="24" idx="0"/>
            </p:cNvCxnSpPr>
            <p:nvPr/>
          </p:nvCxnSpPr>
          <p:spPr>
            <a:xfrm>
              <a:off x="3809094" y="5324168"/>
              <a:ext cx="0" cy="48354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FAF3AA25-688D-5048-B507-2176AA8F0C08}"/>
                </a:ext>
              </a:extLst>
            </p:cNvPr>
            <p:cNvCxnSpPr>
              <a:stCxn id="24" idx="6"/>
              <a:endCxn id="25" idx="2"/>
            </p:cNvCxnSpPr>
            <p:nvPr/>
          </p:nvCxnSpPr>
          <p:spPr>
            <a:xfrm>
              <a:off x="4016014" y="6014631"/>
              <a:ext cx="71011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线连接符 28">
              <a:extLst>
                <a:ext uri="{FF2B5EF4-FFF2-40B4-BE49-F238E27FC236}">
                  <a16:creationId xmlns:a16="http://schemas.microsoft.com/office/drawing/2014/main" id="{BA67EBA5-57D3-D246-96C1-B685B5C2A191}"/>
                </a:ext>
              </a:extLst>
            </p:cNvPr>
            <p:cNvCxnSpPr>
              <a:stCxn id="23" idx="4"/>
              <a:endCxn id="25" idx="0"/>
            </p:cNvCxnSpPr>
            <p:nvPr/>
          </p:nvCxnSpPr>
          <p:spPr>
            <a:xfrm>
              <a:off x="4933044" y="5324168"/>
              <a:ext cx="0" cy="48354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C31F0B51-B5DE-894E-A647-F1AEE3BF868B}"/>
                </a:ext>
              </a:extLst>
            </p:cNvPr>
            <p:cNvCxnSpPr>
              <a:cxnSpLocks/>
              <a:stCxn id="30" idx="7"/>
              <a:endCxn id="31" idx="2"/>
            </p:cNvCxnSpPr>
            <p:nvPr/>
          </p:nvCxnSpPr>
          <p:spPr>
            <a:xfrm flipV="1">
              <a:off x="6413190" y="5117248"/>
              <a:ext cx="767754" cy="30237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线连接符 35">
              <a:extLst>
                <a:ext uri="{FF2B5EF4-FFF2-40B4-BE49-F238E27FC236}">
                  <a16:creationId xmlns:a16="http://schemas.microsoft.com/office/drawing/2014/main" id="{760F2A84-8DAA-EA46-B4C7-D6175AB8941D}"/>
                </a:ext>
              </a:extLst>
            </p:cNvPr>
            <p:cNvCxnSpPr>
              <a:cxnSpLocks/>
              <a:stCxn id="30" idx="5"/>
              <a:endCxn id="33" idx="2"/>
            </p:cNvCxnSpPr>
            <p:nvPr/>
          </p:nvCxnSpPr>
          <p:spPr>
            <a:xfrm>
              <a:off x="6413190" y="5712254"/>
              <a:ext cx="767754" cy="30237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线连接符 41">
              <a:extLst>
                <a:ext uri="{FF2B5EF4-FFF2-40B4-BE49-F238E27FC236}">
                  <a16:creationId xmlns:a16="http://schemas.microsoft.com/office/drawing/2014/main" id="{495B2AC0-6E17-EB43-93B3-103031270469}"/>
                </a:ext>
              </a:extLst>
            </p:cNvPr>
            <p:cNvCxnSpPr>
              <a:cxnSpLocks/>
              <a:stCxn id="38" idx="6"/>
              <a:endCxn id="39" idx="3"/>
            </p:cNvCxnSpPr>
            <p:nvPr/>
          </p:nvCxnSpPr>
          <p:spPr>
            <a:xfrm flipV="1">
              <a:off x="8747637" y="5263563"/>
              <a:ext cx="741812" cy="30237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81764194-E407-814C-910C-788A1980CAB0}"/>
                </a:ext>
              </a:extLst>
            </p:cNvPr>
            <p:cNvSpPr/>
            <p:nvPr/>
          </p:nvSpPr>
          <p:spPr>
            <a:xfrm>
              <a:off x="1315540" y="5807711"/>
              <a:ext cx="413840" cy="413840"/>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a:ln w="0"/>
                <a:solidFill>
                  <a:schemeClr val="tx1"/>
                </a:solidFill>
                <a:effectLst>
                  <a:outerShdw blurRad="38100" dist="19050" dir="2700000" algn="tl" rotWithShape="0">
                    <a:schemeClr val="dk1">
                      <a:alpha val="40000"/>
                    </a:schemeClr>
                  </a:outerShdw>
                </a:effectLst>
              </a:endParaRPr>
            </a:p>
          </p:txBody>
        </p:sp>
        <p:sp>
          <p:nvSpPr>
            <p:cNvPr id="11" name="椭圆 10">
              <a:extLst>
                <a:ext uri="{FF2B5EF4-FFF2-40B4-BE49-F238E27FC236}">
                  <a16:creationId xmlns:a16="http://schemas.microsoft.com/office/drawing/2014/main" id="{93A963CE-454D-1D41-9E53-572B220CCB25}"/>
                </a:ext>
              </a:extLst>
            </p:cNvPr>
            <p:cNvSpPr/>
            <p:nvPr/>
          </p:nvSpPr>
          <p:spPr>
            <a:xfrm>
              <a:off x="2439490" y="5807711"/>
              <a:ext cx="413840" cy="413840"/>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a:ln w="0"/>
                <a:solidFill>
                  <a:schemeClr val="tx1"/>
                </a:solidFill>
                <a:effectLst>
                  <a:outerShdw blurRad="38100" dist="19050" dir="2700000" algn="tl" rotWithShape="0">
                    <a:schemeClr val="dk1">
                      <a:alpha val="40000"/>
                    </a:schemeClr>
                  </a:outerShdw>
                </a:effectLst>
              </a:endParaRPr>
            </a:p>
          </p:txBody>
        </p:sp>
        <p:sp>
          <p:nvSpPr>
            <p:cNvPr id="22" name="椭圆 21">
              <a:extLst>
                <a:ext uri="{FF2B5EF4-FFF2-40B4-BE49-F238E27FC236}">
                  <a16:creationId xmlns:a16="http://schemas.microsoft.com/office/drawing/2014/main" id="{54A3FA7A-8C6A-684E-976F-4D00FF57051B}"/>
                </a:ext>
              </a:extLst>
            </p:cNvPr>
            <p:cNvSpPr/>
            <p:nvPr/>
          </p:nvSpPr>
          <p:spPr>
            <a:xfrm>
              <a:off x="3602174" y="4910328"/>
              <a:ext cx="413840" cy="413840"/>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a:ln w="0"/>
                <a:solidFill>
                  <a:schemeClr val="tx1"/>
                </a:solidFill>
                <a:effectLst>
                  <a:outerShdw blurRad="38100" dist="19050" dir="2700000" algn="tl" rotWithShape="0">
                    <a:schemeClr val="dk1">
                      <a:alpha val="40000"/>
                    </a:schemeClr>
                  </a:outerShdw>
                </a:effectLst>
              </a:endParaRPr>
            </a:p>
          </p:txBody>
        </p:sp>
        <p:sp>
          <p:nvSpPr>
            <p:cNvPr id="23" name="椭圆 22">
              <a:extLst>
                <a:ext uri="{FF2B5EF4-FFF2-40B4-BE49-F238E27FC236}">
                  <a16:creationId xmlns:a16="http://schemas.microsoft.com/office/drawing/2014/main" id="{CADC1DB1-FCE7-584D-8009-7DB6BC248562}"/>
                </a:ext>
              </a:extLst>
            </p:cNvPr>
            <p:cNvSpPr/>
            <p:nvPr/>
          </p:nvSpPr>
          <p:spPr>
            <a:xfrm>
              <a:off x="4726124" y="4910328"/>
              <a:ext cx="413840" cy="413840"/>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a:ln w="0"/>
                <a:solidFill>
                  <a:schemeClr val="tx1"/>
                </a:solidFill>
                <a:effectLst>
                  <a:outerShdw blurRad="38100" dist="19050" dir="2700000" algn="tl" rotWithShape="0">
                    <a:schemeClr val="dk1">
                      <a:alpha val="40000"/>
                    </a:schemeClr>
                  </a:outerShdw>
                </a:effectLst>
              </a:endParaRPr>
            </a:p>
          </p:txBody>
        </p:sp>
        <p:sp>
          <p:nvSpPr>
            <p:cNvPr id="24" name="椭圆 23">
              <a:extLst>
                <a:ext uri="{FF2B5EF4-FFF2-40B4-BE49-F238E27FC236}">
                  <a16:creationId xmlns:a16="http://schemas.microsoft.com/office/drawing/2014/main" id="{A8C1F834-0405-4740-B1DF-1416CEBF1DB6}"/>
                </a:ext>
              </a:extLst>
            </p:cNvPr>
            <p:cNvSpPr/>
            <p:nvPr/>
          </p:nvSpPr>
          <p:spPr>
            <a:xfrm>
              <a:off x="3602174" y="5807711"/>
              <a:ext cx="413840" cy="413840"/>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a:ln w="0"/>
                <a:solidFill>
                  <a:schemeClr val="tx1"/>
                </a:solidFill>
                <a:effectLst>
                  <a:outerShdw blurRad="38100" dist="19050" dir="2700000" algn="tl" rotWithShape="0">
                    <a:schemeClr val="dk1">
                      <a:alpha val="40000"/>
                    </a:schemeClr>
                  </a:outerShdw>
                </a:effectLst>
              </a:endParaRPr>
            </a:p>
          </p:txBody>
        </p:sp>
        <p:sp>
          <p:nvSpPr>
            <p:cNvPr id="25" name="椭圆 24">
              <a:extLst>
                <a:ext uri="{FF2B5EF4-FFF2-40B4-BE49-F238E27FC236}">
                  <a16:creationId xmlns:a16="http://schemas.microsoft.com/office/drawing/2014/main" id="{BDA4960D-4458-2E46-9D42-5AC15C00E010}"/>
                </a:ext>
              </a:extLst>
            </p:cNvPr>
            <p:cNvSpPr/>
            <p:nvPr/>
          </p:nvSpPr>
          <p:spPr>
            <a:xfrm>
              <a:off x="4726124" y="5807711"/>
              <a:ext cx="413840" cy="413840"/>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a:ln w="0"/>
                <a:solidFill>
                  <a:schemeClr val="tx1"/>
                </a:solidFill>
                <a:effectLst>
                  <a:outerShdw blurRad="38100" dist="19050" dir="2700000" algn="tl" rotWithShape="0">
                    <a:schemeClr val="dk1">
                      <a:alpha val="40000"/>
                    </a:schemeClr>
                  </a:outerShdw>
                </a:effectLst>
              </a:endParaRPr>
            </a:p>
          </p:txBody>
        </p:sp>
        <p:sp>
          <p:nvSpPr>
            <p:cNvPr id="30" name="椭圆 29">
              <a:extLst>
                <a:ext uri="{FF2B5EF4-FFF2-40B4-BE49-F238E27FC236}">
                  <a16:creationId xmlns:a16="http://schemas.microsoft.com/office/drawing/2014/main" id="{40095675-A472-F545-BCE5-BFECF6BF4486}"/>
                </a:ext>
              </a:extLst>
            </p:cNvPr>
            <p:cNvSpPr/>
            <p:nvPr/>
          </p:nvSpPr>
          <p:spPr>
            <a:xfrm>
              <a:off x="6059955" y="5359019"/>
              <a:ext cx="413840" cy="413840"/>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a:ln w="0"/>
                <a:solidFill>
                  <a:schemeClr val="tx1"/>
                </a:solidFill>
                <a:effectLst>
                  <a:outerShdw blurRad="38100" dist="19050" dir="2700000" algn="tl" rotWithShape="0">
                    <a:schemeClr val="dk1">
                      <a:alpha val="40000"/>
                    </a:schemeClr>
                  </a:outerShdw>
                </a:effectLst>
              </a:endParaRPr>
            </a:p>
          </p:txBody>
        </p:sp>
        <p:sp>
          <p:nvSpPr>
            <p:cNvPr id="31" name="椭圆 30">
              <a:extLst>
                <a:ext uri="{FF2B5EF4-FFF2-40B4-BE49-F238E27FC236}">
                  <a16:creationId xmlns:a16="http://schemas.microsoft.com/office/drawing/2014/main" id="{2E86FF0B-B960-7241-AAA4-425A3605E0B6}"/>
                </a:ext>
              </a:extLst>
            </p:cNvPr>
            <p:cNvSpPr/>
            <p:nvPr/>
          </p:nvSpPr>
          <p:spPr>
            <a:xfrm>
              <a:off x="7180944" y="4910328"/>
              <a:ext cx="413840" cy="413840"/>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a:ln w="0"/>
                <a:solidFill>
                  <a:schemeClr val="tx1"/>
                </a:solidFill>
                <a:effectLst>
                  <a:outerShdw blurRad="38100" dist="19050" dir="2700000" algn="tl" rotWithShape="0">
                    <a:schemeClr val="dk1">
                      <a:alpha val="40000"/>
                    </a:schemeClr>
                  </a:outerShdw>
                </a:effectLst>
              </a:endParaRPr>
            </a:p>
          </p:txBody>
        </p:sp>
        <p:sp>
          <p:nvSpPr>
            <p:cNvPr id="33" name="椭圆 32">
              <a:extLst>
                <a:ext uri="{FF2B5EF4-FFF2-40B4-BE49-F238E27FC236}">
                  <a16:creationId xmlns:a16="http://schemas.microsoft.com/office/drawing/2014/main" id="{176750A1-A9AA-524D-AB48-91FC64ECAC18}"/>
                </a:ext>
              </a:extLst>
            </p:cNvPr>
            <p:cNvSpPr/>
            <p:nvPr/>
          </p:nvSpPr>
          <p:spPr>
            <a:xfrm>
              <a:off x="7180944" y="5807711"/>
              <a:ext cx="413840" cy="413840"/>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a:ln w="0"/>
                <a:solidFill>
                  <a:schemeClr val="tx1"/>
                </a:solidFill>
                <a:effectLst>
                  <a:outerShdw blurRad="38100" dist="19050" dir="2700000" algn="tl" rotWithShape="0">
                    <a:schemeClr val="dk1">
                      <a:alpha val="40000"/>
                    </a:schemeClr>
                  </a:outerShdw>
                </a:effectLst>
              </a:endParaRPr>
            </a:p>
          </p:txBody>
        </p:sp>
        <p:sp>
          <p:nvSpPr>
            <p:cNvPr id="38" name="椭圆 37">
              <a:extLst>
                <a:ext uri="{FF2B5EF4-FFF2-40B4-BE49-F238E27FC236}">
                  <a16:creationId xmlns:a16="http://schemas.microsoft.com/office/drawing/2014/main" id="{A5C4D0C9-D394-FC46-9552-86EA127171A9}"/>
                </a:ext>
              </a:extLst>
            </p:cNvPr>
            <p:cNvSpPr/>
            <p:nvPr/>
          </p:nvSpPr>
          <p:spPr>
            <a:xfrm>
              <a:off x="8333797" y="5359019"/>
              <a:ext cx="413840" cy="413840"/>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a:ln w="0"/>
                <a:solidFill>
                  <a:schemeClr val="tx1"/>
                </a:solidFill>
                <a:effectLst>
                  <a:outerShdw blurRad="38100" dist="19050" dir="2700000" algn="tl" rotWithShape="0">
                    <a:schemeClr val="dk1">
                      <a:alpha val="40000"/>
                    </a:schemeClr>
                  </a:outerShdw>
                </a:effectLst>
              </a:endParaRPr>
            </a:p>
          </p:txBody>
        </p:sp>
        <p:sp>
          <p:nvSpPr>
            <p:cNvPr id="39" name="椭圆 38">
              <a:extLst>
                <a:ext uri="{FF2B5EF4-FFF2-40B4-BE49-F238E27FC236}">
                  <a16:creationId xmlns:a16="http://schemas.microsoft.com/office/drawing/2014/main" id="{4E559D19-D4F1-F74E-A66C-B0F6E7DD851B}"/>
                </a:ext>
              </a:extLst>
            </p:cNvPr>
            <p:cNvSpPr/>
            <p:nvPr/>
          </p:nvSpPr>
          <p:spPr>
            <a:xfrm>
              <a:off x="9428844" y="4910328"/>
              <a:ext cx="413840" cy="413840"/>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a:ln w="0"/>
                <a:solidFill>
                  <a:schemeClr val="tx1"/>
                </a:solidFill>
                <a:effectLst>
                  <a:outerShdw blurRad="38100" dist="19050" dir="2700000" algn="tl" rotWithShape="0">
                    <a:schemeClr val="dk1">
                      <a:alpha val="40000"/>
                    </a:schemeClr>
                  </a:outerShdw>
                </a:effectLst>
              </a:endParaRPr>
            </a:p>
          </p:txBody>
        </p:sp>
        <p:sp>
          <p:nvSpPr>
            <p:cNvPr id="46" name="椭圆 45">
              <a:extLst>
                <a:ext uri="{FF2B5EF4-FFF2-40B4-BE49-F238E27FC236}">
                  <a16:creationId xmlns:a16="http://schemas.microsoft.com/office/drawing/2014/main" id="{A9040C18-C95C-6148-BE35-4F8F3C66C1F6}"/>
                </a:ext>
              </a:extLst>
            </p:cNvPr>
            <p:cNvSpPr/>
            <p:nvPr/>
          </p:nvSpPr>
          <p:spPr>
            <a:xfrm>
              <a:off x="10462620" y="5359019"/>
              <a:ext cx="413840" cy="413840"/>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a:ln w="0"/>
                <a:solidFill>
                  <a:schemeClr val="tx1"/>
                </a:solidFill>
                <a:effectLst>
                  <a:outerShdw blurRad="38100" dist="19050" dir="2700000" algn="tl" rotWithShape="0">
                    <a:schemeClr val="dk1">
                      <a:alpha val="40000"/>
                    </a:schemeClr>
                  </a:outerShdw>
                </a:effectLst>
              </a:endParaRPr>
            </a:p>
          </p:txBody>
        </p:sp>
        <p:sp>
          <p:nvSpPr>
            <p:cNvPr id="7" name="椭圆 6">
              <a:extLst>
                <a:ext uri="{FF2B5EF4-FFF2-40B4-BE49-F238E27FC236}">
                  <a16:creationId xmlns:a16="http://schemas.microsoft.com/office/drawing/2014/main" id="{80DB07C3-CD78-2049-B5BE-78E285EF1C45}"/>
                </a:ext>
              </a:extLst>
            </p:cNvPr>
            <p:cNvSpPr/>
            <p:nvPr/>
          </p:nvSpPr>
          <p:spPr>
            <a:xfrm>
              <a:off x="1315540" y="4910328"/>
              <a:ext cx="413840" cy="413840"/>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a:ln w="0"/>
                <a:solidFill>
                  <a:schemeClr val="tx1"/>
                </a:solidFill>
                <a:effectLst>
                  <a:outerShdw blurRad="38100" dist="19050" dir="2700000" algn="tl" rotWithShape="0">
                    <a:schemeClr val="dk1">
                      <a:alpha val="40000"/>
                    </a:schemeClr>
                  </a:outerShdw>
                </a:effectLst>
              </a:endParaRPr>
            </a:p>
          </p:txBody>
        </p:sp>
        <p:sp>
          <p:nvSpPr>
            <p:cNvPr id="9" name="椭圆 8">
              <a:extLst>
                <a:ext uri="{FF2B5EF4-FFF2-40B4-BE49-F238E27FC236}">
                  <a16:creationId xmlns:a16="http://schemas.microsoft.com/office/drawing/2014/main" id="{637BA4B6-8AF0-CD40-9242-969A0B33EA93}"/>
                </a:ext>
              </a:extLst>
            </p:cNvPr>
            <p:cNvSpPr/>
            <p:nvPr/>
          </p:nvSpPr>
          <p:spPr>
            <a:xfrm>
              <a:off x="2439490" y="4910328"/>
              <a:ext cx="413840" cy="413840"/>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1200">
                <a:ln w="0"/>
                <a:solidFill>
                  <a:schemeClr val="tx1"/>
                </a:solidFill>
                <a:effectLst>
                  <a:outerShdw blurRad="38100" dist="19050" dir="2700000" algn="tl" rotWithShape="0">
                    <a:schemeClr val="dk1">
                      <a:alpha val="40000"/>
                    </a:schemeClr>
                  </a:outerShdw>
                </a:effectLst>
              </a:endParaRPr>
            </a:p>
          </p:txBody>
        </p:sp>
        <p:sp>
          <p:nvSpPr>
            <p:cNvPr id="52" name="文本框 51">
              <a:extLst>
                <a:ext uri="{FF2B5EF4-FFF2-40B4-BE49-F238E27FC236}">
                  <a16:creationId xmlns:a16="http://schemas.microsoft.com/office/drawing/2014/main" id="{792D1797-FCC2-774D-A394-D9789F1EF092}"/>
                </a:ext>
              </a:extLst>
            </p:cNvPr>
            <p:cNvSpPr txBox="1"/>
            <p:nvPr/>
          </p:nvSpPr>
          <p:spPr>
            <a:xfrm>
              <a:off x="1332179" y="4932582"/>
              <a:ext cx="435935" cy="400110"/>
            </a:xfrm>
            <a:prstGeom prst="rect">
              <a:avLst/>
            </a:prstGeom>
            <a:noFill/>
          </p:spPr>
          <p:txBody>
            <a:bodyPr wrap="square" rtlCol="0">
              <a:spAutoFit/>
            </a:bodyPr>
            <a:lstStyle/>
            <a:p>
              <a:r>
                <a:rPr kumimoji="1" lang="en-US" altLang="zh-CN" sz="2000">
                  <a:latin typeface="Cambria Math" panose="02040503050406030204" pitchFamily="18" charset="0"/>
                  <a:ea typeface="Cambria Math" panose="02040503050406030204" pitchFamily="18" charset="0"/>
                </a:rPr>
                <a:t>-7</a:t>
              </a:r>
              <a:endParaRPr kumimoji="1" lang="zh-CN" altLang="en-US" sz="2000">
                <a:latin typeface="Cambria Math" panose="02040503050406030204" pitchFamily="18" charset="0"/>
              </a:endParaRPr>
            </a:p>
          </p:txBody>
        </p:sp>
        <p:sp>
          <p:nvSpPr>
            <p:cNvPr id="53" name="文本框 52">
              <a:extLst>
                <a:ext uri="{FF2B5EF4-FFF2-40B4-BE49-F238E27FC236}">
                  <a16:creationId xmlns:a16="http://schemas.microsoft.com/office/drawing/2014/main" id="{CE88D336-995D-B244-8079-254DD5BBCA21}"/>
                </a:ext>
              </a:extLst>
            </p:cNvPr>
            <p:cNvSpPr txBox="1"/>
            <p:nvPr/>
          </p:nvSpPr>
          <p:spPr>
            <a:xfrm>
              <a:off x="1313753" y="5817056"/>
              <a:ext cx="435935" cy="400110"/>
            </a:xfrm>
            <a:prstGeom prst="rect">
              <a:avLst/>
            </a:prstGeom>
            <a:noFill/>
          </p:spPr>
          <p:txBody>
            <a:bodyPr wrap="square" rtlCol="0">
              <a:spAutoFit/>
            </a:bodyPr>
            <a:lstStyle/>
            <a:p>
              <a:pPr algn="ctr"/>
              <a:r>
                <a:rPr kumimoji="1" lang="en-US" altLang="zh-CN" sz="2000">
                  <a:latin typeface="Cambria Math" panose="02040503050406030204" pitchFamily="18" charset="0"/>
                  <a:ea typeface="Cambria Math" panose="02040503050406030204" pitchFamily="18" charset="0"/>
                </a:rPr>
                <a:t>5</a:t>
              </a:r>
              <a:endParaRPr kumimoji="1" lang="zh-CN" altLang="en-US" sz="2000">
                <a:latin typeface="Cambria Math" panose="02040503050406030204" pitchFamily="18" charset="0"/>
              </a:endParaRPr>
            </a:p>
          </p:txBody>
        </p:sp>
        <p:sp>
          <p:nvSpPr>
            <p:cNvPr id="54" name="文本框 53">
              <a:extLst>
                <a:ext uri="{FF2B5EF4-FFF2-40B4-BE49-F238E27FC236}">
                  <a16:creationId xmlns:a16="http://schemas.microsoft.com/office/drawing/2014/main" id="{1A2FCBF9-E0FE-8942-B5C4-189B6FEF6623}"/>
                </a:ext>
              </a:extLst>
            </p:cNvPr>
            <p:cNvSpPr txBox="1"/>
            <p:nvPr/>
          </p:nvSpPr>
          <p:spPr>
            <a:xfrm>
              <a:off x="2428442" y="4915373"/>
              <a:ext cx="435935" cy="400110"/>
            </a:xfrm>
            <a:prstGeom prst="rect">
              <a:avLst/>
            </a:prstGeom>
            <a:noFill/>
          </p:spPr>
          <p:txBody>
            <a:bodyPr wrap="square" rtlCol="0">
              <a:spAutoFit/>
            </a:bodyPr>
            <a:lstStyle/>
            <a:p>
              <a:pPr algn="ctr"/>
              <a:r>
                <a:rPr kumimoji="1" lang="en-US" altLang="zh-CN" sz="2000">
                  <a:latin typeface="Cambria Math" panose="02040503050406030204" pitchFamily="18" charset="0"/>
                  <a:ea typeface="Cambria Math" panose="02040503050406030204" pitchFamily="18" charset="0"/>
                </a:rPr>
                <a:t>4</a:t>
              </a:r>
              <a:endParaRPr kumimoji="1" lang="zh-CN" altLang="en-US" sz="2000">
                <a:latin typeface="Cambria Math" panose="02040503050406030204" pitchFamily="18" charset="0"/>
              </a:endParaRPr>
            </a:p>
          </p:txBody>
        </p:sp>
        <p:sp>
          <p:nvSpPr>
            <p:cNvPr id="55" name="文本框 54">
              <a:extLst>
                <a:ext uri="{FF2B5EF4-FFF2-40B4-BE49-F238E27FC236}">
                  <a16:creationId xmlns:a16="http://schemas.microsoft.com/office/drawing/2014/main" id="{FBCE660D-0F91-7F4C-8C4E-B9D8FA8B3FD5}"/>
                </a:ext>
              </a:extLst>
            </p:cNvPr>
            <p:cNvSpPr txBox="1"/>
            <p:nvPr/>
          </p:nvSpPr>
          <p:spPr>
            <a:xfrm>
              <a:off x="2428442" y="5822351"/>
              <a:ext cx="435935" cy="400110"/>
            </a:xfrm>
            <a:prstGeom prst="rect">
              <a:avLst/>
            </a:prstGeom>
            <a:noFill/>
          </p:spPr>
          <p:txBody>
            <a:bodyPr wrap="square" rtlCol="0">
              <a:spAutoFit/>
            </a:bodyPr>
            <a:lstStyle/>
            <a:p>
              <a:pPr algn="ctr"/>
              <a:r>
                <a:rPr kumimoji="1" lang="en-US" altLang="zh-CN" sz="2000">
                  <a:latin typeface="Cambria Math" panose="02040503050406030204" pitchFamily="18" charset="0"/>
                  <a:ea typeface="Cambria Math" panose="02040503050406030204" pitchFamily="18" charset="0"/>
                </a:rPr>
                <a:t>2</a:t>
              </a:r>
              <a:endParaRPr kumimoji="1" lang="zh-CN" altLang="en-US" sz="2000">
                <a:latin typeface="Cambria Math" panose="02040503050406030204" pitchFamily="18" charset="0"/>
              </a:endParaRPr>
            </a:p>
          </p:txBody>
        </p:sp>
        <p:sp>
          <p:nvSpPr>
            <p:cNvPr id="56" name="文本框 55">
              <a:extLst>
                <a:ext uri="{FF2B5EF4-FFF2-40B4-BE49-F238E27FC236}">
                  <a16:creationId xmlns:a16="http://schemas.microsoft.com/office/drawing/2014/main" id="{E58DEE44-87F0-5A42-9931-C9F675483146}"/>
                </a:ext>
              </a:extLst>
            </p:cNvPr>
            <p:cNvSpPr txBox="1"/>
            <p:nvPr/>
          </p:nvSpPr>
          <p:spPr>
            <a:xfrm>
              <a:off x="3588925" y="4924059"/>
              <a:ext cx="435935" cy="400110"/>
            </a:xfrm>
            <a:prstGeom prst="rect">
              <a:avLst/>
            </a:prstGeom>
            <a:noFill/>
          </p:spPr>
          <p:txBody>
            <a:bodyPr wrap="square" rtlCol="0">
              <a:spAutoFit/>
            </a:bodyPr>
            <a:lstStyle/>
            <a:p>
              <a:pPr algn="ctr"/>
              <a:r>
                <a:rPr kumimoji="1" lang="en-US" altLang="zh-CN" sz="2000">
                  <a:latin typeface="Cambria Math" panose="02040503050406030204" pitchFamily="18" charset="0"/>
                  <a:ea typeface="Cambria Math" panose="02040503050406030204" pitchFamily="18" charset="0"/>
                </a:rPr>
                <a:t>-7</a:t>
              </a:r>
              <a:endParaRPr kumimoji="1" lang="zh-CN" altLang="en-US" sz="2000">
                <a:latin typeface="Cambria Math" panose="02040503050406030204" pitchFamily="18" charset="0"/>
              </a:endParaRPr>
            </a:p>
          </p:txBody>
        </p:sp>
        <p:sp>
          <p:nvSpPr>
            <p:cNvPr id="57" name="文本框 56">
              <a:extLst>
                <a:ext uri="{FF2B5EF4-FFF2-40B4-BE49-F238E27FC236}">
                  <a16:creationId xmlns:a16="http://schemas.microsoft.com/office/drawing/2014/main" id="{8ED6936E-6822-9E47-BC0B-A5642735B68C}"/>
                </a:ext>
              </a:extLst>
            </p:cNvPr>
            <p:cNvSpPr txBox="1"/>
            <p:nvPr/>
          </p:nvSpPr>
          <p:spPr>
            <a:xfrm>
              <a:off x="3588925" y="5823128"/>
              <a:ext cx="435935" cy="400110"/>
            </a:xfrm>
            <a:prstGeom prst="rect">
              <a:avLst/>
            </a:prstGeom>
            <a:noFill/>
          </p:spPr>
          <p:txBody>
            <a:bodyPr wrap="square" rtlCol="0">
              <a:spAutoFit/>
            </a:bodyPr>
            <a:lstStyle/>
            <a:p>
              <a:pPr algn="ctr"/>
              <a:r>
                <a:rPr kumimoji="1" lang="en-US" altLang="zh-CN" sz="2000">
                  <a:latin typeface="Cambria Math" panose="02040503050406030204" pitchFamily="18" charset="0"/>
                  <a:ea typeface="Cambria Math" panose="02040503050406030204" pitchFamily="18" charset="0"/>
                </a:rPr>
                <a:t>5</a:t>
              </a:r>
              <a:endParaRPr kumimoji="1" lang="zh-CN" altLang="en-US" sz="2000">
                <a:latin typeface="Cambria Math" panose="02040503050406030204" pitchFamily="18" charset="0"/>
              </a:endParaRPr>
            </a:p>
          </p:txBody>
        </p:sp>
        <p:sp>
          <p:nvSpPr>
            <p:cNvPr id="58" name="文本框 57">
              <a:extLst>
                <a:ext uri="{FF2B5EF4-FFF2-40B4-BE49-F238E27FC236}">
                  <a16:creationId xmlns:a16="http://schemas.microsoft.com/office/drawing/2014/main" id="{A2FA8DEB-FD77-1B47-85F6-FADDA3933889}"/>
                </a:ext>
              </a:extLst>
            </p:cNvPr>
            <p:cNvSpPr txBox="1"/>
            <p:nvPr/>
          </p:nvSpPr>
          <p:spPr>
            <a:xfrm>
              <a:off x="4723922" y="4924059"/>
              <a:ext cx="435935" cy="400110"/>
            </a:xfrm>
            <a:prstGeom prst="rect">
              <a:avLst/>
            </a:prstGeom>
            <a:noFill/>
          </p:spPr>
          <p:txBody>
            <a:bodyPr wrap="square" rtlCol="0">
              <a:spAutoFit/>
            </a:bodyPr>
            <a:lstStyle/>
            <a:p>
              <a:pPr algn="ctr"/>
              <a:r>
                <a:rPr kumimoji="1" lang="en-US" altLang="zh-CN" sz="2000">
                  <a:latin typeface="Cambria Math" panose="02040503050406030204" pitchFamily="18" charset="0"/>
                  <a:ea typeface="Cambria Math" panose="02040503050406030204" pitchFamily="18" charset="0"/>
                </a:rPr>
                <a:t>4</a:t>
              </a:r>
              <a:endParaRPr kumimoji="1" lang="zh-CN" altLang="en-US" sz="2000">
                <a:latin typeface="Cambria Math" panose="02040503050406030204" pitchFamily="18" charset="0"/>
              </a:endParaRPr>
            </a:p>
          </p:txBody>
        </p:sp>
        <p:sp>
          <p:nvSpPr>
            <p:cNvPr id="59" name="文本框 58">
              <a:extLst>
                <a:ext uri="{FF2B5EF4-FFF2-40B4-BE49-F238E27FC236}">
                  <a16:creationId xmlns:a16="http://schemas.microsoft.com/office/drawing/2014/main" id="{E9ADC5F1-23CA-404A-9A40-66AD14E04D96}"/>
                </a:ext>
              </a:extLst>
            </p:cNvPr>
            <p:cNvSpPr txBox="1"/>
            <p:nvPr/>
          </p:nvSpPr>
          <p:spPr>
            <a:xfrm>
              <a:off x="4707116" y="5817833"/>
              <a:ext cx="435935" cy="400110"/>
            </a:xfrm>
            <a:prstGeom prst="rect">
              <a:avLst/>
            </a:prstGeom>
            <a:noFill/>
          </p:spPr>
          <p:txBody>
            <a:bodyPr wrap="square" rtlCol="0">
              <a:spAutoFit/>
            </a:bodyPr>
            <a:lstStyle/>
            <a:p>
              <a:pPr algn="ctr"/>
              <a:r>
                <a:rPr kumimoji="1" lang="en-US" altLang="zh-CN" sz="2000">
                  <a:latin typeface="Cambria Math" panose="02040503050406030204" pitchFamily="18" charset="0"/>
                  <a:ea typeface="Cambria Math" panose="02040503050406030204" pitchFamily="18" charset="0"/>
                </a:rPr>
                <a:t>2</a:t>
              </a:r>
              <a:endParaRPr kumimoji="1" lang="zh-CN" altLang="en-US" sz="200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90B50C9E-2548-9C43-AB81-AAC8268626EE}"/>
                    </a:ext>
                  </a:extLst>
                </p:cNvPr>
                <p:cNvSpPr txBox="1"/>
                <p:nvPr/>
              </p:nvSpPr>
              <p:spPr>
                <a:xfrm>
                  <a:off x="6539084" y="5801515"/>
                  <a:ext cx="435935" cy="40011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kumimoji="1" lang="en-US" altLang="zh-CN" sz="2000" i="1">
                            <a:latin typeface="Cambria Math" panose="02040503050406030204" pitchFamily="18" charset="0"/>
                            <a:ea typeface="Cambria Math" panose="02040503050406030204" pitchFamily="18" charset="0"/>
                          </a:rPr>
                          <m:t>×</m:t>
                        </m:r>
                      </m:oMath>
                    </m:oMathPara>
                  </a14:m>
                  <a:endParaRPr kumimoji="1" lang="zh-CN" altLang="en-US" sz="2000">
                    <a:latin typeface="Cambria Math" panose="02040503050406030204" pitchFamily="18" charset="0"/>
                  </a:endParaRPr>
                </a:p>
              </p:txBody>
            </p:sp>
          </mc:Choice>
          <mc:Fallback xmlns="">
            <p:sp>
              <p:nvSpPr>
                <p:cNvPr id="60" name="文本框 59">
                  <a:extLst>
                    <a:ext uri="{FF2B5EF4-FFF2-40B4-BE49-F238E27FC236}">
                      <a16:creationId xmlns:a16="http://schemas.microsoft.com/office/drawing/2014/main" id="{90B50C9E-2548-9C43-AB81-AAC8268626EE}"/>
                    </a:ext>
                  </a:extLst>
                </p:cNvPr>
                <p:cNvSpPr txBox="1">
                  <a:spLocks noRot="1" noChangeAspect="1" noMove="1" noResize="1" noEditPoints="1" noAdjustHandles="1" noChangeArrowheads="1" noChangeShapeType="1" noTextEdit="1"/>
                </p:cNvSpPr>
                <p:nvPr/>
              </p:nvSpPr>
              <p:spPr>
                <a:xfrm>
                  <a:off x="6539084" y="5801515"/>
                  <a:ext cx="435935" cy="400110"/>
                </a:xfrm>
                <a:prstGeom prst="rect">
                  <a:avLst/>
                </a:prstGeom>
                <a:blipFill>
                  <a:blip r:embed="rId4"/>
                  <a:stretch>
                    <a:fillRect/>
                  </a:stretch>
                </a:blipFill>
              </p:spPr>
              <p:txBody>
                <a:bodyPr/>
                <a:lstStyle/>
                <a:p>
                  <a:r>
                    <a:rPr lang="zh-CN" altLang="en-US">
                      <a:noFill/>
                    </a:rPr>
                    <a:t> </a:t>
                  </a:r>
                </a:p>
              </p:txBody>
            </p:sp>
          </mc:Fallback>
        </mc:AlternateContent>
        <p:sp>
          <p:nvSpPr>
            <p:cNvPr id="61" name="文本框 60">
              <a:extLst>
                <a:ext uri="{FF2B5EF4-FFF2-40B4-BE49-F238E27FC236}">
                  <a16:creationId xmlns:a16="http://schemas.microsoft.com/office/drawing/2014/main" id="{A187430A-FC37-B047-8A65-E25470CAC332}"/>
                </a:ext>
              </a:extLst>
            </p:cNvPr>
            <p:cNvSpPr txBox="1"/>
            <p:nvPr/>
          </p:nvSpPr>
          <p:spPr>
            <a:xfrm>
              <a:off x="6035889" y="5353010"/>
              <a:ext cx="435935" cy="400110"/>
            </a:xfrm>
            <a:prstGeom prst="rect">
              <a:avLst/>
            </a:prstGeom>
            <a:noFill/>
          </p:spPr>
          <p:txBody>
            <a:bodyPr wrap="square" rtlCol="0">
              <a:spAutoFit/>
            </a:bodyPr>
            <a:lstStyle/>
            <a:p>
              <a:pPr algn="ctr"/>
              <a:r>
                <a:rPr kumimoji="1" lang="en-US" altLang="zh-CN" sz="2000">
                  <a:latin typeface="Cambria Math" panose="02040503050406030204" pitchFamily="18" charset="0"/>
                  <a:ea typeface="Cambria Math" panose="02040503050406030204" pitchFamily="18" charset="0"/>
                </a:rPr>
                <a:t>-2</a:t>
              </a:r>
              <a:endParaRPr kumimoji="1" lang="zh-CN" altLang="en-US" sz="2000">
                <a:latin typeface="Cambria Math" panose="02040503050406030204" pitchFamily="18" charset="0"/>
              </a:endParaRPr>
            </a:p>
          </p:txBody>
        </p:sp>
        <p:sp>
          <p:nvSpPr>
            <p:cNvPr id="62" name="文本框 61">
              <a:extLst>
                <a:ext uri="{FF2B5EF4-FFF2-40B4-BE49-F238E27FC236}">
                  <a16:creationId xmlns:a16="http://schemas.microsoft.com/office/drawing/2014/main" id="{4C03ADE8-EF8A-F348-A412-B931CA2DF5BA}"/>
                </a:ext>
              </a:extLst>
            </p:cNvPr>
            <p:cNvSpPr txBox="1"/>
            <p:nvPr/>
          </p:nvSpPr>
          <p:spPr>
            <a:xfrm>
              <a:off x="7167926" y="4905931"/>
              <a:ext cx="435935" cy="400110"/>
            </a:xfrm>
            <a:prstGeom prst="rect">
              <a:avLst/>
            </a:prstGeom>
            <a:noFill/>
          </p:spPr>
          <p:txBody>
            <a:bodyPr wrap="square" rtlCol="0">
              <a:spAutoFit/>
            </a:bodyPr>
            <a:lstStyle/>
            <a:p>
              <a:pPr algn="ctr"/>
              <a:r>
                <a:rPr kumimoji="1" lang="en-US" altLang="zh-CN" sz="2000">
                  <a:latin typeface="Cambria Math" panose="02040503050406030204" pitchFamily="18" charset="0"/>
                  <a:ea typeface="Cambria Math" panose="02040503050406030204" pitchFamily="18" charset="0"/>
                </a:rPr>
                <a:t>4</a:t>
              </a:r>
              <a:endParaRPr kumimoji="1" lang="zh-CN" altLang="en-US" sz="2000">
                <a:latin typeface="Cambria Math" panose="02040503050406030204" pitchFamily="18" charset="0"/>
              </a:endParaRPr>
            </a:p>
          </p:txBody>
        </p:sp>
        <p:sp>
          <p:nvSpPr>
            <p:cNvPr id="63" name="文本框 62">
              <a:extLst>
                <a:ext uri="{FF2B5EF4-FFF2-40B4-BE49-F238E27FC236}">
                  <a16:creationId xmlns:a16="http://schemas.microsoft.com/office/drawing/2014/main" id="{585BA0A9-E82D-C447-8FCC-6E2D320BE1C8}"/>
                </a:ext>
              </a:extLst>
            </p:cNvPr>
            <p:cNvSpPr txBox="1"/>
            <p:nvPr/>
          </p:nvSpPr>
          <p:spPr>
            <a:xfrm>
              <a:off x="7181355" y="5822351"/>
              <a:ext cx="435935" cy="400110"/>
            </a:xfrm>
            <a:prstGeom prst="rect">
              <a:avLst/>
            </a:prstGeom>
            <a:noFill/>
          </p:spPr>
          <p:txBody>
            <a:bodyPr wrap="square" rtlCol="0">
              <a:spAutoFit/>
            </a:bodyPr>
            <a:lstStyle/>
            <a:p>
              <a:pPr algn="ctr"/>
              <a:r>
                <a:rPr kumimoji="1" lang="en-US" altLang="zh-CN" sz="2000">
                  <a:latin typeface="Cambria Math" panose="02040503050406030204" pitchFamily="18" charset="0"/>
                  <a:ea typeface="Cambria Math" panose="02040503050406030204" pitchFamily="18" charset="0"/>
                </a:rPr>
                <a:t>2</a:t>
              </a:r>
              <a:endParaRPr kumimoji="1" lang="zh-CN" altLang="en-US" sz="2000">
                <a:latin typeface="Cambria Math" panose="02040503050406030204" pitchFamily="18" charset="0"/>
              </a:endParaRPr>
            </a:p>
          </p:txBody>
        </p:sp>
        <p:sp>
          <p:nvSpPr>
            <p:cNvPr id="64" name="文本框 63">
              <a:extLst>
                <a:ext uri="{FF2B5EF4-FFF2-40B4-BE49-F238E27FC236}">
                  <a16:creationId xmlns:a16="http://schemas.microsoft.com/office/drawing/2014/main" id="{51F04E0A-A293-544C-BE9D-499237403DCE}"/>
                </a:ext>
              </a:extLst>
            </p:cNvPr>
            <p:cNvSpPr txBox="1"/>
            <p:nvPr/>
          </p:nvSpPr>
          <p:spPr>
            <a:xfrm>
              <a:off x="9427542" y="4916428"/>
              <a:ext cx="435935" cy="400110"/>
            </a:xfrm>
            <a:prstGeom prst="rect">
              <a:avLst/>
            </a:prstGeom>
            <a:noFill/>
          </p:spPr>
          <p:txBody>
            <a:bodyPr wrap="square" rtlCol="0">
              <a:spAutoFit/>
            </a:bodyPr>
            <a:lstStyle/>
            <a:p>
              <a:pPr algn="ctr"/>
              <a:r>
                <a:rPr kumimoji="1" lang="en-US" altLang="zh-CN" sz="2000">
                  <a:latin typeface="Cambria Math" panose="02040503050406030204" pitchFamily="18" charset="0"/>
                  <a:ea typeface="Cambria Math" panose="02040503050406030204" pitchFamily="18" charset="0"/>
                </a:rPr>
                <a:t>4</a:t>
              </a:r>
              <a:endParaRPr kumimoji="1" lang="zh-CN" altLang="en-US" sz="2000">
                <a:latin typeface="Cambria Math" panose="02040503050406030204" pitchFamily="18" charset="0"/>
              </a:endParaRPr>
            </a:p>
          </p:txBody>
        </p:sp>
        <p:sp>
          <p:nvSpPr>
            <p:cNvPr id="65" name="文本框 64">
              <a:extLst>
                <a:ext uri="{FF2B5EF4-FFF2-40B4-BE49-F238E27FC236}">
                  <a16:creationId xmlns:a16="http://schemas.microsoft.com/office/drawing/2014/main" id="{00BAF051-2AC6-7341-A985-872C80657C7E}"/>
                </a:ext>
              </a:extLst>
            </p:cNvPr>
            <p:cNvSpPr txBox="1"/>
            <p:nvPr/>
          </p:nvSpPr>
          <p:spPr>
            <a:xfrm>
              <a:off x="8312920" y="5365884"/>
              <a:ext cx="435935" cy="400110"/>
            </a:xfrm>
            <a:prstGeom prst="rect">
              <a:avLst/>
            </a:prstGeom>
            <a:noFill/>
          </p:spPr>
          <p:txBody>
            <a:bodyPr wrap="square" rtlCol="0">
              <a:spAutoFit/>
            </a:bodyPr>
            <a:lstStyle/>
            <a:p>
              <a:pPr algn="ctr"/>
              <a:r>
                <a:rPr kumimoji="1" lang="en-US" altLang="zh-CN" sz="2000">
                  <a:latin typeface="Cambria Math" panose="02040503050406030204" pitchFamily="18" charset="0"/>
                  <a:ea typeface="Cambria Math" panose="02040503050406030204" pitchFamily="18" charset="0"/>
                </a:rPr>
                <a:t>-4</a:t>
              </a:r>
              <a:endParaRPr kumimoji="1" lang="zh-CN" altLang="en-US" sz="2000">
                <a:latin typeface="Cambria Math" panose="02040503050406030204" pitchFamily="18" charset="0"/>
              </a:endParaRPr>
            </a:p>
          </p:txBody>
        </p:sp>
        <p:sp>
          <p:nvSpPr>
            <p:cNvPr id="66" name="文本框 65">
              <a:extLst>
                <a:ext uri="{FF2B5EF4-FFF2-40B4-BE49-F238E27FC236}">
                  <a16:creationId xmlns:a16="http://schemas.microsoft.com/office/drawing/2014/main" id="{8CCA7D89-F805-0747-ABD0-70BA4B512100}"/>
                </a:ext>
              </a:extLst>
            </p:cNvPr>
            <p:cNvSpPr txBox="1"/>
            <p:nvPr/>
          </p:nvSpPr>
          <p:spPr>
            <a:xfrm>
              <a:off x="10462205" y="5363643"/>
              <a:ext cx="435935" cy="400110"/>
            </a:xfrm>
            <a:prstGeom prst="rect">
              <a:avLst/>
            </a:prstGeom>
            <a:noFill/>
          </p:spPr>
          <p:txBody>
            <a:bodyPr wrap="square" rtlCol="0">
              <a:spAutoFit/>
            </a:bodyPr>
            <a:lstStyle/>
            <a:p>
              <a:pPr algn="ctr"/>
              <a:r>
                <a:rPr kumimoji="1" lang="en-US" altLang="zh-CN" sz="2000">
                  <a:latin typeface="Cambria Math" panose="02040503050406030204" pitchFamily="18" charset="0"/>
                  <a:ea typeface="Cambria Math" panose="02040503050406030204" pitchFamily="18" charset="0"/>
                </a:rPr>
                <a:t>0</a:t>
              </a:r>
              <a:endParaRPr kumimoji="1" lang="zh-CN" altLang="en-US" sz="2000">
                <a:latin typeface="Cambria Math" panose="02040503050406030204" pitchFamily="18" charset="0"/>
              </a:endParaRPr>
            </a:p>
          </p:txBody>
        </p:sp>
        <p:sp>
          <p:nvSpPr>
            <p:cNvPr id="67" name="文本框 66">
              <a:extLst>
                <a:ext uri="{FF2B5EF4-FFF2-40B4-BE49-F238E27FC236}">
                  <a16:creationId xmlns:a16="http://schemas.microsoft.com/office/drawing/2014/main" id="{A3176EB8-8F85-4B45-8A36-4AC94E52D8AF}"/>
                </a:ext>
              </a:extLst>
            </p:cNvPr>
            <p:cNvSpPr txBox="1"/>
            <p:nvPr/>
          </p:nvSpPr>
          <p:spPr>
            <a:xfrm>
              <a:off x="1853449" y="4766174"/>
              <a:ext cx="435935" cy="400110"/>
            </a:xfrm>
            <a:prstGeom prst="rect">
              <a:avLst/>
            </a:prstGeom>
            <a:noFill/>
          </p:spPr>
          <p:txBody>
            <a:bodyPr wrap="square" rtlCol="0">
              <a:spAutoFit/>
            </a:bodyPr>
            <a:lstStyle/>
            <a:p>
              <a:pPr algn="ctr"/>
              <a:r>
                <a:rPr kumimoji="1" lang="en-US" altLang="zh-CN" sz="2000">
                  <a:latin typeface="Cambria Math" panose="02040503050406030204" pitchFamily="18" charset="0"/>
                  <a:ea typeface="Cambria Math" panose="02040503050406030204" pitchFamily="18" charset="0"/>
                </a:rPr>
                <a:t>+</a:t>
              </a:r>
              <a:endParaRPr kumimoji="1" lang="zh-CN" altLang="en-US" sz="2000">
                <a:latin typeface="Cambria Math" panose="02040503050406030204" pitchFamily="18" charset="0"/>
              </a:endParaRPr>
            </a:p>
          </p:txBody>
        </p:sp>
        <p:sp>
          <p:nvSpPr>
            <p:cNvPr id="68" name="文本框 67">
              <a:extLst>
                <a:ext uri="{FF2B5EF4-FFF2-40B4-BE49-F238E27FC236}">
                  <a16:creationId xmlns:a16="http://schemas.microsoft.com/office/drawing/2014/main" id="{113978FF-B6B1-874B-A94C-44CC3D3B8456}"/>
                </a:ext>
              </a:extLst>
            </p:cNvPr>
            <p:cNvSpPr txBox="1"/>
            <p:nvPr/>
          </p:nvSpPr>
          <p:spPr>
            <a:xfrm>
              <a:off x="1135016" y="5364843"/>
              <a:ext cx="435935" cy="400110"/>
            </a:xfrm>
            <a:prstGeom prst="rect">
              <a:avLst/>
            </a:prstGeom>
            <a:noFill/>
          </p:spPr>
          <p:txBody>
            <a:bodyPr wrap="square" rtlCol="0">
              <a:spAutoFit/>
            </a:bodyPr>
            <a:lstStyle/>
            <a:p>
              <a:pPr algn="ctr"/>
              <a:r>
                <a:rPr kumimoji="1" lang="en-US" altLang="zh-CN" sz="2000">
                  <a:latin typeface="Cambria Math" panose="02040503050406030204" pitchFamily="18" charset="0"/>
                  <a:ea typeface="Cambria Math" panose="02040503050406030204" pitchFamily="18" charset="0"/>
                </a:rPr>
                <a:t>+</a:t>
              </a:r>
              <a:endParaRPr kumimoji="1" lang="zh-CN" altLang="en-US" sz="2000">
                <a:latin typeface="Cambria Math" panose="02040503050406030204" pitchFamily="18" charset="0"/>
              </a:endParaRPr>
            </a:p>
          </p:txBody>
        </p:sp>
        <p:sp>
          <p:nvSpPr>
            <p:cNvPr id="69" name="文本框 68">
              <a:extLst>
                <a:ext uri="{FF2B5EF4-FFF2-40B4-BE49-F238E27FC236}">
                  <a16:creationId xmlns:a16="http://schemas.microsoft.com/office/drawing/2014/main" id="{60083436-E3C3-CD4D-B8CA-1E0DB61626B3}"/>
                </a:ext>
              </a:extLst>
            </p:cNvPr>
            <p:cNvSpPr txBox="1"/>
            <p:nvPr/>
          </p:nvSpPr>
          <p:spPr>
            <a:xfrm>
              <a:off x="4160127" y="4766174"/>
              <a:ext cx="435935" cy="400110"/>
            </a:xfrm>
            <a:prstGeom prst="rect">
              <a:avLst/>
            </a:prstGeom>
            <a:noFill/>
          </p:spPr>
          <p:txBody>
            <a:bodyPr wrap="square" rtlCol="0">
              <a:spAutoFit/>
            </a:bodyPr>
            <a:lstStyle/>
            <a:p>
              <a:pPr algn="ctr"/>
              <a:r>
                <a:rPr kumimoji="1" lang="en-US" altLang="zh-CN" sz="2000">
                  <a:latin typeface="Cambria Math" panose="02040503050406030204" pitchFamily="18" charset="0"/>
                  <a:ea typeface="Cambria Math" panose="02040503050406030204" pitchFamily="18" charset="0"/>
                </a:rPr>
                <a:t>+</a:t>
              </a:r>
              <a:endParaRPr kumimoji="1" lang="zh-CN" altLang="en-US" sz="2000">
                <a:latin typeface="Cambria Math" panose="02040503050406030204" pitchFamily="18" charset="0"/>
              </a:endParaRPr>
            </a:p>
          </p:txBody>
        </p:sp>
        <p:sp>
          <p:nvSpPr>
            <p:cNvPr id="70" name="文本框 69">
              <a:extLst>
                <a:ext uri="{FF2B5EF4-FFF2-40B4-BE49-F238E27FC236}">
                  <a16:creationId xmlns:a16="http://schemas.microsoft.com/office/drawing/2014/main" id="{6005850D-D687-F049-BBE5-3C2CF1DE2C6E}"/>
                </a:ext>
              </a:extLst>
            </p:cNvPr>
            <p:cNvSpPr txBox="1"/>
            <p:nvPr/>
          </p:nvSpPr>
          <p:spPr>
            <a:xfrm>
              <a:off x="3421650" y="5373592"/>
              <a:ext cx="435935" cy="400110"/>
            </a:xfrm>
            <a:prstGeom prst="rect">
              <a:avLst/>
            </a:prstGeom>
            <a:noFill/>
          </p:spPr>
          <p:txBody>
            <a:bodyPr wrap="square" rtlCol="0">
              <a:spAutoFit/>
            </a:bodyPr>
            <a:lstStyle/>
            <a:p>
              <a:pPr algn="ctr"/>
              <a:r>
                <a:rPr kumimoji="1" lang="en-US" altLang="zh-CN" sz="2000">
                  <a:latin typeface="Cambria Math" panose="02040503050406030204" pitchFamily="18" charset="0"/>
                  <a:ea typeface="Cambria Math" panose="02040503050406030204" pitchFamily="18" charset="0"/>
                </a:rPr>
                <a:t>+</a:t>
              </a:r>
              <a:endParaRPr kumimoji="1" lang="zh-CN" altLang="en-US" sz="2000">
                <a:latin typeface="Cambria Math" panose="02040503050406030204" pitchFamily="18" charset="0"/>
              </a:endParaRPr>
            </a:p>
          </p:txBody>
        </p:sp>
        <p:sp>
          <p:nvSpPr>
            <p:cNvPr id="71" name="文本框 70">
              <a:extLst>
                <a:ext uri="{FF2B5EF4-FFF2-40B4-BE49-F238E27FC236}">
                  <a16:creationId xmlns:a16="http://schemas.microsoft.com/office/drawing/2014/main" id="{CED83C97-F65A-DE4D-9A17-0CB129DC96E0}"/>
                </a:ext>
              </a:extLst>
            </p:cNvPr>
            <p:cNvSpPr txBox="1"/>
            <p:nvPr/>
          </p:nvSpPr>
          <p:spPr>
            <a:xfrm>
              <a:off x="6553324" y="4865587"/>
              <a:ext cx="435935" cy="400110"/>
            </a:xfrm>
            <a:prstGeom prst="rect">
              <a:avLst/>
            </a:prstGeom>
            <a:noFill/>
          </p:spPr>
          <p:txBody>
            <a:bodyPr wrap="square" rtlCol="0">
              <a:spAutoFit/>
            </a:bodyPr>
            <a:lstStyle/>
            <a:p>
              <a:pPr algn="ctr"/>
              <a:r>
                <a:rPr kumimoji="1" lang="en-US" altLang="zh-CN" sz="2000">
                  <a:latin typeface="Cambria Math" panose="02040503050406030204" pitchFamily="18" charset="0"/>
                  <a:ea typeface="Cambria Math" panose="02040503050406030204" pitchFamily="18" charset="0"/>
                </a:rPr>
                <a:t>+</a:t>
              </a:r>
              <a:endParaRPr kumimoji="1" lang="zh-CN" altLang="en-US" sz="2000">
                <a:latin typeface="Cambria Math" panose="02040503050406030204" pitchFamily="18" charset="0"/>
              </a:endParaRPr>
            </a:p>
          </p:txBody>
        </p:sp>
        <p:sp>
          <p:nvSpPr>
            <p:cNvPr id="72" name="文本框 71">
              <a:extLst>
                <a:ext uri="{FF2B5EF4-FFF2-40B4-BE49-F238E27FC236}">
                  <a16:creationId xmlns:a16="http://schemas.microsoft.com/office/drawing/2014/main" id="{AEA78217-3E2D-4245-BB84-93DF2C58E78E}"/>
                </a:ext>
              </a:extLst>
            </p:cNvPr>
            <p:cNvSpPr txBox="1"/>
            <p:nvPr/>
          </p:nvSpPr>
          <p:spPr>
            <a:xfrm>
              <a:off x="8845943" y="5037564"/>
              <a:ext cx="435935" cy="400110"/>
            </a:xfrm>
            <a:prstGeom prst="rect">
              <a:avLst/>
            </a:prstGeom>
            <a:noFill/>
          </p:spPr>
          <p:txBody>
            <a:bodyPr wrap="square" rtlCol="0">
              <a:spAutoFit/>
            </a:bodyPr>
            <a:lstStyle/>
            <a:p>
              <a:pPr algn="ctr"/>
              <a:r>
                <a:rPr kumimoji="1" lang="en-US" altLang="zh-CN" sz="2000">
                  <a:latin typeface="Cambria Math" panose="02040503050406030204" pitchFamily="18" charset="0"/>
                  <a:ea typeface="Cambria Math" panose="02040503050406030204" pitchFamily="18" charset="0"/>
                </a:rPr>
                <a:t>+</a:t>
              </a:r>
              <a:endParaRPr kumimoji="1" lang="zh-CN" altLang="en-US" sz="200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38DA1C5F-D2E1-DD4F-8CEA-BEDE694735B2}"/>
                    </a:ext>
                  </a:extLst>
                </p:cNvPr>
                <p:cNvSpPr txBox="1"/>
                <p:nvPr/>
              </p:nvSpPr>
              <p:spPr>
                <a:xfrm>
                  <a:off x="2617955" y="5353010"/>
                  <a:ext cx="435935" cy="40011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kumimoji="1" lang="en-US" altLang="zh-CN" sz="2000" i="1">
                            <a:latin typeface="Cambria Math" panose="02040503050406030204" pitchFamily="18" charset="0"/>
                            <a:ea typeface="Cambria Math" panose="02040503050406030204" pitchFamily="18" charset="0"/>
                          </a:rPr>
                          <m:t>×</m:t>
                        </m:r>
                      </m:oMath>
                    </m:oMathPara>
                  </a14:m>
                  <a:endParaRPr kumimoji="1" lang="zh-CN" altLang="en-US" sz="2000">
                    <a:latin typeface="Cambria Math" panose="02040503050406030204" pitchFamily="18" charset="0"/>
                  </a:endParaRPr>
                </a:p>
              </p:txBody>
            </p:sp>
          </mc:Choice>
          <mc:Fallback xmlns="">
            <p:sp>
              <p:nvSpPr>
                <p:cNvPr id="73" name="文本框 72">
                  <a:extLst>
                    <a:ext uri="{FF2B5EF4-FFF2-40B4-BE49-F238E27FC236}">
                      <a16:creationId xmlns:a16="http://schemas.microsoft.com/office/drawing/2014/main" id="{38DA1C5F-D2E1-DD4F-8CEA-BEDE694735B2}"/>
                    </a:ext>
                  </a:extLst>
                </p:cNvPr>
                <p:cNvSpPr txBox="1">
                  <a:spLocks noRot="1" noChangeAspect="1" noMove="1" noResize="1" noEditPoints="1" noAdjustHandles="1" noChangeArrowheads="1" noChangeShapeType="1" noTextEdit="1"/>
                </p:cNvSpPr>
                <p:nvPr/>
              </p:nvSpPr>
              <p:spPr>
                <a:xfrm>
                  <a:off x="2617955" y="5353010"/>
                  <a:ext cx="435935" cy="40011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0E939783-F29E-0549-A312-D9065408A3EB}"/>
                    </a:ext>
                  </a:extLst>
                </p:cNvPr>
                <p:cNvSpPr txBox="1"/>
                <p:nvPr/>
              </p:nvSpPr>
              <p:spPr>
                <a:xfrm>
                  <a:off x="1894231" y="5985437"/>
                  <a:ext cx="435935" cy="40011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kumimoji="1" lang="en-US" altLang="zh-CN" sz="2000" i="1">
                            <a:latin typeface="Cambria Math" panose="02040503050406030204" pitchFamily="18" charset="0"/>
                            <a:ea typeface="Cambria Math" panose="02040503050406030204" pitchFamily="18" charset="0"/>
                          </a:rPr>
                          <m:t>×</m:t>
                        </m:r>
                      </m:oMath>
                    </m:oMathPara>
                  </a14:m>
                  <a:endParaRPr kumimoji="1" lang="zh-CN" altLang="en-US" sz="2000">
                    <a:latin typeface="Cambria Math" panose="02040503050406030204" pitchFamily="18" charset="0"/>
                  </a:endParaRPr>
                </a:p>
              </p:txBody>
            </p:sp>
          </mc:Choice>
          <mc:Fallback xmlns="">
            <p:sp>
              <p:nvSpPr>
                <p:cNvPr id="74" name="文本框 73">
                  <a:extLst>
                    <a:ext uri="{FF2B5EF4-FFF2-40B4-BE49-F238E27FC236}">
                      <a16:creationId xmlns:a16="http://schemas.microsoft.com/office/drawing/2014/main" id="{0E939783-F29E-0549-A312-D9065408A3EB}"/>
                    </a:ext>
                  </a:extLst>
                </p:cNvPr>
                <p:cNvSpPr txBox="1">
                  <a:spLocks noRot="1" noChangeAspect="1" noMove="1" noResize="1" noEditPoints="1" noAdjustHandles="1" noChangeArrowheads="1" noChangeShapeType="1" noTextEdit="1"/>
                </p:cNvSpPr>
                <p:nvPr/>
              </p:nvSpPr>
              <p:spPr>
                <a:xfrm>
                  <a:off x="1894231" y="5985437"/>
                  <a:ext cx="435935" cy="40011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467228CF-2883-ED42-A836-C9C433E77D10}"/>
                    </a:ext>
                  </a:extLst>
                </p:cNvPr>
                <p:cNvSpPr txBox="1"/>
                <p:nvPr/>
              </p:nvSpPr>
              <p:spPr>
                <a:xfrm>
                  <a:off x="4181040" y="5949375"/>
                  <a:ext cx="435935" cy="40011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kumimoji="1" lang="en-US" altLang="zh-CN" sz="2000" i="1">
                            <a:latin typeface="Cambria Math" panose="02040503050406030204" pitchFamily="18" charset="0"/>
                            <a:ea typeface="Cambria Math" panose="02040503050406030204" pitchFamily="18" charset="0"/>
                          </a:rPr>
                          <m:t>×</m:t>
                        </m:r>
                      </m:oMath>
                    </m:oMathPara>
                  </a14:m>
                  <a:endParaRPr kumimoji="1" lang="zh-CN" altLang="en-US" sz="2000">
                    <a:latin typeface="Cambria Math" panose="02040503050406030204" pitchFamily="18" charset="0"/>
                  </a:endParaRPr>
                </a:p>
              </p:txBody>
            </p:sp>
          </mc:Choice>
          <mc:Fallback xmlns="">
            <p:sp>
              <p:nvSpPr>
                <p:cNvPr id="75" name="文本框 74">
                  <a:extLst>
                    <a:ext uri="{FF2B5EF4-FFF2-40B4-BE49-F238E27FC236}">
                      <a16:creationId xmlns:a16="http://schemas.microsoft.com/office/drawing/2014/main" id="{467228CF-2883-ED42-A836-C9C433E77D10}"/>
                    </a:ext>
                  </a:extLst>
                </p:cNvPr>
                <p:cNvSpPr txBox="1">
                  <a:spLocks noRot="1" noChangeAspect="1" noMove="1" noResize="1" noEditPoints="1" noAdjustHandles="1" noChangeArrowheads="1" noChangeShapeType="1" noTextEdit="1"/>
                </p:cNvSpPr>
                <p:nvPr/>
              </p:nvSpPr>
              <p:spPr>
                <a:xfrm>
                  <a:off x="4181040" y="5949375"/>
                  <a:ext cx="435935" cy="400110"/>
                </a:xfrm>
                <a:prstGeom prst="rect">
                  <a:avLst/>
                </a:prstGeom>
                <a:blipFill>
                  <a:blip r:embed="rId6"/>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58323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E1804D-3138-5942-A26D-A3ED32A2A5AF}"/>
              </a:ext>
            </a:extLst>
          </p:cNvPr>
          <p:cNvSpPr>
            <a:spLocks noGrp="1"/>
          </p:cNvSpPr>
          <p:nvPr>
            <p:ph type="title"/>
          </p:nvPr>
        </p:nvSpPr>
        <p:spPr/>
        <p:txBody>
          <a:bodyPr/>
          <a:lstStyle/>
          <a:p>
            <a:r>
              <a:rPr kumimoji="1" lang="en-US" altLang="zh-CN"/>
              <a:t>Polygon</a:t>
            </a:r>
            <a:endParaRPr kumimoji="1"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3B1288E-9032-B145-985D-8C222F6ED421}"/>
                  </a:ext>
                </a:extLst>
              </p:cNvPr>
              <p:cNvSpPr>
                <a:spLocks noGrp="1"/>
              </p:cNvSpPr>
              <p:nvPr>
                <p:ph idx="1"/>
              </p:nvPr>
            </p:nvSpPr>
            <p:spPr/>
            <p:txBody>
              <a:bodyPr>
                <a:normAutofit/>
              </a:bodyPr>
              <a:lstStyle/>
              <a:p>
                <a:pPr marL="0" indent="0">
                  <a:lnSpc>
                    <a:spcPct val="150000"/>
                  </a:lnSpc>
                  <a:spcBef>
                    <a:spcPts val="1200"/>
                  </a:spcBef>
                  <a:buNone/>
                </a:pPr>
                <a:r>
                  <a:rPr kumimoji="1" lang="en-US" altLang="zh-CN" sz="1800"/>
                  <a:t>【</a:t>
                </a:r>
                <a:r>
                  <a:rPr kumimoji="1" lang="zh-CN" altLang="en-US" sz="1800"/>
                  <a:t>问题描述</a:t>
                </a:r>
                <a:r>
                  <a:rPr kumimoji="1" lang="en-US" altLang="zh-CN" sz="1800"/>
                  <a:t>】</a:t>
                </a:r>
                <a:r>
                  <a:rPr kumimoji="1" lang="zh-CN" altLang="en-US" sz="1800"/>
                  <a:t>续</a:t>
                </a:r>
                <a:endParaRPr kumimoji="1" lang="en-US" altLang="zh-CN" sz="1800"/>
              </a:p>
              <a:p>
                <a:pPr>
                  <a:lnSpc>
                    <a:spcPct val="150000"/>
                  </a:lnSpc>
                  <a:spcBef>
                    <a:spcPts val="1200"/>
                  </a:spcBef>
                </a:pPr>
                <a:r>
                  <a:rPr kumimoji="1" lang="zh-CN" altLang="en-US" sz="1800"/>
                  <a:t>最终游戏仅剩一个顶点，顶点上的数值即为为最终得分。请计算给定的 </a:t>
                </a:r>
                <a14:m>
                  <m:oMath xmlns:m="http://schemas.openxmlformats.org/officeDocument/2006/math">
                    <m:r>
                      <a:rPr kumimoji="1" lang="en-US" altLang="zh-CN" sz="1800" i="1">
                        <a:latin typeface="Cambria Math" panose="02040503050406030204" pitchFamily="18" charset="0"/>
                      </a:rPr>
                      <m:t>𝑁</m:t>
                    </m:r>
                  </m:oMath>
                </a14:m>
                <a:r>
                  <a:rPr kumimoji="1" lang="zh-CN" altLang="en-US" sz="1800"/>
                  <a:t> 边形，最高能获得多少分？</a:t>
                </a:r>
                <a:endParaRPr kumimoji="1" lang="en-US" altLang="zh-CN" sz="1800"/>
              </a:p>
              <a:p>
                <a:pPr>
                  <a:lnSpc>
                    <a:spcPct val="150000"/>
                  </a:lnSpc>
                  <a:spcBef>
                    <a:spcPts val="1200"/>
                  </a:spcBef>
                </a:pPr>
                <a14:m>
                  <m:oMath xmlns:m="http://schemas.openxmlformats.org/officeDocument/2006/math">
                    <m:r>
                      <a:rPr kumimoji="1" lang="en-US" altLang="zh-CN" sz="1800" i="1">
                        <a:latin typeface="Cambria Math" panose="02040503050406030204" pitchFamily="18" charset="0"/>
                      </a:rPr>
                      <m:t>1</m:t>
                    </m:r>
                    <m:r>
                      <a:rPr kumimoji="1" lang="en-US" altLang="zh-CN" sz="1800" i="1">
                        <a:latin typeface="Cambria Math" panose="02040503050406030204" pitchFamily="18" charset="0"/>
                        <a:ea typeface="Cambria Math" panose="02040503050406030204" pitchFamily="18" charset="0"/>
                      </a:rPr>
                      <m:t>≤</m:t>
                    </m:r>
                    <m:r>
                      <a:rPr kumimoji="1" lang="en-US" altLang="zh-CN" sz="1800" i="1">
                        <a:latin typeface="Cambria Math" panose="02040503050406030204" pitchFamily="18" charset="0"/>
                      </a:rPr>
                      <m:t>𝑁</m:t>
                    </m:r>
                    <m:r>
                      <a:rPr kumimoji="1" lang="en-US" altLang="zh-CN" sz="1800" i="1">
                        <a:latin typeface="Cambria Math" panose="02040503050406030204" pitchFamily="18" charset="0"/>
                        <a:ea typeface="Cambria Math" panose="02040503050406030204" pitchFamily="18" charset="0"/>
                      </a:rPr>
                      <m:t>≤</m:t>
                    </m:r>
                    <m:r>
                      <a:rPr kumimoji="1" lang="en-US" altLang="zh-CN" sz="1800" i="1">
                        <a:latin typeface="Cambria Math" panose="02040503050406030204" pitchFamily="18" charset="0"/>
                      </a:rPr>
                      <m:t>50</m:t>
                    </m:r>
                  </m:oMath>
                </a14:m>
                <a:r>
                  <a:rPr kumimoji="1" lang="en-US" altLang="zh-CN" sz="1800"/>
                  <a:t>, </a:t>
                </a:r>
                <a:r>
                  <a:rPr kumimoji="1" lang="zh-CN" altLang="en-US" sz="1800"/>
                  <a:t>顶点上的数值 </a:t>
                </a:r>
                <a14:m>
                  <m:oMath xmlns:m="http://schemas.openxmlformats.org/officeDocument/2006/math">
                    <m:r>
                      <a:rPr kumimoji="1" lang="zh-CN" altLang="en-US" sz="1800" i="1">
                        <a:latin typeface="Cambria Math" panose="02040503050406030204" pitchFamily="18" charset="0"/>
                      </a:rPr>
                      <m:t>∈</m:t>
                    </m:r>
                    <m:d>
                      <m:dPr>
                        <m:begChr m:val="["/>
                        <m:endChr m:val="]"/>
                        <m:ctrlPr>
                          <a:rPr kumimoji="1" lang="en-US" altLang="zh-CN" sz="1800" i="1">
                            <a:latin typeface="Cambria Math" panose="02040503050406030204" pitchFamily="18" charset="0"/>
                          </a:rPr>
                        </m:ctrlPr>
                      </m:dPr>
                      <m:e>
                        <m:r>
                          <a:rPr kumimoji="1" lang="en-US" altLang="zh-CN" sz="1800" b="0" i="1">
                            <a:latin typeface="Cambria Math" panose="02040503050406030204" pitchFamily="18" charset="0"/>
                          </a:rPr>
                          <m:t>−32768</m:t>
                        </m:r>
                        <m:r>
                          <a:rPr kumimoji="1" lang="zh-CN" altLang="en-US" sz="1800" b="0" i="1">
                            <a:latin typeface="Cambria Math" panose="02040503050406030204" pitchFamily="18" charset="0"/>
                          </a:rPr>
                          <m:t>，</m:t>
                        </m:r>
                        <m:r>
                          <a:rPr kumimoji="1" lang="en-US" altLang="zh-CN" sz="1800" b="0" i="1">
                            <a:latin typeface="Cambria Math" panose="02040503050406030204" pitchFamily="18" charset="0"/>
                          </a:rPr>
                          <m:t>32767</m:t>
                        </m:r>
                      </m:e>
                    </m:d>
                  </m:oMath>
                </a14:m>
                <a:endParaRPr kumimoji="1" lang="zh-CN" altLang="en-US" sz="1800"/>
              </a:p>
            </p:txBody>
          </p:sp>
        </mc:Choice>
        <mc:Fallback xmlns="">
          <p:sp>
            <p:nvSpPr>
              <p:cNvPr id="3" name="内容占位符 2">
                <a:extLst>
                  <a:ext uri="{FF2B5EF4-FFF2-40B4-BE49-F238E27FC236}">
                    <a16:creationId xmlns:a16="http://schemas.microsoft.com/office/drawing/2014/main" id="{93B1288E-9032-B145-985D-8C222F6ED421}"/>
                  </a:ext>
                </a:extLst>
              </p:cNvPr>
              <p:cNvSpPr>
                <a:spLocks noGrp="1" noRot="1" noChangeAspect="1" noMove="1" noResize="1" noEditPoints="1" noAdjustHandles="1" noChangeArrowheads="1" noChangeShapeType="1" noTextEdit="1"/>
              </p:cNvSpPr>
              <p:nvPr>
                <p:ph idx="1"/>
              </p:nvPr>
            </p:nvSpPr>
            <p:spPr>
              <a:blipFill>
                <a:blip r:embed="rId2"/>
                <a:stretch>
                  <a:fillRect l="-1398" r="-635"/>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FACBD764-BED1-4444-B582-8862E79D6161}"/>
              </a:ext>
            </a:extLst>
          </p:cNvPr>
          <p:cNvSpPr>
            <a:spLocks noGrp="1"/>
          </p:cNvSpPr>
          <p:nvPr>
            <p:ph type="dt" sz="half" idx="10"/>
          </p:nvPr>
        </p:nvSpPr>
        <p:spPr/>
        <p:txBody>
          <a:bodyPr/>
          <a:lstStyle/>
          <a:p>
            <a:fld id="{E51F6A34-9C00-F949-B0E5-D6F713006C07}" type="datetime1">
              <a:t>2019/7/9</a:t>
            </a:fld>
            <a:endParaRPr lang="zh-CN" altLang="en-US" dirty="0"/>
          </a:p>
        </p:txBody>
      </p:sp>
      <p:sp>
        <p:nvSpPr>
          <p:cNvPr id="5" name="页脚占位符 4">
            <a:extLst>
              <a:ext uri="{FF2B5EF4-FFF2-40B4-BE49-F238E27FC236}">
                <a16:creationId xmlns:a16="http://schemas.microsoft.com/office/drawing/2014/main" id="{CBF513C2-42B1-1846-8284-6DE0881279B0}"/>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831AC999-AC54-F64F-8844-6A54ECAFD178}"/>
              </a:ext>
            </a:extLst>
          </p:cNvPr>
          <p:cNvSpPr>
            <a:spLocks noGrp="1"/>
          </p:cNvSpPr>
          <p:nvPr>
            <p:ph type="sldNum" sz="quarter" idx="12"/>
          </p:nvPr>
        </p:nvSpPr>
        <p:spPr/>
        <p:txBody>
          <a:bodyPr/>
          <a:lstStyle/>
          <a:p>
            <a:fld id="{0FF54DE5-C571-48E8-A5BC-B369434E2F44}" type="slidenum">
              <a:rPr lang="en-US" altLang="zh-CN" smtClean="0"/>
              <a:pPr/>
              <a:t>27</a:t>
            </a:fld>
            <a:endParaRPr lang="zh-CN" altLang="en-US" dirty="0"/>
          </a:p>
        </p:txBody>
      </p:sp>
    </p:spTree>
    <p:extLst>
      <p:ext uri="{BB962C8B-B14F-4D97-AF65-F5344CB8AC3E}">
        <p14:creationId xmlns:p14="http://schemas.microsoft.com/office/powerpoint/2010/main" val="1034561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99A0B-F9F9-4E44-B0E6-CEC429731A36}"/>
              </a:ext>
            </a:extLst>
          </p:cNvPr>
          <p:cNvSpPr>
            <a:spLocks noGrp="1"/>
          </p:cNvSpPr>
          <p:nvPr>
            <p:ph type="ctrTitle"/>
          </p:nvPr>
        </p:nvSpPr>
        <p:spPr/>
        <p:txBody>
          <a:bodyPr/>
          <a:lstStyle/>
          <a:p>
            <a:pPr algn="ctr"/>
            <a:r>
              <a:rPr kumimoji="1" lang="zh-CN" altLang="en-US"/>
              <a:t>谢谢！</a:t>
            </a:r>
          </a:p>
        </p:txBody>
      </p:sp>
      <p:sp>
        <p:nvSpPr>
          <p:cNvPr id="7" name="副标题 6">
            <a:extLst>
              <a:ext uri="{FF2B5EF4-FFF2-40B4-BE49-F238E27FC236}">
                <a16:creationId xmlns:a16="http://schemas.microsoft.com/office/drawing/2014/main" id="{323EAA40-BF11-9D4A-AA86-700484197267}"/>
              </a:ext>
            </a:extLst>
          </p:cNvPr>
          <p:cNvSpPr>
            <a:spLocks noGrp="1"/>
          </p:cNvSpPr>
          <p:nvPr>
            <p:ph type="subTitle" idx="1"/>
          </p:nvPr>
        </p:nvSpPr>
        <p:spPr/>
        <p:txBody>
          <a:bodyPr>
            <a:normAutofit/>
          </a:bodyPr>
          <a:lstStyle/>
          <a:p>
            <a:pPr algn="r"/>
            <a:r>
              <a:rPr kumimoji="1" lang="zh-CN" altLang="en-US" sz="1400"/>
              <a:t>内容参考：</a:t>
            </a:r>
            <a:r>
              <a:rPr kumimoji="1" lang="en-US" altLang="zh-CN" sz="1400"/>
              <a:t/>
            </a:r>
            <a:br>
              <a:rPr kumimoji="1" lang="en-US" altLang="zh-CN" sz="1400"/>
            </a:br>
            <a:r>
              <a:rPr kumimoji="1" lang="en-US" altLang="zh-CN" sz="1400"/>
              <a:t>	</a:t>
            </a:r>
            <a:r>
              <a:rPr kumimoji="1" lang="zh-CN" altLang="en-US" sz="1400"/>
              <a:t>算法竞赛进阶指南</a:t>
            </a:r>
            <a:r>
              <a:rPr kumimoji="1" lang="en-US" altLang="zh-CN" sz="1400"/>
              <a:t>-</a:t>
            </a:r>
            <a:r>
              <a:rPr kumimoji="1" lang="zh-CN" altLang="en-US" sz="1400"/>
              <a:t>李煜东</a:t>
            </a:r>
            <a:r>
              <a:rPr kumimoji="1" lang="en-US" altLang="zh-CN" sz="1400"/>
              <a:t/>
            </a:r>
            <a:br>
              <a:rPr kumimoji="1" lang="en-US" altLang="zh-CN" sz="1400"/>
            </a:br>
            <a:r>
              <a:rPr kumimoji="1" lang="en-US" altLang="zh-CN" sz="1400"/>
              <a:t>	</a:t>
            </a:r>
            <a:r>
              <a:rPr kumimoji="1" lang="zh-CN" altLang="en-US" sz="1400"/>
              <a:t>从递归深搜到动态规划</a:t>
            </a:r>
            <a:r>
              <a:rPr kumimoji="1" lang="en-US" altLang="zh-CN" sz="1400"/>
              <a:t>-</a:t>
            </a:r>
            <a:r>
              <a:rPr kumimoji="1" lang="zh-CN" altLang="en-US" sz="1400"/>
              <a:t>林厚从</a:t>
            </a:r>
            <a:endParaRPr kumimoji="1" lang="en-US" altLang="zh-CN" sz="1400"/>
          </a:p>
          <a:p>
            <a:pPr algn="r"/>
            <a:r>
              <a:rPr kumimoji="1" lang="en-US" altLang="zh-CN" sz="1400"/>
              <a:t>	</a:t>
            </a:r>
            <a:r>
              <a:rPr kumimoji="1" lang="zh-CN" altLang="en-US" sz="1400"/>
              <a:t>动态规划</a:t>
            </a:r>
            <a:r>
              <a:rPr kumimoji="1" lang="en-US" altLang="zh-CN" sz="1400"/>
              <a:t>-</a:t>
            </a:r>
            <a:r>
              <a:rPr kumimoji="1" lang="zh-CN" altLang="en-US" sz="1400"/>
              <a:t>舒春平</a:t>
            </a:r>
          </a:p>
        </p:txBody>
      </p:sp>
    </p:spTree>
    <p:extLst>
      <p:ext uri="{BB962C8B-B14F-4D97-AF65-F5344CB8AC3E}">
        <p14:creationId xmlns:p14="http://schemas.microsoft.com/office/powerpoint/2010/main" val="137307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042CA-E9A6-544F-9C43-6A71E525137A}"/>
              </a:ext>
            </a:extLst>
          </p:cNvPr>
          <p:cNvSpPr>
            <a:spLocks noGrp="1"/>
          </p:cNvSpPr>
          <p:nvPr>
            <p:ph type="title"/>
          </p:nvPr>
        </p:nvSpPr>
        <p:spPr/>
        <p:txBody>
          <a:bodyPr/>
          <a:lstStyle/>
          <a:p>
            <a:r>
              <a:rPr kumimoji="1" lang="zh-CN" altLang="en-US"/>
              <a:t>动态规划</a:t>
            </a:r>
          </a:p>
        </p:txBody>
      </p:sp>
      <p:sp>
        <p:nvSpPr>
          <p:cNvPr id="3" name="内容占位符 2">
            <a:extLst>
              <a:ext uri="{FF2B5EF4-FFF2-40B4-BE49-F238E27FC236}">
                <a16:creationId xmlns:a16="http://schemas.microsoft.com/office/drawing/2014/main" id="{444D5E19-9BEC-A04F-BE83-28FF39183696}"/>
              </a:ext>
            </a:extLst>
          </p:cNvPr>
          <p:cNvSpPr>
            <a:spLocks noGrp="1"/>
          </p:cNvSpPr>
          <p:nvPr>
            <p:ph idx="1"/>
          </p:nvPr>
        </p:nvSpPr>
        <p:spPr/>
        <p:txBody>
          <a:bodyPr>
            <a:normAutofit/>
          </a:bodyPr>
          <a:lstStyle/>
          <a:p>
            <a:pPr>
              <a:lnSpc>
                <a:spcPct val="150000"/>
              </a:lnSpc>
              <a:spcBef>
                <a:spcPts val="1200"/>
              </a:spcBef>
            </a:pPr>
            <a:r>
              <a:rPr kumimoji="1" lang="zh-CN" altLang="en-US" sz="1800"/>
              <a:t>动态规划（</a:t>
            </a:r>
            <a:r>
              <a:rPr kumimoji="1" lang="en-US" altLang="zh-CN" sz="1800" b="1"/>
              <a:t>Dynamic Programming</a:t>
            </a:r>
            <a:r>
              <a:rPr kumimoji="1" lang="zh-CN" altLang="en-US" sz="1800"/>
              <a:t>），针对满足特定条件的一类问题，对各状态维度进行分阶段、有顺序、无重复、决策性的遍历求解。</a:t>
            </a:r>
            <a:endParaRPr kumimoji="1" lang="en-US" altLang="zh-CN" sz="1800"/>
          </a:p>
          <a:p>
            <a:pPr>
              <a:lnSpc>
                <a:spcPct val="150000"/>
              </a:lnSpc>
              <a:spcBef>
                <a:spcPts val="1200"/>
              </a:spcBef>
            </a:pPr>
            <a:r>
              <a:rPr kumimoji="1" lang="zh-CN" altLang="en-US" sz="1800"/>
              <a:t>动态规划算法把原问题视作若干个重叠子问题的逐层递进，每个子问题的求解过程都构成一个“</a:t>
            </a:r>
            <a:r>
              <a:rPr kumimoji="1" lang="zh-CN" altLang="en-US" sz="1800" b="1"/>
              <a:t>阶段</a:t>
            </a:r>
            <a:r>
              <a:rPr kumimoji="1" lang="zh-CN" altLang="en-US" sz="1800"/>
              <a:t>”。</a:t>
            </a:r>
            <a:endParaRPr kumimoji="1" lang="en-US" altLang="zh-CN" sz="1800"/>
          </a:p>
          <a:p>
            <a:pPr>
              <a:lnSpc>
                <a:spcPct val="150000"/>
              </a:lnSpc>
              <a:spcBef>
                <a:spcPts val="1200"/>
              </a:spcBef>
            </a:pPr>
            <a:r>
              <a:rPr kumimoji="1" lang="zh-CN" altLang="en-US" sz="1800"/>
              <a:t>动态规划对问题的状态空间进行遍历，在“</a:t>
            </a:r>
            <a:r>
              <a:rPr kumimoji="1" lang="zh-CN" altLang="en-US" sz="1800" b="1"/>
              <a:t>状态</a:t>
            </a:r>
            <a:r>
              <a:rPr kumimoji="1" lang="zh-CN" altLang="en-US" sz="1800"/>
              <a:t>” 之间进行“</a:t>
            </a:r>
            <a:r>
              <a:rPr kumimoji="1" lang="zh-CN" altLang="en-US" sz="1800" b="1"/>
              <a:t>转移</a:t>
            </a:r>
            <a:r>
              <a:rPr kumimoji="1" lang="zh-CN" altLang="en-US" sz="1800"/>
              <a:t>”，如何转移则为“</a:t>
            </a:r>
            <a:r>
              <a:rPr kumimoji="1" lang="zh-CN" altLang="en-US" sz="1800" b="1"/>
              <a:t>决策</a:t>
            </a:r>
            <a:r>
              <a:rPr kumimoji="1" lang="zh-CN" altLang="en-US" sz="1800"/>
              <a:t>”。</a:t>
            </a:r>
            <a:endParaRPr kumimoji="1" lang="en-US" altLang="zh-CN" sz="1800"/>
          </a:p>
          <a:p>
            <a:pPr>
              <a:lnSpc>
                <a:spcPct val="150000"/>
              </a:lnSpc>
              <a:spcBef>
                <a:spcPts val="1200"/>
              </a:spcBef>
            </a:pPr>
            <a:r>
              <a:rPr kumimoji="1" lang="zh-CN" altLang="en-US" sz="1800"/>
              <a:t>为保证分阶段的计算能够按照顺序、不重复的进行，动态规划要求已经求解的子问题不受后续阶段的影响，这称为“</a:t>
            </a:r>
            <a:r>
              <a:rPr kumimoji="1" lang="zh-CN" altLang="en-US" sz="1800" b="1"/>
              <a:t>无后效性</a:t>
            </a:r>
            <a:r>
              <a:rPr kumimoji="1" lang="zh-CN" altLang="en-US" sz="1800"/>
              <a:t>”。</a:t>
            </a:r>
            <a:endParaRPr kumimoji="1" lang="en-US" altLang="zh-CN" sz="1800"/>
          </a:p>
          <a:p>
            <a:pPr>
              <a:lnSpc>
                <a:spcPct val="150000"/>
              </a:lnSpc>
              <a:spcBef>
                <a:spcPts val="1200"/>
              </a:spcBef>
            </a:pPr>
            <a:r>
              <a:rPr kumimoji="1" lang="zh-CN" altLang="en-US" sz="1800"/>
              <a:t>动态规划一般用于求解最优化问题，下一个阶段的最优解应该可由前面各阶段的子问题的最优解导出，这称为“</a:t>
            </a:r>
            <a:r>
              <a:rPr kumimoji="1" lang="zh-CN" altLang="en-US" sz="1800" b="1"/>
              <a:t>最优子结构性质</a:t>
            </a:r>
            <a:r>
              <a:rPr kumimoji="1" lang="zh-CN" altLang="en-US" sz="1800"/>
              <a:t>”。</a:t>
            </a:r>
          </a:p>
        </p:txBody>
      </p:sp>
      <p:sp>
        <p:nvSpPr>
          <p:cNvPr id="4" name="日期占位符 3">
            <a:extLst>
              <a:ext uri="{FF2B5EF4-FFF2-40B4-BE49-F238E27FC236}">
                <a16:creationId xmlns:a16="http://schemas.microsoft.com/office/drawing/2014/main" id="{58A1274E-664F-9549-9CC1-2384C653C8D7}"/>
              </a:ext>
            </a:extLst>
          </p:cNvPr>
          <p:cNvSpPr>
            <a:spLocks noGrp="1"/>
          </p:cNvSpPr>
          <p:nvPr>
            <p:ph type="dt" sz="half" idx="10"/>
          </p:nvPr>
        </p:nvSpPr>
        <p:spPr/>
        <p:txBody>
          <a:bodyPr/>
          <a:lstStyle/>
          <a:p>
            <a:fld id="{E51F6A34-9C00-F949-B0E5-D6F713006C07}" type="datetime1">
              <a:t>2019/7/9</a:t>
            </a:fld>
            <a:endParaRPr lang="zh-CN" altLang="en-US" dirty="0"/>
          </a:p>
        </p:txBody>
      </p:sp>
      <p:sp>
        <p:nvSpPr>
          <p:cNvPr id="5" name="页脚占位符 4">
            <a:extLst>
              <a:ext uri="{FF2B5EF4-FFF2-40B4-BE49-F238E27FC236}">
                <a16:creationId xmlns:a16="http://schemas.microsoft.com/office/drawing/2014/main" id="{FD577C3C-F6A6-B34C-AAF4-B88EC4357B6D}"/>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17EE0509-80A7-9D4F-BE5C-CB6683281FD1}"/>
              </a:ext>
            </a:extLst>
          </p:cNvPr>
          <p:cNvSpPr>
            <a:spLocks noGrp="1"/>
          </p:cNvSpPr>
          <p:nvPr>
            <p:ph type="sldNum" sz="quarter" idx="12"/>
          </p:nvPr>
        </p:nvSpPr>
        <p:spPr/>
        <p:txBody>
          <a:bodyPr/>
          <a:lstStyle/>
          <a:p>
            <a:fld id="{0FF54DE5-C571-48E8-A5BC-B369434E2F44}" type="slidenum">
              <a:rPr lang="en-US" altLang="zh-CN" smtClean="0"/>
              <a:pPr/>
              <a:t>3</a:t>
            </a:fld>
            <a:endParaRPr lang="zh-CN" altLang="en-US" dirty="0"/>
          </a:p>
        </p:txBody>
      </p:sp>
    </p:spTree>
    <p:extLst>
      <p:ext uri="{BB962C8B-B14F-4D97-AF65-F5344CB8AC3E}">
        <p14:creationId xmlns:p14="http://schemas.microsoft.com/office/powerpoint/2010/main" val="406151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042CA-E9A6-544F-9C43-6A71E525137A}"/>
              </a:ext>
            </a:extLst>
          </p:cNvPr>
          <p:cNvSpPr>
            <a:spLocks noGrp="1"/>
          </p:cNvSpPr>
          <p:nvPr>
            <p:ph type="title"/>
          </p:nvPr>
        </p:nvSpPr>
        <p:spPr/>
        <p:txBody>
          <a:bodyPr/>
          <a:lstStyle/>
          <a:p>
            <a:r>
              <a:rPr kumimoji="1" lang="zh-CN" altLang="en-US"/>
              <a:t>动态规划</a:t>
            </a:r>
          </a:p>
        </p:txBody>
      </p:sp>
      <p:sp>
        <p:nvSpPr>
          <p:cNvPr id="3" name="内容占位符 2">
            <a:extLst>
              <a:ext uri="{FF2B5EF4-FFF2-40B4-BE49-F238E27FC236}">
                <a16:creationId xmlns:a16="http://schemas.microsoft.com/office/drawing/2014/main" id="{444D5E19-9BEC-A04F-BE83-28FF39183696}"/>
              </a:ext>
            </a:extLst>
          </p:cNvPr>
          <p:cNvSpPr>
            <a:spLocks noGrp="1"/>
          </p:cNvSpPr>
          <p:nvPr>
            <p:ph idx="1"/>
          </p:nvPr>
        </p:nvSpPr>
        <p:spPr/>
        <p:txBody>
          <a:bodyPr>
            <a:normAutofit/>
          </a:bodyPr>
          <a:lstStyle/>
          <a:p>
            <a:pPr>
              <a:lnSpc>
                <a:spcPct val="150000"/>
              </a:lnSpc>
              <a:spcBef>
                <a:spcPts val="1200"/>
              </a:spcBef>
            </a:pPr>
            <a:r>
              <a:rPr kumimoji="1" lang="zh-CN" altLang="en-US" sz="1800"/>
              <a:t>构成动态规划的三要素：</a:t>
            </a:r>
            <a:r>
              <a:rPr kumimoji="1" lang="zh-CN" altLang="en-US" sz="1800" b="1"/>
              <a:t>状态、阶段、决策</a:t>
            </a:r>
            <a:endParaRPr kumimoji="1" lang="en-US" altLang="zh-CN" sz="1800" b="1"/>
          </a:p>
          <a:p>
            <a:pPr>
              <a:lnSpc>
                <a:spcPct val="150000"/>
              </a:lnSpc>
              <a:spcBef>
                <a:spcPts val="1200"/>
              </a:spcBef>
            </a:pPr>
            <a:r>
              <a:rPr kumimoji="1" lang="zh-CN" altLang="en-US" sz="1800"/>
              <a:t>问题可使用动态规划求解的三条件：</a:t>
            </a:r>
            <a:r>
              <a:rPr kumimoji="1" lang="zh-CN" altLang="en-US" sz="1800" b="1"/>
              <a:t>子问题重叠性、无后效性、最优子结构</a:t>
            </a:r>
            <a:endParaRPr kumimoji="1" lang="en-US" altLang="zh-CN" sz="1800" b="1"/>
          </a:p>
          <a:p>
            <a:pPr>
              <a:lnSpc>
                <a:spcPct val="150000"/>
              </a:lnSpc>
              <a:spcBef>
                <a:spcPts val="1200"/>
              </a:spcBef>
            </a:pPr>
            <a:r>
              <a:rPr kumimoji="1" lang="zh-CN" altLang="en-US" sz="1800"/>
              <a:t>动态规划算法把相同的计算过程作用于各阶段的同类子问题，称之为“</a:t>
            </a:r>
            <a:r>
              <a:rPr kumimoji="1" lang="zh-CN" altLang="en-US" sz="1800" b="1"/>
              <a:t>状态转移方程</a:t>
            </a:r>
            <a:r>
              <a:rPr kumimoji="1" lang="zh-CN" altLang="en-US" sz="1800"/>
              <a:t>”</a:t>
            </a:r>
            <a:endParaRPr kumimoji="1" lang="en-US" altLang="zh-CN" sz="1800"/>
          </a:p>
          <a:p>
            <a:pPr>
              <a:lnSpc>
                <a:spcPct val="150000"/>
              </a:lnSpc>
              <a:spcBef>
                <a:spcPts val="1200"/>
              </a:spcBef>
            </a:pPr>
            <a:r>
              <a:rPr kumimoji="1" lang="zh-CN" altLang="en-US" sz="1800"/>
              <a:t>状态转移方程需要明确：</a:t>
            </a:r>
            <a:r>
              <a:rPr kumimoji="1" lang="zh-CN" altLang="en-US" sz="1800" b="1"/>
              <a:t>方程、边界、目标</a:t>
            </a:r>
            <a:endParaRPr kumimoji="1" lang="zh-CN" altLang="en-US" sz="1800"/>
          </a:p>
        </p:txBody>
      </p:sp>
      <p:sp>
        <p:nvSpPr>
          <p:cNvPr id="4" name="日期占位符 3">
            <a:extLst>
              <a:ext uri="{FF2B5EF4-FFF2-40B4-BE49-F238E27FC236}">
                <a16:creationId xmlns:a16="http://schemas.microsoft.com/office/drawing/2014/main" id="{58A1274E-664F-9549-9CC1-2384C653C8D7}"/>
              </a:ext>
            </a:extLst>
          </p:cNvPr>
          <p:cNvSpPr>
            <a:spLocks noGrp="1"/>
          </p:cNvSpPr>
          <p:nvPr>
            <p:ph type="dt" sz="half" idx="10"/>
          </p:nvPr>
        </p:nvSpPr>
        <p:spPr/>
        <p:txBody>
          <a:bodyPr/>
          <a:lstStyle/>
          <a:p>
            <a:fld id="{E51F6A34-9C00-F949-B0E5-D6F713006C07}" type="datetime1">
              <a:t>2019/7/9</a:t>
            </a:fld>
            <a:endParaRPr lang="zh-CN" altLang="en-US" dirty="0"/>
          </a:p>
        </p:txBody>
      </p:sp>
      <p:sp>
        <p:nvSpPr>
          <p:cNvPr id="5" name="页脚占位符 4">
            <a:extLst>
              <a:ext uri="{FF2B5EF4-FFF2-40B4-BE49-F238E27FC236}">
                <a16:creationId xmlns:a16="http://schemas.microsoft.com/office/drawing/2014/main" id="{FD577C3C-F6A6-B34C-AAF4-B88EC4357B6D}"/>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17EE0509-80A7-9D4F-BE5C-CB6683281FD1}"/>
              </a:ext>
            </a:extLst>
          </p:cNvPr>
          <p:cNvSpPr>
            <a:spLocks noGrp="1"/>
          </p:cNvSpPr>
          <p:nvPr>
            <p:ph type="sldNum" sz="quarter" idx="12"/>
          </p:nvPr>
        </p:nvSpPr>
        <p:spPr/>
        <p:txBody>
          <a:bodyPr/>
          <a:lstStyle/>
          <a:p>
            <a:fld id="{0FF54DE5-C571-48E8-A5BC-B369434E2F44}" type="slidenum">
              <a:rPr lang="en-US" altLang="zh-CN" smtClean="0"/>
              <a:pPr/>
              <a:t>4</a:t>
            </a:fld>
            <a:endParaRPr lang="zh-CN" altLang="en-US" dirty="0"/>
          </a:p>
        </p:txBody>
      </p:sp>
    </p:spTree>
    <p:extLst>
      <p:ext uri="{BB962C8B-B14F-4D97-AF65-F5344CB8AC3E}">
        <p14:creationId xmlns:p14="http://schemas.microsoft.com/office/powerpoint/2010/main" val="238942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E4CE09-6930-6C4F-949D-1F44BF1C1216}"/>
              </a:ext>
            </a:extLst>
          </p:cNvPr>
          <p:cNvSpPr>
            <a:spLocks noGrp="1"/>
          </p:cNvSpPr>
          <p:nvPr>
            <p:ph type="title"/>
          </p:nvPr>
        </p:nvSpPr>
        <p:spPr/>
        <p:txBody>
          <a:bodyPr/>
          <a:lstStyle/>
          <a:p>
            <a:r>
              <a:rPr kumimoji="1" lang="zh-CN" altLang="en-US"/>
              <a:t>数字三角形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315FD9A-0DFF-374B-B2A8-980073AB47DA}"/>
                  </a:ext>
                </a:extLst>
              </p:cNvPr>
              <p:cNvSpPr>
                <a:spLocks noGrp="1"/>
              </p:cNvSpPr>
              <p:nvPr>
                <p:ph idx="1"/>
              </p:nvPr>
            </p:nvSpPr>
            <p:spPr/>
            <p:txBody>
              <a:bodyPr>
                <a:normAutofit/>
              </a:bodyPr>
              <a:lstStyle/>
              <a:p>
                <a:pPr marL="0" indent="0">
                  <a:lnSpc>
                    <a:spcPct val="150000"/>
                  </a:lnSpc>
                  <a:spcBef>
                    <a:spcPts val="1200"/>
                  </a:spcBef>
                  <a:buNone/>
                </a:pPr>
                <a:r>
                  <a:rPr kumimoji="1" lang="en-US" altLang="zh-CN" sz="1800"/>
                  <a:t>【</a:t>
                </a:r>
                <a:r>
                  <a:rPr kumimoji="1" lang="zh-CN" altLang="en-US" sz="1800"/>
                  <a:t>问题描述</a:t>
                </a:r>
                <a:r>
                  <a:rPr kumimoji="1" lang="en-US" altLang="zh-CN" sz="1800"/>
                  <a:t>】</a:t>
                </a:r>
              </a:p>
              <a:p>
                <a:pPr>
                  <a:lnSpc>
                    <a:spcPct val="150000"/>
                  </a:lnSpc>
                  <a:spcBef>
                    <a:spcPts val="1200"/>
                  </a:spcBef>
                </a:pPr>
                <a:r>
                  <a:rPr kumimoji="1" lang="zh-CN" altLang="en-US" sz="1800"/>
                  <a:t>给定一个共有 </a:t>
                </a:r>
                <a14:m>
                  <m:oMath xmlns:m="http://schemas.openxmlformats.org/officeDocument/2006/math">
                    <m:r>
                      <a:rPr kumimoji="1" lang="en-US" altLang="zh-CN" sz="1800" i="1">
                        <a:latin typeface="Cambria Math" panose="02040503050406030204" pitchFamily="18" charset="0"/>
                      </a:rPr>
                      <m:t>𝑁</m:t>
                    </m:r>
                  </m:oMath>
                </a14:m>
                <a:r>
                  <a:rPr kumimoji="1" lang="zh-CN" altLang="en-US" sz="1800"/>
                  <a:t> 行的三角矩阵 </a:t>
                </a:r>
                <a14:m>
                  <m:oMath xmlns:m="http://schemas.openxmlformats.org/officeDocument/2006/math">
                    <m:r>
                      <a:rPr kumimoji="1" lang="en-US" altLang="zh-CN" sz="1800" i="1">
                        <a:latin typeface="Cambria Math" panose="02040503050406030204" pitchFamily="18" charset="0"/>
                      </a:rPr>
                      <m:t>𝐴</m:t>
                    </m:r>
                  </m:oMath>
                </a14:m>
                <a:r>
                  <a:rPr kumimoji="1" lang="zh-CN" altLang="en-US" sz="1800"/>
                  <a:t>，其中第 </a:t>
                </a:r>
                <a14:m>
                  <m:oMath xmlns:m="http://schemas.openxmlformats.org/officeDocument/2006/math">
                    <m:r>
                      <a:rPr kumimoji="1" lang="en-US" altLang="zh-CN" sz="1800" i="1">
                        <a:latin typeface="Cambria Math" panose="02040503050406030204" pitchFamily="18" charset="0"/>
                      </a:rPr>
                      <m:t>𝑖</m:t>
                    </m:r>
                  </m:oMath>
                </a14:m>
                <a:r>
                  <a:rPr kumimoji="1" lang="zh-CN" altLang="en-US" sz="1800"/>
                  <a:t> 行有 </a:t>
                </a:r>
                <a14:m>
                  <m:oMath xmlns:m="http://schemas.openxmlformats.org/officeDocument/2006/math">
                    <m:r>
                      <a:rPr kumimoji="1" lang="en-US" altLang="zh-CN" sz="1800" i="1">
                        <a:latin typeface="Cambria Math" panose="02040503050406030204" pitchFamily="18" charset="0"/>
                      </a:rPr>
                      <m:t>𝑖</m:t>
                    </m:r>
                  </m:oMath>
                </a14:m>
                <a:r>
                  <a:rPr kumimoji="1" lang="zh-CN" altLang="en-US" sz="1800"/>
                  <a:t> 列。从左上角出发，每次可以向下或者右下方走一步，最终达到底部。求把经过的所有位置上的数加起来，和最大是多少？</a:t>
                </a:r>
                <a:endParaRPr kumimoji="1" lang="en-US" altLang="zh-CN" sz="1800"/>
              </a:p>
              <a:p>
                <a:pPr marL="0" indent="0">
                  <a:lnSpc>
                    <a:spcPct val="150000"/>
                  </a:lnSpc>
                  <a:spcBef>
                    <a:spcPts val="1200"/>
                  </a:spcBef>
                  <a:buNone/>
                </a:pPr>
                <a:r>
                  <a:rPr kumimoji="1" lang="en-US" altLang="zh-CN" sz="1800"/>
                  <a:t>【</a:t>
                </a:r>
                <a:r>
                  <a:rPr kumimoji="1" lang="zh-CN" altLang="en-US" sz="1800"/>
                  <a:t>状态表示</a:t>
                </a:r>
                <a:r>
                  <a:rPr kumimoji="1" lang="en-US" altLang="zh-CN" sz="1800"/>
                  <a:t>】</a:t>
                </a:r>
              </a:p>
              <a:p>
                <a:pPr>
                  <a:lnSpc>
                    <a:spcPct val="150000"/>
                  </a:lnSpc>
                  <a:spcBef>
                    <a:spcPts val="1200"/>
                  </a:spcBef>
                </a:pPr>
                <a14:m>
                  <m:oMath xmlns:m="http://schemas.openxmlformats.org/officeDocument/2006/math">
                    <m:r>
                      <a:rPr kumimoji="1" lang="en-US" altLang="zh-CN" sz="1800" i="1">
                        <a:latin typeface="Cambria Math" panose="02040503050406030204" pitchFamily="18" charset="0"/>
                      </a:rPr>
                      <m:t>𝐹</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𝑖</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𝑗</m:t>
                    </m:r>
                    <m:r>
                      <a:rPr kumimoji="1" lang="en-US" altLang="zh-CN" sz="1800" i="1">
                        <a:latin typeface="Cambria Math" panose="02040503050406030204" pitchFamily="18" charset="0"/>
                      </a:rPr>
                      <m:t>]</m:t>
                    </m:r>
                  </m:oMath>
                </a14:m>
                <a:r>
                  <a:rPr kumimoji="1" lang="en-US" altLang="zh-CN" sz="1800"/>
                  <a:t> </a:t>
                </a:r>
                <a:r>
                  <a:rPr kumimoji="1" lang="zh-CN" altLang="en-US" sz="1800"/>
                  <a:t>表示从左上角走到第 </a:t>
                </a:r>
                <a14:m>
                  <m:oMath xmlns:m="http://schemas.openxmlformats.org/officeDocument/2006/math">
                    <m:r>
                      <a:rPr kumimoji="1" lang="en-US" altLang="zh-CN" sz="1800" i="1">
                        <a:latin typeface="Cambria Math" panose="02040503050406030204" pitchFamily="18" charset="0"/>
                      </a:rPr>
                      <m:t>𝑖</m:t>
                    </m:r>
                  </m:oMath>
                </a14:m>
                <a:r>
                  <a:rPr kumimoji="1" lang="zh-CN" altLang="en-US" sz="1800"/>
                  <a:t> 行第 </a:t>
                </a:r>
                <a14:m>
                  <m:oMath xmlns:m="http://schemas.openxmlformats.org/officeDocument/2006/math">
                    <m:r>
                      <a:rPr kumimoji="1" lang="en-US" altLang="zh-CN" sz="1800" i="1">
                        <a:latin typeface="Cambria Math" panose="02040503050406030204" pitchFamily="18" charset="0"/>
                      </a:rPr>
                      <m:t>𝑗</m:t>
                    </m:r>
                  </m:oMath>
                </a14:m>
                <a:r>
                  <a:rPr kumimoji="1" lang="zh-CN" altLang="en-US" sz="1800"/>
                  <a:t> 列，和最大是多少。</a:t>
                </a:r>
                <a:endParaRPr kumimoji="1" lang="en-US" altLang="zh-CN" sz="1800"/>
              </a:p>
              <a:p>
                <a:pPr marL="0" indent="0">
                  <a:lnSpc>
                    <a:spcPct val="150000"/>
                  </a:lnSpc>
                  <a:spcBef>
                    <a:spcPts val="1200"/>
                  </a:spcBef>
                  <a:buNone/>
                </a:pPr>
                <a:r>
                  <a:rPr kumimoji="1" lang="en-US" altLang="zh-CN" sz="1800"/>
                  <a:t>【</a:t>
                </a:r>
                <a:r>
                  <a:rPr kumimoji="1" lang="zh-CN" altLang="en-US" sz="1800"/>
                  <a:t>阶段划分</a:t>
                </a:r>
                <a:r>
                  <a:rPr kumimoji="1" lang="en-US" altLang="zh-CN" sz="1800"/>
                  <a:t>】</a:t>
                </a:r>
              </a:p>
              <a:p>
                <a:pPr>
                  <a:lnSpc>
                    <a:spcPct val="150000"/>
                  </a:lnSpc>
                  <a:spcBef>
                    <a:spcPts val="1200"/>
                  </a:spcBef>
                </a:pPr>
                <a:r>
                  <a:rPr kumimoji="1" lang="zh-CN" altLang="en-US" sz="1800"/>
                  <a:t>路径的结尾位置，即矩阵中的行列位置，为一个二维坐标。</a:t>
                </a:r>
              </a:p>
            </p:txBody>
          </p:sp>
        </mc:Choice>
        <mc:Fallback xmlns="">
          <p:sp>
            <p:nvSpPr>
              <p:cNvPr id="3" name="内容占位符 2">
                <a:extLst>
                  <a:ext uri="{FF2B5EF4-FFF2-40B4-BE49-F238E27FC236}">
                    <a16:creationId xmlns:a16="http://schemas.microsoft.com/office/drawing/2014/main" id="{E315FD9A-0DFF-374B-B2A8-980073AB47DA}"/>
                  </a:ext>
                </a:extLst>
              </p:cNvPr>
              <p:cNvSpPr>
                <a:spLocks noGrp="1" noRot="1" noChangeAspect="1" noMove="1" noResize="1" noEditPoints="1" noAdjustHandles="1" noChangeArrowheads="1" noChangeShapeType="1" noTextEdit="1"/>
              </p:cNvSpPr>
              <p:nvPr>
                <p:ph idx="1"/>
              </p:nvPr>
            </p:nvSpPr>
            <p:spPr>
              <a:blipFill>
                <a:blip r:embed="rId2"/>
                <a:stretch>
                  <a:fillRect l="-1398" r="-254"/>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63582BE7-5A92-A641-B728-B266B6682972}"/>
              </a:ext>
            </a:extLst>
          </p:cNvPr>
          <p:cNvSpPr>
            <a:spLocks noGrp="1"/>
          </p:cNvSpPr>
          <p:nvPr>
            <p:ph type="dt" sz="half" idx="10"/>
          </p:nvPr>
        </p:nvSpPr>
        <p:spPr/>
        <p:txBody>
          <a:bodyPr/>
          <a:lstStyle/>
          <a:p>
            <a:fld id="{E51F6A34-9C00-F949-B0E5-D6F713006C07}" type="datetime1">
              <a:t>2019/7/9</a:t>
            </a:fld>
            <a:endParaRPr lang="zh-CN" altLang="en-US" dirty="0"/>
          </a:p>
        </p:txBody>
      </p:sp>
      <p:sp>
        <p:nvSpPr>
          <p:cNvPr id="5" name="页脚占位符 4">
            <a:extLst>
              <a:ext uri="{FF2B5EF4-FFF2-40B4-BE49-F238E27FC236}">
                <a16:creationId xmlns:a16="http://schemas.microsoft.com/office/drawing/2014/main" id="{68DE2B9B-D5A5-D542-B029-451083D8F3C9}"/>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784775B6-665A-4348-9206-CE65B0ED8202}"/>
              </a:ext>
            </a:extLst>
          </p:cNvPr>
          <p:cNvSpPr>
            <a:spLocks noGrp="1"/>
          </p:cNvSpPr>
          <p:nvPr>
            <p:ph type="sldNum" sz="quarter" idx="12"/>
          </p:nvPr>
        </p:nvSpPr>
        <p:spPr/>
        <p:txBody>
          <a:bodyPr/>
          <a:lstStyle/>
          <a:p>
            <a:fld id="{0FF54DE5-C571-48E8-A5BC-B369434E2F44}" type="slidenum">
              <a:rPr lang="en-US" altLang="zh-CN" smtClean="0"/>
              <a:pPr/>
              <a:t>5</a:t>
            </a:fld>
            <a:endParaRPr lang="zh-CN" altLang="en-US" dirty="0"/>
          </a:p>
        </p:txBody>
      </p:sp>
    </p:spTree>
    <p:extLst>
      <p:ext uri="{BB962C8B-B14F-4D97-AF65-F5344CB8AC3E}">
        <p14:creationId xmlns:p14="http://schemas.microsoft.com/office/powerpoint/2010/main" val="138897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E4CE09-6930-6C4F-949D-1F44BF1C1216}"/>
              </a:ext>
            </a:extLst>
          </p:cNvPr>
          <p:cNvSpPr>
            <a:spLocks noGrp="1"/>
          </p:cNvSpPr>
          <p:nvPr>
            <p:ph type="title"/>
          </p:nvPr>
        </p:nvSpPr>
        <p:spPr/>
        <p:txBody>
          <a:bodyPr/>
          <a:lstStyle/>
          <a:p>
            <a:r>
              <a:rPr kumimoji="1" lang="zh-CN" altLang="en-US"/>
              <a:t>数字三角形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315FD9A-0DFF-374B-B2A8-980073AB47DA}"/>
                  </a:ext>
                </a:extLst>
              </p:cNvPr>
              <p:cNvSpPr>
                <a:spLocks noGrp="1"/>
              </p:cNvSpPr>
              <p:nvPr>
                <p:ph idx="1"/>
              </p:nvPr>
            </p:nvSpPr>
            <p:spPr/>
            <p:txBody>
              <a:bodyPr>
                <a:normAutofit/>
              </a:bodyPr>
              <a:lstStyle/>
              <a:p>
                <a:pPr marL="0" indent="0">
                  <a:buNone/>
                </a:pPr>
                <a:r>
                  <a:rPr kumimoji="1" lang="en-US" altLang="zh-CN" sz="1800"/>
                  <a:t>【</a:t>
                </a:r>
                <a:r>
                  <a:rPr kumimoji="1" lang="zh-CN" altLang="en-US" sz="1800"/>
                  <a:t>转移方程</a:t>
                </a:r>
                <a:r>
                  <a:rPr kumimoji="1" lang="en-US" altLang="zh-CN" sz="1800"/>
                  <a:t>】</a:t>
                </a:r>
              </a:p>
              <a:p>
                <a14:m>
                  <m:oMath xmlns:m="http://schemas.openxmlformats.org/officeDocument/2006/math">
                    <m:r>
                      <a:rPr kumimoji="1" lang="en-US" altLang="zh-CN" sz="1800" b="0" i="1">
                        <a:latin typeface="Cambria Math" panose="02040503050406030204" pitchFamily="18" charset="0"/>
                      </a:rPr>
                      <m:t>𝐹</m:t>
                    </m:r>
                    <m:d>
                      <m:dPr>
                        <m:begChr m:val="["/>
                        <m:endChr m:val="]"/>
                        <m:ctrlPr>
                          <a:rPr kumimoji="1" lang="en-US" altLang="zh-CN" sz="1800" b="0" i="1">
                            <a:latin typeface="Cambria Math" panose="02040503050406030204" pitchFamily="18" charset="0"/>
                          </a:rPr>
                        </m:ctrlPr>
                      </m:dPr>
                      <m:e>
                        <m:r>
                          <a:rPr kumimoji="1" lang="en-US" altLang="zh-CN" sz="1800" b="0" i="1">
                            <a:latin typeface="Cambria Math" panose="02040503050406030204" pitchFamily="18" charset="0"/>
                          </a:rPr>
                          <m:t>𝑖</m:t>
                        </m:r>
                        <m:r>
                          <a:rPr kumimoji="1" lang="en-US" altLang="zh-CN" sz="1800" b="0" i="1">
                            <a:latin typeface="Cambria Math" panose="02040503050406030204" pitchFamily="18" charset="0"/>
                          </a:rPr>
                          <m:t>,</m:t>
                        </m:r>
                        <m:r>
                          <a:rPr kumimoji="1" lang="en-US" altLang="zh-CN" sz="1800" b="0" i="1">
                            <a:latin typeface="Cambria Math" panose="02040503050406030204" pitchFamily="18" charset="0"/>
                          </a:rPr>
                          <m:t>𝑗</m:t>
                        </m:r>
                      </m:e>
                    </m:d>
                    <m:r>
                      <a:rPr kumimoji="1" lang="en-US" altLang="zh-CN" sz="1800" b="0" i="1">
                        <a:latin typeface="Cambria Math" panose="02040503050406030204" pitchFamily="18" charset="0"/>
                      </a:rPr>
                      <m:t>=</m:t>
                    </m:r>
                    <m:r>
                      <a:rPr kumimoji="1" lang="en-US" altLang="zh-CN" sz="1800" b="0" i="1">
                        <a:latin typeface="Cambria Math" panose="02040503050406030204" pitchFamily="18" charset="0"/>
                      </a:rPr>
                      <m:t>𝐴</m:t>
                    </m:r>
                    <m:d>
                      <m:dPr>
                        <m:begChr m:val="["/>
                        <m:endChr m:val="]"/>
                        <m:ctrlPr>
                          <a:rPr kumimoji="1" lang="en-US" altLang="zh-CN" sz="1800" b="0" i="1">
                            <a:latin typeface="Cambria Math" panose="02040503050406030204" pitchFamily="18" charset="0"/>
                          </a:rPr>
                        </m:ctrlPr>
                      </m:dPr>
                      <m:e>
                        <m:r>
                          <a:rPr kumimoji="1" lang="en-US" altLang="zh-CN" sz="1800" b="0" i="1">
                            <a:latin typeface="Cambria Math" panose="02040503050406030204" pitchFamily="18" charset="0"/>
                          </a:rPr>
                          <m:t>𝑖</m:t>
                        </m:r>
                        <m:r>
                          <a:rPr kumimoji="1" lang="en-US" altLang="zh-CN" sz="1800" b="0" i="1">
                            <a:latin typeface="Cambria Math" panose="02040503050406030204" pitchFamily="18" charset="0"/>
                          </a:rPr>
                          <m:t>,</m:t>
                        </m:r>
                        <m:r>
                          <a:rPr kumimoji="1" lang="en-US" altLang="zh-CN" sz="1800" b="0" i="1">
                            <a:latin typeface="Cambria Math" panose="02040503050406030204" pitchFamily="18" charset="0"/>
                          </a:rPr>
                          <m:t>𝑗</m:t>
                        </m:r>
                      </m:e>
                    </m:d>
                    <m:r>
                      <a:rPr kumimoji="1" lang="en-US" altLang="zh-CN" sz="1800" b="0" i="1">
                        <a:latin typeface="Cambria Math" panose="02040503050406030204" pitchFamily="18" charset="0"/>
                      </a:rPr>
                      <m:t>+</m:t>
                    </m:r>
                    <m:r>
                      <a:rPr kumimoji="1" lang="en-US" altLang="zh-CN" sz="1800" b="0" i="1">
                        <a:latin typeface="Cambria Math" panose="02040503050406030204" pitchFamily="18" charset="0"/>
                      </a:rPr>
                      <m:t>𝑚𝑎𝑥</m:t>
                    </m:r>
                    <m:d>
                      <m:dPr>
                        <m:begChr m:val="{"/>
                        <m:endChr m:val=""/>
                        <m:ctrlPr>
                          <a:rPr kumimoji="1" lang="en-US" altLang="zh-CN" sz="1800" b="0" i="1">
                            <a:latin typeface="Cambria Math" panose="02040503050406030204" pitchFamily="18" charset="0"/>
                          </a:rPr>
                        </m:ctrlPr>
                      </m:dPr>
                      <m:e>
                        <m:eqArr>
                          <m:eqArrPr>
                            <m:ctrlPr>
                              <a:rPr kumimoji="1" lang="en-US" altLang="zh-CN" sz="1800" b="0" i="1">
                                <a:latin typeface="Cambria Math" panose="02040503050406030204" pitchFamily="18" charset="0"/>
                              </a:rPr>
                            </m:ctrlPr>
                          </m:eqArrPr>
                          <m:e>
                            <m:r>
                              <a:rPr kumimoji="1" lang="en-US" altLang="zh-CN" sz="1800" b="0" i="1">
                                <a:latin typeface="Cambria Math" panose="02040503050406030204" pitchFamily="18" charset="0"/>
                              </a:rPr>
                              <m:t>𝐹</m:t>
                            </m:r>
                            <m:r>
                              <a:rPr kumimoji="1" lang="en-US" altLang="zh-CN" sz="1800" b="0" i="1">
                                <a:latin typeface="Cambria Math" panose="02040503050406030204" pitchFamily="18" charset="0"/>
                              </a:rPr>
                              <m:t>[</m:t>
                            </m:r>
                            <m:r>
                              <a:rPr kumimoji="1" lang="en-US" altLang="zh-CN" sz="1800" b="0" i="1">
                                <a:latin typeface="Cambria Math" panose="02040503050406030204" pitchFamily="18" charset="0"/>
                              </a:rPr>
                              <m:t>𝑖</m:t>
                            </m:r>
                            <m:r>
                              <a:rPr kumimoji="1" lang="en-US" altLang="zh-CN" sz="1800" b="0" i="1">
                                <a:latin typeface="Cambria Math" panose="02040503050406030204" pitchFamily="18" charset="0"/>
                              </a:rPr>
                              <m:t>−1,</m:t>
                            </m:r>
                            <m:r>
                              <a:rPr kumimoji="1" lang="en-US" altLang="zh-CN" sz="1800" b="0" i="1">
                                <a:latin typeface="Cambria Math" panose="02040503050406030204" pitchFamily="18" charset="0"/>
                              </a:rPr>
                              <m:t>𝑗</m:t>
                            </m:r>
                            <m:r>
                              <a:rPr kumimoji="1" lang="en-US" altLang="zh-CN" sz="1800" b="0" i="1">
                                <a:latin typeface="Cambria Math" panose="02040503050406030204" pitchFamily="18" charset="0"/>
                              </a:rPr>
                              <m:t>]</m:t>
                            </m:r>
                          </m:e>
                          <m:e>
                            <m:r>
                              <a:rPr kumimoji="1" lang="en-US" altLang="zh-CN" sz="1800" b="0" i="1">
                                <a:latin typeface="Cambria Math" panose="02040503050406030204" pitchFamily="18" charset="0"/>
                              </a:rPr>
                              <m:t>𝐹</m:t>
                            </m:r>
                            <m:d>
                              <m:dPr>
                                <m:begChr m:val="["/>
                                <m:endChr m:val="]"/>
                                <m:ctrlPr>
                                  <a:rPr kumimoji="1" lang="en-US" altLang="zh-CN" sz="1800" b="0" i="1">
                                    <a:latin typeface="Cambria Math" panose="02040503050406030204" pitchFamily="18" charset="0"/>
                                  </a:rPr>
                                </m:ctrlPr>
                              </m:dPr>
                              <m:e>
                                <m:r>
                                  <a:rPr kumimoji="1" lang="en-US" altLang="zh-CN" sz="1800" b="0" i="1">
                                    <a:latin typeface="Cambria Math" panose="02040503050406030204" pitchFamily="18" charset="0"/>
                                  </a:rPr>
                                  <m:t>𝑖</m:t>
                                </m:r>
                                <m:r>
                                  <a:rPr kumimoji="1" lang="en-US" altLang="zh-CN" sz="1800" b="0" i="1">
                                    <a:latin typeface="Cambria Math" panose="02040503050406030204" pitchFamily="18" charset="0"/>
                                  </a:rPr>
                                  <m:t>−1,</m:t>
                                </m:r>
                                <m:r>
                                  <a:rPr kumimoji="1" lang="en-US" altLang="zh-CN" sz="1800" b="0" i="1">
                                    <a:latin typeface="Cambria Math" panose="02040503050406030204" pitchFamily="18" charset="0"/>
                                  </a:rPr>
                                  <m:t>𝑗</m:t>
                                </m:r>
                                <m:r>
                                  <a:rPr kumimoji="1" lang="en-US" altLang="zh-CN" sz="1800" b="0" i="1">
                                    <a:latin typeface="Cambria Math" panose="02040503050406030204" pitchFamily="18" charset="0"/>
                                  </a:rPr>
                                  <m:t>−1</m:t>
                                </m:r>
                              </m:e>
                            </m:d>
                            <m:r>
                              <a:rPr kumimoji="1" lang="en-US" altLang="zh-CN" sz="1800" b="0" i="1">
                                <a:latin typeface="Cambria Math" panose="02040503050406030204" pitchFamily="18" charset="0"/>
                              </a:rPr>
                              <m:t>   (</m:t>
                            </m:r>
                            <m:r>
                              <a:rPr kumimoji="1" lang="en-US" altLang="zh-CN" sz="1800" b="0" i="1">
                                <a:latin typeface="Cambria Math" panose="02040503050406030204" pitchFamily="18" charset="0"/>
                              </a:rPr>
                              <m:t>𝑗</m:t>
                            </m:r>
                            <m:r>
                              <a:rPr kumimoji="1" lang="en-US" altLang="zh-CN" sz="1800" b="0" i="1">
                                <a:latin typeface="Cambria Math" panose="02040503050406030204" pitchFamily="18" charset="0"/>
                              </a:rPr>
                              <m:t>&gt;1)</m:t>
                            </m:r>
                          </m:e>
                        </m:eqArr>
                      </m:e>
                    </m:d>
                  </m:oMath>
                </a14:m>
                <a:endParaRPr kumimoji="1" lang="en-US" altLang="zh-CN" sz="1800"/>
              </a:p>
              <a:p>
                <a:pPr marL="0" indent="0">
                  <a:buNone/>
                </a:pPr>
                <a:r>
                  <a:rPr kumimoji="1" lang="en-US" altLang="zh-CN" sz="1800"/>
                  <a:t>【</a:t>
                </a:r>
                <a:r>
                  <a:rPr kumimoji="1" lang="zh-CN" altLang="en-US" sz="1800"/>
                  <a:t>边界</a:t>
                </a:r>
                <a:r>
                  <a:rPr kumimoji="1" lang="en-US" altLang="zh-CN" sz="1800"/>
                  <a:t>】</a:t>
                </a:r>
              </a:p>
              <a:p>
                <a14:m>
                  <m:oMath xmlns:m="http://schemas.openxmlformats.org/officeDocument/2006/math">
                    <m:r>
                      <a:rPr kumimoji="1" lang="en-US" altLang="zh-CN" sz="1800" i="1">
                        <a:latin typeface="Cambria Math" panose="02040503050406030204" pitchFamily="18" charset="0"/>
                      </a:rPr>
                      <m:t>𝐹</m:t>
                    </m:r>
                    <m:r>
                      <a:rPr kumimoji="1" lang="en-US" altLang="zh-CN" sz="1800" i="1">
                        <a:latin typeface="Cambria Math" panose="02040503050406030204" pitchFamily="18" charset="0"/>
                      </a:rPr>
                      <m:t>[1,1]=</m:t>
                    </m:r>
                    <m:r>
                      <a:rPr kumimoji="1" lang="en-US" altLang="zh-CN" sz="1800" i="1">
                        <a:latin typeface="Cambria Math" panose="02040503050406030204" pitchFamily="18" charset="0"/>
                      </a:rPr>
                      <m:t>𝐴</m:t>
                    </m:r>
                    <m:r>
                      <a:rPr kumimoji="1" lang="en-US" altLang="zh-CN" sz="1800" i="1">
                        <a:latin typeface="Cambria Math" panose="02040503050406030204" pitchFamily="18" charset="0"/>
                      </a:rPr>
                      <m:t>[1,1]</m:t>
                    </m:r>
                  </m:oMath>
                </a14:m>
                <a:endParaRPr kumimoji="1" lang="en-US" altLang="zh-CN" sz="1800"/>
              </a:p>
              <a:p>
                <a:r>
                  <a:rPr kumimoji="1" lang="en-US" altLang="zh-CN" sz="1800"/>
                  <a:t>【</a:t>
                </a:r>
                <a:r>
                  <a:rPr kumimoji="1" lang="zh-CN" altLang="en-US" sz="1800"/>
                  <a:t>目标</a:t>
                </a:r>
                <a:r>
                  <a:rPr kumimoji="1" lang="en-US" altLang="zh-CN" sz="1800"/>
                  <a:t>】</a:t>
                </a:r>
              </a:p>
              <a:p>
                <a14:m>
                  <m:oMath xmlns:m="http://schemas.openxmlformats.org/officeDocument/2006/math">
                    <m:r>
                      <a:rPr kumimoji="1" lang="en-US" altLang="zh-CN" sz="1800" i="1">
                        <a:latin typeface="Cambria Math" panose="02040503050406030204" pitchFamily="18" charset="0"/>
                      </a:rPr>
                      <m:t>𝑚𝑎𝑥</m:t>
                    </m:r>
                    <m:d>
                      <m:dPr>
                        <m:begChr m:val="{"/>
                        <m:endChr m:val="}"/>
                        <m:ctrlPr>
                          <a:rPr kumimoji="1" lang="en-US" altLang="zh-CN" sz="1800" b="0" i="1">
                            <a:latin typeface="Cambria Math" panose="02040503050406030204" pitchFamily="18" charset="0"/>
                          </a:rPr>
                        </m:ctrlPr>
                      </m:dPr>
                      <m:e>
                        <m:r>
                          <a:rPr kumimoji="1" lang="en-US" altLang="zh-CN" sz="1800" b="0" i="1">
                            <a:latin typeface="Cambria Math" panose="02040503050406030204" pitchFamily="18" charset="0"/>
                          </a:rPr>
                          <m:t>𝐹</m:t>
                        </m:r>
                        <m:d>
                          <m:dPr>
                            <m:begChr m:val="["/>
                            <m:endChr m:val="]"/>
                            <m:ctrlPr>
                              <a:rPr kumimoji="1" lang="en-US" altLang="zh-CN" sz="1800" b="0" i="1">
                                <a:latin typeface="Cambria Math" panose="02040503050406030204" pitchFamily="18" charset="0"/>
                              </a:rPr>
                            </m:ctrlPr>
                          </m:dPr>
                          <m:e>
                            <m:r>
                              <a:rPr kumimoji="1" lang="en-US" altLang="zh-CN" sz="1800" b="0" i="1">
                                <a:latin typeface="Cambria Math" panose="02040503050406030204" pitchFamily="18" charset="0"/>
                              </a:rPr>
                              <m:t>𝑁</m:t>
                            </m:r>
                            <m:r>
                              <a:rPr kumimoji="1" lang="en-US" altLang="zh-CN" sz="1800" b="0" i="1">
                                <a:latin typeface="Cambria Math" panose="02040503050406030204" pitchFamily="18" charset="0"/>
                              </a:rPr>
                              <m:t>,</m:t>
                            </m:r>
                            <m:r>
                              <a:rPr kumimoji="1" lang="en-US" altLang="zh-CN" sz="1800" b="0" i="1">
                                <a:latin typeface="Cambria Math" panose="02040503050406030204" pitchFamily="18" charset="0"/>
                              </a:rPr>
                              <m:t>𝑗</m:t>
                            </m:r>
                          </m:e>
                        </m:d>
                      </m:e>
                    </m:d>
                    <m:r>
                      <a:rPr kumimoji="1" lang="en-US" altLang="zh-CN" sz="1800" b="0" i="1">
                        <a:latin typeface="Cambria Math" panose="02040503050406030204" pitchFamily="18" charset="0"/>
                      </a:rPr>
                      <m:t> (1</m:t>
                    </m:r>
                    <m:r>
                      <a:rPr kumimoji="1" lang="en-US" altLang="zh-CN" sz="1800" b="0" i="1">
                        <a:latin typeface="Cambria Math" panose="02040503050406030204" pitchFamily="18" charset="0"/>
                        <a:ea typeface="Cambria Math" panose="02040503050406030204" pitchFamily="18" charset="0"/>
                      </a:rPr>
                      <m:t>≤</m:t>
                    </m:r>
                    <m:r>
                      <a:rPr kumimoji="1" lang="en-US" altLang="zh-CN" sz="1800" b="0" i="1">
                        <a:latin typeface="Cambria Math" panose="02040503050406030204" pitchFamily="18" charset="0"/>
                        <a:ea typeface="Cambria Math" panose="02040503050406030204" pitchFamily="18" charset="0"/>
                      </a:rPr>
                      <m:t>𝑗</m:t>
                    </m:r>
                    <m:r>
                      <a:rPr kumimoji="1" lang="en-US" altLang="zh-CN" sz="1800" b="0" i="1">
                        <a:latin typeface="Cambria Math" panose="02040503050406030204" pitchFamily="18" charset="0"/>
                        <a:ea typeface="Cambria Math" panose="02040503050406030204" pitchFamily="18" charset="0"/>
                      </a:rPr>
                      <m:t>≤</m:t>
                    </m:r>
                    <m:r>
                      <a:rPr kumimoji="1" lang="en-US" altLang="zh-CN" sz="1800" b="0" i="1">
                        <a:latin typeface="Cambria Math" panose="02040503050406030204" pitchFamily="18" charset="0"/>
                        <a:ea typeface="Cambria Math" panose="02040503050406030204" pitchFamily="18" charset="0"/>
                      </a:rPr>
                      <m:t>𝑁</m:t>
                    </m:r>
                    <m:r>
                      <a:rPr kumimoji="1" lang="en-US" altLang="zh-CN" sz="1800" b="0" i="1">
                        <a:latin typeface="Cambria Math" panose="02040503050406030204" pitchFamily="18" charset="0"/>
                      </a:rPr>
                      <m:t>)</m:t>
                    </m:r>
                  </m:oMath>
                </a14:m>
                <a:endParaRPr kumimoji="1" lang="en-US" altLang="zh-CN" sz="1800"/>
              </a:p>
            </p:txBody>
          </p:sp>
        </mc:Choice>
        <mc:Fallback xmlns="">
          <p:sp>
            <p:nvSpPr>
              <p:cNvPr id="3" name="内容占位符 2">
                <a:extLst>
                  <a:ext uri="{FF2B5EF4-FFF2-40B4-BE49-F238E27FC236}">
                    <a16:creationId xmlns:a16="http://schemas.microsoft.com/office/drawing/2014/main" id="{E315FD9A-0DFF-374B-B2A8-980073AB47DA}"/>
                  </a:ext>
                </a:extLst>
              </p:cNvPr>
              <p:cNvSpPr>
                <a:spLocks noGrp="1" noRot="1" noChangeAspect="1" noMove="1" noResize="1" noEditPoints="1" noAdjustHandles="1" noChangeArrowheads="1" noChangeShapeType="1" noTextEdit="1"/>
              </p:cNvSpPr>
              <p:nvPr>
                <p:ph idx="1"/>
              </p:nvPr>
            </p:nvSpPr>
            <p:spPr>
              <a:blipFill>
                <a:blip r:embed="rId2"/>
                <a:stretch>
                  <a:fillRect l="-1398" t="-20776"/>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63582BE7-5A92-A641-B728-B266B6682972}"/>
              </a:ext>
            </a:extLst>
          </p:cNvPr>
          <p:cNvSpPr>
            <a:spLocks noGrp="1"/>
          </p:cNvSpPr>
          <p:nvPr>
            <p:ph type="dt" sz="half" idx="10"/>
          </p:nvPr>
        </p:nvSpPr>
        <p:spPr/>
        <p:txBody>
          <a:bodyPr/>
          <a:lstStyle/>
          <a:p>
            <a:fld id="{E51F6A34-9C00-F949-B0E5-D6F713006C07}" type="datetime1">
              <a:t>2019/7/9</a:t>
            </a:fld>
            <a:endParaRPr lang="zh-CN" altLang="en-US" dirty="0"/>
          </a:p>
        </p:txBody>
      </p:sp>
      <p:sp>
        <p:nvSpPr>
          <p:cNvPr id="5" name="页脚占位符 4">
            <a:extLst>
              <a:ext uri="{FF2B5EF4-FFF2-40B4-BE49-F238E27FC236}">
                <a16:creationId xmlns:a16="http://schemas.microsoft.com/office/drawing/2014/main" id="{68DE2B9B-D5A5-D542-B029-451083D8F3C9}"/>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784775B6-665A-4348-9206-CE65B0ED8202}"/>
              </a:ext>
            </a:extLst>
          </p:cNvPr>
          <p:cNvSpPr>
            <a:spLocks noGrp="1"/>
          </p:cNvSpPr>
          <p:nvPr>
            <p:ph type="sldNum" sz="quarter" idx="12"/>
          </p:nvPr>
        </p:nvSpPr>
        <p:spPr/>
        <p:txBody>
          <a:bodyPr/>
          <a:lstStyle/>
          <a:p>
            <a:fld id="{0FF54DE5-C571-48E8-A5BC-B369434E2F44}" type="slidenum">
              <a:rPr lang="en-US" altLang="zh-CN" smtClean="0"/>
              <a:pPr/>
              <a:t>6</a:t>
            </a:fld>
            <a:endParaRPr lang="zh-CN" altLang="en-US" dirty="0"/>
          </a:p>
        </p:txBody>
      </p:sp>
    </p:spTree>
    <p:extLst>
      <p:ext uri="{BB962C8B-B14F-4D97-AF65-F5344CB8AC3E}">
        <p14:creationId xmlns:p14="http://schemas.microsoft.com/office/powerpoint/2010/main" val="22286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AF2F22-3BB2-B04B-813C-753708382BA9}"/>
              </a:ext>
            </a:extLst>
          </p:cNvPr>
          <p:cNvSpPr>
            <a:spLocks noGrp="1"/>
          </p:cNvSpPr>
          <p:nvPr>
            <p:ph type="title"/>
          </p:nvPr>
        </p:nvSpPr>
        <p:spPr/>
        <p:txBody>
          <a:bodyPr/>
          <a:lstStyle/>
          <a:p>
            <a:r>
              <a:rPr kumimoji="1" lang="zh-CN" altLang="en-US"/>
              <a:t>线性</a:t>
            </a:r>
            <a:r>
              <a:rPr kumimoji="1" lang="en-US" altLang="zh-CN"/>
              <a:t>DP</a:t>
            </a:r>
            <a:endParaRPr kumimoji="1" lang="zh-CN" altLang="en-US"/>
          </a:p>
        </p:txBody>
      </p:sp>
      <p:sp>
        <p:nvSpPr>
          <p:cNvPr id="3" name="文本占位符 2">
            <a:extLst>
              <a:ext uri="{FF2B5EF4-FFF2-40B4-BE49-F238E27FC236}">
                <a16:creationId xmlns:a16="http://schemas.microsoft.com/office/drawing/2014/main" id="{5B3362AE-F6F7-9E4A-9BCE-9E6F6FCDF6D2}"/>
              </a:ext>
            </a:extLst>
          </p:cNvPr>
          <p:cNvSpPr>
            <a:spLocks noGrp="1"/>
          </p:cNvSpPr>
          <p:nvPr>
            <p:ph type="body" idx="1"/>
          </p:nvPr>
        </p:nvSpPr>
        <p:spPr/>
        <p:txBody>
          <a:bodyPr/>
          <a:lstStyle/>
          <a:p>
            <a:endParaRPr kumimoji="1" lang="zh-CN" altLang="en-US"/>
          </a:p>
        </p:txBody>
      </p:sp>
      <p:sp>
        <p:nvSpPr>
          <p:cNvPr id="4" name="日期占位符 3">
            <a:extLst>
              <a:ext uri="{FF2B5EF4-FFF2-40B4-BE49-F238E27FC236}">
                <a16:creationId xmlns:a16="http://schemas.microsoft.com/office/drawing/2014/main" id="{D5731772-944C-F547-8049-739325E232B0}"/>
              </a:ext>
            </a:extLst>
          </p:cNvPr>
          <p:cNvSpPr>
            <a:spLocks noGrp="1"/>
          </p:cNvSpPr>
          <p:nvPr>
            <p:ph type="dt" sz="half" idx="10"/>
          </p:nvPr>
        </p:nvSpPr>
        <p:spPr/>
        <p:txBody>
          <a:bodyPr/>
          <a:lstStyle/>
          <a:p>
            <a:fld id="{4A552087-6540-CA41-84A9-B1E11B3F3C29}" type="datetime1">
              <a:t>2019/7/9</a:t>
            </a:fld>
            <a:endParaRPr lang="zh-CN" altLang="en-US" dirty="0"/>
          </a:p>
        </p:txBody>
      </p:sp>
      <p:sp>
        <p:nvSpPr>
          <p:cNvPr id="5" name="页脚占位符 4">
            <a:extLst>
              <a:ext uri="{FF2B5EF4-FFF2-40B4-BE49-F238E27FC236}">
                <a16:creationId xmlns:a16="http://schemas.microsoft.com/office/drawing/2014/main" id="{D4812041-7E3D-DA4F-8CFA-01CD8FCE3B85}"/>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F1A01855-17B6-B145-A065-2C42BABB71BF}"/>
              </a:ext>
            </a:extLst>
          </p:cNvPr>
          <p:cNvSpPr>
            <a:spLocks noGrp="1"/>
          </p:cNvSpPr>
          <p:nvPr>
            <p:ph type="sldNum" sz="quarter" idx="12"/>
          </p:nvPr>
        </p:nvSpPr>
        <p:spPr/>
        <p:txBody>
          <a:bodyPr/>
          <a:lstStyle/>
          <a:p>
            <a:fld id="{0FF54DE5-C571-48E8-A5BC-B369434E2F44}" type="slidenum">
              <a:rPr lang="en-US" altLang="zh-CN" smtClean="0"/>
              <a:pPr/>
              <a:t>7</a:t>
            </a:fld>
            <a:endParaRPr lang="zh-CN" altLang="en-US" dirty="0"/>
          </a:p>
        </p:txBody>
      </p:sp>
    </p:spTree>
    <p:extLst>
      <p:ext uri="{BB962C8B-B14F-4D97-AF65-F5344CB8AC3E}">
        <p14:creationId xmlns:p14="http://schemas.microsoft.com/office/powerpoint/2010/main" val="191921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363DB-CCEE-714B-B9B2-73F9BBD5B686}"/>
              </a:ext>
            </a:extLst>
          </p:cNvPr>
          <p:cNvSpPr>
            <a:spLocks noGrp="1"/>
          </p:cNvSpPr>
          <p:nvPr>
            <p:ph type="title"/>
          </p:nvPr>
        </p:nvSpPr>
        <p:spPr/>
        <p:txBody>
          <a:bodyPr/>
          <a:lstStyle/>
          <a:p>
            <a:r>
              <a:rPr kumimoji="1" lang="zh-CN" altLang="en-US"/>
              <a:t>最长上升子序列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62E945-4773-BD4D-9473-9D28099D5AA3}"/>
                  </a:ext>
                </a:extLst>
              </p:cNvPr>
              <p:cNvSpPr>
                <a:spLocks noGrp="1"/>
              </p:cNvSpPr>
              <p:nvPr>
                <p:ph idx="1"/>
              </p:nvPr>
            </p:nvSpPr>
            <p:spPr/>
            <p:txBody>
              <a:bodyPr>
                <a:normAutofit/>
              </a:bodyPr>
              <a:lstStyle/>
              <a:p>
                <a:pPr marL="0" indent="0">
                  <a:lnSpc>
                    <a:spcPct val="150000"/>
                  </a:lnSpc>
                  <a:spcBef>
                    <a:spcPts val="1200"/>
                  </a:spcBef>
                  <a:buNone/>
                </a:pPr>
                <a:r>
                  <a:rPr kumimoji="1" lang="en-US" altLang="zh-CN" sz="1800"/>
                  <a:t>【</a:t>
                </a:r>
                <a:r>
                  <a:rPr kumimoji="1" lang="zh-CN" altLang="en-US" sz="1800"/>
                  <a:t>问题描述</a:t>
                </a:r>
                <a:r>
                  <a:rPr kumimoji="1" lang="en-US" altLang="zh-CN" sz="1800"/>
                  <a:t>】</a:t>
                </a:r>
              </a:p>
              <a:p>
                <a:pPr>
                  <a:lnSpc>
                    <a:spcPct val="150000"/>
                  </a:lnSpc>
                  <a:spcBef>
                    <a:spcPts val="1200"/>
                  </a:spcBef>
                </a:pPr>
                <a:r>
                  <a:rPr kumimoji="1" lang="zh-CN" altLang="en-US" sz="1800"/>
                  <a:t>给定一个长度为 </a:t>
                </a:r>
                <a14:m>
                  <m:oMath xmlns:m="http://schemas.openxmlformats.org/officeDocument/2006/math">
                    <m:r>
                      <a:rPr kumimoji="1" lang="en-US" altLang="zh-CN" sz="1800" i="1">
                        <a:latin typeface="Cambria Math" panose="02040503050406030204" pitchFamily="18" charset="0"/>
                      </a:rPr>
                      <m:t>𝑁</m:t>
                    </m:r>
                  </m:oMath>
                </a14:m>
                <a:r>
                  <a:rPr kumimoji="1" lang="zh-CN" altLang="en-US" sz="1800"/>
                  <a:t> 的数列 </a:t>
                </a:r>
                <a14:m>
                  <m:oMath xmlns:m="http://schemas.openxmlformats.org/officeDocument/2006/math">
                    <m:r>
                      <a:rPr kumimoji="1" lang="en-US" altLang="zh-CN" sz="1800" i="1">
                        <a:latin typeface="Cambria Math" panose="02040503050406030204" pitchFamily="18" charset="0"/>
                      </a:rPr>
                      <m:t>𝐴</m:t>
                    </m:r>
                  </m:oMath>
                </a14:m>
                <a:r>
                  <a:rPr kumimoji="1" lang="zh-CN" altLang="en-US" sz="1800"/>
                  <a:t>，求数值单调递增的子序列的长度最长为多少？</a:t>
                </a:r>
                <a:endParaRPr kumimoji="1" lang="en-US" altLang="zh-CN" sz="1800"/>
              </a:p>
              <a:p>
                <a:pPr marL="0" indent="0">
                  <a:lnSpc>
                    <a:spcPct val="150000"/>
                  </a:lnSpc>
                  <a:spcBef>
                    <a:spcPts val="1200"/>
                  </a:spcBef>
                  <a:buNone/>
                </a:pPr>
                <a:r>
                  <a:rPr kumimoji="1" lang="en-US" altLang="zh-CN" sz="1800"/>
                  <a:t>【</a:t>
                </a:r>
                <a:r>
                  <a:rPr kumimoji="1" lang="zh-CN" altLang="en-US" sz="1800"/>
                  <a:t>状态表示</a:t>
                </a:r>
                <a:r>
                  <a:rPr kumimoji="1" lang="en-US" altLang="zh-CN" sz="1800"/>
                  <a:t>】</a:t>
                </a:r>
              </a:p>
              <a:p>
                <a:pPr>
                  <a:lnSpc>
                    <a:spcPct val="150000"/>
                  </a:lnSpc>
                  <a:spcBef>
                    <a:spcPts val="1200"/>
                  </a:spcBef>
                </a:pPr>
                <a14:m>
                  <m:oMath xmlns:m="http://schemas.openxmlformats.org/officeDocument/2006/math">
                    <m:r>
                      <a:rPr kumimoji="1" lang="en-US" altLang="zh-CN" sz="1800" i="1">
                        <a:latin typeface="Cambria Math" panose="02040503050406030204" pitchFamily="18" charset="0"/>
                      </a:rPr>
                      <m:t>𝐹</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𝑖</m:t>
                    </m:r>
                    <m:r>
                      <a:rPr kumimoji="1" lang="en-US" altLang="zh-CN" sz="1800" i="1">
                        <a:latin typeface="Cambria Math" panose="02040503050406030204" pitchFamily="18" charset="0"/>
                      </a:rPr>
                      <m:t>]</m:t>
                    </m:r>
                  </m:oMath>
                </a14:m>
                <a:r>
                  <a:rPr kumimoji="1" lang="zh-CN" altLang="en-US" sz="1800"/>
                  <a:t> 表示以 </a:t>
                </a:r>
                <a14:m>
                  <m:oMath xmlns:m="http://schemas.openxmlformats.org/officeDocument/2006/math">
                    <m:r>
                      <a:rPr kumimoji="1" lang="en-US" altLang="zh-CN" sz="1800" i="1">
                        <a:latin typeface="Cambria Math" panose="02040503050406030204" pitchFamily="18" charset="0"/>
                      </a:rPr>
                      <m:t>𝐴</m:t>
                    </m:r>
                    <m:r>
                      <a:rPr kumimoji="1" lang="en-US" altLang="zh-CN" sz="1800" i="1">
                        <a:latin typeface="Cambria Math" panose="02040503050406030204" pitchFamily="18" charset="0"/>
                      </a:rPr>
                      <m:t>[</m:t>
                    </m:r>
                    <m:r>
                      <a:rPr kumimoji="1" lang="en-US" altLang="zh-CN" sz="1800" i="1">
                        <a:latin typeface="Cambria Math" panose="02040503050406030204" pitchFamily="18" charset="0"/>
                      </a:rPr>
                      <m:t>𝑖</m:t>
                    </m:r>
                    <m:r>
                      <a:rPr kumimoji="1" lang="en-US" altLang="zh-CN" sz="1800" i="1">
                        <a:latin typeface="Cambria Math" panose="02040503050406030204" pitchFamily="18" charset="0"/>
                      </a:rPr>
                      <m:t>]</m:t>
                    </m:r>
                  </m:oMath>
                </a14:m>
                <a:r>
                  <a:rPr kumimoji="1" lang="en-US" altLang="zh-CN" sz="1800"/>
                  <a:t> </a:t>
                </a:r>
                <a:r>
                  <a:rPr kumimoji="1" lang="zh-CN" altLang="en-US" sz="1800"/>
                  <a:t>结尾的 </a:t>
                </a:r>
                <a14:m>
                  <m:oMath xmlns:m="http://schemas.openxmlformats.org/officeDocument/2006/math">
                    <m:r>
                      <m:rPr>
                        <m:sty m:val="p"/>
                      </m:rPr>
                      <a:rPr kumimoji="1" lang="en-US" altLang="zh-CN" sz="1800" i="0">
                        <a:latin typeface="Cambria Math" panose="02040503050406030204" pitchFamily="18" charset="0"/>
                      </a:rPr>
                      <m:t>LIS</m:t>
                    </m:r>
                  </m:oMath>
                </a14:m>
                <a:r>
                  <a:rPr kumimoji="1" lang="zh-CN" altLang="en-US" sz="1800"/>
                  <a:t> 的长度。</a:t>
                </a:r>
                <a:endParaRPr kumimoji="1" lang="en-US" altLang="zh-CN" sz="1800"/>
              </a:p>
              <a:p>
                <a:pPr marL="0" indent="0">
                  <a:lnSpc>
                    <a:spcPct val="150000"/>
                  </a:lnSpc>
                  <a:spcBef>
                    <a:spcPts val="1200"/>
                  </a:spcBef>
                  <a:buNone/>
                </a:pPr>
                <a:r>
                  <a:rPr kumimoji="1" lang="en-US" altLang="zh-CN" sz="1800"/>
                  <a:t>【</a:t>
                </a:r>
                <a:r>
                  <a:rPr kumimoji="1" lang="zh-CN" altLang="en-US" sz="1800"/>
                  <a:t>阶段划分</a:t>
                </a:r>
                <a:r>
                  <a:rPr kumimoji="1" lang="en-US" altLang="zh-CN" sz="1800"/>
                  <a:t>】</a:t>
                </a:r>
              </a:p>
              <a:p>
                <a:pPr>
                  <a:lnSpc>
                    <a:spcPct val="150000"/>
                  </a:lnSpc>
                  <a:spcBef>
                    <a:spcPts val="1200"/>
                  </a:spcBef>
                </a:pPr>
                <a:r>
                  <a:rPr kumimoji="1" lang="zh-CN" altLang="en-US" sz="1800"/>
                  <a:t>子序列的结尾位置，即从前往后在数列 </a:t>
                </a:r>
                <a14:m>
                  <m:oMath xmlns:m="http://schemas.openxmlformats.org/officeDocument/2006/math">
                    <m:r>
                      <a:rPr kumimoji="1" lang="en-US" altLang="zh-CN" sz="1800" i="1">
                        <a:latin typeface="Cambria Math" panose="02040503050406030204" pitchFamily="18" charset="0"/>
                      </a:rPr>
                      <m:t>𝐴</m:t>
                    </m:r>
                  </m:oMath>
                </a14:m>
                <a:r>
                  <a:rPr kumimoji="1" lang="zh-CN" altLang="en-US" sz="1800"/>
                  <a:t> 中的位置。</a:t>
                </a:r>
                <a:endParaRPr kumimoji="1" lang="en-US" altLang="zh-CN" sz="1800"/>
              </a:p>
              <a:p>
                <a:pPr marL="0" indent="0">
                  <a:lnSpc>
                    <a:spcPct val="150000"/>
                  </a:lnSpc>
                  <a:spcBef>
                    <a:spcPts val="1200"/>
                  </a:spcBef>
                  <a:buNone/>
                </a:pPr>
                <a:endParaRPr kumimoji="1" lang="zh-CN" altLang="en-US" sz="1800"/>
              </a:p>
            </p:txBody>
          </p:sp>
        </mc:Choice>
        <mc:Fallback xmlns="">
          <p:sp>
            <p:nvSpPr>
              <p:cNvPr id="3" name="内容占位符 2">
                <a:extLst>
                  <a:ext uri="{FF2B5EF4-FFF2-40B4-BE49-F238E27FC236}">
                    <a16:creationId xmlns:a16="http://schemas.microsoft.com/office/drawing/2014/main" id="{BE62E945-4773-BD4D-9473-9D28099D5AA3}"/>
                  </a:ext>
                </a:extLst>
              </p:cNvPr>
              <p:cNvSpPr>
                <a:spLocks noGrp="1" noRot="1" noChangeAspect="1" noMove="1" noResize="1" noEditPoints="1" noAdjustHandles="1" noChangeArrowheads="1" noChangeShapeType="1" noTextEdit="1"/>
              </p:cNvSpPr>
              <p:nvPr>
                <p:ph idx="1"/>
              </p:nvPr>
            </p:nvSpPr>
            <p:spPr>
              <a:blipFill>
                <a:blip r:embed="rId2"/>
                <a:stretch>
                  <a:fillRect l="-1398"/>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0B56DA9E-111F-5E4C-BDF4-1857709BF838}"/>
              </a:ext>
            </a:extLst>
          </p:cNvPr>
          <p:cNvSpPr>
            <a:spLocks noGrp="1"/>
          </p:cNvSpPr>
          <p:nvPr>
            <p:ph type="dt" sz="half" idx="10"/>
          </p:nvPr>
        </p:nvSpPr>
        <p:spPr/>
        <p:txBody>
          <a:bodyPr/>
          <a:lstStyle/>
          <a:p>
            <a:fld id="{E51F6A34-9C00-F949-B0E5-D6F713006C07}" type="datetime1">
              <a:t>2019/7/9</a:t>
            </a:fld>
            <a:endParaRPr lang="zh-CN" altLang="en-US" dirty="0"/>
          </a:p>
        </p:txBody>
      </p:sp>
      <p:sp>
        <p:nvSpPr>
          <p:cNvPr id="5" name="页脚占位符 4">
            <a:extLst>
              <a:ext uri="{FF2B5EF4-FFF2-40B4-BE49-F238E27FC236}">
                <a16:creationId xmlns:a16="http://schemas.microsoft.com/office/drawing/2014/main" id="{3FEE76D1-3F68-3041-9197-08A49C1DF1C8}"/>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8DF872B1-7B01-6747-A082-CDC9D0E64D6D}"/>
              </a:ext>
            </a:extLst>
          </p:cNvPr>
          <p:cNvSpPr>
            <a:spLocks noGrp="1"/>
          </p:cNvSpPr>
          <p:nvPr>
            <p:ph type="sldNum" sz="quarter" idx="12"/>
          </p:nvPr>
        </p:nvSpPr>
        <p:spPr/>
        <p:txBody>
          <a:bodyPr/>
          <a:lstStyle/>
          <a:p>
            <a:fld id="{0FF54DE5-C571-48E8-A5BC-B369434E2F44}" type="slidenum">
              <a:rPr lang="en-US" altLang="zh-CN" smtClean="0"/>
              <a:pPr/>
              <a:t>8</a:t>
            </a:fld>
            <a:endParaRPr lang="zh-CN" altLang="en-US" dirty="0"/>
          </a:p>
        </p:txBody>
      </p:sp>
    </p:spTree>
    <p:extLst>
      <p:ext uri="{BB962C8B-B14F-4D97-AF65-F5344CB8AC3E}">
        <p14:creationId xmlns:p14="http://schemas.microsoft.com/office/powerpoint/2010/main" val="4008956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363DB-CCEE-714B-B9B2-73F9BBD5B686}"/>
              </a:ext>
            </a:extLst>
          </p:cNvPr>
          <p:cNvSpPr>
            <a:spLocks noGrp="1"/>
          </p:cNvSpPr>
          <p:nvPr>
            <p:ph type="title"/>
          </p:nvPr>
        </p:nvSpPr>
        <p:spPr/>
        <p:txBody>
          <a:bodyPr/>
          <a:lstStyle/>
          <a:p>
            <a:r>
              <a:rPr kumimoji="1" lang="zh-CN" altLang="en-US"/>
              <a:t>最长上升子序列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62E945-4773-BD4D-9473-9D28099D5AA3}"/>
                  </a:ext>
                </a:extLst>
              </p:cNvPr>
              <p:cNvSpPr>
                <a:spLocks noGrp="1"/>
              </p:cNvSpPr>
              <p:nvPr>
                <p:ph idx="1"/>
              </p:nvPr>
            </p:nvSpPr>
            <p:spPr/>
            <p:txBody>
              <a:bodyPr>
                <a:normAutofit/>
              </a:bodyPr>
              <a:lstStyle/>
              <a:p>
                <a:pPr marL="0" indent="0">
                  <a:lnSpc>
                    <a:spcPct val="150000"/>
                  </a:lnSpc>
                  <a:spcBef>
                    <a:spcPts val="1200"/>
                  </a:spcBef>
                  <a:buNone/>
                </a:pPr>
                <a:r>
                  <a:rPr kumimoji="1" lang="en-US" altLang="zh-CN" sz="1800"/>
                  <a:t>【</a:t>
                </a:r>
                <a:r>
                  <a:rPr kumimoji="1" lang="zh-CN" altLang="en-US" sz="1800"/>
                  <a:t>转移方程</a:t>
                </a:r>
                <a:r>
                  <a:rPr kumimoji="1" lang="en-US" altLang="zh-CN" sz="1800"/>
                  <a:t>】</a:t>
                </a:r>
              </a:p>
              <a:p>
                <a:pPr>
                  <a:lnSpc>
                    <a:spcPct val="150000"/>
                  </a:lnSpc>
                  <a:spcBef>
                    <a:spcPts val="1200"/>
                  </a:spcBef>
                </a:pPr>
                <a14:m>
                  <m:oMath xmlns:m="http://schemas.openxmlformats.org/officeDocument/2006/math">
                    <m:r>
                      <a:rPr kumimoji="1" lang="en-US" altLang="zh-CN" sz="1800" b="0" i="1">
                        <a:latin typeface="Cambria Math" panose="02040503050406030204" pitchFamily="18" charset="0"/>
                      </a:rPr>
                      <m:t>𝐹</m:t>
                    </m:r>
                    <m:d>
                      <m:dPr>
                        <m:begChr m:val="["/>
                        <m:endChr m:val="]"/>
                        <m:ctrlPr>
                          <a:rPr kumimoji="1" lang="en-US" altLang="zh-CN" sz="1800" b="0" i="1">
                            <a:latin typeface="Cambria Math" panose="02040503050406030204" pitchFamily="18" charset="0"/>
                          </a:rPr>
                        </m:ctrlPr>
                      </m:dPr>
                      <m:e>
                        <m:r>
                          <a:rPr kumimoji="1" lang="en-US" altLang="zh-CN" sz="1800" b="0" i="1">
                            <a:latin typeface="Cambria Math" panose="02040503050406030204" pitchFamily="18" charset="0"/>
                          </a:rPr>
                          <m:t>𝑖</m:t>
                        </m:r>
                      </m:e>
                    </m:d>
                    <m:r>
                      <a:rPr kumimoji="1" lang="en-US" altLang="zh-CN" sz="1800" b="0" i="1">
                        <a:latin typeface="Cambria Math" panose="02040503050406030204" pitchFamily="18" charset="0"/>
                      </a:rPr>
                      <m:t>=</m:t>
                    </m:r>
                    <m:func>
                      <m:funcPr>
                        <m:ctrlPr>
                          <a:rPr kumimoji="1" lang="en-US" altLang="zh-CN" sz="1800" b="0" i="1">
                            <a:latin typeface="Cambria Math" panose="02040503050406030204" pitchFamily="18" charset="0"/>
                          </a:rPr>
                        </m:ctrlPr>
                      </m:funcPr>
                      <m:fName>
                        <m:r>
                          <a:rPr kumimoji="1" lang="en-US" altLang="zh-CN" sz="1800" b="0" i="1">
                            <a:latin typeface="Cambria Math" panose="02040503050406030204" pitchFamily="18" charset="0"/>
                          </a:rPr>
                          <m:t>𝑚𝑎𝑥</m:t>
                        </m:r>
                      </m:fName>
                      <m:e>
                        <m:d>
                          <m:dPr>
                            <m:begChr m:val="{"/>
                            <m:endChr m:val="}"/>
                            <m:ctrlPr>
                              <a:rPr kumimoji="1" lang="en-US" altLang="zh-CN" sz="1800" b="0" i="1">
                                <a:latin typeface="Cambria Math" panose="02040503050406030204" pitchFamily="18" charset="0"/>
                              </a:rPr>
                            </m:ctrlPr>
                          </m:dPr>
                          <m:e>
                            <m:r>
                              <a:rPr kumimoji="1" lang="en-US" altLang="zh-CN" sz="1800" b="0" i="1">
                                <a:latin typeface="Cambria Math" panose="02040503050406030204" pitchFamily="18" charset="0"/>
                              </a:rPr>
                              <m:t>𝐹</m:t>
                            </m:r>
                            <m:d>
                              <m:dPr>
                                <m:begChr m:val="["/>
                                <m:endChr m:val="]"/>
                                <m:ctrlPr>
                                  <a:rPr kumimoji="1" lang="en-US" altLang="zh-CN" sz="1800" b="0" i="1">
                                    <a:latin typeface="Cambria Math" panose="02040503050406030204" pitchFamily="18" charset="0"/>
                                  </a:rPr>
                                </m:ctrlPr>
                              </m:dPr>
                              <m:e>
                                <m:r>
                                  <a:rPr kumimoji="1" lang="en-US" altLang="zh-CN" sz="1800" b="0" i="1">
                                    <a:latin typeface="Cambria Math" panose="02040503050406030204" pitchFamily="18" charset="0"/>
                                  </a:rPr>
                                  <m:t>𝑗</m:t>
                                </m:r>
                              </m:e>
                            </m:d>
                            <m:r>
                              <a:rPr kumimoji="1" lang="en-US" altLang="zh-CN" sz="1800" b="0" i="1">
                                <a:latin typeface="Cambria Math" panose="02040503050406030204" pitchFamily="18" charset="0"/>
                              </a:rPr>
                              <m:t>+1</m:t>
                            </m:r>
                          </m:e>
                        </m:d>
                      </m:e>
                    </m:func>
                    <m:r>
                      <a:rPr kumimoji="1" lang="en-US" altLang="zh-CN" sz="1800" b="0" i="1">
                        <a:latin typeface="Cambria Math" panose="02040503050406030204" pitchFamily="18" charset="0"/>
                      </a:rPr>
                      <m:t>   (0</m:t>
                    </m:r>
                    <m:r>
                      <a:rPr kumimoji="1" lang="en-US" altLang="zh-CN" sz="1800" b="0" i="1">
                        <a:latin typeface="Cambria Math" panose="02040503050406030204" pitchFamily="18" charset="0"/>
                        <a:ea typeface="Cambria Math" panose="02040503050406030204" pitchFamily="18" charset="0"/>
                      </a:rPr>
                      <m:t>≤</m:t>
                    </m:r>
                    <m:r>
                      <a:rPr kumimoji="1" lang="en-US" altLang="zh-CN" sz="1800" b="0" i="1">
                        <a:latin typeface="Cambria Math" panose="02040503050406030204" pitchFamily="18" charset="0"/>
                        <a:ea typeface="Cambria Math" panose="02040503050406030204" pitchFamily="18" charset="0"/>
                      </a:rPr>
                      <m:t>𝑗</m:t>
                    </m:r>
                    <m:r>
                      <a:rPr kumimoji="1" lang="en-US" altLang="zh-CN" sz="1800" b="0" i="1">
                        <a:latin typeface="Cambria Math" panose="02040503050406030204" pitchFamily="18" charset="0"/>
                        <a:ea typeface="Cambria Math" panose="02040503050406030204" pitchFamily="18" charset="0"/>
                      </a:rPr>
                      <m:t>&lt;</m:t>
                    </m:r>
                    <m:r>
                      <a:rPr kumimoji="1" lang="en-US" altLang="zh-CN" sz="1800" b="0" i="1">
                        <a:latin typeface="Cambria Math" panose="02040503050406030204" pitchFamily="18" charset="0"/>
                        <a:ea typeface="Cambria Math" panose="02040503050406030204" pitchFamily="18" charset="0"/>
                      </a:rPr>
                      <m:t>𝑖</m:t>
                    </m:r>
                    <m:r>
                      <a:rPr kumimoji="1" lang="en-US" altLang="zh-CN" sz="1800" b="0" i="1">
                        <a:latin typeface="Cambria Math" panose="02040503050406030204" pitchFamily="18" charset="0"/>
                        <a:ea typeface="Cambria Math" panose="02040503050406030204" pitchFamily="18" charset="0"/>
                      </a:rPr>
                      <m:t>,</m:t>
                    </m:r>
                    <m:r>
                      <a:rPr kumimoji="1" lang="en-US" altLang="zh-CN" sz="1800" b="0" i="1">
                        <a:latin typeface="Cambria Math" panose="02040503050406030204" pitchFamily="18" charset="0"/>
                        <a:ea typeface="Cambria Math" panose="02040503050406030204" pitchFamily="18" charset="0"/>
                      </a:rPr>
                      <m:t>𝐴</m:t>
                    </m:r>
                    <m:d>
                      <m:dPr>
                        <m:begChr m:val="["/>
                        <m:endChr m:val="]"/>
                        <m:ctrlPr>
                          <a:rPr kumimoji="1" lang="en-US" altLang="zh-CN" sz="1800" b="0" i="1">
                            <a:latin typeface="Cambria Math" panose="02040503050406030204" pitchFamily="18" charset="0"/>
                            <a:ea typeface="Cambria Math" panose="02040503050406030204" pitchFamily="18" charset="0"/>
                          </a:rPr>
                        </m:ctrlPr>
                      </m:dPr>
                      <m:e>
                        <m:r>
                          <a:rPr kumimoji="1" lang="en-US" altLang="zh-CN" sz="1800" b="0" i="1">
                            <a:latin typeface="Cambria Math" panose="02040503050406030204" pitchFamily="18" charset="0"/>
                            <a:ea typeface="Cambria Math" panose="02040503050406030204" pitchFamily="18" charset="0"/>
                          </a:rPr>
                          <m:t>𝑗</m:t>
                        </m:r>
                      </m:e>
                    </m:d>
                    <m:r>
                      <a:rPr kumimoji="1" lang="en-US" altLang="zh-CN" sz="1800" b="0" i="1">
                        <a:latin typeface="Cambria Math" panose="02040503050406030204" pitchFamily="18" charset="0"/>
                        <a:ea typeface="Cambria Math" panose="02040503050406030204" pitchFamily="18" charset="0"/>
                      </a:rPr>
                      <m:t>&lt;</m:t>
                    </m:r>
                    <m:r>
                      <a:rPr kumimoji="1" lang="en-US" altLang="zh-CN" sz="1800" b="0" i="1">
                        <a:latin typeface="Cambria Math" panose="02040503050406030204" pitchFamily="18" charset="0"/>
                        <a:ea typeface="Cambria Math" panose="02040503050406030204" pitchFamily="18" charset="0"/>
                      </a:rPr>
                      <m:t>𝐴</m:t>
                    </m:r>
                    <m:r>
                      <a:rPr kumimoji="1" lang="en-US" altLang="zh-CN" sz="1800" b="0" i="1">
                        <a:latin typeface="Cambria Math" panose="02040503050406030204" pitchFamily="18" charset="0"/>
                        <a:ea typeface="Cambria Math" panose="02040503050406030204" pitchFamily="18" charset="0"/>
                      </a:rPr>
                      <m:t>[</m:t>
                    </m:r>
                    <m:r>
                      <a:rPr kumimoji="1" lang="en-US" altLang="zh-CN" sz="1800" b="0" i="1">
                        <a:latin typeface="Cambria Math" panose="02040503050406030204" pitchFamily="18" charset="0"/>
                        <a:ea typeface="Cambria Math" panose="02040503050406030204" pitchFamily="18" charset="0"/>
                      </a:rPr>
                      <m:t>𝑖</m:t>
                    </m:r>
                    <m:r>
                      <a:rPr kumimoji="1" lang="en-US" altLang="zh-CN" sz="1800" b="0" i="1">
                        <a:latin typeface="Cambria Math" panose="02040503050406030204" pitchFamily="18" charset="0"/>
                        <a:ea typeface="Cambria Math" panose="02040503050406030204" pitchFamily="18" charset="0"/>
                      </a:rPr>
                      <m:t>])</m:t>
                    </m:r>
                  </m:oMath>
                </a14:m>
                <a:endParaRPr kumimoji="1" lang="en-US" altLang="zh-CN" sz="1800"/>
              </a:p>
              <a:p>
                <a:pPr marL="0" indent="0">
                  <a:lnSpc>
                    <a:spcPct val="150000"/>
                  </a:lnSpc>
                  <a:spcBef>
                    <a:spcPts val="1200"/>
                  </a:spcBef>
                  <a:buNone/>
                </a:pPr>
                <a:r>
                  <a:rPr kumimoji="1" lang="en-US" altLang="zh-CN" sz="1800"/>
                  <a:t>【</a:t>
                </a:r>
                <a:r>
                  <a:rPr kumimoji="1" lang="zh-CN" altLang="en-US" sz="1800"/>
                  <a:t>边界</a:t>
                </a:r>
                <a:r>
                  <a:rPr kumimoji="1" lang="en-US" altLang="zh-CN" sz="1800"/>
                  <a:t>】</a:t>
                </a:r>
              </a:p>
              <a:p>
                <a:pPr>
                  <a:lnSpc>
                    <a:spcPct val="150000"/>
                  </a:lnSpc>
                  <a:spcBef>
                    <a:spcPts val="1200"/>
                  </a:spcBef>
                </a:pPr>
                <a14:m>
                  <m:oMath xmlns:m="http://schemas.openxmlformats.org/officeDocument/2006/math">
                    <m:r>
                      <a:rPr kumimoji="1" lang="en-US" altLang="zh-CN" sz="1800" i="1">
                        <a:latin typeface="Cambria Math" panose="02040503050406030204" pitchFamily="18" charset="0"/>
                      </a:rPr>
                      <m:t>𝐹</m:t>
                    </m:r>
                    <m:r>
                      <a:rPr kumimoji="1" lang="en-US" altLang="zh-CN" sz="1800" i="1">
                        <a:latin typeface="Cambria Math" panose="02040503050406030204" pitchFamily="18" charset="0"/>
                      </a:rPr>
                      <m:t>[0]=0</m:t>
                    </m:r>
                  </m:oMath>
                </a14:m>
                <a:endParaRPr kumimoji="1" lang="en-US" altLang="zh-CN" sz="1800"/>
              </a:p>
              <a:p>
                <a:pPr marL="0" indent="0">
                  <a:lnSpc>
                    <a:spcPct val="150000"/>
                  </a:lnSpc>
                  <a:spcBef>
                    <a:spcPts val="1200"/>
                  </a:spcBef>
                  <a:buNone/>
                </a:pPr>
                <a:r>
                  <a:rPr kumimoji="1" lang="en-US" altLang="zh-CN" sz="1800"/>
                  <a:t>【</a:t>
                </a:r>
                <a:r>
                  <a:rPr kumimoji="1" lang="zh-CN" altLang="en-US" sz="1800"/>
                  <a:t>目标</a:t>
                </a:r>
                <a:r>
                  <a:rPr kumimoji="1" lang="en-US" altLang="zh-CN" sz="1800"/>
                  <a:t>】</a:t>
                </a:r>
              </a:p>
              <a:p>
                <a:pPr>
                  <a:lnSpc>
                    <a:spcPct val="150000"/>
                  </a:lnSpc>
                  <a:spcBef>
                    <a:spcPts val="1200"/>
                  </a:spcBef>
                </a:pPr>
                <a14:m>
                  <m:oMath xmlns:m="http://schemas.openxmlformats.org/officeDocument/2006/math">
                    <m:func>
                      <m:funcPr>
                        <m:ctrlPr>
                          <a:rPr kumimoji="1" lang="en-US" altLang="zh-CN" sz="1800" i="1">
                            <a:latin typeface="Cambria Math" panose="02040503050406030204" pitchFamily="18" charset="0"/>
                          </a:rPr>
                        </m:ctrlPr>
                      </m:funcPr>
                      <m:fName>
                        <m:r>
                          <a:rPr kumimoji="1" lang="en-US" altLang="zh-CN" sz="1800" i="1">
                            <a:latin typeface="Cambria Math" panose="02040503050406030204" pitchFamily="18" charset="0"/>
                          </a:rPr>
                          <m:t>𝑚𝑎𝑥</m:t>
                        </m:r>
                      </m:fName>
                      <m:e>
                        <m:d>
                          <m:dPr>
                            <m:begChr m:val="{"/>
                            <m:endChr m:val="}"/>
                            <m:ctrlPr>
                              <a:rPr kumimoji="1" lang="en-US" altLang="zh-CN" sz="1800" i="1">
                                <a:latin typeface="Cambria Math" panose="02040503050406030204" pitchFamily="18" charset="0"/>
                              </a:rPr>
                            </m:ctrlPr>
                          </m:dPr>
                          <m:e>
                            <m:r>
                              <a:rPr kumimoji="1" lang="en-US" altLang="zh-CN" sz="1800" i="1">
                                <a:latin typeface="Cambria Math" panose="02040503050406030204" pitchFamily="18" charset="0"/>
                              </a:rPr>
                              <m:t>𝐹</m:t>
                            </m:r>
                            <m:d>
                              <m:dPr>
                                <m:begChr m:val="["/>
                                <m:endChr m:val="]"/>
                                <m:ctrlPr>
                                  <a:rPr kumimoji="1" lang="en-US" altLang="zh-CN" sz="1800" i="1">
                                    <a:latin typeface="Cambria Math" panose="02040503050406030204" pitchFamily="18" charset="0"/>
                                  </a:rPr>
                                </m:ctrlPr>
                              </m:dPr>
                              <m:e>
                                <m:r>
                                  <a:rPr kumimoji="1" lang="en-US" altLang="zh-CN" sz="1800" b="0" i="1">
                                    <a:latin typeface="Cambria Math" panose="02040503050406030204" pitchFamily="18" charset="0"/>
                                  </a:rPr>
                                  <m:t>𝑖</m:t>
                                </m:r>
                              </m:e>
                            </m:d>
                          </m:e>
                        </m:d>
                      </m:e>
                    </m:func>
                    <m:r>
                      <a:rPr kumimoji="1" lang="en-US" altLang="zh-CN" sz="1800" i="1">
                        <a:latin typeface="Cambria Math" panose="02040503050406030204" pitchFamily="18" charset="0"/>
                      </a:rPr>
                      <m:t>   (</m:t>
                    </m:r>
                    <m:r>
                      <a:rPr kumimoji="1" lang="en-US" altLang="zh-CN" sz="1800" b="0" i="1">
                        <a:latin typeface="Cambria Math" panose="02040503050406030204" pitchFamily="18" charset="0"/>
                      </a:rPr>
                      <m:t>1</m:t>
                    </m:r>
                    <m:r>
                      <a:rPr kumimoji="1" lang="en-US" altLang="zh-CN" sz="1800" i="1">
                        <a:latin typeface="Cambria Math" panose="02040503050406030204" pitchFamily="18" charset="0"/>
                        <a:ea typeface="Cambria Math" panose="02040503050406030204" pitchFamily="18" charset="0"/>
                      </a:rPr>
                      <m:t>≤</m:t>
                    </m:r>
                    <m:r>
                      <a:rPr kumimoji="1" lang="en-US" altLang="zh-CN" sz="1800" b="0" i="1">
                        <a:latin typeface="Cambria Math" panose="02040503050406030204" pitchFamily="18" charset="0"/>
                        <a:ea typeface="Cambria Math" panose="02040503050406030204" pitchFamily="18" charset="0"/>
                      </a:rPr>
                      <m:t>𝑖</m:t>
                    </m:r>
                    <m:r>
                      <a:rPr kumimoji="1" lang="en-US" altLang="zh-CN" sz="1800" i="1">
                        <a:latin typeface="Cambria Math" panose="02040503050406030204" pitchFamily="18" charset="0"/>
                        <a:ea typeface="Cambria Math" panose="02040503050406030204" pitchFamily="18" charset="0"/>
                      </a:rPr>
                      <m:t>≤</m:t>
                    </m:r>
                    <m:r>
                      <a:rPr kumimoji="1" lang="en-US" altLang="zh-CN" sz="1800" b="0" i="1">
                        <a:latin typeface="Cambria Math" panose="02040503050406030204" pitchFamily="18" charset="0"/>
                        <a:ea typeface="Cambria Math" panose="02040503050406030204" pitchFamily="18" charset="0"/>
                      </a:rPr>
                      <m:t>𝑁</m:t>
                    </m:r>
                    <m:r>
                      <a:rPr kumimoji="1" lang="en-US" altLang="zh-CN" sz="1800" i="1">
                        <a:latin typeface="Cambria Math" panose="02040503050406030204" pitchFamily="18" charset="0"/>
                        <a:ea typeface="Cambria Math" panose="02040503050406030204" pitchFamily="18" charset="0"/>
                      </a:rPr>
                      <m:t>) </m:t>
                    </m:r>
                  </m:oMath>
                </a14:m>
                <a:endParaRPr kumimoji="1" lang="en-US" altLang="zh-CN" sz="1800"/>
              </a:p>
              <a:p>
                <a:pPr marL="0" indent="0">
                  <a:lnSpc>
                    <a:spcPct val="150000"/>
                  </a:lnSpc>
                  <a:spcBef>
                    <a:spcPts val="1200"/>
                  </a:spcBef>
                  <a:buNone/>
                </a:pPr>
                <a:endParaRPr kumimoji="1" lang="zh-CN" altLang="en-US" sz="1800"/>
              </a:p>
            </p:txBody>
          </p:sp>
        </mc:Choice>
        <mc:Fallback xmlns="">
          <p:sp>
            <p:nvSpPr>
              <p:cNvPr id="3" name="内容占位符 2">
                <a:extLst>
                  <a:ext uri="{FF2B5EF4-FFF2-40B4-BE49-F238E27FC236}">
                    <a16:creationId xmlns:a16="http://schemas.microsoft.com/office/drawing/2014/main" id="{BE62E945-4773-BD4D-9473-9D28099D5AA3}"/>
                  </a:ext>
                </a:extLst>
              </p:cNvPr>
              <p:cNvSpPr>
                <a:spLocks noGrp="1" noRot="1" noChangeAspect="1" noMove="1" noResize="1" noEditPoints="1" noAdjustHandles="1" noChangeArrowheads="1" noChangeShapeType="1" noTextEdit="1"/>
              </p:cNvSpPr>
              <p:nvPr>
                <p:ph idx="1"/>
              </p:nvPr>
            </p:nvSpPr>
            <p:spPr>
              <a:blipFill>
                <a:blip r:embed="rId2"/>
                <a:stretch>
                  <a:fillRect l="-1398"/>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0B56DA9E-111F-5E4C-BDF4-1857709BF838}"/>
              </a:ext>
            </a:extLst>
          </p:cNvPr>
          <p:cNvSpPr>
            <a:spLocks noGrp="1"/>
          </p:cNvSpPr>
          <p:nvPr>
            <p:ph type="dt" sz="half" idx="10"/>
          </p:nvPr>
        </p:nvSpPr>
        <p:spPr/>
        <p:txBody>
          <a:bodyPr/>
          <a:lstStyle/>
          <a:p>
            <a:fld id="{E51F6A34-9C00-F949-B0E5-D6F713006C07}" type="datetime1">
              <a:t>2019/7/9</a:t>
            </a:fld>
            <a:endParaRPr lang="zh-CN" altLang="en-US" dirty="0"/>
          </a:p>
        </p:txBody>
      </p:sp>
      <p:sp>
        <p:nvSpPr>
          <p:cNvPr id="5" name="页脚占位符 4">
            <a:extLst>
              <a:ext uri="{FF2B5EF4-FFF2-40B4-BE49-F238E27FC236}">
                <a16:creationId xmlns:a16="http://schemas.microsoft.com/office/drawing/2014/main" id="{3FEE76D1-3F68-3041-9197-08A49C1DF1C8}"/>
              </a:ext>
            </a:extLst>
          </p:cNvPr>
          <p:cNvSpPr>
            <a:spLocks noGrp="1"/>
          </p:cNvSpPr>
          <p:nvPr>
            <p:ph type="ftr" sz="quarter" idx="11"/>
          </p:nvPr>
        </p:nvSpPr>
        <p:spPr/>
        <p:txBody>
          <a:bodyPr/>
          <a:lstStyle/>
          <a:p>
            <a:r>
              <a:rPr lang="en-US" altLang="zh-CN" noProof="0"/>
              <a:t>2019</a:t>
            </a:r>
            <a:r>
              <a:rPr lang="zh-CN" altLang="en-US" noProof="0"/>
              <a:t>年第二期</a:t>
            </a:r>
            <a:r>
              <a:rPr lang="en-US" altLang="zh-CN" noProof="0"/>
              <a:t>NOI</a:t>
            </a:r>
            <a:r>
              <a:rPr lang="zh-CN" altLang="en-US" noProof="0"/>
              <a:t>教师培训 首都师范大学附属中学</a:t>
            </a:r>
            <a:endParaRPr lang="zh-CN" altLang="en-US" noProof="0" dirty="0"/>
          </a:p>
        </p:txBody>
      </p:sp>
      <p:sp>
        <p:nvSpPr>
          <p:cNvPr id="6" name="灯片编号占位符 5">
            <a:extLst>
              <a:ext uri="{FF2B5EF4-FFF2-40B4-BE49-F238E27FC236}">
                <a16:creationId xmlns:a16="http://schemas.microsoft.com/office/drawing/2014/main" id="{8DF872B1-7B01-6747-A082-CDC9D0E64D6D}"/>
              </a:ext>
            </a:extLst>
          </p:cNvPr>
          <p:cNvSpPr>
            <a:spLocks noGrp="1"/>
          </p:cNvSpPr>
          <p:nvPr>
            <p:ph type="sldNum" sz="quarter" idx="12"/>
          </p:nvPr>
        </p:nvSpPr>
        <p:spPr/>
        <p:txBody>
          <a:bodyPr/>
          <a:lstStyle/>
          <a:p>
            <a:fld id="{0FF54DE5-C571-48E8-A5BC-B369434E2F44}" type="slidenum">
              <a:rPr lang="en-US" altLang="zh-CN" smtClean="0"/>
              <a:pPr/>
              <a:t>9</a:t>
            </a:fld>
            <a:endParaRPr lang="zh-CN" altLang="en-US" dirty="0"/>
          </a:p>
        </p:txBody>
      </p:sp>
    </p:spTree>
    <p:extLst>
      <p:ext uri="{BB962C8B-B14F-4D97-AF65-F5344CB8AC3E}">
        <p14:creationId xmlns:p14="http://schemas.microsoft.com/office/powerpoint/2010/main" val="348132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dcmitype/"/>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 ds:uri="4873beb7-5857-4685-be1f-d57550cc96cc"/>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1558</Words>
  <Application>Microsoft Office PowerPoint</Application>
  <PresentationFormat>宽屏</PresentationFormat>
  <Paragraphs>227</Paragraphs>
  <Slides>28</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Euphemia</vt:lpstr>
      <vt:lpstr>微软雅黑</vt:lpstr>
      <vt:lpstr>Arial</vt:lpstr>
      <vt:lpstr>Cambria Math</vt:lpstr>
      <vt:lpstr>Wingdings</vt:lpstr>
      <vt:lpstr>学术文献 16x9</vt:lpstr>
      <vt:lpstr>动态规划入门</vt:lpstr>
      <vt:lpstr>动态规划</vt:lpstr>
      <vt:lpstr>动态规划</vt:lpstr>
      <vt:lpstr>动态规划</vt:lpstr>
      <vt:lpstr>数字三角形</vt:lpstr>
      <vt:lpstr>数字三角形</vt:lpstr>
      <vt:lpstr>线性DP</vt:lpstr>
      <vt:lpstr>最长上升子序列</vt:lpstr>
      <vt:lpstr>最长上升子序列</vt:lpstr>
      <vt:lpstr>线性DP</vt:lpstr>
      <vt:lpstr>最长公共子序列</vt:lpstr>
      <vt:lpstr>最长公共子序列</vt:lpstr>
      <vt:lpstr>线性DP的设计</vt:lpstr>
      <vt:lpstr>最长公共上升子序列</vt:lpstr>
      <vt:lpstr>背包</vt:lpstr>
      <vt:lpstr>0-1背包</vt:lpstr>
      <vt:lpstr>0-1背包</vt:lpstr>
      <vt:lpstr>完全背包</vt:lpstr>
      <vt:lpstr>多重背包</vt:lpstr>
      <vt:lpstr>分组背包</vt:lpstr>
      <vt:lpstr>求和 </vt:lpstr>
      <vt:lpstr>拆分</vt:lpstr>
      <vt:lpstr>区间DP</vt:lpstr>
      <vt:lpstr>合并石子</vt:lpstr>
      <vt:lpstr>区间 DP</vt:lpstr>
      <vt:lpstr>Polygon</vt:lpstr>
      <vt:lpstr>Polygon</vt:lpstr>
      <vt:lpstr>谢谢！</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cp:lastPrinted>2018-12-25T12:48:26Z</cp:lastPrinted>
  <dcterms:created xsi:type="dcterms:W3CDTF">2017-11-04T04:56:49Z</dcterms:created>
  <dcterms:modified xsi:type="dcterms:W3CDTF">2019-07-09T05:19:31Z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