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4"/>
  </p:notesMasterIdLst>
  <p:sldIdLst>
    <p:sldId id="256" r:id="rId2"/>
    <p:sldId id="546" r:id="rId3"/>
    <p:sldId id="260" r:id="rId4"/>
    <p:sldId id="333" r:id="rId5"/>
    <p:sldId id="268" r:id="rId6"/>
    <p:sldId id="257" r:id="rId7"/>
    <p:sldId id="258" r:id="rId8"/>
    <p:sldId id="262" r:id="rId9"/>
    <p:sldId id="269" r:id="rId10"/>
    <p:sldId id="547" r:id="rId11"/>
    <p:sldId id="266" r:id="rId12"/>
    <p:sldId id="418" r:id="rId13"/>
    <p:sldId id="277" r:id="rId14"/>
    <p:sldId id="267" r:id="rId15"/>
    <p:sldId id="270" r:id="rId16"/>
    <p:sldId id="419" r:id="rId17"/>
    <p:sldId id="272" r:id="rId18"/>
    <p:sldId id="273" r:id="rId19"/>
    <p:sldId id="276" r:id="rId20"/>
    <p:sldId id="274" r:id="rId21"/>
    <p:sldId id="275" r:id="rId22"/>
    <p:sldId id="278" r:id="rId23"/>
    <p:sldId id="279" r:id="rId24"/>
    <p:sldId id="280" r:id="rId25"/>
    <p:sldId id="281" r:id="rId26"/>
    <p:sldId id="417" r:id="rId27"/>
    <p:sldId id="284" r:id="rId28"/>
    <p:sldId id="285" r:id="rId29"/>
    <p:sldId id="286" r:id="rId30"/>
    <p:sldId id="298" r:id="rId31"/>
    <p:sldId id="312" r:id="rId32"/>
    <p:sldId id="302" r:id="rId33"/>
    <p:sldId id="303" r:id="rId34"/>
    <p:sldId id="304" r:id="rId35"/>
    <p:sldId id="305" r:id="rId36"/>
    <p:sldId id="306" r:id="rId37"/>
    <p:sldId id="421" r:id="rId38"/>
    <p:sldId id="420" r:id="rId39"/>
    <p:sldId id="314" r:id="rId40"/>
    <p:sldId id="308" r:id="rId41"/>
    <p:sldId id="315" r:id="rId42"/>
    <p:sldId id="309" r:id="rId43"/>
    <p:sldId id="311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4" r:id="rId52"/>
    <p:sldId id="323" r:id="rId53"/>
    <p:sldId id="325" r:id="rId54"/>
    <p:sldId id="327" r:id="rId55"/>
    <p:sldId id="326" r:id="rId56"/>
    <p:sldId id="328" r:id="rId57"/>
    <p:sldId id="329" r:id="rId58"/>
    <p:sldId id="330" r:id="rId59"/>
    <p:sldId id="331" r:id="rId60"/>
    <p:sldId id="332" r:id="rId61"/>
    <p:sldId id="334" r:id="rId62"/>
    <p:sldId id="335" r:id="rId63"/>
    <p:sldId id="336" r:id="rId64"/>
    <p:sldId id="337" r:id="rId65"/>
    <p:sldId id="338" r:id="rId66"/>
    <p:sldId id="339" r:id="rId67"/>
    <p:sldId id="341" r:id="rId68"/>
    <p:sldId id="340" r:id="rId69"/>
    <p:sldId id="342" r:id="rId70"/>
    <p:sldId id="343" r:id="rId71"/>
    <p:sldId id="344" r:id="rId72"/>
    <p:sldId id="345" r:id="rId73"/>
    <p:sldId id="347" r:id="rId74"/>
    <p:sldId id="346" r:id="rId75"/>
    <p:sldId id="349" r:id="rId76"/>
    <p:sldId id="350" r:id="rId77"/>
    <p:sldId id="351" r:id="rId78"/>
    <p:sldId id="353" r:id="rId79"/>
    <p:sldId id="352" r:id="rId80"/>
    <p:sldId id="348" r:id="rId81"/>
    <p:sldId id="355" r:id="rId82"/>
    <p:sldId id="356" r:id="rId83"/>
    <p:sldId id="357" r:id="rId84"/>
    <p:sldId id="358" r:id="rId85"/>
    <p:sldId id="359" r:id="rId86"/>
    <p:sldId id="360" r:id="rId87"/>
    <p:sldId id="362" r:id="rId88"/>
    <p:sldId id="363" r:id="rId89"/>
    <p:sldId id="364" r:id="rId90"/>
    <p:sldId id="365" r:id="rId91"/>
    <p:sldId id="367" r:id="rId92"/>
    <p:sldId id="368" r:id="rId93"/>
    <p:sldId id="371" r:id="rId94"/>
    <p:sldId id="370" r:id="rId95"/>
    <p:sldId id="369" r:id="rId96"/>
    <p:sldId id="372" r:id="rId97"/>
    <p:sldId id="366" r:id="rId98"/>
    <p:sldId id="381" r:id="rId99"/>
    <p:sldId id="382" r:id="rId100"/>
    <p:sldId id="383" r:id="rId101"/>
    <p:sldId id="385" r:id="rId102"/>
    <p:sldId id="384" r:id="rId103"/>
    <p:sldId id="416" r:id="rId104"/>
    <p:sldId id="386" r:id="rId105"/>
    <p:sldId id="387" r:id="rId106"/>
    <p:sldId id="388" r:id="rId107"/>
    <p:sldId id="389" r:id="rId108"/>
    <p:sldId id="414" r:id="rId109"/>
    <p:sldId id="415" r:id="rId110"/>
    <p:sldId id="390" r:id="rId111"/>
    <p:sldId id="392" r:id="rId112"/>
    <p:sldId id="391" r:id="rId113"/>
    <p:sldId id="394" r:id="rId114"/>
    <p:sldId id="393" r:id="rId115"/>
    <p:sldId id="395" r:id="rId116"/>
    <p:sldId id="396" r:id="rId117"/>
    <p:sldId id="397" r:id="rId118"/>
    <p:sldId id="398" r:id="rId119"/>
    <p:sldId id="399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09" r:id="rId128"/>
    <p:sldId id="412" r:id="rId129"/>
    <p:sldId id="413" r:id="rId130"/>
    <p:sldId id="401" r:id="rId131"/>
    <p:sldId id="423" r:id="rId132"/>
    <p:sldId id="422" r:id="rId1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86" y="78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3E558-3A03-4F06-B56D-FFCBCD527491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zh-CN" altLang="en-US"/>
        </a:p>
      </dgm:t>
    </dgm:pt>
    <dgm:pt modelId="{7FE15D37-4784-4928-AA54-DDC2DCFAF243}">
      <dgm:prSet/>
      <dgm:spPr/>
      <dgm:t>
        <a:bodyPr/>
        <a:lstStyle/>
        <a:p>
          <a:pPr algn="ctr" rtl="0"/>
          <a:r>
            <a:rPr 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动态规划算法初步</a:t>
          </a:r>
          <a:endParaRPr lang="zh-CN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14CBDB-A61E-4EE6-8D74-078B0664BC47}" type="parTrans" cxnId="{89BB0B65-2D7F-4B7D-AC8A-1559E4A4864B}">
      <dgm:prSet/>
      <dgm:spPr/>
      <dgm:t>
        <a:bodyPr/>
        <a:lstStyle/>
        <a:p>
          <a:endParaRPr lang="zh-CN" altLang="en-US"/>
        </a:p>
      </dgm:t>
    </dgm:pt>
    <dgm:pt modelId="{B6D430CA-3C35-4618-B5AF-AC053973F18F}" type="sibTrans" cxnId="{89BB0B65-2D7F-4B7D-AC8A-1559E4A4864B}">
      <dgm:prSet/>
      <dgm:spPr/>
      <dgm:t>
        <a:bodyPr/>
        <a:lstStyle/>
        <a:p>
          <a:endParaRPr lang="zh-CN" altLang="en-US"/>
        </a:p>
      </dgm:t>
    </dgm:pt>
    <dgm:pt modelId="{E2F1F97A-99D3-4542-B310-A48DE2C1BF6C}" type="pres">
      <dgm:prSet presAssocID="{1473E558-3A03-4F06-B56D-FFCBCD5274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F7B02A-46AD-4E48-9365-DAFCA384625B}" type="pres">
      <dgm:prSet presAssocID="{7FE15D37-4784-4928-AA54-DDC2DCFAF243}" presName="parentText" presStyleLbl="node1" presStyleIdx="0" presStyleCnt="1" custLinFactNeighborX="10551" custLinFactNeighborY="-182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FEE8AD-CE57-44E4-8CBC-ABD6121B7FE2}" type="presOf" srcId="{1473E558-3A03-4F06-B56D-FFCBCD527491}" destId="{E2F1F97A-99D3-4542-B310-A48DE2C1BF6C}" srcOrd="0" destOrd="0" presId="urn:microsoft.com/office/officeart/2005/8/layout/vList2#1"/>
    <dgm:cxn modelId="{4520A3D4-9655-4818-8C00-94C092FA3CFC}" type="presOf" srcId="{7FE15D37-4784-4928-AA54-DDC2DCFAF243}" destId="{62F7B02A-46AD-4E48-9365-DAFCA384625B}" srcOrd="0" destOrd="0" presId="urn:microsoft.com/office/officeart/2005/8/layout/vList2#1"/>
    <dgm:cxn modelId="{89BB0B65-2D7F-4B7D-AC8A-1559E4A4864B}" srcId="{1473E558-3A03-4F06-B56D-FFCBCD527491}" destId="{7FE15D37-4784-4928-AA54-DDC2DCFAF243}" srcOrd="0" destOrd="0" parTransId="{D114CBDB-A61E-4EE6-8D74-078B0664BC47}" sibTransId="{B6D430CA-3C35-4618-B5AF-AC053973F18F}"/>
    <dgm:cxn modelId="{5FAF0A4E-A73D-4C54-AFAA-ECE6B8A2B5C2}" type="presParOf" srcId="{E2F1F97A-99D3-4542-B310-A48DE2C1BF6C}" destId="{62F7B02A-46AD-4E48-9365-DAFCA384625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B02A-46AD-4E48-9365-DAFCA384625B}">
      <dsp:nvSpPr>
        <dsp:cNvPr id="0" name=""/>
        <dsp:cNvSpPr/>
      </dsp:nvSpPr>
      <dsp:spPr>
        <a:xfrm>
          <a:off x="0" y="0"/>
          <a:ext cx="6984776" cy="146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7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动态规划算法初步</a:t>
          </a:r>
          <a:endParaRPr lang="zh-CN" sz="5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1622" y="71622"/>
        <a:ext cx="6841532" cy="1323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3FE733C-9920-4A37-8B96-B2679F661C50}" type="datetimeFigureOut">
              <a:rPr lang="zh-CN" altLang="en-US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2A68418-A3BD-4C40-99AF-609C02979F0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48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832775-9320-4C14-B726-8547D692935D}" type="slidenum">
              <a:rPr lang="zh-CN" altLang="en-US" smtClean="0"/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019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21BAD-3262-4085-A4D9-3A80E1E0496D}" type="slidenum">
              <a:rPr lang="en-US" altLang="zh-CN" smtClean="0">
                <a:ea typeface="宋体" panose="02010600030101010101" pitchFamily="2" charset="-122"/>
              </a:rPr>
              <a:t>131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1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B7006-26D0-4202-BBDF-B8B432A7DE24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493244-C59B-4FF5-9C8F-9B4535D763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16AA1-170E-45FF-B229-511950C87AA1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6077F-07F7-464C-B5D2-6B868558DDD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1E52-1073-478F-97F6-4E35B727090E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93B1B-0823-4DE1-A3BB-AA094A4DDB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7818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0767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295400"/>
            <a:ext cx="40767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20C62-645D-4FF7-B9B1-B420C991D0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2400" cy="796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A2D7D-197B-4EFA-82FE-DF323C6385D7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950" y="6237288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B1005-2016-4167-A003-782795136B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D408C-6E3C-4915-9A13-2DBFE7E22E43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DD78F-C28A-493B-A339-E6D9FAF511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96E20-9EFB-4262-9734-7BC48FA2FFE9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F51E-01E3-4AF7-8AAB-43848163BF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CC01-C46C-4CAD-85AD-8C93B17E73EC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12AE-FE42-4873-B24B-67E5EAD35D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E9806-B7F1-4B25-9231-18ABDC90382B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0CEC0-D0F8-4E35-886F-2032668392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461E0-2047-4CEF-BB8B-CC67B0840D69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D1F44-A344-4CA8-86AC-07FF314B7F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D219A-DC38-4691-B060-B55A16F416DD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44C72-F265-486A-89E7-19F9330A03D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C3B5E-CEAC-4815-9B6F-3734D8761364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1369-5D0E-4B67-B7B9-023523C373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4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4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D493BD-C901-4F39-A5A1-B7BFD9C1641C}" type="datetime1">
              <a:rPr lang="zh-CN" altLang="en-US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1EA25C5-9CAC-41F9-BBE4-C0ECE240844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anose="02010509060101010101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0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emf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043608" y="1505930"/>
          <a:ext cx="6984776" cy="1491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99F1C-A04D-4CF9-B794-DF0BCDCD4B43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39750" y="4048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每个位置被计算过的次数：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532890"/>
            <a:ext cx="7099935" cy="45720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1  2  1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1  3  3 </a:t>
            </a:r>
            <a:r>
              <a:rPr lang="en-US" altLang="zh-CN" b="1" dirty="0" smtClean="0"/>
              <a:t>  </a:t>
            </a:r>
            <a:r>
              <a:rPr lang="en-US" altLang="zh-CN" b="1" dirty="0"/>
              <a:t>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1  4  6 </a:t>
            </a:r>
            <a:r>
              <a:rPr lang="en-US" altLang="zh-CN" b="1" dirty="0" smtClean="0"/>
              <a:t>  </a:t>
            </a:r>
            <a:r>
              <a:rPr lang="en-US" altLang="zh-CN" b="1" dirty="0"/>
              <a:t>4  </a:t>
            </a:r>
            <a:r>
              <a:rPr lang="en-US" altLang="zh-CN" b="1" dirty="0" smtClean="0"/>
              <a:t> 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1  5  10  10  5  </a:t>
            </a:r>
            <a:r>
              <a:rPr lang="en-US" altLang="zh-CN" b="1" dirty="0" smtClean="0"/>
              <a:t> 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1  6  15  20  15  6  </a:t>
            </a:r>
            <a:r>
              <a:rPr lang="en-US" altLang="zh-CN" b="1" dirty="0" smtClean="0"/>
              <a:t> 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1  7  21  35  35  21  7  </a:t>
            </a:r>
            <a:r>
              <a:rPr lang="en-US" altLang="zh-CN" b="1" dirty="0" smtClean="0"/>
              <a:t> 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1  8  28  56  70  56  28  8 </a:t>
            </a:r>
            <a:r>
              <a:rPr lang="en-US" altLang="zh-CN" b="1" dirty="0" smtClean="0"/>
              <a:t>  </a:t>
            </a:r>
            <a:r>
              <a:rPr lang="en-US" altLang="zh-CN" b="1" dirty="0"/>
              <a:t>1 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1  9  36  84  126 </a:t>
            </a:r>
            <a:r>
              <a:rPr lang="en-US" altLang="zh-CN" b="1" dirty="0" smtClean="0"/>
              <a:t>126 84  </a:t>
            </a:r>
            <a:r>
              <a:rPr lang="en-US" altLang="zh-CN" b="1" dirty="0"/>
              <a:t>36  9  1 </a:t>
            </a:r>
            <a:endParaRPr lang="zh-CN" altLang="en-US" b="1" dirty="0">
              <a:solidFill>
                <a:srgbClr val="3333FF"/>
              </a:solidFill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B6AEA-F9B3-4248-8AA4-80D088E83E85}" type="slidenum">
              <a:rPr lang="zh-CN" altLang="en-US"/>
              <a:t>10</a:t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470400" y="2223770"/>
            <a:ext cx="415544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2600" b="1">
                <a:latin typeface="+mn-lt"/>
                <a:ea typeface="+mn-ea"/>
              </a:rPr>
              <a:t>穷举算法求路径的条数</a:t>
            </a:r>
            <a:r>
              <a:rPr lang="en-US" altLang="zh-CN" sz="2600" b="1">
                <a:latin typeface="+mn-lt"/>
                <a:ea typeface="+mn-ea"/>
              </a:rPr>
              <a:t>2</a:t>
            </a:r>
            <a:r>
              <a:rPr lang="en-US" altLang="zh-CN" sz="2600" b="1" baseline="30000">
                <a:latin typeface="+mn-lt"/>
                <a:ea typeface="+mn-ea"/>
              </a:rPr>
              <a:t>k</a:t>
            </a:r>
            <a:r>
              <a:rPr lang="en-US" altLang="zh-CN" sz="2600" b="1">
                <a:latin typeface="+mn-lt"/>
                <a:ea typeface="+mn-ea"/>
              </a:rPr>
              <a:t>-1     </a:t>
            </a:r>
            <a:endParaRPr lang="zh-CN" altLang="en-US" sz="2600" b="1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>
          <a:xfrm>
            <a:off x="1979613" y="981075"/>
            <a:ext cx="4608512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反例：</a:t>
            </a:r>
            <a:r>
              <a:rPr lang="en-US" altLang="zh-CN" b="1" smtClean="0"/>
              <a:t>7  4  4  7</a:t>
            </a:r>
            <a:endParaRPr lang="zh-CN" altLang="en-US" b="1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08BDB-2419-45EF-ABB9-65CF9FB88CB2}" type="slidenum">
              <a:rPr lang="zh-CN" altLang="en-US"/>
              <a:t>100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63713" y="2133600"/>
            <a:ext cx="5111750" cy="7905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b="1" smtClean="0"/>
              <a:t>贪心：</a:t>
            </a:r>
            <a:r>
              <a:rPr lang="en-US" altLang="zh-CN" sz="3600" b="1" smtClean="0"/>
              <a:t>8+15+22=45</a:t>
            </a:r>
            <a:endParaRPr lang="zh-CN" altLang="en-US" sz="3600" b="1" smtClean="0"/>
          </a:p>
        </p:txBody>
      </p:sp>
      <p:sp>
        <p:nvSpPr>
          <p:cNvPr id="5" name="内容占位符 3"/>
          <p:cNvSpPr txBox="1"/>
          <p:nvPr/>
        </p:nvSpPr>
        <p:spPr bwMode="auto">
          <a:xfrm>
            <a:off x="1763713" y="3243263"/>
            <a:ext cx="4537075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>
              <a:spcBef>
                <a:spcPts val="575"/>
              </a:spcBef>
              <a:buClr>
                <a:schemeClr val="accent1"/>
              </a:buClr>
              <a:buSzPct val="85000"/>
              <a:buNone/>
            </a:pPr>
            <a:r>
              <a:rPr lang="zh-CN" altLang="en-US" sz="3600" b="1"/>
              <a:t>正确：</a:t>
            </a:r>
            <a:r>
              <a:rPr lang="en-US" altLang="zh-CN" sz="3600" b="1"/>
              <a:t>11+11+22=44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>
          <a:xfrm>
            <a:off x="1763713" y="457200"/>
            <a:ext cx="4608512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应该怎么合并呢？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7574D-771E-42BF-BD7C-166ECE02D8EE}" type="slidenum">
              <a:rPr lang="zh-CN" altLang="en-US"/>
              <a:t>101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35150" y="2349501"/>
            <a:ext cx="4897438" cy="2879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4000" b="1" smtClean="0"/>
              <a:t>3</a:t>
            </a:r>
            <a:r>
              <a:rPr lang="zh-CN" altLang="en-US" sz="4000" b="1" smtClean="0"/>
              <a:t>堆石子合并方案：</a:t>
            </a:r>
            <a:endParaRPr lang="en-US" altLang="zh-CN" sz="4000" b="1" smtClean="0"/>
          </a:p>
          <a:p>
            <a:pPr marL="0" indent="0" eaLnBrk="1" hangingPunct="1">
              <a:buNone/>
            </a:pPr>
            <a:r>
              <a:rPr lang="en-US" altLang="zh-CN" sz="4000" b="1" smtClean="0"/>
              <a:t>11+</a:t>
            </a:r>
            <a:r>
              <a:rPr lang="zh-CN" altLang="en-US" sz="4000" b="1" smtClean="0"/>
              <a:t>（</a:t>
            </a:r>
            <a:r>
              <a:rPr lang="en-US" altLang="zh-CN" sz="4000" b="1" smtClean="0"/>
              <a:t>11+6</a:t>
            </a:r>
            <a:r>
              <a:rPr lang="zh-CN" altLang="en-US" sz="4000" b="1" smtClean="0"/>
              <a:t>）</a:t>
            </a:r>
            <a:r>
              <a:rPr lang="en-US" altLang="zh-CN" sz="4000" b="1" smtClean="0"/>
              <a:t>=30</a:t>
            </a:r>
          </a:p>
          <a:p>
            <a:pPr marL="0" indent="0" eaLnBrk="1" hangingPunct="1">
              <a:buNone/>
            </a:pPr>
            <a:r>
              <a:rPr lang="en-US" altLang="zh-CN" sz="4000" b="1" smtClean="0"/>
              <a:t>9+</a:t>
            </a:r>
            <a:r>
              <a:rPr lang="zh-CN" altLang="en-US" sz="4000" b="1" smtClean="0"/>
              <a:t>（</a:t>
            </a:r>
            <a:r>
              <a:rPr lang="en-US" altLang="zh-CN" sz="4000" b="1" smtClean="0"/>
              <a:t>8+9</a:t>
            </a:r>
            <a:r>
              <a:rPr lang="zh-CN" altLang="en-US" sz="4000" b="1" smtClean="0"/>
              <a:t>）</a:t>
            </a:r>
            <a:r>
              <a:rPr lang="en-US" altLang="zh-CN" sz="4000" b="1" smtClean="0"/>
              <a:t>=26</a:t>
            </a:r>
          </a:p>
          <a:p>
            <a:pPr marL="0" indent="0" eaLnBrk="1" hangingPunct="1">
              <a:buNone/>
            </a:pPr>
            <a:r>
              <a:rPr lang="en-US" altLang="zh-CN" sz="4000" b="1" smtClean="0"/>
              <a:t>ans=min(30,26)=26</a:t>
            </a:r>
            <a:endParaRPr lang="zh-CN" altLang="en-US" sz="4000" b="1" smtClean="0"/>
          </a:p>
        </p:txBody>
      </p:sp>
      <p:sp>
        <p:nvSpPr>
          <p:cNvPr id="131077" name="标题 1"/>
          <p:cNvSpPr txBox="1"/>
          <p:nvPr/>
        </p:nvSpPr>
        <p:spPr bwMode="auto">
          <a:xfrm>
            <a:off x="2700338" y="1303338"/>
            <a:ext cx="2592387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b"/>
          <a:lstStyle/>
          <a:p>
            <a:r>
              <a:rPr lang="en-US" altLang="zh-CN" sz="4000" b="1">
                <a:latin typeface="Franklin Gothic Book" pitchFamily="34" charset="0"/>
                <a:ea typeface="幼圆" panose="02010509060101010101" pitchFamily="49" charset="-122"/>
              </a:rPr>
              <a:t>8  3  6</a:t>
            </a:r>
            <a:endParaRPr lang="zh-CN" altLang="en-US" sz="4000" b="1">
              <a:latin typeface="Franklin Gothic Book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1E296-39B6-43F3-9F74-4A0A01A771FC}" type="slidenum">
              <a:rPr lang="zh-CN" altLang="en-US"/>
              <a:t>102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05" y="1700530"/>
            <a:ext cx="8064500" cy="3646170"/>
          </a:xfrm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3200" b="1" dirty="0" smtClean="0"/>
              <a:t>N=4</a:t>
            </a:r>
            <a:r>
              <a:rPr lang="zh-CN" altLang="en-US" sz="3200" b="1" dirty="0" smtClean="0"/>
              <a:t>时，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堆一共合并了几次？</a:t>
            </a:r>
            <a:endParaRPr lang="en-US" altLang="zh-CN" sz="3200" b="1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3200" b="1" dirty="0" smtClean="0"/>
              <a:t>最后一次合并成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zh-CN" altLang="en-US" sz="3200" b="1" dirty="0" smtClean="0"/>
              <a:t>堆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前</a:t>
            </a:r>
            <a:r>
              <a:rPr lang="zh-CN" altLang="en-US" sz="3200" b="1" dirty="0" smtClean="0"/>
              <a:t>的那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两</a:t>
            </a:r>
            <a:r>
              <a:rPr lang="zh-CN" altLang="en-US" sz="3200" b="1" dirty="0" smtClean="0"/>
              <a:t>堆什么样？</a:t>
            </a:r>
            <a:endParaRPr lang="en-US" altLang="zh-CN" sz="3200" b="1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，</a:t>
            </a:r>
            <a:r>
              <a:rPr lang="en-US" altLang="zh-CN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或者 </a:t>
            </a:r>
            <a:r>
              <a:rPr lang="en-US" altLang="zh-CN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altLang="zh-CN" sz="3200" b="1" dirty="0" smtClean="0"/>
              <a:t>,</a:t>
            </a:r>
            <a:r>
              <a:rPr lang="en-US" altLang="zh-CN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或者 </a:t>
            </a:r>
            <a:r>
              <a:rPr lang="en-US" altLang="zh-CN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r>
              <a:rPr lang="en-US" altLang="zh-CN" sz="3200" b="1" dirty="0" smtClean="0"/>
              <a:t>,8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3200" b="1" dirty="0" smtClean="0"/>
              <a:t>哪种情况是理想的情况：</a:t>
            </a:r>
            <a:endParaRPr lang="en-US" altLang="zh-CN" sz="3200" b="1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altLang="zh-CN" sz="3200" b="1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3200" b="1" dirty="0" smtClean="0"/>
              <a:t>子问题变成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堆和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堆的情况。</a:t>
            </a:r>
            <a:endParaRPr lang="zh-CN" altLang="en-US" sz="3200" b="1" dirty="0"/>
          </a:p>
        </p:txBody>
      </p:sp>
      <p:sp>
        <p:nvSpPr>
          <p:cNvPr id="132100" name="标题 1"/>
          <p:cNvSpPr txBox="1"/>
          <p:nvPr/>
        </p:nvSpPr>
        <p:spPr bwMode="auto">
          <a:xfrm>
            <a:off x="2339975" y="765175"/>
            <a:ext cx="360045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91440" anchor="b"/>
          <a:lstStyle/>
          <a:p>
            <a:r>
              <a:rPr lang="en-US" altLang="zh-CN" sz="4000" b="1">
                <a:latin typeface="Franklin Gothic Book" pitchFamily="34" charset="0"/>
                <a:ea typeface="幼圆" panose="02010509060101010101" pitchFamily="49" charset="-122"/>
              </a:rPr>
              <a:t>8  5  5  8</a:t>
            </a:r>
            <a:endParaRPr lang="zh-CN" altLang="en-US" sz="4000" b="1">
              <a:latin typeface="Franklin Gothic Book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>
          <a:xfrm>
            <a:off x="467544" y="268103"/>
            <a:ext cx="3455987" cy="796925"/>
          </a:xfrm>
        </p:spPr>
        <p:txBody>
          <a:bodyPr/>
          <a:lstStyle/>
          <a:p>
            <a:pPr eaLnBrk="1" hangingPunct="1"/>
            <a:r>
              <a:rPr lang="en-US" altLang="zh-CN" sz="4400" b="1" smtClean="0"/>
              <a:t>5</a:t>
            </a:r>
            <a:r>
              <a:rPr lang="zh-CN" altLang="en-US" sz="4400" b="1" smtClean="0"/>
              <a:t>堆石子：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A428E-6C9F-413D-A0EE-26A3554B74F7}" type="slidenum">
              <a:rPr lang="zh-CN" altLang="en-US"/>
              <a:t>103</a:t>
            </a:fld>
            <a:endParaRPr lang="zh-CN" altLang="en-US"/>
          </a:p>
        </p:txBody>
      </p:sp>
      <p:sp>
        <p:nvSpPr>
          <p:cNvPr id="133124" name="内容占位符 3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4968552" cy="359973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4000" b="1" smtClean="0"/>
              <a:t>(1,5)=min{</a:t>
            </a:r>
          </a:p>
          <a:p>
            <a:pPr eaLnBrk="1" hangingPunct="1">
              <a:buNone/>
            </a:pPr>
            <a:r>
              <a:rPr lang="en-US" altLang="zh-CN" sz="4000" b="1" smtClean="0"/>
              <a:t>(1,1)+(2,5);</a:t>
            </a:r>
          </a:p>
          <a:p>
            <a:pPr eaLnBrk="1" hangingPunct="1">
              <a:buNone/>
            </a:pPr>
            <a:r>
              <a:rPr lang="en-US" altLang="zh-CN" sz="4000" b="1" smtClean="0"/>
              <a:t>(1,2)+(3,5)</a:t>
            </a:r>
            <a:r>
              <a:rPr lang="zh-CN" altLang="en-US" sz="4000" b="1" smtClean="0"/>
              <a:t>；</a:t>
            </a:r>
            <a:endParaRPr lang="en-US" altLang="zh-CN" sz="4000" b="1" smtClean="0"/>
          </a:p>
          <a:p>
            <a:pPr eaLnBrk="1" hangingPunct="1">
              <a:buNone/>
            </a:pPr>
            <a:r>
              <a:rPr lang="en-US" altLang="zh-CN" sz="4000" b="1" smtClean="0"/>
              <a:t>(1,3)+(4,5);</a:t>
            </a:r>
          </a:p>
          <a:p>
            <a:pPr eaLnBrk="1" hangingPunct="1">
              <a:buNone/>
            </a:pPr>
            <a:r>
              <a:rPr lang="en-US" altLang="zh-CN" sz="4000" b="1" smtClean="0"/>
              <a:t>(1,4)+(5,5)}+sum[1,5]</a:t>
            </a:r>
            <a:endParaRPr lang="zh-CN" altLang="en-US" sz="4000" b="1" smtClean="0"/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2814"/>
            <a:ext cx="5544616" cy="241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>
          <a:xfrm>
            <a:off x="1476375" y="115888"/>
            <a:ext cx="5975350" cy="7969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n </a:t>
            </a:r>
            <a:r>
              <a:rPr lang="zh-CN" altLang="en-US" b="1" smtClean="0"/>
              <a:t>堆石子：</a:t>
            </a:r>
            <a:r>
              <a:rPr lang="en-US" altLang="zh-CN" b="1" smtClean="0"/>
              <a:t>n-1</a:t>
            </a:r>
            <a:r>
              <a:rPr lang="zh-CN" altLang="en-US" b="1" smtClean="0"/>
              <a:t>次合并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D1F0E-9506-4E12-AF3E-A959934C33E2}" type="slidenum">
              <a:rPr lang="zh-CN" altLang="en-US"/>
              <a:t>104</a:t>
            </a:fld>
            <a:endParaRPr lang="zh-CN" altLang="en-US"/>
          </a:p>
        </p:txBody>
      </p:sp>
      <p:sp>
        <p:nvSpPr>
          <p:cNvPr id="134148" name="内容占位符 3"/>
          <p:cNvSpPr>
            <a:spLocks noGrp="1"/>
          </p:cNvSpPr>
          <p:nvPr>
            <p:ph sz="quarter" idx="1"/>
          </p:nvPr>
        </p:nvSpPr>
        <p:spPr>
          <a:xfrm>
            <a:off x="1835150" y="908050"/>
            <a:ext cx="5257800" cy="936625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4000" smtClean="0"/>
              <a:t>a</a:t>
            </a:r>
            <a:r>
              <a:rPr lang="en-US" altLang="zh-CN" sz="4000" baseline="-25000" smtClean="0"/>
              <a:t>1</a:t>
            </a:r>
            <a:r>
              <a:rPr lang="en-US" altLang="zh-CN" sz="4000" smtClean="0"/>
              <a:t>,a</a:t>
            </a:r>
            <a:r>
              <a:rPr lang="en-US" altLang="zh-CN" sz="4000" baseline="-25000" smtClean="0"/>
              <a:t>2</a:t>
            </a:r>
            <a:r>
              <a:rPr lang="en-US" altLang="zh-CN" sz="4000" smtClean="0"/>
              <a:t>,a</a:t>
            </a:r>
            <a:r>
              <a:rPr lang="en-US" altLang="zh-CN" sz="4000" baseline="-25000" smtClean="0"/>
              <a:t>3</a:t>
            </a:r>
            <a:r>
              <a:rPr lang="en-US" altLang="zh-CN" sz="4000" smtClean="0"/>
              <a:t>,…,a</a:t>
            </a:r>
            <a:r>
              <a:rPr lang="en-US" altLang="zh-CN" sz="4000" baseline="-25000" smtClean="0"/>
              <a:t>n-1</a:t>
            </a:r>
            <a:r>
              <a:rPr lang="en-US" altLang="zh-CN" sz="4000" smtClean="0"/>
              <a:t>,a</a:t>
            </a:r>
            <a:r>
              <a:rPr lang="en-US" altLang="zh-CN" sz="4000" baseline="-25000" smtClean="0"/>
              <a:t>n</a:t>
            </a:r>
            <a:endParaRPr lang="zh-CN" altLang="en-US" sz="4000" baseline="-25000" smtClean="0"/>
          </a:p>
        </p:txBody>
      </p:sp>
      <p:sp>
        <p:nvSpPr>
          <p:cNvPr id="5" name="内容占位符 3"/>
          <p:cNvSpPr txBox="1"/>
          <p:nvPr/>
        </p:nvSpPr>
        <p:spPr>
          <a:xfrm>
            <a:off x="741363" y="4437063"/>
            <a:ext cx="7623175" cy="12684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3200" b="1" smtClean="0"/>
              <a:t>min</a:t>
            </a:r>
            <a:r>
              <a:rPr lang="en-US" altLang="zh-CN" sz="3200" b="1" dirty="0" smtClean="0"/>
              <a:t>{(1</a:t>
            </a:r>
            <a:r>
              <a:rPr lang="en-US" altLang="zh-CN" sz="3200" b="1" dirty="0"/>
              <a:t>..</a:t>
            </a:r>
            <a:r>
              <a:rPr lang="en-US" altLang="zh-CN" sz="3200" b="1" dirty="0" smtClean="0"/>
              <a:t>k)+(k+1</a:t>
            </a:r>
            <a:r>
              <a:rPr lang="en-US" altLang="zh-CN" sz="3200" b="1" dirty="0"/>
              <a:t>..</a:t>
            </a:r>
            <a:r>
              <a:rPr lang="en-US" altLang="zh-CN" sz="3200" b="1" dirty="0" smtClean="0"/>
              <a:t>n)</a:t>
            </a:r>
            <a:r>
              <a:rPr lang="en-US" altLang="zh-CN" sz="3200" b="1" dirty="0"/>
              <a:t>}</a:t>
            </a:r>
            <a:r>
              <a:rPr lang="en-US" altLang="zh-CN" sz="3200" b="1" dirty="0" smtClean="0"/>
              <a:t> +sum[1,n]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b="1" dirty="0" smtClean="0"/>
              <a:t>     </a:t>
            </a:r>
            <a:r>
              <a:rPr lang="zh-CN" altLang="en-US" sz="3200" b="1" dirty="0" smtClean="0"/>
              <a:t>枚举：</a:t>
            </a:r>
            <a:r>
              <a:rPr lang="en-US" altLang="zh-CN" sz="3200" b="1" dirty="0" smtClean="0"/>
              <a:t>k=1..n-1</a:t>
            </a:r>
            <a:endParaRPr lang="zh-CN" altLang="en-US" sz="3200" b="1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43608" y="5805264"/>
            <a:ext cx="55403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3200" b="1"/>
              <a:t>重叠子问题和最优子结构性质</a:t>
            </a:r>
            <a:endParaRPr lang="zh-CN" altLang="en-US" sz="3200" b="1"/>
          </a:p>
        </p:txBody>
      </p:sp>
      <p:sp>
        <p:nvSpPr>
          <p:cNvPr id="7" name="内容占位符 3"/>
          <p:cNvSpPr txBox="1"/>
          <p:nvPr/>
        </p:nvSpPr>
        <p:spPr>
          <a:xfrm>
            <a:off x="741680" y="1888807"/>
            <a:ext cx="7772400" cy="381701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800" b="1" dirty="0" smtClean="0"/>
              <a:t>(1,n)=min{</a:t>
            </a:r>
          </a:p>
          <a:p>
            <a:pPr fontAlgn="auto"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800" b="1" dirty="0" smtClean="0"/>
              <a:t>(1,1)+(2,n);</a:t>
            </a:r>
          </a:p>
          <a:p>
            <a:pPr fontAlgn="auto"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800" b="1" dirty="0" smtClean="0"/>
              <a:t>(1,2)+(3,n)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 fontAlgn="auto"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800" b="1" dirty="0" smtClean="0"/>
              <a:t>      …</a:t>
            </a:r>
          </a:p>
          <a:p>
            <a:pPr fontAlgn="auto"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800" b="1" dirty="0" smtClean="0"/>
              <a:t>(1,n-1)+(</a:t>
            </a:r>
            <a:r>
              <a:rPr lang="en-US" altLang="zh-CN" sz="2800" b="1" dirty="0" err="1" smtClean="0"/>
              <a:t>n,n</a:t>
            </a:r>
            <a:r>
              <a:rPr lang="en-US" altLang="zh-CN" sz="2800" b="1" dirty="0" smtClean="0"/>
              <a:t>)}+sum[1,n]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动态规划算法：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7F80-088F-413E-B1C7-EC4EF8F98A84}" type="slidenum">
              <a:rPr lang="zh-CN" altLang="en-US"/>
              <a:t>105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388" y="1196975"/>
            <a:ext cx="8785225" cy="4176713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zh-CN" sz="2800" b="1" smtClean="0"/>
              <a:t>定义</a:t>
            </a:r>
            <a:r>
              <a:rPr lang="en-US" altLang="zh-CN" sz="2800" b="1" smtClean="0"/>
              <a:t>f[i,j]</a:t>
            </a:r>
            <a:r>
              <a:rPr lang="zh-CN" altLang="zh-CN" sz="2800" b="1" smtClean="0"/>
              <a:t>表示</a:t>
            </a:r>
            <a:r>
              <a:rPr lang="zh-CN" altLang="en-US" sz="2800" b="1" smtClean="0"/>
              <a:t>从第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到第</a:t>
            </a:r>
            <a:r>
              <a:rPr lang="en-US" altLang="zh-CN" sz="2800" b="1" smtClean="0"/>
              <a:t>j</a:t>
            </a:r>
            <a:r>
              <a:rPr lang="zh-CN" altLang="en-US" sz="2800" b="1" smtClean="0"/>
              <a:t>堆</a:t>
            </a:r>
            <a:r>
              <a:rPr lang="zh-CN" altLang="zh-CN" sz="2800" b="1" smtClean="0"/>
              <a:t>间合并为一堆的最小代价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pPr eaLnBrk="1" hangingPunct="1">
              <a:buNone/>
            </a:pPr>
            <a:r>
              <a:rPr lang="en-US" altLang="zh-CN" sz="2800" b="1" smtClean="0"/>
              <a:t>   a[i],……,a[j]   </a:t>
            </a:r>
            <a:r>
              <a:rPr lang="zh-CN" altLang="en-US" sz="2800" b="1" smtClean="0"/>
              <a:t>共有</a:t>
            </a:r>
            <a:r>
              <a:rPr lang="en-US" altLang="zh-CN" sz="2800" b="1" smtClean="0"/>
              <a:t>j-i+1</a:t>
            </a:r>
            <a:r>
              <a:rPr lang="zh-CN" altLang="en-US" sz="2800" b="1" smtClean="0"/>
              <a:t>堆石子</a:t>
            </a:r>
            <a:endParaRPr lang="en-US" altLang="zh-CN" sz="2800" b="1" smtClean="0"/>
          </a:p>
          <a:p>
            <a:pPr eaLnBrk="1" hangingPunct="1">
              <a:buNone/>
            </a:pPr>
            <a:r>
              <a:rPr lang="en-US" altLang="zh-CN" sz="2800" b="1" smtClean="0"/>
              <a:t>   sum[i][j]=a[i]+a[i+1]+…+a[j]</a:t>
            </a:r>
          </a:p>
          <a:p>
            <a:pPr eaLnBrk="1" hangingPunct="1">
              <a:buNone/>
            </a:pPr>
            <a:r>
              <a:rPr lang="zh-CN" altLang="zh-CN" sz="2800" b="1" smtClean="0"/>
              <a:t>状态转移方程：</a:t>
            </a:r>
            <a:r>
              <a:rPr lang="en-US" altLang="zh-CN" sz="3200" b="1" smtClean="0">
                <a:solidFill>
                  <a:srgbClr val="FF0000"/>
                </a:solidFill>
              </a:rPr>
              <a:t>f[i][j]:={f[i][k]+f[k+1][j]}+sum[i][j]</a:t>
            </a:r>
          </a:p>
          <a:p>
            <a:pPr eaLnBrk="1" hangingPunct="1">
              <a:buNone/>
            </a:pPr>
            <a:r>
              <a:rPr lang="en-US" altLang="zh-CN" sz="2800" b="1" smtClean="0"/>
              <a:t>    </a:t>
            </a:r>
            <a:r>
              <a:rPr lang="zh-CN" altLang="en-US" sz="2800" b="1" smtClean="0"/>
              <a:t>枚举位置</a:t>
            </a:r>
            <a:r>
              <a:rPr lang="en-US" altLang="zh-CN" sz="2800" b="1" smtClean="0"/>
              <a:t>k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i&lt;=k&lt;=j-1</a:t>
            </a:r>
          </a:p>
          <a:p>
            <a:pPr eaLnBrk="1" hangingPunct="1">
              <a:buNone/>
            </a:pPr>
            <a:r>
              <a:rPr lang="zh-CN" altLang="en-US" sz="2800" b="1" smtClean="0"/>
              <a:t>初始：</a:t>
            </a:r>
            <a:r>
              <a:rPr lang="en-US" altLang="zh-CN" sz="2800" b="1" smtClean="0"/>
              <a:t>f[i][i]=0;   ans=f[1][n]</a:t>
            </a:r>
            <a:endParaRPr lang="zh-CN" altLang="zh-CN" sz="2800" b="1" smtClean="0"/>
          </a:p>
          <a:p>
            <a:pPr eaLnBrk="1" hangingPunct="1">
              <a:buNone/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实现方法</a:t>
            </a:r>
            <a:r>
              <a:rPr lang="en-US" altLang="zh-CN" b="1" smtClean="0"/>
              <a:t>1</a:t>
            </a:r>
            <a:r>
              <a:rPr lang="zh-CN" altLang="en-US" b="1" smtClean="0"/>
              <a:t>：记忆化搜索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387C6-626F-4A2F-AEBF-FEC6BCF1BAE0}" type="slidenum">
              <a:rPr lang="zh-CN" altLang="en-US"/>
              <a:t>106</a:t>
            </a:fld>
            <a:endParaRPr lang="zh-CN" altLang="en-US"/>
          </a:p>
        </p:txBody>
      </p:sp>
      <p:sp>
        <p:nvSpPr>
          <p:cNvPr id="136196" name="内容占位符 3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7991475" cy="187325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3200" b="1" smtClean="0"/>
              <a:t>a[i]:</a:t>
            </a:r>
            <a:r>
              <a:rPr lang="zh-CN" altLang="en-US" sz="3200" b="1" smtClean="0"/>
              <a:t>记录第</a:t>
            </a:r>
            <a:r>
              <a:rPr lang="en-US" altLang="zh-CN" sz="3200" b="1" smtClean="0"/>
              <a:t>i</a:t>
            </a:r>
            <a:r>
              <a:rPr lang="zh-CN" altLang="en-US" sz="3200" b="1" smtClean="0"/>
              <a:t>堆石子数量。</a:t>
            </a:r>
            <a:endParaRPr lang="en-US" altLang="zh-CN" sz="3200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3200" b="1" smtClean="0"/>
              <a:t>s[i]=a[1]+a[2]+…+a[i]</a:t>
            </a:r>
            <a:r>
              <a:rPr lang="zh-CN" altLang="en-US" sz="3200" b="1" smtClean="0"/>
              <a:t>。</a:t>
            </a:r>
            <a:r>
              <a:rPr lang="en-US" altLang="zh-CN" sz="3200" b="1" smtClean="0"/>
              <a:t>//</a:t>
            </a:r>
            <a:r>
              <a:rPr lang="zh-CN" altLang="en-US" sz="3200" b="1" smtClean="0"/>
              <a:t>前缀和</a:t>
            </a:r>
            <a:endParaRPr lang="en-US" altLang="zh-CN" sz="3200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3200" b="1" smtClean="0"/>
              <a:t>sum[i][j]=s[j]-s[i-1].</a:t>
            </a:r>
          </a:p>
        </p:txBody>
      </p:sp>
      <p:sp>
        <p:nvSpPr>
          <p:cNvPr id="5" name="内容占位符 3"/>
          <p:cNvSpPr txBox="1"/>
          <p:nvPr/>
        </p:nvSpPr>
        <p:spPr>
          <a:xfrm>
            <a:off x="684213" y="2636838"/>
            <a:ext cx="7991475" cy="3671887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3200" b="1" smtClean="0"/>
              <a:t>	cin&gt;&gt;n;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3200" b="1" smtClean="0"/>
              <a:t>	for(i=1;i&lt;=n;i++)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3200" b="1" smtClean="0"/>
              <a:t>	   cin&gt;&gt;a[i];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3200" b="1" smtClean="0"/>
              <a:t>	s[0]=0;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3200" b="1" smtClean="0"/>
              <a:t>	for(i=1;i&lt;=n;i++)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3200" b="1" smtClean="0"/>
              <a:t>	  s[i]=s[i-1]+a[i];//</a:t>
            </a:r>
            <a:r>
              <a:rPr lang="zh-CN" altLang="en-US" sz="3200" b="1" smtClean="0"/>
              <a:t>前缀各 </a:t>
            </a:r>
            <a:endParaRPr lang="zh-CN" altLang="en-US" sz="3200" b="1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>
          <a:xfrm>
            <a:off x="323850" y="111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搜索过程：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8D362-006D-46AD-925D-CEF15F4BC04C}" type="slidenum">
              <a:rPr lang="zh-CN" altLang="en-US"/>
              <a:t>107</a:t>
            </a:fld>
            <a:endParaRPr lang="zh-CN" altLang="en-US"/>
          </a:p>
        </p:txBody>
      </p:sp>
      <p:sp>
        <p:nvSpPr>
          <p:cNvPr id="137220" name="内容占位符 3"/>
          <p:cNvSpPr>
            <a:spLocks noGrp="1"/>
          </p:cNvSpPr>
          <p:nvPr>
            <p:ph sz="quarter" idx="1"/>
          </p:nvPr>
        </p:nvSpPr>
        <p:spPr>
          <a:xfrm>
            <a:off x="179388" y="836613"/>
            <a:ext cx="8785225" cy="5545137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smtClean="0"/>
              <a:t>long dfs(long i, long j){//</a:t>
            </a:r>
            <a:r>
              <a:rPr lang="zh-CN" altLang="en-US" sz="2800" b="1" smtClean="0"/>
              <a:t>合并</a:t>
            </a:r>
            <a:r>
              <a:rPr lang="en-US" altLang="zh-CN" sz="2800" b="1" smtClean="0"/>
              <a:t>i..j </a:t>
            </a:r>
          </a:p>
          <a:p>
            <a:pPr eaLnBrk="1" hangingPunct="1">
              <a:buNone/>
            </a:pPr>
            <a:r>
              <a:rPr lang="en-US" altLang="zh-CN" sz="2800" b="1" smtClean="0"/>
              <a:t>	long k,add;</a:t>
            </a:r>
          </a:p>
          <a:p>
            <a:pPr eaLnBrk="1" hangingPunct="1">
              <a:buNone/>
            </a:pPr>
            <a:r>
              <a:rPr lang="en-US" altLang="zh-CN" sz="2800" b="1" smtClean="0"/>
              <a:t>	if(i==j) return 0;//</a:t>
            </a:r>
            <a:r>
              <a:rPr lang="zh-CN" altLang="en-US" sz="2800" b="1" smtClean="0"/>
              <a:t>一个合并情况 </a:t>
            </a:r>
          </a:p>
          <a:p>
            <a:pPr eaLnBrk="1" hangingPunct="1">
              <a:buNone/>
            </a:pPr>
            <a:r>
              <a:rPr lang="zh-CN" altLang="en-US" sz="2800" b="1" smtClean="0"/>
              <a:t>	</a:t>
            </a:r>
            <a:r>
              <a:rPr lang="en-US" altLang="zh-CN" sz="2800" b="1" smtClean="0"/>
              <a:t>if(f[i][j]&gt;0) return f[i][j];//</a:t>
            </a:r>
            <a:r>
              <a:rPr lang="zh-CN" altLang="en-US" sz="2800" b="1" smtClean="0"/>
              <a:t>已经搜过 </a:t>
            </a:r>
          </a:p>
          <a:p>
            <a:pPr eaLnBrk="1" hangingPunct="1">
              <a:buNone/>
            </a:pPr>
            <a:r>
              <a:rPr lang="zh-CN" altLang="en-US" sz="2800" b="1" smtClean="0"/>
              <a:t>	</a:t>
            </a:r>
            <a:r>
              <a:rPr lang="en-US" altLang="zh-CN" sz="2800" b="1" smtClean="0"/>
              <a:t>f[i][j]=INT_MAX;//</a:t>
            </a:r>
            <a:r>
              <a:rPr lang="zh-CN" altLang="en-US" sz="2800" b="1" smtClean="0"/>
              <a:t>初始化 </a:t>
            </a:r>
          </a:p>
          <a:p>
            <a:pPr eaLnBrk="1" hangingPunct="1">
              <a:buNone/>
            </a:pPr>
            <a:r>
              <a:rPr lang="zh-CN" altLang="en-US" sz="2800" b="1" smtClean="0"/>
              <a:t>	</a:t>
            </a:r>
            <a:r>
              <a:rPr lang="en-US" altLang="zh-CN" sz="2800" b="1" smtClean="0"/>
              <a:t>add=s[j]-s[i-1];//add=sum[i][j]</a:t>
            </a:r>
          </a:p>
          <a:p>
            <a:pPr eaLnBrk="1" hangingPunct="1">
              <a:buNone/>
            </a:pPr>
            <a:r>
              <a:rPr lang="en-US" altLang="zh-CN" sz="2800" b="1" smtClean="0"/>
              <a:t>	for(k=i;k&lt;j;k++)//</a:t>
            </a:r>
            <a:r>
              <a:rPr lang="zh-CN" altLang="en-US" sz="2800" b="1" smtClean="0"/>
              <a:t>枚举分法 </a:t>
            </a:r>
          </a:p>
          <a:p>
            <a:pPr eaLnBrk="1" hangingPunct="1">
              <a:buNone/>
            </a:pPr>
            <a:r>
              <a:rPr lang="zh-CN" altLang="en-US" sz="2800" b="1" smtClean="0"/>
              <a:t>	  </a:t>
            </a:r>
            <a:r>
              <a:rPr lang="en-US" altLang="zh-CN" sz="2800" b="1" smtClean="0"/>
              <a:t>f[i][j]=min(f[i][j],dfs(i,k)+dfs(k+1,j)+add);</a:t>
            </a:r>
          </a:p>
          <a:p>
            <a:pPr eaLnBrk="1" hangingPunct="1">
              <a:buNone/>
            </a:pPr>
            <a:r>
              <a:rPr lang="en-US" altLang="zh-CN" sz="2800" b="1" smtClean="0"/>
              <a:t>	return f[i][j];</a:t>
            </a:r>
          </a:p>
          <a:p>
            <a:pPr eaLnBrk="1" hangingPunct="1">
              <a:buNone/>
            </a:pPr>
            <a:r>
              <a:rPr lang="en-US" altLang="zh-CN" sz="2800" b="1" smtClean="0"/>
              <a:t>}</a:t>
            </a:r>
            <a:endParaRPr lang="zh-CN" altLang="en-US" sz="2800" b="1" smtClean="0"/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7524328" y="1052736"/>
          <a:ext cx="641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8" name="包装程序外壳对象" showAsIcon="1" r:id="rId3" imgW="642620" imgH="497840" progId="Package">
                  <p:embed/>
                </p:oleObj>
              </mc:Choice>
              <mc:Fallback>
                <p:oleObj name="包装程序外壳对象" showAsIcon="1" r:id="rId3" imgW="642620" imgH="497840" progId="Packag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052736"/>
                        <a:ext cx="641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437D1-13E9-40DC-884D-526C60A4FE7A}" type="slidenum">
              <a:rPr lang="zh-CN" altLang="en-US"/>
              <a:t>108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71725" y="2268538"/>
          <a:ext cx="4560888" cy="411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148"/>
                <a:gridCol w="760148"/>
                <a:gridCol w="760148"/>
                <a:gridCol w="760148"/>
                <a:gridCol w="760148"/>
                <a:gridCol w="760148"/>
              </a:tblGrid>
              <a:tr h="686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7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36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47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4" marR="91454" marT="45713" marB="45713" anchor="ctr"/>
                </a:tc>
              </a:tr>
              <a:tr h="686594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25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34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48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</a:tr>
              <a:tr h="686594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34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</a:tr>
              <a:tr h="686594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7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17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</a:tr>
              <a:tr h="686594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</a:tr>
              <a:tr h="686594"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 marL="91454" marR="91454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0</a:t>
                      </a:r>
                      <a:endParaRPr lang="zh-CN" altLang="en-US" sz="2800" b="1" dirty="0"/>
                    </a:p>
                  </a:txBody>
                  <a:tcPr marL="91454" marR="91454" marT="45713" marB="45713" anchor="ctr"/>
                </a:tc>
              </a:tr>
            </a:tbl>
          </a:graphicData>
        </a:graphic>
      </p:graphicFrame>
      <p:sp>
        <p:nvSpPr>
          <p:cNvPr id="138294" name="矩形 5"/>
          <p:cNvSpPr>
            <a:spLocks noChangeArrowheads="1"/>
          </p:cNvSpPr>
          <p:nvPr/>
        </p:nvSpPr>
        <p:spPr bwMode="auto">
          <a:xfrm rot="2491622">
            <a:off x="1223963" y="4176713"/>
            <a:ext cx="6411912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FF0000"/>
                </a:solidFill>
              </a:rPr>
              <a:t>3    4    6    5    2    4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38295" name="TextBox 7"/>
          <p:cNvSpPr txBox="1">
            <a:spLocks noChangeArrowheads="1"/>
          </p:cNvSpPr>
          <p:nvPr/>
        </p:nvSpPr>
        <p:spPr bwMode="auto">
          <a:xfrm>
            <a:off x="2521585" y="1623695"/>
            <a:ext cx="450151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600" b="1"/>
              <a:t>1 </a:t>
            </a:r>
            <a:r>
              <a:rPr lang="en-US" altLang="zh-CN" sz="3600" b="1" smtClean="0"/>
              <a:t> </a:t>
            </a:r>
            <a:r>
              <a:rPr lang="en-US" altLang="zh-CN" sz="3600" b="1"/>
              <a:t>2 </a:t>
            </a:r>
            <a:r>
              <a:rPr lang="en-US" altLang="zh-CN" sz="3600" b="1" smtClean="0"/>
              <a:t> 3   4   5  </a:t>
            </a:r>
            <a:r>
              <a:rPr lang="en-US" altLang="zh-CN" sz="3600" b="1"/>
              <a:t>6</a:t>
            </a:r>
            <a:endParaRPr lang="zh-CN" altLang="en-US" sz="3600" b="1"/>
          </a:p>
        </p:txBody>
      </p:sp>
      <p:sp>
        <p:nvSpPr>
          <p:cNvPr id="138296" name="TextBox 11"/>
          <p:cNvSpPr txBox="1">
            <a:spLocks noChangeArrowheads="1"/>
          </p:cNvSpPr>
          <p:nvPr/>
        </p:nvSpPr>
        <p:spPr bwMode="auto">
          <a:xfrm>
            <a:off x="1738313" y="2052638"/>
            <a:ext cx="523875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800" b="1"/>
              <a:t>1</a:t>
            </a:r>
          </a:p>
          <a:p>
            <a:r>
              <a:rPr lang="en-US" altLang="zh-CN" sz="4800" b="1"/>
              <a:t>2</a:t>
            </a:r>
          </a:p>
          <a:p>
            <a:r>
              <a:rPr lang="en-US" altLang="zh-CN" sz="4800" b="1"/>
              <a:t>3</a:t>
            </a:r>
          </a:p>
          <a:p>
            <a:r>
              <a:rPr lang="en-US" altLang="zh-CN" sz="4800" b="1"/>
              <a:t>4</a:t>
            </a:r>
          </a:p>
          <a:p>
            <a:r>
              <a:rPr lang="en-US" altLang="zh-CN" sz="4800" b="1"/>
              <a:t>5</a:t>
            </a:r>
          </a:p>
          <a:p>
            <a:r>
              <a:rPr lang="en-US" altLang="zh-CN" sz="4800" b="1"/>
              <a:t>6</a:t>
            </a:r>
            <a:endParaRPr lang="zh-CN" altLang="en-US" sz="4800" b="1"/>
          </a:p>
        </p:txBody>
      </p:sp>
      <p:sp>
        <p:nvSpPr>
          <p:cNvPr id="138297" name="矩形 12"/>
          <p:cNvSpPr>
            <a:spLocks noChangeArrowheads="1"/>
          </p:cNvSpPr>
          <p:nvPr/>
        </p:nvSpPr>
        <p:spPr bwMode="auto">
          <a:xfrm>
            <a:off x="360363" y="188913"/>
            <a:ext cx="8494712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f[i,j]:</a:t>
            </a:r>
            <a:r>
              <a:rPr lang="zh-CN" altLang="en-US" sz="3200" b="1"/>
              <a:t>第</a:t>
            </a:r>
            <a:r>
              <a:rPr lang="en-US" altLang="zh-CN" sz="3200" b="1"/>
              <a:t>i</a:t>
            </a:r>
            <a:r>
              <a:rPr lang="zh-CN" altLang="en-US" sz="3200" b="1"/>
              <a:t>到第</a:t>
            </a:r>
            <a:r>
              <a:rPr lang="en-US" altLang="zh-CN" sz="3200" b="1"/>
              <a:t>j</a:t>
            </a:r>
            <a:r>
              <a:rPr lang="zh-CN" altLang="en-US" sz="3200" b="1"/>
              <a:t>堆</a:t>
            </a:r>
            <a:r>
              <a:rPr lang="zh-CN" altLang="zh-CN" sz="3200" b="1"/>
              <a:t>间合并为一堆的最小代价</a:t>
            </a:r>
            <a:r>
              <a:rPr lang="zh-CN" altLang="en-US" sz="3200" b="1"/>
              <a:t>。</a:t>
            </a:r>
            <a:endParaRPr lang="en-US" altLang="zh-CN" sz="3200" b="1"/>
          </a:p>
        </p:txBody>
      </p:sp>
      <p:sp>
        <p:nvSpPr>
          <p:cNvPr id="138298" name="矩形 13"/>
          <p:cNvSpPr>
            <a:spLocks noChangeArrowheads="1"/>
          </p:cNvSpPr>
          <p:nvPr/>
        </p:nvSpPr>
        <p:spPr bwMode="auto">
          <a:xfrm>
            <a:off x="1000125" y="836613"/>
            <a:ext cx="65881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/>
              <a:t>f[i][j]:={f[i][k]+f[k+1][j]}+sum[i][j]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77FBA-C02F-4461-B788-F82264D4C25D}" type="slidenum">
              <a:rPr lang="zh-CN" altLang="en-US"/>
              <a:t>109</a:t>
            </a:fld>
            <a:endParaRPr lang="zh-CN" altLang="en-US"/>
          </a:p>
        </p:txBody>
      </p:sp>
      <p:pic>
        <p:nvPicPr>
          <p:cNvPr id="139267" name="Picture 1" descr="C:\Users\ssfzzzc\AppData\Roaming\Tencent\Users\452378421\QQ\WinTemp\RichOle\AA8P~$YO0YA(J]3HF}E[TV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989138"/>
            <a:ext cx="4968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8" name="TextBox 4"/>
          <p:cNvSpPr txBox="1">
            <a:spLocks noChangeArrowheads="1"/>
          </p:cNvSpPr>
          <p:nvPr/>
        </p:nvSpPr>
        <p:spPr bwMode="auto">
          <a:xfrm>
            <a:off x="0" y="488950"/>
            <a:ext cx="8964613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f[2][5]=min(f[2][2]+f[3][5];f[2][3]+f[4][5];f[2][4]+f[5][5])+sum[2][5]=min(20,10+7,25)+17=34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569325" cy="8556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搜索速度慢的原因是做了很多</a:t>
            </a:r>
            <a:r>
              <a:rPr lang="zh-CN" altLang="en-US" b="1" dirty="0" smtClean="0">
                <a:solidFill>
                  <a:srgbClr val="FF0000"/>
                </a:solidFill>
              </a:rPr>
              <a:t>重复</a:t>
            </a:r>
            <a:r>
              <a:rPr lang="zh-CN" altLang="en-US" b="1" dirty="0" smtClean="0"/>
              <a:t>的计算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908050"/>
            <a:ext cx="8280400" cy="1008063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b="1" dirty="0"/>
              <a:t>实际</a:t>
            </a:r>
            <a:r>
              <a:rPr lang="zh-CN" altLang="en-US" b="1" dirty="0" smtClean="0"/>
              <a:t>上：</a:t>
            </a:r>
            <a:endParaRPr lang="en-US" altLang="zh-CN" b="1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b="1" smtClean="0"/>
              <a:t>从</a:t>
            </a:r>
            <a:r>
              <a:rPr lang="en-US" altLang="zh-CN" b="1" smtClean="0"/>
              <a:t>(i,j)</a:t>
            </a:r>
            <a:r>
              <a:rPr lang="zh-CN" altLang="en-US" b="1" smtClean="0"/>
              <a:t>走到</a:t>
            </a:r>
            <a:r>
              <a:rPr lang="zh-CN" altLang="en-US" b="1" dirty="0" smtClean="0"/>
              <a:t>最后一行；路线上和的最大值不变。</a:t>
            </a:r>
            <a:endParaRPr lang="en-US" altLang="zh-CN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1087438" y="1916113"/>
            <a:ext cx="6551612" cy="4402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92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63 53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18 25 14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63 85 9 32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58 84 70 2 93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88 </a:t>
            </a:r>
            <a:r>
              <a:rPr lang="en-US" altLang="zh-CN" sz="2800" b="1" dirty="0">
                <a:solidFill>
                  <a:srgbClr val="3333FF"/>
                </a:solidFill>
                <a:latin typeface="+mn-ea"/>
                <a:ea typeface="+mn-ea"/>
              </a:rPr>
              <a:t>25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+mn-ea"/>
                <a:ea typeface="+mn-ea"/>
              </a:rPr>
              <a:t>35</a:t>
            </a:r>
            <a:r>
              <a:rPr lang="en-US" altLang="zh-CN" sz="2800" dirty="0">
                <a:latin typeface="+mn-ea"/>
                <a:ea typeface="+mn-ea"/>
              </a:rPr>
              <a:t> 0 20 11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9  96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85</a:t>
            </a:r>
            <a:r>
              <a:rPr lang="en-US" altLang="zh-CN" sz="2800" dirty="0">
                <a:latin typeface="+mn-ea"/>
                <a:ea typeface="+mn-ea"/>
              </a:rPr>
              <a:t> 6 14 97 60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74 71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33</a:t>
            </a:r>
            <a:r>
              <a:rPr lang="en-US" altLang="zh-CN" sz="2800" dirty="0">
                <a:latin typeface="+mn-ea"/>
                <a:ea typeface="+mn-ea"/>
              </a:rPr>
              <a:t> 39 51 96 27 96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0  78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78</a:t>
            </a:r>
            <a:r>
              <a:rPr lang="en-US" altLang="zh-CN" sz="2800" dirty="0">
                <a:latin typeface="+mn-ea"/>
                <a:ea typeface="+mn-ea"/>
              </a:rPr>
              <a:t> 61 24 49 41 36 30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ea"/>
                <a:ea typeface="+mn-ea"/>
              </a:rPr>
              <a:t>32 23 16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32</a:t>
            </a:r>
            <a:r>
              <a:rPr lang="en-US" altLang="zh-CN" sz="2800" dirty="0">
                <a:latin typeface="+mn-ea"/>
                <a:ea typeface="+mn-ea"/>
              </a:rPr>
              <a:t> 31 32 56 76 74 83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11413" y="4805363"/>
            <a:ext cx="0" cy="287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11413" y="5237163"/>
            <a:ext cx="0" cy="287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11413" y="4373563"/>
            <a:ext cx="0" cy="287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555875" y="5668963"/>
            <a:ext cx="287338" cy="287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908175" y="4479925"/>
            <a:ext cx="431800" cy="180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13215-24AE-495C-BC8F-5175039F2475}" type="slidenum">
              <a:rPr lang="zh-CN" altLang="en-US"/>
              <a:t>11</a:t>
            </a:fld>
            <a:endParaRPr lang="zh-CN" altLang="en-US"/>
          </a:p>
        </p:txBody>
      </p:sp>
      <p:pic>
        <p:nvPicPr>
          <p:cNvPr id="31755" name="Picture 2"/>
          <p:cNvPicPr>
            <a:picLocks noChangeAspect="1" noChangeArrowheads="1"/>
          </p:cNvPicPr>
          <p:nvPr/>
        </p:nvPicPr>
        <p:blipFill>
          <a:blip r:embed="rId2" cstate="print"/>
          <a:srcRect l="10986" t="29297" r="10645" b="11131"/>
          <a:stretch>
            <a:fillRect/>
          </a:stretch>
        </p:blipFill>
        <p:spPr bwMode="auto">
          <a:xfrm>
            <a:off x="6300788" y="2420938"/>
            <a:ext cx="2643187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10986" t="31250" r="31885" b="15039"/>
          <a:stretch>
            <a:fillRect/>
          </a:stretch>
        </p:blipFill>
        <p:spPr bwMode="auto">
          <a:xfrm>
            <a:off x="6876256" y="4365104"/>
            <a:ext cx="15716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递推法：合并第 </a:t>
            </a:r>
            <a:r>
              <a:rPr lang="en-US" altLang="zh-CN" b="1" smtClean="0"/>
              <a:t>i</a:t>
            </a:r>
            <a:r>
              <a:rPr lang="zh-CN" altLang="en-US" b="1" smtClean="0"/>
              <a:t>堆</a:t>
            </a:r>
            <a:r>
              <a:rPr lang="en-US" altLang="zh-CN" b="1" smtClean="0"/>
              <a:t> </a:t>
            </a:r>
            <a:r>
              <a:rPr lang="zh-CN" altLang="en-US" b="1" smtClean="0"/>
              <a:t>到第 </a:t>
            </a:r>
            <a:r>
              <a:rPr lang="en-US" altLang="zh-CN" b="1" smtClean="0"/>
              <a:t>j</a:t>
            </a:r>
            <a:r>
              <a:rPr lang="zh-CN" altLang="en-US" b="1" smtClean="0"/>
              <a:t>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838C0-EEC3-489B-A0AC-E319A0BFA898}" type="slidenum">
              <a:rPr lang="zh-CN" altLang="en-US"/>
              <a:t>110</a:t>
            </a:fld>
            <a:endParaRPr lang="zh-CN" altLang="en-US"/>
          </a:p>
        </p:txBody>
      </p:sp>
      <p:sp>
        <p:nvSpPr>
          <p:cNvPr id="140292" name="内容占位符 3"/>
          <p:cNvSpPr>
            <a:spLocks noGrp="1"/>
          </p:cNvSpPr>
          <p:nvPr>
            <p:ph sz="quarter" idx="1"/>
          </p:nvPr>
        </p:nvSpPr>
        <p:spPr>
          <a:xfrm>
            <a:off x="0" y="1340768"/>
            <a:ext cx="9144000" cy="3744193"/>
          </a:xfrm>
        </p:spPr>
        <p:txBody>
          <a:bodyPr/>
          <a:lstStyle/>
          <a:p>
            <a:pPr eaLnBrk="1" hangingPunct="1">
              <a:spcBef>
                <a:spcPct val="0"/>
              </a:spcBef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for(i=1;i&lt;=n;i++) f[i][i]=0;//</a:t>
            </a:r>
            <a:r>
              <a:rPr lang="zh-CN" altLang="en-US" b="1" smtClean="0">
                <a:latin typeface="宋体" panose="02010600030101010101" pitchFamily="2" charset="-122"/>
              </a:rPr>
              <a:t>初始状态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单个）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	</a:t>
            </a:r>
            <a:r>
              <a:rPr lang="en-US" altLang="zh-CN" b="1" smtClean="0">
                <a:latin typeface="宋体" panose="02010600030101010101" pitchFamily="2" charset="-122"/>
              </a:rPr>
              <a:t>for(p=1;p&lt;n;p++)//</a:t>
            </a:r>
            <a:r>
              <a:rPr lang="zh-CN" altLang="en-US" b="1" smtClean="0">
                <a:latin typeface="宋体" panose="02010600030101010101" pitchFamily="2" charset="-122"/>
              </a:rPr>
              <a:t>合并的堆数</a:t>
            </a:r>
            <a:r>
              <a:rPr lang="en-US" altLang="zh-CN" b="1" smtClean="0">
                <a:latin typeface="宋体" panose="02010600030101010101" pitchFamily="2" charset="-122"/>
              </a:rPr>
              <a:t>p(</a:t>
            </a:r>
            <a:r>
              <a:rPr lang="zh-CN" altLang="en-US" b="1" smtClean="0">
                <a:latin typeface="宋体" panose="02010600030101010101" pitchFamily="2" charset="-122"/>
              </a:rPr>
              <a:t>阶段</a:t>
            </a:r>
            <a:r>
              <a:rPr lang="en-US" altLang="zh-CN" b="1" smtClean="0">
                <a:latin typeface="宋体" panose="02010600030101010101" pitchFamily="2" charset="-122"/>
              </a:rPr>
              <a:t>)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  for(i=1;i&lt;=n-p;i++){//</a:t>
            </a:r>
            <a:r>
              <a:rPr lang="zh-CN" altLang="en-US" b="1" smtClean="0">
                <a:latin typeface="宋体" panose="02010600030101010101" pitchFamily="2" charset="-122"/>
              </a:rPr>
              <a:t>枚举状态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	  	 </a:t>
            </a:r>
            <a:r>
              <a:rPr lang="en-US" altLang="zh-CN" b="1" smtClean="0">
                <a:latin typeface="宋体" panose="02010600030101010101" pitchFamily="2" charset="-122"/>
              </a:rPr>
              <a:t>j=i+p;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  	 f[i][j]=INT_MAX;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  	 add=s[j]-s[i-1];//sum[i][j]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  	 for(k=i;k&lt;j;k++)//</a:t>
            </a:r>
            <a:r>
              <a:rPr lang="zh-CN" altLang="en-US" b="1" smtClean="0">
                <a:latin typeface="宋体" panose="02010600030101010101" pitchFamily="2" charset="-122"/>
              </a:rPr>
              <a:t>决策（状态转移 ）</a:t>
            </a:r>
            <a:endParaRPr lang="en-US" altLang="zh-CN" b="1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         f[i][j]=min(f[i][j],f[i][k]+f[k+1][j]+add);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smtClean="0">
                <a:latin typeface="宋体" panose="02010600030101010101" pitchFamily="2" charset="-122"/>
              </a:rPr>
              <a:t>	  }	 </a:t>
            </a:r>
            <a:endParaRPr lang="zh-CN" altLang="en-US" b="1" smtClean="0"/>
          </a:p>
        </p:txBody>
      </p:sp>
      <p:sp>
        <p:nvSpPr>
          <p:cNvPr id="140293" name="Text Box 3"/>
          <p:cNvSpPr txBox="1">
            <a:spLocks noChangeArrowheads="1"/>
          </p:cNvSpPr>
          <p:nvPr/>
        </p:nvSpPr>
        <p:spPr bwMode="auto">
          <a:xfrm>
            <a:off x="2771775" y="5608638"/>
            <a:ext cx="2808288" cy="7080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/>
              <a:t>时间</a:t>
            </a:r>
            <a:r>
              <a:rPr lang="en-US" altLang="zh-CN" sz="4000" b="1"/>
              <a:t>:O(n</a:t>
            </a:r>
            <a:r>
              <a:rPr lang="en-US" altLang="zh-CN" sz="4000" b="1" baseline="30000"/>
              <a:t>3</a:t>
            </a:r>
            <a:r>
              <a:rPr lang="en-US" altLang="zh-CN" sz="4000" b="1"/>
              <a:t>)</a:t>
            </a:r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7884368" y="1340768"/>
          <a:ext cx="7207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1" name="包装程序外壳对象" showAsIcon="1" r:id="rId3" imgW="724535" imgH="497840" progId="Package">
                  <p:embed/>
                </p:oleObj>
              </mc:Choice>
              <mc:Fallback>
                <p:oleObj name="包装程序外壳对象" showAsIcon="1" r:id="rId3" imgW="724535" imgH="497840" progId="Package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1340768"/>
                        <a:ext cx="7207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>
          <a:xfrm>
            <a:off x="539750" y="6207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总结本题：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20482-9A94-4CDC-A011-A0B31714A949}" type="slidenum">
              <a:rPr lang="zh-CN" altLang="en-US"/>
              <a:t>111</a:t>
            </a:fld>
            <a:endParaRPr lang="zh-CN" altLang="en-US"/>
          </a:p>
        </p:txBody>
      </p:sp>
      <p:sp>
        <p:nvSpPr>
          <p:cNvPr id="141316" name="内容占位符 3"/>
          <p:cNvSpPr>
            <a:spLocks noGrp="1"/>
          </p:cNvSpPr>
          <p:nvPr>
            <p:ph sz="quarter" idx="1"/>
          </p:nvPr>
        </p:nvSpPr>
        <p:spPr>
          <a:xfrm>
            <a:off x="1116013" y="1628775"/>
            <a:ext cx="6911975" cy="31686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smtClean="0"/>
              <a:t>1</a:t>
            </a:r>
            <a:r>
              <a:rPr lang="zh-CN" altLang="en-US" sz="3200" b="1" smtClean="0"/>
              <a:t>、前缀和的应用。</a:t>
            </a:r>
            <a:endParaRPr lang="en-US" altLang="zh-CN" sz="3200" b="1" smtClean="0"/>
          </a:p>
          <a:p>
            <a:pPr marL="0" indent="0" eaLnBrk="1" hangingPunct="1">
              <a:buNone/>
            </a:pPr>
            <a:r>
              <a:rPr lang="en-US" altLang="zh-CN" sz="3200" b="1" smtClean="0"/>
              <a:t>2</a:t>
            </a:r>
            <a:r>
              <a:rPr lang="zh-CN" altLang="en-US" sz="3200" b="1" smtClean="0"/>
              <a:t>、区间的</a:t>
            </a:r>
            <a:r>
              <a:rPr lang="en-US" altLang="zh-CN" sz="3200" b="1" smtClean="0"/>
              <a:t>dp</a:t>
            </a:r>
            <a:r>
              <a:rPr lang="zh-CN" altLang="en-US" sz="3200" b="1" smtClean="0"/>
              <a:t>的求解方法：</a:t>
            </a:r>
            <a:endParaRPr lang="en-US" altLang="zh-CN" sz="3200" b="1" smtClean="0"/>
          </a:p>
          <a:p>
            <a:pPr marL="0" indent="0" eaLnBrk="1" hangingPunct="1">
              <a:buNone/>
            </a:pPr>
            <a:r>
              <a:rPr lang="en-US" altLang="zh-CN" sz="3200" b="1" smtClean="0"/>
              <a:t>   </a:t>
            </a:r>
            <a:r>
              <a:rPr lang="zh-CN" altLang="en-US" sz="3200" b="1" smtClean="0"/>
              <a:t>不能顺推也不能倒推。</a:t>
            </a:r>
            <a:endParaRPr lang="en-US" altLang="zh-CN" sz="3200" b="1" smtClean="0"/>
          </a:p>
          <a:p>
            <a:pPr marL="0" indent="0" eaLnBrk="1" hangingPunct="1">
              <a:buNone/>
            </a:pPr>
            <a:r>
              <a:rPr lang="zh-CN" altLang="en-US" sz="3200" b="1" smtClean="0"/>
              <a:t>是以区间长度的大小划分阶段。</a:t>
            </a:r>
            <a:endParaRPr lang="en-US" altLang="zh-CN" sz="3200" b="1" smtClean="0"/>
          </a:p>
          <a:p>
            <a:pPr marL="0" indent="0" eaLnBrk="1" hangingPunct="1">
              <a:buNone/>
            </a:pPr>
            <a:r>
              <a:rPr lang="zh-CN" altLang="en-US" sz="3200" b="1" smtClean="0"/>
              <a:t>按区间从小到大的顺序划分。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7272338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扩展一下：</a:t>
            </a:r>
            <a:r>
              <a:rPr lang="en-US" altLang="zh-CN" b="1" smtClean="0"/>
              <a:t>NOI95</a:t>
            </a:r>
            <a:endParaRPr lang="zh-CN" altLang="en-US" b="1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98782-E95D-4555-8AE3-878411A88919}" type="slidenum">
              <a:rPr lang="zh-CN" altLang="en-US"/>
              <a:t>112</a:t>
            </a:fld>
            <a:endParaRPr lang="zh-CN" altLang="en-US"/>
          </a:p>
        </p:txBody>
      </p:sp>
      <p:sp>
        <p:nvSpPr>
          <p:cNvPr id="142340" name="内容占位符 3"/>
          <p:cNvSpPr>
            <a:spLocks noGrp="1"/>
          </p:cNvSpPr>
          <p:nvPr>
            <p:ph sz="quarter" idx="1"/>
          </p:nvPr>
        </p:nvSpPr>
        <p:spPr>
          <a:xfrm>
            <a:off x="611188" y="1412875"/>
            <a:ext cx="7772400" cy="72072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600" b="1" smtClean="0"/>
              <a:t>石子由一排改为围成一个环的形状？</a:t>
            </a:r>
          </a:p>
        </p:txBody>
      </p:sp>
      <p:sp>
        <p:nvSpPr>
          <p:cNvPr id="142341" name="矩形 4"/>
          <p:cNvSpPr>
            <a:spLocks noChangeArrowheads="1"/>
          </p:cNvSpPr>
          <p:nvPr/>
        </p:nvSpPr>
        <p:spPr bwMode="auto">
          <a:xfrm>
            <a:off x="2843213" y="2282825"/>
            <a:ext cx="2160587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400" b="1"/>
              <a:t>4 5 9 4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63713" y="3213100"/>
            <a:ext cx="4608512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400" b="1"/>
              <a:t>4 5 9 4 </a:t>
            </a:r>
            <a:r>
              <a:rPr lang="en-US" altLang="zh-CN" sz="4400" b="1">
                <a:solidFill>
                  <a:srgbClr val="FF0000"/>
                </a:solidFill>
              </a:rPr>
              <a:t>4 5 9</a:t>
            </a: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1871663" y="3983038"/>
            <a:ext cx="3708400" cy="958850"/>
            <a:chOff x="1871868" y="3982417"/>
            <a:chExt cx="3707907" cy="95875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871868" y="3982417"/>
              <a:ext cx="19444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484562" y="4293535"/>
              <a:ext cx="19428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003605" y="4580842"/>
              <a:ext cx="19428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635346" y="4941168"/>
              <a:ext cx="1944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环形石子合并算法：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62DB0-2080-462E-AB9F-490072C5EC45}" type="slidenum">
              <a:rPr lang="zh-CN" altLang="en-US"/>
              <a:t>113</a:t>
            </a:fld>
            <a:endParaRPr lang="zh-CN" altLang="en-US"/>
          </a:p>
        </p:txBody>
      </p:sp>
      <p:sp>
        <p:nvSpPr>
          <p:cNvPr id="143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908050"/>
            <a:ext cx="8569325" cy="540067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环变成线性</a:t>
            </a:r>
            <a:r>
              <a:rPr lang="en-US" altLang="zh-CN" sz="2800" b="1" smtClean="0"/>
              <a:t>:</a:t>
            </a:r>
            <a:r>
              <a:rPr lang="zh-CN" altLang="en-US" sz="2800" b="1" smtClean="0"/>
              <a:t>长度</a:t>
            </a:r>
            <a:r>
              <a:rPr lang="en-US" altLang="zh-CN" sz="2800" b="1" smtClean="0"/>
              <a:t>: 2n-1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2800" b="1" u="sng" smtClean="0"/>
              <a:t>a[1],a[2]......a[n],</a:t>
            </a:r>
            <a:r>
              <a:rPr lang="en-US" altLang="zh-CN" sz="2800" b="1" u="sng" smtClean="0">
                <a:solidFill>
                  <a:srgbClr val="FF0000"/>
                </a:solidFill>
              </a:rPr>
              <a:t>a[n+1].....a[2n-1]</a:t>
            </a:r>
            <a:r>
              <a:rPr lang="en-US" altLang="zh-CN" sz="2800" b="1" u="sng" smtClean="0"/>
              <a:t>; </a:t>
            </a:r>
            <a:r>
              <a:rPr lang="en-US" altLang="zh-CN" sz="2800" b="1" smtClean="0"/>
              <a:t> a[n+i]=a[i]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2800" b="1" smtClean="0"/>
              <a:t>f[i,j]:</a:t>
            </a:r>
            <a:r>
              <a:rPr lang="zh-CN" altLang="en-US" sz="2800" b="1" smtClean="0"/>
              <a:t>合并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到</a:t>
            </a:r>
            <a:r>
              <a:rPr lang="en-US" altLang="zh-CN" sz="2800" b="1" smtClean="0"/>
              <a:t>j</a:t>
            </a:r>
            <a:r>
              <a:rPr lang="zh-CN" altLang="en-US" sz="2800" b="1" smtClean="0"/>
              <a:t>堆的最小得分。</a:t>
            </a:r>
          </a:p>
          <a:p>
            <a:pPr eaLnBrk="1" hangingPunct="1">
              <a:buFont typeface="Wingdings" panose="05000000000000000000" charset="0"/>
              <a:buChar char="Ø"/>
            </a:pPr>
            <a:endParaRPr lang="en-US" altLang="zh-CN" sz="2800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2800" b="1" smtClean="0"/>
              <a:t>f[i][j]=min{f[i][k]+f[k+1][j]}+s[j]-s[i-1] .                          (i&lt;=k&lt;=j-1)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目标：</a:t>
            </a:r>
            <a:r>
              <a:rPr lang="en-US" altLang="zh-CN" sz="2800" b="1" smtClean="0"/>
              <a:t>ans=min{f[1][n],f[2][n+1],...,f[n][2n-1]}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en-US" altLang="zh-CN" sz="2800" b="1" smtClean="0"/>
              <a:t>time  O(n^3)}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11</a:t>
            </a:r>
            <a:r>
              <a:rPr lang="zh-CN" altLang="en-US" b="1" smtClean="0"/>
              <a:t>：括号序列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3A280-4627-4194-AACD-1DC0CAFD9149}" type="slidenum">
              <a:rPr lang="zh-CN" altLang="en-US"/>
              <a:t>114</a:t>
            </a:fld>
            <a:endParaRPr lang="zh-CN" altLang="en-US"/>
          </a:p>
        </p:txBody>
      </p:sp>
      <p:sp>
        <p:nvSpPr>
          <p:cNvPr id="144388" name="内容占位符 3"/>
          <p:cNvSpPr>
            <a:spLocks noGrp="1"/>
          </p:cNvSpPr>
          <p:nvPr>
            <p:ph sz="quarter" idx="1"/>
          </p:nvPr>
        </p:nvSpPr>
        <p:spPr>
          <a:xfrm>
            <a:off x="179388" y="908050"/>
            <a:ext cx="8785225" cy="55451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smtClean="0"/>
              <a:t> </a:t>
            </a:r>
            <a:r>
              <a:rPr lang="zh-CN" altLang="zh-CN" b="1" smtClean="0"/>
              <a:t>定义一个合法的括号序列：</a:t>
            </a:r>
          </a:p>
          <a:p>
            <a:pPr marL="0" indent="0" eaLnBrk="1" hangingPunct="1">
              <a:buNone/>
            </a:pPr>
            <a:r>
              <a:rPr lang="zh-CN" altLang="zh-CN" b="1" smtClean="0"/>
              <a:t>（</a:t>
            </a:r>
            <a:r>
              <a:rPr lang="en-US" altLang="zh-CN" b="1" smtClean="0"/>
              <a:t>1</a:t>
            </a:r>
            <a:r>
              <a:rPr lang="zh-CN" altLang="zh-CN" b="1" smtClean="0"/>
              <a:t>）空序列是合法的</a:t>
            </a:r>
          </a:p>
          <a:p>
            <a:pPr marL="0" indent="0" eaLnBrk="1" hangingPunct="1">
              <a:buNone/>
            </a:pPr>
            <a:r>
              <a:rPr lang="zh-CN" altLang="zh-CN" b="1" smtClean="0"/>
              <a:t>（</a:t>
            </a:r>
            <a:r>
              <a:rPr lang="en-US" altLang="zh-CN" b="1" smtClean="0"/>
              <a:t>2</a:t>
            </a:r>
            <a:r>
              <a:rPr lang="zh-CN" altLang="zh-CN" b="1" smtClean="0"/>
              <a:t>）假如</a:t>
            </a:r>
            <a:r>
              <a:rPr lang="en-US" altLang="zh-CN" b="1" smtClean="0"/>
              <a:t>S</a:t>
            </a:r>
            <a:r>
              <a:rPr lang="zh-CN" altLang="zh-CN" b="1" smtClean="0"/>
              <a:t>是一个合法的序列，则</a:t>
            </a:r>
            <a:r>
              <a:rPr lang="en-US" altLang="zh-CN" b="1" smtClean="0"/>
              <a:t> (S) </a:t>
            </a:r>
            <a:r>
              <a:rPr lang="zh-CN" altLang="zh-CN" b="1" smtClean="0"/>
              <a:t>和</a:t>
            </a:r>
            <a:r>
              <a:rPr lang="en-US" altLang="zh-CN" b="1" smtClean="0"/>
              <a:t>[S]</a:t>
            </a:r>
            <a:r>
              <a:rPr lang="zh-CN" altLang="zh-CN" b="1" smtClean="0"/>
              <a:t>都是合法的</a:t>
            </a:r>
          </a:p>
          <a:p>
            <a:pPr marL="0" indent="0" eaLnBrk="1" hangingPunct="1">
              <a:buNone/>
            </a:pPr>
            <a:r>
              <a:rPr lang="zh-CN" altLang="zh-CN" b="1" smtClean="0"/>
              <a:t>（</a:t>
            </a:r>
            <a:r>
              <a:rPr lang="en-US" altLang="zh-CN" b="1" smtClean="0"/>
              <a:t>3</a:t>
            </a:r>
            <a:r>
              <a:rPr lang="zh-CN" altLang="zh-CN" b="1" smtClean="0"/>
              <a:t>）假如</a:t>
            </a:r>
            <a:r>
              <a:rPr lang="en-US" altLang="zh-CN" b="1" smtClean="0"/>
              <a:t>A </a:t>
            </a:r>
            <a:r>
              <a:rPr lang="zh-CN" altLang="zh-CN" b="1" smtClean="0"/>
              <a:t>和</a:t>
            </a:r>
            <a:r>
              <a:rPr lang="en-US" altLang="zh-CN" b="1" smtClean="0"/>
              <a:t> B </a:t>
            </a:r>
            <a:r>
              <a:rPr lang="zh-CN" altLang="zh-CN" b="1" smtClean="0"/>
              <a:t>都是合法的，那么</a:t>
            </a:r>
            <a:r>
              <a:rPr lang="en-US" altLang="zh-CN" b="1" smtClean="0"/>
              <a:t>AB</a:t>
            </a:r>
            <a:r>
              <a:rPr lang="zh-CN" altLang="zh-CN" b="1" smtClean="0"/>
              <a:t>和</a:t>
            </a:r>
            <a:r>
              <a:rPr lang="en-US" altLang="zh-CN" b="1" smtClean="0"/>
              <a:t>BA</a:t>
            </a:r>
            <a:r>
              <a:rPr lang="zh-CN" altLang="zh-CN" b="1" smtClean="0"/>
              <a:t>也是合法的</a:t>
            </a:r>
          </a:p>
          <a:p>
            <a:pPr marL="0" indent="0" eaLnBrk="1" hangingPunct="1">
              <a:buNone/>
            </a:pPr>
            <a:r>
              <a:rPr lang="zh-CN" altLang="zh-CN" b="1" smtClean="0"/>
              <a:t>例如以下是合法的括号序列：</a:t>
            </a:r>
          </a:p>
          <a:p>
            <a:pPr marL="0" indent="0" eaLnBrk="1" hangingPunct="1">
              <a:buNone/>
            </a:pPr>
            <a:r>
              <a:rPr lang="en-US" altLang="zh-CN" b="1" smtClean="0"/>
              <a:t>   (), [], (()), ([]), ()[], ()[()]</a:t>
            </a:r>
            <a:endParaRPr lang="zh-CN" altLang="zh-CN" b="1" smtClean="0"/>
          </a:p>
          <a:p>
            <a:pPr marL="0" indent="0" eaLnBrk="1" hangingPunct="1">
              <a:buNone/>
            </a:pPr>
            <a:r>
              <a:rPr lang="zh-CN" altLang="zh-CN" b="1" smtClean="0"/>
              <a:t>以下是</a:t>
            </a:r>
            <a:r>
              <a:rPr lang="zh-CN" altLang="zh-CN" b="1" u="sng" smtClean="0">
                <a:solidFill>
                  <a:srgbClr val="FF0000"/>
                </a:solidFill>
              </a:rPr>
              <a:t>不</a:t>
            </a:r>
            <a:r>
              <a:rPr lang="zh-CN" altLang="zh-CN" b="1" smtClean="0"/>
              <a:t>合法括号序列的：</a:t>
            </a:r>
          </a:p>
          <a:p>
            <a:pPr marL="0" indent="0" eaLnBrk="1" hangingPunct="1">
              <a:buNone/>
            </a:pPr>
            <a:r>
              <a:rPr lang="en-US" altLang="zh-CN" b="1" smtClean="0"/>
              <a:t>   (, [, ], )(, ([]), ([()</a:t>
            </a:r>
            <a:r>
              <a:rPr lang="zh-CN" altLang="en-US" b="1" smtClean="0"/>
              <a:t>，</a:t>
            </a:r>
            <a:r>
              <a:rPr lang="en-US" altLang="zh-CN" b="1" smtClean="0"/>
              <a:t>([)]</a:t>
            </a:r>
            <a:endParaRPr lang="zh-CN" altLang="zh-CN" b="1" smtClean="0"/>
          </a:p>
          <a:p>
            <a:pPr marL="0" indent="0" eaLnBrk="1" hangingPunct="1">
              <a:buNone/>
            </a:pPr>
            <a:r>
              <a:rPr lang="zh-CN" altLang="zh-CN" b="1" smtClean="0"/>
              <a:t>给定一些由</a:t>
            </a:r>
            <a:r>
              <a:rPr lang="en-US" altLang="zh-CN" b="1" smtClean="0"/>
              <a:t>‘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en-US" altLang="zh-CN" b="1" smtClean="0"/>
              <a:t>’,‘</a:t>
            </a:r>
            <a:r>
              <a:rPr lang="en-US" altLang="zh-CN" b="1" smtClean="0">
                <a:solidFill>
                  <a:srgbClr val="FF0000"/>
                </a:solidFill>
              </a:rPr>
              <a:t>)</a:t>
            </a:r>
            <a:r>
              <a:rPr lang="en-US" altLang="zh-CN" b="1" smtClean="0"/>
              <a:t>’,‘</a:t>
            </a:r>
            <a:r>
              <a:rPr lang="en-US" altLang="zh-CN" b="1" smtClean="0">
                <a:solidFill>
                  <a:srgbClr val="FF0000"/>
                </a:solidFill>
              </a:rPr>
              <a:t>[</a:t>
            </a:r>
            <a:r>
              <a:rPr lang="en-US" altLang="zh-CN" b="1" smtClean="0"/>
              <a:t>’, ‘</a:t>
            </a:r>
            <a:r>
              <a:rPr lang="en-US" altLang="zh-CN" b="1" smtClean="0">
                <a:solidFill>
                  <a:srgbClr val="FF0000"/>
                </a:solidFill>
              </a:rPr>
              <a:t>]</a:t>
            </a:r>
            <a:r>
              <a:rPr lang="en-US" altLang="zh-CN" b="1" smtClean="0"/>
              <a:t>’</a:t>
            </a:r>
            <a:r>
              <a:rPr lang="zh-CN" altLang="zh-CN" b="1" smtClean="0"/>
              <a:t>构成的序列 ，</a:t>
            </a:r>
            <a:r>
              <a:rPr lang="zh-CN" altLang="en-US" b="1" smtClean="0"/>
              <a:t>求最少</a:t>
            </a:r>
            <a:r>
              <a:rPr lang="zh-CN" altLang="en-US" b="1" smtClean="0">
                <a:solidFill>
                  <a:srgbClr val="FF0000"/>
                </a:solidFill>
              </a:rPr>
              <a:t>添加</a:t>
            </a:r>
            <a:r>
              <a:rPr lang="zh-CN" altLang="en-US" b="1" smtClean="0"/>
              <a:t>多少个</a:t>
            </a:r>
            <a:r>
              <a:rPr lang="zh-CN" altLang="zh-CN" b="1" smtClean="0"/>
              <a:t>括号，</a:t>
            </a:r>
            <a:r>
              <a:rPr lang="zh-CN" altLang="en-US" b="1" smtClean="0"/>
              <a:t>能</a:t>
            </a:r>
            <a:r>
              <a:rPr lang="zh-CN" altLang="zh-CN" b="1" smtClean="0"/>
              <a:t>得到一个合法的括号序列。</a:t>
            </a:r>
          </a:p>
          <a:p>
            <a:pPr marL="0" indent="0" eaLnBrk="1" hangingPunct="1">
              <a:buNone/>
            </a:pP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C8FAE-3642-499F-AC24-FCAE6CBD1BDE}" type="slidenum">
              <a:rPr lang="zh-CN" altLang="en-US"/>
              <a:t>115</a:t>
            </a:fld>
            <a:endParaRPr lang="zh-CN" altLang="en-US"/>
          </a:p>
        </p:txBody>
      </p:sp>
      <p:sp>
        <p:nvSpPr>
          <p:cNvPr id="145411" name="内容占位符 3"/>
          <p:cNvSpPr>
            <a:spLocks noGrp="1"/>
          </p:cNvSpPr>
          <p:nvPr>
            <p:ph sz="quarter" idx="1"/>
          </p:nvPr>
        </p:nvSpPr>
        <p:spPr>
          <a:xfrm>
            <a:off x="539750" y="404813"/>
            <a:ext cx="7993063" cy="56165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z="2800" b="1" smtClean="0"/>
              <a:t>【输入】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序列</a:t>
            </a:r>
            <a:r>
              <a:rPr lang="en-US" altLang="zh-CN" sz="2800" b="1" smtClean="0"/>
              <a:t>s(</a:t>
            </a:r>
            <a:r>
              <a:rPr lang="zh-CN" altLang="en-US" sz="2800" b="1" smtClean="0"/>
              <a:t>长度</a:t>
            </a:r>
            <a:r>
              <a:rPr lang="en-US" altLang="zh-CN" sz="2800" b="1" smtClean="0"/>
              <a:t>&lt;=100).</a:t>
            </a:r>
            <a:endParaRPr lang="zh-CN" altLang="zh-CN" sz="2800" b="1" smtClean="0"/>
          </a:p>
          <a:p>
            <a:pPr marL="0" indent="0" eaLnBrk="1" hangingPunct="1">
              <a:buNone/>
            </a:pPr>
            <a:r>
              <a:rPr lang="zh-CN" altLang="zh-CN" sz="2800" b="1" smtClean="0"/>
              <a:t>【输出：】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使序列</a:t>
            </a:r>
            <a:r>
              <a:rPr lang="en-US" altLang="zh-CN" sz="2800" b="1" smtClean="0"/>
              <a:t>s</a:t>
            </a:r>
            <a:r>
              <a:rPr lang="zh-CN" altLang="zh-CN" sz="2800" b="1" smtClean="0"/>
              <a:t>成为合法序列添加最少的括号数量。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【样例输入】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([()</a:t>
            </a:r>
            <a:endParaRPr lang="zh-CN" altLang="zh-CN" sz="2800" b="1" smtClean="0"/>
          </a:p>
          <a:p>
            <a:pPr marL="0" indent="0" eaLnBrk="1" hangingPunct="1">
              <a:buNone/>
            </a:pPr>
            <a:r>
              <a:rPr lang="zh-CN" altLang="zh-CN" sz="2800" b="1" smtClean="0"/>
              <a:t>【样例输出】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2</a:t>
            </a:r>
            <a:endParaRPr lang="zh-CN" altLang="zh-CN" sz="2800" b="1" smtClean="0"/>
          </a:p>
          <a:p>
            <a:pPr marL="0" indent="0" eaLnBrk="1" hangingPunct="1">
              <a:buNone/>
            </a:pPr>
            <a:r>
              <a:rPr lang="zh-CN" altLang="zh-CN" sz="2800" b="1" smtClean="0"/>
              <a:t>【样例说明】最少好添加</a:t>
            </a:r>
            <a:r>
              <a:rPr lang="en-US" altLang="zh-CN" sz="2800" b="1" smtClean="0"/>
              <a:t>2</a:t>
            </a:r>
            <a:r>
              <a:rPr lang="zh-CN" altLang="zh-CN" sz="2800" b="1" smtClean="0"/>
              <a:t>个括号可以得到合法的序列：</a:t>
            </a:r>
            <a:endParaRPr lang="en-US" altLang="zh-CN" sz="2800" b="1" smtClean="0"/>
          </a:p>
          <a:p>
            <a:pPr marL="0" indent="0" eaLnBrk="1" hangingPunct="1">
              <a:buNone/>
            </a:pPr>
            <a:r>
              <a:rPr lang="en-US" altLang="zh-CN" sz="2800" b="1" smtClean="0"/>
              <a:t>(</a:t>
            </a:r>
            <a:r>
              <a:rPr lang="en-US" altLang="zh-CN" sz="2800" b="1" smtClean="0">
                <a:solidFill>
                  <a:srgbClr val="FF0000"/>
                </a:solidFill>
              </a:rPr>
              <a:t>)</a:t>
            </a:r>
            <a:r>
              <a:rPr lang="en-US" altLang="zh-CN" sz="2800" b="1" smtClean="0"/>
              <a:t>[()</a:t>
            </a:r>
            <a:r>
              <a:rPr lang="en-US" altLang="zh-CN" sz="2800" b="1" smtClean="0">
                <a:solidFill>
                  <a:srgbClr val="FF0000"/>
                </a:solidFill>
              </a:rPr>
              <a:t>]</a:t>
            </a:r>
            <a:r>
              <a:rPr lang="zh-CN" altLang="zh-CN" sz="2800" b="1" smtClean="0"/>
              <a:t>或</a:t>
            </a:r>
            <a:r>
              <a:rPr lang="en-US" altLang="zh-CN" sz="2800" b="1" smtClean="0"/>
              <a:t>([()</a:t>
            </a:r>
            <a:r>
              <a:rPr lang="en-US" altLang="zh-CN" sz="2800" b="1" smtClean="0">
                <a:solidFill>
                  <a:srgbClr val="FF0000"/>
                </a:solidFill>
              </a:rPr>
              <a:t>])</a:t>
            </a:r>
            <a:r>
              <a:rPr lang="zh-CN" altLang="en-US" sz="2800" b="1" smtClean="0"/>
              <a:t>或</a:t>
            </a:r>
            <a:r>
              <a:rPr lang="en-US" altLang="zh-CN" sz="2800" b="1" smtClean="0"/>
              <a:t>([</a:t>
            </a:r>
            <a:r>
              <a:rPr lang="en-US" altLang="zh-CN" sz="2800" b="1" smtClean="0">
                <a:solidFill>
                  <a:srgbClr val="FF0000"/>
                </a:solidFill>
              </a:rPr>
              <a:t>])</a:t>
            </a:r>
            <a:r>
              <a:rPr lang="en-US" altLang="zh-CN" sz="2800" b="1" smtClean="0"/>
              <a:t>()</a:t>
            </a:r>
            <a:endParaRPr lang="zh-CN" altLang="zh-CN" sz="2800" b="1" smtClean="0"/>
          </a:p>
          <a:p>
            <a:pPr marL="0" indent="0" eaLnBrk="1" hangingPunct="1">
              <a:buNone/>
            </a:pPr>
            <a:endParaRPr lang="zh-CN" altLang="zh-CN" sz="2800" b="1" smtClean="0"/>
          </a:p>
          <a:p>
            <a:pPr marL="0" indent="0" eaLnBrk="1" hangingPunct="1">
              <a:buNone/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>
          <a:xfrm>
            <a:off x="3348038" y="-26988"/>
            <a:ext cx="1944687" cy="796926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分析：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05111-49B7-49B9-AE8B-92D278E30EF8}" type="slidenum">
              <a:rPr lang="zh-CN" altLang="en-US"/>
              <a:t>116</a:t>
            </a:fld>
            <a:endParaRPr lang="zh-CN" altLang="en-US"/>
          </a:p>
        </p:txBody>
      </p:sp>
      <p:sp>
        <p:nvSpPr>
          <p:cNvPr id="5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395288" y="765175"/>
            <a:ext cx="8640762" cy="5243513"/>
          </a:xfrm>
        </p:spPr>
        <p:txBody>
          <a:bodyPr>
            <a:spAutoFit/>
          </a:bodyPr>
          <a:lstStyle/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800" b="1" smtClean="0"/>
              <a:t>设括号序列：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i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i+1</a:t>
            </a:r>
            <a:r>
              <a:rPr lang="en-US" altLang="zh-CN" sz="2800" b="1" smtClean="0"/>
              <a:t>…..S</a:t>
            </a:r>
            <a:r>
              <a:rPr lang="en-US" altLang="zh-CN" sz="2800" b="1" baseline="-25000" smtClean="0"/>
              <a:t>j-1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j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800" b="1" smtClean="0"/>
              <a:t>最少添加</a:t>
            </a:r>
            <a:r>
              <a:rPr lang="en-US" altLang="zh-CN" sz="2800" b="1" smtClean="0"/>
              <a:t>f[i,j]</a:t>
            </a:r>
            <a:r>
              <a:rPr lang="zh-CN" altLang="en-US" sz="2800" b="1" smtClean="0"/>
              <a:t>个括号变成合法的括号序列。</a:t>
            </a:r>
            <a:endParaRPr lang="en-US" altLang="zh-CN" sz="2800" b="1" smtClean="0"/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800" b="1" smtClean="0"/>
              <a:t>最后一次把不合法的</a:t>
            </a:r>
            <a:r>
              <a:rPr lang="en-US" altLang="zh-CN" sz="2800" b="1" smtClean="0"/>
              <a:t>S</a:t>
            </a:r>
            <a:r>
              <a:rPr lang="zh-CN" altLang="en-US" sz="2800" b="1" smtClean="0"/>
              <a:t>变为合法的之前可能情况：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）</a:t>
            </a:r>
            <a:r>
              <a:rPr lang="en-US" altLang="zh-CN" sz="2800" b="1" smtClean="0"/>
              <a:t>S</a:t>
            </a:r>
            <a:r>
              <a:rPr lang="zh-CN" altLang="en-US" sz="2800" b="1" smtClean="0"/>
              <a:t>形如</a:t>
            </a:r>
            <a:r>
              <a:rPr lang="zh-CN" altLang="en-US" sz="2800" b="1" smtClean="0">
                <a:solidFill>
                  <a:srgbClr val="FF0000"/>
                </a:solidFill>
              </a:rPr>
              <a:t>（</a:t>
            </a:r>
            <a:r>
              <a:rPr lang="en-US" altLang="zh-CN" sz="2800" b="1" smtClean="0"/>
              <a:t>S′</a:t>
            </a:r>
            <a:r>
              <a:rPr lang="zh-CN" altLang="en-US" sz="2800" b="1" smtClean="0">
                <a:solidFill>
                  <a:srgbClr val="FF0000"/>
                </a:solidFill>
              </a:rPr>
              <a:t>）</a:t>
            </a:r>
            <a:r>
              <a:rPr lang="zh-CN" altLang="en-US" sz="2800" b="1" smtClean="0"/>
              <a:t>或</a:t>
            </a:r>
            <a:r>
              <a:rPr lang="en-US" altLang="zh-CN" sz="2800" b="1" smtClean="0">
                <a:solidFill>
                  <a:srgbClr val="FF0000"/>
                </a:solidFill>
              </a:rPr>
              <a:t>[</a:t>
            </a:r>
            <a:r>
              <a:rPr lang="en-US" altLang="zh-CN" sz="2800" b="1" smtClean="0"/>
              <a:t>S′</a:t>
            </a:r>
            <a:r>
              <a:rPr lang="en-US" altLang="zh-CN" sz="2800" b="1" smtClean="0">
                <a:solidFill>
                  <a:srgbClr val="FF0000"/>
                </a:solidFill>
              </a:rPr>
              <a:t>]</a:t>
            </a:r>
            <a:r>
              <a:rPr lang="zh-CN" altLang="en-US" sz="2800" b="1" smtClean="0"/>
              <a:t>：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800" b="1" smtClean="0"/>
              <a:t>   只需把</a:t>
            </a:r>
            <a:r>
              <a:rPr lang="en-US" altLang="zh-CN" sz="2800" b="1" smtClean="0"/>
              <a:t>S′</a:t>
            </a:r>
            <a:r>
              <a:rPr lang="zh-CN" altLang="en-US" sz="2800" b="1" smtClean="0"/>
              <a:t>变合法即可。</a:t>
            </a:r>
            <a:endParaRPr lang="en-US" altLang="zh-CN" sz="2800" b="1" smtClean="0"/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en-US" altLang="zh-CN" sz="2800" b="1" smtClean="0"/>
              <a:t>   f[i,j]= f[i+1,j-1]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）</a:t>
            </a:r>
            <a:r>
              <a:rPr lang="en-US" altLang="zh-CN" sz="2800" b="1" smtClean="0"/>
              <a:t>S</a:t>
            </a:r>
            <a:r>
              <a:rPr lang="zh-CN" altLang="en-US" sz="2800" b="1" smtClean="0"/>
              <a:t>形如</a:t>
            </a:r>
            <a:r>
              <a:rPr lang="zh-CN" altLang="en-US" sz="2800" b="1" smtClean="0">
                <a:solidFill>
                  <a:srgbClr val="FF0000"/>
                </a:solidFill>
              </a:rPr>
              <a:t>（</a:t>
            </a:r>
            <a:r>
              <a:rPr lang="en-US" altLang="zh-CN" sz="2800" b="1" smtClean="0"/>
              <a:t>S′ </a:t>
            </a:r>
            <a:r>
              <a:rPr lang="zh-CN" altLang="en-US" sz="2800" b="1" smtClean="0"/>
              <a:t>或</a:t>
            </a:r>
            <a:r>
              <a:rPr lang="en-US" altLang="zh-CN" sz="2800" b="1" smtClean="0">
                <a:solidFill>
                  <a:srgbClr val="FF0000"/>
                </a:solidFill>
              </a:rPr>
              <a:t>[</a:t>
            </a:r>
            <a:r>
              <a:rPr lang="en-US" altLang="zh-CN" sz="2800" b="1" smtClean="0"/>
              <a:t>S′</a:t>
            </a:r>
            <a:r>
              <a:rPr lang="zh-CN" altLang="en-US" sz="2800" b="1" smtClean="0"/>
              <a:t>：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800" b="1" smtClean="0"/>
              <a:t>   先把</a:t>
            </a:r>
            <a:r>
              <a:rPr lang="en-US" altLang="zh-CN" sz="2800" b="1" smtClean="0"/>
              <a:t>S′</a:t>
            </a:r>
            <a:r>
              <a:rPr lang="zh-CN" altLang="en-US" sz="2800" b="1" smtClean="0"/>
              <a:t>变为合法的，右边加 </a:t>
            </a:r>
            <a:r>
              <a:rPr lang="zh-CN" altLang="en-US" sz="2800" b="1" smtClean="0">
                <a:solidFill>
                  <a:srgbClr val="FF0000"/>
                </a:solidFill>
              </a:rPr>
              <a:t>）</a:t>
            </a:r>
            <a:r>
              <a:rPr lang="zh-CN" altLang="en-US" sz="2800" b="1" smtClean="0"/>
              <a:t>或</a:t>
            </a:r>
            <a:r>
              <a:rPr lang="en-US" altLang="zh-CN" sz="2800" b="1" smtClean="0">
                <a:solidFill>
                  <a:srgbClr val="FF0000"/>
                </a:solidFill>
              </a:rPr>
              <a:t>]</a:t>
            </a:r>
            <a:r>
              <a:rPr lang="zh-CN" altLang="en-US" sz="2800" b="1" smtClean="0"/>
              <a:t>即可。</a:t>
            </a:r>
            <a:endParaRPr lang="en-US" altLang="zh-CN" sz="2800" b="1" smtClean="0"/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en-US" altLang="zh-CN" sz="2800" b="1" smtClean="0"/>
              <a:t>   f</a:t>
            </a:r>
            <a:r>
              <a:rPr lang="pl-PL" altLang="zh-CN" sz="2800" b="1" smtClean="0"/>
              <a:t>[</a:t>
            </a:r>
            <a:r>
              <a:rPr lang="en-US" altLang="zh-CN" sz="2800" b="1" smtClean="0"/>
              <a:t>i][</a:t>
            </a:r>
            <a:r>
              <a:rPr lang="pl-PL" altLang="zh-CN" sz="2800" b="1" smtClean="0"/>
              <a:t>j]= f[</a:t>
            </a:r>
            <a:r>
              <a:rPr lang="en-US" altLang="zh-CN" sz="2800" b="1" smtClean="0"/>
              <a:t>i</a:t>
            </a:r>
            <a:r>
              <a:rPr lang="pl-PL" altLang="zh-CN" sz="2800" b="1" smtClean="0"/>
              <a:t>+1</a:t>
            </a:r>
            <a:r>
              <a:rPr lang="en-US" altLang="zh-CN" sz="2800" b="1" smtClean="0"/>
              <a:t>][</a:t>
            </a:r>
            <a:r>
              <a:rPr lang="pl-PL" altLang="zh-CN" sz="2800" b="1" smtClean="0"/>
              <a:t>j]+1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7ED68-37CC-4FBB-894A-66B198BE0A20}" type="slidenum">
              <a:rPr lang="zh-CN" altLang="en-US"/>
              <a:t>117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8313" y="549275"/>
            <a:ext cx="8351837" cy="511175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None/>
            </a:pPr>
            <a:r>
              <a:rPr lang="pl-PL" altLang="zh-CN" sz="2800" b="1" smtClean="0"/>
              <a:t>3</a:t>
            </a:r>
            <a:r>
              <a:rPr lang="zh-CN" altLang="pl-PL" sz="2800" b="1" smtClean="0"/>
              <a:t>）</a:t>
            </a:r>
            <a:r>
              <a:rPr lang="pl-PL" altLang="zh-CN" sz="2800" b="1" smtClean="0"/>
              <a:t>S</a:t>
            </a:r>
            <a:r>
              <a:rPr lang="zh-CN" altLang="pl-PL" sz="2800" b="1" smtClean="0"/>
              <a:t>形如</a:t>
            </a:r>
            <a:r>
              <a:rPr lang="en-US" altLang="zh-CN" sz="2800" b="1" smtClean="0"/>
              <a:t>   </a:t>
            </a:r>
            <a:r>
              <a:rPr lang="pl-PL" altLang="zh-CN" sz="2800" b="1" smtClean="0"/>
              <a:t>S′</a:t>
            </a:r>
            <a:r>
              <a:rPr lang="zh-CN" altLang="pl-PL" sz="2800" b="1" smtClean="0">
                <a:solidFill>
                  <a:srgbClr val="FF0000"/>
                </a:solidFill>
              </a:rPr>
              <a:t>）</a:t>
            </a:r>
            <a:r>
              <a:rPr lang="zh-CN" altLang="pl-PL" sz="2800" b="1" smtClean="0"/>
              <a:t>或</a:t>
            </a:r>
            <a:r>
              <a:rPr lang="pl-PL" altLang="zh-CN" sz="2800" b="1" smtClean="0"/>
              <a:t>S′</a:t>
            </a:r>
            <a:r>
              <a:rPr lang="pl-PL" altLang="zh-CN" sz="2800" b="1" smtClean="0">
                <a:solidFill>
                  <a:srgbClr val="FF0000"/>
                </a:solidFill>
              </a:rPr>
              <a:t>]</a:t>
            </a:r>
            <a:r>
              <a:rPr lang="zh-CN" altLang="pl-PL" sz="2800" b="1" smtClean="0"/>
              <a:t>：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800" b="1" smtClean="0"/>
              <a:t>   </a:t>
            </a:r>
            <a:r>
              <a:rPr lang="zh-CN" altLang="pl-PL" sz="2800" b="1" smtClean="0"/>
              <a:t>先把</a:t>
            </a:r>
            <a:r>
              <a:rPr lang="pl-PL" altLang="zh-CN" sz="2800" b="1" smtClean="0"/>
              <a:t>S′</a:t>
            </a:r>
            <a:r>
              <a:rPr lang="zh-CN" altLang="pl-PL" sz="2800" b="1" smtClean="0"/>
              <a:t>化为</a:t>
            </a:r>
            <a:r>
              <a:rPr lang="zh-CN" altLang="en-US" sz="2800" b="1" smtClean="0"/>
              <a:t>合法</a:t>
            </a:r>
            <a:r>
              <a:rPr lang="zh-CN" altLang="pl-PL" sz="2800" b="1" smtClean="0"/>
              <a:t>的，左边加</a:t>
            </a:r>
            <a:r>
              <a:rPr lang="zh-CN" altLang="pl-PL" sz="2800" b="1" smtClean="0">
                <a:solidFill>
                  <a:srgbClr val="FF0000"/>
                </a:solidFill>
              </a:rPr>
              <a:t>（</a:t>
            </a:r>
            <a:r>
              <a:rPr lang="zh-CN" altLang="pl-PL" sz="2800" b="1" smtClean="0"/>
              <a:t>或</a:t>
            </a:r>
            <a:r>
              <a:rPr lang="en-US" altLang="zh-CN" sz="2800" b="1" smtClean="0"/>
              <a:t> </a:t>
            </a:r>
            <a:r>
              <a:rPr lang="pl-PL" altLang="zh-CN" sz="2800" b="1" smtClean="0">
                <a:solidFill>
                  <a:srgbClr val="FF0000"/>
                </a:solidFill>
              </a:rPr>
              <a:t>[</a:t>
            </a:r>
            <a:r>
              <a:rPr lang="zh-CN" altLang="pl-PL" sz="2800" b="1" smtClean="0"/>
              <a:t>即可。</a:t>
            </a:r>
            <a:endParaRPr lang="en-US" altLang="zh-CN" sz="2800" b="1" smtClean="0"/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en-US" altLang="zh-CN" sz="2800" b="1" smtClean="0"/>
              <a:t>   f</a:t>
            </a:r>
            <a:r>
              <a:rPr lang="pl-PL" altLang="zh-CN" sz="2800" b="1" smtClean="0"/>
              <a:t>[</a:t>
            </a:r>
            <a:r>
              <a:rPr lang="en-US" altLang="zh-CN" sz="2800" b="1" smtClean="0"/>
              <a:t>i][</a:t>
            </a:r>
            <a:r>
              <a:rPr lang="pl-PL" altLang="zh-CN" sz="2800" b="1" smtClean="0"/>
              <a:t>j]= f[</a:t>
            </a:r>
            <a:r>
              <a:rPr lang="en-US" altLang="zh-CN" sz="2800" b="1" smtClean="0"/>
              <a:t>i][</a:t>
            </a:r>
            <a:r>
              <a:rPr lang="pl-PL" altLang="zh-CN" sz="2800" b="1" smtClean="0"/>
              <a:t>j-1]+1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pl-PL" altLang="zh-CN" sz="2800" b="1" smtClean="0"/>
              <a:t>4</a:t>
            </a:r>
            <a:r>
              <a:rPr lang="zh-CN" altLang="en-US" sz="2800" b="1" smtClean="0"/>
              <a:t>）</a:t>
            </a:r>
            <a:r>
              <a:rPr lang="zh-CN" altLang="pl-PL" sz="2800" b="1" smtClean="0"/>
              <a:t>把长度大于</a:t>
            </a:r>
            <a:r>
              <a:rPr lang="pl-PL" altLang="zh-CN" sz="2800" b="1" smtClean="0"/>
              <a:t>1</a:t>
            </a:r>
            <a:r>
              <a:rPr lang="zh-CN" altLang="pl-PL" sz="2800" b="1" smtClean="0"/>
              <a:t>的序列</a:t>
            </a:r>
            <a:r>
              <a:rPr lang="pl-PL" altLang="zh-CN" sz="2800" b="1" smtClean="0"/>
              <a:t>S</a:t>
            </a:r>
            <a:r>
              <a:rPr lang="pl-PL" altLang="zh-CN" sz="2800" b="1" baseline="-25000" smtClean="0"/>
              <a:t>i</a:t>
            </a:r>
            <a:r>
              <a:rPr lang="pl-PL" altLang="zh-CN" sz="2800" b="1" smtClean="0"/>
              <a:t>S</a:t>
            </a:r>
            <a:r>
              <a:rPr lang="pl-PL" altLang="zh-CN" sz="2800" b="1" baseline="-25000" smtClean="0"/>
              <a:t>i+1</a:t>
            </a:r>
            <a:r>
              <a:rPr lang="pl-PL" altLang="zh-CN" sz="2800" b="1" smtClean="0"/>
              <a:t>…..S</a:t>
            </a:r>
            <a:r>
              <a:rPr lang="pl-PL" altLang="zh-CN" sz="2800" b="1" baseline="-25000" smtClean="0"/>
              <a:t>j-1</a:t>
            </a:r>
            <a:r>
              <a:rPr lang="pl-PL" altLang="zh-CN" sz="2800" b="1" smtClean="0"/>
              <a:t>S</a:t>
            </a:r>
            <a:r>
              <a:rPr lang="pl-PL" altLang="zh-CN" sz="2800" b="1" baseline="-25000" smtClean="0"/>
              <a:t>j</a:t>
            </a:r>
            <a:r>
              <a:rPr lang="zh-CN" altLang="pl-PL" sz="2800" b="1" smtClean="0"/>
              <a:t>分为两部分</a:t>
            </a:r>
            <a:r>
              <a:rPr lang="pl-PL" altLang="zh-CN" sz="2800" b="1" smtClean="0"/>
              <a:t>:</a:t>
            </a:r>
            <a:endParaRPr lang="nb-NO" altLang="zh-CN" sz="2800" b="1" smtClean="0"/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nb-NO" altLang="zh-CN" sz="2800" b="1" smtClean="0"/>
              <a:t>   S</a:t>
            </a:r>
            <a:r>
              <a:rPr lang="nb-NO" altLang="zh-CN" sz="2800" b="1" baseline="-25000" smtClean="0"/>
              <a:t>i</a:t>
            </a:r>
            <a:r>
              <a:rPr lang="nb-NO" altLang="zh-CN" sz="2800" b="1" smtClean="0"/>
              <a:t>...... S</a:t>
            </a:r>
            <a:r>
              <a:rPr lang="nb-NO" altLang="zh-CN" sz="2800" b="1" baseline="-25000" smtClean="0"/>
              <a:t>k</a:t>
            </a:r>
            <a:r>
              <a:rPr lang="zh-CN" altLang="nb-NO" sz="2800" b="1" smtClean="0"/>
              <a:t>，</a:t>
            </a:r>
            <a:r>
              <a:rPr lang="nb-NO" altLang="zh-CN" sz="2800" b="1" smtClean="0"/>
              <a:t>S</a:t>
            </a:r>
            <a:r>
              <a:rPr lang="nb-NO" altLang="zh-CN" sz="2800" b="1" baseline="-25000" smtClean="0"/>
              <a:t>k+1</a:t>
            </a:r>
            <a:r>
              <a:rPr lang="nb-NO" altLang="zh-CN" sz="2800" b="1" smtClean="0"/>
              <a:t>….. S</a:t>
            </a:r>
            <a:r>
              <a:rPr lang="nb-NO" altLang="zh-CN" sz="2800" b="1" baseline="-25000" smtClean="0"/>
              <a:t>j</a:t>
            </a:r>
            <a:endParaRPr lang="en-US" altLang="zh-CN" sz="2800" b="1" smtClean="0"/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en-US" altLang="zh-CN" sz="2800" b="1" smtClean="0"/>
              <a:t>   </a:t>
            </a:r>
            <a:r>
              <a:rPr lang="zh-CN" altLang="nb-NO" sz="2800" b="1" smtClean="0"/>
              <a:t>分别化为规则序列</a:t>
            </a:r>
            <a:r>
              <a:rPr lang="en-US" altLang="zh-CN" sz="2800" b="1" smtClean="0"/>
              <a:t>.</a:t>
            </a:r>
            <a:endParaRPr lang="zh-CN" altLang="pl-PL" sz="2800" b="1" smtClean="0"/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800" b="1" smtClean="0"/>
              <a:t>   则：</a:t>
            </a:r>
            <a:r>
              <a:rPr lang="en-US" altLang="zh-CN" sz="2800" b="1" smtClean="0">
                <a:solidFill>
                  <a:srgbClr val="FF0000"/>
                </a:solidFill>
              </a:rPr>
              <a:t>f</a:t>
            </a:r>
            <a:r>
              <a:rPr lang="pl-PL" altLang="zh-CN" sz="2800" b="1" smtClean="0">
                <a:solidFill>
                  <a:srgbClr val="FF0000"/>
                </a:solidFill>
              </a:rPr>
              <a:t>[</a:t>
            </a:r>
            <a:r>
              <a:rPr lang="en-US" altLang="zh-CN" sz="2800" b="1" smtClean="0">
                <a:solidFill>
                  <a:srgbClr val="FF0000"/>
                </a:solidFill>
              </a:rPr>
              <a:t>i][</a:t>
            </a:r>
            <a:r>
              <a:rPr lang="pl-PL" altLang="zh-CN" sz="2800" b="1" smtClean="0">
                <a:solidFill>
                  <a:srgbClr val="FF0000"/>
                </a:solidFill>
              </a:rPr>
              <a:t>j]=</a:t>
            </a:r>
            <a:r>
              <a:rPr lang="en-US" altLang="zh-CN" sz="2800" b="1" smtClean="0">
                <a:solidFill>
                  <a:srgbClr val="FF0000"/>
                </a:solidFill>
              </a:rPr>
              <a:t>f[i][k]+f[k+1][j] </a:t>
            </a:r>
            <a:r>
              <a:rPr lang="zh-CN" altLang="en-US" sz="2800" b="1" smtClean="0"/>
              <a:t>；</a:t>
            </a:r>
            <a:r>
              <a:rPr lang="en-US" altLang="zh-CN" sz="2800" b="1" smtClean="0"/>
              <a:t>i&lt;=k&lt;=j-1;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r>
              <a:rPr lang="zh-CN" altLang="en-US" sz="2800" b="1" smtClean="0"/>
              <a:t>上述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种情况取最小值即可。</a:t>
            </a:r>
          </a:p>
          <a:p>
            <a:pPr marL="0" indent="0" eaLnBrk="1" hangingPunct="1">
              <a:buNone/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动态规划方程：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3CCFC-F4A7-445F-8873-E211DD426127}" type="slidenum">
              <a:rPr lang="zh-CN" altLang="en-US"/>
              <a:t>118</a:t>
            </a:fld>
            <a:endParaRPr lang="zh-CN" alt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sz="quarter" idx="1"/>
          </p:nvPr>
        </p:nvSpPr>
        <p:spPr>
          <a:xfrm>
            <a:off x="611188" y="1989138"/>
            <a:ext cx="8064500" cy="3816350"/>
          </a:xfrm>
        </p:spPr>
        <p:txBody>
          <a:bodyPr>
            <a:spAutoFit/>
          </a:bodyPr>
          <a:lstStyle/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altLang="zh-CN" sz="3200" b="1" smtClean="0">
                <a:latin typeface="+mn-ea"/>
              </a:rPr>
              <a:t>f[i][j</a:t>
            </a:r>
            <a:r>
              <a:rPr lang="en-US" altLang="zh-CN" sz="3200" b="1" dirty="0" smtClean="0">
                <a:latin typeface="+mn-ea"/>
              </a:rPr>
              <a:t>]:=</a:t>
            </a: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altLang="zh-CN" sz="2800" b="1" smtClean="0">
                <a:latin typeface="+mn-ea"/>
              </a:rPr>
              <a:t>min{</a:t>
            </a:r>
            <a:r>
              <a:rPr lang="en-US" altLang="zh-CN" sz="2800" b="1" smtClean="0">
                <a:solidFill>
                  <a:srgbClr val="FF0000"/>
                </a:solidFill>
                <a:latin typeface="+mn-ea"/>
              </a:rPr>
              <a:t>f[i+1][j-1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2800" b="1" dirty="0" smtClean="0">
                <a:latin typeface="+mn-ea"/>
              </a:rPr>
              <a:t> ;</a:t>
            </a:r>
            <a:r>
              <a:rPr lang="en-US" altLang="zh-CN" sz="2800" b="1" dirty="0"/>
              <a:t> s[i]</a:t>
            </a:r>
            <a:r>
              <a:rPr lang="zh-CN" altLang="zh-CN" sz="2800" b="1" dirty="0"/>
              <a:t>与</a:t>
            </a:r>
            <a:r>
              <a:rPr lang="en-US" altLang="zh-CN" sz="2800" b="1" dirty="0"/>
              <a:t>s[j]</a:t>
            </a:r>
            <a:r>
              <a:rPr lang="zh-CN" altLang="zh-CN" sz="2800" b="1" dirty="0"/>
              <a:t>恰好匹配</a:t>
            </a:r>
            <a:endParaRPr lang="en-US" altLang="zh-CN" sz="2800" b="1" dirty="0" smtClean="0">
              <a:latin typeface="+mn-ea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+mn-ea"/>
              </a:rPr>
              <a:t>   f[i+1][j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]+1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; </a:t>
            </a:r>
            <a:r>
              <a:rPr lang="en-US" altLang="zh-CN" sz="2800" b="1" dirty="0"/>
              <a:t>s[i]=(</a:t>
            </a:r>
            <a:r>
              <a:rPr lang="zh-CN" altLang="zh-CN" sz="2800" b="1" dirty="0" smtClean="0"/>
              <a:t>或</a:t>
            </a:r>
            <a:r>
              <a:rPr lang="en-US" altLang="zh-CN" sz="2800" b="1" dirty="0" smtClean="0"/>
              <a:t>[,</a:t>
            </a:r>
            <a:r>
              <a:rPr lang="zh-CN" altLang="en-US" sz="2800" b="1" dirty="0" smtClean="0"/>
              <a:t>则右边加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或</a:t>
            </a:r>
            <a:r>
              <a:rPr lang="en-US" altLang="zh-CN" sz="2800" b="1" dirty="0"/>
              <a:t>]</a:t>
            </a:r>
            <a:endParaRPr lang="en-US" altLang="zh-CN" sz="2800" b="1" dirty="0">
              <a:latin typeface="+mn-ea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altLang="zh-CN" sz="2800" b="1">
                <a:latin typeface="+mn-ea"/>
              </a:rPr>
              <a:t>   </a:t>
            </a:r>
            <a:r>
              <a:rPr lang="en-US" altLang="zh-CN" sz="2800" b="1" smtClean="0">
                <a:latin typeface="+mn-ea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+mn-ea"/>
              </a:rPr>
              <a:t>1+f[i][j-1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2800" b="1" dirty="0" smtClean="0">
                <a:latin typeface="+mn-ea"/>
              </a:rPr>
              <a:t> ; s[j]=)or]</a:t>
            </a:r>
            <a:r>
              <a:rPr lang="zh-CN" altLang="en-US" sz="2800" b="1" dirty="0" smtClean="0">
                <a:latin typeface="+mn-ea"/>
              </a:rPr>
              <a:t>，则左边加</a:t>
            </a:r>
            <a:r>
              <a:rPr lang="en-US" altLang="zh-CN" sz="2800" b="1" dirty="0" smtClean="0">
                <a:latin typeface="+mn-ea"/>
              </a:rPr>
              <a:t>)</a:t>
            </a:r>
            <a:r>
              <a:rPr lang="zh-CN" altLang="en-US" sz="2800" b="1" dirty="0" smtClean="0">
                <a:latin typeface="+mn-ea"/>
              </a:rPr>
              <a:t>或</a:t>
            </a:r>
            <a:r>
              <a:rPr lang="en-US" altLang="zh-CN" sz="2800" b="1" dirty="0" smtClean="0">
                <a:latin typeface="+mn-ea"/>
              </a:rPr>
              <a:t>]</a:t>
            </a:r>
            <a:endParaRPr lang="en-US" altLang="zh-CN" sz="2800" b="1" dirty="0">
              <a:latin typeface="+mn-ea"/>
            </a:endParaRP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altLang="zh-CN" sz="2800" b="1">
                <a:latin typeface="+mn-ea"/>
              </a:rPr>
              <a:t>   </a:t>
            </a:r>
            <a:r>
              <a:rPr lang="en-US" altLang="zh-CN" sz="2800" b="1" smtClean="0">
                <a:latin typeface="+mn-ea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+mn-ea"/>
              </a:rPr>
              <a:t>f[i][k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]+</a:t>
            </a:r>
            <a:r>
              <a:rPr lang="en-US" altLang="zh-CN" sz="2800" b="1" smtClean="0">
                <a:solidFill>
                  <a:srgbClr val="FF0000"/>
                </a:solidFill>
                <a:latin typeface="+mn-ea"/>
              </a:rPr>
              <a:t>f[k+1][j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; i</a:t>
            </a:r>
            <a:r>
              <a:rPr lang="en-US" altLang="zh-CN" sz="2800" b="1" dirty="0">
                <a:latin typeface="+mn-ea"/>
              </a:rPr>
              <a:t>&lt;=k&lt;=j-1</a:t>
            </a:r>
          </a:p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latin typeface="+mn-ea"/>
              </a:rPr>
              <a:t>  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}</a:t>
            </a:r>
          </a:p>
        </p:txBody>
      </p:sp>
      <p:sp>
        <p:nvSpPr>
          <p:cNvPr id="148485" name="矩形 5"/>
          <p:cNvSpPr>
            <a:spLocks noChangeArrowheads="1"/>
          </p:cNvSpPr>
          <p:nvPr/>
        </p:nvSpPr>
        <p:spPr bwMode="auto">
          <a:xfrm>
            <a:off x="2466975" y="1052513"/>
            <a:ext cx="328612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/>
              <a:t>S</a:t>
            </a:r>
            <a:r>
              <a:rPr lang="en-US" altLang="zh-CN" sz="3600" b="1" baseline="-25000"/>
              <a:t>i</a:t>
            </a:r>
            <a:r>
              <a:rPr lang="en-US" altLang="zh-CN" sz="3600" b="1"/>
              <a:t>S</a:t>
            </a:r>
            <a:r>
              <a:rPr lang="en-US" altLang="zh-CN" sz="3600" b="1" baseline="-25000"/>
              <a:t>i+1</a:t>
            </a:r>
            <a:r>
              <a:rPr lang="en-US" altLang="zh-CN" sz="3600" b="1"/>
              <a:t>…..S</a:t>
            </a:r>
            <a:r>
              <a:rPr lang="en-US" altLang="zh-CN" sz="3600" b="1" baseline="-25000"/>
              <a:t>j-1</a:t>
            </a:r>
            <a:r>
              <a:rPr lang="en-US" altLang="zh-CN" sz="3600" b="1"/>
              <a:t>S</a:t>
            </a:r>
            <a:r>
              <a:rPr lang="en-US" altLang="zh-CN" sz="3600" b="1" baseline="-25000"/>
              <a:t>j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7772400" cy="7969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(</a:t>
            </a:r>
            <a:r>
              <a:rPr lang="zh-CN" altLang="en-US" b="1" smtClean="0"/>
              <a:t>五</a:t>
            </a:r>
            <a:r>
              <a:rPr lang="en-US" altLang="zh-CN" b="1" smtClean="0"/>
              <a:t>)</a:t>
            </a:r>
            <a:r>
              <a:rPr lang="zh-CN" altLang="en-US" b="1" smtClean="0"/>
              <a:t>树型动态规划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B7978-BF9F-4A6D-B7F6-7D608863A169}" type="slidenum">
              <a:rPr lang="zh-CN" altLang="en-US"/>
              <a:t>119</a:t>
            </a:fld>
            <a:endParaRPr lang="zh-CN" altLang="en-US"/>
          </a:p>
        </p:txBody>
      </p:sp>
      <p:sp>
        <p:nvSpPr>
          <p:cNvPr id="149508" name="内容占位符 3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7993062" cy="1765300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树结构上的重要算法（树上搜索）；</a:t>
            </a:r>
            <a:endParaRPr lang="en-US" altLang="zh-CN" sz="3200" b="1" smtClean="0"/>
          </a:p>
          <a:p>
            <a:pPr eaLnBrk="1" hangingPunct="1"/>
            <a:r>
              <a:rPr lang="zh-CN" altLang="en-US" sz="3200" b="1" smtClean="0"/>
              <a:t>常用方法是把多叉树转化为二叉树后</a:t>
            </a:r>
            <a:r>
              <a:rPr lang="en-US" altLang="zh-CN" sz="3200" b="1" smtClean="0"/>
              <a:t>dp</a:t>
            </a:r>
            <a:r>
              <a:rPr lang="zh-CN" altLang="en-US" sz="3200" b="1" smtClean="0"/>
              <a:t>；</a:t>
            </a:r>
            <a:endParaRPr lang="en-US" altLang="zh-CN" sz="3200" b="1" smtClean="0"/>
          </a:p>
          <a:p>
            <a:pPr eaLnBrk="1" hangingPunct="1"/>
            <a:r>
              <a:rPr lang="zh-CN" altLang="en-US" sz="3200" b="1" smtClean="0"/>
              <a:t>左孩子有兄弟。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859338" cy="836613"/>
          </a:xfrm>
        </p:spPr>
        <p:txBody>
          <a:bodyPr/>
          <a:lstStyle/>
          <a:p>
            <a:pPr eaLnBrk="1" hangingPunct="1"/>
            <a:r>
              <a:rPr lang="zh-CN" altLang="en-US" smtClean="0"/>
              <a:t>递归的调用过程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" y="1119505"/>
            <a:ext cx="4124960" cy="4643120"/>
          </a:xfrm>
        </p:spPr>
        <p:txBody>
          <a:bodyPr/>
          <a:lstStyle/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#include&lt;iostream&gt;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using namespace std;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int  fac(int n)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{ if( n==0 ) return 1;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   else return n*fac(n-1);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}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int main(){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	int n;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	long s;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	cin&gt;&gt;n;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	s=fac(n);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	cout&lt;&lt;s;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	return 0;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100" b="1" smtClean="0">
                <a:latin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100" b="1" smtClean="0">
              <a:latin typeface="宋体" panose="02010600030101010101" pitchFamily="2" charset="-122"/>
            </a:endParaRPr>
          </a:p>
        </p:txBody>
      </p:sp>
      <p:sp>
        <p:nvSpPr>
          <p:cNvPr id="2053" name="Text Box 97"/>
          <p:cNvSpPr txBox="1">
            <a:spLocks noChangeArrowheads="1"/>
          </p:cNvSpPr>
          <p:nvPr/>
        </p:nvSpPr>
        <p:spPr bwMode="auto">
          <a:xfrm>
            <a:off x="7086600" y="1219200"/>
            <a:ext cx="16764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fac(4)</a:t>
            </a:r>
          </a:p>
        </p:txBody>
      </p:sp>
      <p:sp>
        <p:nvSpPr>
          <p:cNvPr id="2054" name="Text Box 98"/>
          <p:cNvSpPr txBox="1">
            <a:spLocks noChangeArrowheads="1"/>
          </p:cNvSpPr>
          <p:nvPr/>
        </p:nvSpPr>
        <p:spPr bwMode="auto">
          <a:xfrm>
            <a:off x="6858000" y="1905000"/>
            <a:ext cx="2133600" cy="59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fac(4):=4*fac(3)</a:t>
            </a:r>
          </a:p>
        </p:txBody>
      </p:sp>
      <p:sp>
        <p:nvSpPr>
          <p:cNvPr id="2055" name="Text Box 99"/>
          <p:cNvSpPr txBox="1">
            <a:spLocks noChangeArrowheads="1"/>
          </p:cNvSpPr>
          <p:nvPr/>
        </p:nvSpPr>
        <p:spPr bwMode="auto">
          <a:xfrm>
            <a:off x="6858000" y="2846388"/>
            <a:ext cx="2133600" cy="59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fac(3):=3*fac(2)</a:t>
            </a:r>
          </a:p>
        </p:txBody>
      </p:sp>
      <p:sp>
        <p:nvSpPr>
          <p:cNvPr id="2056" name="Text Box 100"/>
          <p:cNvSpPr txBox="1">
            <a:spLocks noChangeArrowheads="1"/>
          </p:cNvSpPr>
          <p:nvPr/>
        </p:nvSpPr>
        <p:spPr bwMode="auto">
          <a:xfrm>
            <a:off x="6858000" y="3744913"/>
            <a:ext cx="2133600" cy="59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fac(2):=2*fac(1)</a:t>
            </a:r>
          </a:p>
        </p:txBody>
      </p:sp>
      <p:sp>
        <p:nvSpPr>
          <p:cNvPr id="2057" name="Text Box 101"/>
          <p:cNvSpPr txBox="1">
            <a:spLocks noChangeArrowheads="1"/>
          </p:cNvSpPr>
          <p:nvPr/>
        </p:nvSpPr>
        <p:spPr bwMode="auto">
          <a:xfrm>
            <a:off x="6858000" y="4643438"/>
            <a:ext cx="2133600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fac(1):=1*fac(0)</a:t>
            </a:r>
          </a:p>
        </p:txBody>
      </p:sp>
      <p:sp>
        <p:nvSpPr>
          <p:cNvPr id="2058" name="Text Box 102"/>
          <p:cNvSpPr txBox="1">
            <a:spLocks noChangeArrowheads="1"/>
          </p:cNvSpPr>
          <p:nvPr/>
        </p:nvSpPr>
        <p:spPr bwMode="auto">
          <a:xfrm>
            <a:off x="4953000" y="3825875"/>
            <a:ext cx="1676400" cy="55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fac(2):=2*1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2059" name="Text Box 103"/>
          <p:cNvSpPr txBox="1">
            <a:spLocks noChangeArrowheads="1"/>
          </p:cNvSpPr>
          <p:nvPr/>
        </p:nvSpPr>
        <p:spPr bwMode="auto">
          <a:xfrm>
            <a:off x="4953000" y="2846388"/>
            <a:ext cx="1673225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Fac(3):=3*2</a:t>
            </a:r>
          </a:p>
        </p:txBody>
      </p:sp>
      <p:sp>
        <p:nvSpPr>
          <p:cNvPr id="2060" name="Text Box 104"/>
          <p:cNvSpPr txBox="1">
            <a:spLocks noChangeArrowheads="1"/>
          </p:cNvSpPr>
          <p:nvPr/>
        </p:nvSpPr>
        <p:spPr bwMode="auto">
          <a:xfrm>
            <a:off x="4953000" y="1947863"/>
            <a:ext cx="1676400" cy="57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fac(4):=4*3;</a:t>
            </a:r>
            <a:endParaRPr lang="zh-CN" altLang="en-US" sz="2000"/>
          </a:p>
        </p:txBody>
      </p:sp>
      <p:sp>
        <p:nvSpPr>
          <p:cNvPr id="2061" name="Line 105"/>
          <p:cNvSpPr>
            <a:spLocks noChangeShapeType="1"/>
          </p:cNvSpPr>
          <p:nvPr/>
        </p:nvSpPr>
        <p:spPr bwMode="auto">
          <a:xfrm>
            <a:off x="7848600" y="170338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Line 106"/>
          <p:cNvSpPr>
            <a:spLocks noChangeShapeType="1"/>
          </p:cNvSpPr>
          <p:nvPr/>
        </p:nvSpPr>
        <p:spPr bwMode="auto">
          <a:xfrm>
            <a:off x="7848600" y="2514600"/>
            <a:ext cx="14288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Line 107"/>
          <p:cNvSpPr>
            <a:spLocks noChangeShapeType="1"/>
          </p:cNvSpPr>
          <p:nvPr/>
        </p:nvSpPr>
        <p:spPr bwMode="auto">
          <a:xfrm>
            <a:off x="7807325" y="350043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4" name="Line 108"/>
          <p:cNvSpPr>
            <a:spLocks noChangeShapeType="1"/>
          </p:cNvSpPr>
          <p:nvPr/>
        </p:nvSpPr>
        <p:spPr bwMode="auto">
          <a:xfrm>
            <a:off x="7821613" y="43973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09"/>
          <p:cNvSpPr>
            <a:spLocks noChangeShapeType="1"/>
          </p:cNvSpPr>
          <p:nvPr/>
        </p:nvSpPr>
        <p:spPr bwMode="auto">
          <a:xfrm flipV="1">
            <a:off x="5721350" y="5213350"/>
            <a:ext cx="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6" name="Line 110"/>
          <p:cNvSpPr>
            <a:spLocks noChangeShapeType="1"/>
          </p:cNvSpPr>
          <p:nvPr/>
        </p:nvSpPr>
        <p:spPr bwMode="auto">
          <a:xfrm flipV="1">
            <a:off x="5721350" y="3429000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7" name="Line 111"/>
          <p:cNvSpPr>
            <a:spLocks noChangeShapeType="1"/>
          </p:cNvSpPr>
          <p:nvPr/>
        </p:nvSpPr>
        <p:spPr bwMode="auto">
          <a:xfrm flipV="1">
            <a:off x="5721350" y="2514600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8" name="Line 112"/>
          <p:cNvSpPr>
            <a:spLocks noChangeShapeType="1"/>
          </p:cNvSpPr>
          <p:nvPr/>
        </p:nvSpPr>
        <p:spPr bwMode="auto">
          <a:xfrm>
            <a:off x="5715000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9" name="Text Box 114"/>
          <p:cNvSpPr txBox="1">
            <a:spLocks noChangeArrowheads="1"/>
          </p:cNvSpPr>
          <p:nvPr/>
        </p:nvSpPr>
        <p:spPr bwMode="auto">
          <a:xfrm>
            <a:off x="6858000" y="5532438"/>
            <a:ext cx="2133600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fac(0):=1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2070" name="Line 115"/>
          <p:cNvSpPr>
            <a:spLocks noChangeShapeType="1"/>
          </p:cNvSpPr>
          <p:nvPr/>
        </p:nvSpPr>
        <p:spPr bwMode="auto">
          <a:xfrm>
            <a:off x="7834313" y="52863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Text Box 117"/>
          <p:cNvSpPr txBox="1">
            <a:spLocks noChangeArrowheads="1"/>
          </p:cNvSpPr>
          <p:nvPr/>
        </p:nvSpPr>
        <p:spPr bwMode="auto">
          <a:xfrm>
            <a:off x="4953000" y="4648200"/>
            <a:ext cx="1673225" cy="55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latin typeface="宋体" panose="02010600030101010101" pitchFamily="2" charset="-122"/>
              </a:rPr>
              <a:t>fac(1):=1*1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2072" name="Line 118"/>
          <p:cNvSpPr>
            <a:spLocks noChangeShapeType="1"/>
          </p:cNvSpPr>
          <p:nvPr/>
        </p:nvSpPr>
        <p:spPr bwMode="auto">
          <a:xfrm flipV="1">
            <a:off x="5721350" y="4343400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4221163"/>
            <a:ext cx="1433513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26"/>
          <p:cNvGraphicFramePr>
            <a:graphicFrameLocks noChangeAspect="1"/>
          </p:cNvGraphicFramePr>
          <p:nvPr/>
        </p:nvGraphicFramePr>
        <p:xfrm>
          <a:off x="5292725" y="620713"/>
          <a:ext cx="4714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包装程序外壳对象" showAsIcon="1" r:id="rId4" imgW="470535" imgH="497840" progId="Package">
                  <p:embed/>
                </p:oleObj>
              </mc:Choice>
              <mc:Fallback>
                <p:oleObj name="包装程序外壳对象" showAsIcon="1" r:id="rId4" imgW="470535" imgH="497840" progId="Packag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620713"/>
                        <a:ext cx="4714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reeform 13"/>
          <p:cNvSpPr/>
          <p:nvPr/>
        </p:nvSpPr>
        <p:spPr bwMode="auto">
          <a:xfrm>
            <a:off x="6096000" y="1587500"/>
            <a:ext cx="1536700" cy="2832100"/>
          </a:xfrm>
          <a:custGeom>
            <a:avLst/>
            <a:gdLst>
              <a:gd name="T0" fmla="*/ 2147483647 w 1040"/>
              <a:gd name="T1" fmla="*/ 2147483647 h 1784"/>
              <a:gd name="T2" fmla="*/ 2147483647 w 1040"/>
              <a:gd name="T3" fmla="*/ 2147483647 h 1784"/>
              <a:gd name="T4" fmla="*/ 2147483647 w 1040"/>
              <a:gd name="T5" fmla="*/ 2147483647 h 1784"/>
              <a:gd name="T6" fmla="*/ 2147483647 w 1040"/>
              <a:gd name="T7" fmla="*/ 2147483647 h 1784"/>
              <a:gd name="T8" fmla="*/ 2147483647 w 1040"/>
              <a:gd name="T9" fmla="*/ 2147483647 h 1784"/>
              <a:gd name="T10" fmla="*/ 2147483647 w 1040"/>
              <a:gd name="T11" fmla="*/ 2147483647 h 1784"/>
              <a:gd name="T12" fmla="*/ 2147483647 w 1040"/>
              <a:gd name="T13" fmla="*/ 2147483647 h 1784"/>
              <a:gd name="T14" fmla="*/ 2147483647 w 1040"/>
              <a:gd name="T15" fmla="*/ 2147483647 h 1784"/>
              <a:gd name="T16" fmla="*/ 2147483647 w 1040"/>
              <a:gd name="T17" fmla="*/ 2147483647 h 1784"/>
              <a:gd name="T18" fmla="*/ 2147483647 w 1040"/>
              <a:gd name="T19" fmla="*/ 2147483647 h 1784"/>
              <a:gd name="T20" fmla="*/ 2147483647 w 1040"/>
              <a:gd name="T21" fmla="*/ 2147483647 h 1784"/>
              <a:gd name="T22" fmla="*/ 2147483647 w 1040"/>
              <a:gd name="T23" fmla="*/ 2147483647 h 1784"/>
              <a:gd name="T24" fmla="*/ 2147483647 w 1040"/>
              <a:gd name="T25" fmla="*/ 2147483647 h 1784"/>
              <a:gd name="T26" fmla="*/ 2147483647 w 1040"/>
              <a:gd name="T27" fmla="*/ 2147483647 h 17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40"/>
              <a:gd name="T43" fmla="*/ 0 h 1784"/>
              <a:gd name="T44" fmla="*/ 1040 w 1040"/>
              <a:gd name="T45" fmla="*/ 1784 h 178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40" h="1784">
                <a:moveTo>
                  <a:pt x="648" y="56"/>
                </a:moveTo>
                <a:cubicBezTo>
                  <a:pt x="528" y="112"/>
                  <a:pt x="312" y="224"/>
                  <a:pt x="216" y="440"/>
                </a:cubicBezTo>
                <a:cubicBezTo>
                  <a:pt x="120" y="656"/>
                  <a:pt x="0" y="1136"/>
                  <a:pt x="72" y="1352"/>
                </a:cubicBezTo>
                <a:cubicBezTo>
                  <a:pt x="144" y="1568"/>
                  <a:pt x="504" y="1688"/>
                  <a:pt x="648" y="1736"/>
                </a:cubicBezTo>
                <a:cubicBezTo>
                  <a:pt x="792" y="1784"/>
                  <a:pt x="888" y="1696"/>
                  <a:pt x="936" y="1640"/>
                </a:cubicBezTo>
                <a:cubicBezTo>
                  <a:pt x="984" y="1584"/>
                  <a:pt x="1008" y="1472"/>
                  <a:pt x="936" y="1400"/>
                </a:cubicBezTo>
                <a:cubicBezTo>
                  <a:pt x="864" y="1328"/>
                  <a:pt x="592" y="1296"/>
                  <a:pt x="504" y="1208"/>
                </a:cubicBezTo>
                <a:cubicBezTo>
                  <a:pt x="416" y="1120"/>
                  <a:pt x="392" y="960"/>
                  <a:pt x="408" y="872"/>
                </a:cubicBezTo>
                <a:cubicBezTo>
                  <a:pt x="424" y="784"/>
                  <a:pt x="536" y="736"/>
                  <a:pt x="600" y="680"/>
                </a:cubicBezTo>
                <a:cubicBezTo>
                  <a:pt x="664" y="624"/>
                  <a:pt x="728" y="576"/>
                  <a:pt x="792" y="536"/>
                </a:cubicBezTo>
                <a:cubicBezTo>
                  <a:pt x="856" y="496"/>
                  <a:pt x="944" y="496"/>
                  <a:pt x="984" y="440"/>
                </a:cubicBezTo>
                <a:cubicBezTo>
                  <a:pt x="1024" y="384"/>
                  <a:pt x="1040" y="256"/>
                  <a:pt x="1032" y="200"/>
                </a:cubicBezTo>
                <a:cubicBezTo>
                  <a:pt x="1024" y="144"/>
                  <a:pt x="1000" y="128"/>
                  <a:pt x="936" y="104"/>
                </a:cubicBezTo>
                <a:cubicBezTo>
                  <a:pt x="872" y="80"/>
                  <a:pt x="768" y="0"/>
                  <a:pt x="648" y="56"/>
                </a:cubicBezTo>
                <a:close/>
              </a:path>
            </a:pathLst>
          </a:custGeom>
          <a:solidFill>
            <a:srgbClr val="99CCF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531" name="Text Box 5"/>
          <p:cNvSpPr txBox="1">
            <a:spLocks noChangeArrowheads="1"/>
          </p:cNvSpPr>
          <p:nvPr/>
        </p:nvSpPr>
        <p:spPr bwMode="auto">
          <a:xfrm>
            <a:off x="468313" y="4903788"/>
            <a:ext cx="7989887" cy="1169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1)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转化后的树形式上发生了变化，本质关系没变。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2)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找到大儿子就能找到所有孩子。</a:t>
            </a:r>
          </a:p>
        </p:txBody>
      </p:sp>
      <p:sp>
        <p:nvSpPr>
          <p:cNvPr id="150532" name="Freeform 15"/>
          <p:cNvSpPr/>
          <p:nvPr/>
        </p:nvSpPr>
        <p:spPr bwMode="auto">
          <a:xfrm>
            <a:off x="2540000" y="1549400"/>
            <a:ext cx="1320800" cy="1828800"/>
          </a:xfrm>
          <a:custGeom>
            <a:avLst/>
            <a:gdLst>
              <a:gd name="T0" fmla="*/ 2147483647 w 832"/>
              <a:gd name="T1" fmla="*/ 2147483647 h 1152"/>
              <a:gd name="T2" fmla="*/ 2147483647 w 832"/>
              <a:gd name="T3" fmla="*/ 2147483647 h 1152"/>
              <a:gd name="T4" fmla="*/ 2147483647 w 832"/>
              <a:gd name="T5" fmla="*/ 2147483647 h 1152"/>
              <a:gd name="T6" fmla="*/ 2147483647 w 832"/>
              <a:gd name="T7" fmla="*/ 2147483647 h 1152"/>
              <a:gd name="T8" fmla="*/ 2147483647 w 832"/>
              <a:gd name="T9" fmla="*/ 2147483647 h 1152"/>
              <a:gd name="T10" fmla="*/ 2147483647 w 832"/>
              <a:gd name="T11" fmla="*/ 2147483647 h 1152"/>
              <a:gd name="T12" fmla="*/ 2147483647 w 832"/>
              <a:gd name="T13" fmla="*/ 2147483647 h 1152"/>
              <a:gd name="T14" fmla="*/ 2147483647 w 832"/>
              <a:gd name="T15" fmla="*/ 2147483647 h 1152"/>
              <a:gd name="T16" fmla="*/ 2147483647 w 832"/>
              <a:gd name="T17" fmla="*/ 2147483647 h 1152"/>
              <a:gd name="T18" fmla="*/ 2147483647 w 832"/>
              <a:gd name="T19" fmla="*/ 2147483647 h 1152"/>
              <a:gd name="T20" fmla="*/ 2147483647 w 832"/>
              <a:gd name="T21" fmla="*/ 2147483647 h 1152"/>
              <a:gd name="T22" fmla="*/ 2147483647 w 832"/>
              <a:gd name="T23" fmla="*/ 2147483647 h 1152"/>
              <a:gd name="T24" fmla="*/ 2147483647 w 832"/>
              <a:gd name="T25" fmla="*/ 2147483647 h 1152"/>
              <a:gd name="T26" fmla="*/ 2147483647 w 832"/>
              <a:gd name="T27" fmla="*/ 2147483647 h 1152"/>
              <a:gd name="T28" fmla="*/ 2147483647 w 832"/>
              <a:gd name="T29" fmla="*/ 2147483647 h 1152"/>
              <a:gd name="T30" fmla="*/ 2147483647 w 832"/>
              <a:gd name="T31" fmla="*/ 2147483647 h 1152"/>
              <a:gd name="T32" fmla="*/ 2147483647 w 832"/>
              <a:gd name="T33" fmla="*/ 2147483647 h 11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32"/>
              <a:gd name="T52" fmla="*/ 0 h 1152"/>
              <a:gd name="T53" fmla="*/ 832 w 832"/>
              <a:gd name="T54" fmla="*/ 1152 h 115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32" h="1152">
                <a:moveTo>
                  <a:pt x="512" y="32"/>
                </a:moveTo>
                <a:cubicBezTo>
                  <a:pt x="416" y="64"/>
                  <a:pt x="256" y="288"/>
                  <a:pt x="176" y="368"/>
                </a:cubicBezTo>
                <a:cubicBezTo>
                  <a:pt x="96" y="448"/>
                  <a:pt x="56" y="448"/>
                  <a:pt x="32" y="512"/>
                </a:cubicBezTo>
                <a:cubicBezTo>
                  <a:pt x="8" y="576"/>
                  <a:pt x="32" y="664"/>
                  <a:pt x="32" y="752"/>
                </a:cubicBezTo>
                <a:cubicBezTo>
                  <a:pt x="32" y="840"/>
                  <a:pt x="0" y="976"/>
                  <a:pt x="32" y="1040"/>
                </a:cubicBezTo>
                <a:cubicBezTo>
                  <a:pt x="64" y="1104"/>
                  <a:pt x="128" y="1120"/>
                  <a:pt x="224" y="1136"/>
                </a:cubicBezTo>
                <a:cubicBezTo>
                  <a:pt x="320" y="1152"/>
                  <a:pt x="512" y="1144"/>
                  <a:pt x="608" y="1136"/>
                </a:cubicBezTo>
                <a:cubicBezTo>
                  <a:pt x="704" y="1128"/>
                  <a:pt x="768" y="1128"/>
                  <a:pt x="800" y="1088"/>
                </a:cubicBezTo>
                <a:cubicBezTo>
                  <a:pt x="832" y="1048"/>
                  <a:pt x="816" y="936"/>
                  <a:pt x="800" y="896"/>
                </a:cubicBezTo>
                <a:cubicBezTo>
                  <a:pt x="784" y="856"/>
                  <a:pt x="736" y="872"/>
                  <a:pt x="704" y="848"/>
                </a:cubicBezTo>
                <a:cubicBezTo>
                  <a:pt x="672" y="824"/>
                  <a:pt x="640" y="776"/>
                  <a:pt x="608" y="752"/>
                </a:cubicBezTo>
                <a:cubicBezTo>
                  <a:pt x="576" y="728"/>
                  <a:pt x="536" y="728"/>
                  <a:pt x="512" y="704"/>
                </a:cubicBezTo>
                <a:cubicBezTo>
                  <a:pt x="488" y="680"/>
                  <a:pt x="472" y="640"/>
                  <a:pt x="464" y="608"/>
                </a:cubicBezTo>
                <a:cubicBezTo>
                  <a:pt x="456" y="576"/>
                  <a:pt x="424" y="544"/>
                  <a:pt x="464" y="512"/>
                </a:cubicBezTo>
                <a:cubicBezTo>
                  <a:pt x="504" y="480"/>
                  <a:pt x="656" y="472"/>
                  <a:pt x="704" y="416"/>
                </a:cubicBezTo>
                <a:cubicBezTo>
                  <a:pt x="752" y="360"/>
                  <a:pt x="784" y="240"/>
                  <a:pt x="752" y="176"/>
                </a:cubicBezTo>
                <a:cubicBezTo>
                  <a:pt x="720" y="112"/>
                  <a:pt x="608" y="0"/>
                  <a:pt x="512" y="32"/>
                </a:cubicBezTo>
                <a:close/>
              </a:path>
            </a:pathLst>
          </a:custGeom>
          <a:solidFill>
            <a:srgbClr val="99CCF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0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6934200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4" name="Text Box 13"/>
          <p:cNvSpPr txBox="1">
            <a:spLocks noChangeArrowheads="1"/>
          </p:cNvSpPr>
          <p:nvPr/>
        </p:nvSpPr>
        <p:spPr bwMode="auto">
          <a:xfrm>
            <a:off x="4724400" y="2955925"/>
            <a:ext cx="1219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son[2]</a:t>
            </a:r>
          </a:p>
        </p:txBody>
      </p:sp>
      <p:sp>
        <p:nvSpPr>
          <p:cNvPr id="150535" name="Text Box 14"/>
          <p:cNvSpPr txBox="1">
            <a:spLocks noChangeArrowheads="1"/>
          </p:cNvSpPr>
          <p:nvPr/>
        </p:nvSpPr>
        <p:spPr bwMode="auto">
          <a:xfrm>
            <a:off x="6553200" y="3336925"/>
            <a:ext cx="1905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brother[4]</a:t>
            </a:r>
          </a:p>
        </p:txBody>
      </p:sp>
      <p:sp>
        <p:nvSpPr>
          <p:cNvPr id="150536" name="Text Box 14"/>
          <p:cNvSpPr txBox="1">
            <a:spLocks noChangeArrowheads="1"/>
          </p:cNvSpPr>
          <p:nvPr/>
        </p:nvSpPr>
        <p:spPr bwMode="auto">
          <a:xfrm>
            <a:off x="7239000" y="3810000"/>
            <a:ext cx="1905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brother[5]</a:t>
            </a:r>
          </a:p>
        </p:txBody>
      </p:sp>
      <p:sp>
        <p:nvSpPr>
          <p:cNvPr id="150537" name="Text Box 12"/>
          <p:cNvSpPr txBox="1">
            <a:spLocks noChangeArrowheads="1"/>
          </p:cNvSpPr>
          <p:nvPr/>
        </p:nvSpPr>
        <p:spPr bwMode="auto">
          <a:xfrm>
            <a:off x="952500" y="654050"/>
            <a:ext cx="7239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多叉树转成二叉树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左儿子右兄弟表示法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/>
          </p:cNvSpPr>
          <p:nvPr>
            <p:ph type="body" idx="1"/>
          </p:nvPr>
        </p:nvSpPr>
        <p:spPr>
          <a:xfrm>
            <a:off x="1219201" y="908051"/>
            <a:ext cx="6233120" cy="31690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sv-SE" altLang="zh-CN" sz="3200" b="1" smtClean="0"/>
              <a:t>cin&gt;&gt;i&gt;&gt;j;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sv-SE" altLang="zh-CN" sz="3200" b="1" smtClean="0"/>
              <a:t>if(son[i]==0) son[i]=j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sv-SE" altLang="zh-CN" sz="3200" b="1" smtClean="0"/>
              <a:t>else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sv-SE" altLang="zh-CN" sz="3200" b="1" smtClean="0"/>
              <a:t>   brother[j]=son[i];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sv-SE" altLang="zh-CN" sz="3200" b="1" smtClean="0"/>
              <a:t>   son[i]=j;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sv-SE" altLang="zh-CN" sz="3200" b="1" smtClean="0"/>
              <a:t>}</a:t>
            </a:r>
            <a:endParaRPr lang="en-US" altLang="zh-CN" sz="3200" b="1" smtClean="0"/>
          </a:p>
        </p:txBody>
      </p:sp>
      <p:sp>
        <p:nvSpPr>
          <p:cNvPr id="151555" name="TextBox 1"/>
          <p:cNvSpPr txBox="1">
            <a:spLocks noChangeArrowheads="1"/>
          </p:cNvSpPr>
          <p:nvPr/>
        </p:nvSpPr>
        <p:spPr bwMode="auto">
          <a:xfrm>
            <a:off x="755650" y="4473575"/>
            <a:ext cx="7632700" cy="1385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后面来的孩子</a:t>
            </a:r>
            <a:r>
              <a:rPr lang="en-US" altLang="zh-CN" sz="2800" b="1"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作为大儿子，原来的大儿子作为现在</a:t>
            </a:r>
            <a:r>
              <a:rPr lang="en-US" altLang="zh-CN" sz="2800" b="1">
                <a:latin typeface="宋体" panose="02010600030101010101" pitchFamily="2" charset="-122"/>
              </a:rPr>
              <a:t>j</a:t>
            </a:r>
            <a:r>
              <a:rPr lang="zh-CN" altLang="en-US" sz="2800" b="1">
                <a:latin typeface="宋体" panose="02010600030101010101" pitchFamily="2" charset="-122"/>
              </a:rPr>
              <a:t>的兄弟：从后向前插（否则操作复杂，先向后找到最小的，再在其后插入）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557338"/>
            <a:ext cx="59436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9" name="Rectangle 5"/>
          <p:cNvSpPr>
            <a:spLocks noChangeArrowheads="1"/>
          </p:cNvSpPr>
          <p:nvPr/>
        </p:nvSpPr>
        <p:spPr bwMode="auto">
          <a:xfrm>
            <a:off x="719138" y="908050"/>
            <a:ext cx="1295400" cy="3970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/>
              <a:t>7</a:t>
            </a:r>
          </a:p>
          <a:p>
            <a:r>
              <a:rPr lang="en-US" altLang="zh-CN" sz="3600" b="1"/>
              <a:t>1 2</a:t>
            </a:r>
          </a:p>
          <a:p>
            <a:r>
              <a:rPr lang="en-US" altLang="zh-CN" sz="3600" b="1"/>
              <a:t>1 3</a:t>
            </a:r>
          </a:p>
          <a:p>
            <a:r>
              <a:rPr lang="en-US" altLang="zh-CN" sz="3600" b="1"/>
              <a:t>1 4</a:t>
            </a:r>
          </a:p>
          <a:p>
            <a:r>
              <a:rPr lang="en-US" altLang="zh-CN" sz="3600" b="1"/>
              <a:t>2 5</a:t>
            </a:r>
          </a:p>
          <a:p>
            <a:r>
              <a:rPr lang="en-US" altLang="zh-CN" sz="3600" b="1"/>
              <a:t>2 6 </a:t>
            </a:r>
          </a:p>
          <a:p>
            <a:r>
              <a:rPr lang="en-US" altLang="zh-CN" sz="3600" b="1"/>
              <a:t>4 7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reeform 2"/>
          <p:cNvSpPr/>
          <p:nvPr/>
        </p:nvSpPr>
        <p:spPr bwMode="auto">
          <a:xfrm>
            <a:off x="1857375" y="2519363"/>
            <a:ext cx="5305425" cy="2509837"/>
          </a:xfrm>
          <a:custGeom>
            <a:avLst/>
            <a:gdLst>
              <a:gd name="T0" fmla="*/ 2147483647 w 3418"/>
              <a:gd name="T1" fmla="*/ 2147483647 h 1677"/>
              <a:gd name="T2" fmla="*/ 2147483647 w 3418"/>
              <a:gd name="T3" fmla="*/ 2147483647 h 1677"/>
              <a:gd name="T4" fmla="*/ 2147483647 w 3418"/>
              <a:gd name="T5" fmla="*/ 2147483647 h 1677"/>
              <a:gd name="T6" fmla="*/ 2147483647 w 3418"/>
              <a:gd name="T7" fmla="*/ 2147483647 h 1677"/>
              <a:gd name="T8" fmla="*/ 2147483647 w 3418"/>
              <a:gd name="T9" fmla="*/ 2147483647 h 16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8"/>
              <a:gd name="T16" fmla="*/ 0 h 1677"/>
              <a:gd name="T17" fmla="*/ 3418 w 3418"/>
              <a:gd name="T18" fmla="*/ 1677 h 16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8" h="1677">
                <a:moveTo>
                  <a:pt x="1119" y="113"/>
                </a:moveTo>
                <a:cubicBezTo>
                  <a:pt x="1618" y="0"/>
                  <a:pt x="2994" y="506"/>
                  <a:pt x="3206" y="748"/>
                </a:cubicBezTo>
                <a:cubicBezTo>
                  <a:pt x="3418" y="990"/>
                  <a:pt x="2888" y="1451"/>
                  <a:pt x="2389" y="1564"/>
                </a:cubicBezTo>
                <a:cubicBezTo>
                  <a:pt x="1890" y="1677"/>
                  <a:pt x="424" y="1670"/>
                  <a:pt x="212" y="1428"/>
                </a:cubicBezTo>
                <a:cubicBezTo>
                  <a:pt x="0" y="1186"/>
                  <a:pt x="620" y="226"/>
                  <a:pt x="1119" y="113"/>
                </a:cubicBez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688" y="2078038"/>
            <a:ext cx="2535237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4" name="Line 4"/>
          <p:cNvSpPr>
            <a:spLocks noChangeShapeType="1"/>
          </p:cNvSpPr>
          <p:nvPr/>
        </p:nvSpPr>
        <p:spPr bwMode="auto">
          <a:xfrm flipH="1">
            <a:off x="2608263" y="4113213"/>
            <a:ext cx="422275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3452813" y="4113213"/>
            <a:ext cx="282575" cy="476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890838" y="4316413"/>
            <a:ext cx="9144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4298950" y="3298825"/>
            <a:ext cx="422275" cy="203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5002213" y="2619375"/>
            <a:ext cx="1338262" cy="1087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6059488" y="3570288"/>
            <a:ext cx="703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5284788" y="3773488"/>
            <a:ext cx="422275" cy="203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4281488" y="2509838"/>
            <a:ext cx="5048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53612" name="TextBox 1"/>
          <p:cNvSpPr txBox="1">
            <a:spLocks noChangeArrowheads="1"/>
          </p:cNvSpPr>
          <p:nvPr/>
        </p:nvSpPr>
        <p:spPr bwMode="auto">
          <a:xfrm>
            <a:off x="928688" y="404813"/>
            <a:ext cx="7162800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左右孩子表示法：</a:t>
            </a:r>
            <a:endParaRPr lang="en-US" altLang="zh-CN" sz="3200" b="1">
              <a:latin typeface="宋体" panose="02010600030101010101" pitchFamily="2" charset="-122"/>
            </a:endParaRPr>
          </a:p>
          <a:p>
            <a:r>
              <a:rPr lang="en-US" altLang="zh-CN" sz="3200" b="1">
                <a:latin typeface="宋体" panose="02010600030101010101" pitchFamily="2" charset="-122"/>
              </a:rPr>
              <a:t>    </a:t>
            </a:r>
            <a:r>
              <a:rPr lang="zh-CN" altLang="en-US" sz="3200" b="1">
                <a:latin typeface="宋体" panose="02010600030101010101" pitchFamily="2" charset="-122"/>
              </a:rPr>
              <a:t>左孩子是真孩子；右孩子是兄弟</a:t>
            </a:r>
          </a:p>
        </p:txBody>
      </p:sp>
      <p:sp>
        <p:nvSpPr>
          <p:cNvPr id="153613" name="TextBox 2"/>
          <p:cNvSpPr txBox="1">
            <a:spLocks noChangeArrowheads="1"/>
          </p:cNvSpPr>
          <p:nvPr/>
        </p:nvSpPr>
        <p:spPr bwMode="auto">
          <a:xfrm>
            <a:off x="1657350" y="2819400"/>
            <a:ext cx="23241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</a:rPr>
              <a:t>left[father]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53614" name="TextBox 16"/>
          <p:cNvSpPr txBox="1">
            <a:spLocks noChangeArrowheads="1"/>
          </p:cNvSpPr>
          <p:nvPr/>
        </p:nvSpPr>
        <p:spPr bwMode="auto">
          <a:xfrm>
            <a:off x="5486400" y="3937000"/>
            <a:ext cx="28051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</a:rPr>
              <a:t>right[right[i]]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/>
          </p:cNvSpPr>
          <p:nvPr>
            <p:ph type="body" idx="1"/>
          </p:nvPr>
        </p:nvSpPr>
        <p:spPr>
          <a:xfrm>
            <a:off x="1447800" y="1447800"/>
            <a:ext cx="56388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mtClean="0"/>
              <a:t>cin&gt;&gt;i&gt;&gt;j;//i</a:t>
            </a:r>
            <a:r>
              <a:rPr lang="zh-CN" altLang="en-US" smtClean="0"/>
              <a:t>：父；</a:t>
            </a:r>
            <a:r>
              <a:rPr lang="en-US" altLang="zh-CN" smtClean="0"/>
              <a:t>j:</a:t>
            </a:r>
            <a:r>
              <a:rPr lang="zh-CN" altLang="en-US" smtClean="0"/>
              <a:t>子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mtClean="0"/>
              <a:t>if(left[i]==0) left[i]=j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mtClean="0"/>
              <a:t>else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mtClean="0"/>
              <a:t>   right[j]=left[i];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mtClean="0"/>
              <a:t>   left[i]=j;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mtClean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66700" y="887413"/>
            <a:ext cx="8677275" cy="50784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一个只含有一个入口和多个出口的树型迷宫，里面分布着很多的宝藏，每个路口都有一定数量的宝藏，迷宫是单向的，只能从入口开始前行，不能返回，请你从入口进入迷宫，选择一个合适的出口，使获得的宝藏数量最多。已知迷宫共有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个路口，</a:t>
            </a:r>
            <a:r>
              <a:rPr lang="en-US" altLang="zh-CN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号路口是入口。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输入：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第一行：路口的个数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n&lt;100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第二行：依次是每个路口（按编号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的顺序）的宝藏数量。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以下又有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n-1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行：每行两个数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j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。表示是一条路的起点是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，终点是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j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输出：从入口到某一出口所能获得的最大宝藏数量。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3040063" y="207963"/>
            <a:ext cx="2032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</a:rPr>
              <a:t>迷宫寻宝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39750" y="188913"/>
            <a:ext cx="4105275" cy="61864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>
                <a:latin typeface="Courier New" panose="02070309020205020404" pitchFamily="49" charset="0"/>
              </a:rPr>
              <a:t>样例输入：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9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10 20 15 25 30 40 5 20 4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1 2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1 3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1 4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2 5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2 6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3 7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3 8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7 9</a:t>
            </a:r>
          </a:p>
          <a:p>
            <a:pPr>
              <a:spcBef>
                <a:spcPts val="600"/>
              </a:spcBef>
            </a:pPr>
            <a:r>
              <a:rPr lang="zh-CN" altLang="en-US" sz="2400" b="1">
                <a:latin typeface="Courier New" panose="02070309020205020404" pitchFamily="49" charset="0"/>
              </a:rPr>
              <a:t>样例输出：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Courier New" panose="02070309020205020404" pitchFamily="49" charset="0"/>
              </a:rPr>
              <a:t>70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24000"/>
            <a:ext cx="5184775" cy="3579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7699" name="Rectangle 4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770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692150"/>
            <a:ext cx="5181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Rectangle 9"/>
          <p:cNvSpPr>
            <a:spLocks noChangeArrowheads="1"/>
          </p:cNvSpPr>
          <p:nvPr/>
        </p:nvSpPr>
        <p:spPr bwMode="auto">
          <a:xfrm>
            <a:off x="550863" y="3716338"/>
            <a:ext cx="8264525" cy="911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f[i]:</a:t>
            </a:r>
            <a:r>
              <a:rPr lang="zh-CN" altLang="en-US" sz="2800" b="1"/>
              <a:t>以</a:t>
            </a:r>
            <a:r>
              <a:rPr lang="en-US" altLang="zh-CN" sz="2800" b="1"/>
              <a:t>i</a:t>
            </a:r>
            <a:r>
              <a:rPr lang="zh-CN" altLang="en-US" sz="2800" b="1"/>
              <a:t>为根的子树所能获得的最大值</a:t>
            </a:r>
            <a:r>
              <a:rPr lang="en-US" altLang="zh-CN" sz="2800" b="1"/>
              <a:t>(</a:t>
            </a:r>
            <a:r>
              <a:rPr lang="zh-CN" altLang="en-US" sz="2800" b="1"/>
              <a:t>初始为</a:t>
            </a:r>
            <a:r>
              <a:rPr lang="en-US" altLang="zh-CN" sz="2800" b="1"/>
              <a:t>0)</a:t>
            </a:r>
            <a:r>
              <a:rPr lang="zh-CN" altLang="en-US" sz="2800" b="1"/>
              <a:t>。</a:t>
            </a:r>
            <a:endParaRPr lang="en-US" altLang="zh-CN" sz="28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目标：</a:t>
            </a:r>
            <a:r>
              <a:rPr lang="en-US" altLang="zh-CN" sz="2800" b="1"/>
              <a:t>f[1]</a:t>
            </a:r>
          </a:p>
        </p:txBody>
      </p:sp>
      <p:sp>
        <p:nvSpPr>
          <p:cNvPr id="157702" name="Text Box 10"/>
          <p:cNvSpPr txBox="1">
            <a:spLocks noChangeArrowheads="1"/>
          </p:cNvSpPr>
          <p:nvPr/>
        </p:nvSpPr>
        <p:spPr bwMode="auto">
          <a:xfrm>
            <a:off x="1619250" y="4797425"/>
            <a:ext cx="54737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f[t]=max{f[t1]…f[tn]}+data[t]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内容占位符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61404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 void dfs(int i){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    int p;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	if(i==0) return;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    f[i]=0;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    p=son[i];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    while(p!=0) 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    	dfs(p);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    	if(f[p]&gt;f[i]) f[i]=f[p];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    	p=brother[p];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	}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	f[i]+=a[i];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	return;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b="1" smtClean="0"/>
              <a:t>}</a:t>
            </a: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8028384" y="332656"/>
          <a:ext cx="498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包装程序外壳对象" showAsIcon="1" r:id="rId3" imgW="497840" imgH="497840" progId="Package">
                  <p:embed/>
                </p:oleObj>
              </mc:Choice>
              <mc:Fallback>
                <p:oleObj name="包装程序外壳对象" showAsIcon="1" r:id="rId3" imgW="497840" imgH="49784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332656"/>
                        <a:ext cx="4984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208912" cy="6669360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CN" sz="1400" b="1" smtClean="0"/>
              <a:t>#include&lt;iostream&gt;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400" b="1" smtClean="0"/>
              <a:t>using namespace std;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400" b="1" smtClean="0"/>
              <a:t>long f[110];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400" b="1" smtClean="0"/>
              <a:t>int son[110]={0},a[110],brother[110]={0};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void dfs(int i){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    int p;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	if(i==0) return;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    f[i]=0;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    p=son[i];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    while(p!=0)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    	dfs(p);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    	if(f[p]&gt;f[i]) f[i]=f[p];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    	p=brother[p];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	}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	f[i]+=a[i];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	return;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800" b="1" smtClean="0"/>
              <a:t>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int main(){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int i,j,k,n;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cin&gt;&gt;n;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for(k=1;k&lt;=n;k++)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   cin&gt;&gt;a[k];	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for(k=1;k&lt;n;k++){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   cin&gt;&gt;i&gt;&gt;j;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   if(son[i]==0) son[i]=j;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   else{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   	  brother[j]=son[i];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   	  son[i]=j;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dfs(1);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cout&lt;&lt;f[1];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	return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smtClean="0"/>
              <a:t>}</a:t>
            </a:r>
            <a:endParaRPr lang="zh-CN" altLang="en-US" sz="1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sz="quarter" idx="1"/>
          </p:nvPr>
        </p:nvSpPr>
        <p:spPr>
          <a:xfrm>
            <a:off x="395288" y="1196975"/>
            <a:ext cx="8353425" cy="12954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第一次求完</a:t>
            </a:r>
            <a:r>
              <a:rPr lang="en-US" altLang="zh-CN" b="1" smtClean="0"/>
              <a:t>(i,j)</a:t>
            </a:r>
            <a:r>
              <a:rPr lang="zh-CN" altLang="en-US" b="1" smtClean="0"/>
              <a:t>到达最后一行的最大值后，用</a:t>
            </a:r>
            <a:r>
              <a:rPr lang="en-US" altLang="zh-CN" b="1" smtClean="0"/>
              <a:t>f[i,j]</a:t>
            </a:r>
            <a:r>
              <a:rPr lang="zh-CN" altLang="en-US" b="1" smtClean="0"/>
              <a:t>记录下来。以后再遇到时无需再求，可直接拿过来使用。大大的节省时间。</a:t>
            </a:r>
            <a:endParaRPr lang="en-US" altLang="zh-CN" b="1" smtClean="0"/>
          </a:p>
          <a:p>
            <a:pPr eaLnBrk="1" hangingPunct="1"/>
            <a:endParaRPr lang="zh-CN" altLang="en-US" b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A66A6-76DB-4C76-9B89-4C10D8CEDD22}" type="slidenum">
              <a:rPr lang="zh-CN" altLang="en-US"/>
              <a:t>13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96136" y="2420888"/>
            <a:ext cx="2159000" cy="830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latin typeface="+mn-ea"/>
                <a:ea typeface="+mn-ea"/>
              </a:rPr>
              <a:t>dfs(1,1</a:t>
            </a:r>
            <a:r>
              <a:rPr lang="en-US" altLang="zh-CN" sz="2400" b="1" dirty="0">
                <a:latin typeface="+mn-ea"/>
                <a:ea typeface="+mn-ea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latin typeface="+mn-ea"/>
                <a:ea typeface="+mn-ea"/>
              </a:rPr>
              <a:t>ans=f[1][1</a:t>
            </a:r>
            <a:r>
              <a:rPr lang="en-US" altLang="zh-CN" sz="2400" b="1" dirty="0">
                <a:latin typeface="+mn-ea"/>
                <a:ea typeface="+mn-ea"/>
              </a:rPr>
              <a:t>];</a:t>
            </a:r>
          </a:p>
        </p:txBody>
      </p:sp>
      <p:grpSp>
        <p:nvGrpSpPr>
          <p:cNvPr id="32773" name="组合 5"/>
          <p:cNvGrpSpPr/>
          <p:nvPr/>
        </p:nvGrpSpPr>
        <p:grpSpPr bwMode="auto">
          <a:xfrm>
            <a:off x="3348038" y="2636838"/>
            <a:ext cx="1871662" cy="792162"/>
            <a:chOff x="6444208" y="1315580"/>
            <a:chExt cx="2935915" cy="1249324"/>
          </a:xfrm>
        </p:grpSpPr>
        <p:sp>
          <p:nvSpPr>
            <p:cNvPr id="8" name="矩形 7"/>
            <p:cNvSpPr/>
            <p:nvPr/>
          </p:nvSpPr>
          <p:spPr>
            <a:xfrm>
              <a:off x="6444208" y="1315580"/>
              <a:ext cx="986109" cy="360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451678" y="2204377"/>
              <a:ext cx="1001050" cy="360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54040" y="2204377"/>
              <a:ext cx="1626083" cy="360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>
              <a:off x="6937263" y="1676107"/>
              <a:ext cx="14941" cy="5282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2"/>
              <a:endCxn id="10" idx="0"/>
            </p:cNvCxnSpPr>
            <p:nvPr/>
          </p:nvCxnSpPr>
          <p:spPr>
            <a:xfrm>
              <a:off x="6937263" y="1676107"/>
              <a:ext cx="1631064" cy="5282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74" name="TextBox 13"/>
          <p:cNvSpPr txBox="1">
            <a:spLocks noChangeArrowheads="1"/>
          </p:cNvSpPr>
          <p:nvPr/>
        </p:nvSpPr>
        <p:spPr bwMode="auto">
          <a:xfrm>
            <a:off x="2627313" y="260350"/>
            <a:ext cx="3960812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/>
              <a:t>记忆化搜索</a:t>
            </a:r>
            <a:endParaRPr lang="zh-CN" altLang="en-US"/>
          </a:p>
        </p:txBody>
      </p:sp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2" cstate="print"/>
          <a:srcRect l="10986" t="29297" r="10645" b="11131"/>
          <a:stretch>
            <a:fillRect/>
          </a:stretch>
        </p:blipFill>
        <p:spPr bwMode="auto">
          <a:xfrm>
            <a:off x="395288" y="2492375"/>
            <a:ext cx="25923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6" name="组合 17"/>
          <p:cNvGrpSpPr/>
          <p:nvPr/>
        </p:nvGrpSpPr>
        <p:grpSpPr bwMode="auto">
          <a:xfrm>
            <a:off x="251460" y="4293235"/>
            <a:ext cx="8712200" cy="1821815"/>
            <a:chOff x="683568" y="4869160"/>
            <a:chExt cx="6525725" cy="1821639"/>
          </a:xfrm>
        </p:grpSpPr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683568" y="5085039"/>
              <a:ext cx="6525725" cy="16057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274320" indent="-274320" fontAlgn="auto">
                <a:lnSpc>
                  <a:spcPct val="90000"/>
                </a:lnSpc>
                <a:spcBef>
                  <a:spcPts val="580"/>
                </a:spcBef>
                <a:spcAft>
                  <a:spcPts val="0"/>
                </a:spcAft>
                <a:defRPr/>
              </a:pPr>
              <a:endParaRPr lang="en-US" altLang="zh-CN" sz="2400" b="1"/>
            </a:p>
            <a:p>
              <a:pPr marL="274320" indent="-274320" fontAlgn="auto">
                <a:lnSpc>
                  <a:spcPct val="90000"/>
                </a:lnSpc>
                <a:spcBef>
                  <a:spcPts val="580"/>
                </a:spcBef>
                <a:spcAft>
                  <a:spcPts val="0"/>
                </a:spcAft>
                <a:defRPr/>
              </a:pPr>
              <a:r>
                <a:rPr lang="en-US" altLang="zh-CN" sz="2400" b="1"/>
                <a:t>dfs(i+1,j);  dfs(i+1,j+1);</a:t>
              </a:r>
              <a:r>
                <a:rPr lang="en-US" altLang="zh-CN" sz="1600" b="1"/>
                <a:t>//</a:t>
              </a:r>
              <a:r>
                <a:rPr lang="zh-CN" altLang="en-US" sz="1600" b="1"/>
                <a:t>要计算</a:t>
              </a:r>
              <a:r>
                <a:rPr lang="en-US" altLang="zh-CN" sz="1600" b="1"/>
                <a:t>dfs(i,j)</a:t>
              </a:r>
              <a:r>
                <a:rPr lang="zh-CN" altLang="en-US" sz="1600" b="1"/>
                <a:t>先计算</a:t>
              </a:r>
              <a:r>
                <a:rPr lang="en-US" altLang="zh-CN" sz="1600" b="1"/>
                <a:t>dfs(i+1,j),dfs(i+1,j+1)</a:t>
              </a:r>
            </a:p>
            <a:p>
              <a:pPr marL="274320" indent="-274320" fontAlgn="auto">
                <a:lnSpc>
                  <a:spcPct val="90000"/>
                </a:lnSpc>
                <a:spcBef>
                  <a:spcPts val="580"/>
                </a:spcBef>
                <a:spcAft>
                  <a:spcPts val="0"/>
                </a:spcAft>
                <a:defRPr/>
              </a:pPr>
              <a:r>
                <a:rPr lang="en-US" altLang="zh-CN" sz="2400" b="1"/>
                <a:t>f[i][j]:=max(f[i+1][j],f[i+1][j+1])+a[i,j]; (i&lt;n)</a:t>
              </a:r>
            </a:p>
            <a:p>
              <a:pPr>
                <a:defRPr/>
              </a:pPr>
              <a:r>
                <a:rPr lang="en-US" altLang="zh-CN" sz="2400" b="1"/>
                <a:t>f[i][j]:=a[i][j]                          </a:t>
              </a:r>
              <a:r>
                <a:rPr lang="en-US" altLang="zh-CN" sz="2400" b="1" smtClean="0"/>
                <a:t>  </a:t>
              </a:r>
              <a:r>
                <a:rPr lang="en-US" altLang="zh-CN" sz="2400" b="1"/>
                <a:t>(i=n)</a:t>
              </a:r>
              <a:endParaRPr lang="zh-CN" altLang="en-US" sz="2400" b="1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2771052" y="4869160"/>
              <a:ext cx="720764" cy="5047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3563888" y="5085184"/>
              <a:ext cx="3645405" cy="3987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/>
                <a:t>dfs(i,j)</a:t>
              </a:r>
              <a:r>
                <a:rPr lang="zh-CN" altLang="en-US" sz="2000" b="1"/>
                <a:t>用数组</a:t>
              </a:r>
              <a:r>
                <a:rPr lang="en-US" altLang="zh-CN" sz="2000" b="1"/>
                <a:t>f[i,j]</a:t>
              </a:r>
              <a:r>
                <a:rPr lang="zh-CN" altLang="en-US" sz="2000" b="1"/>
                <a:t>记录下来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246F-84B7-49B2-BCBD-6152FB08CFCC}" type="slidenum">
              <a:rPr lang="zh-CN" altLang="en-US"/>
              <a:t>130</a:t>
            </a:fld>
            <a:endParaRPr lang="zh-CN" altLang="en-US"/>
          </a:p>
        </p:txBody>
      </p:sp>
      <p:sp>
        <p:nvSpPr>
          <p:cNvPr id="160771" name="Rectangle 3"/>
          <p:cNvSpPr>
            <a:spLocks noGrp="1"/>
          </p:cNvSpPr>
          <p:nvPr>
            <p:ph sz="quarter" idx="1"/>
          </p:nvPr>
        </p:nvSpPr>
        <p:spPr>
          <a:xfrm>
            <a:off x="755650" y="1484313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转化为二叉树后</a:t>
            </a:r>
            <a:r>
              <a:rPr lang="en-US" altLang="zh-CN" sz="2800" b="1" smtClean="0"/>
              <a:t>f[v,x]:</a:t>
            </a:r>
            <a:r>
              <a:rPr lang="zh-CN" altLang="en-US" sz="2800" b="1" smtClean="0"/>
              <a:t>以</a:t>
            </a:r>
            <a:r>
              <a:rPr lang="en-US" altLang="zh-CN" sz="2800" b="1" smtClean="0"/>
              <a:t>v</a:t>
            </a:r>
            <a:r>
              <a:rPr lang="zh-CN" altLang="en-US" sz="2800" b="1" smtClean="0"/>
              <a:t>为根的子树，包含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个结点的最优值，不一定必须有结点</a:t>
            </a:r>
            <a:r>
              <a:rPr lang="en-US" altLang="zh-CN" sz="2800" b="1" smtClean="0"/>
              <a:t>v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  <a:p>
            <a:pPr eaLnBrk="1" hangingPunct="1">
              <a:lnSpc>
                <a:spcPct val="90000"/>
              </a:lnSpc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f[v][x]=max{ </a:t>
            </a:r>
            <a:r>
              <a:rPr lang="en-US" altLang="zh-CN" sz="2800" b="1" smtClean="0">
                <a:solidFill>
                  <a:srgbClr val="FF0000"/>
                </a:solidFill>
              </a:rPr>
              <a:t>f[right[v][x]</a:t>
            </a:r>
            <a:r>
              <a:rPr lang="zh-CN" altLang="en-US" sz="2800" b="1" smtClean="0">
                <a:solidFill>
                  <a:srgbClr val="FF0000"/>
                </a:solidFill>
              </a:rPr>
              <a:t>；</a:t>
            </a:r>
            <a:endParaRPr lang="zh-CN" altLang="en-US" sz="2800" b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0000"/>
                </a:solidFill>
              </a:rPr>
              <a:t>            f[left[v]][i]+v[i]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0000"/>
                </a:solidFill>
              </a:rPr>
              <a:t>            +f[right[v]][x-i-1]</a:t>
            </a:r>
            <a:r>
              <a:rPr lang="en-US" altLang="zh-CN" sz="2800" b="1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b="1" smtClean="0"/>
              <a:t>              </a:t>
            </a:r>
            <a:r>
              <a:rPr lang="en-US" altLang="zh-CN" sz="2800" b="1" smtClean="0">
                <a:latin typeface="楷体_GB2312"/>
                <a:ea typeface="楷体_GB2312"/>
                <a:cs typeface="楷体_GB2312"/>
              </a:rPr>
              <a:t>i:=0..x-1</a:t>
            </a:r>
            <a:r>
              <a:rPr lang="zh-CN" altLang="en-US" sz="2800" b="1" smtClean="0">
                <a:latin typeface="楷体_GB2312"/>
                <a:ea typeface="楷体_GB2312"/>
                <a:cs typeface="楷体_GB2312"/>
              </a:rPr>
              <a:t>：包含结点</a:t>
            </a:r>
            <a:r>
              <a:rPr lang="en-US" altLang="zh-CN" sz="2800" b="1" smtClean="0">
                <a:latin typeface="楷体_GB2312"/>
                <a:ea typeface="楷体_GB2312"/>
                <a:cs typeface="楷体_GB2312"/>
              </a:rPr>
              <a:t>v</a:t>
            </a:r>
            <a:r>
              <a:rPr lang="zh-CN" altLang="en-US" sz="2800" b="1" smtClean="0">
                <a:latin typeface="楷体_GB2312"/>
                <a:ea typeface="楷体_GB2312"/>
                <a:cs typeface="楷体_GB2312"/>
              </a:rPr>
              <a:t>的情况。</a:t>
            </a:r>
            <a:r>
              <a:rPr lang="en-US" altLang="zh-CN" sz="2800" b="1" smtClean="0"/>
              <a:t>}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800" b="1" smtClean="0"/>
          </a:p>
        </p:txBody>
      </p:sp>
      <p:sp>
        <p:nvSpPr>
          <p:cNvPr id="160772" name="TextBox 5"/>
          <p:cNvSpPr txBox="1">
            <a:spLocks noChangeArrowheads="1"/>
          </p:cNvSpPr>
          <p:nvPr/>
        </p:nvSpPr>
        <p:spPr bwMode="auto">
          <a:xfrm>
            <a:off x="2843213" y="404813"/>
            <a:ext cx="30241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/>
              <a:t>常用模型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323850" y="5259388"/>
            <a:ext cx="5946775" cy="46196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</a:rPr>
              <a:t>(a)G1</a:t>
            </a:r>
            <a:r>
              <a:rPr kumimoji="1" lang="zh-CN" altLang="en-US" sz="2400">
                <a:latin typeface="Times New Roman" panose="02020603050405020304" pitchFamily="18" charset="0"/>
              </a:rPr>
              <a:t>的邻接表         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(b)G2</a:t>
            </a:r>
            <a:r>
              <a:rPr kumimoji="1" lang="zh-CN" altLang="en-US" sz="2400">
                <a:latin typeface="Times New Roman" panose="02020603050405020304" pitchFamily="18" charset="0"/>
              </a:rPr>
              <a:t>的邻接表 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1619250" y="115888"/>
            <a:ext cx="4275138" cy="76993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kumimoji="1" lang="zh-CN" altLang="en-US" sz="4400">
                <a:latin typeface="Times New Roman" panose="02020603050405020304" pitchFamily="18" charset="0"/>
              </a:rPr>
              <a:t>邻接表存储结构 </a:t>
            </a: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611188" y="981075"/>
            <a:ext cx="5327650" cy="3816350"/>
            <a:chOff x="899593" y="116633"/>
            <a:chExt cx="5688631" cy="4426860"/>
          </a:xfrm>
        </p:grpSpPr>
        <p:pic>
          <p:nvPicPr>
            <p:cNvPr id="1025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188641"/>
              <a:ext cx="1589578" cy="150126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</p:pic>
        <p:pic>
          <p:nvPicPr>
            <p:cNvPr id="10255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6017" y="116633"/>
              <a:ext cx="1758839" cy="16484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</p:pic>
        <p:pic>
          <p:nvPicPr>
            <p:cNvPr id="10256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9593" y="2276872"/>
              <a:ext cx="5688631" cy="226662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</p:pic>
      </p:grpSp>
      <p:pic>
        <p:nvPicPr>
          <p:cNvPr id="10245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688" y="2636838"/>
            <a:ext cx="2627312" cy="6905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5300" y="2954338"/>
            <a:ext cx="1150938" cy="1584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7688" y="3098800"/>
            <a:ext cx="1655762" cy="17287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8" name="TextBox 13"/>
          <p:cNvSpPr txBox="1">
            <a:spLocks noChangeArrowheads="1"/>
          </p:cNvSpPr>
          <p:nvPr/>
        </p:nvSpPr>
        <p:spPr bwMode="auto">
          <a:xfrm>
            <a:off x="1836738" y="4538663"/>
            <a:ext cx="6477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边表</a:t>
            </a:r>
          </a:p>
        </p:txBody>
      </p:sp>
      <p:sp>
        <p:nvSpPr>
          <p:cNvPr id="10249" name="TextBox 14"/>
          <p:cNvSpPr txBox="1">
            <a:spLocks noChangeArrowheads="1"/>
          </p:cNvSpPr>
          <p:nvPr/>
        </p:nvSpPr>
        <p:spPr bwMode="auto">
          <a:xfrm>
            <a:off x="4645025" y="4827588"/>
            <a:ext cx="6477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边表</a:t>
            </a:r>
          </a:p>
        </p:txBody>
      </p:sp>
      <p:sp>
        <p:nvSpPr>
          <p:cNvPr id="10250" name="TextBox 15"/>
          <p:cNvSpPr txBox="1">
            <a:spLocks noChangeArrowheads="1"/>
          </p:cNvSpPr>
          <p:nvPr/>
        </p:nvSpPr>
        <p:spPr bwMode="auto">
          <a:xfrm>
            <a:off x="684213" y="4538663"/>
            <a:ext cx="9366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顶点表</a:t>
            </a:r>
          </a:p>
        </p:txBody>
      </p:sp>
      <p:sp>
        <p:nvSpPr>
          <p:cNvPr id="10251" name="TextBox 17"/>
          <p:cNvSpPr txBox="1">
            <a:spLocks noChangeArrowheads="1"/>
          </p:cNvSpPr>
          <p:nvPr/>
        </p:nvSpPr>
        <p:spPr bwMode="auto">
          <a:xfrm>
            <a:off x="3349625" y="4827588"/>
            <a:ext cx="93503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顶点表</a:t>
            </a:r>
          </a:p>
        </p:txBody>
      </p:sp>
      <p:pic>
        <p:nvPicPr>
          <p:cNvPr id="10252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125" y="5157788"/>
            <a:ext cx="25558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313" y="6021388"/>
            <a:ext cx="84169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8964613" cy="6742112"/>
          </a:xfrm>
        </p:spPr>
        <p:txBody>
          <a:bodyPr/>
          <a:lstStyle/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数组模拟邻接表存储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图的邻接表存储法，又叫链式存储法。本来是要采用链表实现的，但大多数情况下只要用数组模拟即可。</a:t>
            </a:r>
            <a:endParaRPr lang="en-US" altLang="zh-CN" sz="1800" smtClean="0"/>
          </a:p>
          <a:p>
            <a:pPr indent="539750">
              <a:spcBef>
                <a:spcPts val="0"/>
              </a:spcBef>
              <a:buNone/>
            </a:pPr>
            <a:endParaRPr lang="zh-CN" altLang="en-US" sz="1800" smtClean="0"/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以下是用数组模拟邻接表存储的参考程序段：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#include &lt;iostream&gt;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using namespace std;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const int maxn=1001,maxm=100001;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struct Edge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{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	int next;                               //下一条边的编号 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	int to;                                 //这条边到达的点 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	int dis;                                //这条边的长度 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}edge[maxm];</a:t>
            </a:r>
          </a:p>
          <a:p>
            <a:pPr indent="539750">
              <a:spcBef>
                <a:spcPts val="0"/>
              </a:spcBef>
              <a:buNone/>
            </a:pPr>
            <a:endParaRPr lang="zh-CN" altLang="en-US" sz="1800" smtClean="0"/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int head[maxn],num_edge,n,m,u,v,d;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void add_edge(int from,int to,int dis)      //加入一条从from到to距离为dis的单向边 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{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	edge[++num_edge].next=head[from];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	edge[num_edge].to=to;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	edge[num_edge].dis=dis;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	head[from]=num_edge;</a:t>
            </a:r>
          </a:p>
          <a:p>
            <a:pPr indent="539750">
              <a:spcBef>
                <a:spcPts val="0"/>
              </a:spcBef>
              <a:buNone/>
            </a:pPr>
            <a:r>
              <a:rPr lang="zh-CN" altLang="en-US" sz="1800" smtClean="0"/>
              <a:t>}</a:t>
            </a:r>
          </a:p>
          <a:p>
            <a:pPr indent="539750">
              <a:spcBef>
                <a:spcPts val="0"/>
              </a:spcBef>
              <a:buNone/>
            </a:pPr>
            <a:endParaRPr lang="zh-CN" altLang="en-US" sz="18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258763"/>
            <a:ext cx="7772400" cy="7239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记忆化搜索算法：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748464" cy="4392488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1600" b="1" smtClean="0">
                <a:latin typeface="+mn-ea"/>
              </a:rPr>
              <a:t>// a[i][j</a:t>
            </a:r>
            <a:r>
              <a:rPr lang="en-US" altLang="zh-CN" sz="1600" b="1" dirty="0" smtClean="0">
                <a:latin typeface="+mn-ea"/>
              </a:rPr>
              <a:t>]</a:t>
            </a:r>
            <a:r>
              <a:rPr lang="zh-CN" altLang="en-US" sz="1600" b="1" dirty="0" smtClean="0">
                <a:latin typeface="+mn-ea"/>
              </a:rPr>
              <a:t>记录</a:t>
            </a:r>
            <a:r>
              <a:rPr lang="zh-CN" altLang="en-US" sz="1600" b="1" smtClean="0">
                <a:latin typeface="+mn-ea"/>
              </a:rPr>
              <a:t>数字三角形</a:t>
            </a:r>
            <a:r>
              <a:rPr lang="en-US" altLang="zh-CN" sz="1600" b="1" smtClean="0">
                <a:latin typeface="+mn-ea"/>
              </a:rPr>
              <a:t>, </a:t>
            </a:r>
            <a:r>
              <a:rPr lang="en-US" altLang="zh-CN" sz="1600" b="1" u="sng" smtClean="0">
                <a:solidFill>
                  <a:srgbClr val="FF0000"/>
                </a:solidFill>
                <a:latin typeface="+mn-ea"/>
              </a:rPr>
              <a:t>f[i][j</a:t>
            </a:r>
            <a:r>
              <a:rPr lang="en-US" altLang="zh-CN" sz="1600" b="1" u="sng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b="1" dirty="0" smtClean="0">
                <a:latin typeface="+mn-ea"/>
              </a:rPr>
              <a:t>:</a:t>
            </a:r>
            <a:r>
              <a:rPr lang="zh-CN" altLang="en-US" sz="1600" b="1" dirty="0" smtClean="0">
                <a:latin typeface="+mn-ea"/>
              </a:rPr>
              <a:t>从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 err="1" smtClean="0">
                <a:latin typeface="+mn-ea"/>
              </a:rPr>
              <a:t>,j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走到最后一行的和的</a:t>
            </a:r>
            <a:r>
              <a:rPr lang="zh-CN" altLang="en-US" sz="1600" b="1" u="sng" dirty="0" smtClean="0">
                <a:solidFill>
                  <a:srgbClr val="FF0000"/>
                </a:solidFill>
                <a:latin typeface="+mn-ea"/>
              </a:rPr>
              <a:t>最大值</a:t>
            </a:r>
            <a:r>
              <a:rPr lang="zh-CN" altLang="en-US" sz="1600" b="1" dirty="0" smtClean="0">
                <a:latin typeface="+mn-ea"/>
              </a:rPr>
              <a:t>；初始值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-1</a:t>
            </a:r>
            <a:endParaRPr lang="en-US" altLang="zh-CN" sz="1600" b="1" u="sng" dirty="0" smtClean="0">
              <a:solidFill>
                <a:srgbClr val="FF0000"/>
              </a:solidFill>
              <a:latin typeface="+mn-ea"/>
            </a:endParaRP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b="1" smtClean="0">
                <a:latin typeface="+mn-ea"/>
              </a:rPr>
              <a:t>void dfs(int i, int j){//</a:t>
            </a:r>
            <a:r>
              <a:rPr lang="zh-CN" altLang="en-US" sz="2200" b="1" smtClean="0">
                <a:latin typeface="+mn-ea"/>
              </a:rPr>
              <a:t>求</a:t>
            </a:r>
            <a:r>
              <a:rPr lang="en-US" altLang="zh-CN" sz="2200" b="1" smtClean="0">
                <a:latin typeface="+mn-ea"/>
              </a:rPr>
              <a:t>(i,j)</a:t>
            </a:r>
            <a:r>
              <a:rPr lang="zh-CN" altLang="en-US" sz="2200" b="1" smtClean="0">
                <a:latin typeface="+mn-ea"/>
              </a:rPr>
              <a:t>到最后一行的最大和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200" b="1" smtClean="0">
                <a:latin typeface="+mn-ea"/>
              </a:rPr>
              <a:t>   </a:t>
            </a:r>
            <a:r>
              <a:rPr lang="en-US" altLang="zh-CN" sz="2200" b="1" smtClean="0">
                <a:latin typeface="+mn-ea"/>
              </a:rPr>
              <a:t>if(i==n){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b="1" smtClean="0">
                <a:latin typeface="+mn-ea"/>
              </a:rPr>
              <a:t>   	  f[i][j]=a[i][j];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b="1" smtClean="0">
                <a:latin typeface="+mn-ea"/>
              </a:rPr>
              <a:t>   	  return;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b="1" smtClean="0">
                <a:latin typeface="+mn-ea"/>
              </a:rPr>
              <a:t>   }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b="1" smtClean="0">
                <a:latin typeface="+mn-ea"/>
              </a:rPr>
              <a:t>   if(f[i][j]&gt;=0) return;//</a:t>
            </a:r>
            <a:r>
              <a:rPr lang="zh-CN" altLang="en-US" sz="2200" b="1" smtClean="0">
                <a:latin typeface="+mn-ea"/>
              </a:rPr>
              <a:t>已经计算过，无需重复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200" b="1" smtClean="0">
                <a:latin typeface="+mn-ea"/>
              </a:rPr>
              <a:t>   </a:t>
            </a:r>
            <a:r>
              <a:rPr lang="en-US" altLang="zh-CN" sz="2200" b="1" smtClean="0">
                <a:solidFill>
                  <a:srgbClr val="FF0000"/>
                </a:solidFill>
                <a:latin typeface="+mn-ea"/>
              </a:rPr>
              <a:t>dfs(i+1,j)</a:t>
            </a:r>
            <a:r>
              <a:rPr lang="en-US" altLang="zh-CN" sz="2200" b="1" smtClean="0">
                <a:latin typeface="+mn-ea"/>
              </a:rPr>
              <a:t>;//</a:t>
            </a:r>
            <a:r>
              <a:rPr lang="zh-CN" altLang="en-US" sz="2200" b="1" smtClean="0">
                <a:latin typeface="+mn-ea"/>
              </a:rPr>
              <a:t>计算位置</a:t>
            </a:r>
            <a:r>
              <a:rPr lang="en-US" altLang="zh-CN" sz="2200" b="1" smtClean="0">
                <a:latin typeface="+mn-ea"/>
              </a:rPr>
              <a:t>(i+1,j)</a:t>
            </a:r>
            <a:r>
              <a:rPr lang="zh-CN" altLang="en-US" sz="2200" b="1" smtClean="0">
                <a:latin typeface="+mn-ea"/>
              </a:rPr>
              <a:t>的最大值</a:t>
            </a:r>
            <a:r>
              <a:rPr lang="en-US" altLang="zh-CN" sz="2200" b="1" smtClean="0">
                <a:latin typeface="+mn-ea"/>
              </a:rPr>
              <a:t>f[i+1][j]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b="1" smtClean="0">
                <a:latin typeface="+mn-ea"/>
              </a:rPr>
              <a:t>   </a:t>
            </a:r>
            <a:r>
              <a:rPr lang="en-US" altLang="zh-CN" sz="2200" b="1" smtClean="0">
                <a:solidFill>
                  <a:srgbClr val="FF0000"/>
                </a:solidFill>
                <a:latin typeface="+mn-ea"/>
              </a:rPr>
              <a:t>dfs(i+1,j+1)</a:t>
            </a:r>
            <a:r>
              <a:rPr lang="en-US" altLang="zh-CN" sz="2200" b="1" smtClean="0">
                <a:latin typeface="+mn-ea"/>
              </a:rPr>
              <a:t>;//</a:t>
            </a:r>
            <a:r>
              <a:rPr lang="zh-CN" altLang="en-US" sz="2200" b="1" smtClean="0">
                <a:latin typeface="+mn-ea"/>
              </a:rPr>
              <a:t>计算位置</a:t>
            </a:r>
            <a:r>
              <a:rPr lang="en-US" altLang="zh-CN" sz="2200" b="1" smtClean="0">
                <a:latin typeface="+mn-ea"/>
              </a:rPr>
              <a:t>(i+1,j+1)</a:t>
            </a:r>
            <a:r>
              <a:rPr lang="zh-CN" altLang="en-US" sz="2200" b="1" smtClean="0">
                <a:latin typeface="+mn-ea"/>
              </a:rPr>
              <a:t>的最大值</a:t>
            </a:r>
            <a:r>
              <a:rPr lang="en-US" altLang="zh-CN" sz="2200" b="1" smtClean="0">
                <a:latin typeface="+mn-ea"/>
              </a:rPr>
              <a:t>f[i+1][j+1]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b="1" smtClean="0">
                <a:latin typeface="+mn-ea"/>
              </a:rPr>
              <a:t>   f[i][j]=max(</a:t>
            </a:r>
            <a:r>
              <a:rPr lang="en-US" altLang="zh-CN" sz="2200" b="1" smtClean="0">
                <a:solidFill>
                  <a:srgbClr val="FF0000"/>
                </a:solidFill>
                <a:latin typeface="+mn-ea"/>
              </a:rPr>
              <a:t>f[i+1][j],f[i+1][j+1]</a:t>
            </a:r>
            <a:r>
              <a:rPr lang="en-US" altLang="zh-CN" sz="2200" b="1" smtClean="0">
                <a:latin typeface="+mn-ea"/>
              </a:rPr>
              <a:t>)+a[i][j];//</a:t>
            </a:r>
            <a:r>
              <a:rPr lang="zh-CN" altLang="en-US" sz="2200" b="1" smtClean="0">
                <a:latin typeface="+mn-ea"/>
              </a:rPr>
              <a:t>记下最大值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200" b="1" smtClean="0">
                <a:latin typeface="+mn-ea"/>
              </a:rPr>
              <a:t>   </a:t>
            </a:r>
            <a:r>
              <a:rPr lang="en-US" altLang="zh-CN" sz="2200" b="1" smtClean="0">
                <a:latin typeface="+mn-ea"/>
              </a:rPr>
              <a:t>return;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b="1" smtClean="0">
                <a:latin typeface="+mn-ea"/>
              </a:rPr>
              <a:t>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742B3-55C7-40AE-8B34-A2293196A0DA}" type="slidenum">
              <a:rPr lang="zh-CN" altLang="en-US"/>
              <a:t>14</a:t>
            </a:fld>
            <a:endParaRPr lang="zh-CN" altLang="en-US"/>
          </a:p>
        </p:txBody>
      </p:sp>
      <p:grpSp>
        <p:nvGrpSpPr>
          <p:cNvPr id="3078" name="组合 5"/>
          <p:cNvGrpSpPr/>
          <p:nvPr/>
        </p:nvGrpSpPr>
        <p:grpSpPr bwMode="auto">
          <a:xfrm>
            <a:off x="6875463" y="214313"/>
            <a:ext cx="2268537" cy="946150"/>
            <a:chOff x="6444208" y="1315580"/>
            <a:chExt cx="2935915" cy="1249324"/>
          </a:xfrm>
        </p:grpSpPr>
        <p:sp>
          <p:nvSpPr>
            <p:cNvPr id="7" name="矩形 6"/>
            <p:cNvSpPr/>
            <p:nvPr/>
          </p:nvSpPr>
          <p:spPr>
            <a:xfrm>
              <a:off x="6444208" y="1315580"/>
              <a:ext cx="986172" cy="3605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52426" y="2204361"/>
              <a:ext cx="998499" cy="3605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54995" y="2204361"/>
              <a:ext cx="1625128" cy="3605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7" idx="2"/>
              <a:endCxn id="8" idx="0"/>
            </p:cNvCxnSpPr>
            <p:nvPr/>
          </p:nvCxnSpPr>
          <p:spPr>
            <a:xfrm>
              <a:off x="6937294" y="1676123"/>
              <a:ext cx="14381" cy="528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2"/>
              <a:endCxn id="9" idx="0"/>
            </p:cNvCxnSpPr>
            <p:nvPr/>
          </p:nvCxnSpPr>
          <p:spPr>
            <a:xfrm>
              <a:off x="6937294" y="1676123"/>
              <a:ext cx="1629237" cy="528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9" name="Picture 2"/>
          <p:cNvPicPr>
            <a:picLocks noChangeAspect="1" noChangeArrowheads="1"/>
          </p:cNvPicPr>
          <p:nvPr/>
        </p:nvPicPr>
        <p:blipFill>
          <a:blip r:embed="rId3" cstate="print"/>
          <a:srcRect l="10986" t="31250" r="31885" b="15039"/>
          <a:stretch>
            <a:fillRect/>
          </a:stretch>
        </p:blipFill>
        <p:spPr bwMode="auto">
          <a:xfrm>
            <a:off x="7572375" y="1428750"/>
            <a:ext cx="15716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72000" y="332656"/>
          <a:ext cx="8191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包装程序外壳对象" showAsIcon="1" r:id="rId4" imgW="823595" imgH="497840" progId="Package">
                  <p:embed/>
                </p:oleObj>
              </mc:Choice>
              <mc:Fallback>
                <p:oleObj name="包装程序外壳对象" showAsIcon="1" r:id="rId4" imgW="823595" imgH="49784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2656"/>
                        <a:ext cx="8191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5210175"/>
            <a:ext cx="1533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5201816"/>
            <a:ext cx="15553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>
          <a:xfrm>
            <a:off x="827088" y="333375"/>
            <a:ext cx="7772400" cy="10128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每个点的计算次数：</a:t>
            </a:r>
            <a:r>
              <a:rPr lang="en-US" altLang="zh-CN" b="1" smtClean="0"/>
              <a:t>n=10</a:t>
            </a:r>
            <a:endParaRPr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1 1 1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1 1 1 1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1 1 1 1 1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1 1 1 1 1 1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1 1 1 1 1 1 1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1 1 1 1 1 1 1 1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1 1 1 1 1 1 1 1 1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0 0 0 0 0 0 0 0 0 0 </a:t>
            </a:r>
            <a:endParaRPr lang="zh-CN" altLang="en-US" b="1" dirty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zh-CN" altLang="en-US" b="1" dirty="0"/>
          </a:p>
        </p:txBody>
      </p:sp>
      <p:sp>
        <p:nvSpPr>
          <p:cNvPr id="4" name="标题 1"/>
          <p:cNvSpPr txBox="1"/>
          <p:nvPr/>
        </p:nvSpPr>
        <p:spPr bwMode="auto">
          <a:xfrm rot="-1253944">
            <a:off x="4324350" y="2732088"/>
            <a:ext cx="4365625" cy="631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 bIns="91440" anchor="b"/>
          <a:lstStyle/>
          <a:p>
            <a:r>
              <a:rPr lang="en-US" altLang="zh-CN" sz="3200" b="1">
                <a:solidFill>
                  <a:schemeClr val="tx2"/>
                </a:solidFill>
                <a:latin typeface="Franklin Gothic Book" pitchFamily="34" charset="0"/>
                <a:ea typeface="幼圆" panose="02010509060101010101" pitchFamily="49" charset="-122"/>
              </a:rPr>
              <a:t>N&lt;=100;</a:t>
            </a:r>
            <a:r>
              <a:rPr lang="zh-CN" altLang="en-US" sz="3200" b="1">
                <a:solidFill>
                  <a:schemeClr val="tx2"/>
                </a:solidFill>
                <a:latin typeface="Franklin Gothic Book" pitchFamily="34" charset="0"/>
                <a:ea typeface="幼圆" panose="02010509060101010101" pitchFamily="49" charset="-122"/>
              </a:rPr>
              <a:t>问题解决了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AFA7C-5FFF-4DED-86A7-E4FEB6E19B34}" type="slidenum">
              <a:rPr lang="zh-CN" altLang="en-US"/>
              <a:t>15</a:t>
            </a:fld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148263" y="4292600"/>
          <a:ext cx="11525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3" imgW="520700" imgH="393700" progId="Equation.3">
                  <p:embed/>
                </p:oleObj>
              </mc:Choice>
              <mc:Fallback>
                <p:oleObj name="公式" r:id="rId3" imgW="520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92600"/>
                        <a:ext cx="11525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6781800" cy="9144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递归转递推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483100" cy="9096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smtClean="0"/>
              <a:t>用递归计算</a:t>
            </a:r>
            <a:r>
              <a:rPr lang="en-US" altLang="zh-CN" sz="2400" smtClean="0"/>
              <a:t>n!</a:t>
            </a:r>
          </a:p>
          <a:p>
            <a:pPr marL="0" indent="0" eaLnBrk="1" hangingPunct="1">
              <a:buNone/>
            </a:pPr>
            <a:r>
              <a:rPr lang="en-US" altLang="zh-CN" sz="2400" smtClean="0"/>
              <a:t>n!</a:t>
            </a:r>
            <a:r>
              <a:rPr lang="zh-CN" altLang="en-US" sz="2400" smtClean="0"/>
              <a:t>可以由下列公式表示：</a:t>
            </a:r>
          </a:p>
        </p:txBody>
      </p:sp>
      <p:graphicFrame>
        <p:nvGraphicFramePr>
          <p:cNvPr id="5122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2441575"/>
          <a:ext cx="2438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3" imgW="786765" imgH="304800" progId="Equation.3">
                  <p:embed/>
                </p:oleObj>
              </mc:Choice>
              <mc:Fallback>
                <p:oleObj name="公式" r:id="rId3" imgW="786765" imgH="304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41575"/>
                        <a:ext cx="24384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4343400"/>
            <a:ext cx="4643438" cy="198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int  fac(int n)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{ if(n==0) return 1 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else return n*fac(n-1) 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4267200" y="2286000"/>
            <a:ext cx="3733800" cy="119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  <a:r>
              <a:rPr lang="en-US" altLang="zh-CN"/>
              <a:t>f(n)=n!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则</a:t>
            </a:r>
            <a:r>
              <a:rPr lang="en-US" altLang="zh-CN"/>
              <a:t>f(n-1)=(n-1)!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　</a:t>
            </a:r>
            <a:r>
              <a:rPr lang="en-US" altLang="zh-CN"/>
              <a:t>f(n)=n*f(n-1)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932363" y="4149725"/>
            <a:ext cx="4051300" cy="223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long  f(int n){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long s=1;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for(int i=1;i&lt;=n;i++)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s=s*i;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return s;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}</a:t>
            </a:r>
          </a:p>
        </p:txBody>
      </p:sp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6659563" y="1628775"/>
          <a:ext cx="357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包装程序外壳对象" showAsIcon="1" r:id="rId5" imgW="353060" imgH="497840" progId="Package">
                  <p:embed/>
                </p:oleObj>
              </mc:Choice>
              <mc:Fallback>
                <p:oleObj name="包装程序外壳对象" showAsIcon="1" r:id="rId5" imgW="353060" imgH="497840" progId="Packag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628775"/>
                        <a:ext cx="3571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9413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思考记忆化搜索的求解过程：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414463"/>
            <a:ext cx="455295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748463" y="1520825"/>
            <a:ext cx="863600" cy="358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i,j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8363" y="2492375"/>
            <a:ext cx="998537" cy="360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i+1,j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2838" y="2466975"/>
            <a:ext cx="1076325" cy="360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i+1,j+1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6588125" y="1879600"/>
            <a:ext cx="592138" cy="587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</p:cNvCxnSpPr>
          <p:nvPr/>
        </p:nvCxnSpPr>
        <p:spPr>
          <a:xfrm>
            <a:off x="7180263" y="1879600"/>
            <a:ext cx="631825" cy="612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9"/>
          <p:cNvGrpSpPr/>
          <p:nvPr/>
        </p:nvGrpSpPr>
        <p:grpSpPr bwMode="auto">
          <a:xfrm>
            <a:off x="6292850" y="1550988"/>
            <a:ext cx="1798638" cy="919162"/>
            <a:chOff x="6292817" y="1551765"/>
            <a:chExt cx="1799310" cy="917732"/>
          </a:xfrm>
        </p:grpSpPr>
        <p:sp>
          <p:nvSpPr>
            <p:cNvPr id="16" name="上弧形箭头 15"/>
            <p:cNvSpPr/>
            <p:nvPr/>
          </p:nvSpPr>
          <p:spPr>
            <a:xfrm rot="17628380">
              <a:off x="6005416" y="1889887"/>
              <a:ext cx="867011" cy="292209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上弧形箭头 18"/>
            <p:cNvSpPr/>
            <p:nvPr/>
          </p:nvSpPr>
          <p:spPr>
            <a:xfrm rot="14707286" flipV="1">
              <a:off x="7479205" y="1845480"/>
              <a:ext cx="906637" cy="31920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802" name="TextBox 5"/>
          <p:cNvSpPr txBox="1">
            <a:spLocks noChangeArrowheads="1"/>
          </p:cNvSpPr>
          <p:nvPr/>
        </p:nvSpPr>
        <p:spPr bwMode="auto">
          <a:xfrm rot="5400000">
            <a:off x="6475412" y="3205163"/>
            <a:ext cx="1489075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800"/>
              <a:t>……</a:t>
            </a:r>
            <a:endParaRPr lang="zh-CN" altLang="en-US" sz="4800"/>
          </a:p>
        </p:txBody>
      </p:sp>
      <p:sp>
        <p:nvSpPr>
          <p:cNvPr id="12" name="下箭头 11"/>
          <p:cNvSpPr/>
          <p:nvPr/>
        </p:nvSpPr>
        <p:spPr>
          <a:xfrm>
            <a:off x="552450" y="1414463"/>
            <a:ext cx="215900" cy="359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1258888" y="1414463"/>
            <a:ext cx="288925" cy="3562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E0C12-199D-4474-A6F0-7BEF57423DF3}" type="slidenum">
              <a:rPr lang="zh-CN" altLang="en-US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8888" y="5197475"/>
            <a:ext cx="72294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u="sng">
                <a:solidFill>
                  <a:srgbClr val="FF0000"/>
                </a:solidFill>
                <a:latin typeface="+mn-ea"/>
                <a:ea typeface="+mn-ea"/>
              </a:rPr>
              <a:t>f[i][j</a:t>
            </a:r>
            <a:r>
              <a:rPr lang="en-US" altLang="zh-CN" sz="2800" b="1" u="sng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latin typeface="+mn-ea"/>
                <a:ea typeface="+mn-ea"/>
              </a:rPr>
              <a:t>i,j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r>
              <a:rPr lang="zh-CN" altLang="en-US" sz="2800" b="1" dirty="0">
                <a:latin typeface="+mn-ea"/>
                <a:ea typeface="+mn-ea"/>
              </a:rPr>
              <a:t>到最后一行的和的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最大值</a:t>
            </a:r>
            <a:r>
              <a:rPr lang="zh-CN" altLang="en-US" sz="2800" b="1" dirty="0">
                <a:latin typeface="+mn-ea"/>
                <a:ea typeface="+mn-ea"/>
              </a:rPr>
              <a:t>；</a:t>
            </a:r>
            <a:endParaRPr lang="en-US" altLang="zh-CN" sz="2800" b="1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atin typeface="+mn-ea"/>
                <a:ea typeface="+mn-ea"/>
              </a:rPr>
              <a:t>Ans=f[1][1</a:t>
            </a:r>
            <a:r>
              <a:rPr lang="en-US" altLang="zh-CN" sz="2800" b="1" dirty="0">
                <a:latin typeface="+mn-ea"/>
                <a:ea typeface="+mn-ea"/>
              </a:rPr>
              <a:t>]</a:t>
            </a:r>
            <a:endParaRPr lang="zh-CN" altLang="en-US" sz="28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4105275" cy="7826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n-ea"/>
                <a:ea typeface="+mn-ea"/>
              </a:rPr>
              <a:t>换一种方法实现：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148" name="内容占位符 2"/>
          <p:cNvSpPr>
            <a:spLocks noGrp="1"/>
          </p:cNvSpPr>
          <p:nvPr>
            <p:ph sz="quarter" idx="1"/>
          </p:nvPr>
        </p:nvSpPr>
        <p:spPr>
          <a:xfrm>
            <a:off x="-287655" y="2348865"/>
            <a:ext cx="9532620" cy="2807970"/>
          </a:xfrm>
        </p:spPr>
        <p:txBody>
          <a:bodyPr/>
          <a:lstStyle/>
          <a:p>
            <a:pPr indent="0"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for(i=1;i&lt;=n;i++) f[n][i]=a[n][i</a:t>
            </a:r>
            <a:r>
              <a:rPr lang="en-US" altLang="zh-CN" sz="2000" b="1" smtClean="0"/>
              <a:t>];//</a:t>
            </a:r>
            <a:r>
              <a:rPr lang="zh-CN" altLang="en-US" sz="2000" b="1" smtClean="0"/>
              <a:t>初始状态</a:t>
            </a:r>
            <a:r>
              <a:rPr lang="en-US" altLang="zh-CN" sz="2000" b="1" smtClean="0"/>
              <a:t>(</a:t>
            </a:r>
            <a:r>
              <a:rPr lang="zh-CN" altLang="en-US" sz="2000" b="1" smtClean="0"/>
              <a:t>最后一行</a:t>
            </a:r>
            <a:r>
              <a:rPr lang="en-US" altLang="zh-CN" sz="2000" b="1" smtClean="0"/>
              <a:t>) </a:t>
            </a:r>
          </a:p>
          <a:p>
            <a:pPr indent="0"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for(i=n-1;i&gt;0;i--)//</a:t>
            </a:r>
            <a:r>
              <a:rPr lang="zh-CN" altLang="en-US" b="1" smtClean="0"/>
              <a:t>从第</a:t>
            </a:r>
            <a:r>
              <a:rPr lang="en-US" altLang="zh-CN" b="1" smtClean="0"/>
              <a:t>n-1</a:t>
            </a:r>
            <a:r>
              <a:rPr lang="zh-CN" altLang="en-US" b="1" smtClean="0"/>
              <a:t>行向上计算 </a:t>
            </a:r>
          </a:p>
          <a:p>
            <a:pPr indent="0" eaLnBrk="1" hangingPunct="1">
              <a:buFont typeface="Wingdings 2" panose="05020102010507070707" pitchFamily="18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for(j=1;j&lt;=i;j++)</a:t>
            </a:r>
          </a:p>
          <a:p>
            <a:pPr indent="0"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     f[i][j]=max(f[i+1][j+1],f[i+1][j])+a[i][j];</a:t>
            </a:r>
          </a:p>
          <a:p>
            <a:pPr indent="0"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cout&lt;&lt;f[1][1];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5440" y="728345"/>
            <a:ext cx="3095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+mj-lt"/>
                <a:ea typeface="+mj-ea"/>
                <a:cs typeface="+mj-cs"/>
              </a:rPr>
              <a:t>递推法：倒推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25784-9D8E-4EA7-8B43-82E627CCC05F}" type="slidenum">
              <a:rPr lang="zh-CN" altLang="en-US"/>
              <a:t>18</a:t>
            </a:fld>
            <a:endParaRPr lang="zh-CN" altLang="en-US"/>
          </a:p>
        </p:txBody>
      </p: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445224"/>
            <a:ext cx="2520280" cy="134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8058" y="548640"/>
            <a:ext cx="1512887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/>
          <p:nvPr/>
        </p:nvSpPr>
        <p:spPr bwMode="auto">
          <a:xfrm>
            <a:off x="-635" y="1312545"/>
            <a:ext cx="7319010" cy="864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900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sz="2600" b="1">
                <a:latin typeface="+mn-lt"/>
                <a:ea typeface="+mn-ea"/>
              </a:rPr>
              <a:t>f[i][j]:=max(f[i+1][j],f[i+1][j+1])+a[i,j];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sz="2800" b="1"/>
              <a:t>f[i,j]</a:t>
            </a:r>
            <a:r>
              <a:rPr lang="en-US" altLang="zh-CN" sz="2800" b="1">
                <a:sym typeface="Wingdings" panose="05000000000000000000" pitchFamily="2" charset="2"/>
              </a:rPr>
              <a:t> </a:t>
            </a:r>
            <a:r>
              <a:rPr lang="zh-CN" altLang="en-US" sz="2800" b="1">
                <a:sym typeface="Wingdings" panose="05000000000000000000" pitchFamily="2" charset="2"/>
              </a:rPr>
              <a:t>表示从</a:t>
            </a:r>
            <a:r>
              <a:rPr lang="en-US" altLang="zh-CN" sz="2800" b="1">
                <a:sym typeface="Wingdings" panose="05000000000000000000" pitchFamily="2" charset="2"/>
              </a:rPr>
              <a:t>(i,j)</a:t>
            </a:r>
            <a:r>
              <a:rPr lang="zh-CN" altLang="en-US" sz="2800" b="1">
                <a:sym typeface="Wingdings" panose="05000000000000000000" pitchFamily="2" charset="2"/>
              </a:rPr>
              <a:t>走到最后一行的和的最大值；</a:t>
            </a:r>
            <a:endParaRPr lang="en-US" altLang="zh-CN" sz="2800" b="1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altLang="zh-CN" sz="2600" b="1">
              <a:latin typeface="+mn-lt"/>
              <a:ea typeface="+mn-ea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220072" y="548680"/>
          <a:ext cx="357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包装程序外壳对象" showAsIcon="1" r:id="rId5" imgW="353060" imgH="497840" progId="Package">
                  <p:embed/>
                </p:oleObj>
              </mc:Choice>
              <mc:Fallback>
                <p:oleObj name="包装程序外壳对象" showAsIcon="1" r:id="rId5" imgW="353060" imgH="49784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48680"/>
                        <a:ext cx="3571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4581128"/>
            <a:ext cx="2038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0" y="4581128"/>
            <a:ext cx="19907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052513"/>
            <a:ext cx="45529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737350" y="2578100"/>
            <a:ext cx="865188" cy="360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i,j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3775" y="1628775"/>
            <a:ext cx="998538" cy="360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i-1,j-1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9338" y="1628775"/>
            <a:ext cx="1076325" cy="360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i,j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6604000" y="1989138"/>
            <a:ext cx="566738" cy="58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 flipH="1">
            <a:off x="7170738" y="1989138"/>
            <a:ext cx="574675" cy="58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4" name="标题 1"/>
          <p:cNvSpPr>
            <a:spLocks noGrp="1"/>
          </p:cNvSpPr>
          <p:nvPr>
            <p:ph type="title"/>
          </p:nvPr>
        </p:nvSpPr>
        <p:spPr>
          <a:xfrm>
            <a:off x="287338" y="550863"/>
            <a:ext cx="1763712" cy="782637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顺推：</a:t>
            </a:r>
          </a:p>
        </p:txBody>
      </p:sp>
      <p:sp>
        <p:nvSpPr>
          <p:cNvPr id="15" name="下箭头 14"/>
          <p:cNvSpPr/>
          <p:nvPr/>
        </p:nvSpPr>
        <p:spPr>
          <a:xfrm>
            <a:off x="900113" y="1333500"/>
            <a:ext cx="576262" cy="360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3EF00-B4B1-4022-8F0C-7C11D67EAE90}" type="slidenum">
              <a:rPr lang="zh-CN" altLang="en-US"/>
              <a:t>19</a:t>
            </a:fld>
            <a:endParaRPr lang="zh-CN" altLang="en-US"/>
          </a:p>
        </p:txBody>
      </p:sp>
      <p:sp>
        <p:nvSpPr>
          <p:cNvPr id="34827" name="矩形 2"/>
          <p:cNvSpPr>
            <a:spLocks noChangeArrowheads="1"/>
          </p:cNvSpPr>
          <p:nvPr/>
        </p:nvSpPr>
        <p:spPr bwMode="auto">
          <a:xfrm>
            <a:off x="1247775" y="4970463"/>
            <a:ext cx="7227888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f[i,j]</a:t>
            </a:r>
            <a:r>
              <a:rPr lang="en-US" altLang="zh-CN" sz="2800" b="1">
                <a:sym typeface="Wingdings" panose="05000000000000000000" pitchFamily="2" charset="2"/>
              </a:rPr>
              <a:t> </a:t>
            </a:r>
            <a:r>
              <a:rPr lang="zh-CN" altLang="en-US" sz="2800" b="1">
                <a:sym typeface="Wingdings" panose="05000000000000000000" pitchFamily="2" charset="2"/>
              </a:rPr>
              <a:t>：从</a:t>
            </a:r>
            <a:r>
              <a:rPr lang="en-US" altLang="zh-CN" sz="2800" b="1">
                <a:sym typeface="Wingdings" panose="05000000000000000000" pitchFamily="2" charset="2"/>
              </a:rPr>
              <a:t>(1,1)</a:t>
            </a:r>
            <a:r>
              <a:rPr lang="zh-CN" altLang="en-US" sz="2800" b="1">
                <a:sym typeface="Wingdings" panose="05000000000000000000" pitchFamily="2" charset="2"/>
              </a:rPr>
              <a:t>走到</a:t>
            </a:r>
            <a:r>
              <a:rPr lang="en-US" altLang="zh-CN" sz="2800" b="1">
                <a:sym typeface="Wingdings" panose="05000000000000000000" pitchFamily="2" charset="2"/>
              </a:rPr>
              <a:t>(i,j)</a:t>
            </a:r>
            <a:r>
              <a:rPr lang="zh-CN" altLang="en-US" sz="2800" b="1">
                <a:sym typeface="Wingdings" panose="05000000000000000000" pitchFamily="2" charset="2"/>
              </a:rPr>
              <a:t> 的和的最大值；</a:t>
            </a:r>
            <a:endParaRPr lang="en-US" altLang="zh-CN" sz="2800" b="1">
              <a:sym typeface="Wingdings" panose="05000000000000000000" pitchFamily="2" charset="2"/>
            </a:endParaRPr>
          </a:p>
          <a:p>
            <a:r>
              <a:rPr lang="en-US" altLang="zh-CN" sz="2800" b="1">
                <a:sym typeface="Wingdings" panose="05000000000000000000" pitchFamily="2" charset="2"/>
              </a:rPr>
              <a:t>Ans=max{f[n,i]}   i:1..n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348038" y="188913"/>
            <a:ext cx="1641475" cy="941387"/>
          </a:xfrm>
        </p:spPr>
        <p:txBody>
          <a:bodyPr/>
          <a:lstStyle/>
          <a:p>
            <a:pPr eaLnBrk="1" hangingPunct="1"/>
            <a:r>
              <a:rPr lang="zh-CN" altLang="en-US" sz="4800" b="1" smtClean="0"/>
              <a:t>前言：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>
          <a:xfrm>
            <a:off x="395288" y="1196975"/>
            <a:ext cx="8424862" cy="4680297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各类信息学竞赛的重要考察内容。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不同于其他算法和数据结构，没有有固定的结构框架。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对选手能力有较高要求（数学）。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初学者不易掌握其思想，需要做大量的题。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典型的问题。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会做不代表真正掌握。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主要分析问题的方法和思路；其次是代码。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8E11E-3CBC-4827-A989-ECE509A0ED52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563888" y="260648"/>
            <a:ext cx="2376488" cy="404664"/>
          </a:xfrm>
        </p:spPr>
        <p:txBody>
          <a:bodyPr/>
          <a:lstStyle/>
          <a:p>
            <a:pPr eaLnBrk="1" hangingPunct="1"/>
            <a:r>
              <a:rPr lang="zh-CN" altLang="en-US" sz="2400" b="1" smtClean="0"/>
              <a:t>顺推：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sz="quarter" idx="1"/>
          </p:nvPr>
        </p:nvSpPr>
        <p:spPr>
          <a:xfrm>
            <a:off x="520700" y="130039"/>
            <a:ext cx="8496300" cy="6669360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#</a:t>
            </a:r>
            <a:r>
              <a:rPr lang="en-US" altLang="zh-CN" sz="1800" b="1" smtClean="0">
                <a:latin typeface="+mn-ea"/>
              </a:rPr>
              <a:t>include&lt;iostream&gt;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#include&lt;algorithm&gt;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using namespace std;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int main(){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long f[110][110], //f[i][j]</a:t>
            </a:r>
            <a:r>
              <a:rPr lang="zh-CN" altLang="en-US" sz="1800" b="1" smtClean="0">
                <a:latin typeface="+mn-ea"/>
              </a:rPr>
              <a:t>表示从</a:t>
            </a:r>
            <a:r>
              <a:rPr lang="en-US" altLang="zh-CN" sz="1800" b="1" smtClean="0">
                <a:latin typeface="+mn-ea"/>
              </a:rPr>
              <a:t>(1,1)</a:t>
            </a:r>
            <a:r>
              <a:rPr lang="zh-CN" altLang="en-US" sz="1800" b="1" smtClean="0">
                <a:latin typeface="+mn-ea"/>
              </a:rPr>
              <a:t>走到</a:t>
            </a:r>
            <a:r>
              <a:rPr lang="en-US" altLang="zh-CN" sz="1800" b="1" smtClean="0">
                <a:latin typeface="+mn-ea"/>
              </a:rPr>
              <a:t>(i,j)</a:t>
            </a:r>
            <a:r>
              <a:rPr lang="zh-CN" altLang="en-US" sz="1800" b="1" smtClean="0">
                <a:latin typeface="+mn-ea"/>
              </a:rPr>
              <a:t>的和的最大值 </a:t>
            </a:r>
            <a:endParaRPr lang="en-US" altLang="zh-CN" sz="1800" b="1" smtClean="0">
              <a:latin typeface="+mn-ea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a[110][110],ans,i,j,n;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cin&gt;&gt;n;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for(i=1;i&lt;=n;i++)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   for(j=1;j&lt;=i;j++)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      cin&gt;&gt;a[i][j];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f[1][1]=a[1][1];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for(i=2;i&lt;=n;i++){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	f[i][1]=f[i-1][1]+a[i][1];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	f[i][i]=f[i-1][i-1]+a[i][i];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}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for(i=2;i&lt;=n;i++)//</a:t>
            </a:r>
            <a:r>
              <a:rPr lang="zh-CN" altLang="en-US" sz="1800" b="1" smtClean="0">
                <a:latin typeface="+mn-ea"/>
              </a:rPr>
              <a:t>从第</a:t>
            </a:r>
            <a:r>
              <a:rPr lang="en-US" altLang="zh-CN" sz="1800" b="1" smtClean="0">
                <a:latin typeface="+mn-ea"/>
              </a:rPr>
              <a:t>2</a:t>
            </a:r>
            <a:r>
              <a:rPr lang="zh-CN" altLang="en-US" sz="1800" b="1" smtClean="0">
                <a:latin typeface="+mn-ea"/>
              </a:rPr>
              <a:t>行开始</a:t>
            </a:r>
            <a:endParaRPr lang="en-US" altLang="zh-CN" sz="1800" b="1" smtClean="0">
              <a:latin typeface="+mn-ea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   for(j=1;j&lt;=n;j++)//</a:t>
            </a:r>
            <a:r>
              <a:rPr lang="zh-CN" altLang="en-US" sz="1800" b="1" smtClean="0">
                <a:latin typeface="+mn-ea"/>
              </a:rPr>
              <a:t>从第</a:t>
            </a:r>
            <a:r>
              <a:rPr lang="en-US" altLang="zh-CN" sz="1800" b="1" smtClean="0">
                <a:latin typeface="+mn-ea"/>
              </a:rPr>
              <a:t>1</a:t>
            </a:r>
            <a:r>
              <a:rPr lang="zh-CN" altLang="en-US" sz="1800" b="1" smtClean="0">
                <a:latin typeface="+mn-ea"/>
              </a:rPr>
              <a:t>列开始</a:t>
            </a:r>
            <a:endParaRPr lang="en-US" altLang="zh-CN" sz="1800" b="1" smtClean="0">
              <a:latin typeface="+mn-ea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     f[i][j]=max(f[i-1][j-1],f[i-1][j])+a[i][j];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ans=f[n][1];//</a:t>
            </a:r>
            <a:r>
              <a:rPr lang="zh-CN" altLang="en-US" sz="1800" b="1" smtClean="0">
                <a:latin typeface="+mn-ea"/>
              </a:rPr>
              <a:t>找最大的</a:t>
            </a:r>
            <a:r>
              <a:rPr lang="en-US" altLang="zh-CN" sz="1800" b="1" smtClean="0">
                <a:latin typeface="+mn-ea"/>
              </a:rPr>
              <a:t>f[n][i]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for(i=2;i&lt;=n;i++)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   if(f[n][i]&gt;ans) ans=f[n][i];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cout&lt;&lt;ans;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	return 0;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1" smtClean="0">
                <a:latin typeface="+mn-ea"/>
              </a:rPr>
              <a:t>}</a:t>
            </a:r>
            <a:endParaRPr lang="zh-CN" altLang="en-US" sz="1800" b="1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B251C-063B-4CD7-9453-38645B7EE6B6}" type="slidenum">
              <a:rPr lang="zh-CN" altLang="en-US"/>
              <a:t>20</a:t>
            </a:fld>
            <a:endParaRPr lang="zh-CN" altLang="en-US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2276475"/>
            <a:ext cx="300513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回顾本题：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sz="quarter" idx="1"/>
          </p:nvPr>
        </p:nvSpPr>
        <p:spPr>
          <a:xfrm>
            <a:off x="427355" y="4286250"/>
            <a:ext cx="7772400" cy="195135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重复的子问题。</a:t>
            </a:r>
            <a:endParaRPr lang="en-US" altLang="zh-CN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用表记录子问题的解，以后可以直接使用。</a:t>
            </a:r>
            <a:endParaRPr lang="en-US" altLang="zh-CN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有明显的阶段性。</a:t>
            </a:r>
            <a:endParaRPr lang="en-US" altLang="zh-CN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求解方法：记忆化搜索；递推。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33375"/>
            <a:ext cx="455295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EEDC1-7FBD-45A0-8651-DB141B9F67D0}" type="slidenum">
              <a:rPr lang="zh-CN" altLang="en-US"/>
              <a:t>21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050" y="115888"/>
            <a:ext cx="4465638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引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：公共汽车</a:t>
            </a:r>
            <a:endParaRPr lang="zh-CN" altLang="en-US" b="1" dirty="0"/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227013" y="692150"/>
            <a:ext cx="8712200" cy="212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200" b="1"/>
              <a:t>【问题描述】</a:t>
            </a:r>
          </a:p>
          <a:p>
            <a:r>
              <a:rPr lang="en-US" altLang="zh-CN" sz="2200" b="1"/>
              <a:t>     </a:t>
            </a:r>
            <a:r>
              <a:rPr lang="zh-CN" altLang="zh-CN" sz="2200" b="1"/>
              <a:t>一个城市的道路，南北向的路有n条，并由西向东从1标记到n,东西向的路有m条，并从南向北从1标记到m,每一个交叉点代表一个路口，有的路口有正在等车的乘客。一辆公共汽车将从(1,1)点驶到（n,m）点，车只能向东或者向北开.</a:t>
            </a:r>
          </a:p>
          <a:p>
            <a:r>
              <a:rPr lang="zh-CN" altLang="en-US" sz="2200" b="1"/>
              <a:t>问：</a:t>
            </a:r>
            <a:r>
              <a:rPr lang="zh-CN" altLang="zh-CN" sz="2200" b="1"/>
              <a:t>司机怎么走能接到最多的乘客。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2813050"/>
            <a:ext cx="4176712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6624638" y="6127750"/>
            <a:ext cx="5762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7894" name="TextBox 7"/>
          <p:cNvSpPr txBox="1">
            <a:spLocks noChangeArrowheads="1"/>
          </p:cNvSpPr>
          <p:nvPr/>
        </p:nvSpPr>
        <p:spPr bwMode="auto">
          <a:xfrm>
            <a:off x="2268538" y="2792413"/>
            <a:ext cx="5746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m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987675" y="6505575"/>
            <a:ext cx="3240088" cy="1635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200000">
            <a:off x="1008063" y="4976813"/>
            <a:ext cx="2951162" cy="1444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59"/>
          <p:cNvGrpSpPr/>
          <p:nvPr/>
        </p:nvGrpSpPr>
        <p:grpSpPr bwMode="auto">
          <a:xfrm>
            <a:off x="3059113" y="3027363"/>
            <a:ext cx="3519487" cy="3044825"/>
            <a:chOff x="3059832" y="3028155"/>
            <a:chExt cx="3518461" cy="3043794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059832" y="6071949"/>
              <a:ext cx="4999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559748" y="5053119"/>
              <a:ext cx="4762" cy="10188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59748" y="5053119"/>
              <a:ext cx="25249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6084725" y="3572483"/>
              <a:ext cx="0" cy="14806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6084725" y="3572483"/>
              <a:ext cx="3602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6578293" y="3028155"/>
              <a:ext cx="0" cy="4015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8" name="TextBox 60"/>
          <p:cNvSpPr txBox="1">
            <a:spLocks noChangeArrowheads="1"/>
          </p:cNvSpPr>
          <p:nvPr/>
        </p:nvSpPr>
        <p:spPr bwMode="auto">
          <a:xfrm>
            <a:off x="6659563" y="2781300"/>
            <a:ext cx="10810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(n,m)</a:t>
            </a:r>
            <a:endParaRPr lang="zh-CN" altLang="en-US" sz="24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58225" y="6257925"/>
            <a:ext cx="457200" cy="457200"/>
          </a:xfrm>
        </p:spPr>
        <p:txBody>
          <a:bodyPr/>
          <a:lstStyle/>
          <a:p>
            <a:pPr>
              <a:defRPr/>
            </a:pPr>
            <a:fld id="{C00D139E-97F7-4656-91E2-F1E4F96ADB4A}" type="slidenum">
              <a:rPr lang="zh-CN" altLang="en-US"/>
              <a:t>22</a:t>
            </a:fld>
            <a:endParaRPr lang="zh-CN" altLang="en-US"/>
          </a:p>
        </p:txBody>
      </p:sp>
      <p:grpSp>
        <p:nvGrpSpPr>
          <p:cNvPr id="37900" name="组合 15"/>
          <p:cNvGrpSpPr/>
          <p:nvPr/>
        </p:nvGrpSpPr>
        <p:grpSpPr bwMode="auto">
          <a:xfrm>
            <a:off x="250825" y="3213100"/>
            <a:ext cx="2089150" cy="1871663"/>
            <a:chOff x="251520" y="3212976"/>
            <a:chExt cx="2088232" cy="1872208"/>
          </a:xfrm>
        </p:grpSpPr>
        <p:sp>
          <p:nvSpPr>
            <p:cNvPr id="37901" name="TextBox 4"/>
            <p:cNvSpPr txBox="1">
              <a:spLocks noChangeArrowheads="1"/>
            </p:cNvSpPr>
            <p:nvPr/>
          </p:nvSpPr>
          <p:spPr bwMode="auto">
            <a:xfrm>
              <a:off x="971600" y="3212976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北</a:t>
              </a:r>
            </a:p>
          </p:txBody>
        </p:sp>
        <p:sp>
          <p:nvSpPr>
            <p:cNvPr id="37902" name="TextBox 18"/>
            <p:cNvSpPr txBox="1">
              <a:spLocks noChangeArrowheads="1"/>
            </p:cNvSpPr>
            <p:nvPr/>
          </p:nvSpPr>
          <p:spPr bwMode="auto">
            <a:xfrm>
              <a:off x="971600" y="4561964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南</a:t>
              </a:r>
            </a:p>
          </p:txBody>
        </p:sp>
        <p:sp>
          <p:nvSpPr>
            <p:cNvPr id="37903" name="TextBox 19"/>
            <p:cNvSpPr txBox="1">
              <a:spLocks noChangeArrowheads="1"/>
            </p:cNvSpPr>
            <p:nvPr/>
          </p:nvSpPr>
          <p:spPr bwMode="auto">
            <a:xfrm>
              <a:off x="251520" y="3913892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西</a:t>
              </a:r>
            </a:p>
          </p:txBody>
        </p:sp>
        <p:sp>
          <p:nvSpPr>
            <p:cNvPr id="37904" name="TextBox 20"/>
            <p:cNvSpPr txBox="1">
              <a:spLocks noChangeArrowheads="1"/>
            </p:cNvSpPr>
            <p:nvPr/>
          </p:nvSpPr>
          <p:spPr bwMode="auto">
            <a:xfrm>
              <a:off x="1691680" y="3913892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东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254379" y="3673485"/>
              <a:ext cx="0" cy="5097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254379" y="3997429"/>
              <a:ext cx="0" cy="6828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259140" y="4221333"/>
              <a:ext cx="5601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724387" y="4221333"/>
              <a:ext cx="6077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sz="quarter" idx="1"/>
          </p:nvPr>
        </p:nvSpPr>
        <p:spPr>
          <a:xfrm>
            <a:off x="611188" y="115888"/>
            <a:ext cx="7772400" cy="2592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z="2400" b="1" smtClean="0"/>
              <a:t>【输入】</a:t>
            </a:r>
          </a:p>
          <a:p>
            <a:pPr marL="0" indent="575945" eaLnBrk="1" hangingPunct="1">
              <a:buNone/>
            </a:pPr>
            <a:r>
              <a:rPr lang="zh-CN" altLang="zh-CN" sz="2400" b="1" smtClean="0"/>
              <a:t>第一行是n,m,和k,其中k是有乘客的路口的个数。以下k行是有乘客的路口的坐标和乘客的数量。已知每个路口的乘客数量不超过1000000。</a:t>
            </a:r>
            <a:r>
              <a:rPr lang="en-US" altLang="zh-CN" sz="2400" b="1" smtClean="0"/>
              <a:t>n,m&lt;=1000.</a:t>
            </a:r>
            <a:endParaRPr lang="zh-CN" altLang="zh-CN" sz="2400" b="1" smtClean="0"/>
          </a:p>
          <a:p>
            <a:pPr marL="0" indent="0" eaLnBrk="1" hangingPunct="1">
              <a:buNone/>
            </a:pPr>
            <a:r>
              <a:rPr lang="zh-CN" altLang="zh-CN" sz="2400" b="1" smtClean="0"/>
              <a:t>【输出】</a:t>
            </a:r>
          </a:p>
          <a:p>
            <a:pPr marL="0" indent="575945" eaLnBrk="1" hangingPunct="1">
              <a:buNone/>
            </a:pPr>
            <a:r>
              <a:rPr lang="zh-CN" altLang="zh-CN" sz="2400" b="1"/>
              <a:t>接到的最多的乘客数。</a:t>
            </a:r>
          </a:p>
          <a:p>
            <a:pPr marL="0" indent="0" eaLnBrk="1" hangingPunct="1">
              <a:buNone/>
            </a:pPr>
            <a:endParaRPr lang="zh-CN" altLang="en-US" sz="24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64088" y="1916832"/>
          <a:ext cx="2735263" cy="47561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11593"/>
                <a:gridCol w="1223670"/>
              </a:tblGrid>
              <a:tr h="3658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bus.in</a:t>
                      </a:r>
                      <a:endParaRPr lang="zh-CN" sz="2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4" marR="6855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bus.out</a:t>
                      </a:r>
                      <a:endParaRPr lang="zh-CN" sz="24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4" marR="68554" marT="0" marB="0"/>
                </a:tc>
              </a:tr>
              <a:tr h="4390292">
                <a:tc>
                  <a:txBody>
                    <a:bodyPr/>
                    <a:lstStyle/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8 7 11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4 3 4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6 2 4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2 3 2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5 6 1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2 5 2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1 5 5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2 1 1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3 1 1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7 7 1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7 4 2</a:t>
                      </a:r>
                      <a:endParaRPr lang="zh-CN" sz="2400" b="1" kern="100" dirty="0">
                        <a:effectLst/>
                      </a:endParaRPr>
                    </a:p>
                    <a:p>
                      <a:pPr algn="l" defTabSz="-635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b="1" kern="0" dirty="0">
                          <a:effectLst/>
                        </a:rPr>
                        <a:t>8 6 </a:t>
                      </a:r>
                      <a:r>
                        <a:rPr lang="en-US" sz="2400" b="1" kern="0" dirty="0" smtClean="0">
                          <a:effectLst/>
                        </a:rPr>
                        <a:t>2</a:t>
                      </a:r>
                      <a:endParaRPr lang="zh-CN" sz="2400" b="1" kern="100" dirty="0">
                        <a:effectLst/>
                      </a:endParaRPr>
                    </a:p>
                  </a:txBody>
                  <a:tcPr marL="68554" marR="6855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11</a:t>
                      </a:r>
                      <a:endParaRPr lang="zh-CN" sz="2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54" marR="68554" marT="0" marB="0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840DF-5715-4EDD-84F7-CAA7EE12D812}" type="slidenum">
              <a:rPr lang="zh-CN" altLang="en-US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sz="quarter" idx="1"/>
          </p:nvPr>
        </p:nvSpPr>
        <p:spPr>
          <a:xfrm>
            <a:off x="827088" y="404813"/>
            <a:ext cx="7772400" cy="1008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smtClean="0"/>
              <a:t>a[i][j]</a:t>
            </a:r>
            <a:r>
              <a:rPr lang="en-US" altLang="zh-CN" b="1" smtClean="0">
                <a:sym typeface="Wingdings" panose="05000000000000000000" pitchFamily="2" charset="2"/>
              </a:rPr>
              <a:t> (i,j)</a:t>
            </a:r>
            <a:r>
              <a:rPr lang="zh-CN" altLang="en-US" b="1" smtClean="0">
                <a:sym typeface="Wingdings" panose="05000000000000000000" pitchFamily="2" charset="2"/>
              </a:rPr>
              <a:t>位置的人数，</a:t>
            </a:r>
            <a:endParaRPr lang="en-US" altLang="zh-CN" b="1" smtClean="0"/>
          </a:p>
          <a:p>
            <a:pPr marL="0" indent="0" eaLnBrk="1" hangingPunct="1">
              <a:buNone/>
            </a:pPr>
            <a:r>
              <a:rPr lang="en-US" altLang="zh-CN" b="1" smtClean="0"/>
              <a:t>f[i][j]:</a:t>
            </a:r>
            <a:r>
              <a:rPr lang="zh-CN" altLang="en-US" b="1" smtClean="0"/>
              <a:t>从（</a:t>
            </a:r>
            <a:r>
              <a:rPr lang="en-US" altLang="zh-CN" b="1" smtClean="0"/>
              <a:t>1,1</a:t>
            </a:r>
            <a:r>
              <a:rPr lang="zh-CN" altLang="en-US" b="1" smtClean="0"/>
              <a:t>）走到（</a:t>
            </a:r>
            <a:r>
              <a:rPr lang="en-US" altLang="zh-CN" b="1" smtClean="0"/>
              <a:t>i</a:t>
            </a:r>
            <a:r>
              <a:rPr lang="zh-CN" altLang="en-US" b="1" smtClean="0"/>
              <a:t>，</a:t>
            </a:r>
            <a:r>
              <a:rPr lang="en-US" altLang="zh-CN" b="1" smtClean="0"/>
              <a:t>j</a:t>
            </a:r>
            <a:r>
              <a:rPr lang="zh-CN" altLang="en-US" b="1" smtClean="0"/>
              <a:t>）能接的最多人数。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82825"/>
            <a:ext cx="4545013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00113" y="1484313"/>
            <a:ext cx="7416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f[i][j]:=max{f[i-1][j],f[i][j-1]}+a[i][j]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094EA-E5F3-434E-B1A2-522398DD2DBD}" type="slidenum">
              <a:rPr lang="zh-CN" altLang="en-US"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914400" y="620713"/>
            <a:ext cx="3152775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递推实现：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447800"/>
            <a:ext cx="8218487" cy="342106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memset(f,0,sizeof(f));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for(i=1;i&lt;=m;i++) f[1][i]=a[1][i];//</a:t>
            </a:r>
            <a:r>
              <a:rPr lang="zh-CN" altLang="en-US" b="1" smtClean="0"/>
              <a:t>初始状态</a:t>
            </a:r>
            <a:r>
              <a:rPr lang="en-US" altLang="zh-CN" b="1" smtClean="0"/>
              <a:t>(</a:t>
            </a:r>
            <a:r>
              <a:rPr lang="zh-CN" altLang="en-US" b="1" smtClean="0"/>
              <a:t>第一行</a:t>
            </a:r>
            <a:r>
              <a:rPr lang="en-US" altLang="zh-CN" b="1" smtClean="0"/>
              <a:t>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for(i=1;i&lt;=n;i++) f[i][1]=a[i][1]; //</a:t>
            </a:r>
            <a:r>
              <a:rPr lang="zh-CN" altLang="en-US" b="1" smtClean="0"/>
              <a:t>初始状态</a:t>
            </a:r>
            <a:r>
              <a:rPr lang="en-US" altLang="zh-CN" b="1" smtClean="0"/>
              <a:t>(</a:t>
            </a:r>
            <a:r>
              <a:rPr lang="zh-CN" altLang="en-US" b="1" smtClean="0"/>
              <a:t>第一列</a:t>
            </a:r>
            <a:r>
              <a:rPr lang="en-US" altLang="zh-CN" b="1" smtClean="0"/>
              <a:t>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for(i=2;i&lt;=n;i++)//</a:t>
            </a:r>
            <a:r>
              <a:rPr lang="zh-CN" altLang="en-US" b="1" smtClean="0"/>
              <a:t>按行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b="1" smtClean="0"/>
              <a:t>	   </a:t>
            </a:r>
            <a:r>
              <a:rPr lang="en-US" altLang="zh-CN" b="1" smtClean="0"/>
              <a:t>for(j=2;j&lt;=m;j++)//</a:t>
            </a:r>
            <a:r>
              <a:rPr lang="zh-CN" altLang="en-US" b="1" smtClean="0"/>
              <a:t>按列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b="1" smtClean="0"/>
              <a:t>	     </a:t>
            </a:r>
            <a:r>
              <a:rPr lang="en-US" altLang="zh-CN" b="1" smtClean="0"/>
              <a:t>f[i][j]=max(f[i-1][j],f[i][j-1])+a[i][j];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cout&lt;&lt;f[n][m];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C3FCB-EAFB-4C3B-976E-29D81F262F66}" type="slidenum">
              <a:rPr lang="zh-CN" altLang="en-US"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7793037" cy="617538"/>
          </a:xfrm>
        </p:spPr>
        <p:txBody>
          <a:bodyPr/>
          <a:lstStyle/>
          <a:p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动态规划的优势</a:t>
            </a:r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>
          <a:xfrm>
            <a:off x="0" y="1357313"/>
            <a:ext cx="9001125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>
                <a:solidFill>
                  <a:srgbClr val="FF0000"/>
                </a:solidFill>
              </a:rPr>
              <a:t>动态规划比穷举具有较少的计算次数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从数塔问题可以看出，层数为</a:t>
            </a:r>
            <a:r>
              <a:rPr lang="en-US" altLang="zh-CN" smtClean="0"/>
              <a:t>k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穷举算法求路径的条数</a:t>
            </a:r>
            <a:r>
              <a:rPr lang="en-US" altLang="zh-CN" smtClean="0"/>
              <a:t>2</a:t>
            </a:r>
            <a:r>
              <a:rPr lang="en-US" altLang="zh-CN" baseline="30000" smtClean="0"/>
              <a:t>k</a:t>
            </a:r>
            <a:r>
              <a:rPr lang="en-US" altLang="zh-CN" smtClean="0"/>
              <a:t>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动态规划计算的次数为</a:t>
            </a:r>
            <a:r>
              <a:rPr lang="en-US" altLang="zh-CN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穷举最多计算到</a:t>
            </a:r>
            <a:r>
              <a:rPr lang="en-US" altLang="zh-CN" smtClean="0"/>
              <a:t>n=20</a:t>
            </a:r>
            <a:r>
              <a:rPr lang="zh-CN" altLang="en-US" smtClean="0"/>
              <a:t>，动态规划可以算到</a:t>
            </a:r>
            <a:r>
              <a:rPr lang="en-US" altLang="zh-CN" smtClean="0"/>
              <a:t>n=100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递归需要很大的栈空间，而动规的递推法不需要栈空间；使用记忆化搜索比较容易书写程序。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384675" y="2740025"/>
          <a:ext cx="11525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3" imgW="520700" imgH="393700" progId="Equation.3">
                  <p:embed/>
                </p:oleObj>
              </mc:Choice>
              <mc:Fallback>
                <p:oleObj name="公式" r:id="rId3" imgW="520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740025"/>
                        <a:ext cx="11525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0" y="188913"/>
            <a:ext cx="5746750" cy="7969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二、动态规划的基本概念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981075"/>
            <a:ext cx="9144000" cy="4824413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b="1" dirty="0" smtClean="0">
                <a:latin typeface="+mn-ea"/>
              </a:rPr>
              <a:t>动态规划</a:t>
            </a:r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Dynamic Programming </a:t>
            </a:r>
            <a:r>
              <a:rPr lang="zh-CN" altLang="en-US" b="1" dirty="0">
                <a:latin typeface="+mn-ea"/>
              </a:rPr>
              <a:t>简称</a:t>
            </a:r>
            <a:r>
              <a:rPr lang="en-US" altLang="zh-CN" b="1" dirty="0">
                <a:latin typeface="+mn-ea"/>
              </a:rPr>
              <a:t>DP</a:t>
            </a:r>
            <a:r>
              <a:rPr lang="zh-CN" altLang="en-US" b="1" dirty="0" smtClean="0">
                <a:latin typeface="+mn-ea"/>
              </a:rPr>
              <a:t>）。</a:t>
            </a:r>
            <a:endParaRPr lang="en-US" altLang="zh-CN" b="1" dirty="0" smtClean="0">
              <a:latin typeface="+mn-ea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b="1" dirty="0" smtClean="0">
                <a:latin typeface="+mn-ea"/>
              </a:rPr>
              <a:t>解决</a:t>
            </a:r>
            <a:r>
              <a:rPr lang="zh-CN" altLang="zh-CN" b="1" dirty="0">
                <a:latin typeface="+mn-ea"/>
              </a:rPr>
              <a:t>“多阶段决策问题”的一种高效</a:t>
            </a:r>
            <a:r>
              <a:rPr lang="zh-CN" altLang="zh-CN" b="1" dirty="0" smtClean="0">
                <a:latin typeface="+mn-ea"/>
              </a:rPr>
              <a:t>算法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 smtClean="0">
              <a:latin typeface="+mn-ea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b="1" dirty="0">
                <a:latin typeface="+mn-ea"/>
              </a:rPr>
              <a:t>通过合理组合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子</a:t>
            </a:r>
            <a:r>
              <a:rPr lang="zh-CN" altLang="en-US" b="1" dirty="0">
                <a:latin typeface="+mn-ea"/>
              </a:rPr>
              <a:t>问题的解从而解决整个问题解的一种算法。其中的子问题并不是独立的，这些子问题又包含有公共的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子子</a:t>
            </a:r>
            <a:r>
              <a:rPr lang="zh-CN" altLang="en-US" b="1" dirty="0">
                <a:latin typeface="+mn-ea"/>
              </a:rPr>
              <a:t>问题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 smtClean="0">
                <a:latin typeface="+mn-ea"/>
              </a:rPr>
              <a:t>……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b="1" dirty="0" smtClean="0">
                <a:latin typeface="+mn-ea"/>
              </a:rPr>
              <a:t>动态规划算法</a:t>
            </a:r>
            <a:r>
              <a:rPr lang="zh-CN" altLang="en-US" b="1" dirty="0">
                <a:latin typeface="+mn-ea"/>
              </a:rPr>
              <a:t>就是对每个子问题只求一次，并将其结果保存在一张表</a:t>
            </a:r>
            <a:r>
              <a:rPr lang="zh-CN" altLang="en-US" b="1" dirty="0" smtClean="0">
                <a:latin typeface="+mn-ea"/>
              </a:rPr>
              <a:t>中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数组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以后再用到时直接从表中拿过来使用，避免重复计算相同的子</a:t>
            </a:r>
            <a:r>
              <a:rPr lang="zh-CN" altLang="en-US" b="1" dirty="0" smtClean="0">
                <a:latin typeface="+mn-ea"/>
              </a:rPr>
              <a:t>问题。</a:t>
            </a:r>
            <a:endParaRPr lang="en-US" altLang="zh-CN" b="1" dirty="0">
              <a:latin typeface="+mn-ea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b="1" dirty="0"/>
              <a:t>“不做无用功”的求解模式，大大提高了程序的效率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b="1" dirty="0"/>
              <a:t>动态规划算法常用于解决统计类问题（统计方案总数）和最优值问题（最大值或最小值），尤其普遍用于最优化问题。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zh-CN" altLang="en-US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5BEB4-D62E-4A81-982A-5A1305566DBE}" type="slidenum">
              <a:rPr lang="zh-CN" altLang="en-US"/>
              <a:t>27</a:t>
            </a:fld>
            <a:endParaRPr lang="zh-CN" altLang="en-US"/>
          </a:p>
        </p:txBody>
      </p:sp>
      <p:pic>
        <p:nvPicPr>
          <p:cNvPr id="4198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5694363"/>
            <a:ext cx="1081088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3" cstate="print"/>
          <a:srcRect l="10986" t="31250" r="31885" b="15039"/>
          <a:stretch>
            <a:fillRect/>
          </a:stretch>
        </p:blipFill>
        <p:spPr bwMode="auto">
          <a:xfrm>
            <a:off x="4787900" y="5749925"/>
            <a:ext cx="15716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060575"/>
            <a:ext cx="45529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矩形 4"/>
          <p:cNvSpPr>
            <a:spLocks noChangeArrowheads="1"/>
          </p:cNvSpPr>
          <p:nvPr/>
        </p:nvSpPr>
        <p:spPr bwMode="auto">
          <a:xfrm>
            <a:off x="755650" y="549275"/>
            <a:ext cx="7777163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定义：</a:t>
            </a:r>
            <a:r>
              <a:rPr lang="en-US" altLang="zh-CN" sz="2400" b="1"/>
              <a:t>f[i][j]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>
                <a:sym typeface="Wingdings" panose="05000000000000000000" pitchFamily="2" charset="2"/>
              </a:rPr>
              <a:t>：从</a:t>
            </a:r>
            <a:r>
              <a:rPr lang="en-US" altLang="zh-CN" sz="2400" b="1">
                <a:sym typeface="Wingdings" panose="05000000000000000000" pitchFamily="2" charset="2"/>
              </a:rPr>
              <a:t>(i,j)</a:t>
            </a:r>
            <a:r>
              <a:rPr lang="zh-CN" altLang="en-US" sz="2400" b="1">
                <a:sym typeface="Wingdings" panose="05000000000000000000" pitchFamily="2" charset="2"/>
              </a:rPr>
              <a:t>走到最后一行的和的最大值；</a:t>
            </a:r>
            <a:endParaRPr lang="en-US" altLang="zh-CN" sz="2400" b="1">
              <a:sym typeface="Wingdings" panose="05000000000000000000" pitchFamily="2" charset="2"/>
            </a:endParaRPr>
          </a:p>
          <a:p>
            <a:r>
              <a:rPr lang="zh-CN" altLang="en-US" sz="2400" b="1">
                <a:sym typeface="Wingdings" panose="05000000000000000000" pitchFamily="2" charset="2"/>
              </a:rPr>
              <a:t>目标：</a:t>
            </a:r>
            <a:r>
              <a:rPr lang="en-US" altLang="zh-CN" sz="2400" b="1">
                <a:sym typeface="Wingdings" panose="05000000000000000000" pitchFamily="2" charset="2"/>
              </a:rPr>
              <a:t>f[1][1]</a:t>
            </a:r>
            <a:endParaRPr lang="en-US" altLang="zh-CN" sz="2400" b="1"/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901700" y="5661025"/>
            <a:ext cx="3776663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/>
              <a:t>倒推求解过程</a:t>
            </a:r>
          </a:p>
        </p:txBody>
      </p:sp>
      <p:sp>
        <p:nvSpPr>
          <p:cNvPr id="43013" name="矩形 6"/>
          <p:cNvSpPr>
            <a:spLocks noChangeArrowheads="1"/>
          </p:cNvSpPr>
          <p:nvPr/>
        </p:nvSpPr>
        <p:spPr bwMode="auto">
          <a:xfrm>
            <a:off x="790575" y="1405255"/>
            <a:ext cx="815911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/>
              <a:t>f[i][j]:=max(f[i+1][j],f[i+1][j+1])+a[i][j];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0729D-BA26-4613-8502-9FA509A307D4}" type="slidenum">
              <a:rPr lang="zh-CN" altLang="en-US"/>
              <a:t>28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107950" y="692150"/>
            <a:ext cx="8737600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、 阶段：</a:t>
            </a:r>
            <a:r>
              <a:rPr kumimoji="1" lang="zh-CN" altLang="en-US" sz="2000" b="1">
                <a:latin typeface="Times New Roman" panose="02020603050405020304" pitchFamily="18" charset="0"/>
              </a:rPr>
              <a:t/>
            </a:r>
            <a:br>
              <a:rPr kumimoji="1" lang="zh-CN" altLang="en-US" sz="2000" b="1">
                <a:latin typeface="Times New Roman" panose="02020603050405020304" pitchFamily="18" charset="0"/>
              </a:rPr>
            </a:br>
            <a:r>
              <a:rPr kumimoji="1" lang="zh-CN" altLang="en-US" sz="20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000" b="1">
                <a:latin typeface="楷体_GB2312"/>
                <a:ea typeface="楷体_GB2312"/>
                <a:cs typeface="楷体_GB2312"/>
              </a:rPr>
              <a:t>把所给求解问题的过程恰当地分成若干个相互联系的阶段，以便于按一定的次序去求解，过程不同，阶段数就可能不同．描述阶段的变量称为阶段变量。在多数情况下，阶段变量是离散的，用</a:t>
            </a:r>
            <a:r>
              <a:rPr kumimoji="1" lang="en-US" altLang="zh-CN" sz="2000" b="1">
                <a:latin typeface="楷体_GB2312"/>
                <a:ea typeface="楷体_GB2312"/>
                <a:cs typeface="楷体_GB2312"/>
              </a:rPr>
              <a:t>k</a:t>
            </a:r>
            <a:r>
              <a:rPr kumimoji="1" lang="zh-CN" altLang="en-US" sz="2000" b="1">
                <a:latin typeface="楷体_GB2312"/>
                <a:ea typeface="楷体_GB2312"/>
                <a:cs typeface="楷体_GB2312"/>
              </a:rPr>
              <a:t>表示。 </a:t>
            </a:r>
          </a:p>
          <a:p>
            <a:r>
              <a:rPr kumimoji="1" lang="zh-CN" altLang="en-US" sz="2000" b="1">
                <a:latin typeface="楷体_GB2312"/>
                <a:ea typeface="楷体_GB2312"/>
                <a:cs typeface="楷体_GB2312"/>
              </a:rPr>
              <a:t>   阶段的划分一般根据时间和空间来划分的。</a:t>
            </a:r>
          </a:p>
          <a:p>
            <a:r>
              <a:rPr kumimoji="1" lang="zh-CN" altLang="en-US" sz="20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、状态：</a:t>
            </a:r>
          </a:p>
          <a:p>
            <a:r>
              <a:rPr kumimoji="1" lang="zh-CN" altLang="en-US" sz="2000">
                <a:latin typeface="Times New Roman" panose="02020603050405020304" pitchFamily="18" charset="0"/>
              </a:rPr>
              <a:t>    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/>
                <a:cs typeface="楷体_GB2312"/>
              </a:rPr>
              <a:t>某一阶段的出发位置成为状态，通常一个阶段有多个状态。</a:t>
            </a:r>
            <a:br>
              <a:rPr kumimoji="1" lang="zh-CN" altLang="en-US" sz="2000" b="1"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zh-CN" altLang="en-US" sz="2000" b="1">
                <a:latin typeface="Times New Roman" panose="02020603050405020304" pitchFamily="18" charset="0"/>
                <a:ea typeface="楷体_GB2312"/>
                <a:cs typeface="楷体_GB2312"/>
              </a:rPr>
              <a:t>       状态通常可以用一个或一组数来描述，称为状态变量。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  <a:endParaRPr kumimoji="1" lang="zh-CN" altLang="en-US" sz="20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r>
              <a:rPr kumimoji="1" lang="zh-CN" altLang="en-US" sz="2000"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、决策：</a:t>
            </a:r>
            <a:b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000">
                <a:latin typeface="Times New Roman" panose="02020603050405020304" pitchFamily="18" charset="0"/>
              </a:rPr>
              <a:t>       </a:t>
            </a:r>
            <a:r>
              <a:rPr kumimoji="1" lang="zh-CN" altLang="en-US" sz="2000" b="1">
                <a:latin typeface="楷体_GB2312"/>
                <a:ea typeface="楷体_GB2312"/>
                <a:cs typeface="楷体_GB2312"/>
              </a:rPr>
              <a:t>一个阶段的状态给定以后，从该状态演变到下一阶段某个状态的一种选择（行动）称为决策。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/>
                <a:cs typeface="楷体_GB2312"/>
              </a:rPr>
              <a:t>描述决策的变量称决策变量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楷体_GB2312"/>
                <a:ea typeface="楷体_GB2312"/>
                <a:cs typeface="楷体_GB2312"/>
              </a:rPr>
              <a:t> </a:t>
            </a:r>
          </a:p>
          <a:p>
            <a:r>
              <a:rPr kumimoji="1" lang="zh-CN" altLang="en-US" sz="20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、策略和最优策略 </a:t>
            </a:r>
            <a:b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000">
                <a:latin typeface="Times New Roman" panose="02020603050405020304" pitchFamily="18" charset="0"/>
              </a:rPr>
              <a:t>      </a:t>
            </a:r>
            <a:r>
              <a:rPr kumimoji="1" lang="zh-CN" altLang="en-US" sz="2000" b="1">
                <a:latin typeface="楷体_GB2312"/>
                <a:ea typeface="楷体_GB2312"/>
                <a:cs typeface="楷体_GB2312"/>
              </a:rPr>
              <a:t>所有阶段的决策有序组合构成一个策略。</a:t>
            </a:r>
            <a:br>
              <a:rPr kumimoji="1" lang="zh-CN" altLang="en-US" sz="2000" b="1">
                <a:latin typeface="楷体_GB2312"/>
                <a:ea typeface="楷体_GB2312"/>
                <a:cs typeface="楷体_GB2312"/>
              </a:rPr>
            </a:br>
            <a:r>
              <a:rPr kumimoji="1" lang="zh-CN" altLang="en-US" sz="2000" b="1">
                <a:latin typeface="楷体_GB2312"/>
                <a:ea typeface="楷体_GB2312"/>
                <a:cs typeface="楷体_GB2312"/>
              </a:rPr>
              <a:t>   最优效果的策略叫最优策略。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</p:spPr>
        <p:txBody>
          <a:bodyPr/>
          <a:lstStyle/>
          <a:p>
            <a:pPr>
              <a:defRPr/>
            </a:pPr>
            <a:fld id="{49AB325F-C2A0-435B-A024-13A18FE1207C}" type="slidenum">
              <a:rPr lang="zh-CN" altLang="en-US"/>
              <a:t>29</a:t>
            </a:fld>
            <a:endParaRPr lang="zh-CN" altLang="en-US" dirty="0"/>
          </a:p>
        </p:txBody>
      </p:sp>
      <p:sp>
        <p:nvSpPr>
          <p:cNvPr id="44036" name="矩形 1"/>
          <p:cNvSpPr>
            <a:spLocks noChangeArrowheads="1"/>
          </p:cNvSpPr>
          <p:nvPr/>
        </p:nvSpPr>
        <p:spPr bwMode="auto">
          <a:xfrm>
            <a:off x="227013" y="185738"/>
            <a:ext cx="3057525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动态规划的术语：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4987925"/>
            <a:ext cx="54356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107315" y="5445125"/>
            <a:ext cx="447738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/>
              <a:t>f[i][j]</a:t>
            </a:r>
            <a:r>
              <a:rPr lang="zh-CN" altLang="en-US" b="1"/>
              <a:t>表示第</a:t>
            </a:r>
            <a:r>
              <a:rPr lang="en-US" altLang="zh-CN" b="1"/>
              <a:t>i</a:t>
            </a:r>
            <a:r>
              <a:rPr lang="zh-CN" altLang="en-US" b="1"/>
              <a:t>阶段</a:t>
            </a:r>
            <a:r>
              <a:rPr lang="en-US" altLang="zh-CN" b="1"/>
              <a:t>(</a:t>
            </a:r>
            <a:r>
              <a:rPr lang="zh-CN" altLang="en-US" b="1"/>
              <a:t>第</a:t>
            </a:r>
            <a:r>
              <a:rPr lang="en-US" altLang="zh-CN" b="1"/>
              <a:t>i</a:t>
            </a:r>
            <a:r>
              <a:rPr lang="zh-CN" altLang="en-US" b="1"/>
              <a:t>行</a:t>
            </a:r>
            <a:r>
              <a:rPr lang="en-US" altLang="zh-CN" b="1"/>
              <a:t>)</a:t>
            </a:r>
            <a:r>
              <a:rPr lang="zh-CN" altLang="en-US" b="1"/>
              <a:t>第</a:t>
            </a:r>
            <a:r>
              <a:rPr lang="en-US" altLang="zh-CN" b="1"/>
              <a:t>j</a:t>
            </a:r>
            <a:r>
              <a:rPr lang="zh-CN" altLang="en-US" b="1"/>
              <a:t>个状态</a:t>
            </a: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9135" y="1772816"/>
            <a:ext cx="2004865" cy="15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488237" cy="796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r>
              <a:rPr kumimoji="1"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：数字三角形</a:t>
            </a:r>
            <a:r>
              <a:rPr kumimoji="1"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IOI 1994</a:t>
            </a:r>
            <a:r>
              <a:rPr kumimoji="1"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dirty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95288" y="1233488"/>
            <a:ext cx="8497887" cy="369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    有一个数字三角形，编程求从最顶层到最底层的一条路所经过位置上数字之和的最大值。每一步只能向左下或右下方向走。下图数据的路应为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7-&gt;3-&gt;8-&gt;7-&gt;5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，和为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30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。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输入：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第一行：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n(1&lt;=n&lt;=100),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数字三角形共有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n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行；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以下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R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行：依次表示数字三角形中每行中的数字。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每个数都是非负的，且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&lt;=100.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输出：</a:t>
            </a:r>
            <a:endParaRPr kumimoji="1" lang="en-US" altLang="zh-CN" sz="2600" b="1">
              <a:latin typeface="楷体_GB2312"/>
              <a:ea typeface="楷体_GB2312"/>
              <a:cs typeface="楷体_GB2312"/>
            </a:endParaRP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一个正整数，路径上数字之和的最大值。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300788" y="3933825"/>
            <a:ext cx="2519362" cy="2092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600" b="1">
                <a:latin typeface="DotumChe" pitchFamily="49" charset="-127"/>
                <a:ea typeface="DotumChe" pitchFamily="49" charset="-127"/>
              </a:rPr>
              <a:t>       </a:t>
            </a:r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7</a:t>
            </a:r>
          </a:p>
          <a:p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     3 8</a:t>
            </a:r>
          </a:p>
          <a:p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    8 1 0</a:t>
            </a:r>
          </a:p>
          <a:p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   2 7 4 4</a:t>
            </a:r>
          </a:p>
          <a:p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  4 5 2 6 5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1E640-DACB-4B4D-8D4F-F7DFFB1DA9C0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3C899-034A-49A5-91BB-80272617D7C9}" type="slidenum">
              <a:rPr lang="zh-CN" altLang="en-US"/>
              <a:t>30</a:t>
            </a:fld>
            <a:endParaRPr lang="zh-CN" altLang="en-US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355600" y="260350"/>
            <a:ext cx="8104188" cy="60636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动态规划问题的特征 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、最优子结构</a:t>
            </a:r>
          </a:p>
          <a:p>
            <a:pPr indent="612140" algn="l"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如果问题的一个最优解中包含了子问题的最优解，则该问题具有最优子结构。也称最优化原理。</a:t>
            </a:r>
          </a:p>
          <a:p>
            <a:pPr indent="612140" algn="l"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最优子结构也可以理解为“整体最优则局部最优”。反之不一定成立。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、重叠子问题</a:t>
            </a:r>
          </a:p>
          <a:p>
            <a:pPr indent="612140" eaLnBrk="1" latinLnBrk="0" hangingPunct="1"/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在解决整个问题时，要先解决其子问题，要解决这些子问题，又要先解决他们的子子问题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。而这些子子问题又不是相互独立的，有很多是重复的，这些重复的子子问题称为重叠子问题。</a:t>
            </a:r>
          </a:p>
          <a:p>
            <a:pPr indent="612140" eaLnBrk="1" latinLnBrk="0" hangingPunct="1"/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动态规划算法正是利用了这种子问题的重叠性质，对每一个子问题只解一次，而后将其解保存在一个表中，以后再遇到这些相同问题时直接查表就可以，而不需要再重复计算，每次查表的时间为常数。 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0"/>
            <a:ext cx="23526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2349500"/>
            <a:ext cx="17240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2400" cy="796925"/>
          </a:xfrm>
        </p:spPr>
        <p:txBody>
          <a:bodyPr/>
          <a:lstStyle/>
          <a:p>
            <a:pPr eaLnBrk="1" hangingPunct="1"/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3、无后效性原则</a:t>
            </a:r>
            <a:endParaRPr lang="zh-CN" altLang="en-US" sz="320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A1660-468D-4CE3-858D-FB6AA2C2A0D6}" type="slidenum">
              <a:rPr lang="zh-CN" altLang="en-US"/>
              <a:t>31</a:t>
            </a:fld>
            <a:endParaRPr lang="zh-CN" altLang="en-US"/>
          </a:p>
        </p:txBody>
      </p:sp>
      <p:sp>
        <p:nvSpPr>
          <p:cNvPr id="53252" name="内容占位符 3"/>
          <p:cNvSpPr>
            <a:spLocks noGrp="1"/>
          </p:cNvSpPr>
          <p:nvPr>
            <p:ph sz="quarter" idx="1"/>
          </p:nvPr>
        </p:nvSpPr>
        <p:spPr>
          <a:xfrm>
            <a:off x="539552" y="1412777"/>
            <a:ext cx="8280920" cy="2520280"/>
          </a:xfrm>
        </p:spPr>
        <p:txBody>
          <a:bodyPr/>
          <a:lstStyle/>
          <a:p>
            <a:pPr marL="0" indent="612140" eaLnBrk="1" hangingPunct="1">
              <a:buNone/>
            </a:pPr>
            <a:r>
              <a:rPr lang="zh-CN" altLang="en-US" sz="2400" b="1" smtClean="0"/>
              <a:t>如果一旦确定了定某一阶段的状态，则在这一阶段以后过程的发展不直接受这阶段以前各段状态的影响，下一个阶段的状态只受当前阶段状态的直接影响。</a:t>
            </a:r>
            <a:endParaRPr lang="en-US" altLang="zh-CN" sz="2400" b="1" smtClean="0"/>
          </a:p>
          <a:p>
            <a:pPr marL="0" indent="612140" eaLnBrk="1" hangingPunct="1">
              <a:buNone/>
            </a:pPr>
            <a:r>
              <a:rPr lang="zh-CN" altLang="en-US" sz="2400" b="1" smtClean="0"/>
              <a:t>所有各阶段都确定时，整个过程也就确定了。</a:t>
            </a:r>
            <a:endParaRPr lang="en-US" altLang="zh-CN" sz="2400" b="1" smtClean="0"/>
          </a:p>
          <a:p>
            <a:pPr marL="0" indent="612140" eaLnBrk="1" hangingPunct="1">
              <a:buNone/>
            </a:pPr>
            <a:r>
              <a:rPr lang="zh-CN" altLang="en-US" sz="2400" b="1" smtClean="0"/>
              <a:t>过程的历史只能通过当前的状态去影响它的未来的发展，这个性质称为无后效性。</a:t>
            </a:r>
            <a:endParaRPr lang="en-US" altLang="zh-CN" sz="2400" b="1" smtClean="0"/>
          </a:p>
          <a:p>
            <a:pPr marL="0" indent="612140" eaLnBrk="1" hangingPunct="1">
              <a:buNone/>
            </a:pPr>
            <a:endParaRPr lang="zh-CN" altLang="en-US" sz="2400" b="1" smtClean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4292600"/>
            <a:ext cx="33718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E2220-8EF1-4905-B0D1-2F1FF0366402}" type="slidenum">
              <a:rPr lang="zh-CN" altLang="en-US"/>
              <a:t>32</a:t>
            </a:fld>
            <a:endParaRPr lang="zh-CN" altLang="en-US"/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>
          <a:xfrm>
            <a:off x="602933" y="748030"/>
            <a:ext cx="4679950" cy="6477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无后效性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有向无环图）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73188" y="3635375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44813" y="2492375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44813" y="3635375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44813" y="4849813"/>
            <a:ext cx="500062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16438" y="2492375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16438" y="3635375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16438" y="4849813"/>
            <a:ext cx="500062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16625" y="3635375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5308" name="直接箭头连接符 16"/>
          <p:cNvCxnSpPr>
            <a:cxnSpLocks noChangeShapeType="1"/>
            <a:stCxn id="4" idx="7"/>
            <a:endCxn id="5" idx="3"/>
          </p:cNvCxnSpPr>
          <p:nvPr/>
        </p:nvCxnSpPr>
        <p:spPr bwMode="auto">
          <a:xfrm rot="5400000" flipH="1" flipV="1">
            <a:off x="2014538" y="2705100"/>
            <a:ext cx="788987" cy="1217613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09" name="直接箭头连接符 18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873250" y="3886200"/>
            <a:ext cx="1071563" cy="158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10" name="直接箭头连接符 20"/>
          <p:cNvCxnSpPr>
            <a:cxnSpLocks noChangeShapeType="1"/>
            <a:stCxn id="4" idx="5"/>
            <a:endCxn id="7" idx="2"/>
          </p:cNvCxnSpPr>
          <p:nvPr/>
        </p:nvCxnSpPr>
        <p:spPr bwMode="auto">
          <a:xfrm rot="16200000" flipH="1">
            <a:off x="1853406" y="4009232"/>
            <a:ext cx="1038225" cy="114458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11" name="直接箭头连接符 23"/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3444875" y="2741613"/>
            <a:ext cx="1071563" cy="3175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12" name="直接箭头连接符 25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3444875" y="2741613"/>
            <a:ext cx="1071563" cy="2359025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13" name="直接箭头连接符 29"/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3444875" y="3886200"/>
            <a:ext cx="1071563" cy="121443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14" name="直接箭头连接符 31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3444875" y="3886200"/>
            <a:ext cx="1071563" cy="121443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15" name="直接箭头连接符 33"/>
          <p:cNvCxnSpPr>
            <a:cxnSpLocks noChangeShapeType="1"/>
            <a:stCxn id="8" idx="6"/>
            <a:endCxn id="11" idx="1"/>
          </p:cNvCxnSpPr>
          <p:nvPr/>
        </p:nvCxnSpPr>
        <p:spPr bwMode="auto">
          <a:xfrm>
            <a:off x="5029200" y="2743200"/>
            <a:ext cx="1060450" cy="952500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16" name="直接箭头连接符 35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5016500" y="3886200"/>
            <a:ext cx="1000125" cy="158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  <p:cxnSp>
        <p:nvCxnSpPr>
          <p:cNvPr id="55317" name="直接箭头连接符 16"/>
          <p:cNvCxnSpPr>
            <a:cxnSpLocks noChangeShapeType="1"/>
          </p:cNvCxnSpPr>
          <p:nvPr/>
        </p:nvCxnSpPr>
        <p:spPr bwMode="auto">
          <a:xfrm flipV="1">
            <a:off x="3359150" y="2922588"/>
            <a:ext cx="1217613" cy="788987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arrow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E7D76-4ABC-498B-A5DB-981B1E8859B0}" type="slidenum">
              <a:rPr lang="zh-CN" altLang="en-US"/>
              <a:t>33</a:t>
            </a:fld>
            <a:endParaRPr lang="zh-CN" altLang="en-US"/>
          </a:p>
        </p:txBody>
      </p:sp>
      <p:sp>
        <p:nvSpPr>
          <p:cNvPr id="56323" name="内容占位符 2"/>
          <p:cNvSpPr>
            <a:spLocks noGrp="1"/>
          </p:cNvSpPr>
          <p:nvPr>
            <p:ph idx="4294967295"/>
          </p:nvPr>
        </p:nvSpPr>
        <p:spPr>
          <a:xfrm>
            <a:off x="107950" y="1268413"/>
            <a:ext cx="8732838" cy="576262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有后效性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有环图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    a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bc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？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bca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？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</a:p>
        </p:txBody>
      </p:sp>
      <p:sp>
        <p:nvSpPr>
          <p:cNvPr id="43" name="椭圆 42"/>
          <p:cNvSpPr/>
          <p:nvPr/>
        </p:nvSpPr>
        <p:spPr>
          <a:xfrm>
            <a:off x="942975" y="3854450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728913" y="2997200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800350" y="4354513"/>
            <a:ext cx="500063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  <a:latin typeface="Constantia" panose="02030602050306030303" pitchFamily="18" charset="0"/>
              </a:rPr>
              <a:t>a</a:t>
            </a:r>
            <a:endParaRPr lang="zh-CN" altLang="en-US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71975" y="2997200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  <a:latin typeface="Constantia" panose="02030602050306030303" pitchFamily="18" charset="0"/>
              </a:rPr>
              <a:t>b</a:t>
            </a:r>
            <a:endParaRPr lang="zh-CN" altLang="en-US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872163" y="3282950"/>
            <a:ext cx="500062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  <a:latin typeface="Constantia" panose="02030602050306030303" pitchFamily="18" charset="0"/>
              </a:rPr>
              <a:t>c</a:t>
            </a:r>
            <a:endParaRPr lang="zh-CN" altLang="en-US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  <p:cxnSp>
        <p:nvCxnSpPr>
          <p:cNvPr id="56329" name="直接箭头连接符 50"/>
          <p:cNvCxnSpPr>
            <a:cxnSpLocks noChangeShapeType="1"/>
            <a:stCxn id="43" idx="7"/>
            <a:endCxn id="44" idx="2"/>
          </p:cNvCxnSpPr>
          <p:nvPr/>
        </p:nvCxnSpPr>
        <p:spPr bwMode="auto">
          <a:xfrm rot="5400000" flipH="1" flipV="1">
            <a:off x="1709738" y="2908300"/>
            <a:ext cx="679450" cy="1358900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stealth" w="lg" len="lg"/>
          </a:ln>
        </p:spPr>
      </p:cxnSp>
      <p:cxnSp>
        <p:nvCxnSpPr>
          <p:cNvPr id="56330" name="直接箭头连接符 51"/>
          <p:cNvCxnSpPr>
            <a:cxnSpLocks noChangeShapeType="1"/>
            <a:stCxn id="43" idx="6"/>
            <a:endCxn id="45" idx="2"/>
          </p:cNvCxnSpPr>
          <p:nvPr/>
        </p:nvCxnSpPr>
        <p:spPr bwMode="auto">
          <a:xfrm>
            <a:off x="1443038" y="4105275"/>
            <a:ext cx="1357312" cy="500063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stealth" w="lg" len="lg"/>
          </a:ln>
        </p:spPr>
      </p:cxnSp>
      <p:cxnSp>
        <p:nvCxnSpPr>
          <p:cNvPr id="56331" name="直接箭头连接符 53"/>
          <p:cNvCxnSpPr>
            <a:cxnSpLocks noChangeShapeType="1"/>
            <a:stCxn id="44" idx="6"/>
            <a:endCxn id="47" idx="2"/>
          </p:cNvCxnSpPr>
          <p:nvPr/>
        </p:nvCxnSpPr>
        <p:spPr bwMode="auto">
          <a:xfrm>
            <a:off x="3228975" y="3248025"/>
            <a:ext cx="1143000" cy="158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stealth" w="lg" len="lg"/>
          </a:ln>
        </p:spPr>
      </p:cxnSp>
      <p:cxnSp>
        <p:nvCxnSpPr>
          <p:cNvPr id="56332" name="直接箭头连接符 55"/>
          <p:cNvCxnSpPr>
            <a:cxnSpLocks noChangeShapeType="1"/>
            <a:stCxn id="45" idx="7"/>
            <a:endCxn id="47" idx="3"/>
          </p:cNvCxnSpPr>
          <p:nvPr/>
        </p:nvCxnSpPr>
        <p:spPr bwMode="auto">
          <a:xfrm flipV="1">
            <a:off x="3227388" y="3436938"/>
            <a:ext cx="1217612" cy="977900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stealth" w="lg" len="lg"/>
          </a:ln>
        </p:spPr>
      </p:cxnSp>
      <p:cxnSp>
        <p:nvCxnSpPr>
          <p:cNvPr id="56333" name="直接箭头连接符 58"/>
          <p:cNvCxnSpPr>
            <a:cxnSpLocks noChangeShapeType="1"/>
            <a:stCxn id="47" idx="6"/>
            <a:endCxn id="50" idx="2"/>
          </p:cNvCxnSpPr>
          <p:nvPr/>
        </p:nvCxnSpPr>
        <p:spPr bwMode="auto">
          <a:xfrm>
            <a:off x="4872038" y="3248025"/>
            <a:ext cx="1000125" cy="285750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stealth" w="lg" len="lg"/>
          </a:ln>
        </p:spPr>
      </p:cxnSp>
      <p:cxnSp>
        <p:nvCxnSpPr>
          <p:cNvPr id="56334" name="直接箭头连接符 115"/>
          <p:cNvCxnSpPr>
            <a:cxnSpLocks noChangeShapeType="1"/>
          </p:cNvCxnSpPr>
          <p:nvPr/>
        </p:nvCxnSpPr>
        <p:spPr bwMode="auto">
          <a:xfrm rot="5400000">
            <a:off x="4133850" y="2787650"/>
            <a:ext cx="858838" cy="2573338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stealth" w="lg" len="lg"/>
          </a:ln>
        </p:spPr>
      </p:cxnSp>
      <p:sp>
        <p:nvSpPr>
          <p:cNvPr id="126" name="椭圆 125"/>
          <p:cNvSpPr/>
          <p:nvPr/>
        </p:nvSpPr>
        <p:spPr>
          <a:xfrm>
            <a:off x="5800725" y="4425950"/>
            <a:ext cx="500063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6336" name="直接箭头连接符 127"/>
          <p:cNvCxnSpPr>
            <a:cxnSpLocks noChangeShapeType="1"/>
            <a:stCxn id="45" idx="6"/>
            <a:endCxn id="126" idx="2"/>
          </p:cNvCxnSpPr>
          <p:nvPr/>
        </p:nvCxnSpPr>
        <p:spPr bwMode="auto">
          <a:xfrm>
            <a:off x="3300413" y="4605338"/>
            <a:ext cx="2500312" cy="71437"/>
          </a:xfrm>
          <a:prstGeom prst="straightConnector1">
            <a:avLst/>
          </a:prstGeom>
          <a:noFill/>
          <a:ln w="31750" algn="ctr">
            <a:solidFill>
              <a:srgbClr val="065093"/>
            </a:solidFill>
            <a:round/>
            <a:tailEnd type="stealth" w="lg" len="lg"/>
          </a:ln>
        </p:spPr>
      </p:cxnSp>
      <p:sp>
        <p:nvSpPr>
          <p:cNvPr id="56337" name="TextBox 136"/>
          <p:cNvSpPr txBox="1">
            <a:spLocks noChangeArrowheads="1"/>
          </p:cNvSpPr>
          <p:nvPr/>
        </p:nvSpPr>
        <p:spPr bwMode="auto">
          <a:xfrm>
            <a:off x="1943100" y="4140200"/>
            <a:ext cx="29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nstantia" panose="02030602050306030303" pitchFamily="18" charset="0"/>
              </a:rPr>
              <a:t>5</a:t>
            </a:r>
            <a:endParaRPr lang="zh-CN" altLang="en-US">
              <a:latin typeface="Constantia" panose="02030602050306030303" pitchFamily="18" charset="0"/>
            </a:endParaRPr>
          </a:p>
        </p:txBody>
      </p:sp>
      <p:sp>
        <p:nvSpPr>
          <p:cNvPr id="56338" name="TextBox 137"/>
          <p:cNvSpPr txBox="1">
            <a:spLocks noChangeArrowheads="1"/>
          </p:cNvSpPr>
          <p:nvPr/>
        </p:nvSpPr>
        <p:spPr bwMode="auto">
          <a:xfrm>
            <a:off x="1800225" y="3497263"/>
            <a:ext cx="2555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nstantia" panose="02030602050306030303" pitchFamily="18" charset="0"/>
              </a:rPr>
              <a:t>1</a:t>
            </a:r>
            <a:endParaRPr lang="zh-CN" altLang="en-US">
              <a:latin typeface="Constantia" panose="02030602050306030303" pitchFamily="18" charset="0"/>
            </a:endParaRPr>
          </a:p>
        </p:txBody>
      </p:sp>
      <p:sp>
        <p:nvSpPr>
          <p:cNvPr id="56339" name="TextBox 138"/>
          <p:cNvSpPr txBox="1">
            <a:spLocks noChangeArrowheads="1"/>
          </p:cNvSpPr>
          <p:nvPr/>
        </p:nvSpPr>
        <p:spPr bwMode="auto">
          <a:xfrm>
            <a:off x="3657600" y="3068638"/>
            <a:ext cx="2555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nstantia" panose="02030602050306030303" pitchFamily="18" charset="0"/>
              </a:rPr>
              <a:t>1</a:t>
            </a:r>
            <a:endParaRPr lang="zh-CN" altLang="en-US">
              <a:latin typeface="Constantia" panose="02030602050306030303" pitchFamily="18" charset="0"/>
            </a:endParaRPr>
          </a:p>
        </p:txBody>
      </p:sp>
      <p:sp>
        <p:nvSpPr>
          <p:cNvPr id="56340" name="TextBox 139"/>
          <p:cNvSpPr txBox="1">
            <a:spLocks noChangeArrowheads="1"/>
          </p:cNvSpPr>
          <p:nvPr/>
        </p:nvSpPr>
        <p:spPr bwMode="auto">
          <a:xfrm>
            <a:off x="5229225" y="3282950"/>
            <a:ext cx="25558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nstantia" panose="02030602050306030303" pitchFamily="18" charset="0"/>
              </a:rPr>
              <a:t>1</a:t>
            </a:r>
            <a:endParaRPr lang="zh-CN" altLang="en-US">
              <a:latin typeface="Constantia" panose="02030602050306030303" pitchFamily="18" charset="0"/>
            </a:endParaRPr>
          </a:p>
        </p:txBody>
      </p:sp>
      <p:sp>
        <p:nvSpPr>
          <p:cNvPr id="56341" name="TextBox 140"/>
          <p:cNvSpPr txBox="1">
            <a:spLocks noChangeArrowheads="1"/>
          </p:cNvSpPr>
          <p:nvPr/>
        </p:nvSpPr>
        <p:spPr bwMode="auto">
          <a:xfrm>
            <a:off x="4300538" y="4068763"/>
            <a:ext cx="25558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nstantia" panose="02030602050306030303" pitchFamily="18" charset="0"/>
              </a:rPr>
              <a:t>1</a:t>
            </a:r>
            <a:endParaRPr lang="zh-CN" altLang="en-US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8C686-64B5-4818-8041-B5D058958BE8}" type="slidenum">
              <a:rPr lang="zh-CN" altLang="en-US"/>
              <a:t>34</a:t>
            </a:fld>
            <a:endParaRPr lang="zh-CN" altLang="en-US"/>
          </a:p>
        </p:txBody>
      </p:sp>
      <p:sp>
        <p:nvSpPr>
          <p:cNvPr id="20483" name="标题 1"/>
          <p:cNvSpPr>
            <a:spLocks noGrp="1"/>
          </p:cNvSpPr>
          <p:nvPr>
            <p:ph type="title" idx="4294967295"/>
          </p:nvPr>
        </p:nvSpPr>
        <p:spPr>
          <a:xfrm>
            <a:off x="485140" y="81534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动态规划的条件：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</a:rPr>
              <a:t>无后效性、最优子问题</a:t>
            </a:r>
          </a:p>
        </p:txBody>
      </p:sp>
      <p:sp>
        <p:nvSpPr>
          <p:cNvPr id="57348" name="内容占位符 2"/>
          <p:cNvSpPr>
            <a:spLocks noGrp="1"/>
          </p:cNvSpPr>
          <p:nvPr>
            <p:ph idx="4294967295"/>
          </p:nvPr>
        </p:nvSpPr>
        <p:spPr>
          <a:xfrm>
            <a:off x="619760" y="3044190"/>
            <a:ext cx="8107045" cy="980440"/>
          </a:xfrm>
        </p:spPr>
        <p:txBody>
          <a:bodyPr/>
          <a:lstStyle/>
          <a:p>
            <a:pPr marL="0" indent="575945" eaLnBrk="1" latinLnBrk="0" hangingPunct="1">
              <a:spcBef>
                <a:spcPts val="500"/>
              </a:spcBef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无后效性、最优子问题是否能满足与状态的表示、阶段的划分、状态的转移有关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35510-B2A3-4444-9901-47CABF4BF61F}" type="slidenum">
              <a:rPr lang="zh-CN" altLang="en-US"/>
              <a:t>35</a:t>
            </a:fld>
            <a:endParaRPr lang="zh-CN" altLang="en-US"/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-15875" y="1536065"/>
            <a:ext cx="8860790" cy="24625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、找出最优解的性质，并刻画其结构特征；</a:t>
            </a:r>
            <a:b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、递归地定义最优值（写出动态规划方程）；</a:t>
            </a:r>
            <a:b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、以自底向上的方式计算出最优值；</a:t>
            </a:r>
            <a:b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记忆化搜索（树型）、</a:t>
            </a:r>
            <a:r>
              <a: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递推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、根据计算最优值时得到的信息，构造一个最优解。</a:t>
            </a:r>
            <a:endParaRPr lang="zh-CN" altLang="en-US" sz="2800" i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468313" y="587375"/>
            <a:ext cx="4651375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设计动态规划法的步骤：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A7FA3-79FD-4EF1-842A-BA53ADFB8BE6}" type="slidenum">
              <a:rPr lang="zh-CN" altLang="en-US"/>
              <a:t>36</a:t>
            </a:fld>
            <a:endParaRPr lang="zh-CN" altLang="en-US"/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539750" y="2060575"/>
            <a:ext cx="8064500" cy="25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61214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状态转移方程的构造是动态规划过程中最重要的一步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也是最难的一步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对于大多数的动态规划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寻找状态转移方程有一条十分高效的通道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就是寻找变化中的不变量（已经求得的值）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 marL="0" indent="61214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定量处理的过程也就是决策实施的过程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59396" name="标题 1"/>
          <p:cNvSpPr/>
          <p:nvPr/>
        </p:nvSpPr>
        <p:spPr bwMode="auto">
          <a:xfrm>
            <a:off x="611188" y="620713"/>
            <a:ext cx="3827462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bIns="0" anchor="b"/>
          <a:lstStyle/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动态规划的关键：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0F5CB-873F-4D0E-9A1C-22CA606554C7}" type="slidenum">
              <a:rPr lang="zh-CN" altLang="en-US"/>
              <a:t>37</a:t>
            </a:fld>
            <a:endParaRPr lang="zh-CN" altLang="en-US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0" y="1125538"/>
            <a:ext cx="9144000" cy="3230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f[U</a:t>
            </a:r>
            <a:r>
              <a:rPr kumimoji="1"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]=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初始值</a:t>
            </a:r>
            <a:r>
              <a:rPr kumimoji="1" lang="zh-CN" altLang="en-AU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for k</a:t>
            </a:r>
            <a:r>
              <a:rPr kumimoji="1" lang="en-AU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←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n-1 downto 1  do          {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枚举阶段}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for U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取遍所有状态 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do            </a:t>
            </a:r>
            <a:r>
              <a:rPr kumimoji="1" lang="en-US" altLang="zh-CN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枚举状态</a:t>
            </a:r>
            <a:r>
              <a:rPr kumimoji="1" lang="en-US" altLang="zh-CN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 for X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取遍所有决策 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do         </a:t>
            </a:r>
            <a:r>
              <a:rPr kumimoji="1" lang="en-US" altLang="zh-CN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枚举决策</a:t>
            </a:r>
            <a:r>
              <a:rPr kumimoji="1" lang="en-US" altLang="zh-CN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   f[U</a:t>
            </a:r>
            <a:r>
              <a:rPr kumimoji="1"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]=opt{f[U</a:t>
            </a:r>
            <a:r>
              <a:rPr kumimoji="1"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k+1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]+L[U</a:t>
            </a:r>
            <a:r>
              <a:rPr kumimoji="1"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][X</a:t>
            </a:r>
            <a:r>
              <a:rPr kumimoji="1"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]}；</a:t>
            </a:r>
            <a:r>
              <a:rPr kumimoji="1" lang="en-US" altLang="zh-CN" sz="1200" b="1">
                <a:latin typeface="楷体_GB2312"/>
                <a:ea typeface="楷体_GB2312"/>
                <a:cs typeface="Times New Roman" panose="02020603050405020304" pitchFamily="18" charset="0"/>
              </a:rPr>
              <a:t>//L[U</a:t>
            </a:r>
            <a:r>
              <a:rPr kumimoji="1" lang="en-US" altLang="zh-CN" sz="1200" b="1" baseline="-30000"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1" lang="en-US" altLang="zh-CN" sz="1200" b="1">
                <a:latin typeface="楷体_GB2312"/>
                <a:ea typeface="楷体_GB2312"/>
                <a:cs typeface="Times New Roman" panose="02020603050405020304" pitchFamily="18" charset="0"/>
              </a:rPr>
              <a:t>,X</a:t>
            </a:r>
            <a:r>
              <a:rPr kumimoji="1" lang="en-US" altLang="zh-CN" sz="1200" b="1" baseline="-30000"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1" lang="en-US" altLang="zh-CN" sz="1200" b="1">
                <a:latin typeface="楷体_GB2312"/>
                <a:ea typeface="楷体_GB2312"/>
                <a:cs typeface="Times New Roman" panose="02020603050405020304" pitchFamily="18" charset="0"/>
              </a:rPr>
              <a:t>]}：</a:t>
            </a:r>
            <a:r>
              <a:rPr kumimoji="1" lang="zh-CN" altLang="en-US" sz="1200" b="1">
                <a:latin typeface="楷体_GB2312"/>
                <a:ea typeface="楷体_GB2312"/>
                <a:cs typeface="Times New Roman" panose="02020603050405020304" pitchFamily="18" charset="0"/>
              </a:rPr>
              <a:t>状态</a:t>
            </a:r>
            <a:r>
              <a:rPr kumimoji="1" lang="en-US" altLang="zh-CN" sz="1200" b="1">
                <a:latin typeface="楷体_GB2312"/>
                <a:ea typeface="楷体_GB2312"/>
                <a:cs typeface="Times New Roman" panose="02020603050405020304" pitchFamily="18" charset="0"/>
              </a:rPr>
              <a:t>U</a:t>
            </a:r>
            <a:r>
              <a:rPr kumimoji="1" lang="en-US" altLang="zh-CN" sz="1200" b="1" baseline="-30000"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1" lang="zh-CN" altLang="en-US" sz="1200" b="1">
                <a:latin typeface="楷体_GB2312"/>
                <a:ea typeface="楷体_GB2312"/>
                <a:cs typeface="Times New Roman" panose="02020603050405020304" pitchFamily="18" charset="0"/>
              </a:rPr>
              <a:t>通过策略</a:t>
            </a:r>
            <a:r>
              <a:rPr kumimoji="1" lang="en-US" altLang="zh-CN" sz="1200" b="1">
                <a:latin typeface="楷体_GB2312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en-US" altLang="zh-CN" sz="1200" b="1" baseline="-30000"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1" lang="zh-CN" altLang="en-US" sz="1200" b="1">
                <a:latin typeface="楷体_GB2312"/>
                <a:ea typeface="楷体_GB2312"/>
                <a:cs typeface="Times New Roman" panose="02020603050405020304" pitchFamily="18" charset="0"/>
              </a:rPr>
              <a:t>到达状态</a:t>
            </a:r>
            <a:r>
              <a:rPr kumimoji="1" lang="en-US" altLang="zh-CN" sz="1200" b="1">
                <a:latin typeface="楷体_GB2312"/>
                <a:ea typeface="楷体_GB2312"/>
                <a:cs typeface="Times New Roman" panose="02020603050405020304" pitchFamily="18" charset="0"/>
              </a:rPr>
              <a:t>U</a:t>
            </a:r>
            <a:r>
              <a:rPr kumimoji="1" lang="en-US" altLang="zh-CN" sz="1200" b="1" baseline="-30000">
                <a:latin typeface="楷体_GB2312"/>
                <a:ea typeface="楷体_GB2312"/>
                <a:cs typeface="Times New Roman" panose="02020603050405020304" pitchFamily="18" charset="0"/>
              </a:rPr>
              <a:t>k+1</a:t>
            </a:r>
            <a:r>
              <a:rPr kumimoji="1" lang="zh-CN" altLang="en-US" sz="1200" b="1">
                <a:latin typeface="楷体_GB2312"/>
                <a:ea typeface="楷体_GB2312"/>
                <a:cs typeface="Times New Roman" panose="02020603050405020304" pitchFamily="18" charset="0"/>
              </a:rPr>
              <a:t>的费用</a:t>
            </a:r>
            <a:endParaRPr kumimoji="1" lang="en-US" altLang="zh-CN" sz="1200" b="1"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输出：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f[U</a:t>
            </a:r>
            <a:r>
              <a:rPr kumimoji="1"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]: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目标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115888"/>
            <a:ext cx="5516563" cy="587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动态规划的一般</a:t>
            </a:r>
            <a:r>
              <a:rPr kumimoji="1" lang="zh-CN" altLang="en-US" sz="32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倒推</a:t>
            </a:r>
            <a:r>
              <a:rPr kumimoji="1"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格式为：</a:t>
            </a:r>
          </a:p>
        </p:txBody>
      </p:sp>
      <p:pic>
        <p:nvPicPr>
          <p:cNvPr id="60421" name="Picture 8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5013325"/>
            <a:ext cx="33274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4581525"/>
            <a:ext cx="279400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8785225" cy="323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11505" algn="just" fontAlgn="ctr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这里是一种从目标状态往回推的逆序求法，适用于目标状态确定的问题。而很多试题是确定了初始状态的。当然，对于初始状态确定的问题，我们也可以采用从初始状态出发往前推的顺序求法。事实上，这种方法对我们来说要更为直观、更易设计一些，从而更多地出现在我们的解题过程中。</a:t>
            </a:r>
          </a:p>
          <a:p>
            <a:pPr indent="611505" algn="just" fontAlgn="ctr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由于动态程序设计方法的模式性比较强，因此应该把主要精力放在状态定义、阶段划分和状态转移方程的设计上。一旦这些问题解决了，事情成功了一大半。</a:t>
            </a:r>
            <a:endParaRPr kumimoji="1"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024313" y="33337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3695700" y="33385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1445" name="Picture 8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5589588"/>
            <a:ext cx="3867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4724400"/>
            <a:ext cx="24114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573463"/>
            <a:ext cx="5459412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DC249-104E-4469-87D3-8775BD4B4EF3}" type="slidenum">
              <a:rPr lang="zh-CN" altLang="en-US"/>
              <a:t>39</a:t>
            </a:fld>
            <a:endParaRPr lang="zh-CN" altLang="en-US"/>
          </a:p>
        </p:txBody>
      </p:sp>
      <p:sp>
        <p:nvSpPr>
          <p:cNvPr id="62467" name="内容占位符 2"/>
          <p:cNvSpPr txBox="1"/>
          <p:nvPr/>
        </p:nvSpPr>
        <p:spPr bwMode="auto">
          <a:xfrm>
            <a:off x="198438" y="404813"/>
            <a:ext cx="8785225" cy="3024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600" b="1"/>
              <a:t>//f[i][j]</a:t>
            </a:r>
            <a:r>
              <a:rPr lang="en-US" altLang="zh-CN" sz="2600" b="1">
                <a:sym typeface="Wingdings" panose="05000000000000000000" pitchFamily="2" charset="2"/>
              </a:rPr>
              <a:t> </a:t>
            </a:r>
            <a:r>
              <a:rPr lang="zh-CN" altLang="en-US" sz="2600" b="1">
                <a:sym typeface="Wingdings" panose="05000000000000000000" pitchFamily="2" charset="2"/>
              </a:rPr>
              <a:t>：从</a:t>
            </a:r>
            <a:r>
              <a:rPr lang="en-US" altLang="zh-CN" sz="2600" b="1">
                <a:sym typeface="Wingdings" panose="05000000000000000000" pitchFamily="2" charset="2"/>
              </a:rPr>
              <a:t>(i,j)</a:t>
            </a:r>
            <a:r>
              <a:rPr lang="zh-CN" altLang="en-US" sz="2600" b="1">
                <a:sym typeface="Wingdings" panose="05000000000000000000" pitchFamily="2" charset="2"/>
              </a:rPr>
              <a:t>走到最后一行的和的最大值；</a:t>
            </a:r>
            <a:endParaRPr lang="en-US" altLang="zh-CN" sz="2600" b="1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600" b="1"/>
              <a:t>for (i=1;i&lt;=n;i++) do f[n][i]:=a[n,i];//</a:t>
            </a:r>
            <a:r>
              <a:rPr lang="zh-CN" altLang="en-US" sz="2600" b="1"/>
              <a:t>初始</a:t>
            </a:r>
            <a:endParaRPr lang="en-US" altLang="zh-CN" sz="2600" b="1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600" b="1"/>
              <a:t>for(i=n-1;n&gt;0;i--)//</a:t>
            </a:r>
            <a:r>
              <a:rPr lang="zh-CN" altLang="en-US" sz="2600" b="1"/>
              <a:t>阶段</a:t>
            </a:r>
            <a:endParaRPr lang="en-US" altLang="zh-CN" sz="2600" b="1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600" b="1"/>
              <a:t>  for (j=1;j&lt;=i;j++)//</a:t>
            </a:r>
            <a:r>
              <a:rPr lang="zh-CN" altLang="en-US" sz="2600" b="1"/>
              <a:t>状态</a:t>
            </a:r>
            <a:endParaRPr lang="en-US" altLang="zh-CN" sz="2600" b="1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600" b="1"/>
              <a:t>    </a:t>
            </a:r>
            <a:r>
              <a:rPr lang="en-US" altLang="zh-CN" sz="2400" b="1"/>
              <a:t>f[i][j]:=max(f[i+1][j],f[i+1][j+1])+a[i][j];//</a:t>
            </a:r>
            <a:r>
              <a:rPr lang="zh-CN" altLang="en-US" sz="2400" b="1"/>
              <a:t>决策</a:t>
            </a:r>
            <a:endParaRPr lang="en-US" altLang="zh-CN" sz="2400" b="1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altLang="zh-CN" sz="2600" b="1" smtClean="0"/>
              <a:t>cout&lt;&lt;f[1</a:t>
            </a:r>
            <a:r>
              <a:rPr lang="en-US" altLang="zh-CN" sz="2600" b="1"/>
              <a:t>][1</a:t>
            </a:r>
            <a:r>
              <a:rPr lang="en-US" altLang="zh-CN" sz="2600" b="1" smtClean="0"/>
              <a:t>];</a:t>
            </a:r>
            <a:endParaRPr lang="zh-CN" altLang="en-US" sz="2600" b="1"/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088" y="3068638"/>
            <a:ext cx="37687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E2177-2F4F-4E71-A9A6-4BF935BA02C0}" type="slidenum">
              <a:rPr lang="zh-CN" altLang="en-US"/>
              <a:t>4</a:t>
            </a:fld>
            <a:endParaRPr lang="zh-CN" altLang="en-US"/>
          </a:p>
        </p:txBody>
      </p:sp>
      <p:sp>
        <p:nvSpPr>
          <p:cNvPr id="22531" name="内容占位符 3"/>
          <p:cNvSpPr>
            <a:spLocks noGrp="1"/>
          </p:cNvSpPr>
          <p:nvPr>
            <p:ph sz="quarter" idx="1"/>
          </p:nvPr>
        </p:nvSpPr>
        <p:spPr>
          <a:xfrm>
            <a:off x="827088" y="836613"/>
            <a:ext cx="273685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kumimoji="1" lang="zh-CN" altLang="en-US" sz="2800" b="1" smtClean="0">
                <a:latin typeface="楷体_GB2312"/>
                <a:ea typeface="楷体_GB2312"/>
                <a:cs typeface="楷体_GB2312"/>
              </a:rPr>
              <a:t>输入样例：</a:t>
            </a:r>
          </a:p>
          <a:p>
            <a:pPr marL="0" indent="0" eaLnBrk="1" hangingPunct="1">
              <a:buNone/>
            </a:pPr>
            <a:r>
              <a:rPr kumimoji="1" lang="en-US" altLang="zh-CN" sz="2800" b="1" smtClean="0">
                <a:latin typeface="楷体_GB2312"/>
                <a:ea typeface="楷体_GB2312"/>
                <a:cs typeface="楷体_GB2312"/>
              </a:rPr>
              <a:t>5</a:t>
            </a:r>
          </a:p>
          <a:p>
            <a:pPr marL="0" indent="0" eaLnBrk="1" hangingPunct="1">
              <a:buNone/>
            </a:pPr>
            <a:r>
              <a:rPr kumimoji="1" lang="en-US" altLang="zh-CN" sz="2800" b="1" smtClean="0">
                <a:latin typeface="楷体_GB2312"/>
                <a:ea typeface="楷体_GB2312"/>
                <a:cs typeface="楷体_GB2312"/>
              </a:rPr>
              <a:t>7</a:t>
            </a:r>
          </a:p>
          <a:p>
            <a:pPr marL="0" indent="0" eaLnBrk="1" hangingPunct="1">
              <a:buNone/>
            </a:pPr>
            <a:r>
              <a:rPr kumimoji="1" lang="en-US" altLang="zh-CN" sz="2800" b="1" smtClean="0">
                <a:latin typeface="楷体_GB2312"/>
                <a:ea typeface="楷体_GB2312"/>
                <a:cs typeface="楷体_GB2312"/>
              </a:rPr>
              <a:t>3 8</a:t>
            </a:r>
          </a:p>
          <a:p>
            <a:pPr marL="0" indent="0" eaLnBrk="1" hangingPunct="1">
              <a:buNone/>
            </a:pPr>
            <a:r>
              <a:rPr kumimoji="1" lang="en-US" altLang="zh-CN" sz="2800" b="1" smtClean="0">
                <a:latin typeface="楷体_GB2312"/>
                <a:ea typeface="楷体_GB2312"/>
                <a:cs typeface="楷体_GB2312"/>
              </a:rPr>
              <a:t>8 1 0</a:t>
            </a:r>
          </a:p>
          <a:p>
            <a:pPr marL="0" indent="0" eaLnBrk="1" hangingPunct="1">
              <a:buNone/>
            </a:pPr>
            <a:r>
              <a:rPr kumimoji="1" lang="en-US" altLang="zh-CN" sz="2800" b="1" smtClean="0">
                <a:latin typeface="楷体_GB2312"/>
                <a:ea typeface="楷体_GB2312"/>
                <a:cs typeface="楷体_GB2312"/>
              </a:rPr>
              <a:t>2 7 4 4</a:t>
            </a:r>
          </a:p>
          <a:p>
            <a:pPr marL="0" indent="0" eaLnBrk="1" hangingPunct="1">
              <a:buNone/>
            </a:pPr>
            <a:r>
              <a:rPr kumimoji="1" lang="en-US" altLang="zh-CN" sz="2800" b="1" smtClean="0">
                <a:latin typeface="楷体_GB2312"/>
                <a:ea typeface="楷体_GB2312"/>
                <a:cs typeface="楷体_GB2312"/>
              </a:rPr>
              <a:t>4 5 2 6 5</a:t>
            </a:r>
          </a:p>
          <a:p>
            <a:pPr marL="0" indent="0" eaLnBrk="1" hangingPunct="1">
              <a:buNone/>
            </a:pPr>
            <a:r>
              <a:rPr kumimoji="1" lang="zh-CN" altLang="en-US" sz="2800" b="1" smtClean="0">
                <a:latin typeface="楷体_GB2312"/>
                <a:ea typeface="楷体_GB2312"/>
                <a:cs typeface="楷体_GB2312"/>
              </a:rPr>
              <a:t>输出样例：</a:t>
            </a:r>
          </a:p>
          <a:p>
            <a:pPr marL="0" indent="0" eaLnBrk="1" hangingPunct="1">
              <a:buNone/>
            </a:pPr>
            <a:r>
              <a:rPr kumimoji="1" lang="en-US" altLang="zh-CN" sz="2800" b="1" smtClean="0">
                <a:latin typeface="楷体_GB2312"/>
                <a:ea typeface="楷体_GB2312"/>
                <a:cs typeface="楷体_GB2312"/>
              </a:rPr>
              <a:t>30</a:t>
            </a:r>
          </a:p>
          <a:p>
            <a:pPr marL="0" indent="0" eaLnBrk="1" hangingPunct="1">
              <a:buNone/>
            </a:pPr>
            <a:endParaRPr lang="zh-CN" altLang="en-US" smtClean="0"/>
          </a:p>
        </p:txBody>
      </p:sp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4067175" y="1557338"/>
            <a:ext cx="4249738" cy="1600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/>
              <a:t>读入部分：</a:t>
            </a:r>
            <a:r>
              <a:rPr lang="en-US" altLang="zh-CN" b="1"/>
              <a:t>  </a:t>
            </a:r>
          </a:p>
          <a:p>
            <a:r>
              <a:rPr lang="en-US" altLang="zh-CN"/>
              <a:t> </a:t>
            </a:r>
            <a:r>
              <a:rPr lang="en-US" altLang="zh-CN" sz="1600" b="1"/>
              <a:t>cin&gt;&gt;n;//</a:t>
            </a:r>
            <a:r>
              <a:rPr lang="zh-CN" altLang="zh-CN" sz="1600" b="1"/>
              <a:t>读入行数</a:t>
            </a:r>
            <a:r>
              <a:rPr lang="en-US" altLang="zh-CN" sz="1600" b="1"/>
              <a:t> </a:t>
            </a:r>
            <a:endParaRPr lang="zh-CN" altLang="zh-CN" sz="1600" b="1"/>
          </a:p>
          <a:p>
            <a:r>
              <a:rPr lang="en-US" altLang="zh-CN" sz="1600" b="1"/>
              <a:t>  for(i=1; i&lt;=n; i++)//</a:t>
            </a:r>
            <a:r>
              <a:rPr lang="zh-CN" altLang="zh-CN" sz="1600" b="1"/>
              <a:t>读入数字三角形</a:t>
            </a:r>
            <a:r>
              <a:rPr lang="en-US" altLang="zh-CN" sz="1600" b="1"/>
              <a:t> </a:t>
            </a:r>
            <a:endParaRPr lang="zh-CN" altLang="zh-CN" sz="1600" b="1"/>
          </a:p>
          <a:p>
            <a:r>
              <a:rPr lang="en-US" altLang="zh-CN" sz="1600" b="1"/>
              <a:t>      for(j=1; j&lt;=i; j++)</a:t>
            </a:r>
            <a:endParaRPr lang="zh-CN" altLang="zh-CN" sz="1600" b="1"/>
          </a:p>
          <a:p>
            <a:r>
              <a:rPr lang="en-US" altLang="zh-CN" sz="1600" b="1"/>
              <a:t>          cin&gt;&gt;a[i][j];</a:t>
            </a:r>
            <a:endParaRPr lang="zh-CN" altLang="zh-CN" sz="1600" b="1"/>
          </a:p>
          <a:p>
            <a:endParaRPr lang="zh-CN" altLang="en-US" sz="1400" b="1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356992"/>
            <a:ext cx="1491638" cy="158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29657-C4AC-4BD4-9E29-BCB2F7E820B0}" type="slidenum">
              <a:rPr lang="zh-CN" altLang="en-US"/>
              <a:t>40</a:t>
            </a:fld>
            <a:endParaRPr lang="zh-CN" altLang="en-US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-635" y="1989455"/>
            <a:ext cx="9213850" cy="3169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f[U</a:t>
            </a:r>
            <a:r>
              <a:rPr kumimoji="1" lang="en-US" altLang="zh-CN" sz="2000" b="1" baseline="-30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]=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初始值</a:t>
            </a:r>
            <a:r>
              <a:rPr kumimoji="1" lang="zh-CN" altLang="en-AU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for k</a:t>
            </a:r>
            <a:r>
              <a:rPr kumimoji="1" lang="en-AU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←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 to n  do          {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枚举每一个阶段}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for U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取遍所有状态 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do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for X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取遍所有决策 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do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     f[U</a:t>
            </a:r>
            <a:r>
              <a:rPr kumimoji="1" lang="zh-CN" altLang="en-US" sz="2000" b="1" baseline="-25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]=opt{f[U</a:t>
            </a:r>
            <a:r>
              <a:rPr kumimoji="1" lang="zh-CN" altLang="en-US" sz="2000" b="1" baseline="-25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k-1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]+L[U</a:t>
            </a:r>
            <a:r>
              <a:rPr kumimoji="1" lang="zh-CN" altLang="en-US" sz="2000" b="1" baseline="-25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k-1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][X</a:t>
            </a:r>
            <a:r>
              <a:rPr kumimoji="1" lang="zh-CN" altLang="en-US" sz="2000" b="1" baseline="-25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k-1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]}；</a:t>
            </a:r>
            <a:r>
              <a:rPr kumimoji="1" lang="en-US" altLang="zh-CN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//L[U</a:t>
            </a:r>
            <a:r>
              <a:rPr kumimoji="1" lang="en-US" altLang="zh-CN" sz="1300" b="1" baseline="-30000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k-1</a:t>
            </a:r>
            <a:r>
              <a:rPr kumimoji="1" lang="en-US" altLang="zh-CN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][X</a:t>
            </a:r>
            <a:r>
              <a:rPr kumimoji="1" lang="en-US" altLang="zh-CN" sz="1300" b="1" baseline="-30000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k-1</a:t>
            </a:r>
            <a:r>
              <a:rPr kumimoji="1" lang="en-US" altLang="zh-CN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]}：</a:t>
            </a:r>
            <a:r>
              <a:rPr kumimoji="1" lang="zh-CN" altLang="en-US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状态</a:t>
            </a:r>
            <a:r>
              <a:rPr kumimoji="1" lang="en-US" altLang="zh-CN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1300" b="1" baseline="-30000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k-1</a:t>
            </a:r>
            <a:r>
              <a:rPr kumimoji="1" lang="zh-CN" altLang="en-US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通过策略</a:t>
            </a:r>
            <a:r>
              <a:rPr kumimoji="1" lang="en-US" altLang="zh-CN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X</a:t>
            </a:r>
            <a:r>
              <a:rPr kumimoji="1" lang="en-US" altLang="zh-CN" sz="1300" b="1" baseline="-30000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k-1</a:t>
            </a:r>
            <a:r>
              <a:rPr kumimoji="1" lang="zh-CN" altLang="en-US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到达状态</a:t>
            </a:r>
            <a:r>
              <a:rPr kumimoji="1" lang="en-US" altLang="zh-CN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1300" b="1" baseline="-30000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k</a:t>
            </a:r>
            <a:r>
              <a:rPr kumimoji="1" lang="zh-CN" altLang="en-US" sz="1300" b="1">
                <a:latin typeface="楷体_GB2312"/>
                <a:ea typeface="楷体_GB2312"/>
                <a:cs typeface="Times New Roman" panose="02020603050405020304" pitchFamily="18" charset="0"/>
                <a:sym typeface="+mn-ea"/>
              </a:rPr>
              <a:t>的费用</a:t>
            </a:r>
            <a:endParaRPr kumimoji="1" lang="zh-CN" altLang="en-US" sz="13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输出：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f[U</a:t>
            </a:r>
            <a:r>
              <a:rPr kumimoji="1" lang="en-US" altLang="zh-CN" sz="2000" b="1" baseline="-30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]: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目标</a:t>
            </a:r>
          </a:p>
          <a:p>
            <a:pPr>
              <a:spcBef>
                <a:spcPct val="50000"/>
              </a:spcBef>
            </a:pP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23850" y="1052513"/>
            <a:ext cx="5516563" cy="587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动态规划的一般</a:t>
            </a:r>
            <a:r>
              <a:rPr kumimoji="1" lang="zh-CN" altLang="en-US" sz="32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顺推</a:t>
            </a:r>
            <a:r>
              <a:rPr kumimoji="1"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格式为：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260350"/>
            <a:ext cx="2794000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539750" y="476250"/>
            <a:ext cx="2376488" cy="7826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顺推：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sz="quarter" idx="1"/>
          </p:nvPr>
        </p:nvSpPr>
        <p:spPr>
          <a:xfrm>
            <a:off x="323850" y="2349500"/>
            <a:ext cx="8640763" cy="403066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//f[i][j]</a:t>
            </a:r>
            <a:r>
              <a:rPr lang="en-US" altLang="zh-CN" sz="2400" b="1" smtClean="0">
                <a:sym typeface="Wingdings" panose="05000000000000000000" pitchFamily="2" charset="2"/>
              </a:rPr>
              <a:t> </a:t>
            </a:r>
            <a:r>
              <a:rPr lang="zh-CN" altLang="en-US" sz="2400" b="1" smtClean="0">
                <a:sym typeface="Wingdings" panose="05000000000000000000" pitchFamily="2" charset="2"/>
              </a:rPr>
              <a:t>：从</a:t>
            </a:r>
            <a:r>
              <a:rPr lang="en-US" altLang="zh-CN" sz="2400" b="1" smtClean="0">
                <a:sym typeface="Wingdings" panose="05000000000000000000" pitchFamily="2" charset="2"/>
              </a:rPr>
              <a:t>(1,1)</a:t>
            </a:r>
            <a:r>
              <a:rPr lang="zh-CN" altLang="en-US" sz="2400" b="1" smtClean="0">
                <a:sym typeface="Wingdings" panose="05000000000000000000" pitchFamily="2" charset="2"/>
              </a:rPr>
              <a:t>走到</a:t>
            </a:r>
            <a:r>
              <a:rPr lang="en-US" altLang="zh-CN" sz="2400" b="1" smtClean="0">
                <a:sym typeface="Wingdings" panose="05000000000000000000" pitchFamily="2" charset="2"/>
              </a:rPr>
              <a:t>(i,j)</a:t>
            </a:r>
            <a:r>
              <a:rPr lang="zh-CN" altLang="en-US" sz="2400" b="1" smtClean="0">
                <a:sym typeface="Wingdings" panose="05000000000000000000" pitchFamily="2" charset="2"/>
              </a:rPr>
              <a:t> 的和的最大值；</a:t>
            </a:r>
            <a:endParaRPr lang="en-US" altLang="zh-CN" sz="2400" b="1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f[1][1]:=a[1][1];//</a:t>
            </a:r>
            <a:r>
              <a:rPr lang="zh-CN" altLang="en-US" sz="2400" b="1" smtClean="0"/>
              <a:t>初始化</a:t>
            </a:r>
            <a:endParaRPr lang="en-US" altLang="zh-CN" sz="2400" b="1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for (i=2;i&lt;=n;i++)//</a:t>
            </a:r>
            <a:r>
              <a:rPr lang="zh-CN" altLang="en-US" sz="2400" b="1" smtClean="0"/>
              <a:t>阶段</a:t>
            </a:r>
            <a:endParaRPr lang="en-US" altLang="zh-CN" sz="2400" b="1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  for(j=1;j&lt;i;j++)//</a:t>
            </a:r>
            <a:r>
              <a:rPr lang="zh-CN" altLang="en-US" sz="2400" b="1" smtClean="0"/>
              <a:t>状态</a:t>
            </a:r>
            <a:endParaRPr lang="en-US" altLang="zh-CN" sz="2400" b="1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    f[i][j]:=max(f[i-1][j-1],f[i-1][j])+a[i][j];//</a:t>
            </a:r>
            <a:r>
              <a:rPr lang="zh-CN" altLang="en-US" sz="2400" b="1" smtClean="0"/>
              <a:t>策略</a:t>
            </a:r>
            <a:endParaRPr lang="en-US" altLang="zh-CN" sz="2400" b="1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找最大的</a:t>
            </a:r>
            <a:r>
              <a:rPr lang="en-US" altLang="zh-CN" sz="2400" b="1" smtClean="0"/>
              <a:t>f[n,i]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ans=f[n][1];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for(i=2;i&lt;=n;i++) if (f[n][i]&gt;ans) ans=f[n][i];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b="1" smtClean="0"/>
              <a:t>cout&lt;&lt;ans;</a:t>
            </a:r>
            <a:endParaRPr lang="zh-CN" altLang="en-US" sz="2400" b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1903C-DDA7-4B75-9F7F-C7FC069F654A}" type="slidenum">
              <a:rPr lang="zh-CN" altLang="en-US"/>
              <a:t>41</a:t>
            </a:fld>
            <a:endParaRPr lang="zh-CN" alt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115888"/>
            <a:ext cx="2592387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F9E74-7DD5-401F-9D7A-54170F71AD51}" type="slidenum">
              <a:rPr lang="zh-CN" altLang="en-US"/>
              <a:t>42</a:t>
            </a:fld>
            <a:endParaRPr lang="zh-CN" altLang="en-US"/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7848600" cy="1479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　　贪心算法采用 “自顶向下”的方式使用最优子结构的：先做选择，在当时看起来是最优的选择（只顾眼前利益），然后再求解选择的那个子问题。 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“先选择，再求解子问题”</a:t>
            </a:r>
            <a:endParaRPr lang="zh-CN" altLang="en-US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dp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“先寻找子问题的解，然后做出选择”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5970588" y="3333750"/>
            <a:ext cx="1870075" cy="22367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</a:rPr>
              <a:t>       7</a:t>
            </a:r>
          </a:p>
          <a:p>
            <a:r>
              <a:rPr kumimoji="1" lang="en-US" altLang="zh-CN" sz="2800">
                <a:latin typeface="Times New Roman" panose="02020603050405020304" pitchFamily="18" charset="0"/>
              </a:rPr>
              <a:t>     3  8</a:t>
            </a:r>
          </a:p>
          <a:p>
            <a:r>
              <a:rPr kumimoji="1" lang="en-US" altLang="zh-CN" sz="2800">
                <a:latin typeface="Times New Roman" panose="02020603050405020304" pitchFamily="18" charset="0"/>
              </a:rPr>
              <a:t>    8 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</a:rPr>
              <a:t>  0</a:t>
            </a:r>
          </a:p>
          <a:p>
            <a:r>
              <a:rPr kumimoji="1" lang="en-US" altLang="zh-CN" sz="2800">
                <a:latin typeface="Times New Roman" panose="02020603050405020304" pitchFamily="18" charset="0"/>
              </a:rPr>
              <a:t>  2  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2800">
                <a:latin typeface="Times New Roman" panose="02020603050405020304" pitchFamily="18" charset="0"/>
              </a:rPr>
              <a:t>  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>
                <a:latin typeface="Times New Roman" panose="02020603050405020304" pitchFamily="18" charset="0"/>
              </a:rPr>
              <a:t>  4</a:t>
            </a:r>
          </a:p>
          <a:p>
            <a:r>
              <a:rPr kumimoji="1" lang="en-US" altLang="zh-CN" sz="2800">
                <a:latin typeface="Times New Roman" panose="02020603050405020304" pitchFamily="18" charset="0"/>
              </a:rPr>
              <a:t>4  5  2  6  5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454025" y="533400"/>
            <a:ext cx="5516563" cy="587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动态规划与贪心算法的不同：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755650" y="981075"/>
            <a:ext cx="7772400" cy="21605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通过做大量的题目，慢慢理解和体会</a:t>
            </a:r>
            <a:r>
              <a:rPr lang="en-US" altLang="zh-CN" b="1" smtClean="0"/>
              <a:t>DP</a:t>
            </a:r>
            <a:r>
              <a:rPr lang="zh-CN" altLang="en-US" b="1" smtClean="0"/>
              <a:t>其中的</a:t>
            </a:r>
            <a:r>
              <a:rPr lang="en-US" altLang="zh-CN" b="1" smtClean="0"/>
              <a:t>……</a:t>
            </a:r>
            <a:endParaRPr lang="zh-CN" altLang="en-US" b="1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331CD-339A-4EF6-A6F3-A3BEF58F7CC3}" type="slidenum">
              <a:rPr lang="zh-CN" altLang="en-US"/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三、</a:t>
            </a:r>
            <a:r>
              <a:rPr lang="en-US" altLang="zh-CN" b="1" smtClean="0"/>
              <a:t>DP</a:t>
            </a:r>
            <a:r>
              <a:rPr lang="zh-CN" altLang="en-US" b="1" smtClean="0"/>
              <a:t>常见模型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03572-C36E-4CA7-B375-EF1CA2C039F4}" type="slidenum">
              <a:rPr lang="zh-CN" altLang="en-US"/>
              <a:t>44</a:t>
            </a:fld>
            <a:endParaRPr lang="zh-CN" altLang="en-US"/>
          </a:p>
        </p:txBody>
      </p:sp>
      <p:sp>
        <p:nvSpPr>
          <p:cNvPr id="67588" name="内容占位符 3"/>
          <p:cNvSpPr>
            <a:spLocks noGrp="1"/>
          </p:cNvSpPr>
          <p:nvPr>
            <p:ph sz="quarter" idx="1"/>
          </p:nvPr>
        </p:nvSpPr>
        <p:spPr>
          <a:xfrm>
            <a:off x="1116330" y="2757170"/>
            <a:ext cx="4522788" cy="2773363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线性型</a:t>
            </a:r>
            <a:endParaRPr lang="en-US" altLang="zh-CN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坐标型</a:t>
            </a:r>
            <a:endParaRPr lang="en-US" altLang="zh-CN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区间型</a:t>
            </a:r>
            <a:endParaRPr lang="en-US" altLang="zh-CN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背包型</a:t>
            </a:r>
            <a:endParaRPr lang="en-US" altLang="zh-CN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b="1" smtClean="0"/>
              <a:t>树型</a:t>
            </a:r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1116013" y="1412875"/>
            <a:ext cx="7488237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400" b="1"/>
              <a:t>动态规划有多种多样的题目，但通常按照状态可分为以下几类：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846773" y="158115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（</a:t>
            </a:r>
            <a:r>
              <a:rPr lang="zh-CN" altLang="zh-CN" b="1" smtClean="0"/>
              <a:t>一</a:t>
            </a:r>
            <a:r>
              <a:rPr lang="zh-CN" altLang="en-US" b="1" smtClean="0"/>
              <a:t>）</a:t>
            </a:r>
            <a:r>
              <a:rPr lang="zh-CN" altLang="zh-CN" b="1" smtClean="0"/>
              <a:t>、线性模型</a:t>
            </a: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96B3F-B251-459B-AE5D-3588FD700249}" type="slidenum">
              <a:rPr lang="zh-CN" altLang="en-US"/>
              <a:t>45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4213" y="1484313"/>
            <a:ext cx="7772400" cy="3600450"/>
          </a:xfrm>
        </p:spPr>
        <p:txBody>
          <a:bodyPr/>
          <a:lstStyle/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zh-CN" sz="2800" b="1" smtClean="0"/>
              <a:t>线性动态规划状态是一维的（</a:t>
            </a:r>
            <a:r>
              <a:rPr lang="en-US" altLang="zh-CN" sz="2800" b="1" smtClean="0"/>
              <a:t>f[i]</a:t>
            </a:r>
            <a:r>
              <a:rPr lang="zh-CN" altLang="zh-CN" sz="2800" b="1" smtClean="0"/>
              <a:t>）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en-US" sz="2800" b="1" smtClean="0"/>
              <a:t>正推：</a:t>
            </a:r>
            <a:r>
              <a:rPr lang="zh-CN" altLang="zh-CN" sz="2800" b="1" smtClean="0"/>
              <a:t>第</a:t>
            </a:r>
            <a:r>
              <a:rPr lang="en-US" altLang="zh-CN" sz="2800" b="1" smtClean="0"/>
              <a:t>i</a:t>
            </a:r>
            <a:r>
              <a:rPr lang="zh-CN" altLang="zh-CN" sz="2800" b="1" smtClean="0"/>
              <a:t>个元素的最优值只与前</a:t>
            </a:r>
            <a:r>
              <a:rPr lang="en-US" altLang="zh-CN" sz="2800" b="1" smtClean="0"/>
              <a:t>i-1</a:t>
            </a:r>
            <a:r>
              <a:rPr lang="zh-CN" altLang="zh-CN" sz="2800" b="1" smtClean="0"/>
              <a:t>个元素的最优值</a:t>
            </a:r>
            <a:r>
              <a:rPr lang="zh-CN" altLang="en-US" sz="2800" b="1" smtClean="0"/>
              <a:t>有关。</a:t>
            </a:r>
            <a:endParaRPr lang="en-US" altLang="zh-CN" sz="2800" b="1" smtClean="0"/>
          </a:p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en-US" sz="2800" b="1" smtClean="0"/>
              <a:t>倒推：</a:t>
            </a:r>
            <a:r>
              <a:rPr lang="zh-CN" altLang="zh-CN" sz="2800" b="1" smtClean="0"/>
              <a:t>第</a:t>
            </a:r>
            <a:r>
              <a:rPr lang="en-US" altLang="zh-CN" sz="2800" b="1" smtClean="0"/>
              <a:t>i</a:t>
            </a:r>
            <a:r>
              <a:rPr lang="zh-CN" altLang="zh-CN" sz="2800" b="1" smtClean="0"/>
              <a:t>个元素的最优值只第</a:t>
            </a:r>
            <a:r>
              <a:rPr lang="en-US" altLang="zh-CN" sz="2800" b="1" smtClean="0"/>
              <a:t>i+1</a:t>
            </a:r>
            <a:r>
              <a:rPr lang="zh-CN" altLang="zh-CN" sz="2800" b="1" smtClean="0"/>
              <a:t>个元素之后的最优值有关。</a:t>
            </a:r>
            <a:endParaRPr lang="en-US" altLang="zh-CN" sz="2800" b="1" smtClean="0"/>
          </a:p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zh-CN" sz="2800" b="1" smtClean="0"/>
              <a:t>经典的线性</a:t>
            </a:r>
            <a:r>
              <a:rPr lang="en-US" altLang="zh-CN" sz="2800" b="1" smtClean="0"/>
              <a:t>DP</a:t>
            </a:r>
            <a:r>
              <a:rPr lang="zh-CN" altLang="zh-CN" sz="2800" b="1" smtClean="0"/>
              <a:t>题目有最长上升子序列、最大连续子序列和、最长公共子序列等。</a:t>
            </a:r>
          </a:p>
          <a:p>
            <a:pPr marL="0" indent="0" eaLnBrk="1" hangingPunct="1">
              <a:buNone/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772400" cy="581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1.</a:t>
            </a:r>
            <a:r>
              <a:rPr lang="zh-CN" altLang="zh-CN" sz="3200" b="1" dirty="0"/>
              <a:t>最长上升子序列</a:t>
            </a:r>
            <a:r>
              <a:rPr lang="zh-CN" altLang="zh-CN" sz="3200" b="1" dirty="0" smtClean="0"/>
              <a:t>模型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F0BC3-D290-480E-BB9A-9F740ED75243}" type="slidenum">
              <a:rPr lang="zh-CN" altLang="en-US"/>
              <a:t>46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07504" y="836612"/>
            <a:ext cx="9036495" cy="5904755"/>
          </a:xfrm>
        </p:spPr>
        <p:txBody>
          <a:bodyPr>
            <a:normAutofit fontScale="85000" lnSpcReduction="20000"/>
          </a:bodyPr>
          <a:lstStyle/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 smtClean="0"/>
              <a:t>例</a:t>
            </a:r>
            <a:r>
              <a:rPr lang="en-US" altLang="zh-CN" b="1" dirty="0" smtClean="0"/>
              <a:t>1 </a:t>
            </a:r>
            <a:r>
              <a:rPr lang="zh-CN" altLang="zh-CN" b="1" dirty="0"/>
              <a:t>导弹</a:t>
            </a:r>
            <a:r>
              <a:rPr lang="zh-CN" altLang="zh-CN" b="1" dirty="0" smtClean="0"/>
              <a:t>拦截</a:t>
            </a:r>
            <a:r>
              <a:rPr lang="en-US" altLang="zh-CN" b="1" dirty="0" smtClean="0"/>
              <a:t>【NOIP 1999】</a:t>
            </a:r>
            <a:endParaRPr lang="zh-CN" altLang="zh-CN" b="1" dirty="0"/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【问题描述】</a:t>
            </a:r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某国为了防御敌国的导弹袭击，发展出一种导弹拦截系统，但是这种导弹拦截系统有一个缺陷：虽然它的第一发炮弹能够到达任意的高度，但是以后每一发炮弹都要求高于前一发的高度。某天，雷达捕捉到敌国的导弹来袭，由于该系统还在试用阶段，不能拦截所有的导弹，输入敌国导弹依次飞来的高度（雷达给出的高度数据是不大于</a:t>
            </a:r>
            <a:r>
              <a:rPr lang="en-US" altLang="zh-CN" b="1" dirty="0"/>
              <a:t>30000 </a:t>
            </a:r>
            <a:r>
              <a:rPr lang="zh-CN" altLang="zh-CN" b="1" dirty="0"/>
              <a:t>的正整数），请聪明的你帮忙计算这套系统最多能拦截多少导弹。</a:t>
            </a:r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【输入】</a:t>
            </a:r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第一行：</a:t>
            </a:r>
            <a:r>
              <a:rPr lang="en-US" altLang="zh-CN" b="1" dirty="0"/>
              <a:t>n</a:t>
            </a:r>
            <a:r>
              <a:rPr lang="zh-CN" altLang="zh-CN" b="1" dirty="0"/>
              <a:t>（</a:t>
            </a:r>
            <a:r>
              <a:rPr lang="en-US" altLang="zh-CN" b="1" dirty="0"/>
              <a:t>&lt;=1000</a:t>
            </a:r>
            <a:r>
              <a:rPr lang="zh-CN" altLang="zh-CN" b="1" dirty="0"/>
              <a:t>），敌国导弹的数量。</a:t>
            </a:r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第二行：</a:t>
            </a:r>
            <a:r>
              <a:rPr lang="en-US" altLang="zh-CN" b="1" dirty="0"/>
              <a:t>n</a:t>
            </a:r>
            <a:r>
              <a:rPr lang="zh-CN" altLang="zh-CN" b="1" dirty="0"/>
              <a:t>个整数，用空格分隔，依次是敌国导弹的高度</a:t>
            </a:r>
            <a:r>
              <a:rPr lang="en-US" altLang="zh-CN" b="1" dirty="0"/>
              <a:t>(&lt;30000)</a:t>
            </a:r>
            <a:r>
              <a:rPr lang="zh-CN" altLang="zh-CN" b="1" dirty="0"/>
              <a:t>。</a:t>
            </a:r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【输出】</a:t>
            </a:r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最多拦截敌国导弹的数量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【数据规模】</a:t>
            </a:r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zh-CN" b="1" dirty="0"/>
              <a:t>对于</a:t>
            </a:r>
            <a:r>
              <a:rPr lang="en-US" altLang="zh-CN" b="1" dirty="0"/>
              <a:t>100%</a:t>
            </a:r>
            <a:r>
              <a:rPr lang="zh-CN" altLang="zh-CN" b="1" dirty="0"/>
              <a:t>的数据：</a:t>
            </a:r>
            <a:r>
              <a:rPr lang="en-US" altLang="zh-CN" b="1" dirty="0"/>
              <a:t>n&lt;=1000</a:t>
            </a:r>
            <a:r>
              <a:rPr lang="zh-CN" altLang="zh-CN" b="1" dirty="0" smtClean="0"/>
              <a:t>。</a:t>
            </a:r>
            <a:endParaRPr lang="zh-CN" altLang="zh-CN" b="1" dirty="0"/>
          </a:p>
          <a:p>
            <a:pPr marL="0" indent="61214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29608-D7D9-4A66-A87B-2A548660700C}" type="slidenum">
              <a:rPr lang="zh-CN" altLang="en-US"/>
              <a:t>47</a:t>
            </a:fld>
            <a:endParaRPr lang="zh-CN" altLang="en-US"/>
          </a:p>
        </p:txBody>
      </p:sp>
      <p:sp>
        <p:nvSpPr>
          <p:cNvPr id="70659" name="内容占位符 3"/>
          <p:cNvSpPr>
            <a:spLocks noGrp="1"/>
          </p:cNvSpPr>
          <p:nvPr>
            <p:ph sz="quarter" idx="1"/>
          </p:nvPr>
        </p:nvSpPr>
        <p:spPr>
          <a:xfrm>
            <a:off x="827088" y="549275"/>
            <a:ext cx="7772400" cy="1223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mtClean="0"/>
              <a:t>【样例输入输出】</a:t>
            </a: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650" y="1268413"/>
          <a:ext cx="7345362" cy="19510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72681"/>
                <a:gridCol w="3672681"/>
              </a:tblGrid>
              <a:tr h="487759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bumb.in</a:t>
                      </a:r>
                      <a:endParaRPr lang="zh-CN" sz="3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bumb.out</a:t>
                      </a:r>
                      <a:endParaRPr lang="zh-CN" sz="32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1463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8</a:t>
                      </a:r>
                      <a:endParaRPr lang="zh-CN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2 7</a:t>
                      </a:r>
                      <a:r>
                        <a:rPr lang="en-US" sz="3200" dirty="0">
                          <a:effectLst/>
                        </a:rPr>
                        <a:t> 1 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9 10 </a:t>
                      </a:r>
                      <a:r>
                        <a:rPr lang="en-US" sz="3200" dirty="0">
                          <a:effectLst/>
                        </a:rPr>
                        <a:t>1 2 3</a:t>
                      </a:r>
                      <a:endParaRPr lang="zh-CN" sz="3200" dirty="0">
                        <a:effectLst/>
                      </a:endParaRPr>
                    </a:p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zh-CN" sz="3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</a:t>
                      </a:r>
                      <a:endParaRPr lang="zh-CN" sz="3200" dirty="0">
                        <a:effectLst/>
                      </a:endParaRPr>
                    </a:p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zh-CN" sz="3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8" y="3429000"/>
            <a:ext cx="720090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/>
              <a:t>题意简述：</a:t>
            </a:r>
            <a:endParaRPr lang="en-US" altLang="zh-CN" sz="3200" b="1"/>
          </a:p>
          <a:p>
            <a:r>
              <a:rPr lang="en-US" altLang="zh-CN" sz="2800" b="1"/>
              <a:t>     </a:t>
            </a:r>
            <a:r>
              <a:rPr lang="zh-CN" altLang="en-US" sz="2800" b="1"/>
              <a:t>给定</a:t>
            </a:r>
            <a:r>
              <a:rPr lang="en-US" altLang="zh-CN" sz="2800" b="1"/>
              <a:t>n</a:t>
            </a:r>
            <a:r>
              <a:rPr lang="zh-CN" altLang="en-US" sz="2800" b="1"/>
              <a:t>个元素的数列，求最长的上升子序列长度。</a:t>
            </a:r>
            <a:endParaRPr lang="en-US" altLang="zh-CN" sz="2800" b="1"/>
          </a:p>
          <a:p>
            <a:r>
              <a:rPr lang="zh-CN" altLang="en-US" sz="2800" b="1"/>
              <a:t>     即：在原序列中，最多能选多少个数，在原有顺序下依次递增。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最长上升子序列</a:t>
            </a:r>
            <a:r>
              <a:rPr lang="zh-CN" altLang="en-US" b="1" smtClean="0"/>
              <a:t>长度</a:t>
            </a:r>
            <a:r>
              <a:rPr lang="zh-CN" altLang="zh-CN" b="1" smtClean="0"/>
              <a:t>（</a:t>
            </a:r>
            <a:r>
              <a:rPr lang="en-US" altLang="zh-CN" b="1" smtClean="0"/>
              <a:t>LIS</a:t>
            </a:r>
            <a:r>
              <a:rPr lang="zh-CN" altLang="zh-CN" b="1" smtClean="0"/>
              <a:t>）</a:t>
            </a:r>
            <a:r>
              <a:rPr lang="zh-CN" altLang="en-US" b="1" smtClean="0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9F060-BFF3-43B1-ADA3-479CE67A3BE0}" type="slidenum">
              <a:rPr lang="zh-CN" altLang="en-US"/>
              <a:t>48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01333" y="2402205"/>
            <a:ext cx="8137525" cy="331152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显而易见：最长上升子序列是以某一个</a:t>
            </a:r>
            <a:r>
              <a:rPr lang="en-US" altLang="zh-CN" sz="2800" b="1" smtClean="0"/>
              <a:t>a[i]</a:t>
            </a:r>
            <a:r>
              <a:rPr lang="zh-CN" altLang="en-US" sz="2800" b="1" smtClean="0"/>
              <a:t>作为第一元素的一个最长上升子序列。</a:t>
            </a:r>
            <a:endParaRPr lang="en-US" altLang="zh-CN" sz="2800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如果求出以原序列中每一个元素</a:t>
            </a:r>
            <a:r>
              <a:rPr lang="en-US" altLang="zh-CN" sz="2800" b="1" smtClean="0"/>
              <a:t>a[i]</a:t>
            </a:r>
            <a:r>
              <a:rPr lang="zh-CN" altLang="en-US" sz="2800" b="1" smtClean="0"/>
              <a:t>作为第一个元素开头的最长上升子序列长度</a:t>
            </a:r>
            <a:r>
              <a:rPr lang="en-US" altLang="zh-CN" sz="2800" b="1" smtClean="0"/>
              <a:t>f[i].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那么</a:t>
            </a:r>
            <a:r>
              <a:rPr lang="en-US" altLang="zh-CN" sz="2800" b="1" smtClean="0"/>
              <a:t>:ans=max{f[i]}</a:t>
            </a:r>
            <a:r>
              <a:rPr lang="zh-CN" altLang="en-US" sz="2800" b="1" smtClean="0"/>
              <a:t>；</a:t>
            </a:r>
            <a:r>
              <a:rPr lang="en-US" altLang="zh-CN" sz="2800" b="1" smtClean="0"/>
              <a:t>i=1..n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问题是怎么求</a:t>
            </a:r>
            <a:r>
              <a:rPr lang="en-US" altLang="zh-CN" sz="2800" b="1" smtClean="0"/>
              <a:t>f[i]?</a:t>
            </a:r>
          </a:p>
          <a:p>
            <a:pPr eaLnBrk="1" hangingPunct="1"/>
            <a:endParaRPr lang="zh-CN" altLang="en-US" sz="2800" b="1" smtClean="0"/>
          </a:p>
        </p:txBody>
      </p:sp>
      <p:sp>
        <p:nvSpPr>
          <p:cNvPr id="71685" name="矩形 5"/>
          <p:cNvSpPr>
            <a:spLocks noChangeArrowheads="1"/>
          </p:cNvSpPr>
          <p:nvPr/>
        </p:nvSpPr>
        <p:spPr bwMode="auto">
          <a:xfrm>
            <a:off x="1317625" y="1341438"/>
            <a:ext cx="572452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4800">
                <a:latin typeface="Times New Roman" panose="02020603050405020304" pitchFamily="18" charset="0"/>
              </a:rPr>
              <a:t>8  </a:t>
            </a:r>
            <a:r>
              <a:rPr kumimoji="1" lang="en-US" altLang="zh-CN" sz="4800">
                <a:solidFill>
                  <a:srgbClr val="FF0000"/>
                </a:solidFill>
                <a:latin typeface="Times New Roman" panose="02020603050405020304" pitchFamily="18" charset="0"/>
              </a:rPr>
              <a:t>2  7</a:t>
            </a:r>
            <a:r>
              <a:rPr kumimoji="1" lang="en-US" altLang="zh-CN" sz="4800">
                <a:latin typeface="Times New Roman" panose="02020603050405020304" pitchFamily="18" charset="0"/>
              </a:rPr>
              <a:t>  1  </a:t>
            </a:r>
            <a:r>
              <a:rPr kumimoji="1" lang="en-US" altLang="zh-CN" sz="4800">
                <a:solidFill>
                  <a:srgbClr val="FF0000"/>
                </a:solidFill>
                <a:latin typeface="Times New Roman" panose="02020603050405020304" pitchFamily="18" charset="0"/>
              </a:rPr>
              <a:t>9  10  </a:t>
            </a:r>
            <a:r>
              <a:rPr kumimoji="1" lang="en-US" altLang="zh-CN" sz="4800">
                <a:latin typeface="Times New Roman" panose="02020603050405020304" pitchFamily="18" charset="0"/>
              </a:rPr>
              <a:t>1  4  3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2087562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倒推法：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6C2FE-40C4-402E-95AB-8E5B59F5A7F6}" type="slidenum">
              <a:rPr lang="zh-CN" altLang="en-US"/>
              <a:t>49</a:t>
            </a:fld>
            <a:endParaRPr lang="zh-CN" altLang="en-US"/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971550" y="981075"/>
            <a:ext cx="7777163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a[i]: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保存数列的第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个数。</a:t>
            </a:r>
          </a:p>
          <a:p>
            <a:r>
              <a:rPr kumimoji="1" lang="en-US" altLang="zh-CN" sz="2800" b="1">
                <a:latin typeface="Times New Roman" panose="02020603050405020304" pitchFamily="18" charset="0"/>
              </a:rPr>
              <a:t>f[i]: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a[i]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为开始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(a[i]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是第一个元素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即包含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a[i])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的最长递增子序列的序列长度。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00113" y="3771900"/>
            <a:ext cx="7272337" cy="2246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转移方程：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r>
              <a:rPr kumimoji="1" lang="en-US" altLang="zh-CN" sz="2800" b="1">
                <a:latin typeface="Times New Roman" panose="02020603050405020304" pitchFamily="18" charset="0"/>
              </a:rPr>
              <a:t>    f[i]=max{f[j]}+1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条件：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i&lt;j&lt;=n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并且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a[i]&lt;a[j]</a:t>
            </a:r>
          </a:p>
          <a:p>
            <a:endParaRPr kumimoji="1" lang="en-US" altLang="zh-CN" sz="2800" b="1">
              <a:latin typeface="Times New Roman" panose="02020603050405020304" pitchFamily="18" charset="0"/>
            </a:endParaRPr>
          </a:p>
          <a:p>
            <a:r>
              <a:rPr kumimoji="1" lang="zh-CN" altLang="en-US" sz="2800" b="1">
                <a:latin typeface="Times New Roman" panose="02020603050405020304" pitchFamily="18" charset="0"/>
              </a:rPr>
              <a:t>边界：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f[n]=1;</a:t>
            </a:r>
          </a:p>
          <a:p>
            <a:r>
              <a:rPr kumimoji="1" lang="zh-CN" altLang="en-US" sz="2800" b="1">
                <a:latin typeface="Times New Roman" panose="02020603050405020304" pitchFamily="18" charset="0"/>
              </a:rPr>
              <a:t>目标：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max{f[i]}    ;1&lt;=i&lt;=n</a:t>
            </a:r>
          </a:p>
        </p:txBody>
      </p:sp>
      <p:sp>
        <p:nvSpPr>
          <p:cNvPr id="72710" name="矩形 6"/>
          <p:cNvSpPr>
            <a:spLocks noChangeArrowheads="1"/>
          </p:cNvSpPr>
          <p:nvPr/>
        </p:nvSpPr>
        <p:spPr bwMode="auto">
          <a:xfrm>
            <a:off x="1331913" y="2349500"/>
            <a:ext cx="5724525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4800">
                <a:latin typeface="Times New Roman" panose="02020603050405020304" pitchFamily="18" charset="0"/>
              </a:rPr>
              <a:t>8  2  7  1  9  10  1  4  3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755650" y="2698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样例：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700213"/>
            <a:ext cx="417512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6" name="组合 2"/>
          <p:cNvGrpSpPr/>
          <p:nvPr/>
        </p:nvGrpSpPr>
        <p:grpSpPr bwMode="auto">
          <a:xfrm>
            <a:off x="5072063" y="1579563"/>
            <a:ext cx="2384425" cy="1249362"/>
            <a:chOff x="6444208" y="1315580"/>
            <a:chExt cx="2385050" cy="1249324"/>
          </a:xfrm>
        </p:grpSpPr>
        <p:sp>
          <p:nvSpPr>
            <p:cNvPr id="5" name="矩形 4"/>
            <p:cNvSpPr/>
            <p:nvPr/>
          </p:nvSpPr>
          <p:spPr>
            <a:xfrm>
              <a:off x="6444208" y="1315580"/>
              <a:ext cx="986095" cy="36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452147" y="2204553"/>
              <a:ext cx="1000387" cy="36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54238" y="2204553"/>
              <a:ext cx="1075020" cy="36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6" idx="0"/>
            </p:cNvCxnSpPr>
            <p:nvPr/>
          </p:nvCxnSpPr>
          <p:spPr>
            <a:xfrm>
              <a:off x="6936462" y="1675931"/>
              <a:ext cx="15879" cy="528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2"/>
              <a:endCxn id="7" idx="0"/>
            </p:cNvCxnSpPr>
            <p:nvPr/>
          </p:nvCxnSpPr>
          <p:spPr>
            <a:xfrm>
              <a:off x="6936462" y="1675931"/>
              <a:ext cx="1354492" cy="528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22121-0C9E-4A46-91CC-A496494FA25E}" type="slidenum">
              <a:rPr lang="zh-CN" altLang="en-US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倒推参考程序：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7D0D0-5904-4E80-A646-2BFCBDD4FC62}" type="slidenum">
              <a:rPr lang="zh-CN" altLang="en-US"/>
              <a:t>50</a:t>
            </a:fld>
            <a:endParaRPr lang="zh-CN" altLang="en-US"/>
          </a:p>
        </p:txBody>
      </p:sp>
      <p:sp>
        <p:nvSpPr>
          <p:cNvPr id="8197" name="内容占位符 3"/>
          <p:cNvSpPr>
            <a:spLocks noGrp="1"/>
          </p:cNvSpPr>
          <p:nvPr>
            <p:ph sz="quarter" idx="1"/>
          </p:nvPr>
        </p:nvSpPr>
        <p:spPr>
          <a:xfrm>
            <a:off x="539750" y="1052513"/>
            <a:ext cx="8353425" cy="54006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f[n]=1;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for(i=n-1;i&gt;0;i--){//</a:t>
            </a:r>
            <a:r>
              <a:rPr lang="zh-CN" altLang="en-US" b="1" smtClean="0"/>
              <a:t>以</a:t>
            </a:r>
            <a:r>
              <a:rPr lang="en-US" altLang="zh-CN" b="1" smtClean="0"/>
              <a:t>i</a:t>
            </a:r>
            <a:r>
              <a:rPr lang="zh-CN" altLang="en-US" b="1" smtClean="0"/>
              <a:t>为开始位置的最大值</a:t>
            </a:r>
            <a:r>
              <a:rPr lang="en-US" altLang="zh-CN" b="1" smtClean="0"/>
              <a:t>f[i]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   for(j=i+1;j&lt;=n;j++)//</a:t>
            </a:r>
            <a:r>
              <a:rPr lang="zh-CN" altLang="en-US" b="1" smtClean="0"/>
              <a:t>找最大的</a:t>
            </a:r>
            <a:r>
              <a:rPr lang="en-US" altLang="zh-CN" b="1" smtClean="0"/>
              <a:t>f[j]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      if(a[j]&gt;a[i] &amp;&amp;  f[j]&gt;f[i])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         f[i]=f[j];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	f[i]++;//max{f[j]}+1;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ans=f[1];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for(i=2;i&lt;=n;i++)//</a:t>
            </a:r>
            <a:r>
              <a:rPr lang="zh-CN" altLang="en-US" b="1" smtClean="0"/>
              <a:t>找出最长上升子序列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b="1" smtClean="0"/>
              <a:t>	   </a:t>
            </a:r>
            <a:r>
              <a:rPr lang="en-US" altLang="zh-CN" b="1" smtClean="0"/>
              <a:t>if(f[i]&gt;ans) ans=f[i];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/>
              <a:t>	cout&lt;&lt;ans;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b="1" smtClean="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7451725" y="1052513"/>
          <a:ext cx="7207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包装程序外壳对象" showAsIcon="1" r:id="rId3" imgW="724535" imgH="497840" progId="Package">
                  <p:embed/>
                </p:oleObj>
              </mc:Choice>
              <mc:Fallback>
                <p:oleObj name="包装程序外壳对象" showAsIcon="1" r:id="rId3" imgW="724535" imgH="497840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052513"/>
                        <a:ext cx="7207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顺推：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1E0DA-AD63-419A-92BC-6959416EE078}" type="slidenum">
              <a:rPr lang="zh-CN" altLang="en-US"/>
              <a:t>51</a:t>
            </a:fld>
            <a:endParaRPr lang="zh-CN" altLang="en-US"/>
          </a:p>
        </p:txBody>
      </p:sp>
      <p:sp>
        <p:nvSpPr>
          <p:cNvPr id="73732" name="内容占位符 3"/>
          <p:cNvSpPr>
            <a:spLocks noGrp="1"/>
          </p:cNvSpPr>
          <p:nvPr>
            <p:ph sz="quarter" idx="1"/>
          </p:nvPr>
        </p:nvSpPr>
        <p:spPr>
          <a:xfrm>
            <a:off x="900113" y="1341438"/>
            <a:ext cx="7772400" cy="45720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kumimoji="1" lang="en-US" altLang="zh-CN" sz="2800" smtClean="0">
                <a:latin typeface="Times New Roman" panose="02020603050405020304" pitchFamily="18" charset="0"/>
              </a:rPr>
              <a:t>a[i]:</a:t>
            </a:r>
            <a:r>
              <a:rPr kumimoji="1" lang="zh-CN" altLang="en-US" sz="2800" smtClean="0">
                <a:latin typeface="Times New Roman" panose="02020603050405020304" pitchFamily="18" charset="0"/>
              </a:rPr>
              <a:t>保存数列的第</a:t>
            </a:r>
            <a:r>
              <a:rPr kumimoji="1" lang="en-US" altLang="zh-CN" sz="2800" smtClean="0">
                <a:latin typeface="Times New Roman" panose="02020603050405020304" pitchFamily="18" charset="0"/>
              </a:rPr>
              <a:t>i</a:t>
            </a:r>
            <a:r>
              <a:rPr kumimoji="1" lang="zh-CN" altLang="en-US" sz="2800" smtClean="0">
                <a:latin typeface="Times New Roman" panose="02020603050405020304" pitchFamily="18" charset="0"/>
              </a:rPr>
              <a:t>个数。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kumimoji="1" lang="en-US" altLang="zh-CN" sz="2800" smtClean="0">
                <a:latin typeface="Times New Roman" panose="02020603050405020304" pitchFamily="18" charset="0"/>
              </a:rPr>
              <a:t>f[i]:</a:t>
            </a:r>
            <a:r>
              <a:rPr kumimoji="1"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a[i]</a:t>
            </a:r>
            <a:r>
              <a:rPr kumimoji="1"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为结尾</a:t>
            </a:r>
            <a:r>
              <a:rPr kumimoji="1"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(a[i]</a:t>
            </a:r>
            <a:r>
              <a:rPr kumimoji="1"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是最后一个元素</a:t>
            </a:r>
            <a:r>
              <a:rPr kumimoji="1"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即包含</a:t>
            </a:r>
            <a:r>
              <a:rPr kumimoji="1"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a[i])</a:t>
            </a:r>
            <a:r>
              <a:rPr kumimoji="1" lang="zh-CN" altLang="en-US" sz="2800" smtClean="0">
                <a:latin typeface="Times New Roman" panose="02020603050405020304" pitchFamily="18" charset="0"/>
              </a:rPr>
              <a:t>的最长递增子序列的序列长度。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27163" y="4014788"/>
            <a:ext cx="5040312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anose="02020603050405020304" pitchFamily="18" charset="0"/>
              </a:rPr>
              <a:t>f[i]=max{f[j]}+1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</a:p>
          <a:p>
            <a:r>
              <a:rPr kumimoji="1" lang="zh-CN" altLang="en-US" sz="2400" b="1">
                <a:latin typeface="Times New Roman" panose="02020603050405020304" pitchFamily="18" charset="0"/>
              </a:rPr>
              <a:t>条件：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1&lt;=j&lt;i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并且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a[j]&lt;a[i]</a:t>
            </a:r>
          </a:p>
          <a:p>
            <a:r>
              <a:rPr kumimoji="1" lang="zh-CN" altLang="en-US" sz="2400" b="1">
                <a:latin typeface="Times New Roman" panose="02020603050405020304" pitchFamily="18" charset="0"/>
              </a:rPr>
              <a:t>边界：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f[1]=1;</a:t>
            </a:r>
          </a:p>
          <a:p>
            <a:r>
              <a:rPr kumimoji="1" lang="zh-CN" altLang="en-US" sz="2400" b="1">
                <a:latin typeface="Times New Roman" panose="02020603050405020304" pitchFamily="18" charset="0"/>
              </a:rPr>
              <a:t>目标：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max{f[i]}    ;1&lt;=i&lt;=n</a:t>
            </a:r>
          </a:p>
        </p:txBody>
      </p:sp>
      <p:sp>
        <p:nvSpPr>
          <p:cNvPr id="73734" name="矩形 6"/>
          <p:cNvSpPr>
            <a:spLocks noChangeArrowheads="1"/>
          </p:cNvSpPr>
          <p:nvPr/>
        </p:nvSpPr>
        <p:spPr bwMode="auto">
          <a:xfrm>
            <a:off x="1331913" y="2957513"/>
            <a:ext cx="5724525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4800">
                <a:latin typeface="Times New Roman" panose="02020603050405020304" pitchFamily="18" charset="0"/>
              </a:rPr>
              <a:t>8  2  7  1  9  10  1  4  3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顺推参考程序：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E844F-57D4-4B03-97AE-A2BB1F89DC5E}" type="slidenum">
              <a:rPr lang="zh-CN" altLang="en-US"/>
              <a:t>52</a:t>
            </a:fld>
            <a:endParaRPr lang="zh-CN" altLang="en-US"/>
          </a:p>
        </p:txBody>
      </p:sp>
      <p:sp>
        <p:nvSpPr>
          <p:cNvPr id="74756" name="内容占位符 3"/>
          <p:cNvSpPr>
            <a:spLocks noGrp="1"/>
          </p:cNvSpPr>
          <p:nvPr>
            <p:ph sz="quarter" idx="1"/>
          </p:nvPr>
        </p:nvSpPr>
        <p:spPr>
          <a:xfrm>
            <a:off x="-213360" y="1006475"/>
            <a:ext cx="9062085" cy="568833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f[1]=1;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for(i=2;i&lt;=n;i++){//</a:t>
            </a:r>
            <a:r>
              <a:rPr lang="zh-CN" altLang="en-US" sz="2800" b="1" smtClean="0"/>
              <a:t>以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为开始位置的最大值</a:t>
            </a:r>
            <a:r>
              <a:rPr lang="en-US" altLang="zh-CN" sz="2800" b="1" smtClean="0"/>
              <a:t>f[i]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   for(j=1;j&lt;i;j++)//</a:t>
            </a:r>
            <a:r>
              <a:rPr lang="zh-CN" altLang="en-US" sz="2800" b="1" smtClean="0"/>
              <a:t>找最大的</a:t>
            </a:r>
            <a:r>
              <a:rPr lang="en-US" altLang="zh-CN" sz="2800" b="1" smtClean="0"/>
              <a:t>f[j]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      if(a[j]&lt;a[i] &amp;&amp;  f[j]&gt;f[i])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         f[i]=f[j];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    f[i]++;//max{f[j]}+1;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}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ans=f[1];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for(i=2;i&lt;=n;i++)//</a:t>
            </a:r>
            <a:r>
              <a:rPr lang="zh-CN" altLang="en-US" sz="2800" b="1" smtClean="0"/>
              <a:t>找出最长上升子序列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b="1" smtClean="0"/>
              <a:t>	   </a:t>
            </a:r>
            <a:r>
              <a:rPr lang="en-US" altLang="zh-CN" sz="2800" b="1" smtClean="0"/>
              <a:t>if(f[i]&gt;ans) ans=f[i];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2800" b="1" smtClean="0"/>
              <a:t>	cout&lt;&lt;ans;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最长上升子序列长度（</a:t>
            </a:r>
            <a:r>
              <a:rPr lang="en-US" altLang="zh-CN" b="1" smtClean="0"/>
              <a:t>LIS</a:t>
            </a:r>
            <a:r>
              <a:rPr lang="zh-CN" altLang="en-US" b="1" smtClean="0"/>
              <a:t>）：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0A7EF-2F89-4B33-8B2F-87835734BFAE}" type="slidenum">
              <a:rPr lang="zh-CN" altLang="en-US"/>
              <a:t>53</a:t>
            </a:fld>
            <a:endParaRPr lang="zh-CN" altLang="en-US"/>
          </a:p>
        </p:txBody>
      </p:sp>
      <p:sp>
        <p:nvSpPr>
          <p:cNvPr id="75780" name="内容占位符 3"/>
          <p:cNvSpPr>
            <a:spLocks noGrp="1"/>
          </p:cNvSpPr>
          <p:nvPr>
            <p:ph sz="quarter" idx="1"/>
          </p:nvPr>
        </p:nvSpPr>
        <p:spPr>
          <a:xfrm>
            <a:off x="1547813" y="1484313"/>
            <a:ext cx="4665662" cy="2054225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mtClean="0"/>
              <a:t>  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5650" y="1484313"/>
            <a:ext cx="8280400" cy="3108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倒推：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r>
              <a:rPr kumimoji="1" lang="en-US" altLang="zh-CN" sz="2800">
                <a:latin typeface="Times New Roman" panose="02020603050405020304" pitchFamily="18" charset="0"/>
              </a:rPr>
              <a:t>f[i]: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a[i]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为开始元素</a:t>
            </a:r>
            <a:r>
              <a:rPr kumimoji="1" lang="zh-CN" altLang="en-US" sz="2800">
                <a:latin typeface="Times New Roman" panose="02020603050405020304" pitchFamily="18" charset="0"/>
              </a:rPr>
              <a:t>的最长递增子序列的序列长度。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转移方程：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r>
              <a:rPr kumimoji="1" lang="en-US" altLang="zh-CN" sz="2800">
                <a:latin typeface="Times New Roman" panose="02020603050405020304" pitchFamily="18" charset="0"/>
              </a:rPr>
              <a:t>    f[i]=max{f[j]}+1  </a:t>
            </a:r>
            <a:r>
              <a:rPr kumimoji="1" lang="zh-CN" altLang="en-US" sz="2800">
                <a:latin typeface="Times New Roman" panose="02020603050405020304" pitchFamily="18" charset="0"/>
              </a:rPr>
              <a:t>条件：</a:t>
            </a:r>
            <a:r>
              <a:rPr kumimoji="1" lang="en-US" altLang="zh-CN" sz="2800">
                <a:latin typeface="Times New Roman" panose="02020603050405020304" pitchFamily="18" charset="0"/>
              </a:rPr>
              <a:t>i&lt;j&lt;=n</a:t>
            </a:r>
            <a:r>
              <a:rPr kumimoji="1" lang="zh-CN" altLang="en-US" sz="2800">
                <a:latin typeface="Times New Roman" panose="02020603050405020304" pitchFamily="18" charset="0"/>
              </a:rPr>
              <a:t>并且</a:t>
            </a:r>
            <a:r>
              <a:rPr kumimoji="1" lang="en-US" altLang="zh-CN" sz="2800">
                <a:latin typeface="Times New Roman" panose="02020603050405020304" pitchFamily="18" charset="0"/>
              </a:rPr>
              <a:t>a[i]&lt;a[j]</a:t>
            </a:r>
          </a:p>
          <a:p>
            <a:endParaRPr kumimoji="1" lang="en-US" altLang="zh-CN" sz="28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边界：</a:t>
            </a:r>
            <a:r>
              <a:rPr kumimoji="1" lang="en-US" altLang="zh-CN" sz="2800">
                <a:latin typeface="Times New Roman" panose="02020603050405020304" pitchFamily="18" charset="0"/>
              </a:rPr>
              <a:t>f[n]=1;</a:t>
            </a: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目标：</a:t>
            </a:r>
            <a:r>
              <a:rPr kumimoji="1" lang="en-US" altLang="zh-CN" sz="2800">
                <a:latin typeface="Times New Roman" panose="02020603050405020304" pitchFamily="18" charset="0"/>
              </a:rPr>
              <a:t>max{f[i]}    ;1&lt;=i&lt;=n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顺推：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4AE77-7D6A-4773-8F34-3003C8EF3E2E}" type="slidenum">
              <a:rPr lang="zh-CN" altLang="en-US"/>
              <a:t>54</a:t>
            </a:fld>
            <a:endParaRPr lang="zh-CN" altLang="en-US"/>
          </a:p>
        </p:txBody>
      </p:sp>
      <p:sp>
        <p:nvSpPr>
          <p:cNvPr id="76804" name="内容占位符 3"/>
          <p:cNvSpPr>
            <a:spLocks noGrp="1"/>
          </p:cNvSpPr>
          <p:nvPr>
            <p:ph sz="quarter" idx="1"/>
          </p:nvPr>
        </p:nvSpPr>
        <p:spPr>
          <a:xfrm>
            <a:off x="900113" y="1341438"/>
            <a:ext cx="7772400" cy="6477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kumimoji="1" lang="en-US" altLang="zh-CN" sz="2800" b="1" smtClean="0">
                <a:latin typeface="Times New Roman" panose="02020603050405020304" pitchFamily="18" charset="0"/>
              </a:rPr>
              <a:t>f[i]: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a[i]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为结尾</a:t>
            </a:r>
            <a:r>
              <a:rPr kumimoji="1" lang="zh-CN" altLang="en-US" sz="2800" b="1" smtClean="0">
                <a:latin typeface="Times New Roman" panose="02020603050405020304" pitchFamily="18" charset="0"/>
              </a:rPr>
              <a:t>的最长递增子序列的序列长度。</a:t>
            </a:r>
          </a:p>
          <a:p>
            <a:pPr eaLnBrk="1" hangingPunct="1"/>
            <a:endParaRPr lang="zh-CN" altLang="en-US" b="1" smtClean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71550" y="2205038"/>
            <a:ext cx="7921625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4000">
                <a:latin typeface="Times New Roman" panose="02020603050405020304" pitchFamily="18" charset="0"/>
              </a:rPr>
              <a:t>f[i]=max{f[j]}+1</a:t>
            </a:r>
            <a:r>
              <a:rPr kumimoji="1" lang="en-US" altLang="zh-CN" sz="2400">
                <a:latin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</a:rPr>
              <a:t>条件：</a:t>
            </a:r>
            <a:r>
              <a:rPr kumimoji="1" lang="en-US" altLang="zh-CN" sz="2400">
                <a:latin typeface="Times New Roman" panose="02020603050405020304" pitchFamily="18" charset="0"/>
              </a:rPr>
              <a:t>1&lt;=j&lt;i</a:t>
            </a:r>
            <a:r>
              <a:rPr kumimoji="1" lang="zh-CN" altLang="en-US" sz="2400">
                <a:latin typeface="Times New Roman" panose="02020603050405020304" pitchFamily="18" charset="0"/>
              </a:rPr>
              <a:t>并且</a:t>
            </a:r>
            <a:r>
              <a:rPr kumimoji="1" lang="en-US" altLang="zh-CN" sz="2400">
                <a:latin typeface="Times New Roman" panose="02020603050405020304" pitchFamily="18" charset="0"/>
              </a:rPr>
              <a:t>a[j]&lt;a[i]</a:t>
            </a:r>
          </a:p>
          <a:p>
            <a:endParaRPr kumimoji="1" lang="en-US" altLang="zh-CN" sz="2400">
              <a:latin typeface="Times New Roman" panose="02020603050405020304" pitchFamily="18" charset="0"/>
            </a:endParaRPr>
          </a:p>
          <a:p>
            <a:r>
              <a:rPr kumimoji="1" lang="zh-CN" altLang="en-US" sz="2400">
                <a:latin typeface="Times New Roman" panose="02020603050405020304" pitchFamily="18" charset="0"/>
              </a:rPr>
              <a:t>边界：</a:t>
            </a:r>
            <a:r>
              <a:rPr kumimoji="1" lang="en-US" altLang="zh-CN" sz="2400">
                <a:latin typeface="Times New Roman" panose="02020603050405020304" pitchFamily="18" charset="0"/>
              </a:rPr>
              <a:t>f[1]=1;</a:t>
            </a:r>
          </a:p>
          <a:p>
            <a:r>
              <a:rPr kumimoji="1" lang="zh-CN" altLang="en-US" sz="2400">
                <a:latin typeface="Times New Roman" panose="02020603050405020304" pitchFamily="18" charset="0"/>
              </a:rPr>
              <a:t>目标：</a:t>
            </a:r>
            <a:r>
              <a:rPr kumimoji="1" lang="en-US" altLang="zh-CN" sz="2400">
                <a:latin typeface="Times New Roman" panose="02020603050405020304" pitchFamily="18" charset="0"/>
              </a:rPr>
              <a:t>max{f[i]}    ;1&lt;=i&lt;=n</a:t>
            </a:r>
          </a:p>
        </p:txBody>
      </p:sp>
      <p:sp>
        <p:nvSpPr>
          <p:cNvPr id="76806" name="TextBox 4"/>
          <p:cNvSpPr txBox="1">
            <a:spLocks noChangeArrowheads="1"/>
          </p:cNvSpPr>
          <p:nvPr/>
        </p:nvSpPr>
        <p:spPr bwMode="auto">
          <a:xfrm>
            <a:off x="1187450" y="4360863"/>
            <a:ext cx="6337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/>
              <a:t>时间复杂度：</a:t>
            </a:r>
            <a:r>
              <a:rPr lang="en-US" altLang="zh-CN" sz="4000" b="1"/>
              <a:t>O(n</a:t>
            </a:r>
            <a:r>
              <a:rPr lang="en-US" altLang="zh-CN" sz="4000" b="1" baseline="30000"/>
              <a:t>2</a:t>
            </a:r>
            <a:r>
              <a:rPr lang="en-US" altLang="zh-CN" sz="4000" b="1"/>
              <a:t>)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知识扩展：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14FE3-7FBA-4D00-9725-4D7166068BF6}" type="slidenum">
              <a:rPr lang="zh-CN" altLang="en-US"/>
              <a:t>55</a:t>
            </a:fld>
            <a:endParaRPr lang="zh-CN" altLang="en-US"/>
          </a:p>
        </p:txBody>
      </p:sp>
      <p:sp>
        <p:nvSpPr>
          <p:cNvPr id="77828" name="内容占位符 3"/>
          <p:cNvSpPr>
            <a:spLocks noGrp="1"/>
          </p:cNvSpPr>
          <p:nvPr>
            <p:ph sz="quarter" idx="1"/>
          </p:nvPr>
        </p:nvSpPr>
        <p:spPr>
          <a:xfrm>
            <a:off x="981393" y="1557338"/>
            <a:ext cx="6624637" cy="266382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最长上升子序列长度；       </a:t>
            </a:r>
            <a:r>
              <a:rPr lang="en-US" altLang="zh-CN" sz="2800" b="1" smtClean="0"/>
              <a:t>&lt;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最长不下降子序列长度；     </a:t>
            </a:r>
            <a:r>
              <a:rPr lang="en-US" altLang="zh-CN" sz="2800" b="1" smtClean="0"/>
              <a:t>&lt;=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最长下降子序列长度；       </a:t>
            </a:r>
            <a:r>
              <a:rPr lang="en-US" altLang="zh-CN" sz="2800" b="1" smtClean="0"/>
              <a:t>&gt;</a:t>
            </a: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800" b="1" smtClean="0"/>
              <a:t>最长不上升子序列长度。     </a:t>
            </a:r>
            <a:r>
              <a:rPr lang="en-US" altLang="zh-CN" sz="2800" b="1" smtClean="0"/>
              <a:t>&gt;=</a:t>
            </a: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例</a:t>
            </a:r>
            <a:r>
              <a:rPr lang="en-US" altLang="zh-CN" b="1" smtClean="0"/>
              <a:t>2 </a:t>
            </a:r>
            <a:r>
              <a:rPr lang="zh-CN" altLang="en-US" b="1" smtClean="0"/>
              <a:t>：</a:t>
            </a:r>
            <a:r>
              <a:rPr lang="zh-CN" altLang="zh-CN" b="1" smtClean="0"/>
              <a:t>合唱队形</a:t>
            </a:r>
            <a:r>
              <a:rPr lang="en-US" altLang="zh-CN" b="1" smtClean="0"/>
              <a:t> [NOIP 2004]</a:t>
            </a: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B0DD-817B-46F5-BB3A-3CDA5CCB24C4}" type="slidenum">
              <a:rPr lang="zh-CN" altLang="en-US"/>
              <a:t>56</a:t>
            </a:fld>
            <a:endParaRPr lang="zh-CN" altLang="en-US"/>
          </a:p>
        </p:txBody>
      </p:sp>
      <p:sp>
        <p:nvSpPr>
          <p:cNvPr id="78852" name="内容占位符 3"/>
          <p:cNvSpPr>
            <a:spLocks noGrp="1"/>
          </p:cNvSpPr>
          <p:nvPr>
            <p:ph sz="quarter" idx="1"/>
          </p:nvPr>
        </p:nvSpPr>
        <p:spPr>
          <a:xfrm>
            <a:off x="107950" y="1052830"/>
            <a:ext cx="8856980" cy="4690745"/>
          </a:xfrm>
        </p:spPr>
        <p:txBody>
          <a:bodyPr/>
          <a:lstStyle/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zh-CN" sz="2800" b="1" smtClean="0"/>
              <a:t>【问题描述】</a:t>
            </a:r>
          </a:p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en-US" altLang="zh-CN" sz="2800" b="1" smtClean="0"/>
              <a:t>N</a:t>
            </a:r>
            <a:r>
              <a:rPr lang="zh-CN" altLang="zh-CN" sz="2800" b="1" smtClean="0"/>
              <a:t>位同学站成一排，音乐老师要请其中的</a:t>
            </a:r>
            <a:r>
              <a:rPr lang="en-US" altLang="zh-CN" sz="2800" b="1" smtClean="0"/>
              <a:t>(N-K)</a:t>
            </a:r>
            <a:r>
              <a:rPr lang="zh-CN" altLang="zh-CN" sz="2800" b="1" smtClean="0"/>
              <a:t>位同学出列，使得剩下的</a:t>
            </a:r>
            <a:r>
              <a:rPr lang="en-US" altLang="zh-CN" sz="2800" b="1" smtClean="0"/>
              <a:t>K</a:t>
            </a:r>
            <a:r>
              <a:rPr lang="zh-CN" altLang="zh-CN" sz="2800" b="1" smtClean="0"/>
              <a:t>位同学排成合唱队形。</a:t>
            </a:r>
          </a:p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zh-CN" sz="2800" b="1" smtClean="0"/>
              <a:t>合唱队形是指这样的一种队形：设</a:t>
            </a:r>
            <a:r>
              <a:rPr lang="en-US" altLang="zh-CN" sz="2800" b="1" smtClean="0"/>
              <a:t>K </a:t>
            </a:r>
            <a:r>
              <a:rPr lang="zh-CN" altLang="zh-CN" sz="2800" b="1" smtClean="0"/>
              <a:t>位同学从左到右依次编号为</a:t>
            </a:r>
            <a:r>
              <a:rPr lang="en-US" altLang="zh-CN" sz="2800" b="1" smtClean="0"/>
              <a:t>1</a:t>
            </a:r>
            <a:r>
              <a:rPr lang="zh-CN" altLang="zh-CN" sz="2800" b="1" smtClean="0"/>
              <a:t>，</a:t>
            </a:r>
            <a:r>
              <a:rPr lang="en-US" altLang="zh-CN" sz="2800" b="1" smtClean="0"/>
              <a:t>2</a:t>
            </a:r>
            <a:r>
              <a:rPr lang="zh-CN" altLang="zh-CN" sz="2800" b="1" smtClean="0"/>
              <a:t>，……，</a:t>
            </a:r>
            <a:r>
              <a:rPr lang="en-US" altLang="zh-CN" sz="2800" b="1" smtClean="0"/>
              <a:t>K</a:t>
            </a:r>
            <a:r>
              <a:rPr lang="zh-CN" altLang="zh-CN" sz="2800" b="1" smtClean="0"/>
              <a:t>，他们的身高分别为</a:t>
            </a:r>
            <a:r>
              <a:rPr lang="en-US" altLang="zh-CN" sz="2800" b="1" smtClean="0"/>
              <a:t>T</a:t>
            </a:r>
            <a:r>
              <a:rPr lang="en-US" altLang="zh-CN" sz="2800" b="1" baseline="-25000" smtClean="0"/>
              <a:t>1</a:t>
            </a:r>
            <a:r>
              <a:rPr lang="en-US" altLang="zh-CN" sz="2800" b="1" smtClean="0"/>
              <a:t>,T</a:t>
            </a:r>
            <a:r>
              <a:rPr lang="en-US" altLang="zh-CN" sz="2800" b="1" baseline="-25000" smtClean="0"/>
              <a:t>2</a:t>
            </a:r>
            <a:r>
              <a:rPr lang="en-US" altLang="zh-CN" sz="2800" b="1" smtClean="0"/>
              <a:t>,</a:t>
            </a:r>
            <a:r>
              <a:rPr lang="zh-CN" altLang="zh-CN" sz="2800" b="1" smtClean="0"/>
              <a:t>……</a:t>
            </a:r>
            <a:r>
              <a:rPr lang="en-US" altLang="zh-CN" sz="2800" b="1" smtClean="0"/>
              <a:t>,Tk,</a:t>
            </a:r>
            <a:r>
              <a:rPr lang="zh-CN" altLang="zh-CN" sz="2800" b="1" smtClean="0"/>
              <a:t>则他们的身高满足</a:t>
            </a:r>
            <a:r>
              <a:rPr lang="en-US" altLang="zh-CN" sz="2800" b="1" smtClean="0"/>
              <a:t>T</a:t>
            </a:r>
            <a:r>
              <a:rPr lang="en-US" altLang="zh-CN" sz="2800" b="1" baseline="-25000" smtClean="0"/>
              <a:t>1</a:t>
            </a:r>
            <a:r>
              <a:rPr lang="en-US" altLang="zh-CN" sz="2800" b="1" smtClean="0"/>
              <a:t>&lt;T</a:t>
            </a:r>
            <a:r>
              <a:rPr lang="en-US" altLang="zh-CN" sz="2800" b="1" baseline="-25000" smtClean="0"/>
              <a:t>2</a:t>
            </a:r>
            <a:r>
              <a:rPr lang="en-US" altLang="zh-CN" sz="2800" b="1" smtClean="0"/>
              <a:t>&lt;</a:t>
            </a:r>
            <a:r>
              <a:rPr lang="zh-CN" altLang="zh-CN" sz="2800" b="1" smtClean="0"/>
              <a:t>……</a:t>
            </a:r>
            <a:r>
              <a:rPr lang="en-US" altLang="zh-CN" sz="2800" b="1" smtClean="0"/>
              <a:t>T</a:t>
            </a:r>
            <a:r>
              <a:rPr lang="en-US" altLang="zh-CN" sz="2800" b="1" baseline="-25000" smtClean="0"/>
              <a:t>i</a:t>
            </a:r>
            <a:r>
              <a:rPr lang="zh-CN" altLang="zh-CN" sz="2800" b="1" smtClean="0"/>
              <a:t>，</a:t>
            </a:r>
            <a:r>
              <a:rPr lang="en-US" altLang="zh-CN" sz="2800" b="1" smtClean="0"/>
              <a:t>T</a:t>
            </a:r>
            <a:r>
              <a:rPr lang="en-US" altLang="zh-CN" sz="2800" b="1" baseline="-25000" smtClean="0"/>
              <a:t>i</a:t>
            </a:r>
            <a:r>
              <a:rPr lang="en-US" altLang="zh-CN" sz="2800" b="1" smtClean="0"/>
              <a:t>&gt;T</a:t>
            </a:r>
            <a:r>
              <a:rPr lang="en-US" altLang="zh-CN" sz="2800" b="1" baseline="-25000" smtClean="0"/>
              <a:t>i+1</a:t>
            </a:r>
            <a:r>
              <a:rPr lang="en-US" altLang="zh-CN" sz="2800" b="1" smtClean="0"/>
              <a:t>&gt;</a:t>
            </a:r>
            <a:r>
              <a:rPr lang="zh-CN" altLang="zh-CN" sz="2800" b="1" smtClean="0"/>
              <a:t>……</a:t>
            </a:r>
            <a:r>
              <a:rPr lang="en-US" altLang="zh-CN" sz="2800" b="1" smtClean="0"/>
              <a:t>&gt;T</a:t>
            </a:r>
            <a:r>
              <a:rPr lang="en-US" altLang="zh-CN" sz="2800" b="1" baseline="-25000" smtClean="0"/>
              <a:t>k</a:t>
            </a:r>
            <a:r>
              <a:rPr lang="en-US" altLang="zh-CN" sz="2800" b="1" smtClean="0"/>
              <a:t> (1&lt;=i&lt;=K)</a:t>
            </a:r>
            <a:r>
              <a:rPr lang="zh-CN" altLang="zh-CN" sz="2800" b="1" smtClean="0"/>
              <a:t>。</a:t>
            </a:r>
          </a:p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zh-CN" sz="2800" b="1" smtClean="0"/>
              <a:t>你的任务是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zh-CN" sz="2800" b="1" smtClean="0"/>
              <a:t>已知有</a:t>
            </a:r>
            <a:r>
              <a:rPr lang="en-US" altLang="zh-CN" sz="2800" b="1" smtClean="0"/>
              <a:t>N</a:t>
            </a:r>
            <a:r>
              <a:rPr lang="zh-CN" altLang="zh-CN" sz="2800" b="1" smtClean="0"/>
              <a:t>位同学的身高，计算</a:t>
            </a:r>
            <a:r>
              <a:rPr lang="zh-CN" altLang="zh-CN" sz="2800" b="1" smtClean="0">
                <a:solidFill>
                  <a:srgbClr val="FF0000"/>
                </a:solidFill>
              </a:rPr>
              <a:t>最少</a:t>
            </a:r>
            <a:r>
              <a:rPr lang="zh-CN" altLang="zh-CN" sz="2800" b="1" smtClean="0"/>
              <a:t>需要几位同学出列，可以使得剩下的同学排成合唱队形。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714A3-EBC1-4BC3-9CAB-EB906C191A8B}" type="slidenum">
              <a:rPr lang="zh-CN" altLang="en-US"/>
              <a:t>57</a:t>
            </a:fld>
            <a:endParaRPr lang="zh-CN" altLang="en-US"/>
          </a:p>
        </p:txBody>
      </p:sp>
      <p:sp>
        <p:nvSpPr>
          <p:cNvPr id="9220" name="内容占位符 3"/>
          <p:cNvSpPr>
            <a:spLocks noGrp="1"/>
          </p:cNvSpPr>
          <p:nvPr>
            <p:ph sz="quarter" idx="1"/>
          </p:nvPr>
        </p:nvSpPr>
        <p:spPr>
          <a:xfrm>
            <a:off x="179388" y="3671888"/>
            <a:ext cx="7772400" cy="5762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b="1" smtClean="0"/>
              <a:t>【样例输入输出】</a:t>
            </a:r>
          </a:p>
          <a:p>
            <a:pPr eaLnBrk="1" hangingPunct="1"/>
            <a:endParaRPr lang="zh-CN" altLang="en-US" b="1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850" y="4292600"/>
          <a:ext cx="8569325" cy="17081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48935"/>
                <a:gridCol w="2520390"/>
              </a:tblGrid>
              <a:tr h="427038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chorus.in</a:t>
                      </a:r>
                      <a:endParaRPr lang="zh-CN" sz="2800" b="1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chorus.out</a:t>
                      </a:r>
                      <a:endParaRPr lang="zh-CN" sz="2800" b="1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/>
                </a:tc>
              </a:tr>
              <a:tr h="1281113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8</a:t>
                      </a:r>
                      <a:endParaRPr lang="zh-CN" sz="2800" b="1" dirty="0">
                        <a:effectLst/>
                      </a:endParaRPr>
                    </a:p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186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</a:rPr>
                        <a:t>186 150 </a:t>
                      </a:r>
                      <a:r>
                        <a:rPr lang="en-US" sz="2800" b="1" dirty="0">
                          <a:effectLst/>
                        </a:rPr>
                        <a:t>200 160 130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</a:rPr>
                        <a:t>197 220</a:t>
                      </a:r>
                      <a:endParaRPr lang="zh-CN" sz="28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zh-CN" sz="2800" b="1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zh-CN" sz="2800" b="1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  <p:sp>
        <p:nvSpPr>
          <p:cNvPr id="9232" name="矩形 1"/>
          <p:cNvSpPr>
            <a:spLocks noChangeArrowheads="1"/>
          </p:cNvSpPr>
          <p:nvPr/>
        </p:nvSpPr>
        <p:spPr bwMode="auto">
          <a:xfrm>
            <a:off x="395288" y="115888"/>
            <a:ext cx="8353425" cy="354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800" b="1"/>
              <a:t>【输入】</a:t>
            </a:r>
          </a:p>
          <a:p>
            <a:r>
              <a:rPr lang="zh-CN" altLang="zh-CN" sz="2800" b="1"/>
              <a:t>第一行是一个整数</a:t>
            </a:r>
            <a:r>
              <a:rPr lang="en-US" altLang="zh-CN" sz="2800" b="1"/>
              <a:t>N(2&lt;=N&lt;=1000),</a:t>
            </a:r>
            <a:r>
              <a:rPr lang="zh-CN" altLang="zh-CN" sz="2800" b="1"/>
              <a:t>表示同学的总数。</a:t>
            </a:r>
          </a:p>
          <a:p>
            <a:r>
              <a:rPr lang="zh-CN" altLang="zh-CN" sz="2800" b="1"/>
              <a:t>第二行有</a:t>
            </a:r>
            <a:r>
              <a:rPr lang="en-US" altLang="zh-CN" sz="2800" b="1"/>
              <a:t>n</a:t>
            </a:r>
            <a:r>
              <a:rPr lang="zh-CN" altLang="zh-CN" sz="2800" b="1"/>
              <a:t>个整数，用空格分隔，第</a:t>
            </a:r>
            <a:r>
              <a:rPr lang="en-US" altLang="zh-CN" sz="2800" b="1"/>
              <a:t>i</a:t>
            </a:r>
            <a:r>
              <a:rPr lang="zh-CN" altLang="zh-CN" sz="2800" b="1"/>
              <a:t>个整数</a:t>
            </a:r>
            <a:r>
              <a:rPr lang="en-US" altLang="zh-CN" sz="2800" b="1"/>
              <a:t>Ti(130&lt;=Ti&lt;=230)</a:t>
            </a:r>
            <a:r>
              <a:rPr lang="zh-CN" altLang="zh-CN" sz="2800" b="1"/>
              <a:t>是第</a:t>
            </a:r>
            <a:r>
              <a:rPr lang="en-US" altLang="zh-CN" sz="2800" b="1"/>
              <a:t>i</a:t>
            </a:r>
            <a:r>
              <a:rPr lang="zh-CN" altLang="zh-CN" sz="2800" b="1"/>
              <a:t>位同学的身高（厘米）。</a:t>
            </a:r>
          </a:p>
          <a:p>
            <a:r>
              <a:rPr lang="zh-CN" altLang="zh-CN" sz="2800" b="1"/>
              <a:t>【输出】</a:t>
            </a:r>
          </a:p>
          <a:p>
            <a:r>
              <a:rPr lang="zh-CN" altLang="zh-CN" sz="2800" b="1"/>
              <a:t>一个整数，表示最少需要几位同学出列。</a:t>
            </a:r>
          </a:p>
          <a:p>
            <a:r>
              <a:rPr lang="zh-CN" altLang="zh-CN" sz="2800" b="1"/>
              <a:t>【数据规模】</a:t>
            </a:r>
          </a:p>
          <a:p>
            <a:r>
              <a:rPr lang="zh-CN" altLang="zh-CN" sz="2800" b="1"/>
              <a:t>对与全部的数据，保证有</a:t>
            </a:r>
            <a:r>
              <a:rPr lang="en-US" altLang="zh-CN" sz="2800" b="1"/>
              <a:t>n&lt;=1000</a:t>
            </a:r>
            <a:r>
              <a:rPr lang="zh-CN" altLang="zh-CN" sz="2800" b="1"/>
              <a:t>。</a:t>
            </a:r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7524750" y="2997200"/>
          <a:ext cx="6238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包装程序外壳对象" showAsIcon="1" r:id="rId3" imgW="624840" imgH="497840" progId="Package">
                  <p:embed/>
                </p:oleObj>
              </mc:Choice>
              <mc:Fallback>
                <p:oleObj name="包装程序外壳对象" showAsIcon="1" r:id="rId3" imgW="624840" imgH="497840" progId="Packag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997200"/>
                        <a:ext cx="6238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2736850" cy="796925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问题分析</a:t>
            </a:r>
            <a:r>
              <a:rPr lang="en-US" altLang="zh-CN" b="1" smtClean="0"/>
              <a:t>:</a:t>
            </a: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19E1D-22D9-42B2-95F4-DFB478DD34B6}" type="slidenum">
              <a:rPr lang="zh-CN" altLang="en-US"/>
              <a:t>58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388" y="908050"/>
            <a:ext cx="8713787" cy="5329238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b="1" dirty="0"/>
              <a:t>计算</a:t>
            </a:r>
            <a:r>
              <a:rPr lang="zh-CN" altLang="zh-CN" b="1" dirty="0">
                <a:solidFill>
                  <a:srgbClr val="FF0000"/>
                </a:solidFill>
              </a:rPr>
              <a:t>最少</a:t>
            </a:r>
            <a:r>
              <a:rPr lang="zh-CN" altLang="zh-CN" b="1" dirty="0"/>
              <a:t>需要几位同学</a:t>
            </a:r>
            <a:r>
              <a:rPr lang="zh-CN" altLang="zh-CN" b="1" dirty="0">
                <a:solidFill>
                  <a:srgbClr val="FF0000"/>
                </a:solidFill>
              </a:rPr>
              <a:t>出列</a:t>
            </a:r>
            <a:r>
              <a:rPr lang="zh-CN" altLang="zh-CN" b="1" dirty="0"/>
              <a:t>，可转化为计算</a:t>
            </a:r>
            <a:r>
              <a:rPr lang="zh-CN" altLang="zh-CN" b="1" dirty="0">
                <a:solidFill>
                  <a:srgbClr val="FF0000"/>
                </a:solidFill>
              </a:rPr>
              <a:t>最多能留下</a:t>
            </a:r>
            <a:r>
              <a:rPr lang="zh-CN" altLang="zh-CN" b="1" dirty="0"/>
              <a:t>多少同学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b="1" dirty="0"/>
              <a:t>将所有合唱队形同学排为一列，在二维坐标系中根据身高描点连线，图样就像一座山峰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en-US" altLang="zh-CN" b="1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en-US" altLang="zh-CN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zh-CN" b="1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b="1" dirty="0"/>
              <a:t>队列左边的身高依次上升，右边依次下降，</a:t>
            </a:r>
            <a:r>
              <a:rPr lang="zh-CN" altLang="zh-CN" b="1" dirty="0">
                <a:solidFill>
                  <a:srgbClr val="FF0000"/>
                </a:solidFill>
              </a:rPr>
              <a:t>中间有一个最高点</a:t>
            </a:r>
            <a:r>
              <a:rPr lang="zh-CN" altLang="zh-CN" b="1" dirty="0"/>
              <a:t>，而这个最高点的左侧</a:t>
            </a:r>
            <a:r>
              <a:rPr lang="zh-CN" altLang="zh-CN" b="1" dirty="0" smtClean="0"/>
              <a:t>是上升</a:t>
            </a:r>
            <a:r>
              <a:rPr lang="zh-CN" altLang="zh-CN" b="1" dirty="0"/>
              <a:t>子序列，右侧</a:t>
            </a:r>
            <a:r>
              <a:rPr lang="zh-CN" altLang="zh-CN" b="1" dirty="0" smtClean="0"/>
              <a:t>是下降</a:t>
            </a:r>
            <a:r>
              <a:rPr lang="zh-CN" altLang="zh-CN" b="1" dirty="0"/>
              <a:t>子序列</a:t>
            </a:r>
            <a:r>
              <a:rPr lang="zh-CN" altLang="zh-CN" b="1" dirty="0" smtClean="0"/>
              <a:t>。</a:t>
            </a:r>
            <a:r>
              <a:rPr lang="zh-CN" altLang="en-US" b="1" dirty="0" smtClean="0"/>
              <a:t>人数最多</a:t>
            </a:r>
            <a:r>
              <a:rPr lang="zh-CN" altLang="zh-CN" b="1" dirty="0" smtClean="0"/>
              <a:t>是</a:t>
            </a:r>
            <a:r>
              <a:rPr lang="zh-CN" altLang="zh-CN" b="1" dirty="0"/>
              <a:t>最优合唱队形。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b="1" dirty="0"/>
          </a:p>
        </p:txBody>
      </p:sp>
      <p:pic>
        <p:nvPicPr>
          <p:cNvPr id="79877" name="Picture 2" descr="QQ截图2012022416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2655888"/>
            <a:ext cx="388620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3167062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算法描述：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676F1-BC23-437D-AEED-DE7CD68E2874}" type="slidenum">
              <a:rPr lang="zh-CN" altLang="en-US"/>
              <a:t>59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3675" y="1268730"/>
            <a:ext cx="8927465" cy="338455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sz="2800" b="1" dirty="0" smtClean="0"/>
              <a:t>对</a:t>
            </a:r>
            <a:r>
              <a:rPr lang="zh-CN" altLang="zh-CN" sz="2800" b="1" dirty="0"/>
              <a:t>整个身高</a:t>
            </a:r>
            <a:r>
              <a:rPr lang="zh-CN" altLang="zh-CN" sz="2800" b="1" dirty="0" smtClean="0"/>
              <a:t>序列</a:t>
            </a:r>
            <a:r>
              <a:rPr lang="en-US" altLang="zh-CN" sz="2800" b="1" dirty="0" smtClean="0"/>
              <a:t>a[i]</a:t>
            </a:r>
            <a:r>
              <a:rPr lang="zh-CN" altLang="zh-CN" sz="2800" b="1" dirty="0" smtClean="0"/>
              <a:t>做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sz="2800" b="1" dirty="0" smtClean="0"/>
              <a:t>一</a:t>
            </a:r>
            <a:r>
              <a:rPr lang="zh-CN" altLang="zh-CN" sz="2800" b="1" dirty="0"/>
              <a:t>次最长上升子序列</a:t>
            </a:r>
            <a:r>
              <a:rPr lang="en-US" altLang="zh-CN" sz="2800" b="1" dirty="0"/>
              <a:t>(f[i</a:t>
            </a:r>
            <a:r>
              <a:rPr lang="en-US" altLang="zh-CN" sz="2800" b="1" dirty="0" smtClean="0"/>
              <a:t>])</a:t>
            </a:r>
            <a:r>
              <a:rPr lang="zh-CN" altLang="en-US" sz="2800" b="1" dirty="0" smtClean="0"/>
              <a:t>：正推求；</a:t>
            </a: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sz="2800" b="1" dirty="0" smtClean="0"/>
              <a:t>一</a:t>
            </a:r>
            <a:r>
              <a:rPr lang="zh-CN" altLang="zh-CN" sz="2800" b="1" dirty="0"/>
              <a:t>次最长下降子序列</a:t>
            </a:r>
            <a:r>
              <a:rPr lang="en-US" altLang="zh-CN" sz="2800" b="1" dirty="0"/>
              <a:t>(g[i</a:t>
            </a:r>
            <a:r>
              <a:rPr lang="en-US" altLang="zh-CN" sz="2800" b="1" dirty="0" smtClean="0"/>
              <a:t>])</a:t>
            </a:r>
            <a:r>
              <a:rPr lang="zh-CN" altLang="en-US" sz="2800" b="1" dirty="0" smtClean="0"/>
              <a:t>：倒推求；</a:t>
            </a: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sz="2800" b="1" dirty="0" smtClean="0"/>
              <a:t>之后</a:t>
            </a:r>
            <a:r>
              <a:rPr lang="zh-CN" altLang="zh-CN" sz="2800" b="1" dirty="0"/>
              <a:t>枚举</a:t>
            </a:r>
            <a:r>
              <a:rPr lang="zh-CN" altLang="zh-CN" sz="2800" b="1" dirty="0" smtClean="0"/>
              <a:t>最高点</a:t>
            </a:r>
            <a:r>
              <a:rPr lang="en-US" altLang="zh-CN" sz="2800" b="1" dirty="0" smtClean="0"/>
              <a:t>a[i]: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en-US" altLang="zh-CN" sz="2800" b="1" dirty="0" err="1" smtClean="0"/>
              <a:t>ans</a:t>
            </a:r>
            <a:r>
              <a:rPr lang="en-US" altLang="zh-CN" sz="2800" b="1" dirty="0" smtClean="0"/>
              <a:t>=max(f[i</a:t>
            </a:r>
            <a:r>
              <a:rPr lang="en-US" altLang="zh-CN" sz="2800" b="1" dirty="0"/>
              <a:t>]+g[i]-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是保留最大值。</a:t>
            </a: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800" b="1" dirty="0" smtClean="0"/>
              <a:t>最少出队列人数</a:t>
            </a:r>
            <a:r>
              <a:rPr lang="en-US" altLang="zh-CN" sz="2800" b="1" dirty="0" smtClean="0"/>
              <a:t>:n-ans.</a:t>
            </a:r>
            <a:endParaRPr lang="zh-CN" altLang="zh-CN" sz="2800" b="1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588" y="720725"/>
            <a:ext cx="4551362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900113" y="4665663"/>
            <a:ext cx="748823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/>
              <a:t>路径数字最大和：</a:t>
            </a:r>
            <a:r>
              <a:rPr lang="en-US" altLang="zh-CN" sz="4000" b="1"/>
              <a:t>7+3+8+7+5=30</a:t>
            </a:r>
            <a:endParaRPr lang="zh-CN" altLang="en-US" sz="40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53694-E246-4963-8BA5-A1E64A72BD6B}" type="slidenum">
              <a:rPr lang="zh-CN" altLang="en-US"/>
              <a:t>6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2447925" cy="508000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参考代码：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E3EA5-6BF3-4D50-AF25-DC7EB4E062AE}" type="slidenum">
              <a:rPr lang="zh-CN" altLang="en-US"/>
              <a:t>60</a:t>
            </a:fld>
            <a:endParaRPr lang="zh-CN" altLang="en-US"/>
          </a:p>
        </p:txBody>
      </p:sp>
      <p:sp>
        <p:nvSpPr>
          <p:cNvPr id="81924" name="内容占位符 3"/>
          <p:cNvSpPr>
            <a:spLocks noGrp="1"/>
          </p:cNvSpPr>
          <p:nvPr>
            <p:ph sz="quarter" idx="1"/>
          </p:nvPr>
        </p:nvSpPr>
        <p:spPr>
          <a:xfrm>
            <a:off x="684213" y="1052513"/>
            <a:ext cx="7920037" cy="51847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a[1]:</a:t>
            </a:r>
            <a:r>
              <a:rPr lang="zh-CN" altLang="en-US" sz="2800" b="1" smtClean="0"/>
              <a:t>依次是</a:t>
            </a:r>
            <a:r>
              <a:rPr lang="en-US" altLang="zh-CN" sz="2800" b="1" smtClean="0"/>
              <a:t>n</a:t>
            </a:r>
            <a:r>
              <a:rPr lang="zh-CN" altLang="en-US" sz="2800" b="1" smtClean="0"/>
              <a:t>个人的身高。</a:t>
            </a:r>
            <a:endParaRPr lang="en-US" altLang="zh-CN" sz="2800" b="1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f[i]: </a:t>
            </a:r>
            <a:r>
              <a:rPr lang="zh-CN" altLang="en-US" sz="2800" b="1" smtClean="0"/>
              <a:t>以</a:t>
            </a:r>
            <a:r>
              <a:rPr lang="en-US" altLang="zh-CN" sz="2800" b="1" smtClean="0"/>
              <a:t>a[i]</a:t>
            </a:r>
            <a:r>
              <a:rPr lang="zh-CN" altLang="en-US" sz="2800" b="1" smtClean="0"/>
              <a:t>为最后一个人最长上升子序列长度</a:t>
            </a:r>
            <a:r>
              <a:rPr lang="en-US" altLang="zh-CN" sz="2800" b="1" smtClean="0"/>
              <a:t>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f[1]=1;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for(i=2;i&lt;=n;i++){//</a:t>
            </a:r>
            <a:r>
              <a:rPr lang="zh-CN" altLang="en-US" sz="2800" b="1" smtClean="0"/>
              <a:t>以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为开始位置的最大值</a:t>
            </a:r>
            <a:r>
              <a:rPr lang="en-US" altLang="zh-CN" sz="2800" b="1" smtClean="0"/>
              <a:t>f[i]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   for(j=1;j&lt;i;j++)//</a:t>
            </a:r>
            <a:r>
              <a:rPr lang="zh-CN" altLang="en-US" sz="2800" b="1" smtClean="0"/>
              <a:t>找最大的</a:t>
            </a:r>
            <a:r>
              <a:rPr lang="en-US" altLang="zh-CN" sz="2800" b="1" smtClean="0"/>
              <a:t>f[j]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	if(a[j]&lt;a[i] &amp;&amp;  f[j]&gt;f[i])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	     f[i]=f[j];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   f[i]++;//max{f[j]}+1;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sz="2800" b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AA0F4-CBE6-4E89-808B-A34BBDF31BB1}" type="slidenum">
              <a:rPr lang="zh-CN" altLang="en-US"/>
              <a:t>61</a:t>
            </a:fld>
            <a:endParaRPr lang="zh-CN" altLang="en-US"/>
          </a:p>
        </p:txBody>
      </p:sp>
      <p:sp>
        <p:nvSpPr>
          <p:cNvPr id="82947" name="内容占位符 3"/>
          <p:cNvSpPr>
            <a:spLocks noGrp="1"/>
          </p:cNvSpPr>
          <p:nvPr>
            <p:ph sz="quarter" idx="1"/>
          </p:nvPr>
        </p:nvSpPr>
        <p:spPr>
          <a:xfrm>
            <a:off x="468313" y="836613"/>
            <a:ext cx="8064500" cy="467995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smtClean="0"/>
              <a:t>//g[i]:</a:t>
            </a:r>
            <a:r>
              <a:rPr lang="zh-CN" altLang="en-US" sz="2800" b="1" smtClean="0"/>
              <a:t>以</a:t>
            </a:r>
            <a:r>
              <a:rPr lang="en-US" altLang="zh-CN" sz="2800" b="1" smtClean="0"/>
              <a:t>a[i]</a:t>
            </a:r>
            <a:r>
              <a:rPr lang="zh-CN" altLang="en-US" sz="2800" b="1" smtClean="0"/>
              <a:t>开头的最长子序列长度</a:t>
            </a:r>
            <a:endParaRPr lang="en-US" altLang="zh-CN" sz="2800" b="1" smtClean="0"/>
          </a:p>
          <a:p>
            <a:pPr eaLnBrk="1" hangingPunct="1">
              <a:buNone/>
            </a:pPr>
            <a:r>
              <a:rPr lang="en-US" altLang="zh-CN" sz="2800" b="1" smtClean="0"/>
              <a:t>g[n]=1;</a:t>
            </a:r>
          </a:p>
          <a:p>
            <a:pPr eaLnBrk="1" hangingPunct="1">
              <a:buNone/>
            </a:pPr>
            <a:r>
              <a:rPr lang="en-US" altLang="zh-CN" sz="2800" b="1" smtClean="0"/>
              <a:t>for(i=n-1;i&gt;0;i--){//</a:t>
            </a:r>
            <a:r>
              <a:rPr lang="zh-CN" altLang="en-US" sz="2800" b="1" smtClean="0"/>
              <a:t>以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为开始位置的最大值</a:t>
            </a:r>
            <a:r>
              <a:rPr lang="en-US" altLang="zh-CN" sz="2800" b="1" smtClean="0"/>
              <a:t>f[i] </a:t>
            </a:r>
          </a:p>
          <a:p>
            <a:pPr eaLnBrk="1" hangingPunct="1">
              <a:buNone/>
            </a:pPr>
            <a:r>
              <a:rPr lang="en-US" altLang="zh-CN" sz="2800" b="1" smtClean="0"/>
              <a:t>	 for(j=i+1;j&lt;=n;j++)//</a:t>
            </a:r>
            <a:r>
              <a:rPr lang="zh-CN" altLang="en-US" sz="2800" b="1" smtClean="0"/>
              <a:t>找最大的</a:t>
            </a:r>
            <a:r>
              <a:rPr lang="en-US" altLang="zh-CN" sz="2800" b="1" smtClean="0"/>
              <a:t>f[j]</a:t>
            </a:r>
          </a:p>
          <a:p>
            <a:pPr eaLnBrk="1" hangingPunct="1">
              <a:buNone/>
            </a:pPr>
            <a:r>
              <a:rPr lang="en-US" altLang="zh-CN" sz="2800" b="1" smtClean="0"/>
              <a:t>	      if(a[j]&gt;a[i] &amp;&amp;  g[j]&gt;g[i])</a:t>
            </a:r>
          </a:p>
          <a:p>
            <a:pPr eaLnBrk="1" hangingPunct="1">
              <a:buNone/>
            </a:pPr>
            <a:r>
              <a:rPr lang="en-US" altLang="zh-CN" sz="2800" b="1" smtClean="0"/>
              <a:t>	         g[i]=g[j];</a:t>
            </a:r>
          </a:p>
          <a:p>
            <a:pPr eaLnBrk="1" hangingPunct="1">
              <a:buNone/>
            </a:pPr>
            <a:r>
              <a:rPr lang="en-US" altLang="zh-CN" sz="2800" b="1" smtClean="0"/>
              <a:t>    f[i]++;//max{f[j]}+1; </a:t>
            </a:r>
          </a:p>
          <a:p>
            <a:pPr eaLnBrk="1" hangingPunct="1">
              <a:buNone/>
            </a:pPr>
            <a:r>
              <a:rPr lang="en-US" altLang="zh-CN" sz="2800" b="1" smtClean="0"/>
              <a:t>}</a:t>
            </a: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枚举以</a:t>
            </a:r>
            <a:r>
              <a:rPr lang="en-US" altLang="zh-CN" b="1" smtClean="0"/>
              <a:t>i</a:t>
            </a:r>
            <a:r>
              <a:rPr lang="zh-CN" altLang="en-US" b="1" smtClean="0"/>
              <a:t>为最高的队形：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0CA46-CD29-4907-964D-49A524CAC2E0}" type="slidenum">
              <a:rPr lang="zh-CN" altLang="en-US"/>
              <a:t>62</a:t>
            </a:fld>
            <a:endParaRPr lang="zh-CN" altLang="en-US"/>
          </a:p>
        </p:txBody>
      </p:sp>
      <p:sp>
        <p:nvSpPr>
          <p:cNvPr id="83972" name="内容占位符 3"/>
          <p:cNvSpPr>
            <a:spLocks noGrp="1"/>
          </p:cNvSpPr>
          <p:nvPr>
            <p:ph sz="quarter" idx="1"/>
          </p:nvPr>
        </p:nvSpPr>
        <p:spPr>
          <a:xfrm>
            <a:off x="827088" y="1557338"/>
            <a:ext cx="7705725" cy="342106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smtClean="0"/>
              <a:t>ans=0;//</a:t>
            </a:r>
            <a:r>
              <a:rPr lang="zh-CN" altLang="en-US" sz="2800" b="1" smtClean="0"/>
              <a:t>保留的最多人数 </a:t>
            </a:r>
          </a:p>
          <a:p>
            <a:pPr eaLnBrk="1" hangingPunct="1">
              <a:buNone/>
            </a:pPr>
            <a:r>
              <a:rPr lang="en-US" altLang="zh-CN" sz="2800" b="1" smtClean="0"/>
              <a:t>for(i=1;i&lt;=n;i++)//</a:t>
            </a:r>
            <a:r>
              <a:rPr lang="zh-CN" altLang="en-US" sz="2800" b="1" smtClean="0"/>
              <a:t>找出最长上升子序列 </a:t>
            </a:r>
          </a:p>
          <a:p>
            <a:pPr eaLnBrk="1" hangingPunct="1">
              <a:buNone/>
            </a:pPr>
            <a:r>
              <a:rPr lang="zh-CN" altLang="en-US" sz="2800" b="1" smtClean="0"/>
              <a:t>	 </a:t>
            </a:r>
            <a:r>
              <a:rPr lang="en-US" altLang="zh-CN" sz="2800" b="1" smtClean="0"/>
              <a:t>if(f[i]+g[i]-1&gt;ans) ans=f[i]+g[i]-1;</a:t>
            </a:r>
          </a:p>
          <a:p>
            <a:pPr eaLnBrk="1" hangingPunct="1">
              <a:buNone/>
            </a:pPr>
            <a:r>
              <a:rPr lang="en-US" altLang="zh-CN" sz="2800" b="1" smtClean="0"/>
              <a:t>cout&lt;&lt;n-ans;</a:t>
            </a:r>
            <a:r>
              <a:rPr lang="zh-CN" altLang="en-US" sz="2800" b="1" smtClean="0"/>
              <a:t> </a:t>
            </a:r>
            <a:r>
              <a:rPr lang="en-US" altLang="zh-CN" sz="2800" b="1" smtClean="0"/>
              <a:t>//</a:t>
            </a:r>
            <a:r>
              <a:rPr lang="zh-CN" altLang="en-US" sz="2800" b="1" smtClean="0"/>
              <a:t>最少出队人数</a:t>
            </a:r>
            <a:endParaRPr lang="en-US" altLang="zh-CN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2555875" y="44450"/>
            <a:ext cx="3671888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3</a:t>
            </a:r>
            <a:r>
              <a:rPr lang="zh-CN" altLang="en-US" b="1" smtClean="0"/>
              <a:t>：</a:t>
            </a:r>
            <a:r>
              <a:rPr lang="zh-CN" altLang="zh-CN" b="1" smtClean="0"/>
              <a:t>上帝选人</a:t>
            </a:r>
            <a:endParaRPr lang="zh-CN" altLang="en-US" b="1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8EDA7-1461-453F-AFAF-A91464750903}" type="slidenum">
              <a:rPr lang="zh-CN" altLang="en-US"/>
              <a:t>63</a:t>
            </a:fld>
            <a:endParaRPr lang="zh-CN" altLang="en-US"/>
          </a:p>
        </p:txBody>
      </p:sp>
      <p:sp>
        <p:nvSpPr>
          <p:cNvPr id="84996" name="内容占位符 3"/>
          <p:cNvSpPr>
            <a:spLocks noGrp="1"/>
          </p:cNvSpPr>
          <p:nvPr>
            <p:ph sz="quarter" idx="1"/>
          </p:nvPr>
        </p:nvSpPr>
        <p:spPr>
          <a:xfrm>
            <a:off x="107950" y="836613"/>
            <a:ext cx="8856663" cy="5661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b="1" smtClean="0"/>
              <a:t>【问题描述】</a:t>
            </a:r>
          </a:p>
          <a:p>
            <a:pPr marL="0" indent="647700" eaLnBrk="1" hangingPunct="1">
              <a:buNone/>
            </a:pPr>
            <a:r>
              <a:rPr lang="zh-CN" altLang="zh-CN" b="1" smtClean="0"/>
              <a:t>世界上的人都有</a:t>
            </a:r>
            <a:r>
              <a:rPr lang="zh-CN" altLang="zh-CN" b="1" smtClean="0">
                <a:solidFill>
                  <a:srgbClr val="FF0000"/>
                </a:solidFill>
              </a:rPr>
              <a:t>智商</a:t>
            </a:r>
            <a:r>
              <a:rPr lang="en-US" altLang="zh-CN" b="1" smtClean="0">
                <a:solidFill>
                  <a:srgbClr val="FF0000"/>
                </a:solidFill>
              </a:rPr>
              <a:t>IQ</a:t>
            </a:r>
            <a:r>
              <a:rPr lang="zh-CN" altLang="zh-CN" b="1" smtClean="0"/>
              <a:t>和</a:t>
            </a:r>
            <a:r>
              <a:rPr lang="zh-CN" altLang="zh-CN" b="1" smtClean="0">
                <a:solidFill>
                  <a:srgbClr val="FF0000"/>
                </a:solidFill>
              </a:rPr>
              <a:t>情商</a:t>
            </a:r>
            <a:r>
              <a:rPr lang="en-US" altLang="zh-CN" b="1" smtClean="0">
                <a:solidFill>
                  <a:srgbClr val="FF0000"/>
                </a:solidFill>
              </a:rPr>
              <a:t>EQ</a:t>
            </a:r>
            <a:r>
              <a:rPr lang="zh-CN" altLang="zh-CN" b="1" smtClean="0"/>
              <a:t>。我们用两个数字来表示人的智商和情商，数字大就代表其相应智商或情商高。现在你面前有</a:t>
            </a:r>
            <a:r>
              <a:rPr lang="en-US" altLang="zh-CN" b="1" smtClean="0"/>
              <a:t>N</a:t>
            </a:r>
            <a:r>
              <a:rPr lang="zh-CN" altLang="zh-CN" b="1" smtClean="0"/>
              <a:t>个人，这</a:t>
            </a:r>
            <a:r>
              <a:rPr lang="en-US" altLang="zh-CN" b="1" smtClean="0"/>
              <a:t>N</a:t>
            </a:r>
            <a:r>
              <a:rPr lang="zh-CN" altLang="zh-CN" b="1" smtClean="0"/>
              <a:t>个人的智商和情商均已知，请你选择出尽量多的人，</a:t>
            </a:r>
            <a:r>
              <a:rPr lang="zh-CN" altLang="en-US" b="1" smtClean="0"/>
              <a:t>要求</a:t>
            </a:r>
            <a:r>
              <a:rPr lang="zh-CN" altLang="zh-CN" b="1" smtClean="0"/>
              <a:t>选出的人中不存在任意两人</a:t>
            </a:r>
            <a:r>
              <a:rPr lang="en-US" altLang="zh-CN" b="1" smtClean="0"/>
              <a:t>i</a:t>
            </a:r>
            <a:r>
              <a:rPr lang="zh-CN" altLang="zh-CN" b="1" smtClean="0"/>
              <a:t>和</a:t>
            </a:r>
            <a:r>
              <a:rPr lang="en-US" altLang="zh-CN" b="1" smtClean="0"/>
              <a:t>j</a:t>
            </a:r>
            <a:r>
              <a:rPr lang="zh-CN" altLang="zh-CN" b="1" smtClean="0"/>
              <a:t>，</a:t>
            </a:r>
            <a:r>
              <a:rPr lang="en-US" altLang="zh-CN" b="1" smtClean="0"/>
              <a:t>i</a:t>
            </a:r>
            <a:r>
              <a:rPr lang="zh-CN" altLang="zh-CN" b="1" smtClean="0"/>
              <a:t>的智商大于</a:t>
            </a:r>
            <a:r>
              <a:rPr lang="en-US" altLang="zh-CN" b="1" smtClean="0"/>
              <a:t>j</a:t>
            </a:r>
            <a:r>
              <a:rPr lang="zh-CN" altLang="zh-CN" b="1" smtClean="0"/>
              <a:t>的智商但</a:t>
            </a:r>
            <a:r>
              <a:rPr lang="en-US" altLang="zh-CN" b="1" smtClean="0"/>
              <a:t>i</a:t>
            </a:r>
            <a:r>
              <a:rPr lang="zh-CN" altLang="zh-CN" b="1" smtClean="0"/>
              <a:t>的情商小于</a:t>
            </a:r>
            <a:r>
              <a:rPr lang="en-US" altLang="zh-CN" b="1" smtClean="0"/>
              <a:t>j</a:t>
            </a:r>
            <a:r>
              <a:rPr lang="zh-CN" altLang="zh-CN" b="1" smtClean="0"/>
              <a:t>的情商。</a:t>
            </a:r>
          </a:p>
          <a:p>
            <a:pPr marL="0" indent="0" eaLnBrk="1" hangingPunct="1">
              <a:buNone/>
            </a:pPr>
            <a:r>
              <a:rPr lang="zh-CN" altLang="zh-CN" b="1" smtClean="0"/>
              <a:t>【输入】</a:t>
            </a:r>
          </a:p>
          <a:p>
            <a:pPr marL="0" indent="647700" eaLnBrk="1" hangingPunct="1">
              <a:buNone/>
            </a:pPr>
            <a:r>
              <a:rPr lang="zh-CN" altLang="zh-CN" b="1"/>
              <a:t>第一行一个正整数</a:t>
            </a:r>
            <a:r>
              <a:rPr lang="en-US" altLang="zh-CN" b="1"/>
              <a:t>N</a:t>
            </a:r>
            <a:r>
              <a:rPr lang="zh-CN" altLang="zh-CN" b="1"/>
              <a:t>，表示人的数量。</a:t>
            </a:r>
          </a:p>
          <a:p>
            <a:pPr marL="0" indent="647700" eaLnBrk="1" hangingPunct="1">
              <a:buNone/>
            </a:pPr>
            <a:r>
              <a:rPr lang="zh-CN" altLang="zh-CN" b="1"/>
              <a:t>第二行至第</a:t>
            </a:r>
            <a:r>
              <a:rPr lang="en-US" altLang="zh-CN" b="1"/>
              <a:t>N+1</a:t>
            </a:r>
            <a:r>
              <a:rPr lang="zh-CN" altLang="zh-CN" b="1"/>
              <a:t>行，每行两个正整数，分别表示每个人的智商和情商。</a:t>
            </a:r>
          </a:p>
          <a:p>
            <a:pPr marL="0" indent="0" eaLnBrk="1" hangingPunct="1">
              <a:buNone/>
            </a:pPr>
            <a:r>
              <a:rPr lang="zh-CN" altLang="zh-CN" b="1" smtClean="0"/>
              <a:t>【输出】</a:t>
            </a:r>
          </a:p>
          <a:p>
            <a:pPr marL="0" indent="647700" eaLnBrk="1" hangingPunct="1">
              <a:buNone/>
            </a:pPr>
            <a:r>
              <a:rPr lang="zh-CN" altLang="zh-CN" b="1"/>
              <a:t>仅一行，为最多选出的人的个数。</a:t>
            </a:r>
          </a:p>
          <a:p>
            <a:pPr marL="0" indent="0" eaLnBrk="1" hangingPunct="1">
              <a:buNone/>
            </a:pP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1D87C-32EC-4975-BED0-073463CD36D3}" type="slidenum">
              <a:rPr lang="zh-CN" altLang="en-US"/>
              <a:t>64</a:t>
            </a:fld>
            <a:endParaRPr lang="zh-CN" altLang="en-US"/>
          </a:p>
        </p:txBody>
      </p:sp>
      <p:sp>
        <p:nvSpPr>
          <p:cNvPr id="86019" name="内容占位符 3"/>
          <p:cNvSpPr>
            <a:spLocks noGrp="1"/>
          </p:cNvSpPr>
          <p:nvPr>
            <p:ph sz="quarter" idx="1"/>
          </p:nvPr>
        </p:nvSpPr>
        <p:spPr>
          <a:xfrm>
            <a:off x="611188" y="549275"/>
            <a:ext cx="7772400" cy="1655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z="2800" b="1" smtClean="0"/>
              <a:t>【数据规模和约定】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  N&lt;=1000</a:t>
            </a:r>
            <a:r>
              <a:rPr lang="zh-CN" altLang="zh-CN" sz="2800" b="1" smtClean="0"/>
              <a:t>；</a:t>
            </a:r>
            <a:endParaRPr lang="en-US" altLang="zh-CN" sz="2800" b="1" smtClean="0"/>
          </a:p>
          <a:p>
            <a:pPr marL="0" indent="0" eaLnBrk="1" hangingPunct="1">
              <a:buNone/>
            </a:pPr>
            <a:r>
              <a:rPr lang="zh-CN" altLang="zh-CN" sz="2800" b="1" smtClean="0"/>
              <a:t>【输入输出样例】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550" y="2420938"/>
          <a:ext cx="6410326" cy="2133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5163"/>
                <a:gridCol w="3205163"/>
              </a:tblGrid>
              <a:tr h="1943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select.in</a:t>
                      </a:r>
                      <a:endParaRPr lang="zh-CN" sz="2800" b="1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select.out</a:t>
                      </a:r>
                      <a:endParaRPr lang="zh-CN" sz="2800" b="1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15340">
                <a:tc>
                  <a:txBody>
                    <a:bodyPr/>
                    <a:lstStyle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3</a:t>
                      </a:r>
                      <a:endParaRPr lang="zh-CN" sz="2800" b="1" dirty="0">
                        <a:effectLst/>
                      </a:endParaRPr>
                    </a:p>
                    <a:p>
                      <a:pPr marL="0" marR="0" indent="127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effectLst/>
                        </a:rPr>
                        <a:t>100 100</a:t>
                      </a:r>
                      <a:endParaRPr lang="zh-CN" sz="28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</a:rPr>
                        <a:t>120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</a:p>
                    <a:p>
                      <a:pPr marL="0" marR="0" indent="127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/>
                        </a:rPr>
                        <a:t>110 80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2</a:t>
                      </a:r>
                      <a:endParaRPr lang="zh-CN" sz="2800" b="1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问题分析</a:t>
            </a:r>
            <a:r>
              <a:rPr lang="zh-CN" altLang="en-US" smtClean="0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4F0A7-4690-45E4-8A4B-15E0DFA07353}" type="slidenum">
              <a:rPr lang="zh-CN" altLang="en-US"/>
              <a:t>65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388" y="1196975"/>
            <a:ext cx="8856662" cy="45720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zh-CN" sz="2800" b="1" dirty="0"/>
              <a:t>原题中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要求</a:t>
            </a:r>
            <a:r>
              <a:rPr lang="zh-CN" altLang="zh-CN" sz="2800" b="1" dirty="0" smtClean="0"/>
              <a:t>“</a:t>
            </a:r>
            <a:r>
              <a:rPr lang="zh-CN" altLang="zh-CN" sz="2800" b="1" dirty="0"/>
              <a:t>不存在任意两人</a:t>
            </a:r>
            <a:r>
              <a:rPr lang="en-US" altLang="zh-CN" sz="2800" b="1" dirty="0"/>
              <a:t>i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j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i</a:t>
            </a:r>
            <a:r>
              <a:rPr lang="zh-CN" altLang="zh-CN" sz="2800" b="1" dirty="0"/>
              <a:t>的智商大于</a:t>
            </a:r>
            <a:r>
              <a:rPr lang="en-US" altLang="zh-CN" sz="2800" b="1" dirty="0"/>
              <a:t>j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智商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但</a:t>
            </a:r>
            <a:r>
              <a:rPr lang="en-US" altLang="zh-CN" sz="2800" b="1" dirty="0"/>
              <a:t>i</a:t>
            </a:r>
            <a:r>
              <a:rPr lang="zh-CN" altLang="zh-CN" sz="2800" b="1" dirty="0"/>
              <a:t>的情商小于</a:t>
            </a:r>
            <a:r>
              <a:rPr lang="en-US" altLang="zh-CN" sz="2800" b="1" dirty="0"/>
              <a:t>j</a:t>
            </a:r>
            <a:r>
              <a:rPr lang="zh-CN" altLang="zh-CN" sz="2800" b="1" dirty="0"/>
              <a:t>的情商。</a:t>
            </a:r>
            <a:r>
              <a:rPr lang="zh-CN" altLang="zh-CN" sz="2800" b="1" dirty="0" smtClean="0"/>
              <a:t>”</a:t>
            </a: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zh-CN" sz="2800" b="1" dirty="0" smtClean="0"/>
              <a:t>将</a:t>
            </a:r>
            <a:r>
              <a:rPr lang="zh-CN" altLang="zh-CN" sz="2800" b="1" dirty="0"/>
              <a:t>其转化</a:t>
            </a:r>
            <a:r>
              <a:rPr lang="zh-CN" altLang="zh-CN" sz="2800" b="1" dirty="0" smtClean="0"/>
              <a:t>成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就是</a:t>
            </a:r>
            <a:r>
              <a:rPr lang="zh-CN" altLang="en-US" sz="2800" b="1" dirty="0" smtClean="0"/>
              <a:t>要求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在</a:t>
            </a:r>
            <a:r>
              <a:rPr lang="en-US" altLang="zh-CN" sz="2800" b="1" dirty="0" err="1" smtClean="0"/>
              <a:t>i,j</a:t>
            </a:r>
            <a:r>
              <a:rPr lang="zh-CN" altLang="en-US" sz="2800" b="1" dirty="0" smtClean="0"/>
              <a:t>满足：</a:t>
            </a: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如果（</a:t>
            </a:r>
            <a:r>
              <a:rPr lang="en-US" altLang="zh-CN" sz="2800" b="1" dirty="0" err="1" smtClean="0"/>
              <a:t>iq</a:t>
            </a:r>
            <a:r>
              <a:rPr lang="en-US" altLang="zh-CN" sz="2800" b="1" dirty="0" smtClean="0"/>
              <a:t>[i</a:t>
            </a:r>
            <a:r>
              <a:rPr lang="en-US" altLang="zh-CN" sz="2800" b="1" dirty="0"/>
              <a:t>] &gt; </a:t>
            </a:r>
            <a:r>
              <a:rPr lang="en-US" altLang="zh-CN" sz="2800" b="1" dirty="0" err="1"/>
              <a:t>iq</a:t>
            </a:r>
            <a:r>
              <a:rPr lang="en-US" altLang="zh-CN" sz="2800" b="1" dirty="0"/>
              <a:t>[j] </a:t>
            </a:r>
            <a:r>
              <a:rPr lang="zh-CN" altLang="en-US" sz="2800" b="1" dirty="0" smtClean="0"/>
              <a:t>），但</a:t>
            </a:r>
            <a:r>
              <a:rPr lang="en-US" altLang="zh-CN" sz="2800" b="1" dirty="0" smtClean="0"/>
              <a:t>( </a:t>
            </a:r>
            <a:r>
              <a:rPr lang="en-US" altLang="zh-CN" sz="2800" b="1" dirty="0" err="1"/>
              <a:t>eq</a:t>
            </a:r>
            <a:r>
              <a:rPr lang="en-US" altLang="zh-CN" sz="2800" b="1" dirty="0"/>
              <a:t>[i] &lt; </a:t>
            </a:r>
            <a:r>
              <a:rPr lang="en-US" altLang="zh-CN" sz="2800" b="1" dirty="0" err="1"/>
              <a:t>eq</a:t>
            </a:r>
            <a:r>
              <a:rPr lang="en-US" altLang="zh-CN" sz="2800" b="1" dirty="0"/>
              <a:t>[j</a:t>
            </a:r>
            <a:r>
              <a:rPr lang="en-US" altLang="zh-CN" sz="2800" b="1" dirty="0" smtClean="0"/>
              <a:t>])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zh-CN" sz="2800" b="1" dirty="0" smtClean="0"/>
              <a:t>再</a:t>
            </a:r>
            <a:r>
              <a:rPr lang="zh-CN" altLang="zh-CN" sz="2800" b="1" dirty="0"/>
              <a:t>将“不存在”转化成“存在”，题目要求也就变为在所有选出的</a:t>
            </a:r>
            <a:r>
              <a:rPr lang="zh-CN" altLang="zh-CN" sz="2800" b="1" dirty="0" smtClean="0"/>
              <a:t>人中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如果</a:t>
            </a:r>
            <a:r>
              <a:rPr lang="en-US" altLang="zh-CN" sz="2800" b="1" dirty="0" err="1"/>
              <a:t>iq</a:t>
            </a:r>
            <a:r>
              <a:rPr lang="en-US" altLang="zh-CN" sz="2800" b="1" dirty="0"/>
              <a:t>[i] &gt; </a:t>
            </a:r>
            <a:r>
              <a:rPr lang="en-US" altLang="zh-CN" sz="2800" b="1" dirty="0" err="1"/>
              <a:t>iq</a:t>
            </a:r>
            <a:r>
              <a:rPr lang="en-US" altLang="zh-CN" sz="2800" b="1" dirty="0"/>
              <a:t>[j]</a:t>
            </a:r>
            <a:r>
              <a:rPr lang="zh-CN" altLang="zh-CN" sz="2800" b="1" dirty="0"/>
              <a:t>，则</a:t>
            </a:r>
            <a:r>
              <a:rPr lang="en-US" altLang="zh-CN" sz="2800" b="1" dirty="0" err="1"/>
              <a:t>eq</a:t>
            </a:r>
            <a:r>
              <a:rPr lang="en-US" altLang="zh-CN" sz="2800" b="1" dirty="0"/>
              <a:t>[i] &gt;= </a:t>
            </a:r>
            <a:r>
              <a:rPr lang="en-US" altLang="zh-CN" sz="2800" b="1" dirty="0" err="1"/>
              <a:t>eq</a:t>
            </a:r>
            <a:r>
              <a:rPr lang="en-US" altLang="zh-CN" sz="2800" b="1" dirty="0"/>
              <a:t>[j] </a:t>
            </a:r>
            <a:r>
              <a:rPr lang="zh-CN" altLang="zh-CN" sz="2800" b="1" dirty="0"/>
              <a:t>恒</a:t>
            </a:r>
            <a:r>
              <a:rPr lang="zh-CN" altLang="zh-CN" sz="2800" b="1" dirty="0" smtClean="0"/>
              <a:t>成立</a:t>
            </a:r>
            <a:r>
              <a:rPr lang="zh-CN" altLang="en-US" sz="2800" b="1" dirty="0" smtClean="0"/>
              <a:t>。</a:t>
            </a:r>
            <a:endParaRPr lang="zh-CN" altLang="zh-CN" sz="2800" b="1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1403350" y="1100138"/>
            <a:ext cx="424815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再形象一点：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87463-736E-4824-B23E-C27478393434}" type="slidenum">
              <a:rPr lang="zh-CN" altLang="en-US"/>
              <a:t>66</a:t>
            </a:fld>
            <a:endParaRPr lang="zh-CN" altLang="en-US"/>
          </a:p>
        </p:txBody>
      </p:sp>
      <p:pic>
        <p:nvPicPr>
          <p:cNvPr id="88068" name="图片 7" descr="QQ截图20120222173013"/>
          <p:cNvPicPr>
            <a:picLocks noChangeAspect="1" noChangeArrowheads="1"/>
          </p:cNvPicPr>
          <p:nvPr/>
        </p:nvPicPr>
        <p:blipFill>
          <a:blip r:embed="rId2" cstate="print"/>
          <a:srcRect b="20844"/>
          <a:stretch>
            <a:fillRect/>
          </a:stretch>
        </p:blipFill>
        <p:spPr bwMode="auto">
          <a:xfrm>
            <a:off x="2411413" y="2324100"/>
            <a:ext cx="4897437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TextBox 10"/>
          <p:cNvSpPr txBox="1">
            <a:spLocks noChangeArrowheads="1"/>
          </p:cNvSpPr>
          <p:nvPr/>
        </p:nvSpPr>
        <p:spPr bwMode="auto">
          <a:xfrm>
            <a:off x="3965575" y="2222500"/>
            <a:ext cx="6477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80</a:t>
            </a:r>
            <a:endParaRPr lang="zh-CN" altLang="en-US" sz="2400" b="1"/>
          </a:p>
        </p:txBody>
      </p:sp>
      <p:sp>
        <p:nvSpPr>
          <p:cNvPr id="88070" name="TextBox 16"/>
          <p:cNvSpPr txBox="1">
            <a:spLocks noChangeArrowheads="1"/>
          </p:cNvSpPr>
          <p:nvPr/>
        </p:nvSpPr>
        <p:spPr bwMode="auto">
          <a:xfrm>
            <a:off x="4973638" y="2179638"/>
            <a:ext cx="6477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90</a:t>
            </a:r>
            <a:endParaRPr lang="zh-CN" altLang="en-US" sz="2400" b="1"/>
          </a:p>
        </p:txBody>
      </p:sp>
      <p:sp>
        <p:nvSpPr>
          <p:cNvPr id="88071" name="TextBox 17"/>
          <p:cNvSpPr txBox="1">
            <a:spLocks noChangeArrowheads="1"/>
          </p:cNvSpPr>
          <p:nvPr/>
        </p:nvSpPr>
        <p:spPr bwMode="auto">
          <a:xfrm>
            <a:off x="5430838" y="2203450"/>
            <a:ext cx="6477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100</a:t>
            </a:r>
            <a:endParaRPr lang="zh-CN" altLang="en-US" sz="2400" b="1"/>
          </a:p>
        </p:txBody>
      </p:sp>
      <p:sp>
        <p:nvSpPr>
          <p:cNvPr id="88072" name="TextBox 18"/>
          <p:cNvSpPr txBox="1">
            <a:spLocks noChangeArrowheads="1"/>
          </p:cNvSpPr>
          <p:nvPr/>
        </p:nvSpPr>
        <p:spPr bwMode="auto">
          <a:xfrm>
            <a:off x="6207125" y="2193925"/>
            <a:ext cx="6477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250</a:t>
            </a:r>
            <a:endParaRPr lang="zh-CN" altLang="en-US" sz="2400" b="1"/>
          </a:p>
        </p:txBody>
      </p:sp>
      <p:sp>
        <p:nvSpPr>
          <p:cNvPr id="88073" name="TextBox 19"/>
          <p:cNvSpPr txBox="1">
            <a:spLocks noChangeArrowheads="1"/>
          </p:cNvSpPr>
          <p:nvPr/>
        </p:nvSpPr>
        <p:spPr bwMode="auto">
          <a:xfrm>
            <a:off x="3708400" y="4627563"/>
            <a:ext cx="6477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70</a:t>
            </a:r>
            <a:endParaRPr lang="zh-CN" altLang="en-US" sz="2400" b="1"/>
          </a:p>
        </p:txBody>
      </p:sp>
      <p:sp>
        <p:nvSpPr>
          <p:cNvPr id="88074" name="TextBox 20"/>
          <p:cNvSpPr txBox="1">
            <a:spLocks noChangeArrowheads="1"/>
          </p:cNvSpPr>
          <p:nvPr/>
        </p:nvSpPr>
        <p:spPr bwMode="auto">
          <a:xfrm>
            <a:off x="4356100" y="4589463"/>
            <a:ext cx="6477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85</a:t>
            </a:r>
            <a:endParaRPr lang="zh-CN" altLang="en-US" sz="2400" b="1"/>
          </a:p>
        </p:txBody>
      </p:sp>
      <p:sp>
        <p:nvSpPr>
          <p:cNvPr id="88075" name="TextBox 23"/>
          <p:cNvSpPr txBox="1">
            <a:spLocks noChangeArrowheads="1"/>
          </p:cNvSpPr>
          <p:nvPr/>
        </p:nvSpPr>
        <p:spPr bwMode="auto">
          <a:xfrm>
            <a:off x="5219700" y="4598988"/>
            <a:ext cx="6477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100</a:t>
            </a:r>
            <a:endParaRPr lang="zh-CN" altLang="en-US" sz="2400" b="1"/>
          </a:p>
        </p:txBody>
      </p:sp>
      <p:sp>
        <p:nvSpPr>
          <p:cNvPr id="88076" name="TextBox 24"/>
          <p:cNvSpPr txBox="1">
            <a:spLocks noChangeArrowheads="1"/>
          </p:cNvSpPr>
          <p:nvPr/>
        </p:nvSpPr>
        <p:spPr bwMode="auto">
          <a:xfrm>
            <a:off x="5724525" y="4598988"/>
            <a:ext cx="6477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120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54013" y="6237288"/>
            <a:ext cx="457200" cy="457200"/>
          </a:xfrm>
        </p:spPr>
        <p:txBody>
          <a:bodyPr/>
          <a:lstStyle/>
          <a:p>
            <a:pPr>
              <a:defRPr/>
            </a:pPr>
            <a:fld id="{5F277873-719A-4AEF-B033-22403792E43E}" type="slidenum">
              <a:rPr lang="zh-CN" altLang="en-US"/>
              <a:t>67</a:t>
            </a:fld>
            <a:endParaRPr lang="zh-CN" altLang="en-US"/>
          </a:p>
        </p:txBody>
      </p:sp>
      <p:pic>
        <p:nvPicPr>
          <p:cNvPr id="89091" name="图片 15" descr="图4-4（b）"/>
          <p:cNvPicPr>
            <a:picLocks noChangeAspect="1" noChangeArrowheads="1"/>
          </p:cNvPicPr>
          <p:nvPr/>
        </p:nvPicPr>
        <p:blipFill>
          <a:blip r:embed="rId2" cstate="print"/>
          <a:srcRect b="20647"/>
          <a:stretch>
            <a:fillRect/>
          </a:stretch>
        </p:blipFill>
        <p:spPr bwMode="auto">
          <a:xfrm>
            <a:off x="1795463" y="655638"/>
            <a:ext cx="4965700" cy="26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0113" y="4076700"/>
            <a:ext cx="8208962" cy="1385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800" b="1"/>
              <a:t>对于所有选出的人</a:t>
            </a:r>
            <a:r>
              <a:rPr lang="zh-CN" altLang="en-US" sz="2800" b="1"/>
              <a:t>：</a:t>
            </a:r>
            <a:endParaRPr lang="en-US" altLang="zh-CN" sz="2800" b="1"/>
          </a:p>
          <a:p>
            <a:r>
              <a:rPr lang="zh-CN" altLang="zh-CN" sz="2800" b="1"/>
              <a:t>当</a:t>
            </a:r>
            <a:r>
              <a:rPr lang="en-US" altLang="zh-CN" sz="2800" b="1"/>
              <a:t>IQ</a:t>
            </a:r>
            <a:r>
              <a:rPr lang="zh-CN" altLang="zh-CN" sz="2800" b="1"/>
              <a:t>有序时，</a:t>
            </a:r>
            <a:r>
              <a:rPr lang="en-US" altLang="zh-CN" sz="2800" b="1"/>
              <a:t>EQ</a:t>
            </a:r>
            <a:r>
              <a:rPr lang="zh-CN" altLang="zh-CN" sz="2800" b="1"/>
              <a:t>必定是有序的（连线</a:t>
            </a:r>
            <a:r>
              <a:rPr lang="zh-CN" altLang="en-US" sz="2800" b="1"/>
              <a:t>不相交</a:t>
            </a:r>
            <a:r>
              <a:rPr lang="zh-CN" altLang="zh-CN" sz="2800" b="1"/>
              <a:t>）。</a:t>
            </a:r>
            <a:endParaRPr lang="en-US" altLang="zh-CN" sz="2800" b="1"/>
          </a:p>
          <a:p>
            <a:r>
              <a:rPr lang="zh-CN" altLang="en-US" sz="2800" b="1"/>
              <a:t>同序</a:t>
            </a:r>
          </a:p>
        </p:txBody>
      </p:sp>
      <p:sp>
        <p:nvSpPr>
          <p:cNvPr id="89093" name="TextBox 10"/>
          <p:cNvSpPr txBox="1">
            <a:spLocks noChangeArrowheads="1"/>
          </p:cNvSpPr>
          <p:nvPr/>
        </p:nvSpPr>
        <p:spPr bwMode="auto">
          <a:xfrm>
            <a:off x="3306763" y="652463"/>
            <a:ext cx="6477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80</a:t>
            </a:r>
            <a:endParaRPr lang="zh-CN" altLang="en-US" sz="2400" b="1"/>
          </a:p>
        </p:txBody>
      </p:sp>
      <p:sp>
        <p:nvSpPr>
          <p:cNvPr id="89094" name="TextBox 16"/>
          <p:cNvSpPr txBox="1">
            <a:spLocks noChangeArrowheads="1"/>
          </p:cNvSpPr>
          <p:nvPr/>
        </p:nvSpPr>
        <p:spPr bwMode="auto">
          <a:xfrm>
            <a:off x="4278313" y="655638"/>
            <a:ext cx="6477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90</a:t>
            </a:r>
            <a:endParaRPr lang="zh-CN" altLang="en-US" sz="2400" b="1"/>
          </a:p>
        </p:txBody>
      </p:sp>
      <p:sp>
        <p:nvSpPr>
          <p:cNvPr id="89095" name="TextBox 17"/>
          <p:cNvSpPr txBox="1">
            <a:spLocks noChangeArrowheads="1"/>
          </p:cNvSpPr>
          <p:nvPr/>
        </p:nvSpPr>
        <p:spPr bwMode="auto">
          <a:xfrm>
            <a:off x="4679950" y="655638"/>
            <a:ext cx="6477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100</a:t>
            </a:r>
            <a:endParaRPr lang="zh-CN" altLang="en-US" sz="2400" b="1"/>
          </a:p>
        </p:txBody>
      </p:sp>
      <p:sp>
        <p:nvSpPr>
          <p:cNvPr id="89096" name="TextBox 18"/>
          <p:cNvSpPr txBox="1">
            <a:spLocks noChangeArrowheads="1"/>
          </p:cNvSpPr>
          <p:nvPr/>
        </p:nvSpPr>
        <p:spPr bwMode="auto">
          <a:xfrm>
            <a:off x="5538788" y="652463"/>
            <a:ext cx="6477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250</a:t>
            </a:r>
            <a:endParaRPr lang="zh-CN" altLang="en-US" sz="2400" b="1"/>
          </a:p>
        </p:txBody>
      </p:sp>
      <p:sp>
        <p:nvSpPr>
          <p:cNvPr id="89097" name="TextBox 19"/>
          <p:cNvSpPr txBox="1">
            <a:spLocks noChangeArrowheads="1"/>
          </p:cNvSpPr>
          <p:nvPr/>
        </p:nvSpPr>
        <p:spPr bwMode="auto">
          <a:xfrm>
            <a:off x="2946400" y="3084513"/>
            <a:ext cx="6492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70</a:t>
            </a:r>
            <a:endParaRPr lang="zh-CN" altLang="en-US" sz="2400" b="1"/>
          </a:p>
        </p:txBody>
      </p:sp>
      <p:sp>
        <p:nvSpPr>
          <p:cNvPr id="89098" name="TextBox 20"/>
          <p:cNvSpPr txBox="1">
            <a:spLocks noChangeArrowheads="1"/>
          </p:cNvSpPr>
          <p:nvPr/>
        </p:nvSpPr>
        <p:spPr bwMode="auto">
          <a:xfrm>
            <a:off x="3709988" y="3084513"/>
            <a:ext cx="6477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85</a:t>
            </a:r>
            <a:endParaRPr lang="zh-CN" altLang="en-US" sz="2400" b="1"/>
          </a:p>
        </p:txBody>
      </p:sp>
      <p:sp>
        <p:nvSpPr>
          <p:cNvPr id="89099" name="TextBox 23"/>
          <p:cNvSpPr txBox="1">
            <a:spLocks noChangeArrowheads="1"/>
          </p:cNvSpPr>
          <p:nvPr/>
        </p:nvSpPr>
        <p:spPr bwMode="auto">
          <a:xfrm>
            <a:off x="4386263" y="3124200"/>
            <a:ext cx="6492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100</a:t>
            </a:r>
            <a:endParaRPr lang="zh-CN" altLang="en-US" sz="2400" b="1"/>
          </a:p>
        </p:txBody>
      </p:sp>
      <p:sp>
        <p:nvSpPr>
          <p:cNvPr id="89100" name="TextBox 24"/>
          <p:cNvSpPr txBox="1">
            <a:spLocks noChangeArrowheads="1"/>
          </p:cNvSpPr>
          <p:nvPr/>
        </p:nvSpPr>
        <p:spPr bwMode="auto">
          <a:xfrm>
            <a:off x="5035550" y="3111500"/>
            <a:ext cx="6477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120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395288" y="1125538"/>
            <a:ext cx="3024187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设计算法：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BFE9F-7518-4EEC-A123-10B06C627288}" type="slidenum">
              <a:rPr lang="zh-CN" altLang="en-US"/>
              <a:t>68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50825" y="2205038"/>
            <a:ext cx="8642350" cy="14398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smtClean="0"/>
              <a:t>1.</a:t>
            </a:r>
            <a:r>
              <a:rPr lang="zh-CN" altLang="zh-CN" sz="3200" b="1" smtClean="0"/>
              <a:t>将所有人</a:t>
            </a:r>
            <a:r>
              <a:rPr lang="en-US" altLang="zh-CN" sz="3200" b="1" smtClean="0">
                <a:solidFill>
                  <a:srgbClr val="FF0000"/>
                </a:solidFill>
              </a:rPr>
              <a:t>IQ</a:t>
            </a:r>
            <a:r>
              <a:rPr lang="zh-CN" altLang="zh-CN" sz="3200" b="1" smtClean="0"/>
              <a:t>（或者</a:t>
            </a:r>
            <a:r>
              <a:rPr lang="en-US" altLang="zh-CN" sz="3200" b="1" smtClean="0"/>
              <a:t>EQ</a:t>
            </a:r>
            <a:r>
              <a:rPr lang="zh-CN" altLang="en-US" sz="3200" b="1" smtClean="0"/>
              <a:t>）从小到大排序。</a:t>
            </a:r>
            <a:endParaRPr lang="en-US" altLang="zh-CN" sz="3200" b="1" smtClean="0"/>
          </a:p>
          <a:p>
            <a:pPr marL="0" indent="0" eaLnBrk="1" hangingPunct="1">
              <a:buNone/>
            </a:pPr>
            <a:r>
              <a:rPr lang="en-US" altLang="zh-CN" sz="3200" b="1" smtClean="0"/>
              <a:t>2.</a:t>
            </a:r>
            <a:r>
              <a:rPr lang="zh-CN" altLang="zh-CN" sz="3200" b="1" smtClean="0"/>
              <a:t>求</a:t>
            </a:r>
            <a:r>
              <a:rPr lang="en-US" altLang="zh-CN" sz="3200" b="1" smtClean="0">
                <a:solidFill>
                  <a:srgbClr val="FF0000"/>
                </a:solidFill>
              </a:rPr>
              <a:t>EQ</a:t>
            </a:r>
            <a:r>
              <a:rPr lang="zh-CN" altLang="zh-CN" sz="3200" b="1" smtClean="0"/>
              <a:t>（或者）</a:t>
            </a:r>
            <a:r>
              <a:rPr lang="en-US" altLang="zh-CN" sz="3200" b="1" smtClean="0"/>
              <a:t>IQ</a:t>
            </a:r>
            <a:r>
              <a:rPr lang="zh-CN" altLang="zh-CN" sz="3200" b="1" smtClean="0"/>
              <a:t>的最长非递减子序列长度</a:t>
            </a:r>
            <a:r>
              <a:rPr lang="en-US" altLang="zh-CN" sz="3200" b="1" smtClean="0"/>
              <a:t>.</a:t>
            </a:r>
            <a:endParaRPr lang="zh-CN" alt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1692275" y="188913"/>
            <a:ext cx="5759450" cy="9366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4</a:t>
            </a:r>
            <a:r>
              <a:rPr lang="zh-CN" altLang="en-US" b="1" smtClean="0"/>
              <a:t>：</a:t>
            </a:r>
            <a:r>
              <a:rPr lang="zh-CN" altLang="zh-CN" b="1" smtClean="0"/>
              <a:t>递增</a:t>
            </a:r>
            <a:r>
              <a:rPr lang="zh-CN" altLang="en-US" b="1" smtClean="0"/>
              <a:t>子序列</a:t>
            </a:r>
            <a:r>
              <a:rPr lang="zh-CN" altLang="zh-CN" b="1" smtClean="0"/>
              <a:t>最大和</a:t>
            </a:r>
            <a:endParaRPr lang="zh-CN" altLang="en-US" b="1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E12C4-4EBF-41C9-995C-74A1DD3CA7C9}" type="slidenum">
              <a:rPr lang="zh-CN" altLang="en-US"/>
              <a:t>69</a:t>
            </a:fld>
            <a:endParaRPr lang="zh-CN" altLang="en-US"/>
          </a:p>
        </p:txBody>
      </p:sp>
      <p:sp>
        <p:nvSpPr>
          <p:cNvPr id="91140" name="内容占位符 3"/>
          <p:cNvSpPr>
            <a:spLocks noGrp="1"/>
          </p:cNvSpPr>
          <p:nvPr>
            <p:ph sz="quarter" idx="1"/>
          </p:nvPr>
        </p:nvSpPr>
        <p:spPr>
          <a:xfrm>
            <a:off x="827088" y="1125538"/>
            <a:ext cx="7416800" cy="51831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z="2800" b="1" smtClean="0"/>
              <a:t>【问题描述】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给定长度为</a:t>
            </a:r>
            <a:r>
              <a:rPr lang="en-US" altLang="zh-CN" sz="2800" b="1" smtClean="0"/>
              <a:t>n</a:t>
            </a:r>
            <a:r>
              <a:rPr lang="zh-CN" altLang="zh-CN" sz="2800" b="1" smtClean="0"/>
              <a:t>的</a:t>
            </a:r>
            <a:r>
              <a:rPr lang="zh-CN" altLang="zh-CN" sz="2800" b="1" smtClean="0">
                <a:solidFill>
                  <a:srgbClr val="FF0000"/>
                </a:solidFill>
              </a:rPr>
              <a:t>正</a:t>
            </a:r>
            <a:r>
              <a:rPr lang="zh-CN" altLang="zh-CN" sz="2800" b="1" smtClean="0"/>
              <a:t>整数序列</a:t>
            </a:r>
            <a:r>
              <a:rPr lang="en-US" altLang="zh-CN" sz="2800" b="1" smtClean="0"/>
              <a:t>a1,a2,…,an</a:t>
            </a:r>
            <a:r>
              <a:rPr lang="zh-CN" altLang="zh-CN" sz="2800" b="1" smtClean="0"/>
              <a:t>。</a:t>
            </a:r>
          </a:p>
          <a:p>
            <a:pPr marL="0" indent="0" eaLnBrk="1" hangingPunct="1">
              <a:buNone/>
            </a:pPr>
            <a:r>
              <a:rPr lang="zh-CN" altLang="en-US" sz="2800" b="1" smtClean="0"/>
              <a:t>求一个递增的子序列，和最大。</a:t>
            </a:r>
            <a:endParaRPr lang="en-US" altLang="zh-CN" sz="2800" b="1" smtClean="0"/>
          </a:p>
          <a:p>
            <a:pPr marL="0" indent="0" eaLnBrk="1" hangingPunct="1">
              <a:buNone/>
            </a:pPr>
            <a:r>
              <a:rPr lang="zh-CN" altLang="zh-CN" sz="2800" b="1" smtClean="0"/>
              <a:t>【输入】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第一行，</a:t>
            </a:r>
            <a:r>
              <a:rPr lang="en-US" altLang="zh-CN" sz="2800" b="1" smtClean="0"/>
              <a:t>n</a:t>
            </a:r>
            <a:r>
              <a:rPr lang="zh-CN" altLang="zh-CN" sz="2800" b="1" smtClean="0"/>
              <a:t>，表示给定序列的个数。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第二行，</a:t>
            </a:r>
            <a:r>
              <a:rPr lang="en-US" altLang="zh-CN" sz="2800" b="1" smtClean="0"/>
              <a:t>n</a:t>
            </a:r>
            <a:r>
              <a:rPr lang="zh-CN" altLang="zh-CN" sz="2800" b="1" smtClean="0"/>
              <a:t>个用空格隔开的正整数序列。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【输出】</a:t>
            </a:r>
          </a:p>
          <a:p>
            <a:pPr marL="0" indent="0" eaLnBrk="1" hangingPunct="1">
              <a:buNone/>
            </a:pPr>
            <a:r>
              <a:rPr lang="zh-CN" altLang="en-US" sz="2800" b="1" smtClean="0"/>
              <a:t>递增子序列的最大和</a:t>
            </a:r>
            <a:r>
              <a:rPr lang="zh-CN" altLang="zh-CN" sz="2800" b="1" smtClean="0"/>
              <a:t>。</a:t>
            </a:r>
            <a:endParaRPr lang="en-US" altLang="zh-CN" sz="2800" b="1" smtClean="0"/>
          </a:p>
          <a:p>
            <a:pPr marL="0" indent="0" eaLnBrk="1" hangingPunct="1">
              <a:buNone/>
            </a:pPr>
            <a:r>
              <a:rPr lang="zh-CN" altLang="zh-CN" sz="2800" b="1" smtClean="0"/>
              <a:t>【数据范围限制】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n&lt;=1000,0&lt;ai&lt;=10</a:t>
            </a:r>
            <a:r>
              <a:rPr lang="en-US" altLang="zh-CN" sz="2800" b="1" baseline="30000" smtClean="0"/>
              <a:t>9</a:t>
            </a:r>
            <a:r>
              <a:rPr lang="zh-CN" altLang="zh-CN" sz="2800" b="1" smtClean="0"/>
              <a:t>。</a:t>
            </a:r>
          </a:p>
          <a:p>
            <a:pPr marL="0" indent="0" eaLnBrk="1" hangingPunct="1">
              <a:buNone/>
            </a:pPr>
            <a:endParaRPr lang="zh-CN" altLang="zh-CN" sz="2800" b="1" smtClean="0"/>
          </a:p>
          <a:p>
            <a:pPr marL="0" indent="0" eaLnBrk="1" hangingPunct="1">
              <a:buNone/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7950" y="217805"/>
            <a:ext cx="7772400" cy="86995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深度优先搜索算法：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950" y="1341755"/>
            <a:ext cx="8848090" cy="408432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smtClean="0">
                <a:latin typeface="+mn-ea"/>
              </a:rPr>
              <a:t>void dfs(i,j,sum){</a:t>
            </a:r>
            <a:r>
              <a:rPr lang="en-US" altLang="zh-CN" sz="2000" b="1" smtClean="0">
                <a:latin typeface="+mn-ea"/>
              </a:rPr>
              <a:t>//</a:t>
            </a:r>
            <a:r>
              <a:rPr lang="zh-CN" altLang="en-US" sz="2000" b="1" dirty="0" smtClean="0">
                <a:latin typeface="+mn-ea"/>
              </a:rPr>
              <a:t>从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en-US" altLang="zh-CN" sz="2000" b="1" dirty="0">
                <a:latin typeface="+mn-ea"/>
              </a:rPr>
              <a:t>1,1)</a:t>
            </a:r>
            <a:r>
              <a:rPr lang="zh-CN" altLang="en-US" sz="2000" b="1" dirty="0">
                <a:latin typeface="+mn-ea"/>
              </a:rPr>
              <a:t>走到（</a:t>
            </a:r>
            <a:r>
              <a:rPr lang="en-US" altLang="zh-CN" sz="2000" b="1" dirty="0">
                <a:latin typeface="+mn-ea"/>
              </a:rPr>
              <a:t>i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dirty="0">
                <a:latin typeface="+mn-ea"/>
              </a:rPr>
              <a:t>j</a:t>
            </a:r>
            <a:r>
              <a:rPr lang="zh-CN" altLang="en-US" sz="2000" b="1" dirty="0">
                <a:latin typeface="+mn-ea"/>
              </a:rPr>
              <a:t>）</a:t>
            </a:r>
            <a:r>
              <a:rPr lang="zh-CN" altLang="en-US" sz="2000" b="1" dirty="0" smtClean="0">
                <a:latin typeface="+mn-ea"/>
              </a:rPr>
              <a:t>位置所求和</a:t>
            </a:r>
            <a:r>
              <a:rPr lang="en-US" altLang="zh-CN" sz="2000" b="1" dirty="0">
                <a:latin typeface="+mn-ea"/>
              </a:rPr>
              <a:t>sum</a:t>
            </a:r>
            <a:endParaRPr lang="en-US" altLang="zh-CN" b="1" dirty="0">
              <a:latin typeface="+mn-ea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smtClean="0">
                <a:latin typeface="+mn-ea"/>
              </a:rPr>
              <a:t>   if(i=n) then { </a:t>
            </a:r>
            <a:r>
              <a:rPr lang="en-US" altLang="zh-CN" sz="2000" b="1" dirty="0" smtClean="0">
                <a:latin typeface="+mn-ea"/>
              </a:rPr>
              <a:t>//</a:t>
            </a:r>
            <a:r>
              <a:rPr lang="zh-CN" altLang="en-US" sz="2000" b="1" dirty="0" smtClean="0">
                <a:latin typeface="+mn-ea"/>
              </a:rPr>
              <a:t>走到最后一行</a:t>
            </a:r>
            <a:endParaRPr lang="en-US" altLang="zh-CN" sz="2000" b="1" dirty="0">
              <a:latin typeface="+mn-ea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 err="1">
                <a:latin typeface="+mn-ea"/>
              </a:rPr>
              <a:t>ans</a:t>
            </a:r>
            <a:r>
              <a:rPr lang="en-US" altLang="zh-CN" b="1" dirty="0">
                <a:latin typeface="+mn-ea"/>
              </a:rPr>
              <a:t>=max(</a:t>
            </a:r>
            <a:r>
              <a:rPr lang="en-US" altLang="zh-CN" b="1" dirty="0" err="1">
                <a:latin typeface="+mn-ea"/>
              </a:rPr>
              <a:t>ans,sum</a:t>
            </a:r>
            <a:r>
              <a:rPr lang="en-US" altLang="zh-CN" b="1" dirty="0">
                <a:latin typeface="+mn-ea"/>
              </a:rPr>
              <a:t>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>
                <a:latin typeface="+mn-ea"/>
              </a:rPr>
              <a:t>      </a:t>
            </a:r>
            <a:r>
              <a:rPr lang="en-US" altLang="zh-CN" b="1" smtClean="0">
                <a:latin typeface="+mn-ea"/>
              </a:rPr>
              <a:t>return;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smtClean="0">
                <a:latin typeface="+mn-ea"/>
              </a:rPr>
              <a:t>   };</a:t>
            </a:r>
            <a:endParaRPr lang="en-US" altLang="zh-CN" b="1" dirty="0">
              <a:latin typeface="+mn-ea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>
                <a:latin typeface="+mn-ea"/>
              </a:rPr>
              <a:t>   </a:t>
            </a:r>
            <a:r>
              <a:rPr lang="en-US" altLang="zh-CN" b="1" smtClean="0">
                <a:latin typeface="+mn-ea"/>
              </a:rPr>
              <a:t>dfs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向</a:t>
            </a:r>
            <a:r>
              <a:rPr lang="zh-CN" altLang="en-US" b="1" smtClean="0">
                <a:latin typeface="+mn-ea"/>
              </a:rPr>
              <a:t>左下方走</a:t>
            </a:r>
            <a:r>
              <a:rPr lang="en-US" altLang="zh-CN" b="1" smtClean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；</a:t>
            </a:r>
            <a:endParaRPr lang="en-US" altLang="zh-CN" b="1" dirty="0">
              <a:latin typeface="+mn-ea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latin typeface="+mn-ea"/>
              </a:rPr>
              <a:t> 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向右下方走</a:t>
            </a:r>
            <a:r>
              <a:rPr lang="en-US" altLang="zh-CN" b="1" smtClean="0">
                <a:latin typeface="+mn-ea"/>
              </a:rPr>
              <a:t>)</a:t>
            </a:r>
            <a:r>
              <a:rPr lang="zh-CN" altLang="en-US" b="1" smtClean="0">
                <a:latin typeface="+mn-ea"/>
              </a:rPr>
              <a:t>；</a:t>
            </a:r>
            <a:endParaRPr lang="en-US" altLang="zh-CN" b="1" smtClean="0">
              <a:latin typeface="+mn-ea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smtClean="0">
                <a:latin typeface="+mn-ea"/>
              </a:rPr>
              <a:t>   return;</a:t>
            </a:r>
            <a:endParaRPr lang="en-US" altLang="zh-CN" b="1" dirty="0">
              <a:latin typeface="+mn-ea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b="1" smtClean="0">
                <a:latin typeface="+mn-ea"/>
              </a:rPr>
              <a:t>}</a:t>
            </a:r>
            <a:endParaRPr lang="zh-CN" altLang="en-US" b="1" dirty="0">
              <a:latin typeface="+mn-ea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92718-4209-46CB-8F6B-B0DB894BA39B}" type="slidenum">
              <a:rPr lang="zh-CN" altLang="en-US"/>
              <a:t>7</a:t>
            </a:fld>
            <a:endParaRPr lang="zh-CN" altLang="en-US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636838"/>
            <a:ext cx="3708400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153B9-3E5B-4201-842F-A8E0EB830D68}" type="slidenum">
              <a:rPr lang="zh-CN" altLang="en-US"/>
              <a:t>70</a:t>
            </a:fld>
            <a:endParaRPr lang="zh-CN" altLang="en-US"/>
          </a:p>
        </p:txBody>
      </p:sp>
      <p:sp>
        <p:nvSpPr>
          <p:cNvPr id="92163" name="内容占位符 3"/>
          <p:cNvSpPr>
            <a:spLocks noGrp="1"/>
          </p:cNvSpPr>
          <p:nvPr>
            <p:ph sz="quarter" idx="1"/>
          </p:nvPr>
        </p:nvSpPr>
        <p:spPr>
          <a:xfrm>
            <a:off x="1258888" y="765175"/>
            <a:ext cx="3960812" cy="719138"/>
          </a:xfrm>
        </p:spPr>
        <p:txBody>
          <a:bodyPr/>
          <a:lstStyle/>
          <a:p>
            <a:pPr eaLnBrk="1" hangingPunct="1"/>
            <a:r>
              <a:rPr lang="zh-CN" altLang="zh-CN" sz="2800" b="1" smtClean="0"/>
              <a:t>【输入输出样例】</a:t>
            </a:r>
            <a:endParaRPr lang="zh-CN" altLang="en-US" sz="2800" b="1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350" y="1628775"/>
          <a:ext cx="6257924" cy="14636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28962"/>
                <a:gridCol w="3128962"/>
              </a:tblGrid>
              <a:tr h="4878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Sum.in</a:t>
                      </a:r>
                      <a:endParaRPr lang="zh-CN" sz="3200" b="1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Sum.out</a:t>
                      </a:r>
                      <a:endParaRPr lang="zh-CN" sz="3200" b="1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7" marR="68587" marT="0" marB="0"/>
                </a:tc>
              </a:tr>
              <a:tr h="975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6</a:t>
                      </a:r>
                      <a:endParaRPr lang="zh-CN" sz="32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2 4 1 20 5 6</a:t>
                      </a:r>
                      <a:endParaRPr lang="zh-CN" sz="3200" b="1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7" marR="6858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26</a:t>
                      </a:r>
                      <a:endParaRPr lang="zh-CN" sz="3200" b="1" dirty="0"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7" marR="68587" marT="0" marB="0"/>
                </a:tc>
              </a:tr>
            </a:tbl>
          </a:graphicData>
        </a:graphic>
      </p:graphicFrame>
      <p:sp>
        <p:nvSpPr>
          <p:cNvPr id="92175" name="矩形 5"/>
          <p:cNvSpPr>
            <a:spLocks noChangeArrowheads="1"/>
          </p:cNvSpPr>
          <p:nvPr/>
        </p:nvSpPr>
        <p:spPr bwMode="auto">
          <a:xfrm>
            <a:off x="1187450" y="3357563"/>
            <a:ext cx="65770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递增的子序列最大和：</a:t>
            </a:r>
            <a:r>
              <a:rPr lang="en-US" altLang="zh-CN" sz="3200" b="1"/>
              <a:t>2+4+20=26</a:t>
            </a:r>
            <a:r>
              <a:rPr lang="zh-CN" altLang="zh-CN" sz="3200" b="1"/>
              <a:t>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9250" y="4411663"/>
            <a:ext cx="525621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/>
              <a:t>不是最长递增子序列</a:t>
            </a:r>
            <a:r>
              <a:rPr lang="en-US" altLang="zh-CN" sz="3600" b="1">
                <a:solidFill>
                  <a:srgbClr val="FF0000"/>
                </a:solidFill>
              </a:rPr>
              <a:t>LIS</a:t>
            </a:r>
          </a:p>
          <a:p>
            <a:r>
              <a:rPr lang="zh-CN" altLang="en-US" sz="3600" b="1"/>
              <a:t>简单变形！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2735262" cy="796925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算法描述</a:t>
            </a:r>
            <a:r>
              <a:rPr lang="zh-CN" altLang="en-US" b="1" smtClean="0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99F89-C714-46B1-B4A6-FC0A48EC7A76}" type="slidenum">
              <a:rPr lang="zh-CN" altLang="en-US"/>
              <a:t>71</a:t>
            </a:fld>
            <a:endParaRPr lang="zh-CN" altLang="en-US"/>
          </a:p>
        </p:txBody>
      </p:sp>
      <p:sp>
        <p:nvSpPr>
          <p:cNvPr id="93188" name="内容占位符 3"/>
          <p:cNvSpPr>
            <a:spLocks noGrp="1"/>
          </p:cNvSpPr>
          <p:nvPr>
            <p:ph sz="quarter" idx="1"/>
          </p:nvPr>
        </p:nvSpPr>
        <p:spPr>
          <a:xfrm>
            <a:off x="539750" y="1125538"/>
            <a:ext cx="7561263" cy="1150937"/>
          </a:xfrm>
        </p:spPr>
        <p:txBody>
          <a:bodyPr/>
          <a:lstStyle/>
          <a:p>
            <a:pPr eaLnBrk="1" hangingPunct="1"/>
            <a:r>
              <a:rPr lang="zh-CN" altLang="zh-CN" sz="2800" b="1" smtClean="0"/>
              <a:t>定义</a:t>
            </a:r>
            <a:r>
              <a:rPr lang="en-US" altLang="zh-CN" sz="2800" b="1" smtClean="0"/>
              <a:t>f[i]</a:t>
            </a:r>
            <a:r>
              <a:rPr lang="zh-CN" altLang="zh-CN" sz="2800" b="1" smtClean="0"/>
              <a:t>表示以</a:t>
            </a:r>
            <a:r>
              <a:rPr lang="en-US" altLang="zh-CN" sz="2800" b="1" smtClean="0"/>
              <a:t> a[i]</a:t>
            </a:r>
            <a:r>
              <a:rPr lang="zh-CN" altLang="zh-CN" sz="2800" b="1" smtClean="0"/>
              <a:t> 为最后一个数的</a:t>
            </a:r>
            <a:r>
              <a:rPr lang="zh-CN" altLang="en-US" sz="2800" b="1" smtClean="0"/>
              <a:t>递增子序列的</a:t>
            </a:r>
            <a:r>
              <a:rPr lang="zh-CN" altLang="zh-CN" sz="2800" b="1" smtClean="0"/>
              <a:t>最大</a:t>
            </a:r>
            <a:r>
              <a:rPr lang="zh-CN" altLang="en-US" sz="2800" b="1" smtClean="0"/>
              <a:t>和。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89163" y="2060575"/>
            <a:ext cx="32813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000" b="1"/>
              <a:t>2 4 1 20 5 6</a:t>
            </a:r>
            <a:endParaRPr lang="zh-CN" altLang="zh-CN" sz="4000" b="1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27088" y="3276600"/>
            <a:ext cx="73660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/>
              <a:t>f[i]:=max(f[j])+</a:t>
            </a:r>
            <a:r>
              <a:rPr lang="en-US" altLang="zh-CN" sz="3200" b="1">
                <a:solidFill>
                  <a:srgbClr val="FF0000"/>
                </a:solidFill>
              </a:rPr>
              <a:t>a[i]</a:t>
            </a:r>
            <a:r>
              <a:rPr lang="en-US" altLang="zh-CN" sz="3200" b="1"/>
              <a:t>  </a:t>
            </a:r>
            <a:r>
              <a:rPr lang="zh-CN" altLang="zh-CN" sz="3200" b="1"/>
              <a:t>（</a:t>
            </a:r>
            <a:r>
              <a:rPr lang="en-US" altLang="zh-CN" sz="3200" b="1"/>
              <a:t>a[j]&lt;a[i]</a:t>
            </a:r>
            <a:r>
              <a:rPr lang="zh-CN" altLang="zh-CN" sz="3200" b="1"/>
              <a:t>）</a:t>
            </a:r>
            <a:endParaRPr lang="zh-CN" altLang="en-US" sz="3200" b="1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4075" y="4016375"/>
            <a:ext cx="49498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Ans=max{f[i]}   i=1..n</a:t>
            </a:r>
            <a:endParaRPr lang="zh-CN" altLang="en-US" sz="3200" b="1"/>
          </a:p>
        </p:txBody>
      </p:sp>
      <p:sp>
        <p:nvSpPr>
          <p:cNvPr id="93192" name="TextBox 7"/>
          <p:cNvSpPr txBox="1">
            <a:spLocks noChangeArrowheads="1"/>
          </p:cNvSpPr>
          <p:nvPr/>
        </p:nvSpPr>
        <p:spPr bwMode="auto">
          <a:xfrm>
            <a:off x="1763713" y="4886325"/>
            <a:ext cx="381635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/>
              <a:t>时间：</a:t>
            </a:r>
            <a:r>
              <a:rPr lang="en-US" altLang="zh-CN" sz="3600" b="1"/>
              <a:t>O(n*n)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1728787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参考：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1FC86-FAD2-4A39-B0A1-6A1AAC996340}" type="slidenum">
              <a:rPr lang="zh-CN" altLang="en-US"/>
              <a:t>72</a:t>
            </a:fld>
            <a:endParaRPr lang="zh-CN" altLang="en-US"/>
          </a:p>
        </p:txBody>
      </p:sp>
      <p:sp>
        <p:nvSpPr>
          <p:cNvPr id="94212" name="内容占位符 3"/>
          <p:cNvSpPr>
            <a:spLocks noGrp="1"/>
          </p:cNvSpPr>
          <p:nvPr>
            <p:ph sz="quarter" idx="1"/>
          </p:nvPr>
        </p:nvSpPr>
        <p:spPr>
          <a:xfrm>
            <a:off x="611559" y="1268759"/>
            <a:ext cx="8281615" cy="48240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smtClean="0"/>
              <a:t>f[1]:=a[1]; ans:=0;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for(i=2;i&lt;=n;i++){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     for(j=1;j&lt;i;j++)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       if (a[j]&lt;a[i]) 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          f[i]:=max(f[i],f[j]);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     f[i]:=f[i]+</a:t>
            </a:r>
            <a:r>
              <a:rPr lang="en-US" altLang="zh-CN" sz="2800" b="1" smtClean="0">
                <a:solidFill>
                  <a:srgbClr val="FF0000"/>
                </a:solidFill>
              </a:rPr>
              <a:t>a[i]</a:t>
            </a:r>
            <a:r>
              <a:rPr lang="en-US" altLang="zh-CN" sz="2800" b="1" smtClean="0"/>
              <a:t>;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   end;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for(i=1;i&lt;=n;i++) if(f[i]&gt;ans) ans:=f[i];</a:t>
            </a:r>
          </a:p>
          <a:p>
            <a:pPr marL="0" indent="0" eaLnBrk="1" hangingPunct="1">
              <a:buNone/>
            </a:pPr>
            <a:r>
              <a:rPr lang="en-US" altLang="zh-CN" sz="2800" b="1" smtClean="0"/>
              <a:t>cout&lt;&lt;ans;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1258888" y="44450"/>
            <a:ext cx="7058025" cy="7969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2</a:t>
            </a:r>
            <a:r>
              <a:rPr lang="zh-CN" altLang="en-US" b="1" smtClean="0"/>
              <a:t>：最大连续子序列的和模型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ECF3D-4244-4702-ABA0-3162B9D3C1DA}" type="slidenum">
              <a:rPr lang="zh-CN" altLang="en-US"/>
              <a:t>73</a:t>
            </a:fld>
            <a:endParaRPr lang="zh-CN" altLang="en-US"/>
          </a:p>
        </p:txBody>
      </p:sp>
      <p:sp>
        <p:nvSpPr>
          <p:cNvPr id="95236" name="Text Box 2"/>
          <p:cNvSpPr>
            <a:spLocks noGrp="1" noChangeArrowheads="1"/>
          </p:cNvSpPr>
          <p:nvPr>
            <p:ph sz="quarter" idx="1"/>
          </p:nvPr>
        </p:nvSpPr>
        <p:spPr>
          <a:xfrm>
            <a:off x="611188" y="1635125"/>
            <a:ext cx="8137525" cy="5016500"/>
          </a:xfrm>
        </p:spPr>
        <p:txBody>
          <a:bodyPr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求给定序列的最大连续子序列和。</a:t>
            </a:r>
            <a:endParaRPr kumimoji="1" lang="en-US" altLang="zh-CN" sz="32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输入：第一行：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N&lt;100000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）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            第二行：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个整数（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-3000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3000</a:t>
            </a:r>
            <a:r>
              <a:rPr kumimoji="1" lang="zh-CN" altLang="en-US" sz="3200" b="1" smtClean="0">
                <a:latin typeface="Times New Roman" panose="02020603050405020304" pitchFamily="18" charset="0"/>
              </a:rPr>
              <a:t>）。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输出：最大连续子序列的和。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样例：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输入：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en-US" altLang="zh-CN" sz="3200" b="1" smtClean="0">
                <a:latin typeface="Times New Roman" panose="02020603050405020304" pitchFamily="18" charset="0"/>
              </a:rPr>
              <a:t>7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en-US" altLang="zh-CN" sz="3200" b="1" smtClean="0">
                <a:latin typeface="Times New Roman" panose="02020603050405020304" pitchFamily="18" charset="0"/>
              </a:rPr>
              <a:t>-6  </a:t>
            </a: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4  -1  3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  </a:t>
            </a: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 smtClean="0">
                <a:latin typeface="Times New Roman" panose="02020603050405020304" pitchFamily="18" charset="0"/>
              </a:rPr>
              <a:t>  -3  2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zh-CN" altLang="en-US" sz="3200" b="1" smtClean="0">
                <a:latin typeface="Times New Roman" panose="02020603050405020304" pitchFamily="18" charset="0"/>
              </a:rPr>
              <a:t>输出：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en-US" altLang="zh-CN" sz="3200" b="1" smtClean="0">
                <a:latin typeface="Times New Roman" panose="02020603050405020304" pitchFamily="18" charset="0"/>
              </a:rPr>
              <a:t>8</a:t>
            </a:r>
            <a:endParaRPr kumimoji="1" lang="zh-CN" altLang="en-US" sz="3200" b="1" smtClean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50" y="981075"/>
            <a:ext cx="101123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Franklin Gothic Book"/>
                <a:ea typeface="幼圆" panose="02010509060101010101" pitchFamily="49" charset="-122"/>
                <a:cs typeface="+mj-cs"/>
              </a:rPr>
              <a:t>例</a:t>
            </a:r>
            <a:r>
              <a:rPr lang="en-US" altLang="zh-CN" sz="3200" b="1" dirty="0">
                <a:solidFill>
                  <a:prstClr val="black"/>
                </a:solidFill>
                <a:latin typeface="Franklin Gothic Book"/>
                <a:ea typeface="幼圆" panose="02010509060101010101" pitchFamily="49" charset="-122"/>
                <a:cs typeface="+mj-cs"/>
              </a:rPr>
              <a:t>5 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E8E74-DC8E-4424-9203-971D77949C40}" type="slidenum">
              <a:rPr lang="zh-CN" altLang="en-US"/>
              <a:t>74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750" y="260350"/>
            <a:ext cx="7250113" cy="600075"/>
          </a:xfrm>
          <a:prstGeom prst="rect">
            <a:avLst/>
          </a:prstGeom>
        </p:spPr>
        <p:txBody>
          <a:bodyPr bIns="91440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1" smtClean="0"/>
              <a:t>算法</a:t>
            </a:r>
            <a:r>
              <a:rPr lang="en-US" altLang="zh-CN" b="1" smtClean="0"/>
              <a:t>1</a:t>
            </a:r>
            <a:r>
              <a:rPr lang="zh-CN" altLang="en-US" b="1" smtClean="0"/>
              <a:t>：枚举任意连续区间求和找最大值</a:t>
            </a:r>
            <a:endParaRPr lang="zh-CN" altLang="en-US" b="1" dirty="0" smtClean="0"/>
          </a:p>
        </p:txBody>
      </p:sp>
      <p:sp>
        <p:nvSpPr>
          <p:cNvPr id="96260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7772400" cy="552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#include&lt;iostream&gt;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using namespace std;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int main(){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int n,i,j,k,a[100010];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long sum,ans;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cin&gt;&gt;n;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for(i=1;i&lt;=n;i++)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   cin&gt;&gt;a[i];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ans=-300000000;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for(i=1;i&lt;=n;i++)//</a:t>
            </a:r>
            <a:r>
              <a:rPr lang="zh-CN" altLang="en-US" sz="2000" b="1"/>
              <a:t>枚举区间的起点 </a:t>
            </a:r>
          </a:p>
          <a:p>
            <a:pPr>
              <a:buClr>
                <a:schemeClr val="accent1"/>
              </a:buClr>
              <a:buSzPct val="85000"/>
            </a:pPr>
            <a:r>
              <a:rPr lang="zh-CN" altLang="en-US" sz="2000" b="1"/>
              <a:t>	   </a:t>
            </a:r>
            <a:r>
              <a:rPr lang="en-US" altLang="zh-CN" sz="2000" b="1"/>
              <a:t>for(j=i;j&lt;=n;j++){//</a:t>
            </a:r>
            <a:r>
              <a:rPr lang="zh-CN" altLang="en-US" sz="2000" b="1"/>
              <a:t>枚举区间的终点 </a:t>
            </a:r>
          </a:p>
          <a:p>
            <a:pPr>
              <a:buClr>
                <a:schemeClr val="accent1"/>
              </a:buClr>
              <a:buSzPct val="85000"/>
            </a:pPr>
            <a:r>
              <a:rPr lang="zh-CN" altLang="en-US" sz="2000" b="1"/>
              <a:t>	   </a:t>
            </a:r>
            <a:r>
              <a:rPr lang="zh-CN" altLang="en-US" sz="2000" b="1" smtClean="0"/>
              <a:t>   </a:t>
            </a:r>
            <a:r>
              <a:rPr lang="en-US" altLang="zh-CN" sz="2000" b="1"/>
              <a:t>sum=0;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</a:t>
            </a:r>
            <a:r>
              <a:rPr lang="en-US" altLang="zh-CN" sz="2000" b="1" smtClean="0"/>
              <a:t>      for(k=i;k</a:t>
            </a:r>
            <a:r>
              <a:rPr lang="en-US" altLang="zh-CN" sz="2000" b="1"/>
              <a:t>&lt;=j;k++) sum+=a[k];//</a:t>
            </a:r>
            <a:r>
              <a:rPr lang="zh-CN" altLang="en-US" sz="2000" b="1"/>
              <a:t>计算区间的和 </a:t>
            </a:r>
          </a:p>
          <a:p>
            <a:pPr>
              <a:buClr>
                <a:schemeClr val="accent1"/>
              </a:buClr>
              <a:buSzPct val="85000"/>
            </a:pPr>
            <a:r>
              <a:rPr lang="zh-CN" altLang="en-US" sz="2000" b="1"/>
              <a:t>	</a:t>
            </a:r>
            <a:r>
              <a:rPr lang="zh-CN" altLang="en-US" sz="2000" b="1" smtClean="0"/>
              <a:t>      </a:t>
            </a:r>
            <a:r>
              <a:rPr lang="en-US" altLang="zh-CN" sz="2000" b="1" smtClean="0"/>
              <a:t>if(sum&gt;ans</a:t>
            </a:r>
            <a:r>
              <a:rPr lang="en-US" altLang="zh-CN" sz="2000" b="1"/>
              <a:t>) ans=sum;//</a:t>
            </a:r>
            <a:r>
              <a:rPr lang="zh-CN" altLang="en-US" sz="2000" b="1"/>
              <a:t>维护所有区间的最大值</a:t>
            </a:r>
            <a:r>
              <a:rPr lang="en-US" altLang="zh-CN" sz="2000" b="1"/>
              <a:t>ans 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</a:t>
            </a:r>
            <a:r>
              <a:rPr lang="en-US" altLang="zh-CN" sz="2000" b="1" smtClean="0"/>
              <a:t>   }</a:t>
            </a:r>
            <a:endParaRPr lang="en-US" altLang="zh-CN" sz="2000" b="1"/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cout&lt;&lt;ans;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	return 0;	</a:t>
            </a:r>
          </a:p>
          <a:p>
            <a:pPr>
              <a:buClr>
                <a:schemeClr val="accent1"/>
              </a:buClr>
              <a:buSzPct val="85000"/>
            </a:pPr>
            <a:r>
              <a:rPr lang="en-US" altLang="zh-CN" sz="2000" b="1"/>
              <a:t>}</a:t>
            </a:r>
            <a:endParaRPr lang="zh-CN" altLang="en-US" sz="2000" b="1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976938" y="1125538"/>
            <a:ext cx="3167062" cy="5873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Arial" panose="020B0604020202020204" pitchFamily="34" charset="0"/>
              </a:rPr>
              <a:t>时间：</a:t>
            </a:r>
            <a:r>
              <a:rPr lang="en-US" altLang="zh-CN" sz="3200" b="1">
                <a:latin typeface="Arial" panose="020B0604020202020204" pitchFamily="34" charset="0"/>
              </a:rPr>
              <a:t>O(n</a:t>
            </a:r>
            <a:r>
              <a:rPr lang="en-US" altLang="zh-CN" sz="3200" b="1" baseline="30000">
                <a:latin typeface="Arial" panose="020B0604020202020204" pitchFamily="34" charset="0"/>
              </a:rPr>
              <a:t>3</a:t>
            </a:r>
            <a:r>
              <a:rPr lang="en-US" altLang="zh-CN" sz="3200" b="1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30FE1-24DB-4E72-AB0D-CB5025C64008}" type="slidenum">
              <a:rPr lang="zh-CN" altLang="en-US"/>
              <a:t>75</a:t>
            </a:fld>
            <a:endParaRPr lang="en-US" altLang="zh-CN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算法</a:t>
            </a:r>
            <a:r>
              <a:rPr lang="en-US" altLang="zh-CN" b="1" smtClean="0"/>
              <a:t>2</a:t>
            </a:r>
            <a:r>
              <a:rPr lang="zh-CN" altLang="en-US" b="1" smtClean="0"/>
              <a:t>：算法</a:t>
            </a:r>
            <a:r>
              <a:rPr lang="en-US" altLang="zh-CN" b="1" smtClean="0"/>
              <a:t>1</a:t>
            </a:r>
            <a:r>
              <a:rPr lang="zh-CN" altLang="en-US" b="1" smtClean="0"/>
              <a:t>的稍加改进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765174"/>
            <a:ext cx="6769124" cy="60928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#include&lt;iostream&gt;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b="1" smtClean="0"/>
              <a:t>#include&lt;algorithm&gt;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using namespace std;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int main(){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int n,i,j,k,a[100010];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long sum,ans;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cin&gt;&gt;n;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for(i=1;i&lt;=n;i++)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   cin&gt;&gt;a[i];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ans=-300000000;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for(i=1;i&lt;=n;i++){//</a:t>
            </a:r>
            <a:r>
              <a:rPr lang="zh-CN" altLang="en-US" sz="2000" b="1" smtClean="0"/>
              <a:t>枚举区间的起点 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000" b="1" smtClean="0"/>
              <a:t>	    </a:t>
            </a:r>
            <a:r>
              <a:rPr lang="en-US" altLang="zh-CN" sz="2000" b="1" smtClean="0"/>
              <a:t>sum=0;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    for(j=i;j&lt;=n;j++){//</a:t>
            </a:r>
            <a:r>
              <a:rPr lang="zh-CN" altLang="en-US" sz="2000" b="1" smtClean="0"/>
              <a:t>枚举区间的终点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000" b="1" smtClean="0"/>
              <a:t>	       </a:t>
            </a:r>
            <a:r>
              <a:rPr lang="en-US" altLang="zh-CN" sz="2000" b="1" smtClean="0"/>
              <a:t>sum+=a[j];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       ans=max(sum,ans);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    } 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}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cout&lt;&lt;ans;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	return 0;	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000" b="1" smtClean="0"/>
              <a:t>}</a:t>
            </a:r>
          </a:p>
        </p:txBody>
      </p:sp>
      <p:sp>
        <p:nvSpPr>
          <p:cNvPr id="97285" name="矩形 1"/>
          <p:cNvSpPr>
            <a:spLocks noChangeArrowheads="1"/>
          </p:cNvSpPr>
          <p:nvPr/>
        </p:nvSpPr>
        <p:spPr bwMode="auto">
          <a:xfrm>
            <a:off x="4932363" y="5495925"/>
            <a:ext cx="2592387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 时间：</a:t>
            </a:r>
            <a:r>
              <a:rPr lang="en-US" altLang="zh-CN" sz="3200" b="1"/>
              <a:t>O(n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)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FF72D-7D00-474B-9F33-51B38B35B4DD}" type="slidenum">
              <a:rPr lang="zh-CN" altLang="en-US"/>
              <a:t>76</a:t>
            </a:fld>
            <a:endParaRPr lang="en-US" altLang="zh-CN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38175" y="2492375"/>
            <a:ext cx="7534275" cy="13874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i="0" dirty="0">
                <a:latin typeface="+mn-ea"/>
                <a:ea typeface="+mn-ea"/>
              </a:rPr>
              <a:t>1</a:t>
            </a:r>
            <a:r>
              <a:rPr lang="zh-CN" altLang="en-US" sz="2800" i="0" dirty="0">
                <a:latin typeface="+mn-ea"/>
                <a:ea typeface="+mn-ea"/>
              </a:rPr>
              <a:t>、以</a:t>
            </a:r>
            <a:r>
              <a:rPr lang="en-US" altLang="zh-CN" sz="2800" i="0" dirty="0">
                <a:latin typeface="+mn-ea"/>
                <a:ea typeface="+mn-ea"/>
              </a:rPr>
              <a:t>a[i]</a:t>
            </a:r>
            <a:r>
              <a:rPr lang="zh-CN" altLang="en-US" sz="2800" i="0" dirty="0">
                <a:latin typeface="+mn-ea"/>
                <a:ea typeface="+mn-ea"/>
              </a:rPr>
              <a:t>为结束点和以</a:t>
            </a:r>
            <a:r>
              <a:rPr lang="en-US" altLang="zh-CN" sz="2800" i="0" dirty="0" smtClean="0">
                <a:latin typeface="+mn-ea"/>
                <a:ea typeface="+mn-ea"/>
              </a:rPr>
              <a:t>a[i-1</a:t>
            </a:r>
            <a:r>
              <a:rPr lang="en-US" altLang="zh-CN" sz="2800" i="0" dirty="0">
                <a:latin typeface="+mn-ea"/>
                <a:ea typeface="+mn-ea"/>
              </a:rPr>
              <a:t>]</a:t>
            </a:r>
            <a:r>
              <a:rPr lang="zh-CN" altLang="en-US" sz="2800" i="0" dirty="0">
                <a:latin typeface="+mn-ea"/>
                <a:ea typeface="+mn-ea"/>
              </a:rPr>
              <a:t>为结束点的最大连续子</a:t>
            </a:r>
            <a:r>
              <a:rPr lang="zh-CN" altLang="en-US" sz="2800" i="0" dirty="0" smtClean="0">
                <a:latin typeface="+mn-ea"/>
                <a:ea typeface="+mn-ea"/>
              </a:rPr>
              <a:t>序列和有没有</a:t>
            </a:r>
            <a:r>
              <a:rPr lang="zh-CN" altLang="en-US" sz="2800" i="0" dirty="0">
                <a:latin typeface="+mn-ea"/>
                <a:ea typeface="+mn-ea"/>
              </a:rPr>
              <a:t>联系？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i="0" dirty="0">
                <a:latin typeface="+mn-ea"/>
                <a:ea typeface="+mn-ea"/>
              </a:rPr>
              <a:t>有什么样的联系？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38175" y="4076700"/>
            <a:ext cx="7848600" cy="13874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i="0" dirty="0">
                <a:latin typeface="+mn-ea"/>
                <a:ea typeface="+mn-ea"/>
              </a:rPr>
              <a:t>2</a:t>
            </a:r>
            <a:r>
              <a:rPr lang="zh-CN" altLang="en-US" sz="2800" i="0" dirty="0">
                <a:latin typeface="+mn-ea"/>
                <a:ea typeface="+mn-ea"/>
              </a:rPr>
              <a:t>、如果事先已经求得了以</a:t>
            </a:r>
            <a:r>
              <a:rPr lang="en-US" altLang="zh-CN" sz="2800" i="0" dirty="0" smtClean="0">
                <a:solidFill>
                  <a:srgbClr val="FF0000"/>
                </a:solidFill>
                <a:latin typeface="+mn-ea"/>
                <a:ea typeface="+mn-ea"/>
              </a:rPr>
              <a:t>a[i-1]</a:t>
            </a:r>
            <a:r>
              <a:rPr lang="zh-CN" altLang="en-US" sz="2800" i="0" dirty="0">
                <a:latin typeface="+mn-ea"/>
                <a:ea typeface="+mn-ea"/>
              </a:rPr>
              <a:t>为结束点的最大连续子序列和为</a:t>
            </a:r>
            <a:r>
              <a:rPr lang="en-US" altLang="zh-CN" sz="2800" i="0" dirty="0">
                <a:latin typeface="+mn-ea"/>
                <a:ea typeface="+mn-ea"/>
              </a:rPr>
              <a:t>x</a:t>
            </a:r>
            <a:r>
              <a:rPr lang="zh-CN" altLang="en-US" sz="2800" i="0" dirty="0">
                <a:latin typeface="+mn-ea"/>
                <a:ea typeface="+mn-ea"/>
              </a:rPr>
              <a:t>，那么怎样求以</a:t>
            </a:r>
            <a:r>
              <a:rPr lang="en-US" altLang="zh-CN" sz="2800" i="0" dirty="0" smtClean="0">
                <a:solidFill>
                  <a:srgbClr val="FF0000"/>
                </a:solidFill>
                <a:latin typeface="+mn-ea"/>
                <a:ea typeface="+mn-ea"/>
              </a:rPr>
              <a:t>a[i]</a:t>
            </a:r>
            <a:r>
              <a:rPr lang="zh-CN" altLang="en-US" sz="2800" i="0" dirty="0">
                <a:latin typeface="+mn-ea"/>
                <a:ea typeface="+mn-ea"/>
              </a:rPr>
              <a:t>为结束点的最大连续子序列？</a:t>
            </a:r>
          </a:p>
        </p:txBody>
      </p:sp>
      <p:sp>
        <p:nvSpPr>
          <p:cNvPr id="98309" name="Text Box 6"/>
          <p:cNvSpPr txBox="1">
            <a:spLocks noChangeArrowheads="1"/>
          </p:cNvSpPr>
          <p:nvPr/>
        </p:nvSpPr>
        <p:spPr bwMode="auto">
          <a:xfrm>
            <a:off x="2268538" y="1404938"/>
            <a:ext cx="3516312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Arial" panose="020B0604020202020204" pitchFamily="34" charset="0"/>
              </a:rPr>
              <a:t>-6  4  -1  3  2  -3  2</a:t>
            </a:r>
            <a:endParaRPr kumimoji="1"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98310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3382962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继续分析：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07084-2255-433B-8CCE-BA372454CD24}" type="slidenum">
              <a:rPr lang="zh-CN" altLang="en-US"/>
              <a:t>77</a:t>
            </a:fld>
            <a:endParaRPr lang="en-US" altLang="zh-CN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827088" y="971550"/>
            <a:ext cx="7885112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3000" b="1">
                <a:latin typeface="Times New Roman" panose="02020603050405020304" pitchFamily="18" charset="0"/>
              </a:rPr>
              <a:t>a[i]:</a:t>
            </a:r>
            <a:r>
              <a:rPr kumimoji="1" lang="zh-CN" altLang="en-US" sz="3000" b="1">
                <a:latin typeface="Times New Roman" panose="02020603050405020304" pitchFamily="18" charset="0"/>
              </a:rPr>
              <a:t>存储序列；</a:t>
            </a:r>
          </a:p>
          <a:p>
            <a:r>
              <a:rPr kumimoji="1" lang="en-US" altLang="zh-CN" sz="3000" b="1">
                <a:latin typeface="Times New Roman" panose="02020603050405020304" pitchFamily="18" charset="0"/>
              </a:rPr>
              <a:t>f[i]</a:t>
            </a:r>
            <a:r>
              <a:rPr kumimoji="1" lang="zh-CN" altLang="en-US" sz="3000" b="1">
                <a:latin typeface="Times New Roman" panose="02020603050405020304" pitchFamily="18" charset="0"/>
              </a:rPr>
              <a:t>：以</a:t>
            </a:r>
            <a:r>
              <a:rPr kumimoji="1" lang="en-US" altLang="zh-CN" sz="3000" b="1">
                <a:latin typeface="Times New Roman" panose="02020603050405020304" pitchFamily="18" charset="0"/>
              </a:rPr>
              <a:t>a[i]</a:t>
            </a:r>
            <a:r>
              <a:rPr kumimoji="1" lang="zh-CN" altLang="en-US" sz="3000" b="1">
                <a:latin typeface="Times New Roman" panose="02020603050405020304" pitchFamily="18" charset="0"/>
              </a:rPr>
              <a:t>为终点（连续区间的右边界）的子序列的最大和。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663825" y="5157788"/>
            <a:ext cx="2879725" cy="6492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latin typeface="Arial" panose="020B0604020202020204" pitchFamily="34" charset="0"/>
              </a:rPr>
              <a:t>时间：</a:t>
            </a:r>
            <a:r>
              <a:rPr lang="en-US" altLang="zh-CN" sz="3600" b="1">
                <a:latin typeface="Arial" panose="020B0604020202020204" pitchFamily="34" charset="0"/>
              </a:rPr>
              <a:t>O(n)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  <p:sp>
        <p:nvSpPr>
          <p:cNvPr id="99333" name="矩形 1"/>
          <p:cNvSpPr>
            <a:spLocks noChangeArrowheads="1"/>
          </p:cNvSpPr>
          <p:nvPr/>
        </p:nvSpPr>
        <p:spPr bwMode="auto">
          <a:xfrm>
            <a:off x="363538" y="260350"/>
            <a:ext cx="1825625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顺推法：</a:t>
            </a:r>
          </a:p>
        </p:txBody>
      </p:sp>
      <p:sp>
        <p:nvSpPr>
          <p:cNvPr id="3" name="矩形 2"/>
          <p:cNvSpPr/>
          <p:nvPr/>
        </p:nvSpPr>
        <p:spPr>
          <a:xfrm>
            <a:off x="855663" y="2541588"/>
            <a:ext cx="6596062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solidFill>
                  <a:prstClr val="black"/>
                </a:solidFill>
                <a:latin typeface="+mn-ea"/>
                <a:ea typeface="+mn-ea"/>
              </a:rPr>
              <a:t>f[i]=max{f[i-1]+a[i],a[i]}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solidFill>
                  <a:prstClr val="black"/>
                </a:solidFill>
                <a:latin typeface="+mn-ea"/>
                <a:ea typeface="+mn-ea"/>
              </a:rPr>
              <a:t>     =max{f[i-1],0}+a[i]</a:t>
            </a:r>
          </a:p>
        </p:txBody>
      </p:sp>
      <p:sp>
        <p:nvSpPr>
          <p:cNvPr id="4" name="矩形 3"/>
          <p:cNvSpPr/>
          <p:nvPr/>
        </p:nvSpPr>
        <p:spPr>
          <a:xfrm>
            <a:off x="754063" y="3811588"/>
            <a:ext cx="6697662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dirty="0">
                <a:solidFill>
                  <a:prstClr val="black"/>
                </a:solidFill>
                <a:latin typeface="+mn-ea"/>
                <a:ea typeface="+mn-ea"/>
              </a:rPr>
              <a:t>初始：</a:t>
            </a:r>
            <a:r>
              <a:rPr kumimoji="1" lang="en-US" altLang="zh-CN" sz="3200" b="1" dirty="0">
                <a:solidFill>
                  <a:prstClr val="black"/>
                </a:solidFill>
                <a:latin typeface="+mn-ea"/>
                <a:ea typeface="+mn-ea"/>
              </a:rPr>
              <a:t>f[1]=a[1]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dirty="0">
                <a:solidFill>
                  <a:prstClr val="black"/>
                </a:solidFill>
                <a:latin typeface="+mn-ea"/>
                <a:ea typeface="+mn-ea"/>
              </a:rPr>
              <a:t>目标：</a:t>
            </a:r>
            <a:r>
              <a:rPr kumimoji="1" lang="en-US" altLang="zh-CN" sz="3200" b="1" dirty="0">
                <a:solidFill>
                  <a:prstClr val="black"/>
                </a:solidFill>
                <a:latin typeface="+mn-ea"/>
                <a:ea typeface="+mn-ea"/>
              </a:rPr>
              <a:t>max{f[i]}      (1&lt;=i&lt;=n)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3" grpId="0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E88F2-733F-4E81-A8B5-9DE83D987824}" type="slidenum">
              <a:rPr lang="zh-CN" altLang="en-US"/>
              <a:t>78</a:t>
            </a:fld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497887" cy="6232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#include&lt;iostream&gt;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#include&lt;algorithm&gt;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using namespace std;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int main(){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int n,i,j,k;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long sum,ans, f[100010]={0},a[100010];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cin&gt;&gt;n;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for(i=1;i&lt;=n;i++)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   cin&gt;&gt;a[i];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f[1]=a[1];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for(i=2;i&lt;=n;i++)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</a:t>
            </a:r>
            <a:r>
              <a:rPr kumimoji="1" lang="en-US" altLang="zh-CN" sz="1600" i="0" smtClean="0">
                <a:latin typeface="+mn-ea"/>
                <a:ea typeface="+mn-ea"/>
              </a:rPr>
              <a:t>//f[i]:</a:t>
            </a:r>
            <a:r>
              <a:rPr kumimoji="1" lang="zh-CN" altLang="en-US" sz="1600" i="0" smtClean="0">
                <a:latin typeface="+mn-ea"/>
                <a:ea typeface="+mn-ea"/>
              </a:rPr>
              <a:t>以</a:t>
            </a:r>
            <a:r>
              <a:rPr kumimoji="1" lang="en-US" altLang="zh-CN" sz="1600" i="0" smtClean="0">
                <a:latin typeface="+mn-ea"/>
                <a:ea typeface="+mn-ea"/>
              </a:rPr>
              <a:t>a[i]</a:t>
            </a:r>
            <a:r>
              <a:rPr kumimoji="1" lang="zh-CN" altLang="en-US" sz="1600" i="0" smtClean="0">
                <a:latin typeface="+mn-ea"/>
                <a:ea typeface="+mn-ea"/>
              </a:rPr>
              <a:t>为终点（连续区间的右边界）的子序列的最大和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sz="2100" i="0" smtClean="0">
                <a:latin typeface="+mn-ea"/>
                <a:ea typeface="+mn-ea"/>
              </a:rPr>
              <a:t>	   </a:t>
            </a:r>
            <a:r>
              <a:rPr kumimoji="1" lang="en-US" altLang="zh-CN" sz="2100" i="0" smtClean="0">
                <a:latin typeface="+mn-ea"/>
                <a:ea typeface="+mn-ea"/>
              </a:rPr>
              <a:t>f[i]=max(f[i-1]+a[i],a[i]);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ans=f[1];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for(i=2;i&lt;=n;i++)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   if(f[i]&gt;ans) ans=f[i];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cout&lt;&lt;ans;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	return 0;	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2100" i="0" smtClean="0">
                <a:latin typeface="+mn-ea"/>
                <a:ea typeface="+mn-ea"/>
              </a:rPr>
              <a:t>}</a:t>
            </a:r>
            <a:endParaRPr kumimoji="1" lang="zh-CN" altLang="en-US" sz="210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68621-AB30-4EDC-905A-E44B41940619}" type="slidenum">
              <a:rPr lang="zh-CN" altLang="en-US"/>
              <a:t>79</a:t>
            </a:fld>
            <a:endParaRPr lang="en-US" altLang="zh-CN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46075" y="1916113"/>
            <a:ext cx="8445500" cy="2678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i="0" dirty="0" smtClean="0">
                <a:latin typeface="+mn-ea"/>
                <a:ea typeface="+mn-ea"/>
              </a:rPr>
              <a:t>a[i</a:t>
            </a:r>
            <a:r>
              <a:rPr kumimoji="1" lang="en-US" altLang="zh-CN" sz="2800" i="0" dirty="0">
                <a:latin typeface="+mn-ea"/>
                <a:ea typeface="+mn-ea"/>
              </a:rPr>
              <a:t>]:</a:t>
            </a:r>
            <a:r>
              <a:rPr kumimoji="1" lang="zh-CN" altLang="en-US" sz="2800" i="0" dirty="0">
                <a:latin typeface="+mn-ea"/>
                <a:ea typeface="+mn-ea"/>
              </a:rPr>
              <a:t>存储序列；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i="0" dirty="0" smtClean="0">
                <a:latin typeface="+mn-ea"/>
                <a:ea typeface="+mn-ea"/>
              </a:rPr>
              <a:t>f[i</a:t>
            </a:r>
            <a:r>
              <a:rPr kumimoji="1" lang="en-US" altLang="zh-CN" sz="2800" i="0" dirty="0">
                <a:latin typeface="+mn-ea"/>
                <a:ea typeface="+mn-ea"/>
              </a:rPr>
              <a:t>]</a:t>
            </a:r>
            <a:r>
              <a:rPr kumimoji="1" lang="zh-CN" altLang="en-US" sz="2800" i="0" dirty="0">
                <a:latin typeface="+mn-ea"/>
                <a:ea typeface="+mn-ea"/>
              </a:rPr>
              <a:t>：从第</a:t>
            </a:r>
            <a:r>
              <a:rPr kumimoji="1" lang="en-US" altLang="zh-CN" sz="2800" i="0" dirty="0">
                <a:latin typeface="+mn-ea"/>
                <a:ea typeface="+mn-ea"/>
              </a:rPr>
              <a:t>i</a:t>
            </a:r>
            <a:r>
              <a:rPr kumimoji="1" lang="zh-CN" altLang="en-US" sz="2800" i="0" dirty="0">
                <a:latin typeface="+mn-ea"/>
                <a:ea typeface="+mn-ea"/>
              </a:rPr>
              <a:t>项</a:t>
            </a:r>
            <a:r>
              <a:rPr kumimoji="1" lang="zh-CN" altLang="en-US" sz="2800" i="0" dirty="0" smtClean="0">
                <a:latin typeface="+mn-ea"/>
                <a:ea typeface="+mn-ea"/>
              </a:rPr>
              <a:t>开始</a:t>
            </a:r>
            <a:r>
              <a:rPr kumimoji="1" lang="en-US" altLang="zh-CN" sz="2800" i="0" dirty="0" smtClean="0">
                <a:latin typeface="+mn-ea"/>
                <a:ea typeface="+mn-ea"/>
              </a:rPr>
              <a:t>(</a:t>
            </a:r>
            <a:r>
              <a:rPr kumimoji="1" lang="zh-CN" altLang="en-US" sz="2800" i="0" dirty="0" smtClean="0">
                <a:solidFill>
                  <a:srgbClr val="FF0000"/>
                </a:solidFill>
                <a:latin typeface="+mn-ea"/>
                <a:ea typeface="+mn-ea"/>
              </a:rPr>
              <a:t>以</a:t>
            </a:r>
            <a:r>
              <a:rPr kumimoji="1"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kumimoji="1"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kumimoji="1"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项为</a:t>
            </a:r>
            <a:r>
              <a:rPr kumimoji="1" lang="zh-CN" altLang="en-US" sz="2800" i="0" dirty="0" smtClean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kumimoji="1" lang="en-US" altLang="zh-CN" sz="2800" i="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i="0" dirty="0" smtClean="0">
                <a:solidFill>
                  <a:srgbClr val="FF0000"/>
                </a:solidFill>
                <a:latin typeface="+mn-ea"/>
                <a:ea typeface="+mn-ea"/>
              </a:rPr>
              <a:t>项</a:t>
            </a:r>
            <a:r>
              <a:rPr kumimoji="1" lang="en-US" altLang="zh-CN" sz="2800" i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kumimoji="1" lang="zh-CN" altLang="en-US" sz="2800" i="0" dirty="0" smtClean="0">
                <a:latin typeface="+mn-ea"/>
                <a:ea typeface="+mn-ea"/>
              </a:rPr>
              <a:t>的</a:t>
            </a:r>
            <a:r>
              <a:rPr kumimoji="1" lang="zh-CN" altLang="en-US" sz="2800" i="0" dirty="0">
                <a:latin typeface="+mn-ea"/>
                <a:ea typeface="+mn-ea"/>
              </a:rPr>
              <a:t>最大连续子序列的和。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i="0" dirty="0">
                <a:latin typeface="+mn-ea"/>
                <a:ea typeface="+mn-ea"/>
              </a:rPr>
              <a:t>f[i]=max{f[i+1]+a[i],a[i]} </a:t>
            </a:r>
            <a:endParaRPr kumimoji="1" lang="en-US" altLang="zh-CN" sz="2800" i="0" dirty="0" smtClean="0"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i="0" dirty="0" smtClean="0">
                <a:latin typeface="+mn-ea"/>
                <a:ea typeface="+mn-ea"/>
              </a:rPr>
              <a:t>初始</a:t>
            </a:r>
            <a:r>
              <a:rPr kumimoji="1" lang="zh-CN" altLang="en-US" sz="2800" i="0" dirty="0">
                <a:latin typeface="+mn-ea"/>
                <a:ea typeface="+mn-ea"/>
              </a:rPr>
              <a:t>：</a:t>
            </a:r>
            <a:r>
              <a:rPr kumimoji="1" lang="en-US" altLang="zh-CN" sz="2800" i="0" dirty="0">
                <a:latin typeface="+mn-ea"/>
                <a:ea typeface="+mn-ea"/>
              </a:rPr>
              <a:t>f[n]=a[n]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i="0" dirty="0">
                <a:latin typeface="+mn-ea"/>
                <a:ea typeface="+mn-ea"/>
              </a:rPr>
              <a:t>目标：</a:t>
            </a:r>
            <a:r>
              <a:rPr kumimoji="1" lang="en-US" altLang="zh-CN" sz="2800" i="0" dirty="0">
                <a:latin typeface="+mn-ea"/>
                <a:ea typeface="+mn-ea"/>
              </a:rPr>
              <a:t>max{f[i]}      1&lt;=i&lt;=n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195513" y="957263"/>
            <a:ext cx="3516312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Arial" panose="020B0604020202020204" pitchFamily="34" charset="0"/>
              </a:rPr>
              <a:t>-6  4  -1  3  2  -3  2</a:t>
            </a:r>
            <a:endParaRPr kumimoji="1"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101381" name="矩形 5"/>
          <p:cNvSpPr>
            <a:spLocks noChangeArrowheads="1"/>
          </p:cNvSpPr>
          <p:nvPr/>
        </p:nvSpPr>
        <p:spPr bwMode="auto">
          <a:xfrm>
            <a:off x="363538" y="260350"/>
            <a:ext cx="1831975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倒推法：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2808287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代码实现：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950" y="1704975"/>
            <a:ext cx="9203055" cy="3960495"/>
          </a:xfrm>
        </p:spPr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altLang="zh-CN" sz="2800" smtClean="0"/>
              <a:t>void dfs(int i,int j,long sum){</a:t>
            </a:r>
            <a:r>
              <a:rPr lang="en-US" altLang="zh-CN" sz="2000" smtClean="0"/>
              <a:t>//</a:t>
            </a:r>
            <a:r>
              <a:rPr lang="zh-CN" altLang="zh-CN" sz="2000" smtClean="0"/>
              <a:t>位置</a:t>
            </a:r>
            <a:r>
              <a:rPr lang="en-US" altLang="zh-CN" sz="2000" smtClean="0"/>
              <a:t>(i,j)</a:t>
            </a:r>
            <a:r>
              <a:rPr lang="zh-CN" altLang="zh-CN" sz="2000" smtClean="0"/>
              <a:t>，总和</a:t>
            </a:r>
            <a:r>
              <a:rPr lang="en-US" altLang="zh-CN" sz="2000" smtClean="0"/>
              <a:t>sum</a:t>
            </a:r>
            <a:r>
              <a:rPr lang="en-US" altLang="zh-CN" sz="2800" smtClean="0"/>
              <a:t> 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if(i==n){//</a:t>
            </a:r>
            <a:r>
              <a:rPr lang="zh-CN" altLang="zh-CN" sz="2800" smtClean="0"/>
              <a:t>走到最后一行</a:t>
            </a:r>
            <a:r>
              <a:rPr lang="en-US" altLang="zh-CN" sz="2800" smtClean="0"/>
              <a:t> 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	if(sum&gt;ans) ans=sum;//</a:t>
            </a:r>
            <a:r>
              <a:rPr lang="zh-CN" altLang="zh-CN" sz="2800" smtClean="0"/>
              <a:t>维护更优值</a:t>
            </a:r>
            <a:r>
              <a:rPr lang="en-US" altLang="zh-CN" sz="2800" smtClean="0"/>
              <a:t>ans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	return;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}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dfs(i+1,j,sum+a[i+1][j]);//</a:t>
            </a:r>
            <a:r>
              <a:rPr lang="zh-CN" altLang="zh-CN" sz="2800" smtClean="0"/>
              <a:t>往下走</a:t>
            </a:r>
            <a:r>
              <a:rPr lang="en-US" altLang="zh-CN" sz="2800" smtClean="0"/>
              <a:t> 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dfs(i+1,j+1,sum+a[i+1][j+1]);//</a:t>
            </a:r>
            <a:r>
              <a:rPr lang="zh-CN" altLang="zh-CN" sz="2800" smtClean="0"/>
              <a:t>往斜下走</a:t>
            </a:r>
            <a:r>
              <a:rPr lang="en-US" altLang="zh-CN" sz="2800" smtClean="0"/>
              <a:t> 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return ;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}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88797" y="5680680"/>
            <a:ext cx="3960813" cy="1014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初始：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dfs(1,1,a[1,1]);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结果：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ans</a:t>
            </a:r>
          </a:p>
        </p:txBody>
      </p:sp>
      <p:grpSp>
        <p:nvGrpSpPr>
          <p:cNvPr id="1031" name="组合 5"/>
          <p:cNvGrpSpPr/>
          <p:nvPr/>
        </p:nvGrpSpPr>
        <p:grpSpPr bwMode="auto">
          <a:xfrm>
            <a:off x="6491288" y="339725"/>
            <a:ext cx="2401887" cy="1144588"/>
            <a:chOff x="6428008" y="1419833"/>
            <a:chExt cx="2401250" cy="1145071"/>
          </a:xfrm>
        </p:grpSpPr>
        <p:sp>
          <p:nvSpPr>
            <p:cNvPr id="7" name="矩形 6"/>
            <p:cNvSpPr/>
            <p:nvPr/>
          </p:nvSpPr>
          <p:spPr>
            <a:xfrm>
              <a:off x="7092994" y="1419833"/>
              <a:ext cx="863371" cy="360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28008" y="2204389"/>
              <a:ext cx="999860" cy="360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53218" y="2204389"/>
              <a:ext cx="1076040" cy="3605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2"/>
            </p:cNvCxnSpPr>
            <p:nvPr/>
          </p:nvCxnSpPr>
          <p:spPr>
            <a:xfrm flipH="1">
              <a:off x="7092994" y="1780348"/>
              <a:ext cx="431685" cy="4319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</p:cNvCxnSpPr>
            <p:nvPr/>
          </p:nvCxnSpPr>
          <p:spPr>
            <a:xfrm>
              <a:off x="7524679" y="1780348"/>
              <a:ext cx="576110" cy="4319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4653E-0F5A-4D03-9D1A-795BA8BADE5C}" type="slidenum">
              <a:rPr lang="zh-CN" altLang="en-US"/>
              <a:t>8</a:t>
            </a:fld>
            <a:endParaRPr lang="zh-CN" altLang="en-US"/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7740650" y="1844675"/>
          <a:ext cx="774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包装程序外壳对象" showAsIcon="1" r:id="rId3" imgW="778510" imgH="497840" progId="Package">
                  <p:embed/>
                </p:oleObj>
              </mc:Choice>
              <mc:Fallback>
                <p:oleObj name="包装程序外壳对象" showAsIcon="1" r:id="rId3" imgW="778510" imgH="497840" progId="Packag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844675"/>
                        <a:ext cx="774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7885113" y="3789363"/>
          <a:ext cx="8556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包装程序外壳对象" showAsIcon="1" r:id="rId5" imgW="859790" imgH="497840" progId="Package">
                  <p:embed/>
                </p:oleObj>
              </mc:Choice>
              <mc:Fallback>
                <p:oleObj name="包装程序外壳对象" showAsIcon="1" r:id="rId5" imgW="859790" imgH="497840" progId="Packag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789363"/>
                        <a:ext cx="8556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885AC-C43A-4321-9475-0BB1ACD10F46}" type="slidenum">
              <a:rPr lang="zh-CN" altLang="en-US"/>
              <a:t>80</a:t>
            </a:fld>
            <a:endParaRPr lang="zh-CN" altLang="en-US"/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11188" y="115888"/>
            <a:ext cx="8353425" cy="65248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200">
                <a:latin typeface="Times New Roman" panose="02020603050405020304" pitchFamily="18" charset="0"/>
              </a:rPr>
              <a:t>#include&lt;iostream&gt;</a:t>
            </a:r>
          </a:p>
          <a:p>
            <a:r>
              <a:rPr kumimoji="1" lang="en-US" altLang="zh-CN" sz="2200" smtClean="0">
                <a:latin typeface="Times New Roman" panose="02020603050405020304" pitchFamily="18" charset="0"/>
              </a:rPr>
              <a:t>#include&lt;algorithm&gt;</a:t>
            </a:r>
          </a:p>
          <a:p>
            <a:r>
              <a:rPr kumimoji="1" lang="en-US" altLang="zh-CN" sz="2200" smtClean="0">
                <a:latin typeface="Times New Roman" panose="02020603050405020304" pitchFamily="18" charset="0"/>
              </a:rPr>
              <a:t>using </a:t>
            </a:r>
            <a:r>
              <a:rPr kumimoji="1" lang="en-US" altLang="zh-CN" sz="2200">
                <a:latin typeface="Times New Roman" panose="02020603050405020304" pitchFamily="18" charset="0"/>
              </a:rPr>
              <a:t>namespace std;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int main(){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int n,i,j,k;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long sum,ans, f[100010]={0},a[100010];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cin&gt;&gt;n;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for(i=1;i&lt;=n;i++)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   cin&gt;&gt;a[i];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f[n]=a[n];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for(i=n-1;i&gt;0;i--)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//f[i]:</a:t>
            </a:r>
            <a:r>
              <a:rPr kumimoji="1" lang="zh-CN" altLang="en-US" sz="2200">
                <a:latin typeface="Times New Roman" panose="02020603050405020304" pitchFamily="18" charset="0"/>
              </a:rPr>
              <a:t>以</a:t>
            </a:r>
            <a:r>
              <a:rPr kumimoji="1" lang="en-US" altLang="zh-CN" sz="2200">
                <a:latin typeface="Times New Roman" panose="02020603050405020304" pitchFamily="18" charset="0"/>
              </a:rPr>
              <a:t>a[i]</a:t>
            </a:r>
            <a:r>
              <a:rPr kumimoji="1" lang="zh-CN" altLang="en-US" sz="2200">
                <a:latin typeface="Times New Roman" panose="02020603050405020304" pitchFamily="18" charset="0"/>
              </a:rPr>
              <a:t>为开始</a:t>
            </a:r>
            <a:r>
              <a:rPr kumimoji="1" lang="en-US" altLang="zh-CN" sz="2200">
                <a:latin typeface="Times New Roman" panose="02020603050405020304" pitchFamily="18" charset="0"/>
              </a:rPr>
              <a:t>(</a:t>
            </a:r>
            <a:r>
              <a:rPr kumimoji="1" lang="zh-CN" altLang="en-US" sz="2200">
                <a:latin typeface="Times New Roman" panose="02020603050405020304" pitchFamily="18" charset="0"/>
              </a:rPr>
              <a:t>以</a:t>
            </a:r>
            <a:r>
              <a:rPr kumimoji="1" lang="en-US" altLang="zh-CN" sz="2200">
                <a:latin typeface="Times New Roman" panose="02020603050405020304" pitchFamily="18" charset="0"/>
              </a:rPr>
              <a:t>i</a:t>
            </a:r>
            <a:r>
              <a:rPr kumimoji="1" lang="zh-CN" altLang="en-US" sz="2200">
                <a:latin typeface="Times New Roman" panose="02020603050405020304" pitchFamily="18" charset="0"/>
              </a:rPr>
              <a:t>项为第区间第</a:t>
            </a:r>
            <a:r>
              <a:rPr kumimoji="1" lang="en-US" altLang="zh-CN" sz="2200">
                <a:latin typeface="Times New Roman" panose="02020603050405020304" pitchFamily="18" charset="0"/>
              </a:rPr>
              <a:t>1</a:t>
            </a:r>
            <a:r>
              <a:rPr kumimoji="1" lang="zh-CN" altLang="en-US" sz="2200">
                <a:latin typeface="Times New Roman" panose="02020603050405020304" pitchFamily="18" charset="0"/>
              </a:rPr>
              <a:t>项</a:t>
            </a:r>
            <a:r>
              <a:rPr kumimoji="1" lang="en-US" altLang="zh-CN" sz="2200">
                <a:latin typeface="Times New Roman" panose="02020603050405020304" pitchFamily="18" charset="0"/>
              </a:rPr>
              <a:t>)</a:t>
            </a:r>
            <a:r>
              <a:rPr kumimoji="1" lang="zh-CN" altLang="en-US" sz="2200">
                <a:latin typeface="Times New Roman" panose="02020603050405020304" pitchFamily="18" charset="0"/>
              </a:rPr>
              <a:t>的最大连续子序列和 </a:t>
            </a:r>
          </a:p>
          <a:p>
            <a:r>
              <a:rPr kumimoji="1" lang="zh-CN" altLang="en-US" sz="2200">
                <a:latin typeface="Times New Roman" panose="02020603050405020304" pitchFamily="18" charset="0"/>
              </a:rPr>
              <a:t>	   </a:t>
            </a:r>
            <a:r>
              <a:rPr kumimoji="1" lang="en-US" altLang="zh-CN" sz="2200">
                <a:latin typeface="Times New Roman" panose="02020603050405020304" pitchFamily="18" charset="0"/>
              </a:rPr>
              <a:t>f[i]=max(f[i+1]+a[i],a[i]);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ans=f[1];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for(i=2;i&lt;=n;i++)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   if(f[i]&gt;ans) ans=f[i]; 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cout&lt;&lt;ans;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	return 0;	</a:t>
            </a:r>
          </a:p>
          <a:p>
            <a:r>
              <a:rPr kumimoji="1" lang="en-US" altLang="zh-CN" sz="2200">
                <a:latin typeface="Times New Roman" panose="02020603050405020304" pitchFamily="18" charset="0"/>
              </a:rPr>
              <a:t>}</a:t>
            </a:r>
            <a:endParaRPr kumimoji="1" lang="zh-CN" altLang="en-US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1258888" y="333375"/>
            <a:ext cx="6553200" cy="796925"/>
          </a:xfrm>
        </p:spPr>
        <p:txBody>
          <a:bodyPr/>
          <a:lstStyle/>
          <a:p>
            <a:pPr eaLnBrk="1" hangingPunct="1"/>
            <a:r>
              <a:rPr lang="en-US" altLang="zh-CN" smtClean="0"/>
              <a:t>3.</a:t>
            </a:r>
            <a:r>
              <a:rPr lang="zh-CN" altLang="en-US" b="1" smtClean="0"/>
              <a:t>最长公共子序列问题 </a:t>
            </a:r>
            <a:r>
              <a:rPr lang="en-US" altLang="zh-CN" smtClean="0">
                <a:latin typeface="楷体_GB2312"/>
                <a:ea typeface="楷体_GB2312"/>
                <a:cs typeface="楷体_GB2312"/>
              </a:rPr>
              <a:t>LCS</a:t>
            </a: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44182-B359-43A5-96CA-63E75E5CFB5A}" type="slidenum">
              <a:rPr lang="zh-CN" altLang="en-US"/>
              <a:t>81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95288" y="1484313"/>
            <a:ext cx="8280400" cy="475297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    最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长公共子序列也称作最长公共子串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要求一定连续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，英文缩写为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LCS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Longest Common Subsequence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32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定义是，一个序列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，如果分别是两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个或多个已知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序列的子序列，且是所有符合此条件序列中最长的，则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称为已知序列的最长公共子序列。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5C905-A70F-46B6-8D8C-6EFDF8B2282F}" type="slidenum">
              <a:rPr lang="zh-CN" altLang="en-US"/>
              <a:t>82</a:t>
            </a:fld>
            <a:endParaRPr lang="zh-CN" altLang="en-US"/>
          </a:p>
        </p:txBody>
      </p:sp>
      <p:sp>
        <p:nvSpPr>
          <p:cNvPr id="104451" name="内容占位符 3"/>
          <p:cNvSpPr>
            <a:spLocks noGrp="1"/>
          </p:cNvSpPr>
          <p:nvPr>
            <p:ph sz="quarter" idx="1"/>
          </p:nvPr>
        </p:nvSpPr>
        <p:spPr>
          <a:xfrm>
            <a:off x="900113" y="765175"/>
            <a:ext cx="7772400" cy="5327650"/>
          </a:xfrm>
        </p:spPr>
        <p:txBody>
          <a:bodyPr/>
          <a:lstStyle/>
          <a:p>
            <a:pPr eaLnBrk="1" hangingPunct="1"/>
            <a:r>
              <a:rPr lang="zh-CN" altLang="zh-CN" sz="3200" b="1" smtClean="0"/>
              <a:t>给定两个序列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en-US" altLang="zh-CN" sz="3200" b="1" smtClean="0"/>
              <a:t>X = { x1 , x2 , ... , xm }</a:t>
            </a:r>
            <a:br>
              <a:rPr lang="en-US" altLang="zh-CN" sz="3200" b="1" smtClean="0"/>
            </a:br>
            <a:r>
              <a:rPr lang="en-US" altLang="zh-CN" sz="3200" b="1" smtClean="0"/>
              <a:t>Y = { y1 , y2 , ... , yn }</a:t>
            </a:r>
            <a:br>
              <a:rPr lang="en-US" altLang="zh-CN" sz="3200" b="1" smtClean="0"/>
            </a:br>
            <a:r>
              <a:rPr lang="zh-CN" altLang="zh-CN" sz="3200" b="1" smtClean="0"/>
              <a:t>求</a:t>
            </a:r>
            <a:r>
              <a:rPr lang="en-US" altLang="zh-CN" sz="3200" b="1" smtClean="0"/>
              <a:t>X</a:t>
            </a:r>
            <a:r>
              <a:rPr lang="zh-CN" altLang="zh-CN" sz="3200" b="1" smtClean="0"/>
              <a:t>和</a:t>
            </a:r>
            <a:r>
              <a:rPr lang="en-US" altLang="zh-CN" sz="3200" b="1" smtClean="0"/>
              <a:t>Y</a:t>
            </a:r>
            <a:r>
              <a:rPr lang="zh-CN" altLang="zh-CN" sz="3200" b="1" smtClean="0"/>
              <a:t>的一个最长公共子序列</a:t>
            </a:r>
            <a:endParaRPr lang="en-US" altLang="zh-CN" sz="3200" b="1" smtClean="0"/>
          </a:p>
          <a:p>
            <a:pPr eaLnBrk="1" hangingPunct="1"/>
            <a:r>
              <a:rPr lang="zh-CN" altLang="zh-CN" sz="3200" b="1" smtClean="0"/>
              <a:t>举例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en-US" altLang="zh-CN" sz="3200" b="1" smtClean="0"/>
              <a:t>X = { a , </a:t>
            </a:r>
            <a:r>
              <a:rPr lang="en-US" altLang="zh-CN" sz="3200" b="1" smtClean="0">
                <a:solidFill>
                  <a:srgbClr val="FF0000"/>
                </a:solidFill>
              </a:rPr>
              <a:t>b</a:t>
            </a:r>
            <a:r>
              <a:rPr lang="en-US" altLang="zh-CN" sz="3200" b="1" smtClean="0"/>
              <a:t> , </a:t>
            </a:r>
            <a:r>
              <a:rPr lang="en-US" altLang="zh-CN" sz="3200" b="1" smtClean="0">
                <a:solidFill>
                  <a:srgbClr val="FF0000"/>
                </a:solidFill>
              </a:rPr>
              <a:t>c</a:t>
            </a:r>
            <a:r>
              <a:rPr lang="en-US" altLang="zh-CN" sz="3200" b="1" smtClean="0"/>
              <a:t> , </a:t>
            </a:r>
            <a:r>
              <a:rPr lang="en-US" altLang="zh-CN" sz="3200" b="1" smtClean="0">
                <a:solidFill>
                  <a:srgbClr val="FF0000"/>
                </a:solidFill>
              </a:rPr>
              <a:t>b</a:t>
            </a:r>
            <a:r>
              <a:rPr lang="en-US" altLang="zh-CN" sz="3200" b="1" smtClean="0"/>
              <a:t> , d , </a:t>
            </a:r>
            <a:r>
              <a:rPr lang="en-US" altLang="zh-CN" sz="3200" b="1" smtClean="0">
                <a:solidFill>
                  <a:srgbClr val="FF0000"/>
                </a:solidFill>
              </a:rPr>
              <a:t>a</a:t>
            </a:r>
            <a:r>
              <a:rPr lang="en-US" altLang="zh-CN" sz="3200" b="1" smtClean="0"/>
              <a:t> , b }</a:t>
            </a:r>
            <a:br>
              <a:rPr lang="en-US" altLang="zh-CN" sz="3200" b="1" smtClean="0"/>
            </a:br>
            <a:r>
              <a:rPr lang="en-US" altLang="zh-CN" sz="3200" b="1" smtClean="0"/>
              <a:t>Y = { </a:t>
            </a:r>
            <a:r>
              <a:rPr lang="en-US" altLang="zh-CN" sz="3200" b="1" smtClean="0">
                <a:solidFill>
                  <a:srgbClr val="FF0000"/>
                </a:solidFill>
              </a:rPr>
              <a:t>b</a:t>
            </a:r>
            <a:r>
              <a:rPr lang="en-US" altLang="zh-CN" sz="3200" b="1" smtClean="0"/>
              <a:t> , d , </a:t>
            </a:r>
            <a:r>
              <a:rPr lang="en-US" altLang="zh-CN" sz="3200" b="1" smtClean="0">
                <a:solidFill>
                  <a:srgbClr val="FF0000"/>
                </a:solidFill>
              </a:rPr>
              <a:t>c</a:t>
            </a:r>
            <a:r>
              <a:rPr lang="en-US" altLang="zh-CN" sz="3200" b="1" smtClean="0"/>
              <a:t> , a , </a:t>
            </a:r>
            <a:r>
              <a:rPr lang="en-US" altLang="zh-CN" sz="3200" b="1" smtClean="0">
                <a:solidFill>
                  <a:srgbClr val="FF0000"/>
                </a:solidFill>
              </a:rPr>
              <a:t>b</a:t>
            </a:r>
            <a:r>
              <a:rPr lang="en-US" altLang="zh-CN" sz="3200" b="1" smtClean="0"/>
              <a:t> , </a:t>
            </a:r>
            <a:r>
              <a:rPr lang="en-US" altLang="zh-CN" sz="3200" b="1" smtClean="0">
                <a:solidFill>
                  <a:srgbClr val="FF0000"/>
                </a:solidFill>
              </a:rPr>
              <a:t>a</a:t>
            </a:r>
            <a:r>
              <a:rPr lang="en-US" altLang="zh-CN" sz="3200" b="1" smtClean="0"/>
              <a:t> }</a:t>
            </a:r>
            <a:br>
              <a:rPr lang="en-US" altLang="zh-CN" sz="3200" b="1" smtClean="0"/>
            </a:br>
            <a:r>
              <a:rPr lang="zh-CN" altLang="zh-CN" sz="3200" b="1" smtClean="0"/>
              <a:t>最长公共子序列为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en-US" altLang="zh-CN" sz="3200" b="1" smtClean="0"/>
              <a:t>LSC = { b , c , b , a }</a:t>
            </a:r>
            <a:br>
              <a:rPr lang="en-US" altLang="zh-CN" sz="3200" b="1" smtClean="0"/>
            </a:br>
            <a:endParaRPr lang="zh-CN" altLang="en-US" sz="3200" b="1" smtClean="0"/>
          </a:p>
        </p:txBody>
      </p:sp>
      <p:sp>
        <p:nvSpPr>
          <p:cNvPr id="104452" name="矩形 4"/>
          <p:cNvSpPr>
            <a:spLocks noChangeArrowheads="1"/>
          </p:cNvSpPr>
          <p:nvPr/>
        </p:nvSpPr>
        <p:spPr bwMode="auto">
          <a:xfrm>
            <a:off x="468313" y="188913"/>
            <a:ext cx="134302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/>
              <a:t>例</a:t>
            </a:r>
            <a:r>
              <a:rPr lang="en-US" altLang="zh-CN" sz="3600" b="1"/>
              <a:t>7</a:t>
            </a:r>
            <a:r>
              <a:rPr lang="zh-CN" altLang="en-US" sz="3600" b="1"/>
              <a:t>：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7EA85-DBF8-4917-B835-7662E3351A35}" type="slidenum">
              <a:rPr lang="zh-CN" altLang="en-US"/>
              <a:t>83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55650" y="620713"/>
            <a:ext cx="7772400" cy="5256212"/>
          </a:xfrm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3200" b="1" dirty="0"/>
              <a:t>要求：</a:t>
            </a:r>
            <a:r>
              <a:rPr lang="en-US" altLang="zh-CN" sz="3200" b="1" dirty="0"/>
              <a:t>X</a:t>
            </a:r>
            <a:r>
              <a:rPr lang="zh-CN" altLang="en-US" sz="3200" b="1" dirty="0"/>
              <a:t>和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以字符串</a:t>
            </a:r>
            <a:r>
              <a:rPr lang="zh-CN" altLang="en-US" sz="3200" b="1" dirty="0"/>
              <a:t>输入，长度</a:t>
            </a:r>
            <a:r>
              <a:rPr lang="en-US" altLang="zh-CN" sz="3200" b="1" dirty="0" smtClean="0"/>
              <a:t>&lt;=1000</a:t>
            </a:r>
            <a:r>
              <a:rPr lang="en-US" altLang="zh-CN" sz="3200" b="1" dirty="0"/>
              <a:t>.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3200" b="1" dirty="0"/>
              <a:t>输出：最长公共子串的</a:t>
            </a:r>
            <a:r>
              <a:rPr lang="zh-CN" altLang="en-US" sz="3200" b="1" dirty="0" smtClean="0"/>
              <a:t>长度</a:t>
            </a:r>
            <a:endParaRPr lang="en-US" altLang="zh-CN" sz="3200" b="1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3200" b="1" dirty="0" smtClean="0"/>
              <a:t>如：</a:t>
            </a:r>
            <a:endParaRPr lang="en-US" altLang="zh-CN" sz="3200" b="1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3200" b="1" dirty="0" smtClean="0"/>
              <a:t>输入：</a:t>
            </a:r>
            <a:endParaRPr lang="en-US" altLang="zh-CN" sz="3200" b="1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3200" b="1" dirty="0" err="1" smtClean="0">
                <a:latin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bcb</a:t>
            </a:r>
            <a:r>
              <a:rPr lang="en-US" altLang="zh-CN" sz="3200" b="1" dirty="0" err="1" smtClean="0">
                <a:latin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3200" b="1" dirty="0" err="1" smtClean="0">
                <a:latin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3200" b="1" dirty="0">
                <a:latin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zh-CN" sz="3200" b="1" dirty="0">
                <a:latin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3200" b="1" dirty="0" err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3200" b="1" dirty="0" err="1" smtClean="0">
                <a:latin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3200" b="1" dirty="0" err="1" smtClean="0">
                <a:latin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ba</a:t>
            </a:r>
            <a:endParaRPr lang="en-US" altLang="zh-CN" sz="32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zh-CN" altLang="en-US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输出</a:t>
            </a:r>
            <a:endParaRPr lang="en-US" altLang="zh-CN" sz="32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4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altLang="zh-CN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LCS=</a:t>
            </a:r>
            <a:r>
              <a:rPr lang="en-US" altLang="zh-CN" sz="3200" b="1" dirty="0" err="1" smtClean="0">
                <a:latin typeface="宋体" panose="02010600030101010101" pitchFamily="2" charset="-122"/>
                <a:cs typeface="Courier New" panose="02070309020205020404" pitchFamily="49" charset="0"/>
              </a:rPr>
              <a:t>bcba</a:t>
            </a:r>
            <a:r>
              <a:rPr lang="en-US" altLang="zh-CN" sz="3200" b="1" dirty="0">
                <a:latin typeface="宋体" panose="02010600030101010101" pitchFamily="2" charset="-122"/>
              </a:rPr>
              <a:t/>
            </a:r>
            <a:br>
              <a:rPr lang="en-US" altLang="zh-CN" sz="3200" b="1" dirty="0">
                <a:latin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</a:endParaRP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571500" y="260350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分析：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2A601-0A68-40E9-8BC9-1C2B73670228}" type="slidenum">
              <a:rPr lang="zh-CN" altLang="en-US"/>
              <a:t>84</a:t>
            </a:fld>
            <a:endParaRPr lang="zh-CN" altLang="en-US"/>
          </a:p>
        </p:txBody>
      </p:sp>
      <p:sp>
        <p:nvSpPr>
          <p:cNvPr id="106500" name="Rectangle 3"/>
          <p:cNvSpPr txBox="1">
            <a:spLocks noChangeArrowheads="1"/>
          </p:cNvSpPr>
          <p:nvPr/>
        </p:nvSpPr>
        <p:spPr bwMode="auto">
          <a:xfrm>
            <a:off x="571500" y="1268730"/>
            <a:ext cx="82296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charset="0"/>
              <a:buChar char="Ø"/>
            </a:pPr>
            <a:r>
              <a:rPr lang="en-US" altLang="zh-CN" sz="2800" b="1"/>
              <a:t>X = { 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, ... , x</a:t>
            </a:r>
            <a:r>
              <a:rPr lang="en-US" altLang="zh-CN" sz="2800" b="1" baseline="-25000"/>
              <a:t>i-1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}</a:t>
            </a:r>
            <a:br>
              <a:rPr lang="en-US" altLang="zh-CN" sz="2800" b="1"/>
            </a:br>
            <a:r>
              <a:rPr lang="en-US" altLang="zh-CN" sz="2800" b="1"/>
              <a:t>Y = { 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, ... , y</a:t>
            </a:r>
            <a:r>
              <a:rPr lang="en-US" altLang="zh-CN" sz="2800" b="1" baseline="-25000"/>
              <a:t>j-1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r>
              <a:rPr lang="en-US" altLang="zh-CN" sz="2800" b="1"/>
              <a:t>y</a:t>
            </a:r>
            <a:r>
              <a:rPr lang="en-US" altLang="zh-CN" sz="2800" b="1" baseline="-25000"/>
              <a:t>j  </a:t>
            </a:r>
            <a:r>
              <a:rPr lang="en-US" altLang="zh-CN" sz="2800" b="1"/>
              <a:t>}</a:t>
            </a:r>
          </a:p>
          <a:p>
            <a:pPr marL="457200"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charset="0"/>
              <a:buChar char="Ø"/>
            </a:pPr>
            <a:endParaRPr lang="en-US" altLang="zh-CN" sz="2800" b="1"/>
          </a:p>
          <a:p>
            <a:pPr marL="457200"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charset="0"/>
              <a:buChar char="Ø"/>
            </a:pPr>
            <a:r>
              <a:rPr lang="en-US" altLang="zh-CN" sz="2800" b="1"/>
              <a:t>f[i,j]:x</a:t>
            </a:r>
            <a:r>
              <a:rPr lang="zh-CN" altLang="en-US" sz="2800" b="1"/>
              <a:t>的前</a:t>
            </a:r>
            <a:r>
              <a:rPr lang="en-US" altLang="zh-CN" sz="2800" b="1"/>
              <a:t>i</a:t>
            </a:r>
            <a:r>
              <a:rPr lang="zh-CN" altLang="en-US" sz="2800" b="1"/>
              <a:t>个和</a:t>
            </a:r>
            <a:r>
              <a:rPr lang="en-US" altLang="zh-CN" sz="2800" b="1"/>
              <a:t>y</a:t>
            </a:r>
            <a:r>
              <a:rPr lang="zh-CN" altLang="en-US" sz="2800" b="1"/>
              <a:t>的前</a:t>
            </a:r>
            <a:r>
              <a:rPr lang="en-US" altLang="zh-CN" sz="2800" b="1"/>
              <a:t>j</a:t>
            </a:r>
            <a:r>
              <a:rPr lang="zh-CN" altLang="en-US" sz="2800" b="1"/>
              <a:t>个最大公共子序列长度。</a:t>
            </a:r>
          </a:p>
          <a:p>
            <a:pPr marL="457200"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" panose="05000000000000000000" charset="0"/>
              <a:buChar char="Ø"/>
            </a:pPr>
            <a:r>
              <a:rPr lang="en-US" altLang="zh-CN" sz="2800" b="1"/>
              <a:t>xi = yj </a:t>
            </a:r>
            <a:r>
              <a:rPr lang="zh-CN" altLang="en-US" sz="2800" b="1"/>
              <a:t>时 </a:t>
            </a:r>
            <a:r>
              <a:rPr lang="en-US" altLang="zh-CN" sz="2800" b="1"/>
              <a:t>, f[i][j] = f[i-1][j-1] + 1</a:t>
            </a:r>
            <a:br>
              <a:rPr lang="en-US" altLang="zh-CN" sz="2800" b="1"/>
            </a:br>
            <a:r>
              <a:rPr lang="en-US" altLang="zh-CN" sz="2800" b="1"/>
              <a:t>xi &lt;&gt; yj</a:t>
            </a:r>
            <a:r>
              <a:rPr lang="zh-CN" altLang="en-US" sz="2800" b="1"/>
              <a:t>时 </a:t>
            </a:r>
            <a:r>
              <a:rPr lang="en-US" altLang="zh-CN" sz="2800" b="1"/>
              <a:t>, f[i][j] = max { f[i][j-1] , f[i-1][j] }</a:t>
            </a:r>
          </a:p>
        </p:txBody>
      </p:sp>
      <p:sp>
        <p:nvSpPr>
          <p:cNvPr id="106501" name="内容占位符 3"/>
          <p:cNvSpPr>
            <a:spLocks noGrp="1"/>
          </p:cNvSpPr>
          <p:nvPr>
            <p:ph sz="quarter" idx="1"/>
          </p:nvPr>
        </p:nvSpPr>
        <p:spPr>
          <a:xfrm>
            <a:off x="1258888" y="5013325"/>
            <a:ext cx="1657350" cy="10795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CN" sz="3200" b="1" smtClean="0">
                <a:latin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bcb</a:t>
            </a:r>
            <a:r>
              <a:rPr lang="en-US" altLang="zh-CN" sz="3200" b="1" smtClean="0">
                <a:latin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3200" b="1" smtClean="0">
                <a:latin typeface="宋体" panose="02010600030101010101" pitchFamily="2" charset="-122"/>
                <a:cs typeface="Courier New" panose="02070309020205020404" pitchFamily="49" charset="0"/>
              </a:rPr>
              <a:t>b</a:t>
            </a:r>
            <a:br>
              <a:rPr lang="en-US" altLang="zh-CN" sz="3200" b="1" smtClean="0">
                <a:latin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3200" b="1" smtClean="0">
                <a:latin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sz="3200" b="1" smtClean="0">
                <a:latin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ba</a:t>
            </a:r>
            <a:endParaRPr lang="en-US" altLang="zh-CN" sz="3200" b="1" smtClean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66FA4-A239-4FB3-A793-64D3DE02F670}" type="slidenum">
              <a:rPr lang="zh-CN" altLang="en-US"/>
              <a:t>85</a:t>
            </a:fld>
            <a:endParaRPr lang="zh-CN" altLang="en-US"/>
          </a:p>
        </p:txBody>
      </p:sp>
      <p:sp>
        <p:nvSpPr>
          <p:cNvPr id="107524" name="内容占位符 3"/>
          <p:cNvSpPr>
            <a:spLocks noGrp="1"/>
          </p:cNvSpPr>
          <p:nvPr>
            <p:ph sz="quarter" idx="1"/>
          </p:nvPr>
        </p:nvSpPr>
        <p:spPr>
          <a:xfrm>
            <a:off x="716280" y="-7620"/>
            <a:ext cx="7329170" cy="685736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#include&lt;iostream&gt;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#include&lt;string&gt;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#include&lt;cstring&gt;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#include&lt;algorithm&gt;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using namespace std;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long f[1010][1010];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int main(){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int n,m,i,j;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string x,y;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getline(cin,x);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getline(cin,y);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n=x.size(); m=y.size();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memset(f,0,sizeof(f));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if(x[0]==y[0])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  f[0][0]=1;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if(x[1]==y[0])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  f[1][0]=1;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if(x[0]==y[1])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  f[0][1]=1;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for(i=1;i&lt;n;i++)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   for(j=1;j&lt;m;j++)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	 if(x[i]==y[j]) f[i][j]=f[i-1][j-1]+1;//相等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	   else f[i][j]=max(f[i-1][j],f[i][j-1]);//不等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cout&lt;&lt;f[n-1][m-1];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	return 0;	</a:t>
            </a:r>
          </a:p>
          <a:p>
            <a:pPr marL="0" indent="0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700" b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>
          <a:xfrm>
            <a:off x="1692275" y="333375"/>
            <a:ext cx="5183188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（二）坐标类模型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AEB7D-7476-4B8A-915E-90E1C9B38853}" type="slidenum">
              <a:rPr lang="zh-CN" altLang="en-US"/>
              <a:t>86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9750" y="1557338"/>
            <a:ext cx="8135938" cy="446405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sz="3200" b="1" dirty="0"/>
              <a:t>比较简单的一类动态规划</a:t>
            </a:r>
            <a:r>
              <a:rPr lang="zh-CN" altLang="zh-CN" sz="3200" b="1" dirty="0" smtClean="0"/>
              <a:t>问题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sz="3200" b="1" dirty="0"/>
              <a:t>常以二维空间坐标系为模板展开，因此状态转移方程也在坐标系中寻找</a:t>
            </a:r>
            <a:r>
              <a:rPr lang="zh-CN" altLang="zh-CN" sz="3200" b="1" dirty="0" smtClean="0"/>
              <a:t>，</a:t>
            </a:r>
            <a:endParaRPr lang="en-US" altLang="zh-CN" sz="32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zh-CN" sz="3200" b="1" dirty="0" smtClean="0"/>
              <a:t>一般</a:t>
            </a:r>
            <a:r>
              <a:rPr lang="zh-CN" altLang="zh-CN" sz="3200" b="1"/>
              <a:t>定义</a:t>
            </a:r>
            <a:r>
              <a:rPr lang="en-US" altLang="zh-CN" sz="3200" b="1" smtClean="0"/>
              <a:t>f[i][j</a:t>
            </a:r>
            <a:r>
              <a:rPr lang="en-US" altLang="zh-CN" sz="3200" b="1" dirty="0"/>
              <a:t>]</a:t>
            </a:r>
            <a:r>
              <a:rPr lang="zh-CN" altLang="zh-CN" sz="3200" b="1" dirty="0"/>
              <a:t>表示状态，此状态表示某个点的</a:t>
            </a:r>
            <a:r>
              <a:rPr lang="zh-CN" altLang="zh-CN" sz="3200" b="1" dirty="0" smtClean="0"/>
              <a:t>坐标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3200" b="1" dirty="0" smtClean="0"/>
              <a:t>有关系的状态：</a:t>
            </a:r>
            <a:endParaRPr lang="en-US" altLang="zh-CN" sz="32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3200" b="1" smtClean="0"/>
              <a:t>  f[i-1][j</a:t>
            </a:r>
            <a:r>
              <a:rPr lang="en-US" altLang="zh-CN" sz="3200" b="1" dirty="0" smtClean="0"/>
              <a:t>]</a:t>
            </a:r>
            <a:r>
              <a:rPr lang="zh-CN" altLang="en-US" sz="3200" b="1" smtClean="0"/>
              <a:t>，</a:t>
            </a:r>
            <a:r>
              <a:rPr lang="en-US" altLang="zh-CN" sz="3200" b="1"/>
              <a:t> </a:t>
            </a:r>
            <a:r>
              <a:rPr lang="en-US" altLang="zh-CN" sz="3200" b="1" smtClean="0"/>
              <a:t>f[i][j-1</a:t>
            </a:r>
            <a:r>
              <a:rPr lang="en-US" altLang="zh-CN" sz="3200" b="1" dirty="0" smtClean="0"/>
              <a:t>]</a:t>
            </a:r>
            <a:r>
              <a:rPr lang="zh-CN" altLang="en-US" sz="3200" b="1" smtClean="0"/>
              <a:t>，</a:t>
            </a:r>
            <a:r>
              <a:rPr lang="en-US" altLang="zh-CN" sz="3200" b="1"/>
              <a:t> </a:t>
            </a:r>
            <a:r>
              <a:rPr lang="en-US" altLang="zh-CN" sz="3200" b="1" smtClean="0"/>
              <a:t>f[i-1][j-1</a:t>
            </a:r>
            <a:r>
              <a:rPr lang="en-US" altLang="zh-CN" sz="3200" b="1" dirty="0" smtClean="0"/>
              <a:t>]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3200" b="1" dirty="0" smtClean="0"/>
              <a:t>按行或列求解问题。</a:t>
            </a:r>
            <a:endParaRPr lang="en-US" altLang="zh-CN" sz="3200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488237" cy="796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r>
              <a:rPr kumimoji="1"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：数字三角形</a:t>
            </a:r>
            <a:r>
              <a:rPr kumimoji="1"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IOI 1994</a:t>
            </a:r>
            <a:r>
              <a:rPr kumimoji="1"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dirty="0"/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395288" y="1233488"/>
            <a:ext cx="8497887" cy="369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    有一个数字三角形，编程求从最顶层到最底层的一条路所经过位置上数字之和的最大值。每一步只能向左下或右下方向走。下图数据的路应为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7-&gt;3-&gt;8-&gt;7-&gt;5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，和为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30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。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输入：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第一行：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n(1&lt;=n&lt;=100),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数字三角形共有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n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行；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以下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R</a:t>
            </a:r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行：依次表示数字三角形中每行中的数字。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每个数都是非负的，且</a:t>
            </a:r>
            <a:r>
              <a:rPr kumimoji="1" lang="en-US" altLang="zh-CN" sz="2600" b="1">
                <a:latin typeface="楷体_GB2312"/>
                <a:ea typeface="楷体_GB2312"/>
                <a:cs typeface="楷体_GB2312"/>
              </a:rPr>
              <a:t>&lt;=100.</a:t>
            </a: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输出：</a:t>
            </a:r>
            <a:endParaRPr kumimoji="1" lang="en-US" altLang="zh-CN" sz="2600" b="1">
              <a:latin typeface="楷体_GB2312"/>
              <a:ea typeface="楷体_GB2312"/>
              <a:cs typeface="楷体_GB2312"/>
            </a:endParaRPr>
          </a:p>
          <a:p>
            <a:r>
              <a:rPr kumimoji="1" lang="zh-CN" altLang="en-US" sz="2600" b="1">
                <a:latin typeface="楷体_GB2312"/>
                <a:ea typeface="楷体_GB2312"/>
                <a:cs typeface="楷体_GB2312"/>
              </a:rPr>
              <a:t>一个正整数，路径上数字之和的最大值。</a:t>
            </a:r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6300788" y="3933825"/>
            <a:ext cx="2519362" cy="2092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600" b="1">
                <a:latin typeface="DotumChe" pitchFamily="49" charset="-127"/>
                <a:ea typeface="DotumChe" pitchFamily="49" charset="-127"/>
              </a:rPr>
              <a:t>       </a:t>
            </a:r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7</a:t>
            </a:r>
          </a:p>
          <a:p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     3 8</a:t>
            </a:r>
          </a:p>
          <a:p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    8 1 0</a:t>
            </a:r>
          </a:p>
          <a:p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   2 7 4 4</a:t>
            </a:r>
          </a:p>
          <a:p>
            <a:r>
              <a:rPr kumimoji="1" lang="en-US" altLang="zh-CN" sz="2600" b="1">
                <a:latin typeface="Courier New" panose="02070309020205020404" pitchFamily="49" charset="0"/>
                <a:ea typeface="DotumChe" pitchFamily="49" charset="-127"/>
                <a:cs typeface="Courier New" panose="02070309020205020404" pitchFamily="49" charset="0"/>
              </a:rPr>
              <a:t>  4 5 2 6 5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2E5EB-2233-41E8-827D-922654F5EA98}" type="slidenum">
              <a:rPr lang="zh-CN" altLang="en-US"/>
              <a:t>87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395288" y="5229225"/>
            <a:ext cx="5940425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850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sz="2600" b="1">
                <a:latin typeface="+mn-lt"/>
                <a:ea typeface="+mn-ea"/>
              </a:rPr>
              <a:t>f[i,j]:=max(f[i+1,j],f[i+1,j+1])+a[i,j];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altLang="zh-CN" sz="2800" b="1"/>
              <a:t>f[i,j]</a:t>
            </a:r>
            <a:r>
              <a:rPr lang="en-US" altLang="zh-CN" sz="2800" b="1">
                <a:sym typeface="Wingdings" panose="05000000000000000000" pitchFamily="2" charset="2"/>
              </a:rPr>
              <a:t> </a:t>
            </a:r>
            <a:r>
              <a:rPr lang="zh-CN" altLang="en-US" sz="2800" b="1">
                <a:sym typeface="Wingdings" panose="05000000000000000000" pitchFamily="2" charset="2"/>
              </a:rPr>
              <a:t>表示从</a:t>
            </a:r>
            <a:r>
              <a:rPr lang="en-US" altLang="zh-CN" sz="2800" b="1">
                <a:sym typeface="Wingdings" panose="05000000000000000000" pitchFamily="2" charset="2"/>
              </a:rPr>
              <a:t>(i,j)</a:t>
            </a:r>
            <a:r>
              <a:rPr lang="zh-CN" altLang="en-US" sz="2800" b="1">
                <a:sym typeface="Wingdings" panose="05000000000000000000" pitchFamily="2" charset="2"/>
              </a:rPr>
              <a:t>走到最后一行的和的最大值；</a:t>
            </a:r>
            <a:endParaRPr lang="en-US" altLang="zh-CN" sz="2800" b="1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altLang="zh-CN" sz="2600" b="1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050" y="115888"/>
            <a:ext cx="4860925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引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：公共汽车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5" name="TextBox 3"/>
          <p:cNvSpPr txBox="1">
            <a:spLocks noChangeArrowheads="1"/>
          </p:cNvSpPr>
          <p:nvPr/>
        </p:nvSpPr>
        <p:spPr bwMode="auto">
          <a:xfrm>
            <a:off x="227013" y="692150"/>
            <a:ext cx="8712200" cy="212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200" b="1"/>
              <a:t>【问题描述】</a:t>
            </a:r>
          </a:p>
          <a:p>
            <a:r>
              <a:rPr lang="en-US" altLang="zh-CN" sz="2200" b="1"/>
              <a:t>     </a:t>
            </a:r>
            <a:r>
              <a:rPr lang="zh-CN" altLang="zh-CN" sz="2200" b="1"/>
              <a:t>一个城市的道路，南北向的路有n条，并由西向东从1标记到n,东西向的路有m条，并从南向北从1标记到m,每一个交叉点代表一个路口，有的路口有正在等车的乘客。一辆公共汽车将从(1,1)点驶到（n,m）点，车只能向东或者向北开.</a:t>
            </a:r>
          </a:p>
          <a:p>
            <a:r>
              <a:rPr lang="zh-CN" altLang="en-US" sz="2200" b="1"/>
              <a:t>问：</a:t>
            </a:r>
            <a:r>
              <a:rPr lang="zh-CN" altLang="zh-CN" sz="2200" b="1"/>
              <a:t>司机怎么走能接到最多的乘客。</a:t>
            </a:r>
          </a:p>
        </p:txBody>
      </p:sp>
      <p:pic>
        <p:nvPicPr>
          <p:cNvPr id="1105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2779713"/>
            <a:ext cx="4176712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TextBox 5"/>
          <p:cNvSpPr txBox="1">
            <a:spLocks noChangeArrowheads="1"/>
          </p:cNvSpPr>
          <p:nvPr/>
        </p:nvSpPr>
        <p:spPr bwMode="auto">
          <a:xfrm>
            <a:off x="8281988" y="6094413"/>
            <a:ext cx="5762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0598" name="TextBox 7"/>
          <p:cNvSpPr txBox="1">
            <a:spLocks noChangeArrowheads="1"/>
          </p:cNvSpPr>
          <p:nvPr/>
        </p:nvSpPr>
        <p:spPr bwMode="auto">
          <a:xfrm>
            <a:off x="3925888" y="2759075"/>
            <a:ext cx="5746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m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19700" y="5929313"/>
            <a:ext cx="3240088" cy="1635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200000">
            <a:off x="3240087" y="4400551"/>
            <a:ext cx="2951163" cy="1444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59"/>
          <p:cNvGrpSpPr/>
          <p:nvPr/>
        </p:nvGrpSpPr>
        <p:grpSpPr bwMode="auto">
          <a:xfrm>
            <a:off x="4716463" y="2997200"/>
            <a:ext cx="3519487" cy="3044825"/>
            <a:chOff x="3059832" y="3028155"/>
            <a:chExt cx="3518461" cy="3043794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3059832" y="6071949"/>
              <a:ext cx="4999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559748" y="5053119"/>
              <a:ext cx="4762" cy="10188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59748" y="5053119"/>
              <a:ext cx="25249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6084725" y="3572484"/>
              <a:ext cx="0" cy="148063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6084725" y="3572484"/>
              <a:ext cx="3602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6578293" y="3028155"/>
              <a:ext cx="0" cy="4015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02" name="TextBox 60"/>
          <p:cNvSpPr txBox="1">
            <a:spLocks noChangeArrowheads="1"/>
          </p:cNvSpPr>
          <p:nvPr/>
        </p:nvSpPr>
        <p:spPr bwMode="auto">
          <a:xfrm>
            <a:off x="8316913" y="2747963"/>
            <a:ext cx="10810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(n,m)</a:t>
            </a:r>
            <a:endParaRPr lang="zh-CN" altLang="en-US" sz="24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58225" y="6257925"/>
            <a:ext cx="457200" cy="457200"/>
          </a:xfrm>
        </p:spPr>
        <p:txBody>
          <a:bodyPr/>
          <a:lstStyle/>
          <a:p>
            <a:pPr>
              <a:defRPr/>
            </a:pPr>
            <a:fld id="{78A320C1-2525-4961-9F81-CDAA58C074AF}" type="slidenum">
              <a:rPr lang="zh-CN" altLang="en-US"/>
              <a:t>88</a:t>
            </a:fld>
            <a:endParaRPr lang="zh-CN" altLang="en-US"/>
          </a:p>
        </p:txBody>
      </p:sp>
      <p:grpSp>
        <p:nvGrpSpPr>
          <p:cNvPr id="110604" name="组合 15"/>
          <p:cNvGrpSpPr/>
          <p:nvPr/>
        </p:nvGrpSpPr>
        <p:grpSpPr bwMode="auto">
          <a:xfrm>
            <a:off x="250825" y="3213100"/>
            <a:ext cx="2089150" cy="1871663"/>
            <a:chOff x="251520" y="3212976"/>
            <a:chExt cx="2088232" cy="1872208"/>
          </a:xfrm>
        </p:grpSpPr>
        <p:sp>
          <p:nvSpPr>
            <p:cNvPr id="110606" name="TextBox 4"/>
            <p:cNvSpPr txBox="1">
              <a:spLocks noChangeArrowheads="1"/>
            </p:cNvSpPr>
            <p:nvPr/>
          </p:nvSpPr>
          <p:spPr bwMode="auto">
            <a:xfrm>
              <a:off x="971600" y="3212976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北</a:t>
              </a:r>
            </a:p>
          </p:txBody>
        </p:sp>
        <p:sp>
          <p:nvSpPr>
            <p:cNvPr id="110607" name="TextBox 18"/>
            <p:cNvSpPr txBox="1">
              <a:spLocks noChangeArrowheads="1"/>
            </p:cNvSpPr>
            <p:nvPr/>
          </p:nvSpPr>
          <p:spPr bwMode="auto">
            <a:xfrm>
              <a:off x="971600" y="4561964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南</a:t>
              </a:r>
            </a:p>
          </p:txBody>
        </p:sp>
        <p:sp>
          <p:nvSpPr>
            <p:cNvPr id="110608" name="TextBox 19"/>
            <p:cNvSpPr txBox="1">
              <a:spLocks noChangeArrowheads="1"/>
            </p:cNvSpPr>
            <p:nvPr/>
          </p:nvSpPr>
          <p:spPr bwMode="auto">
            <a:xfrm>
              <a:off x="251520" y="3913892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西</a:t>
              </a:r>
            </a:p>
          </p:txBody>
        </p:sp>
        <p:sp>
          <p:nvSpPr>
            <p:cNvPr id="110609" name="TextBox 20"/>
            <p:cNvSpPr txBox="1">
              <a:spLocks noChangeArrowheads="1"/>
            </p:cNvSpPr>
            <p:nvPr/>
          </p:nvSpPr>
          <p:spPr bwMode="auto">
            <a:xfrm>
              <a:off x="1691680" y="3913892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东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254379" y="3673485"/>
              <a:ext cx="0" cy="5097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254379" y="3997429"/>
              <a:ext cx="0" cy="6828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259140" y="4221333"/>
              <a:ext cx="5601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724387" y="4221333"/>
              <a:ext cx="6077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0" y="6309320"/>
            <a:ext cx="4643438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rgbClr val="FF0000"/>
                </a:solidFill>
              </a:rPr>
              <a:t>f[i][j]:=max{f[i-1][j],f[i][j-1]}+</a:t>
            </a:r>
            <a:r>
              <a:rPr lang="en-US" altLang="zh-CN" sz="2200" b="1" smtClean="0">
                <a:solidFill>
                  <a:srgbClr val="FF0000"/>
                </a:solidFill>
              </a:rPr>
              <a:t>a[i][j</a:t>
            </a:r>
            <a:r>
              <a:rPr lang="en-US" altLang="zh-CN" sz="2200" b="1">
                <a:solidFill>
                  <a:srgbClr val="FF0000"/>
                </a:solidFill>
              </a:rPr>
              <a:t>]</a:t>
            </a:r>
            <a:endParaRPr lang="zh-CN" altLang="en-US" sz="2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77240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8</a:t>
            </a:r>
            <a:r>
              <a:rPr lang="zh-CN" altLang="en-US" b="1" smtClean="0"/>
              <a:t>：</a:t>
            </a:r>
            <a:r>
              <a:rPr lang="zh-CN" altLang="zh-CN" b="1" smtClean="0"/>
              <a:t>最大正方形面积</a:t>
            </a:r>
            <a:endParaRPr lang="zh-CN" altLang="en-US" b="1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B076B-B36C-4CEB-A871-745C7334F943}" type="slidenum">
              <a:rPr lang="zh-CN" altLang="en-US"/>
              <a:t>89</a:t>
            </a:fld>
            <a:endParaRPr lang="zh-CN" altLang="en-US"/>
          </a:p>
        </p:txBody>
      </p:sp>
      <p:sp>
        <p:nvSpPr>
          <p:cNvPr id="111620" name="内容占位符 3"/>
          <p:cNvSpPr>
            <a:spLocks noGrp="1"/>
          </p:cNvSpPr>
          <p:nvPr>
            <p:ph sz="quarter" idx="1"/>
          </p:nvPr>
        </p:nvSpPr>
        <p:spPr>
          <a:xfrm>
            <a:off x="468313" y="1268413"/>
            <a:ext cx="8424862" cy="41048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z="2800" b="1" smtClean="0"/>
              <a:t>【题目描述】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给定一个</a:t>
            </a:r>
            <a:r>
              <a:rPr lang="en-US" altLang="zh-CN" sz="2800" b="1" smtClean="0"/>
              <a:t>R</a:t>
            </a:r>
            <a:r>
              <a:rPr lang="zh-CN" altLang="zh-CN" sz="2800" b="1" smtClean="0"/>
              <a:t>行</a:t>
            </a:r>
            <a:r>
              <a:rPr lang="en-US" altLang="zh-CN" sz="2800" b="1" smtClean="0"/>
              <a:t>C</a:t>
            </a:r>
            <a:r>
              <a:rPr lang="zh-CN" altLang="zh-CN" sz="2800" b="1" smtClean="0"/>
              <a:t>列的</a:t>
            </a:r>
            <a:r>
              <a:rPr lang="en-US" altLang="zh-CN" sz="2800" b="1" smtClean="0"/>
              <a:t>01</a:t>
            </a:r>
            <a:r>
              <a:rPr lang="zh-CN" altLang="zh-CN" sz="2800" b="1" smtClean="0"/>
              <a:t>矩阵，求一个最大的正方形全</a:t>
            </a:r>
            <a:r>
              <a:rPr lang="en-US" altLang="zh-CN" sz="2800" b="1" smtClean="0"/>
              <a:t>1</a:t>
            </a:r>
            <a:r>
              <a:rPr lang="zh-CN" altLang="zh-CN" sz="2800" b="1" smtClean="0"/>
              <a:t>子矩阵，并输出该最大正方形子矩阵的面积。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【输入】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第一行给出两个正整数</a:t>
            </a:r>
            <a:r>
              <a:rPr lang="en-US" altLang="zh-CN" sz="2800" b="1" smtClean="0"/>
              <a:t>R,C</a:t>
            </a:r>
            <a:r>
              <a:rPr lang="zh-CN" altLang="zh-CN" sz="2800" b="1" smtClean="0"/>
              <a:t>，表示矩阵有</a:t>
            </a:r>
            <a:r>
              <a:rPr lang="en-US" altLang="zh-CN" sz="2800" b="1" smtClean="0"/>
              <a:t>R</a:t>
            </a:r>
            <a:r>
              <a:rPr lang="zh-CN" altLang="zh-CN" sz="2800" b="1" smtClean="0"/>
              <a:t>行</a:t>
            </a:r>
            <a:r>
              <a:rPr lang="en-US" altLang="zh-CN" sz="2800" b="1" smtClean="0"/>
              <a:t>C</a:t>
            </a:r>
            <a:r>
              <a:rPr lang="zh-CN" altLang="zh-CN" sz="2800" b="1" smtClean="0"/>
              <a:t>列；</a:t>
            </a:r>
          </a:p>
          <a:p>
            <a:pPr marL="0" indent="0" eaLnBrk="1" hangingPunct="1">
              <a:buNone/>
            </a:pPr>
            <a:r>
              <a:rPr lang="zh-CN" altLang="zh-CN" sz="2800" b="1" smtClean="0"/>
              <a:t>接下来</a:t>
            </a:r>
            <a:r>
              <a:rPr lang="en-US" altLang="zh-CN" sz="2800" b="1" smtClean="0"/>
              <a:t>R</a:t>
            </a:r>
            <a:r>
              <a:rPr lang="zh-CN" altLang="zh-CN" sz="2800" b="1" smtClean="0"/>
              <a:t>行</a:t>
            </a:r>
            <a:r>
              <a:rPr lang="en-US" altLang="zh-CN" sz="2800" b="1" smtClean="0"/>
              <a:t>C</a:t>
            </a:r>
            <a:r>
              <a:rPr lang="zh-CN" altLang="zh-CN" sz="2800" b="1" smtClean="0"/>
              <a:t>列给出这个</a:t>
            </a:r>
            <a:r>
              <a:rPr lang="en-US" altLang="zh-CN" sz="2800" b="1" smtClean="0"/>
              <a:t>01</a:t>
            </a:r>
            <a:r>
              <a:rPr lang="zh-CN" altLang="zh-CN" sz="2800" b="1" smtClean="0"/>
              <a:t>矩阵，行内相邻两元素用一个空格隔开。</a:t>
            </a:r>
            <a:endParaRPr lang="en-US" altLang="zh-CN" sz="2800" b="1" smtClean="0"/>
          </a:p>
          <a:p>
            <a:pPr marL="0" indent="0" eaLnBrk="1" hangingPunct="1">
              <a:buNone/>
            </a:pPr>
            <a:r>
              <a:rPr lang="en-US" altLang="zh-CN" sz="2800" b="1" smtClean="0"/>
              <a:t>R,C&lt;=1000</a:t>
            </a:r>
            <a:r>
              <a:rPr lang="zh-CN" altLang="zh-CN" sz="2800" b="1" smtClean="0"/>
              <a:t>。</a:t>
            </a:r>
          </a:p>
          <a:p>
            <a:pPr marL="0" indent="0" eaLnBrk="1" hangingPunct="1">
              <a:buNone/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2808287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代码实现：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950" y="1553210"/>
            <a:ext cx="9036685" cy="5141595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sz="2800" smtClean="0"/>
              <a:t>void dfs(int i,int j,long sum){</a:t>
            </a:r>
            <a:r>
              <a:rPr lang="en-US" altLang="zh-CN" sz="2400" smtClean="0"/>
              <a:t>//</a:t>
            </a:r>
            <a:r>
              <a:rPr lang="zh-CN" altLang="zh-CN" sz="2400" smtClean="0"/>
              <a:t>位置</a:t>
            </a:r>
            <a:r>
              <a:rPr lang="en-US" altLang="zh-CN" sz="2400" smtClean="0"/>
              <a:t>(i,j)</a:t>
            </a:r>
            <a:r>
              <a:rPr lang="zh-CN" altLang="zh-CN" sz="2400" smtClean="0"/>
              <a:t>，总和</a:t>
            </a:r>
            <a:r>
              <a:rPr lang="en-US" altLang="zh-CN" sz="2400" smtClean="0"/>
              <a:t>sum </a:t>
            </a:r>
            <a:endParaRPr lang="zh-CN" altLang="zh-CN" sz="2400" smtClean="0"/>
          </a:p>
          <a:p>
            <a:pPr>
              <a:buNone/>
              <a:defRPr/>
            </a:pPr>
            <a:r>
              <a:rPr lang="en-US" altLang="zh-CN" sz="2800" smtClean="0">
                <a:sym typeface="+mn-ea"/>
              </a:rPr>
              <a:t>	</a:t>
            </a:r>
            <a:r>
              <a:rPr kumimoji="1" lang="en-US" altLang="zh-CN" sz="2800" b="1" smtClean="0"/>
              <a:t>count[i][j]++;//</a:t>
            </a:r>
            <a:r>
              <a:rPr kumimoji="1" lang="zh-CN" altLang="zh-CN" sz="2800" b="1" smtClean="0"/>
              <a:t>计数器 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if(i==n){//</a:t>
            </a:r>
            <a:r>
              <a:rPr lang="zh-CN" altLang="zh-CN" sz="2800" smtClean="0"/>
              <a:t>走到最后一行</a:t>
            </a:r>
            <a:r>
              <a:rPr lang="en-US" altLang="zh-CN" sz="2800" smtClean="0"/>
              <a:t> 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	if(sum&gt;ans) ans=sum;//</a:t>
            </a:r>
            <a:r>
              <a:rPr lang="zh-CN" altLang="zh-CN" sz="2800" smtClean="0"/>
              <a:t>维护更优值</a:t>
            </a:r>
            <a:r>
              <a:rPr lang="en-US" altLang="zh-CN" sz="2800" smtClean="0"/>
              <a:t>ans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	return;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}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dfs(i+1,j,sum+a[i+1][j]);//</a:t>
            </a:r>
            <a:r>
              <a:rPr lang="zh-CN" altLang="zh-CN" sz="2800" smtClean="0"/>
              <a:t>往下走</a:t>
            </a:r>
            <a:r>
              <a:rPr lang="en-US" altLang="zh-CN" sz="2800" smtClean="0"/>
              <a:t> 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dfs(i+1,j+1,sum+a[i+1][j+1]);//</a:t>
            </a:r>
            <a:r>
              <a:rPr lang="zh-CN" altLang="zh-CN" sz="2800" smtClean="0"/>
              <a:t>往斜下走</a:t>
            </a:r>
            <a:r>
              <a:rPr lang="en-US" altLang="zh-CN" sz="2800" smtClean="0"/>
              <a:t> 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	return ;</a:t>
            </a:r>
            <a:endParaRPr lang="zh-CN" altLang="zh-CN" sz="2800" smtClean="0"/>
          </a:p>
          <a:p>
            <a:pPr>
              <a:buNone/>
              <a:defRPr/>
            </a:pPr>
            <a:r>
              <a:rPr lang="en-US" altLang="zh-CN" sz="2800" smtClean="0"/>
              <a:t>}</a:t>
            </a:r>
            <a:endParaRPr lang="zh-CN" altLang="zh-CN" sz="280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zh-CN" altLang="en-US" dirty="0"/>
          </a:p>
        </p:txBody>
      </p:sp>
      <p:grpSp>
        <p:nvGrpSpPr>
          <p:cNvPr id="30724" name="组合 4"/>
          <p:cNvGrpSpPr/>
          <p:nvPr/>
        </p:nvGrpSpPr>
        <p:grpSpPr bwMode="auto">
          <a:xfrm>
            <a:off x="6742113" y="188913"/>
            <a:ext cx="2401887" cy="1152525"/>
            <a:chOff x="6428008" y="1412776"/>
            <a:chExt cx="2401250" cy="1152128"/>
          </a:xfrm>
        </p:grpSpPr>
        <p:sp>
          <p:nvSpPr>
            <p:cNvPr id="7" name="矩形 6"/>
            <p:cNvSpPr/>
            <p:nvPr/>
          </p:nvSpPr>
          <p:spPr>
            <a:xfrm>
              <a:off x="7092994" y="1412776"/>
              <a:ext cx="863371" cy="360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err="1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28008" y="2204665"/>
              <a:ext cx="999860" cy="360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53218" y="2204665"/>
              <a:ext cx="1076040" cy="360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2"/>
            </p:cNvCxnSpPr>
            <p:nvPr/>
          </p:nvCxnSpPr>
          <p:spPr>
            <a:xfrm flipH="1">
              <a:off x="7092994" y="1773014"/>
              <a:ext cx="431685" cy="4316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2"/>
            </p:cNvCxnSpPr>
            <p:nvPr/>
          </p:nvCxnSpPr>
          <p:spPr>
            <a:xfrm>
              <a:off x="7524679" y="1773014"/>
              <a:ext cx="576110" cy="4316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326A7-1A17-4DC7-870D-B5924B1365AB}" type="slidenum">
              <a:rPr lang="zh-CN" altLang="en-US"/>
              <a:t>9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06D9D-1EB2-4657-BAC0-9EB5236030AE}" type="slidenum">
              <a:rPr lang="zh-CN" altLang="en-US"/>
              <a:t>90</a:t>
            </a:fld>
            <a:endParaRPr lang="zh-CN" altLang="en-US"/>
          </a:p>
        </p:txBody>
      </p:sp>
      <p:sp>
        <p:nvSpPr>
          <p:cNvPr id="112643" name="内容占位符 3"/>
          <p:cNvSpPr>
            <a:spLocks noGrp="1"/>
          </p:cNvSpPr>
          <p:nvPr>
            <p:ph sz="quarter" idx="1"/>
          </p:nvPr>
        </p:nvSpPr>
        <p:spPr>
          <a:xfrm>
            <a:off x="6842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样例：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00113" y="1557338"/>
          <a:ext cx="7488237" cy="3413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752150"/>
                <a:gridCol w="2736087"/>
              </a:tblGrid>
              <a:tr h="4875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matrix.in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matrix.out</a:t>
                      </a:r>
                      <a:endParaRPr lang="zh-CN" sz="32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/>
                </a:tc>
              </a:tr>
              <a:tr h="2925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5 8</a:t>
                      </a:r>
                      <a:endParaRPr lang="zh-CN" sz="32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0 0 0 1 1 1 0 1</a:t>
                      </a:r>
                      <a:endParaRPr lang="zh-CN" sz="32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1 1 0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</a:rPr>
                        <a:t>1 1 1 </a:t>
                      </a:r>
                      <a:r>
                        <a:rPr lang="en-US" sz="3200" b="1" kern="100" dirty="0">
                          <a:effectLst/>
                        </a:rPr>
                        <a:t>1 1</a:t>
                      </a:r>
                      <a:endParaRPr lang="zh-CN" sz="32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0 1 1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</a:rPr>
                        <a:t>1 1 1 </a:t>
                      </a:r>
                      <a:r>
                        <a:rPr lang="en-US" sz="3200" b="1" kern="100" dirty="0">
                          <a:effectLst/>
                        </a:rPr>
                        <a:t>0 1</a:t>
                      </a:r>
                      <a:endParaRPr lang="zh-CN" sz="32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1 0 1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</a:rPr>
                        <a:t>1 1 1 </a:t>
                      </a:r>
                      <a:r>
                        <a:rPr lang="en-US" sz="3200" b="1" kern="100" dirty="0">
                          <a:effectLst/>
                        </a:rPr>
                        <a:t>1 0</a:t>
                      </a:r>
                      <a:endParaRPr lang="zh-CN" sz="32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1 1 1 0 1 1 0 1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9</a:t>
                      </a:r>
                      <a:endParaRPr lang="zh-CN" sz="32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 </a:t>
                      </a:r>
                      <a:endParaRPr lang="zh-CN" sz="32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379413" y="549275"/>
            <a:ext cx="8353425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f[i][j]</a:t>
            </a:r>
            <a:r>
              <a:rPr lang="zh-CN" altLang="en-US" sz="3200" b="1"/>
              <a:t>定义为以</a:t>
            </a:r>
            <a:r>
              <a:rPr lang="en-US" altLang="zh-CN" sz="3200" b="1"/>
              <a:t>(i,j)</a:t>
            </a:r>
            <a:r>
              <a:rPr lang="zh-CN" altLang="en-US" sz="3200" b="1"/>
              <a:t>为</a:t>
            </a:r>
            <a:r>
              <a:rPr lang="zh-CN" altLang="en-US" sz="3200" b="1">
                <a:solidFill>
                  <a:srgbClr val="FF0000"/>
                </a:solidFill>
              </a:rPr>
              <a:t>右下角</a:t>
            </a:r>
            <a:r>
              <a:rPr lang="zh-CN" altLang="en-US" sz="3200" b="1"/>
              <a:t>顶点的最大正方形边长。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620713" y="1798638"/>
            <a:ext cx="8112125" cy="206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最大正方形边长：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ans=max{f[i][j]}      1&lt;=i&lt;=R</a:t>
            </a:r>
            <a:r>
              <a:rPr lang="zh-CN" altLang="en-US" sz="3200" b="1"/>
              <a:t>，</a:t>
            </a:r>
            <a:r>
              <a:rPr lang="en-US" altLang="zh-CN" sz="3200" b="1"/>
              <a:t>1&lt;=j&lt;=C</a:t>
            </a:r>
            <a:r>
              <a:rPr lang="zh-CN" altLang="en-US" sz="3200" b="1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最大面积：</a:t>
            </a:r>
            <a:r>
              <a:rPr lang="en-US" altLang="zh-CN" sz="3200" b="1"/>
              <a:t>ans</a:t>
            </a:r>
            <a:r>
              <a:rPr lang="zh-CN" altLang="en-US" sz="3200" b="1"/>
              <a:t>*</a:t>
            </a:r>
            <a:r>
              <a:rPr lang="en-US" altLang="zh-CN" sz="3200" b="1"/>
              <a:t>ans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ChangeArrowheads="1"/>
          </p:cNvSpPr>
          <p:nvPr/>
        </p:nvSpPr>
        <p:spPr bwMode="auto">
          <a:xfrm>
            <a:off x="2916238" y="3189288"/>
            <a:ext cx="2016125" cy="20161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Rectangle 6"/>
          <p:cNvSpPr>
            <a:spLocks noChangeArrowheads="1"/>
          </p:cNvSpPr>
          <p:nvPr/>
        </p:nvSpPr>
        <p:spPr bwMode="auto">
          <a:xfrm>
            <a:off x="3419475" y="2828925"/>
            <a:ext cx="1512888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4429125" y="3044825"/>
            <a:ext cx="1439863" cy="12969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3" name="Line 8"/>
          <p:cNvSpPr>
            <a:spLocks noChangeShapeType="1"/>
          </p:cNvSpPr>
          <p:nvPr/>
        </p:nvSpPr>
        <p:spPr bwMode="auto">
          <a:xfrm>
            <a:off x="5868988" y="434181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4" name="Line 9"/>
          <p:cNvSpPr>
            <a:spLocks noChangeShapeType="1"/>
          </p:cNvSpPr>
          <p:nvPr/>
        </p:nvSpPr>
        <p:spPr bwMode="auto">
          <a:xfrm>
            <a:off x="4932363" y="52054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5" name="Text Box 10"/>
          <p:cNvSpPr txBox="1">
            <a:spLocks noChangeArrowheads="1"/>
          </p:cNvSpPr>
          <p:nvPr/>
        </p:nvSpPr>
        <p:spPr bwMode="auto">
          <a:xfrm>
            <a:off x="5797550" y="5199063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4696" name="Text Box 11"/>
          <p:cNvSpPr txBox="1">
            <a:spLocks noChangeArrowheads="1"/>
          </p:cNvSpPr>
          <p:nvPr/>
        </p:nvSpPr>
        <p:spPr bwMode="auto">
          <a:xfrm>
            <a:off x="5797550" y="4262438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4697" name="Text Box 12"/>
          <p:cNvSpPr txBox="1">
            <a:spLocks noChangeArrowheads="1"/>
          </p:cNvSpPr>
          <p:nvPr/>
        </p:nvSpPr>
        <p:spPr bwMode="auto">
          <a:xfrm>
            <a:off x="4860925" y="4262438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4698" name="Text Box 13"/>
          <p:cNvSpPr txBox="1">
            <a:spLocks noChangeArrowheads="1"/>
          </p:cNvSpPr>
          <p:nvPr/>
        </p:nvSpPr>
        <p:spPr bwMode="auto">
          <a:xfrm>
            <a:off x="4789488" y="5199063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4699" name="Text Box 33"/>
          <p:cNvSpPr txBox="1">
            <a:spLocks noChangeArrowheads="1"/>
          </p:cNvSpPr>
          <p:nvPr/>
        </p:nvSpPr>
        <p:spPr bwMode="auto">
          <a:xfrm>
            <a:off x="601663" y="1303338"/>
            <a:ext cx="180022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情况</a:t>
            </a:r>
            <a:r>
              <a:rPr lang="en-US" altLang="zh-CN" sz="3600" b="1"/>
              <a:t>1</a:t>
            </a:r>
            <a:r>
              <a:rPr lang="zh-CN" altLang="en-US" sz="3600" b="1"/>
              <a:t>：</a:t>
            </a:r>
            <a:endParaRPr lang="en-US" altLang="zh-CN" sz="3600" b="1"/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3779838" y="3044825"/>
            <a:ext cx="2089150" cy="2160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1" name="Text Box 39"/>
          <p:cNvSpPr txBox="1">
            <a:spLocks noChangeArrowheads="1"/>
          </p:cNvSpPr>
          <p:nvPr/>
        </p:nvSpPr>
        <p:spPr bwMode="auto">
          <a:xfrm>
            <a:off x="5940425" y="5132388"/>
            <a:ext cx="3603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14702" name="TextBox 2"/>
          <p:cNvSpPr txBox="1">
            <a:spLocks noChangeArrowheads="1"/>
          </p:cNvSpPr>
          <p:nvPr/>
        </p:nvSpPr>
        <p:spPr bwMode="auto">
          <a:xfrm>
            <a:off x="6229350" y="5106988"/>
            <a:ext cx="93503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(i,j)</a:t>
            </a:r>
            <a:endParaRPr lang="zh-CN" altLang="en-US" sz="2400" b="1"/>
          </a:p>
        </p:txBody>
      </p:sp>
      <p:sp>
        <p:nvSpPr>
          <p:cNvPr id="114703" name="TextBox 39"/>
          <p:cNvSpPr txBox="1">
            <a:spLocks noChangeArrowheads="1"/>
          </p:cNvSpPr>
          <p:nvPr/>
        </p:nvSpPr>
        <p:spPr bwMode="auto">
          <a:xfrm>
            <a:off x="6045200" y="4154488"/>
            <a:ext cx="14065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(i-1,j)</a:t>
            </a:r>
            <a:endParaRPr lang="zh-CN" altLang="en-US" sz="2400" b="1"/>
          </a:p>
        </p:txBody>
      </p:sp>
      <p:sp>
        <p:nvSpPr>
          <p:cNvPr id="114704" name="TextBox 40"/>
          <p:cNvSpPr txBox="1">
            <a:spLocks noChangeArrowheads="1"/>
          </p:cNvSpPr>
          <p:nvPr/>
        </p:nvSpPr>
        <p:spPr bwMode="auto">
          <a:xfrm>
            <a:off x="4302125" y="3860800"/>
            <a:ext cx="19986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(i-1,j-1)</a:t>
            </a:r>
            <a:endParaRPr lang="zh-CN" altLang="en-US" sz="2400" b="1"/>
          </a:p>
        </p:txBody>
      </p:sp>
      <p:sp>
        <p:nvSpPr>
          <p:cNvPr id="114705" name="TextBox 41"/>
          <p:cNvSpPr txBox="1">
            <a:spLocks noChangeArrowheads="1"/>
          </p:cNvSpPr>
          <p:nvPr/>
        </p:nvSpPr>
        <p:spPr bwMode="auto">
          <a:xfrm>
            <a:off x="4121150" y="5383213"/>
            <a:ext cx="19986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(i,j-1)</a:t>
            </a:r>
            <a:endParaRPr lang="zh-CN" altLang="en-US" sz="2400" b="1"/>
          </a:p>
        </p:txBody>
      </p:sp>
      <p:sp>
        <p:nvSpPr>
          <p:cNvPr id="114706" name="TextBox 3"/>
          <p:cNvSpPr txBox="1">
            <a:spLocks noChangeArrowheads="1"/>
          </p:cNvSpPr>
          <p:nvPr/>
        </p:nvSpPr>
        <p:spPr bwMode="auto">
          <a:xfrm>
            <a:off x="755650" y="282575"/>
            <a:ext cx="80645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/>
              <a:t>if (a[i][j]==0) f[i][j]=0</a:t>
            </a:r>
            <a:endParaRPr lang="zh-CN" altLang="en-US" sz="3600" b="1"/>
          </a:p>
        </p:txBody>
      </p:sp>
      <p:sp>
        <p:nvSpPr>
          <p:cNvPr id="114707" name="TextBox 4"/>
          <p:cNvSpPr txBox="1">
            <a:spLocks noChangeArrowheads="1"/>
          </p:cNvSpPr>
          <p:nvPr/>
        </p:nvSpPr>
        <p:spPr bwMode="auto">
          <a:xfrm>
            <a:off x="2401888" y="1328738"/>
            <a:ext cx="46085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/>
              <a:t>f[i][j]=f[i-1][j]+1</a:t>
            </a:r>
            <a:endParaRPr lang="zh-CN" altLang="en-US" sz="3600" b="1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06" y="0"/>
            <a:ext cx="2959880" cy="2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5"/>
          <p:cNvSpPr>
            <a:spLocks noChangeArrowheads="1"/>
          </p:cNvSpPr>
          <p:nvPr/>
        </p:nvSpPr>
        <p:spPr bwMode="auto">
          <a:xfrm>
            <a:off x="2627313" y="3330575"/>
            <a:ext cx="2016125" cy="20161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5" name="Rectangle 17"/>
          <p:cNvSpPr>
            <a:spLocks noChangeArrowheads="1"/>
          </p:cNvSpPr>
          <p:nvPr/>
        </p:nvSpPr>
        <p:spPr bwMode="auto">
          <a:xfrm>
            <a:off x="3492500" y="2538413"/>
            <a:ext cx="2087563" cy="194468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6" name="Rectangle 16"/>
          <p:cNvSpPr>
            <a:spLocks noChangeArrowheads="1"/>
          </p:cNvSpPr>
          <p:nvPr/>
        </p:nvSpPr>
        <p:spPr bwMode="auto">
          <a:xfrm>
            <a:off x="3130550" y="2970213"/>
            <a:ext cx="1512888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Line 18"/>
          <p:cNvSpPr>
            <a:spLocks noChangeShapeType="1"/>
          </p:cNvSpPr>
          <p:nvPr/>
        </p:nvSpPr>
        <p:spPr bwMode="auto">
          <a:xfrm>
            <a:off x="5580063" y="44831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18" name="Line 19"/>
          <p:cNvSpPr>
            <a:spLocks noChangeShapeType="1"/>
          </p:cNvSpPr>
          <p:nvPr/>
        </p:nvSpPr>
        <p:spPr bwMode="auto">
          <a:xfrm>
            <a:off x="4643438" y="53467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19" name="Text Box 20"/>
          <p:cNvSpPr txBox="1">
            <a:spLocks noChangeArrowheads="1"/>
          </p:cNvSpPr>
          <p:nvPr/>
        </p:nvSpPr>
        <p:spPr bwMode="auto">
          <a:xfrm>
            <a:off x="5508625" y="5340350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5720" name="Text Box 21"/>
          <p:cNvSpPr txBox="1">
            <a:spLocks noChangeArrowheads="1"/>
          </p:cNvSpPr>
          <p:nvPr/>
        </p:nvSpPr>
        <p:spPr bwMode="auto">
          <a:xfrm>
            <a:off x="5508625" y="4403725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5721" name="Text Box 22"/>
          <p:cNvSpPr txBox="1">
            <a:spLocks noChangeArrowheads="1"/>
          </p:cNvSpPr>
          <p:nvPr/>
        </p:nvSpPr>
        <p:spPr bwMode="auto">
          <a:xfrm>
            <a:off x="4572000" y="4403725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5722" name="Text Box 23"/>
          <p:cNvSpPr txBox="1">
            <a:spLocks noChangeArrowheads="1"/>
          </p:cNvSpPr>
          <p:nvPr/>
        </p:nvSpPr>
        <p:spPr bwMode="auto">
          <a:xfrm>
            <a:off x="4500563" y="5340350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86405" name="Rectangle 37"/>
          <p:cNvSpPr>
            <a:spLocks noChangeArrowheads="1"/>
          </p:cNvSpPr>
          <p:nvPr/>
        </p:nvSpPr>
        <p:spPr bwMode="auto">
          <a:xfrm>
            <a:off x="3132138" y="2970213"/>
            <a:ext cx="2449512" cy="23764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4" name="Text Box 40"/>
          <p:cNvSpPr txBox="1">
            <a:spLocks noChangeArrowheads="1"/>
          </p:cNvSpPr>
          <p:nvPr/>
        </p:nvSpPr>
        <p:spPr bwMode="auto">
          <a:xfrm>
            <a:off x="5724525" y="5275263"/>
            <a:ext cx="3603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15725" name="TextBox 37"/>
          <p:cNvSpPr txBox="1">
            <a:spLocks noChangeArrowheads="1"/>
          </p:cNvSpPr>
          <p:nvPr/>
        </p:nvSpPr>
        <p:spPr bwMode="auto">
          <a:xfrm>
            <a:off x="2232025" y="1014413"/>
            <a:ext cx="5436319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600" b="1"/>
              <a:t>f[i][j]=f[i-1][j-1]+1</a:t>
            </a:r>
            <a:endParaRPr lang="zh-CN" altLang="en-US" sz="3600" b="1"/>
          </a:p>
        </p:txBody>
      </p:sp>
      <p:sp>
        <p:nvSpPr>
          <p:cNvPr id="115726" name="Text Box 33"/>
          <p:cNvSpPr txBox="1">
            <a:spLocks noChangeArrowheads="1"/>
          </p:cNvSpPr>
          <p:nvPr/>
        </p:nvSpPr>
        <p:spPr bwMode="auto">
          <a:xfrm>
            <a:off x="514350" y="476250"/>
            <a:ext cx="18002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情况</a:t>
            </a:r>
            <a:r>
              <a:rPr lang="en-US" altLang="zh-CN" sz="3600" b="1"/>
              <a:t>2</a:t>
            </a:r>
            <a:r>
              <a:rPr lang="zh-CN" altLang="en-US" sz="3600" b="1"/>
              <a:t>：</a:t>
            </a:r>
            <a:endParaRPr lang="en-US" altLang="zh-CN" sz="36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5"/>
          <p:cNvSpPr>
            <a:spLocks noChangeArrowheads="1"/>
          </p:cNvSpPr>
          <p:nvPr/>
        </p:nvSpPr>
        <p:spPr bwMode="auto">
          <a:xfrm>
            <a:off x="2770188" y="2343150"/>
            <a:ext cx="1512887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9" name="Rectangle 24"/>
          <p:cNvSpPr>
            <a:spLocks noChangeArrowheads="1"/>
          </p:cNvSpPr>
          <p:nvPr/>
        </p:nvSpPr>
        <p:spPr bwMode="auto">
          <a:xfrm>
            <a:off x="3130550" y="3567113"/>
            <a:ext cx="1152525" cy="11525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0" name="Rectangle 26"/>
          <p:cNvSpPr>
            <a:spLocks noChangeArrowheads="1"/>
          </p:cNvSpPr>
          <p:nvPr/>
        </p:nvSpPr>
        <p:spPr bwMode="auto">
          <a:xfrm>
            <a:off x="3779838" y="2559050"/>
            <a:ext cx="1439862" cy="12969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Line 27"/>
          <p:cNvSpPr>
            <a:spLocks noChangeShapeType="1"/>
          </p:cNvSpPr>
          <p:nvPr/>
        </p:nvSpPr>
        <p:spPr bwMode="auto">
          <a:xfrm>
            <a:off x="5219700" y="38560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2" name="Line 28"/>
          <p:cNvSpPr>
            <a:spLocks noChangeShapeType="1"/>
          </p:cNvSpPr>
          <p:nvPr/>
        </p:nvSpPr>
        <p:spPr bwMode="auto">
          <a:xfrm>
            <a:off x="4283075" y="47196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3" name="Text Box 29"/>
          <p:cNvSpPr txBox="1">
            <a:spLocks noChangeArrowheads="1"/>
          </p:cNvSpPr>
          <p:nvPr/>
        </p:nvSpPr>
        <p:spPr bwMode="auto">
          <a:xfrm>
            <a:off x="5148263" y="4713288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6744" name="Text Box 30"/>
          <p:cNvSpPr txBox="1">
            <a:spLocks noChangeArrowheads="1"/>
          </p:cNvSpPr>
          <p:nvPr/>
        </p:nvSpPr>
        <p:spPr bwMode="auto">
          <a:xfrm>
            <a:off x="5148263" y="3776663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6745" name="Text Box 31"/>
          <p:cNvSpPr txBox="1">
            <a:spLocks noChangeArrowheads="1"/>
          </p:cNvSpPr>
          <p:nvPr/>
        </p:nvSpPr>
        <p:spPr bwMode="auto">
          <a:xfrm>
            <a:off x="4211638" y="3776663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6746" name="Text Box 32"/>
          <p:cNvSpPr txBox="1">
            <a:spLocks noChangeArrowheads="1"/>
          </p:cNvSpPr>
          <p:nvPr/>
        </p:nvSpPr>
        <p:spPr bwMode="auto">
          <a:xfrm>
            <a:off x="4140200" y="4713288"/>
            <a:ext cx="431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6747" name="Text Box 35"/>
          <p:cNvSpPr txBox="1">
            <a:spLocks noChangeArrowheads="1"/>
          </p:cNvSpPr>
          <p:nvPr/>
        </p:nvSpPr>
        <p:spPr bwMode="auto">
          <a:xfrm>
            <a:off x="3490913" y="4791075"/>
            <a:ext cx="6477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图</a:t>
            </a:r>
            <a:r>
              <a:rPr lang="en-US" altLang="zh-CN" b="1"/>
              <a:t>3</a:t>
            </a:r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3132138" y="2990850"/>
            <a:ext cx="2089150" cy="17287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9" name="Text Box 41"/>
          <p:cNvSpPr txBox="1">
            <a:spLocks noChangeArrowheads="1"/>
          </p:cNvSpPr>
          <p:nvPr/>
        </p:nvSpPr>
        <p:spPr bwMode="auto">
          <a:xfrm>
            <a:off x="5291138" y="4503738"/>
            <a:ext cx="3603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16750" name="TextBox 37"/>
          <p:cNvSpPr txBox="1">
            <a:spLocks noChangeArrowheads="1"/>
          </p:cNvSpPr>
          <p:nvPr/>
        </p:nvSpPr>
        <p:spPr bwMode="auto">
          <a:xfrm>
            <a:off x="2232025" y="1014413"/>
            <a:ext cx="460851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/>
              <a:t>f[i][j]=f[i][j-1]+1</a:t>
            </a:r>
            <a:endParaRPr lang="zh-CN" altLang="en-US" sz="3600" b="1"/>
          </a:p>
        </p:txBody>
      </p:sp>
      <p:sp>
        <p:nvSpPr>
          <p:cNvPr id="116751" name="Text Box 33"/>
          <p:cNvSpPr txBox="1">
            <a:spLocks noChangeArrowheads="1"/>
          </p:cNvSpPr>
          <p:nvPr/>
        </p:nvSpPr>
        <p:spPr bwMode="auto">
          <a:xfrm>
            <a:off x="514350" y="476250"/>
            <a:ext cx="18002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情况</a:t>
            </a:r>
            <a:r>
              <a:rPr lang="en-US" altLang="zh-CN" sz="3600" b="1"/>
              <a:t>3</a:t>
            </a:r>
            <a:r>
              <a:rPr lang="zh-CN" altLang="en-US" sz="3600" b="1"/>
              <a:t>：</a:t>
            </a:r>
            <a:endParaRPr lang="en-US" altLang="zh-CN" sz="36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>
          <a:xfrm>
            <a:off x="175260" y="1300480"/>
            <a:ext cx="8739505" cy="2925445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当 </a:t>
            </a:r>
            <a:r>
              <a:rPr lang="en-US" altLang="zh-CN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a[i][j]=1</a:t>
            </a:r>
          </a:p>
          <a:p>
            <a:pPr eaLnBrk="1" hangingPunct="1"/>
            <a:r>
              <a:rPr lang="en-US" altLang="zh-CN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f[i][j]=min{f[i][j-1],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f[i-1][j],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f[i-1][j-1]}+</a:t>
            </a:r>
            <a:r>
              <a:rPr lang="en-US" altLang="zh-CN" sz="4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</p:txBody>
      </p:sp>
      <p:sp>
        <p:nvSpPr>
          <p:cNvPr id="117763" name="TextBox 1"/>
          <p:cNvSpPr txBox="1">
            <a:spLocks noChangeArrowheads="1"/>
          </p:cNvSpPr>
          <p:nvPr/>
        </p:nvSpPr>
        <p:spPr bwMode="auto">
          <a:xfrm>
            <a:off x="468313" y="404813"/>
            <a:ext cx="324008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/>
              <a:t>综上三种情况：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>
          <a:xfrm>
            <a:off x="1403350" y="620713"/>
            <a:ext cx="5040313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（三）背包类模型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932FD-0FD6-4F63-BC40-A2107160A07A}" type="slidenum">
              <a:rPr lang="zh-CN" altLang="en-US"/>
              <a:t>96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7772400" cy="7969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(</a:t>
            </a:r>
            <a:r>
              <a:rPr lang="zh-CN" altLang="en-US" b="1" smtClean="0"/>
              <a:t>四</a:t>
            </a:r>
            <a:r>
              <a:rPr lang="en-US" altLang="zh-CN" b="1" smtClean="0"/>
              <a:t>) </a:t>
            </a:r>
            <a:r>
              <a:rPr lang="zh-CN" altLang="en-US" b="1" smtClean="0"/>
              <a:t>区间型模型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2218B-AB83-4F76-8FA3-63442956C42C}" type="slidenum">
              <a:rPr lang="zh-CN" altLang="en-US"/>
              <a:t>97</a:t>
            </a:fld>
            <a:endParaRPr lang="zh-CN" altLang="en-US"/>
          </a:p>
        </p:txBody>
      </p:sp>
      <p:sp>
        <p:nvSpPr>
          <p:cNvPr id="126980" name="内容占位符 3"/>
          <p:cNvSpPr>
            <a:spLocks noGrp="1"/>
          </p:cNvSpPr>
          <p:nvPr>
            <p:ph sz="quarter" idx="1"/>
          </p:nvPr>
        </p:nvSpPr>
        <p:spPr>
          <a:xfrm>
            <a:off x="323850" y="1484313"/>
            <a:ext cx="8420100" cy="432117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zh-CN" sz="3200" b="1" smtClean="0"/>
              <a:t>区间型动态规划是线性动态规划的拓展，它将区间长度作为阶段，长区间的答案与短区间有关</a:t>
            </a:r>
            <a:r>
              <a:rPr lang="zh-CN" altLang="en-US" sz="3200" b="1" smtClean="0"/>
              <a:t>。</a:t>
            </a:r>
            <a:endParaRPr lang="en-US" altLang="zh-CN" sz="3200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zh-CN" sz="3200" b="1" smtClean="0"/>
              <a:t>在求解长区间答案前需先将短区间答案求出。</a:t>
            </a:r>
            <a:endParaRPr lang="en-US" altLang="zh-CN" sz="3200" b="1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zh-CN" sz="3200" b="1" smtClean="0"/>
              <a:t>区间型动态规划的典型应用有石子合并、乘积最大等。</a:t>
            </a:r>
          </a:p>
          <a:p>
            <a:pPr eaLnBrk="1" hangingPunct="1"/>
            <a:endParaRPr lang="zh-CN" alt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4464050" cy="7969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10</a:t>
            </a:r>
            <a:r>
              <a:rPr lang="zh-CN" altLang="en-US" b="1" smtClean="0"/>
              <a:t>：石子合并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81AC7-A8EF-478E-B3C8-F1EF16E56978}" type="slidenum">
              <a:rPr lang="zh-CN" altLang="en-US"/>
              <a:t>98</a:t>
            </a:fld>
            <a:endParaRPr lang="zh-CN" altLang="en-US"/>
          </a:p>
        </p:txBody>
      </p:sp>
      <p:sp>
        <p:nvSpPr>
          <p:cNvPr id="128004" name="内容占位符 3"/>
          <p:cNvSpPr>
            <a:spLocks noGrp="1"/>
          </p:cNvSpPr>
          <p:nvPr>
            <p:ph sz="quarter" idx="1"/>
          </p:nvPr>
        </p:nvSpPr>
        <p:spPr>
          <a:xfrm>
            <a:off x="250825" y="1052513"/>
            <a:ext cx="8642350" cy="5113337"/>
          </a:xfrm>
        </p:spPr>
        <p:txBody>
          <a:bodyPr/>
          <a:lstStyle/>
          <a:p>
            <a:pPr marL="0" indent="683895" eaLnBrk="1" latinLnBrk="0" hangingPunct="1">
              <a:buNone/>
            </a:pPr>
            <a:r>
              <a:rPr lang="zh-CN" altLang="en-US" sz="2800" b="1" smtClean="0"/>
              <a:t>有</a:t>
            </a:r>
            <a:r>
              <a:rPr lang="en-US" altLang="zh-CN" sz="2800" b="1" smtClean="0"/>
              <a:t>N</a:t>
            </a:r>
            <a:r>
              <a:rPr lang="zh-CN" altLang="zh-CN" sz="2800" b="1" smtClean="0"/>
              <a:t>堆石子</a:t>
            </a:r>
            <a:r>
              <a:rPr lang="en-US" altLang="zh-CN" sz="2800" b="1" smtClean="0"/>
              <a:t>(N</a:t>
            </a:r>
            <a:r>
              <a:rPr lang="zh-CN" altLang="zh-CN" sz="2800" b="1" smtClean="0"/>
              <a:t>≤</a:t>
            </a:r>
            <a:r>
              <a:rPr lang="en-US" altLang="zh-CN" sz="2800" b="1" smtClean="0"/>
              <a:t>100</a:t>
            </a:r>
            <a:r>
              <a:rPr lang="zh-CN" altLang="zh-CN" sz="2800" b="1" smtClean="0"/>
              <a:t>排成一排。现要将石子合并成一堆</a:t>
            </a:r>
            <a:r>
              <a:rPr lang="en-US" altLang="zh-CN" sz="2800" b="1" smtClean="0"/>
              <a:t>.</a:t>
            </a:r>
            <a:r>
              <a:rPr lang="zh-CN" altLang="zh-CN" sz="2800" b="1" smtClean="0"/>
              <a:t>规定每次只能选</a:t>
            </a:r>
            <a:r>
              <a:rPr lang="zh-CN" altLang="zh-CN" sz="2800" b="1" smtClean="0">
                <a:solidFill>
                  <a:srgbClr val="FF0000"/>
                </a:solidFill>
              </a:rPr>
              <a:t>相临</a:t>
            </a:r>
            <a:r>
              <a:rPr lang="zh-CN" altLang="zh-CN" sz="2800" b="1" smtClean="0"/>
              <a:t>的两堆合并成一堆</a:t>
            </a:r>
            <a:r>
              <a:rPr lang="zh-CN" altLang="en-US" sz="2800" b="1" smtClean="0"/>
              <a:t>新的石子</a:t>
            </a:r>
            <a:r>
              <a:rPr lang="en-US" altLang="zh-CN" sz="2800" b="1" smtClean="0"/>
              <a:t>,</a:t>
            </a:r>
            <a:r>
              <a:rPr lang="zh-CN" altLang="zh-CN" sz="2800" b="1" smtClean="0"/>
              <a:t>并将新的一堆的石子数</a:t>
            </a:r>
            <a:r>
              <a:rPr lang="en-US" altLang="zh-CN" sz="2800" b="1" smtClean="0"/>
              <a:t>,</a:t>
            </a:r>
            <a:r>
              <a:rPr lang="zh-CN" altLang="zh-CN" sz="2800" b="1" smtClean="0"/>
              <a:t>记为该次合并的得分</a:t>
            </a:r>
            <a:r>
              <a:rPr lang="en-US" altLang="zh-CN" sz="2800" b="1" smtClean="0"/>
              <a:t>.    </a:t>
            </a:r>
          </a:p>
          <a:p>
            <a:pPr marL="0" indent="683895" eaLnBrk="1" latinLnBrk="0" hangingPunct="1">
              <a:spcBef>
                <a:spcPts val="500"/>
              </a:spcBef>
              <a:buNone/>
            </a:pPr>
            <a:r>
              <a:rPr lang="zh-CN" altLang="zh-CN" sz="2800" b="1" smtClean="0"/>
              <a:t>选择一种合并石子的方案</a:t>
            </a:r>
            <a:r>
              <a:rPr lang="en-US" altLang="zh-CN" sz="2800" b="1" smtClean="0"/>
              <a:t>,</a:t>
            </a:r>
            <a:r>
              <a:rPr lang="zh-CN" altLang="zh-CN" sz="2800" b="1" smtClean="0"/>
              <a:t>使得做</a:t>
            </a:r>
            <a:r>
              <a:rPr lang="en-US" altLang="zh-CN" sz="2800" b="1" smtClean="0"/>
              <a:t>N-1</a:t>
            </a:r>
            <a:r>
              <a:rPr lang="zh-CN" altLang="zh-CN" sz="2800" b="1" smtClean="0"/>
              <a:t>次合并</a:t>
            </a:r>
            <a:r>
              <a:rPr lang="en-US" altLang="zh-CN" sz="2800" b="1" smtClean="0"/>
              <a:t>,</a:t>
            </a:r>
            <a:r>
              <a:rPr lang="zh-CN" altLang="zh-CN" sz="2800" b="1" smtClean="0"/>
              <a:t>得分的总和</a:t>
            </a:r>
            <a:r>
              <a:rPr lang="zh-CN" altLang="zh-CN" sz="2800" b="1" smtClean="0">
                <a:solidFill>
                  <a:srgbClr val="FF0000"/>
                </a:solidFill>
              </a:rPr>
              <a:t>最少</a:t>
            </a:r>
            <a:r>
              <a:rPr lang="zh-CN" altLang="en-US" sz="2800" b="1" smtClean="0"/>
              <a:t>。</a:t>
            </a:r>
            <a:r>
              <a:rPr lang="en-US" altLang="zh-CN" sz="2800" b="1" smtClean="0"/>
              <a:t>				          </a:t>
            </a:r>
            <a:endParaRPr lang="zh-CN" altLang="zh-CN" sz="2800" b="1" smtClean="0"/>
          </a:p>
          <a:p>
            <a:pPr marL="0" indent="683895" eaLnBrk="1" latinLnBrk="0" hangingPunct="1">
              <a:buNone/>
            </a:pPr>
            <a:r>
              <a:rPr lang="zh-CN" altLang="zh-CN" sz="2800" b="1" smtClean="0"/>
              <a:t>输入数据</a:t>
            </a:r>
            <a:r>
              <a:rPr lang="en-US" altLang="zh-CN" sz="2800" b="1" smtClean="0"/>
              <a:t>: </a:t>
            </a:r>
            <a:endParaRPr lang="zh-CN" altLang="zh-CN" sz="2800" b="1" smtClean="0"/>
          </a:p>
          <a:p>
            <a:pPr marL="0" indent="683895" eaLnBrk="1" latinLnBrk="0" hangingPunct="1">
              <a:buNone/>
            </a:pPr>
            <a:r>
              <a:rPr lang="zh-CN" altLang="zh-CN" sz="2800" b="1" smtClean="0"/>
              <a:t>第一行为石子堆数</a:t>
            </a:r>
            <a:r>
              <a:rPr lang="en-US" altLang="zh-CN" sz="2800" b="1" smtClean="0"/>
              <a:t>N; </a:t>
            </a:r>
            <a:endParaRPr lang="zh-CN" altLang="zh-CN" sz="2800" b="1" smtClean="0"/>
          </a:p>
          <a:p>
            <a:pPr marL="0" indent="683895" eaLnBrk="1" latinLnBrk="0" hangingPunct="1">
              <a:buNone/>
            </a:pPr>
            <a:r>
              <a:rPr lang="zh-CN" altLang="zh-CN" sz="2800" b="1" smtClean="0"/>
              <a:t>第二行为每堆石子数</a:t>
            </a:r>
            <a:r>
              <a:rPr lang="zh-CN" altLang="en-US" sz="2800" b="1" smtClean="0"/>
              <a:t>。</a:t>
            </a:r>
            <a:endParaRPr lang="zh-CN" altLang="zh-CN" sz="2800" b="1" smtClean="0"/>
          </a:p>
          <a:p>
            <a:pPr marL="0" indent="683895" eaLnBrk="1" latinLnBrk="0" hangingPunct="1">
              <a:buNone/>
            </a:pPr>
            <a:r>
              <a:rPr lang="zh-CN" altLang="zh-CN" sz="2800" b="1" smtClean="0"/>
              <a:t>输出数据</a:t>
            </a:r>
            <a:r>
              <a:rPr lang="en-US" altLang="zh-CN" sz="2800" b="1" smtClean="0"/>
              <a:t> :</a:t>
            </a:r>
            <a:endParaRPr lang="zh-CN" altLang="zh-CN" sz="2800" b="1" smtClean="0"/>
          </a:p>
          <a:p>
            <a:pPr marL="0" indent="683895" eaLnBrk="1" latinLnBrk="0" hangingPunct="1">
              <a:buNone/>
            </a:pPr>
            <a:r>
              <a:rPr lang="zh-CN" altLang="zh-CN" sz="2800" b="1" smtClean="0"/>
              <a:t>合并石子后得到的最小得分。</a:t>
            </a:r>
          </a:p>
          <a:p>
            <a:pPr marL="0" indent="0" eaLnBrk="1" hangingPunct="1">
              <a:buNone/>
            </a:pP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D1ED3-B8AD-49A9-9221-18370E22FF96}" type="slidenum">
              <a:rPr lang="zh-CN" altLang="en-US"/>
              <a:t>99</a:t>
            </a:fld>
            <a:endParaRPr lang="zh-CN" altLang="en-US"/>
          </a:p>
        </p:txBody>
      </p:sp>
      <p:sp>
        <p:nvSpPr>
          <p:cNvPr id="129027" name="内容占位符 3"/>
          <p:cNvSpPr>
            <a:spLocks noGrp="1"/>
          </p:cNvSpPr>
          <p:nvPr>
            <p:ph sz="quarter" idx="1"/>
          </p:nvPr>
        </p:nvSpPr>
        <p:spPr>
          <a:xfrm>
            <a:off x="1763689" y="404813"/>
            <a:ext cx="5184800" cy="230410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b="1" smtClean="0"/>
              <a:t>如</a:t>
            </a:r>
            <a:r>
              <a:rPr lang="en-US" altLang="zh-CN" sz="3200" b="1" smtClean="0"/>
              <a:t>:</a:t>
            </a:r>
          </a:p>
          <a:p>
            <a:pPr marL="0" indent="0" eaLnBrk="1" hangingPunct="1">
              <a:buNone/>
            </a:pPr>
            <a:r>
              <a:rPr lang="en-US" altLang="zh-CN" sz="3200" b="1" smtClean="0"/>
              <a:t>4</a:t>
            </a:r>
            <a:endParaRPr lang="zh-CN" altLang="zh-CN" sz="3200" b="1" smtClean="0"/>
          </a:p>
          <a:p>
            <a:pPr marL="0" indent="0" eaLnBrk="1" hangingPunct="1">
              <a:buNone/>
            </a:pPr>
            <a:r>
              <a:rPr lang="en-US" altLang="zh-CN" sz="3200" b="1" smtClean="0"/>
              <a:t>1 3 5 2</a:t>
            </a:r>
          </a:p>
          <a:p>
            <a:pPr marL="0" indent="0" eaLnBrk="1" hangingPunct="1">
              <a:buNone/>
            </a:pPr>
            <a:r>
              <a:rPr lang="zh-CN" altLang="en-US" sz="3200" b="1" smtClean="0"/>
              <a:t>最小得分：</a:t>
            </a:r>
            <a:r>
              <a:rPr lang="en-US" altLang="zh-CN" sz="3200" b="1" smtClean="0"/>
              <a:t>22</a:t>
            </a:r>
            <a:endParaRPr lang="zh-CN" altLang="en-US" sz="3200" b="1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03350" y="3141663"/>
            <a:ext cx="5761038" cy="1754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/>
              <a:t>贪心算法：</a:t>
            </a:r>
            <a:endParaRPr lang="en-US" altLang="zh-CN" sz="3600" b="1"/>
          </a:p>
          <a:p>
            <a:r>
              <a:rPr lang="en-US" altLang="zh-CN" sz="3600" b="1"/>
              <a:t>    </a:t>
            </a:r>
            <a:r>
              <a:rPr lang="zh-CN" altLang="en-US" sz="3600" b="1"/>
              <a:t>每次合并相邻两堆和最小的那两堆。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</TotalTime>
  <Words>7503</Words>
  <Application>Microsoft Office PowerPoint</Application>
  <PresentationFormat>全屏显示(4:3)</PresentationFormat>
  <Paragraphs>1306</Paragraphs>
  <Slides>132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132</vt:i4>
      </vt:variant>
    </vt:vector>
  </HeadingPairs>
  <TitlesOfParts>
    <vt:vector size="150" baseType="lpstr">
      <vt:lpstr>DotumChe</vt:lpstr>
      <vt:lpstr>黑体</vt:lpstr>
      <vt:lpstr>华文中宋</vt:lpstr>
      <vt:lpstr>楷体_GB2312</vt:lpstr>
      <vt:lpstr>宋体</vt:lpstr>
      <vt:lpstr>幼圆</vt:lpstr>
      <vt:lpstr>Arial</vt:lpstr>
      <vt:lpstr>Calibri</vt:lpstr>
      <vt:lpstr>Constantia</vt:lpstr>
      <vt:lpstr>Courier New</vt:lpstr>
      <vt:lpstr>Franklin Gothic Book</vt:lpstr>
      <vt:lpstr>Perpetua</vt:lpstr>
      <vt:lpstr>Times New Roman</vt:lpstr>
      <vt:lpstr>Wingdings</vt:lpstr>
      <vt:lpstr>Wingdings 2</vt:lpstr>
      <vt:lpstr>平衡</vt:lpstr>
      <vt:lpstr>包装程序外壳对象</vt:lpstr>
      <vt:lpstr>公式</vt:lpstr>
      <vt:lpstr>PowerPoint 演示文稿</vt:lpstr>
      <vt:lpstr>前言：</vt:lpstr>
      <vt:lpstr>引例1：数字三角形【IOI 1994】</vt:lpstr>
      <vt:lpstr>PowerPoint 演示文稿</vt:lpstr>
      <vt:lpstr>样例：</vt:lpstr>
      <vt:lpstr>PowerPoint 演示文稿</vt:lpstr>
      <vt:lpstr>深度优先搜索算法：</vt:lpstr>
      <vt:lpstr>代码实现：</vt:lpstr>
      <vt:lpstr>代码实现：</vt:lpstr>
      <vt:lpstr>每个位置被计算过的次数：</vt:lpstr>
      <vt:lpstr>搜索速度慢的原因是做了很多重复的计算</vt:lpstr>
      <vt:lpstr>递归的调用过程</vt:lpstr>
      <vt:lpstr>PowerPoint 演示文稿</vt:lpstr>
      <vt:lpstr>记忆化搜索算法：</vt:lpstr>
      <vt:lpstr>每个点的计算次数：n=10</vt:lpstr>
      <vt:lpstr>递归转递推</vt:lpstr>
      <vt:lpstr>思考记忆化搜索的求解过程：</vt:lpstr>
      <vt:lpstr>换一种方法实现：</vt:lpstr>
      <vt:lpstr>顺推：</vt:lpstr>
      <vt:lpstr>顺推：</vt:lpstr>
      <vt:lpstr>回顾本题：</vt:lpstr>
      <vt:lpstr>引例2：公共汽车</vt:lpstr>
      <vt:lpstr>PowerPoint 演示文稿</vt:lpstr>
      <vt:lpstr>PowerPoint 演示文稿</vt:lpstr>
      <vt:lpstr>递推实现：</vt:lpstr>
      <vt:lpstr>动态规划的优势</vt:lpstr>
      <vt:lpstr>二、动态规划的基本概念</vt:lpstr>
      <vt:lpstr>PowerPoint 演示文稿</vt:lpstr>
      <vt:lpstr>PowerPoint 演示文稿</vt:lpstr>
      <vt:lpstr>PowerPoint 演示文稿</vt:lpstr>
      <vt:lpstr>3、无后效性原则</vt:lpstr>
      <vt:lpstr>PowerPoint 演示文稿</vt:lpstr>
      <vt:lpstr>PowerPoint 演示文稿</vt:lpstr>
      <vt:lpstr>动态规划的条件：     无后效性、最优子问题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顺推：</vt:lpstr>
      <vt:lpstr>PowerPoint 演示文稿</vt:lpstr>
      <vt:lpstr>通过做大量的题目，慢慢理解和体会DP其中的……</vt:lpstr>
      <vt:lpstr>三、DP常见模型</vt:lpstr>
      <vt:lpstr>（一）、线性模型</vt:lpstr>
      <vt:lpstr>1.最长上升子序列模型</vt:lpstr>
      <vt:lpstr>PowerPoint 演示文稿</vt:lpstr>
      <vt:lpstr>最长上升子序列长度（LIS）：</vt:lpstr>
      <vt:lpstr>倒推法：</vt:lpstr>
      <vt:lpstr>倒推参考程序：</vt:lpstr>
      <vt:lpstr>顺推：</vt:lpstr>
      <vt:lpstr>顺推参考程序：</vt:lpstr>
      <vt:lpstr>最长上升子序列长度（LIS）：</vt:lpstr>
      <vt:lpstr>顺推：</vt:lpstr>
      <vt:lpstr>知识扩展：</vt:lpstr>
      <vt:lpstr>例2 ：合唱队形 [NOIP 2004]</vt:lpstr>
      <vt:lpstr>PowerPoint 演示文稿</vt:lpstr>
      <vt:lpstr>问题分析:</vt:lpstr>
      <vt:lpstr>算法描述：</vt:lpstr>
      <vt:lpstr>参考代码：</vt:lpstr>
      <vt:lpstr>PowerPoint 演示文稿</vt:lpstr>
      <vt:lpstr>枚举以i为最高的队形：</vt:lpstr>
      <vt:lpstr>例3：上帝选人</vt:lpstr>
      <vt:lpstr>PowerPoint 演示文稿</vt:lpstr>
      <vt:lpstr>问题分析：</vt:lpstr>
      <vt:lpstr>再形象一点：</vt:lpstr>
      <vt:lpstr>PowerPoint 演示文稿</vt:lpstr>
      <vt:lpstr>设计算法：</vt:lpstr>
      <vt:lpstr>例4：递增子序列最大和</vt:lpstr>
      <vt:lpstr>PowerPoint 演示文稿</vt:lpstr>
      <vt:lpstr>算法描述：</vt:lpstr>
      <vt:lpstr>参考：</vt:lpstr>
      <vt:lpstr>2：最大连续子序列的和模型</vt:lpstr>
      <vt:lpstr>PowerPoint 演示文稿</vt:lpstr>
      <vt:lpstr>算法2：算法1的稍加改进</vt:lpstr>
      <vt:lpstr>继续分析：</vt:lpstr>
      <vt:lpstr>PowerPoint 演示文稿</vt:lpstr>
      <vt:lpstr>PowerPoint 演示文稿</vt:lpstr>
      <vt:lpstr>PowerPoint 演示文稿</vt:lpstr>
      <vt:lpstr>PowerPoint 演示文稿</vt:lpstr>
      <vt:lpstr>3.最长公共子序列问题 LCS</vt:lpstr>
      <vt:lpstr>PowerPoint 演示文稿</vt:lpstr>
      <vt:lpstr>PowerPoint 演示文稿</vt:lpstr>
      <vt:lpstr>分析：</vt:lpstr>
      <vt:lpstr>PowerPoint 演示文稿</vt:lpstr>
      <vt:lpstr>（二）坐标类模型</vt:lpstr>
      <vt:lpstr>引例1：数字三角形【IOI 1994】</vt:lpstr>
      <vt:lpstr>引例2：公共汽车</vt:lpstr>
      <vt:lpstr>例8：最大正方形面积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（三）背包类模型</vt:lpstr>
      <vt:lpstr>(四) 区间型模型</vt:lpstr>
      <vt:lpstr>例10：石子合并</vt:lpstr>
      <vt:lpstr>PowerPoint 演示文稿</vt:lpstr>
      <vt:lpstr>反例：7  4  4  7</vt:lpstr>
      <vt:lpstr>应该怎么合并呢？</vt:lpstr>
      <vt:lpstr>PowerPoint 演示文稿</vt:lpstr>
      <vt:lpstr>5堆石子：</vt:lpstr>
      <vt:lpstr>n 堆石子：n-1次合并</vt:lpstr>
      <vt:lpstr>动态规划算法：</vt:lpstr>
      <vt:lpstr>实现方法1：记忆化搜索</vt:lpstr>
      <vt:lpstr>搜索过程：</vt:lpstr>
      <vt:lpstr>PowerPoint 演示文稿</vt:lpstr>
      <vt:lpstr>PowerPoint 演示文稿</vt:lpstr>
      <vt:lpstr>递推法：合并第 i堆 到第 j堆</vt:lpstr>
      <vt:lpstr>总结本题：</vt:lpstr>
      <vt:lpstr>扩展一下：NOI95</vt:lpstr>
      <vt:lpstr>环形石子合并算法：</vt:lpstr>
      <vt:lpstr>例11：括号序列</vt:lpstr>
      <vt:lpstr>PowerPoint 演示文稿</vt:lpstr>
      <vt:lpstr>分析：</vt:lpstr>
      <vt:lpstr>PowerPoint 演示文稿</vt:lpstr>
      <vt:lpstr>动态规划方程：</vt:lpstr>
      <vt:lpstr>(五)树型动态规划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dbc</cp:lastModifiedBy>
  <cp:revision>714</cp:revision>
  <dcterms:created xsi:type="dcterms:W3CDTF">2012-07-08T14:31:00Z</dcterms:created>
  <dcterms:modified xsi:type="dcterms:W3CDTF">2019-01-18T00:58:19Z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