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476672"/>
            <a:ext cx="3816000" cy="648072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defRPr>
            </a:lvl1pPr>
          </a:lstStyle>
          <a:p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8000" y="1268760"/>
            <a:ext cx="3816000" cy="0"/>
          </a:xfrm>
          <a:prstGeom prst="line">
            <a:avLst/>
          </a:prstGeom>
          <a:ln w="889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2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8000" y="1268760"/>
            <a:ext cx="3816000" cy="0"/>
          </a:xfrm>
          <a:prstGeom prst="line">
            <a:avLst/>
          </a:prstGeom>
          <a:ln w="889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87000"/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62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08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4507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ust.edu.cn/vjudge/contest/view.action?cid=37619#overview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91683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7030A0"/>
                </a:solidFill>
                <a:latin typeface="+mj-ea"/>
                <a:ea typeface="+mj-ea"/>
              </a:rPr>
              <a:t>动态规划之</a:t>
            </a:r>
            <a:r>
              <a:rPr lang="en-US" altLang="zh-CN" sz="54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zh-CN" altLang="en-US" sz="54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数位</a:t>
            </a:r>
            <a:r>
              <a:rPr lang="en-US" altLang="zh-CN" sz="54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DP</a:t>
            </a:r>
            <a:endParaRPr lang="zh-CN" altLang="en-US" sz="5400" b="1" dirty="0">
              <a:solidFill>
                <a:srgbClr val="7030A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0886" y="3789040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CUGB_</a:t>
            </a:r>
            <a:r>
              <a:rPr lang="zh-CN" altLang="en-US" sz="3200" b="1" dirty="0" smtClean="0">
                <a:latin typeface="+mj-ea"/>
                <a:ea typeface="+mj-ea"/>
              </a:rPr>
              <a:t>孟竹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86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什么是数位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060848"/>
            <a:ext cx="69127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w Cen MT"/>
              </a:rPr>
              <a:t>“</a:t>
            </a:r>
            <a:r>
              <a:rPr lang="zh-CN" altLang="en-US" sz="3200" dirty="0"/>
              <a:t>在信息学竞赛中，有一类与数位有关的区间统计问题。这类问题往往具有比较浓厚的数学味道，无法暴力求解，需要在数位上进行递推等操作。</a:t>
            </a:r>
            <a:r>
              <a:rPr lang="zh-CN" altLang="en-US" sz="3200" dirty="0" smtClean="0">
                <a:latin typeface="Tw Cen MT"/>
              </a:rPr>
              <a:t>”</a:t>
            </a:r>
            <a:endParaRPr lang="en-US" altLang="zh-CN" sz="3200" dirty="0" smtClean="0">
              <a:latin typeface="Tw Cen MT"/>
            </a:endParaRPr>
          </a:p>
          <a:p>
            <a:endParaRPr lang="en-US" altLang="zh-CN" sz="3200" dirty="0" smtClean="0">
              <a:latin typeface="Tw Cen MT"/>
            </a:endParaRPr>
          </a:p>
          <a:p>
            <a:r>
              <a:rPr lang="en-US" altLang="zh-CN" sz="3200" dirty="0" smtClean="0">
                <a:latin typeface="Tw Cen MT"/>
              </a:rPr>
              <a:t>——</a:t>
            </a:r>
            <a:r>
              <a:rPr lang="zh-CN" altLang="en-US" sz="3200" dirty="0"/>
              <a:t>刘聪</a:t>
            </a:r>
            <a:r>
              <a:rPr lang="en-US" altLang="zh-CN" sz="3200" dirty="0"/>
              <a:t>《</a:t>
            </a:r>
            <a:r>
              <a:rPr lang="zh-CN" altLang="en-US" sz="3200" dirty="0"/>
              <a:t>浅谈数位类统计问题</a:t>
            </a:r>
            <a:r>
              <a:rPr lang="en-US" altLang="zh-CN" sz="3200" dirty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7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476672"/>
            <a:ext cx="4824040" cy="648072"/>
          </a:xfrm>
        </p:spPr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2089 </a:t>
            </a:r>
            <a:r>
              <a:rPr lang="zh-CN" altLang="en-US" dirty="0"/>
              <a:t>不用</a:t>
            </a:r>
            <a:r>
              <a:rPr lang="en-US" altLang="zh-CN" dirty="0"/>
              <a:t>62 (</a:t>
            </a:r>
            <a:r>
              <a:rPr lang="zh-CN" altLang="en-US" dirty="0"/>
              <a:t>入门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hlinkClick r:id="rId2"/>
              </a:rPr>
              <a:t>problem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smtClean="0"/>
              <a:t>L, R,</a:t>
            </a:r>
            <a:r>
              <a:rPr lang="zh-CN" altLang="en-US" sz="2800" dirty="0" smtClean="0"/>
              <a:t>问在区间</a:t>
            </a:r>
            <a:r>
              <a:rPr lang="en-US" altLang="zh-CN" sz="2800" dirty="0" smtClean="0"/>
              <a:t>[L, R]</a:t>
            </a:r>
            <a:r>
              <a:rPr lang="zh-CN" altLang="en-US" sz="2800" dirty="0" smtClean="0"/>
              <a:t>中，</a:t>
            </a:r>
            <a:endParaRPr lang="en-US" altLang="zh-CN" sz="2800" dirty="0" smtClean="0"/>
          </a:p>
          <a:p>
            <a:r>
              <a:rPr lang="zh-CN" altLang="en-US" sz="2800" dirty="0" smtClean="0"/>
              <a:t>存在多少个既不包括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也不包括</a:t>
            </a:r>
            <a:r>
              <a:rPr lang="en-US" altLang="zh-CN" sz="2800" dirty="0" smtClean="0"/>
              <a:t>62</a:t>
            </a:r>
            <a:r>
              <a:rPr lang="zh-CN" altLang="en-US" sz="2800" dirty="0" smtClean="0"/>
              <a:t>的数。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5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2304256" cy="648072"/>
          </a:xfrm>
        </p:spPr>
        <p:txBody>
          <a:bodyPr/>
          <a:lstStyle/>
          <a:p>
            <a:pPr algn="r"/>
            <a:r>
              <a:rPr lang="zh-CN" altLang="en-US" dirty="0"/>
              <a:t>基本知识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710963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满足</a:t>
            </a:r>
            <a:r>
              <a:rPr lang="zh-CN" altLang="en-US" sz="2000" dirty="0" smtClean="0">
                <a:latin typeface="+mn-ea"/>
              </a:rPr>
              <a:t>减法：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f(L, R)</a:t>
            </a:r>
            <a:r>
              <a:rPr lang="zh-CN" altLang="en-US" sz="2000" dirty="0" smtClean="0">
                <a:latin typeface="+mn-ea"/>
              </a:rPr>
              <a:t>表示区间</a:t>
            </a:r>
            <a:r>
              <a:rPr lang="en-US" altLang="zh-CN" sz="2000" dirty="0" smtClean="0">
                <a:latin typeface="+mn-ea"/>
              </a:rPr>
              <a:t>[L, R]</a:t>
            </a:r>
            <a:r>
              <a:rPr lang="zh-CN" altLang="en-US" sz="2000" dirty="0" smtClean="0">
                <a:latin typeface="+mn-ea"/>
              </a:rPr>
              <a:t>之间的答案，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那么</a:t>
            </a:r>
            <a:r>
              <a:rPr lang="en-US" altLang="zh-CN" sz="2000" dirty="0" smtClean="0">
                <a:latin typeface="+mn-ea"/>
              </a:rPr>
              <a:t>f(L, R) = f(0, R) - f(0, L-1)</a:t>
            </a: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则称</a:t>
            </a:r>
            <a:r>
              <a:rPr lang="en-US" altLang="zh-CN" sz="2000" dirty="0" smtClean="0">
                <a:latin typeface="+mn-ea"/>
              </a:rPr>
              <a:t>f(L, R)</a:t>
            </a:r>
            <a:r>
              <a:rPr lang="zh-CN" altLang="en-US" sz="2000" dirty="0" smtClean="0">
                <a:latin typeface="+mn-ea"/>
              </a:rPr>
              <a:t>满足减法。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 </a:t>
            </a:r>
            <a:r>
              <a:rPr lang="zh-CN" altLang="en-US" sz="2000" dirty="0" smtClean="0">
                <a:latin typeface="+mn-ea"/>
              </a:rPr>
              <a:t>记忆化搜索。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dfs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s){</a:t>
            </a: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 if(f[s] != -1) return f[s];</a:t>
            </a: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 ……</a:t>
            </a:r>
          </a:p>
          <a:p>
            <a:r>
              <a:rPr lang="en-US" altLang="zh-CN" sz="2000" dirty="0" smtClean="0">
                <a:latin typeface="+mn-ea"/>
              </a:rPr>
              <a:t>     }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3. </a:t>
            </a:r>
            <a:r>
              <a:rPr lang="zh-CN" altLang="en-US" sz="2000" dirty="0" smtClean="0">
                <a:latin typeface="+mn-ea"/>
              </a:rPr>
              <a:t>前缀的用途。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</a:rPr>
              <a:t>如所求数为</a:t>
            </a:r>
            <a:r>
              <a:rPr lang="en-US" altLang="zh-CN" sz="2000" dirty="0" smtClean="0">
                <a:latin typeface="+mn-ea"/>
              </a:rPr>
              <a:t>1234</a:t>
            </a: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那么</a:t>
            </a:r>
            <a:r>
              <a:rPr lang="en-US" altLang="zh-CN" sz="2000" dirty="0" smtClean="0">
                <a:latin typeface="+mn-ea"/>
              </a:rPr>
              <a:t>11</a:t>
            </a:r>
            <a:r>
              <a:rPr lang="zh-CN" altLang="en-US" sz="2000" dirty="0" smtClean="0">
                <a:latin typeface="+mn-ea"/>
              </a:rPr>
              <a:t>** ：满足的为</a:t>
            </a:r>
            <a:r>
              <a:rPr lang="en-US" altLang="zh-CN" sz="2000" dirty="0" smtClean="0">
                <a:latin typeface="+mn-ea"/>
              </a:rPr>
              <a:t>1100-1199</a:t>
            </a:r>
            <a:r>
              <a:rPr lang="zh-CN" altLang="en-US" sz="2000" dirty="0" smtClean="0">
                <a:latin typeface="+mn-ea"/>
              </a:rPr>
              <a:t>，所以下一位可以是</a:t>
            </a:r>
            <a:r>
              <a:rPr lang="en-US" altLang="zh-CN" sz="2000" dirty="0" smtClean="0">
                <a:latin typeface="+mn-ea"/>
              </a:rPr>
              <a:t>0-9</a:t>
            </a: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而  </a:t>
            </a:r>
            <a:r>
              <a:rPr lang="en-US" altLang="zh-CN" sz="2000" dirty="0" smtClean="0">
                <a:latin typeface="+mn-ea"/>
              </a:rPr>
              <a:t>12</a:t>
            </a:r>
            <a:r>
              <a:rPr lang="zh-CN" altLang="en-US" sz="2000" dirty="0" smtClean="0">
                <a:latin typeface="+mn-ea"/>
              </a:rPr>
              <a:t>** ：满足的为</a:t>
            </a:r>
            <a:r>
              <a:rPr lang="en-US" altLang="zh-CN" sz="2000" dirty="0" smtClean="0">
                <a:latin typeface="+mn-ea"/>
              </a:rPr>
              <a:t>1200-1234</a:t>
            </a:r>
            <a:r>
              <a:rPr lang="zh-CN" altLang="en-US" sz="2000" dirty="0" smtClean="0">
                <a:latin typeface="+mn-ea"/>
              </a:rPr>
              <a:t>，所以下一位可以是</a:t>
            </a:r>
            <a:r>
              <a:rPr lang="en-US" altLang="zh-CN" sz="2000" dirty="0" smtClean="0">
                <a:latin typeface="+mn-ea"/>
              </a:rPr>
              <a:t>0-3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15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476672"/>
            <a:ext cx="3813889" cy="648072"/>
          </a:xfrm>
        </p:spPr>
        <p:txBody>
          <a:bodyPr/>
          <a:lstStyle/>
          <a:p>
            <a:pPr algn="r"/>
            <a:r>
              <a:rPr lang="zh-CN" altLang="en-US" dirty="0"/>
              <a:t>数位</a:t>
            </a:r>
            <a:r>
              <a:rPr lang="en-US" altLang="zh-CN" dirty="0"/>
              <a:t>DP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66206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ea typeface="Adobe 楷体 Std R" pitchFamily="18" charset="-122"/>
              </a:rPr>
              <a:t>int</a:t>
            </a:r>
            <a:r>
              <a:rPr lang="en-US" altLang="zh-CN" sz="2800" dirty="0">
                <a:ea typeface="Adobe 楷体 Std R" pitchFamily="18" charset="-122"/>
              </a:rPr>
              <a:t> </a:t>
            </a:r>
            <a:r>
              <a:rPr lang="en-US" altLang="zh-CN" sz="2800" dirty="0" err="1">
                <a:ea typeface="Adobe 楷体 Std R" pitchFamily="18" charset="-122"/>
              </a:rPr>
              <a:t>dfs</a:t>
            </a:r>
            <a:r>
              <a:rPr lang="en-US" altLang="zh-CN" sz="2800" dirty="0">
                <a:ea typeface="Adobe 楷体 Std R" pitchFamily="18" charset="-122"/>
              </a:rPr>
              <a:t>(</a:t>
            </a:r>
            <a:r>
              <a:rPr lang="en-US" altLang="zh-CN" sz="2800" dirty="0" err="1">
                <a:ea typeface="Adobe 楷体 Std R" pitchFamily="18" charset="-122"/>
              </a:rPr>
              <a:t>int</a:t>
            </a:r>
            <a:r>
              <a:rPr lang="en-US" altLang="zh-CN" sz="2800" dirty="0">
                <a:ea typeface="Adobe 楷体 Std R" pitchFamily="18" charset="-122"/>
              </a:rPr>
              <a:t> </a:t>
            </a:r>
            <a:r>
              <a:rPr lang="en-US" altLang="zh-CN" sz="2800" dirty="0" err="1" smtClean="0">
                <a:ea typeface="Adobe 楷体 Std R" pitchFamily="18" charset="-122"/>
              </a:rPr>
              <a:t>pos</a:t>
            </a:r>
            <a:r>
              <a:rPr lang="en-US" altLang="zh-CN" sz="2800" dirty="0" smtClean="0">
                <a:ea typeface="Adobe 楷体 Std R" pitchFamily="18" charset="-122"/>
              </a:rPr>
              <a:t>, </a:t>
            </a:r>
            <a:r>
              <a:rPr lang="en-US" altLang="zh-CN" sz="2800" dirty="0" err="1">
                <a:ea typeface="Adobe 楷体 Std R" pitchFamily="18" charset="-122"/>
              </a:rPr>
              <a:t>int</a:t>
            </a:r>
            <a:r>
              <a:rPr lang="en-US" altLang="zh-CN" sz="2800" dirty="0">
                <a:ea typeface="Adobe 楷体 Std R" pitchFamily="18" charset="-122"/>
              </a:rPr>
              <a:t> s, </a:t>
            </a:r>
            <a:r>
              <a:rPr lang="en-US" altLang="zh-CN" sz="2800" dirty="0" err="1">
                <a:ea typeface="Adobe 楷体 Std R" pitchFamily="18" charset="-122"/>
              </a:rPr>
              <a:t>bool</a:t>
            </a:r>
            <a:r>
              <a:rPr lang="en-US" altLang="zh-CN" sz="2800" dirty="0">
                <a:ea typeface="Adobe 楷体 Std R" pitchFamily="18" charset="-122"/>
              </a:rPr>
              <a:t> e) {</a:t>
            </a:r>
          </a:p>
          <a:p>
            <a:r>
              <a:rPr lang="en-US" altLang="zh-CN" sz="2800" dirty="0">
                <a:ea typeface="Adobe 楷体 Std R" pitchFamily="18" charset="-122"/>
              </a:rPr>
              <a:t>    if (i==-1) return s==</a:t>
            </a:r>
            <a:r>
              <a:rPr lang="en-US" altLang="zh-CN" sz="2800" dirty="0" err="1">
                <a:ea typeface="Adobe 楷体 Std R" pitchFamily="18" charset="-122"/>
              </a:rPr>
              <a:t>target_s</a:t>
            </a:r>
            <a:r>
              <a:rPr lang="en-US" altLang="zh-CN" sz="2800" dirty="0">
                <a:ea typeface="Adobe 楷体 Std R" pitchFamily="18" charset="-122"/>
              </a:rPr>
              <a:t>;</a:t>
            </a:r>
          </a:p>
          <a:p>
            <a:r>
              <a:rPr lang="en-US" altLang="zh-CN" sz="2800" dirty="0">
                <a:ea typeface="Adobe 楷体 Std R" pitchFamily="18" charset="-122"/>
              </a:rPr>
              <a:t>    if </a:t>
            </a:r>
            <a:r>
              <a:rPr lang="en-US" altLang="zh-CN" sz="2800" dirty="0" smtClean="0">
                <a:ea typeface="Adobe 楷体 Std R" pitchFamily="18" charset="-122"/>
              </a:rPr>
              <a:t>(~f[</a:t>
            </a:r>
            <a:r>
              <a:rPr lang="en-US" altLang="zh-CN" sz="2800" dirty="0" err="1" smtClean="0">
                <a:ea typeface="Adobe 楷体 Std R" pitchFamily="18" charset="-122"/>
              </a:rPr>
              <a:t>pos</a:t>
            </a:r>
            <a:r>
              <a:rPr lang="en-US" altLang="zh-CN" sz="2800" dirty="0" smtClean="0">
                <a:ea typeface="Adobe 楷体 Std R" pitchFamily="18" charset="-122"/>
              </a:rPr>
              <a:t>][</a:t>
            </a:r>
            <a:r>
              <a:rPr lang="en-US" altLang="zh-CN" sz="2800" dirty="0">
                <a:ea typeface="Adobe 楷体 Std R" pitchFamily="18" charset="-122"/>
              </a:rPr>
              <a:t>s</a:t>
            </a:r>
            <a:r>
              <a:rPr lang="en-US" altLang="zh-CN" sz="2800" dirty="0" smtClean="0">
                <a:ea typeface="Adobe 楷体 Std R" pitchFamily="18" charset="-122"/>
              </a:rPr>
              <a:t>]</a:t>
            </a:r>
            <a:r>
              <a:rPr lang="en-US" altLang="zh-CN" sz="2800" dirty="0">
                <a:ea typeface="Adobe 楷体 Std R" pitchFamily="18" charset="-122"/>
              </a:rPr>
              <a:t> &amp;&amp; </a:t>
            </a:r>
            <a:r>
              <a:rPr lang="en-US" altLang="zh-CN" sz="2800" dirty="0" smtClean="0">
                <a:ea typeface="Adobe 楷体 Std R" pitchFamily="18" charset="-122"/>
              </a:rPr>
              <a:t>!</a:t>
            </a:r>
            <a:r>
              <a:rPr lang="en-US" altLang="zh-CN" sz="2800" dirty="0">
                <a:ea typeface="Adobe 楷体 Std R" pitchFamily="18" charset="-122"/>
              </a:rPr>
              <a:t>e </a:t>
            </a:r>
            <a:r>
              <a:rPr lang="en-US" altLang="zh-CN" sz="2800" dirty="0" smtClean="0">
                <a:ea typeface="Adobe 楷体 Std R" pitchFamily="18" charset="-122"/>
              </a:rPr>
              <a:t>) </a:t>
            </a:r>
            <a:r>
              <a:rPr lang="en-US" altLang="zh-CN" sz="2800" dirty="0">
                <a:ea typeface="Adobe 楷体 Std R" pitchFamily="18" charset="-122"/>
              </a:rPr>
              <a:t>return </a:t>
            </a:r>
            <a:r>
              <a:rPr lang="en-US" altLang="zh-CN" sz="2800" dirty="0" smtClean="0">
                <a:ea typeface="Adobe 楷体 Std R" pitchFamily="18" charset="-122"/>
              </a:rPr>
              <a:t>f[</a:t>
            </a:r>
            <a:r>
              <a:rPr lang="en-US" altLang="zh-CN" sz="2800" dirty="0" err="1" smtClean="0">
                <a:ea typeface="Adobe 楷体 Std R" pitchFamily="18" charset="-122"/>
              </a:rPr>
              <a:t>pos</a:t>
            </a:r>
            <a:r>
              <a:rPr lang="en-US" altLang="zh-CN" sz="2800" dirty="0" smtClean="0">
                <a:ea typeface="Adobe 楷体 Std R" pitchFamily="18" charset="-122"/>
              </a:rPr>
              <a:t>][</a:t>
            </a:r>
            <a:r>
              <a:rPr lang="en-US" altLang="zh-CN" sz="2800" dirty="0">
                <a:ea typeface="Adobe 楷体 Std R" pitchFamily="18" charset="-122"/>
              </a:rPr>
              <a:t>s];</a:t>
            </a:r>
          </a:p>
          <a:p>
            <a:r>
              <a:rPr lang="en-US" altLang="zh-CN" sz="2800" dirty="0">
                <a:ea typeface="Adobe 楷体 Std R" pitchFamily="18" charset="-122"/>
              </a:rPr>
              <a:t>    </a:t>
            </a:r>
            <a:r>
              <a:rPr lang="en-US" altLang="zh-CN" sz="2800" dirty="0" err="1">
                <a:ea typeface="Adobe 楷体 Std R" pitchFamily="18" charset="-122"/>
              </a:rPr>
              <a:t>int</a:t>
            </a:r>
            <a:r>
              <a:rPr lang="en-US" altLang="zh-CN" sz="2800" dirty="0">
                <a:ea typeface="Adobe 楷体 Std R" pitchFamily="18" charset="-122"/>
              </a:rPr>
              <a:t> </a:t>
            </a:r>
            <a:r>
              <a:rPr lang="en-US" altLang="zh-CN" sz="2800" dirty="0" err="1" smtClean="0">
                <a:ea typeface="Adobe 楷体 Std R" pitchFamily="18" charset="-122"/>
              </a:rPr>
              <a:t>ans</a:t>
            </a:r>
            <a:r>
              <a:rPr lang="en-US" altLang="zh-CN" sz="2800" dirty="0" smtClean="0">
                <a:ea typeface="Adobe 楷体 Std R" pitchFamily="18" charset="-122"/>
              </a:rPr>
              <a:t> </a:t>
            </a:r>
            <a:r>
              <a:rPr lang="en-US" altLang="zh-CN" sz="2800" dirty="0">
                <a:ea typeface="Adobe 楷体 Std R" pitchFamily="18" charset="-122"/>
              </a:rPr>
              <a:t>= 0;</a:t>
            </a:r>
          </a:p>
          <a:p>
            <a:r>
              <a:rPr lang="en-US" altLang="zh-CN" sz="2800" dirty="0">
                <a:ea typeface="Adobe 楷体 Std R" pitchFamily="18" charset="-122"/>
              </a:rPr>
              <a:t>    </a:t>
            </a:r>
            <a:r>
              <a:rPr lang="en-US" altLang="zh-CN" sz="2800" dirty="0" err="1">
                <a:ea typeface="Adobe 楷体 Std R" pitchFamily="18" charset="-122"/>
              </a:rPr>
              <a:t>int</a:t>
            </a:r>
            <a:r>
              <a:rPr lang="en-US" altLang="zh-CN" sz="2800" dirty="0">
                <a:ea typeface="Adobe 楷体 Std R" pitchFamily="18" charset="-122"/>
              </a:rPr>
              <a:t> u = </a:t>
            </a:r>
            <a:r>
              <a:rPr lang="en-US" altLang="zh-CN" sz="2800" dirty="0" smtClean="0">
                <a:ea typeface="Adobe 楷体 Std R" pitchFamily="18" charset="-122"/>
              </a:rPr>
              <a:t>e ? bit[</a:t>
            </a:r>
            <a:r>
              <a:rPr lang="en-US" altLang="zh-CN" sz="2800" dirty="0" err="1" smtClean="0">
                <a:ea typeface="Adobe 楷体 Std R" pitchFamily="18" charset="-122"/>
              </a:rPr>
              <a:t>pos</a:t>
            </a:r>
            <a:r>
              <a:rPr lang="en-US" altLang="zh-CN" sz="2800" dirty="0" smtClean="0">
                <a:ea typeface="Adobe 楷体 Std R" pitchFamily="18" charset="-122"/>
              </a:rPr>
              <a:t>] : 9</a:t>
            </a:r>
            <a:r>
              <a:rPr lang="en-US" altLang="zh-CN" sz="2800" dirty="0">
                <a:ea typeface="Adobe 楷体 Std R" pitchFamily="18" charset="-122"/>
              </a:rPr>
              <a:t>;</a:t>
            </a:r>
          </a:p>
          <a:p>
            <a:r>
              <a:rPr lang="en-US" altLang="zh-CN" sz="2800" dirty="0">
                <a:ea typeface="Adobe 楷体 Std R" pitchFamily="18" charset="-122"/>
              </a:rPr>
              <a:t>    for (</a:t>
            </a:r>
            <a:r>
              <a:rPr lang="en-US" altLang="zh-CN" sz="2800" dirty="0" err="1">
                <a:ea typeface="Adobe 楷体 Std R" pitchFamily="18" charset="-122"/>
              </a:rPr>
              <a:t>int</a:t>
            </a:r>
            <a:r>
              <a:rPr lang="en-US" altLang="zh-CN" sz="2800" dirty="0">
                <a:ea typeface="Adobe 楷体 Std R" pitchFamily="18" charset="-122"/>
              </a:rPr>
              <a:t> </a:t>
            </a:r>
            <a:r>
              <a:rPr lang="en-US" altLang="zh-CN" sz="2800" dirty="0" smtClean="0">
                <a:ea typeface="Adobe 楷体 Std R" pitchFamily="18" charset="-122"/>
              </a:rPr>
              <a:t>i </a:t>
            </a:r>
            <a:r>
              <a:rPr lang="en-US" altLang="zh-CN" sz="2800" dirty="0">
                <a:ea typeface="Adobe 楷体 Std R" pitchFamily="18" charset="-122"/>
              </a:rPr>
              <a:t>= </a:t>
            </a:r>
            <a:r>
              <a:rPr lang="en-US" altLang="zh-CN" sz="2800" dirty="0" smtClean="0">
                <a:ea typeface="Adobe 楷体 Std R" pitchFamily="18" charset="-122"/>
              </a:rPr>
              <a:t>0(first?1:0); i </a:t>
            </a:r>
            <a:r>
              <a:rPr lang="en-US" altLang="zh-CN" sz="2800" dirty="0">
                <a:ea typeface="Adobe 楷体 Std R" pitchFamily="18" charset="-122"/>
              </a:rPr>
              <a:t>&lt;= u; </a:t>
            </a:r>
            <a:r>
              <a:rPr lang="en-US" altLang="zh-CN" sz="2800" dirty="0" smtClean="0">
                <a:ea typeface="Adobe 楷体 Std R" pitchFamily="18" charset="-122"/>
              </a:rPr>
              <a:t>++i)</a:t>
            </a:r>
            <a:endParaRPr lang="en-US" altLang="zh-CN" sz="2800" dirty="0">
              <a:ea typeface="Adobe 楷体 Std R" pitchFamily="18" charset="-122"/>
            </a:endParaRPr>
          </a:p>
          <a:p>
            <a:r>
              <a:rPr lang="en-US" altLang="zh-CN" sz="2800" dirty="0">
                <a:ea typeface="Adobe 楷体 Std R" pitchFamily="18" charset="-122"/>
              </a:rPr>
              <a:t>        </a:t>
            </a:r>
            <a:r>
              <a:rPr lang="en-US" altLang="zh-CN" sz="2800" dirty="0" err="1" smtClean="0">
                <a:ea typeface="Adobe 楷体 Std R" pitchFamily="18" charset="-122"/>
              </a:rPr>
              <a:t>ans</a:t>
            </a:r>
            <a:r>
              <a:rPr lang="en-US" altLang="zh-CN" sz="2800" dirty="0" smtClean="0">
                <a:ea typeface="Adobe 楷体 Std R" pitchFamily="18" charset="-122"/>
              </a:rPr>
              <a:t> </a:t>
            </a:r>
            <a:r>
              <a:rPr lang="en-US" altLang="zh-CN" sz="2800" dirty="0">
                <a:ea typeface="Adobe 楷体 Std R" pitchFamily="18" charset="-122"/>
              </a:rPr>
              <a:t>+= </a:t>
            </a:r>
            <a:r>
              <a:rPr lang="en-US" altLang="zh-CN" sz="2800" dirty="0" err="1" smtClean="0">
                <a:ea typeface="Adobe 楷体 Std R" pitchFamily="18" charset="-122"/>
              </a:rPr>
              <a:t>dfs</a:t>
            </a:r>
            <a:r>
              <a:rPr lang="en-US" altLang="zh-CN" sz="2800" dirty="0" smtClean="0">
                <a:ea typeface="Adobe 楷体 Std R" pitchFamily="18" charset="-122"/>
              </a:rPr>
              <a:t>(pos-1</a:t>
            </a:r>
            <a:r>
              <a:rPr lang="en-US" altLang="zh-CN" sz="2800" dirty="0">
                <a:ea typeface="Adobe 楷体 Std R" pitchFamily="18" charset="-122"/>
              </a:rPr>
              <a:t>, </a:t>
            </a:r>
            <a:r>
              <a:rPr lang="en-US" altLang="zh-CN" sz="2800" dirty="0" err="1">
                <a:ea typeface="Adobe 楷体 Std R" pitchFamily="18" charset="-122"/>
              </a:rPr>
              <a:t>new_s</a:t>
            </a:r>
            <a:r>
              <a:rPr lang="en-US" altLang="zh-CN" sz="2800" dirty="0">
                <a:ea typeface="Adobe 楷体 Std R" pitchFamily="18" charset="-122"/>
              </a:rPr>
              <a:t>(s, </a:t>
            </a:r>
            <a:r>
              <a:rPr lang="en-US" altLang="zh-CN" sz="2800" dirty="0" smtClean="0">
                <a:ea typeface="Adobe 楷体 Std R" pitchFamily="18" charset="-122"/>
              </a:rPr>
              <a:t>i), </a:t>
            </a:r>
            <a:r>
              <a:rPr lang="en-US" altLang="zh-CN" sz="2800" dirty="0">
                <a:ea typeface="Adobe 楷体 Std R" pitchFamily="18" charset="-122"/>
              </a:rPr>
              <a:t>e</a:t>
            </a:r>
            <a:r>
              <a:rPr lang="en-US" altLang="zh-CN" sz="2800" dirty="0" smtClean="0">
                <a:ea typeface="Adobe 楷体 Std R" pitchFamily="18" charset="-122"/>
              </a:rPr>
              <a:t>&amp;&amp;i==</a:t>
            </a:r>
            <a:r>
              <a:rPr lang="en-US" altLang="zh-CN" sz="2800" dirty="0">
                <a:ea typeface="Adobe 楷体 Std R" pitchFamily="18" charset="-122"/>
              </a:rPr>
              <a:t>u);</a:t>
            </a:r>
          </a:p>
          <a:p>
            <a:r>
              <a:rPr lang="en-US" altLang="zh-CN" sz="2800" dirty="0">
                <a:ea typeface="Adobe 楷体 Std R" pitchFamily="18" charset="-122"/>
              </a:rPr>
              <a:t>    return </a:t>
            </a:r>
            <a:r>
              <a:rPr lang="en-US" altLang="zh-CN" sz="2800" dirty="0" smtClean="0">
                <a:ea typeface="Adobe 楷体 Std R" pitchFamily="18" charset="-122"/>
              </a:rPr>
              <a:t>e ? </a:t>
            </a:r>
            <a:r>
              <a:rPr lang="en-US" altLang="zh-CN" sz="2800" dirty="0" err="1">
                <a:ea typeface="Adobe 楷体 Std R" pitchFamily="18" charset="-122"/>
              </a:rPr>
              <a:t>a</a:t>
            </a:r>
            <a:r>
              <a:rPr lang="en-US" altLang="zh-CN" sz="2800" dirty="0" err="1" smtClean="0">
                <a:ea typeface="Adobe 楷体 Std R" pitchFamily="18" charset="-122"/>
              </a:rPr>
              <a:t>ns</a:t>
            </a:r>
            <a:r>
              <a:rPr lang="en-US" altLang="zh-CN" sz="2800" dirty="0" smtClean="0">
                <a:ea typeface="Adobe 楷体 Std R" pitchFamily="18" charset="-122"/>
              </a:rPr>
              <a:t> : f[</a:t>
            </a:r>
            <a:r>
              <a:rPr lang="en-US" altLang="zh-CN" sz="2800" dirty="0" err="1" smtClean="0">
                <a:ea typeface="Adobe 楷体 Std R" pitchFamily="18" charset="-122"/>
              </a:rPr>
              <a:t>pos</a:t>
            </a:r>
            <a:r>
              <a:rPr lang="en-US" altLang="zh-CN" sz="2800" dirty="0" smtClean="0">
                <a:ea typeface="Adobe 楷体 Std R" pitchFamily="18" charset="-122"/>
              </a:rPr>
              <a:t>][</a:t>
            </a:r>
            <a:r>
              <a:rPr lang="en-US" altLang="zh-CN" sz="2800" dirty="0">
                <a:ea typeface="Adobe 楷体 Std R" pitchFamily="18" charset="-122"/>
              </a:rPr>
              <a:t>s</a:t>
            </a:r>
            <a:r>
              <a:rPr lang="en-US" altLang="zh-CN" sz="2800" dirty="0" smtClean="0">
                <a:ea typeface="Adobe 楷体 Std R" pitchFamily="18" charset="-122"/>
              </a:rPr>
              <a:t>]=</a:t>
            </a:r>
            <a:r>
              <a:rPr lang="en-US" altLang="zh-CN" sz="2800" dirty="0" err="1" smtClean="0">
                <a:ea typeface="Adobe 楷体 Std R" pitchFamily="18" charset="-122"/>
              </a:rPr>
              <a:t>ans</a:t>
            </a:r>
            <a:r>
              <a:rPr lang="en-US" altLang="zh-CN" sz="2800" dirty="0" smtClean="0">
                <a:ea typeface="Adobe 楷体 Std R" pitchFamily="18" charset="-122"/>
              </a:rPr>
              <a:t>;</a:t>
            </a:r>
            <a:endParaRPr lang="en-US" altLang="zh-CN" sz="2800" dirty="0">
              <a:ea typeface="Adobe 楷体 Std R" pitchFamily="18" charset="-122"/>
            </a:endParaRPr>
          </a:p>
          <a:p>
            <a:r>
              <a:rPr lang="en-US" altLang="zh-CN" sz="2800" dirty="0">
                <a:ea typeface="Adobe 楷体 Std R" pitchFamily="18" charset="-122"/>
              </a:rPr>
              <a:t>}</a:t>
            </a:r>
            <a:endParaRPr lang="zh-CN" altLang="en-US" sz="2800" dirty="0">
              <a:ea typeface="Adobe 楷体 Std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5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476672"/>
            <a:ext cx="3815928" cy="648072"/>
          </a:xfrm>
        </p:spPr>
        <p:txBody>
          <a:bodyPr/>
          <a:lstStyle/>
          <a:p>
            <a:r>
              <a:rPr lang="en-US" altLang="zh-CN" dirty="0"/>
              <a:t>URAL 1057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628800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[L, R] </a:t>
            </a:r>
            <a:r>
              <a:rPr lang="zh-CN" altLang="en-US" sz="2800" dirty="0"/>
              <a:t>区间内，有多少个数分解成</a:t>
            </a:r>
            <a:r>
              <a:rPr lang="en-US" altLang="zh-CN" sz="2800" dirty="0"/>
              <a:t>K</a:t>
            </a:r>
            <a:r>
              <a:rPr lang="zh-CN" altLang="en-US" sz="2800" dirty="0"/>
              <a:t>个不同</a:t>
            </a:r>
            <a:r>
              <a:rPr lang="en-US" altLang="zh-CN" sz="2800" dirty="0"/>
              <a:t>B</a:t>
            </a:r>
            <a:r>
              <a:rPr lang="zh-CN" altLang="en-US" sz="2800" dirty="0"/>
              <a:t>的次方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b="1" dirty="0"/>
              <a:t>think:</a:t>
            </a:r>
          </a:p>
          <a:p>
            <a:endParaRPr lang="en-US" altLang="zh-CN" sz="2800" b="1" dirty="0"/>
          </a:p>
          <a:p>
            <a:r>
              <a:rPr lang="zh-CN" altLang="en-US" sz="2800" dirty="0" smtClean="0"/>
              <a:t>把数位分解</a:t>
            </a:r>
            <a:r>
              <a:rPr lang="zh-CN" altLang="en-US" sz="2800" dirty="0"/>
              <a:t>成</a:t>
            </a:r>
            <a:r>
              <a:rPr lang="en-US" altLang="zh-CN" sz="2800" dirty="0"/>
              <a:t>B</a:t>
            </a:r>
            <a:r>
              <a:rPr lang="zh-CN" altLang="en-US" sz="2800" dirty="0"/>
              <a:t>进制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前面的都是</a:t>
            </a:r>
            <a:r>
              <a:rPr lang="en-US" altLang="zh-CN" sz="2800" dirty="0" smtClean="0"/>
              <a:t>10</a:t>
            </a:r>
            <a:r>
              <a:rPr lang="zh-CN" altLang="en-US" sz="2800" dirty="0"/>
              <a:t>进</a:t>
            </a:r>
            <a:r>
              <a:rPr lang="zh-CN" altLang="en-US" sz="2800" dirty="0" smtClean="0"/>
              <a:t>制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然后</a:t>
            </a:r>
            <a:r>
              <a:rPr lang="zh-CN" altLang="en-US" sz="2800" dirty="0"/>
              <a:t>看有多少个数里面有</a:t>
            </a:r>
            <a:r>
              <a:rPr lang="en-US" altLang="zh-CN" sz="2800" dirty="0"/>
              <a:t>K</a:t>
            </a:r>
            <a:r>
              <a:rPr lang="zh-CN" altLang="en-US" sz="2800" dirty="0"/>
              <a:t>个</a:t>
            </a:r>
            <a:r>
              <a:rPr lang="en-US" altLang="zh-CN" sz="2800" dirty="0"/>
              <a:t>1 </a:t>
            </a:r>
            <a:r>
              <a:rPr lang="zh-CN" altLang="en-US" sz="2800" dirty="0"/>
              <a:t>其他都是</a:t>
            </a:r>
            <a:r>
              <a:rPr lang="en-US" altLang="zh-CN" sz="2800" dirty="0"/>
              <a:t>0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dirty="0" smtClean="0"/>
              <a:t>即状态就是，在保证这个数的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进制只有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的情况下，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的个数。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015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476672"/>
            <a:ext cx="4031952" cy="648072"/>
          </a:xfrm>
        </p:spPr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</a:t>
            </a:r>
            <a:r>
              <a:rPr lang="en-US" altLang="zh-CN" dirty="0" smtClean="0"/>
              <a:t>4507 </a:t>
            </a:r>
            <a:r>
              <a:rPr lang="zh-CN" altLang="en-US" dirty="0" smtClean="0"/>
              <a:t>恨</a:t>
            </a:r>
            <a:r>
              <a:rPr lang="en-US" altLang="zh-CN" dirty="0" smtClean="0"/>
              <a:t>7(</a:t>
            </a:r>
            <a:r>
              <a:rPr lang="zh-CN" altLang="en-US" dirty="0"/>
              <a:t>麻烦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628800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hlinkClick r:id="rId2"/>
              </a:rPr>
              <a:t>problem</a:t>
            </a:r>
            <a:r>
              <a:rPr lang="zh-CN" altLang="en-US" sz="2800" b="1" dirty="0" smtClean="0">
                <a:hlinkClick r:id="rId2"/>
              </a:rPr>
              <a:t>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如果一个整数符合下面</a:t>
            </a:r>
            <a:r>
              <a:rPr lang="en-US" altLang="zh-CN" sz="2800" dirty="0"/>
              <a:t>3</a:t>
            </a:r>
            <a:r>
              <a:rPr lang="zh-CN" altLang="en-US" sz="2800" dirty="0"/>
              <a:t>个条件之一，那么我们就说这个整数和</a:t>
            </a:r>
            <a:r>
              <a:rPr lang="en-US" altLang="zh-CN" sz="2800" dirty="0"/>
              <a:t>7</a:t>
            </a:r>
            <a:r>
              <a:rPr lang="zh-CN" altLang="en-US" sz="2800" dirty="0"/>
              <a:t>有关</a:t>
            </a:r>
            <a:r>
              <a:rPr lang="en-US" altLang="zh-CN" sz="2800" dirty="0"/>
              <a:t>——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1</a:t>
            </a:r>
            <a:r>
              <a:rPr lang="zh-CN" altLang="en-US" sz="2800" dirty="0"/>
              <a:t>、整数中某一位是</a:t>
            </a:r>
            <a:r>
              <a:rPr lang="en-US" altLang="zh-CN" sz="2800" dirty="0"/>
              <a:t>7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2</a:t>
            </a:r>
            <a:r>
              <a:rPr lang="zh-CN" altLang="en-US" sz="2800" dirty="0"/>
              <a:t>、整数的每一位加起来的和是</a:t>
            </a:r>
            <a:r>
              <a:rPr lang="en-US" altLang="zh-CN" sz="2800" dirty="0"/>
              <a:t>7</a:t>
            </a:r>
            <a:r>
              <a:rPr lang="zh-CN" altLang="en-US" sz="2800" dirty="0"/>
              <a:t>的整数倍；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3</a:t>
            </a:r>
            <a:r>
              <a:rPr lang="zh-CN" altLang="en-US" sz="2800" dirty="0"/>
              <a:t>、这个整数是</a:t>
            </a:r>
            <a:r>
              <a:rPr lang="en-US" altLang="zh-CN" sz="2800" dirty="0"/>
              <a:t>7</a:t>
            </a:r>
            <a:r>
              <a:rPr lang="zh-CN" altLang="en-US" sz="2800" dirty="0"/>
              <a:t>的整数倍</a:t>
            </a:r>
            <a:r>
              <a:rPr lang="zh-CN" altLang="en-US" sz="2800" dirty="0" smtClean="0"/>
              <a:t>；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 smtClean="0"/>
              <a:t>求在</a:t>
            </a:r>
            <a:r>
              <a:rPr lang="zh-CN" altLang="en-US" sz="2800" dirty="0"/>
              <a:t>一定区间内和</a:t>
            </a:r>
            <a:r>
              <a:rPr lang="en-US" altLang="zh-CN" sz="2800" dirty="0"/>
              <a:t>7</a:t>
            </a:r>
            <a:r>
              <a:rPr lang="zh-CN" altLang="en-US" sz="2800" dirty="0"/>
              <a:t>无关的数字的平方和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5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contest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2"/>
              </a:rPr>
              <a:t>http://acm.hust.edu.cn/vjudge/contest/view.action?cid=37619#overview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471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441</Words>
  <Application>Microsoft Office PowerPoint</Application>
  <PresentationFormat>全屏显示(4:3)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什么是数位DP</vt:lpstr>
      <vt:lpstr>Hdu 2089 不用62 (入门)</vt:lpstr>
      <vt:lpstr>基本知识</vt:lpstr>
      <vt:lpstr>数位DP模板</vt:lpstr>
      <vt:lpstr>URAL 1057</vt:lpstr>
      <vt:lpstr>Hdu 4507 恨7(麻烦)</vt:lpstr>
      <vt:lpstr>contest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CUGBACM_8899</dc:creator>
  <cp:lastModifiedBy>韦广</cp:lastModifiedBy>
  <cp:revision>25</cp:revision>
  <dcterms:created xsi:type="dcterms:W3CDTF">2013-11-24T03:34:54Z</dcterms:created>
  <dcterms:modified xsi:type="dcterms:W3CDTF">2013-11-24T07:36:48Z</dcterms:modified>
</cp:coreProperties>
</file>