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42" r:id="rId2"/>
    <p:sldId id="643" r:id="rId3"/>
    <p:sldId id="670" r:id="rId4"/>
    <p:sldId id="671" r:id="rId5"/>
    <p:sldId id="686" r:id="rId6"/>
    <p:sldId id="644" r:id="rId7"/>
    <p:sldId id="651" r:id="rId8"/>
    <p:sldId id="652" r:id="rId9"/>
    <p:sldId id="662" r:id="rId10"/>
    <p:sldId id="654" r:id="rId11"/>
    <p:sldId id="657" r:id="rId12"/>
    <p:sldId id="687" r:id="rId13"/>
    <p:sldId id="655" r:id="rId14"/>
    <p:sldId id="685" r:id="rId15"/>
    <p:sldId id="658" r:id="rId16"/>
    <p:sldId id="656" r:id="rId17"/>
    <p:sldId id="659" r:id="rId18"/>
    <p:sldId id="665" r:id="rId19"/>
    <p:sldId id="684" r:id="rId20"/>
    <p:sldId id="6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98E5A90-BE2E-40FA-B1A2-F239F5B1F88B}">
          <p14:sldIdLst>
            <p14:sldId id="642"/>
            <p14:sldId id="643"/>
            <p14:sldId id="670"/>
            <p14:sldId id="671"/>
            <p14:sldId id="686"/>
            <p14:sldId id="644"/>
            <p14:sldId id="651"/>
            <p14:sldId id="652"/>
            <p14:sldId id="662"/>
            <p14:sldId id="654"/>
            <p14:sldId id="657"/>
            <p14:sldId id="687"/>
            <p14:sldId id="655"/>
            <p14:sldId id="685"/>
            <p14:sldId id="658"/>
            <p14:sldId id="656"/>
            <p14:sldId id="659"/>
            <p14:sldId id="665"/>
            <p14:sldId id="684"/>
            <p14:sldId id="6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2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5EA"/>
    <a:srgbClr val="FF9900"/>
    <a:srgbClr val="E7EBF5"/>
    <a:srgbClr val="FF66FF"/>
    <a:srgbClr val="FFFF00"/>
    <a:srgbClr val="FF5050"/>
    <a:srgbClr val="FA32DD"/>
    <a:srgbClr val="AC0494"/>
    <a:srgbClr val="FF6600"/>
    <a:srgbClr val="F4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5" autoAdjust="0"/>
    <p:restoredTop sz="95455" autoAdjust="0"/>
  </p:normalViewPr>
  <p:slideViewPr>
    <p:cSldViewPr>
      <p:cViewPr varScale="1">
        <p:scale>
          <a:sx n="86" d="100"/>
          <a:sy n="86" d="100"/>
        </p:scale>
        <p:origin x="509" y="67"/>
      </p:cViewPr>
      <p:guideLst>
        <p:guide orient="horz" pos="2228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02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2972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1E43-3833-4B3E-A8FD-5F23167C6CF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EE9A5-84CA-473A-BEDE-C5E1F940BC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9B90-4A88-42B6-A511-011CBEF92A7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E5C0-8BEE-4447-BEBD-E8D94A87FF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前情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096" y="2348880"/>
            <a:ext cx="492443" cy="2011680"/>
          </a:xfrm>
          <a:prstGeom prst="rect">
            <a:avLst/>
          </a:prstGeom>
          <a:solidFill>
            <a:srgbClr val="FA32D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前情回顾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无格式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谢谢观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0025839" y="4447395"/>
            <a:ext cx="792286" cy="780651"/>
            <a:chOff x="229282" y="221838"/>
            <a:chExt cx="5541585" cy="5460207"/>
          </a:xfrm>
          <a:solidFill>
            <a:srgbClr val="33B0E4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等腰三角形 7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等腰三角形 8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等腰三角形 9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等腰三角形 10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等腰三角形 11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等腰三角形 12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等腰三角形 13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等腰三角形 14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等腰三角形 15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等腰三角形 17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1235193" y="4381501"/>
            <a:ext cx="1269877" cy="1251228"/>
            <a:chOff x="229282" y="221838"/>
            <a:chExt cx="5541585" cy="5460207"/>
          </a:xfrm>
          <a:solidFill>
            <a:srgbClr val="F9BD06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等腰三角形 19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等腰三角形 21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等腰三角形 22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等腰三角形 23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等腰三角形 24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等腰三角形 25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等腰三角形 26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等腰三角形 27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等腰三角形 28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等腰三角形 29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>
            <a:off x="10422380" y="5977758"/>
            <a:ext cx="2285404" cy="2251841"/>
            <a:chOff x="229282" y="221838"/>
            <a:chExt cx="5541585" cy="5460207"/>
          </a:xfrm>
          <a:solidFill>
            <a:srgbClr val="9ED850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等腰三角形 31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等腰三角形 34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等腰三角形 35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等腰三角形 36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等腰三角形 37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等腰三角形 38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等腰三角形 39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等腰三角形 40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等腰三角形 41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-179667" y="-810799"/>
            <a:ext cx="1693069" cy="1668205"/>
            <a:chOff x="229282" y="221838"/>
            <a:chExt cx="5541585" cy="5460207"/>
          </a:xfrm>
          <a:solidFill>
            <a:srgbClr val="9ED850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等腰三角形 44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等腰三角形 45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等腰三角形 46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等腰三角形 47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等腰三角形 48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等腰三角形 49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等腰三角形 50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等腰三角形 51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等腰三角形 52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等腰三角形 53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-744973" y="907070"/>
            <a:ext cx="1212551" cy="1194744"/>
            <a:chOff x="229282" y="221838"/>
            <a:chExt cx="5541585" cy="5460207"/>
          </a:xfrm>
          <a:solidFill>
            <a:srgbClr val="FE5043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等腰三角形 55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等腰三角形 56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等腰三角形 57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等腰三角形 58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等腰三角形 59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等腰三角形 60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等腰三角形 61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等腰三角形 62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等腰三角形 63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等腰三角形 64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等腰三角形 65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7" name="文本框 66"/>
          <p:cNvSpPr txBox="1"/>
          <p:nvPr userDrawn="1"/>
        </p:nvSpPr>
        <p:spPr>
          <a:xfrm>
            <a:off x="4590505" y="970017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谢谢观赏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03" y="2348880"/>
            <a:ext cx="492443" cy="2011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练习题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223792" y="548680"/>
            <a:ext cx="3384971" cy="91440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002060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1640616" y="1568229"/>
            <a:ext cx="792286" cy="780651"/>
            <a:chOff x="229282" y="221838"/>
            <a:chExt cx="5541585" cy="5460207"/>
          </a:xfrm>
          <a:solidFill>
            <a:srgbClr val="33B0E4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等腰三角形 6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等腰三角形 7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等腰三角形 8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等腰三角形 9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等腰三角形 10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等腰三角形 11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等腰三角形 12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等腰三角形 13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等腰三角形 14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等腰三角形 15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-355188" y="-459432"/>
            <a:ext cx="1693069" cy="1668205"/>
            <a:chOff x="229282" y="221838"/>
            <a:chExt cx="5541585" cy="5460207"/>
          </a:xfrm>
          <a:solidFill>
            <a:srgbClr val="9ED850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等腰三角形 18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等腰三角形 19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等腰三角形 20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等腰三角形 21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等腰三角形 22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等腰三角形 23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等腰三角形 24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等腰三角形 25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等腰三角形 26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等腰三角形 27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等腰三角形 28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11239542" y="4191406"/>
            <a:ext cx="1269877" cy="1251228"/>
            <a:chOff x="229282" y="221838"/>
            <a:chExt cx="5541585" cy="5460207"/>
          </a:xfrm>
          <a:solidFill>
            <a:srgbClr val="F9BD06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等腰三角形 30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等腰三角形 31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等腰三角形 32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等腰三角形 34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等腰三角形 35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等腰三角形 36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等腰三角形 37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等腰三角形 38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等腰三角形 39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等腰三角形 40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10845791" y="5473571"/>
            <a:ext cx="2285404" cy="2251841"/>
            <a:chOff x="229282" y="221838"/>
            <a:chExt cx="5541585" cy="5460207"/>
          </a:xfrm>
          <a:solidFill>
            <a:srgbClr val="9ED850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等腰三角形 42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等腰三角形 43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等腰三角形 44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等腰三角形 45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等腰三角形 46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等腰三角形 47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等腰三角形 48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等腰三角形 49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等腰三角形 50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等腰三角形 51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等腰三角形 52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-448965" y="-374635"/>
            <a:ext cx="1212551" cy="1194744"/>
            <a:chOff x="229282" y="221838"/>
            <a:chExt cx="5541585" cy="5460207"/>
          </a:xfrm>
          <a:solidFill>
            <a:srgbClr val="FE5043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等腰三角形 54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等腰三角形 55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等腰三角形 56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等腰三角形 57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等腰三角形 58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等腰三角形 59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等腰三角形 60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等腰三角形 61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等腰三角形 62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等腰三角形 63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等腰三角形 64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课程引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00" y="2348880"/>
            <a:ext cx="492443" cy="20116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课程引入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基本概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06" y="2348880"/>
            <a:ext cx="492443" cy="20116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基本概念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15" y="2348880"/>
            <a:ext cx="492443" cy="20116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思路讲解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10" y="2348880"/>
            <a:ext cx="492443" cy="20116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代码讲解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注意事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15" y="2348880"/>
            <a:ext cx="492443" cy="201168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注意事项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经典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14" y="2348880"/>
            <a:ext cx="492443" cy="20116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经典题目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11" y="2348880"/>
            <a:ext cx="492443" cy="20116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课堂总结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 userDrawn="1"/>
        </p:nvSpPr>
        <p:spPr>
          <a:xfrm>
            <a:off x="-1108" y="2348880"/>
            <a:ext cx="492443" cy="2011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练习题</a:t>
            </a:r>
            <a:endParaRPr kumimoji="0" lang="en-US" altLang="zh-CN" sz="2000" b="1" i="0" u="none" strike="noStrike" kern="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82201f5f7660247365b0934e1c14e141111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86" y="0"/>
            <a:ext cx="12167844" cy="670451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81A8-6C2D-4228-9139-2CCD7C16BCAC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6962-E60B-4186-B88B-869332D97B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777777777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6643710"/>
            <a:ext cx="12192000" cy="285752"/>
          </a:xfrm>
          <a:prstGeom prst="rect">
            <a:avLst/>
          </a:prstGeom>
        </p:spPr>
      </p:pic>
      <p:pic>
        <p:nvPicPr>
          <p:cNvPr id="11" name="图片 10" descr="图片4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-15010" y="5725901"/>
            <a:ext cx="914773" cy="1232955"/>
          </a:xfrm>
          <a:prstGeom prst="rect">
            <a:avLst/>
          </a:prstGeom>
        </p:spPr>
      </p:pic>
      <p:pic>
        <p:nvPicPr>
          <p:cNvPr id="12" name="图片 11" descr="图片9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11228138" y="-10423"/>
            <a:ext cx="983799" cy="1367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10025839" y="4447395"/>
            <a:ext cx="792286" cy="780651"/>
            <a:chOff x="229282" y="221838"/>
            <a:chExt cx="5541585" cy="5460207"/>
          </a:xfrm>
          <a:solidFill>
            <a:srgbClr val="33B0E4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等腰三角形 69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等腰三角形 70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等腰三角形 71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等腰三角形 72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等腰三角形 73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等腰三角形 74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等腰三角形 75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等腰三角形 76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等腰三角形 77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等腰三角形 78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等腰三角形 79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235193" y="4381501"/>
            <a:ext cx="1269877" cy="1251228"/>
            <a:chOff x="229282" y="221838"/>
            <a:chExt cx="5541585" cy="5460207"/>
          </a:xfrm>
          <a:solidFill>
            <a:srgbClr val="F9BD06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等腰三角形 81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等腰三角形 82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等腰三角形 83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等腰三角形 84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等腰三角形 85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等腰三角形 86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等腰三角形 87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等腰三角形 88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等腰三角形 89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等腰三角形 90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等腰三角形 91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0422380" y="5977758"/>
            <a:ext cx="2285404" cy="2251841"/>
            <a:chOff x="229282" y="221838"/>
            <a:chExt cx="5541585" cy="5460207"/>
          </a:xfrm>
          <a:solidFill>
            <a:srgbClr val="9ED850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等腰三角形 93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5" name="等腰三角形 94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6" name="等腰三角形 95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7" name="等腰三角形 96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8" name="等腰三角形 97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等腰三角形 98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等腰三角形 99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1" name="等腰三角形 100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等腰三角形 101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" name="等腰三角形 102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" name="等腰三角形 103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-179667" y="-810799"/>
            <a:ext cx="1693069" cy="1668205"/>
            <a:chOff x="229282" y="221838"/>
            <a:chExt cx="5541585" cy="5460207"/>
          </a:xfrm>
          <a:solidFill>
            <a:srgbClr val="9ED850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" name="等腰三角形 105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等腰三角形 106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等腰三角形 107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等腰三角形 108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等腰三角形 109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等腰三角形 110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等腰三角形 111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3" name="等腰三角形 112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4" name="等腰三角形 113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等腰三角形 114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等腰三角形 115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-744973" y="907070"/>
            <a:ext cx="1212551" cy="1194744"/>
            <a:chOff x="229282" y="221838"/>
            <a:chExt cx="5541585" cy="5460207"/>
          </a:xfrm>
          <a:solidFill>
            <a:srgbClr val="FE5043"/>
          </a:solidFill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等腰三角形 117"/>
            <p:cNvSpPr>
              <a:spLocks noChangeAspect="1"/>
            </p:cNvSpPr>
            <p:nvPr/>
          </p:nvSpPr>
          <p:spPr>
            <a:xfrm rot="1471899" flipH="1" flipV="1">
              <a:off x="2483675" y="22183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等腰三角形 118"/>
            <p:cNvSpPr>
              <a:spLocks noChangeAspect="1"/>
            </p:cNvSpPr>
            <p:nvPr/>
          </p:nvSpPr>
          <p:spPr>
            <a:xfrm rot="5400000" flipH="1" flipV="1">
              <a:off x="4509845" y="1407648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等腰三角形 119"/>
            <p:cNvSpPr>
              <a:spLocks noChangeAspect="1"/>
            </p:cNvSpPr>
            <p:nvPr/>
          </p:nvSpPr>
          <p:spPr>
            <a:xfrm rot="7303377" flipH="1" flipV="1">
              <a:off x="4742449" y="2645890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等腰三角形 120"/>
            <p:cNvSpPr>
              <a:spLocks noChangeAspect="1"/>
            </p:cNvSpPr>
            <p:nvPr/>
          </p:nvSpPr>
          <p:spPr>
            <a:xfrm rot="9235312" flipH="1" flipV="1">
              <a:off x="4225834" y="3753189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等腰三角形 121"/>
            <p:cNvSpPr>
              <a:spLocks noChangeAspect="1"/>
            </p:cNvSpPr>
            <p:nvPr/>
          </p:nvSpPr>
          <p:spPr>
            <a:xfrm rot="11276791" flipH="1" flipV="1">
              <a:off x="3204196" y="438323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" name="等腰三角形 122"/>
            <p:cNvSpPr>
              <a:spLocks noChangeAspect="1"/>
            </p:cNvSpPr>
            <p:nvPr/>
          </p:nvSpPr>
          <p:spPr>
            <a:xfrm rot="13250215" flipH="1" flipV="1">
              <a:off x="1956894" y="4406984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等腰三角形 123"/>
            <p:cNvSpPr>
              <a:spLocks noChangeAspect="1"/>
            </p:cNvSpPr>
            <p:nvPr/>
          </p:nvSpPr>
          <p:spPr>
            <a:xfrm rot="15128517" flipH="1" flipV="1">
              <a:off x="1008119" y="3751512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5" name="等腰三角形 124"/>
            <p:cNvSpPr>
              <a:spLocks noChangeAspect="1"/>
            </p:cNvSpPr>
            <p:nvPr/>
          </p:nvSpPr>
          <p:spPr>
            <a:xfrm rot="17019925" flipH="1" flipV="1">
              <a:off x="475925" y="26722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6" name="等腰三角形 125"/>
            <p:cNvSpPr>
              <a:spLocks noChangeAspect="1"/>
            </p:cNvSpPr>
            <p:nvPr/>
          </p:nvSpPr>
          <p:spPr>
            <a:xfrm rot="18827232" flipH="1" flipV="1">
              <a:off x="615382" y="1528107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7" name="等腰三角形 126"/>
            <p:cNvSpPr>
              <a:spLocks noChangeAspect="1"/>
            </p:cNvSpPr>
            <p:nvPr/>
          </p:nvSpPr>
          <p:spPr>
            <a:xfrm rot="20940126" flipH="1" flipV="1">
              <a:off x="1327629" y="641506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" name="等腰三角形 127"/>
            <p:cNvSpPr>
              <a:spLocks noChangeAspect="1"/>
            </p:cNvSpPr>
            <p:nvPr/>
          </p:nvSpPr>
          <p:spPr>
            <a:xfrm rot="3469042" flipH="1" flipV="1">
              <a:off x="3653549" y="542381"/>
              <a:ext cx="781776" cy="1275061"/>
            </a:xfrm>
            <a:prstGeom prst="triangle">
              <a:avLst>
                <a:gd name="adj" fmla="val 10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40684" y="844380"/>
            <a:ext cx="7174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动态规划</a:t>
            </a:r>
            <a:r>
              <a:rPr lang="en-US" altLang="zh-CN" sz="60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--DP</a:t>
            </a:r>
            <a:endParaRPr lang="zh-CN" altLang="en-US" sz="60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FE4288-D146-4DEB-B111-40A1C6875934}"/>
              </a:ext>
            </a:extLst>
          </p:cNvPr>
          <p:cNvSpPr txBox="1"/>
          <p:nvPr/>
        </p:nvSpPr>
        <p:spPr>
          <a:xfrm>
            <a:off x="7551490" y="4599946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-----</a:t>
            </a:r>
            <a:r>
              <a:rPr lang="zh-CN" altLang="en-US" sz="3200" dirty="0"/>
              <a:t>赵青海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数字三角形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9536" y="980728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int n;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&gt;&gt;n;</a:t>
            </a:r>
          </a:p>
          <a:p>
            <a:r>
              <a:rPr lang="en-US" altLang="zh-CN" sz="2400" dirty="0"/>
              <a:t>	int a[100][100]={0};</a:t>
            </a:r>
          </a:p>
          <a:p>
            <a:r>
              <a:rPr lang="en-US" altLang="zh-CN" sz="2400" dirty="0"/>
              <a:t>	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=1;i&lt;=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for (int j=1;j&lt;=</a:t>
            </a:r>
            <a:r>
              <a:rPr lang="en-US" altLang="zh-CN" sz="2400" dirty="0" err="1"/>
              <a:t>i;j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</a:p>
          <a:p>
            <a:r>
              <a:rPr lang="en-US" altLang="zh-CN" sz="2400" dirty="0"/>
              <a:t>		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][j]=max(a[i-1][j],a[i-1][j-1])+a[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int max=0;</a:t>
            </a:r>
          </a:p>
          <a:p>
            <a:r>
              <a:rPr lang="en-US" altLang="zh-CN" sz="2400" dirty="0"/>
              <a:t>	for (int j=1;j&lt;=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{</a:t>
            </a:r>
          </a:p>
          <a:p>
            <a:r>
              <a:rPr lang="en-US" altLang="zh-CN" sz="2400" dirty="0"/>
              <a:t>		if (max&lt;a[n][j]) max=a[n][j];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&lt;&lt;max&lt;&lt;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663952" y="1679178"/>
            <a:ext cx="4392488" cy="461665"/>
            <a:chOff x="5663952" y="1679178"/>
            <a:chExt cx="4392488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7608168" y="1679178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解决边界问题</a:t>
              </a:r>
            </a:p>
          </p:txBody>
        </p:sp>
        <p:sp>
          <p:nvSpPr>
            <p:cNvPr id="9" name="箭头: 左 8"/>
            <p:cNvSpPr/>
            <p:nvPr/>
          </p:nvSpPr>
          <p:spPr>
            <a:xfrm>
              <a:off x="5663952" y="1750169"/>
              <a:ext cx="1728192" cy="3176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658287" y="3566050"/>
            <a:ext cx="2796306" cy="461665"/>
            <a:chOff x="8700294" y="3612217"/>
            <a:chExt cx="2796306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9268627" y="3612217"/>
              <a:ext cx="2227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动态规划方程</a:t>
              </a:r>
            </a:p>
          </p:txBody>
        </p:sp>
        <p:sp>
          <p:nvSpPr>
            <p:cNvPr id="10" name="箭头: 左 9"/>
            <p:cNvSpPr/>
            <p:nvPr/>
          </p:nvSpPr>
          <p:spPr>
            <a:xfrm>
              <a:off x="8700294" y="3684224"/>
              <a:ext cx="552052" cy="3176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动态规划解题步骤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29526" y="1412776"/>
            <a:ext cx="85329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000" b="1" dirty="0"/>
              <a:t>    </a:t>
            </a:r>
            <a:r>
              <a:rPr lang="en-US" altLang="zh-CN" sz="2000" b="1" dirty="0"/>
              <a:t>1. </a:t>
            </a:r>
            <a:r>
              <a:rPr lang="zh-CN" altLang="en-US" sz="2000" b="1" dirty="0"/>
              <a:t>将原问题分解为子问题</a:t>
            </a:r>
            <a:endParaRPr lang="zh-CN" altLang="en-US" sz="2000" dirty="0"/>
          </a:p>
          <a:p>
            <a:pPr latinLnBrk="1"/>
            <a:r>
              <a:rPr lang="zh-CN" altLang="en-US" sz="2000" dirty="0"/>
              <a:t>    把原问题分解为若干个子问题，子问题和原问题形式相同或类似，只不过规模变小了。子问题都解决，原问题即解决</a:t>
            </a:r>
            <a:r>
              <a:rPr lang="en-US" altLang="zh-CN" sz="2000" dirty="0"/>
              <a:t>(</a:t>
            </a:r>
            <a:r>
              <a:rPr lang="zh-CN" altLang="en-US" sz="2000" dirty="0"/>
              <a:t>数字三角形例）。</a:t>
            </a:r>
          </a:p>
          <a:p>
            <a:pPr latinLnBrk="1"/>
            <a:r>
              <a:rPr lang="zh-CN" altLang="en-US" sz="2000" dirty="0"/>
              <a:t>    子问题的解一旦求出就会被保存，所以每个子问题只需求解一次。</a:t>
            </a:r>
            <a:br>
              <a:rPr lang="zh-CN" altLang="en-US" sz="2000" dirty="0"/>
            </a:br>
            <a:endParaRPr lang="zh-CN" altLang="en-US" sz="2000" dirty="0"/>
          </a:p>
          <a:p>
            <a:pPr latinLnBrk="1"/>
            <a:r>
              <a:rPr lang="zh-CN" altLang="en-US" sz="2000" b="1" dirty="0"/>
              <a:t>    </a:t>
            </a:r>
            <a:r>
              <a:rPr lang="en-US" altLang="zh-CN" sz="2000" b="1" dirty="0"/>
              <a:t>2.</a:t>
            </a:r>
            <a:r>
              <a:rPr lang="zh-CN" altLang="en-US" sz="2000" b="1" dirty="0"/>
              <a:t>确定状态</a:t>
            </a:r>
            <a:endParaRPr lang="zh-CN" altLang="en-US" sz="2000" dirty="0"/>
          </a:p>
          <a:p>
            <a:pPr latinLnBrk="1"/>
            <a:r>
              <a:rPr lang="zh-CN" altLang="en-US" sz="2000" dirty="0"/>
              <a:t>    在用动态规划解题时，我们往往将和子问题相关的各个变量的一组取值，称之为一个“状 态”。一个“状态”对应于一个或多个子问题， 所谓某个“状态”下的“值”，就是这个“状 态”所对应的子问题的解。</a:t>
            </a:r>
          </a:p>
          <a:p>
            <a:pPr latinLnBrk="1"/>
            <a:r>
              <a:rPr lang="zh-CN" altLang="en-US" sz="2000" dirty="0"/>
              <a:t>    所有“状态”的集合，构成问题的“状态空间”。“状态空间”的大小，与用动态规划解决问题的时间复杂度直接相关。 在数字三角形的例子里，一共有</a:t>
            </a:r>
            <a:r>
              <a:rPr lang="en-US" altLang="zh-CN" sz="2000" dirty="0"/>
              <a:t>N×(N+1)/2</a:t>
            </a:r>
            <a:r>
              <a:rPr lang="zh-CN" altLang="en-US" sz="2000" dirty="0"/>
              <a:t>个数字，所以这个问题的状态空间里一共就有</a:t>
            </a:r>
            <a:r>
              <a:rPr lang="en-US" altLang="zh-CN" sz="2000" dirty="0"/>
              <a:t>N×(N+1)/2</a:t>
            </a:r>
            <a:r>
              <a:rPr lang="zh-CN" altLang="en-US" sz="2000" dirty="0"/>
              <a:t>个状态。</a:t>
            </a:r>
          </a:p>
          <a:p>
            <a:pPr latinLnBrk="1"/>
            <a:r>
              <a:rPr lang="zh-CN" altLang="en-US" sz="2000" dirty="0"/>
              <a:t>    整个问题的时间复杂度是状态数目乘以计算每个状态所需时间。在数字三角形里每个“状态”只需要经过一次，且在每个状态上作计算所花的时间都是和</a:t>
            </a:r>
            <a:r>
              <a:rPr lang="en-US" altLang="zh-CN" sz="2000" dirty="0"/>
              <a:t>N</a:t>
            </a:r>
            <a:r>
              <a:rPr lang="zh-CN" altLang="en-US" sz="2000" dirty="0"/>
              <a:t>无关的常数。</a:t>
            </a:r>
          </a:p>
          <a:p>
            <a:pPr latinLnBrk="1"/>
            <a:r>
              <a:rPr lang="zh-CN" altLang="en-US" sz="2000" b="1" dirty="0"/>
              <a:t>   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动态规划解题步骤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373559" y="1129826"/>
            <a:ext cx="94448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确定一些初始状态（边界状态）的值</a:t>
            </a:r>
          </a:p>
          <a:p>
            <a:endParaRPr lang="zh-CN" altLang="en-US" sz="2000" dirty="0"/>
          </a:p>
          <a:p>
            <a:r>
              <a:rPr lang="zh-CN" altLang="en-US" sz="2400" dirty="0"/>
              <a:t>    以“数字三角形”为例，初始状态就是上边的数字，值就是最上方的数字值。</a:t>
            </a:r>
          </a:p>
          <a:p>
            <a:endParaRPr lang="zh-CN" altLang="en-US" sz="2000" dirty="0"/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确定状态转移方程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 定义出什么是“状态”，以及在该“状态”下的“值”后，就要找出不同的状态之间</a:t>
            </a:r>
            <a:r>
              <a:rPr lang="zh-CN" alt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如何迁移</a:t>
            </a:r>
            <a:r>
              <a:rPr lang="en-US" altLang="zh-CN" sz="2400" dirty="0"/>
              <a:t>――</a:t>
            </a:r>
            <a:r>
              <a:rPr lang="zh-CN" altLang="en-US" sz="2400" dirty="0"/>
              <a:t>即如何从一个或多个“值”已知的 “状态”，求出另一个“状态”的“值”</a:t>
            </a:r>
            <a:r>
              <a:rPr lang="en-US" altLang="zh-CN" sz="2400" dirty="0"/>
              <a:t>(</a:t>
            </a:r>
            <a:r>
              <a:rPr lang="zh-CN" altLang="en-US" sz="2400" dirty="0"/>
              <a:t>递推型</a:t>
            </a:r>
            <a:r>
              <a:rPr lang="en-US" altLang="zh-CN" sz="2400" dirty="0"/>
              <a:t>)</a:t>
            </a:r>
            <a:r>
              <a:rPr lang="zh-CN" altLang="en-US" sz="2400" dirty="0"/>
              <a:t>。状态的迁移可以用递推公式表示，此递推公式也可被称作“状态转移方程”。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    数字三角形的状态转移方程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271073" y="5900363"/>
            <a:ext cx="7649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</a:rPr>
              <a:t>C[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]=max{C[i-1,j]+num[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C[i-1,j-1]+num[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]}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8334" y="1619379"/>
          <a:ext cx="2835332" cy="427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047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8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8</a:t>
                      </a:r>
                      <a:endParaRPr lang="zh-CN" altLang="en-US" sz="32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14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18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24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28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19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15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78334" y="1868924"/>
          <a:ext cx="2835332" cy="427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047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8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8</a:t>
                      </a:r>
                      <a:endParaRPr lang="zh-CN" altLang="en-US" sz="32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14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18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24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28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19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15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二维数组最小和</a:t>
            </a:r>
          </a:p>
        </p:txBody>
      </p:sp>
      <p:sp>
        <p:nvSpPr>
          <p:cNvPr id="2" name="矩形 1" hidden="1"/>
          <p:cNvSpPr/>
          <p:nvPr/>
        </p:nvSpPr>
        <p:spPr>
          <a:xfrm>
            <a:off x="1739516" y="1268760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M*N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维的二维数组，每个位置有一个非负值，每次只能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向右或者向下走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，求从（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）走到（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M,N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最小值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样例输入：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/>
              <a:t>5 4</a:t>
            </a:r>
          </a:p>
          <a:p>
            <a:r>
              <a:rPr lang="en-US" altLang="zh-CN" sz="2400" dirty="0"/>
              <a:t>3 5 2 9</a:t>
            </a:r>
          </a:p>
          <a:p>
            <a:r>
              <a:rPr lang="en-US" altLang="zh-CN" sz="2400" dirty="0"/>
              <a:t>8 3 12 8</a:t>
            </a:r>
          </a:p>
          <a:p>
            <a:r>
              <a:rPr lang="en-US" altLang="zh-CN" sz="2400" dirty="0"/>
              <a:t>6 7 2 9</a:t>
            </a:r>
          </a:p>
          <a:p>
            <a:r>
              <a:rPr lang="en-US" altLang="zh-CN" sz="2400" dirty="0"/>
              <a:t>14 18 24 9</a:t>
            </a:r>
          </a:p>
          <a:p>
            <a:r>
              <a:rPr lang="en-US" altLang="zh-CN" sz="2400" dirty="0"/>
              <a:t>2 28 19 15</a:t>
            </a:r>
          </a:p>
          <a:p>
            <a:endParaRPr lang="en-US" altLang="zh-CN" sz="2400" dirty="0"/>
          </a:p>
          <a:p>
            <a:r>
              <a:rPr lang="zh-CN" altLang="en-US" sz="2400" dirty="0"/>
              <a:t>样例输出：</a:t>
            </a:r>
            <a:endParaRPr lang="en-US" altLang="zh-CN" sz="2400" dirty="0"/>
          </a:p>
          <a:p>
            <a:r>
              <a:rPr lang="en-US" altLang="zh-CN" sz="2400" dirty="0"/>
              <a:t>53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991544" y="1268760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330"/>
            <a:r>
              <a:rPr lang="zh-CN" altLang="en-US" sz="2400" dirty="0">
                <a:solidFill>
                  <a:srgbClr val="4F4F4F"/>
                </a:solidFill>
                <a:latin typeface="Helvetica Neue"/>
              </a:rPr>
              <a:t>给出一个二维</a:t>
            </a:r>
            <a:r>
              <a:rPr lang="en-US" altLang="zh-CN" sz="2400" dirty="0">
                <a:solidFill>
                  <a:srgbClr val="4F4F4F"/>
                </a:solidFill>
                <a:latin typeface="Helvetica Neue"/>
              </a:rPr>
              <a:t>m*n</a:t>
            </a:r>
            <a:r>
              <a:rPr lang="zh-CN" altLang="en-US" sz="2400" dirty="0">
                <a:solidFill>
                  <a:srgbClr val="4F4F4F"/>
                </a:solidFill>
                <a:latin typeface="Helvetica Neue"/>
              </a:rPr>
              <a:t>矩阵</a:t>
            </a:r>
            <a:r>
              <a:rPr lang="en-US" altLang="zh-CN" sz="2400" dirty="0">
                <a:solidFill>
                  <a:srgbClr val="4F4F4F"/>
                </a:solidFill>
                <a:latin typeface="Helvetica Neue"/>
              </a:rPr>
              <a:t>grid</a:t>
            </a:r>
            <a:r>
              <a:rPr lang="zh-CN" altLang="en-US" sz="2400" dirty="0">
                <a:solidFill>
                  <a:srgbClr val="4F4F4F"/>
                </a:solidFill>
                <a:latin typeface="Helvetica Neue"/>
              </a:rPr>
              <a:t>，含有非负整数。找出一条路径从最左上角到右下角，使之经过元素之和最小。假定只能向右或向下移动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1624" y="1268760"/>
            <a:ext cx="7488832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输入数据：</a:t>
            </a:r>
          </a:p>
          <a:p>
            <a:r>
              <a:rPr lang="zh-CN" altLang="en-US" sz="2400" dirty="0"/>
              <a:t>第一行</a:t>
            </a:r>
            <a:r>
              <a:rPr lang="en-US" altLang="zh-CN" sz="2400" dirty="0"/>
              <a:t>n</a:t>
            </a:r>
            <a:r>
              <a:rPr lang="zh-CN" altLang="zh-CN" sz="2400" dirty="0"/>
              <a:t>是三角形的行数。</a:t>
            </a:r>
          </a:p>
          <a:p>
            <a:r>
              <a:rPr lang="zh-CN" altLang="en-US" sz="2400" dirty="0"/>
              <a:t>后面</a:t>
            </a:r>
            <a:r>
              <a:rPr lang="en-US" altLang="zh-CN" sz="2400" dirty="0"/>
              <a:t>n</a:t>
            </a:r>
            <a:r>
              <a:rPr lang="zh-CN" altLang="en-US" sz="2400" dirty="0"/>
              <a:t>行是数字三角形。</a:t>
            </a:r>
            <a:endParaRPr lang="en-US" altLang="zh-CN" sz="2400" dirty="0"/>
          </a:p>
          <a:p>
            <a:r>
              <a:rPr lang="en-US" altLang="zh-CN" sz="2400" dirty="0"/>
              <a:t>5 4</a:t>
            </a:r>
            <a:endParaRPr lang="zh-CN" altLang="zh-CN" sz="2400" dirty="0"/>
          </a:p>
          <a:p>
            <a:r>
              <a:rPr lang="en-US" altLang="zh-CN" sz="2400" dirty="0"/>
              <a:t>3  5   2  9</a:t>
            </a:r>
          </a:p>
          <a:p>
            <a:r>
              <a:rPr lang="en-US" altLang="zh-CN" sz="2400" dirty="0"/>
              <a:t>8  3 12  8</a:t>
            </a:r>
          </a:p>
          <a:p>
            <a:r>
              <a:rPr lang="en-US" altLang="zh-CN" sz="2400" dirty="0"/>
              <a:t>6  7   2  9</a:t>
            </a:r>
          </a:p>
          <a:p>
            <a:r>
              <a:rPr lang="en-US" altLang="zh-CN" sz="2400" dirty="0"/>
              <a:t>14 18 24 9</a:t>
            </a:r>
          </a:p>
          <a:p>
            <a:r>
              <a:rPr lang="en-US" altLang="zh-CN" sz="2400" dirty="0"/>
              <a:t>2 28 19 15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zh-CN" altLang="zh-CN" sz="2400" b="1" dirty="0"/>
              <a:t>输出数据：</a:t>
            </a:r>
          </a:p>
          <a:p>
            <a:r>
              <a:rPr lang="zh-CN" altLang="en-US" sz="2400" dirty="0"/>
              <a:t>一行，输出最小的</a:t>
            </a:r>
            <a:r>
              <a:rPr lang="zh-CN" altLang="zh-CN" sz="2400" dirty="0"/>
              <a:t>经过的数字的总和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53</a:t>
            </a:r>
            <a:endParaRPr lang="zh-CN" altLang="zh-CN" sz="2400" dirty="0"/>
          </a:p>
          <a:p>
            <a:endParaRPr lang="zh-CN" altLang="en-US" sz="3600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二维数组最小和</a:t>
            </a:r>
          </a:p>
        </p:txBody>
      </p:sp>
      <p:sp>
        <p:nvSpPr>
          <p:cNvPr id="6" name="矩形 5"/>
          <p:cNvSpPr/>
          <p:nvPr/>
        </p:nvSpPr>
        <p:spPr>
          <a:xfrm>
            <a:off x="2433650" y="5085184"/>
            <a:ext cx="7252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dp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][j]=min(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dp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[i-1][j],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dp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][j-1])+dis[</a:t>
            </a:r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][j];</a:t>
            </a:r>
            <a:endParaRPr lang="zh-CN" alt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231904" y="2381593"/>
          <a:ext cx="1417666" cy="142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31904" y="2381593"/>
          <a:ext cx="1417666" cy="142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31904" y="2381593"/>
          <a:ext cx="1417666" cy="142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8+9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31904" y="2381593"/>
          <a:ext cx="1417666" cy="142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5480" y="188640"/>
            <a:ext cx="309634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 边界：</a:t>
            </a:r>
            <a:endParaRPr lang="en-US" altLang="zh-CN" sz="2400" dirty="0"/>
          </a:p>
          <a:p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=1;i&lt;=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][0]=INF;</a:t>
            </a:r>
          </a:p>
          <a:p>
            <a:r>
              <a:rPr lang="en-US" altLang="zh-CN" sz="2400" dirty="0"/>
              <a:t>for (int j=1;j&lt;=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 a[0][j]=INF;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15480" y="2492896"/>
            <a:ext cx="662473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动态方程实现：</a:t>
            </a:r>
            <a:endParaRPr lang="en-US" altLang="zh-CN" sz="2400" dirty="0"/>
          </a:p>
          <a:p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=1;i&lt;=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for (int j=1;j&lt;=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	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</a:p>
          <a:p>
            <a:r>
              <a:rPr lang="en-US" altLang="zh-CN" sz="2400" dirty="0"/>
              <a:t>		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==1&amp;&amp;j==1) 					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</a:p>
          <a:p>
            <a:r>
              <a:rPr lang="en-US" altLang="zh-CN" sz="2400" dirty="0"/>
              <a:t>		else</a:t>
            </a:r>
          </a:p>
          <a:p>
            <a:r>
              <a:rPr lang="en-US" altLang="zh-CN" sz="2400" dirty="0"/>
              <a:t>	            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][j]=min(a[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][j-1],a[i-1][j])+a[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</a:p>
          <a:p>
            <a:r>
              <a:rPr lang="en-US" altLang="zh-CN" sz="2400" dirty="0"/>
              <a:t>	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75520" y="126876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题目描述</a:t>
            </a:r>
            <a:endParaRPr lang="zh-CN" altLang="zh-CN" sz="2400" dirty="0"/>
          </a:p>
          <a:p>
            <a:r>
              <a:rPr lang="zh-CN" altLang="en-US" sz="2400" dirty="0"/>
              <a:t>一个整数数组长</a:t>
            </a:r>
            <a:r>
              <a:rPr lang="en-US" altLang="zh-CN" sz="2400" dirty="0"/>
              <a:t>N</a:t>
            </a:r>
            <a:r>
              <a:rPr lang="zh-CN" altLang="en-US" sz="2400" dirty="0"/>
              <a:t>，求一个非空的连续子数组使得它的和最大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样例输入</a:t>
            </a:r>
            <a:endParaRPr lang="en-US" altLang="zh-CN" sz="2400" b="1" dirty="0"/>
          </a:p>
          <a:p>
            <a:r>
              <a:rPr lang="zh-CN" altLang="en-US" sz="2400" dirty="0"/>
              <a:t>第一行一个整数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，代表了数组长度</a:t>
            </a:r>
            <a:endParaRPr lang="en-US" altLang="zh-CN" sz="2400" dirty="0"/>
          </a:p>
          <a:p>
            <a:r>
              <a:rPr lang="zh-CN" altLang="en-US" sz="2400" dirty="0"/>
              <a:t>第二行</a:t>
            </a:r>
            <a:r>
              <a:rPr lang="en-US" altLang="zh-CN" sz="2400" dirty="0"/>
              <a:t>N</a:t>
            </a:r>
            <a:r>
              <a:rPr lang="zh-CN" altLang="en-US" sz="2400" dirty="0"/>
              <a:t>个整数。</a:t>
            </a:r>
            <a:endParaRPr lang="en-US" altLang="zh-CN" sz="2400" dirty="0"/>
          </a:p>
          <a:p>
            <a:r>
              <a:rPr lang="en-US" altLang="zh-CN" sz="2400" dirty="0"/>
              <a:t>10</a:t>
            </a:r>
          </a:p>
          <a:p>
            <a:r>
              <a:rPr lang="en-US" altLang="zh-CN" sz="2400" dirty="0"/>
              <a:t>-3 -4 2 4 5 8 10 -7 -6 15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样例输出</a:t>
            </a:r>
            <a:endParaRPr lang="en-US" altLang="zh-CN" sz="2400" b="1" dirty="0"/>
          </a:p>
          <a:p>
            <a:r>
              <a:rPr lang="zh-CN" altLang="en-US" sz="2400" dirty="0"/>
              <a:t>第一行最大的连续子数组和。</a:t>
            </a:r>
            <a:endParaRPr lang="en-US" altLang="zh-CN" sz="2400" dirty="0"/>
          </a:p>
          <a:p>
            <a:r>
              <a:rPr lang="en-US" altLang="zh-CN" sz="2400" dirty="0"/>
              <a:t>31</a:t>
            </a:r>
            <a:endParaRPr lang="zh-CN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最大子数组和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4295800" y="1844824"/>
            <a:ext cx="5373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4F4F4F"/>
                </a:solidFill>
                <a:latin typeface="Arial" panose="020B0604020202020204" pitchFamily="34" charset="0"/>
              </a:rPr>
              <a:t>dp</a:t>
            </a:r>
            <a:r>
              <a:rPr lang="en-US" altLang="zh-CN" sz="3200" b="1" dirty="0">
                <a:solidFill>
                  <a:srgbClr val="4F4F4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3200" b="1" dirty="0" err="1">
                <a:solidFill>
                  <a:srgbClr val="4F4F4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b="1" dirty="0">
                <a:solidFill>
                  <a:srgbClr val="4F4F4F"/>
                </a:solidFill>
                <a:latin typeface="Arial" panose="020B0604020202020204" pitchFamily="34" charset="0"/>
              </a:rPr>
              <a:t>]=max(a[</a:t>
            </a:r>
            <a:r>
              <a:rPr lang="en-US" altLang="zh-CN" sz="3200" b="1" dirty="0" err="1">
                <a:solidFill>
                  <a:srgbClr val="4F4F4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b="1" dirty="0">
                <a:solidFill>
                  <a:srgbClr val="4F4F4F"/>
                </a:solidFill>
                <a:latin typeface="Arial" panose="020B0604020202020204" pitchFamily="34" charset="0"/>
              </a:rPr>
              <a:t>],</a:t>
            </a:r>
            <a:r>
              <a:rPr lang="en-US" altLang="zh-CN" sz="3200" b="1" dirty="0" err="1">
                <a:solidFill>
                  <a:srgbClr val="4F4F4F"/>
                </a:solidFill>
                <a:latin typeface="Arial" panose="020B0604020202020204" pitchFamily="34" charset="0"/>
              </a:rPr>
              <a:t>dp</a:t>
            </a:r>
            <a:r>
              <a:rPr lang="en-US" altLang="zh-CN" sz="3200" b="1" dirty="0">
                <a:solidFill>
                  <a:srgbClr val="4F4F4F"/>
                </a:solidFill>
                <a:latin typeface="Arial" panose="020B0604020202020204" pitchFamily="34" charset="0"/>
              </a:rPr>
              <a:t>[i-1]+a[</a:t>
            </a:r>
            <a:r>
              <a:rPr lang="en-US" altLang="zh-CN" sz="3200" b="1" dirty="0" err="1">
                <a:solidFill>
                  <a:srgbClr val="4F4F4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b="1" dirty="0">
                <a:solidFill>
                  <a:srgbClr val="4F4F4F"/>
                </a:solidFill>
                <a:latin typeface="Arial" panose="020B0604020202020204" pitchFamily="34" charset="0"/>
              </a:rPr>
              <a:t>]);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87488" y="18448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动态规划方程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786005" y="3843627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631504" y="384362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4F4F4F"/>
                </a:solidFill>
                <a:latin typeface="Arial" panose="020B0604020202020204" pitchFamily="34" charset="0"/>
              </a:rPr>
              <a:t>a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1358994" y="4810145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4F4F4F"/>
                </a:solidFill>
                <a:latin typeface="Arial" panose="020B0604020202020204" pitchFamily="34" charset="0"/>
              </a:rPr>
              <a:t>dp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215680" y="447509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881390" y="447141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47100" y="447509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96570" y="447141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824021" y="446773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489731" y="446773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174534" y="446773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854729" y="446773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522084" y="4467734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&gt;0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19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19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29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19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29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22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19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29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22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16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786005" y="4810146"/>
          <a:ext cx="6619990" cy="5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-4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19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29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22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16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31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2" grpId="0"/>
      <p:bldP spid="12" grpId="1"/>
      <p:bldP spid="13" grpId="0"/>
      <p:bldP spid="13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557270" y="548640"/>
            <a:ext cx="4719320" cy="9144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最大子数组和</a:t>
            </a:r>
            <a:endParaRPr lang="zh-CN" altLang="en-US" sz="4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4210" y="1939290"/>
            <a:ext cx="54254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	int max=-INF;</a:t>
            </a:r>
          </a:p>
          <a:p>
            <a:r>
              <a:rPr lang="zh-CN" altLang="en-US" sz="2800"/>
              <a:t>	for(int i=1;i&lt;=n;i++)</a:t>
            </a:r>
          </a:p>
          <a:p>
            <a:r>
              <a:rPr lang="zh-CN" altLang="en-US" sz="2800"/>
              <a:t>	{</a:t>
            </a:r>
          </a:p>
          <a:p>
            <a:r>
              <a:rPr lang="zh-CN" altLang="en-US" sz="2800"/>
              <a:t>		cin&gt;&gt;a[i];</a:t>
            </a:r>
          </a:p>
          <a:p>
            <a:r>
              <a:rPr lang="zh-CN" altLang="en-US" sz="2800"/>
              <a:t>		if (a[i-1]&gt;=0)</a:t>
            </a:r>
          </a:p>
          <a:p>
            <a:r>
              <a:rPr lang="zh-CN" altLang="en-US" sz="2800"/>
              <a:t>		a[i]=a[i-1]+a[i];</a:t>
            </a:r>
          </a:p>
          <a:p>
            <a:r>
              <a:rPr lang="zh-CN" altLang="en-US" sz="2800"/>
              <a:t>		if (a[i]&gt;max) max=a[i];</a:t>
            </a:r>
          </a:p>
          <a:p>
            <a:r>
              <a:rPr lang="zh-CN" altLang="en-US" sz="2800"/>
              <a:t>	}</a:t>
            </a:r>
          </a:p>
          <a:p>
            <a:r>
              <a:rPr lang="zh-CN" altLang="en-US" sz="2800"/>
              <a:t>	cout&lt;&lt;max&lt;&lt;endl;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1744" y="332656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斐波拉契数列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3287688" y="4293096"/>
                <a:ext cx="554461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</m:fName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4293096"/>
                <a:ext cx="5544616" cy="8238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858943" y="2365430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1,1,2,3,5,8,13,21,34,55,89…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1744" y="332656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斐波拉契数列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2063552" y="1730425"/>
                <a:ext cx="554461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</m:fName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730425"/>
                <a:ext cx="5544616" cy="8238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351584" y="126876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1,1,2,3,5,8,13,21,34,55,89…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51584" y="411909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递归算法：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2852936"/>
            <a:ext cx="4254481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2852936"/>
            <a:ext cx="4254481" cy="32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2852936"/>
            <a:ext cx="4248141" cy="32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2852936"/>
            <a:ext cx="4248141" cy="32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/>
              </p:cNvPr>
              <p:cNvSpPr txBox="1"/>
              <p:nvPr/>
            </p:nvSpPr>
            <p:spPr>
              <a:xfrm>
                <a:off x="4450426" y="4165260"/>
                <a:ext cx="1163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26" y="4165260"/>
                <a:ext cx="1163908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1744" y="332656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斐波拉契数列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2063552" y="1730425"/>
                <a:ext cx="554461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</m:fName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730425"/>
                <a:ext cx="5544616" cy="8238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351584" y="126876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1,1,2,3,5,8,13,21,34,55,89…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351584" y="278092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为了减少重复计算，我们可以用数组把计算所需要的所有信息都储存起来。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2381708" y="3376604"/>
                <a:ext cx="2950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708" y="3376604"/>
                <a:ext cx="2950038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349987" y="425903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这样我们只需要调用数组，而不需要调用函数，时间复杂度为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32000" y="5504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32000" y="5504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032000" y="5504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32000" y="5504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2000" y="5504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032000" y="5504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032000" y="55045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381708" y="4916265"/>
            <a:ext cx="2259918" cy="532976"/>
            <a:chOff x="2567608" y="5079909"/>
            <a:chExt cx="2259918" cy="369332"/>
          </a:xfrm>
        </p:grpSpPr>
        <p:sp>
          <p:nvSpPr>
            <p:cNvPr id="31" name="箭头: 上弧形 30"/>
            <p:cNvSpPr/>
            <p:nvPr/>
          </p:nvSpPr>
          <p:spPr>
            <a:xfrm flipH="1">
              <a:off x="3387366" y="5079909"/>
              <a:ext cx="1440160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上弧形 31"/>
            <p:cNvSpPr/>
            <p:nvPr/>
          </p:nvSpPr>
          <p:spPr>
            <a:xfrm flipH="1">
              <a:off x="2567608" y="5079909"/>
              <a:ext cx="2259918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406227" y="4916265"/>
            <a:ext cx="2259918" cy="532976"/>
            <a:chOff x="2567608" y="5079909"/>
            <a:chExt cx="2259918" cy="369332"/>
          </a:xfrm>
        </p:grpSpPr>
        <p:sp>
          <p:nvSpPr>
            <p:cNvPr id="35" name="箭头: 上弧形 34"/>
            <p:cNvSpPr/>
            <p:nvPr/>
          </p:nvSpPr>
          <p:spPr>
            <a:xfrm flipH="1">
              <a:off x="3387366" y="5079909"/>
              <a:ext cx="1440160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箭头: 上弧形 35"/>
            <p:cNvSpPr/>
            <p:nvPr/>
          </p:nvSpPr>
          <p:spPr>
            <a:xfrm flipH="1">
              <a:off x="2567608" y="5079909"/>
              <a:ext cx="2259918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82922" y="4916265"/>
            <a:ext cx="2259918" cy="532976"/>
            <a:chOff x="2567608" y="5079909"/>
            <a:chExt cx="2259918" cy="369332"/>
          </a:xfrm>
        </p:grpSpPr>
        <p:sp>
          <p:nvSpPr>
            <p:cNvPr id="38" name="箭头: 上弧形 37"/>
            <p:cNvSpPr/>
            <p:nvPr/>
          </p:nvSpPr>
          <p:spPr>
            <a:xfrm flipH="1">
              <a:off x="3387366" y="5079909"/>
              <a:ext cx="1440160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箭头: 上弧形 38"/>
            <p:cNvSpPr/>
            <p:nvPr/>
          </p:nvSpPr>
          <p:spPr>
            <a:xfrm flipH="1">
              <a:off x="2567608" y="5079909"/>
              <a:ext cx="2259918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423667" y="4916265"/>
            <a:ext cx="2259918" cy="532976"/>
            <a:chOff x="2567608" y="5079909"/>
            <a:chExt cx="2259918" cy="369332"/>
          </a:xfrm>
        </p:grpSpPr>
        <p:sp>
          <p:nvSpPr>
            <p:cNvPr id="41" name="箭头: 上弧形 40"/>
            <p:cNvSpPr/>
            <p:nvPr/>
          </p:nvSpPr>
          <p:spPr>
            <a:xfrm flipH="1">
              <a:off x="3387366" y="5079909"/>
              <a:ext cx="1440160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上弧形 41"/>
            <p:cNvSpPr/>
            <p:nvPr/>
          </p:nvSpPr>
          <p:spPr>
            <a:xfrm flipH="1">
              <a:off x="2567608" y="5079909"/>
              <a:ext cx="2259918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89576" y="4916265"/>
            <a:ext cx="2259918" cy="532976"/>
            <a:chOff x="2567608" y="5079909"/>
            <a:chExt cx="2259918" cy="369332"/>
          </a:xfrm>
        </p:grpSpPr>
        <p:sp>
          <p:nvSpPr>
            <p:cNvPr id="44" name="箭头: 上弧形 43"/>
            <p:cNvSpPr/>
            <p:nvPr/>
          </p:nvSpPr>
          <p:spPr>
            <a:xfrm flipH="1">
              <a:off x="3387366" y="5079909"/>
              <a:ext cx="1440160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箭头: 上弧形 44"/>
            <p:cNvSpPr/>
            <p:nvPr/>
          </p:nvSpPr>
          <p:spPr>
            <a:xfrm flipH="1">
              <a:off x="2567608" y="5079909"/>
              <a:ext cx="2259918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392144" y="4916265"/>
            <a:ext cx="2259918" cy="532976"/>
            <a:chOff x="2567608" y="5079909"/>
            <a:chExt cx="2259918" cy="369332"/>
          </a:xfrm>
        </p:grpSpPr>
        <p:sp>
          <p:nvSpPr>
            <p:cNvPr id="59" name="箭头: 上弧形 58"/>
            <p:cNvSpPr/>
            <p:nvPr/>
          </p:nvSpPr>
          <p:spPr>
            <a:xfrm flipH="1">
              <a:off x="3387366" y="5079909"/>
              <a:ext cx="1440160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上弧形 59"/>
            <p:cNvSpPr/>
            <p:nvPr/>
          </p:nvSpPr>
          <p:spPr>
            <a:xfrm flipH="1">
              <a:off x="2567608" y="5079909"/>
              <a:ext cx="2259918" cy="369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1744" y="332656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斐波拉契数列</a:t>
            </a:r>
          </a:p>
        </p:txBody>
      </p:sp>
      <p:sp>
        <p:nvSpPr>
          <p:cNvPr id="7" name="矩形 6"/>
          <p:cNvSpPr/>
          <p:nvPr/>
        </p:nvSpPr>
        <p:spPr>
          <a:xfrm>
            <a:off x="1631504" y="1678161"/>
            <a:ext cx="8928992" cy="2304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递归到动规的一般转化方法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latinLnBrk="1"/>
            <a:endParaRPr lang="zh-CN" altLang="en-US" sz="2400" dirty="0">
              <a:solidFill>
                <a:srgbClr val="4F4F4F"/>
              </a:solidFill>
              <a:latin typeface="PingFang SC"/>
            </a:endParaRPr>
          </a:p>
          <a:p>
            <a:pPr algn="just" latinLnBrk="1"/>
            <a:r>
              <a:rPr lang="zh-CN" altLang="en-US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 递归函数有</a:t>
            </a:r>
            <a:r>
              <a:rPr lang="en-US" altLang="zh-CN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个参数，就定义一个</a:t>
            </a:r>
            <a:r>
              <a:rPr lang="en-US" altLang="zh-CN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维的数组，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数组的下标</a:t>
            </a:r>
            <a:r>
              <a:rPr lang="zh-CN" altLang="en-US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递归函数参数的取值范围</a:t>
            </a:r>
            <a:r>
              <a:rPr lang="zh-CN" altLang="en-US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数组元素的值</a:t>
            </a:r>
            <a:r>
              <a:rPr lang="zh-CN" altLang="en-US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递归函数的返回值</a:t>
            </a:r>
            <a:r>
              <a:rPr lang="zh-CN" altLang="en-US" sz="2400" dirty="0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，这样就可以从边界值开始， 逐步填充数组，相当于计算递归函数值的逆过程。</a:t>
            </a:r>
            <a:endParaRPr lang="zh-CN" altLang="en-US" sz="2400" b="0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39816" y="332656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83532" y="24595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基本思想：</a:t>
            </a:r>
            <a:r>
              <a:rPr lang="zh-CN" altLang="en-US" sz="2400" dirty="0"/>
              <a:t>动态规划通常用于求解某种最优性质的问题。将带求解问题分解为若干个子问题，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先求解子问题</a:t>
            </a:r>
            <a:r>
              <a:rPr lang="zh-CN" altLang="en-US" sz="2400" dirty="0"/>
              <a:t>，然后从这些子问题的解得到原问题的解。同时，用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表来记录</a:t>
            </a:r>
            <a:r>
              <a:rPr lang="zh-CN" altLang="en-US" sz="2400" dirty="0"/>
              <a:t>所有已解子问题的答案以节省时间。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数字三角形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47528" y="1772816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【问题描述】</a:t>
            </a:r>
          </a:p>
          <a:p>
            <a:r>
              <a:rPr lang="zh-CN" altLang="zh-CN" sz="2000" dirty="0"/>
              <a:t>　　　　　　　　　　　　　　　　７</a:t>
            </a:r>
          </a:p>
          <a:p>
            <a:r>
              <a:rPr lang="zh-CN" altLang="zh-CN" sz="2000" dirty="0"/>
              <a:t>　　　　　　　　　　　　　　　３　８</a:t>
            </a:r>
          </a:p>
          <a:p>
            <a:r>
              <a:rPr lang="zh-CN" altLang="zh-CN" sz="2000" dirty="0"/>
              <a:t>　　　　　　　　　　　　　　８　１　０</a:t>
            </a:r>
          </a:p>
          <a:p>
            <a:r>
              <a:rPr lang="zh-CN" altLang="zh-CN" sz="2000" dirty="0"/>
              <a:t>　　　　　　　　　　　　　２　７　４　４</a:t>
            </a:r>
          </a:p>
          <a:p>
            <a:r>
              <a:rPr lang="zh-CN" altLang="zh-CN" sz="2000" dirty="0"/>
              <a:t>　　　　　　　　　　　　４　５　２　６　５</a:t>
            </a: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zh-CN" altLang="zh-CN" sz="2000" dirty="0"/>
              <a:t>　　　　　　　　　　　　　（图３</a:t>
            </a:r>
            <a:r>
              <a:rPr lang="en-US" altLang="zh-CN" sz="2000" dirty="0"/>
              <a:t>.</a:t>
            </a:r>
            <a:r>
              <a:rPr lang="zh-CN" altLang="zh-CN" sz="2000" dirty="0"/>
              <a:t>１－１）</a:t>
            </a:r>
          </a:p>
          <a:p>
            <a:r>
              <a:rPr lang="zh-CN" altLang="zh-CN" sz="2000" dirty="0"/>
              <a:t>　　（图３</a:t>
            </a:r>
            <a:r>
              <a:rPr lang="en-US" altLang="zh-CN" sz="2000" dirty="0"/>
              <a:t>.</a:t>
            </a:r>
            <a:r>
              <a:rPr lang="zh-CN" altLang="zh-CN" sz="2000" dirty="0"/>
              <a:t>１－１）示出了一个数字三角形。 请编一个程序计算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从顶至底</a:t>
            </a:r>
            <a:r>
              <a:rPr lang="zh-CN" altLang="zh-CN" sz="2000" dirty="0"/>
              <a:t>的某处的一条路径，使该路径所经过的数字的总和最大。</a:t>
            </a:r>
          </a:p>
          <a:p>
            <a:r>
              <a:rPr lang="zh-CN" altLang="zh-CN" sz="2000" dirty="0"/>
              <a:t>　●每一步可沿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左斜线向下</a:t>
            </a:r>
            <a:r>
              <a:rPr lang="zh-CN" altLang="zh-CN" sz="2000" dirty="0"/>
              <a:t>或</a:t>
            </a:r>
            <a:r>
              <a:rPr lang="zh-CN" altLang="zh-CN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右斜线向下</a:t>
            </a:r>
            <a:r>
              <a:rPr lang="zh-CN" altLang="zh-CN" sz="2000" dirty="0"/>
              <a:t>走；</a:t>
            </a:r>
          </a:p>
          <a:p>
            <a:r>
              <a:rPr lang="zh-CN" altLang="zh-CN" sz="2000" dirty="0"/>
              <a:t>　●</a:t>
            </a:r>
            <a:r>
              <a:rPr lang="en-US" altLang="zh-CN" sz="2000" dirty="0"/>
              <a:t>1</a:t>
            </a:r>
            <a:r>
              <a:rPr lang="zh-CN" altLang="zh-CN" sz="2000" dirty="0"/>
              <a:t>＜三角形行数≤</a:t>
            </a:r>
            <a:r>
              <a:rPr lang="en-US" altLang="zh-CN" sz="2000" dirty="0"/>
              <a:t>100</a:t>
            </a:r>
            <a:r>
              <a:rPr lang="zh-CN" altLang="zh-CN" sz="2000" dirty="0"/>
              <a:t>；</a:t>
            </a:r>
          </a:p>
          <a:p>
            <a:r>
              <a:rPr lang="zh-CN" altLang="zh-CN" sz="2000" dirty="0"/>
              <a:t>　●三角形中的数字为整数</a:t>
            </a:r>
            <a:r>
              <a:rPr lang="en-US" altLang="zh-CN" sz="2000" dirty="0"/>
              <a:t>0</a:t>
            </a:r>
            <a:r>
              <a:rPr lang="zh-CN" altLang="zh-CN" sz="2000" dirty="0"/>
              <a:t>，</a:t>
            </a:r>
            <a:r>
              <a:rPr lang="en-US" altLang="zh-CN" sz="2000" dirty="0"/>
              <a:t>1</a:t>
            </a:r>
            <a:r>
              <a:rPr lang="zh-CN" altLang="zh-CN" sz="2000" dirty="0"/>
              <a:t>，…</a:t>
            </a:r>
            <a:r>
              <a:rPr lang="en-US" altLang="zh-CN" sz="2000" dirty="0"/>
              <a:t>99</a:t>
            </a:r>
            <a:r>
              <a:rPr lang="zh-CN" altLang="zh-CN" sz="2000" dirty="0"/>
              <a:t>；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数字三角形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1624" y="1268760"/>
            <a:ext cx="74888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输入数据：</a:t>
            </a:r>
          </a:p>
          <a:p>
            <a:r>
              <a:rPr lang="zh-CN" altLang="en-US" sz="2400" dirty="0"/>
              <a:t>第一行</a:t>
            </a:r>
            <a:r>
              <a:rPr lang="en-US" altLang="zh-CN" sz="2400" dirty="0"/>
              <a:t>n</a:t>
            </a:r>
            <a:r>
              <a:rPr lang="zh-CN" altLang="zh-CN" sz="2400" dirty="0"/>
              <a:t>是三角形的行数。</a:t>
            </a:r>
          </a:p>
          <a:p>
            <a:r>
              <a:rPr lang="zh-CN" altLang="en-US" sz="2400" dirty="0"/>
              <a:t>后面</a:t>
            </a:r>
            <a:r>
              <a:rPr lang="en-US" altLang="zh-CN" sz="2400" dirty="0"/>
              <a:t>n</a:t>
            </a:r>
            <a:r>
              <a:rPr lang="zh-CN" altLang="en-US" sz="2400" dirty="0"/>
              <a:t>行是数字三角形。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endParaRPr lang="zh-CN" altLang="zh-CN" sz="2400" dirty="0"/>
          </a:p>
          <a:p>
            <a:r>
              <a:rPr lang="en-US" altLang="zh-CN" sz="2400" dirty="0"/>
              <a:t>7</a:t>
            </a:r>
            <a:endParaRPr lang="zh-CN" altLang="zh-CN" sz="2400" dirty="0"/>
          </a:p>
          <a:p>
            <a:r>
              <a:rPr lang="en-US" altLang="zh-CN" sz="2400" dirty="0"/>
              <a:t>3 8</a:t>
            </a:r>
            <a:endParaRPr lang="zh-CN" altLang="zh-CN" sz="2400" dirty="0"/>
          </a:p>
          <a:p>
            <a:r>
              <a:rPr lang="en-US" altLang="zh-CN" sz="2400" dirty="0"/>
              <a:t>8 1 0</a:t>
            </a:r>
            <a:endParaRPr lang="zh-CN" altLang="zh-CN" sz="2400" dirty="0"/>
          </a:p>
          <a:p>
            <a:r>
              <a:rPr lang="en-US" altLang="zh-CN" sz="2400" dirty="0"/>
              <a:t>2 7 4 4</a:t>
            </a:r>
            <a:endParaRPr lang="zh-CN" altLang="zh-CN" sz="2400" dirty="0"/>
          </a:p>
          <a:p>
            <a:r>
              <a:rPr lang="en-US" altLang="zh-CN" sz="2400" dirty="0"/>
              <a:t>4 5 2 6 5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zh-CN" altLang="zh-CN" sz="2400" b="1" dirty="0"/>
              <a:t>输出数据：</a:t>
            </a:r>
          </a:p>
          <a:p>
            <a:r>
              <a:rPr lang="zh-CN" altLang="en-US" sz="2400" dirty="0"/>
              <a:t>一行，输出最大的</a:t>
            </a:r>
            <a:r>
              <a:rPr lang="zh-CN" altLang="zh-CN" sz="2400" dirty="0"/>
              <a:t>经过的数字的总和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30</a:t>
            </a:r>
            <a:endParaRPr lang="zh-CN" altLang="zh-CN" sz="2400" dirty="0"/>
          </a:p>
          <a:p>
            <a:endParaRPr lang="zh-CN" altLang="en-US" sz="36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3672" y="332656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847977" y="1102097"/>
          <a:ext cx="4496045" cy="50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836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7</a:t>
                      </a:r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18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25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19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30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22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26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24</a:t>
                      </a:r>
                      <a:endParaRPr lang="zh-CN" altLang="en-US" sz="4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91544" y="992586"/>
            <a:ext cx="9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</a:rPr>
              <a:t>设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c[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代表从最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顶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层走到点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的经过数字最大和，则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</a:rPr>
              <a:t>C[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]=max{C[i-1,j]+num[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C[i-1,j-1]+num[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]}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91442" y="3198167"/>
            <a:ext cx="144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</p:bldLst>
  </p:timing>
</p:sld>
</file>

<file path=ppt/theme/theme1.xml><?xml version="1.0" encoding="utf-8"?>
<a:theme xmlns:a="http://schemas.openxmlformats.org/drawingml/2006/main" name="1_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1463</Words>
  <Application>Microsoft Office PowerPoint</Application>
  <PresentationFormat>宽屏</PresentationFormat>
  <Paragraphs>818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Helvetica Neue</vt:lpstr>
      <vt:lpstr>PingFang SC</vt:lpstr>
      <vt:lpstr>华文新魏</vt:lpstr>
      <vt:lpstr>楷体</vt:lpstr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Hu_He</cp:lastModifiedBy>
  <cp:revision>2041</cp:revision>
  <dcterms:created xsi:type="dcterms:W3CDTF">2015-01-21T06:13:00Z</dcterms:created>
  <dcterms:modified xsi:type="dcterms:W3CDTF">2018-12-25T02:29:04Z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