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8" r:id="rId20"/>
    <p:sldId id="272" r:id="rId21"/>
    <p:sldId id="273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7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10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1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>
                <a:alpha val="20000"/>
              </a:srgbClr>
            </a:gs>
            <a:gs pos="100000">
              <a:srgbClr val="034373">
                <a:alpha val="3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动态规划选讲</a:t>
            </a:r>
            <a:endParaRPr lang="zh-CN" altLang="en-US"/>
          </a:p>
        </p:txBody>
      </p:sp>
      <p:sp>
        <p:nvSpPr>
          <p:cNvPr id="4" name="文本占位符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en-US" altLang="zh-CN"/>
              <a:t>by-VanishD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</a:t>
            </a:r>
            <a:r>
              <a:rPr lang="zh-CN" altLang="en-US"/>
              <a:t>数位</a:t>
            </a:r>
            <a:r>
              <a:rPr lang="en-US" altLang="zh-CN"/>
              <a:t>dp —— </a:t>
            </a:r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给定两个正整数a和b，求在[a,b]中的所有整数中，每个数码各出现了多少次。</a:t>
            </a:r>
            <a:endParaRPr lang="zh-CN" altLang="en-US"/>
          </a:p>
          <a:p>
            <a:r>
              <a:rPr lang="zh-CN" altLang="en-US"/>
              <a:t>a</a:t>
            </a:r>
            <a:r>
              <a:rPr lang="en-US" altLang="zh-CN"/>
              <a:t>≤</a:t>
            </a:r>
            <a:r>
              <a:rPr lang="zh-CN" altLang="en-US"/>
              <a:t>b</a:t>
            </a:r>
            <a:r>
              <a:rPr lang="en-US" altLang="zh-CN"/>
              <a:t>≤</a:t>
            </a:r>
            <a:r>
              <a:rPr lang="zh-CN" altLang="en-US"/>
              <a:t>10</a:t>
            </a:r>
            <a:r>
              <a:rPr lang="en-US" altLang="zh-CN" baseline="30000"/>
              <a:t>12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数位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统计每个数字出现次数。转化为，数字i出现j次的数的个数。</a:t>
            </a:r>
            <a:endParaRPr lang="zh-CN" altLang="en-US"/>
          </a:p>
          <a:p>
            <a:r>
              <a:rPr lang="en-US" altLang="zh-CN"/>
              <a:t>f(k,i,j,t)</a:t>
            </a:r>
            <a:r>
              <a:rPr lang="zh-CN" altLang="en-US"/>
              <a:t>表示考虑了前</a:t>
            </a:r>
            <a:r>
              <a:rPr lang="en-US" altLang="zh-CN"/>
              <a:t>k</a:t>
            </a:r>
            <a:r>
              <a:rPr lang="zh-CN" altLang="en-US"/>
              <a:t>位，</a:t>
            </a:r>
            <a:r>
              <a:rPr lang="zh-CN" altLang="en-US">
                <a:sym typeface="+mn-ea"/>
              </a:rPr>
              <a:t>数字i出现j次，当前枚举的数是否已经＜限制条件。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</a:t>
            </a:r>
            <a:r>
              <a:rPr lang="zh-CN" altLang="en-US"/>
              <a:t>数位</a:t>
            </a:r>
            <a:r>
              <a:rPr lang="en-US" altLang="zh-CN"/>
              <a:t>dp —— </a:t>
            </a:r>
            <a:r>
              <a:rPr lang="zh-CN" altLang="en-US"/>
              <a:t>例题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 S(n) 为将 n 在 10 进制下的所有数位从小到大排序后得到的数。</a:t>
            </a:r>
            <a:endParaRPr lang="zh-CN" altLang="en-US"/>
          </a:p>
          <a:p>
            <a:r>
              <a:rPr lang="zh-CN" altLang="en-US"/>
              <a:t>例如：S(1) = 1, S(50394) = 3459, S(323) = 233。</a:t>
            </a:r>
            <a:endParaRPr lang="zh-CN" altLang="en-US"/>
          </a:p>
          <a:p>
            <a:r>
              <a:rPr lang="zh-CN" altLang="en-US"/>
              <a:t>给定 X 求 S(i) 对 </a:t>
            </a:r>
            <a:r>
              <a:rPr lang="en-US" altLang="zh-CN"/>
              <a:t>10</a:t>
            </a:r>
            <a:r>
              <a:rPr lang="zh-CN" altLang="en-US" baseline="30000"/>
              <a:t>9 </a:t>
            </a:r>
            <a:r>
              <a:rPr lang="zh-CN" altLang="en-US"/>
              <a:t>+ 7 取模的结果。</a:t>
            </a:r>
            <a:r>
              <a:rPr lang="en-US" altLang="zh-CN"/>
              <a:t>(i=1..X)</a:t>
            </a:r>
            <a:endParaRPr lang="zh-CN" altLang="en-US"/>
          </a:p>
          <a:p>
            <a:r>
              <a:rPr lang="zh-CN" altLang="en-US"/>
              <a:t>数据范围：1 ≤ X ≤ 1</a:t>
            </a:r>
            <a:r>
              <a:rPr lang="en-US" altLang="zh-CN"/>
              <a:t>0</a:t>
            </a:r>
            <a:r>
              <a:rPr lang="en-US" altLang="zh-CN" baseline="30000"/>
              <a:t>700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数位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489565" cy="4706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</a:t>
            </a:r>
            <a:r>
              <a:rPr lang="zh-CN" altLang="en-US"/>
              <a:t>状压</a:t>
            </a:r>
            <a:r>
              <a:rPr lang="en-US" altLang="zh-CN"/>
              <a:t>dp —— 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状压dp可以用来解决状态较为复杂的问题，时间复杂度常常是指数级别。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一般状态表示为</a:t>
            </a:r>
            <a:r>
              <a:rPr lang="en-US" altLang="zh-CN"/>
              <a:t>f(k,S)</a:t>
            </a:r>
            <a:r>
              <a:rPr lang="zh-CN" altLang="en-US"/>
              <a:t>表示考虑了</a:t>
            </a:r>
            <a:r>
              <a:rPr lang="en-US" altLang="zh-CN"/>
              <a:t>k</a:t>
            </a:r>
            <a:r>
              <a:rPr lang="zh-CN" altLang="en-US"/>
              <a:t>次，问题的完成状态为</a:t>
            </a:r>
            <a:r>
              <a:rPr lang="en-US" altLang="zh-CN"/>
              <a:t>S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</a:t>
            </a:r>
            <a:r>
              <a:rPr lang="zh-CN" altLang="en-US"/>
              <a:t>状压</a:t>
            </a:r>
            <a:r>
              <a:rPr lang="en-US" altLang="zh-CN"/>
              <a:t>dp —— </a:t>
            </a:r>
            <a:r>
              <a:rPr lang="zh-CN" altLang="en-US"/>
              <a:t>例题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n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条边的无向带权图，</a:t>
            </a:r>
            <a:endParaRPr lang="zh-CN" altLang="en-US"/>
          </a:p>
          <a:p>
            <a:r>
              <a:rPr lang="zh-CN" altLang="en-US"/>
              <a:t>任意选择一个点作为根并选择以该点为根的一个生成树。</a:t>
            </a:r>
            <a:endParaRPr lang="zh-CN" altLang="en-US"/>
          </a:p>
          <a:p>
            <a:r>
              <a:rPr lang="zh-CN" altLang="en-US"/>
              <a:t>选择一条边</a:t>
            </a:r>
            <a:r>
              <a:rPr lang="en-US" altLang="zh-CN"/>
              <a:t>(u,v,w)</a:t>
            </a:r>
            <a:r>
              <a:rPr lang="zh-CN" altLang="en-US"/>
              <a:t>在树上的代价为</a:t>
            </a:r>
            <a:r>
              <a:rPr lang="en-US" altLang="zh-CN"/>
              <a:t>dep_u*w</a:t>
            </a:r>
            <a:r>
              <a:rPr lang="zh-CN" altLang="en-US"/>
              <a:t>，（</a:t>
            </a:r>
            <a:r>
              <a:rPr lang="en-US" altLang="zh-CN"/>
              <a:t>u</a:t>
            </a:r>
            <a:r>
              <a:rPr lang="zh-CN" altLang="en-US"/>
              <a:t>为</a:t>
            </a:r>
            <a:r>
              <a:rPr lang="en-US" altLang="zh-CN"/>
              <a:t>v</a:t>
            </a:r>
            <a:r>
              <a:rPr lang="zh-CN" altLang="en-US"/>
              <a:t>的父亲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求最小代价。</a:t>
            </a:r>
            <a:endParaRPr lang="zh-CN" altLang="en-US"/>
          </a:p>
          <a:p>
            <a:r>
              <a:rPr lang="en-US" altLang="zh-CN"/>
              <a:t>n≤12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1.3</a:t>
            </a:r>
            <a:r>
              <a:rPr lang="zh-CN" altLang="en-US">
                <a:sym typeface="+mn-ea"/>
              </a:rPr>
              <a:t>状压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令f</a:t>
            </a:r>
            <a:r>
              <a:rPr lang="en-US" altLang="zh-CN"/>
              <a:t>(</a:t>
            </a:r>
            <a:r>
              <a:rPr lang="zh-CN" altLang="en-US"/>
              <a:t>i</a:t>
            </a:r>
            <a:r>
              <a:rPr lang="en-US" altLang="zh-CN"/>
              <a:t>,</a:t>
            </a:r>
            <a:r>
              <a:rPr lang="zh-CN" altLang="en-US"/>
              <a:t>S</a:t>
            </a:r>
            <a:r>
              <a:rPr lang="en-US" altLang="zh-CN"/>
              <a:t>)</a:t>
            </a:r>
            <a:r>
              <a:rPr lang="zh-CN" altLang="en-US"/>
              <a:t>表示当前与根连通的点的状态为S，</a:t>
            </a:r>
            <a:endParaRPr lang="zh-CN" altLang="en-US"/>
          </a:p>
          <a:p>
            <a:r>
              <a:rPr lang="zh-CN" altLang="en-US"/>
              <a:t>并且最深的点的深度为i的最小代价。</a:t>
            </a:r>
            <a:endParaRPr lang="zh-CN" altLang="en-US"/>
          </a:p>
          <a:p>
            <a:r>
              <a:rPr lang="zh-CN" altLang="en-US"/>
              <a:t>转移时，我们枚举所有不在S中的点，处理出每个点与S中的某个点连通所需要的最小边权。然后枚举这些点构成的所有集合S'，用S'中所有点的代价+f</a:t>
            </a:r>
            <a:r>
              <a:rPr lang="en-US" altLang="zh-CN"/>
              <a:t>(</a:t>
            </a:r>
            <a:r>
              <a:rPr lang="zh-CN" altLang="en-US"/>
              <a:t>i</a:t>
            </a:r>
            <a:r>
              <a:rPr lang="en-US" altLang="zh-CN"/>
              <a:t>,</a:t>
            </a:r>
            <a:r>
              <a:rPr lang="zh-CN" altLang="en-US"/>
              <a:t>S</a:t>
            </a:r>
            <a:r>
              <a:rPr lang="en-US" altLang="zh-CN"/>
              <a:t>)</a:t>
            </a:r>
            <a:r>
              <a:rPr lang="zh-CN" altLang="en-US"/>
              <a:t>去更新f</a:t>
            </a:r>
            <a:r>
              <a:rPr lang="en-US" altLang="zh-CN"/>
              <a:t>(</a:t>
            </a:r>
            <a:r>
              <a:rPr lang="zh-CN" altLang="en-US"/>
              <a:t>i+1</a:t>
            </a:r>
            <a:r>
              <a:rPr lang="en-US" altLang="zh-CN"/>
              <a:t>,</a:t>
            </a:r>
            <a:r>
              <a:rPr lang="zh-CN" altLang="en-US"/>
              <a:t>S|S'</a:t>
            </a:r>
            <a:r>
              <a:rPr lang="en-US" altLang="zh-CN"/>
              <a:t>)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时间复杂度：</a:t>
            </a:r>
            <a:r>
              <a:rPr lang="en-US" altLang="zh-CN"/>
              <a:t>O(N*3</a:t>
            </a:r>
            <a:r>
              <a:rPr lang="en-US" altLang="zh-CN" baseline="30000"/>
              <a:t>N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1.3</a:t>
            </a:r>
            <a:r>
              <a:rPr lang="zh-CN" altLang="en-US">
                <a:sym typeface="+mn-ea"/>
              </a:rPr>
              <a:t>状压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你准备去 N 个国家进行旅行，去第 i 个国家的旅行会在第 s</a:t>
            </a:r>
            <a:r>
              <a:rPr lang="en-US" altLang="zh-CN"/>
              <a:t>_</a:t>
            </a:r>
            <a:r>
              <a:rPr lang="zh-CN" altLang="en-US"/>
              <a:t>i 天的早上出发，第 s</a:t>
            </a:r>
            <a:r>
              <a:rPr lang="en-US" altLang="zh-CN"/>
              <a:t>_</a:t>
            </a:r>
            <a:r>
              <a:rPr lang="zh-CN" altLang="en-US"/>
              <a:t>i + len</a:t>
            </a:r>
            <a:r>
              <a:rPr lang="en-US" altLang="zh-CN"/>
              <a:t>_</a:t>
            </a:r>
            <a:r>
              <a:rPr lang="zh-CN" altLang="en-US"/>
              <a:t>i 天的晚上回家。</a:t>
            </a:r>
            <a:endParaRPr lang="zh-CN" altLang="en-US"/>
          </a:p>
          <a:p>
            <a:r>
              <a:rPr lang="zh-CN" altLang="en-US"/>
              <a:t>你有 P 本护照，在每次旅行前必须让其中一本护照获得该国的签证，如果在第 x 天对某本护照办理第 i 个国家的签证，那么第 x 天不能在旅行，且第 x + t</a:t>
            </a:r>
            <a:r>
              <a:rPr lang="en-US" altLang="en-US"/>
              <a:t>_</a:t>
            </a:r>
            <a:r>
              <a:rPr lang="zh-CN" altLang="en-US"/>
              <a:t>i 天中午可完成签证拿回该护照（允许在旅行时拿到，可以在一天对多本护照办理签证）。判断旅行计划能否完成，如果能，给出某种种签证方案（时间及哪本护照）。</a:t>
            </a:r>
            <a:endParaRPr lang="zh-CN" altLang="en-US"/>
          </a:p>
          <a:p>
            <a:r>
              <a:rPr lang="en-US" altLang="zh-CN"/>
              <a:t>N≤22</a:t>
            </a:r>
            <a:r>
              <a:rPr lang="zh-CN" altLang="en-US"/>
              <a:t>，</a:t>
            </a:r>
            <a:r>
              <a:rPr lang="en-US" altLang="zh-CN"/>
              <a:t>P=1</a:t>
            </a:r>
            <a:r>
              <a:rPr lang="zh-CN" altLang="en-US"/>
              <a:t>或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1.3</a:t>
            </a:r>
            <a:r>
              <a:rPr lang="zh-CN" altLang="en-US">
                <a:sym typeface="+mn-ea"/>
              </a:rPr>
              <a:t>状压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 = 1 时怎么做？</a:t>
            </a:r>
            <a:endParaRPr lang="zh-CN" altLang="en-US"/>
          </a:p>
          <a:p>
            <a:r>
              <a:rPr lang="zh-CN" altLang="en-US"/>
              <a:t>由于 N 的范围只有 22，不妨考虑状压dp。令 f (S) 表示用一本护照办完 S。集合的所有签证，拿回护照的时间最早是多少。转移时直接枚举下一个办签证的国家即可。</a:t>
            </a:r>
            <a:endParaRPr lang="zh-CN" altLang="en-US"/>
          </a:p>
          <a:p>
            <a:r>
              <a:rPr lang="zh-CN" altLang="en-US"/>
              <a:t>由于旅行的出发时间固定，两本护实际是相互独立的。</a:t>
            </a:r>
            <a:endParaRPr lang="zh-CN" altLang="en-US"/>
          </a:p>
          <a:p>
            <a:r>
              <a:rPr lang="zh-CN" altLang="en-US"/>
              <a:t>做完之前的</a:t>
            </a:r>
            <a:r>
              <a:rPr lang="en-US" altLang="zh-CN"/>
              <a:t>dp</a:t>
            </a:r>
            <a:r>
              <a:rPr lang="zh-CN" altLang="en-US"/>
              <a:t>后枚举每个护照签了哪些国家的签证即可。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O(N*2</a:t>
            </a:r>
            <a:r>
              <a:rPr lang="en-US" altLang="zh-CN" baseline="30000"/>
              <a:t>N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</a:t>
            </a:r>
            <a:r>
              <a:rPr lang="zh-CN" altLang="en-US">
                <a:sym typeface="+mn-ea"/>
              </a:rPr>
              <a:t>单调队列优化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ym typeface="+mn-ea"/>
              </a:rPr>
              <a:t>概述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zh-CN" altLang="zh-CN" dirty="0">
                <a:sym typeface="+mn-ea"/>
              </a:rPr>
              <a:t>我们注意到这样一个性质：如果存在两个数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j,k</a:t>
            </a:r>
            <a:r>
              <a:rPr lang="zh-CN" altLang="zh-CN" dirty="0">
                <a:sym typeface="+mn-ea"/>
              </a:rPr>
              <a:t>，使得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j≤k</a:t>
            </a:r>
            <a:r>
              <a:rPr lang="zh-CN" altLang="zh-CN" dirty="0">
                <a:sym typeface="+mn-ea"/>
              </a:rPr>
              <a:t>，而且</a:t>
            </a:r>
            <a:r>
              <a:rPr lang="en-US" altLang="zh-CN" dirty="0">
                <a:sym typeface="+mn-ea"/>
              </a:rPr>
              <a:t>g(k</a:t>
            </a:r>
            <a:r>
              <a:rPr lang="en-US" altLang="zh-CN" dirty="0" smtClean="0">
                <a:sym typeface="+mn-ea"/>
              </a:rPr>
              <a:t>)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≤</a:t>
            </a:r>
            <a:r>
              <a:rPr lang="en-US" altLang="zh-CN" dirty="0" smtClean="0">
                <a:sym typeface="+mn-ea"/>
              </a:rPr>
              <a:t>g(j</a:t>
            </a:r>
            <a:r>
              <a:rPr lang="en-US" altLang="zh-CN" dirty="0">
                <a:sym typeface="+mn-ea"/>
              </a:rPr>
              <a:t>)</a:t>
            </a:r>
            <a:r>
              <a:rPr lang="zh-CN" altLang="zh-CN" dirty="0">
                <a:sym typeface="+mn-ea"/>
              </a:rPr>
              <a:t>，则决策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j</a:t>
            </a:r>
            <a:r>
              <a:rPr lang="zh-CN" altLang="zh-CN" dirty="0">
                <a:sym typeface="+mn-ea"/>
              </a:rPr>
              <a:t>是毫无用处的。因为</a:t>
            </a:r>
            <a:r>
              <a:rPr lang="zh-CN" altLang="zh-CN" dirty="0" smtClean="0">
                <a:sym typeface="+mn-ea"/>
              </a:rPr>
              <a:t>根据</a:t>
            </a:r>
            <a:r>
              <a:rPr lang="en-US" altLang="zh-CN" dirty="0" smtClean="0">
                <a:sym typeface="+mn-ea"/>
              </a:rPr>
              <a:t>b[x</a:t>
            </a:r>
            <a:r>
              <a:rPr lang="en-US" altLang="zh-CN" dirty="0">
                <a:sym typeface="+mn-ea"/>
              </a:rPr>
              <a:t>]</a:t>
            </a:r>
            <a:r>
              <a:rPr lang="zh-CN" altLang="zh-CN" dirty="0">
                <a:sym typeface="+mn-ea"/>
              </a:rPr>
              <a:t>单调的特性，如果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j</a:t>
            </a:r>
            <a:r>
              <a:rPr lang="zh-CN" altLang="zh-CN" dirty="0">
                <a:sym typeface="+mn-ea"/>
              </a:rPr>
              <a:t>可以作为合法决策，那么</a:t>
            </a:r>
            <a:r>
              <a:rPr lang="en-US" altLang="zh-CN" dirty="0">
                <a:sym typeface="+mn-ea"/>
              </a:rPr>
              <a:t>k</a:t>
            </a:r>
            <a:r>
              <a:rPr lang="zh-CN" altLang="zh-CN" dirty="0">
                <a:sym typeface="+mn-ea"/>
              </a:rPr>
              <a:t>一定可以作为合法决策，又因为</a:t>
            </a:r>
            <a:r>
              <a:rPr lang="en-US" altLang="zh-CN" dirty="0">
                <a:sym typeface="+mn-ea"/>
              </a:rPr>
              <a:t>k</a:t>
            </a:r>
            <a:r>
              <a:rPr lang="zh-CN" altLang="zh-CN" dirty="0">
                <a:sym typeface="+mn-ea"/>
              </a:rPr>
              <a:t>比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j</a:t>
            </a:r>
            <a:r>
              <a:rPr lang="zh-CN" altLang="zh-CN" dirty="0">
                <a:sym typeface="+mn-ea"/>
              </a:rPr>
              <a:t>要优，（注意：在这个经典模型中，“优”是绝对的，是与当前正在计算的状态无关的），所以说，</a:t>
            </a:r>
            <a:r>
              <a:rPr lang="zh-CN" altLang="zh-CN" b="1" dirty="0">
                <a:sym typeface="+mn-ea"/>
              </a:rPr>
              <a:t>如果把待决策表中的决策按照</a:t>
            </a:r>
            <a:r>
              <a:rPr lang="en-US" altLang="zh-CN" b="1" dirty="0">
                <a:sym typeface="+mn-ea"/>
              </a:rPr>
              <a:t>k</a:t>
            </a:r>
            <a:r>
              <a:rPr lang="zh-CN" altLang="zh-CN" b="1" dirty="0">
                <a:sym typeface="+mn-ea"/>
              </a:rPr>
              <a:t>排序的话，则</a:t>
            </a:r>
            <a:r>
              <a:rPr lang="en-US" altLang="zh-CN" b="1" dirty="0">
                <a:sym typeface="+mn-ea"/>
              </a:rPr>
              <a:t>g(k)</a:t>
            </a:r>
            <a:r>
              <a:rPr lang="zh-CN" altLang="zh-CN" b="1" dirty="0">
                <a:sym typeface="+mn-ea"/>
              </a:rPr>
              <a:t>必然是不降的。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25625"/>
            <a:ext cx="905129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常见的动态规划形式</a:t>
            </a:r>
            <a:endParaRPr lang="zh-CN" altLang="en-US"/>
          </a:p>
          <a:p>
            <a:pPr lvl="1"/>
            <a:r>
              <a:rPr lang="zh-CN" altLang="en-US" sz="2000"/>
              <a:t>树形</a:t>
            </a:r>
            <a:r>
              <a:rPr lang="en-US" altLang="zh-CN" sz="2000"/>
              <a:t>dp</a:t>
            </a:r>
            <a:endParaRPr lang="en-US" altLang="zh-CN" sz="2000"/>
          </a:p>
          <a:p>
            <a:pPr lvl="1"/>
            <a:r>
              <a:rPr lang="zh-CN" altLang="en-US" sz="2000"/>
              <a:t>数位</a:t>
            </a:r>
            <a:r>
              <a:rPr lang="en-US" altLang="zh-CN" sz="2000"/>
              <a:t>dp</a:t>
            </a:r>
            <a:endParaRPr lang="en-US" altLang="zh-CN" sz="2000"/>
          </a:p>
          <a:p>
            <a:pPr lvl="1"/>
            <a:r>
              <a:rPr lang="zh-CN" altLang="en-US"/>
              <a:t>状压</a:t>
            </a:r>
            <a:r>
              <a:rPr lang="en-US" altLang="zh-CN"/>
              <a:t>dp</a:t>
            </a:r>
            <a:endParaRPr lang="zh-CN" altLang="en-US"/>
          </a:p>
          <a:p>
            <a:r>
              <a:rPr lang="zh-CN" altLang="en-US"/>
              <a:t>一些优化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单调队列优化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斜率优化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分治优化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凸优化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lvl="0" indent="0" algn="l">
              <a:buNone/>
            </a:pP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单调队列优化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这样，就引导我们使用一个</a:t>
            </a:r>
            <a:r>
              <a:rPr lang="zh-CN" altLang="zh-CN" b="1" dirty="0">
                <a:sym typeface="+mn-ea"/>
              </a:rPr>
              <a:t>单调队列</a:t>
            </a:r>
            <a:r>
              <a:rPr lang="zh-CN" altLang="zh-CN" dirty="0">
                <a:sym typeface="+mn-ea"/>
              </a:rPr>
              <a:t>来维护决策表。对于每一个状态</a:t>
            </a:r>
            <a:r>
              <a:rPr lang="en-US" altLang="zh-CN" dirty="0">
                <a:sym typeface="+mn-ea"/>
              </a:rPr>
              <a:t>f(x)</a:t>
            </a:r>
            <a:r>
              <a:rPr lang="zh-CN" altLang="zh-CN" dirty="0">
                <a:sym typeface="+mn-ea"/>
              </a:rPr>
              <a:t>来说，计算过程分为以下几步：</a:t>
            </a:r>
            <a:endParaRPr lang="zh-CN" altLang="zh-CN" dirty="0"/>
          </a:p>
          <a:p>
            <a:pPr lvl="0"/>
            <a:r>
              <a:rPr lang="en-US" altLang="zh-CN" dirty="0" smtClean="0">
                <a:sym typeface="+mn-ea"/>
              </a:rPr>
              <a:t>1.</a:t>
            </a:r>
            <a:r>
              <a:rPr lang="zh-CN" altLang="zh-CN" dirty="0" smtClean="0">
                <a:sym typeface="+mn-ea"/>
              </a:rPr>
              <a:t>队</a:t>
            </a:r>
            <a:r>
              <a:rPr lang="zh-CN" altLang="zh-CN" dirty="0">
                <a:sym typeface="+mn-ea"/>
              </a:rPr>
              <a:t>首元素出队，直到队首元素在给定的范围中。</a:t>
            </a:r>
            <a:endParaRPr lang="zh-CN" altLang="zh-CN" dirty="0"/>
          </a:p>
          <a:p>
            <a:pPr lvl="0"/>
            <a:r>
              <a:rPr lang="en-US" altLang="zh-CN" dirty="0" smtClean="0">
                <a:sym typeface="+mn-ea"/>
              </a:rPr>
              <a:t>2.</a:t>
            </a:r>
            <a:r>
              <a:rPr lang="zh-CN" altLang="zh-CN" dirty="0" smtClean="0">
                <a:sym typeface="+mn-ea"/>
              </a:rPr>
              <a:t>此时</a:t>
            </a:r>
            <a:r>
              <a:rPr lang="zh-CN" altLang="zh-CN" dirty="0">
                <a:sym typeface="+mn-ea"/>
              </a:rPr>
              <a:t>，队首元素就是状态</a:t>
            </a:r>
            <a:r>
              <a:rPr lang="en-US" altLang="zh-CN" dirty="0">
                <a:sym typeface="+mn-ea"/>
              </a:rPr>
              <a:t>f(x)</a:t>
            </a:r>
            <a:r>
              <a:rPr lang="zh-CN" altLang="zh-CN" dirty="0">
                <a:sym typeface="+mn-ea"/>
              </a:rPr>
              <a:t>的最优决策，</a:t>
            </a:r>
            <a:endParaRPr lang="zh-CN" altLang="zh-CN" dirty="0"/>
          </a:p>
          <a:p>
            <a:pPr lvl="0"/>
            <a:r>
              <a:rPr lang="en-US" altLang="zh-CN" dirty="0" smtClean="0">
                <a:sym typeface="+mn-ea"/>
              </a:rPr>
              <a:t>3.</a:t>
            </a:r>
            <a:r>
              <a:rPr lang="zh-CN" altLang="zh-CN" dirty="0" smtClean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g(x)</a:t>
            </a:r>
            <a:r>
              <a:rPr lang="zh-CN" altLang="zh-CN" dirty="0">
                <a:sym typeface="+mn-ea"/>
              </a:rPr>
              <a:t>，并将其插入到单调队列的尾部，同时维持队列的单调性（不断地出队，直到队列单调为止）。</a:t>
            </a:r>
            <a:endParaRPr lang="zh-CN" altLang="zh-CN" dirty="0"/>
          </a:p>
          <a:p>
            <a:r>
              <a:rPr lang="zh-CN" altLang="zh-CN" dirty="0">
                <a:sym typeface="+mn-ea"/>
              </a:rPr>
              <a:t>重复上述步骤直到所有的函数值均被计算出来。不难看出这样的算法均摊时间复杂度是</a:t>
            </a:r>
            <a:r>
              <a:rPr lang="en-US" altLang="zh-CN" dirty="0">
                <a:sym typeface="+mn-ea"/>
              </a:rPr>
              <a:t>O(1)</a:t>
            </a:r>
            <a:r>
              <a:rPr lang="zh-CN" altLang="zh-CN" dirty="0">
                <a:sym typeface="+mn-ea"/>
              </a:rPr>
              <a:t>的。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/>
              <a:t>2.1</a:t>
            </a:r>
            <a:r>
              <a:rPr lang="en-US" altLang="zh-CN"/>
              <a:t>——</a:t>
            </a:r>
            <a:r>
              <a:rPr lang="zh-CN" altLang="en-US"/>
              <a:t>例题7 poj2373 Dividing the Path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题意：一条直线分割成N块田，有一群奶牛会在其固定区域吃草，每1把雨伞可以遮住向左右延伸各A到B的区域，一只奶牛吃草区域内不允许有雨伞间隙，即只能被1把雨伞覆盖，求将n块田都覆盖的最少雨伞数。</a:t>
            </a:r>
            <a:endParaRPr lang="zh-CN" altLang="en-US"/>
          </a:p>
          <a:p>
            <a:r>
              <a:rPr lang="zh-CN" altLang="en-US"/>
              <a:t>要求线性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2.1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例题7 poj2373 Dividing the Path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易写出dp式子，dp[i]表示覆盖[0,i]需要的最少雨伞数量：</a:t>
            </a:r>
            <a:endParaRPr lang="zh-CN" altLang="en-US"/>
          </a:p>
          <a:p>
            <a:r>
              <a:rPr lang="zh-CN" altLang="en-US"/>
              <a:t>若i不为某一奶牛的领地：dp[i]=min(dp[j])+1,i-2b&lt;=j&lt;=1-2a</a:t>
            </a:r>
            <a:endParaRPr lang="zh-CN" altLang="en-US"/>
          </a:p>
          <a:p>
            <a:r>
              <a:rPr lang="zh-CN" altLang="en-US"/>
              <a:t>若i为某一奶牛的领地：dp[i]=inf</a:t>
            </a:r>
            <a:endParaRPr lang="zh-CN" altLang="en-US"/>
          </a:p>
          <a:p>
            <a:r>
              <a:rPr lang="en-US" altLang="zh-CN"/>
              <a:t>a,b</a:t>
            </a:r>
            <a:r>
              <a:rPr lang="zh-CN" altLang="en-US"/>
              <a:t>是常数，单调队列。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2.1例题8——多重背包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种物品，每种物品有数量上限，价值，代价。</a:t>
            </a:r>
            <a:endParaRPr lang="zh-CN" altLang="en-US"/>
          </a:p>
          <a:p>
            <a:r>
              <a:rPr lang="zh-CN" altLang="en-US"/>
              <a:t>求总代价不超过</a:t>
            </a:r>
            <a:r>
              <a:rPr lang="en-US" altLang="zh-CN"/>
              <a:t>k</a:t>
            </a:r>
            <a:r>
              <a:rPr lang="zh-CN" altLang="en-US"/>
              <a:t>的最大价值</a:t>
            </a:r>
            <a:endParaRPr lang="zh-CN" altLang="en-US"/>
          </a:p>
          <a:p>
            <a:r>
              <a:rPr lang="zh-CN" altLang="en-US"/>
              <a:t>要求</a:t>
            </a:r>
            <a:r>
              <a:rPr lang="en-US" altLang="zh-CN"/>
              <a:t>O(NK)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2.1例题8——多重背包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F</a:t>
            </a:r>
            <a:r>
              <a:rPr lang="pl-PL" altLang="zh-CN" dirty="0">
                <a:sym typeface="+mn-ea"/>
              </a:rPr>
              <a:t>[i][v]=max{</a:t>
            </a:r>
            <a:r>
              <a:rPr lang="en-US" altLang="zh-CN" dirty="0">
                <a:sym typeface="+mn-ea"/>
              </a:rPr>
              <a:t>F</a:t>
            </a:r>
            <a:r>
              <a:rPr lang="pl-PL" altLang="zh-CN" dirty="0">
                <a:sym typeface="+mn-ea"/>
              </a:rPr>
              <a:t>[i-1][v-k*c[i]]+k*w[i]</a:t>
            </a:r>
            <a:r>
              <a:rPr lang="en-US" altLang="zh-CN" dirty="0">
                <a:sym typeface="+mn-ea"/>
              </a:rPr>
              <a:t> </a:t>
            </a:r>
            <a:r>
              <a:rPr lang="pl-PL" altLang="zh-CN" dirty="0">
                <a:sym typeface="+mn-ea"/>
              </a:rPr>
              <a:t>|</a:t>
            </a:r>
            <a:r>
              <a:rPr lang="en-US" altLang="zh-CN" dirty="0">
                <a:sym typeface="+mn-ea"/>
              </a:rPr>
              <a:t> </a:t>
            </a:r>
            <a:r>
              <a:rPr lang="pl-PL" altLang="zh-CN" dirty="0">
                <a:sym typeface="+mn-ea"/>
              </a:rPr>
              <a:t>0&lt;=k&lt;=n[i</a:t>
            </a:r>
            <a:r>
              <a:rPr lang="pl-PL" altLang="zh-CN" dirty="0" smtClean="0">
                <a:sym typeface="+mn-ea"/>
              </a:rPr>
              <a:t>]}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尝试采用单调队列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困难</a:t>
            </a:r>
            <a:r>
              <a:rPr lang="zh-CN" altLang="en-US" dirty="0" smtClean="0">
                <a:sym typeface="+mn-ea"/>
              </a:rPr>
              <a:t>：决策区间（</a:t>
            </a:r>
            <a:r>
              <a:rPr lang="en-US" altLang="zh-CN" dirty="0" smtClean="0">
                <a:sym typeface="+mn-ea"/>
              </a:rPr>
              <a:t>v-c[i]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v-2</a:t>
            </a:r>
            <a:r>
              <a:rPr lang="zh-CN" altLang="en-US" dirty="0" smtClean="0">
                <a:sym typeface="+mn-ea"/>
              </a:rPr>
              <a:t>*</a:t>
            </a:r>
            <a:r>
              <a:rPr lang="en-US" altLang="zh-CN" dirty="0" smtClean="0">
                <a:sym typeface="+mn-ea"/>
              </a:rPr>
              <a:t>c[i]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v-3</a:t>
            </a:r>
            <a:r>
              <a:rPr lang="zh-CN" altLang="en-US" dirty="0" smtClean="0">
                <a:sym typeface="+mn-ea"/>
              </a:rPr>
              <a:t>*</a:t>
            </a:r>
            <a:r>
              <a:rPr lang="en-US" altLang="zh-CN" dirty="0" smtClean="0">
                <a:sym typeface="+mn-ea"/>
              </a:rPr>
              <a:t>c[i]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……</a:t>
            </a:r>
            <a:r>
              <a:rPr lang="zh-CN" altLang="en-US" dirty="0" smtClean="0">
                <a:sym typeface="+mn-ea"/>
              </a:rPr>
              <a:t>）不连续。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我们发现，如果按“模</a:t>
            </a:r>
            <a:r>
              <a:rPr lang="en-US" altLang="zh-CN" dirty="0" smtClean="0">
                <a:sym typeface="+mn-ea"/>
              </a:rPr>
              <a:t>c[i]</a:t>
            </a:r>
            <a:r>
              <a:rPr lang="zh-CN" altLang="en-US" dirty="0" smtClean="0">
                <a:sym typeface="+mn-ea"/>
              </a:rPr>
              <a:t>同余”将</a:t>
            </a:r>
            <a:r>
              <a:rPr lang="en-US" altLang="zh-CN" dirty="0" smtClean="0">
                <a:sym typeface="+mn-ea"/>
              </a:rPr>
              <a:t>v</a:t>
            </a:r>
            <a:r>
              <a:rPr lang="zh-CN" altLang="en-US" dirty="0" smtClean="0">
                <a:sym typeface="+mn-ea"/>
              </a:rPr>
              <a:t>分类计算，每一类中决策区间都是连续的。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/>
              <a:t>2.2斜率优化 </a:t>
            </a:r>
            <a:r>
              <a:rPr lang="en-US" altLang="zh-CN"/>
              <a:t>—— 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我们不能对其进行比较有效果的优化，因为它的转移，涉及到了关于i和关于j的一些数组，这时我们就需要用斜率优化了。</a:t>
            </a:r>
            <a:endParaRPr lang="zh-CN" altLang="en-US"/>
          </a:p>
          <a:p>
            <a:r>
              <a:rPr lang="zh-CN" altLang="en-US"/>
              <a:t>通常我们令k&lt;j&lt;i，且用j来更新F[i]比用j优。则有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并且我们都可以化成如下形式，X[j],Y[j]指只关于j的数，X[k],Y[k]亦之</a:t>
            </a:r>
            <a:endParaRPr lang="zh-CN" altLang="en-US">
              <a:sym typeface="+mn-ea"/>
            </a:endParaRPr>
          </a:p>
          <a:p>
            <a:pPr lvl="5"/>
            <a:r>
              <a:rPr lang="zh-CN" altLang="en-US" sz="2800"/>
              <a:t>然后就可以对其进行单调队列优化了。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825625"/>
            <a:ext cx="6681470" cy="567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65" y="4011930"/>
            <a:ext cx="4822825" cy="467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5221605"/>
            <a:ext cx="204216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.2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9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有一排n 个检查点，第i 个点要么用a</a:t>
            </a:r>
            <a:r>
              <a:rPr lang="en-US" altLang="zh-CN"/>
              <a:t>_</a:t>
            </a:r>
            <a:r>
              <a:rPr lang="zh-CN" altLang="en-US"/>
              <a:t>i 的花费建立防御</a:t>
            </a:r>
            <a:endParaRPr lang="zh-CN" altLang="en-US"/>
          </a:p>
          <a:p>
            <a:r>
              <a:rPr lang="zh-CN" altLang="en-US"/>
              <a:t>塔，要么要依靠其右侧离它最近的防御塔 j 并用 j − i 的花费</a:t>
            </a:r>
            <a:endParaRPr lang="zh-CN" altLang="en-US"/>
          </a:p>
          <a:p>
            <a:r>
              <a:rPr lang="zh-CN" altLang="en-US"/>
              <a:t>通过检查，求使所有点通过检查的最小总花费。</a:t>
            </a:r>
            <a:endParaRPr lang="zh-CN" altLang="en-US"/>
          </a:p>
          <a:p>
            <a:r>
              <a:rPr lang="zh-CN" altLang="en-US"/>
              <a:t>1 ≤ n ≤ 10</a:t>
            </a:r>
            <a:r>
              <a:rPr lang="en-US" altLang="zh-CN"/>
              <a:t>^</a:t>
            </a:r>
            <a:r>
              <a:rPr lang="zh-CN" altLang="en-US"/>
              <a:t>6，1 ≤ a</a:t>
            </a:r>
            <a:r>
              <a:rPr lang="en-US" altLang="zh-CN"/>
              <a:t>_</a:t>
            </a:r>
            <a:r>
              <a:rPr lang="zh-CN" altLang="en-US"/>
              <a:t>i ≤ 10</a:t>
            </a:r>
            <a:r>
              <a:rPr lang="en-US" altLang="zh-CN"/>
              <a:t>^9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.2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用f(i) 表示到第i 个点为止（第i 个点必建立防御塔）所需最小总花费。</a:t>
            </a:r>
            <a:endParaRPr lang="zh-CN" altLang="en-US"/>
          </a:p>
          <a:p>
            <a:r>
              <a:rPr lang="en-US" altLang="zh-CN"/>
              <a:t>f(i)=min{f(j)+(i-j)*(i-j-1)/2}+a(i)</a:t>
            </a:r>
            <a:endParaRPr lang="en-US" altLang="zh-CN"/>
          </a:p>
          <a:p>
            <a:r>
              <a:rPr lang="en-US" altLang="zh-CN"/>
              <a:t>O(N^2)</a:t>
            </a:r>
            <a:endParaRPr lang="en-US" altLang="zh-CN"/>
          </a:p>
          <a:p>
            <a:r>
              <a:rPr lang="zh-CN" altLang="en-US">
                <a:sym typeface="+mn-ea"/>
              </a:rPr>
              <a:t>变形为：f(i) = min{f(j) +</a:t>
            </a:r>
            <a:r>
              <a:rPr lang="en-US" altLang="zh-CN">
                <a:sym typeface="+mn-ea"/>
              </a:rPr>
              <a:t>j*(j+1)/2-i*j}+a(i) + i*(i-1)/2</a:t>
            </a:r>
            <a:endParaRPr lang="en-US" altLang="zh-CN"/>
          </a:p>
          <a:p>
            <a:r>
              <a:rPr lang="zh-CN" altLang="en-US">
                <a:sym typeface="+mn-ea"/>
              </a:rPr>
              <a:t>斜率优化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分治优化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大概分为两种，一种基于四边形不等式。</a:t>
            </a:r>
            <a:endParaRPr lang="zh-CN" altLang="en-US"/>
          </a:p>
          <a:p>
            <a:r>
              <a:rPr lang="zh-CN" altLang="en-US"/>
              <a:t>另一种要发掘题目性质，这种题目一般比较难。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这里主要提一下第二种。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BZOJ4367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holiday假期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在台湾共有n个城市，它们全部位于一条高速公路上。这些城市连续地编号为0到n-1。</a:t>
            </a:r>
            <a:endParaRPr lang="zh-CN" altLang="en-US"/>
          </a:p>
          <a:p>
            <a:r>
              <a:rPr lang="zh-CN" altLang="en-US"/>
              <a:t>每个城市都有若干景点。健佳有d天假期并且打算要参观尽量多的景点。健佳已经选择了假期开始要到访的第一个城市。在假期的每一天，健佳可以选择去一个相邻的城市，或者参观所在城市的所有景点，但是不能同时进行。即使健佳在同一个城市停留多次，他也不会去重复参观该城市的景点。请帮助健佳策划这个假期，以便能让他参观尽可能多的景点。</a:t>
            </a:r>
            <a:endParaRPr lang="zh-CN" altLang="en-US"/>
          </a:p>
          <a:p>
            <a:r>
              <a:rPr lang="en-US" altLang="zh-CN"/>
              <a:t>n≤100000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</a:t>
            </a:r>
            <a:r>
              <a:rPr lang="zh-CN" altLang="en-US"/>
              <a:t>树形</a:t>
            </a:r>
            <a:r>
              <a:rPr lang="en-US" altLang="zh-CN"/>
              <a:t>dp —— 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树形dp用于解决树上问题。</a:t>
            </a:r>
            <a:endParaRPr lang="zh-CN" altLang="en-US"/>
          </a:p>
          <a:p>
            <a:r>
              <a:rPr lang="zh-CN" altLang="en-US"/>
              <a:t>状态常常用 f (u, S) 来表示已经对子树 u 这个子问题进行过求解，状态为 S 的值。</a:t>
            </a:r>
            <a:endParaRPr lang="zh-CN" altLang="en-US"/>
          </a:p>
          <a:p>
            <a:r>
              <a:rPr lang="zh-CN" altLang="en-US"/>
              <a:t>转移往往会有子树合并，以及从 u 转移到 u 的父亲 par</a:t>
            </a:r>
            <a:r>
              <a:rPr lang="en-US" altLang="zh-CN"/>
              <a:t>_</a:t>
            </a:r>
            <a:r>
              <a:rPr lang="zh-CN" altLang="en-US"/>
              <a:t>u。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10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BZOJ4367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holiday假期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很容易发现可能的路线只有几种，一直向右，一直向左，向右走折回再向左走，或者向左走再向右走。 </a:t>
            </a:r>
            <a:endParaRPr lang="zh-CN" altLang="en-US"/>
          </a:p>
          <a:p>
            <a:r>
              <a:rPr lang="zh-CN" altLang="en-US"/>
              <a:t>设f[i],g[i],f1[i],g1[i]分别表示向右走i步，向左走i步，向右走最终返回st总共走i步，向左走最终返回st总共走i步，得到的最大愉悦值。 </a:t>
            </a:r>
            <a:endParaRPr lang="zh-CN" altLang="en-US"/>
          </a:p>
          <a:p>
            <a:r>
              <a:rPr lang="zh-CN" altLang="en-US"/>
              <a:t>然后答案就是max{max(f1[i]+g[m-i],g1[i]+f[m-i]),i=0……m} </a:t>
            </a:r>
            <a:endParaRPr lang="zh-CN" altLang="en-US"/>
          </a:p>
          <a:p>
            <a:r>
              <a:rPr lang="zh-CN" altLang="en-US"/>
              <a:t>以f[i]的求法为例 </a:t>
            </a:r>
            <a:endParaRPr lang="zh-CN" altLang="en-US"/>
          </a:p>
          <a:p>
            <a:r>
              <a:rPr lang="zh-CN" altLang="en-US"/>
              <a:t>设f[i]取得最优值时到达的最远点为d[i] </a:t>
            </a:r>
            <a:endParaRPr lang="zh-CN" altLang="en-US"/>
          </a:p>
          <a:p>
            <a:r>
              <a:rPr lang="zh-CN" altLang="en-US"/>
              <a:t>可以发现很好的性质，d[i]是单调递增的，并且取值都在st到n之间 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10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BZOJ4367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holiday假期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96390"/>
            <a:ext cx="10679430" cy="36150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10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BZOJ4367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holiday假期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假设当前我们要算的是f[l]~f[r],且d[l]~d[r]的取值范围是x到y </a:t>
            </a:r>
            <a:endParaRPr lang="zh-CN" altLang="en-US"/>
          </a:p>
          <a:p>
            <a:r>
              <a:rPr lang="zh-CN" altLang="en-US"/>
              <a:t>mid=(l+r)/2 暴力枚举x到y的所有决策求出f[mid]和d[mid] </a:t>
            </a:r>
            <a:endParaRPr lang="zh-CN" altLang="en-US"/>
          </a:p>
          <a:p>
            <a:r>
              <a:rPr lang="zh-CN" altLang="en-US"/>
              <a:t>得到两个子问题(l,mid-1,x,d[mid])和(mid+1,r,d[mid],y) </a:t>
            </a:r>
            <a:endParaRPr lang="zh-CN" altLang="en-US"/>
          </a:p>
          <a:p>
            <a:r>
              <a:rPr lang="zh-CN" altLang="en-US"/>
              <a:t>分别递归求解 </a:t>
            </a:r>
            <a:endParaRPr lang="zh-CN" altLang="en-US"/>
          </a:p>
          <a:p>
            <a:r>
              <a:rPr lang="zh-CN" altLang="en-US"/>
              <a:t>复杂度O(n log^2 n)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bzoj3711：[PA2014]Druzyny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体育课上，n个小朋友排成一行（从1到n编号），老师想把他们分成若干组，每一组都包含编号连续的一段小朋友，每个小朋友属于且仅属于一个组。</a:t>
            </a:r>
            <a:endParaRPr lang="zh-CN" altLang="en-US"/>
          </a:p>
          <a:p>
            <a:r>
              <a:rPr lang="zh-CN" altLang="en-US"/>
              <a:t>第i个小朋友希望它所在的组的人数不多于d[i]，不少于c[i]，否则他就会不满意。</a:t>
            </a:r>
            <a:endParaRPr lang="zh-CN" altLang="en-US"/>
          </a:p>
          <a:p>
            <a:r>
              <a:rPr lang="zh-CN" altLang="en-US"/>
              <a:t>在所有小朋友都满意的前提下，求可以分成的组的数目的最大值，以及有多少种分组方案能达到最大值。</a:t>
            </a:r>
            <a:endParaRPr lang="zh-CN" altLang="en-US"/>
          </a:p>
          <a:p>
            <a:r>
              <a:rPr lang="en-US" altLang="zh-CN"/>
              <a:t>n≤1000000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bzoj3711：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[PA2014]Druzyny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这题挺麻烦的。</a:t>
            </a:r>
            <a:endParaRPr lang="zh-CN" altLang="en-US"/>
          </a:p>
          <a:p>
            <a:r>
              <a:rPr lang="zh-CN" altLang="en-US"/>
              <a:t>记f[i]表示选择已经选取1..i，且i为右端点的答案，暴力转移是O(n^2)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不难发现，如果只考虑d[i],那么i作为右端点，可行的左端点的选择区间是单调增的，记为g[i],可以用线段树在O(n log n)求出。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bzoj3711：[PA2014]Druzyny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考虑分治，每次选取当前区间[l..r]内c[i]最大的作为分治中点mid。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考虑[l..mid]对[mid..r] 的贡献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那么若只有c[i]的限制，[mid..r]中每一个i可行的转移区间的的左端点都是l,右端点每次只会+1，i变化时可以O(1)更新答案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bzoj3711：[PA2014]Druzyny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考虑d[i]的限制，每次g[i]&gt;当前左端点时，用线段树更新答案。由于每个g[i]只会对之前的一个分治区间产生影响。所以左端点的右移的复杂度的和是O(n log n)的。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为了保证分治的复杂度，左边对右边的影响要在min(左区间大小，右区间大小)处理出来，当L&gt;R时复杂度显然是O(R)的，当L&lt;R时，为了在O(L)的复杂度内得出答案。当右区间访问到mid+L时，左区间可行的右端点显然是mid，此时二分出左区间中还包含哪些g[i]，在线段树上打标记更新答案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凸优化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带权二分是一类对DP的优化，对于某些最优化问题的(2d/yd)DP，通过这种优化，其效率可以达到简化后的(1d/yd)DP的效率乘一个log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（(xd/yd)DP是指状态数为n^x级且每种状态的转移数为ny级的DP，这个形式下的DP的最好效率是n</a:t>
            </a:r>
            <a:r>
              <a:rPr lang="en-US" altLang="zh-CN"/>
              <a:t>^(</a:t>
            </a:r>
            <a:r>
              <a:rPr lang="zh-CN" altLang="en-US"/>
              <a:t>x+y</a:t>
            </a:r>
            <a:r>
              <a:rPr lang="en-US" altLang="zh-CN"/>
              <a:t>)</a:t>
            </a:r>
            <a:r>
              <a:rPr lang="zh-CN" altLang="en-US"/>
              <a:t>的）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凸优化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考虑有一个(2d/yd)DP，我们要得到的是状态(n,m)的最值f[n][m]</a:t>
            </a:r>
            <a:endParaRPr lang="zh-CN" altLang="en-US"/>
          </a:p>
          <a:p>
            <a:r>
              <a:rPr lang="zh-CN" altLang="en-US"/>
              <a:t>如果这个DP没有第二位限制的话是一个非常好搞的1dDP(状态为x时，其答案f'[x]为原来f[x][i]中i枚举所有值时的最优值，由于DP状态的精确性有所下降，所以一般情况下f'的DP的确可以是一个(1d/y'd)DP，而且y'&lt;=y,也就是一个比之前更好搞的DP)</a:t>
            </a:r>
            <a:endParaRPr lang="zh-CN" altLang="en-US"/>
          </a:p>
          <a:p>
            <a:r>
              <a:rPr lang="zh-CN" altLang="en-US"/>
              <a:t>那我们尽量希望把第二位消掉，以优化状态数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凸优化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设有函数F满足F(i)=f[n][i]；</a:t>
            </a:r>
            <a:endParaRPr lang="zh-CN" altLang="en-US"/>
          </a:p>
          <a:p>
            <a:r>
              <a:rPr lang="zh-CN" altLang="en-US">
                <a:sym typeface="+mn-ea"/>
              </a:rPr>
              <a:t>F在整点处的最值，也是对于所有i而言f[n][i]的最值；</a:t>
            </a:r>
            <a:endParaRPr lang="zh-CN" altLang="en-US"/>
          </a:p>
          <a:p>
            <a:r>
              <a:rPr lang="zh-CN" altLang="en-US">
                <a:sym typeface="+mn-ea"/>
              </a:rPr>
              <a:t>那么设这个值为f'[n]，可以发现f'[n]就是我们上文中所说的消去第二位限制后出现的那个很好搞的DP</a:t>
            </a:r>
            <a:endParaRPr lang="zh-CN" altLang="en-US"/>
          </a:p>
          <a:p>
            <a:r>
              <a:rPr lang="zh-CN" altLang="en-US">
                <a:sym typeface="+mn-ea"/>
              </a:rPr>
              <a:t>然而，这样得到的f'[n]=f[n][x]，却并不能保证x=m。</a:t>
            </a:r>
            <a:endParaRPr lang="zh-CN" altLang="en-US"/>
          </a:p>
          <a:p>
            <a:r>
              <a:rPr lang="zh-CN" altLang="en-US">
                <a:sym typeface="+mn-ea"/>
              </a:rPr>
              <a:t>考虑给F搭配另一个函数G以得到函数H，使得H(x)=F(x)+G(x)</a:t>
            </a:r>
            <a:endParaRPr lang="zh-CN" altLang="en-US">
              <a:sym typeface="+mn-ea"/>
            </a:endParaRPr>
          </a:p>
          <a:p>
            <a:r>
              <a:rPr lang="zh-CN" altLang="en-US"/>
              <a:t>且H(x)在x=m时取得整点处的最值；</a:t>
            </a:r>
            <a:endParaRPr lang="zh-CN" altLang="en-US"/>
          </a:p>
          <a:p>
            <a:r>
              <a:rPr lang="zh-CN" altLang="en-US"/>
              <a:t>这样的话，设这个最值为h'[n]，如果h'[n]也恰好是个很好搞的(1d/y''d)DP(这需要G十分恰当)，那么h'[n]就可以是我们优化状态数的产物。而最终的答案就是h'[n]-G(m)了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树形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有一棵 n 个节点 n</a:t>
            </a:r>
            <a:r>
              <a:rPr lang="en-US" altLang="zh-CN"/>
              <a:t>-</a:t>
            </a:r>
            <a:r>
              <a:rPr lang="zh-CN" altLang="en-US"/>
              <a:t>1 条边的无向树，每条边 (u, v) 有边权w。</a:t>
            </a:r>
            <a:endParaRPr lang="zh-CN" altLang="en-US"/>
          </a:p>
          <a:p>
            <a:r>
              <a:rPr lang="zh-CN" altLang="en-US"/>
              <a:t>问树上最远两个点的距离</a:t>
            </a:r>
            <a:endParaRPr lang="zh-CN" altLang="en-US"/>
          </a:p>
          <a:p>
            <a:r>
              <a:rPr lang="zh-CN" altLang="en-US"/>
              <a:t>数据范围：1 ≤ n ≤ 10</a:t>
            </a:r>
            <a:r>
              <a:rPr lang="en-US" altLang="zh-CN" baseline="30000"/>
              <a:t>5</a:t>
            </a:r>
            <a:r>
              <a:rPr lang="zh-CN" altLang="en-US"/>
              <a:t>, |w| ≤ 10</a:t>
            </a:r>
            <a:r>
              <a:rPr lang="en-US" altLang="zh-CN" baseline="30000"/>
              <a:t>9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凸优化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比如有f[a][b]=max{f[</a:t>
            </a:r>
            <a:r>
              <a:rPr lang="en-US" altLang="zh-CN"/>
              <a:t>c</a:t>
            </a:r>
            <a:r>
              <a:rPr lang="zh-CN" altLang="en-US"/>
              <a:t>][</a:t>
            </a:r>
            <a:r>
              <a:rPr lang="en-US" altLang="zh-CN"/>
              <a:t>b-1</a:t>
            </a:r>
            <a:r>
              <a:rPr lang="zh-CN" altLang="en-US"/>
              <a:t>]+val[</a:t>
            </a:r>
            <a:r>
              <a:rPr lang="en-US" altLang="zh-CN"/>
              <a:t>c+1][a</a:t>
            </a:r>
            <a:r>
              <a:rPr lang="zh-CN" altLang="en-US"/>
              <a:t>]}</a:t>
            </a:r>
            <a:r>
              <a:rPr lang="en-US" altLang="zh-CN"/>
              <a:t>(c&lt;a)</a:t>
            </a:r>
            <a:endParaRPr lang="zh-CN" altLang="en-US"/>
          </a:p>
          <a:p>
            <a:r>
              <a:rPr lang="zh-CN" altLang="en-US"/>
              <a:t>由之前的定义有Fmax=f'[n]=max{f[n][i]}</a:t>
            </a:r>
            <a:endParaRPr lang="zh-CN" altLang="en-US"/>
          </a:p>
          <a:p>
            <a:r>
              <a:rPr lang="zh-CN" altLang="en-US"/>
              <a:t>可以发现f'[x]是一个很好搞的DP</a:t>
            </a:r>
            <a:endParaRPr lang="zh-CN" altLang="en-US"/>
          </a:p>
          <a:p>
            <a:r>
              <a:rPr lang="zh-CN" altLang="en-US"/>
              <a:t>f'[b]=max{f'[c]+val[c+1,b]}</a:t>
            </a:r>
            <a:endParaRPr lang="zh-CN" altLang="en-US"/>
          </a:p>
          <a:p>
            <a:r>
              <a:rPr lang="zh-CN" altLang="en-US"/>
              <a:t>如果函数</a:t>
            </a:r>
            <a:r>
              <a:rPr lang="en-US" altLang="zh-CN"/>
              <a:t>F</a:t>
            </a:r>
            <a:r>
              <a:rPr lang="zh-CN" altLang="en-US"/>
              <a:t>的曲线具有凸性，</a:t>
            </a:r>
            <a:endParaRPr lang="zh-CN" altLang="en-US"/>
          </a:p>
          <a:p>
            <a:r>
              <a:rPr lang="zh-CN" altLang="en-US"/>
              <a:t>那么只要H(x)是F(x)搭配不同斜率的正比例函数G(x)（即H(x)=F(x)+K*x，其中G(x)=K*x），就可以使不同的x变成H(x)取到最值的地方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把n个数分成m段，求每段和的平方的和的最小值。</a:t>
            </a:r>
            <a:endParaRPr lang="zh-CN" altLang="en-US"/>
          </a:p>
          <a:p>
            <a:r>
              <a:rPr lang="en-US" altLang="zh-CN"/>
              <a:t>n,m≤100000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设F(x)=f[x][n]可以证明F(x)是一个随x增加，斜率增的函数。</a:t>
            </a:r>
            <a:endParaRPr lang="zh-CN" altLang="en-US"/>
          </a:p>
          <a:p>
            <a:r>
              <a:rPr lang="zh-CN" altLang="en-US"/>
              <a:t>如果没有m段的限制的话</a:t>
            </a:r>
            <a:endParaRPr lang="zh-CN" altLang="en-US"/>
          </a:p>
          <a:p>
            <a:r>
              <a:rPr lang="zh-CN" altLang="en-US"/>
              <a:t>有f′[j]=</a:t>
            </a:r>
            <a:r>
              <a:rPr lang="en-US" altLang="zh-CN"/>
              <a:t>min(</a:t>
            </a:r>
            <a:r>
              <a:rPr lang="zh-CN" altLang="en-US"/>
              <a:t>f[k]+(sum</a:t>
            </a:r>
            <a:r>
              <a:rPr lang="en-US" altLang="zh-CN"/>
              <a:t>[k+1][j]</a:t>
            </a:r>
            <a:r>
              <a:rPr lang="en-US" altLang="zh-CN"/>
              <a:t>)^2)</a:t>
            </a:r>
            <a:endParaRPr lang="zh-CN" altLang="en-US"/>
          </a:p>
          <a:p>
            <a:r>
              <a:rPr lang="zh-CN" altLang="en-US"/>
              <a:t>通过预处理前缀和以及一些斜率优化技巧，这个方程可以做到O(n)</a:t>
            </a:r>
            <a:endParaRPr lang="zh-CN" altLang="en-US"/>
          </a:p>
          <a:p>
            <a:r>
              <a:rPr lang="zh-CN" altLang="en-US"/>
              <a:t>如果我们给每次划分搭配一个费用K的话</a:t>
            </a:r>
            <a:endParaRPr lang="zh-CN" altLang="en-US"/>
          </a:p>
          <a:p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′[j]=</a:t>
            </a:r>
            <a:r>
              <a:rPr lang="en-US" altLang="zh-CN">
                <a:sym typeface="+mn-ea"/>
              </a:rPr>
              <a:t>min(H'</a:t>
            </a:r>
            <a:r>
              <a:rPr lang="zh-CN" altLang="en-US">
                <a:sym typeface="+mn-ea"/>
              </a:rPr>
              <a:t>[k]+(sum</a:t>
            </a:r>
            <a:r>
              <a:rPr lang="en-US" altLang="zh-CN">
                <a:sym typeface="+mn-ea"/>
              </a:rPr>
              <a:t>[k+1][j])^2)+K</a:t>
            </a:r>
            <a:endParaRPr lang="zh-CN" altLang="en-US"/>
          </a:p>
          <a:p>
            <a:r>
              <a:rPr lang="zh-CN" altLang="en-US"/>
              <a:t>同样可以斜率优化做到O(n)</a:t>
            </a:r>
            <a:endParaRPr lang="zh-CN" altLang="en-US"/>
          </a:p>
          <a:p>
            <a:r>
              <a:rPr lang="zh-CN" altLang="en-US"/>
              <a:t>这样，我们二分K，判定此时</a:t>
            </a:r>
            <a:r>
              <a:rPr lang="en-US" altLang="zh-CN"/>
              <a:t>H</a:t>
            </a:r>
            <a:r>
              <a:rPr lang="zh-CN" altLang="en-US"/>
              <a:t>′[n]对应的划分次数与m的关系，从而找的一个合适的K，进而找的问题的答案。</a:t>
            </a:r>
            <a:endParaRPr lang="zh-CN" altLang="en-US"/>
          </a:p>
          <a:p>
            <a:r>
              <a:rPr lang="zh-CN" altLang="en-US"/>
              <a:t>最终效率为O(nlogV)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12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[八省联考2018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]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林克卡特树lct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在大小为</a:t>
            </a:r>
            <a:r>
              <a:rPr lang="en-US" altLang="zh-CN"/>
              <a:t>n</a:t>
            </a:r>
            <a:r>
              <a:rPr lang="zh-CN" altLang="en-US"/>
              <a:t>的</a:t>
            </a:r>
            <a:r>
              <a:rPr lang="zh-CN" altLang="en-US"/>
              <a:t>树上选择k条不相交的链，使其权值和最大。</a:t>
            </a:r>
            <a:endParaRPr lang="zh-CN" altLang="en-US"/>
          </a:p>
          <a:p>
            <a:r>
              <a:rPr lang="en-US" altLang="zh-CN"/>
              <a:t>n,k≤100000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12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[八省联考2018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]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林克卡特树lct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令f[0/1/2][i][j]表示i号节点的子树中选了j条链，i节点度数为0/1/2的最大值。</a:t>
            </a:r>
            <a:endParaRPr lang="zh-CN" altLang="en-US"/>
          </a:p>
          <a:p>
            <a:r>
              <a:rPr lang="zh-CN" altLang="en-US"/>
              <a:t>更新的时候分三种情况讨论。</a:t>
            </a:r>
            <a:endParaRPr lang="zh-CN" altLang="en-US"/>
          </a:p>
          <a:p>
            <a:r>
              <a:rPr lang="zh-CN" altLang="en-US"/>
              <a:t>但是这样复杂度是O(</a:t>
            </a:r>
            <a:r>
              <a:rPr lang="en-US" altLang="zh-CN"/>
              <a:t>N</a:t>
            </a:r>
            <a:r>
              <a:rPr lang="zh-CN" altLang="en-US"/>
              <a:t>K)的，考虑继续优化。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2.4——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例题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12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[八省联考2018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]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林克卡特树lct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按照套路，我们观察f数组在不同的k下的最优解，不难发现函数是上凸的。严格证明不会，自己意会一下吧。。</a:t>
            </a:r>
            <a:endParaRPr lang="zh-CN" altLang="en-US"/>
          </a:p>
          <a:p>
            <a:r>
              <a:rPr lang="zh-CN" altLang="en-US"/>
              <a:t>按照套路，二分一个边权，加到每条边上，我们可以通过控制边权来控制k的大小。如果边权都很小，肯定是少选几条链比较优，如果边权比较大，肯定是多选几条优。</a:t>
            </a:r>
            <a:endParaRPr lang="zh-CN" altLang="en-US"/>
          </a:p>
          <a:p>
            <a:r>
              <a:rPr lang="zh-CN" altLang="en-US"/>
              <a:t>按照套路，如果我们二分到一个边权，在这里恰好选了k条链，那么这种选法就是最优的。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O(NlogV)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树形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 dp(u) 表示对于以 u 为根的子树，u 子树中距离 u 最远的点的距离是多少。</a:t>
            </a:r>
            <a:endParaRPr lang="zh-CN" altLang="en-US"/>
          </a:p>
          <a:p>
            <a:r>
              <a:rPr lang="zh-CN" altLang="en-US"/>
              <a:t>用 dp(v) 的值去更新 v 的父亲 u 的值时：</a:t>
            </a:r>
            <a:endParaRPr lang="zh-CN" altLang="en-US"/>
          </a:p>
          <a:p>
            <a:r>
              <a:rPr lang="zh-CN" altLang="en-US"/>
              <a:t>dp(u) = max{dp(u), dp(v) + w(u, v)}。</a:t>
            </a:r>
            <a:endParaRPr lang="zh-CN" altLang="en-US"/>
          </a:p>
          <a:p>
            <a:r>
              <a:rPr lang="zh-CN" altLang="en-US"/>
              <a:t>每次更新时顺便维护答案。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树形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有一棵 n 个节点 n</a:t>
            </a:r>
            <a:r>
              <a:rPr lang="en-US" altLang="zh-CN"/>
              <a:t>-</a:t>
            </a:r>
            <a:r>
              <a:rPr lang="zh-CN" altLang="en-US"/>
              <a:t>1 条边的无向树，树上节点用 1, 2, ..., n编号。</a:t>
            </a:r>
            <a:endParaRPr lang="zh-CN" altLang="en-US"/>
          </a:p>
          <a:p>
            <a:r>
              <a:rPr lang="zh-CN" altLang="en-US"/>
              <a:t>初始时每个节点都时白色。如果选中了节点 u，则所有与</a:t>
            </a:r>
            <a:r>
              <a:rPr lang="en-US" altLang="zh-CN"/>
              <a:t>u</a:t>
            </a:r>
            <a:r>
              <a:rPr lang="zh-CN" altLang="en-US"/>
              <a:t>相邻的点v 都会被染成黑色。注意 u 自身不会被染黑。</a:t>
            </a:r>
            <a:endParaRPr lang="zh-CN" altLang="en-US"/>
          </a:p>
          <a:p>
            <a:r>
              <a:rPr lang="zh-CN" altLang="en-US"/>
              <a:t>现在总共要选择恰好 k 个点，问有多少种方案使得所有节点被染黑。</a:t>
            </a:r>
            <a:endParaRPr lang="zh-CN" altLang="en-US"/>
          </a:p>
          <a:p>
            <a:r>
              <a:rPr lang="en-US" altLang="zh-CN"/>
              <a:t>n≤10</a:t>
            </a:r>
            <a:r>
              <a:rPr lang="en-US" altLang="zh-CN" baseline="30000"/>
              <a:t>5</a:t>
            </a:r>
            <a:r>
              <a:rPr lang="zh-CN" altLang="en-US"/>
              <a:t>，</a:t>
            </a:r>
            <a:r>
              <a:rPr lang="en-US" altLang="zh-CN"/>
              <a:t>k≤100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树形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 dp(u, k, color, choice) 表示对于以 u 为根的子树，里面选了 k 个点，u 是否已经被染黑，u 有没有被选中。</a:t>
            </a:r>
            <a:endParaRPr lang="zh-CN" altLang="en-US"/>
          </a:p>
          <a:p>
            <a:r>
              <a:rPr lang="zh-CN" altLang="en-US"/>
              <a:t>转移时只需要考虑相邻节点的影响。</a:t>
            </a:r>
            <a:endParaRPr lang="zh-CN" altLang="en-US"/>
          </a:p>
          <a:p>
            <a:r>
              <a:rPr lang="zh-CN" altLang="en-US"/>
              <a:t>时间复杂度：O(nk</a:t>
            </a:r>
            <a:r>
              <a:rPr lang="en-US" altLang="zh-CN" baseline="30000"/>
              <a:t>2</a:t>
            </a:r>
            <a:r>
              <a:rPr lang="zh-CN" altLang="en-US"/>
              <a:t>)。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树形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例题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如果在枚举子树</a:t>
            </a:r>
            <a:r>
              <a:rPr lang="en-US" altLang="zh-CN"/>
              <a:t>u</a:t>
            </a:r>
            <a:r>
              <a:rPr lang="zh-CN" altLang="en-US"/>
              <a:t>中的</a:t>
            </a:r>
            <a:r>
              <a:rPr lang="en-US" altLang="zh-CN"/>
              <a:t>k</a:t>
            </a:r>
            <a:r>
              <a:rPr lang="zh-CN" altLang="en-US"/>
              <a:t>时只枚举到</a:t>
            </a:r>
            <a:r>
              <a:rPr lang="en-US" altLang="zh-CN"/>
              <a:t>min(size_u,k)</a:t>
            </a:r>
            <a:r>
              <a:rPr lang="zh-CN" altLang="en-US"/>
              <a:t>，复杂度并没有想象的那么大。</a:t>
            </a:r>
            <a:endParaRPr lang="zh-CN" altLang="en-US"/>
          </a:p>
          <a:p>
            <a:r>
              <a:rPr lang="zh-CN" altLang="en-US"/>
              <a:t>对合并的两棵子树大小分类讨论，可以证明是 O(nk)。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数位</a:t>
            </a:r>
            <a:r>
              <a:rPr lang="en-US" altLang="zh-CN">
                <a:sym typeface="+mn-ea"/>
              </a:rPr>
              <a:t>dp —— </a:t>
            </a:r>
            <a:r>
              <a:rPr lang="zh-CN" altLang="en-US">
                <a:sym typeface="+mn-ea"/>
              </a:rPr>
              <a:t>概述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如果题目给定了一些非常大的数字，问你有多少种符合条件的数字，数位dp就可以帮助解决这类问题。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一般来说，数位</a:t>
            </a:r>
            <a:r>
              <a:rPr lang="en-US" altLang="zh-CN"/>
              <a:t>dp</a:t>
            </a:r>
            <a:r>
              <a:rPr lang="zh-CN" altLang="en-US"/>
              <a:t>从高到低（或从低到高）枚举每一位填的数，</a:t>
            </a:r>
            <a:r>
              <a:rPr lang="en-US" altLang="zh-CN"/>
              <a:t>f(k,S)</a:t>
            </a:r>
            <a:r>
              <a:rPr lang="zh-CN" altLang="en-US"/>
              <a:t>表示已经填了</a:t>
            </a:r>
            <a:r>
              <a:rPr lang="en-US" altLang="zh-CN"/>
              <a:t>k</a:t>
            </a:r>
            <a:r>
              <a:rPr lang="zh-CN" altLang="en-US"/>
              <a:t>位，题目中条件的满足情况为</a:t>
            </a:r>
            <a:r>
              <a:rPr lang="en-US" altLang="zh-CN"/>
              <a:t>S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ID" val="custom20184566_1*a*1"/>
  <p:tag name="KSO_WM_UNIT_PRESET_TEXT" val="细线简约总结汇报"/>
  <p:tag name="KSO_WM_UNIT_NOCLEAR" val="0"/>
  <p:tag name="KSO_WM_UNIT_DIAGRAM_ISNUMVISUAL" val="0"/>
  <p:tag name="KSO_WM_UNIT_DIAGRAM_ISREFERUNIT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4566_1*b*1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TEMPLATE_THUMBS_INDEX" val="1、9、12、17、19、22"/>
  <p:tag name="KSO_WM_SLIDE_ID" val="custom20184566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4566"/>
  <p:tag name="KSO_WM_SLIDE_LAYOUT" val="a_b"/>
  <p:tag name="KSO_WM_SLIDE_LAYOUT_CNT" val="1_1"/>
  <p:tag name="KSO_WM_COMBINE_RELATE_SLIDE_ID" val="background20180946_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heme/theme1.xml><?xml version="1.0" encoding="utf-8"?>
<a:theme xmlns:a="http://schemas.openxmlformats.org/drawingml/2006/main" name="1_Office 主题">
  <a:themeElements>
    <a:clrScheme name="自定义 113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262626"/>
      </a:accent2>
      <a:accent3>
        <a:srgbClr val="7E7E7E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6247</Words>
  <Application>WPS 演示</Application>
  <PresentationFormat>宽屏</PresentationFormat>
  <Paragraphs>310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方正兰亭细黑_GBK</vt:lpstr>
      <vt:lpstr>微软雅黑</vt:lpstr>
      <vt:lpstr>Arial Unicode MS</vt:lpstr>
      <vt:lpstr>Tahoma</vt:lpstr>
      <vt:lpstr>黑体</vt:lpstr>
      <vt:lpstr>1_Office 主题</vt:lpstr>
      <vt:lpstr>动态规划选讲</vt:lpstr>
      <vt:lpstr>目录</vt:lpstr>
      <vt:lpstr>1.1树形dp —— 概述</vt:lpstr>
      <vt:lpstr>1.1树形dp —— 例题1</vt:lpstr>
      <vt:lpstr>1.1树形dp —— 例题1</vt:lpstr>
      <vt:lpstr>1.1树形dp —— 例题2</vt:lpstr>
      <vt:lpstr>1.1树形dp —— 例题2</vt:lpstr>
      <vt:lpstr>1.1树形dp —— 例题2</vt:lpstr>
      <vt:lpstr>1.2数位dp —— 概述</vt:lpstr>
      <vt:lpstr>1.2数位dp —— 例题3</vt:lpstr>
      <vt:lpstr>1.2数位dp —— 例题3</vt:lpstr>
      <vt:lpstr>1.2数位dp —— 例题4</vt:lpstr>
      <vt:lpstr>1.2数位dp —— 例题4</vt:lpstr>
      <vt:lpstr>1.3状压dp —— 概述</vt:lpstr>
      <vt:lpstr>1.3状压dp —— 例题5</vt:lpstr>
      <vt:lpstr>1.3状压dp —— 例题5</vt:lpstr>
      <vt:lpstr>1.3状压dp —— 例题6</vt:lpstr>
      <vt:lpstr>1.3状压dp —— 例题6</vt:lpstr>
      <vt:lpstr>2.1单调队列优化 —— 概述</vt:lpstr>
      <vt:lpstr>2.1单调队列优化 —— 概述</vt:lpstr>
      <vt:lpstr>2.1——例题7 poj2373 Dividing the Path</vt:lpstr>
      <vt:lpstr>2.1——例题7 poj2373 Dividing the Path</vt:lpstr>
      <vt:lpstr>2.1例题8——多重背包</vt:lpstr>
      <vt:lpstr>2.1例题8——多重背包</vt:lpstr>
      <vt:lpstr>2.2斜率优化 —— 概述</vt:lpstr>
      <vt:lpstr>2.2 —— 例题9</vt:lpstr>
      <vt:lpstr>2.2 —— 例题9</vt:lpstr>
      <vt:lpstr>2.3 分治优化</vt:lpstr>
      <vt:lpstr>2.3 ——例题10 BZOJ4367:holiday假期</vt:lpstr>
      <vt:lpstr>2.3 ——例题10 BZOJ4367:holiday假期</vt:lpstr>
      <vt:lpstr>2.3 ——例题10 BZOJ4367:holiday假期</vt:lpstr>
      <vt:lpstr>2.3 ——例题10 BZOJ4367:holiday假期</vt:lpstr>
      <vt:lpstr>2.3 ——例题11 bzoj3711：[PA2014]Druzyny</vt:lpstr>
      <vt:lpstr>2.3 ——例题11 bzoj3711：[PA2014]Druzyny</vt:lpstr>
      <vt:lpstr>2.3 ——例题11 bzoj3711：[PA2014]Druzyny</vt:lpstr>
      <vt:lpstr>2.3 ——例题11 bzoj3711：[PA2014]Druzyny</vt:lpstr>
      <vt:lpstr>2.4凸优化</vt:lpstr>
      <vt:lpstr>2.4凸优化</vt:lpstr>
      <vt:lpstr>2.4凸优化</vt:lpstr>
      <vt:lpstr>2.4凸优化</vt:lpstr>
      <vt:lpstr>2.4——例题11</vt:lpstr>
      <vt:lpstr>2.4——例题11</vt:lpstr>
      <vt:lpstr>2.4——例题12 [八省联考2018]林克卡特树lct</vt:lpstr>
      <vt:lpstr>2.4——例题12 [八省联考2018]林克卡特树lct</vt:lpstr>
      <vt:lpstr>2.4——例题12 [八省联考2018]林克卡特树lct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</dc:creator>
  <cp:lastModifiedBy>VanishD</cp:lastModifiedBy>
  <cp:revision>81</cp:revision>
  <dcterms:created xsi:type="dcterms:W3CDTF">2019-05-17T13:31:00Z</dcterms:created>
  <dcterms:modified xsi:type="dcterms:W3CDTF">2019-05-17T15:10:14Z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