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9" r:id="rId16"/>
    <p:sldId id="29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91" r:id="rId33"/>
    <p:sldId id="292" r:id="rId34"/>
    <p:sldId id="293" r:id="rId35"/>
    <p:sldId id="294" r:id="rId36"/>
    <p:sldId id="285" r:id="rId37"/>
    <p:sldId id="286" r:id="rId38"/>
    <p:sldId id="287" r:id="rId39"/>
    <p:sldId id="288" r:id="rId40"/>
    <p:sldId id="29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0" autoAdjust="0"/>
    <p:restoredTop sz="94660"/>
  </p:normalViewPr>
  <p:slideViewPr>
    <p:cSldViewPr>
      <p:cViewPr varScale="1">
        <p:scale>
          <a:sx n="65" d="100"/>
          <a:sy n="65" d="100"/>
        </p:scale>
        <p:origin x="12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059C-0E9F-428A-93AB-73F38F174DC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940E-FD8F-4D45-9D41-FD294696E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6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30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30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30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30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2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7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3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3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5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PLL_algorithm" TargetMode="External"/><Relationship Id="rId2" Type="http://schemas.openxmlformats.org/officeDocument/2006/relationships/hyperlink" Target="http://en.wikipedia.org/wiki/Boolean_satisfiabilit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atisfiability_Modulo_Theor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简单数理逻辑及其应用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 计算机科学与技术系</a:t>
            </a:r>
            <a:endParaRPr lang="en-US" altLang="zh-CN" dirty="0"/>
          </a:p>
          <a:p>
            <a:r>
              <a:rPr lang="zh-CN" altLang="en-US" dirty="0"/>
              <a:t>李恺威</a:t>
            </a:r>
            <a:endParaRPr lang="en-US" altLang="zh-CN" dirty="0"/>
          </a:p>
          <a:p>
            <a:r>
              <a:rPr lang="en-US" altLang="zh-CN" dirty="0"/>
              <a:t>chnlkw@gmail.com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85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合式公式分类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永真式：在任何解释</a:t>
            </a:r>
            <a:r>
              <a:rPr lang="en-US" altLang="zh-CN" dirty="0"/>
              <a:t>I</a:t>
            </a:r>
            <a:r>
              <a:rPr lang="zh-CN" altLang="en-US" dirty="0"/>
              <a:t>下都为真</a:t>
            </a:r>
            <a:r>
              <a:rPr lang="en-US" altLang="zh-CN" dirty="0"/>
              <a:t>(T)</a:t>
            </a:r>
          </a:p>
          <a:p>
            <a:r>
              <a:rPr lang="zh-CN" altLang="en-US" dirty="0"/>
              <a:t>可满足式：在某个解释</a:t>
            </a:r>
            <a:r>
              <a:rPr lang="en-US" altLang="zh-CN" dirty="0"/>
              <a:t>I</a:t>
            </a:r>
            <a:r>
              <a:rPr lang="en-US" altLang="zh-CN" baseline="-25000" dirty="0"/>
              <a:t>0</a:t>
            </a:r>
            <a:r>
              <a:rPr lang="zh-CN" altLang="en-US" dirty="0"/>
              <a:t>下为真</a:t>
            </a:r>
            <a:r>
              <a:rPr lang="en-US" altLang="zh-CN" dirty="0"/>
              <a:t>(T)</a:t>
            </a:r>
          </a:p>
          <a:p>
            <a:r>
              <a:rPr lang="zh-CN" altLang="en-US" dirty="0"/>
              <a:t>矛盾式：在任何解释</a:t>
            </a:r>
            <a:r>
              <a:rPr lang="en-US" altLang="zh-CN" dirty="0"/>
              <a:t>I</a:t>
            </a:r>
            <a:r>
              <a:rPr lang="zh-CN" altLang="en-US" dirty="0"/>
              <a:t>下都为假</a:t>
            </a:r>
            <a:r>
              <a:rPr lang="en-US" altLang="zh-CN" dirty="0"/>
              <a:t>(F)</a:t>
            </a:r>
          </a:p>
          <a:p>
            <a:r>
              <a:rPr lang="zh-CN" altLang="en-US" dirty="0"/>
              <a:t>例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P ∨ ¬P     	I</a:t>
            </a:r>
            <a:r>
              <a:rPr lang="en-US" altLang="zh-CN" baseline="-25000" dirty="0"/>
              <a:t>0</a:t>
            </a:r>
            <a:r>
              <a:rPr lang="en-US" altLang="zh-CN" dirty="0"/>
              <a:t>=(T) I</a:t>
            </a:r>
            <a:r>
              <a:rPr lang="en-US" altLang="zh-CN" baseline="-25000" dirty="0"/>
              <a:t>1</a:t>
            </a:r>
            <a:r>
              <a:rPr lang="en-US" altLang="zh-CN" dirty="0"/>
              <a:t>=(F)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P </a:t>
            </a:r>
            <a:r>
              <a:rPr lang="zh-CN" altLang="en-US" dirty="0"/>
              <a:t>∧ </a:t>
            </a:r>
            <a:r>
              <a:rPr lang="en-US" altLang="zh-CN" dirty="0"/>
              <a:t>¬Q	I</a:t>
            </a:r>
            <a:r>
              <a:rPr lang="en-US" altLang="zh-CN" baseline="-25000" dirty="0"/>
              <a:t>0</a:t>
            </a:r>
            <a:r>
              <a:rPr lang="en-US" altLang="zh-CN" dirty="0"/>
              <a:t>=(T, 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</a:t>
            </a:r>
            <a:r>
              <a:rPr lang="en-US" altLang="zh-CN" dirty="0"/>
              <a:t>∨ ¬P		</a:t>
            </a:r>
            <a:r>
              <a:rPr lang="zh-CN" altLang="en-US" dirty="0"/>
              <a:t>矛盾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三种公式关系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永真，当且仅当</a:t>
            </a:r>
            <a:r>
              <a:rPr lang="en-US" altLang="zh-CN" dirty="0"/>
              <a:t>¬A</a:t>
            </a:r>
            <a:r>
              <a:rPr lang="zh-CN" altLang="en-US" dirty="0"/>
              <a:t>永假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可满足，当且仅当</a:t>
            </a:r>
            <a:r>
              <a:rPr lang="en-US" altLang="zh-CN" dirty="0"/>
              <a:t>¬A</a:t>
            </a:r>
            <a:r>
              <a:rPr lang="zh-CN" altLang="en-US" dirty="0"/>
              <a:t>非永真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不可满足，当且仅当</a:t>
            </a:r>
            <a:r>
              <a:rPr lang="en-US" altLang="zh-CN" dirty="0"/>
              <a:t>A</a:t>
            </a:r>
            <a:r>
              <a:rPr lang="zh-CN" altLang="en-US" dirty="0"/>
              <a:t>永假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43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等值公式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两个公式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zh-CN" altLang="en-US" dirty="0"/>
              <a:t>是所有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中的命题变项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个不同的解释</a:t>
            </a:r>
            <a:endParaRPr lang="en-US" altLang="zh-CN" dirty="0"/>
          </a:p>
          <a:p>
            <a:r>
              <a:rPr lang="zh-CN" altLang="en-US" dirty="0"/>
              <a:t>在任何解释下，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的真值都相等</a:t>
            </a:r>
            <a:endParaRPr lang="en-US" altLang="zh-CN" dirty="0"/>
          </a:p>
          <a:p>
            <a:r>
              <a:rPr lang="zh-CN" altLang="en-US" dirty="0"/>
              <a:t>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等值，记</a:t>
            </a:r>
            <a:r>
              <a:rPr lang="en-US" altLang="zh-CN" dirty="0"/>
              <a:t>A=B</a:t>
            </a:r>
          </a:p>
        </p:txBody>
      </p:sp>
    </p:spTree>
    <p:extLst>
      <p:ext uri="{BB962C8B-B14F-4D97-AF65-F5344CB8AC3E}">
        <p14:creationId xmlns:p14="http://schemas.microsoft.com/office/powerpoint/2010/main" val="336095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等值定理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对公式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A=B</a:t>
            </a:r>
            <a:r>
              <a:rPr lang="zh-CN" altLang="en-US" dirty="0"/>
              <a:t>的充分必要条件是</a:t>
            </a:r>
            <a:r>
              <a:rPr lang="en-US" altLang="zh-CN" dirty="0"/>
              <a:t>A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dirty="0"/>
              <a:t>B</a:t>
            </a:r>
            <a:r>
              <a:rPr lang="zh-CN" altLang="en-US" dirty="0"/>
              <a:t>是永真式</a:t>
            </a:r>
            <a:endParaRPr lang="en-US" dirty="0"/>
          </a:p>
          <a:p>
            <a:r>
              <a:rPr lang="zh-CN" altLang="en-US" dirty="0"/>
              <a:t>不要将“</a:t>
            </a:r>
            <a:r>
              <a:rPr lang="en-US" altLang="zh-CN" dirty="0"/>
              <a:t>=</a:t>
            </a:r>
            <a:r>
              <a:rPr lang="zh-CN" altLang="en-US" dirty="0"/>
              <a:t>”视作连结词</a:t>
            </a:r>
            <a:endParaRPr lang="en-US" altLang="zh-CN" dirty="0"/>
          </a:p>
          <a:p>
            <a:r>
              <a:rPr lang="en-US" altLang="zh-CN" dirty="0"/>
              <a:t>A=B</a:t>
            </a:r>
            <a:r>
              <a:rPr lang="zh-CN" altLang="en-US" dirty="0"/>
              <a:t>表示公式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的一种关系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自反性：</a:t>
            </a:r>
            <a:r>
              <a:rPr lang="en-US" altLang="zh-CN" dirty="0"/>
              <a:t>A=A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对称性：若</a:t>
            </a:r>
            <a:r>
              <a:rPr lang="en-US" altLang="zh-CN" dirty="0"/>
              <a:t>A=B</a:t>
            </a:r>
            <a:r>
              <a:rPr lang="zh-CN" altLang="en-US" dirty="0"/>
              <a:t>，则</a:t>
            </a:r>
            <a:r>
              <a:rPr lang="en-US" altLang="zh-CN" dirty="0"/>
              <a:t>B=A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传递性：若</a:t>
            </a:r>
            <a:r>
              <a:rPr lang="en-US" altLang="zh-CN" dirty="0"/>
              <a:t>A=B</a:t>
            </a:r>
            <a:r>
              <a:rPr lang="zh-CN" altLang="en-US" dirty="0"/>
              <a:t>，</a:t>
            </a:r>
            <a:r>
              <a:rPr lang="en-US" altLang="zh-CN" dirty="0"/>
              <a:t>B=C</a:t>
            </a:r>
            <a:r>
              <a:rPr lang="zh-CN" altLang="en-US" dirty="0"/>
              <a:t>，则</a:t>
            </a:r>
            <a:r>
              <a:rPr lang="en-US" altLang="zh-CN" dirty="0"/>
              <a:t>A=C</a:t>
            </a:r>
          </a:p>
        </p:txBody>
      </p:sp>
    </p:spTree>
    <p:extLst>
      <p:ext uri="{BB962C8B-B14F-4D97-AF65-F5344CB8AC3E}">
        <p14:creationId xmlns:p14="http://schemas.microsoft.com/office/powerpoint/2010/main" val="92555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等值公式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双重否定律</a:t>
            </a:r>
            <a:br>
              <a:rPr lang="zh-CN" altLang="en-US" b="1" dirty="0"/>
            </a:br>
            <a:r>
              <a:rPr lang="zh-CN" altLang="en-US" b="1" dirty="0"/>
              <a:t>      </a:t>
            </a:r>
            <a:r>
              <a:rPr lang="en-US" altLang="zh-CN" b="1" dirty="0"/>
              <a:t>¬¬</a:t>
            </a:r>
            <a:r>
              <a:rPr lang="en-US" altLang="zh-CN" b="1" i="1" dirty="0">
                <a:latin typeface="Times New Roman" pitchFamily="18" charset="0"/>
              </a:rPr>
              <a:t> P</a:t>
            </a:r>
            <a:r>
              <a:rPr lang="en-US" altLang="zh-CN" b="1" dirty="0"/>
              <a:t> = 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结合律</a:t>
            </a:r>
            <a:br>
              <a:rPr lang="zh-CN" altLang="en-US" b="1" dirty="0"/>
            </a:br>
            <a:r>
              <a:rPr lang="zh-CN" altLang="en-US" b="1" dirty="0">
                <a:latin typeface="Times New Roman" pitchFamily="18" charset="0"/>
              </a:rPr>
              <a:t>    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∨ </a:t>
            </a:r>
            <a:r>
              <a:rPr lang="en-US" altLang="zh-CN" b="1" i="1" dirty="0">
                <a:latin typeface="Times New Roman" pitchFamily="18" charset="0"/>
              </a:rPr>
              <a:t>R = 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∧ </a:t>
            </a:r>
            <a:r>
              <a:rPr lang="en-US" altLang="zh-CN" b="1" i="1" dirty="0">
                <a:latin typeface="Times New Roman" pitchFamily="18" charset="0"/>
              </a:rPr>
              <a:t>R = 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R = 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交换律</a:t>
            </a:r>
            <a:br>
              <a:rPr lang="zh-CN" altLang="en-US" b="1" dirty="0"/>
            </a:br>
            <a:r>
              <a:rPr lang="zh-CN" altLang="en-US" b="1" dirty="0">
                <a:latin typeface="Times New Roman" pitchFamily="18" charset="0"/>
              </a:rPr>
              <a:t>     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Q = Q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P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i="1" dirty="0" err="1">
                <a:latin typeface="Times New Roman" pitchFamily="18" charset="0"/>
              </a:rPr>
              <a:t>P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Q = Q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i="1" dirty="0" err="1">
                <a:latin typeface="Times New Roman" pitchFamily="18" charset="0"/>
              </a:rPr>
              <a:t>P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Q = Q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P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5290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4.</a:t>
            </a:r>
            <a:r>
              <a:rPr lang="zh-CN" altLang="en-US" b="1" dirty="0"/>
              <a:t>分配律</a:t>
            </a:r>
            <a:br>
              <a:rPr lang="zh-CN" altLang="en-US" b="1" dirty="0"/>
            </a:b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∧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R</a:t>
            </a:r>
            <a:r>
              <a:rPr lang="en-US" altLang="zh-CN" b="1" dirty="0">
                <a:latin typeface="Times New Roman" pitchFamily="18" charset="0"/>
              </a:rPr>
              <a:t>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∨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R</a:t>
            </a:r>
            <a:r>
              <a:rPr lang="en-US" altLang="zh-CN" b="1" dirty="0">
                <a:latin typeface="Times New Roman" pitchFamily="18" charset="0"/>
              </a:rPr>
              <a:t>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i="1" dirty="0">
                <a:latin typeface="Times New Roman" pitchFamily="18" charset="0"/>
              </a:rPr>
              <a:t> R</a:t>
            </a:r>
            <a:r>
              <a:rPr lang="en-US" altLang="zh-CN" b="1" dirty="0">
                <a:latin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等幂律</a:t>
            </a:r>
            <a:br>
              <a:rPr lang="zh-CN" altLang="en-US" b="1" dirty="0"/>
            </a:b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P = P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	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P = P</a:t>
            </a:r>
            <a:br>
              <a:rPr lang="en-US" altLang="zh-CN" b="1" i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i="1" dirty="0">
                <a:latin typeface="Times New Roman" pitchFamily="18" charset="0"/>
              </a:rPr>
              <a:t> P = T</a:t>
            </a:r>
            <a:r>
              <a:rPr lang="en-US" altLang="zh-CN" b="1" dirty="0">
                <a:latin typeface="Times New Roman" pitchFamily="18" charset="0"/>
              </a:rPr>
              <a:t>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P = T</a:t>
            </a:r>
            <a:endParaRPr lang="en-US" altLang="zh-CN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2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6.</a:t>
            </a:r>
            <a:r>
              <a:rPr lang="zh-CN" altLang="en-US" b="1" dirty="0"/>
              <a:t>吸收律</a:t>
            </a:r>
            <a:endParaRPr lang="en-US" altLang="zh-CN" b="1" i="1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i="1" dirty="0">
                <a:latin typeface="Times New Roman" pitchFamily="18" charset="0"/>
              </a:rPr>
              <a:t>	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P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	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i="1" dirty="0">
                <a:latin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P</a:t>
            </a:r>
          </a:p>
          <a:p>
            <a:pPr marL="0" indent="0">
              <a:buNone/>
            </a:pPr>
            <a:r>
              <a:rPr lang="en-US" altLang="zh-CN" b="1" dirty="0"/>
              <a:t>7.</a:t>
            </a:r>
            <a:r>
              <a:rPr lang="zh-CN" altLang="en-US" b="1" dirty="0"/>
              <a:t>摩根</a:t>
            </a:r>
            <a:r>
              <a:rPr lang="zh-CN" altLang="zh-CN" b="1" dirty="0"/>
              <a:t>（</a:t>
            </a:r>
            <a:r>
              <a:rPr lang="en-US" altLang="zh-CN" b="1" dirty="0">
                <a:latin typeface="Times New Roman" pitchFamily="18" charset="0"/>
              </a:rPr>
              <a:t>De Morgan</a:t>
            </a:r>
            <a:r>
              <a:rPr lang="zh-CN" altLang="en-US" b="1" dirty="0"/>
              <a:t>）律：</a:t>
            </a:r>
            <a:br>
              <a:rPr lang="zh-CN" altLang="en-US" b="1" dirty="0"/>
            </a:br>
            <a:br>
              <a:rPr lang="zh-CN" altLang="en-US" sz="1600" b="1" dirty="0"/>
            </a:br>
            <a:r>
              <a:rPr lang="zh-CN" altLang="en-US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dirty="0">
                <a:latin typeface="Times New Roman" pitchFamily="18" charset="0"/>
              </a:rPr>
              <a:t>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i="1" dirty="0">
                <a:latin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i="1" dirty="0">
                <a:latin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br>
              <a:rPr lang="en-US" altLang="zh-CN" b="1" i="1" dirty="0">
                <a:latin typeface="Times New Roman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84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命题公式与真值表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给出公式，列写真值表很容易</a:t>
            </a:r>
            <a:endParaRPr lang="en-US" altLang="zh-CN" dirty="0"/>
          </a:p>
          <a:p>
            <a:r>
              <a:rPr lang="zh-CN" altLang="en-US" dirty="0"/>
              <a:t>反过来呢？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尝试写出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由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表达的公式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10958"/>
              </p:ext>
            </p:extLst>
          </p:nvPr>
        </p:nvGraphicFramePr>
        <p:xfrm>
          <a:off x="3851920" y="2276872"/>
          <a:ext cx="410445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</a:t>
                      </a:r>
                      <a:endParaRPr lang="en-US" sz="2800" i="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en-US" sz="2800" i="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sz="2800" i="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  <a:endParaRPr lang="en-US" sz="2800" i="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99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T</a:t>
            </a:r>
            <a:r>
              <a:rPr lang="zh-CN" altLang="en-US" dirty="0"/>
              <a:t>列写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A=(¬P∧¬Q)∨(¬P∧Q)∨(P∧Q)</a:t>
            </a:r>
          </a:p>
          <a:p>
            <a:r>
              <a:rPr lang="en-US" dirty="0"/>
              <a:t>B=(¬P∧¬Q)∨(¬P∧Q)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24187"/>
              </p:ext>
            </p:extLst>
          </p:nvPr>
        </p:nvGraphicFramePr>
        <p:xfrm>
          <a:off x="4572000" y="2996952"/>
          <a:ext cx="410445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1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58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F</a:t>
            </a:r>
            <a:r>
              <a:rPr lang="zh-CN" altLang="en-US" dirty="0"/>
              <a:t>列写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A=(¬P∨Q)</a:t>
            </a:r>
          </a:p>
          <a:p>
            <a:r>
              <a:rPr lang="en-US" dirty="0"/>
              <a:t>B=(¬P∨Q)∧(¬P∨¬Q)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25443"/>
              </p:ext>
            </p:extLst>
          </p:nvPr>
        </p:nvGraphicFramePr>
        <p:xfrm>
          <a:off x="4572000" y="2996952"/>
          <a:ext cx="410445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1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数理逻辑</a:t>
            </a:r>
            <a:endParaRPr lang="en-US" altLang="zh-CN" sz="2800" dirty="0"/>
          </a:p>
          <a:p>
            <a:pPr lvl="1"/>
            <a:r>
              <a:rPr lang="zh-CN" altLang="en-US" sz="2400" dirty="0"/>
              <a:t>命题</a:t>
            </a:r>
            <a:endParaRPr lang="en-US" altLang="zh-CN" sz="2400" dirty="0"/>
          </a:p>
          <a:p>
            <a:pPr lvl="1"/>
            <a:r>
              <a:rPr lang="zh-CN" altLang="en-US" sz="2400" dirty="0"/>
              <a:t>联结词</a:t>
            </a:r>
            <a:endParaRPr lang="en-US" altLang="zh-CN" sz="2400" dirty="0"/>
          </a:p>
          <a:p>
            <a:pPr lvl="1"/>
            <a:r>
              <a:rPr lang="zh-CN" altLang="en-US" sz="2400" dirty="0"/>
              <a:t>合式公式</a:t>
            </a:r>
            <a:endParaRPr lang="en-US" altLang="zh-CN" sz="2400" dirty="0"/>
          </a:p>
          <a:p>
            <a:pPr lvl="1"/>
            <a:r>
              <a:rPr lang="zh-CN" altLang="en-US" sz="2400" dirty="0"/>
              <a:t>等值公式、定理</a:t>
            </a:r>
            <a:endParaRPr lang="en-US" altLang="zh-CN" sz="2400" dirty="0"/>
          </a:p>
          <a:p>
            <a:pPr lvl="1"/>
            <a:r>
              <a:rPr lang="zh-CN" altLang="en-US" sz="2400" dirty="0"/>
              <a:t>范式</a:t>
            </a:r>
            <a:endParaRPr lang="en-US" altLang="zh-CN" sz="2400" dirty="0"/>
          </a:p>
          <a:p>
            <a:r>
              <a:rPr lang="en-US" altLang="zh-CN" sz="2800" dirty="0"/>
              <a:t>SAT</a:t>
            </a:r>
            <a:r>
              <a:rPr lang="zh-CN" altLang="en-US" sz="2800" dirty="0"/>
              <a:t>问题</a:t>
            </a:r>
            <a:endParaRPr lang="en-US" altLang="zh-CN" sz="2800" dirty="0"/>
          </a:p>
          <a:p>
            <a:pPr lvl="1"/>
            <a:r>
              <a:rPr lang="en-US" altLang="zh-CN" sz="2400" dirty="0"/>
              <a:t>2-SAT</a:t>
            </a:r>
          </a:p>
          <a:p>
            <a:pPr lvl="1"/>
            <a:r>
              <a:rPr lang="en-US" altLang="zh-CN" sz="2400" dirty="0"/>
              <a:t>DPLL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r>
              <a:rPr lang="en-US" altLang="zh-CN" sz="2800" dirty="0"/>
              <a:t>SMT</a:t>
            </a:r>
            <a:r>
              <a:rPr lang="zh-CN" altLang="en-US" sz="2800" dirty="0"/>
              <a:t>问题</a:t>
            </a:r>
            <a:endParaRPr lang="en-US" altLang="zh-CN" sz="2800" dirty="0"/>
          </a:p>
          <a:p>
            <a:pPr lvl="1"/>
            <a:r>
              <a:rPr lang="zh-CN" altLang="en-US" sz="2400" dirty="0"/>
              <a:t>分类</a:t>
            </a:r>
          </a:p>
          <a:p>
            <a:pPr lvl="1"/>
            <a:r>
              <a:rPr lang="zh-CN" altLang="en-US" sz="2400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18485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列写方法多样，是否有标准形式？</a:t>
            </a:r>
            <a:endParaRPr lang="en-US" altLang="zh-CN" dirty="0"/>
          </a:p>
          <a:p>
            <a:r>
              <a:rPr lang="zh-CN" altLang="en-US" dirty="0"/>
              <a:t>定义：</a:t>
            </a:r>
            <a:endParaRPr lang="en-US" altLang="zh-CN" dirty="0"/>
          </a:p>
          <a:p>
            <a:pPr lvl="1"/>
            <a:r>
              <a:rPr lang="zh-CN" altLang="en-US" dirty="0"/>
              <a:t>文字：简单命题</a:t>
            </a:r>
            <a:r>
              <a:rPr lang="en-US" altLang="zh-CN" dirty="0"/>
              <a:t>P</a:t>
            </a:r>
            <a:r>
              <a:rPr lang="zh-CN" altLang="en-US" dirty="0"/>
              <a:t>及其否定式</a:t>
            </a:r>
            <a:r>
              <a:rPr lang="en-US" altLang="zh-CN" dirty="0"/>
              <a:t>¬P</a:t>
            </a:r>
          </a:p>
          <a:p>
            <a:pPr lvl="1"/>
            <a:r>
              <a:rPr lang="zh-CN" altLang="en-US" dirty="0"/>
              <a:t>合取式：一些文字的合取</a:t>
            </a:r>
            <a:endParaRPr lang="en-US" altLang="zh-CN" dirty="0"/>
          </a:p>
          <a:p>
            <a:pPr lvl="1"/>
            <a:r>
              <a:rPr lang="zh-CN" altLang="en-US" dirty="0"/>
              <a:t>析取式：一些文字的析取</a:t>
            </a:r>
            <a:endParaRPr lang="en-US" altLang="zh-CN" dirty="0"/>
          </a:p>
          <a:p>
            <a:pPr lvl="1"/>
            <a:r>
              <a:rPr lang="zh-CN" altLang="en-US" dirty="0"/>
              <a:t>析取范式：形如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∨A</a:t>
            </a:r>
            <a:r>
              <a:rPr lang="en-US" altLang="zh-CN" baseline="-25000" dirty="0"/>
              <a:t>2</a:t>
            </a:r>
            <a:r>
              <a:rPr lang="en-US" altLang="zh-CN" dirty="0"/>
              <a:t>∨……∨A</a:t>
            </a:r>
            <a:r>
              <a:rPr lang="en-US" altLang="zh-CN" baseline="-25000" dirty="0"/>
              <a:t>n</a:t>
            </a:r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为合取式</a:t>
            </a:r>
            <a:r>
              <a:rPr lang="en-US" altLang="zh-CN" dirty="0"/>
              <a:t>)</a:t>
            </a:r>
            <a:endParaRPr lang="en-US" altLang="zh-CN" baseline="-25000" dirty="0"/>
          </a:p>
          <a:p>
            <a:pPr lvl="1"/>
            <a:r>
              <a:rPr lang="zh-CN" altLang="en-US" dirty="0"/>
              <a:t>合取范式：形如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∧A</a:t>
            </a:r>
            <a:r>
              <a:rPr lang="en-US" altLang="zh-CN" baseline="-25000" dirty="0"/>
              <a:t>2</a:t>
            </a:r>
            <a:r>
              <a:rPr lang="en-US" altLang="zh-CN" dirty="0"/>
              <a:t>∧……∧A</a:t>
            </a:r>
            <a:r>
              <a:rPr lang="en-US" altLang="zh-CN" baseline="-25000" dirty="0"/>
              <a:t>n</a:t>
            </a:r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为析取式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59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范式定理：任意命题公式都存在有与其等值的合取范式和析取范式</a:t>
            </a:r>
            <a:endParaRPr lang="en-US" altLang="zh-CN" dirty="0"/>
          </a:p>
          <a:p>
            <a:r>
              <a:rPr lang="zh-CN" altLang="en-US" dirty="0"/>
              <a:t>求范式</a:t>
            </a:r>
            <a:endParaRPr lang="en-US" altLang="zh-CN" dirty="0"/>
          </a:p>
          <a:p>
            <a:r>
              <a:rPr lang="en-US" altLang="zh-CN" dirty="0">
                <a:sym typeface="Wingdings" pitchFamily="2" charset="2"/>
              </a:rPr>
              <a:t>AB = </a:t>
            </a:r>
            <a:r>
              <a:rPr lang="en-US" altLang="zh-CN" dirty="0"/>
              <a:t>¬A∨B</a:t>
            </a:r>
          </a:p>
          <a:p>
            <a:r>
              <a:rPr lang="en-US" altLang="zh-CN" dirty="0"/>
              <a:t>A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  </a:t>
            </a:r>
            <a:r>
              <a:rPr lang="en-US" altLang="zh-CN" dirty="0"/>
              <a:t>B	= (¬A∨B)∧(A∨¬B) </a:t>
            </a:r>
          </a:p>
          <a:p>
            <a:pPr marL="0" indent="0">
              <a:buNone/>
            </a:pPr>
            <a:r>
              <a:rPr lang="en-US" altLang="zh-CN" dirty="0"/>
              <a:t>                	= (A∧B)∨(¬A∧¬B)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66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命题</a:t>
            </a:r>
            <a:endParaRPr lang="en-US" altLang="zh-CN" dirty="0"/>
          </a:p>
          <a:p>
            <a:r>
              <a:rPr lang="zh-CN" altLang="en-US" dirty="0"/>
              <a:t>联结词</a:t>
            </a:r>
            <a:endParaRPr lang="en-US" altLang="zh-CN" dirty="0"/>
          </a:p>
          <a:p>
            <a:r>
              <a:rPr lang="zh-CN" altLang="en-US" dirty="0"/>
              <a:t>合式公式</a:t>
            </a:r>
            <a:endParaRPr lang="en-US" altLang="zh-CN" dirty="0"/>
          </a:p>
          <a:p>
            <a:r>
              <a:rPr lang="zh-CN" altLang="en-US" dirty="0"/>
              <a:t>等值公式、定理</a:t>
            </a:r>
            <a:endParaRPr lang="en-US" altLang="zh-CN" dirty="0"/>
          </a:p>
          <a:p>
            <a:r>
              <a:rPr lang="zh-CN" altLang="en-US" dirty="0"/>
              <a:t>范式</a:t>
            </a:r>
          </a:p>
        </p:txBody>
      </p:sp>
    </p:spTree>
    <p:extLst>
      <p:ext uri="{BB962C8B-B14F-4D97-AF65-F5344CB8AC3E}">
        <p14:creationId xmlns:p14="http://schemas.microsoft.com/office/powerpoint/2010/main" val="103431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SAT</a:t>
            </a:r>
            <a:r>
              <a:rPr lang="zh-CN" altLang="en-US" dirty="0"/>
              <a:t>问题</a:t>
            </a:r>
            <a:br>
              <a:rPr lang="en-US" altLang="zh-CN" dirty="0"/>
            </a:br>
            <a:r>
              <a:rPr lang="en-US" altLang="zh-CN" dirty="0"/>
              <a:t>Boolean satisfiability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给出一个合式公式，判断其是否可满足</a:t>
            </a:r>
            <a:endParaRPr lang="en-US" altLang="zh-CN" dirty="0"/>
          </a:p>
          <a:p>
            <a:r>
              <a:rPr lang="zh-CN" altLang="en-US" dirty="0"/>
              <a:t>将合式公式化成合取范式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∧A</a:t>
            </a:r>
            <a:r>
              <a:rPr lang="en-US" altLang="zh-CN" baseline="-25000" dirty="0"/>
              <a:t>2</a:t>
            </a:r>
            <a:r>
              <a:rPr lang="en-US" altLang="zh-CN" dirty="0"/>
              <a:t>∧……∧A</a:t>
            </a:r>
            <a:r>
              <a:rPr lang="en-US" altLang="zh-CN" baseline="-25000" dirty="0"/>
              <a:t>n</a:t>
            </a:r>
          </a:p>
          <a:p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=(P</a:t>
            </a:r>
            <a:r>
              <a:rPr lang="en-US" altLang="zh-CN" baseline="-25000" dirty="0"/>
              <a:t>i1</a:t>
            </a:r>
            <a:r>
              <a:rPr lang="en-US" altLang="zh-CN" dirty="0"/>
              <a:t>∨P</a:t>
            </a:r>
            <a:r>
              <a:rPr lang="en-US" altLang="zh-CN" baseline="-25000" dirty="0"/>
              <a:t>i2</a:t>
            </a:r>
            <a:r>
              <a:rPr lang="en-US" altLang="zh-CN" dirty="0"/>
              <a:t>∨…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求解办法？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7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特殊情况</a:t>
            </a:r>
            <a:endParaRPr lang="en-US" altLang="zh-CN" dirty="0"/>
          </a:p>
          <a:p>
            <a:r>
              <a:rPr lang="zh-CN" altLang="en-US" dirty="0"/>
              <a:t>合取式的每一项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最多只有</a:t>
            </a:r>
            <a:r>
              <a:rPr lang="en-US" altLang="zh-CN" dirty="0"/>
              <a:t>2</a:t>
            </a:r>
            <a:r>
              <a:rPr lang="zh-CN" altLang="en-US" dirty="0"/>
              <a:t>个变量析取</a:t>
            </a:r>
            <a:r>
              <a:rPr lang="en-US" altLang="zh-CN" dirty="0"/>
              <a:t>(m&lt;=2)</a:t>
            </a:r>
          </a:p>
          <a:p>
            <a:r>
              <a:rPr lang="en-US" altLang="zh-CN" dirty="0"/>
              <a:t>(X</a:t>
            </a:r>
            <a:r>
              <a:rPr lang="en-US" altLang="zh-CN" baseline="-25000" dirty="0"/>
              <a:t>0</a:t>
            </a:r>
            <a:r>
              <a:rPr lang="en-US" altLang="zh-CN" dirty="0"/>
              <a:t>∨X</a:t>
            </a:r>
            <a:r>
              <a:rPr lang="en-US" altLang="zh-CN" baseline="-25000" dirty="0"/>
              <a:t>2</a:t>
            </a:r>
            <a:r>
              <a:rPr lang="en-US" altLang="zh-CN" dirty="0"/>
              <a:t>)∧(¬ X</a:t>
            </a:r>
            <a:r>
              <a:rPr lang="en-US" altLang="zh-CN" baseline="-25000" dirty="0"/>
              <a:t>0</a:t>
            </a:r>
            <a:r>
              <a:rPr lang="en-US" altLang="zh-CN" dirty="0"/>
              <a:t>∨X</a:t>
            </a:r>
            <a:r>
              <a:rPr lang="en-US" altLang="zh-CN" baseline="-25000" dirty="0"/>
              <a:t>3</a:t>
            </a:r>
            <a:r>
              <a:rPr lang="en-US" altLang="zh-CN" dirty="0"/>
              <a:t>) ∧(X</a:t>
            </a:r>
            <a:r>
              <a:rPr lang="en-US" altLang="zh-CN" baseline="-25000" dirty="0"/>
              <a:t>1</a:t>
            </a:r>
            <a:r>
              <a:rPr lang="en-US" altLang="zh-CN" dirty="0"/>
              <a:t>∨¬X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T                            </a:t>
            </a:r>
            <a:r>
              <a:rPr lang="en-US" altLang="zh-CN" dirty="0" err="1"/>
              <a:t>T</a:t>
            </a:r>
            <a:r>
              <a:rPr lang="en-US" altLang="zh-CN" dirty="0"/>
              <a:t>          </a:t>
            </a:r>
            <a:r>
              <a:rPr lang="en-US" altLang="zh-CN" dirty="0" err="1"/>
              <a:t>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T           </a:t>
            </a:r>
            <a:r>
              <a:rPr lang="en-US" altLang="zh-CN" dirty="0" err="1"/>
              <a:t>T</a:t>
            </a:r>
            <a:r>
              <a:rPr lang="en-US" altLang="zh-CN" dirty="0"/>
              <a:t>                   </a:t>
            </a:r>
            <a:r>
              <a:rPr lang="en-US" altLang="zh-CN" dirty="0" err="1"/>
              <a:t>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7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构图法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个变项，</a:t>
            </a:r>
            <a:r>
              <a:rPr lang="en-US" altLang="zh-CN" dirty="0"/>
              <a:t>2N</a:t>
            </a:r>
            <a:r>
              <a:rPr lang="zh-CN" altLang="en-US" dirty="0"/>
              <a:t>个节点 （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与</a:t>
            </a:r>
            <a:r>
              <a:rPr lang="en-US" altLang="zh-CN" dirty="0"/>
              <a:t>¬ A</a:t>
            </a:r>
            <a:r>
              <a:rPr lang="en-US" altLang="zh-CN" baseline="-25000" dirty="0"/>
              <a:t>i</a:t>
            </a:r>
            <a:r>
              <a:rPr lang="zh-CN" altLang="en-US" dirty="0"/>
              <a:t>为对偶点）</a:t>
            </a:r>
            <a:endParaRPr lang="en-US" altLang="zh-CN" dirty="0"/>
          </a:p>
          <a:p>
            <a:r>
              <a:rPr lang="en-US" altLang="zh-CN" dirty="0"/>
              <a:t>A∨B = ¬A </a:t>
            </a:r>
            <a:r>
              <a:rPr lang="en-US" altLang="zh-CN" dirty="0">
                <a:sym typeface="Wingdings" pitchFamily="2" charset="2"/>
              </a:rPr>
              <a:t> B</a:t>
            </a:r>
            <a:endParaRPr lang="en-US" altLang="zh-CN" dirty="0"/>
          </a:p>
          <a:p>
            <a:r>
              <a:rPr lang="zh-CN" altLang="en-US" dirty="0"/>
              <a:t>对每一项</a:t>
            </a:r>
            <a:r>
              <a:rPr lang="en-US" altLang="zh-CN" dirty="0"/>
              <a:t>(A∨B) 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¬A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连一条边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¬B</a:t>
            </a:r>
            <a:r>
              <a:rPr lang="zh-CN" altLang="en-US" dirty="0"/>
              <a:t>向</a:t>
            </a:r>
            <a:r>
              <a:rPr lang="en-US" altLang="zh-CN" dirty="0"/>
              <a:t>A</a:t>
            </a:r>
            <a:r>
              <a:rPr lang="zh-CN" altLang="en-US" dirty="0"/>
              <a:t>连一条边</a:t>
            </a:r>
            <a:endParaRPr lang="en-US" altLang="zh-CN" dirty="0"/>
          </a:p>
          <a:p>
            <a:r>
              <a:rPr lang="zh-CN" altLang="en-US" dirty="0"/>
              <a:t>如果取了</a:t>
            </a:r>
            <a:r>
              <a:rPr lang="en-US" altLang="zh-CN" dirty="0"/>
              <a:t>¬A</a:t>
            </a:r>
            <a:r>
              <a:rPr lang="zh-CN" altLang="en-US" dirty="0"/>
              <a:t>则必须取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若存在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¬A</a:t>
            </a:r>
            <a:r>
              <a:rPr lang="zh-CN" altLang="en-US" dirty="0"/>
              <a:t>存在路径，则无解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962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寻找可行解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有向图</a:t>
            </a:r>
            <a:endParaRPr lang="en-US" altLang="zh-CN" dirty="0"/>
          </a:p>
          <a:p>
            <a:r>
              <a:rPr lang="zh-CN" altLang="en-US" dirty="0"/>
              <a:t>强连通分量缩环</a:t>
            </a:r>
            <a:endParaRPr lang="en-US" altLang="zh-CN" dirty="0"/>
          </a:p>
          <a:p>
            <a:r>
              <a:rPr lang="zh-CN" altLang="en-US" dirty="0"/>
              <a:t>给个对偶分支取一条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1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析取式中某些项包含的变量为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上述算法不成立</a:t>
            </a:r>
            <a:endParaRPr lang="en-US" altLang="zh-CN" dirty="0"/>
          </a:p>
          <a:p>
            <a:r>
              <a:rPr lang="zh-CN" altLang="en-US" dirty="0"/>
              <a:t>第一个所知的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en-US" altLang="zh-CN" dirty="0"/>
          </a:p>
          <a:p>
            <a:r>
              <a:rPr lang="en-US" altLang="zh-CN" dirty="0"/>
              <a:t>1971</a:t>
            </a:r>
            <a:r>
              <a:rPr lang="zh-CN" altLang="en-US" dirty="0"/>
              <a:t>年由史提芬</a:t>
            </a:r>
            <a:r>
              <a:rPr lang="en-US" altLang="zh-CN" dirty="0"/>
              <a:t>·A·</a:t>
            </a:r>
            <a:r>
              <a:rPr lang="zh-CN" altLang="en-US" dirty="0"/>
              <a:t>古克</a:t>
            </a:r>
            <a:r>
              <a:rPr lang="en-US" altLang="zh-CN" dirty="0"/>
              <a:t>(Stephen A. Cook)</a:t>
            </a:r>
            <a:r>
              <a:rPr lang="zh-CN" altLang="en-US" dirty="0"/>
              <a:t>提出的古克定理证明</a:t>
            </a:r>
            <a:endParaRPr lang="en-US" altLang="zh-CN" dirty="0"/>
          </a:p>
          <a:p>
            <a:r>
              <a:rPr lang="zh-CN" altLang="en-US" dirty="0"/>
              <a:t>一般</a:t>
            </a:r>
            <a:r>
              <a:rPr lang="en-US" altLang="zh-CN" dirty="0"/>
              <a:t>SAT</a:t>
            </a:r>
            <a:r>
              <a:rPr lang="zh-CN" altLang="en-US" dirty="0"/>
              <a:t>问题，搜索！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1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DPLL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Davis-Putnam-</a:t>
            </a:r>
            <a:r>
              <a:rPr lang="en-US" altLang="zh-CN" dirty="0" err="1"/>
              <a:t>Logemann</a:t>
            </a:r>
            <a:r>
              <a:rPr lang="en-US" altLang="zh-CN" dirty="0"/>
              <a:t>-Loveland</a:t>
            </a:r>
          </a:p>
          <a:p>
            <a:r>
              <a:rPr lang="zh-CN" altLang="en-US" dirty="0"/>
              <a:t>它在</a:t>
            </a:r>
            <a:r>
              <a:rPr lang="en-US" altLang="zh-CN" dirty="0"/>
              <a:t>1962</a:t>
            </a:r>
            <a:r>
              <a:rPr lang="zh-CN" altLang="en-US" dirty="0"/>
              <a:t>年由</a:t>
            </a:r>
            <a:r>
              <a:rPr lang="en-US" altLang="zh-CN" dirty="0"/>
              <a:t>Martin Davis, Hilary Putnam, George </a:t>
            </a:r>
            <a:r>
              <a:rPr lang="en-US" altLang="zh-CN" dirty="0" err="1"/>
              <a:t>Logemann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Donald W. Loveland </a:t>
            </a:r>
            <a:r>
              <a:rPr lang="zh-CN" altLang="en-US" dirty="0"/>
              <a:t>提出</a:t>
            </a:r>
            <a:r>
              <a:rPr lang="en-US" altLang="zh-CN" dirty="0"/>
              <a:t>,</a:t>
            </a:r>
            <a:r>
              <a:rPr lang="zh-CN" altLang="en-US" dirty="0"/>
              <a:t>作为早期</a:t>
            </a:r>
            <a:r>
              <a:rPr lang="en-US" altLang="zh-CN" dirty="0"/>
              <a:t>Davis-Putnam </a:t>
            </a:r>
            <a:r>
              <a:rPr lang="zh-CN" altLang="en-US" dirty="0"/>
              <a:t>算法的一种改进。</a:t>
            </a:r>
            <a:r>
              <a:rPr lang="en-US" altLang="zh-CN" dirty="0"/>
              <a:t>Davis-Putnam </a:t>
            </a:r>
            <a:r>
              <a:rPr lang="zh-CN" altLang="en-US" dirty="0"/>
              <a:t>算法是</a:t>
            </a:r>
            <a:r>
              <a:rPr lang="en-US" altLang="zh-CN" dirty="0"/>
              <a:t>Davis </a:t>
            </a:r>
            <a:r>
              <a:rPr lang="zh-CN" altLang="en-US" dirty="0"/>
              <a:t>与 </a:t>
            </a:r>
            <a:r>
              <a:rPr lang="en-US" altLang="zh-CN" dirty="0"/>
              <a:t>Putnam</a:t>
            </a:r>
            <a:r>
              <a:rPr lang="zh-CN" altLang="en-US" dirty="0"/>
              <a:t>在</a:t>
            </a:r>
            <a:r>
              <a:rPr lang="en-US" altLang="zh-CN" dirty="0"/>
              <a:t>1960</a:t>
            </a:r>
            <a:r>
              <a:rPr lang="zh-CN" altLang="en-US" dirty="0"/>
              <a:t>年发展的一种算法</a:t>
            </a:r>
            <a:endParaRPr lang="en-US" altLang="zh-CN" dirty="0"/>
          </a:p>
          <a:p>
            <a:r>
              <a:rPr lang="en-US" altLang="zh-CN" dirty="0"/>
              <a:t>50</a:t>
            </a:r>
            <a:r>
              <a:rPr lang="zh-CN" altLang="en-US" dirty="0"/>
              <a:t>年来最有效的算法</a:t>
            </a:r>
          </a:p>
        </p:txBody>
      </p:sp>
    </p:spTree>
    <p:extLst>
      <p:ext uri="{BB962C8B-B14F-4D97-AF65-F5344CB8AC3E}">
        <p14:creationId xmlns:p14="http://schemas.microsoft.com/office/powerpoint/2010/main" val="272678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6480720"/>
          </a:xfrm>
        </p:spPr>
        <p:txBody>
          <a:bodyPr>
            <a:normAutofit fontScale="92500" lnSpcReduction="20000"/>
          </a:bodyPr>
          <a:lstStyle/>
          <a:p>
            <a:r>
              <a:rPr lang="el-GR" altLang="zh-CN" dirty="0"/>
              <a:t>Φ</a:t>
            </a:r>
            <a:r>
              <a:rPr lang="zh-CN" altLang="en-US" dirty="0"/>
              <a:t>：一系列析取式的集合（表示它们合取）</a:t>
            </a:r>
            <a:endParaRPr lang="en-US" altLang="zh-CN" dirty="0"/>
          </a:p>
          <a:p>
            <a:r>
              <a:rPr lang="en-US" altLang="zh-CN" dirty="0"/>
              <a:t>Function DPLL(</a:t>
            </a:r>
            <a:r>
              <a:rPr lang="el-GR" altLang="zh-CN" dirty="0"/>
              <a:t>Φ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if </a:t>
            </a:r>
            <a:r>
              <a:rPr lang="el-GR" altLang="zh-CN" dirty="0"/>
              <a:t>Φ</a:t>
            </a:r>
            <a:r>
              <a:rPr lang="en-US" altLang="zh-CN" dirty="0"/>
              <a:t> </a:t>
            </a:r>
            <a:r>
              <a:rPr lang="zh-CN" altLang="en-US" dirty="0"/>
              <a:t>为空集 </a:t>
            </a:r>
            <a:r>
              <a:rPr lang="en-US" altLang="zh-CN" dirty="0"/>
              <a:t>then</a:t>
            </a:r>
          </a:p>
          <a:p>
            <a:pPr marL="0" indent="0">
              <a:buNone/>
            </a:pPr>
            <a:r>
              <a:rPr lang="en-US" altLang="zh-CN" dirty="0"/>
              <a:t>		return true</a:t>
            </a:r>
          </a:p>
          <a:p>
            <a:pPr marL="0" indent="0">
              <a:buNone/>
            </a:pPr>
            <a:r>
              <a:rPr lang="en-US" altLang="zh-CN" dirty="0"/>
              <a:t>	if </a:t>
            </a:r>
            <a:r>
              <a:rPr lang="el-GR" altLang="zh-CN" dirty="0"/>
              <a:t>Φ</a:t>
            </a:r>
            <a:r>
              <a:rPr lang="en-US" altLang="zh-CN" dirty="0"/>
              <a:t> </a:t>
            </a:r>
            <a:r>
              <a:rPr lang="zh-CN" altLang="en-US" dirty="0"/>
              <a:t>只含一个析取式 </a:t>
            </a:r>
            <a:r>
              <a:rPr lang="en-US" altLang="zh-CN" dirty="0"/>
              <a:t>	then</a:t>
            </a:r>
          </a:p>
          <a:p>
            <a:pPr marL="0" indent="0">
              <a:buNone/>
            </a:pPr>
            <a:r>
              <a:rPr lang="en-US" altLang="zh-CN" dirty="0"/>
              <a:t>		return true</a:t>
            </a:r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el-GR" altLang="zh-CN" dirty="0"/>
              <a:t>Φ</a:t>
            </a:r>
            <a:r>
              <a:rPr lang="en-US" altLang="zh-CN" dirty="0"/>
              <a:t> </a:t>
            </a:r>
            <a:r>
              <a:rPr lang="zh-CN" altLang="en-US" dirty="0"/>
              <a:t>中的每个析取式</a:t>
            </a:r>
            <a:r>
              <a:rPr lang="en-US" altLang="zh-CN" dirty="0"/>
              <a:t>l do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如果析取式</a:t>
            </a:r>
            <a:r>
              <a:rPr lang="en-US" altLang="zh-CN" dirty="0"/>
              <a:t>l</a:t>
            </a:r>
            <a:r>
              <a:rPr lang="zh-CN" altLang="en-US" dirty="0"/>
              <a:t>只含有一个变量，直接确定其值使析取结果为</a:t>
            </a:r>
            <a:r>
              <a:rPr lang="en-US" altLang="zh-CN" dirty="0"/>
              <a:t>True</a:t>
            </a:r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el-GR" altLang="zh-CN" dirty="0"/>
              <a:t>Φ</a:t>
            </a:r>
            <a:r>
              <a:rPr lang="en-US" altLang="zh-CN" dirty="0"/>
              <a:t> </a:t>
            </a:r>
            <a:r>
              <a:rPr lang="zh-CN" altLang="en-US" dirty="0"/>
              <a:t>中每个未定变量</a:t>
            </a:r>
            <a:r>
              <a:rPr lang="en-US" altLang="zh-CN" dirty="0"/>
              <a:t>x do 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出现的形式相同，确定其值使结果为</a:t>
            </a:r>
            <a:r>
              <a:rPr lang="en-US" altLang="zh-CN" dirty="0"/>
              <a:t>True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选择</a:t>
            </a:r>
            <a:r>
              <a:rPr lang="el-GR" altLang="zh-CN" dirty="0"/>
              <a:t>Φ</a:t>
            </a:r>
            <a:r>
              <a:rPr lang="zh-CN" altLang="en-US" dirty="0"/>
              <a:t>中一个未定变量</a:t>
            </a:r>
            <a:r>
              <a:rPr lang="en-US" altLang="zh-CN" dirty="0"/>
              <a:t>y</a:t>
            </a:r>
          </a:p>
          <a:p>
            <a:pPr marL="0" indent="0">
              <a:buNone/>
            </a:pPr>
            <a:r>
              <a:rPr lang="en-US" altLang="zh-CN" dirty="0"/>
              <a:t>	return DPLL(</a:t>
            </a:r>
            <a:r>
              <a:rPr lang="el-GR" altLang="zh-CN" dirty="0"/>
              <a:t>Φ</a:t>
            </a:r>
            <a:r>
              <a:rPr lang="en-US" altLang="zh-CN" dirty="0"/>
              <a:t>∧y) or DPLL(</a:t>
            </a:r>
            <a:r>
              <a:rPr lang="el-GR" altLang="zh-CN" dirty="0"/>
              <a:t>Φ</a:t>
            </a:r>
            <a:r>
              <a:rPr lang="en-US" altLang="zh-CN" dirty="0"/>
              <a:t>∧not y) //</a:t>
            </a:r>
            <a:r>
              <a:rPr lang="zh-CN" altLang="en-US" dirty="0"/>
              <a:t>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65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 dirty="0"/>
                  <a:t>定义</a:t>
                </a:r>
                <a:endParaRPr lang="en-US" altLang="zh-CN" sz="4000" dirty="0"/>
              </a:p>
              <a:p>
                <a:pPr marL="0" indent="0">
                  <a:buNone/>
                </a:pPr>
                <a:r>
                  <a:rPr lang="en-US" altLang="zh-CN" sz="4000" dirty="0"/>
                  <a:t>	</a:t>
                </a:r>
                <a:r>
                  <a:rPr lang="zh-CN" altLang="en-US" sz="4000" dirty="0"/>
                  <a:t>一个非真即假的陈述句</a:t>
                </a:r>
                <a:endParaRPr lang="en-US" altLang="zh-CN" sz="4000" dirty="0"/>
              </a:p>
              <a:p>
                <a:r>
                  <a:rPr lang="zh-CN" altLang="en-US" sz="4000" dirty="0"/>
                  <a:t>例子</a:t>
                </a:r>
                <a:endParaRPr lang="en-US" altLang="zh-CN" sz="4000" dirty="0"/>
              </a:p>
              <a:p>
                <a:pPr marL="0" indent="0">
                  <a:buNone/>
                </a:pPr>
                <a:r>
                  <a:rPr lang="en-US" altLang="zh-CN" sz="3600" dirty="0"/>
                  <a:t>	</a:t>
                </a:r>
                <a14:m>
                  <m:oMath xmlns:m="http://schemas.openxmlformats.org/officeDocument/2006/math">
                    <m:r>
                      <a:rPr lang="zh-CN" altLang="en-US" sz="3600" i="1" dirty="0">
                        <a:latin typeface="Cambria Math"/>
                      </a:rPr>
                      <m:t>李恺威是学霸</m:t>
                    </m:r>
                  </m:oMath>
                </a14:m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sz="3600" dirty="0"/>
                  <a:t>	</a:t>
                </a:r>
                <a:r>
                  <a:rPr lang="zh-CN" altLang="en-US" sz="3600" dirty="0"/>
                  <a:t>郭家宝太牛啦！</a:t>
                </a:r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sz="3600" dirty="0"/>
                  <a:t>	</a:t>
                </a:r>
                <a:r>
                  <a:rPr lang="zh-CN" altLang="en-US" sz="3600" dirty="0"/>
                  <a:t>我在说的是假话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  <a:blipFill rotWithShape="1">
                <a:blip r:embed="rId2"/>
                <a:stretch>
                  <a:fillRect l="-2370" t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5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问题扩展？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一系列约束条件取并</a:t>
            </a:r>
            <a:endParaRPr lang="en-US" altLang="zh-CN" dirty="0"/>
          </a:p>
          <a:p>
            <a:r>
              <a:rPr lang="zh-CN" altLang="en-US" dirty="0"/>
              <a:t>判断是否可满足</a:t>
            </a:r>
            <a:endParaRPr lang="en-US" altLang="zh-CN" dirty="0"/>
          </a:p>
          <a:p>
            <a:r>
              <a:rPr lang="en-US" altLang="zh-CN" dirty="0"/>
              <a:t>SAT</a:t>
            </a:r>
            <a:r>
              <a:rPr lang="zh-CN" altLang="en-US" dirty="0"/>
              <a:t>：约束条件为布尔变量的析取</a:t>
            </a:r>
            <a:endParaRPr lang="en-US" altLang="zh-CN" dirty="0"/>
          </a:p>
          <a:p>
            <a:r>
              <a:rPr lang="zh-CN" altLang="en-US" dirty="0"/>
              <a:t>布尔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整数、实数？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析取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数学运算？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26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SMT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可满足模块理论</a:t>
            </a:r>
            <a:endParaRPr lang="en-US" altLang="zh-CN" dirty="0"/>
          </a:p>
          <a:p>
            <a:r>
              <a:rPr lang="en-US" altLang="zh-CN" dirty="0" err="1"/>
              <a:t>Satisfiability</a:t>
            </a:r>
            <a:r>
              <a:rPr lang="en-US" altLang="zh-CN" dirty="0"/>
              <a:t> Modulo Theories</a:t>
            </a:r>
          </a:p>
          <a:p>
            <a:r>
              <a:rPr lang="zh-CN" altLang="en-US" dirty="0"/>
              <a:t>在不同论域上的约束判定问题</a:t>
            </a:r>
            <a:endParaRPr lang="en-US" altLang="zh-CN" dirty="0"/>
          </a:p>
          <a:p>
            <a:r>
              <a:rPr lang="zh-CN" altLang="en-US" dirty="0"/>
              <a:t>论域举例</a:t>
            </a:r>
            <a:endParaRPr lang="en-US" altLang="zh-CN" dirty="0"/>
          </a:p>
          <a:p>
            <a:pPr lvl="1"/>
            <a:r>
              <a:rPr lang="en-US" altLang="zh-CN" dirty="0"/>
              <a:t>Boolean (SAT</a:t>
            </a:r>
            <a:r>
              <a:rPr lang="zh-CN" altLang="en-US" dirty="0"/>
              <a:t>问题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Integers</a:t>
            </a:r>
          </a:p>
          <a:p>
            <a:pPr lvl="1"/>
            <a:r>
              <a:rPr lang="en-US" altLang="zh-CN" dirty="0"/>
              <a:t>Real numbers</a:t>
            </a:r>
          </a:p>
          <a:p>
            <a:pPr lvl="1"/>
            <a:r>
              <a:rPr lang="en-US" altLang="zh-CN" dirty="0"/>
              <a:t>Arrays</a:t>
            </a:r>
          </a:p>
          <a:p>
            <a:pPr lvl="1"/>
            <a:r>
              <a:rPr lang="en-US" altLang="zh-CN" dirty="0"/>
              <a:t>Bit vectors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72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/>
            <a:r>
              <a:rPr lang="zh-CN" altLang="en-US" dirty="0"/>
              <a:t>解线性比特向量算法</a:t>
            </a:r>
            <a:endParaRPr lang="en-US" dirty="0"/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421920" y="1765625"/>
            <a:ext cx="248688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900" dirty="0">
                <a:latin typeface="Times New Roman" pitchFamily="18" charset="0"/>
              </a:rPr>
              <a:t>(3 </a:t>
            </a:r>
            <a:r>
              <a:rPr lang="zh-CN" altLang="en-US" sz="2900" dirty="0">
                <a:latin typeface="Times New Roman" pitchFamily="18" charset="0"/>
              </a:rPr>
              <a:t>位宽</a:t>
            </a:r>
            <a:r>
              <a:rPr lang="en-US" sz="29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3x + 4y + 2z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2x + 2y + 2  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4y + 2x + 2z = 0</a:t>
            </a:r>
          </a:p>
        </p:txBody>
      </p:sp>
      <p:sp>
        <p:nvSpPr>
          <p:cNvPr id="30725" name="Line 9"/>
          <p:cNvSpPr>
            <a:spLocks noChangeShapeType="1"/>
          </p:cNvSpPr>
          <p:nvPr/>
        </p:nvSpPr>
        <p:spPr bwMode="auto">
          <a:xfrm>
            <a:off x="3738240" y="2595152"/>
            <a:ext cx="82944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4932040" y="1908201"/>
            <a:ext cx="3672408" cy="14516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altLang="zh-CN" sz="2500" dirty="0">
                <a:latin typeface="Times New Roman" pitchFamily="18" charset="0"/>
              </a:rPr>
              <a:t>X</a:t>
            </a:r>
            <a:r>
              <a:rPr lang="zh-CN" altLang="en-US" sz="2500" dirty="0">
                <a:latin typeface="Times New Roman" pitchFamily="18" charset="0"/>
              </a:rPr>
              <a:t>在第一个方程中的解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3</a:t>
            </a:r>
            <a:r>
              <a:rPr lang="en-US" sz="2500" baseline="30000" dirty="0">
                <a:latin typeface="Times New Roman" pitchFamily="18" charset="0"/>
              </a:rPr>
              <a:t>-1</a:t>
            </a:r>
            <a:r>
              <a:rPr lang="en-US" sz="2500" dirty="0">
                <a:latin typeface="Times New Roman" pitchFamily="18" charset="0"/>
              </a:rPr>
              <a:t> mod 8 =  3,</a:t>
            </a:r>
          </a:p>
        </p:txBody>
      </p:sp>
      <p:sp>
        <p:nvSpPr>
          <p:cNvPr id="30727" name="Line 12"/>
          <p:cNvSpPr>
            <a:spLocks noChangeShapeType="1"/>
          </p:cNvSpPr>
          <p:nvPr/>
        </p:nvSpPr>
        <p:spPr bwMode="auto">
          <a:xfrm>
            <a:off x="6645600" y="3982018"/>
            <a:ext cx="0" cy="760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728" name="Rectangle 14"/>
          <p:cNvSpPr>
            <a:spLocks noChangeArrowheads="1"/>
          </p:cNvSpPr>
          <p:nvPr/>
        </p:nvSpPr>
        <p:spPr bwMode="auto">
          <a:xfrm>
            <a:off x="5401440" y="5088055"/>
            <a:ext cx="2488320" cy="8295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>
                <a:latin typeface="Times New Roman" pitchFamily="18" charset="0"/>
              </a:rPr>
              <a:t>x = 4y + 2z</a:t>
            </a:r>
          </a:p>
        </p:txBody>
      </p:sp>
      <p:sp>
        <p:nvSpPr>
          <p:cNvPr id="30729" name="Line 17"/>
          <p:cNvSpPr>
            <a:spLocks noChangeShapeType="1"/>
          </p:cNvSpPr>
          <p:nvPr/>
        </p:nvSpPr>
        <p:spPr bwMode="auto">
          <a:xfrm flipH="1">
            <a:off x="3742560" y="5502818"/>
            <a:ext cx="82944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730" name="Rectangle 18"/>
          <p:cNvSpPr>
            <a:spLocks noChangeArrowheads="1"/>
          </p:cNvSpPr>
          <p:nvPr/>
        </p:nvSpPr>
        <p:spPr bwMode="auto">
          <a:xfrm>
            <a:off x="424800" y="4811546"/>
            <a:ext cx="2488320" cy="13134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(3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2y + 4z + 2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4y + 6z       = 0</a:t>
            </a:r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3491880" y="4811546"/>
            <a:ext cx="1360800" cy="3847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320675" indent="-320675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1pPr>
            <a:lvl2pPr marL="742950" indent="-28575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2pPr>
            <a:lvl3pPr marL="11430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3pPr>
            <a:lvl4pPr marL="16002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4pPr>
            <a:lvl5pPr marL="20574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9pPr>
          </a:lstStyle>
          <a:p>
            <a:pPr algn="ctr" eaLnBrk="1">
              <a:lnSpc>
                <a:spcPct val="100000"/>
              </a:lnSpc>
              <a:buFont typeface="StarSymbol" charset="0"/>
              <a:buNone/>
            </a:pPr>
            <a:r>
              <a:rPr lang="zh-CN" altLang="en-US" sz="2500" dirty="0">
                <a:solidFill>
                  <a:schemeClr val="tx1"/>
                </a:solidFill>
              </a:rPr>
              <a:t>带入</a:t>
            </a:r>
            <a:r>
              <a:rPr lang="en-US" sz="2500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80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解线性比特向量算法</a:t>
            </a:r>
            <a:endParaRPr lang="en-US" dirty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24800" y="1908201"/>
            <a:ext cx="2488320" cy="1382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(3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2y + 4z + 2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4y + 6z       = 0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3738240" y="2595152"/>
            <a:ext cx="82944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5401440" y="1769946"/>
            <a:ext cx="248832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zh-CN" altLang="en-US" sz="2500" dirty="0">
                <a:latin typeface="Times New Roman" pitchFamily="18" charset="0"/>
              </a:rPr>
              <a:t>所有系数为偶数</a:t>
            </a:r>
            <a:endParaRPr lang="en-US" sz="2500" dirty="0">
              <a:latin typeface="Times New Roman" pitchFamily="18" charset="0"/>
            </a:endParaRPr>
          </a:p>
        </p:txBody>
      </p:sp>
      <p:sp>
        <p:nvSpPr>
          <p:cNvPr id="31750" name="Line 9"/>
          <p:cNvSpPr>
            <a:spLocks noChangeShapeType="1"/>
          </p:cNvSpPr>
          <p:nvPr/>
        </p:nvSpPr>
        <p:spPr bwMode="auto">
          <a:xfrm>
            <a:off x="6645600" y="3843764"/>
            <a:ext cx="0" cy="82952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5401440" y="5088055"/>
            <a:ext cx="2903040" cy="1175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zh-CN" altLang="en-US" sz="2500" dirty="0">
                <a:latin typeface="Times New Roman" pitchFamily="18" charset="0"/>
              </a:rPr>
              <a:t>除以</a:t>
            </a:r>
            <a:r>
              <a:rPr lang="en-US" altLang="zh-CN" sz="2500" dirty="0">
                <a:latin typeface="Times New Roman" pitchFamily="18" charset="0"/>
              </a:rPr>
              <a:t>2</a:t>
            </a:r>
          </a:p>
          <a:p>
            <a:pPr marL="290884" indent="-290884" algn="ctr" defTabSz="414726"/>
            <a:r>
              <a:rPr lang="zh-CN" altLang="en-US" sz="2500" dirty="0">
                <a:latin typeface="Times New Roman" pitchFamily="18" charset="0"/>
              </a:rPr>
              <a:t>忽略最高位高位比特</a:t>
            </a:r>
            <a:endParaRPr lang="en-US" sz="2500" dirty="0">
              <a:latin typeface="Times New Roman" pitchFamily="18" charset="0"/>
            </a:endParaRPr>
          </a:p>
        </p:txBody>
      </p:sp>
      <p:sp>
        <p:nvSpPr>
          <p:cNvPr id="31752" name="Line 12"/>
          <p:cNvSpPr>
            <a:spLocks noChangeShapeType="1"/>
          </p:cNvSpPr>
          <p:nvPr/>
        </p:nvSpPr>
        <p:spPr bwMode="auto">
          <a:xfrm flipH="1">
            <a:off x="4364640" y="5502818"/>
            <a:ext cx="82944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217440" y="4535037"/>
            <a:ext cx="393984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y[1:0] + 2z[1:0] + 1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2y[1:0] + 3z[1:0]  = 0</a:t>
            </a:r>
          </a:p>
        </p:txBody>
      </p:sp>
    </p:spTree>
    <p:extLst>
      <p:ext uri="{BB962C8B-B14F-4D97-AF65-F5344CB8AC3E}">
        <p14:creationId xmlns:p14="http://schemas.microsoft.com/office/powerpoint/2010/main" val="3901498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解线性比特向量算法</a:t>
            </a:r>
            <a:endParaRPr lang="en-US" dirty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217440" y="1769946"/>
            <a:ext cx="393984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y[1:0] + 2z[1:0] + 1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2y[1:0] + 3z[1:0]  = 0</a:t>
            </a: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4710240" y="2599473"/>
            <a:ext cx="1036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6230880" y="1769946"/>
            <a:ext cx="248832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zh-CN" altLang="en-US" sz="2500" dirty="0">
                <a:latin typeface="Times New Roman" pitchFamily="18" charset="0"/>
              </a:rPr>
              <a:t>求解</a:t>
            </a:r>
            <a:r>
              <a:rPr lang="en-US" sz="2500" dirty="0">
                <a:latin typeface="Times New Roman" pitchFamily="18" charset="0"/>
              </a:rPr>
              <a:t>y[1:0]</a:t>
            </a:r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7475040" y="3774637"/>
            <a:ext cx="0" cy="760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6230880" y="4811546"/>
            <a:ext cx="2488320" cy="1382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y[1:0]=2z + 3</a:t>
            </a:r>
          </a:p>
        </p:txBody>
      </p:sp>
      <p:sp>
        <p:nvSpPr>
          <p:cNvPr id="32776" name="Line 12"/>
          <p:cNvSpPr>
            <a:spLocks noChangeShapeType="1"/>
          </p:cNvSpPr>
          <p:nvPr/>
        </p:nvSpPr>
        <p:spPr bwMode="auto">
          <a:xfrm flipH="1">
            <a:off x="4088160" y="5502818"/>
            <a:ext cx="82944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3349440" y="4949800"/>
            <a:ext cx="2466720" cy="442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>
            <a:lvl1pPr marL="320675" indent="-320675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1pPr>
            <a:lvl2pPr marL="742950" indent="-28575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2pPr>
            <a:lvl3pPr marL="11430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3pPr>
            <a:lvl4pPr marL="16002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4pPr>
            <a:lvl5pPr marL="20574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9pPr>
          </a:lstStyle>
          <a:p>
            <a:pPr algn="ctr" eaLnBrk="1">
              <a:lnSpc>
                <a:spcPct val="100000"/>
              </a:lnSpc>
              <a:buFont typeface="StarSymbol" charset="0"/>
              <a:buNone/>
            </a:pP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</a:rPr>
              <a:t>带入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</a:rPr>
              <a:t>y[1:0</a:t>
            </a:r>
            <a:r>
              <a:rPr lang="en-US" sz="2900" b="1" dirty="0">
                <a:solidFill>
                  <a:schemeClr val="tx1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424800" y="4880673"/>
            <a:ext cx="2695680" cy="12442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3z[1:0] + 2 = 0</a:t>
            </a:r>
          </a:p>
        </p:txBody>
      </p:sp>
    </p:spTree>
    <p:extLst>
      <p:ext uri="{BB962C8B-B14F-4D97-AF65-F5344CB8AC3E}">
        <p14:creationId xmlns:p14="http://schemas.microsoft.com/office/powerpoint/2010/main" val="2064348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解线性比特向量算法</a:t>
            </a:r>
            <a:endParaRPr lang="en-US" dirty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24800" y="1562564"/>
            <a:ext cx="2695680" cy="12442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3z[1:0] + 2 = 0</a:t>
            </a:r>
          </a:p>
          <a:p>
            <a:pPr marL="290884" indent="-290884" algn="ctr" defTabSz="414726"/>
            <a:endParaRPr lang="en-US" sz="2500" dirty="0">
              <a:latin typeface="Times New Roman" pitchFamily="18" charset="0"/>
            </a:endParaRPr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3742560" y="2184710"/>
            <a:ext cx="82944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5401440" y="1562564"/>
            <a:ext cx="2626560" cy="152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zh-CN" altLang="en-US" sz="2500" dirty="0">
                <a:latin typeface="Times New Roman" pitchFamily="18" charset="0"/>
              </a:rPr>
              <a:t>求解 </a:t>
            </a:r>
            <a:r>
              <a:rPr lang="en-US" sz="2500" dirty="0">
                <a:latin typeface="Times New Roman" pitchFamily="18" charset="0"/>
              </a:rPr>
              <a:t>z[1:0]</a:t>
            </a:r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6645600" y="3429000"/>
            <a:ext cx="0" cy="82952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5401440" y="4535036"/>
            <a:ext cx="2419200" cy="12442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z[1:0]=2</a:t>
            </a:r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424800" y="3636382"/>
            <a:ext cx="4147200" cy="2695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defTabSz="414726"/>
            <a:r>
              <a:rPr lang="zh-CN" altLang="en-US" sz="2500" dirty="0">
                <a:latin typeface="Times New Roman" pitchFamily="18" charset="0"/>
              </a:rPr>
              <a:t>结果</a:t>
            </a:r>
            <a:r>
              <a:rPr lang="en-US" sz="2500" dirty="0">
                <a:latin typeface="Times New Roman" pitchFamily="18" charset="0"/>
              </a:rPr>
              <a:t>(3 </a:t>
            </a:r>
            <a:r>
              <a:rPr lang="zh-CN" altLang="en-US" sz="2500" dirty="0">
                <a:latin typeface="Times New Roman" pitchFamily="18" charset="0"/>
              </a:rPr>
              <a:t>位宽</a:t>
            </a:r>
            <a:r>
              <a:rPr lang="en-US" sz="2500" dirty="0">
                <a:latin typeface="Times New Roman" pitchFamily="18" charset="0"/>
              </a:rPr>
              <a:t>):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z[1:0] = 2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y[1:0] = 2z[1:0] + 3 = 3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y = y’ @ 2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z = z’ @ 3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x = 4y + 2z</a:t>
            </a:r>
          </a:p>
        </p:txBody>
      </p:sp>
    </p:spTree>
    <p:extLst>
      <p:ext uri="{BB962C8B-B14F-4D97-AF65-F5344CB8AC3E}">
        <p14:creationId xmlns:p14="http://schemas.microsoft.com/office/powerpoint/2010/main" val="1470402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研究两大方向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数学计算</a:t>
            </a:r>
            <a:endParaRPr lang="en-US" altLang="zh-CN" dirty="0"/>
          </a:p>
          <a:p>
            <a:pPr lvl="1"/>
            <a:r>
              <a:rPr lang="zh-CN" altLang="en-US" dirty="0"/>
              <a:t>整数域、实数域</a:t>
            </a:r>
            <a:endParaRPr lang="en-US" altLang="zh-CN" dirty="0"/>
          </a:p>
          <a:p>
            <a:pPr lvl="1"/>
            <a:r>
              <a:rPr lang="zh-CN" altLang="en-US" dirty="0"/>
              <a:t>线性、非线性</a:t>
            </a:r>
            <a:endParaRPr lang="en-US" altLang="zh-CN" dirty="0"/>
          </a:p>
          <a:p>
            <a:r>
              <a:rPr lang="zh-CN" altLang="en-US" dirty="0"/>
              <a:t>计算机运算</a:t>
            </a:r>
            <a:endParaRPr lang="en-US" altLang="zh-CN" dirty="0"/>
          </a:p>
          <a:p>
            <a:pPr lvl="1"/>
            <a:r>
              <a:rPr lang="zh-CN" altLang="en-US" dirty="0"/>
              <a:t>比特向量</a:t>
            </a:r>
            <a:endParaRPr lang="en-US" altLang="zh-CN" dirty="0"/>
          </a:p>
          <a:p>
            <a:pPr lvl="1"/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024113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方程求解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80891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19335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11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</a:t>
            </a:r>
            <a:r>
              <a:rPr lang="en-US" altLang="zh-CN" dirty="0"/>
              <a:t>bug</a:t>
            </a:r>
            <a:r>
              <a:rPr lang="zh-CN" altLang="en-US" dirty="0"/>
              <a:t>扫描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two-hop(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a[4] = {3, 0, 2, 1};</a:t>
            </a:r>
          </a:p>
          <a:p>
            <a:r>
              <a:rPr lang="en-US" altLang="zh-CN" dirty="0"/>
              <a:t>    if(x &lt; 0 or x &gt; 3) return -1;</a:t>
            </a:r>
          </a:p>
          <a:p>
            <a:r>
              <a:rPr lang="en-US" altLang="zh-CN" dirty="0"/>
              <a:t>    return a[a[x]-1];  //out of range while x = 1 !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523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数理逻辑与集合论</a:t>
            </a:r>
            <a:r>
              <a:rPr lang="en-US" altLang="zh-CN" dirty="0"/>
              <a:t>》</a:t>
            </a:r>
            <a:r>
              <a:rPr lang="zh-CN" altLang="en-US" dirty="0"/>
              <a:t>清华大学出版社 石纯一 </a:t>
            </a:r>
            <a:r>
              <a:rPr lang="en-US" altLang="zh-CN" dirty="0"/>
              <a:t>2000</a:t>
            </a:r>
          </a:p>
          <a:p>
            <a:r>
              <a:rPr lang="en-US" altLang="zh-CN" dirty="0"/>
              <a:t>《2-SAT</a:t>
            </a:r>
            <a:r>
              <a:rPr lang="zh-CN" altLang="en-US" dirty="0"/>
              <a:t>解法浅析</a:t>
            </a:r>
            <a:r>
              <a:rPr lang="en-US" altLang="zh-CN" dirty="0"/>
              <a:t>》</a:t>
            </a:r>
            <a:r>
              <a:rPr lang="zh-CN" altLang="en-US" dirty="0"/>
              <a:t> 赵爽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http://en.wikipedia.org/wiki/Boolean_satisfiability_problem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http://en.wikipedia.org/wiki/DPLL_algorithm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http://en.wikipedia.org/wiki/Satisfiability_Modulo_Theories</a:t>
            </a:r>
            <a:endParaRPr lang="en-US" altLang="zh-CN" dirty="0"/>
          </a:p>
          <a:p>
            <a:r>
              <a:rPr lang="en-US" altLang="zh-CN" dirty="0" err="1"/>
              <a:t>Cristian</a:t>
            </a:r>
            <a:r>
              <a:rPr lang="en-US" altLang="zh-CN" dirty="0"/>
              <a:t> </a:t>
            </a:r>
            <a:r>
              <a:rPr lang="en-US" altLang="zh-CN" dirty="0" err="1"/>
              <a:t>Cadar</a:t>
            </a:r>
            <a:r>
              <a:rPr lang="en-US" altLang="zh-CN" dirty="0"/>
              <a:t>, Vijay Ganesh, Peter </a:t>
            </a:r>
            <a:r>
              <a:rPr lang="en-US" altLang="zh-CN" dirty="0" err="1"/>
              <a:t>Pawlowski</a:t>
            </a:r>
            <a:r>
              <a:rPr lang="en-US" altLang="zh-CN" dirty="0"/>
              <a:t>, David Dill, and Dawson Engler.EXE: Automatically generating inputs of death. In </a:t>
            </a:r>
            <a:r>
              <a:rPr lang="en-US" altLang="zh-CN" i="1" dirty="0"/>
              <a:t>Proceedings of the 13th ACM Conference on Computer and Communications Security</a:t>
            </a:r>
            <a:r>
              <a:rPr lang="en-US" altLang="zh-CN" dirty="0"/>
              <a:t>, October-November 2006.</a:t>
            </a:r>
          </a:p>
          <a:p>
            <a:r>
              <a:rPr lang="en-US" altLang="zh-CN" dirty="0"/>
              <a:t>DECISION PROCEDURES FOR BIT-VECTORS, ARRAYS AND INTEGERS. Vijay </a:t>
            </a:r>
            <a:r>
              <a:rPr lang="en-US" altLang="zh-CN" dirty="0" err="1"/>
              <a:t>Ganesh.September</a:t>
            </a:r>
            <a:r>
              <a:rPr lang="en-US" altLang="zh-CN" dirty="0"/>
              <a:t> 2007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79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命题变项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命题符号化</a:t>
                </a:r>
                <a:endParaRPr lang="en-US" altLang="zh-CN" dirty="0"/>
              </a:p>
              <a:p>
                <a:r>
                  <a:rPr lang="en-US" altLang="zh-CN" dirty="0"/>
                  <a:t>P</a:t>
                </a:r>
                <a:r>
                  <a:rPr lang="zh-CN" altLang="en-US" dirty="0"/>
                  <a:t>表示“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李恺威是学霸</m:t>
                    </m:r>
                  </m:oMath>
                </a14:m>
                <a:r>
                  <a:rPr lang="zh-CN" altLang="en-US" dirty="0"/>
                  <a:t>”</a:t>
                </a:r>
                <a:endParaRPr lang="en-US" altLang="zh-CN" dirty="0"/>
              </a:p>
              <a:p>
                <a:r>
                  <a:rPr lang="zh-CN" altLang="en-US" dirty="0"/>
                  <a:t>命题变项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：表示任意命题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097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29737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简单命题和复合命题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P:</a:t>
            </a:r>
            <a:r>
              <a:rPr lang="zh-CN" altLang="en-US" dirty="0"/>
              <a:t>雪是白的且“</a:t>
            </a:r>
            <a:r>
              <a:rPr lang="en-US" altLang="zh-CN" dirty="0"/>
              <a:t>1+1=2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可分割为</a:t>
            </a:r>
            <a:endParaRPr lang="en-US" altLang="zh-CN" dirty="0"/>
          </a:p>
          <a:p>
            <a:pPr lvl="1"/>
            <a:r>
              <a:rPr lang="en-US" altLang="zh-CN" dirty="0"/>
              <a:t>R:</a:t>
            </a:r>
            <a:r>
              <a:rPr lang="zh-CN" altLang="en-US" dirty="0"/>
              <a:t>雪是白的</a:t>
            </a:r>
            <a:endParaRPr lang="en-US" altLang="zh-CN" dirty="0"/>
          </a:p>
          <a:p>
            <a:pPr lvl="1"/>
            <a:r>
              <a:rPr lang="en-US" altLang="zh-CN" dirty="0"/>
              <a:t>S:1+1=2</a:t>
            </a:r>
          </a:p>
        </p:txBody>
      </p:sp>
    </p:spTree>
    <p:extLst>
      <p:ext uri="{BB962C8B-B14F-4D97-AF65-F5344CB8AC3E}">
        <p14:creationId xmlns:p14="http://schemas.microsoft.com/office/powerpoint/2010/main" val="19027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en-US" altLang="zh-CN" dirty="0"/>
              <a:t>¬</a:t>
            </a:r>
          </a:p>
          <a:p>
            <a:r>
              <a:rPr lang="zh-CN" altLang="en-US" dirty="0"/>
              <a:t>与∧   合取</a:t>
            </a:r>
            <a:endParaRPr lang="en-US" altLang="zh-CN" dirty="0"/>
          </a:p>
          <a:p>
            <a:r>
              <a:rPr lang="zh-CN" altLang="en-US" dirty="0"/>
              <a:t>或</a:t>
            </a:r>
            <a:r>
              <a:rPr lang="en-US" altLang="zh-CN" dirty="0"/>
              <a:t>∨   </a:t>
            </a:r>
            <a:r>
              <a:rPr lang="zh-CN" altLang="en-US" dirty="0"/>
              <a:t>析取</a:t>
            </a:r>
            <a:endParaRPr lang="en-US" altLang="zh-CN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691081"/>
              </p:ext>
            </p:extLst>
          </p:nvPr>
        </p:nvGraphicFramePr>
        <p:xfrm>
          <a:off x="4644008" y="1484784"/>
          <a:ext cx="2016224" cy="1679461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39949"/>
              </p:ext>
            </p:extLst>
          </p:nvPr>
        </p:nvGraphicFramePr>
        <p:xfrm>
          <a:off x="1403648" y="3501008"/>
          <a:ext cx="5976664" cy="3038714"/>
        </p:xfrm>
        <a:graphic>
          <a:graphicData uri="http://schemas.openxmlformats.org/drawingml/2006/table">
            <a:tbl>
              <a:tblPr/>
              <a:tblGrid>
                <a:gridCol w="126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∨q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66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推断</a:t>
            </a:r>
            <a:r>
              <a:rPr lang="en-US" altLang="zh-CN" b="1" dirty="0">
                <a:sym typeface="Wingdings" pitchFamily="2" charset="2"/>
              </a:rPr>
              <a:t></a:t>
            </a:r>
          </a:p>
          <a:p>
            <a:pPr lvl="1"/>
            <a:r>
              <a:rPr lang="zh-CN" altLang="en-US" b="1" dirty="0">
                <a:sym typeface="Wingdings" pitchFamily="2" charset="2"/>
              </a:rPr>
              <a:t>因果关系</a:t>
            </a:r>
            <a:endParaRPr lang="en-US" altLang="zh-CN" b="1" dirty="0">
              <a:sym typeface="Wingdings" pitchFamily="2" charset="2"/>
            </a:endParaRPr>
          </a:p>
          <a:p>
            <a:pPr lvl="1"/>
            <a:endParaRPr lang="en-US" altLang="zh-CN" b="1" dirty="0">
              <a:sym typeface="Wingdings" pitchFamily="2" charset="2"/>
            </a:endParaRPr>
          </a:p>
          <a:p>
            <a:endParaRPr lang="en-US" altLang="zh-CN" b="1" dirty="0">
              <a:sym typeface="Wingdings" pitchFamily="2" charset="2"/>
            </a:endParaRPr>
          </a:p>
          <a:p>
            <a:endParaRPr lang="en-US" altLang="zh-CN" b="1" dirty="0">
              <a:sym typeface="Wingdings" pitchFamily="2" charset="2"/>
            </a:endParaRPr>
          </a:p>
          <a:p>
            <a:r>
              <a:rPr lang="zh-CN" altLang="en-US" b="1" dirty="0">
                <a:sym typeface="Wingdings" pitchFamily="2" charset="2"/>
              </a:rPr>
              <a:t>等价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7527"/>
              </p:ext>
            </p:extLst>
          </p:nvPr>
        </p:nvGraphicFramePr>
        <p:xfrm>
          <a:off x="3131840" y="2276872"/>
          <a:ext cx="5184576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Q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</a:t>
                      </a:r>
                      <a:r>
                        <a:rPr lang="en-US" altLang="zh-CN" sz="2800" dirty="0">
                          <a:sym typeface="Wingdings" pitchFamily="2" charset="2"/>
                        </a:rPr>
                        <a:t>Q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lang="zh-CN" altLang="en-US" sz="2800" b="0" dirty="0">
                          <a:latin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lang="zh-CN" altLang="en-US" sz="2800" b="0" dirty="0"/>
                        <a:t> </a:t>
                      </a:r>
                      <a:r>
                        <a:rPr lang="en-US" altLang="zh-CN" sz="2800" b="0" dirty="0"/>
                        <a:t>Q</a:t>
                      </a:r>
                      <a:endParaRPr lang="zh-CN" alt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35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合式公式</a:t>
            </a:r>
            <a:br>
              <a:rPr lang="en-US" altLang="zh-CN" dirty="0"/>
            </a:br>
            <a:r>
              <a:rPr lang="en-US" dirty="0"/>
              <a:t>Well-formed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命题变项和连接词的组合</a:t>
            </a:r>
            <a:endParaRPr lang="en-US" altLang="zh-CN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简单命题是合式公式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是合式公式，那么</a:t>
            </a:r>
            <a:r>
              <a:rPr lang="en-US" altLang="zh-CN" dirty="0"/>
              <a:t>¬A</a:t>
            </a:r>
            <a:r>
              <a:rPr lang="zh-CN" altLang="en-US" dirty="0"/>
              <a:t>也是合式公式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A, B</a:t>
            </a:r>
            <a:r>
              <a:rPr lang="zh-CN" altLang="en-US" dirty="0"/>
              <a:t>是合式公式，那么</a:t>
            </a:r>
            <a:r>
              <a:rPr lang="en-US" altLang="zh-CN" dirty="0"/>
              <a:t>(A</a:t>
            </a:r>
            <a:r>
              <a:rPr lang="zh-CN" altLang="en-US" dirty="0"/>
              <a:t> ∧ </a:t>
            </a:r>
            <a:r>
              <a:rPr lang="en-US" altLang="zh-CN" dirty="0"/>
              <a:t>B), (A ∨ B), (A </a:t>
            </a:r>
            <a:r>
              <a:rPr lang="en-US" altLang="zh-CN" dirty="0">
                <a:sym typeface="Wingdings" pitchFamily="2" charset="2"/>
              </a:rPr>
              <a:t> B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(A 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dirty="0"/>
              <a:t> B)</a:t>
            </a:r>
            <a:r>
              <a:rPr lang="zh-CN" altLang="en-US" dirty="0"/>
              <a:t>是合式公式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当且仅当经过有限次地使用</a:t>
            </a:r>
            <a:r>
              <a:rPr lang="en-US" altLang="zh-CN" dirty="0"/>
              <a:t>1,2,3</a:t>
            </a:r>
            <a:r>
              <a:rPr lang="zh-CN" altLang="en-US" dirty="0"/>
              <a:t>所组成的符号串才是合式公式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4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合式公式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合式公式简称公式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p∧</a:t>
            </a:r>
            <a:r>
              <a:rPr lang="zh-CN" altLang="en-US" dirty="0"/>
              <a:t>（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zh-CN" altLang="en-US" dirty="0"/>
              <a:t>）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dirty="0"/>
              <a:t>If A then B else C </a:t>
            </a:r>
            <a:r>
              <a:rPr lang="zh-CN" altLang="en-US" dirty="0"/>
              <a:t>能用合式公式表示吗？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1122</TotalTime>
  <Words>2001</Words>
  <Application>Microsoft Office PowerPoint</Application>
  <PresentationFormat>全屏显示(4:3)</PresentationFormat>
  <Paragraphs>365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StarSymbol</vt:lpstr>
      <vt:lpstr>Arial</vt:lpstr>
      <vt:lpstr>Calibri</vt:lpstr>
      <vt:lpstr>Cambria Math</vt:lpstr>
      <vt:lpstr>Comic Sans MS</vt:lpstr>
      <vt:lpstr>Times New Roman</vt:lpstr>
      <vt:lpstr>Office 主题​​</vt:lpstr>
      <vt:lpstr>简单数理逻辑及其应用</vt:lpstr>
      <vt:lpstr>概述</vt:lpstr>
      <vt:lpstr>命题</vt:lpstr>
      <vt:lpstr>命题变项</vt:lpstr>
      <vt:lpstr>简单命题和复合命题</vt:lpstr>
      <vt:lpstr>命题联结词</vt:lpstr>
      <vt:lpstr>PowerPoint 演示文稿</vt:lpstr>
      <vt:lpstr>合式公式 Well-formed formula</vt:lpstr>
      <vt:lpstr>合式公式</vt:lpstr>
      <vt:lpstr>合式公式分类</vt:lpstr>
      <vt:lpstr>三种公式关系</vt:lpstr>
      <vt:lpstr>等值公式</vt:lpstr>
      <vt:lpstr>等值定理</vt:lpstr>
      <vt:lpstr>等值公式</vt:lpstr>
      <vt:lpstr>PowerPoint 演示文稿</vt:lpstr>
      <vt:lpstr>PowerPoint 演示文稿</vt:lpstr>
      <vt:lpstr>命题公式与真值表</vt:lpstr>
      <vt:lpstr>从T列写</vt:lpstr>
      <vt:lpstr>从F列写</vt:lpstr>
      <vt:lpstr>范式</vt:lpstr>
      <vt:lpstr>范式</vt:lpstr>
      <vt:lpstr>小结</vt:lpstr>
      <vt:lpstr>SAT问题 Boolean satisfiability problem</vt:lpstr>
      <vt:lpstr>2-SAT</vt:lpstr>
      <vt:lpstr>构图法</vt:lpstr>
      <vt:lpstr>寻找可行解</vt:lpstr>
      <vt:lpstr>3-SAT</vt:lpstr>
      <vt:lpstr>DPLL算法</vt:lpstr>
      <vt:lpstr>PowerPoint 演示文稿</vt:lpstr>
      <vt:lpstr>SAT问题扩展？</vt:lpstr>
      <vt:lpstr>SMT</vt:lpstr>
      <vt:lpstr>解线性比特向量算法</vt:lpstr>
      <vt:lpstr>解线性比特向量算法</vt:lpstr>
      <vt:lpstr>解线性比特向量算法</vt:lpstr>
      <vt:lpstr>解线性比特向量算法</vt:lpstr>
      <vt:lpstr>研究两大方向</vt:lpstr>
      <vt:lpstr>应用场景(1)</vt:lpstr>
      <vt:lpstr>应用场景(2)</vt:lpstr>
      <vt:lpstr>Reference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thulkw</dc:creator>
  <cp:lastModifiedBy>陈 稀渺</cp:lastModifiedBy>
  <cp:revision>366</cp:revision>
  <dcterms:created xsi:type="dcterms:W3CDTF">2012-05-04T13:27:21Z</dcterms:created>
  <dcterms:modified xsi:type="dcterms:W3CDTF">2022-08-01T12:50:48Z</dcterms:modified>
</cp:coreProperties>
</file>