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479" r:id="rId3"/>
    <p:sldId id="474" r:id="rId4"/>
    <p:sldId id="475" r:id="rId5"/>
    <p:sldId id="476" r:id="rId6"/>
    <p:sldId id="477" r:id="rId7"/>
    <p:sldId id="478" r:id="rId8"/>
  </p:sldIdLst>
  <p:sldSz cx="12192000" cy="6858000"/>
  <p:notesSz cx="7104380" cy="10234930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Calibri" panose="020F0502020204030204" charset="0"/>
        <a:ea typeface="宋体" panose="02010600030101010101" pitchFamily="2" charset="-122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987"/>
    <p:restoredTop sz="94660"/>
  </p:normalViewPr>
  <p:slideViewPr>
    <p:cSldViewPr snapToGrid="0" showGuides="1">
      <p:cViewPr varScale="1">
        <p:scale>
          <a:sx n="116" d="100"/>
          <a:sy n="116" d="100"/>
        </p:scale>
        <p:origin x="336" y="108"/>
      </p:cViewPr>
      <p:guideLst>
        <p:guide orient="horz" pos="2057"/>
        <p:guide pos="297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6" cy="72006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565" cy="51352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4171" y="0"/>
            <a:ext cx="3078565" cy="51352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407"/>
            <a:ext cx="3078565" cy="51352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auto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auto"/>
            <a:fld id="{D2A48B96-639E-45A3-A0BA-2464DFDB1FAA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3076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77" name="备注占位符 4"/>
          <p:cNvSpPr>
            <a:spLocks noGrp="1"/>
          </p:cNvSpPr>
          <p:nvPr>
            <p:ph type="body" sz="quarter"/>
          </p:nvPr>
        </p:nvSpPr>
        <p:spPr>
          <a:xfrm>
            <a:off x="709613" y="4926013"/>
            <a:ext cx="5683250" cy="4029075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t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0"/>
            <a:r>
              <a:rPr lang="zh-CN" altLang="en-US"/>
              <a:t>第二级</a:t>
            </a:r>
            <a:endParaRPr lang="zh-CN" altLang="en-US"/>
          </a:p>
          <a:p>
            <a:pPr lvl="2" indent="0"/>
            <a:r>
              <a:rPr lang="zh-CN" altLang="en-US"/>
              <a:t>第三级</a:t>
            </a:r>
            <a:endParaRPr lang="zh-CN" altLang="en-US"/>
          </a:p>
          <a:p>
            <a:pPr lvl="3" indent="0"/>
            <a:r>
              <a:rPr lang="zh-CN" altLang="en-US"/>
              <a:t>第四级</a:t>
            </a:r>
            <a:endParaRPr lang="zh-CN" altLang="en-US"/>
          </a:p>
          <a:p>
            <a:pPr lvl="4" indent="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263"/>
            <a:ext cx="3078163" cy="5143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auto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0263"/>
            <a:ext cx="3078163" cy="5143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auto"/>
            <a:fld id="{A6837353-30EB-4A48-80EB-173D804AEFBD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华文中宋" charset="0"/>
                <a:ea typeface="华文中宋" charset="0"/>
              </a:defRPr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华文中宋" charset="0"/>
                <a:ea typeface="华文中宋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auto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华文中宋" charset="0"/>
              </a:defRPr>
            </a:lvl1pPr>
          </a:lstStyle>
          <a:p>
            <a:pPr fontAlgn="auto"/>
            <a:fld id="{82F288E0-7875-42C4-84C8-98DBBD3BF4D2}" type="datetimeFigureOut">
              <a:rPr lang="zh-CN" altLang="en-US" strike="noStrike" noProof="1" smtClean="0"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华文中宋" charset="0"/>
              </a:defRPr>
            </a:lvl1pPr>
          </a:lstStyle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华文中宋" charset="0"/>
              </a:defRPr>
            </a:lvl1pPr>
          </a:lstStyle>
          <a:p>
            <a:pPr fontAlgn="auto"/>
            <a:fld id="{7D9BB5D0-35E4-459D-AEF3-FE4D7C45CC19}" type="slidenum">
              <a:rPr lang="zh-CN" altLang="en-US" strike="noStrike" noProof="1" smtClean="0"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82F288E0-7875-42C4-84C8-98DBBD3BF4D2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7D9BB5D0-35E4-459D-AEF3-FE4D7C45CC19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4000" y="228600"/>
            <a:ext cx="9042400" cy="914400"/>
          </a:xfrm>
        </p:spPr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06400" y="1295400"/>
            <a:ext cx="5435600" cy="5029200"/>
          </a:xfrm>
        </p:spPr>
        <p:txBody>
          <a:bodyPr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45200" y="1295400"/>
            <a:ext cx="5435600" cy="5029200"/>
          </a:xfrm>
        </p:spPr>
        <p:txBody>
          <a:bodyPr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0" name="Rectangle 8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609600" y="6248400"/>
            <a:ext cx="28448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rtlCol="0" anchor="t" anchorCtr="0" compatLnSpc="1"/>
          <a:lstStyle>
            <a:lvl1pPr>
              <a:defRPr/>
            </a:lvl1pPr>
          </a:lstStyle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b="0" i="0" kern="1200" cap="none" spc="0" normalizeH="0" baseline="0" noProof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" name="Rectangle 1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rtlCol="0" anchor="t" anchorCtr="0" compatLnSpc="1"/>
          <a:p>
            <a:pPr algn="r" fontAlgn="auto"/>
            <a:fld id="{9A0DB2DC-4C9A-4742-B13C-FB6460FD3503}" type="slidenum">
              <a:rPr lang="en-US" altLang="zh-CN" sz="1000" noProof="1" dirty="0">
                <a:latin typeface="+mn-lt"/>
                <a:ea typeface="+mn-ea"/>
                <a:cs typeface="+mn-cs"/>
              </a:rPr>
            </a:fld>
            <a:endParaRPr lang="en-US" altLang="zh-CN" sz="1000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indent="0" algn="ctr" defTabSz="914400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kern="1200" cap="none" spc="0" normalizeH="0" baseline="0" noProof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slow"/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auto"/>
            <a:fld id="{82F288E0-7875-42C4-84C8-98DBBD3BF4D2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/>
            <a:fld id="{7D9BB5D0-35E4-459D-AEF3-FE4D7C45CC19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华文中宋" charset="0"/>
                <a:ea typeface="华文中宋" charset="0"/>
              </a:defRPr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711200" eaLnBrk="1" fontAlgn="auto" latinLnBrk="0" hangingPunct="1">
              <a:lnSpc>
                <a:spcPct val="100000"/>
              </a:lnSpc>
              <a:spcBef>
                <a:spcPts val="500"/>
              </a:spcBef>
              <a:buNone/>
              <a:defRPr>
                <a:latin typeface="华文中宋" charset="0"/>
                <a:ea typeface="华文中宋" charset="0"/>
              </a:defRPr>
            </a:lvl1pPr>
            <a:lvl2pPr marL="457200" indent="711200" eaLnBrk="1" fontAlgn="auto" latinLnBrk="0" hangingPunct="1">
              <a:lnSpc>
                <a:spcPct val="100000"/>
              </a:lnSpc>
              <a:spcBef>
                <a:spcPts val="500"/>
              </a:spcBef>
              <a:buNone/>
              <a:defRPr>
                <a:latin typeface="华文中宋" charset="0"/>
                <a:ea typeface="华文中宋" charset="0"/>
              </a:defRPr>
            </a:lvl2pPr>
            <a:lvl3pPr marL="914400" indent="711200" eaLnBrk="1" fontAlgn="auto" latinLnBrk="0" hangingPunct="1">
              <a:lnSpc>
                <a:spcPct val="100000"/>
              </a:lnSpc>
              <a:spcBef>
                <a:spcPts val="500"/>
              </a:spcBef>
              <a:buNone/>
              <a:defRPr>
                <a:latin typeface="华文中宋" charset="0"/>
                <a:ea typeface="华文中宋" charset="0"/>
              </a:defRPr>
            </a:lvl3pPr>
            <a:lvl4pPr marL="1371600" indent="711200" eaLnBrk="1" fontAlgn="auto" latinLnBrk="0" hangingPunct="1">
              <a:lnSpc>
                <a:spcPct val="100000"/>
              </a:lnSpc>
              <a:spcBef>
                <a:spcPts val="500"/>
              </a:spcBef>
              <a:buNone/>
              <a:defRPr>
                <a:latin typeface="华文中宋" charset="0"/>
                <a:ea typeface="华文中宋" charset="0"/>
              </a:defRPr>
            </a:lvl4pPr>
            <a:lvl5pPr marL="1828800" indent="711200" eaLnBrk="1" fontAlgn="auto" latinLnBrk="0" hangingPunct="1">
              <a:lnSpc>
                <a:spcPct val="100000"/>
              </a:lnSpc>
              <a:spcBef>
                <a:spcPts val="500"/>
              </a:spcBef>
              <a:buNone/>
              <a:defRPr>
                <a:latin typeface="华文中宋" charset="0"/>
                <a:ea typeface="华文中宋" charset="0"/>
              </a:defRPr>
            </a:lvl5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华文中宋" charset="0"/>
              </a:defRPr>
            </a:lvl1pPr>
          </a:lstStyle>
          <a:p>
            <a:pPr fontAlgn="auto"/>
            <a:fld id="{82F288E0-7875-42C4-84C8-98DBBD3BF4D2}" type="datetimeFigureOut">
              <a:rPr lang="zh-CN" altLang="en-US" strike="noStrike" noProof="1" smtClean="0"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indent="304800" eaLnBrk="1" fontAlgn="auto" latinLnBrk="0" hangingPunct="1">
              <a:defRPr>
                <a:latin typeface="华文中宋" charset="0"/>
              </a:defRPr>
            </a:lvl1pPr>
          </a:lstStyle>
          <a:p>
            <a:endParaRPr lang="zh-CN" altLang="en-US" strike="noStrike" noProof="1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82F288E0-7875-42C4-84C8-98DBBD3BF4D2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7D9BB5D0-35E4-459D-AEF3-FE4D7C45CC19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82F288E0-7875-42C4-84C8-98DBBD3BF4D2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7D9BB5D0-35E4-459D-AEF3-FE4D7C45CC19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82F288E0-7875-42C4-84C8-98DBBD3BF4D2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7D9BB5D0-35E4-459D-AEF3-FE4D7C45CC19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82F288E0-7875-42C4-84C8-98DBBD3BF4D2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7D9BB5D0-35E4-459D-AEF3-FE4D7C45CC19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82F288E0-7875-42C4-84C8-98DBBD3BF4D2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7D9BB5D0-35E4-459D-AEF3-FE4D7C45CC19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fontAlgn="auto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82F288E0-7875-42C4-84C8-98DBBD3BF4D2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7D9BB5D0-35E4-459D-AEF3-FE4D7C45CC19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82F288E0-7875-42C4-84C8-98DBBD3BF4D2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7D9BB5D0-35E4-459D-AEF3-FE4D7C45CC19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ctr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t"/>
          <a:p>
            <a:pPr lvl="0" indent="-22860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2860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华文中宋" charset="0"/>
              </a:defRPr>
            </a:lvl1pPr>
          </a:lstStyle>
          <a:p>
            <a:pPr fontAlgn="auto"/>
            <a:fld id="{82F288E0-7875-42C4-84C8-98DBBD3BF4D2}" type="datetimeFigureOut">
              <a:rPr lang="zh-CN" altLang="en-US" strike="noStrike" noProof="1" smtClean="0"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华文中宋" charset="0"/>
              </a:defRPr>
            </a:lvl1pPr>
          </a:lstStyle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华文中宋" charset="0"/>
              </a:defRPr>
            </a:lvl1pPr>
          </a:lstStyle>
          <a:p>
            <a:pPr fontAlgn="auto"/>
            <a:fld id="{7D9BB5D0-35E4-459D-AEF3-FE4D7C45CC19}" type="slidenum">
              <a:rPr lang="zh-CN" altLang="en-US" strike="noStrike" noProof="1" smtClean="0"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华文中宋" charset="0"/>
          <a:ea typeface="华文中宋" charset="0"/>
          <a:cs typeface="+mj-cs"/>
        </a:defRPr>
      </a:lvl1pPr>
    </p:titleStyle>
    <p:bodyStyle>
      <a:lvl1pPr marL="0" indent="711200" algn="l" defTabSz="914400" rtl="0" eaLnBrk="1" fontAlgn="auto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华文中宋" charset="0"/>
          <a:ea typeface="华文中宋" charset="0"/>
          <a:cs typeface="+mn-cs"/>
        </a:defRPr>
      </a:lvl1pPr>
      <a:lvl2pPr marL="457200" indent="609600" algn="l" defTabSz="914400" rtl="0" eaLnBrk="1" fontAlgn="auto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华文中宋" charset="0"/>
          <a:ea typeface="华文中宋" charset="0"/>
          <a:cs typeface="+mn-cs"/>
        </a:defRPr>
      </a:lvl2pPr>
      <a:lvl3pPr marL="914400" indent="508000" algn="l" defTabSz="914400" rtl="0" eaLnBrk="1" fontAlgn="auto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华文中宋" charset="0"/>
          <a:ea typeface="华文中宋" charset="0"/>
          <a:cs typeface="+mn-cs"/>
        </a:defRPr>
      </a:lvl3pPr>
      <a:lvl4pPr marL="1371600" indent="457200" algn="l" defTabSz="914400" rtl="0" eaLnBrk="1" fontAlgn="auto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华文中宋" charset="0"/>
          <a:ea typeface="华文中宋" charset="0"/>
          <a:cs typeface="+mn-cs"/>
        </a:defRPr>
      </a:lvl4pPr>
      <a:lvl5pPr marL="1828800" indent="457200" algn="l" defTabSz="914400" rtl="0" eaLnBrk="1" fontAlgn="auto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华文中宋" charset="0"/>
          <a:ea typeface="华文中宋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4.jpeg"/><Relationship Id="rId6" Type="http://schemas.openxmlformats.org/officeDocument/2006/relationships/image" Target="../media/image3.png"/><Relationship Id="rId5" Type="http://schemas.openxmlformats.org/officeDocument/2006/relationships/hyperlink" Target="https://www.byvoid.com/upload/wp/2009/04/image4.png" TargetMode="External"/><Relationship Id="rId4" Type="http://schemas.openxmlformats.org/officeDocument/2006/relationships/image" Target="../media/image2.png"/><Relationship Id="rId3" Type="http://schemas.openxmlformats.org/officeDocument/2006/relationships/hyperlink" Target="https://www.byvoid.com/upload/wp/2009/04/image3.png" TargetMode="External"/><Relationship Id="rId2" Type="http://schemas.openxmlformats.org/officeDocument/2006/relationships/image" Target="../media/image1.png"/><Relationship Id="rId1" Type="http://schemas.openxmlformats.org/officeDocument/2006/relationships/hyperlink" Target="https://www.byvoid.com/upload/wp/2009/04/image2.png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hyperlink" Target="https://www.byvoid.com/upload/wp/2009/04/image1.png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hyperlink" Target="https://www.byvoid.com/upload/wp/2009/04/image4.pn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 dirty="0">
                <a:latin typeface="+mj-lt"/>
                <a:ea typeface="+mj-ea"/>
                <a:sym typeface="+mn-ea"/>
              </a:rPr>
              <a:t>连通分量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098" name="图片 4" descr="image">
            <a:hlinkClick r:id="rId1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60" y="1204913"/>
            <a:ext cx="4470400" cy="272256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099" name="图片 5" descr="image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3748" y="1133475"/>
            <a:ext cx="4113212" cy="263683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100" name="图片 8" descr="image">
            <a:hlinkClick r:id="rId5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2960" y="4013200"/>
            <a:ext cx="4622800" cy="28003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101" name="TextBox 11"/>
          <p:cNvSpPr txBox="1"/>
          <p:nvPr/>
        </p:nvSpPr>
        <p:spPr>
          <a:xfrm>
            <a:off x="822960" y="387350"/>
            <a:ext cx="6087745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DFS</a:t>
            </a:r>
            <a:r>
              <a:rPr lang="zh-CN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整个图，利用时间戳</a:t>
            </a:r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(dfn)</a:t>
            </a:r>
            <a:r>
              <a:rPr lang="zh-CN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值打下标记。</a:t>
            </a:r>
            <a:endParaRPr lang="zh-CN" altLang="en-US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4104" name="Picture 8" descr="D:\Users\zhou\Desktop\temp.jp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82298" y="4157663"/>
            <a:ext cx="4284662" cy="24796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Rectangle 3"/>
          <p:cNvSpPr>
            <a:spLocks noGrp="1"/>
          </p:cNvSpPr>
          <p:nvPr>
            <p:ph idx="1"/>
          </p:nvPr>
        </p:nvSpPr>
        <p:spPr>
          <a:xfrm>
            <a:off x="671195" y="800100"/>
            <a:ext cx="11064240" cy="2453640"/>
          </a:xfrm>
        </p:spPr>
        <p:txBody>
          <a:bodyPr vert="horz" wrap="square" lIns="91440" tIns="45720" rIns="91440" bIns="45720" anchor="t"/>
          <a:p>
            <a:pPr marL="0" indent="508000">
              <a:lnSpc>
                <a:spcPct val="120000"/>
              </a:lnSpc>
              <a:buNone/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lang="zh-CN" altLang="zh-CN" sz="2000" dirty="0"/>
              <a:t>无向图</a:t>
            </a:r>
            <a:r>
              <a:rPr lang="en-US" altLang="zh-CN" sz="2000" dirty="0"/>
              <a:t>G</a:t>
            </a:r>
            <a:r>
              <a:rPr lang="zh-CN" altLang="zh-CN" sz="2000" dirty="0"/>
              <a:t>中，删除某点</a:t>
            </a:r>
            <a:r>
              <a:rPr lang="en-US" altLang="zh-CN" sz="2000" dirty="0"/>
              <a:t>u</a:t>
            </a:r>
            <a:r>
              <a:rPr lang="zh-CN" altLang="zh-CN" sz="2000" dirty="0"/>
              <a:t>后，若联通分量数目增加，则</a:t>
            </a:r>
            <a:r>
              <a:rPr lang="en-US" altLang="zh-CN" sz="2000" dirty="0"/>
              <a:t>u</a:t>
            </a:r>
            <a:r>
              <a:rPr lang="zh-CN" altLang="zh-CN" sz="2000" dirty="0"/>
              <a:t>为此图</a:t>
            </a:r>
            <a:r>
              <a:rPr lang="en-US" altLang="zh-CN" sz="2000" dirty="0"/>
              <a:t>G</a:t>
            </a:r>
            <a:r>
              <a:rPr lang="zh-CN" altLang="zh-CN" sz="2000" dirty="0"/>
              <a:t>中的一个割点。这意味着若在连通图中删除割点，则图变得不连通。</a:t>
            </a:r>
            <a:endParaRPr lang="zh-CN" altLang="zh-CN" sz="2000" dirty="0"/>
          </a:p>
          <a:p>
            <a:pPr marL="0" indent="508000">
              <a:lnSpc>
                <a:spcPct val="120000"/>
              </a:lnSpc>
              <a:buNone/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lang="en-US" altLang="zh-CN" sz="2000" dirty="0"/>
              <a:t>DFS</a:t>
            </a:r>
            <a:r>
              <a:rPr lang="zh-CN" altLang="zh-CN" sz="2000" dirty="0"/>
              <a:t>整个图，利用时间戳打下标记，可以得到定理：非根节点</a:t>
            </a:r>
            <a:r>
              <a:rPr lang="en-US" altLang="zh-CN" sz="2000" dirty="0"/>
              <a:t>u</a:t>
            </a:r>
            <a:r>
              <a:rPr lang="zh-CN" altLang="zh-CN" sz="2000" dirty="0"/>
              <a:t>是图</a:t>
            </a:r>
            <a:r>
              <a:rPr lang="en-US" altLang="zh-CN" sz="2000" dirty="0"/>
              <a:t>G</a:t>
            </a:r>
            <a:r>
              <a:rPr lang="zh-CN" altLang="zh-CN" sz="2000" dirty="0"/>
              <a:t>的割点当且仅当</a:t>
            </a:r>
            <a:r>
              <a:rPr lang="en-US" altLang="zh-CN" sz="2000" dirty="0"/>
              <a:t>u</a:t>
            </a:r>
            <a:r>
              <a:rPr lang="zh-CN" altLang="zh-CN" sz="2000" dirty="0"/>
              <a:t>存在一个子节点</a:t>
            </a:r>
            <a:r>
              <a:rPr lang="en-US" altLang="zh-CN" sz="2000" dirty="0"/>
              <a:t>v</a:t>
            </a:r>
            <a:r>
              <a:rPr lang="zh-CN" altLang="zh-CN" sz="2000" dirty="0"/>
              <a:t>，使得</a:t>
            </a:r>
            <a:r>
              <a:rPr lang="en-US" altLang="zh-CN" sz="2000" dirty="0"/>
              <a:t>v</a:t>
            </a:r>
            <a:r>
              <a:rPr lang="zh-CN" altLang="zh-CN" sz="2000" dirty="0"/>
              <a:t>及其后代都没有反向边连向</a:t>
            </a:r>
            <a:r>
              <a:rPr lang="en-US" altLang="zh-CN" sz="2000" dirty="0"/>
              <a:t>u</a:t>
            </a:r>
            <a:r>
              <a:rPr lang="zh-CN" altLang="zh-CN" sz="2000" dirty="0"/>
              <a:t>的祖先（不包括</a:t>
            </a:r>
            <a:r>
              <a:rPr lang="en-US" altLang="zh-CN" sz="2000" dirty="0"/>
              <a:t>u</a:t>
            </a:r>
            <a:r>
              <a:rPr lang="zh-CN" altLang="zh-CN" sz="2000" dirty="0"/>
              <a:t>）。</a:t>
            </a:r>
            <a:r>
              <a:rPr lang="en-US" altLang="zh-CN" sz="2000" dirty="0"/>
              <a:t>DFS</a:t>
            </a:r>
            <a:r>
              <a:rPr lang="zh-CN" altLang="zh-CN" sz="2000" dirty="0"/>
              <a:t>森林的性质对于此定理的正确性而言极其重要！若令</a:t>
            </a:r>
            <a:r>
              <a:rPr lang="en-US" altLang="zh-CN" sz="2000" dirty="0"/>
              <a:t>low[u]</a:t>
            </a:r>
            <a:r>
              <a:rPr lang="zh-CN" altLang="zh-CN" sz="2000" dirty="0"/>
              <a:t>为</a:t>
            </a:r>
            <a:r>
              <a:rPr lang="en-US" altLang="zh-CN" sz="2000" dirty="0"/>
              <a:t>u</a:t>
            </a:r>
            <a:r>
              <a:rPr lang="zh-CN" altLang="zh-CN" sz="2000" dirty="0"/>
              <a:t>及其后代所能连回的最早的祖先的</a:t>
            </a:r>
            <a:r>
              <a:rPr lang="en-US" altLang="zh-CN" sz="2000" dirty="0"/>
              <a:t>dfn</a:t>
            </a:r>
            <a:r>
              <a:rPr lang="zh-CN" altLang="zh-CN" sz="2000" dirty="0"/>
              <a:t>值（时间戳），定理又可表述为：非根节点</a:t>
            </a:r>
            <a:r>
              <a:rPr lang="en-US" altLang="zh-CN" sz="2000" dirty="0"/>
              <a:t>u</a:t>
            </a:r>
            <a:r>
              <a:rPr lang="zh-CN" altLang="zh-CN" sz="2000" dirty="0"/>
              <a:t>是图</a:t>
            </a:r>
            <a:r>
              <a:rPr lang="en-US" altLang="zh-CN" sz="2000" dirty="0"/>
              <a:t>G</a:t>
            </a:r>
            <a:r>
              <a:rPr lang="zh-CN" altLang="zh-CN" sz="2000" dirty="0"/>
              <a:t>的割点当且仅当</a:t>
            </a:r>
            <a:r>
              <a:rPr lang="en-US" altLang="zh-CN" sz="2000" dirty="0"/>
              <a:t>u</a:t>
            </a:r>
            <a:r>
              <a:rPr lang="zh-CN" altLang="zh-CN" sz="2000" dirty="0"/>
              <a:t>存在一个子节点</a:t>
            </a:r>
            <a:r>
              <a:rPr lang="en-US" altLang="zh-CN" sz="2000" dirty="0"/>
              <a:t>v</a:t>
            </a:r>
            <a:r>
              <a:rPr lang="zh-CN" altLang="zh-CN" sz="2000" dirty="0"/>
              <a:t>，使得</a:t>
            </a:r>
            <a:r>
              <a:rPr lang="en-US" altLang="zh-CN" sz="2000" dirty="0">
                <a:solidFill>
                  <a:srgbClr val="FF0000"/>
                </a:solidFill>
              </a:rPr>
              <a:t>low[v]&gt;=dfn[u]</a:t>
            </a:r>
            <a:r>
              <a:rPr lang="zh-CN" altLang="zh-CN" sz="2000" dirty="0"/>
              <a:t>。</a:t>
            </a:r>
            <a:endParaRPr lang="zh-CN" altLang="zh-CN" sz="2000" dirty="0"/>
          </a:p>
        </p:txBody>
      </p:sp>
      <p:sp>
        <p:nvSpPr>
          <p:cNvPr id="5123" name="Rectangle 2"/>
          <p:cNvSpPr/>
          <p:nvPr/>
        </p:nvSpPr>
        <p:spPr>
          <a:xfrm>
            <a:off x="671195" y="197485"/>
            <a:ext cx="1666240" cy="47625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>
              <a:buClr>
                <a:schemeClr val="accent1"/>
              </a:buClr>
            </a:pPr>
            <a:r>
              <a:rPr lang="zh-CN" altLang="zh-CN" sz="2400" b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割点</a:t>
            </a:r>
            <a:endParaRPr lang="zh-CN" altLang="zh-CN" sz="2400" b="1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5124" name="Picture 5" descr="神奇的TARJAN算法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64320" y="4327525"/>
            <a:ext cx="2677160" cy="231267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777875" y="3729990"/>
            <a:ext cx="11155045" cy="8299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indent="508000" algn="l" defTabSz="914400" rtl="0" fontAlgn="auto">
              <a:lnSpc>
                <a:spcPct val="120000"/>
              </a:lnSpc>
              <a:spcBef>
                <a:spcPts val="500"/>
              </a:spcBef>
              <a:buFontTx/>
              <a:buNone/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kumimoji="0" lang="zh-CN" altLang="zh-CN" sz="2000" kern="1200" cap="none" spc="0" normalizeH="0" baseline="0" dirty="0">
                <a:latin typeface="华文中宋" charset="0"/>
                <a:ea typeface="华文中宋" charset="0"/>
                <a:cs typeface="+mn-cs"/>
              </a:rPr>
              <a:t>在DFS森林的基础上，若v的后代只能连回v自己，（即</a:t>
            </a:r>
            <a:r>
              <a:rPr kumimoji="0" lang="zh-CN" altLang="zh-CN" sz="2000" kern="1200" cap="none" spc="0" normalizeH="0" baseline="0" dirty="0">
                <a:solidFill>
                  <a:srgbClr val="FF0000"/>
                </a:solidFill>
                <a:latin typeface="华文中宋" charset="0"/>
                <a:ea typeface="华文中宋" charset="0"/>
                <a:cs typeface="+mn-cs"/>
              </a:rPr>
              <a:t>low[v]&gt;dfn[u]</a:t>
            </a:r>
            <a:r>
              <a:rPr kumimoji="0" lang="zh-CN" altLang="zh-CN" sz="2000" kern="1200" cap="none" spc="0" normalizeH="0" baseline="0" dirty="0">
                <a:latin typeface="华文中宋" charset="0"/>
                <a:ea typeface="华文中宋" charset="0"/>
                <a:cs typeface="+mn-cs"/>
              </a:rPr>
              <a:t>），那么(u,v)其实就是割边，即删除此边则图G联通分量数目增加，连通图变得不连通。</a:t>
            </a:r>
            <a:endParaRPr kumimoji="0" lang="zh-CN" altLang="zh-CN" sz="2000" kern="1200" cap="none" spc="0" normalizeH="0" baseline="0" dirty="0">
              <a:latin typeface="华文中宋" charset="0"/>
              <a:ea typeface="华文中宋" charset="0"/>
              <a:cs typeface="+mn-cs"/>
            </a:endParaRPr>
          </a:p>
        </p:txBody>
      </p:sp>
      <p:sp>
        <p:nvSpPr>
          <p:cNvPr id="5126" name="Rectangle 2"/>
          <p:cNvSpPr/>
          <p:nvPr/>
        </p:nvSpPr>
        <p:spPr>
          <a:xfrm>
            <a:off x="686435" y="3253740"/>
            <a:ext cx="4716463" cy="476250"/>
          </a:xfrm>
          <a:prstGeom prst="rect">
            <a:avLst/>
          </a:prstGeom>
          <a:noFill/>
          <a:ln w="9525">
            <a:noFill/>
          </a:ln>
        </p:spPr>
        <p:txBody>
          <a:bodyPr anchor="b">
            <a:noAutofit/>
          </a:bodyPr>
          <a:p>
            <a:pPr lvl="0" algn="l">
              <a:buClr>
                <a:schemeClr val="accent1"/>
              </a:buClr>
            </a:pPr>
            <a:r>
              <a:rPr lang="zh-CN" altLang="zh-CN" sz="2400" b="1" dirty="0">
                <a:latin typeface="Arial" panose="020B0604020202020204" pitchFamily="34" charset="0"/>
                <a:cs typeface="+mn-ea"/>
                <a:sym typeface="+mn-ea"/>
              </a:rPr>
              <a:t>割边</a:t>
            </a:r>
            <a:endParaRPr lang="zh-CN" altLang="zh-CN" sz="2400" b="1" dirty="0">
              <a:latin typeface="Arial" panose="020B0604020202020204" pitchFamily="34" charset="0"/>
              <a:cs typeface="+mn-ea"/>
              <a:sym typeface="+mn-ea"/>
            </a:endParaRP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Rectangle 3"/>
          <p:cNvSpPr>
            <a:spLocks noGrp="1"/>
          </p:cNvSpPr>
          <p:nvPr>
            <p:ph idx="1"/>
          </p:nvPr>
        </p:nvSpPr>
        <p:spPr>
          <a:xfrm>
            <a:off x="636270" y="1271905"/>
            <a:ext cx="11086465" cy="1999615"/>
          </a:xfrm>
          <a:noFill/>
          <a:ln w="9525">
            <a:noFill/>
          </a:ln>
        </p:spPr>
        <p:txBody>
          <a:bodyPr vert="horz" wrap="square" lIns="91440" tIns="45720" rIns="91440" bIns="45720" rtlCol="0" anchor="t">
            <a:normAutofit lnSpcReduction="10000"/>
          </a:bodyPr>
          <a:p>
            <a:pPr lvl="0" indent="508000" algn="l">
              <a:lnSpc>
                <a:spcPct val="120000"/>
              </a:lnSpc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lang="zh-CN" altLang="zh-CN" sz="2000" dirty="0">
                <a:sym typeface="+mn-ea"/>
              </a:rPr>
              <a:t>有向图强连通分量在有向图</a:t>
            </a:r>
            <a:r>
              <a:rPr lang="zh-CN" altLang="zh-CN" sz="2000" dirty="0">
                <a:sym typeface="+mn-ea"/>
              </a:rPr>
              <a:t>G</a:t>
            </a:r>
            <a:r>
              <a:rPr lang="zh-CN" altLang="zh-CN" sz="2000" dirty="0">
                <a:sym typeface="+mn-ea"/>
              </a:rPr>
              <a:t>中，如果两个顶点</a:t>
            </a:r>
            <a:r>
              <a:rPr lang="zh-CN" altLang="zh-CN" sz="2000" dirty="0">
                <a:sym typeface="+mn-ea"/>
              </a:rPr>
              <a:t>vi,vj</a:t>
            </a:r>
            <a:r>
              <a:rPr lang="zh-CN" altLang="zh-CN" sz="2000" dirty="0">
                <a:sym typeface="+mn-ea"/>
              </a:rPr>
              <a:t>间（</a:t>
            </a:r>
            <a:r>
              <a:rPr lang="zh-CN" altLang="zh-CN" sz="2000" dirty="0">
                <a:sym typeface="+mn-ea"/>
              </a:rPr>
              <a:t>vi&gt;vj</a:t>
            </a:r>
            <a:r>
              <a:rPr lang="zh-CN" altLang="zh-CN" sz="2000" dirty="0">
                <a:sym typeface="+mn-ea"/>
              </a:rPr>
              <a:t>）有一条从</a:t>
            </a:r>
            <a:r>
              <a:rPr lang="zh-CN" altLang="zh-CN" sz="2000" dirty="0">
                <a:sym typeface="+mn-ea"/>
              </a:rPr>
              <a:t>vi</a:t>
            </a:r>
            <a:r>
              <a:rPr lang="zh-CN" altLang="zh-CN" sz="2000" dirty="0">
                <a:sym typeface="+mn-ea"/>
              </a:rPr>
              <a:t>到</a:t>
            </a:r>
            <a:r>
              <a:rPr lang="zh-CN" altLang="zh-CN" sz="2000" dirty="0">
                <a:sym typeface="+mn-ea"/>
              </a:rPr>
              <a:t>vj</a:t>
            </a:r>
            <a:r>
              <a:rPr lang="zh-CN" altLang="zh-CN" sz="2000" dirty="0">
                <a:sym typeface="+mn-ea"/>
              </a:rPr>
              <a:t>的有向路径，同时还有一条从</a:t>
            </a:r>
            <a:r>
              <a:rPr lang="zh-CN" altLang="zh-CN" sz="2000" dirty="0">
                <a:sym typeface="+mn-ea"/>
              </a:rPr>
              <a:t>vj</a:t>
            </a:r>
            <a:r>
              <a:rPr lang="zh-CN" altLang="zh-CN" sz="2000" dirty="0">
                <a:sym typeface="+mn-ea"/>
              </a:rPr>
              <a:t>到</a:t>
            </a:r>
            <a:r>
              <a:rPr lang="zh-CN" altLang="zh-CN" sz="2000" dirty="0">
                <a:sym typeface="+mn-ea"/>
              </a:rPr>
              <a:t>vi</a:t>
            </a:r>
            <a:r>
              <a:rPr lang="zh-CN" altLang="zh-CN" sz="2000" dirty="0">
                <a:sym typeface="+mn-ea"/>
              </a:rPr>
              <a:t>的有向路径，则称两个顶点强连通</a:t>
            </a:r>
            <a:r>
              <a:rPr lang="zh-CN" altLang="zh-CN" sz="2000" dirty="0">
                <a:sym typeface="+mn-ea"/>
              </a:rPr>
              <a:t>(strongly connected)</a:t>
            </a:r>
            <a:r>
              <a:rPr lang="zh-CN" altLang="zh-CN" sz="2000" dirty="0">
                <a:sym typeface="+mn-ea"/>
              </a:rPr>
              <a:t>。如果有向图</a:t>
            </a:r>
            <a:r>
              <a:rPr lang="zh-CN" altLang="zh-CN" sz="2000" dirty="0">
                <a:sym typeface="+mn-ea"/>
              </a:rPr>
              <a:t>G</a:t>
            </a:r>
            <a:r>
              <a:rPr lang="zh-CN" altLang="zh-CN" sz="2000" dirty="0">
                <a:sym typeface="+mn-ea"/>
              </a:rPr>
              <a:t>的每两个顶点都强连通，称</a:t>
            </a:r>
            <a:r>
              <a:rPr lang="zh-CN" altLang="zh-CN" sz="2000" dirty="0">
                <a:sym typeface="+mn-ea"/>
              </a:rPr>
              <a:t>G</a:t>
            </a:r>
            <a:r>
              <a:rPr lang="zh-CN" altLang="zh-CN" sz="2000" dirty="0">
                <a:sym typeface="+mn-ea"/>
              </a:rPr>
              <a:t>是一个强连通图。有向图的极大强连通子图，称为强连通分量</a:t>
            </a:r>
            <a:endParaRPr lang="zh-CN" altLang="zh-CN" sz="2000" dirty="0">
              <a:sym typeface="+mn-ea"/>
            </a:endParaRPr>
          </a:p>
          <a:p>
            <a:pPr lvl="0" indent="508000" algn="l">
              <a:lnSpc>
                <a:spcPct val="120000"/>
              </a:lnSpc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lang="zh-CN" altLang="zh-CN" sz="2000" dirty="0">
                <a:sym typeface="+mn-ea"/>
              </a:rPr>
              <a:t>下图中，子图</a:t>
            </a:r>
            <a:r>
              <a:rPr lang="zh-CN" altLang="zh-CN" sz="2000" dirty="0">
                <a:sym typeface="+mn-ea"/>
              </a:rPr>
              <a:t>{1,2,3,4}</a:t>
            </a:r>
            <a:r>
              <a:rPr lang="zh-CN" altLang="zh-CN" sz="2000" dirty="0">
                <a:sym typeface="+mn-ea"/>
              </a:rPr>
              <a:t>为一个强连通分量，因为顶点</a:t>
            </a:r>
            <a:r>
              <a:rPr lang="zh-CN" altLang="zh-CN" sz="2000" dirty="0">
                <a:sym typeface="+mn-ea"/>
              </a:rPr>
              <a:t>1,2,3,4</a:t>
            </a:r>
            <a:r>
              <a:rPr lang="zh-CN" altLang="zh-CN" sz="2000" dirty="0">
                <a:sym typeface="+mn-ea"/>
              </a:rPr>
              <a:t>两两可达。</a:t>
            </a:r>
            <a:r>
              <a:rPr lang="zh-CN" altLang="zh-CN" sz="2000" dirty="0">
                <a:sym typeface="+mn-ea"/>
              </a:rPr>
              <a:t>{5},{6}</a:t>
            </a:r>
            <a:r>
              <a:rPr lang="zh-CN" altLang="zh-CN" sz="2000" dirty="0">
                <a:sym typeface="+mn-ea"/>
              </a:rPr>
              <a:t>也分别是两个强连通分量。</a:t>
            </a:r>
            <a:endParaRPr lang="zh-CN" altLang="zh-CN" sz="2000" dirty="0">
              <a:sym typeface="+mn-ea"/>
            </a:endParaRPr>
          </a:p>
        </p:txBody>
      </p:sp>
      <p:sp>
        <p:nvSpPr>
          <p:cNvPr id="6147" name="Rectangle 2"/>
          <p:cNvSpPr/>
          <p:nvPr/>
        </p:nvSpPr>
        <p:spPr>
          <a:xfrm>
            <a:off x="651510" y="765175"/>
            <a:ext cx="3388995" cy="461010"/>
          </a:xfrm>
          <a:prstGeom prst="rect">
            <a:avLst/>
          </a:prstGeom>
          <a:noFill/>
          <a:ln w="9525">
            <a:noFill/>
          </a:ln>
        </p:spPr>
        <p:txBody>
          <a:bodyPr anchor="b">
            <a:noAutofit/>
          </a:bodyPr>
          <a:p>
            <a:pPr lvl="0" algn="l">
              <a:buClr>
                <a:schemeClr val="accent1"/>
              </a:buClr>
            </a:pPr>
            <a:r>
              <a:rPr lang="zh-CN" altLang="zh-CN" sz="2400" b="1" dirty="0">
                <a:latin typeface="Arial" panose="020B0604020202020204" pitchFamily="34" charset="0"/>
                <a:cs typeface="+mn-ea"/>
                <a:sym typeface="+mn-ea"/>
              </a:rPr>
              <a:t>有向图强连通分量</a:t>
            </a:r>
            <a:endParaRPr lang="zh-CN" altLang="zh-CN" sz="2400" b="1" dirty="0">
              <a:latin typeface="Arial" panose="020B0604020202020204" pitchFamily="34" charset="0"/>
              <a:cs typeface="+mn-ea"/>
              <a:sym typeface="+mn-ea"/>
            </a:endParaRPr>
          </a:p>
        </p:txBody>
      </p:sp>
      <p:pic>
        <p:nvPicPr>
          <p:cNvPr id="6148" name="图片 7" descr="image">
            <a:hlinkClick r:id="rId1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8983" y="3575685"/>
            <a:ext cx="3671887" cy="198913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Rectangle 3"/>
          <p:cNvSpPr>
            <a:spLocks noGrp="1"/>
          </p:cNvSpPr>
          <p:nvPr>
            <p:ph idx="1"/>
          </p:nvPr>
        </p:nvSpPr>
        <p:spPr>
          <a:xfrm>
            <a:off x="678815" y="1125855"/>
            <a:ext cx="11002010" cy="3871595"/>
          </a:xfrm>
          <a:noFill/>
          <a:ln w="9525">
            <a:noFill/>
          </a:ln>
        </p:spPr>
        <p:txBody>
          <a:bodyPr vert="horz" wrap="square" lIns="91440" tIns="45720" rIns="91440" bIns="45720" rtlCol="0" anchor="t">
            <a:normAutofit fontScale="90000"/>
          </a:bodyPr>
          <a:p>
            <a:pPr lvl="0" indent="457200" algn="l">
              <a:lnSpc>
                <a:spcPct val="120000"/>
              </a:lnSpc>
              <a:extLst>
                <a:ext uri="{35155182-B16C-46BC-9424-99874614C6A1}">
                  <wpsdc:indentchars xmlns:wpsdc="http://www.wps.cn/officeDocument/2017/drawingmlCustomData" val="200" checksum="59296752"/>
                </a:ext>
              </a:extLst>
            </a:pPr>
            <a:r>
              <a:rPr lang="zh-CN" altLang="zh-CN" sz="2000" dirty="0">
                <a:sym typeface="+mn-ea"/>
              </a:rPr>
              <a:t>Tarjan</a:t>
            </a:r>
            <a:r>
              <a:rPr lang="zh-CN" altLang="zh-CN" sz="2000" dirty="0">
                <a:sym typeface="+mn-ea"/>
              </a:rPr>
              <a:t>算法是基于对图深度优先搜索的算法，每个强连通分量为搜索树中的一棵子树。搜索时，把当前搜索树中未处理的节点加入一个堆栈，回溯时可以判断栈顶到栈中的节点是否为一个强连通分量。</a:t>
            </a:r>
            <a:endParaRPr lang="zh-CN" altLang="zh-CN" sz="2000" dirty="0">
              <a:sym typeface="+mn-ea"/>
            </a:endParaRPr>
          </a:p>
          <a:p>
            <a:pPr lvl="0" indent="457200" algn="l">
              <a:lnSpc>
                <a:spcPct val="120000"/>
              </a:lnSpc>
              <a:extLst>
                <a:ext uri="{35155182-B16C-46BC-9424-99874614C6A1}">
                  <wpsdc:indentchars xmlns:wpsdc="http://www.wps.cn/officeDocument/2017/drawingmlCustomData" val="200" checksum="59296752"/>
                </a:ext>
              </a:extLst>
            </a:pPr>
            <a:r>
              <a:rPr lang="zh-CN" altLang="zh-CN" sz="2000" dirty="0">
                <a:sym typeface="+mn-ea"/>
              </a:rPr>
              <a:t>定义</a:t>
            </a:r>
            <a:r>
              <a:rPr lang="zh-CN" altLang="zh-CN" sz="2000" dirty="0">
                <a:sym typeface="+mn-ea"/>
              </a:rPr>
              <a:t>DFN(u)</a:t>
            </a:r>
            <a:r>
              <a:rPr lang="zh-CN" altLang="zh-CN" sz="2000" dirty="0">
                <a:sym typeface="+mn-ea"/>
              </a:rPr>
              <a:t>为节点</a:t>
            </a:r>
            <a:r>
              <a:rPr lang="zh-CN" altLang="zh-CN" sz="2000" dirty="0">
                <a:sym typeface="+mn-ea"/>
              </a:rPr>
              <a:t>u</a:t>
            </a:r>
            <a:r>
              <a:rPr lang="zh-CN" altLang="zh-CN" sz="2000" dirty="0">
                <a:sym typeface="+mn-ea"/>
              </a:rPr>
              <a:t>搜索的次序编号</a:t>
            </a:r>
            <a:r>
              <a:rPr lang="zh-CN" altLang="zh-CN" sz="2000" dirty="0">
                <a:sym typeface="+mn-ea"/>
              </a:rPr>
              <a:t>(</a:t>
            </a:r>
            <a:r>
              <a:rPr lang="zh-CN" altLang="zh-CN" sz="2000" dirty="0">
                <a:sym typeface="+mn-ea"/>
              </a:rPr>
              <a:t>时间戳</a:t>
            </a:r>
            <a:r>
              <a:rPr lang="zh-CN" altLang="zh-CN" sz="2000" dirty="0">
                <a:sym typeface="+mn-ea"/>
              </a:rPr>
              <a:t>)</a:t>
            </a:r>
            <a:r>
              <a:rPr lang="zh-CN" altLang="zh-CN" sz="2000" dirty="0">
                <a:sym typeface="+mn-ea"/>
              </a:rPr>
              <a:t>，</a:t>
            </a:r>
            <a:r>
              <a:rPr lang="zh-CN" altLang="zh-CN" sz="2000" dirty="0">
                <a:sym typeface="+mn-ea"/>
              </a:rPr>
              <a:t>Low(u)</a:t>
            </a:r>
            <a:r>
              <a:rPr lang="zh-CN" altLang="zh-CN" sz="2000" dirty="0">
                <a:sym typeface="+mn-ea"/>
              </a:rPr>
              <a:t>为</a:t>
            </a:r>
            <a:r>
              <a:rPr lang="zh-CN" altLang="zh-CN" sz="2000" dirty="0">
                <a:sym typeface="+mn-ea"/>
              </a:rPr>
              <a:t>u</a:t>
            </a:r>
            <a:r>
              <a:rPr lang="zh-CN" altLang="zh-CN" sz="2000" dirty="0">
                <a:sym typeface="+mn-ea"/>
              </a:rPr>
              <a:t>或</a:t>
            </a:r>
            <a:r>
              <a:rPr lang="zh-CN" altLang="zh-CN" sz="2000" dirty="0">
                <a:sym typeface="+mn-ea"/>
              </a:rPr>
              <a:t>u</a:t>
            </a:r>
            <a:r>
              <a:rPr lang="zh-CN" altLang="zh-CN" sz="2000" dirty="0">
                <a:sym typeface="+mn-ea"/>
              </a:rPr>
              <a:t>的子树能够追溯到的最早的栈中节点的次序号。由定义可以得出，</a:t>
            </a:r>
            <a:endParaRPr lang="zh-CN" altLang="zh-CN" sz="2000" dirty="0">
              <a:sym typeface="+mn-ea"/>
            </a:endParaRPr>
          </a:p>
          <a:p>
            <a:pPr lvl="0" indent="457200" algn="l">
              <a:lnSpc>
                <a:spcPct val="120000"/>
              </a:lnSpc>
              <a:extLst>
                <a:ext uri="{35155182-B16C-46BC-9424-99874614C6A1}">
                  <wpsdc:indentchars xmlns:wpsdc="http://www.wps.cn/officeDocument/2017/drawingmlCustomData" val="200" checksum="59296752"/>
                </a:ext>
              </a:extLst>
            </a:pPr>
            <a:r>
              <a:rPr lang="zh-CN" altLang="zh-CN" sz="2000" dirty="0">
                <a:sym typeface="+mn-ea"/>
              </a:rPr>
              <a:t>Low(u)=Min{</a:t>
            </a:r>
            <a:endParaRPr lang="zh-CN" altLang="zh-CN" sz="2000" dirty="0">
              <a:sym typeface="+mn-ea"/>
            </a:endParaRPr>
          </a:p>
          <a:p>
            <a:pPr lvl="0" indent="457200" algn="l">
              <a:lnSpc>
                <a:spcPct val="120000"/>
              </a:lnSpc>
              <a:extLst>
                <a:ext uri="{35155182-B16C-46BC-9424-99874614C6A1}">
                  <wpsdc:indentchars xmlns:wpsdc="http://www.wps.cn/officeDocument/2017/drawingmlCustomData" val="200" checksum="59296752"/>
                </a:ext>
              </a:extLst>
            </a:pPr>
            <a:r>
              <a:rPr lang="zh-CN" altLang="zh-CN" sz="2000" dirty="0">
                <a:sym typeface="+mn-ea"/>
              </a:rPr>
              <a:t>    DFN(u),</a:t>
            </a:r>
            <a:endParaRPr lang="zh-CN" altLang="zh-CN" sz="2000" dirty="0">
              <a:sym typeface="+mn-ea"/>
            </a:endParaRPr>
          </a:p>
          <a:p>
            <a:pPr lvl="0" indent="457200" algn="l">
              <a:lnSpc>
                <a:spcPct val="120000"/>
              </a:lnSpc>
              <a:extLst>
                <a:ext uri="{35155182-B16C-46BC-9424-99874614C6A1}">
                  <wpsdc:indentchars xmlns:wpsdc="http://www.wps.cn/officeDocument/2017/drawingmlCustomData" val="200" checksum="59296752"/>
                </a:ext>
              </a:extLst>
            </a:pPr>
            <a:r>
              <a:rPr lang="zh-CN" altLang="zh-CN" sz="2000" dirty="0">
                <a:sym typeface="+mn-ea"/>
              </a:rPr>
              <a:t>    Low(v),(u,v)</a:t>
            </a:r>
            <a:r>
              <a:rPr lang="zh-CN" altLang="zh-CN" sz="2000" dirty="0">
                <a:sym typeface="+mn-ea"/>
              </a:rPr>
              <a:t>为树枝边，</a:t>
            </a:r>
            <a:r>
              <a:rPr lang="zh-CN" altLang="zh-CN" sz="2000" dirty="0">
                <a:sym typeface="+mn-ea"/>
              </a:rPr>
              <a:t>u</a:t>
            </a:r>
            <a:r>
              <a:rPr lang="zh-CN" altLang="zh-CN" sz="2000" dirty="0">
                <a:sym typeface="+mn-ea"/>
              </a:rPr>
              <a:t>为</a:t>
            </a:r>
            <a:r>
              <a:rPr lang="zh-CN" altLang="zh-CN" sz="2000" dirty="0">
                <a:sym typeface="+mn-ea"/>
              </a:rPr>
              <a:t>v</a:t>
            </a:r>
            <a:r>
              <a:rPr lang="zh-CN" altLang="zh-CN" sz="2000" dirty="0">
                <a:sym typeface="+mn-ea"/>
              </a:rPr>
              <a:t>的父节点</a:t>
            </a:r>
            <a:endParaRPr lang="zh-CN" altLang="zh-CN" sz="2000" dirty="0">
              <a:sym typeface="+mn-ea"/>
            </a:endParaRPr>
          </a:p>
          <a:p>
            <a:pPr lvl="0" indent="457200" algn="l">
              <a:lnSpc>
                <a:spcPct val="120000"/>
              </a:lnSpc>
              <a:extLst>
                <a:ext uri="{35155182-B16C-46BC-9424-99874614C6A1}">
                  <wpsdc:indentchars xmlns:wpsdc="http://www.wps.cn/officeDocument/2017/drawingmlCustomData" val="200" checksum="59296752"/>
                </a:ext>
              </a:extLst>
            </a:pPr>
            <a:r>
              <a:rPr lang="zh-CN" altLang="zh-CN" sz="2000" dirty="0">
                <a:sym typeface="+mn-ea"/>
              </a:rPr>
              <a:t>    DFN(v),(u,v)</a:t>
            </a:r>
            <a:r>
              <a:rPr lang="zh-CN" altLang="zh-CN" sz="2000" dirty="0">
                <a:sym typeface="+mn-ea"/>
              </a:rPr>
              <a:t>为指向栈中节点的后向边</a:t>
            </a:r>
            <a:r>
              <a:rPr lang="zh-CN" altLang="zh-CN" sz="2000" dirty="0">
                <a:sym typeface="+mn-ea"/>
              </a:rPr>
              <a:t>(</a:t>
            </a:r>
            <a:r>
              <a:rPr lang="zh-CN" altLang="zh-CN" sz="2000" dirty="0">
                <a:sym typeface="+mn-ea"/>
              </a:rPr>
              <a:t>非横叉边</a:t>
            </a:r>
            <a:r>
              <a:rPr lang="zh-CN" altLang="zh-CN" sz="2000" dirty="0">
                <a:sym typeface="+mn-ea"/>
              </a:rPr>
              <a:t>)</a:t>
            </a:r>
            <a:endParaRPr lang="zh-CN" altLang="zh-CN" sz="2000" dirty="0">
              <a:sym typeface="+mn-ea"/>
            </a:endParaRPr>
          </a:p>
          <a:p>
            <a:pPr lvl="0" indent="457200" algn="l">
              <a:lnSpc>
                <a:spcPct val="120000"/>
              </a:lnSpc>
              <a:extLst>
                <a:ext uri="{35155182-B16C-46BC-9424-99874614C6A1}">
                  <wpsdc:indentchars xmlns:wpsdc="http://www.wps.cn/officeDocument/2017/drawingmlCustomData" val="200" checksum="59296752"/>
                </a:ext>
              </a:extLst>
            </a:pPr>
            <a:r>
              <a:rPr lang="zh-CN" altLang="zh-CN" sz="2000" dirty="0">
                <a:sym typeface="+mn-ea"/>
              </a:rPr>
              <a:t>}</a:t>
            </a:r>
            <a:endParaRPr lang="zh-CN" altLang="zh-CN" sz="2000" dirty="0">
              <a:sym typeface="+mn-ea"/>
            </a:endParaRPr>
          </a:p>
          <a:p>
            <a:pPr lvl="0" indent="457200" algn="l">
              <a:lnSpc>
                <a:spcPct val="120000"/>
              </a:lnSpc>
              <a:extLst>
                <a:ext uri="{35155182-B16C-46BC-9424-99874614C6A1}">
                  <wpsdc:indentchars xmlns:wpsdc="http://www.wps.cn/officeDocument/2017/drawingmlCustomData" val="200" checksum="59296752"/>
                </a:ext>
              </a:extLst>
            </a:pPr>
            <a:r>
              <a:rPr lang="zh-CN" altLang="zh-CN" sz="2000" dirty="0">
                <a:sym typeface="+mn-ea"/>
              </a:rPr>
              <a:t>当</a:t>
            </a:r>
            <a:r>
              <a:rPr lang="zh-CN" altLang="zh-CN" sz="2000" dirty="0">
                <a:sym typeface="+mn-ea"/>
              </a:rPr>
              <a:t>DFN(u)=Low(u)</a:t>
            </a:r>
            <a:r>
              <a:rPr lang="zh-CN" altLang="zh-CN" sz="2000" dirty="0">
                <a:sym typeface="+mn-ea"/>
              </a:rPr>
              <a:t>时，以</a:t>
            </a:r>
            <a:r>
              <a:rPr lang="zh-CN" altLang="zh-CN" sz="2000" dirty="0">
                <a:sym typeface="+mn-ea"/>
              </a:rPr>
              <a:t>u</a:t>
            </a:r>
            <a:r>
              <a:rPr lang="zh-CN" altLang="zh-CN" sz="2000" dirty="0">
                <a:sym typeface="+mn-ea"/>
              </a:rPr>
              <a:t>为根的搜索子树上所有节点是一个强连通分量。</a:t>
            </a:r>
            <a:endParaRPr lang="zh-CN" altLang="zh-CN" sz="2000" dirty="0">
              <a:sym typeface="+mn-ea"/>
            </a:endParaRPr>
          </a:p>
          <a:p>
            <a:pPr lvl="0" indent="457200" algn="l">
              <a:lnSpc>
                <a:spcPct val="120000"/>
              </a:lnSpc>
              <a:extLst>
                <a:ext uri="{35155182-B16C-46BC-9424-99874614C6A1}">
                  <wpsdc:indentchars xmlns:wpsdc="http://www.wps.cn/officeDocument/2017/drawingmlCustomData" val="200" checksum="59296752"/>
                </a:ext>
              </a:extLst>
            </a:pPr>
            <a:endParaRPr lang="zh-CN" altLang="zh-CN" sz="2000" dirty="0">
              <a:sym typeface="+mn-ea"/>
            </a:endParaRPr>
          </a:p>
        </p:txBody>
      </p:sp>
      <p:sp>
        <p:nvSpPr>
          <p:cNvPr id="7171" name="Rectangle 2"/>
          <p:cNvSpPr/>
          <p:nvPr/>
        </p:nvSpPr>
        <p:spPr>
          <a:xfrm>
            <a:off x="594360" y="417513"/>
            <a:ext cx="2916238" cy="476250"/>
          </a:xfrm>
          <a:prstGeom prst="rect">
            <a:avLst/>
          </a:prstGeom>
          <a:noFill/>
          <a:ln w="9525">
            <a:noFill/>
          </a:ln>
        </p:spPr>
        <p:txBody>
          <a:bodyPr anchor="b">
            <a:noAutofit/>
          </a:bodyPr>
          <a:p>
            <a:pPr lvl="0" algn="l">
              <a:buClr>
                <a:schemeClr val="accent1"/>
              </a:buClr>
            </a:pPr>
            <a:r>
              <a:rPr lang="zh-CN" altLang="zh-CN" sz="2400" b="1" dirty="0">
                <a:latin typeface="Arial" panose="020B0604020202020204" pitchFamily="34" charset="0"/>
                <a:cs typeface="+mn-ea"/>
                <a:sym typeface="+mn-ea"/>
              </a:rPr>
              <a:t>Tarjan</a:t>
            </a:r>
            <a:r>
              <a:rPr lang="zh-CN" altLang="zh-CN" sz="2400" b="1" dirty="0">
                <a:latin typeface="Arial" panose="020B0604020202020204" pitchFamily="34" charset="0"/>
                <a:cs typeface="+mn-ea"/>
                <a:sym typeface="+mn-ea"/>
              </a:rPr>
              <a:t>算法</a:t>
            </a:r>
            <a:endParaRPr lang="zh-CN" altLang="zh-CN" sz="2400" b="1" dirty="0">
              <a:latin typeface="Arial" panose="020B0604020202020204" pitchFamily="34" charset="0"/>
              <a:cs typeface="+mn-ea"/>
              <a:sym typeface="+mn-ea"/>
            </a:endParaRPr>
          </a:p>
        </p:txBody>
      </p:sp>
      <p:pic>
        <p:nvPicPr>
          <p:cNvPr id="7172" name="Picture 8" descr="D:\Users\zhou\Desktop\temp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798560" y="4062095"/>
            <a:ext cx="3300730" cy="19113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195" name="图片 2" descr="image">
            <a:hlinkClick r:id="rId1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2965" y="1018540"/>
            <a:ext cx="3348355" cy="202819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" name="Picture 8" descr="D:\Users\zhou\Desktop\temp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5705" y="4254500"/>
            <a:ext cx="3205480" cy="185547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275" y="490855"/>
            <a:ext cx="8108950" cy="587565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851</Words>
  <Application>WPS 演示</Application>
  <PresentationFormat>宽屏</PresentationFormat>
  <Paragraphs>30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33" baseType="lpstr">
      <vt:lpstr>Arial</vt:lpstr>
      <vt:lpstr>宋体</vt:lpstr>
      <vt:lpstr>Wingdings</vt:lpstr>
      <vt:lpstr>Calibri</vt:lpstr>
      <vt:lpstr>华文中宋</vt:lpstr>
      <vt:lpstr>楷体_GB2312</vt:lpstr>
      <vt:lpstr>DotumChe</vt:lpstr>
      <vt:lpstr>Courier New</vt:lpstr>
      <vt:lpstr>Perpetua</vt:lpstr>
      <vt:lpstr>Times New Roman</vt:lpstr>
      <vt:lpstr>Wingdings 2</vt:lpstr>
      <vt:lpstr>Wingdings 2</vt:lpstr>
      <vt:lpstr>微软雅黑</vt:lpstr>
      <vt:lpstr>Arial Unicode MS</vt:lpstr>
      <vt:lpstr>Franklin Gothic Book</vt:lpstr>
      <vt:lpstr>幼圆</vt:lpstr>
      <vt:lpstr>Times New Roman</vt:lpstr>
      <vt:lpstr>华文中宋</vt:lpstr>
      <vt:lpstr>Wingdings</vt:lpstr>
      <vt:lpstr>Constantia</vt:lpstr>
      <vt:lpstr>Franklin Gothic Book</vt:lpstr>
      <vt:lpstr>楷体_GB2312</vt:lpstr>
      <vt:lpstr>黑体</vt:lpstr>
      <vt:lpstr>新宋体</vt:lpstr>
      <vt:lpstr>Malgun Gothic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CYSY</dc:creator>
  <cp:lastModifiedBy>CYSY</cp:lastModifiedBy>
  <cp:revision>84</cp:revision>
  <dcterms:created xsi:type="dcterms:W3CDTF">2020-01-04T07:05:00Z</dcterms:created>
  <dcterms:modified xsi:type="dcterms:W3CDTF">2020-07-18T07:37:14Z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2052-10.8.0.6206</vt:lpwstr>
  </property>
</Properties>
</file>