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5" r:id="rId26"/>
    <p:sldId id="666" r:id="rId27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1982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  <a:sym typeface="+mn-ea"/>
              </a:defRPr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2209800" y="285877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rtl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6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LCA问题</a:t>
            </a:r>
            <a:endParaRPr kumimoji="0" lang="zh-CN" altLang="en-US" sz="6600" b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61315"/>
            <a:ext cx="4114800" cy="8667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2.LCA向RMQ的转化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/>
          </p:nvPr>
        </p:nvSpPr>
        <p:spPr>
          <a:xfrm>
            <a:off x="914400" y="1367155"/>
            <a:ext cx="10432415" cy="2700655"/>
          </a:xfrm>
        </p:spPr>
        <p:txBody>
          <a:bodyPr vert="horz" wrap="square" lIns="91440" tIns="45720" rIns="91440" bIns="45720" anchor="t"/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/>
              <a:t>根据DFS的性质，对于两结点u、v，从pos(u)遍历到pos(v)的过程中经过LCA(u, v)有且仅有一次，且深度是深度序列B[pos(u)…pos(v)]中最小的</a:t>
            </a:r>
            <a:endParaRPr lang="zh-CN" altLang="zh-CN" sz="2600" dirty="0"/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endParaRPr lang="zh-CN" altLang="zh-CN" sz="2600" dirty="0"/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/>
              <a:t>这就证明了LCA问题可以转化成RMQ问题</a:t>
            </a:r>
            <a:endParaRPr lang="zh-CN" altLang="zh-CN" sz="2600" dirty="0"/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/>
              <a:t>LCA与RMQ问题可以互相转化，并且可以在O(N)的时间内完成！</a:t>
            </a:r>
            <a:endParaRPr lang="zh-CN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10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874395" y="167005"/>
            <a:ext cx="3906520" cy="88011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.LCA向RMQ的转化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/>
          </p:nvPr>
        </p:nvSpPr>
        <p:spPr>
          <a:xfrm>
            <a:off x="874395" y="1151255"/>
            <a:ext cx="10818495" cy="3591560"/>
          </a:xfrm>
        </p:spPr>
        <p:txBody>
          <a:bodyPr vert="horz" wrap="square" lIns="91440" tIns="45720" rIns="91440" bIns="45720" anchor="t"/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算法步骤：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①读入数据，建立有根树；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②DFS：从树T的根开始，进行深度优先遍历，求出E[],L[],R[]的值；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③用RMQ来初始化；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④RMQ求解问题：当R[u]&lt;=R[v]时，LCA[T,u,v]=RMQ(L,R[u],R[v])；否则LCA[T,u,v] = RMQ(L,R[v],R[u])，计算RMQ；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由于RMQ中使用的ST算法是在线算法，所以这个算法也是在线算法。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79375"/>
            <a:ext cx="8243570" cy="5770245"/>
          </a:xfrm>
          <a:prstGeom prst="rect">
            <a:avLst/>
          </a:prstGeom>
        </p:spPr>
      </p:pic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5849620"/>
            <a:ext cx="4821555" cy="1016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116965"/>
            <a:ext cx="7593965" cy="491426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2635" y="950595"/>
          <a:ext cx="164147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805940" imgH="628015" progId="Package">
                  <p:embed/>
                </p:oleObj>
              </mc:Choice>
              <mc:Fallback>
                <p:oleObj name="" r:id="rId2" imgW="180594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52635" y="950595"/>
                        <a:ext cx="164147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817880" y="405130"/>
            <a:ext cx="5473065" cy="75501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idx="1"/>
          </p:nvPr>
        </p:nvSpPr>
        <p:spPr>
          <a:xfrm>
            <a:off x="817245" y="1570990"/>
            <a:ext cx="10556875" cy="1101090"/>
          </a:xfrm>
        </p:spPr>
        <p:txBody>
          <a:bodyPr vert="horz" wrap="square" lIns="91440" tIns="45720" rIns="91440" bIns="45720" anchor="t"/>
          <a:p>
            <a:pPr indent="711200">
              <a:lnSpc>
                <a:spcPct val="110000"/>
              </a:lnSpc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解决LCA问题的Tarjan算法利用并查集在一次DFS（深度优先遍历）中完成所有询问。它是时间复杂度为O(N+Q)的离线算法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1"/>
          <p:cNvSpPr>
            <a:spLocks noGrp="1" noChangeArrowheads="1"/>
          </p:cNvSpPr>
          <p:nvPr>
            <p:ph type="title"/>
          </p:nvPr>
        </p:nvSpPr>
        <p:spPr>
          <a:xfrm>
            <a:off x="830580" y="335915"/>
            <a:ext cx="5722620" cy="88011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idx="1"/>
          </p:nvPr>
        </p:nvSpPr>
        <p:spPr>
          <a:xfrm>
            <a:off x="830580" y="1216025"/>
            <a:ext cx="7520940" cy="614680"/>
          </a:xfrm>
        </p:spPr>
        <p:txBody>
          <a:bodyPr vert="horz" wrap="square" lIns="91440" tIns="45720" rIns="91440" bIns="45720" anchor="t"/>
          <a:p>
            <a:pPr indent="7112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考察树T中所有与结点u有关的询问(u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v)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AutoShape 3"/>
          <p:cNvSpPr/>
          <p:nvPr/>
        </p:nvSpPr>
        <p:spPr>
          <a:xfrm>
            <a:off x="1752600" y="400621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389" name="Line 4"/>
          <p:cNvSpPr/>
          <p:nvPr/>
        </p:nvSpPr>
        <p:spPr>
          <a:xfrm flipV="1">
            <a:off x="2209800" y="3168015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Oval 5"/>
          <p:cNvSpPr/>
          <p:nvPr/>
        </p:nvSpPr>
        <p:spPr>
          <a:xfrm>
            <a:off x="4114800" y="301561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391" name="Line 6"/>
          <p:cNvSpPr/>
          <p:nvPr/>
        </p:nvSpPr>
        <p:spPr>
          <a:xfrm flipV="1">
            <a:off x="4191000" y="2329815"/>
            <a:ext cx="2286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2" name="Oval 7"/>
          <p:cNvSpPr/>
          <p:nvPr/>
        </p:nvSpPr>
        <p:spPr>
          <a:xfrm>
            <a:off x="6400800" y="217741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393" name="AutoShape 8"/>
          <p:cNvSpPr/>
          <p:nvPr/>
        </p:nvSpPr>
        <p:spPr>
          <a:xfrm>
            <a:off x="3733800" y="316801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394" name="AutoShape 9"/>
          <p:cNvSpPr/>
          <p:nvPr/>
        </p:nvSpPr>
        <p:spPr>
          <a:xfrm>
            <a:off x="6019800" y="232981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6395" name="Group 11"/>
          <p:cNvGrpSpPr/>
          <p:nvPr/>
        </p:nvGrpSpPr>
        <p:grpSpPr>
          <a:xfrm>
            <a:off x="1828800" y="3777615"/>
            <a:ext cx="914400" cy="368301"/>
            <a:chOff x="0" y="0"/>
            <a:chExt cx="576" cy="232"/>
          </a:xfrm>
        </p:grpSpPr>
        <p:sp>
          <p:nvSpPr>
            <p:cNvPr id="16414" name="Oval 11"/>
            <p:cNvSpPr/>
            <p:nvPr/>
          </p:nvSpPr>
          <p:spPr>
            <a:xfrm>
              <a:off x="192" y="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6415" name="Text Box 12"/>
            <p:cNvSpPr txBox="1"/>
            <p:nvPr/>
          </p:nvSpPr>
          <p:spPr>
            <a:xfrm>
              <a:off x="0" y="0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ahoma" panose="020B0604030504040204" pitchFamily="34" charset="0"/>
                </a:rPr>
                <a:t>u</a:t>
              </a:r>
              <a:endParaRPr lang="zh-CN" altLang="en-US" sz="1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133600" y="5149215"/>
            <a:ext cx="914400" cy="444501"/>
            <a:chOff x="0" y="0"/>
            <a:chExt cx="576" cy="280"/>
          </a:xfrm>
        </p:grpSpPr>
        <p:sp>
          <p:nvSpPr>
            <p:cNvPr id="16412" name="Oval 14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6413" name="Text Box 15"/>
            <p:cNvSpPr txBox="1"/>
            <p:nvPr/>
          </p:nvSpPr>
          <p:spPr>
            <a:xfrm>
              <a:off x="0" y="48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ahoma" panose="020B0604030504040204" pitchFamily="34" charset="0"/>
                </a:rPr>
                <a:t>v</a:t>
              </a:r>
              <a:endParaRPr lang="zh-CN" altLang="en-US" sz="18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7425" name="AutoShape 16"/>
          <p:cNvSpPr/>
          <p:nvPr/>
        </p:nvSpPr>
        <p:spPr>
          <a:xfrm>
            <a:off x="2057400" y="3320415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16398" name="AutoShape 17"/>
          <p:cNvCxnSpPr/>
          <p:nvPr/>
        </p:nvCxnSpPr>
        <p:spPr>
          <a:xfrm rot="5400000" flipV="1">
            <a:off x="7160578" y="1386840"/>
            <a:ext cx="1587" cy="1676400"/>
          </a:xfrm>
          <a:prstGeom prst="curvedConnector4">
            <a:avLst>
              <a:gd name="adj1" fmla="val -14400005"/>
              <a:gd name="adj2" fmla="val 5227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399" name="Text Box 18"/>
          <p:cNvSpPr txBox="1"/>
          <p:nvPr/>
        </p:nvSpPr>
        <p:spPr>
          <a:xfrm>
            <a:off x="3733800" y="278701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latin typeface="Tahoma" panose="020B0604030504040204" pitchFamily="34" charset="0"/>
              </a:rPr>
              <a:t>p1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16400" name="Text Box 19"/>
          <p:cNvSpPr txBox="1"/>
          <p:nvPr/>
        </p:nvSpPr>
        <p:spPr>
          <a:xfrm>
            <a:off x="6019800" y="202501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latin typeface="Tahoma" panose="020B0604030504040204" pitchFamily="34" charset="0"/>
              </a:rPr>
              <a:t>p2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5243830" y="5210175"/>
            <a:ext cx="573468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对于子树u中的结点v，满足LCA(u, v) = </a:t>
            </a:r>
            <a:r>
              <a:rPr kumimoji="0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</a:t>
            </a:r>
            <a:endParaRPr kumimoji="0" lang="zh-CN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5243830" y="5591175"/>
            <a:ext cx="646303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对于子树p1而非子树u中的结点v，满足LCA(u, v) = p1</a:t>
            </a:r>
            <a:endParaRPr kumimoji="0" lang="zh-CN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5243830" y="5972175"/>
            <a:ext cx="646112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对于子树p2而非子树p1中的结点v，满足LCA(u, v) = p2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4191000" y="4158615"/>
            <a:ext cx="914400" cy="444501"/>
            <a:chOff x="0" y="0"/>
            <a:chExt cx="576" cy="280"/>
          </a:xfrm>
        </p:grpSpPr>
        <p:sp>
          <p:nvSpPr>
            <p:cNvPr id="16410" name="Oval 24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6411" name="Text Box 25"/>
            <p:cNvSpPr txBox="1"/>
            <p:nvPr/>
          </p:nvSpPr>
          <p:spPr>
            <a:xfrm>
              <a:off x="0" y="48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ahoma" panose="020B0604030504040204" pitchFamily="34" charset="0"/>
                </a:rPr>
                <a:t>v</a:t>
              </a:r>
              <a:endParaRPr lang="zh-CN" altLang="en-US" sz="18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7435" name="AutoShape 26"/>
          <p:cNvSpPr/>
          <p:nvPr/>
        </p:nvSpPr>
        <p:spPr>
          <a:xfrm>
            <a:off x="4038600" y="2329815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400800" y="3320415"/>
            <a:ext cx="914400" cy="444501"/>
            <a:chOff x="0" y="0"/>
            <a:chExt cx="576" cy="280"/>
          </a:xfrm>
        </p:grpSpPr>
        <p:sp>
          <p:nvSpPr>
            <p:cNvPr id="16408" name="Oval 28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6409" name="Text Box 29"/>
            <p:cNvSpPr txBox="1"/>
            <p:nvPr/>
          </p:nvSpPr>
          <p:spPr>
            <a:xfrm>
              <a:off x="0" y="48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ahoma" panose="020B0604030504040204" pitchFamily="34" charset="0"/>
                </a:rPr>
                <a:t>v</a:t>
              </a:r>
              <a:endParaRPr lang="zh-CN" altLang="en-US" sz="18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7439" name="AutoShape 30"/>
          <p:cNvSpPr/>
          <p:nvPr/>
        </p:nvSpPr>
        <p:spPr>
          <a:xfrm rot="5400000">
            <a:off x="6858000" y="2025015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bldLvl="0" animBg="1"/>
      <p:bldP spid="17425" grpId="1" bldLvl="0" animBg="1"/>
      <p:bldP spid="17429" grpId="0" bldLvl="0" animBg="1"/>
      <p:bldP spid="17429" grpId="1" bldLvl="0" animBg="1"/>
      <p:bldP spid="17430" grpId="0" bldLvl="0" animBg="1"/>
      <p:bldP spid="17430" grpId="1" bldLvl="0" animBg="1"/>
      <p:bldP spid="17431" grpId="0" bldLvl="0" animBg="1"/>
      <p:bldP spid="17431" grpId="1" bldLvl="0" animBg="1"/>
      <p:bldP spid="17435" grpId="0" bldLvl="0" animBg="1"/>
      <p:bldP spid="17435" grpId="1" bldLvl="0" animBg="1"/>
      <p:bldP spid="17439" grpId="0" bldLvl="0" animBg="1"/>
      <p:bldP spid="17439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AutoShape 2"/>
          <p:cNvSpPr/>
          <p:nvPr/>
        </p:nvSpPr>
        <p:spPr>
          <a:xfrm>
            <a:off x="1156335" y="3429000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35" name="Line 3"/>
          <p:cNvSpPr/>
          <p:nvPr/>
        </p:nvSpPr>
        <p:spPr>
          <a:xfrm flipV="1">
            <a:off x="1613535" y="2590800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Oval 4"/>
          <p:cNvSpPr/>
          <p:nvPr/>
        </p:nvSpPr>
        <p:spPr>
          <a:xfrm>
            <a:off x="3518535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37" name="Line 5"/>
          <p:cNvSpPr/>
          <p:nvPr/>
        </p:nvSpPr>
        <p:spPr>
          <a:xfrm flipV="1">
            <a:off x="3594735" y="1752600"/>
            <a:ext cx="2286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8" name="Oval 6"/>
          <p:cNvSpPr/>
          <p:nvPr/>
        </p:nvSpPr>
        <p:spPr>
          <a:xfrm>
            <a:off x="5804535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15" name="AutoShape 7"/>
          <p:cNvSpPr/>
          <p:nvPr/>
        </p:nvSpPr>
        <p:spPr>
          <a:xfrm>
            <a:off x="3137535" y="2590800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16" name="AutoShape 8"/>
          <p:cNvSpPr/>
          <p:nvPr/>
        </p:nvSpPr>
        <p:spPr>
          <a:xfrm>
            <a:off x="5423535" y="1752600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232535" y="3200400"/>
            <a:ext cx="914400" cy="368301"/>
            <a:chOff x="0" y="0"/>
            <a:chExt cx="576" cy="232"/>
          </a:xfrm>
        </p:grpSpPr>
        <p:sp>
          <p:nvSpPr>
            <p:cNvPr id="17432" name="Oval 10"/>
            <p:cNvSpPr/>
            <p:nvPr/>
          </p:nvSpPr>
          <p:spPr>
            <a:xfrm>
              <a:off x="192" y="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7433" name="Text Box 11"/>
            <p:cNvSpPr txBox="1"/>
            <p:nvPr/>
          </p:nvSpPr>
          <p:spPr>
            <a:xfrm>
              <a:off x="0" y="0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ahoma" panose="020B0604030504040204" pitchFamily="34" charset="0"/>
                </a:rPr>
                <a:t>u</a:t>
              </a:r>
              <a:endParaRPr lang="zh-CN" altLang="en-US" sz="1800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8444" name="AutoShape 12"/>
          <p:cNvCxnSpPr>
            <a:stCxn id="18438" idx="0"/>
          </p:cNvCxnSpPr>
          <p:nvPr/>
        </p:nvCxnSpPr>
        <p:spPr>
          <a:xfrm rot="5400000" flipV="1">
            <a:off x="6717983" y="762953"/>
            <a:ext cx="1587" cy="1676400"/>
          </a:xfrm>
          <a:prstGeom prst="curvedConnector4">
            <a:avLst>
              <a:gd name="adj1" fmla="val -14400005"/>
              <a:gd name="adj2" fmla="val 5227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45" name="Text Box 13"/>
          <p:cNvSpPr txBox="1"/>
          <p:nvPr/>
        </p:nvSpPr>
        <p:spPr>
          <a:xfrm>
            <a:off x="3137535" y="2209800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p1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5423535" y="1447800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p2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838835" y="5652135"/>
            <a:ext cx="875474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算法DFS有根树T，定义从根节点到当前正在遍历的结点u的路径为活跃路径P</a:t>
            </a:r>
            <a:endParaRPr kumimoji="0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38835" y="6103620"/>
            <a:ext cx="875474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对于每个已经遍历过的结点x，我们使用并查集将其连接到P上距离其最近的结点F(x)</a:t>
            </a:r>
            <a:endParaRPr kumimoji="0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3" name="AutoShape 17"/>
          <p:cNvSpPr/>
          <p:nvPr/>
        </p:nvSpPr>
        <p:spPr>
          <a:xfrm>
            <a:off x="1461135" y="2743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24" name="Text Box 18"/>
          <p:cNvSpPr txBox="1"/>
          <p:nvPr/>
        </p:nvSpPr>
        <p:spPr>
          <a:xfrm>
            <a:off x="1156335" y="2362200"/>
            <a:ext cx="1371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dirty="0">
                <a:latin typeface="Tahoma" panose="020B0604030504040204" pitchFamily="34" charset="0"/>
              </a:rPr>
              <a:t>正在遍历</a:t>
            </a:r>
            <a:endParaRPr lang="zh-CN" altLang="zh-CN" sz="1800" dirty="0">
              <a:latin typeface="Tahoma" panose="020B0604030504040204" pitchFamily="34" charset="0"/>
            </a:endParaRPr>
          </a:p>
        </p:txBody>
      </p:sp>
      <p:sp>
        <p:nvSpPr>
          <p:cNvPr id="18451" name="AutoShape 19"/>
          <p:cNvSpPr/>
          <p:nvPr/>
        </p:nvSpPr>
        <p:spPr>
          <a:xfrm rot="-6018761" flipV="1">
            <a:off x="1299210" y="3741738"/>
            <a:ext cx="1617663" cy="533400"/>
          </a:xfrm>
          <a:prstGeom prst="curvedDownArrow">
            <a:avLst>
              <a:gd name="adj1" fmla="val 18338"/>
              <a:gd name="adj2" fmla="val 78375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52" name="AutoShape 20"/>
          <p:cNvSpPr/>
          <p:nvPr/>
        </p:nvSpPr>
        <p:spPr>
          <a:xfrm rot="-6018761" flipV="1">
            <a:off x="3280410" y="2827338"/>
            <a:ext cx="1617663" cy="533400"/>
          </a:xfrm>
          <a:prstGeom prst="curvedDownArrow">
            <a:avLst>
              <a:gd name="adj1" fmla="val 18338"/>
              <a:gd name="adj2" fmla="val 78375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53" name="AutoShape 21"/>
          <p:cNvSpPr/>
          <p:nvPr/>
        </p:nvSpPr>
        <p:spPr>
          <a:xfrm rot="-6018761" flipV="1">
            <a:off x="5566410" y="1912938"/>
            <a:ext cx="1617663" cy="533400"/>
          </a:xfrm>
          <a:prstGeom prst="curvedDownArrow">
            <a:avLst>
              <a:gd name="adj1" fmla="val 18338"/>
              <a:gd name="adj2" fmla="val 78375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54" name="Text Box 22"/>
          <p:cNvSpPr txBox="1"/>
          <p:nvPr/>
        </p:nvSpPr>
        <p:spPr>
          <a:xfrm>
            <a:off x="2375535" y="40386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F(x)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55" name="Text Box 23"/>
          <p:cNvSpPr txBox="1"/>
          <p:nvPr/>
        </p:nvSpPr>
        <p:spPr>
          <a:xfrm>
            <a:off x="4356735" y="29718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F(x)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56" name="Text Box 24"/>
          <p:cNvSpPr txBox="1"/>
          <p:nvPr/>
        </p:nvSpPr>
        <p:spPr>
          <a:xfrm>
            <a:off x="6642735" y="21336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F(x)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57" name="Rectangle 25"/>
          <p:cNvSpPr>
            <a:spLocks noGrp="1" noChangeArrowheads="1"/>
          </p:cNvSpPr>
          <p:nvPr>
            <p:ph type="title"/>
          </p:nvPr>
        </p:nvSpPr>
        <p:spPr>
          <a:xfrm>
            <a:off x="838835" y="238125"/>
            <a:ext cx="5943600" cy="93535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8" grpId="0" bldLvl="0" animBg="1"/>
      <p:bldP spid="18445" grpId="0"/>
      <p:bldP spid="18446" grpId="0"/>
      <p:bldP spid="18447" grpId="0" bldLvl="0" animBg="1"/>
      <p:bldP spid="18447" grpId="1" bldLvl="0" animBg="1"/>
      <p:bldP spid="18448" grpId="0" bldLvl="0" animBg="1"/>
      <p:bldP spid="18448" grpId="1" bldLvl="0" animBg="1"/>
      <p:bldP spid="18451" grpId="0" bldLvl="0" animBg="1"/>
      <p:bldP spid="18451" grpId="1" bldLvl="0" animBg="1"/>
      <p:bldP spid="18452" grpId="0" bldLvl="0" animBg="1"/>
      <p:bldP spid="18452" grpId="1" bldLvl="0" animBg="1"/>
      <p:bldP spid="18453" grpId="0" bldLvl="0" animBg="1"/>
      <p:bldP spid="18453" grpId="1" bldLvl="0" animBg="1"/>
      <p:bldP spid="18454" grpId="0"/>
      <p:bldP spid="18454" grpId="1"/>
      <p:bldP spid="18455" grpId="0"/>
      <p:bldP spid="18455" grpId="1"/>
      <p:bldP spid="18456" grpId="0"/>
      <p:bldP spid="1845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AutoShape 2"/>
          <p:cNvSpPr/>
          <p:nvPr/>
        </p:nvSpPr>
        <p:spPr>
          <a:xfrm>
            <a:off x="1057275" y="379793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35" name="Line 3"/>
          <p:cNvSpPr/>
          <p:nvPr/>
        </p:nvSpPr>
        <p:spPr>
          <a:xfrm flipV="1">
            <a:off x="1514475" y="2959735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Oval 4"/>
          <p:cNvSpPr/>
          <p:nvPr/>
        </p:nvSpPr>
        <p:spPr>
          <a:xfrm>
            <a:off x="3419475" y="280733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37" name="Line 5"/>
          <p:cNvSpPr/>
          <p:nvPr/>
        </p:nvSpPr>
        <p:spPr>
          <a:xfrm flipV="1">
            <a:off x="3495675" y="2121535"/>
            <a:ext cx="2286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8" name="Oval 6"/>
          <p:cNvSpPr/>
          <p:nvPr/>
        </p:nvSpPr>
        <p:spPr>
          <a:xfrm>
            <a:off x="5705475" y="196913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39" name="AutoShape 7"/>
          <p:cNvSpPr/>
          <p:nvPr/>
        </p:nvSpPr>
        <p:spPr>
          <a:xfrm>
            <a:off x="3038475" y="295973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40" name="AutoShape 8"/>
          <p:cNvSpPr/>
          <p:nvPr/>
        </p:nvSpPr>
        <p:spPr>
          <a:xfrm>
            <a:off x="5324475" y="212153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8441" name="Group 9"/>
          <p:cNvGrpSpPr/>
          <p:nvPr/>
        </p:nvGrpSpPr>
        <p:grpSpPr>
          <a:xfrm>
            <a:off x="1133475" y="3569335"/>
            <a:ext cx="914400" cy="368301"/>
            <a:chOff x="0" y="0"/>
            <a:chExt cx="576" cy="232"/>
          </a:xfrm>
        </p:grpSpPr>
        <p:sp>
          <p:nvSpPr>
            <p:cNvPr id="18451" name="Oval 10"/>
            <p:cNvSpPr/>
            <p:nvPr/>
          </p:nvSpPr>
          <p:spPr>
            <a:xfrm>
              <a:off x="192" y="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8452" name="Text Box 11"/>
            <p:cNvSpPr txBox="1"/>
            <p:nvPr/>
          </p:nvSpPr>
          <p:spPr>
            <a:xfrm>
              <a:off x="0" y="0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ahoma" panose="020B0604030504040204" pitchFamily="34" charset="0"/>
                </a:rPr>
                <a:t>u</a:t>
              </a:r>
              <a:endParaRPr lang="zh-CN" altLang="en-US" sz="1800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8442" name="AutoShape 12"/>
          <p:cNvCxnSpPr>
            <a:stCxn id="18438" idx="0"/>
          </p:cNvCxnSpPr>
          <p:nvPr/>
        </p:nvCxnSpPr>
        <p:spPr>
          <a:xfrm rot="5400000" flipV="1">
            <a:off x="6618288" y="1145858"/>
            <a:ext cx="3175" cy="1676400"/>
          </a:xfrm>
          <a:prstGeom prst="curvedConnector4">
            <a:avLst>
              <a:gd name="adj1" fmla="val -14400005"/>
              <a:gd name="adj2" fmla="val 5227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43" name="Text Box 13"/>
          <p:cNvSpPr txBox="1"/>
          <p:nvPr/>
        </p:nvSpPr>
        <p:spPr>
          <a:xfrm>
            <a:off x="3038475" y="257873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p1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44" name="Text Box 14"/>
          <p:cNvSpPr txBox="1"/>
          <p:nvPr/>
        </p:nvSpPr>
        <p:spPr>
          <a:xfrm>
            <a:off x="5324475" y="181673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p2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8445" name="AutoShape 15"/>
          <p:cNvSpPr/>
          <p:nvPr/>
        </p:nvSpPr>
        <p:spPr>
          <a:xfrm>
            <a:off x="1362075" y="3112135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8446" name="Text Box 16"/>
          <p:cNvSpPr txBox="1"/>
          <p:nvPr/>
        </p:nvSpPr>
        <p:spPr>
          <a:xfrm>
            <a:off x="1057275" y="2731135"/>
            <a:ext cx="1371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dirty="0">
                <a:latin typeface="Tahoma" panose="020B0604030504040204" pitchFamily="34" charset="0"/>
              </a:rPr>
              <a:t>正在遍历</a:t>
            </a:r>
            <a:endParaRPr lang="zh-CN" altLang="zh-CN" sz="1800" dirty="0">
              <a:latin typeface="Tahoma" panose="020B0604030504040204" pitchFamily="34" charset="0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41045" y="1141095"/>
            <a:ext cx="35814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记录与u有关的询问集合为Q(u)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1045" y="5882640"/>
            <a:ext cx="87503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对于Q(u)中的任意一组询问LCA(u, v)，如果v已经遍历过，那么答案即为F(v)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41045" y="6281420"/>
            <a:ext cx="560324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我们只需要维护当前所有以遍历结点的F即可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title"/>
          </p:nvPr>
        </p:nvSpPr>
        <p:spPr>
          <a:xfrm>
            <a:off x="741045" y="265430"/>
            <a:ext cx="5598795" cy="7143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.离线LCA——Tarjan算法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bldLvl="0" animBg="1"/>
      <p:bldP spid="19474" grpId="0" bldLvl="0" animBg="1"/>
      <p:bldP spid="19474" grpId="1" bldLvl="0" animBg="1"/>
      <p:bldP spid="19475" grpId="0" bldLvl="0" animBg="1"/>
      <p:bldP spid="19475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AutoShape 2"/>
          <p:cNvSpPr/>
          <p:nvPr/>
        </p:nvSpPr>
        <p:spPr>
          <a:xfrm>
            <a:off x="1079183" y="360362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59" name="Line 3"/>
          <p:cNvSpPr/>
          <p:nvPr/>
        </p:nvSpPr>
        <p:spPr>
          <a:xfrm flipV="1">
            <a:off x="1536383" y="2765425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" name="Oval 4"/>
          <p:cNvSpPr/>
          <p:nvPr/>
        </p:nvSpPr>
        <p:spPr>
          <a:xfrm>
            <a:off x="3441383" y="26130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1" name="Line 5"/>
          <p:cNvSpPr/>
          <p:nvPr/>
        </p:nvSpPr>
        <p:spPr>
          <a:xfrm flipV="1">
            <a:off x="3517583" y="1927225"/>
            <a:ext cx="2286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2" name="Oval 6"/>
          <p:cNvSpPr/>
          <p:nvPr/>
        </p:nvSpPr>
        <p:spPr>
          <a:xfrm>
            <a:off x="5727383" y="17748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3" name="AutoShape 7"/>
          <p:cNvSpPr/>
          <p:nvPr/>
        </p:nvSpPr>
        <p:spPr>
          <a:xfrm>
            <a:off x="3060383" y="276542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4" name="AutoShape 8"/>
          <p:cNvSpPr/>
          <p:nvPr/>
        </p:nvSpPr>
        <p:spPr>
          <a:xfrm>
            <a:off x="5346383" y="1927225"/>
            <a:ext cx="9144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9465" name="Group 9"/>
          <p:cNvGrpSpPr/>
          <p:nvPr/>
        </p:nvGrpSpPr>
        <p:grpSpPr>
          <a:xfrm>
            <a:off x="1155383" y="3375025"/>
            <a:ext cx="914400" cy="368300"/>
            <a:chOff x="0" y="0"/>
            <a:chExt cx="576" cy="231"/>
          </a:xfrm>
        </p:grpSpPr>
        <p:sp>
          <p:nvSpPr>
            <p:cNvPr id="19479" name="Oval 10"/>
            <p:cNvSpPr/>
            <p:nvPr/>
          </p:nvSpPr>
          <p:spPr>
            <a:xfrm>
              <a:off x="192" y="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9480" name="Text Box 11"/>
            <p:cNvSpPr txBox="1"/>
            <p:nvPr/>
          </p:nvSpPr>
          <p:spPr>
            <a:xfrm>
              <a:off x="0" y="0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ahoma" panose="020B0604030504040204" pitchFamily="34" charset="0"/>
                </a:rPr>
                <a:t>u</a:t>
              </a:r>
              <a:endParaRPr lang="zh-CN" altLang="en-US" sz="1800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9466" name="AutoShape 12"/>
          <p:cNvCxnSpPr>
            <a:stCxn id="19462" idx="0"/>
          </p:cNvCxnSpPr>
          <p:nvPr/>
        </p:nvCxnSpPr>
        <p:spPr>
          <a:xfrm rot="5400000" flipV="1">
            <a:off x="6641148" y="937260"/>
            <a:ext cx="1587" cy="1676400"/>
          </a:xfrm>
          <a:prstGeom prst="curvedConnector4">
            <a:avLst>
              <a:gd name="adj1" fmla="val -14400005"/>
              <a:gd name="adj2" fmla="val 5227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67" name="Text Box 13"/>
          <p:cNvSpPr txBox="1"/>
          <p:nvPr/>
        </p:nvSpPr>
        <p:spPr>
          <a:xfrm>
            <a:off x="3060383" y="238442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p1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9468" name="Text Box 14"/>
          <p:cNvSpPr txBox="1"/>
          <p:nvPr/>
        </p:nvSpPr>
        <p:spPr>
          <a:xfrm>
            <a:off x="5346383" y="1622425"/>
            <a:ext cx="60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p2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079183" y="2536825"/>
            <a:ext cx="1371600" cy="914400"/>
            <a:chOff x="0" y="0"/>
            <a:chExt cx="864" cy="576"/>
          </a:xfrm>
        </p:grpSpPr>
        <p:sp>
          <p:nvSpPr>
            <p:cNvPr id="19477" name="AutoShape 16"/>
            <p:cNvSpPr/>
            <p:nvPr/>
          </p:nvSpPr>
          <p:spPr>
            <a:xfrm>
              <a:off x="192" y="240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9478" name="Text Box 17"/>
            <p:cNvSpPr txBox="1"/>
            <p:nvPr/>
          </p:nvSpPr>
          <p:spPr>
            <a:xfrm>
              <a:off x="0" y="0"/>
              <a:ext cx="86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1800" dirty="0">
                  <a:latin typeface="Tahoma" panose="020B0604030504040204" pitchFamily="34" charset="0"/>
                </a:rPr>
                <a:t>正在遍历</a:t>
              </a:r>
              <a:endParaRPr lang="zh-CN" altLang="zh-CN" sz="1800" dirty="0">
                <a:latin typeface="Tahoma" panose="020B0604030504040204" pitchFamily="34" charset="0"/>
              </a:endParaRPr>
            </a:p>
          </p:txBody>
        </p:sp>
      </p:grp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74700" y="1083945"/>
            <a:ext cx="41148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记录与u有关的询问集合为Q(u)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74700" y="5624195"/>
            <a:ext cx="492252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marR="0" indent="-34290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arenR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第一次遍历结点u时，有F(u) = u；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74700" y="6022975"/>
            <a:ext cx="1099566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marR="0" indent="-342900" defTabSz="914400" rtl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2）遍历完子树u后，子树u内任意结点w均有F(w) = u；回溯回结点p1时，子树u内任意结点w均有F(w) = p1，使用并查集完成即可；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1"/>
          <p:cNvGrpSpPr/>
          <p:nvPr/>
        </p:nvGrpSpPr>
        <p:grpSpPr>
          <a:xfrm>
            <a:off x="1764983" y="3146425"/>
            <a:ext cx="1676400" cy="520700"/>
            <a:chOff x="0" y="0"/>
            <a:chExt cx="1056" cy="327"/>
          </a:xfrm>
        </p:grpSpPr>
        <p:sp>
          <p:nvSpPr>
            <p:cNvPr id="19475" name="AutoShape 22"/>
            <p:cNvSpPr/>
            <p:nvPr/>
          </p:nvSpPr>
          <p:spPr>
            <a:xfrm rot="-1255031">
              <a:off x="0" y="0"/>
              <a:ext cx="1056" cy="144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Text Box 23"/>
            <p:cNvSpPr txBox="1"/>
            <p:nvPr/>
          </p:nvSpPr>
          <p:spPr>
            <a:xfrm>
              <a:off x="432" y="9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ahoma" panose="020B0604030504040204" pitchFamily="34" charset="0"/>
                </a:rPr>
                <a:t>F</a:t>
              </a:r>
              <a:endParaRPr lang="zh-CN" altLang="en-US" sz="1800" dirty="0">
                <a:latin typeface="Tahoma" panose="020B0604030504040204" pitchFamily="34" charset="0"/>
              </a:endParaRPr>
            </a:p>
          </p:txBody>
        </p:sp>
      </p:grpSp>
      <p:sp>
        <p:nvSpPr>
          <p:cNvPr id="20504" name="Rectangle 24"/>
          <p:cNvSpPr>
            <a:spLocks noGrp="1" noChangeArrowheads="1"/>
          </p:cNvSpPr>
          <p:nvPr>
            <p:ph type="title"/>
          </p:nvPr>
        </p:nvSpPr>
        <p:spPr>
          <a:xfrm>
            <a:off x="774700" y="252095"/>
            <a:ext cx="5777230" cy="69977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7708 -0.112130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9" grpId="0" bldLvl="0" animBg="1"/>
      <p:bldP spid="2050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080" y="236855"/>
            <a:ext cx="5652135" cy="84010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767080" y="1247140"/>
            <a:ext cx="10958830" cy="3855085"/>
          </a:xfrm>
        </p:spPr>
        <p:txBody>
          <a:bodyPr vert="horz" wrap="square" lIns="91440" tIns="45720" rIns="91440" bIns="45720" anchor="t"/>
          <a:p>
            <a:pPr indent="6096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算法步骤：</a:t>
            </a:r>
            <a:endParaRPr lang="zh-CN" altLang="zh-CN" sz="2400" dirty="0"/>
          </a:p>
          <a:p>
            <a:pPr indent="6096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(1)读入数据，建立树结构，并记录下询问序列Q[]，若有(u,v)的询问，则(u,v)和(v,u)都要记录。</a:t>
            </a:r>
            <a:endParaRPr lang="zh-CN" altLang="zh-CN" sz="2400" dirty="0"/>
          </a:p>
          <a:p>
            <a:pPr indent="6096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(2)Tarjan(x)算法</a:t>
            </a:r>
            <a:endParaRPr lang="zh-CN" altLang="zh-CN" sz="2400" dirty="0"/>
          </a:p>
          <a:p>
            <a:pPr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       ①建立集合，自己为自己的父亲prt[x]=x；</a:t>
            </a:r>
            <a:endParaRPr lang="zh-CN" altLang="zh-CN" sz="2400" dirty="0"/>
          </a:p>
          <a:p>
            <a:pPr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       ②对当前节点x的每个儿子节点y进行深搜，并prt[y]=x；</a:t>
            </a:r>
            <a:endParaRPr lang="zh-CN" altLang="zh-CN" sz="2400" dirty="0"/>
          </a:p>
          <a:p>
            <a:pPr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       ③设置访问标记mark[x]=1，查找所有与x有关的回答，若另一点已经访问了，则另一个点的祖先就是他们的最经公共祖先。</a:t>
            </a:r>
            <a:endParaRPr lang="zh-CN" altLang="zh-CN" sz="2400" dirty="0"/>
          </a:p>
          <a:p>
            <a:pPr indent="6096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/>
              <a:t> (3)输出答案；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486410"/>
            <a:ext cx="2667635" cy="83820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LCA问题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822960" y="1334135"/>
            <a:ext cx="10743565" cy="1416050"/>
          </a:xfrm>
        </p:spPr>
        <p:txBody>
          <a:bodyPr vert="horz" wrap="square" lIns="91440" tIns="45720" rIns="91440" bIns="45720" anchor="t"/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LCA：Lowest Common Ancestor基于有根树最近公共祖先问题。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604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LCA(T,u,v)：给定一棵有根树T和两个结点u和v, 找到距离u和v的最近的共同祖先结点，称为LCA问题。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6" name="Picture 4" descr="%H{DZX(ATGRX08POAN5Z}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313" y="3434080"/>
            <a:ext cx="4262437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59740"/>
            <a:ext cx="5624195" cy="78295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idx="1"/>
          </p:nvPr>
        </p:nvSpPr>
        <p:spPr>
          <a:xfrm>
            <a:off x="762000" y="1417955"/>
            <a:ext cx="8492490" cy="355854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zh-CN" sz="2800" dirty="0"/>
              <a:t>算法流程：</a:t>
            </a:r>
            <a:endParaRPr lang="zh-CN" altLang="zh-CN" sz="2800" dirty="0"/>
          </a:p>
          <a:p>
            <a:pPr marL="609600" indent="-609600" eaLnBrk="1" hangingPunct="1">
              <a:buNone/>
            </a:pPr>
            <a:r>
              <a:rPr lang="zh-CN" altLang="zh-CN" sz="2800" dirty="0"/>
              <a:t>Tarjan_DFS(u)</a:t>
            </a:r>
            <a:endParaRPr lang="zh-CN" altLang="zh-CN" sz="2800" dirty="0"/>
          </a:p>
          <a:p>
            <a:pPr marL="609600" indent="-609600" eaLnBrk="1" hangingPunct="1">
              <a:buFont typeface="Arial" panose="020B0604020202020204" pitchFamily="34" charset="0"/>
              <a:buAutoNum type="arabicParenR"/>
            </a:pPr>
            <a:r>
              <a:rPr lang="zh-CN" altLang="zh-CN" sz="2800" dirty="0"/>
              <a:t>F(u) </a:t>
            </a:r>
            <a:r>
              <a:rPr lang="zh-CN" altLang="zh-CN" sz="2800" dirty="0">
                <a:sym typeface="Wingdings" panose="05000000000000000000" pitchFamily="2" charset="2"/>
              </a:rPr>
              <a:t> u；</a:t>
            </a:r>
            <a:endParaRPr lang="zh-CN" altLang="zh-CN" sz="2800" dirty="0">
              <a:sym typeface="Wingdings" panose="05000000000000000000" pitchFamily="2" charset="2"/>
            </a:endParaRPr>
          </a:p>
          <a:p>
            <a:pPr marL="609600" indent="-609600" eaLnBrk="1" hangingPunct="1">
              <a:buFont typeface="Arial" panose="020B0604020202020204" pitchFamily="34" charset="0"/>
              <a:buAutoNum type="arabicParenR"/>
            </a:pPr>
            <a:r>
              <a:rPr lang="zh-CN" altLang="zh-CN" sz="2800" dirty="0">
                <a:sym typeface="Wingdings" panose="05000000000000000000" pitchFamily="2" charset="2"/>
              </a:rPr>
              <a:t>For (u, v) </a:t>
            </a:r>
            <a:r>
              <a:rPr lang="zh-CN" altLang="zh-CN" sz="2800" dirty="0"/>
              <a:t>∈ Q(u) do Answer(u, v) </a:t>
            </a:r>
            <a:r>
              <a:rPr lang="zh-CN" altLang="zh-CN" sz="2800" dirty="0">
                <a:sym typeface="Wingdings" panose="05000000000000000000" pitchFamily="2" charset="2"/>
              </a:rPr>
              <a:t> F(v)</a:t>
            </a:r>
            <a:endParaRPr lang="zh-CN" altLang="zh-CN" sz="2800" dirty="0">
              <a:sym typeface="Wingdings" panose="05000000000000000000" pitchFamily="2" charset="2"/>
            </a:endParaRPr>
          </a:p>
          <a:p>
            <a:pPr marL="609600" indent="-609600" eaLnBrk="1" hangingPunct="1">
              <a:buFont typeface="Arial" panose="020B0604020202020204" pitchFamily="34" charset="0"/>
              <a:buAutoNum type="arabicParenR"/>
            </a:pPr>
            <a:r>
              <a:rPr lang="zh-CN" altLang="zh-CN" sz="2800" dirty="0"/>
              <a:t>For v ∈ son(u) </a:t>
            </a:r>
            <a:endParaRPr lang="zh-CN" altLang="zh-CN" sz="2800" dirty="0"/>
          </a:p>
          <a:p>
            <a:pPr marL="609600" indent="-609600" eaLnBrk="1" hangingPunct="1">
              <a:buNone/>
            </a:pPr>
            <a:r>
              <a:rPr lang="zh-CN" altLang="zh-CN" sz="2800" dirty="0"/>
              <a:t>		a) Tarjan_DFS(v)；</a:t>
            </a:r>
            <a:endParaRPr lang="zh-CN" altLang="zh-CN" sz="2800" dirty="0"/>
          </a:p>
          <a:p>
            <a:pPr marL="609600" indent="-609600" eaLnBrk="1" hangingPunct="1">
              <a:buNone/>
            </a:pPr>
            <a:r>
              <a:rPr lang="zh-CN" altLang="zh-CN" sz="2800" dirty="0"/>
              <a:t>		b) F(v) </a:t>
            </a:r>
            <a:r>
              <a:rPr lang="zh-CN" altLang="zh-CN" sz="2800" dirty="0">
                <a:sym typeface="Wingdings" panose="05000000000000000000" pitchFamily="2" charset="2"/>
              </a:rPr>
              <a:t> u；</a:t>
            </a:r>
            <a:endParaRPr lang="zh-CN" altLang="zh-CN" sz="2800" dirty="0"/>
          </a:p>
        </p:txBody>
      </p:sp>
      <p:sp>
        <p:nvSpPr>
          <p:cNvPr id="21508" name="Text Box 3"/>
          <p:cNvSpPr txBox="1"/>
          <p:nvPr/>
        </p:nvSpPr>
        <p:spPr>
          <a:xfrm>
            <a:off x="762000" y="5327015"/>
            <a:ext cx="4762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注：此处F采用并查集实现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386080"/>
            <a:ext cx="5720715" cy="660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.离线LCA——Tarjan算法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478915"/>
            <a:ext cx="7072630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" y="306070"/>
            <a:ext cx="5347970" cy="69977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例题1:最近公共祖先1375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3555" name="Picture 3" descr="QQ图片20130710114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243" y="1127443"/>
            <a:ext cx="8135937" cy="511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20395" y="247015"/>
            <a:ext cx="4752975" cy="62801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离线LCA——Tarjan算法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1407160"/>
            <a:ext cx="7395845" cy="439864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7345" y="366395"/>
          <a:ext cx="1769110" cy="144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77240" imgH="628015" progId="Package">
                  <p:embed/>
                </p:oleObj>
              </mc:Choice>
              <mc:Fallback>
                <p:oleObj name="" r:id="rId2" imgW="77724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37345" y="366395"/>
                        <a:ext cx="1769110" cy="144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5335" y="180975"/>
            <a:ext cx="5375910" cy="68580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例题2:公共祖先问题2701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775335" y="1102995"/>
            <a:ext cx="108458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【问题描述】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给定一个包含n个节点的树，节点编号为1..n。其中，节点1为树根。你的任务是给定这棵树的两个节点，快速计算出他们公共祖先的个数。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【输入格式】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第一行一个整数n(1≤n≤50,000)，表示树的节点个数。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接下来的n行，第i行表示节点i的信息。第i行第一个数字k，表示节点i拥有孩子的个数，接着k个数字，表示这个节点所拥有的孩子的编号。如果k=0，表示该节点是叶节点。注意，我们假定节点是节点本身的祖先。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第n+2行是一个整数m(1≤m≤30,000)，表示有m个查询。接下去m行，每行两个数字x，y，表示该查询的两个节点的编号。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【输出格式】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对于每个查询，输出一行一个整数，表示这两个节点的公共祖先的个数。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2485" y="302895"/>
            <a:ext cx="4433570" cy="64516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例题3:距离查询2664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32485" y="1191260"/>
            <a:ext cx="8284845" cy="481330"/>
          </a:xfrm>
          <a:noFill/>
          <a:ln w="9525"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08000" algn="l" eaLnBrk="1" hangingPunct="1">
              <a:spcBef>
                <a:spcPts val="0"/>
              </a:spcBef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给一棵树，要求你回答K个询问，即需要找到结点X到结点Y的距离。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676" name="Rectangle 4"/>
          <p:cNvSpPr>
            <a:spLocks noGrp="1"/>
          </p:cNvSpPr>
          <p:nvPr/>
        </p:nvSpPr>
        <p:spPr>
          <a:xfrm>
            <a:off x="832485" y="1821180"/>
            <a:ext cx="11048365" cy="1019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08000" eaLnBrk="1" hangingPunct="1">
              <a:spcBef>
                <a:spcPts val="0"/>
              </a:spcBef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【算法大意】DFS建树，每次建树记录下dis[i]表示结点i到它的根节点的距离。对于任何一个询问X与Y，如果我知道他们的最近公共祖先为结点C，那么它们的距离就是dis[X]+dis[Y]-2*dis[C]。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677" name="图片 4" descr="http://img.my.csdn.net/uploads/201210/23/1351003644_116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940" y="3152140"/>
            <a:ext cx="5481955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96850"/>
            <a:ext cx="7833995" cy="83820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1.在线LCA的算法（又称为爬树法）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099" name="Picture 3" descr="QQ图片20130710114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187450"/>
            <a:ext cx="7451725" cy="5329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" descr="http://img.my.csdn.net/uploads/201210/23/1351003644_11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2479675"/>
            <a:ext cx="4176713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725" y="4397375"/>
            <a:ext cx="1462088" cy="2192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840" y="391795"/>
            <a:ext cx="7300595" cy="68262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1.在线LCA的算法（又称为爬树法）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123" name="Picture 3" descr="QQ图片20130710114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523" y="1367790"/>
            <a:ext cx="8075612" cy="4122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@5THPM96F63KTRDRH7B5`)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563" y="5229225"/>
            <a:ext cx="2614612" cy="154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085" y="287655"/>
            <a:ext cx="7148195" cy="73279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1.在线LCA的算法（又称为爬树法）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idx="1"/>
          </p:nvPr>
        </p:nvSpPr>
        <p:spPr>
          <a:xfrm>
            <a:off x="934085" y="1187450"/>
            <a:ext cx="10505440" cy="1854835"/>
          </a:xfrm>
        </p:spPr>
        <p:txBody>
          <a:bodyPr vert="horz" wrap="square" lIns="91440" tIns="45720" rIns="91440" bIns="45720" anchor="t"/>
          <a:p>
            <a:pPr indent="-609600">
              <a:lnSpc>
                <a:spcPct val="120000"/>
              </a:lnSpc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-200" checksum="3313634920"/>
                </a:ext>
              </a:extLst>
            </a:pP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如上图求LCA(a,b)，当i=2时，p[a,2]=p[b,2](蓝色小圆)；i递减变为1，此时p[a,1]&lt;&gt;p[b,1]，将a=p[a,1],b=p[b,1]，完成一次爬树；继续i递减变为0，此时p[a,0]&lt;&gt;p[b,0]，再将a=p[a,0],b=p[b,0]，再向上完成一次爬树，循环结束；最终p[a,0](或p[b,0])即是它们的最近公共祖先。</a:t>
            </a:r>
            <a:endParaRPr lang="zh-CN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8" name="Picture 3" descr="@5THPM96F63KTRDRH7B5`)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3514090"/>
            <a:ext cx="5041900" cy="297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520" y="126365"/>
            <a:ext cx="7539990" cy="777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1.在线LCA的算法（又称为爬树法）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985520" y="1129030"/>
            <a:ext cx="10372090" cy="499745"/>
          </a:xfrm>
        </p:spPr>
        <p:txBody>
          <a:bodyPr vert="horz" wrap="square" lIns="91440" tIns="45720" rIns="91440" bIns="45720" anchor="t"/>
          <a:p>
            <a:pPr indent="5080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算法实现</a:t>
            </a:r>
            <a:r>
              <a:rPr lang="zh-CN" altLang="zh-CN" sz="2000" dirty="0">
                <a:latin typeface="Times New Roman" panose="02020603050405020304" pitchFamily="18" charset="0"/>
              </a:rPr>
              <a:t>：</a:t>
            </a:r>
            <a:r>
              <a:rPr lang="zh-CN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首先我们构建一张表p[1..N,1..logN]，这里P[i</a:t>
            </a:r>
            <a:r>
              <a:rPr lang="zh-CN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j]指的是结点i的第2</a:t>
            </a:r>
            <a:r>
              <a:rPr lang="zh-CN" altLang="zh-CN" sz="2000" dirty="0">
                <a:latin typeface="Times New Roman" panose="02020603050405020304" pitchFamily="18" charset="0"/>
              </a:rPr>
              <a:t>^</a:t>
            </a:r>
            <a:r>
              <a:rPr lang="zh-CN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j个祖先。</a:t>
            </a:r>
            <a:endParaRPr lang="zh-CN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5295" y="3215005"/>
            <a:ext cx="1828800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628775"/>
            <a:ext cx="7511415" cy="5196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620" y="288290"/>
            <a:ext cx="4419600" cy="73088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2.LCA向RMQ的转化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66775" y="1238250"/>
            <a:ext cx="10798810" cy="926465"/>
          </a:xfrm>
        </p:spPr>
        <p:txBody>
          <a:bodyPr vert="horz" wrap="square" lIns="91440" tIns="45720" rIns="91440" bIns="45720" anchor="t"/>
          <a:p>
            <a:pPr indent="711200"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对有根树T进行DFS，将遍历到的结点按照顺序记下，我们将得到一个长度为2N-1的序列，称之为T的欧拉序列F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866775" y="2367915"/>
            <a:ext cx="10798175" cy="1031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1pPr>
            <a:lvl2pPr marL="457200" indent="609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2pPr>
            <a:lvl3pPr marL="914400" indent="508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3pPr>
            <a:lvl4pPr marL="137160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4pPr>
            <a:lvl5pPr marL="182880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spcBef>
                <a:spcPts val="1500"/>
              </a:spcBef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每个结点都在欧拉序列中出现，我们记录结点u在欧拉序列中第一次出现的位置为pos(u)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Oval 2"/>
          <p:cNvSpPr/>
          <p:nvPr/>
        </p:nvSpPr>
        <p:spPr>
          <a:xfrm>
            <a:off x="4563745" y="175863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19" name="Line 3"/>
          <p:cNvSpPr/>
          <p:nvPr/>
        </p:nvSpPr>
        <p:spPr>
          <a:xfrm flipH="1">
            <a:off x="2887345" y="1911033"/>
            <a:ext cx="16764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Oval 4"/>
          <p:cNvSpPr/>
          <p:nvPr/>
        </p:nvSpPr>
        <p:spPr>
          <a:xfrm>
            <a:off x="2811145" y="297783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21" name="Oval 5"/>
          <p:cNvSpPr/>
          <p:nvPr/>
        </p:nvSpPr>
        <p:spPr>
          <a:xfrm>
            <a:off x="4563745" y="297783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22" name="Oval 6"/>
          <p:cNvSpPr/>
          <p:nvPr/>
        </p:nvSpPr>
        <p:spPr>
          <a:xfrm>
            <a:off x="6240145" y="297783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23" name="Line 7"/>
          <p:cNvSpPr/>
          <p:nvPr/>
        </p:nvSpPr>
        <p:spPr>
          <a:xfrm>
            <a:off x="4639945" y="1911033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" name="Line 8"/>
          <p:cNvSpPr/>
          <p:nvPr/>
        </p:nvSpPr>
        <p:spPr>
          <a:xfrm flipH="1" flipV="1">
            <a:off x="4716145" y="1911033"/>
            <a:ext cx="1600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Oval 9"/>
          <p:cNvSpPr/>
          <p:nvPr/>
        </p:nvSpPr>
        <p:spPr>
          <a:xfrm>
            <a:off x="1972945" y="436657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26" name="Oval 10"/>
          <p:cNvSpPr/>
          <p:nvPr/>
        </p:nvSpPr>
        <p:spPr>
          <a:xfrm>
            <a:off x="3496945" y="436657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27" name="Line 11"/>
          <p:cNvSpPr/>
          <p:nvPr/>
        </p:nvSpPr>
        <p:spPr>
          <a:xfrm flipH="1">
            <a:off x="2049145" y="3130233"/>
            <a:ext cx="7620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8" name="Line 12"/>
          <p:cNvSpPr/>
          <p:nvPr/>
        </p:nvSpPr>
        <p:spPr>
          <a:xfrm flipH="1" flipV="1">
            <a:off x="2963545" y="3130233"/>
            <a:ext cx="609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9" name="Text Box 13"/>
          <p:cNvSpPr txBox="1"/>
          <p:nvPr/>
        </p:nvSpPr>
        <p:spPr>
          <a:xfrm>
            <a:off x="4716145" y="16062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1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0" name="Text Box 14"/>
          <p:cNvSpPr txBox="1"/>
          <p:nvPr/>
        </p:nvSpPr>
        <p:spPr>
          <a:xfrm>
            <a:off x="2506345" y="28254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2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1" name="Text Box 15"/>
          <p:cNvSpPr txBox="1"/>
          <p:nvPr/>
        </p:nvSpPr>
        <p:spPr>
          <a:xfrm>
            <a:off x="4258945" y="28254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3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2" name="Text Box 16"/>
          <p:cNvSpPr txBox="1"/>
          <p:nvPr/>
        </p:nvSpPr>
        <p:spPr>
          <a:xfrm>
            <a:off x="5935345" y="28254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4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3" name="Text Box 17"/>
          <p:cNvSpPr txBox="1"/>
          <p:nvPr/>
        </p:nvSpPr>
        <p:spPr>
          <a:xfrm>
            <a:off x="1668145" y="41208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5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4" name="Text Box 18"/>
          <p:cNvSpPr txBox="1"/>
          <p:nvPr/>
        </p:nvSpPr>
        <p:spPr>
          <a:xfrm>
            <a:off x="3192145" y="41970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6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5" name="Rectangle 19"/>
          <p:cNvSpPr/>
          <p:nvPr/>
        </p:nvSpPr>
        <p:spPr>
          <a:xfrm>
            <a:off x="4258945" y="1606233"/>
            <a:ext cx="4419600" cy="457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36" name="Rectangle 20"/>
          <p:cNvSpPr/>
          <p:nvPr/>
        </p:nvSpPr>
        <p:spPr>
          <a:xfrm>
            <a:off x="2353945" y="2749233"/>
            <a:ext cx="6324600" cy="457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37" name="Rectangle 21"/>
          <p:cNvSpPr/>
          <p:nvPr/>
        </p:nvSpPr>
        <p:spPr>
          <a:xfrm>
            <a:off x="1591945" y="4044633"/>
            <a:ext cx="7086600" cy="457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238" name="Text Box 22"/>
          <p:cNvSpPr txBox="1"/>
          <p:nvPr/>
        </p:nvSpPr>
        <p:spPr>
          <a:xfrm>
            <a:off x="7840345" y="16062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深度0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39" name="Text Box 23"/>
          <p:cNvSpPr txBox="1"/>
          <p:nvPr/>
        </p:nvSpPr>
        <p:spPr>
          <a:xfrm>
            <a:off x="7916545" y="28254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深度1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9240" name="Text Box 24"/>
          <p:cNvSpPr txBox="1"/>
          <p:nvPr/>
        </p:nvSpPr>
        <p:spPr>
          <a:xfrm>
            <a:off x="7916545" y="4044633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ahoma" panose="020B0604030504040204" pitchFamily="34" charset="0"/>
              </a:rPr>
              <a:t>深度2</a:t>
            </a:r>
            <a:endParaRPr lang="zh-CN" altLang="en-US" sz="1800" dirty="0">
              <a:latin typeface="Tahoma" panose="020B0604030504040204" pitchFamily="34" charset="0"/>
            </a:endParaRPr>
          </a:p>
        </p:txBody>
      </p:sp>
      <p:sp>
        <p:nvSpPr>
          <p:cNvPr id="10265" name="AutoShape 25"/>
          <p:cNvSpPr/>
          <p:nvPr/>
        </p:nvSpPr>
        <p:spPr>
          <a:xfrm>
            <a:off x="4487545" y="122523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266" name="Text Box 26"/>
          <p:cNvSpPr txBox="1"/>
          <p:nvPr/>
        </p:nvSpPr>
        <p:spPr>
          <a:xfrm>
            <a:off x="79165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67" name="Text Box 27"/>
          <p:cNvSpPr txBox="1"/>
          <p:nvPr/>
        </p:nvSpPr>
        <p:spPr>
          <a:xfrm>
            <a:off x="27349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68" name="Text Box 28"/>
          <p:cNvSpPr txBox="1"/>
          <p:nvPr/>
        </p:nvSpPr>
        <p:spPr>
          <a:xfrm>
            <a:off x="34207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2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69" name="Text Box 29"/>
          <p:cNvSpPr txBox="1"/>
          <p:nvPr/>
        </p:nvSpPr>
        <p:spPr>
          <a:xfrm>
            <a:off x="40303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5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0" name="Text Box 30"/>
          <p:cNvSpPr txBox="1"/>
          <p:nvPr/>
        </p:nvSpPr>
        <p:spPr>
          <a:xfrm>
            <a:off x="46399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2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1" name="Text Box 31"/>
          <p:cNvSpPr txBox="1"/>
          <p:nvPr/>
        </p:nvSpPr>
        <p:spPr>
          <a:xfrm>
            <a:off x="53257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6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2" name="Text Box 32"/>
          <p:cNvSpPr txBox="1"/>
          <p:nvPr/>
        </p:nvSpPr>
        <p:spPr>
          <a:xfrm>
            <a:off x="59353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2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3" name="Text Box 33"/>
          <p:cNvSpPr txBox="1"/>
          <p:nvPr/>
        </p:nvSpPr>
        <p:spPr>
          <a:xfrm>
            <a:off x="66211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4" name="Text Box 34"/>
          <p:cNvSpPr txBox="1"/>
          <p:nvPr/>
        </p:nvSpPr>
        <p:spPr>
          <a:xfrm>
            <a:off x="72307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3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5" name="Text Box 35"/>
          <p:cNvSpPr txBox="1"/>
          <p:nvPr/>
        </p:nvSpPr>
        <p:spPr>
          <a:xfrm>
            <a:off x="85261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4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6" name="Text Box 36"/>
          <p:cNvSpPr txBox="1"/>
          <p:nvPr/>
        </p:nvSpPr>
        <p:spPr>
          <a:xfrm>
            <a:off x="9211945" y="479679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9253" name="Text Box 37"/>
          <p:cNvSpPr txBox="1"/>
          <p:nvPr/>
        </p:nvSpPr>
        <p:spPr>
          <a:xfrm>
            <a:off x="1058545" y="4796790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欧拉序列F：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8" name="Text Box 38"/>
          <p:cNvSpPr txBox="1"/>
          <p:nvPr/>
        </p:nvSpPr>
        <p:spPr>
          <a:xfrm>
            <a:off x="1058545" y="5257165"/>
            <a:ext cx="88538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深度序列B：0     1     2     1     2     1     0     1     0     1     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79" name="Text Box 39"/>
          <p:cNvSpPr txBox="1"/>
          <p:nvPr/>
        </p:nvSpPr>
        <p:spPr>
          <a:xfrm>
            <a:off x="1366520" y="5717540"/>
            <a:ext cx="7841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Pos (u)：1     2     8    10    3     5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0280" name="Rectangle 40"/>
          <p:cNvSpPr>
            <a:spLocks noGrp="1" noChangeArrowheads="1"/>
          </p:cNvSpPr>
          <p:nvPr>
            <p:ph type="title"/>
          </p:nvPr>
        </p:nvSpPr>
        <p:spPr>
          <a:xfrm>
            <a:off x="1058545" y="442595"/>
            <a:ext cx="4115435" cy="78295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2.LCA向RMQ的转化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948E-6 L -0.19167 0.177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7 0.17757 L -0.27917 0.3662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17 0.36624 L -0.1875 0.17757 " pathEditMode="relative" ptsTypes="AA">
                                      <p:cBhvr>
                                        <p:cTn id="29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7 0.17757 L -0.1125 0.3551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0.35515 L -0.1875 0.1775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6 0.17757 L 0.00834 -1.32948E-6 " pathEditMode="relative" ptsTypes="AA">
                                      <p:cBhvr>
                                        <p:cTn id="50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1.32948E-6 L 0.00417 0.1775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7757 L 0.00417 -1.32948E-6 " pathEditMode="relative" ptsTypes="AA">
                                      <p:cBhvr>
                                        <p:cTn id="64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948E-6 L 0.18333 0.16648 " pathEditMode="relative" ptsTypes="AA">
                                      <p:cBhvr>
                                        <p:cTn id="71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0.16648 L 0.00834 -1.32948E-6 " pathEditMode="relative" ptsTypes="AA">
                                      <p:cBhvr>
                                        <p:cTn id="7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bldLvl="0" animBg="1"/>
      <p:bldP spid="10265" grpId="1" bldLvl="0" animBg="1"/>
      <p:bldP spid="10265" grpId="2" bldLvl="0" animBg="1"/>
      <p:bldP spid="10265" grpId="3" bldLvl="0" animBg="1"/>
      <p:bldP spid="10265" grpId="4" bldLvl="0" animBg="1"/>
      <p:bldP spid="10265" grpId="5" bldLvl="0" animBg="1"/>
      <p:bldP spid="10265" grpId="6" bldLvl="0" animBg="1"/>
      <p:bldP spid="10265" grpId="7" bldLvl="0" animBg="1"/>
      <p:bldP spid="10265" grpId="8" bldLvl="0" animBg="1"/>
      <p:bldP spid="10265" grpId="9" bldLvl="0" animBg="1"/>
      <p:bldP spid="10265" grpId="10" bldLvl="0" animBg="1"/>
      <p:bldP spid="10266" grpId="0"/>
      <p:bldP spid="10267" grpId="0"/>
      <p:bldP spid="10268" grpId="0"/>
      <p:bldP spid="10269" grpId="0"/>
      <p:bldP spid="10270" grpId="0"/>
      <p:bldP spid="10271" grpId="0"/>
      <p:bldP spid="10272" grpId="0"/>
      <p:bldP spid="10273" grpId="0"/>
      <p:bldP spid="10274" grpId="0"/>
      <p:bldP spid="10275" grpId="0"/>
      <p:bldP spid="10276" grpId="0"/>
      <p:bldP spid="10278" grpId="0"/>
      <p:bldP spid="10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832485" y="287655"/>
            <a:ext cx="3866515" cy="73215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lvl="0" algn="l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2.LCA向RMQ的转化</a:t>
            </a:r>
            <a:endParaRPr lang="en-US" b="1" kern="0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idx="1"/>
          </p:nvPr>
        </p:nvSpPr>
        <p:spPr>
          <a:xfrm>
            <a:off x="832485" y="1208405"/>
            <a:ext cx="10803890" cy="2833370"/>
          </a:xfrm>
        </p:spPr>
        <p:txBody>
          <a:bodyPr vert="horz" wrap="square" lIns="91440" tIns="45720" rIns="91440" bIns="45720" anchor="t"/>
          <a:p>
            <a:pPr indent="660400">
              <a:lnSpc>
                <a:spcPct val="105000"/>
              </a:lnSpc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b="1" dirty="0"/>
              <a:t>根据DFS的性质，对于两结点u、v，从pos(u)遍历到pos(v)的过程中经过LCA(u, v)有且仅有一次，且深度是深度序列B[pos(u)…pos(v)]中最小的</a:t>
            </a:r>
            <a:endParaRPr lang="zh-CN" altLang="zh-CN" sz="2600" b="1" dirty="0"/>
          </a:p>
          <a:p>
            <a:pPr indent="660400">
              <a:lnSpc>
                <a:spcPct val="105000"/>
              </a:lnSpc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endParaRPr lang="zh-CN" altLang="zh-CN" sz="2600" b="1" dirty="0"/>
          </a:p>
          <a:p>
            <a:pPr indent="660400">
              <a:lnSpc>
                <a:spcPct val="105000"/>
              </a:lnSpc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lang="zh-CN" altLang="zh-CN" sz="2600" b="1" dirty="0"/>
              <a:t>即LCA(T, u, v) = RMQ(B, pos(u), pos(v))，并且问题规模仍然是O(N)</a:t>
            </a:r>
            <a:endParaRPr lang="zh-CN" altLang="zh-CN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88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88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宽屏</PresentationFormat>
  <Paragraphs>220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华文中宋</vt:lpstr>
      <vt:lpstr>Times New Roman</vt:lpstr>
      <vt:lpstr>Tahoma</vt:lpstr>
      <vt:lpstr>微软雅黑</vt:lpstr>
      <vt:lpstr>Arial Unicode MS</vt:lpstr>
      <vt:lpstr>黑体</vt:lpstr>
      <vt:lpstr>Office 主题</vt:lpstr>
      <vt:lpstr>Package</vt:lpstr>
      <vt:lpstr>Package</vt:lpstr>
      <vt:lpstr>PowerPoint 演示文稿</vt:lpstr>
      <vt:lpstr>LCA问题</vt:lpstr>
      <vt:lpstr>1.在线LCA的算法（又称为爬树法）</vt:lpstr>
      <vt:lpstr>1.在线LCA的算法（又称为爬树法）</vt:lpstr>
      <vt:lpstr>1.在线LCA的算法（又称为爬树法）</vt:lpstr>
      <vt:lpstr>1.在线LCA的算法（又称为爬树法）</vt:lpstr>
      <vt:lpstr>2.LCA向RMQ的转化</vt:lpstr>
      <vt:lpstr>2.LCA向RMQ的转化</vt:lpstr>
      <vt:lpstr>2.LCA向RMQ的转化</vt:lpstr>
      <vt:lpstr>2.LCA向RMQ的转化</vt:lpstr>
      <vt:lpstr>2.LCA向RMQ的转化</vt:lpstr>
      <vt:lpstr>PowerPoint 演示文稿</vt:lpstr>
      <vt:lpstr>PowerPoint 演示文稿</vt:lpstr>
      <vt:lpstr>3.离线LCA——Tarjan算法</vt:lpstr>
      <vt:lpstr>3.离线LCA——Tarjan算法</vt:lpstr>
      <vt:lpstr>3.离线LCA——Tarjan算法</vt:lpstr>
      <vt:lpstr>3.离线LCA——Tarjan算法</vt:lpstr>
      <vt:lpstr>3.离线LCA——Tarjan算法</vt:lpstr>
      <vt:lpstr>3.离线LCA——Tarjan算法</vt:lpstr>
      <vt:lpstr>3.离线LCA——Tarjan算法</vt:lpstr>
      <vt:lpstr>3.离线LCA——Tarjan算法</vt:lpstr>
      <vt:lpstr>例题1:最近公共祖先1375</vt:lpstr>
      <vt:lpstr>离线LCA——Tarjan算法</vt:lpstr>
      <vt:lpstr>例题2:公共祖先问题2701</vt:lpstr>
      <vt:lpstr>例题3:距离查询2664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107</cp:revision>
  <dcterms:created xsi:type="dcterms:W3CDTF">2020-01-04T07:05:00Z</dcterms:created>
  <dcterms:modified xsi:type="dcterms:W3CDTF">2020-08-04T02:33:27Z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