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82" r:id="rId3"/>
    <p:sldId id="783" r:id="rId4"/>
    <p:sldId id="785" r:id="rId5"/>
    <p:sldId id="786" r:id="rId6"/>
    <p:sldId id="787" r:id="rId7"/>
    <p:sldId id="788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E87E88"/>
    <a:srgbClr val="0066FF"/>
    <a:srgbClr val="3366CC"/>
    <a:srgbClr val="FF66CC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9"/>
    <p:restoredTop sz="94618"/>
  </p:normalViewPr>
  <p:slideViewPr>
    <p:cSldViewPr showGuides="1">
      <p:cViewPr varScale="1">
        <p:scale>
          <a:sx n="107" d="100"/>
          <a:sy n="107" d="100"/>
        </p:scale>
        <p:origin x="-17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>
              <a:lnSpc>
                <a:spcPct val="150000"/>
              </a:lnSpc>
              <a:defRPr sz="3200"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7559675" cy="1341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7559675" cy="1341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8748713" y="0"/>
            <a:ext cx="0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468313" y="0"/>
            <a:ext cx="7559675" cy="1341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080" name="Group 8"/>
          <p:cNvGrpSpPr/>
          <p:nvPr/>
        </p:nvGrpSpPr>
        <p:grpSpPr>
          <a:xfrm>
            <a:off x="8820150" y="50800"/>
            <a:ext cx="334963" cy="569913"/>
            <a:chOff x="5136" y="960"/>
            <a:chExt cx="528" cy="864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5249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361" y="960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136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5249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361" y="1073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471" y="1073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5249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361" y="1184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471" y="1184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5136" y="1297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5249" y="1297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361" y="1297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471" y="1297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5249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361" y="1408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471" y="1408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5249" y="152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361" y="1521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471" y="152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5136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5249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361" y="1631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471" y="163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5249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471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Ø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u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/>
          <p:cNvSpPr txBox="1"/>
          <p:nvPr/>
        </p:nvSpPr>
        <p:spPr>
          <a:xfrm>
            <a:off x="250825" y="911225"/>
            <a:ext cx="48974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整型数据类型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(32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位编译器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TextBox 6"/>
          <p:cNvSpPr txBox="1"/>
          <p:nvPr/>
        </p:nvSpPr>
        <p:spPr>
          <a:xfrm>
            <a:off x="179388" y="4510088"/>
            <a:ext cx="42481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实型数据类型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(32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位编译器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TextBox 8"/>
          <p:cNvSpPr txBox="1"/>
          <p:nvPr/>
        </p:nvSpPr>
        <p:spPr>
          <a:xfrm>
            <a:off x="3635375" y="169863"/>
            <a:ext cx="17859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Box 7"/>
          <p:cNvSpPr txBox="1"/>
          <p:nvPr/>
        </p:nvSpPr>
        <p:spPr>
          <a:xfrm>
            <a:off x="214313" y="1343025"/>
            <a:ext cx="8929687" cy="308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char*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即指针变量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): 4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位的寻址空间是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2^32, 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bit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，也就是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个字节。同理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位编译器）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short 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: 2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4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unsigned int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 4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long:   4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unsigned 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  4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long 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  8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TextBox 9"/>
          <p:cNvSpPr txBox="1"/>
          <p:nvPr/>
        </p:nvSpPr>
        <p:spPr>
          <a:xfrm>
            <a:off x="250825" y="5014913"/>
            <a:ext cx="633571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  4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   8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个字节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idx="1"/>
          </p:nvPr>
        </p:nvSpPr>
        <p:spPr>
          <a:xfrm>
            <a:off x="179388" y="692150"/>
            <a:ext cx="6696075" cy="14224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/>
              <a:t>rand() :</a:t>
            </a:r>
            <a:r>
              <a:rPr lang="zh-CN" altLang="en-US" sz="1800" b="0" dirty="0"/>
              <a:t>返回一随机数值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范围在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至</a:t>
            </a:r>
            <a:r>
              <a:rPr lang="en-US" altLang="zh-CN" sz="1800" b="0" dirty="0"/>
              <a:t>32767</a:t>
            </a:r>
            <a:r>
              <a:rPr lang="zh-CN" altLang="en-US" sz="1800" b="0" dirty="0"/>
              <a:t>之间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/>
              <a:t>srand():</a:t>
            </a:r>
            <a:r>
              <a:rPr lang="zh-CN" altLang="en-US" sz="1800" b="0" dirty="0"/>
              <a:t>用来设置</a:t>
            </a:r>
            <a:r>
              <a:rPr lang="en-US" altLang="zh-CN" sz="1800" b="0" dirty="0"/>
              <a:t>rand()</a:t>
            </a:r>
            <a:r>
              <a:rPr lang="zh-CN" altLang="en-US" sz="1800" b="0" dirty="0"/>
              <a:t>产生随机数时的随机数种子</a:t>
            </a:r>
            <a:endParaRPr lang="en-US" altLang="zh-CN" sz="1800" b="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b="0" dirty="0"/>
              <a:t>产生一定范围</a:t>
            </a:r>
            <a:r>
              <a:rPr lang="en-US" altLang="zh-CN" sz="1800" b="0" dirty="0"/>
              <a:t>( </a:t>
            </a:r>
            <a:r>
              <a:rPr lang="en-US" altLang="zh-CN" sz="1800" b="0" dirty="0">
                <a:solidFill>
                  <a:srgbClr val="FF0000"/>
                </a:solidFill>
              </a:rPr>
              <a:t>[a,b) </a:t>
            </a:r>
            <a:r>
              <a:rPr lang="en-US" altLang="zh-CN" sz="1800" b="0" dirty="0"/>
              <a:t>)</a:t>
            </a:r>
            <a:r>
              <a:rPr lang="zh-CN" altLang="en-US" sz="1800" b="0" dirty="0"/>
              <a:t>随机数</a:t>
            </a:r>
            <a:r>
              <a:rPr lang="en-US" altLang="zh-CN" sz="1800" dirty="0"/>
              <a:t>: </a:t>
            </a:r>
            <a:r>
              <a:rPr lang="en-US" altLang="zh-CN" sz="1800" b="0" dirty="0"/>
              <a:t>(rand() % (b-a))+ a</a:t>
            </a:r>
            <a:endParaRPr lang="en-US" altLang="zh-CN" sz="1800" b="0" dirty="0"/>
          </a:p>
        </p:txBody>
      </p:sp>
      <p:sp>
        <p:nvSpPr>
          <p:cNvPr id="1028" name="TextBox 5"/>
          <p:cNvSpPr txBox="1"/>
          <p:nvPr/>
        </p:nvSpPr>
        <p:spPr>
          <a:xfrm>
            <a:off x="179388" y="115888"/>
            <a:ext cx="32861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产生随机数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3068638"/>
            <a:ext cx="5400675" cy="3384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int bigRand(int min, int max){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if (min &gt; max)  {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    min = max;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}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int rand1 = rand() % 10000;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int rand2 = rand() % 10000;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int randV = (rand1 * rand2) % (max - min + 1);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int randResult = min + randV;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    return randResult;</a:t>
            </a:r>
            <a:endParaRPr kumimoji="0" lang="zh-CN" altLang="zh-CN" b="1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lnSpc>
                <a:spcPct val="120000"/>
              </a:lnSpc>
              <a:buClr>
                <a:schemeClr val="hlink"/>
              </a:buClr>
              <a:buSzPct val="70000"/>
              <a:buFontTx/>
              <a:buNone/>
              <a:defRPr/>
            </a:pPr>
            <a:r>
              <a:rPr kumimoji="0" lang="en-US" altLang="zh-CN" b="1" kern="0" cap="none" spc="0" normalizeH="0" baseline="0" noProof="0" smtClean="0">
                <a:latin typeface="+mn-lt"/>
                <a:ea typeface="+mn-ea"/>
                <a:cs typeface="+mn-cs"/>
              </a:rPr>
              <a:t>}</a:t>
            </a:r>
            <a:endParaRPr kumimoji="0" lang="zh-CN" altLang="zh-CN" b="1" kern="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30" name="TextBox 5"/>
          <p:cNvSpPr txBox="1"/>
          <p:nvPr/>
        </p:nvSpPr>
        <p:spPr>
          <a:xfrm>
            <a:off x="250825" y="2636838"/>
            <a:ext cx="32861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产生大随机数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7451725" y="2492375"/>
          <a:ext cx="581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showAsIcon="1" r:id="rId1" imgW="577850" imgH="577850" progId="Package">
                  <p:embed/>
                </p:oleObj>
              </mc:Choice>
              <mc:Fallback>
                <p:oleObj name="" showAsIcon="1" r:id="rId1" imgW="577850" imgH="57785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1725" y="2492375"/>
                        <a:ext cx="5810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p>
            <a:pPr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算法时间效率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SzPct val="70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0" y="404813"/>
            <a:ext cx="7559675" cy="8382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算法时间效率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0" y="3933825"/>
            <a:ext cx="9144000" cy="1366838"/>
          </a:xfrm>
          <a:ln/>
        </p:spPr>
        <p:txBody>
          <a:bodyPr vert="horz" wrap="square" lIns="91440" tIns="45720" rIns="91440" bIns="45720" anchor="t"/>
          <a:p>
            <a:pPr marL="0" indent="647700">
              <a:buNone/>
            </a:pPr>
            <a:r>
              <a:rPr lang="zh-CN" altLang="zh-CN" sz="2300" dirty="0"/>
              <a:t>假设机器速度是每秒</a:t>
            </a:r>
            <a:r>
              <a:rPr lang="en-US" altLang="zh-CN" sz="2300" dirty="0"/>
              <a:t>10</a:t>
            </a:r>
            <a:r>
              <a:rPr lang="en-US" altLang="zh-CN" sz="2300" baseline="30000" dirty="0"/>
              <a:t>8</a:t>
            </a:r>
            <a:r>
              <a:rPr lang="zh-CN" altLang="zh-CN" sz="2300" dirty="0"/>
              <a:t>次基本运算，运算量为</a:t>
            </a:r>
            <a:r>
              <a:rPr lang="en-US" altLang="zh-CN" sz="2300" dirty="0"/>
              <a:t>n</a:t>
            </a:r>
            <a:r>
              <a:rPr lang="en-US" altLang="zh-CN" sz="2300" baseline="30000" dirty="0"/>
              <a:t>3</a:t>
            </a:r>
            <a:r>
              <a:rPr lang="zh-CN" altLang="zh-CN" sz="2300" dirty="0"/>
              <a:t>、</a:t>
            </a:r>
            <a:r>
              <a:rPr lang="en-US" altLang="zh-CN" sz="2300" dirty="0"/>
              <a:t>n</a:t>
            </a:r>
            <a:r>
              <a:rPr lang="en-US" altLang="zh-CN" sz="2300" baseline="30000" dirty="0"/>
              <a:t>2</a:t>
            </a:r>
            <a:r>
              <a:rPr lang="zh-CN" altLang="zh-CN" sz="2300" dirty="0"/>
              <a:t>、</a:t>
            </a:r>
            <a:r>
              <a:rPr lang="en-US" altLang="zh-CN" sz="2300" dirty="0"/>
              <a:t>nlog</a:t>
            </a:r>
            <a:r>
              <a:rPr lang="en-US" altLang="zh-CN" sz="2300" baseline="-25000" dirty="0"/>
              <a:t>2</a:t>
            </a:r>
            <a:r>
              <a:rPr lang="en-US" altLang="zh-CN" sz="2300" dirty="0"/>
              <a:t>n</a:t>
            </a:r>
            <a:r>
              <a:rPr lang="zh-CN" altLang="zh-CN" sz="2300" dirty="0"/>
              <a:t>、</a:t>
            </a:r>
            <a:r>
              <a:rPr lang="en-US" altLang="zh-CN" sz="2300" dirty="0"/>
              <a:t>n</a:t>
            </a:r>
            <a:r>
              <a:rPr lang="zh-CN" altLang="zh-CN" sz="2300" dirty="0"/>
              <a:t>、</a:t>
            </a:r>
            <a:r>
              <a:rPr lang="en-US" altLang="zh-CN" sz="2300" dirty="0"/>
              <a:t>2</a:t>
            </a:r>
            <a:r>
              <a:rPr lang="en-US" altLang="zh-CN" sz="2300" baseline="30000" dirty="0"/>
              <a:t>n</a:t>
            </a:r>
            <a:r>
              <a:rPr lang="zh-CN" altLang="zh-CN" sz="2300" dirty="0"/>
              <a:t>（如子集枚举）和</a:t>
            </a:r>
            <a:r>
              <a:rPr lang="en-US" altLang="zh-CN" sz="2300" dirty="0"/>
              <a:t>n!</a:t>
            </a:r>
            <a:r>
              <a:rPr lang="zh-CN" altLang="zh-CN" sz="2300" dirty="0"/>
              <a:t>（排列枚举）的算法，在</a:t>
            </a:r>
            <a:r>
              <a:rPr lang="en-US" altLang="zh-CN" sz="2300" dirty="0"/>
              <a:t>1</a:t>
            </a:r>
            <a:r>
              <a:rPr lang="zh-CN" altLang="zh-CN" sz="2300" dirty="0"/>
              <a:t>秒之内能解决最大问题规模</a:t>
            </a:r>
            <a:r>
              <a:rPr lang="en-US" altLang="zh-CN" sz="2300" dirty="0"/>
              <a:t>n</a:t>
            </a:r>
            <a:r>
              <a:rPr lang="zh-CN" altLang="zh-CN" sz="2300" dirty="0"/>
              <a:t>，见</a:t>
            </a:r>
            <a:r>
              <a:rPr lang="zh-CN" altLang="en-US" sz="2300" dirty="0"/>
              <a:t>上</a:t>
            </a:r>
            <a:r>
              <a:rPr lang="zh-CN" altLang="zh-CN" sz="2300" dirty="0"/>
              <a:t>表。</a:t>
            </a:r>
            <a:endParaRPr lang="zh-CN" altLang="en-US" sz="2300" dirty="0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3" y="1700213"/>
            <a:ext cx="8980487" cy="1811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p>
            <a:pPr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对拍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SzPct val="70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7559675" cy="69532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对拍</a:t>
            </a:r>
            <a:endParaRPr lang="zh-CN" altLang="en-US" dirty="0"/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8243888" cy="4681537"/>
          </a:xfrm>
          <a:ln/>
        </p:spPr>
        <p:txBody>
          <a:bodyPr vert="horz" wrap="square" lIns="91440" tIns="45720" rIns="91440" bIns="45720" anchor="t"/>
          <a:p>
            <a:pPr marL="0" indent="647700">
              <a:buNone/>
            </a:pPr>
            <a:r>
              <a:rPr lang="en-US" altLang="zh-CN" sz="2300" dirty="0"/>
              <a:t>@echo off</a:t>
            </a:r>
            <a:endParaRPr lang="en-US" altLang="zh-CN" sz="2300" dirty="0"/>
          </a:p>
          <a:p>
            <a:pPr marL="0" indent="647700">
              <a:buNone/>
            </a:pPr>
            <a:r>
              <a:rPr lang="en-US" altLang="zh-CN" sz="2300" dirty="0"/>
              <a:t>:loop</a:t>
            </a:r>
            <a:endParaRPr lang="en-US" altLang="zh-CN" sz="2300" dirty="0"/>
          </a:p>
          <a:p>
            <a:pPr marL="0" indent="647700">
              <a:buNone/>
            </a:pPr>
            <a:r>
              <a:rPr lang="en-US" altLang="zh-CN" sz="2300" dirty="0"/>
              <a:t>data.exe  //</a:t>
            </a:r>
            <a:r>
              <a:rPr lang="zh-CN" altLang="en-US" sz="2300" dirty="0"/>
              <a:t>产生测试数据</a:t>
            </a:r>
            <a:endParaRPr lang="zh-CN" altLang="en-US" sz="2300" dirty="0"/>
          </a:p>
          <a:p>
            <a:pPr marL="0" indent="647700">
              <a:buNone/>
            </a:pPr>
            <a:r>
              <a:rPr lang="en-US" altLang="zh-CN" sz="2300" dirty="0"/>
              <a:t>right.exe //</a:t>
            </a:r>
            <a:r>
              <a:rPr lang="zh-CN" altLang="en-US" sz="2300" dirty="0"/>
              <a:t>验证程序 </a:t>
            </a:r>
            <a:endParaRPr lang="zh-CN" altLang="en-US" sz="2300" dirty="0"/>
          </a:p>
          <a:p>
            <a:pPr marL="0" indent="647700">
              <a:buNone/>
            </a:pPr>
            <a:r>
              <a:rPr lang="en-US" altLang="zh-CN" sz="2300" dirty="0"/>
              <a:t>test.exe  //</a:t>
            </a:r>
            <a:r>
              <a:rPr lang="zh-CN" altLang="en-US" sz="2300" dirty="0"/>
              <a:t>测试程序</a:t>
            </a:r>
            <a:endParaRPr lang="zh-CN" altLang="en-US" sz="2300" dirty="0"/>
          </a:p>
          <a:p>
            <a:pPr marL="0" indent="647700">
              <a:buNone/>
            </a:pPr>
            <a:r>
              <a:rPr lang="en-US" altLang="zh-CN" sz="2300" dirty="0"/>
              <a:t>fc right.out test.out  //</a:t>
            </a:r>
            <a:r>
              <a:rPr lang="zh-CN" altLang="en-US" sz="2300" dirty="0"/>
              <a:t>比较验证程序与测试程序的结果</a:t>
            </a:r>
            <a:endParaRPr lang="zh-CN" altLang="en-US" sz="2300" dirty="0"/>
          </a:p>
          <a:p>
            <a:pPr marL="0" indent="647700">
              <a:buNone/>
            </a:pPr>
            <a:r>
              <a:rPr lang="en-US" altLang="zh-CN" sz="2300" dirty="0"/>
              <a:t>if not errorlevel 1 goto loop  //</a:t>
            </a:r>
            <a:r>
              <a:rPr lang="zh-CN" altLang="en-US" sz="2300" dirty="0"/>
              <a:t>如果结果一致转到</a:t>
            </a:r>
            <a:r>
              <a:rPr lang="en-US" altLang="zh-CN" sz="2300" dirty="0"/>
              <a:t>loop</a:t>
            </a:r>
            <a:endParaRPr lang="en-US" altLang="zh-CN" sz="2300" dirty="0"/>
          </a:p>
          <a:p>
            <a:pPr marL="0" indent="647700">
              <a:buNone/>
            </a:pPr>
            <a:r>
              <a:rPr lang="en-US" altLang="zh-CN" sz="2300" dirty="0"/>
              <a:t>pause  //</a:t>
            </a:r>
            <a:r>
              <a:rPr lang="zh-CN" altLang="en-US" sz="2300" dirty="0"/>
              <a:t>否则暂停</a:t>
            </a:r>
            <a:endParaRPr lang="zh-CN" altLang="en-US" sz="2300" dirty="0"/>
          </a:p>
          <a:p>
            <a:pPr marL="0" indent="647700">
              <a:buNone/>
            </a:pPr>
            <a:r>
              <a:rPr lang="en-US" altLang="zh-CN" sz="2300" dirty="0"/>
              <a:t>goto loop</a:t>
            </a:r>
            <a:endParaRPr lang="en-US" altLang="zh-CN" sz="2300" dirty="0"/>
          </a:p>
          <a:p>
            <a:pPr marL="0" indent="647700">
              <a:buNone/>
            </a:pPr>
            <a:endParaRPr lang="en-US" altLang="zh-CN" sz="2300" dirty="0"/>
          </a:p>
          <a:p>
            <a:pPr marL="0" indent="647700">
              <a:buNone/>
            </a:pPr>
            <a:r>
              <a:rPr lang="zh-CN" altLang="en-US" sz="2300" dirty="0"/>
              <a:t>把上代码保存在批处理文件</a:t>
            </a:r>
            <a:r>
              <a:rPr lang="en-US" altLang="zh-CN" sz="2300" dirty="0"/>
              <a:t>(.bat)</a:t>
            </a:r>
            <a:endParaRPr lang="en-US" altLang="zh-CN" sz="2300" dirty="0"/>
          </a:p>
          <a:p>
            <a:pPr marL="0" indent="647700">
              <a:buNone/>
            </a:pPr>
            <a:endParaRPr lang="en-US" altLang="zh-CN" sz="2300" dirty="0"/>
          </a:p>
          <a:p>
            <a:pPr marL="0" indent="647700">
              <a:buNone/>
            </a:pPr>
            <a:endParaRPr lang="zh-CN" altLang="en-US" sz="2300" dirty="0"/>
          </a:p>
        </p:txBody>
      </p:sp>
      <p:graphicFrame>
        <p:nvGraphicFramePr>
          <p:cNvPr id="2050" name="Object 2"/>
          <p:cNvGraphicFramePr/>
          <p:nvPr/>
        </p:nvGraphicFramePr>
        <p:xfrm>
          <a:off x="6372225" y="404813"/>
          <a:ext cx="1725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1714500" imgH="698500" progId="Package">
                  <p:embed/>
                </p:oleObj>
              </mc:Choice>
              <mc:Fallback>
                <p:oleObj name="" showAsIcon="1" r:id="rId1" imgW="1714500" imgH="69850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2225" y="404813"/>
                        <a:ext cx="17256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863</Words>
  <Application>WPS 演示</Application>
  <PresentationFormat>全屏显示(4:3)</PresentationFormat>
  <Paragraphs>54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Network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 Co.`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因特网的接入</dc:title>
  <dc:creator>LENOVOSRV</dc:creator>
  <cp:lastModifiedBy>Administrator</cp:lastModifiedBy>
  <cp:revision>719</cp:revision>
  <dcterms:created xsi:type="dcterms:W3CDTF">2006-03-12T17:39:41Z</dcterms:created>
  <dcterms:modified xsi:type="dcterms:W3CDTF">2018-09-25T12:14:19Z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