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63" r:id="rId3"/>
    <p:sldId id="640" r:id="rId4"/>
    <p:sldId id="677" r:id="rId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0066"/>
    <a:srgbClr val="E87E88"/>
    <a:srgbClr val="0066FF"/>
    <a:srgbClr val="3366CC"/>
    <a:srgbClr val="FF66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28"/>
    <p:restoredTop sz="94618"/>
  </p:normalViewPr>
  <p:slideViewPr>
    <p:cSldViewPr showGuides="1">
      <p:cViewPr varScale="1">
        <p:scale>
          <a:sx n="84" d="100"/>
          <a:sy n="84" d="100"/>
        </p:scale>
        <p:origin x="-1086" y="-7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5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3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>
              <a:lnSpc>
                <a:spcPct val="150000"/>
              </a:lnSpc>
              <a:defRPr sz="3200" b="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30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30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8748713" y="0"/>
            <a:ext cx="0" cy="620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title"/>
          </p:nvPr>
        </p:nvSpPr>
        <p:spPr>
          <a:xfrm>
            <a:off x="468313" y="0"/>
            <a:ext cx="7559675" cy="13414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Rectangle 4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2056" name="Group 8"/>
          <p:cNvGrpSpPr/>
          <p:nvPr/>
        </p:nvGrpSpPr>
        <p:grpSpPr>
          <a:xfrm>
            <a:off x="8820150" y="50800"/>
            <a:ext cx="334963" cy="569913"/>
            <a:chOff x="5136" y="960"/>
            <a:chExt cx="528" cy="864"/>
          </a:xfrm>
        </p:grpSpPr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5249" y="960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5361" y="960"/>
              <a:ext cx="78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5136" y="1073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5249" y="1073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5361" y="1073"/>
              <a:ext cx="78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5471" y="1073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5249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5361" y="1184"/>
              <a:ext cx="78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5471" y="1184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5136" y="1297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8" name="Oval 22"/>
            <p:cNvSpPr>
              <a:spLocks noChangeArrowheads="1"/>
            </p:cNvSpPr>
            <p:nvPr/>
          </p:nvSpPr>
          <p:spPr bwMode="auto">
            <a:xfrm>
              <a:off x="5249" y="1297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9" name="Oval 23"/>
            <p:cNvSpPr>
              <a:spLocks noChangeArrowheads="1"/>
            </p:cNvSpPr>
            <p:nvPr/>
          </p:nvSpPr>
          <p:spPr bwMode="auto">
            <a:xfrm>
              <a:off x="5361" y="1297"/>
              <a:ext cx="78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0" name="Oval 24"/>
            <p:cNvSpPr>
              <a:spLocks noChangeArrowheads="1"/>
            </p:cNvSpPr>
            <p:nvPr/>
          </p:nvSpPr>
          <p:spPr bwMode="auto">
            <a:xfrm>
              <a:off x="5471" y="1297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2" name="Oval 26"/>
            <p:cNvSpPr>
              <a:spLocks noChangeArrowheads="1"/>
            </p:cNvSpPr>
            <p:nvPr/>
          </p:nvSpPr>
          <p:spPr bwMode="auto">
            <a:xfrm>
              <a:off x="5249" y="1408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3" name="Oval 27"/>
            <p:cNvSpPr>
              <a:spLocks noChangeArrowheads="1"/>
            </p:cNvSpPr>
            <p:nvPr/>
          </p:nvSpPr>
          <p:spPr bwMode="auto">
            <a:xfrm>
              <a:off x="5361" y="1408"/>
              <a:ext cx="78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4" name="Oval 28"/>
            <p:cNvSpPr>
              <a:spLocks noChangeArrowheads="1"/>
            </p:cNvSpPr>
            <p:nvPr/>
          </p:nvSpPr>
          <p:spPr bwMode="auto">
            <a:xfrm>
              <a:off x="5471" y="1408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7" name="Oval 31"/>
            <p:cNvSpPr>
              <a:spLocks noChangeArrowheads="1"/>
            </p:cNvSpPr>
            <p:nvPr/>
          </p:nvSpPr>
          <p:spPr bwMode="auto">
            <a:xfrm>
              <a:off x="5249" y="1521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8" name="Oval 32"/>
            <p:cNvSpPr>
              <a:spLocks noChangeArrowheads="1"/>
            </p:cNvSpPr>
            <p:nvPr/>
          </p:nvSpPr>
          <p:spPr bwMode="auto">
            <a:xfrm>
              <a:off x="5361" y="1521"/>
              <a:ext cx="78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9" name="Oval 33"/>
            <p:cNvSpPr>
              <a:spLocks noChangeArrowheads="1"/>
            </p:cNvSpPr>
            <p:nvPr/>
          </p:nvSpPr>
          <p:spPr bwMode="auto">
            <a:xfrm>
              <a:off x="5471" y="1521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0" name="Oval 34"/>
            <p:cNvSpPr>
              <a:spLocks noChangeArrowheads="1"/>
            </p:cNvSpPr>
            <p:nvPr/>
          </p:nvSpPr>
          <p:spPr bwMode="auto">
            <a:xfrm>
              <a:off x="5136" y="1631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1" name="Oval 35"/>
            <p:cNvSpPr>
              <a:spLocks noChangeArrowheads="1"/>
            </p:cNvSpPr>
            <p:nvPr/>
          </p:nvSpPr>
          <p:spPr bwMode="auto">
            <a:xfrm>
              <a:off x="5249" y="1631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2" name="Oval 36"/>
            <p:cNvSpPr>
              <a:spLocks noChangeArrowheads="1"/>
            </p:cNvSpPr>
            <p:nvPr/>
          </p:nvSpPr>
          <p:spPr bwMode="auto">
            <a:xfrm>
              <a:off x="5361" y="1631"/>
              <a:ext cx="78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3" name="Oval 37"/>
            <p:cNvSpPr>
              <a:spLocks noChangeArrowheads="1"/>
            </p:cNvSpPr>
            <p:nvPr/>
          </p:nvSpPr>
          <p:spPr bwMode="auto">
            <a:xfrm>
              <a:off x="5471" y="1631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4" name="Oval 38"/>
            <p:cNvSpPr>
              <a:spLocks noChangeArrowheads="1"/>
            </p:cNvSpPr>
            <p:nvPr/>
          </p:nvSpPr>
          <p:spPr bwMode="auto">
            <a:xfrm>
              <a:off x="5249" y="1745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5" name="Oval 39"/>
            <p:cNvSpPr>
              <a:spLocks noChangeArrowheads="1"/>
            </p:cNvSpPr>
            <p:nvPr/>
          </p:nvSpPr>
          <p:spPr bwMode="auto">
            <a:xfrm>
              <a:off x="5471" y="1745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Ø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u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0066"/>
        </a:buClr>
        <a:buSzPct val="70000"/>
        <a:buFont typeface="Wingdings" panose="05000000000000000000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6410;&#21629;&#21517;3.c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258888" y="1484313"/>
            <a:ext cx="4735512" cy="776287"/>
          </a:xfrm>
        </p:spPr>
        <p:txBody>
          <a:bodyPr vert="horz" wrap="square" lIns="91440" tIns="45720" rIns="91440" bIns="45720" anchor="b"/>
          <a:p>
            <a:pPr algn="ctr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900" dirty="0">
                <a:latin typeface="+mj-lt"/>
                <a:ea typeface="+mj-ea"/>
                <a:cs typeface="+mj-cs"/>
              </a:rPr>
              <a:t>二分法</a:t>
            </a:r>
            <a:endParaRPr lang="zh-CN" altLang="en-US" sz="39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Rectangle 5"/>
          <p:cNvSpPr/>
          <p:nvPr/>
        </p:nvSpPr>
        <p:spPr>
          <a:xfrm>
            <a:off x="250825" y="476250"/>
            <a:ext cx="8497888" cy="61928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just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Ø"/>
            </a:pP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028" name="Text Box 3"/>
          <p:cNvSpPr txBox="1"/>
          <p:nvPr/>
        </p:nvSpPr>
        <p:spPr>
          <a:xfrm>
            <a:off x="125730" y="279400"/>
            <a:ext cx="8748713" cy="636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Arial" panose="020B0604020202020204" pitchFamily="34" charset="0"/>
              </a:rPr>
              <a:t>二分查找</a:t>
            </a:r>
            <a:r>
              <a:rPr lang="en-US" altLang="zh-CN" sz="2000" b="1" dirty="0">
                <a:latin typeface="Arial" panose="020B0604020202020204" pitchFamily="34" charset="0"/>
              </a:rPr>
              <a:t>:</a:t>
            </a:r>
            <a:r>
              <a:rPr lang="zh-CN" altLang="en-US" sz="2000" b="1" dirty="0">
                <a:latin typeface="Arial" panose="020B0604020202020204" pitchFamily="34" charset="0"/>
              </a:rPr>
              <a:t>这道题是二分查找答案，并每次判断其可行性。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Arial" panose="020B0604020202020204" pitchFamily="34" charset="0"/>
              </a:rPr>
              <a:t>题目描述：木材厂有一些原木，现在想把这些木头切割成一些长度相同的小段木头（木头有可能有剩余），需要得到的小段的数目是给定的。当然，我们希望得到的小段越长越好，你的任务是计算能够得到的小段木头的最大长度。木头长度的单位是</a:t>
            </a:r>
            <a:r>
              <a:rPr lang="en-US" altLang="zh-CN" sz="2000" b="1" dirty="0">
                <a:latin typeface="Arial" panose="020B0604020202020204" pitchFamily="34" charset="0"/>
              </a:rPr>
              <a:t>cm</a:t>
            </a:r>
            <a:r>
              <a:rPr lang="zh-CN" altLang="en-US" sz="2000" b="1" dirty="0">
                <a:latin typeface="Arial" panose="020B0604020202020204" pitchFamily="34" charset="0"/>
              </a:rPr>
              <a:t>。原木的长度都是正整数，我们要求切割得到的小段木头的长度也是正整数。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Arial" panose="020B0604020202020204" pitchFamily="34" charset="0"/>
              </a:rPr>
              <a:t>输入</a:t>
            </a:r>
            <a:r>
              <a:rPr lang="en-US" altLang="zh-CN" sz="2000" b="1" dirty="0">
                <a:latin typeface="Arial" panose="020B0604020202020204" pitchFamily="34" charset="0"/>
              </a:rPr>
              <a:t>:</a:t>
            </a:r>
            <a:r>
              <a:rPr lang="zh-CN" altLang="en-US" sz="2000" b="1" dirty="0">
                <a:latin typeface="Arial" panose="020B0604020202020204" pitchFamily="34" charset="0"/>
              </a:rPr>
              <a:t>第一行是两个正整数</a:t>
            </a:r>
            <a:r>
              <a:rPr lang="en-US" altLang="zh-CN" sz="2000" b="1" dirty="0">
                <a:latin typeface="Arial" panose="020B0604020202020204" pitchFamily="34" charset="0"/>
              </a:rPr>
              <a:t>N</a:t>
            </a:r>
            <a:r>
              <a:rPr lang="zh-CN" altLang="en-US" sz="2000" b="1" dirty="0">
                <a:latin typeface="Arial" panose="020B0604020202020204" pitchFamily="34" charset="0"/>
              </a:rPr>
              <a:t>和</a:t>
            </a:r>
            <a:r>
              <a:rPr lang="en-US" altLang="zh-CN" sz="2000" b="1" dirty="0">
                <a:latin typeface="Arial" panose="020B0604020202020204" pitchFamily="34" charset="0"/>
              </a:rPr>
              <a:t>K(1 </a:t>
            </a:r>
            <a:r>
              <a:rPr lang="zh-CN" altLang="en-US" sz="2000" b="1" dirty="0">
                <a:latin typeface="Arial" panose="020B0604020202020204" pitchFamily="34" charset="0"/>
              </a:rPr>
              <a:t>≤ </a:t>
            </a:r>
            <a:r>
              <a:rPr lang="en-US" altLang="zh-CN" sz="2000" b="1" dirty="0">
                <a:latin typeface="Arial" panose="020B0604020202020204" pitchFamily="34" charset="0"/>
              </a:rPr>
              <a:t>N </a:t>
            </a:r>
            <a:r>
              <a:rPr lang="zh-CN" altLang="en-US" sz="2000" b="1" dirty="0">
                <a:latin typeface="Arial" panose="020B0604020202020204" pitchFamily="34" charset="0"/>
              </a:rPr>
              <a:t>≤ </a:t>
            </a:r>
            <a:r>
              <a:rPr lang="en-US" altLang="zh-CN" sz="2000" b="1" dirty="0">
                <a:latin typeface="Arial" panose="020B0604020202020204" pitchFamily="34" charset="0"/>
              </a:rPr>
              <a:t>10000</a:t>
            </a:r>
            <a:r>
              <a:rPr lang="zh-CN" altLang="en-US" sz="2000" b="1" dirty="0">
                <a:latin typeface="Arial" panose="020B0604020202020204" pitchFamily="34" charset="0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</a:rPr>
              <a:t>1 </a:t>
            </a:r>
            <a:r>
              <a:rPr lang="zh-CN" altLang="en-US" sz="2000" b="1" dirty="0">
                <a:latin typeface="Arial" panose="020B0604020202020204" pitchFamily="34" charset="0"/>
              </a:rPr>
              <a:t>≤ </a:t>
            </a:r>
            <a:r>
              <a:rPr lang="en-US" altLang="zh-CN" sz="2000" b="1" dirty="0">
                <a:latin typeface="Arial" panose="020B0604020202020204" pitchFamily="34" charset="0"/>
              </a:rPr>
              <a:t>K </a:t>
            </a:r>
            <a:r>
              <a:rPr lang="zh-CN" altLang="en-US" sz="2000" b="1" dirty="0">
                <a:latin typeface="Arial" panose="020B0604020202020204" pitchFamily="34" charset="0"/>
              </a:rPr>
              <a:t>≤ </a:t>
            </a:r>
            <a:r>
              <a:rPr lang="en-US" altLang="zh-CN" sz="2000" b="1" dirty="0">
                <a:latin typeface="Arial" panose="020B0604020202020204" pitchFamily="34" charset="0"/>
              </a:rPr>
              <a:t>10000)</a:t>
            </a:r>
            <a:r>
              <a:rPr lang="zh-CN" altLang="en-US" sz="2000" b="1" dirty="0">
                <a:latin typeface="Arial" panose="020B0604020202020204" pitchFamily="34" charset="0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</a:rPr>
              <a:t>N</a:t>
            </a:r>
            <a:r>
              <a:rPr lang="zh-CN" altLang="en-US" sz="2000" b="1" dirty="0">
                <a:latin typeface="Arial" panose="020B0604020202020204" pitchFamily="34" charset="0"/>
              </a:rPr>
              <a:t>是原木的数目，</a:t>
            </a:r>
            <a:r>
              <a:rPr lang="en-US" altLang="zh-CN" sz="2000" b="1" dirty="0">
                <a:latin typeface="Arial" panose="020B0604020202020204" pitchFamily="34" charset="0"/>
              </a:rPr>
              <a:t>K</a:t>
            </a:r>
            <a:r>
              <a:rPr lang="zh-CN" altLang="en-US" sz="2000" b="1" dirty="0">
                <a:latin typeface="Arial" panose="020B0604020202020204" pitchFamily="34" charset="0"/>
              </a:rPr>
              <a:t>是需要得到的小段的数目。接下来的</a:t>
            </a:r>
            <a:r>
              <a:rPr lang="en-US" altLang="zh-CN" sz="2000" b="1" dirty="0">
                <a:latin typeface="Arial" panose="020B0604020202020204" pitchFamily="34" charset="0"/>
              </a:rPr>
              <a:t>N</a:t>
            </a:r>
            <a:r>
              <a:rPr lang="zh-CN" altLang="en-US" sz="2000" b="1" dirty="0">
                <a:latin typeface="Arial" panose="020B0604020202020204" pitchFamily="34" charset="0"/>
              </a:rPr>
              <a:t>行，每行有一个</a:t>
            </a:r>
            <a:r>
              <a:rPr lang="en-US" altLang="zh-CN" sz="2000" b="1" dirty="0">
                <a:latin typeface="Arial" panose="020B0604020202020204" pitchFamily="34" charset="0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</a:rPr>
              <a:t>到</a:t>
            </a:r>
            <a:r>
              <a:rPr lang="en-US" altLang="zh-CN" sz="2000" b="1" dirty="0">
                <a:latin typeface="Arial" panose="020B0604020202020204" pitchFamily="34" charset="0"/>
              </a:rPr>
              <a:t>10000</a:t>
            </a:r>
            <a:r>
              <a:rPr lang="zh-CN" altLang="en-US" sz="2000" b="1" dirty="0">
                <a:latin typeface="Arial" panose="020B0604020202020204" pitchFamily="34" charset="0"/>
              </a:rPr>
              <a:t>之间的正整数，表示一根原木的长度。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Arial" panose="020B0604020202020204" pitchFamily="34" charset="0"/>
              </a:rPr>
              <a:t>输出</a:t>
            </a:r>
            <a:r>
              <a:rPr lang="en-US" altLang="zh-CN" sz="2000" b="1" dirty="0">
                <a:latin typeface="Arial" panose="020B0604020202020204" pitchFamily="34" charset="0"/>
              </a:rPr>
              <a:t>:</a:t>
            </a:r>
            <a:r>
              <a:rPr lang="zh-CN" altLang="en-US" sz="2000" b="1" dirty="0">
                <a:latin typeface="Arial" panose="020B0604020202020204" pitchFamily="34" charset="0"/>
              </a:rPr>
              <a:t>输出能够切割得到的小段的最大长度。如果连</a:t>
            </a:r>
            <a:r>
              <a:rPr lang="en-US" altLang="zh-CN" sz="2000" b="1" dirty="0">
                <a:latin typeface="Arial" panose="020B0604020202020204" pitchFamily="34" charset="0"/>
              </a:rPr>
              <a:t>1cm</a:t>
            </a:r>
            <a:r>
              <a:rPr lang="zh-CN" altLang="en-US" sz="2000" b="1" dirty="0">
                <a:latin typeface="Arial" panose="020B0604020202020204" pitchFamily="34" charset="0"/>
              </a:rPr>
              <a:t>长的小段都切不出来，输出”</a:t>
            </a:r>
            <a:r>
              <a:rPr lang="en-US" altLang="zh-CN" sz="2000" b="1" dirty="0">
                <a:latin typeface="Arial" panose="020B0604020202020204" pitchFamily="34" charset="0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</a:rPr>
              <a:t>”。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Arial" panose="020B0604020202020204" pitchFamily="34" charset="0"/>
              </a:rPr>
              <a:t>输入样例</a:t>
            </a:r>
            <a:r>
              <a:rPr lang="en-US" altLang="zh-CN" sz="2000" b="1" dirty="0">
                <a:latin typeface="Arial" panose="020B0604020202020204" pitchFamily="34" charset="0"/>
              </a:rPr>
              <a:t>: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3 7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232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124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456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</a:rPr>
              <a:t>输出样例</a:t>
            </a:r>
            <a:r>
              <a:rPr lang="en-US" altLang="zh-CN" sz="2000" b="1" dirty="0">
                <a:latin typeface="Arial" panose="020B0604020202020204" pitchFamily="34" charset="0"/>
              </a:rPr>
              <a:t>:114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5800" y="1045845"/>
            <a:ext cx="1132205" cy="505460"/>
          </a:xfrm>
        </p:spPr>
        <p:txBody>
          <a:bodyPr/>
          <a:p>
            <a:pPr indent="0">
              <a:buNone/>
            </a:pPr>
            <a:r>
              <a:rPr lang="en-US" altLang="zh-CN" sz="3600" i="1" u="sng">
                <a:solidFill>
                  <a:srgbClr val="0099FF"/>
                </a:solidFill>
                <a:hlinkClick r:id="rId1" tooltip="" action="ppaction://hlinkfile"/>
              </a:rPr>
              <a:t>.cpp</a:t>
            </a:r>
            <a:endParaRPr lang="en-US" altLang="zh-CN" sz="3600" i="1" u="sng">
              <a:solidFill>
                <a:srgbClr val="0099FF"/>
              </a:solidFill>
              <a:hlinkClick r:id="rId1" tooltip="" action="ppaction://hlinkfile"/>
            </a:endParaRPr>
          </a:p>
        </p:txBody>
      </p:sp>
      <p:sp>
        <p:nvSpPr>
          <p:cNvPr id="5123" name="Text Box 3"/>
          <p:cNvSpPr txBox="1"/>
          <p:nvPr/>
        </p:nvSpPr>
        <p:spPr>
          <a:xfrm>
            <a:off x="895985" y="151765"/>
            <a:ext cx="6047740" cy="6554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500" b="1" dirty="0">
                <a:latin typeface="Arial" panose="020B0604020202020204" pitchFamily="34" charset="0"/>
              </a:rPr>
              <a:t># include  &lt;iostream&gt;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using namespace std;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int n,k,len[10000];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bool isok(int t) {   //判断答案是否符合要求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int num=0,i;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for(i=1; i&lt;=n; i++) {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	num</a:t>
            </a:r>
            <a:r>
              <a:rPr lang="en-US" altLang="zh-CN" sz="1500" b="1" dirty="0">
                <a:sym typeface="+mn-ea"/>
              </a:rPr>
              <a:t> + </a:t>
            </a:r>
            <a:r>
              <a:rPr lang="en-US" altLang="zh-CN" sz="1500" b="1" dirty="0">
                <a:latin typeface="Arial" panose="020B0604020202020204" pitchFamily="34" charset="0"/>
              </a:rPr>
              <a:t>= len[i] / t;   //已经足够多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	if (num&gt;=k) return true;    //统计符合条件的木块数量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}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return false;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}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int main () {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int i,left,right=0,mid;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cin&gt;&gt;n&gt;&gt;k;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for(i=1; i&lt;=n; i++) {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	cin&gt;&gt;len[i];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	if(right&lt;len[i]) right=len[i];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}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right++; left = 0;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while (left + 1 &lt;right) {  //左右差足够大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	mid=(left+right)/2;  //二分答案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	if( isok(mid) ) left=mid ;     </a:t>
            </a:r>
            <a:r>
              <a:rPr lang="en-US" altLang="zh-CN" sz="1500" b="1" dirty="0">
                <a:sym typeface="+mn-ea"/>
              </a:rPr>
              <a:t>//符合要求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	else  right=mid;     </a:t>
            </a:r>
            <a:r>
              <a:rPr lang="en-US" altLang="zh-CN" sz="1500" b="1" dirty="0">
                <a:sym typeface="+mn-ea"/>
              </a:rPr>
              <a:t>//不符合要求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}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cout&lt;&lt;left;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	return 0;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r>
              <a:rPr lang="en-US" altLang="zh-CN" sz="1500" b="1" dirty="0">
                <a:latin typeface="Arial" panose="020B0604020202020204" pitchFamily="34" charset="0"/>
              </a:rPr>
              <a:t>}</a:t>
            </a:r>
            <a:endParaRPr lang="en-US" altLang="zh-CN" sz="15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862</Words>
  <Application>WPS 演示</Application>
  <PresentationFormat>全屏显示(4:3)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Network</vt:lpstr>
      <vt:lpstr>二分法</vt:lpstr>
      <vt:lpstr>PowerPoint 演示文稿</vt:lpstr>
      <vt:lpstr>.cpp</vt:lpstr>
    </vt:vector>
  </TitlesOfParts>
  <Company>Lenov Co.`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因特网的接入</dc:title>
  <dc:creator>LENOVOSRV</dc:creator>
  <cp:lastModifiedBy>Administrator</cp:lastModifiedBy>
  <cp:revision>520</cp:revision>
  <dcterms:created xsi:type="dcterms:W3CDTF">2006-03-12T17:39:00Z</dcterms:created>
  <dcterms:modified xsi:type="dcterms:W3CDTF">2019-02-14T07:42:46Z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