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4E2A-E083-44CD-B8AE-9E32D4D0E491}" type="datetimeFigureOut">
              <a:rPr lang="zh-CN" altLang="en-US" smtClean="0"/>
              <a:pPr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0F357-CC7F-4F52-BA78-569F5F343E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600" y="1844824"/>
            <a:ext cx="7128792" cy="31093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倍增算法及其应用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树上最近公共祖先，简称</a:t>
            </a:r>
            <a:r>
              <a:rPr lang="en-US" altLang="zh-CN" dirty="0"/>
              <a:t>LCA</a:t>
            </a:r>
            <a:r>
              <a:rPr lang="zh-CN" altLang="en-US" dirty="0"/>
              <a:t>，是关于树的一个非常基础的概念：</a:t>
            </a:r>
            <a:endParaRPr lang="en-US" altLang="zh-CN" dirty="0"/>
          </a:p>
          <a:p>
            <a:r>
              <a:rPr lang="zh-CN" altLang="en-US" dirty="0"/>
              <a:t>给定一棵有根树，一个点到根节点的路径上的所有点称为该点的祖先</a:t>
            </a:r>
            <a:endParaRPr lang="en-US" altLang="zh-CN" dirty="0"/>
          </a:p>
          <a:p>
            <a:r>
              <a:rPr lang="zh-CN" altLang="en-US" dirty="0"/>
              <a:t>若点</a:t>
            </a:r>
            <a:r>
              <a:rPr lang="en-US" altLang="zh-CN" dirty="0"/>
              <a:t>u</a:t>
            </a:r>
            <a:r>
              <a:rPr lang="zh-CN" altLang="en-US" dirty="0"/>
              <a:t>同时是点</a:t>
            </a:r>
            <a:r>
              <a:rPr lang="en-US" altLang="zh-CN" dirty="0" err="1"/>
              <a:t>x,y</a:t>
            </a:r>
            <a:r>
              <a:rPr lang="zh-CN" altLang="en-US" dirty="0"/>
              <a:t>的祖先，那么</a:t>
            </a:r>
            <a:r>
              <a:rPr lang="en-US" altLang="zh-CN" dirty="0"/>
              <a:t>u</a:t>
            </a:r>
            <a:r>
              <a:rPr lang="zh-CN" altLang="en-US" dirty="0"/>
              <a:t>称为</a:t>
            </a:r>
            <a:r>
              <a:rPr lang="en-US" altLang="zh-CN" dirty="0" err="1"/>
              <a:t>x,y</a:t>
            </a:r>
            <a:r>
              <a:rPr lang="zh-CN" altLang="en-US" dirty="0"/>
              <a:t>的公共祖先。</a:t>
            </a:r>
            <a:r>
              <a:rPr lang="en-US" altLang="zh-CN" dirty="0" err="1"/>
              <a:t>x,y</a:t>
            </a:r>
            <a:r>
              <a:rPr lang="zh-CN" altLang="en-US" dirty="0"/>
              <a:t>的所有公共祖先中，深度最大的点称为</a:t>
            </a:r>
            <a:r>
              <a:rPr lang="en-US" altLang="zh-CN" dirty="0" err="1"/>
              <a:t>x,y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另一种理解：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的路径上深度最小的点为</a:t>
            </a:r>
            <a:r>
              <a:rPr lang="en-US" altLang="zh-CN" dirty="0" err="1"/>
              <a:t>x,y</a:t>
            </a:r>
            <a:r>
              <a:rPr lang="zh-CN" altLang="en-US" dirty="0"/>
              <a:t>的最近公共祖先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340768"/>
            <a:ext cx="3816424" cy="48969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例如在该图中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就是节点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是节点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在倍增求解</a:t>
            </a:r>
            <a:r>
              <a:rPr lang="en-US" altLang="zh-CN" dirty="0"/>
              <a:t>LCA</a:t>
            </a:r>
            <a:r>
              <a:rPr lang="zh-CN" altLang="en-US" dirty="0"/>
              <a:t>的算法中，我们首先需要预处理出每个节点的深度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为根节点且深度为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pic>
        <p:nvPicPr>
          <p:cNvPr id="9" name="图片 8" descr="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247304"/>
            <a:ext cx="8748464" cy="399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接下来，我们需要构造一个数组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，表示节点</a:t>
            </a:r>
            <a:r>
              <a:rPr lang="en-US" altLang="zh-CN" dirty="0" err="1"/>
              <a:t>i</a:t>
            </a:r>
            <a:r>
              <a:rPr lang="zh-CN" altLang="en-US" dirty="0"/>
              <a:t>向上走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r>
              <a:rPr lang="zh-CN" altLang="en-US" dirty="0"/>
              <a:t>步后到达哪个节点</a:t>
            </a:r>
            <a:endParaRPr lang="en-US" altLang="zh-CN" dirty="0"/>
          </a:p>
          <a:p>
            <a:r>
              <a:rPr lang="zh-CN" altLang="en-US" dirty="0"/>
              <a:t>如何构造该数组？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</a:t>
            </a:r>
            <a:r>
              <a:rPr lang="en-US" altLang="zh-CN" dirty="0" err="1"/>
              <a:t>i</a:t>
            </a:r>
            <a:r>
              <a:rPr lang="zh-CN" altLang="en-US" dirty="0"/>
              <a:t>的父节点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j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  <a:r>
              <a:rPr lang="zh-CN" altLang="en-US" dirty="0"/>
              <a:t>，我们可以先向上走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步，再向上走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步，其中第一次走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步后到达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</a:p>
          <a:p>
            <a:r>
              <a:rPr lang="zh-CN" altLang="en-US" dirty="0"/>
              <a:t>于是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  f[</a:t>
            </a:r>
            <a:r>
              <a:rPr lang="en-US" altLang="zh-CN" dirty="0" err="1"/>
              <a:t>i</a:t>
            </a:r>
            <a:r>
              <a:rPr lang="en-US" altLang="zh-CN" dirty="0"/>
              <a:t>][j-1]  ][ j-1 ]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j</a:t>
            </a:r>
            <a:r>
              <a:rPr lang="zh-CN" altLang="en-US" dirty="0"/>
              <a:t>≤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，所以这一过程时间为</a:t>
            </a:r>
            <a:r>
              <a:rPr lang="en-US" altLang="zh-CN" dirty="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</a:t>
            </a:r>
            <a:r>
              <a:rPr lang="en-US" altLang="zh-CN" dirty="0" err="1"/>
              <a:t>dfs</a:t>
            </a:r>
            <a:r>
              <a:rPr lang="zh-CN" altLang="en-US" dirty="0"/>
              <a:t>可以改为如下形式：</a:t>
            </a:r>
          </a:p>
        </p:txBody>
      </p:sp>
      <p:pic>
        <p:nvPicPr>
          <p:cNvPr id="10" name="图片 9" descr="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7704856" cy="4815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这样，我们构造出了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zh-CN" altLang="en-US" dirty="0"/>
              <a:t>接下来考虑如何求解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</a:p>
          <a:p>
            <a:endParaRPr lang="en-US" altLang="zh-CN" dirty="0"/>
          </a:p>
          <a:p>
            <a:r>
              <a:rPr lang="zh-CN" altLang="en-US" dirty="0"/>
              <a:t>该算法主要分为两步：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 err="1"/>
              <a:t>x,y</a:t>
            </a:r>
            <a:r>
              <a:rPr lang="zh-CN" altLang="en-US" dirty="0"/>
              <a:t>调整到同一深度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、求解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我们不妨令</a:t>
            </a:r>
            <a:r>
              <a:rPr lang="en-US" altLang="zh-CN" dirty="0"/>
              <a:t>d[x]&gt;d[y](</a:t>
            </a:r>
            <a:r>
              <a:rPr lang="zh-CN" altLang="en-US" dirty="0"/>
              <a:t>否则</a:t>
            </a:r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r>
              <a:rPr lang="zh-CN" altLang="en-US" dirty="0"/>
              <a:t>，考虑将</a:t>
            </a:r>
            <a:r>
              <a:rPr lang="en-US" altLang="zh-CN" dirty="0"/>
              <a:t>x</a:t>
            </a:r>
            <a:r>
              <a:rPr lang="zh-CN" altLang="en-US" dirty="0"/>
              <a:t>向上走到与</a:t>
            </a:r>
            <a:r>
              <a:rPr lang="en-US" altLang="zh-CN" dirty="0"/>
              <a:t>y</a:t>
            </a:r>
            <a:r>
              <a:rPr lang="zh-CN" altLang="en-US" dirty="0"/>
              <a:t>同一深度</a:t>
            </a:r>
            <a:endParaRPr lang="en-US" altLang="zh-CN" dirty="0"/>
          </a:p>
          <a:p>
            <a:r>
              <a:rPr lang="zh-CN" altLang="en-US" dirty="0"/>
              <a:t>我们当然可以让</a:t>
            </a:r>
            <a:r>
              <a:rPr lang="en-US" altLang="zh-CN" dirty="0"/>
              <a:t>x</a:t>
            </a:r>
            <a:r>
              <a:rPr lang="zh-CN" altLang="en-US" dirty="0"/>
              <a:t>一步一步向上爬，但是太慢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x</a:t>
            </a:r>
            <a:r>
              <a:rPr lang="zh-CN" altLang="en-US" dirty="0"/>
              <a:t>需要向上走</a:t>
            </a:r>
            <a:r>
              <a:rPr lang="en-US" altLang="zh-CN" dirty="0"/>
              <a:t>a</a:t>
            </a:r>
            <a:r>
              <a:rPr lang="zh-CN" altLang="en-US" dirty="0"/>
              <a:t>步可以与</a:t>
            </a:r>
            <a:r>
              <a:rPr lang="en-US" altLang="zh-CN" dirty="0"/>
              <a:t>y</a:t>
            </a:r>
            <a:r>
              <a:rPr lang="zh-CN" altLang="en-US" dirty="0"/>
              <a:t>同一深度</a:t>
            </a:r>
            <a:endParaRPr lang="en-US" altLang="zh-CN" dirty="0"/>
          </a:p>
          <a:p>
            <a:r>
              <a:rPr lang="zh-CN" altLang="en-US" dirty="0"/>
              <a:t>我们可以将</a:t>
            </a:r>
            <a:r>
              <a:rPr lang="en-US" altLang="zh-CN" dirty="0"/>
              <a:t>a</a:t>
            </a:r>
            <a:r>
              <a:rPr lang="zh-CN" altLang="en-US" dirty="0"/>
              <a:t>按照二进制分解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a=26</a:t>
            </a:r>
            <a:r>
              <a:rPr lang="zh-CN" altLang="en-US" dirty="0"/>
              <a:t>，其二进制为</a:t>
            </a:r>
            <a:r>
              <a:rPr lang="en-US" altLang="zh-CN" dirty="0"/>
              <a:t>11010</a:t>
            </a:r>
            <a:r>
              <a:rPr lang="zh-CN" altLang="en-US" dirty="0"/>
              <a:t>，即</a:t>
            </a:r>
            <a:r>
              <a:rPr lang="en-US" altLang="zh-CN" dirty="0"/>
              <a:t>a=2</a:t>
            </a:r>
            <a:r>
              <a:rPr lang="en-US" altLang="zh-CN" baseline="30000" dirty="0"/>
              <a:t>4</a:t>
            </a:r>
            <a:r>
              <a:rPr lang="en-US" altLang="zh-CN" dirty="0"/>
              <a:t>+2</a:t>
            </a:r>
            <a:r>
              <a:rPr lang="en-US" altLang="zh-CN" baseline="30000" dirty="0"/>
              <a:t>3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</a:p>
          <a:p>
            <a:r>
              <a:rPr lang="zh-CN" altLang="en-US" dirty="0"/>
              <a:t>我们可以让</a:t>
            </a:r>
            <a:r>
              <a:rPr lang="en-US" altLang="zh-CN" dirty="0"/>
              <a:t>x</a:t>
            </a:r>
            <a:r>
              <a:rPr lang="zh-CN" altLang="en-US" dirty="0"/>
              <a:t>先走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zh-CN" altLang="en-US" dirty="0"/>
              <a:t>步，再走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zh-CN" altLang="en-US" dirty="0"/>
              <a:t>步，再走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zh-CN" altLang="en-US" dirty="0"/>
              <a:t>步与</a:t>
            </a:r>
            <a:r>
              <a:rPr lang="en-US" altLang="zh-CN" dirty="0"/>
              <a:t>y</a:t>
            </a:r>
            <a:r>
              <a:rPr lang="zh-CN" altLang="en-US" dirty="0"/>
              <a:t>同深度，这一过程可以直接查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实际上，我们并不需要像快速幂一样将</a:t>
            </a:r>
            <a:r>
              <a:rPr lang="en-US" altLang="zh-CN" dirty="0"/>
              <a:t>a</a:t>
            </a:r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来获得二进制，我们可以从大到小枚举</a:t>
            </a:r>
            <a:r>
              <a:rPr lang="en-US" altLang="zh-CN" dirty="0"/>
              <a:t>i</a:t>
            </a:r>
            <a:r>
              <a:rPr lang="zh-CN" altLang="en-US" dirty="0"/>
              <a:t>，若</a:t>
            </a:r>
            <a:r>
              <a:rPr lang="en-US" altLang="zh-CN" dirty="0"/>
              <a:t>d[f[x][</a:t>
            </a:r>
            <a:r>
              <a:rPr lang="en-US" altLang="zh-CN" dirty="0" err="1"/>
              <a:t>i</a:t>
            </a:r>
            <a:r>
              <a:rPr lang="en-US" altLang="zh-CN" dirty="0"/>
              <a:t>]]&gt;=d[y]</a:t>
            </a:r>
            <a:r>
              <a:rPr lang="zh-CN" altLang="en-US" dirty="0"/>
              <a:t>，则令</a:t>
            </a:r>
            <a:r>
              <a:rPr lang="en-US" altLang="zh-CN" dirty="0"/>
              <a:t>x=f[x][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这一步时间复杂度为</a:t>
            </a:r>
            <a:r>
              <a:rPr lang="en-US" altLang="zh-CN" dirty="0"/>
              <a:t>O(log n)</a:t>
            </a:r>
          </a:p>
        </p:txBody>
      </p:sp>
      <p:pic>
        <p:nvPicPr>
          <p:cNvPr id="8" name="图片 7" descr="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780928"/>
            <a:ext cx="7379525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在将</a:t>
            </a:r>
            <a:r>
              <a:rPr lang="en-US" altLang="zh-CN" dirty="0" err="1"/>
              <a:t>x,y</a:t>
            </a:r>
            <a:r>
              <a:rPr lang="zh-CN" altLang="en-US" dirty="0"/>
              <a:t>调整到同一深度后，进行求</a:t>
            </a:r>
            <a:r>
              <a:rPr lang="en-US" altLang="zh-CN" dirty="0"/>
              <a:t>LCA</a:t>
            </a:r>
            <a:r>
              <a:rPr lang="zh-CN" altLang="en-US" dirty="0"/>
              <a:t>的第二步操作</a:t>
            </a:r>
            <a:endParaRPr lang="en-US" altLang="zh-CN" dirty="0"/>
          </a:p>
          <a:p>
            <a:r>
              <a:rPr lang="zh-CN" altLang="en-US" dirty="0"/>
              <a:t>在此之前，一定注意：若</a:t>
            </a:r>
            <a:r>
              <a:rPr lang="en-US" altLang="zh-CN" dirty="0"/>
              <a:t>x</a:t>
            </a:r>
            <a:r>
              <a:rPr lang="zh-CN" altLang="en-US" dirty="0"/>
              <a:t>已经与</a:t>
            </a:r>
            <a:r>
              <a:rPr lang="en-US" altLang="zh-CN" dirty="0"/>
              <a:t>y</a:t>
            </a:r>
            <a:r>
              <a:rPr lang="zh-CN" altLang="en-US" dirty="0"/>
              <a:t>相同，则</a:t>
            </a:r>
            <a:r>
              <a:rPr lang="en-US" altLang="zh-CN" dirty="0"/>
              <a:t>LCA=x </a:t>
            </a:r>
            <a:r>
              <a:rPr lang="zh-CN" altLang="en-US" dirty="0"/>
              <a:t>！！！</a:t>
            </a:r>
            <a:endParaRPr lang="en-US" altLang="zh-CN" dirty="0"/>
          </a:p>
          <a:p>
            <a:r>
              <a:rPr lang="zh-CN" altLang="en-US" dirty="0"/>
              <a:t>接下来就是</a:t>
            </a:r>
            <a:r>
              <a:rPr lang="en-US" altLang="zh-CN" dirty="0" err="1"/>
              <a:t>x,y</a:t>
            </a:r>
            <a:r>
              <a:rPr lang="zh-CN" altLang="en-US" dirty="0"/>
              <a:t>深度相同后点不同的情况</a:t>
            </a:r>
            <a:endParaRPr lang="en-US" altLang="zh-CN" dirty="0"/>
          </a:p>
          <a:p>
            <a:r>
              <a:rPr lang="zh-CN" altLang="en-US" dirty="0"/>
              <a:t>对于这种情况，我们每次将</a:t>
            </a:r>
            <a:r>
              <a:rPr lang="en-US" altLang="zh-CN" dirty="0" err="1"/>
              <a:t>x,y</a:t>
            </a:r>
            <a:r>
              <a:rPr lang="zh-CN" altLang="en-US" dirty="0"/>
              <a:t>向上走同样的距离，并使得</a:t>
            </a:r>
            <a:r>
              <a:rPr lang="en-US" altLang="zh-CN" dirty="0" err="1"/>
              <a:t>x,y</a:t>
            </a:r>
            <a:r>
              <a:rPr lang="zh-CN" altLang="en-US" dirty="0"/>
              <a:t>在保持不同的情况下尽量靠上，如此以后，</a:t>
            </a:r>
            <a:r>
              <a:rPr lang="en-US" altLang="zh-CN" dirty="0"/>
              <a:t>LCA=f[x][0]</a:t>
            </a:r>
          </a:p>
          <a:p>
            <a:r>
              <a:rPr lang="zh-CN" altLang="en-US" dirty="0"/>
              <a:t>考虑如何进行这一步操作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3140968"/>
            <a:ext cx="8159179" cy="2520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425184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与第一步操作同样的，假设它们最多都向上走</a:t>
            </a:r>
            <a:r>
              <a:rPr lang="en-US" altLang="zh-CN" dirty="0"/>
              <a:t>a</a:t>
            </a:r>
            <a:r>
              <a:rPr lang="zh-CN" altLang="en-US" dirty="0"/>
              <a:t>步，依然将</a:t>
            </a:r>
            <a:r>
              <a:rPr lang="en-US" altLang="zh-CN" dirty="0"/>
              <a:t>a</a:t>
            </a:r>
            <a:r>
              <a:rPr lang="zh-CN" altLang="en-US" dirty="0"/>
              <a:t>按二进制划分</a:t>
            </a:r>
            <a:endParaRPr lang="en-US" altLang="zh-CN" dirty="0"/>
          </a:p>
          <a:p>
            <a:r>
              <a:rPr lang="zh-CN" altLang="en-US" dirty="0"/>
              <a:t>同样，我们可以直接从大到小枚举</a:t>
            </a:r>
            <a:r>
              <a:rPr lang="en-US" altLang="zh-CN" dirty="0" err="1"/>
              <a:t>i</a:t>
            </a:r>
            <a:r>
              <a:rPr lang="zh-CN" altLang="en-US" dirty="0"/>
              <a:t>，若</a:t>
            </a:r>
            <a:r>
              <a:rPr lang="en-US" altLang="zh-CN" dirty="0"/>
              <a:t>f[x][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≠</a:t>
            </a:r>
            <a:r>
              <a:rPr lang="en-US" altLang="zh-CN" dirty="0"/>
              <a:t>f[y][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，则令</a:t>
            </a:r>
            <a:r>
              <a:rPr lang="en-US" altLang="zh-CN" dirty="0"/>
              <a:t>x=f[x][</a:t>
            </a:r>
            <a:r>
              <a:rPr lang="en-US" altLang="zh-CN" dirty="0" err="1"/>
              <a:t>i</a:t>
            </a:r>
            <a:r>
              <a:rPr lang="en-US" altLang="zh-CN" dirty="0"/>
              <a:t>],y=f[y][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这一步时间复杂度同样为</a:t>
            </a:r>
            <a:r>
              <a:rPr lang="en-US" altLang="zh-CN" dirty="0"/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前言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倍增与其说是一种算法，不如说是一种思想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倍增这一思想在</a:t>
            </a:r>
            <a:r>
              <a:rPr lang="en-US" altLang="zh-CN" dirty="0"/>
              <a:t>OI</a:t>
            </a:r>
            <a:r>
              <a:rPr lang="zh-CN" altLang="en-US" dirty="0"/>
              <a:t>中也占有不小的地位，它既直接被设计为解决某些问题的特定算法，又可以与其它的算法结合优化时间复杂度，进而解决问题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今天要讲的，主要是在</a:t>
            </a:r>
            <a:r>
              <a:rPr lang="en-US" altLang="zh-CN" dirty="0"/>
              <a:t>NOIP</a:t>
            </a:r>
            <a:r>
              <a:rPr lang="zh-CN" altLang="en-US" dirty="0"/>
              <a:t>中常用的有关倍增的算法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099243"/>
            <a:ext cx="5976664" cy="43540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于是我们得到查询</a:t>
            </a:r>
            <a:r>
              <a:rPr lang="en-US" altLang="zh-CN" dirty="0"/>
              <a:t>LCA</a:t>
            </a:r>
            <a:r>
              <a:rPr lang="zh-CN" altLang="en-US" dirty="0"/>
              <a:t>的整个过程，每次查询时间复杂度为</a:t>
            </a:r>
            <a:r>
              <a:rPr lang="en-US" altLang="zh-CN" dirty="0"/>
              <a:t>O(log 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至此，我们得到了预处理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O(log n)</a:t>
            </a:r>
            <a:r>
              <a:rPr lang="zh-CN" altLang="en-US" dirty="0"/>
              <a:t>的求解</a:t>
            </a:r>
            <a:r>
              <a:rPr lang="en-US" altLang="zh-CN" dirty="0"/>
              <a:t>LCA</a:t>
            </a:r>
            <a:r>
              <a:rPr lang="zh-CN" altLang="en-US" dirty="0"/>
              <a:t>的算法</a:t>
            </a:r>
            <a:endParaRPr lang="en-US" altLang="zh-CN" dirty="0"/>
          </a:p>
          <a:p>
            <a:r>
              <a:rPr lang="zh-CN" altLang="en-US" dirty="0"/>
              <a:t>这个算法在</a:t>
            </a:r>
            <a:r>
              <a:rPr lang="en-US" altLang="zh-CN" dirty="0"/>
              <a:t>OI</a:t>
            </a:r>
            <a:r>
              <a:rPr lang="zh-CN" altLang="en-US" dirty="0"/>
              <a:t>中已经非常实用，也是最常用的求解</a:t>
            </a:r>
            <a:r>
              <a:rPr lang="en-US" altLang="zh-CN" dirty="0"/>
              <a:t>LCA</a:t>
            </a:r>
            <a:r>
              <a:rPr lang="zh-CN" altLang="en-US" dirty="0"/>
              <a:t>的算法之一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但是，如果询问次数较多，例如询问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zh-CN" altLang="en-US" dirty="0"/>
              <a:t>次，时间就会非常的慢</a:t>
            </a:r>
            <a:endParaRPr lang="en-US" altLang="zh-CN" dirty="0"/>
          </a:p>
          <a:p>
            <a:r>
              <a:rPr lang="zh-CN" altLang="en-US" dirty="0"/>
              <a:t>于是再介绍一个预处理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O(1)</a:t>
            </a:r>
            <a:r>
              <a:rPr lang="zh-CN" altLang="en-US" dirty="0"/>
              <a:t>，也与倍增有关，但是不太常用的算法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首先介绍一下什么是树的欧拉序</a:t>
            </a:r>
            <a:endParaRPr lang="en-US" altLang="zh-CN" dirty="0"/>
          </a:p>
          <a:p>
            <a:r>
              <a:rPr lang="zh-CN" altLang="en-US" dirty="0"/>
              <a:t>对于一棵树，我们在遍历整棵树时，将我们经过的节点编号依次记录下来，所得到的序列叫做树的欧拉序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该树的欧拉序：</a:t>
            </a:r>
            <a:endParaRPr lang="en-US" altLang="zh-CN" dirty="0"/>
          </a:p>
          <a:p>
            <a:r>
              <a:rPr lang="en-US" altLang="zh-CN" dirty="0"/>
              <a:t>1-2-4-6-4-2-5-2-1-3-1</a:t>
            </a:r>
          </a:p>
          <a:p>
            <a:endParaRPr lang="en-US" altLang="zh-CN" dirty="0"/>
          </a:p>
          <a:p>
            <a:r>
              <a:rPr lang="zh-CN" altLang="en-US" dirty="0"/>
              <a:t>易证欧拉序的长度为</a:t>
            </a:r>
            <a:r>
              <a:rPr lang="en-US" altLang="zh-CN" dirty="0"/>
              <a:t>2n-1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780928"/>
            <a:ext cx="2771168" cy="3555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456080"/>
            <a:ext cx="3024336" cy="3880624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1-2-4-6-4-2-5-2-1-3-1</a:t>
            </a:r>
            <a:r>
              <a:rPr lang="zh-CN" altLang="en-US" dirty="0"/>
              <a:t>，我们将其记入</a:t>
            </a:r>
            <a:r>
              <a:rPr lang="en-US" altLang="zh-CN" dirty="0"/>
              <a:t>c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表示编号</a:t>
            </a:r>
            <a:r>
              <a:rPr lang="en-US" altLang="zh-CN" dirty="0" err="1"/>
              <a:t>i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中第一次出现的位置，例：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通过观察，也容易证明：</a:t>
            </a:r>
            <a:endParaRPr lang="en-US" altLang="zh-CN" dirty="0"/>
          </a:p>
          <a:p>
            <a:r>
              <a:rPr lang="en-US" altLang="zh-CN" dirty="0"/>
              <a:t>LCA(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一定出现在</a:t>
            </a:r>
            <a:r>
              <a:rPr lang="en-US" altLang="zh-CN" dirty="0"/>
              <a:t>c[s[x]..s[y]]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且是其中深度最小的一个</a:t>
            </a:r>
            <a:endParaRPr lang="en-US" altLang="zh-CN" dirty="0"/>
          </a:p>
          <a:p>
            <a:r>
              <a:rPr lang="zh-CN" altLang="en-US" dirty="0"/>
              <a:t>这非常重要，但是我们先看一下</a:t>
            </a:r>
            <a:endParaRPr lang="en-US" altLang="zh-CN" dirty="0"/>
          </a:p>
          <a:p>
            <a:r>
              <a:rPr lang="zh-CN" altLang="en-US" dirty="0"/>
              <a:t>如何求出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1" y="2334784"/>
          <a:ext cx="6264699" cy="92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08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9" name="图片 8" descr="df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54961"/>
            <a:ext cx="8280920" cy="52263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/>
              <a:t>LCA(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c[s[x]..s[y]]</a:t>
            </a:r>
            <a:r>
              <a:rPr lang="zh-CN" altLang="en-US" dirty="0"/>
              <a:t>中深度最小的一个</a:t>
            </a:r>
            <a:endParaRPr lang="en-US" altLang="zh-CN" dirty="0"/>
          </a:p>
          <a:p>
            <a:r>
              <a:rPr lang="zh-CN" altLang="en-US" dirty="0"/>
              <a:t>那么对于每一次询问，只需要在对应的区间中找出深度最小的点</a:t>
            </a:r>
            <a:endParaRPr lang="en-US" altLang="zh-CN" dirty="0"/>
          </a:p>
          <a:p>
            <a:r>
              <a:rPr lang="zh-CN" altLang="en-US" dirty="0"/>
              <a:t>区间最小值？上</a:t>
            </a:r>
            <a:r>
              <a:rPr lang="en-US" altLang="zh-CN" dirty="0"/>
              <a:t>ST</a:t>
            </a:r>
            <a:r>
              <a:rPr lang="zh-CN" altLang="en-US" dirty="0"/>
              <a:t>表啊！</a:t>
            </a:r>
            <a:endParaRPr lang="en-US" altLang="zh-CN" dirty="0"/>
          </a:p>
          <a:p>
            <a:r>
              <a:rPr lang="zh-CN" altLang="en-US" dirty="0"/>
              <a:t>与之前不同的是，我们需要另外记录一下取到最小值的点的编号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表示对应区间的深度最小值，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表示对应区间取到最小值的点的编号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st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95536" y="1052735"/>
            <a:ext cx="8496944" cy="5458793"/>
          </a:xfr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/>
              <a:t>			</a:t>
            </a:r>
            <a:r>
              <a:rPr lang="zh-CN" altLang="en-US" sz="3200" dirty="0"/>
              <a:t>时间复杂度</a:t>
            </a:r>
            <a:r>
              <a:rPr lang="en-US" altLang="zh-CN" sz="3200" dirty="0"/>
              <a:t>O(n log n)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那么查询方式也与之前的</a:t>
            </a:r>
            <a:r>
              <a:rPr lang="en-US" altLang="zh-CN" dirty="0"/>
              <a:t>ST</a:t>
            </a:r>
            <a:r>
              <a:rPr lang="zh-CN" altLang="en-US" dirty="0"/>
              <a:t>表类似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每次查询时间复杂度</a:t>
            </a:r>
            <a:r>
              <a:rPr lang="en-US" altLang="zh-CN" dirty="0"/>
              <a:t>O(1)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8" name="图片 7" descr="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389328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该算法预处理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O(1)</a:t>
            </a:r>
            <a:r>
              <a:rPr lang="zh-CN" altLang="en-US" dirty="0"/>
              <a:t>，主要在询问次数较多时使用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除以以外，</a:t>
            </a:r>
            <a:r>
              <a:rPr lang="en-US" altLang="zh-CN" dirty="0"/>
              <a:t>LCA</a:t>
            </a:r>
            <a:r>
              <a:rPr lang="zh-CN" altLang="en-US" dirty="0"/>
              <a:t>还有一下常用算法：</a:t>
            </a:r>
            <a:endParaRPr lang="en-US" altLang="zh-CN" dirty="0"/>
          </a:p>
          <a:p>
            <a:r>
              <a:rPr lang="zh-CN" altLang="en-US" dirty="0"/>
              <a:t>树链剖分：预处理</a:t>
            </a:r>
            <a:r>
              <a:rPr lang="en-US" altLang="zh-CN" dirty="0"/>
              <a:t>O(n)</a:t>
            </a:r>
            <a:r>
              <a:rPr lang="zh-CN" altLang="en-US" dirty="0"/>
              <a:t>，每次查询</a:t>
            </a:r>
            <a:r>
              <a:rPr lang="en-US" altLang="zh-CN" dirty="0"/>
              <a:t>O(log n)</a:t>
            </a:r>
          </a:p>
          <a:p>
            <a:r>
              <a:rPr lang="en-US" altLang="zh-CN" dirty="0" err="1"/>
              <a:t>Tarjan</a:t>
            </a:r>
            <a:r>
              <a:rPr lang="zh-CN" altLang="en-US" dirty="0"/>
              <a:t>：离线算法，时间复杂度</a:t>
            </a:r>
            <a:r>
              <a:rPr lang="en-US" altLang="zh-CN" dirty="0"/>
              <a:t>O(</a:t>
            </a:r>
            <a:r>
              <a:rPr lang="en-US" altLang="zh-CN" dirty="0" err="1"/>
              <a:t>n+q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不同的算法有不同的优劣点，一般要结合具体问题具体选择。倍增与树链剖分最常用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写在后面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288" y="1124744"/>
            <a:ext cx="8280400" cy="5472607"/>
          </a:xfrm>
        </p:spPr>
        <p:txBody>
          <a:bodyPr/>
          <a:lstStyle/>
          <a:p>
            <a:r>
              <a:rPr lang="zh-CN" altLang="en-US" dirty="0"/>
              <a:t>今天只介绍了一些利用了倍增的常用算法</a:t>
            </a:r>
            <a:endParaRPr lang="en-US" altLang="zh-CN" dirty="0"/>
          </a:p>
          <a:p>
            <a:r>
              <a:rPr lang="zh-CN" altLang="en-US" dirty="0"/>
              <a:t>但在</a:t>
            </a:r>
            <a:r>
              <a:rPr lang="en-US" altLang="zh-CN" dirty="0"/>
              <a:t>OI</a:t>
            </a:r>
            <a:r>
              <a:rPr lang="zh-CN" altLang="en-US" dirty="0"/>
              <a:t>中，倍增的使用非常灵活，既有如倍增</a:t>
            </a:r>
            <a:r>
              <a:rPr lang="en-US" altLang="zh-CN" dirty="0" err="1"/>
              <a:t>floyd</a:t>
            </a:r>
            <a:r>
              <a:rPr lang="zh-CN" altLang="en-US" dirty="0"/>
              <a:t>、倍增</a:t>
            </a:r>
            <a:r>
              <a:rPr lang="en-US" altLang="zh-CN" dirty="0"/>
              <a:t>FFT</a:t>
            </a:r>
            <a:r>
              <a:rPr lang="zh-CN" altLang="en-US" dirty="0"/>
              <a:t>等与其他算法的结合，又有倍增优化动态规划，还有直接利用倍增解决题目，以及后缀数组等算法也运用了倍增思想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不过放心，以上所说的大多数内容在</a:t>
            </a:r>
            <a:r>
              <a:rPr lang="en-US" altLang="zh-CN" dirty="0"/>
              <a:t>NOIP</a:t>
            </a:r>
            <a:r>
              <a:rPr lang="zh-CN" altLang="en-US" dirty="0"/>
              <a:t>中难以见到，但是不代表</a:t>
            </a:r>
            <a:r>
              <a:rPr lang="en-US" altLang="zh-CN" dirty="0"/>
              <a:t>NOIP</a:t>
            </a:r>
            <a:r>
              <a:rPr lang="zh-CN" altLang="en-US" dirty="0"/>
              <a:t>不会考察倍增的思想。如果将来参加更高难度的比赛，倍增会有非常巧妙、灵活的应用。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什么是倍增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倍增的字面意思，就是成倍地增加</a:t>
            </a:r>
            <a:endParaRPr lang="en-US" altLang="zh-CN" dirty="0"/>
          </a:p>
          <a:p>
            <a:r>
              <a:rPr lang="zh-CN" altLang="en-US" dirty="0"/>
              <a:t>假设某一问题有一个指标变量</a:t>
            </a:r>
            <a:r>
              <a:rPr lang="en-US" altLang="zh-CN" dirty="0"/>
              <a:t>k</a:t>
            </a:r>
            <a:r>
              <a:rPr lang="zh-CN" altLang="en-US" dirty="0"/>
              <a:t>，我们可以从</a:t>
            </a:r>
            <a:r>
              <a:rPr lang="en-US" altLang="zh-CN" dirty="0"/>
              <a:t>k=1</a:t>
            </a:r>
            <a:r>
              <a:rPr lang="zh-CN" altLang="en-US" dirty="0"/>
              <a:t>的解推出</a:t>
            </a:r>
            <a:r>
              <a:rPr lang="en-US" altLang="zh-CN" dirty="0"/>
              <a:t>k=2</a:t>
            </a:r>
            <a:r>
              <a:rPr lang="zh-CN" altLang="en-US" dirty="0"/>
              <a:t>的解，再进而推出</a:t>
            </a:r>
            <a:r>
              <a:rPr lang="en-US" altLang="zh-CN" dirty="0"/>
              <a:t>k=4</a:t>
            </a:r>
            <a:r>
              <a:rPr lang="zh-CN" altLang="en-US" dirty="0"/>
              <a:t>，</a:t>
            </a:r>
            <a:r>
              <a:rPr lang="en-US" altLang="zh-CN" dirty="0"/>
              <a:t>k=8……k=2</a:t>
            </a:r>
            <a:r>
              <a:rPr lang="en-US" altLang="zh-CN" baseline="30000" dirty="0"/>
              <a:t>n</a:t>
            </a:r>
            <a:r>
              <a:rPr lang="zh-CN" altLang="en-US" dirty="0"/>
              <a:t>的解，这一过程就叫做倍增</a:t>
            </a:r>
            <a:endParaRPr lang="en-US" altLang="zh-CN" dirty="0"/>
          </a:p>
          <a:p>
            <a:r>
              <a:rPr lang="zh-CN" altLang="en-US" dirty="0"/>
              <a:t>例如快速幂算法就运用了倍增的思想：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=(a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en-US" altLang="zh-CN" dirty="0"/>
              <a:t>=(a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en-US" altLang="zh-CN" dirty="0"/>
              <a:t>=(a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endParaRPr lang="en-US" altLang="zh-CN" baseline="30000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2^n</a:t>
            </a:r>
            <a:r>
              <a:rPr lang="en-US" altLang="zh-CN" dirty="0"/>
              <a:t>=(a</a:t>
            </a:r>
            <a:r>
              <a:rPr lang="en-US" altLang="zh-CN" baseline="30000" dirty="0"/>
              <a:t>2^(n-1)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r>
              <a:rPr lang="zh-CN" altLang="en-US" dirty="0"/>
              <a:t>在这里，</a:t>
            </a:r>
            <a:r>
              <a:rPr lang="en-US" altLang="zh-CN" dirty="0"/>
              <a:t>a</a:t>
            </a:r>
            <a:r>
              <a:rPr lang="zh-CN" altLang="en-US" dirty="0"/>
              <a:t>的指数就可以认为是上文的指标变量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RMQ</a:t>
            </a:r>
            <a:r>
              <a:rPr lang="zh-CN" altLang="en-US" dirty="0"/>
              <a:t>问题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RMQ</a:t>
            </a:r>
            <a:r>
              <a:rPr lang="zh-CN" altLang="en-US" dirty="0"/>
              <a:t>问题是一个经典的可以用倍增来解决的问题：</a:t>
            </a:r>
            <a:endParaRPr lang="en-US" altLang="zh-CN" dirty="0"/>
          </a:p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A[1…n]</a:t>
            </a:r>
            <a:r>
              <a:rPr lang="zh-CN" altLang="en-US" dirty="0"/>
              <a:t>，有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次询问，每次询问给出</a:t>
            </a:r>
            <a:r>
              <a:rPr lang="en-US" altLang="zh-CN" dirty="0" err="1"/>
              <a:t>x,y</a:t>
            </a:r>
            <a:r>
              <a:rPr lang="zh-CN" altLang="en-US" dirty="0"/>
              <a:t>，回答</a:t>
            </a:r>
            <a:r>
              <a:rPr lang="en-US" altLang="zh-CN" dirty="0"/>
              <a:t>A[x…y]</a:t>
            </a:r>
            <a:r>
              <a:rPr lang="zh-CN" altLang="en-US" dirty="0"/>
              <a:t>中的最大值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也可以是最小值，此处以最大值为例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通常</a:t>
            </a:r>
            <a:r>
              <a:rPr lang="en-US" altLang="zh-CN" dirty="0" err="1"/>
              <a:t>n,q</a:t>
            </a:r>
            <a:r>
              <a:rPr lang="en-US" altLang="zh-CN" dirty="0"/>
              <a:t>&lt;=100000</a:t>
            </a:r>
          </a:p>
          <a:p>
            <a:endParaRPr lang="en-US" altLang="zh-CN" dirty="0"/>
          </a:p>
          <a:p>
            <a:r>
              <a:rPr lang="zh-CN" altLang="en-US" dirty="0"/>
              <a:t>利用倍增解决</a:t>
            </a:r>
            <a:r>
              <a:rPr lang="en-US" altLang="zh-CN" dirty="0"/>
              <a:t>RMQ</a:t>
            </a:r>
            <a:r>
              <a:rPr lang="zh-CN" altLang="en-US" dirty="0"/>
              <a:t>问题的算法叫做</a:t>
            </a:r>
            <a:r>
              <a:rPr lang="en-US" altLang="zh-CN" dirty="0"/>
              <a:t>ST</a:t>
            </a:r>
            <a:r>
              <a:rPr lang="zh-CN" altLang="en-US" dirty="0"/>
              <a:t>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对于序列</a:t>
            </a:r>
            <a:r>
              <a:rPr lang="en-US" altLang="zh-CN" dirty="0"/>
              <a:t>A[1..n]</a:t>
            </a:r>
            <a:r>
              <a:rPr lang="zh-CN" altLang="en-US" dirty="0"/>
              <a:t>，我们构造一个二维数组</a:t>
            </a:r>
            <a:r>
              <a:rPr lang="en-US" altLang="zh-CN" dirty="0" err="1"/>
              <a:t>st</a:t>
            </a:r>
            <a:r>
              <a:rPr lang="en-US" altLang="zh-CN" dirty="0"/>
              <a:t>[1..n][0..log</a:t>
            </a:r>
            <a:r>
              <a:rPr lang="en-US" altLang="zh-CN" baseline="-25000" dirty="0"/>
              <a:t>2</a:t>
            </a:r>
            <a:r>
              <a:rPr lang="en-US" altLang="zh-CN" dirty="0"/>
              <a:t>n]</a:t>
            </a:r>
          </a:p>
          <a:p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这个位置开始，向后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r>
              <a:rPr lang="zh-CN" altLang="en-US" dirty="0"/>
              <a:t>个位置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中的最大值，即</a:t>
            </a:r>
            <a:r>
              <a:rPr lang="en-US" altLang="zh-CN" dirty="0"/>
              <a:t>Max{ A[ </a:t>
            </a:r>
            <a:r>
              <a:rPr lang="en-US" altLang="zh-CN" dirty="0" err="1"/>
              <a:t>i</a:t>
            </a:r>
            <a:r>
              <a:rPr lang="en-US" altLang="zh-CN" dirty="0"/>
              <a:t> … </a:t>
            </a:r>
            <a:r>
              <a:rPr lang="en-US" altLang="zh-CN" dirty="0" err="1"/>
              <a:t>i</a:t>
            </a:r>
            <a:r>
              <a:rPr lang="en-US" altLang="zh-CN" dirty="0"/>
              <a:t> + 2</a:t>
            </a:r>
            <a:r>
              <a:rPr lang="en-US" altLang="zh-CN" baseline="30000" dirty="0"/>
              <a:t>j </a:t>
            </a:r>
            <a:r>
              <a:rPr lang="en-US" altLang="zh-CN" dirty="0"/>
              <a:t>- 1 ] }</a:t>
            </a:r>
          </a:p>
          <a:p>
            <a:endParaRPr lang="en-US" altLang="zh-CN" dirty="0"/>
          </a:p>
          <a:p>
            <a:r>
              <a:rPr lang="zh-CN" altLang="en-US" dirty="0"/>
              <a:t>如何构造</a:t>
            </a:r>
            <a:r>
              <a:rPr lang="en-US" altLang="zh-CN" dirty="0"/>
              <a:t>ST</a:t>
            </a:r>
            <a:r>
              <a:rPr lang="zh-CN" altLang="en-US" dirty="0"/>
              <a:t>表呢？</a:t>
            </a:r>
            <a:endParaRPr lang="en-US" altLang="zh-CN" dirty="0"/>
          </a:p>
          <a:p>
            <a:r>
              <a:rPr lang="zh-CN" altLang="en-US" dirty="0"/>
              <a:t>这里利用倍增的思想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显然：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除此以外，任何一个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所表示的区间长度都是</a:t>
            </a:r>
            <a:r>
              <a:rPr lang="en-US" altLang="zh-CN" dirty="0"/>
              <a:t>2</a:t>
            </a:r>
            <a:r>
              <a:rPr lang="zh-CN" altLang="en-US" dirty="0"/>
              <a:t>的整数次方，即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endParaRPr lang="en-US" altLang="zh-CN" dirty="0"/>
          </a:p>
          <a:p>
            <a:r>
              <a:rPr lang="zh-CN" altLang="en-US" dirty="0"/>
              <a:t>我们将该区间从中间划分为两段，各长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</a:p>
          <a:p>
            <a:r>
              <a:rPr lang="zh-CN" altLang="en-US" dirty="0"/>
              <a:t>容易得到，两段区间的起点分别为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i+2</a:t>
            </a:r>
            <a:r>
              <a:rPr lang="en-US" altLang="zh-CN" baseline="30000" dirty="0"/>
              <a:t>j-1</a:t>
            </a:r>
          </a:p>
          <a:p>
            <a:r>
              <a:rPr lang="zh-CN" altLang="en-US" dirty="0"/>
              <a:t>于是容易想到：</a:t>
            </a:r>
            <a:endParaRPr lang="en-US" altLang="zh-CN" dirty="0"/>
          </a:p>
          <a:p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 ,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+(1&lt;&lt;j-1)][j-1] )</a:t>
            </a:r>
          </a:p>
          <a:p>
            <a:r>
              <a:rPr lang="zh-CN" altLang="en-US" dirty="0"/>
              <a:t>我们先从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枚举</a:t>
            </a:r>
            <a:r>
              <a:rPr lang="en-US" altLang="zh-CN" dirty="0"/>
              <a:t>j</a:t>
            </a:r>
            <a:r>
              <a:rPr lang="zh-CN" altLang="en-US" dirty="0"/>
              <a:t>，再顺序枚举</a:t>
            </a:r>
            <a:r>
              <a:rPr lang="en-US" altLang="zh-CN" dirty="0" err="1"/>
              <a:t>i</a:t>
            </a:r>
            <a:r>
              <a:rPr lang="zh-CN" altLang="en-US" dirty="0"/>
              <a:t>，即可构造出</a:t>
            </a:r>
            <a:r>
              <a:rPr lang="en-US" altLang="zh-CN" dirty="0" err="1"/>
              <a:t>st</a:t>
            </a:r>
            <a:r>
              <a:rPr lang="zh-CN" altLang="en-US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/>
              <a:t>时间复杂度</a:t>
            </a:r>
            <a:r>
              <a:rPr lang="en-US" altLang="zh-CN" sz="3200" dirty="0"/>
              <a:t>O(n log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/>
              <a:t>构造出</a:t>
            </a:r>
            <a:r>
              <a:rPr lang="en-US" altLang="zh-CN" sz="3200" dirty="0"/>
              <a:t>ST</a:t>
            </a:r>
            <a:r>
              <a:rPr lang="zh-CN" altLang="en-US" sz="3200" dirty="0"/>
              <a:t>表后怎么回答询问呢？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对于每次询问给出的</a:t>
            </a:r>
            <a:r>
              <a:rPr lang="en-US" altLang="zh-CN" dirty="0" err="1"/>
              <a:t>x,y</a:t>
            </a:r>
            <a:r>
              <a:rPr lang="zh-CN" altLang="en-US" dirty="0"/>
              <a:t>，其长度</a:t>
            </a:r>
            <a:r>
              <a:rPr lang="en-US" altLang="zh-CN" dirty="0" err="1"/>
              <a:t>len</a:t>
            </a:r>
            <a:r>
              <a:rPr lang="en-US" altLang="zh-CN" dirty="0"/>
              <a:t>=y-x+1</a:t>
            </a:r>
          </a:p>
          <a:p>
            <a:r>
              <a:rPr lang="zh-CN" altLang="en-US" dirty="0"/>
              <a:t>我们先找到最大的且小于等于</a:t>
            </a:r>
            <a:r>
              <a:rPr lang="en-US" altLang="zh-CN" dirty="0" err="1"/>
              <a:t>len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的整数次幂，例如是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[x..y]</a:t>
            </a:r>
            <a:r>
              <a:rPr lang="zh-CN" altLang="en-US" dirty="0"/>
              <a:t>这个区间的前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和后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个位置合起来可以完全覆盖该区间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Max{A[x…y]}=max(</a:t>
            </a:r>
            <a:r>
              <a:rPr lang="en-US" altLang="zh-CN" dirty="0" err="1"/>
              <a:t>st</a:t>
            </a:r>
            <a:r>
              <a:rPr lang="en-US" altLang="zh-CN" dirty="0"/>
              <a:t>[x][k],</a:t>
            </a:r>
            <a:r>
              <a:rPr lang="en-US" altLang="zh-CN" dirty="0" err="1"/>
              <a:t>st</a:t>
            </a:r>
            <a:r>
              <a:rPr lang="en-US" altLang="zh-CN" dirty="0"/>
              <a:t>[y-(1&lt;&lt;k)+1][k])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中可写为</a:t>
            </a:r>
            <a:r>
              <a:rPr lang="en-US" altLang="zh-CN" dirty="0"/>
              <a:t>k=(</a:t>
            </a:r>
            <a:r>
              <a:rPr lang="en-US" altLang="zh-CN" dirty="0" err="1"/>
              <a:t>int</a:t>
            </a:r>
            <a:r>
              <a:rPr lang="en-US" altLang="zh-CN" dirty="0"/>
              <a:t>)( log( y-x+1 ) / log( 2 ) )</a:t>
            </a:r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710658"/>
            <a:ext cx="4152900" cy="5905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st2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759289" cy="2232248"/>
          </a:xfr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时间复杂度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函数需要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cmath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结合两段代码，大家再理解一下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</a:t>
            </a:r>
          </a:p>
        </p:txBody>
      </p:sp>
      <p:pic>
        <p:nvPicPr>
          <p:cNvPr id="10" name="图片 9" descr="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7072"/>
            <a:ext cx="9144000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2264</Words>
  <Application>Microsoft Office PowerPoint</Application>
  <PresentationFormat>全屏显示(4:3)</PresentationFormat>
  <Paragraphs>289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仿宋</vt:lpstr>
      <vt:lpstr>黑体</vt:lpstr>
      <vt:lpstr>楷体</vt:lpstr>
      <vt:lpstr>宋体</vt:lpstr>
      <vt:lpstr>Arial</vt:lpstr>
      <vt:lpstr>Calibri</vt:lpstr>
      <vt:lpstr>Office 主题</vt:lpstr>
      <vt:lpstr>PowerPoint 演示文稿</vt:lpstr>
      <vt:lpstr>PowerPoint 演示文稿</vt:lpstr>
      <vt:lpstr>简单概念</vt:lpstr>
      <vt:lpstr>简单概念</vt:lpstr>
      <vt:lpstr>算法介绍</vt:lpstr>
      <vt:lpstr>算法介绍</vt:lpstr>
      <vt:lpstr>算法介绍</vt:lpstr>
      <vt:lpstr>算法介绍</vt:lpstr>
      <vt:lpstr>算法介绍</vt:lpstr>
      <vt:lpstr>简单概念</vt:lpstr>
      <vt:lpstr>简单概念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简单概念</vt:lpstr>
      <vt:lpstr>算法介绍</vt:lpstr>
      <vt:lpstr>算法介绍</vt:lpstr>
      <vt:lpstr>算法介绍</vt:lpstr>
      <vt:lpstr>算法介绍</vt:lpstr>
      <vt:lpstr>算法介绍</vt:lpstr>
      <vt:lpstr>算法介绍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陈 稀渺</cp:lastModifiedBy>
  <cp:revision>26</cp:revision>
  <dcterms:created xsi:type="dcterms:W3CDTF">2018-01-09T12:57:00Z</dcterms:created>
  <dcterms:modified xsi:type="dcterms:W3CDTF">2022-08-01T08:01:42Z</dcterms:modified>
</cp:coreProperties>
</file>