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32"/>
  </p:handoutMasterIdLst>
  <p:sldIdLst>
    <p:sldId id="535" r:id="rId3"/>
    <p:sldId id="536" r:id="rId4"/>
    <p:sldId id="537" r:id="rId5"/>
    <p:sldId id="538" r:id="rId6"/>
    <p:sldId id="539" r:id="rId7"/>
    <p:sldId id="540" r:id="rId8"/>
    <p:sldId id="541" r:id="rId9"/>
    <p:sldId id="542" r:id="rId10"/>
    <p:sldId id="543" r:id="rId11"/>
    <p:sldId id="544" r:id="rId12"/>
    <p:sldId id="545" r:id="rId13"/>
    <p:sldId id="546" r:id="rId14"/>
    <p:sldId id="547" r:id="rId15"/>
    <p:sldId id="548" r:id="rId17"/>
    <p:sldId id="549" r:id="rId18"/>
    <p:sldId id="550"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Lst>
  <p:sldSz cx="12192000" cy="6858000"/>
  <p:notesSz cx="7104380" cy="10234930"/>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54"/>
        <p:guide pos="3109"/>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565" cy="513524"/>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4171" y="0"/>
            <a:ext cx="3078565" cy="513524"/>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1407"/>
            <a:ext cx="3078565" cy="513523"/>
          </a:xfrm>
          <a:prstGeom prst="rect">
            <a:avLst/>
          </a:prstGeom>
        </p:spPr>
        <p:txBody>
          <a:bodyPr vert="horz" lIns="91440" tIns="45720" rIns="91440" bIns="45720" rtlCol="0" anchor="b"/>
          <a:lstStyle>
            <a:lvl1pPr algn="l">
              <a:defRPr sz="1245"/>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3076"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709613" y="4926013"/>
            <a:ext cx="5683250" cy="4029075"/>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中宋" charset="0"/>
                <a:ea typeface="华文中宋"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a:defRPr>
                <a:latin typeface="华文中宋" charset="0"/>
              </a:defRPr>
            </a:lvl1pPr>
          </a:lstStyle>
          <a:p>
            <a:pPr fontAlgn="auto"/>
            <a:endParaRPr lang="zh-CN" altLang="en-US" strike="noStrike" noProof="1"/>
          </a:p>
        </p:txBody>
      </p:sp>
      <p:sp>
        <p:nvSpPr>
          <p:cNvPr id="6" name="灯片编号占位符 5"/>
          <p:cNvSpPr>
            <a:spLocks noGrp="1"/>
          </p:cNvSpPr>
          <p:nvPr>
            <p:ph type="sldNum" sz="quarter" idx="12"/>
          </p:nvPr>
        </p:nvSpPr>
        <p:spPr/>
        <p:txBody>
          <a:bodyPr/>
          <a:lstStyle>
            <a:lvl1pPr>
              <a:defRPr>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228600"/>
            <a:ext cx="9042400" cy="914400"/>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06400" y="1295400"/>
            <a:ext cx="5435600" cy="5029200"/>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045200" y="1295400"/>
            <a:ext cx="5435600" cy="5029200"/>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0" name="Rectangle 8"/>
          <p:cNvSpPr>
            <a:spLocks noGrp="1" noChangeArrowheads="1"/>
          </p:cNvSpPr>
          <p:nvPr>
            <p:ph type="dt" sz="half" idx="12"/>
          </p:nvPr>
        </p:nvSpPr>
        <p:spPr bwMode="auto">
          <a:xfrm>
            <a:off x="609600" y="6248400"/>
            <a:ext cx="2844800" cy="457200"/>
          </a:xfrm>
          <a:prstGeom prst="rect">
            <a:avLst/>
          </a:prstGeom>
          <a:ln>
            <a:miter lim="800000"/>
          </a:ln>
        </p:spPr>
        <p:txBody>
          <a:bodyPr vert="horz" wrap="square" lIns="91440" tIns="45720" rIns="91440" bIns="45720" numCol="1" rtlCol="0"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zh-CN"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1" name="Rectangle 16"/>
          <p:cNvSpPr>
            <a:spLocks noGrp="1" noChangeArrowheads="1"/>
          </p:cNvSpPr>
          <p:nvPr>
            <p:ph type="sldNum" sz="quarter" idx="4"/>
          </p:nvPr>
        </p:nvSpPr>
        <p:spPr bwMode="auto">
          <a:xfrm>
            <a:off x="8737600" y="6248400"/>
            <a:ext cx="2844800" cy="457200"/>
          </a:xfrm>
          <a:prstGeom prst="rect">
            <a:avLst/>
          </a:prstGeom>
          <a:ln>
            <a:miter lim="800000"/>
          </a:ln>
        </p:spPr>
        <p:txBody>
          <a:bodyPr vert="horz" wrap="square" lIns="91440" tIns="45720" rIns="91440" bIns="45720" numCol="1" rtlCol="0" anchor="t" anchorCtr="0" compatLnSpc="1"/>
          <a:p>
            <a:pPr algn="r" fontAlgn="auto"/>
            <a:fld id="{9A0DB2DC-4C9A-4742-B13C-FB6460FD3503}" type="slidenum">
              <a:rPr lang="en-US" altLang="zh-CN" sz="1000" noProof="1" dirty="0">
                <a:latin typeface="+mn-lt"/>
                <a:ea typeface="+mn-ea"/>
                <a:cs typeface="+mn-cs"/>
              </a:rPr>
            </a:fld>
            <a:endParaRPr lang="en-US" altLang="zh-CN" sz="1000" noProof="1" dirty="0"/>
          </a:p>
        </p:txBody>
      </p:sp>
      <p:sp>
        <p:nvSpPr>
          <p:cNvPr id="5" name="页脚占位符 4"/>
          <p:cNvSpPr>
            <a:spLocks noGrp="1"/>
          </p:cNvSpPr>
          <p:nvPr>
            <p:ph type="ftr" sz="quarter" idx="13"/>
          </p:nvPr>
        </p:nvSpPr>
        <p:spPr>
          <a:xfrm>
            <a:off x="4038600" y="6356350"/>
            <a:ext cx="4114800" cy="365125"/>
          </a:xfrm>
          <a:prstGeom prst="rect">
            <a:avLst/>
          </a:prstGeom>
        </p:spPr>
        <p:txBody>
          <a:bodyPr vert="horz" lIns="91440" tIns="45720" rIns="91440" bIns="45720" rtlCol="0" anchor="ctr"/>
          <a:p>
            <a:pPr marL="0" marR="0" indent="0" algn="ctr" defTabSz="914400" rtl="0" fontAlgn="base">
              <a:lnSpc>
                <a:spcPct val="100000"/>
              </a:lnSpc>
              <a:spcBef>
                <a:spcPct val="0"/>
              </a:spcBef>
              <a:spcAft>
                <a:spcPct val="0"/>
              </a:spcAft>
              <a:buClrTx/>
              <a:buSzTx/>
              <a:buFontTx/>
              <a:buNone/>
              <a:defRPr/>
            </a:pPr>
            <a:endParaRPr kumimoji="0" lang="en-US" altLang="zh-CN" sz="10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51200" y="228600"/>
            <a:ext cx="8534400" cy="1219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3251200" y="1600200"/>
            <a:ext cx="8534400" cy="4495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charset="0"/>
                <a:ea typeface="华文中宋" charset="0"/>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marL="0" indent="711200" eaLnBrk="1" fontAlgn="auto" latinLnBrk="0" hangingPunct="1">
              <a:lnSpc>
                <a:spcPct val="100000"/>
              </a:lnSpc>
              <a:spcBef>
                <a:spcPts val="500"/>
              </a:spcBef>
              <a:buNone/>
              <a:defRPr>
                <a:latin typeface="华文中宋" charset="0"/>
                <a:ea typeface="华文中宋" charset="0"/>
              </a:defRPr>
            </a:lvl1pPr>
            <a:lvl2pPr marL="457200" indent="711200" eaLnBrk="1" fontAlgn="auto" latinLnBrk="0" hangingPunct="1">
              <a:lnSpc>
                <a:spcPct val="100000"/>
              </a:lnSpc>
              <a:spcBef>
                <a:spcPts val="500"/>
              </a:spcBef>
              <a:buNone/>
              <a:defRPr>
                <a:latin typeface="华文中宋" charset="0"/>
                <a:ea typeface="华文中宋" charset="0"/>
              </a:defRPr>
            </a:lvl2pPr>
            <a:lvl3pPr marL="914400" indent="711200" eaLnBrk="1" fontAlgn="auto" latinLnBrk="0" hangingPunct="1">
              <a:lnSpc>
                <a:spcPct val="100000"/>
              </a:lnSpc>
              <a:spcBef>
                <a:spcPts val="500"/>
              </a:spcBef>
              <a:buNone/>
              <a:defRPr>
                <a:latin typeface="华文中宋" charset="0"/>
                <a:ea typeface="华文中宋" charset="0"/>
              </a:defRPr>
            </a:lvl3pPr>
            <a:lvl4pPr marL="1371600" indent="711200" eaLnBrk="1" fontAlgn="auto" latinLnBrk="0" hangingPunct="1">
              <a:lnSpc>
                <a:spcPct val="100000"/>
              </a:lnSpc>
              <a:spcBef>
                <a:spcPts val="500"/>
              </a:spcBef>
              <a:buNone/>
              <a:defRPr>
                <a:latin typeface="华文中宋" charset="0"/>
                <a:ea typeface="华文中宋" charset="0"/>
              </a:defRPr>
            </a:lvl4pPr>
            <a:lvl5pPr marL="1828800" indent="711200" eaLnBrk="1" fontAlgn="auto" latinLnBrk="0" hangingPunct="1">
              <a:lnSpc>
                <a:spcPct val="100000"/>
              </a:lnSpc>
              <a:spcBef>
                <a:spcPts val="500"/>
              </a:spcBef>
              <a:buNone/>
              <a:defRPr>
                <a:latin typeface="华文中宋" charset="0"/>
                <a:ea typeface="华文中宋" charset="0"/>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lvl1pPr>
              <a:defRPr>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11"/>
          </p:nvPr>
        </p:nvSpPr>
        <p:spPr/>
        <p:txBody>
          <a:bodyPr/>
          <a:lstStyle>
            <a:lvl1pPr indent="304800" eaLnBrk="1" fontAlgn="auto" latinLnBrk="0" hangingPunct="1">
              <a:defRPr>
                <a:latin typeface="华文中宋" charset="0"/>
              </a:defRPr>
            </a:lvl1pPr>
          </a:lstStyle>
          <a:p>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中宋" charset="0"/>
              </a:defRPr>
            </a:lvl1pPr>
          </a:lstStyle>
          <a:p>
            <a:pPr fontAlgn="auto"/>
            <a:fld id="{82F288E0-7875-42C4-84C8-98DBBD3BF4D2}" type="datetimeFigureOut">
              <a:rPr lang="zh-CN" altLang="en-US" strike="noStrike" noProof="1" smtClean="0">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中宋" charset="0"/>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中宋" charset="0"/>
              </a:defRPr>
            </a:lvl1pPr>
          </a:lstStyle>
          <a:p>
            <a:pPr fontAlgn="auto"/>
            <a:fld id="{7D9BB5D0-35E4-459D-AEF3-FE4D7C45CC19}" type="slidenum">
              <a:rPr lang="zh-CN" altLang="en-US" strike="noStrike" noProof="1" smtClean="0">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华文中宋" charset="0"/>
          <a:ea typeface="华文中宋" charset="0"/>
          <a:cs typeface="+mj-cs"/>
        </a:defRPr>
      </a:lvl1pPr>
    </p:titleStyle>
    <p:bodyStyle>
      <a:lvl1pPr marL="0" indent="711200" algn="l" defTabSz="914400" rtl="0" eaLnBrk="1" fontAlgn="auto" latinLnBrk="0" hangingPunct="1">
        <a:lnSpc>
          <a:spcPct val="100000"/>
        </a:lnSpc>
        <a:spcBef>
          <a:spcPts val="500"/>
        </a:spcBef>
        <a:buFont typeface="Arial" panose="020B0604020202020204" pitchFamily="34" charset="0"/>
        <a:buNone/>
        <a:defRPr sz="2800" kern="1200">
          <a:solidFill>
            <a:schemeClr val="tx1"/>
          </a:solidFill>
          <a:latin typeface="华文中宋" charset="0"/>
          <a:ea typeface="华文中宋" charset="0"/>
          <a:cs typeface="+mn-cs"/>
        </a:defRPr>
      </a:lvl1pPr>
      <a:lvl2pPr marL="457200" indent="609600" algn="l" defTabSz="914400" rtl="0" eaLnBrk="1" fontAlgn="auto" latinLnBrk="0" hangingPunct="1">
        <a:lnSpc>
          <a:spcPct val="100000"/>
        </a:lnSpc>
        <a:spcBef>
          <a:spcPts val="500"/>
        </a:spcBef>
        <a:buFont typeface="Arial" panose="020B0604020202020204" pitchFamily="34" charset="0"/>
        <a:buNone/>
        <a:defRPr sz="2400" kern="1200">
          <a:solidFill>
            <a:schemeClr val="tx1"/>
          </a:solidFill>
          <a:latin typeface="华文中宋" charset="0"/>
          <a:ea typeface="华文中宋" charset="0"/>
          <a:cs typeface="+mn-cs"/>
        </a:defRPr>
      </a:lvl2pPr>
      <a:lvl3pPr marL="914400" indent="508000" algn="l" defTabSz="914400" rtl="0" eaLnBrk="1" fontAlgn="auto" latinLnBrk="0" hangingPunct="1">
        <a:lnSpc>
          <a:spcPct val="100000"/>
        </a:lnSpc>
        <a:spcBef>
          <a:spcPts val="500"/>
        </a:spcBef>
        <a:buFont typeface="Arial" panose="020B0604020202020204" pitchFamily="34" charset="0"/>
        <a:buNone/>
        <a:defRPr sz="2000" kern="1200">
          <a:solidFill>
            <a:schemeClr val="tx1"/>
          </a:solidFill>
          <a:latin typeface="华文中宋" charset="0"/>
          <a:ea typeface="华文中宋" charset="0"/>
          <a:cs typeface="+mn-cs"/>
        </a:defRPr>
      </a:lvl3pPr>
      <a:lvl4pPr marL="13716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4pPr>
      <a:lvl5pPr marL="1828800" indent="457200" algn="l" defTabSz="914400" rtl="0" eaLnBrk="1" fontAlgn="auto" latinLnBrk="0" hangingPunct="1">
        <a:lnSpc>
          <a:spcPct val="100000"/>
        </a:lnSpc>
        <a:spcBef>
          <a:spcPts val="500"/>
        </a:spcBef>
        <a:buFont typeface="Arial" panose="020B0604020202020204" pitchFamily="34" charset="0"/>
        <a:buNone/>
        <a:defRPr sz="1800" kern="1200">
          <a:solidFill>
            <a:schemeClr val="tx1"/>
          </a:solidFill>
          <a:latin typeface="华文中宋" charset="0"/>
          <a:ea typeface="华文中宋"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ext Box 2"/>
          <p:cNvSpPr txBox="1"/>
          <p:nvPr/>
        </p:nvSpPr>
        <p:spPr>
          <a:xfrm>
            <a:off x="1905000" y="2590800"/>
            <a:ext cx="8305800" cy="922020"/>
          </a:xfrm>
          <a:prstGeom prst="rect">
            <a:avLst/>
          </a:prstGeom>
          <a:noFill/>
          <a:ln w="9525">
            <a:noFill/>
          </a:ln>
        </p:spPr>
        <p:txBody>
          <a:bodyPr anchor="t">
            <a:spAutoFit/>
          </a:bodyPr>
          <a:p>
            <a:pPr algn="ctr">
              <a:spcBef>
                <a:spcPct val="50000"/>
              </a:spcBef>
            </a:pPr>
            <a:r>
              <a:rPr lang="zh-CN" altLang="en-US" sz="5400" b="1" dirty="0">
                <a:latin typeface="Times New Roman" panose="02020603050405020304" pitchFamily="18" charset="0"/>
                <a:ea typeface="宋体" panose="02010600030101010101" pitchFamily="2" charset="-122"/>
              </a:rPr>
              <a:t>指针和引用 </a:t>
            </a:r>
            <a:endParaRPr lang="zh-CN" altLang="en-US" sz="5400" b="1"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2"/>
          <p:cNvSpPr txBox="1"/>
          <p:nvPr/>
        </p:nvSpPr>
        <p:spPr>
          <a:xfrm>
            <a:off x="838200" y="577850"/>
            <a:ext cx="497459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输入</a:t>
            </a:r>
            <a:r>
              <a:rPr lang="en-US" altLang="zh-CN" sz="2000" dirty="0">
                <a:latin typeface="Times New Roman" panose="02020603050405020304" pitchFamily="18" charset="0"/>
                <a:ea typeface="宋体" panose="02010600030101010101" pitchFamily="2" charset="-122"/>
              </a:rPr>
              <a:t>a, b</a:t>
            </a:r>
            <a:r>
              <a:rPr lang="zh-CN" altLang="en-US" sz="2000" dirty="0">
                <a:latin typeface="Times New Roman" panose="02020603050405020304" pitchFamily="18" charset="0"/>
                <a:ea typeface="宋体" panose="02010600030101010101" pitchFamily="2" charset="-122"/>
              </a:rPr>
              <a:t>两个整数，按大小输出这两个数。</a:t>
            </a:r>
            <a:endParaRPr lang="zh-CN" altLang="en-US" sz="2000" dirty="0">
              <a:latin typeface="Times New Roman" panose="02020603050405020304" pitchFamily="18" charset="0"/>
              <a:ea typeface="宋体" panose="02010600030101010101" pitchFamily="2" charset="-122"/>
            </a:endParaRPr>
          </a:p>
        </p:txBody>
      </p:sp>
      <p:sp>
        <p:nvSpPr>
          <p:cNvPr id="12290" name="Text Box 3"/>
          <p:cNvSpPr txBox="1"/>
          <p:nvPr/>
        </p:nvSpPr>
        <p:spPr>
          <a:xfrm>
            <a:off x="838200" y="1583055"/>
            <a:ext cx="4435475" cy="279146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*p1, *p2, *p, a,b;</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cin&gt;&gt;a&gt;&gt;b;</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p1=&amp;a;  p2=&amp;b;</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if (a&lt;b)</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  p=p1;  p1=p2;  p2=p;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cout&lt;&lt;a&lt;&lt;‘\t’&lt;&lt;b&lt;&lt;endl;</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cout&lt;&lt;*p1&lt;&lt;‘\t’&lt;&lt;*p2&lt;&lt;endl;</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12292" name="Text Box 4"/>
          <p:cNvSpPr txBox="1"/>
          <p:nvPr/>
        </p:nvSpPr>
        <p:spPr>
          <a:xfrm>
            <a:off x="8702040" y="1537018"/>
            <a:ext cx="1066800" cy="360045"/>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293" name="Text Box 5"/>
          <p:cNvSpPr txBox="1"/>
          <p:nvPr/>
        </p:nvSpPr>
        <p:spPr>
          <a:xfrm>
            <a:off x="7025640" y="1537018"/>
            <a:ext cx="1066800" cy="360045"/>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294" name="Text Box 6"/>
          <p:cNvSpPr txBox="1"/>
          <p:nvPr/>
        </p:nvSpPr>
        <p:spPr>
          <a:xfrm>
            <a:off x="8702040" y="10798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12295" name="Text Box 7"/>
          <p:cNvSpPr txBox="1"/>
          <p:nvPr/>
        </p:nvSpPr>
        <p:spPr>
          <a:xfrm>
            <a:off x="7025640" y="10798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12296" name="Line 8"/>
          <p:cNvSpPr/>
          <p:nvPr/>
        </p:nvSpPr>
        <p:spPr>
          <a:xfrm flipH="1" flipV="1">
            <a:off x="9235440" y="2070418"/>
            <a:ext cx="0" cy="609600"/>
          </a:xfrm>
          <a:prstGeom prst="line">
            <a:avLst/>
          </a:prstGeom>
          <a:ln w="41275" cap="flat" cmpd="sng">
            <a:solidFill>
              <a:srgbClr val="FF0000"/>
            </a:solidFill>
            <a:prstDash val="solid"/>
            <a:round/>
            <a:headEnd type="none" w="med" len="med"/>
            <a:tailEnd type="stealth" w="med" len="lg"/>
          </a:ln>
        </p:spPr>
      </p:sp>
      <p:sp>
        <p:nvSpPr>
          <p:cNvPr id="12297" name="Line 9"/>
          <p:cNvSpPr/>
          <p:nvPr/>
        </p:nvSpPr>
        <p:spPr>
          <a:xfrm flipH="1" flipV="1">
            <a:off x="7559040" y="2070418"/>
            <a:ext cx="0" cy="609600"/>
          </a:xfrm>
          <a:prstGeom prst="line">
            <a:avLst/>
          </a:prstGeom>
          <a:ln w="41275" cap="flat" cmpd="sng">
            <a:solidFill>
              <a:srgbClr val="FF0000"/>
            </a:solidFill>
            <a:prstDash val="solid"/>
            <a:round/>
            <a:headEnd type="none" w="med" len="med"/>
            <a:tailEnd type="stealth" w="med" len="lg"/>
          </a:ln>
        </p:spPr>
      </p:sp>
      <p:sp>
        <p:nvSpPr>
          <p:cNvPr id="12298" name="Text Box 10"/>
          <p:cNvSpPr txBox="1"/>
          <p:nvPr/>
        </p:nvSpPr>
        <p:spPr>
          <a:xfrm>
            <a:off x="7101840" y="2680018"/>
            <a:ext cx="1219200" cy="360045"/>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299" name="Text Box 11"/>
          <p:cNvSpPr txBox="1"/>
          <p:nvPr/>
        </p:nvSpPr>
        <p:spPr>
          <a:xfrm>
            <a:off x="7101840" y="31372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p1</a:t>
            </a:r>
            <a:endParaRPr lang="en-US" altLang="zh-CN" sz="2000" dirty="0">
              <a:latin typeface="Times New Roman" panose="02020603050405020304" pitchFamily="18" charset="0"/>
              <a:ea typeface="宋体" panose="02010600030101010101" pitchFamily="2" charset="-122"/>
            </a:endParaRPr>
          </a:p>
        </p:txBody>
      </p:sp>
      <p:sp>
        <p:nvSpPr>
          <p:cNvPr id="12300" name="Text Box 12"/>
          <p:cNvSpPr txBox="1"/>
          <p:nvPr/>
        </p:nvSpPr>
        <p:spPr>
          <a:xfrm>
            <a:off x="8778240" y="2680018"/>
            <a:ext cx="1066800" cy="360045"/>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301" name="Text Box 13"/>
          <p:cNvSpPr txBox="1"/>
          <p:nvPr/>
        </p:nvSpPr>
        <p:spPr>
          <a:xfrm>
            <a:off x="8778240" y="31372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p2</a:t>
            </a:r>
            <a:endParaRPr lang="en-US" altLang="zh-CN" sz="2000" dirty="0">
              <a:latin typeface="Times New Roman" panose="02020603050405020304" pitchFamily="18" charset="0"/>
              <a:ea typeface="宋体" panose="02010600030101010101" pitchFamily="2" charset="-122"/>
            </a:endParaRPr>
          </a:p>
        </p:txBody>
      </p:sp>
      <p:sp>
        <p:nvSpPr>
          <p:cNvPr id="12302" name="Text Box 14"/>
          <p:cNvSpPr txBox="1"/>
          <p:nvPr/>
        </p:nvSpPr>
        <p:spPr>
          <a:xfrm>
            <a:off x="8778240" y="26800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&amp;b</a:t>
            </a:r>
            <a:endParaRPr lang="en-US" altLang="zh-CN" sz="2000" dirty="0">
              <a:latin typeface="Times New Roman" panose="02020603050405020304" pitchFamily="18" charset="0"/>
              <a:ea typeface="宋体" panose="02010600030101010101" pitchFamily="2" charset="-122"/>
            </a:endParaRPr>
          </a:p>
        </p:txBody>
      </p:sp>
      <p:sp>
        <p:nvSpPr>
          <p:cNvPr id="12303" name="Text Box 15"/>
          <p:cNvSpPr txBox="1"/>
          <p:nvPr/>
        </p:nvSpPr>
        <p:spPr>
          <a:xfrm>
            <a:off x="7178040" y="2680018"/>
            <a:ext cx="9906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&amp;a</a:t>
            </a:r>
            <a:endParaRPr lang="en-US" altLang="zh-CN" sz="2000" dirty="0">
              <a:latin typeface="Times New Roman" panose="02020603050405020304" pitchFamily="18" charset="0"/>
              <a:ea typeface="宋体" panose="02010600030101010101" pitchFamily="2" charset="-122"/>
            </a:endParaRPr>
          </a:p>
        </p:txBody>
      </p:sp>
      <p:sp>
        <p:nvSpPr>
          <p:cNvPr id="12304" name="Text Box 16"/>
          <p:cNvSpPr txBox="1"/>
          <p:nvPr/>
        </p:nvSpPr>
        <p:spPr>
          <a:xfrm>
            <a:off x="8702040" y="15370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100</a:t>
            </a:r>
            <a:endParaRPr lang="en-US" altLang="zh-CN" sz="2000" dirty="0">
              <a:latin typeface="Times New Roman" panose="02020603050405020304" pitchFamily="18" charset="0"/>
              <a:ea typeface="宋体" panose="02010600030101010101" pitchFamily="2" charset="-122"/>
            </a:endParaRPr>
          </a:p>
        </p:txBody>
      </p:sp>
      <p:sp>
        <p:nvSpPr>
          <p:cNvPr id="12305" name="Text Box 17"/>
          <p:cNvSpPr txBox="1"/>
          <p:nvPr/>
        </p:nvSpPr>
        <p:spPr>
          <a:xfrm>
            <a:off x="7025640" y="15370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p:txBody>
      </p:sp>
      <p:sp>
        <p:nvSpPr>
          <p:cNvPr id="12306" name="Text Box 18"/>
          <p:cNvSpPr txBox="1"/>
          <p:nvPr/>
        </p:nvSpPr>
        <p:spPr>
          <a:xfrm>
            <a:off x="10302240" y="2680018"/>
            <a:ext cx="1066800" cy="360045"/>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307" name="Text Box 19"/>
          <p:cNvSpPr txBox="1"/>
          <p:nvPr/>
        </p:nvSpPr>
        <p:spPr>
          <a:xfrm>
            <a:off x="10302240" y="31372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a:t>
            </a:r>
            <a:endParaRPr lang="en-US" altLang="zh-CN" sz="2000" dirty="0">
              <a:latin typeface="Times New Roman" panose="02020603050405020304" pitchFamily="18" charset="0"/>
              <a:ea typeface="宋体" panose="02010600030101010101" pitchFamily="2" charset="-122"/>
            </a:endParaRPr>
          </a:p>
        </p:txBody>
      </p:sp>
      <p:sp>
        <p:nvSpPr>
          <p:cNvPr id="12308" name="Text Box 20"/>
          <p:cNvSpPr txBox="1"/>
          <p:nvPr/>
        </p:nvSpPr>
        <p:spPr>
          <a:xfrm>
            <a:off x="10302240" y="2680018"/>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&amp;a</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12309" name="Text Box 21"/>
          <p:cNvSpPr txBox="1"/>
          <p:nvPr/>
        </p:nvSpPr>
        <p:spPr>
          <a:xfrm>
            <a:off x="7330440" y="2680018"/>
            <a:ext cx="685800" cy="36004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&amp;b</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12310" name="Text Box 22"/>
          <p:cNvSpPr txBox="1"/>
          <p:nvPr/>
        </p:nvSpPr>
        <p:spPr>
          <a:xfrm>
            <a:off x="8930640" y="2680018"/>
            <a:ext cx="685800" cy="36004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&amp;a</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12311" name="Text Box 23"/>
          <p:cNvSpPr txBox="1"/>
          <p:nvPr/>
        </p:nvSpPr>
        <p:spPr>
          <a:xfrm>
            <a:off x="7482840" y="2146618"/>
            <a:ext cx="228600" cy="360045"/>
          </a:xfrm>
          <a:prstGeom prst="rect">
            <a:avLst/>
          </a:prstGeom>
          <a:solidFill>
            <a:schemeClr val="bg1"/>
          </a:solidFill>
          <a:ln w="12700">
            <a:noFill/>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312" name="Text Box 24"/>
          <p:cNvSpPr txBox="1"/>
          <p:nvPr/>
        </p:nvSpPr>
        <p:spPr>
          <a:xfrm>
            <a:off x="9083040" y="2146618"/>
            <a:ext cx="228600" cy="360045"/>
          </a:xfrm>
          <a:prstGeom prst="rect">
            <a:avLst/>
          </a:prstGeom>
          <a:solidFill>
            <a:schemeClr val="bg1"/>
          </a:solidFill>
          <a:ln w="12700">
            <a:noFill/>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2313" name="Line 25"/>
          <p:cNvSpPr/>
          <p:nvPr/>
        </p:nvSpPr>
        <p:spPr>
          <a:xfrm flipV="1">
            <a:off x="7559040" y="2070418"/>
            <a:ext cx="1600200" cy="609600"/>
          </a:xfrm>
          <a:prstGeom prst="line">
            <a:avLst/>
          </a:prstGeom>
          <a:ln w="57150" cap="flat" cmpd="sng">
            <a:solidFill>
              <a:srgbClr val="FF0000"/>
            </a:solidFill>
            <a:prstDash val="solid"/>
            <a:round/>
            <a:headEnd type="none" w="med" len="med"/>
            <a:tailEnd type="triangle" w="med" len="med"/>
          </a:ln>
        </p:spPr>
      </p:sp>
      <p:sp>
        <p:nvSpPr>
          <p:cNvPr id="12314" name="Line 26"/>
          <p:cNvSpPr/>
          <p:nvPr/>
        </p:nvSpPr>
        <p:spPr>
          <a:xfrm flipH="1" flipV="1">
            <a:off x="7482840" y="2070418"/>
            <a:ext cx="1752600" cy="533400"/>
          </a:xfrm>
          <a:prstGeom prst="line">
            <a:avLst/>
          </a:prstGeom>
          <a:ln w="57150" cap="flat" cmpd="sng">
            <a:solidFill>
              <a:srgbClr val="FF0000"/>
            </a:solidFill>
            <a:prstDash val="solid"/>
            <a:round/>
            <a:headEnd type="none" w="med" len="med"/>
            <a:tailEnd type="triangle" w="med" len="med"/>
          </a:ln>
        </p:spPr>
      </p:sp>
      <p:sp>
        <p:nvSpPr>
          <p:cNvPr id="12315" name="Text Box 27"/>
          <p:cNvSpPr txBox="1"/>
          <p:nvPr/>
        </p:nvSpPr>
        <p:spPr>
          <a:xfrm>
            <a:off x="7863205" y="4014470"/>
            <a:ext cx="1372235"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10       100</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12316" name="Text Box 28"/>
          <p:cNvSpPr txBox="1"/>
          <p:nvPr/>
        </p:nvSpPr>
        <p:spPr>
          <a:xfrm>
            <a:off x="7863205" y="4471670"/>
            <a:ext cx="167640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100      10</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12317" name="AutoShape 29"/>
          <p:cNvSpPr/>
          <p:nvPr/>
        </p:nvSpPr>
        <p:spPr>
          <a:xfrm>
            <a:off x="3790950" y="2302510"/>
            <a:ext cx="1239520" cy="423545"/>
          </a:xfrm>
          <a:prstGeom prst="wedgeRoundRectCallout">
            <a:avLst>
              <a:gd name="adj1" fmla="val -63831"/>
              <a:gd name="adj2" fmla="val 147901"/>
              <a:gd name="adj3" fmla="val 16667"/>
            </a:avLst>
          </a:prstGeom>
          <a:solidFill>
            <a:srgbClr val="0000CC"/>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交换地址</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12318" name="AutoShape 30"/>
          <p:cNvSpPr/>
          <p:nvPr/>
        </p:nvSpPr>
        <p:spPr>
          <a:xfrm>
            <a:off x="838200" y="5175885"/>
            <a:ext cx="4973955" cy="441960"/>
          </a:xfrm>
          <a:prstGeom prst="wedgeRoundRectCallout">
            <a:avLst>
              <a:gd name="adj1" fmla="val -26060"/>
              <a:gd name="adj2" fmla="val 42560"/>
              <a:gd name="adj3" fmla="val 16667"/>
            </a:avLst>
          </a:prstGeom>
          <a:solidFill>
            <a:srgbClr val="0000CC"/>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虽然变量不变，但指向变量的指针发生变化</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wipe(left)">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4"/>
                                        </p:tgtEl>
                                        <p:attrNameLst>
                                          <p:attrName>style.visibility</p:attrName>
                                        </p:attrNameLst>
                                      </p:cBhvr>
                                      <p:to>
                                        <p:strVal val="visible"/>
                                      </p:to>
                                    </p:set>
                                    <p:animEffect transition="in" filter="wipe(left)">
                                      <p:cBhvr>
                                        <p:cTn id="22" dur="500"/>
                                        <p:tgtEl>
                                          <p:spTgt spid="122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wipe(left)">
                                      <p:cBhvr>
                                        <p:cTn id="27" dur="500"/>
                                        <p:tgtEl>
                                          <p:spTgt spid="122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9"/>
                                        </p:tgtEl>
                                        <p:attrNameLst>
                                          <p:attrName>style.visibility</p:attrName>
                                        </p:attrNameLst>
                                      </p:cBhvr>
                                      <p:to>
                                        <p:strVal val="visible"/>
                                      </p:to>
                                    </p:set>
                                    <p:animEffect transition="in" filter="wipe(left)">
                                      <p:cBhvr>
                                        <p:cTn id="32" dur="500"/>
                                        <p:tgtEl>
                                          <p:spTgt spid="122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wipe(left)">
                                      <p:cBhvr>
                                        <p:cTn id="37" dur="500"/>
                                        <p:tgtEl>
                                          <p:spTgt spid="123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01"/>
                                        </p:tgtEl>
                                        <p:attrNameLst>
                                          <p:attrName>style.visibility</p:attrName>
                                        </p:attrNameLst>
                                      </p:cBhvr>
                                      <p:to>
                                        <p:strVal val="visible"/>
                                      </p:to>
                                    </p:set>
                                    <p:animEffect transition="in" filter="wipe(left)">
                                      <p:cBhvr>
                                        <p:cTn id="42" dur="500"/>
                                        <p:tgtEl>
                                          <p:spTgt spid="1230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06"/>
                                        </p:tgtEl>
                                        <p:attrNameLst>
                                          <p:attrName>style.visibility</p:attrName>
                                        </p:attrNameLst>
                                      </p:cBhvr>
                                      <p:to>
                                        <p:strVal val="visible"/>
                                      </p:to>
                                    </p:set>
                                    <p:animEffect transition="in" filter="wipe(left)">
                                      <p:cBhvr>
                                        <p:cTn id="47" dur="500"/>
                                        <p:tgtEl>
                                          <p:spTgt spid="123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307"/>
                                        </p:tgtEl>
                                        <p:attrNameLst>
                                          <p:attrName>style.visibility</p:attrName>
                                        </p:attrNameLst>
                                      </p:cBhvr>
                                      <p:to>
                                        <p:strVal val="visible"/>
                                      </p:to>
                                    </p:set>
                                    <p:animEffect transition="in" filter="wipe(left)">
                                      <p:cBhvr>
                                        <p:cTn id="52" dur="500"/>
                                        <p:tgtEl>
                                          <p:spTgt spid="123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305"/>
                                        </p:tgtEl>
                                        <p:attrNameLst>
                                          <p:attrName>style.visibility</p:attrName>
                                        </p:attrNameLst>
                                      </p:cBhvr>
                                      <p:to>
                                        <p:strVal val="visible"/>
                                      </p:to>
                                    </p:set>
                                    <p:animEffect transition="in" filter="wipe(left)">
                                      <p:cBhvr>
                                        <p:cTn id="57" dur="500"/>
                                        <p:tgtEl>
                                          <p:spTgt spid="123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304"/>
                                        </p:tgtEl>
                                        <p:attrNameLst>
                                          <p:attrName>style.visibility</p:attrName>
                                        </p:attrNameLst>
                                      </p:cBhvr>
                                      <p:to>
                                        <p:strVal val="visible"/>
                                      </p:to>
                                    </p:set>
                                    <p:animEffect transition="in" filter="wipe(left)">
                                      <p:cBhvr>
                                        <p:cTn id="62" dur="500"/>
                                        <p:tgtEl>
                                          <p:spTgt spid="1230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303"/>
                                        </p:tgtEl>
                                        <p:attrNameLst>
                                          <p:attrName>style.visibility</p:attrName>
                                        </p:attrNameLst>
                                      </p:cBhvr>
                                      <p:to>
                                        <p:strVal val="visible"/>
                                      </p:to>
                                    </p:set>
                                    <p:animEffect transition="in" filter="wipe(left)">
                                      <p:cBhvr>
                                        <p:cTn id="67" dur="500"/>
                                        <p:tgtEl>
                                          <p:spTgt spid="1230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302"/>
                                        </p:tgtEl>
                                        <p:attrNameLst>
                                          <p:attrName>style.visibility</p:attrName>
                                        </p:attrNameLst>
                                      </p:cBhvr>
                                      <p:to>
                                        <p:strVal val="visible"/>
                                      </p:to>
                                    </p:set>
                                    <p:animEffect transition="in" filter="wipe(left)">
                                      <p:cBhvr>
                                        <p:cTn id="72" dur="500"/>
                                        <p:tgtEl>
                                          <p:spTgt spid="1230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2297"/>
                                        </p:tgtEl>
                                        <p:attrNameLst>
                                          <p:attrName>style.visibility</p:attrName>
                                        </p:attrNameLst>
                                      </p:cBhvr>
                                      <p:to>
                                        <p:strVal val="visible"/>
                                      </p:to>
                                    </p:set>
                                    <p:animEffect transition="in" filter="wipe(down)">
                                      <p:cBhvr>
                                        <p:cTn id="77" dur="500"/>
                                        <p:tgtEl>
                                          <p:spTgt spid="1229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2296"/>
                                        </p:tgtEl>
                                        <p:attrNameLst>
                                          <p:attrName>style.visibility</p:attrName>
                                        </p:attrNameLst>
                                      </p:cBhvr>
                                      <p:to>
                                        <p:strVal val="visible"/>
                                      </p:to>
                                    </p:set>
                                    <p:animEffect transition="in" filter="wipe(down)">
                                      <p:cBhvr>
                                        <p:cTn id="82" dur="500"/>
                                        <p:tgtEl>
                                          <p:spTgt spid="1229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08"/>
                                        </p:tgtEl>
                                        <p:attrNameLst>
                                          <p:attrName>style.visibility</p:attrName>
                                        </p:attrNameLst>
                                      </p:cBhvr>
                                      <p:to>
                                        <p:strVal val="visible"/>
                                      </p:to>
                                    </p:set>
                                    <p:animEffect transition="in" filter="wipe(left)">
                                      <p:cBhvr>
                                        <p:cTn id="87" dur="500"/>
                                        <p:tgtEl>
                                          <p:spTgt spid="1230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309"/>
                                        </p:tgtEl>
                                        <p:attrNameLst>
                                          <p:attrName>style.visibility</p:attrName>
                                        </p:attrNameLst>
                                      </p:cBhvr>
                                      <p:to>
                                        <p:strVal val="visible"/>
                                      </p:to>
                                    </p:set>
                                    <p:animEffect transition="in" filter="wipe(left)">
                                      <p:cBhvr>
                                        <p:cTn id="92" dur="500"/>
                                        <p:tgtEl>
                                          <p:spTgt spid="1230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2310"/>
                                        </p:tgtEl>
                                        <p:attrNameLst>
                                          <p:attrName>style.visibility</p:attrName>
                                        </p:attrNameLst>
                                      </p:cBhvr>
                                      <p:to>
                                        <p:strVal val="visible"/>
                                      </p:to>
                                    </p:set>
                                    <p:animEffect transition="in" filter="wipe(left)">
                                      <p:cBhvr>
                                        <p:cTn id="97" dur="500"/>
                                        <p:tgtEl>
                                          <p:spTgt spid="123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2317"/>
                                        </p:tgtEl>
                                        <p:attrNameLst>
                                          <p:attrName>style.visibility</p:attrName>
                                        </p:attrNameLst>
                                      </p:cBhvr>
                                      <p:to>
                                        <p:strVal val="visible"/>
                                      </p:to>
                                    </p:set>
                                    <p:animEffect transition="in" filter="wipe(up)">
                                      <p:cBhvr>
                                        <p:cTn id="102" dur="500"/>
                                        <p:tgtEl>
                                          <p:spTgt spid="1231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2311"/>
                                        </p:tgtEl>
                                        <p:attrNameLst>
                                          <p:attrName>style.visibility</p:attrName>
                                        </p:attrNameLst>
                                      </p:cBhvr>
                                      <p:to>
                                        <p:strVal val="visible"/>
                                      </p:to>
                                    </p:set>
                                    <p:animEffect transition="in" filter="wipe(down)">
                                      <p:cBhvr>
                                        <p:cTn id="107" dur="500"/>
                                        <p:tgtEl>
                                          <p:spTgt spid="1231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2312"/>
                                        </p:tgtEl>
                                        <p:attrNameLst>
                                          <p:attrName>style.visibility</p:attrName>
                                        </p:attrNameLst>
                                      </p:cBhvr>
                                      <p:to>
                                        <p:strVal val="visible"/>
                                      </p:to>
                                    </p:set>
                                    <p:animEffect transition="in" filter="wipe(down)">
                                      <p:cBhvr>
                                        <p:cTn id="112" dur="500"/>
                                        <p:tgtEl>
                                          <p:spTgt spid="1231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2313"/>
                                        </p:tgtEl>
                                        <p:attrNameLst>
                                          <p:attrName>style.visibility</p:attrName>
                                        </p:attrNameLst>
                                      </p:cBhvr>
                                      <p:to>
                                        <p:strVal val="visible"/>
                                      </p:to>
                                    </p:set>
                                    <p:animEffect transition="in" filter="wipe(left)">
                                      <p:cBhvr>
                                        <p:cTn id="117" dur="500"/>
                                        <p:tgtEl>
                                          <p:spTgt spid="123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nodeType="clickEffect">
                                  <p:stCondLst>
                                    <p:cond delay="0"/>
                                  </p:stCondLst>
                                  <p:childTnLst>
                                    <p:set>
                                      <p:cBhvr>
                                        <p:cTn id="121" dur="1" fill="hold">
                                          <p:stCondLst>
                                            <p:cond delay="0"/>
                                          </p:stCondLst>
                                        </p:cTn>
                                        <p:tgtEl>
                                          <p:spTgt spid="12314"/>
                                        </p:tgtEl>
                                        <p:attrNameLst>
                                          <p:attrName>style.visibility</p:attrName>
                                        </p:attrNameLst>
                                      </p:cBhvr>
                                      <p:to>
                                        <p:strVal val="visible"/>
                                      </p:to>
                                    </p:set>
                                    <p:animEffect transition="in" filter="wipe(right)">
                                      <p:cBhvr>
                                        <p:cTn id="122" dur="500"/>
                                        <p:tgtEl>
                                          <p:spTgt spid="1231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2315"/>
                                        </p:tgtEl>
                                        <p:attrNameLst>
                                          <p:attrName>style.visibility</p:attrName>
                                        </p:attrNameLst>
                                      </p:cBhvr>
                                      <p:to>
                                        <p:strVal val="visible"/>
                                      </p:to>
                                    </p:set>
                                    <p:animEffect transition="in" filter="wipe(left)">
                                      <p:cBhvr>
                                        <p:cTn id="127" dur="500"/>
                                        <p:tgtEl>
                                          <p:spTgt spid="1231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316"/>
                                        </p:tgtEl>
                                        <p:attrNameLst>
                                          <p:attrName>style.visibility</p:attrName>
                                        </p:attrNameLst>
                                      </p:cBhvr>
                                      <p:to>
                                        <p:strVal val="visible"/>
                                      </p:to>
                                    </p:set>
                                    <p:animEffect transition="in" filter="wipe(left)">
                                      <p:cBhvr>
                                        <p:cTn id="132" dur="500"/>
                                        <p:tgtEl>
                                          <p:spTgt spid="1231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2318"/>
                                        </p:tgtEl>
                                        <p:attrNameLst>
                                          <p:attrName>style.visibility</p:attrName>
                                        </p:attrNameLst>
                                      </p:cBhvr>
                                      <p:to>
                                        <p:strVal val="visible"/>
                                      </p:to>
                                    </p:set>
                                    <p:animEffect transition="in" filter="wipe(up)">
                                      <p:cBhvr>
                                        <p:cTn id="137" dur="500"/>
                                        <p:tgtEl>
                                          <p:spTgt spid="1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ldLvl="0" animBg="1"/>
      <p:bldP spid="12293" grpId="0" bldLvl="0" animBg="1"/>
      <p:bldP spid="12294" grpId="0"/>
      <p:bldP spid="12295" grpId="0"/>
      <p:bldP spid="12298" grpId="0" bldLvl="0" animBg="1"/>
      <p:bldP spid="12299" grpId="0"/>
      <p:bldP spid="12300" grpId="0" bldLvl="0" animBg="1"/>
      <p:bldP spid="12301" grpId="0"/>
      <p:bldP spid="12302" grpId="0"/>
      <p:bldP spid="12303" grpId="0"/>
      <p:bldP spid="12304" grpId="0"/>
      <p:bldP spid="12305" grpId="0"/>
      <p:bldP spid="12306" grpId="0" bldLvl="0" animBg="1"/>
      <p:bldP spid="12307" grpId="0"/>
      <p:bldP spid="12308" grpId="0"/>
      <p:bldP spid="12309" grpId="0" bldLvl="0" animBg="1"/>
      <p:bldP spid="12310" grpId="0" bldLvl="0" animBg="1"/>
      <p:bldP spid="12311" grpId="0" bldLvl="0" animBg="1"/>
      <p:bldP spid="12312" grpId="0" bldLvl="0" animBg="1"/>
      <p:bldP spid="12315" grpId="0"/>
      <p:bldP spid="12316" grpId="0"/>
      <p:bldP spid="12317" grpId="0" bldLvl="0" animBg="1"/>
      <p:bldP spid="123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2"/>
          <p:cNvSpPr txBox="1"/>
          <p:nvPr/>
        </p:nvSpPr>
        <p:spPr>
          <a:xfrm>
            <a:off x="838200" y="53975"/>
            <a:ext cx="6350000" cy="6946265"/>
          </a:xfrm>
          <a:prstGeom prst="rect">
            <a:avLst/>
          </a:prstGeom>
          <a:noFill/>
          <a:ln w="41275">
            <a:noFill/>
          </a:ln>
        </p:spPr>
        <p:txBody>
          <a:bodyPr wrap="square" lIns="18000" tIns="10800" rIns="18000" bIns="10800" anchor="t">
            <a:spAutoFit/>
          </a:bodyPr>
          <a:p>
            <a:r>
              <a:rPr lang="en-US" altLang="zh-CN" dirty="0">
                <a:latin typeface="Times New Roman" panose="02020603050405020304" pitchFamily="18" charset="0"/>
                <a:ea typeface="宋体" panose="02010600030101010101" pitchFamily="2" charset="-122"/>
              </a:rPr>
              <a:t>#include&lt;iostream&gt;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using namespace std;</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int main(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int  a=10,  b=100, c;</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int  *p1,  *p2, *p3;</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p1=&amp;a;   p2=&amp;b</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赋值给指针变量</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cout&lt;&lt;a&lt;&lt;‘\t’&lt;&lt;b&lt;&lt;endl;//</a:t>
            </a:r>
            <a:r>
              <a:rPr lang="zh-CN" altLang="en-US" dirty="0">
                <a:latin typeface="Times New Roman" panose="02020603050405020304" pitchFamily="18" charset="0"/>
                <a:ea typeface="宋体" panose="02010600030101010101" pitchFamily="2" charset="-122"/>
              </a:rPr>
              <a:t>输出变量</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的值</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r>
              <a:rPr lang="zh-CN" altLang="en-US" dirty="0">
                <a:latin typeface="Times New Roman" panose="02020603050405020304" pitchFamily="18" charset="0"/>
                <a:ea typeface="宋体" panose="02010600030101010101" pitchFamily="2" charset="-122"/>
              </a:rPr>
              <a:t>输出指针</a:t>
            </a:r>
            <a:r>
              <a:rPr lang="en-US" altLang="zh-CN" dirty="0">
                <a:latin typeface="Times New Roman" panose="02020603050405020304" pitchFamily="18" charset="0"/>
                <a:ea typeface="宋体" panose="02010600030101010101" pitchFamily="2" charset="-122"/>
              </a:rPr>
              <a:t>p1,p2</a:t>
            </a:r>
            <a:r>
              <a:rPr lang="zh-CN" altLang="en-US" dirty="0">
                <a:latin typeface="Times New Roman" panose="02020603050405020304" pitchFamily="18" charset="0"/>
                <a:ea typeface="宋体" panose="02010600030101010101" pitchFamily="2" charset="-122"/>
              </a:rPr>
              <a:t>所指变量的值</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r>
              <a:rPr lang="zh-CN" altLang="en-US" dirty="0">
                <a:latin typeface="Times New Roman" panose="02020603050405020304" pitchFamily="18" charset="0"/>
                <a:ea typeface="宋体" panose="02010600030101010101" pitchFamily="2" charset="-122"/>
              </a:rPr>
              <a:t>输出指针</a:t>
            </a:r>
            <a:r>
              <a:rPr lang="en-US" altLang="zh-CN" dirty="0">
                <a:latin typeface="Times New Roman" panose="02020603050405020304" pitchFamily="18" charset="0"/>
                <a:ea typeface="宋体" panose="02010600030101010101" pitchFamily="2" charset="-122"/>
              </a:rPr>
              <a:t>p1,p2</a:t>
            </a:r>
            <a:r>
              <a:rPr lang="zh-CN" altLang="en-US" dirty="0">
                <a:latin typeface="Times New Roman" panose="02020603050405020304" pitchFamily="18" charset="0"/>
                <a:ea typeface="宋体" panose="02010600030101010101" pitchFamily="2" charset="-122"/>
              </a:rPr>
              <a:t>的值</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cout&lt;&lt;&amp;a&lt;&lt;‘\t’&lt;&lt;&amp;b&lt;&lt;endl;//</a:t>
            </a:r>
            <a:r>
              <a:rPr lang="zh-CN" altLang="en-US" dirty="0">
                <a:latin typeface="Times New Roman" panose="02020603050405020304" pitchFamily="18" charset="0"/>
                <a:ea typeface="宋体" panose="02010600030101010101" pitchFamily="2" charset="-122"/>
              </a:rPr>
              <a:t>输出变量</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的地址</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cout&lt;&lt;&amp;p1&lt;&lt;‘\t’&lt;&lt;&amp;p2&lt;&lt;endl;//</a:t>
            </a:r>
            <a:r>
              <a:rPr lang="zh-CN" altLang="en-US" dirty="0">
                <a:latin typeface="Times New Roman" panose="02020603050405020304" pitchFamily="18" charset="0"/>
                <a:ea typeface="宋体" panose="02010600030101010101" pitchFamily="2" charset="-122"/>
              </a:rPr>
              <a:t>输出指针变量</a:t>
            </a:r>
            <a:r>
              <a:rPr lang="en-US" altLang="zh-CN" dirty="0">
                <a:latin typeface="Times New Roman" panose="02020603050405020304" pitchFamily="18" charset="0"/>
                <a:ea typeface="宋体" panose="02010600030101010101" pitchFamily="2" charset="-122"/>
              </a:rPr>
              <a:t>p1,p2</a:t>
            </a:r>
            <a:r>
              <a:rPr lang="zh-CN" altLang="en-US" dirty="0">
                <a:latin typeface="Times New Roman" panose="02020603050405020304" pitchFamily="18" charset="0"/>
                <a:ea typeface="宋体" panose="02010600030101010101" pitchFamily="2" charset="-122"/>
              </a:rPr>
              <a:t>的地址</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p3=p1; p1=p2; p2=p3</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交换指针变量的值</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cout&lt;&lt;a&lt;&lt;'\t'&lt;&lt;b&lt;&lt;endl;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cout&lt;&lt;&amp;a&lt;&lt;'\t'&lt;&lt;&amp;b&lt;&lt;endl;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cout&lt;&lt;&amp;p1&lt;&lt;'\t'&lt;&lt;&amp;p2&lt;&lt;endl;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c=*p1; *p1=*p2; *p2=c</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交换指针变量所指向变量的值</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cout&lt;&lt;a&lt;&lt;'\t'&lt;&lt;b&lt;&lt;endl;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cout&lt;&lt;p1&lt;&lt;'\t'&lt;&lt;p2&lt;&lt;endl;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cout&lt;&lt;&amp;a&lt;&lt;'\t'&lt;&lt;&amp;b&lt;&lt;endl;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cout&lt;&lt;&amp;p1&lt;&lt;'\t'&lt;&lt;&amp;p2&lt;&lt;endl;</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return 0;</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pic>
        <p:nvPicPr>
          <p:cNvPr id="13314" name="Picture 4"/>
          <p:cNvPicPr>
            <a:picLocks noChangeAspect="1"/>
          </p:cNvPicPr>
          <p:nvPr/>
        </p:nvPicPr>
        <p:blipFill>
          <a:blip r:embed="rId1"/>
          <a:stretch>
            <a:fillRect/>
          </a:stretch>
        </p:blipFill>
        <p:spPr>
          <a:xfrm>
            <a:off x="7660323" y="1665288"/>
            <a:ext cx="3060700" cy="4583112"/>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2"/>
          <p:cNvSpPr txBox="1"/>
          <p:nvPr/>
        </p:nvSpPr>
        <p:spPr>
          <a:xfrm>
            <a:off x="1224915" y="1484630"/>
            <a:ext cx="9496425" cy="483235"/>
          </a:xfrm>
          <a:prstGeom prst="rect">
            <a:avLst/>
          </a:prstGeom>
          <a:noFill/>
          <a:ln w="41275">
            <a:noFill/>
          </a:ln>
        </p:spPr>
        <p:txBody>
          <a:bodyPr wrap="square" lIns="18000" tIns="10800" rIns="18000" bIns="10800" anchor="t">
            <a:spAutoFit/>
          </a:bodyPr>
          <a:p>
            <a:pPr>
              <a:lnSpc>
                <a:spcPct val="150000"/>
              </a:lnSpc>
            </a:pPr>
            <a:r>
              <a:rPr lang="zh-CN" altLang="en-US" sz="2000" dirty="0">
                <a:latin typeface="Times New Roman" panose="02020603050405020304" pitchFamily="18" charset="0"/>
                <a:ea typeface="宋体" panose="02010600030101010101" pitchFamily="2" charset="-122"/>
              </a:rPr>
              <a:t>函数的参数可以是指针类型，</a:t>
            </a:r>
            <a:r>
              <a:rPr lang="zh-CN" altLang="en-US" sz="2000" dirty="0">
                <a:solidFill>
                  <a:schemeClr val="tx2"/>
                </a:solidFill>
                <a:latin typeface="Times New Roman" panose="02020603050405020304" pitchFamily="18" charset="0"/>
                <a:ea typeface="宋体" panose="02010600030101010101" pitchFamily="2" charset="-122"/>
              </a:rPr>
              <a:t>它的作用是将</a:t>
            </a:r>
            <a:r>
              <a:rPr lang="zh-CN" altLang="en-US" sz="2000" dirty="0">
                <a:solidFill>
                  <a:srgbClr val="0000CC"/>
                </a:solidFill>
                <a:latin typeface="Times New Roman" panose="02020603050405020304" pitchFamily="18" charset="0"/>
                <a:ea typeface="宋体" panose="02010600030101010101" pitchFamily="2" charset="-122"/>
              </a:rPr>
              <a:t>一个变量的</a:t>
            </a:r>
            <a:r>
              <a:rPr lang="zh-CN" altLang="en-US" sz="2000" dirty="0">
                <a:solidFill>
                  <a:srgbClr val="FF0000"/>
                </a:solidFill>
                <a:latin typeface="Times New Roman" panose="02020603050405020304" pitchFamily="18" charset="0"/>
                <a:ea typeface="宋体" panose="02010600030101010101" pitchFamily="2" charset="-122"/>
              </a:rPr>
              <a:t>地址</a:t>
            </a:r>
            <a:r>
              <a:rPr lang="zh-CN" altLang="en-US" sz="2000" dirty="0">
                <a:solidFill>
                  <a:srgbClr val="0000CC"/>
                </a:solidFill>
                <a:latin typeface="Times New Roman" panose="02020603050405020304" pitchFamily="18" charset="0"/>
                <a:ea typeface="宋体" panose="02010600030101010101" pitchFamily="2" charset="-122"/>
              </a:rPr>
              <a:t>传送到另一个函数中</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7411" name="Text Box 3"/>
          <p:cNvSpPr txBox="1"/>
          <p:nvPr/>
        </p:nvSpPr>
        <p:spPr>
          <a:xfrm>
            <a:off x="711200" y="1967865"/>
            <a:ext cx="11005185" cy="944880"/>
          </a:xfrm>
          <a:prstGeom prst="rect">
            <a:avLst/>
          </a:prstGeom>
          <a:noFill/>
          <a:ln w="41275">
            <a:noFill/>
          </a:ln>
        </p:spPr>
        <p:txBody>
          <a:bodyPr wrap="square" lIns="18000" tIns="10800" rIns="18000" bIns="10800" anchor="t">
            <a:spAutoFit/>
          </a:bodyPr>
          <a:p>
            <a:pPr indent="508000">
              <a:lnSpc>
                <a:spcPct val="15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宋体" panose="02010600030101010101" pitchFamily="2" charset="-122"/>
              </a:rPr>
              <a:t>指针变量作为函数参数与变量本身作函数参数不同，</a:t>
            </a:r>
            <a:r>
              <a:rPr lang="zh-CN" altLang="en-US" sz="2000" dirty="0">
                <a:solidFill>
                  <a:srgbClr val="0000CC"/>
                </a:solidFill>
                <a:latin typeface="Times New Roman" panose="02020603050405020304" pitchFamily="18" charset="0"/>
                <a:ea typeface="黑体" panose="02010609060101010101" pitchFamily="2" charset="-122"/>
              </a:rPr>
              <a:t>变量作函数参数传递的是具体值</a:t>
            </a:r>
            <a:r>
              <a:rPr lang="zh-CN" altLang="en-US" sz="2000" dirty="0">
                <a:latin typeface="Times New Roman" panose="02020603050405020304" pitchFamily="18" charset="0"/>
                <a:ea typeface="宋体" panose="02010600030101010101" pitchFamily="2" charset="-122"/>
              </a:rPr>
              <a:t>，而</a:t>
            </a:r>
            <a:r>
              <a:rPr lang="zh-CN" altLang="en-US" sz="2000" dirty="0">
                <a:solidFill>
                  <a:srgbClr val="FF0000"/>
                </a:solidFill>
                <a:latin typeface="Times New Roman" panose="02020603050405020304" pitchFamily="18" charset="0"/>
                <a:ea typeface="黑体" panose="02010609060101010101" pitchFamily="2" charset="-122"/>
              </a:rPr>
              <a:t>指针</a:t>
            </a:r>
            <a:r>
              <a:rPr lang="zh-CN" altLang="en-US" sz="2000" dirty="0">
                <a:latin typeface="Times New Roman" panose="02020603050405020304" pitchFamily="18" charset="0"/>
                <a:ea typeface="黑体" panose="02010609060101010101" pitchFamily="2" charset="-122"/>
              </a:rPr>
              <a:t>作函数参数传递的是</a:t>
            </a:r>
            <a:r>
              <a:rPr lang="zh-CN" altLang="en-US" sz="2000" dirty="0">
                <a:solidFill>
                  <a:srgbClr val="FF0000"/>
                </a:solidFill>
                <a:latin typeface="Times New Roman" panose="02020603050405020304" pitchFamily="18" charset="0"/>
                <a:ea typeface="黑体" panose="02010609060101010101" pitchFamily="2" charset="-122"/>
              </a:rPr>
              <a:t>内存的地址</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4339" name="Text Box 2"/>
          <p:cNvSpPr txBox="1"/>
          <p:nvPr/>
        </p:nvSpPr>
        <p:spPr>
          <a:xfrm>
            <a:off x="711200" y="1124585"/>
            <a:ext cx="361950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指针变量作为函数参数：</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checkerboard(across)">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2"/>
          <p:cNvSpPr txBox="1"/>
          <p:nvPr/>
        </p:nvSpPr>
        <p:spPr>
          <a:xfrm>
            <a:off x="692150" y="335280"/>
            <a:ext cx="487680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输入</a:t>
            </a:r>
            <a:r>
              <a:rPr lang="en-US" altLang="zh-CN" sz="2000" b="1" dirty="0">
                <a:solidFill>
                  <a:schemeClr val="tx1"/>
                </a:solidFill>
                <a:latin typeface="Times New Roman" panose="02020603050405020304" pitchFamily="18" charset="0"/>
                <a:ea typeface="宋体" panose="02010600030101010101" pitchFamily="2" charset="-122"/>
              </a:rPr>
              <a:t>a, b</a:t>
            </a:r>
            <a:r>
              <a:rPr lang="zh-CN" altLang="en-US" sz="2000" b="1" dirty="0">
                <a:solidFill>
                  <a:schemeClr val="tx1"/>
                </a:solidFill>
                <a:latin typeface="Times New Roman" panose="02020603050405020304" pitchFamily="18" charset="0"/>
                <a:ea typeface="宋体" panose="02010600030101010101" pitchFamily="2" charset="-122"/>
              </a:rPr>
              <a:t>两个整数，按大小输出这两个数。</a:t>
            </a:r>
            <a:endParaRPr lang="zh-CN" altLang="en-US" sz="2000" b="1" dirty="0">
              <a:solidFill>
                <a:schemeClr val="tx1"/>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7099935" y="2640965"/>
            <a:ext cx="1066800" cy="884238"/>
            <a:chOff x="2784" y="1728"/>
            <a:chExt cx="672" cy="557"/>
          </a:xfrm>
        </p:grpSpPr>
        <p:sp>
          <p:nvSpPr>
            <p:cNvPr id="15365" name="Text Box 6"/>
            <p:cNvSpPr txBox="1"/>
            <p:nvPr/>
          </p:nvSpPr>
          <p:spPr>
            <a:xfrm>
              <a:off x="2784" y="1728"/>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latin typeface="Times New Roman" panose="02020603050405020304" pitchFamily="18" charset="0"/>
                <a:ea typeface="宋体" panose="02010600030101010101" pitchFamily="2" charset="-122"/>
              </a:endParaRPr>
            </a:p>
          </p:txBody>
        </p:sp>
        <p:sp>
          <p:nvSpPr>
            <p:cNvPr id="15366" name="Text Box 7"/>
            <p:cNvSpPr txBox="1"/>
            <p:nvPr/>
          </p:nvSpPr>
          <p:spPr>
            <a:xfrm>
              <a:off x="2784" y="2016"/>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chemeClr val="tx2"/>
                  </a:solidFill>
                  <a:latin typeface="Times New Roman" panose="02020603050405020304" pitchFamily="18" charset="0"/>
                  <a:ea typeface="宋体" panose="02010600030101010101" pitchFamily="2" charset="-122"/>
                </a:rPr>
                <a:t>p1</a:t>
              </a:r>
              <a:endParaRPr lang="en-US" altLang="zh-CN" sz="2400" dirty="0">
                <a:solidFill>
                  <a:schemeClr val="tx2"/>
                </a:solidFill>
                <a:latin typeface="Times New Roman" panose="02020603050405020304" pitchFamily="18" charset="0"/>
                <a:ea typeface="宋体" panose="02010600030101010101" pitchFamily="2" charset="-122"/>
              </a:endParaRPr>
            </a:p>
          </p:txBody>
        </p:sp>
        <p:sp>
          <p:nvSpPr>
            <p:cNvPr id="15367" name="Text Box 8"/>
            <p:cNvSpPr txBox="1"/>
            <p:nvPr/>
          </p:nvSpPr>
          <p:spPr>
            <a:xfrm>
              <a:off x="2784" y="1728"/>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dirty="0">
                  <a:solidFill>
                    <a:schemeClr val="tx2"/>
                  </a:solidFill>
                  <a:latin typeface="Times New Roman" panose="02020603050405020304" pitchFamily="18" charset="0"/>
                  <a:ea typeface="宋体" panose="02010600030101010101" pitchFamily="2" charset="-122"/>
                </a:rPr>
                <a:t>&amp;a</a:t>
              </a:r>
              <a:endParaRPr lang="en-US" altLang="zh-CN" sz="2400" dirty="0">
                <a:solidFill>
                  <a:schemeClr val="tx2"/>
                </a:solidFill>
                <a:latin typeface="Times New Roman" panose="02020603050405020304" pitchFamily="18" charset="0"/>
                <a:ea typeface="宋体" panose="02010600030101010101" pitchFamily="2" charset="-122"/>
              </a:endParaRPr>
            </a:p>
          </p:txBody>
        </p:sp>
      </p:grpSp>
      <p:grpSp>
        <p:nvGrpSpPr>
          <p:cNvPr id="3" name="Group 9"/>
          <p:cNvGrpSpPr/>
          <p:nvPr/>
        </p:nvGrpSpPr>
        <p:grpSpPr>
          <a:xfrm>
            <a:off x="10452735" y="2640965"/>
            <a:ext cx="1066800" cy="808038"/>
            <a:chOff x="4896" y="1728"/>
            <a:chExt cx="672" cy="509"/>
          </a:xfrm>
        </p:grpSpPr>
        <p:sp>
          <p:nvSpPr>
            <p:cNvPr id="15369" name="Text Box 10"/>
            <p:cNvSpPr txBox="1"/>
            <p:nvPr/>
          </p:nvSpPr>
          <p:spPr>
            <a:xfrm>
              <a:off x="4896" y="1968"/>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latin typeface="Times New Roman" panose="02020603050405020304" pitchFamily="18" charset="0"/>
                <a:ea typeface="宋体" panose="02010600030101010101" pitchFamily="2" charset="-122"/>
              </a:endParaRPr>
            </a:p>
          </p:txBody>
        </p:sp>
        <p:sp>
          <p:nvSpPr>
            <p:cNvPr id="15370" name="Text Box 11"/>
            <p:cNvSpPr txBox="1"/>
            <p:nvPr/>
          </p:nvSpPr>
          <p:spPr>
            <a:xfrm>
              <a:off x="4896"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chemeClr val="tx2"/>
                  </a:solidFill>
                  <a:latin typeface="Times New Roman" panose="02020603050405020304" pitchFamily="18" charset="0"/>
                  <a:ea typeface="宋体" panose="02010600030101010101" pitchFamily="2" charset="-122"/>
                </a:rPr>
                <a:t>t</a:t>
              </a:r>
              <a:endParaRPr lang="en-US" altLang="zh-CN" sz="2400" dirty="0">
                <a:solidFill>
                  <a:schemeClr val="tx2"/>
                </a:solidFill>
                <a:latin typeface="Times New Roman" panose="02020603050405020304" pitchFamily="18" charset="0"/>
                <a:ea typeface="宋体" panose="02010600030101010101" pitchFamily="2" charset="-122"/>
              </a:endParaRPr>
            </a:p>
          </p:txBody>
        </p:sp>
      </p:grpSp>
      <p:grpSp>
        <p:nvGrpSpPr>
          <p:cNvPr id="4" name="Group 12"/>
          <p:cNvGrpSpPr/>
          <p:nvPr/>
        </p:nvGrpSpPr>
        <p:grpSpPr>
          <a:xfrm>
            <a:off x="7099935" y="1269365"/>
            <a:ext cx="3048000" cy="1112838"/>
            <a:chOff x="2784" y="864"/>
            <a:chExt cx="1920" cy="701"/>
          </a:xfrm>
        </p:grpSpPr>
        <p:sp>
          <p:nvSpPr>
            <p:cNvPr id="15372" name="Line 13"/>
            <p:cNvSpPr/>
            <p:nvPr/>
          </p:nvSpPr>
          <p:spPr>
            <a:xfrm>
              <a:off x="3456" y="1296"/>
              <a:ext cx="576" cy="192"/>
            </a:xfrm>
            <a:prstGeom prst="line">
              <a:avLst/>
            </a:prstGeom>
            <a:ln w="41275" cap="flat" cmpd="sng">
              <a:solidFill>
                <a:srgbClr val="FF0000"/>
              </a:solidFill>
              <a:prstDash val="solid"/>
              <a:round/>
              <a:headEnd type="none" w="med" len="med"/>
              <a:tailEnd type="stealth" w="med" len="lg"/>
            </a:ln>
          </p:spPr>
        </p:sp>
        <p:grpSp>
          <p:nvGrpSpPr>
            <p:cNvPr id="15373" name="Group 14"/>
            <p:cNvGrpSpPr/>
            <p:nvPr/>
          </p:nvGrpSpPr>
          <p:grpSpPr>
            <a:xfrm>
              <a:off x="4032" y="1008"/>
              <a:ext cx="672" cy="557"/>
              <a:chOff x="4032" y="1008"/>
              <a:chExt cx="672" cy="557"/>
            </a:xfrm>
          </p:grpSpPr>
          <p:grpSp>
            <p:nvGrpSpPr>
              <p:cNvPr id="15374" name="Group 15"/>
              <p:cNvGrpSpPr/>
              <p:nvPr/>
            </p:nvGrpSpPr>
            <p:grpSpPr>
              <a:xfrm>
                <a:off x="4032" y="1008"/>
                <a:ext cx="672" cy="557"/>
                <a:chOff x="3024" y="1728"/>
                <a:chExt cx="672" cy="557"/>
              </a:xfrm>
            </p:grpSpPr>
            <p:sp>
              <p:nvSpPr>
                <p:cNvPr id="15375" name="Text Box 16"/>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latin typeface="Times New Roman" panose="02020603050405020304" pitchFamily="18" charset="0"/>
                    <a:ea typeface="宋体" panose="02010600030101010101" pitchFamily="2" charset="-122"/>
                  </a:endParaRPr>
                </a:p>
              </p:txBody>
            </p:sp>
            <p:sp>
              <p:nvSpPr>
                <p:cNvPr id="15376" name="Text Box 17"/>
                <p:cNvSpPr txBox="1"/>
                <p:nvPr/>
              </p:nvSpPr>
              <p:spPr>
                <a:xfrm>
                  <a:off x="3024"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sp>
            <p:nvSpPr>
              <p:cNvPr id="15377" name="Text Box 18"/>
              <p:cNvSpPr txBox="1"/>
              <p:nvPr/>
            </p:nvSpPr>
            <p:spPr>
              <a:xfrm>
                <a:off x="4032" y="1296"/>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latin typeface="Times New Roman" panose="02020603050405020304" pitchFamily="18" charset="0"/>
                    <a:ea typeface="宋体" panose="02010600030101010101" pitchFamily="2" charset="-122"/>
                  </a:rPr>
                  <a:t>10</a:t>
                </a:r>
                <a:endParaRPr lang="en-US" altLang="zh-CN" sz="2400" dirty="0">
                  <a:latin typeface="Times New Roman" panose="02020603050405020304" pitchFamily="18" charset="0"/>
                  <a:ea typeface="宋体" panose="02010600030101010101" pitchFamily="2" charset="-122"/>
                </a:endParaRPr>
              </a:p>
            </p:txBody>
          </p:sp>
        </p:grpSp>
        <p:grpSp>
          <p:nvGrpSpPr>
            <p:cNvPr id="15378" name="Group 19"/>
            <p:cNvGrpSpPr/>
            <p:nvPr/>
          </p:nvGrpSpPr>
          <p:grpSpPr>
            <a:xfrm>
              <a:off x="2784" y="864"/>
              <a:ext cx="672" cy="557"/>
              <a:chOff x="2784" y="864"/>
              <a:chExt cx="672" cy="557"/>
            </a:xfrm>
          </p:grpSpPr>
          <p:grpSp>
            <p:nvGrpSpPr>
              <p:cNvPr id="15379" name="Group 20"/>
              <p:cNvGrpSpPr/>
              <p:nvPr/>
            </p:nvGrpSpPr>
            <p:grpSpPr>
              <a:xfrm>
                <a:off x="2784" y="864"/>
                <a:ext cx="672" cy="557"/>
                <a:chOff x="3024" y="1728"/>
                <a:chExt cx="672" cy="557"/>
              </a:xfrm>
            </p:grpSpPr>
            <p:sp>
              <p:nvSpPr>
                <p:cNvPr id="15380" name="Text Box 21"/>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latin typeface="Times New Roman" panose="02020603050405020304" pitchFamily="18" charset="0"/>
                    <a:ea typeface="宋体" panose="02010600030101010101" pitchFamily="2" charset="-122"/>
                  </a:endParaRPr>
                </a:p>
              </p:txBody>
            </p:sp>
            <p:sp>
              <p:nvSpPr>
                <p:cNvPr id="15381" name="Text Box 22"/>
                <p:cNvSpPr txBox="1"/>
                <p:nvPr/>
              </p:nvSpPr>
              <p:spPr>
                <a:xfrm>
                  <a:off x="3024"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latin typeface="Times New Roman" panose="02020603050405020304" pitchFamily="18" charset="0"/>
                      <a:ea typeface="宋体" panose="02010600030101010101" pitchFamily="2" charset="-122"/>
                    </a:rPr>
                    <a:t>point1</a:t>
                  </a:r>
                  <a:endParaRPr lang="en-US" altLang="zh-CN" sz="2400" dirty="0">
                    <a:latin typeface="Times New Roman" panose="02020603050405020304" pitchFamily="18" charset="0"/>
                    <a:ea typeface="宋体" panose="02010600030101010101" pitchFamily="2" charset="-122"/>
                  </a:endParaRPr>
                </a:p>
              </p:txBody>
            </p:sp>
          </p:grpSp>
          <p:sp>
            <p:nvSpPr>
              <p:cNvPr id="15382" name="Text Box 23"/>
              <p:cNvSpPr txBox="1"/>
              <p:nvPr/>
            </p:nvSpPr>
            <p:spPr>
              <a:xfrm>
                <a:off x="2784" y="1152"/>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latin typeface="Times New Roman" panose="02020603050405020304" pitchFamily="18" charset="0"/>
                    <a:ea typeface="宋体" panose="02010600030101010101" pitchFamily="2" charset="-122"/>
                  </a:rPr>
                  <a:t>&amp;a</a:t>
                </a:r>
                <a:endParaRPr lang="en-US" altLang="zh-CN" sz="2400" dirty="0">
                  <a:latin typeface="Times New Roman" panose="02020603050405020304" pitchFamily="18" charset="0"/>
                  <a:ea typeface="宋体" panose="02010600030101010101" pitchFamily="2" charset="-122"/>
                </a:endParaRPr>
              </a:p>
            </p:txBody>
          </p:sp>
        </p:grpSp>
      </p:grpSp>
      <p:sp>
        <p:nvSpPr>
          <p:cNvPr id="18456" name="Line 24"/>
          <p:cNvSpPr/>
          <p:nvPr/>
        </p:nvSpPr>
        <p:spPr>
          <a:xfrm flipV="1">
            <a:off x="8166735" y="2336165"/>
            <a:ext cx="762000" cy="609600"/>
          </a:xfrm>
          <a:prstGeom prst="line">
            <a:avLst/>
          </a:prstGeom>
          <a:ln w="41275" cap="flat" cmpd="sng">
            <a:solidFill>
              <a:srgbClr val="FF0000"/>
            </a:solidFill>
            <a:prstDash val="solid"/>
            <a:round/>
            <a:headEnd type="none" w="med" len="med"/>
            <a:tailEnd type="stealth" w="med" len="lg"/>
          </a:ln>
        </p:spPr>
      </p:sp>
      <p:sp>
        <p:nvSpPr>
          <p:cNvPr id="18457" name="Line 25"/>
          <p:cNvSpPr/>
          <p:nvPr/>
        </p:nvSpPr>
        <p:spPr>
          <a:xfrm>
            <a:off x="7557135" y="2183765"/>
            <a:ext cx="0" cy="457200"/>
          </a:xfrm>
          <a:prstGeom prst="line">
            <a:avLst/>
          </a:prstGeom>
          <a:ln w="41275" cap="flat" cmpd="sng">
            <a:solidFill>
              <a:srgbClr val="FF0000"/>
            </a:solidFill>
            <a:prstDash val="solid"/>
            <a:round/>
            <a:headEnd type="none" w="med" len="med"/>
            <a:tailEnd type="stealth" w="med" len="lg"/>
          </a:ln>
        </p:spPr>
      </p:sp>
      <p:grpSp>
        <p:nvGrpSpPr>
          <p:cNvPr id="9" name="Group 26"/>
          <p:cNvGrpSpPr/>
          <p:nvPr/>
        </p:nvGrpSpPr>
        <p:grpSpPr>
          <a:xfrm>
            <a:off x="7252335" y="4850765"/>
            <a:ext cx="1066800" cy="884238"/>
            <a:chOff x="2880" y="3120"/>
            <a:chExt cx="672" cy="557"/>
          </a:xfrm>
        </p:grpSpPr>
        <p:sp>
          <p:nvSpPr>
            <p:cNvPr id="15386" name="Text Box 27"/>
            <p:cNvSpPr txBox="1"/>
            <p:nvPr/>
          </p:nvSpPr>
          <p:spPr>
            <a:xfrm>
              <a:off x="2880" y="3120"/>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solidFill>
                  <a:srgbClr val="0000CC"/>
                </a:solidFill>
                <a:latin typeface="Times New Roman" panose="02020603050405020304" pitchFamily="18" charset="0"/>
                <a:ea typeface="宋体" panose="02010600030101010101" pitchFamily="2" charset="-122"/>
              </a:endParaRPr>
            </a:p>
          </p:txBody>
        </p:sp>
        <p:sp>
          <p:nvSpPr>
            <p:cNvPr id="15387" name="Text Box 28"/>
            <p:cNvSpPr txBox="1"/>
            <p:nvPr/>
          </p:nvSpPr>
          <p:spPr>
            <a:xfrm>
              <a:off x="2880" y="340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p2</a:t>
              </a:r>
              <a:endParaRPr lang="en-US" altLang="zh-CN" sz="2400" dirty="0">
                <a:solidFill>
                  <a:srgbClr val="0000CC"/>
                </a:solidFill>
                <a:latin typeface="Times New Roman" panose="02020603050405020304" pitchFamily="18" charset="0"/>
                <a:ea typeface="宋体" panose="02010600030101010101" pitchFamily="2" charset="-122"/>
              </a:endParaRPr>
            </a:p>
          </p:txBody>
        </p:sp>
        <p:sp>
          <p:nvSpPr>
            <p:cNvPr id="15388" name="Text Box 29"/>
            <p:cNvSpPr txBox="1"/>
            <p:nvPr/>
          </p:nvSpPr>
          <p:spPr>
            <a:xfrm>
              <a:off x="2880" y="3120"/>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&amp;b</a:t>
              </a:r>
              <a:endParaRPr lang="en-US" altLang="zh-CN" sz="2400" dirty="0">
                <a:solidFill>
                  <a:srgbClr val="0000CC"/>
                </a:solidFill>
                <a:latin typeface="Times New Roman" panose="02020603050405020304" pitchFamily="18" charset="0"/>
                <a:ea typeface="宋体" panose="02010600030101010101" pitchFamily="2" charset="-122"/>
              </a:endParaRPr>
            </a:p>
          </p:txBody>
        </p:sp>
      </p:grpSp>
      <p:sp>
        <p:nvSpPr>
          <p:cNvPr id="18462" name="Line 30"/>
          <p:cNvSpPr/>
          <p:nvPr/>
        </p:nvSpPr>
        <p:spPr>
          <a:xfrm flipV="1">
            <a:off x="8319135" y="4545965"/>
            <a:ext cx="838200" cy="609600"/>
          </a:xfrm>
          <a:prstGeom prst="line">
            <a:avLst/>
          </a:prstGeom>
          <a:ln w="41275" cap="flat" cmpd="sng">
            <a:solidFill>
              <a:srgbClr val="FF0000"/>
            </a:solidFill>
            <a:prstDash val="solid"/>
            <a:round/>
            <a:headEnd type="none" w="med" len="med"/>
            <a:tailEnd type="stealth" w="med" len="lg"/>
          </a:ln>
        </p:spPr>
      </p:sp>
      <p:sp>
        <p:nvSpPr>
          <p:cNvPr id="18463" name="Line 31"/>
          <p:cNvSpPr/>
          <p:nvPr/>
        </p:nvSpPr>
        <p:spPr>
          <a:xfrm>
            <a:off x="7709535" y="4393565"/>
            <a:ext cx="0" cy="457200"/>
          </a:xfrm>
          <a:prstGeom prst="line">
            <a:avLst/>
          </a:prstGeom>
          <a:ln w="41275" cap="flat" cmpd="sng">
            <a:solidFill>
              <a:srgbClr val="FF0000"/>
            </a:solidFill>
            <a:prstDash val="solid"/>
            <a:round/>
            <a:headEnd type="none" w="med" len="med"/>
            <a:tailEnd type="stealth" w="med" len="lg"/>
          </a:ln>
        </p:spPr>
      </p:sp>
      <p:grpSp>
        <p:nvGrpSpPr>
          <p:cNvPr id="10" name="Group 32"/>
          <p:cNvGrpSpPr/>
          <p:nvPr/>
        </p:nvGrpSpPr>
        <p:grpSpPr>
          <a:xfrm>
            <a:off x="7252335" y="3479165"/>
            <a:ext cx="3048000" cy="1189038"/>
            <a:chOff x="2880" y="2256"/>
            <a:chExt cx="1920" cy="749"/>
          </a:xfrm>
        </p:grpSpPr>
        <p:sp>
          <p:nvSpPr>
            <p:cNvPr id="15392" name="Line 33"/>
            <p:cNvSpPr/>
            <p:nvPr/>
          </p:nvSpPr>
          <p:spPr>
            <a:xfrm>
              <a:off x="3552" y="2688"/>
              <a:ext cx="576" cy="192"/>
            </a:xfrm>
            <a:prstGeom prst="line">
              <a:avLst/>
            </a:prstGeom>
            <a:ln w="41275" cap="flat" cmpd="sng">
              <a:solidFill>
                <a:srgbClr val="FF0000"/>
              </a:solidFill>
              <a:prstDash val="solid"/>
              <a:round/>
              <a:headEnd type="none" w="med" len="med"/>
              <a:tailEnd type="stealth" w="med" len="lg"/>
            </a:ln>
          </p:spPr>
        </p:sp>
        <p:grpSp>
          <p:nvGrpSpPr>
            <p:cNvPr id="15393" name="Group 34"/>
            <p:cNvGrpSpPr/>
            <p:nvPr/>
          </p:nvGrpSpPr>
          <p:grpSpPr>
            <a:xfrm>
              <a:off x="2880" y="2256"/>
              <a:ext cx="672" cy="557"/>
              <a:chOff x="2880" y="2256"/>
              <a:chExt cx="672" cy="557"/>
            </a:xfrm>
          </p:grpSpPr>
          <p:grpSp>
            <p:nvGrpSpPr>
              <p:cNvPr id="15394" name="Group 35"/>
              <p:cNvGrpSpPr/>
              <p:nvPr/>
            </p:nvGrpSpPr>
            <p:grpSpPr>
              <a:xfrm>
                <a:off x="2880" y="2256"/>
                <a:ext cx="672" cy="557"/>
                <a:chOff x="3024" y="1728"/>
                <a:chExt cx="672" cy="557"/>
              </a:xfrm>
            </p:grpSpPr>
            <p:sp>
              <p:nvSpPr>
                <p:cNvPr id="15395" name="Text Box 36"/>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solidFill>
                      <a:srgbClr val="0000CC"/>
                    </a:solidFill>
                    <a:latin typeface="Times New Roman" panose="02020603050405020304" pitchFamily="18" charset="0"/>
                    <a:ea typeface="宋体" panose="02010600030101010101" pitchFamily="2" charset="-122"/>
                  </a:endParaRPr>
                </a:p>
              </p:txBody>
            </p:sp>
            <p:sp>
              <p:nvSpPr>
                <p:cNvPr id="15396" name="Text Box 37"/>
                <p:cNvSpPr txBox="1"/>
                <p:nvPr/>
              </p:nvSpPr>
              <p:spPr>
                <a:xfrm>
                  <a:off x="3024"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point2</a:t>
                  </a:r>
                  <a:endParaRPr lang="en-US" altLang="zh-CN" sz="2400" dirty="0">
                    <a:solidFill>
                      <a:srgbClr val="0000CC"/>
                    </a:solidFill>
                    <a:latin typeface="Times New Roman" panose="02020603050405020304" pitchFamily="18" charset="0"/>
                    <a:ea typeface="宋体" panose="02010600030101010101" pitchFamily="2" charset="-122"/>
                  </a:endParaRPr>
                </a:p>
              </p:txBody>
            </p:sp>
          </p:grpSp>
          <p:sp>
            <p:nvSpPr>
              <p:cNvPr id="15397" name="Text Box 38"/>
              <p:cNvSpPr txBox="1"/>
              <p:nvPr/>
            </p:nvSpPr>
            <p:spPr>
              <a:xfrm>
                <a:off x="2880" y="2544"/>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&amp;b</a:t>
                </a:r>
                <a:endParaRPr lang="en-US" altLang="zh-CN" sz="2400" dirty="0">
                  <a:solidFill>
                    <a:srgbClr val="0000CC"/>
                  </a:solidFill>
                  <a:latin typeface="Times New Roman" panose="02020603050405020304" pitchFamily="18" charset="0"/>
                  <a:ea typeface="宋体" panose="02010600030101010101" pitchFamily="2" charset="-122"/>
                </a:endParaRPr>
              </a:p>
            </p:txBody>
          </p:sp>
        </p:grpSp>
        <p:grpSp>
          <p:nvGrpSpPr>
            <p:cNvPr id="15398" name="Group 39"/>
            <p:cNvGrpSpPr/>
            <p:nvPr/>
          </p:nvGrpSpPr>
          <p:grpSpPr>
            <a:xfrm>
              <a:off x="4128" y="2448"/>
              <a:ext cx="672" cy="557"/>
              <a:chOff x="4128" y="2448"/>
              <a:chExt cx="672" cy="557"/>
            </a:xfrm>
          </p:grpSpPr>
          <p:grpSp>
            <p:nvGrpSpPr>
              <p:cNvPr id="15399" name="Group 40"/>
              <p:cNvGrpSpPr/>
              <p:nvPr/>
            </p:nvGrpSpPr>
            <p:grpSpPr>
              <a:xfrm>
                <a:off x="4128" y="2448"/>
                <a:ext cx="672" cy="557"/>
                <a:chOff x="3024" y="1728"/>
                <a:chExt cx="672" cy="557"/>
              </a:xfrm>
            </p:grpSpPr>
            <p:sp>
              <p:nvSpPr>
                <p:cNvPr id="15400" name="Text Box 41"/>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dirty="0">
                    <a:solidFill>
                      <a:srgbClr val="0000CC"/>
                    </a:solidFill>
                    <a:latin typeface="Times New Roman" panose="02020603050405020304" pitchFamily="18" charset="0"/>
                    <a:ea typeface="宋体" panose="02010600030101010101" pitchFamily="2" charset="-122"/>
                  </a:endParaRPr>
                </a:p>
              </p:txBody>
            </p:sp>
            <p:sp>
              <p:nvSpPr>
                <p:cNvPr id="15401" name="Text Box 42"/>
                <p:cNvSpPr txBox="1"/>
                <p:nvPr/>
              </p:nvSpPr>
              <p:spPr>
                <a:xfrm>
                  <a:off x="3024"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b</a:t>
                  </a:r>
                  <a:endParaRPr lang="en-US" altLang="zh-CN" sz="2400" dirty="0">
                    <a:solidFill>
                      <a:srgbClr val="0000CC"/>
                    </a:solidFill>
                    <a:latin typeface="Times New Roman" panose="02020603050405020304" pitchFamily="18" charset="0"/>
                    <a:ea typeface="宋体" panose="02010600030101010101" pitchFamily="2" charset="-122"/>
                  </a:endParaRPr>
                </a:p>
              </p:txBody>
            </p:sp>
          </p:grpSp>
          <p:sp>
            <p:nvSpPr>
              <p:cNvPr id="15402" name="Text Box 43"/>
              <p:cNvSpPr txBox="1"/>
              <p:nvPr/>
            </p:nvSpPr>
            <p:spPr>
              <a:xfrm>
                <a:off x="4128" y="2736"/>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dirty="0">
                    <a:solidFill>
                      <a:srgbClr val="0000CC"/>
                    </a:solidFill>
                    <a:latin typeface="Times New Roman" panose="02020603050405020304" pitchFamily="18" charset="0"/>
                    <a:ea typeface="宋体" panose="02010600030101010101" pitchFamily="2" charset="-122"/>
                  </a:rPr>
                  <a:t>100</a:t>
                </a:r>
                <a:endParaRPr lang="en-US" altLang="zh-CN" sz="2400" dirty="0">
                  <a:solidFill>
                    <a:srgbClr val="0000CC"/>
                  </a:solidFill>
                  <a:latin typeface="Times New Roman" panose="02020603050405020304" pitchFamily="18" charset="0"/>
                  <a:ea typeface="宋体" panose="02010600030101010101" pitchFamily="2" charset="-122"/>
                </a:endParaRPr>
              </a:p>
            </p:txBody>
          </p:sp>
        </p:grpSp>
      </p:grpSp>
      <p:sp>
        <p:nvSpPr>
          <p:cNvPr id="18476" name="Text Box 44"/>
          <p:cNvSpPr txBox="1"/>
          <p:nvPr/>
        </p:nvSpPr>
        <p:spPr>
          <a:xfrm>
            <a:off x="10528935" y="3021965"/>
            <a:ext cx="9144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dirty="0">
                <a:solidFill>
                  <a:srgbClr val="FF3399"/>
                </a:solidFill>
                <a:latin typeface="Times New Roman" panose="02020603050405020304" pitchFamily="18" charset="0"/>
                <a:ea typeface="宋体" panose="02010600030101010101" pitchFamily="2" charset="-122"/>
              </a:rPr>
              <a:t>10</a:t>
            </a:r>
            <a:endParaRPr lang="en-US" altLang="zh-CN" sz="2400" dirty="0">
              <a:solidFill>
                <a:srgbClr val="FF3399"/>
              </a:solidFill>
              <a:latin typeface="Times New Roman" panose="02020603050405020304" pitchFamily="18" charset="0"/>
              <a:ea typeface="宋体" panose="02010600030101010101" pitchFamily="2" charset="-122"/>
            </a:endParaRPr>
          </a:p>
        </p:txBody>
      </p:sp>
      <p:sp>
        <p:nvSpPr>
          <p:cNvPr id="18477" name="Text Box 45"/>
          <p:cNvSpPr txBox="1"/>
          <p:nvPr/>
        </p:nvSpPr>
        <p:spPr>
          <a:xfrm>
            <a:off x="9081135" y="1955165"/>
            <a:ext cx="10668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dirty="0">
                <a:solidFill>
                  <a:srgbClr val="FF3399"/>
                </a:solidFill>
                <a:latin typeface="Times New Roman" panose="02020603050405020304" pitchFamily="18" charset="0"/>
                <a:ea typeface="宋体" panose="02010600030101010101" pitchFamily="2" charset="-122"/>
              </a:rPr>
              <a:t>100</a:t>
            </a:r>
            <a:endParaRPr lang="en-US" altLang="zh-CN" sz="2400" dirty="0">
              <a:solidFill>
                <a:srgbClr val="FF3399"/>
              </a:solidFill>
              <a:latin typeface="Times New Roman" panose="02020603050405020304" pitchFamily="18" charset="0"/>
              <a:ea typeface="宋体" panose="02010600030101010101" pitchFamily="2" charset="-122"/>
            </a:endParaRPr>
          </a:p>
        </p:txBody>
      </p:sp>
      <p:sp>
        <p:nvSpPr>
          <p:cNvPr id="18478" name="Text Box 46"/>
          <p:cNvSpPr txBox="1"/>
          <p:nvPr/>
        </p:nvSpPr>
        <p:spPr>
          <a:xfrm>
            <a:off x="9309735" y="4241165"/>
            <a:ext cx="8382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dirty="0">
                <a:solidFill>
                  <a:srgbClr val="FF3399"/>
                </a:solidFill>
                <a:latin typeface="Times New Roman" panose="02020603050405020304" pitchFamily="18" charset="0"/>
                <a:ea typeface="宋体" panose="02010600030101010101" pitchFamily="2" charset="-122"/>
              </a:rPr>
              <a:t>10</a:t>
            </a:r>
            <a:endParaRPr lang="en-US" altLang="zh-CN" sz="2400" dirty="0">
              <a:solidFill>
                <a:srgbClr val="FF3399"/>
              </a:solidFill>
              <a:latin typeface="Times New Roman" panose="02020603050405020304" pitchFamily="18" charset="0"/>
              <a:ea typeface="宋体" panose="02010600030101010101" pitchFamily="2" charset="-122"/>
            </a:endParaRPr>
          </a:p>
        </p:txBody>
      </p:sp>
      <p:sp>
        <p:nvSpPr>
          <p:cNvPr id="18479" name="AutoShape 47"/>
          <p:cNvSpPr/>
          <p:nvPr/>
        </p:nvSpPr>
        <p:spPr>
          <a:xfrm>
            <a:off x="9843135" y="1269365"/>
            <a:ext cx="1143000" cy="457200"/>
          </a:xfrm>
          <a:prstGeom prst="wedgeRoundRectCallout">
            <a:avLst>
              <a:gd name="adj1" fmla="val -45556"/>
              <a:gd name="adj2" fmla="val 108333"/>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rPr>
              <a:t>a=100</a:t>
            </a:r>
            <a:endParaRPr lang="en-US" altLang="zh-CN" sz="2400" dirty="0">
              <a:solidFill>
                <a:srgbClr val="FFFF00"/>
              </a:solidFill>
              <a:latin typeface="Times New Roman" panose="02020603050405020304" pitchFamily="18" charset="0"/>
              <a:ea typeface="宋体" panose="02010600030101010101" pitchFamily="2" charset="-122"/>
            </a:endParaRPr>
          </a:p>
        </p:txBody>
      </p:sp>
      <p:sp>
        <p:nvSpPr>
          <p:cNvPr id="18480" name="AutoShape 48"/>
          <p:cNvSpPr/>
          <p:nvPr/>
        </p:nvSpPr>
        <p:spPr>
          <a:xfrm>
            <a:off x="10071735" y="4850765"/>
            <a:ext cx="1143000" cy="457200"/>
          </a:xfrm>
          <a:prstGeom prst="wedgeRoundRectCallout">
            <a:avLst>
              <a:gd name="adj1" fmla="val -59722"/>
              <a:gd name="adj2" fmla="val -103472"/>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rPr>
              <a:t>b=10</a:t>
            </a:r>
            <a:endParaRPr lang="en-US" altLang="zh-CN" sz="2400" dirty="0">
              <a:solidFill>
                <a:srgbClr val="FFFF00"/>
              </a:solidFill>
              <a:latin typeface="Times New Roman" panose="02020603050405020304" pitchFamily="18" charset="0"/>
              <a:ea typeface="宋体" panose="02010600030101010101" pitchFamily="2" charset="-122"/>
            </a:endParaRPr>
          </a:p>
        </p:txBody>
      </p:sp>
      <p:sp>
        <p:nvSpPr>
          <p:cNvPr id="18481" name="Text Box 49"/>
          <p:cNvSpPr txBox="1"/>
          <p:nvPr/>
        </p:nvSpPr>
        <p:spPr>
          <a:xfrm>
            <a:off x="8700135" y="5460365"/>
            <a:ext cx="3124200" cy="1017905"/>
          </a:xfrm>
          <a:prstGeom prst="rect">
            <a:avLst/>
          </a:prstGeom>
          <a:noFill/>
          <a:ln w="41275">
            <a:noFill/>
          </a:ln>
        </p:spPr>
        <p:txBody>
          <a:bodyPr lIns="18000" tIns="10800" rIns="18000" bIns="10800" anchor="t">
            <a:spAutoFit/>
          </a:bodyPr>
          <a:p>
            <a:pPr>
              <a:lnSpc>
                <a:spcPct val="110000"/>
              </a:lnSpc>
              <a:spcBef>
                <a:spcPct val="50000"/>
              </a:spcBef>
            </a:pPr>
            <a:r>
              <a:rPr lang="zh-CN" altLang="en-US" sz="2400" dirty="0">
                <a:solidFill>
                  <a:srgbClr val="000099"/>
                </a:solidFill>
                <a:latin typeface="Times New Roman" panose="02020603050405020304" pitchFamily="18" charset="0"/>
                <a:ea typeface="宋体" panose="02010600030101010101" pitchFamily="2" charset="-122"/>
              </a:rPr>
              <a:t>输出：</a:t>
            </a:r>
            <a:r>
              <a:rPr lang="en-US" altLang="zh-CN" sz="2400" dirty="0">
                <a:solidFill>
                  <a:srgbClr val="000099"/>
                </a:solidFill>
                <a:latin typeface="Times New Roman" panose="02020603050405020304" pitchFamily="18" charset="0"/>
                <a:ea typeface="宋体" panose="02010600030101010101" pitchFamily="2" charset="-122"/>
              </a:rPr>
              <a:t>a=100,b=10</a:t>
            </a:r>
            <a:endParaRPr lang="en-US" altLang="zh-CN" sz="2400" dirty="0">
              <a:solidFill>
                <a:srgbClr val="000099"/>
              </a:solidFill>
              <a:latin typeface="Times New Roman" panose="02020603050405020304" pitchFamily="18" charset="0"/>
              <a:ea typeface="宋体" panose="02010600030101010101" pitchFamily="2" charset="-122"/>
            </a:endParaRPr>
          </a:p>
          <a:p>
            <a:pPr>
              <a:lnSpc>
                <a:spcPct val="110000"/>
              </a:lnSpc>
              <a:spcBef>
                <a:spcPct val="50000"/>
              </a:spcBef>
            </a:pPr>
            <a:r>
              <a:rPr lang="en-US" altLang="zh-CN" sz="2400" dirty="0">
                <a:solidFill>
                  <a:srgbClr val="000099"/>
                </a:solidFill>
                <a:latin typeface="Times New Roman" panose="02020603050405020304" pitchFamily="18" charset="0"/>
                <a:ea typeface="宋体" panose="02010600030101010101" pitchFamily="2" charset="-122"/>
              </a:rPr>
              <a:t>            100,10</a:t>
            </a:r>
            <a:endParaRPr lang="en-US" altLang="zh-CN" sz="2400" dirty="0">
              <a:solidFill>
                <a:srgbClr val="000099"/>
              </a:solidFill>
              <a:latin typeface="Times New Roman" panose="02020603050405020304" pitchFamily="18" charset="0"/>
              <a:ea typeface="宋体" panose="02010600030101010101" pitchFamily="2" charset="-122"/>
            </a:endParaRPr>
          </a:p>
        </p:txBody>
      </p:sp>
      <p:sp>
        <p:nvSpPr>
          <p:cNvPr id="18482" name="Line 50"/>
          <p:cNvSpPr/>
          <p:nvPr/>
        </p:nvSpPr>
        <p:spPr>
          <a:xfrm>
            <a:off x="10224135" y="2336165"/>
            <a:ext cx="609600" cy="609600"/>
          </a:xfrm>
          <a:prstGeom prst="line">
            <a:avLst/>
          </a:prstGeom>
          <a:ln w="41275" cap="flat" cmpd="sng">
            <a:solidFill>
              <a:srgbClr val="FF0000"/>
            </a:solidFill>
            <a:prstDash val="solid"/>
            <a:round/>
            <a:headEnd type="none" w="med" len="med"/>
            <a:tailEnd type="stealth" w="med" len="lg"/>
          </a:ln>
        </p:spPr>
      </p:sp>
      <p:sp>
        <p:nvSpPr>
          <p:cNvPr id="18483" name="Line 51"/>
          <p:cNvSpPr/>
          <p:nvPr/>
        </p:nvSpPr>
        <p:spPr>
          <a:xfrm flipV="1">
            <a:off x="9614535" y="2564765"/>
            <a:ext cx="0" cy="1295400"/>
          </a:xfrm>
          <a:prstGeom prst="line">
            <a:avLst/>
          </a:prstGeom>
          <a:ln w="41275" cap="flat" cmpd="sng">
            <a:solidFill>
              <a:srgbClr val="FF0000"/>
            </a:solidFill>
            <a:prstDash val="solid"/>
            <a:round/>
            <a:headEnd type="none" w="med" len="med"/>
            <a:tailEnd type="stealth" w="med" len="lg"/>
          </a:ln>
        </p:spPr>
      </p:sp>
      <p:sp>
        <p:nvSpPr>
          <p:cNvPr id="18484" name="Line 52"/>
          <p:cNvSpPr/>
          <p:nvPr/>
        </p:nvSpPr>
        <p:spPr>
          <a:xfrm flipH="1">
            <a:off x="10376535" y="3555365"/>
            <a:ext cx="609600" cy="838200"/>
          </a:xfrm>
          <a:prstGeom prst="line">
            <a:avLst/>
          </a:prstGeom>
          <a:ln w="41275" cap="flat" cmpd="sng">
            <a:solidFill>
              <a:srgbClr val="FF0000"/>
            </a:solidFill>
            <a:prstDash val="solid"/>
            <a:round/>
            <a:headEnd type="none" w="med" len="med"/>
            <a:tailEnd type="stealth" w="med" len="lg"/>
          </a:ln>
        </p:spPr>
      </p:sp>
      <p:sp>
        <p:nvSpPr>
          <p:cNvPr id="18485" name="Text Box 53"/>
          <p:cNvSpPr txBox="1"/>
          <p:nvPr/>
        </p:nvSpPr>
        <p:spPr>
          <a:xfrm>
            <a:off x="6795135" y="2336165"/>
            <a:ext cx="1752600" cy="1162050"/>
          </a:xfrm>
          <a:prstGeom prst="rect">
            <a:avLst/>
          </a:prstGeom>
          <a:solidFill>
            <a:schemeClr val="bg1"/>
          </a:solidFill>
          <a:ln w="9525">
            <a:noFill/>
          </a:ln>
        </p:spPr>
        <p:txBody>
          <a:bodyPr anchor="t">
            <a:spAutoFit/>
          </a:bodyPr>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p:txBody>
      </p:sp>
      <p:sp>
        <p:nvSpPr>
          <p:cNvPr id="18486" name="Text Box 54"/>
          <p:cNvSpPr txBox="1"/>
          <p:nvPr/>
        </p:nvSpPr>
        <p:spPr>
          <a:xfrm>
            <a:off x="7252335" y="4545965"/>
            <a:ext cx="1143000" cy="1162050"/>
          </a:xfrm>
          <a:prstGeom prst="rect">
            <a:avLst/>
          </a:prstGeom>
          <a:solidFill>
            <a:schemeClr val="bg1"/>
          </a:solidFill>
          <a:ln w="9525">
            <a:noFill/>
          </a:ln>
        </p:spPr>
        <p:txBody>
          <a:bodyPr anchor="t">
            <a:spAutoFit/>
          </a:bodyPr>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p:txBody>
      </p:sp>
      <p:sp>
        <p:nvSpPr>
          <p:cNvPr id="18487" name="Text Box 55"/>
          <p:cNvSpPr txBox="1"/>
          <p:nvPr/>
        </p:nvSpPr>
        <p:spPr>
          <a:xfrm>
            <a:off x="10300335" y="2717165"/>
            <a:ext cx="1524000" cy="1162050"/>
          </a:xfrm>
          <a:prstGeom prst="rect">
            <a:avLst/>
          </a:prstGeom>
          <a:solidFill>
            <a:schemeClr val="bg1"/>
          </a:solidFill>
          <a:ln w="9525">
            <a:noFill/>
          </a:ln>
        </p:spPr>
        <p:txBody>
          <a:bodyPr anchor="t">
            <a:spAutoFit/>
          </a:bodyPr>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2400"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692150" y="819150"/>
            <a:ext cx="5724525" cy="5659120"/>
          </a:xfrm>
          <a:prstGeom prst="rect">
            <a:avLst/>
          </a:prstGeom>
        </p:spPr>
      </p:pic>
      <p:graphicFrame>
        <p:nvGraphicFramePr>
          <p:cNvPr id="7" name="对象 6">
            <a:hlinkClick r:id="" action="ppaction://ole?verb="/>
          </p:cNvPr>
          <p:cNvGraphicFramePr>
            <a:graphicFrameLocks noChangeAspect="1"/>
          </p:cNvGraphicFramePr>
          <p:nvPr/>
        </p:nvGraphicFramePr>
        <p:xfrm>
          <a:off x="9791065" y="-5080"/>
          <a:ext cx="1194435" cy="937260"/>
        </p:xfrm>
        <a:graphic>
          <a:graphicData uri="http://schemas.openxmlformats.org/presentationml/2006/ole">
            <mc:AlternateContent xmlns:mc="http://schemas.openxmlformats.org/markup-compatibility/2006">
              <mc:Choice xmlns:v="urn:schemas-microsoft-com:vml" Requires="v">
                <p:oleObj spid="_x0000_s1025" name="" r:id="rId2" imgW="811530" imgH="628015" progId="Package">
                  <p:embed/>
                </p:oleObj>
              </mc:Choice>
              <mc:Fallback>
                <p:oleObj name="" r:id="rId2" imgW="811530" imgH="628015" progId="Package">
                  <p:embed/>
                  <p:pic>
                    <p:nvPicPr>
                      <p:cNvPr id="0" name="图片 1024"/>
                      <p:cNvPicPr/>
                      <p:nvPr/>
                    </p:nvPicPr>
                    <p:blipFill>
                      <a:blip r:embed="rId3"/>
                      <a:stretch>
                        <a:fillRect/>
                      </a:stretch>
                    </p:blipFill>
                    <p:spPr>
                      <a:xfrm>
                        <a:off x="9791065" y="-5080"/>
                        <a:ext cx="1194435" cy="9372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457"/>
                                        </p:tgtEl>
                                        <p:attrNameLst>
                                          <p:attrName>style.visibility</p:attrName>
                                        </p:attrNameLst>
                                      </p:cBhvr>
                                      <p:to>
                                        <p:strVal val="visible"/>
                                      </p:to>
                                    </p:set>
                                    <p:animEffect transition="in" filter="wipe(up)">
                                      <p:cBhvr>
                                        <p:cTn id="17" dur="500"/>
                                        <p:tgtEl>
                                          <p:spTgt spid="184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463"/>
                                        </p:tgtEl>
                                        <p:attrNameLst>
                                          <p:attrName>style.visibility</p:attrName>
                                        </p:attrNameLst>
                                      </p:cBhvr>
                                      <p:to>
                                        <p:strVal val="visible"/>
                                      </p:to>
                                    </p:set>
                                    <p:animEffect transition="in" filter="wipe(up)">
                                      <p:cBhvr>
                                        <p:cTn id="27" dur="500"/>
                                        <p:tgtEl>
                                          <p:spTgt spid="184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56"/>
                                        </p:tgtEl>
                                        <p:attrNameLst>
                                          <p:attrName>style.visibility</p:attrName>
                                        </p:attrNameLst>
                                      </p:cBhvr>
                                      <p:to>
                                        <p:strVal val="visible"/>
                                      </p:to>
                                    </p:set>
                                    <p:animEffect transition="in" filter="wipe(left)">
                                      <p:cBhvr>
                                        <p:cTn id="37" dur="500"/>
                                        <p:tgtEl>
                                          <p:spTgt spid="184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462"/>
                                        </p:tgtEl>
                                        <p:attrNameLst>
                                          <p:attrName>style.visibility</p:attrName>
                                        </p:attrNameLst>
                                      </p:cBhvr>
                                      <p:to>
                                        <p:strVal val="visible"/>
                                      </p:to>
                                    </p:set>
                                    <p:animEffect transition="in" filter="wipe(left)">
                                      <p:cBhvr>
                                        <p:cTn id="42" dur="500"/>
                                        <p:tgtEl>
                                          <p:spTgt spid="184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482"/>
                                        </p:tgtEl>
                                        <p:attrNameLst>
                                          <p:attrName>style.visibility</p:attrName>
                                        </p:attrNameLst>
                                      </p:cBhvr>
                                      <p:to>
                                        <p:strVal val="visible"/>
                                      </p:to>
                                    </p:set>
                                    <p:animEffect transition="in" filter="wipe(left)">
                                      <p:cBhvr>
                                        <p:cTn id="52" dur="500"/>
                                        <p:tgtEl>
                                          <p:spTgt spid="1848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476"/>
                                        </p:tgtEl>
                                        <p:attrNameLst>
                                          <p:attrName>style.visibility</p:attrName>
                                        </p:attrNameLst>
                                      </p:cBhvr>
                                      <p:to>
                                        <p:strVal val="visible"/>
                                      </p:to>
                                    </p:set>
                                    <p:animEffect transition="in" filter="dissolve">
                                      <p:cBhvr>
                                        <p:cTn id="57" dur="500"/>
                                        <p:tgtEl>
                                          <p:spTgt spid="184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483"/>
                                        </p:tgtEl>
                                        <p:attrNameLst>
                                          <p:attrName>style.visibility</p:attrName>
                                        </p:attrNameLst>
                                      </p:cBhvr>
                                      <p:to>
                                        <p:strVal val="visible"/>
                                      </p:to>
                                    </p:set>
                                    <p:animEffect transition="in" filter="wipe(left)">
                                      <p:cBhvr>
                                        <p:cTn id="62" dur="500"/>
                                        <p:tgtEl>
                                          <p:spTgt spid="1848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8477"/>
                                        </p:tgtEl>
                                        <p:attrNameLst>
                                          <p:attrName>style.visibility</p:attrName>
                                        </p:attrNameLst>
                                      </p:cBhvr>
                                      <p:to>
                                        <p:strVal val="visible"/>
                                      </p:to>
                                    </p:set>
                                    <p:animEffect transition="in" filter="dissolve">
                                      <p:cBhvr>
                                        <p:cTn id="67" dur="500"/>
                                        <p:tgtEl>
                                          <p:spTgt spid="1847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484"/>
                                        </p:tgtEl>
                                        <p:attrNameLst>
                                          <p:attrName>style.visibility</p:attrName>
                                        </p:attrNameLst>
                                      </p:cBhvr>
                                      <p:to>
                                        <p:strVal val="visible"/>
                                      </p:to>
                                    </p:set>
                                    <p:animEffect transition="in" filter="wipe(left)">
                                      <p:cBhvr>
                                        <p:cTn id="72" dur="500"/>
                                        <p:tgtEl>
                                          <p:spTgt spid="1848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8478"/>
                                        </p:tgtEl>
                                        <p:attrNameLst>
                                          <p:attrName>style.visibility</p:attrName>
                                        </p:attrNameLst>
                                      </p:cBhvr>
                                      <p:to>
                                        <p:strVal val="visible"/>
                                      </p:to>
                                    </p:set>
                                    <p:animEffect transition="in" filter="dissolve">
                                      <p:cBhvr>
                                        <p:cTn id="77" dur="500"/>
                                        <p:tgtEl>
                                          <p:spTgt spid="1847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8479"/>
                                        </p:tgtEl>
                                        <p:attrNameLst>
                                          <p:attrName>style.visibility</p:attrName>
                                        </p:attrNameLst>
                                      </p:cBhvr>
                                      <p:to>
                                        <p:strVal val="visible"/>
                                      </p:to>
                                    </p:set>
                                    <p:animEffect transition="in" filter="dissolve">
                                      <p:cBhvr>
                                        <p:cTn id="82" dur="500"/>
                                        <p:tgtEl>
                                          <p:spTgt spid="18479"/>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8480"/>
                                        </p:tgtEl>
                                        <p:attrNameLst>
                                          <p:attrName>style.visibility</p:attrName>
                                        </p:attrNameLst>
                                      </p:cBhvr>
                                      <p:to>
                                        <p:strVal val="visible"/>
                                      </p:to>
                                    </p:set>
                                    <p:animEffect transition="in" filter="dissolve">
                                      <p:cBhvr>
                                        <p:cTn id="87" dur="500"/>
                                        <p:tgtEl>
                                          <p:spTgt spid="1848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8485"/>
                                        </p:tgtEl>
                                        <p:attrNameLst>
                                          <p:attrName>style.visibility</p:attrName>
                                        </p:attrNameLst>
                                      </p:cBhvr>
                                      <p:to>
                                        <p:strVal val="visible"/>
                                      </p:to>
                                    </p:set>
                                    <p:animEffect transition="in" filter="wipe(up)">
                                      <p:cBhvr>
                                        <p:cTn id="92" dur="500"/>
                                        <p:tgtEl>
                                          <p:spTgt spid="1848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8486"/>
                                        </p:tgtEl>
                                        <p:attrNameLst>
                                          <p:attrName>style.visibility</p:attrName>
                                        </p:attrNameLst>
                                      </p:cBhvr>
                                      <p:to>
                                        <p:strVal val="visible"/>
                                      </p:to>
                                    </p:set>
                                    <p:animEffect transition="in" filter="wipe(up)">
                                      <p:cBhvr>
                                        <p:cTn id="97" dur="500"/>
                                        <p:tgtEl>
                                          <p:spTgt spid="1848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8487"/>
                                        </p:tgtEl>
                                        <p:attrNameLst>
                                          <p:attrName>style.visibility</p:attrName>
                                        </p:attrNameLst>
                                      </p:cBhvr>
                                      <p:to>
                                        <p:strVal val="visible"/>
                                      </p:to>
                                    </p:set>
                                    <p:animEffect transition="in" filter="wipe(up)">
                                      <p:cBhvr>
                                        <p:cTn id="102" dur="500"/>
                                        <p:tgtEl>
                                          <p:spTgt spid="1848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8481"/>
                                        </p:tgtEl>
                                        <p:attrNameLst>
                                          <p:attrName>style.visibility</p:attrName>
                                        </p:attrNameLst>
                                      </p:cBhvr>
                                      <p:to>
                                        <p:strVal val="visible"/>
                                      </p:to>
                                    </p:set>
                                    <p:animEffect transition="in" filter="dissolve">
                                      <p:cBhvr>
                                        <p:cTn id="107" dur="500"/>
                                        <p:tgtEl>
                                          <p:spTgt spid="18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6" grpId="0" bldLvl="0" animBg="1"/>
      <p:bldP spid="18477" grpId="0" bldLvl="0" animBg="1"/>
      <p:bldP spid="18478" grpId="0" bldLvl="0" animBg="1"/>
      <p:bldP spid="18479" grpId="0" bldLvl="0" animBg="1"/>
      <p:bldP spid="18480" grpId="0" bldLvl="0" animBg="1"/>
      <p:bldP spid="18481" grpId="0"/>
      <p:bldP spid="18485" grpId="0" bldLvl="0" animBg="1"/>
      <p:bldP spid="18486" grpId="0" bldLvl="0" animBg="1"/>
      <p:bldP spid="1848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2"/>
          <p:cNvSpPr txBox="1"/>
          <p:nvPr/>
        </p:nvSpPr>
        <p:spPr>
          <a:xfrm>
            <a:off x="640080" y="621030"/>
            <a:ext cx="519557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输入</a:t>
            </a:r>
            <a:r>
              <a:rPr lang="en-US" altLang="zh-CN" sz="2000" dirty="0">
                <a:latin typeface="Times New Roman" panose="02020603050405020304" pitchFamily="18" charset="0"/>
                <a:ea typeface="宋体" panose="02010600030101010101" pitchFamily="2" charset="-122"/>
              </a:rPr>
              <a:t>a, b</a:t>
            </a:r>
            <a:r>
              <a:rPr lang="zh-CN" altLang="en-US" sz="2000" dirty="0">
                <a:latin typeface="Times New Roman" panose="02020603050405020304" pitchFamily="18" charset="0"/>
                <a:ea typeface="宋体" panose="02010600030101010101" pitchFamily="2" charset="-122"/>
              </a:rPr>
              <a:t>两个整数，按大小输出这两个数。</a:t>
            </a:r>
            <a:endParaRPr lang="zh-CN" altLang="en-US" sz="2000" dirty="0">
              <a:latin typeface="Times New Roman" panose="02020603050405020304" pitchFamily="18" charset="0"/>
              <a:ea typeface="宋体" panose="02010600030101010101" pitchFamily="2" charset="-122"/>
            </a:endParaRPr>
          </a:p>
        </p:txBody>
      </p:sp>
      <p:grpSp>
        <p:nvGrpSpPr>
          <p:cNvPr id="2" name="Group 5"/>
          <p:cNvGrpSpPr/>
          <p:nvPr/>
        </p:nvGrpSpPr>
        <p:grpSpPr>
          <a:xfrm>
            <a:off x="9150985" y="1141095"/>
            <a:ext cx="1143000" cy="3322638"/>
            <a:chOff x="4272" y="816"/>
            <a:chExt cx="720" cy="2093"/>
          </a:xfrm>
        </p:grpSpPr>
        <p:sp>
          <p:nvSpPr>
            <p:cNvPr id="16389" name="Text Box 6"/>
            <p:cNvSpPr txBox="1"/>
            <p:nvPr/>
          </p:nvSpPr>
          <p:spPr>
            <a:xfrm>
              <a:off x="4320" y="1104"/>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6390" name="Text Box 7"/>
            <p:cNvSpPr txBox="1"/>
            <p:nvPr/>
          </p:nvSpPr>
          <p:spPr>
            <a:xfrm>
              <a:off x="4320" y="816"/>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x</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6391" name="Text Box 8"/>
            <p:cNvSpPr txBox="1"/>
            <p:nvPr/>
          </p:nvSpPr>
          <p:spPr>
            <a:xfrm>
              <a:off x="4320" y="1104"/>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10</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6392" name="Text Box 9"/>
            <p:cNvSpPr txBox="1"/>
            <p:nvPr/>
          </p:nvSpPr>
          <p:spPr>
            <a:xfrm>
              <a:off x="4320" y="2640"/>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6393" name="Text Box 10"/>
            <p:cNvSpPr txBox="1"/>
            <p:nvPr/>
          </p:nvSpPr>
          <p:spPr>
            <a:xfrm>
              <a:off x="4272" y="2352"/>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y</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6394" name="Text Box 11"/>
            <p:cNvSpPr txBox="1"/>
            <p:nvPr/>
          </p:nvSpPr>
          <p:spPr>
            <a:xfrm>
              <a:off x="4320" y="2640"/>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100</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grpSp>
        <p:nvGrpSpPr>
          <p:cNvPr id="3" name="Group 12"/>
          <p:cNvGrpSpPr/>
          <p:nvPr/>
        </p:nvGrpSpPr>
        <p:grpSpPr>
          <a:xfrm>
            <a:off x="8312785" y="1826895"/>
            <a:ext cx="914400" cy="2438400"/>
            <a:chOff x="3744" y="1248"/>
            <a:chExt cx="576" cy="1536"/>
          </a:xfrm>
        </p:grpSpPr>
        <p:sp>
          <p:nvSpPr>
            <p:cNvPr id="16396" name="Line 13"/>
            <p:cNvSpPr/>
            <p:nvPr/>
          </p:nvSpPr>
          <p:spPr>
            <a:xfrm>
              <a:off x="3744" y="1248"/>
              <a:ext cx="576" cy="0"/>
            </a:xfrm>
            <a:prstGeom prst="line">
              <a:avLst/>
            </a:prstGeom>
            <a:ln w="41275" cap="flat" cmpd="sng">
              <a:solidFill>
                <a:srgbClr val="FF0000"/>
              </a:solidFill>
              <a:prstDash val="solid"/>
              <a:round/>
              <a:headEnd type="none" w="med" len="med"/>
              <a:tailEnd type="stealth" w="med" len="lg"/>
            </a:ln>
          </p:spPr>
        </p:sp>
        <p:sp>
          <p:nvSpPr>
            <p:cNvPr id="16397" name="Line 14"/>
            <p:cNvSpPr/>
            <p:nvPr/>
          </p:nvSpPr>
          <p:spPr>
            <a:xfrm>
              <a:off x="3792" y="2784"/>
              <a:ext cx="528" cy="0"/>
            </a:xfrm>
            <a:prstGeom prst="line">
              <a:avLst/>
            </a:prstGeom>
            <a:ln w="41275" cap="flat" cmpd="sng">
              <a:solidFill>
                <a:srgbClr val="FF0000"/>
              </a:solidFill>
              <a:prstDash val="solid"/>
              <a:round/>
              <a:headEnd type="none" w="med" len="med"/>
              <a:tailEnd type="stealth" w="med" len="lg"/>
            </a:ln>
          </p:spPr>
        </p:sp>
      </p:grpSp>
      <p:grpSp>
        <p:nvGrpSpPr>
          <p:cNvPr id="4" name="Group 15"/>
          <p:cNvGrpSpPr/>
          <p:nvPr/>
        </p:nvGrpSpPr>
        <p:grpSpPr>
          <a:xfrm>
            <a:off x="10446385" y="2512695"/>
            <a:ext cx="1066800" cy="808038"/>
            <a:chOff x="4896" y="1728"/>
            <a:chExt cx="672" cy="509"/>
          </a:xfrm>
        </p:grpSpPr>
        <p:sp>
          <p:nvSpPr>
            <p:cNvPr id="16399" name="Text Box 16"/>
            <p:cNvSpPr txBox="1"/>
            <p:nvPr/>
          </p:nvSpPr>
          <p:spPr>
            <a:xfrm>
              <a:off x="4896" y="1968"/>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6400" name="Text Box 17"/>
            <p:cNvSpPr txBox="1"/>
            <p:nvPr/>
          </p:nvSpPr>
          <p:spPr>
            <a:xfrm>
              <a:off x="4896" y="172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t</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sp>
        <p:nvSpPr>
          <p:cNvPr id="19474" name="Text Box 18"/>
          <p:cNvSpPr txBox="1"/>
          <p:nvPr/>
        </p:nvSpPr>
        <p:spPr>
          <a:xfrm>
            <a:off x="10522585" y="2893695"/>
            <a:ext cx="9144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10</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nvGrpSpPr>
          <p:cNvPr id="5" name="Group 19"/>
          <p:cNvGrpSpPr/>
          <p:nvPr/>
        </p:nvGrpSpPr>
        <p:grpSpPr>
          <a:xfrm>
            <a:off x="7245985" y="1141095"/>
            <a:ext cx="1066800" cy="2255838"/>
            <a:chOff x="3072" y="816"/>
            <a:chExt cx="672" cy="1421"/>
          </a:xfrm>
        </p:grpSpPr>
        <p:grpSp>
          <p:nvGrpSpPr>
            <p:cNvPr id="16403" name="Group 20"/>
            <p:cNvGrpSpPr/>
            <p:nvPr/>
          </p:nvGrpSpPr>
          <p:grpSpPr>
            <a:xfrm>
              <a:off x="3072" y="816"/>
              <a:ext cx="672" cy="557"/>
              <a:chOff x="2784" y="864"/>
              <a:chExt cx="672" cy="557"/>
            </a:xfrm>
          </p:grpSpPr>
          <p:grpSp>
            <p:nvGrpSpPr>
              <p:cNvPr id="16404" name="Group 21"/>
              <p:cNvGrpSpPr/>
              <p:nvPr/>
            </p:nvGrpSpPr>
            <p:grpSpPr>
              <a:xfrm>
                <a:off x="2784" y="864"/>
                <a:ext cx="672" cy="557"/>
                <a:chOff x="3024" y="1728"/>
                <a:chExt cx="672" cy="557"/>
              </a:xfrm>
            </p:grpSpPr>
            <p:sp>
              <p:nvSpPr>
                <p:cNvPr id="16405" name="Text Box 22"/>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6406" name="Text Box 23"/>
                <p:cNvSpPr txBox="1"/>
                <p:nvPr/>
              </p:nvSpPr>
              <p:spPr>
                <a:xfrm>
                  <a:off x="3024" y="1728"/>
                  <a:ext cx="672" cy="258"/>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sp>
            <p:nvSpPr>
              <p:cNvPr id="16407" name="Text Box 24"/>
              <p:cNvSpPr txBox="1"/>
              <p:nvPr/>
            </p:nvSpPr>
            <p:spPr>
              <a:xfrm>
                <a:off x="2784" y="1152"/>
                <a:ext cx="672" cy="258"/>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10</a:t>
                </a:r>
                <a:endParaRPr lang="en-US" altLang="zh-CN" sz="2400" b="1" dirty="0">
                  <a:latin typeface="Times New Roman" panose="02020603050405020304" pitchFamily="18" charset="0"/>
                  <a:ea typeface="宋体" panose="02010600030101010101" pitchFamily="2" charset="-122"/>
                </a:endParaRPr>
              </a:p>
            </p:txBody>
          </p:sp>
        </p:grpSp>
        <p:sp>
          <p:nvSpPr>
            <p:cNvPr id="16408" name="Line 25"/>
            <p:cNvSpPr/>
            <p:nvPr/>
          </p:nvSpPr>
          <p:spPr>
            <a:xfrm flipV="1">
              <a:off x="3360" y="1392"/>
              <a:ext cx="0" cy="288"/>
            </a:xfrm>
            <a:prstGeom prst="line">
              <a:avLst/>
            </a:prstGeom>
            <a:ln w="41275" cap="flat" cmpd="sng">
              <a:solidFill>
                <a:srgbClr val="FF0000"/>
              </a:solidFill>
              <a:prstDash val="solid"/>
              <a:round/>
              <a:headEnd type="none" w="med" len="med"/>
              <a:tailEnd type="stealth" w="med" len="lg"/>
            </a:ln>
          </p:spPr>
        </p:sp>
        <p:sp>
          <p:nvSpPr>
            <p:cNvPr id="16409" name="Text Box 26"/>
            <p:cNvSpPr txBox="1"/>
            <p:nvPr/>
          </p:nvSpPr>
          <p:spPr>
            <a:xfrm>
              <a:off x="3072" y="1680"/>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6410" name="Text Box 27"/>
            <p:cNvSpPr txBox="1"/>
            <p:nvPr/>
          </p:nvSpPr>
          <p:spPr>
            <a:xfrm>
              <a:off x="3072" y="1968"/>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point1</a:t>
              </a:r>
              <a:endParaRPr lang="en-US" altLang="zh-CN" sz="2400" b="1" dirty="0">
                <a:latin typeface="Times New Roman" panose="02020603050405020304" pitchFamily="18" charset="0"/>
                <a:ea typeface="宋体" panose="02010600030101010101" pitchFamily="2" charset="-122"/>
              </a:endParaRPr>
            </a:p>
          </p:txBody>
        </p:sp>
        <p:sp>
          <p:nvSpPr>
            <p:cNvPr id="16411" name="Text Box 28"/>
            <p:cNvSpPr txBox="1"/>
            <p:nvPr/>
          </p:nvSpPr>
          <p:spPr>
            <a:xfrm>
              <a:off x="3072" y="1680"/>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&amp;a</a:t>
              </a:r>
              <a:endParaRPr lang="en-US" altLang="zh-CN" sz="2400" b="1" dirty="0">
                <a:latin typeface="Times New Roman" panose="02020603050405020304" pitchFamily="18" charset="0"/>
                <a:ea typeface="宋体" panose="02010600030101010101" pitchFamily="2" charset="-122"/>
              </a:endParaRPr>
            </a:p>
          </p:txBody>
        </p:sp>
      </p:grpSp>
      <p:grpSp>
        <p:nvGrpSpPr>
          <p:cNvPr id="8" name="Group 29"/>
          <p:cNvGrpSpPr/>
          <p:nvPr/>
        </p:nvGrpSpPr>
        <p:grpSpPr>
          <a:xfrm>
            <a:off x="7322185" y="3579495"/>
            <a:ext cx="1143000" cy="2332038"/>
            <a:chOff x="3120" y="2352"/>
            <a:chExt cx="720" cy="1469"/>
          </a:xfrm>
        </p:grpSpPr>
        <p:grpSp>
          <p:nvGrpSpPr>
            <p:cNvPr id="16413" name="Group 30"/>
            <p:cNvGrpSpPr/>
            <p:nvPr/>
          </p:nvGrpSpPr>
          <p:grpSpPr>
            <a:xfrm>
              <a:off x="3120" y="2352"/>
              <a:ext cx="672" cy="557"/>
              <a:chOff x="2880" y="2256"/>
              <a:chExt cx="672" cy="557"/>
            </a:xfrm>
          </p:grpSpPr>
          <p:grpSp>
            <p:nvGrpSpPr>
              <p:cNvPr id="16414" name="Group 31"/>
              <p:cNvGrpSpPr/>
              <p:nvPr/>
            </p:nvGrpSpPr>
            <p:grpSpPr>
              <a:xfrm>
                <a:off x="2880" y="2256"/>
                <a:ext cx="672" cy="557"/>
                <a:chOff x="3024" y="1728"/>
                <a:chExt cx="672" cy="557"/>
              </a:xfrm>
            </p:grpSpPr>
            <p:sp>
              <p:nvSpPr>
                <p:cNvPr id="16415" name="Text Box 32"/>
                <p:cNvSpPr txBox="1"/>
                <p:nvPr/>
              </p:nvSpPr>
              <p:spPr>
                <a:xfrm>
                  <a:off x="3024" y="2016"/>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solidFill>
                      <a:srgbClr val="0000CC"/>
                    </a:solidFill>
                    <a:latin typeface="Times New Roman" panose="02020603050405020304" pitchFamily="18" charset="0"/>
                    <a:ea typeface="宋体" panose="02010600030101010101" pitchFamily="2" charset="-122"/>
                  </a:endParaRPr>
                </a:p>
              </p:txBody>
            </p:sp>
            <p:sp>
              <p:nvSpPr>
                <p:cNvPr id="16416" name="Text Box 33"/>
                <p:cNvSpPr txBox="1"/>
                <p:nvPr/>
              </p:nvSpPr>
              <p:spPr>
                <a:xfrm>
                  <a:off x="3024" y="1728"/>
                  <a:ext cx="672" cy="258"/>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b</a:t>
                  </a:r>
                  <a:endParaRPr lang="en-US" altLang="zh-CN" sz="2400" b="1" dirty="0">
                    <a:solidFill>
                      <a:srgbClr val="0000CC"/>
                    </a:solidFill>
                    <a:latin typeface="Times New Roman" panose="02020603050405020304" pitchFamily="18" charset="0"/>
                    <a:ea typeface="宋体" panose="02010600030101010101" pitchFamily="2" charset="-122"/>
                  </a:endParaRPr>
                </a:p>
              </p:txBody>
            </p:sp>
          </p:grpSp>
          <p:sp>
            <p:nvSpPr>
              <p:cNvPr id="16417" name="Text Box 34"/>
              <p:cNvSpPr txBox="1"/>
              <p:nvPr/>
            </p:nvSpPr>
            <p:spPr>
              <a:xfrm>
                <a:off x="2880" y="2544"/>
                <a:ext cx="672" cy="258"/>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100</a:t>
                </a:r>
                <a:endParaRPr lang="en-US" altLang="zh-CN" sz="2400" b="1" dirty="0">
                  <a:solidFill>
                    <a:srgbClr val="0000CC"/>
                  </a:solidFill>
                  <a:latin typeface="Times New Roman" panose="02020603050405020304" pitchFamily="18" charset="0"/>
                  <a:ea typeface="宋体" panose="02010600030101010101" pitchFamily="2" charset="-122"/>
                </a:endParaRPr>
              </a:p>
            </p:txBody>
          </p:sp>
        </p:grpSp>
        <p:sp>
          <p:nvSpPr>
            <p:cNvPr id="16418" name="Line 35"/>
            <p:cNvSpPr/>
            <p:nvPr/>
          </p:nvSpPr>
          <p:spPr>
            <a:xfrm flipV="1">
              <a:off x="3456" y="2880"/>
              <a:ext cx="0" cy="384"/>
            </a:xfrm>
            <a:prstGeom prst="line">
              <a:avLst/>
            </a:prstGeom>
            <a:ln w="41275" cap="flat" cmpd="sng">
              <a:solidFill>
                <a:srgbClr val="FF0000"/>
              </a:solidFill>
              <a:prstDash val="solid"/>
              <a:round/>
              <a:headEnd type="none" w="med" len="med"/>
              <a:tailEnd type="stealth" w="med" len="lg"/>
            </a:ln>
          </p:spPr>
        </p:sp>
        <p:sp>
          <p:nvSpPr>
            <p:cNvPr id="16419" name="Text Box 36"/>
            <p:cNvSpPr txBox="1"/>
            <p:nvPr/>
          </p:nvSpPr>
          <p:spPr>
            <a:xfrm>
              <a:off x="3168" y="3264"/>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400" b="1" dirty="0">
                <a:solidFill>
                  <a:srgbClr val="0000CC"/>
                </a:solidFill>
                <a:latin typeface="Times New Roman" panose="02020603050405020304" pitchFamily="18" charset="0"/>
                <a:ea typeface="宋体" panose="02010600030101010101" pitchFamily="2" charset="-122"/>
              </a:endParaRPr>
            </a:p>
          </p:txBody>
        </p:sp>
        <p:sp>
          <p:nvSpPr>
            <p:cNvPr id="16420" name="Text Box 37"/>
            <p:cNvSpPr txBox="1"/>
            <p:nvPr/>
          </p:nvSpPr>
          <p:spPr>
            <a:xfrm>
              <a:off x="3168" y="3552"/>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point2</a:t>
              </a:r>
              <a:endParaRPr lang="en-US" altLang="zh-CN" sz="2400" b="1" dirty="0">
                <a:solidFill>
                  <a:srgbClr val="0000CC"/>
                </a:solidFill>
                <a:latin typeface="Times New Roman" panose="02020603050405020304" pitchFamily="18" charset="0"/>
                <a:ea typeface="宋体" panose="02010600030101010101" pitchFamily="2" charset="-122"/>
              </a:endParaRPr>
            </a:p>
          </p:txBody>
        </p:sp>
        <p:sp>
          <p:nvSpPr>
            <p:cNvPr id="16421" name="Text Box 38"/>
            <p:cNvSpPr txBox="1"/>
            <p:nvPr/>
          </p:nvSpPr>
          <p:spPr>
            <a:xfrm>
              <a:off x="3168" y="3264"/>
              <a:ext cx="672" cy="269"/>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&amp;b</a:t>
              </a:r>
              <a:endParaRPr lang="en-US" altLang="zh-CN" sz="2400" b="1" dirty="0">
                <a:solidFill>
                  <a:srgbClr val="0000CC"/>
                </a:solidFill>
                <a:latin typeface="Times New Roman" panose="02020603050405020304" pitchFamily="18" charset="0"/>
                <a:ea typeface="宋体" panose="02010600030101010101" pitchFamily="2" charset="-122"/>
              </a:endParaRPr>
            </a:p>
          </p:txBody>
        </p:sp>
      </p:grpSp>
      <p:sp>
        <p:nvSpPr>
          <p:cNvPr id="19495" name="Text Box 39"/>
          <p:cNvSpPr txBox="1"/>
          <p:nvPr/>
        </p:nvSpPr>
        <p:spPr>
          <a:xfrm>
            <a:off x="9227185" y="1598295"/>
            <a:ext cx="10668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100</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19496" name="Text Box 40"/>
          <p:cNvSpPr txBox="1"/>
          <p:nvPr/>
        </p:nvSpPr>
        <p:spPr>
          <a:xfrm>
            <a:off x="9303385" y="4036695"/>
            <a:ext cx="838200" cy="427355"/>
          </a:xfrm>
          <a:prstGeom prst="rect">
            <a:avLst/>
          </a:prstGeom>
          <a:solidFill>
            <a:schemeClr val="bg1"/>
          </a:solidFill>
          <a:ln w="41275">
            <a:noFill/>
          </a:ln>
        </p:spPr>
        <p:txBody>
          <a:bodyPr lIns="18000" tIns="10800" rIns="18000" bIns="10800" anchor="t">
            <a:spAutoFit/>
          </a:bodyPr>
          <a:p>
            <a:pPr algn="ctr">
              <a:lnSpc>
                <a:spcPct val="110000"/>
              </a:lnSpc>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10</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19497" name="AutoShape 41"/>
          <p:cNvSpPr/>
          <p:nvPr/>
        </p:nvSpPr>
        <p:spPr>
          <a:xfrm>
            <a:off x="9836785" y="980758"/>
            <a:ext cx="1143000" cy="457200"/>
          </a:xfrm>
          <a:prstGeom prst="wedgeRoundRectCallout">
            <a:avLst>
              <a:gd name="adj1" fmla="val -20833"/>
              <a:gd name="adj2" fmla="val 108611"/>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x=100</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9498" name="AutoShape 42"/>
          <p:cNvSpPr/>
          <p:nvPr/>
        </p:nvSpPr>
        <p:spPr>
          <a:xfrm>
            <a:off x="10065385" y="4722495"/>
            <a:ext cx="1143000" cy="457200"/>
          </a:xfrm>
          <a:prstGeom prst="wedgeRoundRectCallout">
            <a:avLst>
              <a:gd name="adj1" fmla="val -42639"/>
              <a:gd name="adj2" fmla="val -124653"/>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y=10</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9499" name="Text Box 43"/>
          <p:cNvSpPr txBox="1"/>
          <p:nvPr/>
        </p:nvSpPr>
        <p:spPr>
          <a:xfrm>
            <a:off x="8388985" y="5863908"/>
            <a:ext cx="3124200" cy="1017905"/>
          </a:xfrm>
          <a:prstGeom prst="rect">
            <a:avLst/>
          </a:prstGeom>
          <a:noFill/>
          <a:ln w="41275">
            <a:noFill/>
          </a:ln>
        </p:spPr>
        <p:txBody>
          <a:bodyPr lIns="18000" tIns="10800" rIns="18000" bIns="10800" anchor="t">
            <a:spAutoFit/>
          </a:bodyPr>
          <a:p>
            <a:pPr>
              <a:lnSpc>
                <a:spcPct val="110000"/>
              </a:lnSpc>
              <a:spcBef>
                <a:spcPct val="50000"/>
              </a:spcBef>
            </a:pPr>
            <a:r>
              <a:rPr lang="zh-CN" altLang="en-US" sz="2400" b="1" dirty="0">
                <a:solidFill>
                  <a:srgbClr val="000099"/>
                </a:solidFill>
                <a:latin typeface="Times New Roman" panose="02020603050405020304" pitchFamily="18" charset="0"/>
                <a:ea typeface="宋体" panose="02010600030101010101" pitchFamily="2" charset="-122"/>
              </a:rPr>
              <a:t>输出：</a:t>
            </a:r>
            <a:r>
              <a:rPr lang="en-US" altLang="zh-CN" sz="2400" b="1" dirty="0">
                <a:solidFill>
                  <a:srgbClr val="000099"/>
                </a:solidFill>
                <a:latin typeface="Times New Roman" panose="02020603050405020304" pitchFamily="18" charset="0"/>
                <a:ea typeface="宋体" panose="02010600030101010101" pitchFamily="2" charset="-122"/>
              </a:rPr>
              <a:t>a=10,b=100</a:t>
            </a:r>
            <a:endParaRPr lang="en-US" altLang="zh-CN" sz="2400" b="1" dirty="0">
              <a:solidFill>
                <a:srgbClr val="000099"/>
              </a:solidFill>
              <a:latin typeface="Times New Roman" panose="02020603050405020304" pitchFamily="18" charset="0"/>
              <a:ea typeface="宋体" panose="02010600030101010101" pitchFamily="2" charset="-122"/>
            </a:endParaRPr>
          </a:p>
          <a:p>
            <a:pPr>
              <a:lnSpc>
                <a:spcPct val="110000"/>
              </a:lnSpc>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            10,100</a:t>
            </a:r>
            <a:endParaRPr lang="en-US" altLang="zh-CN" sz="2400" b="1" dirty="0">
              <a:solidFill>
                <a:srgbClr val="000099"/>
              </a:solidFill>
              <a:latin typeface="Times New Roman" panose="02020603050405020304" pitchFamily="18" charset="0"/>
              <a:ea typeface="宋体" panose="02010600030101010101" pitchFamily="2" charset="-122"/>
            </a:endParaRPr>
          </a:p>
        </p:txBody>
      </p:sp>
      <p:sp>
        <p:nvSpPr>
          <p:cNvPr id="19500" name="Line 44"/>
          <p:cNvSpPr/>
          <p:nvPr/>
        </p:nvSpPr>
        <p:spPr>
          <a:xfrm>
            <a:off x="9760585" y="2138045"/>
            <a:ext cx="914400" cy="685800"/>
          </a:xfrm>
          <a:prstGeom prst="line">
            <a:avLst/>
          </a:prstGeom>
          <a:ln w="57150" cap="flat" cmpd="sng">
            <a:solidFill>
              <a:srgbClr val="FF0000"/>
            </a:solidFill>
            <a:prstDash val="solid"/>
            <a:round/>
            <a:headEnd type="none" w="med" len="med"/>
            <a:tailEnd type="triangle" w="med" len="med"/>
          </a:ln>
        </p:spPr>
      </p:sp>
      <p:sp>
        <p:nvSpPr>
          <p:cNvPr id="19501" name="Line 45"/>
          <p:cNvSpPr/>
          <p:nvPr/>
        </p:nvSpPr>
        <p:spPr>
          <a:xfrm flipH="1">
            <a:off x="9836785" y="3357245"/>
            <a:ext cx="990600" cy="685800"/>
          </a:xfrm>
          <a:prstGeom prst="line">
            <a:avLst/>
          </a:prstGeom>
          <a:ln w="57150" cap="flat" cmpd="sng">
            <a:solidFill>
              <a:srgbClr val="FF0000"/>
            </a:solidFill>
            <a:prstDash val="solid"/>
            <a:round/>
            <a:headEnd type="none" w="med" len="med"/>
            <a:tailEnd type="triangle" w="med" len="med"/>
          </a:ln>
        </p:spPr>
      </p:sp>
      <p:sp>
        <p:nvSpPr>
          <p:cNvPr id="19502" name="Line 46"/>
          <p:cNvSpPr/>
          <p:nvPr/>
        </p:nvSpPr>
        <p:spPr>
          <a:xfrm flipH="1" flipV="1">
            <a:off x="9760585" y="2214245"/>
            <a:ext cx="0" cy="1752600"/>
          </a:xfrm>
          <a:prstGeom prst="line">
            <a:avLst/>
          </a:prstGeom>
          <a:ln w="57150" cap="flat" cmpd="sng">
            <a:solidFill>
              <a:srgbClr val="FF0000"/>
            </a:solidFill>
            <a:prstDash val="solid"/>
            <a:round/>
            <a:headEnd type="none" w="med" len="med"/>
            <a:tailEnd type="triangle" w="med" len="med"/>
          </a:ln>
        </p:spPr>
      </p:sp>
      <p:sp>
        <p:nvSpPr>
          <p:cNvPr id="19503" name="AutoShape 47"/>
          <p:cNvSpPr/>
          <p:nvPr/>
        </p:nvSpPr>
        <p:spPr>
          <a:xfrm>
            <a:off x="8084185" y="1053783"/>
            <a:ext cx="1143000" cy="450850"/>
          </a:xfrm>
          <a:prstGeom prst="wedgeRoundRectCallout">
            <a:avLst>
              <a:gd name="adj1" fmla="val 35389"/>
              <a:gd name="adj2" fmla="val 76759"/>
              <a:gd name="adj3" fmla="val 16667"/>
            </a:avLst>
          </a:prstGeom>
          <a:solidFill>
            <a:srgbClr val="0000CC"/>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400" b="1" dirty="0">
                <a:solidFill>
                  <a:srgbClr val="FFFF00"/>
                </a:solidFill>
                <a:latin typeface="Times New Roman" panose="02020603050405020304" pitchFamily="18" charset="0"/>
                <a:ea typeface="宋体" panose="02010600030101010101" pitchFamily="2" charset="-122"/>
              </a:rPr>
              <a:t>值传递</a:t>
            </a:r>
            <a:endParaRPr lang="zh-CN" altLang="en-US" sz="2400" b="1" dirty="0">
              <a:solidFill>
                <a:srgbClr val="FFFF00"/>
              </a:solidFill>
              <a:latin typeface="Times New Roman" panose="02020603050405020304" pitchFamily="18" charset="0"/>
              <a:ea typeface="宋体" panose="02010600030101010101" pitchFamily="2" charset="-122"/>
            </a:endParaRPr>
          </a:p>
        </p:txBody>
      </p:sp>
      <p:sp>
        <p:nvSpPr>
          <p:cNvPr id="19504" name="Text Box 48"/>
          <p:cNvSpPr txBox="1"/>
          <p:nvPr/>
        </p:nvSpPr>
        <p:spPr>
          <a:xfrm>
            <a:off x="8922385" y="1528445"/>
            <a:ext cx="2590800" cy="3192145"/>
          </a:xfrm>
          <a:prstGeom prst="rect">
            <a:avLst/>
          </a:prstGeom>
          <a:solidFill>
            <a:schemeClr val="bg1"/>
          </a:solidFill>
          <a:ln w="9525">
            <a:noFill/>
          </a:ln>
        </p:spPr>
        <p:txBody>
          <a:bodyPr anchor="t">
            <a:spAutoFit/>
          </a:bodyPr>
          <a:p>
            <a:pPr>
              <a:lnSpc>
                <a:spcPct val="120000"/>
              </a:lnSpc>
              <a:spcBef>
                <a:spcPct val="50000"/>
              </a:spcBef>
            </a:pPr>
            <a:endParaRPr lang="en-US" altLang="zh-CN" sz="3200" b="1"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3200" b="1"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3200" b="1" dirty="0">
              <a:latin typeface="Times New Roman" panose="02020603050405020304" pitchFamily="18" charset="0"/>
              <a:ea typeface="宋体" panose="02010600030101010101" pitchFamily="2" charset="-122"/>
            </a:endParaRPr>
          </a:p>
          <a:p>
            <a:pPr>
              <a:lnSpc>
                <a:spcPct val="120000"/>
              </a:lnSpc>
              <a:spcBef>
                <a:spcPct val="50000"/>
              </a:spcBef>
            </a:pPr>
            <a:endParaRPr lang="en-US" altLang="zh-CN" sz="3200" b="1"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640080" y="1141095"/>
            <a:ext cx="5333365" cy="4970145"/>
          </a:xfrm>
          <a:prstGeom prst="rect">
            <a:avLst/>
          </a:prstGeom>
        </p:spPr>
      </p:pic>
      <p:graphicFrame>
        <p:nvGraphicFramePr>
          <p:cNvPr id="7" name="对象 6">
            <a:hlinkClick r:id="" action="ppaction://ole?verb="/>
          </p:cNvPr>
          <p:cNvGraphicFramePr>
            <a:graphicFrameLocks noChangeAspect="1"/>
          </p:cNvGraphicFramePr>
          <p:nvPr/>
        </p:nvGraphicFramePr>
        <p:xfrm>
          <a:off x="5574030" y="41910"/>
          <a:ext cx="1213485" cy="855980"/>
        </p:xfrm>
        <a:graphic>
          <a:graphicData uri="http://schemas.openxmlformats.org/presentationml/2006/ole">
            <mc:AlternateContent xmlns:mc="http://schemas.openxmlformats.org/markup-compatibility/2006">
              <mc:Choice xmlns:v="urn:schemas-microsoft-com:vml" Requires="v">
                <p:oleObj spid="_x0000_s2049" name="" r:id="rId2" imgW="902970" imgH="628015" progId="Package">
                  <p:embed/>
                </p:oleObj>
              </mc:Choice>
              <mc:Fallback>
                <p:oleObj name="" r:id="rId2" imgW="902970" imgH="628015" progId="Package">
                  <p:embed/>
                  <p:pic>
                    <p:nvPicPr>
                      <p:cNvPr id="0" name="图片 2048"/>
                      <p:cNvPicPr/>
                      <p:nvPr/>
                    </p:nvPicPr>
                    <p:blipFill>
                      <a:blip r:embed="rId3"/>
                      <a:stretch>
                        <a:fillRect/>
                      </a:stretch>
                    </p:blipFill>
                    <p:spPr>
                      <a:xfrm>
                        <a:off x="5574030" y="41910"/>
                        <a:ext cx="1213485" cy="8559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500"/>
                                        </p:tgtEl>
                                        <p:attrNameLst>
                                          <p:attrName>style.visibility</p:attrName>
                                        </p:attrNameLst>
                                      </p:cBhvr>
                                      <p:to>
                                        <p:strVal val="visible"/>
                                      </p:to>
                                    </p:set>
                                    <p:animEffect transition="in" filter="wipe(up)">
                                      <p:cBhvr>
                                        <p:cTn id="32" dur="500"/>
                                        <p:tgtEl>
                                          <p:spTgt spid="195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474"/>
                                        </p:tgtEl>
                                        <p:attrNameLst>
                                          <p:attrName>style.visibility</p:attrName>
                                        </p:attrNameLst>
                                      </p:cBhvr>
                                      <p:to>
                                        <p:strVal val="visible"/>
                                      </p:to>
                                    </p:set>
                                    <p:animEffect transition="in" filter="dissolve">
                                      <p:cBhvr>
                                        <p:cTn id="37" dur="500"/>
                                        <p:tgtEl>
                                          <p:spTgt spid="194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502"/>
                                        </p:tgtEl>
                                        <p:attrNameLst>
                                          <p:attrName>style.visibility</p:attrName>
                                        </p:attrNameLst>
                                      </p:cBhvr>
                                      <p:to>
                                        <p:strVal val="visible"/>
                                      </p:to>
                                    </p:set>
                                    <p:animEffect transition="in" filter="wipe(down)">
                                      <p:cBhvr>
                                        <p:cTn id="42" dur="500"/>
                                        <p:tgtEl>
                                          <p:spTgt spid="1950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495"/>
                                        </p:tgtEl>
                                        <p:attrNameLst>
                                          <p:attrName>style.visibility</p:attrName>
                                        </p:attrNameLst>
                                      </p:cBhvr>
                                      <p:to>
                                        <p:strVal val="visible"/>
                                      </p:to>
                                    </p:set>
                                    <p:animEffect transition="in" filter="dissolve">
                                      <p:cBhvr>
                                        <p:cTn id="47" dur="500"/>
                                        <p:tgtEl>
                                          <p:spTgt spid="194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9501"/>
                                        </p:tgtEl>
                                        <p:attrNameLst>
                                          <p:attrName>style.visibility</p:attrName>
                                        </p:attrNameLst>
                                      </p:cBhvr>
                                      <p:to>
                                        <p:strVal val="visible"/>
                                      </p:to>
                                    </p:set>
                                    <p:animEffect transition="in" filter="wipe(up)">
                                      <p:cBhvr>
                                        <p:cTn id="52" dur="500"/>
                                        <p:tgtEl>
                                          <p:spTgt spid="1950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9496"/>
                                        </p:tgtEl>
                                        <p:attrNameLst>
                                          <p:attrName>style.visibility</p:attrName>
                                        </p:attrNameLst>
                                      </p:cBhvr>
                                      <p:to>
                                        <p:strVal val="visible"/>
                                      </p:to>
                                    </p:set>
                                    <p:animEffect transition="in" filter="dissolve">
                                      <p:cBhvr>
                                        <p:cTn id="57" dur="500"/>
                                        <p:tgtEl>
                                          <p:spTgt spid="1949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9497"/>
                                        </p:tgtEl>
                                        <p:attrNameLst>
                                          <p:attrName>style.visibility</p:attrName>
                                        </p:attrNameLst>
                                      </p:cBhvr>
                                      <p:to>
                                        <p:strVal val="visible"/>
                                      </p:to>
                                    </p:set>
                                    <p:animEffect transition="in" filter="dissolve">
                                      <p:cBhvr>
                                        <p:cTn id="62" dur="500"/>
                                        <p:tgtEl>
                                          <p:spTgt spid="1949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9498"/>
                                        </p:tgtEl>
                                        <p:attrNameLst>
                                          <p:attrName>style.visibility</p:attrName>
                                        </p:attrNameLst>
                                      </p:cBhvr>
                                      <p:to>
                                        <p:strVal val="visible"/>
                                      </p:to>
                                    </p:set>
                                    <p:animEffect transition="in" filter="dissolve">
                                      <p:cBhvr>
                                        <p:cTn id="67" dur="500"/>
                                        <p:tgtEl>
                                          <p:spTgt spid="1949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9503"/>
                                        </p:tgtEl>
                                        <p:attrNameLst>
                                          <p:attrName>style.visibility</p:attrName>
                                        </p:attrNameLst>
                                      </p:cBhvr>
                                      <p:to>
                                        <p:strVal val="visible"/>
                                      </p:to>
                                    </p:set>
                                    <p:animEffect transition="in" filter="dissolve">
                                      <p:cBhvr>
                                        <p:cTn id="72" dur="500"/>
                                        <p:tgtEl>
                                          <p:spTgt spid="1950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9504"/>
                                        </p:tgtEl>
                                        <p:attrNameLst>
                                          <p:attrName>style.visibility</p:attrName>
                                        </p:attrNameLst>
                                      </p:cBhvr>
                                      <p:to>
                                        <p:strVal val="visible"/>
                                      </p:to>
                                    </p:set>
                                    <p:animEffect transition="in" filter="wipe(up)">
                                      <p:cBhvr>
                                        <p:cTn id="77" dur="500"/>
                                        <p:tgtEl>
                                          <p:spTgt spid="1950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499"/>
                                        </p:tgtEl>
                                        <p:attrNameLst>
                                          <p:attrName>style.visibility</p:attrName>
                                        </p:attrNameLst>
                                      </p:cBhvr>
                                      <p:to>
                                        <p:strVal val="visible"/>
                                      </p:to>
                                    </p:set>
                                    <p:animEffect transition="in" filter="dissolve">
                                      <p:cBhvr>
                                        <p:cTn id="82" dur="500"/>
                                        <p:tgtEl>
                                          <p:spTgt spid="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4" grpId="0" bldLvl="0" animBg="1"/>
      <p:bldP spid="19495" grpId="0" bldLvl="0" animBg="1"/>
      <p:bldP spid="19496" grpId="0" bldLvl="0" animBg="1"/>
      <p:bldP spid="19497" grpId="0" bldLvl="0" animBg="1"/>
      <p:bldP spid="19498" grpId="0" bldLvl="0" animBg="1"/>
      <p:bldP spid="19499" grpId="0"/>
      <p:bldP spid="19503" grpId="0" bldLvl="0" animBg="1"/>
      <p:bldP spid="1950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2"/>
          <p:cNvSpPr txBox="1"/>
          <p:nvPr/>
        </p:nvSpPr>
        <p:spPr>
          <a:xfrm>
            <a:off x="746125" y="1234440"/>
            <a:ext cx="10760075" cy="833120"/>
          </a:xfrm>
          <a:prstGeom prst="rect">
            <a:avLst/>
          </a:prstGeom>
          <a:noFill/>
          <a:ln w="41275">
            <a:noFill/>
          </a:ln>
        </p:spPr>
        <p:txBody>
          <a:bodyPr wrap="square" lIns="18000" tIns="10800" rIns="18000" bIns="10800" anchor="t">
            <a:spAutoFit/>
          </a:bodyPr>
          <a:p>
            <a:pPr indent="609600">
              <a:lnSpc>
                <a:spcPct val="11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宋体" panose="02010600030101010101" pitchFamily="2" charset="-122"/>
              </a:rPr>
              <a:t>用指针变量作函数参数，在被调函数的执行过程中，</a:t>
            </a:r>
            <a:r>
              <a:rPr lang="zh-CN" altLang="en-US" sz="2400" dirty="0">
                <a:solidFill>
                  <a:schemeClr val="accent2"/>
                </a:solidFill>
                <a:latin typeface="Times New Roman" panose="02020603050405020304" pitchFamily="18" charset="0"/>
                <a:ea typeface="宋体" panose="02010600030101010101" pitchFamily="2" charset="-122"/>
              </a:rPr>
              <a:t>应使指针变量所指向的参数值发生变化，</a:t>
            </a:r>
            <a:r>
              <a:rPr lang="zh-CN" altLang="en-US" sz="2400" dirty="0">
                <a:latin typeface="Times New Roman" panose="02020603050405020304" pitchFamily="18" charset="0"/>
                <a:ea typeface="宋体" panose="02010600030101010101" pitchFamily="2" charset="-122"/>
              </a:rPr>
              <a:t>这样，函数在调用结束后，其变化值才能保留回主调函数。</a:t>
            </a:r>
            <a:endParaRPr lang="zh-CN" altLang="en-US" sz="2400" dirty="0">
              <a:latin typeface="Times New Roman" panose="02020603050405020304" pitchFamily="18" charset="0"/>
              <a:ea typeface="宋体" panose="02010600030101010101" pitchFamily="2" charset="-122"/>
            </a:endParaRPr>
          </a:p>
        </p:txBody>
      </p:sp>
      <p:sp>
        <p:nvSpPr>
          <p:cNvPr id="20483" name="Text Box 3"/>
          <p:cNvSpPr txBox="1"/>
          <p:nvPr/>
        </p:nvSpPr>
        <p:spPr>
          <a:xfrm>
            <a:off x="746125" y="3352165"/>
            <a:ext cx="7632700" cy="427355"/>
          </a:xfrm>
          <a:prstGeom prst="rect">
            <a:avLst/>
          </a:prstGeom>
          <a:noFill/>
          <a:ln w="41275">
            <a:noFill/>
          </a:ln>
        </p:spPr>
        <p:txBody>
          <a:bodyPr wrap="square" lIns="18000" tIns="10800" rIns="18000" bIns="10800" anchor="t">
            <a:spAutoFit/>
          </a:bodyPr>
          <a:p>
            <a:pPr indent="609600">
              <a:lnSpc>
                <a:spcPct val="11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宋体" panose="02010600030101010101" pitchFamily="2" charset="-122"/>
              </a:rPr>
              <a:t>用指针变量作函数参数，可以得到多个变化了的值。</a:t>
            </a:r>
            <a:endParaRPr lang="zh-CN" altLang="en-US" sz="2400" dirty="0">
              <a:latin typeface="Times New Roman" panose="02020603050405020304" pitchFamily="18" charset="0"/>
              <a:ea typeface="宋体" panose="02010600030101010101" pitchFamily="2" charset="-122"/>
            </a:endParaRPr>
          </a:p>
        </p:txBody>
      </p:sp>
      <p:sp>
        <p:nvSpPr>
          <p:cNvPr id="20484" name="Text Box 4"/>
          <p:cNvSpPr txBox="1"/>
          <p:nvPr/>
        </p:nvSpPr>
        <p:spPr>
          <a:xfrm>
            <a:off x="746125" y="2301240"/>
            <a:ext cx="10760075" cy="833120"/>
          </a:xfrm>
          <a:prstGeom prst="rect">
            <a:avLst/>
          </a:prstGeom>
          <a:noFill/>
          <a:ln w="41275">
            <a:noFill/>
          </a:ln>
        </p:spPr>
        <p:txBody>
          <a:bodyPr wrap="square" lIns="18000" tIns="10800" rIns="18000" bIns="10800" anchor="t">
            <a:spAutoFit/>
          </a:bodyPr>
          <a:p>
            <a:pPr indent="609600">
              <a:lnSpc>
                <a:spcPct val="110000"/>
              </a:lnSpc>
              <a:extLst>
                <a:ext uri="{35155182-B16C-46BC-9424-99874614C6A1}">
                  <wpsdc:indentchars xmlns:wpsdc="http://www.wps.cn/officeDocument/2017/drawingmlCustomData" val="200" checksum="4158780845"/>
                </a:ext>
              </a:extLst>
            </a:pPr>
            <a:r>
              <a:rPr lang="zh-CN" altLang="en-US" sz="2400" dirty="0">
                <a:latin typeface="Times New Roman" panose="02020603050405020304" pitchFamily="18" charset="0"/>
                <a:ea typeface="宋体" panose="02010600030101010101" pitchFamily="2" charset="-122"/>
              </a:rPr>
              <a:t>函数调用</a:t>
            </a:r>
            <a:r>
              <a:rPr lang="zh-CN" altLang="en-US" sz="2400" dirty="0">
                <a:solidFill>
                  <a:schemeClr val="accent2"/>
                </a:solidFill>
                <a:latin typeface="Times New Roman" panose="02020603050405020304" pitchFamily="18" charset="0"/>
                <a:ea typeface="宋体" panose="02010600030101010101" pitchFamily="2" charset="-122"/>
              </a:rPr>
              <a:t>不能改变实参指针变量的值，但</a:t>
            </a:r>
            <a:r>
              <a:rPr lang="zh-CN" altLang="en-US" sz="2400" dirty="0">
                <a:solidFill>
                  <a:srgbClr val="FF0000"/>
                </a:solidFill>
                <a:latin typeface="Times New Roman" panose="02020603050405020304" pitchFamily="18" charset="0"/>
                <a:ea typeface="黑体" panose="02010609060101010101" pitchFamily="2" charset="-122"/>
              </a:rPr>
              <a:t>可以改变实参指针变量所指向变量的值</a:t>
            </a:r>
            <a:r>
              <a:rPr lang="zh-CN" altLang="en-US" sz="2400" dirty="0">
                <a:latin typeface="Times New Roman" panose="02020603050405020304" pitchFamily="18" charset="0"/>
                <a:ea typeface="黑体" panose="02010609060101010101" pitchFamily="2" charset="-122"/>
              </a:rPr>
              <a:t>。</a:t>
            </a:r>
            <a:endParaRPr lang="zh-CN" altLang="en-US" sz="2400" dirty="0">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3"/>
          <p:cNvSpPr txBox="1"/>
          <p:nvPr/>
        </p:nvSpPr>
        <p:spPr>
          <a:xfrm>
            <a:off x="6579870" y="1336040"/>
            <a:ext cx="4038600" cy="360045"/>
          </a:xfrm>
          <a:prstGeom prst="rect">
            <a:avLst/>
          </a:prstGeom>
          <a:noFill/>
          <a:ln w="41275">
            <a:noFill/>
          </a:ln>
        </p:spPr>
        <p:txBody>
          <a:bodyPr lIns="18000" tIns="10800" rIns="18000" bIns="10800" anchor="t">
            <a:spAutoFit/>
          </a:bodyPr>
          <a:p>
            <a:pPr>
              <a:lnSpc>
                <a:spcPct val="110000"/>
              </a:lnSpc>
              <a:spcBef>
                <a:spcPct val="20000"/>
              </a:spcBef>
            </a:pPr>
            <a:r>
              <a:rPr lang="zh-CN" altLang="en-US" sz="2000" dirty="0">
                <a:latin typeface="Times New Roman" panose="02020603050405020304" pitchFamily="18" charset="0"/>
                <a:ea typeface="宋体" panose="02010600030101010101" pitchFamily="2" charset="-122"/>
              </a:rPr>
              <a:t>输入：</a:t>
            </a:r>
            <a:r>
              <a:rPr lang="en-US" altLang="zh-CN" sz="2000" dirty="0">
                <a:latin typeface="Times New Roman" panose="02020603050405020304" pitchFamily="18" charset="0"/>
                <a:ea typeface="宋体" panose="02010600030101010101" pitchFamily="2" charset="-122"/>
              </a:rPr>
              <a:t>1   3    5&lt;CR&gt;</a:t>
            </a:r>
            <a:endParaRPr lang="en-US" altLang="zh-CN" sz="2000" dirty="0">
              <a:latin typeface="Times New Roman" panose="02020603050405020304" pitchFamily="18" charset="0"/>
              <a:ea typeface="宋体" panose="02010600030101010101" pitchFamily="2" charset="-122"/>
            </a:endParaRPr>
          </a:p>
        </p:txBody>
      </p:sp>
      <p:sp>
        <p:nvSpPr>
          <p:cNvPr id="22532" name="Text Box 4"/>
          <p:cNvSpPr txBox="1"/>
          <p:nvPr/>
        </p:nvSpPr>
        <p:spPr>
          <a:xfrm>
            <a:off x="6732270" y="4883150"/>
            <a:ext cx="1371600" cy="427355"/>
          </a:xfrm>
          <a:prstGeom prst="rect">
            <a:avLst/>
          </a:prstGeom>
          <a:noFill/>
          <a:ln w="41275">
            <a:noFill/>
          </a:ln>
        </p:spPr>
        <p:txBody>
          <a:bodyPr wrap="square" lIns="18000" tIns="10800" rIns="18000" bIns="10800" anchor="t">
            <a:spAutoFit/>
          </a:bodyPr>
          <a:p>
            <a:pPr>
              <a:lnSpc>
                <a:spcPct val="110000"/>
              </a:lnSpc>
              <a:spcBef>
                <a:spcPct val="20000"/>
              </a:spcBef>
            </a:pPr>
            <a:r>
              <a:rPr lang="en-US" altLang="zh-CN" sz="2400" dirty="0">
                <a:solidFill>
                  <a:srgbClr val="000099"/>
                </a:solidFill>
                <a:latin typeface="Times New Roman" panose="02020603050405020304" pitchFamily="18" charset="0"/>
                <a:ea typeface="宋体" panose="02010600030101010101" pitchFamily="2" charset="-122"/>
              </a:rPr>
              <a:t>sum=11</a:t>
            </a:r>
            <a:endParaRPr lang="en-US" altLang="zh-CN" sz="2400" dirty="0">
              <a:solidFill>
                <a:srgbClr val="000099"/>
              </a:solidFill>
              <a:latin typeface="Times New Roman" panose="02020603050405020304" pitchFamily="18" charset="0"/>
              <a:ea typeface="宋体" panose="02010600030101010101" pitchFamily="2" charset="-122"/>
            </a:endParaRPr>
          </a:p>
        </p:txBody>
      </p:sp>
      <p:sp>
        <p:nvSpPr>
          <p:cNvPr id="22533" name="Text Box 5"/>
          <p:cNvSpPr txBox="1"/>
          <p:nvPr/>
        </p:nvSpPr>
        <p:spPr>
          <a:xfrm>
            <a:off x="6732270" y="5213350"/>
            <a:ext cx="1371600" cy="427355"/>
          </a:xfrm>
          <a:prstGeom prst="rect">
            <a:avLst/>
          </a:prstGeom>
          <a:noFill/>
          <a:ln w="41275">
            <a:noFill/>
          </a:ln>
        </p:spPr>
        <p:txBody>
          <a:bodyPr wrap="square" lIns="18000" tIns="10800" rIns="18000" bIns="10800" anchor="t">
            <a:spAutoFit/>
          </a:bodyPr>
          <a:p>
            <a:pPr>
              <a:lnSpc>
                <a:spcPct val="110000"/>
              </a:lnSpc>
              <a:spcBef>
                <a:spcPct val="20000"/>
              </a:spcBef>
            </a:pPr>
            <a:r>
              <a:rPr lang="en-US" altLang="zh-CN" sz="2400" dirty="0">
                <a:solidFill>
                  <a:srgbClr val="000099"/>
                </a:solidFill>
                <a:latin typeface="Times New Roman" panose="02020603050405020304" pitchFamily="18" charset="0"/>
                <a:ea typeface="宋体" panose="02010600030101010101" pitchFamily="2" charset="-122"/>
              </a:rPr>
              <a:t>sum=13</a:t>
            </a:r>
            <a:endParaRPr lang="en-US" altLang="zh-CN" sz="2400" dirty="0">
              <a:solidFill>
                <a:srgbClr val="000099"/>
              </a:solidFill>
              <a:latin typeface="Times New Roman" panose="02020603050405020304" pitchFamily="18" charset="0"/>
              <a:ea typeface="宋体" panose="02010600030101010101" pitchFamily="2" charset="-122"/>
            </a:endParaRPr>
          </a:p>
        </p:txBody>
      </p:sp>
      <p:sp>
        <p:nvSpPr>
          <p:cNvPr id="22534" name="Text Box 6"/>
          <p:cNvSpPr txBox="1"/>
          <p:nvPr/>
        </p:nvSpPr>
        <p:spPr>
          <a:xfrm>
            <a:off x="6732270" y="5580380"/>
            <a:ext cx="1219200" cy="427355"/>
          </a:xfrm>
          <a:prstGeom prst="rect">
            <a:avLst/>
          </a:prstGeom>
          <a:noFill/>
          <a:ln w="41275">
            <a:noFill/>
          </a:ln>
        </p:spPr>
        <p:txBody>
          <a:bodyPr wrap="square" lIns="18000" tIns="10800" rIns="18000" bIns="10800" anchor="t">
            <a:spAutoFit/>
          </a:bodyPr>
          <a:p>
            <a:pPr>
              <a:lnSpc>
                <a:spcPct val="110000"/>
              </a:lnSpc>
              <a:spcBef>
                <a:spcPct val="20000"/>
              </a:spcBef>
            </a:pPr>
            <a:r>
              <a:rPr lang="en-US" altLang="zh-CN" sz="2400" dirty="0">
                <a:solidFill>
                  <a:srgbClr val="000099"/>
                </a:solidFill>
                <a:latin typeface="Times New Roman" panose="02020603050405020304" pitchFamily="18" charset="0"/>
                <a:ea typeface="宋体" panose="02010600030101010101" pitchFamily="2" charset="-122"/>
              </a:rPr>
              <a:t>sum=15</a:t>
            </a:r>
            <a:endParaRPr lang="en-US" altLang="zh-CN" sz="2400" dirty="0">
              <a:solidFill>
                <a:srgbClr val="000099"/>
              </a:solidFill>
              <a:latin typeface="Times New Roman" panose="02020603050405020304" pitchFamily="18" charset="0"/>
              <a:ea typeface="宋体" panose="02010600030101010101" pitchFamily="2" charset="-122"/>
            </a:endParaRPr>
          </a:p>
        </p:txBody>
      </p:sp>
      <p:sp>
        <p:nvSpPr>
          <p:cNvPr id="22535" name="Text Box 7"/>
          <p:cNvSpPr txBox="1"/>
          <p:nvPr/>
        </p:nvSpPr>
        <p:spPr>
          <a:xfrm>
            <a:off x="9932670" y="2209165"/>
            <a:ext cx="1066800" cy="495300"/>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20000"/>
              </a:spcBef>
            </a:pPr>
            <a:endParaRPr lang="zh-CN" altLang="zh-CN" sz="2800" b="1" dirty="0">
              <a:latin typeface="Times New Roman" panose="02020603050405020304" pitchFamily="18" charset="0"/>
              <a:ea typeface="宋体" panose="02010600030101010101" pitchFamily="2" charset="-122"/>
            </a:endParaRPr>
          </a:p>
        </p:txBody>
      </p:sp>
      <p:sp>
        <p:nvSpPr>
          <p:cNvPr id="22536" name="Text Box 8"/>
          <p:cNvSpPr txBox="1"/>
          <p:nvPr/>
        </p:nvSpPr>
        <p:spPr>
          <a:xfrm>
            <a:off x="9932670" y="1751965"/>
            <a:ext cx="1066800" cy="495300"/>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latin typeface="Times New Roman" panose="02020603050405020304" pitchFamily="18" charset="0"/>
                <a:ea typeface="宋体" panose="02010600030101010101" pitchFamily="2" charset="-122"/>
              </a:rPr>
              <a:t>p</a:t>
            </a:r>
            <a:endParaRPr lang="en-US" altLang="zh-CN" sz="2800" b="1" dirty="0">
              <a:latin typeface="Times New Roman" panose="02020603050405020304" pitchFamily="18" charset="0"/>
              <a:ea typeface="宋体" panose="02010600030101010101" pitchFamily="2" charset="-122"/>
            </a:endParaRPr>
          </a:p>
        </p:txBody>
      </p:sp>
      <p:sp>
        <p:nvSpPr>
          <p:cNvPr id="22537" name="Text Box 9"/>
          <p:cNvSpPr txBox="1"/>
          <p:nvPr/>
        </p:nvSpPr>
        <p:spPr>
          <a:xfrm>
            <a:off x="9932670" y="2209165"/>
            <a:ext cx="1066800" cy="495300"/>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20000"/>
              </a:spcBef>
            </a:pPr>
            <a:r>
              <a:rPr lang="en-US" altLang="zh-CN" sz="2800" b="1" dirty="0">
                <a:latin typeface="Times New Roman" panose="02020603050405020304" pitchFamily="18" charset="0"/>
                <a:ea typeface="宋体" panose="02010600030101010101" pitchFamily="2" charset="-122"/>
              </a:rPr>
              <a:t>&amp;a</a:t>
            </a:r>
            <a:endParaRPr lang="en-US" altLang="zh-CN" sz="2800" b="1" dirty="0">
              <a:latin typeface="Times New Roman" panose="02020603050405020304" pitchFamily="18" charset="0"/>
              <a:ea typeface="宋体" panose="02010600030101010101" pitchFamily="2" charset="-122"/>
            </a:endParaRPr>
          </a:p>
        </p:txBody>
      </p:sp>
      <p:grpSp>
        <p:nvGrpSpPr>
          <p:cNvPr id="2" name="Group 10"/>
          <p:cNvGrpSpPr/>
          <p:nvPr/>
        </p:nvGrpSpPr>
        <p:grpSpPr>
          <a:xfrm>
            <a:off x="8103870" y="1751965"/>
            <a:ext cx="1066800" cy="952500"/>
            <a:chOff x="3024" y="1728"/>
            <a:chExt cx="672" cy="600"/>
          </a:xfrm>
        </p:grpSpPr>
        <p:sp>
          <p:nvSpPr>
            <p:cNvPr id="18442" name="Text Box 11"/>
            <p:cNvSpPr txBox="1"/>
            <p:nvPr/>
          </p:nvSpPr>
          <p:spPr>
            <a:xfrm>
              <a:off x="3024" y="2016"/>
              <a:ext cx="672" cy="312"/>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20000"/>
                </a:spcBef>
              </a:pPr>
              <a:endParaRPr lang="zh-CN" altLang="zh-CN" sz="2800" b="1" dirty="0">
                <a:latin typeface="Times New Roman" panose="02020603050405020304" pitchFamily="18" charset="0"/>
                <a:ea typeface="宋体" panose="02010600030101010101" pitchFamily="2" charset="-122"/>
              </a:endParaRPr>
            </a:p>
          </p:txBody>
        </p:sp>
        <p:sp>
          <p:nvSpPr>
            <p:cNvPr id="18443" name="Text Box 12"/>
            <p:cNvSpPr txBox="1"/>
            <p:nvPr/>
          </p:nvSpPr>
          <p:spPr>
            <a:xfrm>
              <a:off x="3024" y="1728"/>
              <a:ext cx="672" cy="312"/>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latin typeface="Times New Roman" panose="02020603050405020304" pitchFamily="18" charset="0"/>
                  <a:ea typeface="宋体" panose="02010600030101010101" pitchFamily="2" charset="-122"/>
                </a:rPr>
                <a:t>a</a:t>
              </a:r>
              <a:endParaRPr lang="en-US" altLang="zh-CN" sz="2800" b="1" dirty="0">
                <a:latin typeface="Times New Roman" panose="02020603050405020304" pitchFamily="18" charset="0"/>
                <a:ea typeface="宋体" panose="02010600030101010101" pitchFamily="2" charset="-122"/>
              </a:endParaRPr>
            </a:p>
          </p:txBody>
        </p:sp>
      </p:grpSp>
      <p:sp>
        <p:nvSpPr>
          <p:cNvPr id="22541" name="Text Box 13"/>
          <p:cNvSpPr txBox="1"/>
          <p:nvPr/>
        </p:nvSpPr>
        <p:spPr>
          <a:xfrm>
            <a:off x="8103870" y="2209165"/>
            <a:ext cx="1066800" cy="495300"/>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latin typeface="Times New Roman" panose="02020603050405020304" pitchFamily="18" charset="0"/>
                <a:ea typeface="宋体" panose="02010600030101010101" pitchFamily="2" charset="-122"/>
              </a:rPr>
              <a:t>1</a:t>
            </a:r>
            <a:endParaRPr lang="en-US" altLang="zh-CN" sz="2800" b="1" dirty="0">
              <a:latin typeface="Times New Roman" panose="02020603050405020304" pitchFamily="18" charset="0"/>
              <a:ea typeface="宋体" panose="02010600030101010101" pitchFamily="2" charset="-122"/>
            </a:endParaRPr>
          </a:p>
        </p:txBody>
      </p:sp>
      <p:sp>
        <p:nvSpPr>
          <p:cNvPr id="22542" name="Line 14"/>
          <p:cNvSpPr/>
          <p:nvPr/>
        </p:nvSpPr>
        <p:spPr>
          <a:xfrm flipH="1">
            <a:off x="9170670" y="2437765"/>
            <a:ext cx="685800" cy="0"/>
          </a:xfrm>
          <a:prstGeom prst="line">
            <a:avLst/>
          </a:prstGeom>
          <a:ln w="41275" cap="flat" cmpd="sng">
            <a:solidFill>
              <a:srgbClr val="FF0000"/>
            </a:solidFill>
            <a:prstDash val="solid"/>
            <a:round/>
            <a:headEnd type="none" w="med" len="med"/>
            <a:tailEnd type="stealth" w="med" len="lg"/>
          </a:ln>
        </p:spPr>
      </p:sp>
      <p:sp>
        <p:nvSpPr>
          <p:cNvPr id="22543" name="Text Box 15"/>
          <p:cNvSpPr txBox="1"/>
          <p:nvPr/>
        </p:nvSpPr>
        <p:spPr>
          <a:xfrm>
            <a:off x="9932670" y="3961765"/>
            <a:ext cx="1066800" cy="495300"/>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solidFill>
                  <a:srgbClr val="0000CC"/>
                </a:solidFill>
                <a:latin typeface="Times New Roman" panose="02020603050405020304" pitchFamily="18" charset="0"/>
                <a:ea typeface="宋体" panose="02010600030101010101" pitchFamily="2" charset="-122"/>
              </a:rPr>
              <a:t>p</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22544" name="Text Box 16"/>
          <p:cNvSpPr txBox="1"/>
          <p:nvPr/>
        </p:nvSpPr>
        <p:spPr>
          <a:xfrm>
            <a:off x="9932670" y="3504565"/>
            <a:ext cx="1066800" cy="495300"/>
          </a:xfrm>
          <a:prstGeom prst="rect">
            <a:avLst/>
          </a:prstGeom>
          <a:noFill/>
          <a:ln w="41275" cap="flat" cmpd="sng">
            <a:solidFill>
              <a:srgbClr val="0000CC"/>
            </a:solidFill>
            <a:prstDash val="solid"/>
            <a:miter/>
            <a:headEnd type="none" w="med" len="med"/>
            <a:tailEnd type="none" w="med" len="med"/>
          </a:ln>
        </p:spPr>
        <p:txBody>
          <a:bodyPr lIns="18000" tIns="10800" rIns="18000" bIns="10800" anchor="t">
            <a:spAutoFit/>
          </a:bodyPr>
          <a:p>
            <a:pPr algn="ctr">
              <a:lnSpc>
                <a:spcPct val="110000"/>
              </a:lnSpc>
              <a:spcBef>
                <a:spcPct val="20000"/>
              </a:spcBef>
            </a:pPr>
            <a:r>
              <a:rPr lang="en-US" altLang="zh-CN" sz="2800" b="1" dirty="0">
                <a:solidFill>
                  <a:srgbClr val="0000CC"/>
                </a:solidFill>
                <a:latin typeface="Times New Roman" panose="02020603050405020304" pitchFamily="18" charset="0"/>
                <a:ea typeface="宋体" panose="02010600030101010101" pitchFamily="2" charset="-122"/>
              </a:rPr>
              <a:t>&amp;a</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22545" name="Line 17"/>
          <p:cNvSpPr/>
          <p:nvPr/>
        </p:nvSpPr>
        <p:spPr>
          <a:xfrm flipH="1" flipV="1">
            <a:off x="8942070" y="2742565"/>
            <a:ext cx="914400" cy="914400"/>
          </a:xfrm>
          <a:prstGeom prst="line">
            <a:avLst/>
          </a:prstGeom>
          <a:ln w="41275" cap="flat" cmpd="sng">
            <a:solidFill>
              <a:srgbClr val="FF0000"/>
            </a:solidFill>
            <a:prstDash val="solid"/>
            <a:round/>
            <a:headEnd type="none" w="med" len="med"/>
            <a:tailEnd type="triangle" w="med" len="med"/>
          </a:ln>
        </p:spPr>
      </p:sp>
      <p:sp>
        <p:nvSpPr>
          <p:cNvPr id="22546" name="Text Box 18"/>
          <p:cNvSpPr txBox="1"/>
          <p:nvPr/>
        </p:nvSpPr>
        <p:spPr>
          <a:xfrm>
            <a:off x="8180070" y="3047365"/>
            <a:ext cx="1066800" cy="495300"/>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solidFill>
                  <a:srgbClr val="0000CC"/>
                </a:solidFill>
                <a:latin typeface="Times New Roman" panose="02020603050405020304" pitchFamily="18" charset="0"/>
                <a:ea typeface="宋体" panose="02010600030101010101" pitchFamily="2" charset="-122"/>
              </a:rPr>
              <a:t>sum</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22547" name="Text Box 19"/>
          <p:cNvSpPr txBox="1"/>
          <p:nvPr/>
        </p:nvSpPr>
        <p:spPr>
          <a:xfrm>
            <a:off x="8180070" y="3504565"/>
            <a:ext cx="1066800" cy="495300"/>
          </a:xfrm>
          <a:prstGeom prst="rect">
            <a:avLst/>
          </a:prstGeom>
          <a:noFill/>
          <a:ln w="41275" cap="flat" cmpd="sng">
            <a:solidFill>
              <a:srgbClr val="0000CC"/>
            </a:solidFill>
            <a:prstDash val="solid"/>
            <a:miter/>
            <a:headEnd type="none" w="med" len="med"/>
            <a:tailEnd type="none" w="med" len="med"/>
          </a:ln>
        </p:spPr>
        <p:txBody>
          <a:bodyPr lIns="18000" tIns="10800" rIns="18000" bIns="10800" anchor="t">
            <a:spAutoFit/>
          </a:bodyPr>
          <a:p>
            <a:pPr algn="ctr">
              <a:lnSpc>
                <a:spcPct val="110000"/>
              </a:lnSpc>
              <a:spcBef>
                <a:spcPct val="20000"/>
              </a:spcBef>
            </a:pPr>
            <a:r>
              <a:rPr lang="en-US" altLang="zh-CN" sz="2800" b="1" dirty="0">
                <a:solidFill>
                  <a:srgbClr val="0000CC"/>
                </a:solidFill>
                <a:latin typeface="Times New Roman" panose="02020603050405020304" pitchFamily="18" charset="0"/>
                <a:ea typeface="宋体" panose="02010600030101010101" pitchFamily="2" charset="-122"/>
              </a:rPr>
              <a:t>10</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22548" name="Text Box 20"/>
          <p:cNvSpPr txBox="1"/>
          <p:nvPr/>
        </p:nvSpPr>
        <p:spPr>
          <a:xfrm>
            <a:off x="6579870" y="1751965"/>
            <a:ext cx="1066800" cy="495300"/>
          </a:xfrm>
          <a:prstGeom prst="rect">
            <a:avLst/>
          </a:prstGeom>
          <a:noFill/>
          <a:ln w="41275">
            <a:noFill/>
          </a:ln>
        </p:spPr>
        <p:txBody>
          <a:bodyPr lIns="18000" tIns="10800" rIns="18000" bIns="10800" anchor="t">
            <a:spAutoFit/>
          </a:bodyPr>
          <a:p>
            <a:pPr algn="ctr">
              <a:lnSpc>
                <a:spcPct val="110000"/>
              </a:lnSpc>
              <a:spcBef>
                <a:spcPct val="20000"/>
              </a:spcBef>
            </a:pPr>
            <a:r>
              <a:rPr lang="en-US" altLang="zh-CN" sz="2800" b="1" dirty="0">
                <a:latin typeface="Times New Roman" panose="02020603050405020304" pitchFamily="18" charset="0"/>
                <a:ea typeface="宋体" panose="02010600030101010101" pitchFamily="2" charset="-122"/>
              </a:rPr>
              <a:t>sum</a:t>
            </a:r>
            <a:endParaRPr lang="en-US" altLang="zh-CN" sz="2800" b="1" dirty="0">
              <a:latin typeface="Times New Roman" panose="02020603050405020304" pitchFamily="18" charset="0"/>
              <a:ea typeface="宋体" panose="02010600030101010101" pitchFamily="2" charset="-122"/>
            </a:endParaRPr>
          </a:p>
        </p:txBody>
      </p:sp>
      <p:sp>
        <p:nvSpPr>
          <p:cNvPr id="22549" name="Text Box 21"/>
          <p:cNvSpPr txBox="1"/>
          <p:nvPr/>
        </p:nvSpPr>
        <p:spPr>
          <a:xfrm>
            <a:off x="6579870" y="2209165"/>
            <a:ext cx="1066800" cy="495300"/>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20000"/>
              </a:spcBef>
            </a:pPr>
            <a:endParaRPr lang="zh-CN" altLang="zh-CN" sz="2800" b="1" dirty="0">
              <a:latin typeface="Times New Roman" panose="02020603050405020304" pitchFamily="18" charset="0"/>
              <a:ea typeface="宋体" panose="02010600030101010101" pitchFamily="2" charset="-122"/>
            </a:endParaRPr>
          </a:p>
        </p:txBody>
      </p:sp>
      <p:sp>
        <p:nvSpPr>
          <p:cNvPr id="22551" name="Line 23"/>
          <p:cNvSpPr/>
          <p:nvPr/>
        </p:nvSpPr>
        <p:spPr>
          <a:xfrm flipH="1">
            <a:off x="10389870" y="2742565"/>
            <a:ext cx="0" cy="762000"/>
          </a:xfrm>
          <a:prstGeom prst="line">
            <a:avLst/>
          </a:prstGeom>
          <a:ln w="41275" cap="flat" cmpd="sng">
            <a:solidFill>
              <a:srgbClr val="FF0000"/>
            </a:solidFill>
            <a:prstDash val="solid"/>
            <a:round/>
            <a:headEnd type="none" w="med" len="med"/>
            <a:tailEnd type="stealth" w="med" len="lg"/>
          </a:ln>
        </p:spPr>
      </p:sp>
      <p:sp>
        <p:nvSpPr>
          <p:cNvPr id="22552" name="Text Box 24"/>
          <p:cNvSpPr txBox="1"/>
          <p:nvPr/>
        </p:nvSpPr>
        <p:spPr>
          <a:xfrm>
            <a:off x="8408670" y="3580765"/>
            <a:ext cx="609600" cy="427355"/>
          </a:xfrm>
          <a:prstGeom prst="rect">
            <a:avLst/>
          </a:prstGeom>
          <a:solidFill>
            <a:schemeClr val="bg1"/>
          </a:solidFill>
          <a:ln w="41275">
            <a:noFill/>
          </a:ln>
        </p:spPr>
        <p:txBody>
          <a:bodyPr lIns="18000" tIns="10800" rIns="18000" bIns="10800" anchor="t">
            <a:spAutoFit/>
          </a:bodyPr>
          <a:p>
            <a:pPr algn="ctr">
              <a:lnSpc>
                <a:spcPct val="110000"/>
              </a:lnSpc>
              <a:spcBef>
                <a:spcPct val="20000"/>
              </a:spcBef>
            </a:pPr>
            <a:r>
              <a:rPr lang="en-US" altLang="zh-CN" sz="2400" b="1" dirty="0">
                <a:solidFill>
                  <a:srgbClr val="FF0000"/>
                </a:solidFill>
                <a:latin typeface="Times New Roman" panose="02020603050405020304" pitchFamily="18" charset="0"/>
                <a:ea typeface="宋体" panose="02010600030101010101" pitchFamily="2" charset="-122"/>
              </a:rPr>
              <a:t>11</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22553" name="Line 25"/>
          <p:cNvSpPr/>
          <p:nvPr/>
        </p:nvSpPr>
        <p:spPr>
          <a:xfrm flipH="1" flipV="1">
            <a:off x="7189470" y="2742565"/>
            <a:ext cx="914400" cy="914400"/>
          </a:xfrm>
          <a:prstGeom prst="line">
            <a:avLst/>
          </a:prstGeom>
          <a:ln w="41275" cap="flat" cmpd="sng">
            <a:solidFill>
              <a:srgbClr val="FF0000"/>
            </a:solidFill>
            <a:prstDash val="solid"/>
            <a:round/>
            <a:headEnd type="none" w="med" len="med"/>
            <a:tailEnd type="triangle" w="med" len="med"/>
          </a:ln>
        </p:spPr>
      </p:sp>
      <p:sp>
        <p:nvSpPr>
          <p:cNvPr id="22554" name="Text Box 26"/>
          <p:cNvSpPr txBox="1"/>
          <p:nvPr/>
        </p:nvSpPr>
        <p:spPr>
          <a:xfrm>
            <a:off x="6808470" y="2285365"/>
            <a:ext cx="609600" cy="427355"/>
          </a:xfrm>
          <a:prstGeom prst="rect">
            <a:avLst/>
          </a:prstGeom>
          <a:solidFill>
            <a:schemeClr val="bg1"/>
          </a:solidFill>
          <a:ln w="41275">
            <a:noFill/>
          </a:ln>
        </p:spPr>
        <p:txBody>
          <a:bodyPr lIns="18000" tIns="10800" rIns="18000" bIns="10800" anchor="t">
            <a:spAutoFit/>
          </a:bodyPr>
          <a:p>
            <a:pPr algn="ctr">
              <a:lnSpc>
                <a:spcPct val="110000"/>
              </a:lnSpc>
              <a:spcBef>
                <a:spcPct val="20000"/>
              </a:spcBef>
            </a:pPr>
            <a:r>
              <a:rPr lang="en-US" altLang="zh-CN" sz="2400" b="1" dirty="0">
                <a:solidFill>
                  <a:srgbClr val="FF0000"/>
                </a:solidFill>
                <a:latin typeface="Times New Roman" panose="02020603050405020304" pitchFamily="18" charset="0"/>
                <a:ea typeface="宋体" panose="02010600030101010101" pitchFamily="2" charset="-122"/>
              </a:rPr>
              <a:t>11</a:t>
            </a:r>
            <a:endParaRPr lang="en-US" altLang="zh-CN" sz="2400" b="1" dirty="0">
              <a:solidFill>
                <a:srgbClr val="FF000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755650" y="767080"/>
            <a:ext cx="4926330" cy="5323840"/>
          </a:xfrm>
          <a:prstGeom prst="rect">
            <a:avLst/>
          </a:prstGeom>
        </p:spPr>
      </p:pic>
      <p:graphicFrame>
        <p:nvGraphicFramePr>
          <p:cNvPr id="4" name="对象 3">
            <a:hlinkClick r:id="" action="ppaction://ole?verb="/>
          </p:cNvPr>
          <p:cNvGraphicFramePr>
            <a:graphicFrameLocks noChangeAspect="1"/>
          </p:cNvGraphicFramePr>
          <p:nvPr/>
        </p:nvGraphicFramePr>
        <p:xfrm>
          <a:off x="4147820" y="105410"/>
          <a:ext cx="1305560" cy="1155065"/>
        </p:xfrm>
        <a:graphic>
          <a:graphicData uri="http://schemas.openxmlformats.org/presentationml/2006/ole">
            <mc:AlternateContent xmlns:mc="http://schemas.openxmlformats.org/markup-compatibility/2006">
              <mc:Choice xmlns:v="urn:schemas-microsoft-com:vml" Requires="v">
                <p:oleObj spid="_x0000_s3073" name="" r:id="rId2" imgW="720090" imgH="628015" progId="Package">
                  <p:embed/>
                </p:oleObj>
              </mc:Choice>
              <mc:Fallback>
                <p:oleObj name="" r:id="rId2" imgW="720090" imgH="628015" progId="Package">
                  <p:embed/>
                  <p:pic>
                    <p:nvPicPr>
                      <p:cNvPr id="0" name="图片 3072"/>
                      <p:cNvPicPr/>
                      <p:nvPr/>
                    </p:nvPicPr>
                    <p:blipFill>
                      <a:blip r:embed="rId3"/>
                      <a:stretch>
                        <a:fillRect/>
                      </a:stretch>
                    </p:blipFill>
                    <p:spPr>
                      <a:xfrm>
                        <a:off x="4147820" y="105410"/>
                        <a:ext cx="1305560" cy="11550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up)">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wipe(up)">
                                      <p:cBhvr>
                                        <p:cTn id="12" dur="500"/>
                                        <p:tgtEl>
                                          <p:spTgt spid="225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49"/>
                                        </p:tgtEl>
                                        <p:attrNameLst>
                                          <p:attrName>style.visibility</p:attrName>
                                        </p:attrNameLst>
                                      </p:cBhvr>
                                      <p:to>
                                        <p:strVal val="visible"/>
                                      </p:to>
                                    </p:set>
                                    <p:animEffect transition="in" filter="wipe(up)">
                                      <p:cBhvr>
                                        <p:cTn id="22" dur="500"/>
                                        <p:tgtEl>
                                          <p:spTgt spid="225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48"/>
                                        </p:tgtEl>
                                        <p:attrNameLst>
                                          <p:attrName>style.visibility</p:attrName>
                                        </p:attrNameLst>
                                      </p:cBhvr>
                                      <p:to>
                                        <p:strVal val="visible"/>
                                      </p:to>
                                    </p:set>
                                    <p:animEffect transition="in" filter="wipe(up)">
                                      <p:cBhvr>
                                        <p:cTn id="27" dur="500"/>
                                        <p:tgtEl>
                                          <p:spTgt spid="225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7"/>
                                        </p:tgtEl>
                                        <p:attrNameLst>
                                          <p:attrName>style.visibility</p:attrName>
                                        </p:attrNameLst>
                                      </p:cBhvr>
                                      <p:to>
                                        <p:strVal val="visible"/>
                                      </p:to>
                                    </p:set>
                                    <p:animEffect transition="in" filter="wipe(up)">
                                      <p:cBhvr>
                                        <p:cTn id="32" dur="500"/>
                                        <p:tgtEl>
                                          <p:spTgt spid="225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wipe(right)">
                                      <p:cBhvr>
                                        <p:cTn id="37" dur="500"/>
                                        <p:tgtEl>
                                          <p:spTgt spid="225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541"/>
                                        </p:tgtEl>
                                        <p:attrNameLst>
                                          <p:attrName>style.visibility</p:attrName>
                                        </p:attrNameLst>
                                      </p:cBhvr>
                                      <p:to>
                                        <p:strVal val="visible"/>
                                      </p:to>
                                    </p:set>
                                    <p:animEffect transition="in" filter="wipe(up)">
                                      <p:cBhvr>
                                        <p:cTn id="42" dur="500"/>
                                        <p:tgtEl>
                                          <p:spTgt spid="225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2551"/>
                                        </p:tgtEl>
                                        <p:attrNameLst>
                                          <p:attrName>style.visibility</p:attrName>
                                        </p:attrNameLst>
                                      </p:cBhvr>
                                      <p:to>
                                        <p:strVal val="visible"/>
                                      </p:to>
                                    </p:set>
                                    <p:animEffect transition="in" filter="wipe(up)">
                                      <p:cBhvr>
                                        <p:cTn id="47" dur="500"/>
                                        <p:tgtEl>
                                          <p:spTgt spid="225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2544"/>
                                        </p:tgtEl>
                                        <p:attrNameLst>
                                          <p:attrName>style.visibility</p:attrName>
                                        </p:attrNameLst>
                                      </p:cBhvr>
                                      <p:to>
                                        <p:strVal val="visible"/>
                                      </p:to>
                                    </p:set>
                                    <p:animEffect transition="in" filter="wipe(up)">
                                      <p:cBhvr>
                                        <p:cTn id="52" dur="500"/>
                                        <p:tgtEl>
                                          <p:spTgt spid="2254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2543"/>
                                        </p:tgtEl>
                                        <p:attrNameLst>
                                          <p:attrName>style.visibility</p:attrName>
                                        </p:attrNameLst>
                                      </p:cBhvr>
                                      <p:to>
                                        <p:strVal val="visible"/>
                                      </p:to>
                                    </p:set>
                                    <p:animEffect transition="in" filter="wipe(up)">
                                      <p:cBhvr>
                                        <p:cTn id="57" dur="500"/>
                                        <p:tgtEl>
                                          <p:spTgt spid="2254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2545"/>
                                        </p:tgtEl>
                                        <p:attrNameLst>
                                          <p:attrName>style.visibility</p:attrName>
                                        </p:attrNameLst>
                                      </p:cBhvr>
                                      <p:to>
                                        <p:strVal val="visible"/>
                                      </p:to>
                                    </p:set>
                                    <p:animEffect transition="in" filter="wipe(right)">
                                      <p:cBhvr>
                                        <p:cTn id="62" dur="500"/>
                                        <p:tgtEl>
                                          <p:spTgt spid="225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up)">
                                      <p:cBhvr>
                                        <p:cTn id="67" dur="500"/>
                                        <p:tgtEl>
                                          <p:spTgt spid="225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2546"/>
                                        </p:tgtEl>
                                        <p:attrNameLst>
                                          <p:attrName>style.visibility</p:attrName>
                                        </p:attrNameLst>
                                      </p:cBhvr>
                                      <p:to>
                                        <p:strVal val="visible"/>
                                      </p:to>
                                    </p:set>
                                    <p:animEffect transition="in" filter="wipe(up)">
                                      <p:cBhvr>
                                        <p:cTn id="72" dur="500"/>
                                        <p:tgtEl>
                                          <p:spTgt spid="2254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2552"/>
                                        </p:tgtEl>
                                        <p:attrNameLst>
                                          <p:attrName>style.visibility</p:attrName>
                                        </p:attrNameLst>
                                      </p:cBhvr>
                                      <p:to>
                                        <p:strVal val="visible"/>
                                      </p:to>
                                    </p:set>
                                    <p:animEffect transition="in" filter="wipe(up)">
                                      <p:cBhvr>
                                        <p:cTn id="77" dur="500"/>
                                        <p:tgtEl>
                                          <p:spTgt spid="2255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22553"/>
                                        </p:tgtEl>
                                        <p:attrNameLst>
                                          <p:attrName>style.visibility</p:attrName>
                                        </p:attrNameLst>
                                      </p:cBhvr>
                                      <p:to>
                                        <p:strVal val="visible"/>
                                      </p:to>
                                    </p:set>
                                    <p:animEffect transition="in" filter="wipe(right)">
                                      <p:cBhvr>
                                        <p:cTn id="82" dur="500"/>
                                        <p:tgtEl>
                                          <p:spTgt spid="225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2554"/>
                                        </p:tgtEl>
                                        <p:attrNameLst>
                                          <p:attrName>style.visibility</p:attrName>
                                        </p:attrNameLst>
                                      </p:cBhvr>
                                      <p:to>
                                        <p:strVal val="visible"/>
                                      </p:to>
                                    </p:set>
                                    <p:animEffect transition="in" filter="wipe(up)">
                                      <p:cBhvr>
                                        <p:cTn id="87" dur="500"/>
                                        <p:tgtEl>
                                          <p:spTgt spid="2255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2532"/>
                                        </p:tgtEl>
                                        <p:attrNameLst>
                                          <p:attrName>style.visibility</p:attrName>
                                        </p:attrNameLst>
                                      </p:cBhvr>
                                      <p:to>
                                        <p:strVal val="visible"/>
                                      </p:to>
                                    </p:set>
                                    <p:animEffect transition="in" filter="wipe(up)">
                                      <p:cBhvr>
                                        <p:cTn id="92" dur="500"/>
                                        <p:tgtEl>
                                          <p:spTgt spid="225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2533"/>
                                        </p:tgtEl>
                                        <p:attrNameLst>
                                          <p:attrName>style.visibility</p:attrName>
                                        </p:attrNameLst>
                                      </p:cBhvr>
                                      <p:to>
                                        <p:strVal val="visible"/>
                                      </p:to>
                                    </p:set>
                                    <p:animEffect transition="in" filter="wipe(up)">
                                      <p:cBhvr>
                                        <p:cTn id="97" dur="500"/>
                                        <p:tgtEl>
                                          <p:spTgt spid="2253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2534"/>
                                        </p:tgtEl>
                                        <p:attrNameLst>
                                          <p:attrName>style.visibility</p:attrName>
                                        </p:attrNameLst>
                                      </p:cBhvr>
                                      <p:to>
                                        <p:strVal val="visible"/>
                                      </p:to>
                                    </p:set>
                                    <p:animEffect transition="in" filter="wipe(up)">
                                      <p:cBhvr>
                                        <p:cTn id="10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P spid="22535" grpId="0" bldLvl="0" animBg="1"/>
      <p:bldP spid="22536" grpId="0"/>
      <p:bldP spid="22537" grpId="0" bldLvl="0" animBg="1"/>
      <p:bldP spid="22541" grpId="0"/>
      <p:bldP spid="22543" grpId="0"/>
      <p:bldP spid="22544" grpId="0" bldLvl="0" animBg="1"/>
      <p:bldP spid="22546" grpId="0"/>
      <p:bldP spid="22547" grpId="0" bldLvl="0" animBg="1"/>
      <p:bldP spid="22548" grpId="0"/>
      <p:bldP spid="22549" grpId="0" bldLvl="0" animBg="1"/>
      <p:bldP spid="22552" grpId="0" bldLvl="0" animBg="1"/>
      <p:bldP spid="2255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2"/>
          <p:cNvSpPr txBox="1"/>
          <p:nvPr/>
        </p:nvSpPr>
        <p:spPr>
          <a:xfrm>
            <a:off x="734695" y="1242695"/>
            <a:ext cx="4715510" cy="39878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rPr>
              <a:t>数组的</a:t>
            </a:r>
            <a:r>
              <a:rPr lang="zh-CN" altLang="en-US" sz="2000" dirty="0">
                <a:solidFill>
                  <a:srgbClr val="FF0000"/>
                </a:solidFill>
                <a:latin typeface="Times New Roman" panose="02020603050405020304" pitchFamily="18" charset="0"/>
                <a:ea typeface="宋体" panose="02010600030101010101" pitchFamily="2" charset="-122"/>
              </a:rPr>
              <a:t>指针</a:t>
            </a:r>
            <a:r>
              <a:rPr lang="zh-CN" altLang="en-US" sz="2000" dirty="0">
                <a:latin typeface="Times New Roman" panose="02020603050405020304" pitchFamily="18" charset="0"/>
                <a:ea typeface="宋体" panose="02010600030101010101" pitchFamily="2" charset="-122"/>
              </a:rPr>
              <a:t>和指向数组的</a:t>
            </a:r>
            <a:r>
              <a:rPr lang="zh-CN" altLang="en-US" sz="2000" dirty="0">
                <a:solidFill>
                  <a:srgbClr val="0000CC"/>
                </a:solidFill>
                <a:latin typeface="Times New Roman" panose="02020603050405020304" pitchFamily="18" charset="0"/>
                <a:ea typeface="宋体" panose="02010600030101010101" pitchFamily="2" charset="-122"/>
              </a:rPr>
              <a:t>指针变量</a:t>
            </a:r>
            <a:endParaRPr lang="zh-CN" altLang="en-US" sz="2000" dirty="0">
              <a:solidFill>
                <a:srgbClr val="0000CC"/>
              </a:solidFill>
              <a:latin typeface="Times New Roman" panose="02020603050405020304" pitchFamily="18" charset="0"/>
              <a:ea typeface="宋体" panose="02010600030101010101" pitchFamily="2" charset="-122"/>
            </a:endParaRPr>
          </a:p>
        </p:txBody>
      </p:sp>
      <p:sp>
        <p:nvSpPr>
          <p:cNvPr id="26627" name="Text Box 3"/>
          <p:cNvSpPr txBox="1"/>
          <p:nvPr/>
        </p:nvSpPr>
        <p:spPr>
          <a:xfrm>
            <a:off x="734695" y="1885950"/>
            <a:ext cx="10607675" cy="1129030"/>
          </a:xfrm>
          <a:prstGeom prst="rect">
            <a:avLst/>
          </a:prstGeom>
          <a:noFill/>
          <a:ln w="41275">
            <a:noFill/>
          </a:ln>
        </p:spPr>
        <p:txBody>
          <a:bodyPr wrap="square" lIns="18000" tIns="10800" rIns="18000" bIns="10800" anchor="t">
            <a:spAutoFit/>
          </a:bodyPr>
          <a:p>
            <a:pPr indent="900430">
              <a:lnSpc>
                <a:spcPct val="120000"/>
              </a:lnSpc>
            </a:pPr>
            <a:r>
              <a:rPr lang="zh-CN" altLang="en-US" sz="2000" dirty="0">
                <a:latin typeface="Times New Roman" panose="02020603050405020304" pitchFamily="18" charset="0"/>
                <a:ea typeface="宋体" panose="02010600030101010101" pitchFamily="2" charset="-122"/>
              </a:rPr>
              <a:t>数组与变量一样，在内存中占据单元，有地址，一样可以用指针来表示。</a:t>
            </a:r>
            <a:r>
              <a:rPr lang="en-US" altLang="zh-CN" sz="2000" dirty="0">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规定：</a:t>
            </a:r>
            <a:r>
              <a:rPr lang="zh-CN" altLang="en-US" sz="2000" dirty="0">
                <a:solidFill>
                  <a:srgbClr val="0000CC"/>
                </a:solidFill>
                <a:latin typeface="Times New Roman" panose="02020603050405020304" pitchFamily="18" charset="0"/>
                <a:ea typeface="宋体" panose="02010600030101010101" pitchFamily="2" charset="-122"/>
              </a:rPr>
              <a:t>数组名就是数组的起始地址</a:t>
            </a:r>
            <a:r>
              <a:rPr lang="zh-CN" altLang="en-US" sz="2000" dirty="0">
                <a:latin typeface="Times New Roman" panose="02020603050405020304" pitchFamily="18" charset="0"/>
                <a:ea typeface="宋体" panose="02010600030101010101" pitchFamily="2" charset="-122"/>
              </a:rPr>
              <a:t>；又规定：</a:t>
            </a:r>
            <a:r>
              <a:rPr lang="zh-CN" altLang="en-US" sz="2000" dirty="0">
                <a:solidFill>
                  <a:srgbClr val="FF0000"/>
                </a:solidFill>
                <a:latin typeface="Times New Roman" panose="02020603050405020304" pitchFamily="18" charset="0"/>
                <a:ea typeface="宋体" panose="02010600030101010101" pitchFamily="2" charset="-122"/>
              </a:rPr>
              <a:t>数组的指针就是数组的起始地址</a:t>
            </a:r>
            <a:r>
              <a:rPr lang="zh-CN" altLang="en-US" sz="2000" dirty="0">
                <a:latin typeface="Times New Roman" panose="02020603050405020304" pitchFamily="18" charset="0"/>
                <a:ea typeface="宋体" panose="02010600030101010101" pitchFamily="2" charset="-122"/>
              </a:rPr>
              <a:t>。数组元素的指针就是数组元素的地址。</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checkerboard(across)">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563245" y="723265"/>
            <a:ext cx="5029835"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一、指向数组元素的指针变量的定义与赋值</a:t>
            </a:r>
            <a:endParaRPr lang="zh-CN" altLang="en-US" sz="2000" dirty="0">
              <a:latin typeface="Times New Roman" panose="02020603050405020304" pitchFamily="18" charset="0"/>
              <a:ea typeface="宋体" panose="02010600030101010101" pitchFamily="2" charset="-122"/>
            </a:endParaRPr>
          </a:p>
        </p:txBody>
      </p:sp>
      <p:sp>
        <p:nvSpPr>
          <p:cNvPr id="27651" name="Text Box 3"/>
          <p:cNvSpPr txBox="1"/>
          <p:nvPr/>
        </p:nvSpPr>
        <p:spPr>
          <a:xfrm>
            <a:off x="1096010" y="1383030"/>
            <a:ext cx="2286000" cy="636905"/>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a[10], *p;</a:t>
            </a:r>
            <a:endParaRPr lang="en-US" altLang="zh-CN" sz="2000" dirty="0">
              <a:latin typeface="Times New Roman" panose="02020603050405020304" pitchFamily="18" charset="0"/>
              <a:ea typeface="宋体" panose="02010600030101010101" pitchFamily="2" charset="-122"/>
            </a:endParaRPr>
          </a:p>
          <a:p>
            <a:r>
              <a:rPr lang="en-US" altLang="zh-CN" sz="2000" dirty="0">
                <a:solidFill>
                  <a:srgbClr val="0000CC"/>
                </a:solidFill>
                <a:latin typeface="Times New Roman" panose="02020603050405020304" pitchFamily="18" charset="0"/>
                <a:ea typeface="宋体" panose="02010600030101010101" pitchFamily="2" charset="-122"/>
              </a:rPr>
              <a:t>p=&amp;a[0];</a:t>
            </a: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p:txBody>
      </p:sp>
      <p:sp>
        <p:nvSpPr>
          <p:cNvPr id="27652" name="Text Box 4"/>
          <p:cNvSpPr txBox="1"/>
          <p:nvPr/>
        </p:nvSpPr>
        <p:spPr>
          <a:xfrm>
            <a:off x="1096010" y="2005330"/>
            <a:ext cx="329057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p=a;</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sym typeface="+mn-ea"/>
              </a:rPr>
              <a:t>直接用数组名赋值</a:t>
            </a:r>
            <a:endParaRPr lang="zh-CN" altLang="en-US" sz="2000" dirty="0">
              <a:solidFill>
                <a:schemeClr val="tx1"/>
              </a:solidFill>
              <a:latin typeface="Times New Roman" panose="02020603050405020304" pitchFamily="18" charset="0"/>
              <a:ea typeface="宋体" panose="02010600030101010101" pitchFamily="2" charset="-122"/>
              <a:sym typeface="+mn-ea"/>
            </a:endParaRPr>
          </a:p>
        </p:txBody>
      </p:sp>
      <p:sp>
        <p:nvSpPr>
          <p:cNvPr id="27653" name="Text Box 5"/>
          <p:cNvSpPr txBox="1"/>
          <p:nvPr/>
        </p:nvSpPr>
        <p:spPr>
          <a:xfrm>
            <a:off x="1096010" y="2498408"/>
            <a:ext cx="2490788" cy="360045"/>
          </a:xfrm>
          <a:prstGeom prst="rect">
            <a:avLst/>
          </a:prstGeom>
          <a:solidFill>
            <a:srgbClr val="0000CC"/>
          </a:solidFill>
          <a:ln w="41275">
            <a:noFill/>
          </a:ln>
        </p:spPr>
        <p:txBody>
          <a:bodyPr wrap="square" lIns="18000" tIns="10800" rIns="18000" bIns="10800" anchor="t">
            <a:spAutoFit/>
          </a:bodyPr>
          <a:p>
            <a:pPr>
              <a:lnSpc>
                <a:spcPct val="110000"/>
              </a:lnSpc>
              <a:spcBef>
                <a:spcPct val="50000"/>
              </a:spcBef>
            </a:pPr>
            <a:r>
              <a:rPr lang="en-US" altLang="zh-CN" sz="2000" dirty="0">
                <a:solidFill>
                  <a:srgbClr val="FFFF00"/>
                </a:solidFill>
                <a:latin typeface="Times New Roman" panose="02020603050405020304" pitchFamily="18" charset="0"/>
                <a:ea typeface="宋体" panose="02010600030101010101" pitchFamily="2" charset="-122"/>
              </a:rPr>
              <a:t>p</a:t>
            </a:r>
            <a:r>
              <a:rPr lang="zh-CN" altLang="en-US" sz="2000" dirty="0">
                <a:solidFill>
                  <a:srgbClr val="FFFF00"/>
                </a:solidFill>
                <a:latin typeface="Times New Roman" panose="02020603050405020304" pitchFamily="18" charset="0"/>
                <a:ea typeface="宋体" panose="02010600030101010101" pitchFamily="2" charset="-122"/>
              </a:rPr>
              <a:t>是变量，</a:t>
            </a:r>
            <a:r>
              <a:rPr lang="en-US" altLang="zh-CN" sz="2000" dirty="0">
                <a:solidFill>
                  <a:srgbClr val="FFFF00"/>
                </a:solidFill>
                <a:latin typeface="Times New Roman" panose="02020603050405020304" pitchFamily="18" charset="0"/>
                <a:ea typeface="宋体" panose="02010600030101010101" pitchFamily="2" charset="-122"/>
              </a:rPr>
              <a:t>a</a:t>
            </a:r>
            <a:r>
              <a:rPr lang="zh-CN" altLang="en-US" sz="2000" dirty="0">
                <a:solidFill>
                  <a:srgbClr val="FFFF00"/>
                </a:solidFill>
                <a:latin typeface="Times New Roman" panose="02020603050405020304" pitchFamily="18" charset="0"/>
                <a:ea typeface="宋体" panose="02010600030101010101" pitchFamily="2" charset="-122"/>
              </a:rPr>
              <a:t>为常量。</a:t>
            </a:r>
            <a:endParaRPr lang="zh-CN" altLang="en-US" sz="2000" dirty="0">
              <a:solidFill>
                <a:srgbClr val="FFFF00"/>
              </a:solidFill>
              <a:latin typeface="Times New Roman" panose="02020603050405020304" pitchFamily="18" charset="0"/>
              <a:ea typeface="宋体" panose="02010600030101010101" pitchFamily="2" charset="-122"/>
            </a:endParaRPr>
          </a:p>
        </p:txBody>
      </p:sp>
      <p:grpSp>
        <p:nvGrpSpPr>
          <p:cNvPr id="2" name="Group 6"/>
          <p:cNvGrpSpPr/>
          <p:nvPr/>
        </p:nvGrpSpPr>
        <p:grpSpPr>
          <a:xfrm>
            <a:off x="7868603" y="1382713"/>
            <a:ext cx="3903662" cy="4876800"/>
            <a:chOff x="3301" y="1248"/>
            <a:chExt cx="2459" cy="3072"/>
          </a:xfrm>
        </p:grpSpPr>
        <p:grpSp>
          <p:nvGrpSpPr>
            <p:cNvPr id="20486" name="Group 7"/>
            <p:cNvGrpSpPr/>
            <p:nvPr/>
          </p:nvGrpSpPr>
          <p:grpSpPr>
            <a:xfrm>
              <a:off x="4176" y="1248"/>
              <a:ext cx="1584" cy="3072"/>
              <a:chOff x="4176" y="1248"/>
              <a:chExt cx="1584" cy="3072"/>
            </a:xfrm>
          </p:grpSpPr>
          <p:sp>
            <p:nvSpPr>
              <p:cNvPr id="20487" name="Rectangle 8"/>
              <p:cNvSpPr/>
              <p:nvPr/>
            </p:nvSpPr>
            <p:spPr>
              <a:xfrm>
                <a:off x="4704" y="4038"/>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88" name="Rectangle 9"/>
              <p:cNvSpPr/>
              <p:nvPr/>
            </p:nvSpPr>
            <p:spPr>
              <a:xfrm>
                <a:off x="4704" y="3756"/>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89" name="Rectangle 10"/>
              <p:cNvSpPr/>
              <p:nvPr/>
            </p:nvSpPr>
            <p:spPr>
              <a:xfrm>
                <a:off x="4704" y="3474"/>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0" name="Rectangle 11"/>
              <p:cNvSpPr/>
              <p:nvPr/>
            </p:nvSpPr>
            <p:spPr>
              <a:xfrm>
                <a:off x="4704" y="3192"/>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1" name="Rectangle 12"/>
              <p:cNvSpPr/>
              <p:nvPr/>
            </p:nvSpPr>
            <p:spPr>
              <a:xfrm>
                <a:off x="4704" y="2910"/>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2" name="Rectangle 13"/>
              <p:cNvSpPr/>
              <p:nvPr/>
            </p:nvSpPr>
            <p:spPr>
              <a:xfrm>
                <a:off x="4704" y="2628"/>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3" name="Rectangle 14"/>
              <p:cNvSpPr/>
              <p:nvPr/>
            </p:nvSpPr>
            <p:spPr>
              <a:xfrm>
                <a:off x="4704" y="2346"/>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4" name="Rectangle 15"/>
              <p:cNvSpPr/>
              <p:nvPr/>
            </p:nvSpPr>
            <p:spPr>
              <a:xfrm>
                <a:off x="4704" y="2064"/>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5" name="Rectangle 16"/>
              <p:cNvSpPr/>
              <p:nvPr/>
            </p:nvSpPr>
            <p:spPr>
              <a:xfrm>
                <a:off x="4704" y="1782"/>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6" name="Rectangle 17"/>
              <p:cNvSpPr/>
              <p:nvPr/>
            </p:nvSpPr>
            <p:spPr>
              <a:xfrm>
                <a:off x="4704" y="1500"/>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0497" name="Line 18"/>
              <p:cNvSpPr/>
              <p:nvPr/>
            </p:nvSpPr>
            <p:spPr>
              <a:xfrm>
                <a:off x="4704" y="1500"/>
                <a:ext cx="528" cy="0"/>
              </a:xfrm>
              <a:prstGeom prst="line">
                <a:avLst/>
              </a:prstGeom>
              <a:ln w="28575" cap="sq" cmpd="sng">
                <a:solidFill>
                  <a:schemeClr val="tx1"/>
                </a:solidFill>
                <a:prstDash val="solid"/>
                <a:round/>
                <a:headEnd type="none" w="med" len="med"/>
                <a:tailEnd type="none" w="med" len="med"/>
              </a:ln>
            </p:spPr>
          </p:sp>
          <p:sp>
            <p:nvSpPr>
              <p:cNvPr id="20498" name="Line 19"/>
              <p:cNvSpPr/>
              <p:nvPr/>
            </p:nvSpPr>
            <p:spPr>
              <a:xfrm>
                <a:off x="4704" y="1782"/>
                <a:ext cx="528" cy="0"/>
              </a:xfrm>
              <a:prstGeom prst="line">
                <a:avLst/>
              </a:prstGeom>
              <a:ln w="12700" cap="flat" cmpd="sng">
                <a:solidFill>
                  <a:schemeClr val="tx1"/>
                </a:solidFill>
                <a:prstDash val="solid"/>
                <a:round/>
                <a:headEnd type="none" w="med" len="med"/>
                <a:tailEnd type="none" w="med" len="med"/>
              </a:ln>
            </p:spPr>
          </p:sp>
          <p:sp>
            <p:nvSpPr>
              <p:cNvPr id="20499" name="Line 20"/>
              <p:cNvSpPr/>
              <p:nvPr/>
            </p:nvSpPr>
            <p:spPr>
              <a:xfrm>
                <a:off x="4704" y="2064"/>
                <a:ext cx="528" cy="0"/>
              </a:xfrm>
              <a:prstGeom prst="line">
                <a:avLst/>
              </a:prstGeom>
              <a:ln w="12700" cap="flat" cmpd="sng">
                <a:solidFill>
                  <a:schemeClr val="tx1"/>
                </a:solidFill>
                <a:prstDash val="solid"/>
                <a:round/>
                <a:headEnd type="none" w="med" len="med"/>
                <a:tailEnd type="none" w="med" len="med"/>
              </a:ln>
            </p:spPr>
          </p:sp>
          <p:sp>
            <p:nvSpPr>
              <p:cNvPr id="20500" name="Line 21"/>
              <p:cNvSpPr/>
              <p:nvPr/>
            </p:nvSpPr>
            <p:spPr>
              <a:xfrm>
                <a:off x="4704" y="2346"/>
                <a:ext cx="528" cy="0"/>
              </a:xfrm>
              <a:prstGeom prst="line">
                <a:avLst/>
              </a:prstGeom>
              <a:ln w="12700" cap="flat" cmpd="sng">
                <a:solidFill>
                  <a:schemeClr val="tx1"/>
                </a:solidFill>
                <a:prstDash val="solid"/>
                <a:round/>
                <a:headEnd type="none" w="med" len="med"/>
                <a:tailEnd type="none" w="med" len="med"/>
              </a:ln>
            </p:spPr>
          </p:sp>
          <p:sp>
            <p:nvSpPr>
              <p:cNvPr id="20501" name="Line 22"/>
              <p:cNvSpPr/>
              <p:nvPr/>
            </p:nvSpPr>
            <p:spPr>
              <a:xfrm>
                <a:off x="4704" y="2628"/>
                <a:ext cx="528" cy="0"/>
              </a:xfrm>
              <a:prstGeom prst="line">
                <a:avLst/>
              </a:prstGeom>
              <a:ln w="12700" cap="flat" cmpd="sng">
                <a:solidFill>
                  <a:schemeClr val="tx1"/>
                </a:solidFill>
                <a:prstDash val="solid"/>
                <a:round/>
                <a:headEnd type="none" w="med" len="med"/>
                <a:tailEnd type="none" w="med" len="med"/>
              </a:ln>
            </p:spPr>
          </p:sp>
          <p:sp>
            <p:nvSpPr>
              <p:cNvPr id="20502" name="Line 23"/>
              <p:cNvSpPr/>
              <p:nvPr/>
            </p:nvSpPr>
            <p:spPr>
              <a:xfrm>
                <a:off x="4704" y="2910"/>
                <a:ext cx="528" cy="0"/>
              </a:xfrm>
              <a:prstGeom prst="line">
                <a:avLst/>
              </a:prstGeom>
              <a:ln w="12700" cap="flat" cmpd="sng">
                <a:solidFill>
                  <a:schemeClr val="tx1"/>
                </a:solidFill>
                <a:prstDash val="solid"/>
                <a:round/>
                <a:headEnd type="none" w="med" len="med"/>
                <a:tailEnd type="none" w="med" len="med"/>
              </a:ln>
            </p:spPr>
          </p:sp>
          <p:sp>
            <p:nvSpPr>
              <p:cNvPr id="20503" name="Line 24"/>
              <p:cNvSpPr/>
              <p:nvPr/>
            </p:nvSpPr>
            <p:spPr>
              <a:xfrm>
                <a:off x="4704" y="3192"/>
                <a:ext cx="528" cy="0"/>
              </a:xfrm>
              <a:prstGeom prst="line">
                <a:avLst/>
              </a:prstGeom>
              <a:ln w="12700" cap="flat" cmpd="sng">
                <a:solidFill>
                  <a:schemeClr val="tx1"/>
                </a:solidFill>
                <a:prstDash val="solid"/>
                <a:round/>
                <a:headEnd type="none" w="med" len="med"/>
                <a:tailEnd type="none" w="med" len="med"/>
              </a:ln>
            </p:spPr>
          </p:sp>
          <p:sp>
            <p:nvSpPr>
              <p:cNvPr id="20504" name="Line 25"/>
              <p:cNvSpPr/>
              <p:nvPr/>
            </p:nvSpPr>
            <p:spPr>
              <a:xfrm>
                <a:off x="4704" y="3474"/>
                <a:ext cx="528" cy="0"/>
              </a:xfrm>
              <a:prstGeom prst="line">
                <a:avLst/>
              </a:prstGeom>
              <a:ln w="12700" cap="flat" cmpd="sng">
                <a:solidFill>
                  <a:schemeClr val="tx1"/>
                </a:solidFill>
                <a:prstDash val="solid"/>
                <a:round/>
                <a:headEnd type="none" w="med" len="med"/>
                <a:tailEnd type="none" w="med" len="med"/>
              </a:ln>
            </p:spPr>
          </p:sp>
          <p:sp>
            <p:nvSpPr>
              <p:cNvPr id="20505" name="Line 26"/>
              <p:cNvSpPr/>
              <p:nvPr/>
            </p:nvSpPr>
            <p:spPr>
              <a:xfrm>
                <a:off x="4704" y="3756"/>
                <a:ext cx="528" cy="0"/>
              </a:xfrm>
              <a:prstGeom prst="line">
                <a:avLst/>
              </a:prstGeom>
              <a:ln w="12700" cap="flat" cmpd="sng">
                <a:solidFill>
                  <a:schemeClr val="tx1"/>
                </a:solidFill>
                <a:prstDash val="solid"/>
                <a:round/>
                <a:headEnd type="none" w="med" len="med"/>
                <a:tailEnd type="none" w="med" len="med"/>
              </a:ln>
            </p:spPr>
          </p:sp>
          <p:sp>
            <p:nvSpPr>
              <p:cNvPr id="20506" name="Line 27"/>
              <p:cNvSpPr/>
              <p:nvPr/>
            </p:nvSpPr>
            <p:spPr>
              <a:xfrm>
                <a:off x="4704" y="4038"/>
                <a:ext cx="528" cy="0"/>
              </a:xfrm>
              <a:prstGeom prst="line">
                <a:avLst/>
              </a:prstGeom>
              <a:ln w="12700" cap="flat" cmpd="sng">
                <a:solidFill>
                  <a:schemeClr val="tx1"/>
                </a:solidFill>
                <a:prstDash val="solid"/>
                <a:round/>
                <a:headEnd type="none" w="med" len="med"/>
                <a:tailEnd type="none" w="med" len="med"/>
              </a:ln>
            </p:spPr>
          </p:sp>
          <p:sp>
            <p:nvSpPr>
              <p:cNvPr id="20507" name="Line 28"/>
              <p:cNvSpPr/>
              <p:nvPr/>
            </p:nvSpPr>
            <p:spPr>
              <a:xfrm>
                <a:off x="4704" y="4320"/>
                <a:ext cx="528" cy="0"/>
              </a:xfrm>
              <a:prstGeom prst="line">
                <a:avLst/>
              </a:prstGeom>
              <a:ln w="28575" cap="sq" cmpd="sng">
                <a:solidFill>
                  <a:schemeClr val="tx1"/>
                </a:solidFill>
                <a:prstDash val="solid"/>
                <a:round/>
                <a:headEnd type="none" w="med" len="med"/>
                <a:tailEnd type="none" w="med" len="med"/>
              </a:ln>
            </p:spPr>
          </p:sp>
          <p:sp>
            <p:nvSpPr>
              <p:cNvPr id="20508" name="Line 29"/>
              <p:cNvSpPr/>
              <p:nvPr/>
            </p:nvSpPr>
            <p:spPr>
              <a:xfrm>
                <a:off x="4704" y="1500"/>
                <a:ext cx="0" cy="2820"/>
              </a:xfrm>
              <a:prstGeom prst="line">
                <a:avLst/>
              </a:prstGeom>
              <a:ln w="28575" cap="sq" cmpd="sng">
                <a:solidFill>
                  <a:schemeClr val="tx1"/>
                </a:solidFill>
                <a:prstDash val="solid"/>
                <a:round/>
                <a:headEnd type="none" w="med" len="med"/>
                <a:tailEnd type="none" w="med" len="med"/>
              </a:ln>
            </p:spPr>
          </p:sp>
          <p:sp>
            <p:nvSpPr>
              <p:cNvPr id="20509" name="Line 30"/>
              <p:cNvSpPr/>
              <p:nvPr/>
            </p:nvSpPr>
            <p:spPr>
              <a:xfrm>
                <a:off x="5232" y="1500"/>
                <a:ext cx="0" cy="2820"/>
              </a:xfrm>
              <a:prstGeom prst="line">
                <a:avLst/>
              </a:prstGeom>
              <a:ln w="28575" cap="sq" cmpd="sng">
                <a:solidFill>
                  <a:schemeClr val="tx1"/>
                </a:solidFill>
                <a:prstDash val="solid"/>
                <a:round/>
                <a:headEnd type="none" w="med" len="med"/>
                <a:tailEnd type="none" w="med" len="med"/>
              </a:ln>
            </p:spPr>
          </p:sp>
          <p:sp>
            <p:nvSpPr>
              <p:cNvPr id="20510" name="Rectangle 31"/>
              <p:cNvSpPr/>
              <p:nvPr/>
            </p:nvSpPr>
            <p:spPr>
              <a:xfrm>
                <a:off x="4176" y="4022"/>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2024H</a:t>
                </a:r>
                <a:endParaRPr lang="en-US" altLang="zh-CN" sz="2000" b="1" dirty="0">
                  <a:latin typeface="Arial" panose="020B0604020202020204" pitchFamily="34" charset="0"/>
                  <a:ea typeface="宋体" panose="02010600030101010101" pitchFamily="2" charset="-122"/>
                </a:endParaRPr>
              </a:p>
            </p:txBody>
          </p:sp>
          <p:sp>
            <p:nvSpPr>
              <p:cNvPr id="20511" name="Rectangle 32"/>
              <p:cNvSpPr/>
              <p:nvPr/>
            </p:nvSpPr>
            <p:spPr>
              <a:xfrm>
                <a:off x="4176" y="3748"/>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2020H</a:t>
                </a:r>
                <a:endParaRPr lang="en-US" altLang="zh-CN" sz="2000" b="1" dirty="0">
                  <a:latin typeface="Arial" panose="020B0604020202020204" pitchFamily="34" charset="0"/>
                  <a:ea typeface="宋体" panose="02010600030101010101" pitchFamily="2" charset="-122"/>
                </a:endParaRPr>
              </a:p>
            </p:txBody>
          </p:sp>
          <p:sp>
            <p:nvSpPr>
              <p:cNvPr id="20512" name="Rectangle 33"/>
              <p:cNvSpPr/>
              <p:nvPr/>
            </p:nvSpPr>
            <p:spPr>
              <a:xfrm>
                <a:off x="4176" y="3474"/>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201CH</a:t>
                </a:r>
                <a:endParaRPr lang="en-US" altLang="zh-CN" sz="2000" b="1" dirty="0">
                  <a:latin typeface="Arial" panose="020B0604020202020204" pitchFamily="34" charset="0"/>
                  <a:ea typeface="宋体" panose="02010600030101010101" pitchFamily="2" charset="-122"/>
                </a:endParaRPr>
              </a:p>
            </p:txBody>
          </p:sp>
          <p:sp>
            <p:nvSpPr>
              <p:cNvPr id="20513" name="Rectangle 34"/>
              <p:cNvSpPr/>
              <p:nvPr/>
            </p:nvSpPr>
            <p:spPr>
              <a:xfrm>
                <a:off x="4176" y="3200"/>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2018H</a:t>
                </a:r>
                <a:endParaRPr lang="en-US" altLang="zh-CN" sz="2000" b="1" dirty="0">
                  <a:latin typeface="Arial" panose="020B0604020202020204" pitchFamily="34" charset="0"/>
                  <a:ea typeface="宋体" panose="02010600030101010101" pitchFamily="2" charset="-122"/>
                </a:endParaRPr>
              </a:p>
            </p:txBody>
          </p:sp>
          <p:sp>
            <p:nvSpPr>
              <p:cNvPr id="20514" name="Rectangle 35"/>
              <p:cNvSpPr/>
              <p:nvPr/>
            </p:nvSpPr>
            <p:spPr>
              <a:xfrm>
                <a:off x="4176" y="2926"/>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2014H</a:t>
                </a:r>
                <a:endParaRPr lang="en-US" altLang="zh-CN" sz="2000" b="1" dirty="0">
                  <a:latin typeface="Arial" panose="020B0604020202020204" pitchFamily="34" charset="0"/>
                  <a:ea typeface="宋体" panose="02010600030101010101" pitchFamily="2" charset="-122"/>
                </a:endParaRPr>
              </a:p>
            </p:txBody>
          </p:sp>
          <p:sp>
            <p:nvSpPr>
              <p:cNvPr id="20515" name="Rectangle 36"/>
              <p:cNvSpPr/>
              <p:nvPr/>
            </p:nvSpPr>
            <p:spPr>
              <a:xfrm>
                <a:off x="4176" y="2652"/>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2010H</a:t>
                </a:r>
                <a:endParaRPr lang="en-US" altLang="zh-CN" sz="2000" b="1" dirty="0">
                  <a:latin typeface="Arial" panose="020B0604020202020204" pitchFamily="34" charset="0"/>
                  <a:ea typeface="宋体" panose="02010600030101010101" pitchFamily="2" charset="-122"/>
                </a:endParaRPr>
              </a:p>
            </p:txBody>
          </p:sp>
          <p:sp>
            <p:nvSpPr>
              <p:cNvPr id="20516" name="Rectangle 37"/>
              <p:cNvSpPr/>
              <p:nvPr/>
            </p:nvSpPr>
            <p:spPr>
              <a:xfrm>
                <a:off x="4176" y="2378"/>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200CH</a:t>
                </a:r>
                <a:endParaRPr lang="en-US" altLang="zh-CN" sz="2000" b="1" dirty="0">
                  <a:latin typeface="Arial" panose="020B0604020202020204" pitchFamily="34" charset="0"/>
                  <a:ea typeface="宋体" panose="02010600030101010101" pitchFamily="2" charset="-122"/>
                </a:endParaRPr>
              </a:p>
            </p:txBody>
          </p:sp>
          <p:sp>
            <p:nvSpPr>
              <p:cNvPr id="20517" name="Rectangle 38"/>
              <p:cNvSpPr/>
              <p:nvPr/>
            </p:nvSpPr>
            <p:spPr>
              <a:xfrm>
                <a:off x="4176" y="2071"/>
                <a:ext cx="528" cy="307"/>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2008H</a:t>
                </a:r>
                <a:endParaRPr lang="en-US" altLang="zh-CN" sz="2000" b="1" dirty="0">
                  <a:latin typeface="Arial" panose="020B0604020202020204" pitchFamily="34" charset="0"/>
                  <a:ea typeface="宋体" panose="02010600030101010101" pitchFamily="2" charset="-122"/>
                </a:endParaRPr>
              </a:p>
            </p:txBody>
          </p:sp>
          <p:sp>
            <p:nvSpPr>
              <p:cNvPr id="20518" name="Rectangle 39"/>
              <p:cNvSpPr/>
              <p:nvPr/>
            </p:nvSpPr>
            <p:spPr>
              <a:xfrm>
                <a:off x="4176" y="1797"/>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2004H</a:t>
                </a:r>
                <a:endParaRPr lang="en-US" altLang="zh-CN" sz="2000" b="1" dirty="0">
                  <a:latin typeface="Arial" panose="020B0604020202020204" pitchFamily="34" charset="0"/>
                  <a:ea typeface="宋体" panose="02010600030101010101" pitchFamily="2" charset="-122"/>
                </a:endParaRPr>
              </a:p>
            </p:txBody>
          </p:sp>
          <p:sp>
            <p:nvSpPr>
              <p:cNvPr id="20519" name="Rectangle 40"/>
              <p:cNvSpPr/>
              <p:nvPr/>
            </p:nvSpPr>
            <p:spPr>
              <a:xfrm>
                <a:off x="4176" y="1500"/>
                <a:ext cx="528" cy="297"/>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2000H</a:t>
                </a:r>
                <a:endParaRPr lang="en-US" altLang="zh-CN" sz="2000" b="1" dirty="0">
                  <a:latin typeface="Arial" panose="020B0604020202020204" pitchFamily="34" charset="0"/>
                  <a:ea typeface="宋体" panose="02010600030101010101" pitchFamily="2" charset="-122"/>
                </a:endParaRPr>
              </a:p>
            </p:txBody>
          </p:sp>
          <p:sp>
            <p:nvSpPr>
              <p:cNvPr id="20520" name="Line 41"/>
              <p:cNvSpPr/>
              <p:nvPr/>
            </p:nvSpPr>
            <p:spPr>
              <a:xfrm>
                <a:off x="4176" y="1500"/>
                <a:ext cx="528" cy="0"/>
              </a:xfrm>
              <a:prstGeom prst="line">
                <a:avLst/>
              </a:prstGeom>
              <a:ln w="12700">
                <a:noFill/>
              </a:ln>
            </p:spPr>
          </p:sp>
          <p:sp>
            <p:nvSpPr>
              <p:cNvPr id="20521" name="Line 42"/>
              <p:cNvSpPr/>
              <p:nvPr/>
            </p:nvSpPr>
            <p:spPr>
              <a:xfrm>
                <a:off x="4176" y="4296"/>
                <a:ext cx="528" cy="0"/>
              </a:xfrm>
              <a:prstGeom prst="line">
                <a:avLst/>
              </a:prstGeom>
              <a:ln w="12700">
                <a:noFill/>
              </a:ln>
            </p:spPr>
          </p:sp>
          <p:sp>
            <p:nvSpPr>
              <p:cNvPr id="20522" name="Line 43"/>
              <p:cNvSpPr/>
              <p:nvPr/>
            </p:nvSpPr>
            <p:spPr>
              <a:xfrm>
                <a:off x="4176" y="1500"/>
                <a:ext cx="0" cy="297"/>
              </a:xfrm>
              <a:prstGeom prst="line">
                <a:avLst/>
              </a:prstGeom>
              <a:ln w="12700">
                <a:noFill/>
              </a:ln>
            </p:spPr>
          </p:sp>
          <p:sp>
            <p:nvSpPr>
              <p:cNvPr id="20523" name="Line 44"/>
              <p:cNvSpPr/>
              <p:nvPr/>
            </p:nvSpPr>
            <p:spPr>
              <a:xfrm>
                <a:off x="4704" y="1500"/>
                <a:ext cx="0" cy="297"/>
              </a:xfrm>
              <a:prstGeom prst="line">
                <a:avLst/>
              </a:prstGeom>
              <a:ln w="12700">
                <a:noFill/>
              </a:ln>
            </p:spPr>
          </p:sp>
          <p:sp>
            <p:nvSpPr>
              <p:cNvPr id="20524" name="Line 45"/>
              <p:cNvSpPr/>
              <p:nvPr/>
            </p:nvSpPr>
            <p:spPr>
              <a:xfrm>
                <a:off x="4176" y="1797"/>
                <a:ext cx="0" cy="274"/>
              </a:xfrm>
              <a:prstGeom prst="line">
                <a:avLst/>
              </a:prstGeom>
              <a:ln w="12700">
                <a:noFill/>
              </a:ln>
            </p:spPr>
          </p:sp>
          <p:sp>
            <p:nvSpPr>
              <p:cNvPr id="20525" name="Line 46"/>
              <p:cNvSpPr/>
              <p:nvPr/>
            </p:nvSpPr>
            <p:spPr>
              <a:xfrm>
                <a:off x="4704" y="1797"/>
                <a:ext cx="0" cy="274"/>
              </a:xfrm>
              <a:prstGeom prst="line">
                <a:avLst/>
              </a:prstGeom>
              <a:ln w="12700">
                <a:noFill/>
              </a:ln>
            </p:spPr>
          </p:sp>
          <p:sp>
            <p:nvSpPr>
              <p:cNvPr id="20526" name="Line 47"/>
              <p:cNvSpPr/>
              <p:nvPr/>
            </p:nvSpPr>
            <p:spPr>
              <a:xfrm>
                <a:off x="4176" y="2071"/>
                <a:ext cx="0" cy="307"/>
              </a:xfrm>
              <a:prstGeom prst="line">
                <a:avLst/>
              </a:prstGeom>
              <a:ln w="12700">
                <a:noFill/>
              </a:ln>
            </p:spPr>
          </p:sp>
          <p:sp>
            <p:nvSpPr>
              <p:cNvPr id="20527" name="Line 48"/>
              <p:cNvSpPr/>
              <p:nvPr/>
            </p:nvSpPr>
            <p:spPr>
              <a:xfrm>
                <a:off x="4704" y="2071"/>
                <a:ext cx="0" cy="307"/>
              </a:xfrm>
              <a:prstGeom prst="line">
                <a:avLst/>
              </a:prstGeom>
              <a:ln w="12700">
                <a:noFill/>
              </a:ln>
            </p:spPr>
          </p:sp>
          <p:sp>
            <p:nvSpPr>
              <p:cNvPr id="20528" name="Line 49"/>
              <p:cNvSpPr/>
              <p:nvPr/>
            </p:nvSpPr>
            <p:spPr>
              <a:xfrm>
                <a:off x="4176" y="2378"/>
                <a:ext cx="0" cy="274"/>
              </a:xfrm>
              <a:prstGeom prst="line">
                <a:avLst/>
              </a:prstGeom>
              <a:ln w="12700">
                <a:noFill/>
              </a:ln>
            </p:spPr>
          </p:sp>
          <p:sp>
            <p:nvSpPr>
              <p:cNvPr id="20529" name="Line 50"/>
              <p:cNvSpPr/>
              <p:nvPr/>
            </p:nvSpPr>
            <p:spPr>
              <a:xfrm>
                <a:off x="4704" y="2378"/>
                <a:ext cx="0" cy="274"/>
              </a:xfrm>
              <a:prstGeom prst="line">
                <a:avLst/>
              </a:prstGeom>
              <a:ln w="12700">
                <a:noFill/>
              </a:ln>
            </p:spPr>
          </p:sp>
          <p:sp>
            <p:nvSpPr>
              <p:cNvPr id="20530" name="Line 51"/>
              <p:cNvSpPr/>
              <p:nvPr/>
            </p:nvSpPr>
            <p:spPr>
              <a:xfrm>
                <a:off x="4176" y="2652"/>
                <a:ext cx="0" cy="274"/>
              </a:xfrm>
              <a:prstGeom prst="line">
                <a:avLst/>
              </a:prstGeom>
              <a:ln w="12700">
                <a:noFill/>
              </a:ln>
            </p:spPr>
          </p:sp>
          <p:sp>
            <p:nvSpPr>
              <p:cNvPr id="20531" name="Line 52"/>
              <p:cNvSpPr/>
              <p:nvPr/>
            </p:nvSpPr>
            <p:spPr>
              <a:xfrm>
                <a:off x="4704" y="2652"/>
                <a:ext cx="0" cy="274"/>
              </a:xfrm>
              <a:prstGeom prst="line">
                <a:avLst/>
              </a:prstGeom>
              <a:ln w="12700">
                <a:noFill/>
              </a:ln>
            </p:spPr>
          </p:sp>
          <p:sp>
            <p:nvSpPr>
              <p:cNvPr id="20532" name="Line 53"/>
              <p:cNvSpPr/>
              <p:nvPr/>
            </p:nvSpPr>
            <p:spPr>
              <a:xfrm>
                <a:off x="4176" y="2926"/>
                <a:ext cx="0" cy="274"/>
              </a:xfrm>
              <a:prstGeom prst="line">
                <a:avLst/>
              </a:prstGeom>
              <a:ln w="12700">
                <a:noFill/>
              </a:ln>
            </p:spPr>
          </p:sp>
          <p:sp>
            <p:nvSpPr>
              <p:cNvPr id="20533" name="Line 54"/>
              <p:cNvSpPr/>
              <p:nvPr/>
            </p:nvSpPr>
            <p:spPr>
              <a:xfrm>
                <a:off x="4704" y="2926"/>
                <a:ext cx="0" cy="274"/>
              </a:xfrm>
              <a:prstGeom prst="line">
                <a:avLst/>
              </a:prstGeom>
              <a:ln w="12700">
                <a:noFill/>
              </a:ln>
            </p:spPr>
          </p:sp>
          <p:sp>
            <p:nvSpPr>
              <p:cNvPr id="20534" name="Line 55"/>
              <p:cNvSpPr/>
              <p:nvPr/>
            </p:nvSpPr>
            <p:spPr>
              <a:xfrm>
                <a:off x="4176" y="3200"/>
                <a:ext cx="0" cy="274"/>
              </a:xfrm>
              <a:prstGeom prst="line">
                <a:avLst/>
              </a:prstGeom>
              <a:ln w="12700">
                <a:noFill/>
              </a:ln>
            </p:spPr>
          </p:sp>
          <p:sp>
            <p:nvSpPr>
              <p:cNvPr id="20535" name="Line 56"/>
              <p:cNvSpPr/>
              <p:nvPr/>
            </p:nvSpPr>
            <p:spPr>
              <a:xfrm>
                <a:off x="4704" y="3200"/>
                <a:ext cx="0" cy="274"/>
              </a:xfrm>
              <a:prstGeom prst="line">
                <a:avLst/>
              </a:prstGeom>
              <a:ln w="12700">
                <a:noFill/>
              </a:ln>
            </p:spPr>
          </p:sp>
          <p:sp>
            <p:nvSpPr>
              <p:cNvPr id="20536" name="Line 57"/>
              <p:cNvSpPr/>
              <p:nvPr/>
            </p:nvSpPr>
            <p:spPr>
              <a:xfrm>
                <a:off x="4176" y="3474"/>
                <a:ext cx="0" cy="274"/>
              </a:xfrm>
              <a:prstGeom prst="line">
                <a:avLst/>
              </a:prstGeom>
              <a:ln w="12700">
                <a:noFill/>
              </a:ln>
            </p:spPr>
          </p:sp>
          <p:sp>
            <p:nvSpPr>
              <p:cNvPr id="20537" name="Line 58"/>
              <p:cNvSpPr/>
              <p:nvPr/>
            </p:nvSpPr>
            <p:spPr>
              <a:xfrm>
                <a:off x="4704" y="3474"/>
                <a:ext cx="0" cy="274"/>
              </a:xfrm>
              <a:prstGeom prst="line">
                <a:avLst/>
              </a:prstGeom>
              <a:ln w="12700">
                <a:noFill/>
              </a:ln>
            </p:spPr>
          </p:sp>
          <p:sp>
            <p:nvSpPr>
              <p:cNvPr id="20538" name="Line 59"/>
              <p:cNvSpPr/>
              <p:nvPr/>
            </p:nvSpPr>
            <p:spPr>
              <a:xfrm>
                <a:off x="4176" y="3748"/>
                <a:ext cx="0" cy="274"/>
              </a:xfrm>
              <a:prstGeom prst="line">
                <a:avLst/>
              </a:prstGeom>
              <a:ln w="12700">
                <a:noFill/>
              </a:ln>
            </p:spPr>
          </p:sp>
          <p:sp>
            <p:nvSpPr>
              <p:cNvPr id="20539" name="Line 60"/>
              <p:cNvSpPr/>
              <p:nvPr/>
            </p:nvSpPr>
            <p:spPr>
              <a:xfrm>
                <a:off x="4704" y="3748"/>
                <a:ext cx="0" cy="274"/>
              </a:xfrm>
              <a:prstGeom prst="line">
                <a:avLst/>
              </a:prstGeom>
              <a:ln w="12700">
                <a:noFill/>
              </a:ln>
            </p:spPr>
          </p:sp>
          <p:sp>
            <p:nvSpPr>
              <p:cNvPr id="20540" name="Line 61"/>
              <p:cNvSpPr/>
              <p:nvPr/>
            </p:nvSpPr>
            <p:spPr>
              <a:xfrm>
                <a:off x="4176" y="4022"/>
                <a:ext cx="0" cy="274"/>
              </a:xfrm>
              <a:prstGeom prst="line">
                <a:avLst/>
              </a:prstGeom>
              <a:ln w="12700">
                <a:noFill/>
              </a:ln>
            </p:spPr>
          </p:sp>
          <p:sp>
            <p:nvSpPr>
              <p:cNvPr id="20541" name="Line 62"/>
              <p:cNvSpPr/>
              <p:nvPr/>
            </p:nvSpPr>
            <p:spPr>
              <a:xfrm>
                <a:off x="4704" y="4022"/>
                <a:ext cx="0" cy="274"/>
              </a:xfrm>
              <a:prstGeom prst="line">
                <a:avLst/>
              </a:prstGeom>
              <a:ln w="12700">
                <a:noFill/>
              </a:ln>
            </p:spPr>
          </p:sp>
          <p:sp>
            <p:nvSpPr>
              <p:cNvPr id="20542" name="Rectangle 63"/>
              <p:cNvSpPr/>
              <p:nvPr/>
            </p:nvSpPr>
            <p:spPr>
              <a:xfrm>
                <a:off x="5232" y="403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a[9]</a:t>
                </a:r>
                <a:endParaRPr lang="en-US" altLang="zh-CN" sz="2800" b="1" dirty="0">
                  <a:latin typeface="Arial" panose="020B0604020202020204" pitchFamily="34" charset="0"/>
                  <a:ea typeface="宋体" panose="02010600030101010101" pitchFamily="2" charset="-122"/>
                </a:endParaRPr>
              </a:p>
            </p:txBody>
          </p:sp>
          <p:sp>
            <p:nvSpPr>
              <p:cNvPr id="20543" name="Rectangle 64"/>
              <p:cNvSpPr/>
              <p:nvPr/>
            </p:nvSpPr>
            <p:spPr>
              <a:xfrm>
                <a:off x="5232" y="375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a[8]</a:t>
                </a:r>
                <a:endParaRPr lang="en-US" altLang="zh-CN" sz="2800" b="1" dirty="0">
                  <a:latin typeface="Arial" panose="020B0604020202020204" pitchFamily="34" charset="0"/>
                  <a:ea typeface="宋体" panose="02010600030101010101" pitchFamily="2" charset="-122"/>
                </a:endParaRPr>
              </a:p>
            </p:txBody>
          </p:sp>
          <p:sp>
            <p:nvSpPr>
              <p:cNvPr id="20544" name="Rectangle 65"/>
              <p:cNvSpPr/>
              <p:nvPr/>
            </p:nvSpPr>
            <p:spPr>
              <a:xfrm>
                <a:off x="5232" y="347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a[7]</a:t>
                </a:r>
                <a:endParaRPr lang="en-US" altLang="zh-CN" sz="2800" b="1" dirty="0">
                  <a:latin typeface="Arial" panose="020B0604020202020204" pitchFamily="34" charset="0"/>
                  <a:ea typeface="宋体" panose="02010600030101010101" pitchFamily="2" charset="-122"/>
                </a:endParaRPr>
              </a:p>
            </p:txBody>
          </p:sp>
          <p:sp>
            <p:nvSpPr>
              <p:cNvPr id="20545" name="Rectangle 66"/>
              <p:cNvSpPr/>
              <p:nvPr/>
            </p:nvSpPr>
            <p:spPr>
              <a:xfrm>
                <a:off x="5232" y="319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a[6]</a:t>
                </a:r>
                <a:endParaRPr lang="en-US" altLang="zh-CN" sz="2800" b="1" dirty="0">
                  <a:latin typeface="Arial" panose="020B0604020202020204" pitchFamily="34" charset="0"/>
                  <a:ea typeface="宋体" panose="02010600030101010101" pitchFamily="2" charset="-122"/>
                </a:endParaRPr>
              </a:p>
            </p:txBody>
          </p:sp>
          <p:sp>
            <p:nvSpPr>
              <p:cNvPr id="20546" name="Rectangle 67"/>
              <p:cNvSpPr/>
              <p:nvPr/>
            </p:nvSpPr>
            <p:spPr>
              <a:xfrm>
                <a:off x="5232" y="291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a[5]</a:t>
                </a:r>
                <a:endParaRPr lang="en-US" altLang="zh-CN" sz="2800" b="1" dirty="0">
                  <a:latin typeface="Arial" panose="020B0604020202020204" pitchFamily="34" charset="0"/>
                  <a:ea typeface="宋体" panose="02010600030101010101" pitchFamily="2" charset="-122"/>
                </a:endParaRPr>
              </a:p>
            </p:txBody>
          </p:sp>
          <p:sp>
            <p:nvSpPr>
              <p:cNvPr id="20547" name="Rectangle 68"/>
              <p:cNvSpPr/>
              <p:nvPr/>
            </p:nvSpPr>
            <p:spPr>
              <a:xfrm>
                <a:off x="5232" y="262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a[4]</a:t>
                </a:r>
                <a:endParaRPr lang="en-US" altLang="zh-CN" sz="2800" b="1" dirty="0">
                  <a:latin typeface="Arial" panose="020B0604020202020204" pitchFamily="34" charset="0"/>
                  <a:ea typeface="宋体" panose="02010600030101010101" pitchFamily="2" charset="-122"/>
                </a:endParaRPr>
              </a:p>
            </p:txBody>
          </p:sp>
          <p:sp>
            <p:nvSpPr>
              <p:cNvPr id="20548" name="Rectangle 69"/>
              <p:cNvSpPr/>
              <p:nvPr/>
            </p:nvSpPr>
            <p:spPr>
              <a:xfrm>
                <a:off x="5232" y="234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a[3]</a:t>
                </a:r>
                <a:endParaRPr lang="en-US" altLang="zh-CN" sz="2800" b="1" dirty="0">
                  <a:latin typeface="Arial" panose="020B0604020202020204" pitchFamily="34" charset="0"/>
                  <a:ea typeface="宋体" panose="02010600030101010101" pitchFamily="2" charset="-122"/>
                </a:endParaRPr>
              </a:p>
            </p:txBody>
          </p:sp>
          <p:sp>
            <p:nvSpPr>
              <p:cNvPr id="20549" name="Rectangle 70"/>
              <p:cNvSpPr/>
              <p:nvPr/>
            </p:nvSpPr>
            <p:spPr>
              <a:xfrm>
                <a:off x="5232" y="206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a[2]</a:t>
                </a:r>
                <a:endParaRPr lang="en-US" altLang="zh-CN" sz="2800" b="1" dirty="0">
                  <a:latin typeface="Arial" panose="020B0604020202020204" pitchFamily="34" charset="0"/>
                  <a:ea typeface="宋体" panose="02010600030101010101" pitchFamily="2" charset="-122"/>
                </a:endParaRPr>
              </a:p>
            </p:txBody>
          </p:sp>
          <p:sp>
            <p:nvSpPr>
              <p:cNvPr id="20550" name="Rectangle 71"/>
              <p:cNvSpPr/>
              <p:nvPr/>
            </p:nvSpPr>
            <p:spPr>
              <a:xfrm>
                <a:off x="5232" y="178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a[1]</a:t>
                </a:r>
                <a:endParaRPr lang="en-US" altLang="zh-CN" sz="2800" b="1" dirty="0">
                  <a:latin typeface="Arial" panose="020B0604020202020204" pitchFamily="34" charset="0"/>
                  <a:ea typeface="宋体" panose="02010600030101010101" pitchFamily="2" charset="-122"/>
                </a:endParaRPr>
              </a:p>
            </p:txBody>
          </p:sp>
          <p:sp>
            <p:nvSpPr>
              <p:cNvPr id="20551" name="Rectangle 72"/>
              <p:cNvSpPr/>
              <p:nvPr/>
            </p:nvSpPr>
            <p:spPr>
              <a:xfrm>
                <a:off x="5232" y="150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a[0]</a:t>
                </a:r>
                <a:endParaRPr lang="en-US" altLang="zh-CN" sz="2800" b="1" dirty="0">
                  <a:latin typeface="Arial" panose="020B0604020202020204" pitchFamily="34" charset="0"/>
                  <a:ea typeface="宋体" panose="02010600030101010101" pitchFamily="2" charset="-122"/>
                </a:endParaRPr>
              </a:p>
            </p:txBody>
          </p:sp>
          <p:sp>
            <p:nvSpPr>
              <p:cNvPr id="20552" name="Line 73"/>
              <p:cNvSpPr/>
              <p:nvPr/>
            </p:nvSpPr>
            <p:spPr>
              <a:xfrm>
                <a:off x="5232" y="1500"/>
                <a:ext cx="528" cy="0"/>
              </a:xfrm>
              <a:prstGeom prst="line">
                <a:avLst/>
              </a:prstGeom>
              <a:ln w="28575">
                <a:noFill/>
              </a:ln>
            </p:spPr>
          </p:sp>
          <p:sp>
            <p:nvSpPr>
              <p:cNvPr id="20553" name="Line 74"/>
              <p:cNvSpPr/>
              <p:nvPr/>
            </p:nvSpPr>
            <p:spPr>
              <a:xfrm>
                <a:off x="5232" y="4320"/>
                <a:ext cx="528" cy="0"/>
              </a:xfrm>
              <a:prstGeom prst="line">
                <a:avLst/>
              </a:prstGeom>
              <a:ln w="28575">
                <a:noFill/>
              </a:ln>
            </p:spPr>
          </p:sp>
          <p:sp>
            <p:nvSpPr>
              <p:cNvPr id="20554" name="Line 75"/>
              <p:cNvSpPr/>
              <p:nvPr/>
            </p:nvSpPr>
            <p:spPr>
              <a:xfrm>
                <a:off x="5232" y="1500"/>
                <a:ext cx="0" cy="282"/>
              </a:xfrm>
              <a:prstGeom prst="line">
                <a:avLst/>
              </a:prstGeom>
              <a:ln w="28575">
                <a:noFill/>
              </a:ln>
            </p:spPr>
          </p:sp>
          <p:sp>
            <p:nvSpPr>
              <p:cNvPr id="20555" name="Line 76"/>
              <p:cNvSpPr/>
              <p:nvPr/>
            </p:nvSpPr>
            <p:spPr>
              <a:xfrm>
                <a:off x="5760" y="1500"/>
                <a:ext cx="0" cy="282"/>
              </a:xfrm>
              <a:prstGeom prst="line">
                <a:avLst/>
              </a:prstGeom>
              <a:ln w="28575">
                <a:noFill/>
              </a:ln>
            </p:spPr>
          </p:sp>
          <p:sp>
            <p:nvSpPr>
              <p:cNvPr id="20556" name="Line 77"/>
              <p:cNvSpPr/>
              <p:nvPr/>
            </p:nvSpPr>
            <p:spPr>
              <a:xfrm>
                <a:off x="5232" y="1782"/>
                <a:ext cx="0" cy="282"/>
              </a:xfrm>
              <a:prstGeom prst="line">
                <a:avLst/>
              </a:prstGeom>
              <a:ln w="28575">
                <a:noFill/>
              </a:ln>
            </p:spPr>
          </p:sp>
          <p:sp>
            <p:nvSpPr>
              <p:cNvPr id="20557" name="Line 78"/>
              <p:cNvSpPr/>
              <p:nvPr/>
            </p:nvSpPr>
            <p:spPr>
              <a:xfrm>
                <a:off x="5760" y="1782"/>
                <a:ext cx="0" cy="282"/>
              </a:xfrm>
              <a:prstGeom prst="line">
                <a:avLst/>
              </a:prstGeom>
              <a:ln w="28575">
                <a:noFill/>
              </a:ln>
            </p:spPr>
          </p:sp>
          <p:sp>
            <p:nvSpPr>
              <p:cNvPr id="20558" name="Line 79"/>
              <p:cNvSpPr/>
              <p:nvPr/>
            </p:nvSpPr>
            <p:spPr>
              <a:xfrm>
                <a:off x="5232" y="2064"/>
                <a:ext cx="0" cy="282"/>
              </a:xfrm>
              <a:prstGeom prst="line">
                <a:avLst/>
              </a:prstGeom>
              <a:ln w="28575">
                <a:noFill/>
              </a:ln>
            </p:spPr>
          </p:sp>
          <p:sp>
            <p:nvSpPr>
              <p:cNvPr id="20559" name="Line 80"/>
              <p:cNvSpPr/>
              <p:nvPr/>
            </p:nvSpPr>
            <p:spPr>
              <a:xfrm>
                <a:off x="5760" y="2064"/>
                <a:ext cx="0" cy="282"/>
              </a:xfrm>
              <a:prstGeom prst="line">
                <a:avLst/>
              </a:prstGeom>
              <a:ln w="28575">
                <a:noFill/>
              </a:ln>
            </p:spPr>
          </p:sp>
          <p:sp>
            <p:nvSpPr>
              <p:cNvPr id="20560" name="Line 81"/>
              <p:cNvSpPr/>
              <p:nvPr/>
            </p:nvSpPr>
            <p:spPr>
              <a:xfrm>
                <a:off x="5232" y="2346"/>
                <a:ext cx="0" cy="282"/>
              </a:xfrm>
              <a:prstGeom prst="line">
                <a:avLst/>
              </a:prstGeom>
              <a:ln w="28575">
                <a:noFill/>
              </a:ln>
            </p:spPr>
          </p:sp>
          <p:sp>
            <p:nvSpPr>
              <p:cNvPr id="20561" name="Line 82"/>
              <p:cNvSpPr/>
              <p:nvPr/>
            </p:nvSpPr>
            <p:spPr>
              <a:xfrm>
                <a:off x="5760" y="2346"/>
                <a:ext cx="0" cy="282"/>
              </a:xfrm>
              <a:prstGeom prst="line">
                <a:avLst/>
              </a:prstGeom>
              <a:ln w="28575">
                <a:noFill/>
              </a:ln>
            </p:spPr>
          </p:sp>
          <p:sp>
            <p:nvSpPr>
              <p:cNvPr id="20562" name="Line 83"/>
              <p:cNvSpPr/>
              <p:nvPr/>
            </p:nvSpPr>
            <p:spPr>
              <a:xfrm>
                <a:off x="5232" y="2628"/>
                <a:ext cx="0" cy="282"/>
              </a:xfrm>
              <a:prstGeom prst="line">
                <a:avLst/>
              </a:prstGeom>
              <a:ln w="28575">
                <a:noFill/>
              </a:ln>
            </p:spPr>
          </p:sp>
          <p:sp>
            <p:nvSpPr>
              <p:cNvPr id="20563" name="Line 84"/>
              <p:cNvSpPr/>
              <p:nvPr/>
            </p:nvSpPr>
            <p:spPr>
              <a:xfrm>
                <a:off x="5760" y="2628"/>
                <a:ext cx="0" cy="282"/>
              </a:xfrm>
              <a:prstGeom prst="line">
                <a:avLst/>
              </a:prstGeom>
              <a:ln w="28575">
                <a:noFill/>
              </a:ln>
            </p:spPr>
          </p:sp>
          <p:sp>
            <p:nvSpPr>
              <p:cNvPr id="20564" name="Line 85"/>
              <p:cNvSpPr/>
              <p:nvPr/>
            </p:nvSpPr>
            <p:spPr>
              <a:xfrm>
                <a:off x="5232" y="2910"/>
                <a:ext cx="0" cy="282"/>
              </a:xfrm>
              <a:prstGeom prst="line">
                <a:avLst/>
              </a:prstGeom>
              <a:ln w="28575">
                <a:noFill/>
              </a:ln>
            </p:spPr>
          </p:sp>
          <p:sp>
            <p:nvSpPr>
              <p:cNvPr id="20565" name="Line 86"/>
              <p:cNvSpPr/>
              <p:nvPr/>
            </p:nvSpPr>
            <p:spPr>
              <a:xfrm>
                <a:off x="5760" y="2910"/>
                <a:ext cx="0" cy="282"/>
              </a:xfrm>
              <a:prstGeom prst="line">
                <a:avLst/>
              </a:prstGeom>
              <a:ln w="28575">
                <a:noFill/>
              </a:ln>
            </p:spPr>
          </p:sp>
          <p:sp>
            <p:nvSpPr>
              <p:cNvPr id="20566" name="Line 87"/>
              <p:cNvSpPr/>
              <p:nvPr/>
            </p:nvSpPr>
            <p:spPr>
              <a:xfrm>
                <a:off x="5232" y="3192"/>
                <a:ext cx="0" cy="282"/>
              </a:xfrm>
              <a:prstGeom prst="line">
                <a:avLst/>
              </a:prstGeom>
              <a:ln w="28575">
                <a:noFill/>
              </a:ln>
            </p:spPr>
          </p:sp>
          <p:sp>
            <p:nvSpPr>
              <p:cNvPr id="20567" name="Line 88"/>
              <p:cNvSpPr/>
              <p:nvPr/>
            </p:nvSpPr>
            <p:spPr>
              <a:xfrm>
                <a:off x="5760" y="3192"/>
                <a:ext cx="0" cy="282"/>
              </a:xfrm>
              <a:prstGeom prst="line">
                <a:avLst/>
              </a:prstGeom>
              <a:ln w="28575">
                <a:noFill/>
              </a:ln>
            </p:spPr>
          </p:sp>
          <p:sp>
            <p:nvSpPr>
              <p:cNvPr id="20568" name="Line 89"/>
              <p:cNvSpPr/>
              <p:nvPr/>
            </p:nvSpPr>
            <p:spPr>
              <a:xfrm>
                <a:off x="5232" y="3474"/>
                <a:ext cx="0" cy="282"/>
              </a:xfrm>
              <a:prstGeom prst="line">
                <a:avLst/>
              </a:prstGeom>
              <a:ln w="28575">
                <a:noFill/>
              </a:ln>
            </p:spPr>
          </p:sp>
          <p:sp>
            <p:nvSpPr>
              <p:cNvPr id="20569" name="Line 90"/>
              <p:cNvSpPr/>
              <p:nvPr/>
            </p:nvSpPr>
            <p:spPr>
              <a:xfrm>
                <a:off x="5760" y="3474"/>
                <a:ext cx="0" cy="282"/>
              </a:xfrm>
              <a:prstGeom prst="line">
                <a:avLst/>
              </a:prstGeom>
              <a:ln w="28575">
                <a:noFill/>
              </a:ln>
            </p:spPr>
          </p:sp>
          <p:sp>
            <p:nvSpPr>
              <p:cNvPr id="20570" name="Line 91"/>
              <p:cNvSpPr/>
              <p:nvPr/>
            </p:nvSpPr>
            <p:spPr>
              <a:xfrm>
                <a:off x="5232" y="3756"/>
                <a:ext cx="0" cy="282"/>
              </a:xfrm>
              <a:prstGeom prst="line">
                <a:avLst/>
              </a:prstGeom>
              <a:ln w="28575">
                <a:noFill/>
              </a:ln>
            </p:spPr>
          </p:sp>
          <p:sp>
            <p:nvSpPr>
              <p:cNvPr id="20571" name="Line 92"/>
              <p:cNvSpPr/>
              <p:nvPr/>
            </p:nvSpPr>
            <p:spPr>
              <a:xfrm>
                <a:off x="5760" y="3756"/>
                <a:ext cx="0" cy="282"/>
              </a:xfrm>
              <a:prstGeom prst="line">
                <a:avLst/>
              </a:prstGeom>
              <a:ln w="28575">
                <a:noFill/>
              </a:ln>
            </p:spPr>
          </p:sp>
          <p:sp>
            <p:nvSpPr>
              <p:cNvPr id="20572" name="Line 93"/>
              <p:cNvSpPr/>
              <p:nvPr/>
            </p:nvSpPr>
            <p:spPr>
              <a:xfrm>
                <a:off x="5232" y="4038"/>
                <a:ext cx="0" cy="282"/>
              </a:xfrm>
              <a:prstGeom prst="line">
                <a:avLst/>
              </a:prstGeom>
              <a:ln w="28575">
                <a:noFill/>
              </a:ln>
            </p:spPr>
          </p:sp>
          <p:sp>
            <p:nvSpPr>
              <p:cNvPr id="20573" name="Line 94"/>
              <p:cNvSpPr/>
              <p:nvPr/>
            </p:nvSpPr>
            <p:spPr>
              <a:xfrm>
                <a:off x="5760" y="4038"/>
                <a:ext cx="0" cy="282"/>
              </a:xfrm>
              <a:prstGeom prst="line">
                <a:avLst/>
              </a:prstGeom>
              <a:ln w="28575">
                <a:noFill/>
              </a:ln>
            </p:spPr>
          </p:sp>
          <p:sp>
            <p:nvSpPr>
              <p:cNvPr id="20574" name="Text Box 95"/>
              <p:cNvSpPr txBox="1"/>
              <p:nvPr/>
            </p:nvSpPr>
            <p:spPr>
              <a:xfrm>
                <a:off x="4800" y="1248"/>
                <a:ext cx="528" cy="269"/>
              </a:xfrm>
              <a:prstGeom prst="rect">
                <a:avLst/>
              </a:prstGeom>
              <a:noFill/>
              <a:ln w="41275">
                <a:noFill/>
              </a:ln>
            </p:spPr>
            <p:txBody>
              <a:bodyPr lIns="18000" tIns="10800" rIns="18000" bIns="10800" anchor="t">
                <a:spAutoFit/>
              </a:bodyPr>
              <a:p>
                <a:pPr>
                  <a:lnSpc>
                    <a:spcPct val="110000"/>
                  </a:lnSpc>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grpSp>
          <p:nvGrpSpPr>
            <p:cNvPr id="20575" name="Group 96"/>
            <p:cNvGrpSpPr/>
            <p:nvPr/>
          </p:nvGrpSpPr>
          <p:grpSpPr>
            <a:xfrm>
              <a:off x="3301" y="1579"/>
              <a:ext cx="672" cy="562"/>
              <a:chOff x="3301" y="1579"/>
              <a:chExt cx="672" cy="562"/>
            </a:xfrm>
          </p:grpSpPr>
          <p:sp>
            <p:nvSpPr>
              <p:cNvPr id="20576" name="Text Box 98"/>
              <p:cNvSpPr txBox="1"/>
              <p:nvPr/>
            </p:nvSpPr>
            <p:spPr>
              <a:xfrm>
                <a:off x="3565" y="1872"/>
                <a:ext cx="263" cy="269"/>
              </a:xfrm>
              <a:prstGeom prst="rect">
                <a:avLst/>
              </a:prstGeom>
              <a:noFill/>
              <a:ln w="41275">
                <a:noFill/>
              </a:ln>
            </p:spPr>
            <p:txBody>
              <a:bodyPr wrap="square"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p</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20577" name="Text Box 99"/>
              <p:cNvSpPr txBox="1"/>
              <p:nvPr/>
            </p:nvSpPr>
            <p:spPr>
              <a:xfrm>
                <a:off x="3301" y="1579"/>
                <a:ext cx="672" cy="269"/>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&amp;a[0]</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grpSp>
      <p:sp>
        <p:nvSpPr>
          <p:cNvPr id="27748" name="Line 100"/>
          <p:cNvSpPr/>
          <p:nvPr/>
        </p:nvSpPr>
        <p:spPr>
          <a:xfrm flipV="1">
            <a:off x="8975090" y="2005013"/>
            <a:ext cx="320675" cy="26987"/>
          </a:xfrm>
          <a:prstGeom prst="line">
            <a:avLst/>
          </a:prstGeom>
          <a:ln w="41275" cap="flat" cmpd="sng">
            <a:solidFill>
              <a:srgbClr val="FF0000"/>
            </a:solidFill>
            <a:prstDash val="solid"/>
            <a:round/>
            <a:headEnd type="none" w="med" len="med"/>
            <a:tailEnd type="stealth" w="med" len="lg"/>
          </a:ln>
        </p:spPr>
      </p:sp>
      <p:sp>
        <p:nvSpPr>
          <p:cNvPr id="27749" name="Text Box 101"/>
          <p:cNvSpPr txBox="1"/>
          <p:nvPr/>
        </p:nvSpPr>
        <p:spPr>
          <a:xfrm>
            <a:off x="1096010" y="3229610"/>
            <a:ext cx="6772910" cy="328930"/>
          </a:xfrm>
          <a:prstGeom prst="rect">
            <a:avLst/>
          </a:prstGeom>
          <a:noFill/>
          <a:ln w="41275">
            <a:noFill/>
          </a:ln>
        </p:spPr>
        <p:txBody>
          <a:bodyPr wrap="square" lIns="18000" tIns="10800" rIns="18000" bIns="10800" anchor="t">
            <a:spAutoFit/>
          </a:bodyPr>
          <a:p>
            <a:r>
              <a:rPr lang="zh-CN" altLang="en-US" sz="2000" dirty="0">
                <a:latin typeface="Times New Roman" panose="02020603050405020304" pitchFamily="18" charset="0"/>
                <a:ea typeface="宋体" panose="02010600030101010101" pitchFamily="2" charset="-122"/>
              </a:rPr>
              <a:t>若数组元素为</a:t>
            </a:r>
            <a:r>
              <a:rPr lang="en-US" altLang="zh-CN" sz="2000" dirty="0">
                <a:latin typeface="Times New Roman" panose="02020603050405020304" pitchFamily="18" charset="0"/>
                <a:ea typeface="宋体" panose="02010600030101010101" pitchFamily="2" charset="-122"/>
              </a:rPr>
              <a:t>int</a:t>
            </a:r>
            <a:r>
              <a:rPr lang="zh-CN" altLang="en-US" sz="2000" dirty="0">
                <a:latin typeface="Times New Roman" panose="02020603050405020304" pitchFamily="18" charset="0"/>
                <a:ea typeface="宋体" panose="02010600030101010101" pitchFamily="2" charset="-122"/>
              </a:rPr>
              <a:t>型，则指向其的指针变量也应定义为</a:t>
            </a:r>
            <a:r>
              <a:rPr lang="en-US" altLang="zh-CN" sz="2000" dirty="0">
                <a:latin typeface="Times New Roman" panose="02020603050405020304" pitchFamily="18" charset="0"/>
                <a:ea typeface="宋体" panose="02010600030101010101" pitchFamily="2" charset="-122"/>
              </a:rPr>
              <a:t>int</a:t>
            </a:r>
            <a:r>
              <a:rPr lang="zh-CN" altLang="en-US" sz="2000" dirty="0">
                <a:latin typeface="Times New Roman" panose="02020603050405020304" pitchFamily="18" charset="0"/>
                <a:ea typeface="宋体" panose="02010600030101010101" pitchFamily="2" charset="-122"/>
              </a:rPr>
              <a:t>型。</a:t>
            </a:r>
            <a:endParaRPr lang="zh-CN" altLang="en-US" sz="2000" dirty="0">
              <a:latin typeface="Times New Roman" panose="02020603050405020304" pitchFamily="18" charset="0"/>
              <a:ea typeface="宋体" panose="02010600030101010101" pitchFamily="2" charset="-122"/>
            </a:endParaRPr>
          </a:p>
        </p:txBody>
      </p:sp>
      <p:sp>
        <p:nvSpPr>
          <p:cNvPr id="27750" name="Text Box 102"/>
          <p:cNvSpPr txBox="1"/>
          <p:nvPr/>
        </p:nvSpPr>
        <p:spPr>
          <a:xfrm>
            <a:off x="1096010" y="3839845"/>
            <a:ext cx="3246120" cy="636905"/>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int  a[10];</a:t>
            </a:r>
            <a:endParaRPr lang="en-US" altLang="zh-CN" sz="2000" dirty="0">
              <a:latin typeface="Times New Roman" panose="02020603050405020304" pitchFamily="18" charset="0"/>
              <a:ea typeface="宋体" panose="02010600030101010101" pitchFamily="2" charset="-122"/>
            </a:endParaRPr>
          </a:p>
          <a:p>
            <a:r>
              <a:rPr lang="en-US" altLang="zh-CN" sz="2000" dirty="0">
                <a:solidFill>
                  <a:srgbClr val="0000CC"/>
                </a:solidFill>
                <a:latin typeface="Times New Roman" panose="02020603050405020304" pitchFamily="18" charset="0"/>
                <a:ea typeface="宋体" panose="02010600030101010101" pitchFamily="2" charset="-122"/>
              </a:rPr>
              <a:t>int    *p=a;     int *p=&amp;a[0];</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27751" name="AutoShape 103"/>
          <p:cNvSpPr/>
          <p:nvPr/>
        </p:nvSpPr>
        <p:spPr>
          <a:xfrm>
            <a:off x="7153910" y="1485900"/>
            <a:ext cx="2656205" cy="320675"/>
          </a:xfrm>
          <a:prstGeom prst="wedgeRoundRectCallout">
            <a:avLst>
              <a:gd name="adj1" fmla="val -43009"/>
              <a:gd name="adj2" fmla="val 30903"/>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b="1" dirty="0">
                <a:solidFill>
                  <a:srgbClr val="FFFF00"/>
                </a:solidFill>
                <a:latin typeface="Times New Roman" panose="02020603050405020304" pitchFamily="18" charset="0"/>
                <a:ea typeface="宋体" panose="02010600030101010101" pitchFamily="2" charset="-122"/>
              </a:rPr>
              <a:t>数组第一个元素的地址</a:t>
            </a:r>
            <a:endParaRPr lang="zh-CN" altLang="en-US" sz="2000" b="1" dirty="0">
              <a:solidFill>
                <a:srgbClr val="FFFF00"/>
              </a:solidFill>
              <a:latin typeface="Times New Roman" panose="02020603050405020304" pitchFamily="18" charset="0"/>
              <a:ea typeface="宋体" panose="02010600030101010101" pitchFamily="2" charset="-122"/>
            </a:endParaRPr>
          </a:p>
        </p:txBody>
      </p:sp>
      <p:sp>
        <p:nvSpPr>
          <p:cNvPr id="27753" name="AutoShape 105"/>
          <p:cNvSpPr/>
          <p:nvPr/>
        </p:nvSpPr>
        <p:spPr>
          <a:xfrm>
            <a:off x="1587500" y="5325745"/>
            <a:ext cx="2568575" cy="455930"/>
          </a:xfrm>
          <a:prstGeom prst="wedgeRoundRectCallout">
            <a:avLst>
              <a:gd name="adj1" fmla="val -22435"/>
              <a:gd name="adj2" fmla="val -216434"/>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200" b="1" dirty="0">
                <a:solidFill>
                  <a:srgbClr val="FFFF00"/>
                </a:solidFill>
                <a:latin typeface="Times New Roman" panose="02020603050405020304" pitchFamily="18" charset="0"/>
                <a:ea typeface="宋体" panose="02010600030101010101" pitchFamily="2" charset="-122"/>
              </a:rPr>
              <a:t>这两种情况均为赋初值</a:t>
            </a:r>
            <a:endParaRPr lang="zh-CN" altLang="en-US" sz="2200" b="1"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751"/>
                                        </p:tgtEl>
                                        <p:attrNameLst>
                                          <p:attrName>style.visibility</p:attrName>
                                        </p:attrNameLst>
                                      </p:cBhvr>
                                      <p:to>
                                        <p:strVal val="visible"/>
                                      </p:to>
                                    </p:set>
                                    <p:animEffect transition="in" filter="dissolve">
                                      <p:cBhvr>
                                        <p:cTn id="12" dur="500"/>
                                        <p:tgtEl>
                                          <p:spTgt spid="2775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748"/>
                                        </p:tgtEl>
                                        <p:attrNameLst>
                                          <p:attrName>style.visibility</p:attrName>
                                        </p:attrNameLst>
                                      </p:cBhvr>
                                      <p:to>
                                        <p:strVal val="visible"/>
                                      </p:to>
                                    </p:set>
                                    <p:animEffect transition="in" filter="wipe(left)">
                                      <p:cBhvr>
                                        <p:cTn id="21" dur="500"/>
                                        <p:tgtEl>
                                          <p:spTgt spid="2774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7652"/>
                                        </p:tgtEl>
                                        <p:attrNameLst>
                                          <p:attrName>style.visibility</p:attrName>
                                        </p:attrNameLst>
                                      </p:cBhvr>
                                      <p:to>
                                        <p:strVal val="visible"/>
                                      </p:to>
                                    </p:set>
                                    <p:animEffect transition="in" filter="box(in)">
                                      <p:cBhvr>
                                        <p:cTn id="26" dur="500"/>
                                        <p:tgtEl>
                                          <p:spTgt spid="2765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653"/>
                                        </p:tgtEl>
                                        <p:attrNameLst>
                                          <p:attrName>style.visibility</p:attrName>
                                        </p:attrNameLst>
                                      </p:cBhvr>
                                      <p:to>
                                        <p:strVal val="visible"/>
                                      </p:to>
                                    </p:set>
                                    <p:animEffect transition="in" filter="wipe(left)">
                                      <p:cBhvr>
                                        <p:cTn id="31" dur="500"/>
                                        <p:tgtEl>
                                          <p:spTgt spid="2765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749"/>
                                        </p:tgtEl>
                                        <p:attrNameLst>
                                          <p:attrName>style.visibility</p:attrName>
                                        </p:attrNameLst>
                                      </p:cBhvr>
                                      <p:to>
                                        <p:strVal val="visible"/>
                                      </p:to>
                                    </p:set>
                                    <p:animEffect transition="in" filter="blinds(horizontal)">
                                      <p:cBhvr>
                                        <p:cTn id="36" dur="500"/>
                                        <p:tgtEl>
                                          <p:spTgt spid="2774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27750"/>
                                        </p:tgtEl>
                                        <p:attrNameLst>
                                          <p:attrName>style.visibility</p:attrName>
                                        </p:attrNameLst>
                                      </p:cBhvr>
                                      <p:to>
                                        <p:strVal val="visible"/>
                                      </p:to>
                                    </p:set>
                                    <p:animEffect transition="in" filter="blinds(vertical)">
                                      <p:cBhvr>
                                        <p:cTn id="41" dur="500"/>
                                        <p:tgtEl>
                                          <p:spTgt spid="2775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7753"/>
                                        </p:tgtEl>
                                        <p:attrNameLst>
                                          <p:attrName>style.visibility</p:attrName>
                                        </p:attrNameLst>
                                      </p:cBhvr>
                                      <p:to>
                                        <p:strVal val="visible"/>
                                      </p:to>
                                    </p:set>
                                    <p:animEffect transition="in" filter="dissolve">
                                      <p:cBhvr>
                                        <p:cTn id="46" dur="500"/>
                                        <p:tgtEl>
                                          <p:spTgt spid="27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3" grpId="0" bldLvl="0" animBg="1"/>
      <p:bldP spid="27749" grpId="0"/>
      <p:bldP spid="27750" grpId="0"/>
      <p:bldP spid="27751" grpId="0" bldLvl="0" animBg="1"/>
      <p:bldP spid="2775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499110" y="267970"/>
            <a:ext cx="390144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二、通过指针引用数组元素</a:t>
            </a:r>
            <a:endParaRPr lang="zh-CN" altLang="en-US" sz="2000" dirty="0">
              <a:latin typeface="Times New Roman" panose="02020603050405020304" pitchFamily="18" charset="0"/>
              <a:ea typeface="宋体" panose="02010600030101010101" pitchFamily="2" charset="-122"/>
            </a:endParaRPr>
          </a:p>
        </p:txBody>
      </p:sp>
      <p:sp>
        <p:nvSpPr>
          <p:cNvPr id="28675" name="Text Box 3"/>
          <p:cNvSpPr txBox="1"/>
          <p:nvPr/>
        </p:nvSpPr>
        <p:spPr>
          <a:xfrm>
            <a:off x="538798" y="923290"/>
            <a:ext cx="2362200" cy="636905"/>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a[10];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int  *p=a;     </a:t>
            </a:r>
            <a:endParaRPr lang="en-US" altLang="zh-CN" sz="2000" dirty="0">
              <a:latin typeface="Times New Roman" panose="02020603050405020304" pitchFamily="18" charset="0"/>
              <a:ea typeface="宋体" panose="02010600030101010101" pitchFamily="2" charset="-122"/>
            </a:endParaRPr>
          </a:p>
        </p:txBody>
      </p:sp>
      <p:grpSp>
        <p:nvGrpSpPr>
          <p:cNvPr id="2" name="Group 4"/>
          <p:cNvGrpSpPr/>
          <p:nvPr/>
        </p:nvGrpSpPr>
        <p:grpSpPr>
          <a:xfrm>
            <a:off x="7235508" y="380048"/>
            <a:ext cx="3827462" cy="4876800"/>
            <a:chOff x="3349" y="1248"/>
            <a:chExt cx="2411" cy="3072"/>
          </a:xfrm>
        </p:grpSpPr>
        <p:grpSp>
          <p:nvGrpSpPr>
            <p:cNvPr id="21508" name="Group 5"/>
            <p:cNvGrpSpPr/>
            <p:nvPr/>
          </p:nvGrpSpPr>
          <p:grpSpPr>
            <a:xfrm>
              <a:off x="4176" y="1248"/>
              <a:ext cx="1584" cy="3072"/>
              <a:chOff x="4176" y="1248"/>
              <a:chExt cx="1584" cy="3072"/>
            </a:xfrm>
          </p:grpSpPr>
          <p:sp>
            <p:nvSpPr>
              <p:cNvPr id="21509" name="Rectangle 6"/>
              <p:cNvSpPr/>
              <p:nvPr/>
            </p:nvSpPr>
            <p:spPr>
              <a:xfrm>
                <a:off x="4704" y="4038"/>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0" name="Rectangle 7"/>
              <p:cNvSpPr/>
              <p:nvPr/>
            </p:nvSpPr>
            <p:spPr>
              <a:xfrm>
                <a:off x="4704" y="3756"/>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1" name="Rectangle 8"/>
              <p:cNvSpPr/>
              <p:nvPr/>
            </p:nvSpPr>
            <p:spPr>
              <a:xfrm>
                <a:off x="4704" y="3474"/>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2" name="Rectangle 9"/>
              <p:cNvSpPr/>
              <p:nvPr/>
            </p:nvSpPr>
            <p:spPr>
              <a:xfrm>
                <a:off x="4704" y="3192"/>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3" name="Rectangle 10"/>
              <p:cNvSpPr/>
              <p:nvPr/>
            </p:nvSpPr>
            <p:spPr>
              <a:xfrm>
                <a:off x="4704" y="2910"/>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4" name="Rectangle 11"/>
              <p:cNvSpPr/>
              <p:nvPr/>
            </p:nvSpPr>
            <p:spPr>
              <a:xfrm>
                <a:off x="4704" y="2628"/>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5" name="Rectangle 12"/>
              <p:cNvSpPr/>
              <p:nvPr/>
            </p:nvSpPr>
            <p:spPr>
              <a:xfrm>
                <a:off x="4704" y="2346"/>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6" name="Rectangle 13"/>
              <p:cNvSpPr/>
              <p:nvPr/>
            </p:nvSpPr>
            <p:spPr>
              <a:xfrm>
                <a:off x="4704" y="2064"/>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7" name="Rectangle 14"/>
              <p:cNvSpPr/>
              <p:nvPr/>
            </p:nvSpPr>
            <p:spPr>
              <a:xfrm>
                <a:off x="4704" y="1782"/>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8" name="Rectangle 15"/>
              <p:cNvSpPr/>
              <p:nvPr/>
            </p:nvSpPr>
            <p:spPr>
              <a:xfrm>
                <a:off x="4704" y="1500"/>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1519" name="Line 16"/>
              <p:cNvSpPr/>
              <p:nvPr/>
            </p:nvSpPr>
            <p:spPr>
              <a:xfrm>
                <a:off x="4704" y="1500"/>
                <a:ext cx="528" cy="0"/>
              </a:xfrm>
              <a:prstGeom prst="line">
                <a:avLst/>
              </a:prstGeom>
              <a:ln w="28575" cap="sq" cmpd="sng">
                <a:solidFill>
                  <a:schemeClr val="tx1"/>
                </a:solidFill>
                <a:prstDash val="solid"/>
                <a:round/>
                <a:headEnd type="none" w="med" len="med"/>
                <a:tailEnd type="none" w="med" len="med"/>
              </a:ln>
            </p:spPr>
          </p:sp>
          <p:sp>
            <p:nvSpPr>
              <p:cNvPr id="21520" name="Line 17"/>
              <p:cNvSpPr/>
              <p:nvPr/>
            </p:nvSpPr>
            <p:spPr>
              <a:xfrm>
                <a:off x="4704" y="1782"/>
                <a:ext cx="528" cy="0"/>
              </a:xfrm>
              <a:prstGeom prst="line">
                <a:avLst/>
              </a:prstGeom>
              <a:ln w="12700" cap="flat" cmpd="sng">
                <a:solidFill>
                  <a:schemeClr val="tx1"/>
                </a:solidFill>
                <a:prstDash val="solid"/>
                <a:round/>
                <a:headEnd type="none" w="med" len="med"/>
                <a:tailEnd type="none" w="med" len="med"/>
              </a:ln>
            </p:spPr>
          </p:sp>
          <p:sp>
            <p:nvSpPr>
              <p:cNvPr id="21521" name="Line 18"/>
              <p:cNvSpPr/>
              <p:nvPr/>
            </p:nvSpPr>
            <p:spPr>
              <a:xfrm>
                <a:off x="4704" y="2064"/>
                <a:ext cx="528" cy="0"/>
              </a:xfrm>
              <a:prstGeom prst="line">
                <a:avLst/>
              </a:prstGeom>
              <a:ln w="12700" cap="flat" cmpd="sng">
                <a:solidFill>
                  <a:schemeClr val="tx1"/>
                </a:solidFill>
                <a:prstDash val="solid"/>
                <a:round/>
                <a:headEnd type="none" w="med" len="med"/>
                <a:tailEnd type="none" w="med" len="med"/>
              </a:ln>
            </p:spPr>
          </p:sp>
          <p:sp>
            <p:nvSpPr>
              <p:cNvPr id="21522" name="Line 19"/>
              <p:cNvSpPr/>
              <p:nvPr/>
            </p:nvSpPr>
            <p:spPr>
              <a:xfrm>
                <a:off x="4704" y="2346"/>
                <a:ext cx="528" cy="0"/>
              </a:xfrm>
              <a:prstGeom prst="line">
                <a:avLst/>
              </a:prstGeom>
              <a:ln w="12700" cap="flat" cmpd="sng">
                <a:solidFill>
                  <a:schemeClr val="tx1"/>
                </a:solidFill>
                <a:prstDash val="solid"/>
                <a:round/>
                <a:headEnd type="none" w="med" len="med"/>
                <a:tailEnd type="none" w="med" len="med"/>
              </a:ln>
            </p:spPr>
          </p:sp>
          <p:sp>
            <p:nvSpPr>
              <p:cNvPr id="21523" name="Line 20"/>
              <p:cNvSpPr/>
              <p:nvPr/>
            </p:nvSpPr>
            <p:spPr>
              <a:xfrm>
                <a:off x="4704" y="2628"/>
                <a:ext cx="528" cy="0"/>
              </a:xfrm>
              <a:prstGeom prst="line">
                <a:avLst/>
              </a:prstGeom>
              <a:ln w="12700" cap="flat" cmpd="sng">
                <a:solidFill>
                  <a:schemeClr val="tx1"/>
                </a:solidFill>
                <a:prstDash val="solid"/>
                <a:round/>
                <a:headEnd type="none" w="med" len="med"/>
                <a:tailEnd type="none" w="med" len="med"/>
              </a:ln>
            </p:spPr>
          </p:sp>
          <p:sp>
            <p:nvSpPr>
              <p:cNvPr id="21524" name="Line 21"/>
              <p:cNvSpPr/>
              <p:nvPr/>
            </p:nvSpPr>
            <p:spPr>
              <a:xfrm>
                <a:off x="4704" y="2910"/>
                <a:ext cx="528" cy="0"/>
              </a:xfrm>
              <a:prstGeom prst="line">
                <a:avLst/>
              </a:prstGeom>
              <a:ln w="12700" cap="flat" cmpd="sng">
                <a:solidFill>
                  <a:schemeClr val="tx1"/>
                </a:solidFill>
                <a:prstDash val="solid"/>
                <a:round/>
                <a:headEnd type="none" w="med" len="med"/>
                <a:tailEnd type="none" w="med" len="med"/>
              </a:ln>
            </p:spPr>
          </p:sp>
          <p:sp>
            <p:nvSpPr>
              <p:cNvPr id="21525" name="Line 22"/>
              <p:cNvSpPr/>
              <p:nvPr/>
            </p:nvSpPr>
            <p:spPr>
              <a:xfrm>
                <a:off x="4704" y="3192"/>
                <a:ext cx="528" cy="0"/>
              </a:xfrm>
              <a:prstGeom prst="line">
                <a:avLst/>
              </a:prstGeom>
              <a:ln w="12700" cap="flat" cmpd="sng">
                <a:solidFill>
                  <a:schemeClr val="tx1"/>
                </a:solidFill>
                <a:prstDash val="solid"/>
                <a:round/>
                <a:headEnd type="none" w="med" len="med"/>
                <a:tailEnd type="none" w="med" len="med"/>
              </a:ln>
            </p:spPr>
          </p:sp>
          <p:sp>
            <p:nvSpPr>
              <p:cNvPr id="21526" name="Line 23"/>
              <p:cNvSpPr/>
              <p:nvPr/>
            </p:nvSpPr>
            <p:spPr>
              <a:xfrm>
                <a:off x="4704" y="3474"/>
                <a:ext cx="528" cy="0"/>
              </a:xfrm>
              <a:prstGeom prst="line">
                <a:avLst/>
              </a:prstGeom>
              <a:ln w="12700" cap="flat" cmpd="sng">
                <a:solidFill>
                  <a:schemeClr val="tx1"/>
                </a:solidFill>
                <a:prstDash val="solid"/>
                <a:round/>
                <a:headEnd type="none" w="med" len="med"/>
                <a:tailEnd type="none" w="med" len="med"/>
              </a:ln>
            </p:spPr>
          </p:sp>
          <p:sp>
            <p:nvSpPr>
              <p:cNvPr id="21527" name="Line 24"/>
              <p:cNvSpPr/>
              <p:nvPr/>
            </p:nvSpPr>
            <p:spPr>
              <a:xfrm>
                <a:off x="4704" y="3756"/>
                <a:ext cx="528" cy="0"/>
              </a:xfrm>
              <a:prstGeom prst="line">
                <a:avLst/>
              </a:prstGeom>
              <a:ln w="12700" cap="flat" cmpd="sng">
                <a:solidFill>
                  <a:schemeClr val="tx1"/>
                </a:solidFill>
                <a:prstDash val="solid"/>
                <a:round/>
                <a:headEnd type="none" w="med" len="med"/>
                <a:tailEnd type="none" w="med" len="med"/>
              </a:ln>
            </p:spPr>
          </p:sp>
          <p:sp>
            <p:nvSpPr>
              <p:cNvPr id="21528" name="Line 25"/>
              <p:cNvSpPr/>
              <p:nvPr/>
            </p:nvSpPr>
            <p:spPr>
              <a:xfrm>
                <a:off x="4704" y="4038"/>
                <a:ext cx="528" cy="0"/>
              </a:xfrm>
              <a:prstGeom prst="line">
                <a:avLst/>
              </a:prstGeom>
              <a:ln w="12700" cap="flat" cmpd="sng">
                <a:solidFill>
                  <a:schemeClr val="tx1"/>
                </a:solidFill>
                <a:prstDash val="solid"/>
                <a:round/>
                <a:headEnd type="none" w="med" len="med"/>
                <a:tailEnd type="none" w="med" len="med"/>
              </a:ln>
            </p:spPr>
          </p:sp>
          <p:sp>
            <p:nvSpPr>
              <p:cNvPr id="21529" name="Line 26"/>
              <p:cNvSpPr/>
              <p:nvPr/>
            </p:nvSpPr>
            <p:spPr>
              <a:xfrm>
                <a:off x="4704" y="4320"/>
                <a:ext cx="528" cy="0"/>
              </a:xfrm>
              <a:prstGeom prst="line">
                <a:avLst/>
              </a:prstGeom>
              <a:ln w="28575" cap="sq" cmpd="sng">
                <a:solidFill>
                  <a:schemeClr val="tx1"/>
                </a:solidFill>
                <a:prstDash val="solid"/>
                <a:round/>
                <a:headEnd type="none" w="med" len="med"/>
                <a:tailEnd type="none" w="med" len="med"/>
              </a:ln>
            </p:spPr>
          </p:sp>
          <p:sp>
            <p:nvSpPr>
              <p:cNvPr id="21530" name="Line 27"/>
              <p:cNvSpPr/>
              <p:nvPr/>
            </p:nvSpPr>
            <p:spPr>
              <a:xfrm>
                <a:off x="4704" y="1500"/>
                <a:ext cx="0" cy="2820"/>
              </a:xfrm>
              <a:prstGeom prst="line">
                <a:avLst/>
              </a:prstGeom>
              <a:ln w="28575" cap="sq" cmpd="sng">
                <a:solidFill>
                  <a:schemeClr val="tx1"/>
                </a:solidFill>
                <a:prstDash val="solid"/>
                <a:round/>
                <a:headEnd type="none" w="med" len="med"/>
                <a:tailEnd type="none" w="med" len="med"/>
              </a:ln>
            </p:spPr>
          </p:sp>
          <p:sp>
            <p:nvSpPr>
              <p:cNvPr id="21531" name="Line 28"/>
              <p:cNvSpPr/>
              <p:nvPr/>
            </p:nvSpPr>
            <p:spPr>
              <a:xfrm>
                <a:off x="5232" y="1500"/>
                <a:ext cx="0" cy="2820"/>
              </a:xfrm>
              <a:prstGeom prst="line">
                <a:avLst/>
              </a:prstGeom>
              <a:ln w="28575" cap="sq" cmpd="sng">
                <a:solidFill>
                  <a:schemeClr val="tx1"/>
                </a:solidFill>
                <a:prstDash val="solid"/>
                <a:round/>
                <a:headEnd type="none" w="med" len="med"/>
                <a:tailEnd type="none" w="med" len="med"/>
              </a:ln>
            </p:spPr>
          </p:sp>
          <p:sp>
            <p:nvSpPr>
              <p:cNvPr id="21532" name="Rectangle 29"/>
              <p:cNvSpPr/>
              <p:nvPr/>
            </p:nvSpPr>
            <p:spPr>
              <a:xfrm>
                <a:off x="4176" y="4022"/>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2024H</a:t>
                </a:r>
                <a:endParaRPr lang="en-US" altLang="zh-CN" sz="2000" b="1" dirty="0">
                  <a:latin typeface="Arial" panose="020B0604020202020204" pitchFamily="34" charset="0"/>
                  <a:ea typeface="宋体" panose="02010600030101010101" pitchFamily="2" charset="-122"/>
                </a:endParaRPr>
              </a:p>
            </p:txBody>
          </p:sp>
          <p:sp>
            <p:nvSpPr>
              <p:cNvPr id="21533" name="Rectangle 30"/>
              <p:cNvSpPr/>
              <p:nvPr/>
            </p:nvSpPr>
            <p:spPr>
              <a:xfrm>
                <a:off x="4176" y="3748"/>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2020H</a:t>
                </a:r>
                <a:endParaRPr lang="en-US" altLang="zh-CN" sz="2000" b="1" dirty="0">
                  <a:latin typeface="Arial" panose="020B0604020202020204" pitchFamily="34" charset="0"/>
                  <a:ea typeface="宋体" panose="02010600030101010101" pitchFamily="2" charset="-122"/>
                </a:endParaRPr>
              </a:p>
            </p:txBody>
          </p:sp>
          <p:sp>
            <p:nvSpPr>
              <p:cNvPr id="21534" name="Rectangle 31"/>
              <p:cNvSpPr/>
              <p:nvPr/>
            </p:nvSpPr>
            <p:spPr>
              <a:xfrm>
                <a:off x="4176" y="3474"/>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201CH</a:t>
                </a:r>
                <a:endParaRPr lang="en-US" altLang="zh-CN" sz="2000" b="1" dirty="0">
                  <a:latin typeface="Arial" panose="020B0604020202020204" pitchFamily="34" charset="0"/>
                  <a:ea typeface="宋体" panose="02010600030101010101" pitchFamily="2" charset="-122"/>
                </a:endParaRPr>
              </a:p>
            </p:txBody>
          </p:sp>
          <p:sp>
            <p:nvSpPr>
              <p:cNvPr id="21535" name="Rectangle 32"/>
              <p:cNvSpPr/>
              <p:nvPr/>
            </p:nvSpPr>
            <p:spPr>
              <a:xfrm>
                <a:off x="4176" y="3200"/>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2018H</a:t>
                </a:r>
                <a:endParaRPr lang="en-US" altLang="zh-CN" sz="2000" b="1" dirty="0">
                  <a:latin typeface="Arial" panose="020B0604020202020204" pitchFamily="34" charset="0"/>
                  <a:ea typeface="宋体" panose="02010600030101010101" pitchFamily="2" charset="-122"/>
                </a:endParaRPr>
              </a:p>
            </p:txBody>
          </p:sp>
          <p:sp>
            <p:nvSpPr>
              <p:cNvPr id="21536" name="Rectangle 33"/>
              <p:cNvSpPr/>
              <p:nvPr/>
            </p:nvSpPr>
            <p:spPr>
              <a:xfrm>
                <a:off x="4176" y="2926"/>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2014H</a:t>
                </a:r>
                <a:endParaRPr lang="en-US" altLang="zh-CN" sz="2000" b="1" dirty="0">
                  <a:latin typeface="Arial" panose="020B0604020202020204" pitchFamily="34" charset="0"/>
                  <a:ea typeface="宋体" panose="02010600030101010101" pitchFamily="2" charset="-122"/>
                </a:endParaRPr>
              </a:p>
            </p:txBody>
          </p:sp>
          <p:sp>
            <p:nvSpPr>
              <p:cNvPr id="21537" name="Rectangle 34"/>
              <p:cNvSpPr/>
              <p:nvPr/>
            </p:nvSpPr>
            <p:spPr>
              <a:xfrm>
                <a:off x="4176" y="2652"/>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2010H</a:t>
                </a:r>
                <a:endParaRPr lang="en-US" altLang="zh-CN" sz="2000" b="1" dirty="0">
                  <a:latin typeface="Arial" panose="020B0604020202020204" pitchFamily="34" charset="0"/>
                  <a:ea typeface="宋体" panose="02010600030101010101" pitchFamily="2" charset="-122"/>
                </a:endParaRPr>
              </a:p>
            </p:txBody>
          </p:sp>
          <p:sp>
            <p:nvSpPr>
              <p:cNvPr id="21538" name="Rectangle 35"/>
              <p:cNvSpPr/>
              <p:nvPr/>
            </p:nvSpPr>
            <p:spPr>
              <a:xfrm>
                <a:off x="4176" y="2378"/>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200CH</a:t>
                </a:r>
                <a:endParaRPr lang="en-US" altLang="zh-CN" sz="2000" b="1" dirty="0">
                  <a:latin typeface="Arial" panose="020B0604020202020204" pitchFamily="34" charset="0"/>
                  <a:ea typeface="宋体" panose="02010600030101010101" pitchFamily="2" charset="-122"/>
                </a:endParaRPr>
              </a:p>
            </p:txBody>
          </p:sp>
          <p:sp>
            <p:nvSpPr>
              <p:cNvPr id="21539" name="Rectangle 36"/>
              <p:cNvSpPr/>
              <p:nvPr/>
            </p:nvSpPr>
            <p:spPr>
              <a:xfrm>
                <a:off x="4176" y="2071"/>
                <a:ext cx="528" cy="307"/>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2008H</a:t>
                </a:r>
                <a:endParaRPr lang="en-US" altLang="zh-CN" sz="2000" b="1" dirty="0">
                  <a:latin typeface="Arial" panose="020B0604020202020204" pitchFamily="34" charset="0"/>
                  <a:ea typeface="宋体" panose="02010600030101010101" pitchFamily="2" charset="-122"/>
                </a:endParaRPr>
              </a:p>
            </p:txBody>
          </p:sp>
          <p:sp>
            <p:nvSpPr>
              <p:cNvPr id="21540" name="Rectangle 37"/>
              <p:cNvSpPr/>
              <p:nvPr/>
            </p:nvSpPr>
            <p:spPr>
              <a:xfrm>
                <a:off x="4176" y="1797"/>
                <a:ext cx="528" cy="274"/>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2004H</a:t>
                </a:r>
                <a:endParaRPr lang="en-US" altLang="zh-CN" sz="2000" b="1" dirty="0">
                  <a:latin typeface="Arial" panose="020B0604020202020204" pitchFamily="34" charset="0"/>
                  <a:ea typeface="宋体" panose="02010600030101010101" pitchFamily="2" charset="-122"/>
                </a:endParaRPr>
              </a:p>
            </p:txBody>
          </p:sp>
          <p:sp>
            <p:nvSpPr>
              <p:cNvPr id="21541" name="Rectangle 38"/>
              <p:cNvSpPr/>
              <p:nvPr/>
            </p:nvSpPr>
            <p:spPr>
              <a:xfrm>
                <a:off x="4176" y="1500"/>
                <a:ext cx="528" cy="297"/>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2000H</a:t>
                </a:r>
                <a:endParaRPr lang="en-US" altLang="zh-CN" sz="2000" b="1" dirty="0">
                  <a:latin typeface="Arial" panose="020B0604020202020204" pitchFamily="34" charset="0"/>
                  <a:ea typeface="宋体" panose="02010600030101010101" pitchFamily="2" charset="-122"/>
                </a:endParaRPr>
              </a:p>
            </p:txBody>
          </p:sp>
          <p:sp>
            <p:nvSpPr>
              <p:cNvPr id="21542" name="Line 39"/>
              <p:cNvSpPr/>
              <p:nvPr/>
            </p:nvSpPr>
            <p:spPr>
              <a:xfrm>
                <a:off x="4176" y="1500"/>
                <a:ext cx="528" cy="0"/>
              </a:xfrm>
              <a:prstGeom prst="line">
                <a:avLst/>
              </a:prstGeom>
              <a:ln w="12700">
                <a:noFill/>
              </a:ln>
            </p:spPr>
          </p:sp>
          <p:sp>
            <p:nvSpPr>
              <p:cNvPr id="21543" name="Line 40"/>
              <p:cNvSpPr/>
              <p:nvPr/>
            </p:nvSpPr>
            <p:spPr>
              <a:xfrm>
                <a:off x="4176" y="4296"/>
                <a:ext cx="528" cy="0"/>
              </a:xfrm>
              <a:prstGeom prst="line">
                <a:avLst/>
              </a:prstGeom>
              <a:ln w="12700">
                <a:noFill/>
              </a:ln>
            </p:spPr>
          </p:sp>
          <p:sp>
            <p:nvSpPr>
              <p:cNvPr id="21544" name="Line 41"/>
              <p:cNvSpPr/>
              <p:nvPr/>
            </p:nvSpPr>
            <p:spPr>
              <a:xfrm>
                <a:off x="4176" y="1500"/>
                <a:ext cx="0" cy="297"/>
              </a:xfrm>
              <a:prstGeom prst="line">
                <a:avLst/>
              </a:prstGeom>
              <a:ln w="12700">
                <a:noFill/>
              </a:ln>
            </p:spPr>
          </p:sp>
          <p:sp>
            <p:nvSpPr>
              <p:cNvPr id="21545" name="Line 42"/>
              <p:cNvSpPr/>
              <p:nvPr/>
            </p:nvSpPr>
            <p:spPr>
              <a:xfrm>
                <a:off x="4704" y="1500"/>
                <a:ext cx="0" cy="297"/>
              </a:xfrm>
              <a:prstGeom prst="line">
                <a:avLst/>
              </a:prstGeom>
              <a:ln w="12700">
                <a:noFill/>
              </a:ln>
            </p:spPr>
          </p:sp>
          <p:sp>
            <p:nvSpPr>
              <p:cNvPr id="21546" name="Line 43"/>
              <p:cNvSpPr/>
              <p:nvPr/>
            </p:nvSpPr>
            <p:spPr>
              <a:xfrm>
                <a:off x="4176" y="1797"/>
                <a:ext cx="0" cy="274"/>
              </a:xfrm>
              <a:prstGeom prst="line">
                <a:avLst/>
              </a:prstGeom>
              <a:ln w="12700">
                <a:noFill/>
              </a:ln>
            </p:spPr>
          </p:sp>
          <p:sp>
            <p:nvSpPr>
              <p:cNvPr id="21547" name="Line 44"/>
              <p:cNvSpPr/>
              <p:nvPr/>
            </p:nvSpPr>
            <p:spPr>
              <a:xfrm>
                <a:off x="4704" y="1797"/>
                <a:ext cx="0" cy="274"/>
              </a:xfrm>
              <a:prstGeom prst="line">
                <a:avLst/>
              </a:prstGeom>
              <a:ln w="12700">
                <a:noFill/>
              </a:ln>
            </p:spPr>
          </p:sp>
          <p:sp>
            <p:nvSpPr>
              <p:cNvPr id="21548" name="Line 45"/>
              <p:cNvSpPr/>
              <p:nvPr/>
            </p:nvSpPr>
            <p:spPr>
              <a:xfrm>
                <a:off x="4176" y="2071"/>
                <a:ext cx="0" cy="307"/>
              </a:xfrm>
              <a:prstGeom prst="line">
                <a:avLst/>
              </a:prstGeom>
              <a:ln w="12700">
                <a:noFill/>
              </a:ln>
            </p:spPr>
          </p:sp>
          <p:sp>
            <p:nvSpPr>
              <p:cNvPr id="21549" name="Line 46"/>
              <p:cNvSpPr/>
              <p:nvPr/>
            </p:nvSpPr>
            <p:spPr>
              <a:xfrm>
                <a:off x="4704" y="2071"/>
                <a:ext cx="0" cy="307"/>
              </a:xfrm>
              <a:prstGeom prst="line">
                <a:avLst/>
              </a:prstGeom>
              <a:ln w="12700">
                <a:noFill/>
              </a:ln>
            </p:spPr>
          </p:sp>
          <p:sp>
            <p:nvSpPr>
              <p:cNvPr id="21550" name="Line 47"/>
              <p:cNvSpPr/>
              <p:nvPr/>
            </p:nvSpPr>
            <p:spPr>
              <a:xfrm>
                <a:off x="4176" y="2378"/>
                <a:ext cx="0" cy="274"/>
              </a:xfrm>
              <a:prstGeom prst="line">
                <a:avLst/>
              </a:prstGeom>
              <a:ln w="12700">
                <a:noFill/>
              </a:ln>
            </p:spPr>
          </p:sp>
          <p:sp>
            <p:nvSpPr>
              <p:cNvPr id="21551" name="Line 48"/>
              <p:cNvSpPr/>
              <p:nvPr/>
            </p:nvSpPr>
            <p:spPr>
              <a:xfrm>
                <a:off x="4704" y="2378"/>
                <a:ext cx="0" cy="274"/>
              </a:xfrm>
              <a:prstGeom prst="line">
                <a:avLst/>
              </a:prstGeom>
              <a:ln w="12700">
                <a:noFill/>
              </a:ln>
            </p:spPr>
          </p:sp>
          <p:sp>
            <p:nvSpPr>
              <p:cNvPr id="21552" name="Line 49"/>
              <p:cNvSpPr/>
              <p:nvPr/>
            </p:nvSpPr>
            <p:spPr>
              <a:xfrm>
                <a:off x="4176" y="2652"/>
                <a:ext cx="0" cy="274"/>
              </a:xfrm>
              <a:prstGeom prst="line">
                <a:avLst/>
              </a:prstGeom>
              <a:ln w="12700">
                <a:noFill/>
              </a:ln>
            </p:spPr>
          </p:sp>
          <p:sp>
            <p:nvSpPr>
              <p:cNvPr id="21553" name="Line 50"/>
              <p:cNvSpPr/>
              <p:nvPr/>
            </p:nvSpPr>
            <p:spPr>
              <a:xfrm>
                <a:off x="4704" y="2652"/>
                <a:ext cx="0" cy="274"/>
              </a:xfrm>
              <a:prstGeom prst="line">
                <a:avLst/>
              </a:prstGeom>
              <a:ln w="12700">
                <a:noFill/>
              </a:ln>
            </p:spPr>
          </p:sp>
          <p:sp>
            <p:nvSpPr>
              <p:cNvPr id="21554" name="Line 51"/>
              <p:cNvSpPr/>
              <p:nvPr/>
            </p:nvSpPr>
            <p:spPr>
              <a:xfrm>
                <a:off x="4176" y="2926"/>
                <a:ext cx="0" cy="274"/>
              </a:xfrm>
              <a:prstGeom prst="line">
                <a:avLst/>
              </a:prstGeom>
              <a:ln w="12700">
                <a:noFill/>
              </a:ln>
            </p:spPr>
          </p:sp>
          <p:sp>
            <p:nvSpPr>
              <p:cNvPr id="21555" name="Line 52"/>
              <p:cNvSpPr/>
              <p:nvPr/>
            </p:nvSpPr>
            <p:spPr>
              <a:xfrm>
                <a:off x="4704" y="2926"/>
                <a:ext cx="0" cy="274"/>
              </a:xfrm>
              <a:prstGeom prst="line">
                <a:avLst/>
              </a:prstGeom>
              <a:ln w="12700">
                <a:noFill/>
              </a:ln>
            </p:spPr>
          </p:sp>
          <p:sp>
            <p:nvSpPr>
              <p:cNvPr id="21556" name="Line 53"/>
              <p:cNvSpPr/>
              <p:nvPr/>
            </p:nvSpPr>
            <p:spPr>
              <a:xfrm>
                <a:off x="4176" y="3200"/>
                <a:ext cx="0" cy="274"/>
              </a:xfrm>
              <a:prstGeom prst="line">
                <a:avLst/>
              </a:prstGeom>
              <a:ln w="12700">
                <a:noFill/>
              </a:ln>
            </p:spPr>
          </p:sp>
          <p:sp>
            <p:nvSpPr>
              <p:cNvPr id="21557" name="Line 54"/>
              <p:cNvSpPr/>
              <p:nvPr/>
            </p:nvSpPr>
            <p:spPr>
              <a:xfrm>
                <a:off x="4704" y="3200"/>
                <a:ext cx="0" cy="274"/>
              </a:xfrm>
              <a:prstGeom prst="line">
                <a:avLst/>
              </a:prstGeom>
              <a:ln w="12700">
                <a:noFill/>
              </a:ln>
            </p:spPr>
          </p:sp>
          <p:sp>
            <p:nvSpPr>
              <p:cNvPr id="21558" name="Line 55"/>
              <p:cNvSpPr/>
              <p:nvPr/>
            </p:nvSpPr>
            <p:spPr>
              <a:xfrm>
                <a:off x="4176" y="3474"/>
                <a:ext cx="0" cy="274"/>
              </a:xfrm>
              <a:prstGeom prst="line">
                <a:avLst/>
              </a:prstGeom>
              <a:ln w="12700">
                <a:noFill/>
              </a:ln>
            </p:spPr>
          </p:sp>
          <p:sp>
            <p:nvSpPr>
              <p:cNvPr id="21559" name="Line 56"/>
              <p:cNvSpPr/>
              <p:nvPr/>
            </p:nvSpPr>
            <p:spPr>
              <a:xfrm>
                <a:off x="4704" y="3474"/>
                <a:ext cx="0" cy="274"/>
              </a:xfrm>
              <a:prstGeom prst="line">
                <a:avLst/>
              </a:prstGeom>
              <a:ln w="12700">
                <a:noFill/>
              </a:ln>
            </p:spPr>
          </p:sp>
          <p:sp>
            <p:nvSpPr>
              <p:cNvPr id="21560" name="Line 57"/>
              <p:cNvSpPr/>
              <p:nvPr/>
            </p:nvSpPr>
            <p:spPr>
              <a:xfrm>
                <a:off x="4176" y="3748"/>
                <a:ext cx="0" cy="274"/>
              </a:xfrm>
              <a:prstGeom prst="line">
                <a:avLst/>
              </a:prstGeom>
              <a:ln w="12700">
                <a:noFill/>
              </a:ln>
            </p:spPr>
          </p:sp>
          <p:sp>
            <p:nvSpPr>
              <p:cNvPr id="21561" name="Line 58"/>
              <p:cNvSpPr/>
              <p:nvPr/>
            </p:nvSpPr>
            <p:spPr>
              <a:xfrm>
                <a:off x="4704" y="3748"/>
                <a:ext cx="0" cy="274"/>
              </a:xfrm>
              <a:prstGeom prst="line">
                <a:avLst/>
              </a:prstGeom>
              <a:ln w="12700">
                <a:noFill/>
              </a:ln>
            </p:spPr>
          </p:sp>
          <p:sp>
            <p:nvSpPr>
              <p:cNvPr id="21562" name="Line 59"/>
              <p:cNvSpPr/>
              <p:nvPr/>
            </p:nvSpPr>
            <p:spPr>
              <a:xfrm>
                <a:off x="4176" y="4022"/>
                <a:ext cx="0" cy="274"/>
              </a:xfrm>
              <a:prstGeom prst="line">
                <a:avLst/>
              </a:prstGeom>
              <a:ln w="12700">
                <a:noFill/>
              </a:ln>
            </p:spPr>
          </p:sp>
          <p:sp>
            <p:nvSpPr>
              <p:cNvPr id="21563" name="Line 60"/>
              <p:cNvSpPr/>
              <p:nvPr/>
            </p:nvSpPr>
            <p:spPr>
              <a:xfrm>
                <a:off x="4704" y="4022"/>
                <a:ext cx="0" cy="274"/>
              </a:xfrm>
              <a:prstGeom prst="line">
                <a:avLst/>
              </a:prstGeom>
              <a:ln w="12700">
                <a:noFill/>
              </a:ln>
            </p:spPr>
          </p:sp>
          <p:sp>
            <p:nvSpPr>
              <p:cNvPr id="21564" name="Rectangle 61"/>
              <p:cNvSpPr/>
              <p:nvPr/>
            </p:nvSpPr>
            <p:spPr>
              <a:xfrm>
                <a:off x="5232" y="403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a[9]</a:t>
                </a:r>
                <a:endParaRPr lang="en-US" altLang="zh-CN" sz="2800" b="1" dirty="0">
                  <a:latin typeface="Arial" panose="020B0604020202020204" pitchFamily="34" charset="0"/>
                  <a:ea typeface="宋体" panose="02010600030101010101" pitchFamily="2" charset="-122"/>
                </a:endParaRPr>
              </a:p>
            </p:txBody>
          </p:sp>
          <p:sp>
            <p:nvSpPr>
              <p:cNvPr id="21565" name="Rectangle 62"/>
              <p:cNvSpPr/>
              <p:nvPr/>
            </p:nvSpPr>
            <p:spPr>
              <a:xfrm>
                <a:off x="5232" y="375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a[8]</a:t>
                </a:r>
                <a:endParaRPr lang="en-US" altLang="zh-CN" sz="2800" b="1" dirty="0">
                  <a:latin typeface="Arial" panose="020B0604020202020204" pitchFamily="34" charset="0"/>
                  <a:ea typeface="宋体" panose="02010600030101010101" pitchFamily="2" charset="-122"/>
                </a:endParaRPr>
              </a:p>
            </p:txBody>
          </p:sp>
          <p:sp>
            <p:nvSpPr>
              <p:cNvPr id="21566" name="Rectangle 63"/>
              <p:cNvSpPr/>
              <p:nvPr/>
            </p:nvSpPr>
            <p:spPr>
              <a:xfrm>
                <a:off x="5232" y="347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a[7]</a:t>
                </a:r>
                <a:endParaRPr lang="en-US" altLang="zh-CN" sz="2800" b="1" dirty="0">
                  <a:latin typeface="Arial" panose="020B0604020202020204" pitchFamily="34" charset="0"/>
                  <a:ea typeface="宋体" panose="02010600030101010101" pitchFamily="2" charset="-122"/>
                </a:endParaRPr>
              </a:p>
            </p:txBody>
          </p:sp>
          <p:sp>
            <p:nvSpPr>
              <p:cNvPr id="21567" name="Rectangle 64"/>
              <p:cNvSpPr/>
              <p:nvPr/>
            </p:nvSpPr>
            <p:spPr>
              <a:xfrm>
                <a:off x="5232" y="319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a[6]</a:t>
                </a:r>
                <a:endParaRPr lang="en-US" altLang="zh-CN" sz="2800" b="1" dirty="0">
                  <a:latin typeface="Arial" panose="020B0604020202020204" pitchFamily="34" charset="0"/>
                  <a:ea typeface="宋体" panose="02010600030101010101" pitchFamily="2" charset="-122"/>
                </a:endParaRPr>
              </a:p>
            </p:txBody>
          </p:sp>
          <p:sp>
            <p:nvSpPr>
              <p:cNvPr id="21568" name="Rectangle 65"/>
              <p:cNvSpPr/>
              <p:nvPr/>
            </p:nvSpPr>
            <p:spPr>
              <a:xfrm>
                <a:off x="5232" y="291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a[5]</a:t>
                </a:r>
                <a:endParaRPr lang="en-US" altLang="zh-CN" sz="2800" b="1" dirty="0">
                  <a:latin typeface="Arial" panose="020B0604020202020204" pitchFamily="34" charset="0"/>
                  <a:ea typeface="宋体" panose="02010600030101010101" pitchFamily="2" charset="-122"/>
                </a:endParaRPr>
              </a:p>
            </p:txBody>
          </p:sp>
          <p:sp>
            <p:nvSpPr>
              <p:cNvPr id="21569" name="Rectangle 66"/>
              <p:cNvSpPr/>
              <p:nvPr/>
            </p:nvSpPr>
            <p:spPr>
              <a:xfrm>
                <a:off x="5232" y="262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a[4]</a:t>
                </a:r>
                <a:endParaRPr lang="en-US" altLang="zh-CN" sz="2800" b="1" dirty="0">
                  <a:latin typeface="Arial" panose="020B0604020202020204" pitchFamily="34" charset="0"/>
                  <a:ea typeface="宋体" panose="02010600030101010101" pitchFamily="2" charset="-122"/>
                </a:endParaRPr>
              </a:p>
            </p:txBody>
          </p:sp>
          <p:sp>
            <p:nvSpPr>
              <p:cNvPr id="21570" name="Rectangle 67"/>
              <p:cNvSpPr/>
              <p:nvPr/>
            </p:nvSpPr>
            <p:spPr>
              <a:xfrm>
                <a:off x="5232" y="234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a[3]</a:t>
                </a:r>
                <a:endParaRPr lang="en-US" altLang="zh-CN" sz="2800" b="1" dirty="0">
                  <a:latin typeface="Arial" panose="020B0604020202020204" pitchFamily="34" charset="0"/>
                  <a:ea typeface="宋体" panose="02010600030101010101" pitchFamily="2" charset="-122"/>
                </a:endParaRPr>
              </a:p>
            </p:txBody>
          </p:sp>
          <p:sp>
            <p:nvSpPr>
              <p:cNvPr id="21571" name="Rectangle 68"/>
              <p:cNvSpPr/>
              <p:nvPr/>
            </p:nvSpPr>
            <p:spPr>
              <a:xfrm>
                <a:off x="5232" y="206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a[2]</a:t>
                </a:r>
                <a:endParaRPr lang="en-US" altLang="zh-CN" sz="2800" b="1" dirty="0">
                  <a:latin typeface="Arial" panose="020B0604020202020204" pitchFamily="34" charset="0"/>
                  <a:ea typeface="宋体" panose="02010600030101010101" pitchFamily="2" charset="-122"/>
                </a:endParaRPr>
              </a:p>
            </p:txBody>
          </p:sp>
          <p:sp>
            <p:nvSpPr>
              <p:cNvPr id="21572" name="Rectangle 69"/>
              <p:cNvSpPr/>
              <p:nvPr/>
            </p:nvSpPr>
            <p:spPr>
              <a:xfrm>
                <a:off x="5232" y="178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a[1]</a:t>
                </a:r>
                <a:endParaRPr lang="en-US" altLang="zh-CN" sz="2800" b="1" dirty="0">
                  <a:latin typeface="Arial" panose="020B0604020202020204" pitchFamily="34" charset="0"/>
                  <a:ea typeface="宋体" panose="02010600030101010101" pitchFamily="2" charset="-122"/>
                </a:endParaRPr>
              </a:p>
            </p:txBody>
          </p:sp>
          <p:sp>
            <p:nvSpPr>
              <p:cNvPr id="21573" name="Rectangle 70"/>
              <p:cNvSpPr/>
              <p:nvPr/>
            </p:nvSpPr>
            <p:spPr>
              <a:xfrm>
                <a:off x="5232" y="150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a[0]</a:t>
                </a:r>
                <a:endParaRPr lang="en-US" altLang="zh-CN" sz="2800" b="1" dirty="0">
                  <a:latin typeface="Arial" panose="020B0604020202020204" pitchFamily="34" charset="0"/>
                  <a:ea typeface="宋体" panose="02010600030101010101" pitchFamily="2" charset="-122"/>
                </a:endParaRPr>
              </a:p>
            </p:txBody>
          </p:sp>
          <p:sp>
            <p:nvSpPr>
              <p:cNvPr id="21574" name="Line 71"/>
              <p:cNvSpPr/>
              <p:nvPr/>
            </p:nvSpPr>
            <p:spPr>
              <a:xfrm>
                <a:off x="5232" y="1500"/>
                <a:ext cx="528" cy="0"/>
              </a:xfrm>
              <a:prstGeom prst="line">
                <a:avLst/>
              </a:prstGeom>
              <a:ln w="28575">
                <a:noFill/>
              </a:ln>
            </p:spPr>
          </p:sp>
          <p:sp>
            <p:nvSpPr>
              <p:cNvPr id="21575" name="Line 72"/>
              <p:cNvSpPr/>
              <p:nvPr/>
            </p:nvSpPr>
            <p:spPr>
              <a:xfrm>
                <a:off x="5232" y="4320"/>
                <a:ext cx="528" cy="0"/>
              </a:xfrm>
              <a:prstGeom prst="line">
                <a:avLst/>
              </a:prstGeom>
              <a:ln w="28575">
                <a:noFill/>
              </a:ln>
            </p:spPr>
          </p:sp>
          <p:sp>
            <p:nvSpPr>
              <p:cNvPr id="21576" name="Line 73"/>
              <p:cNvSpPr/>
              <p:nvPr/>
            </p:nvSpPr>
            <p:spPr>
              <a:xfrm>
                <a:off x="5232" y="1500"/>
                <a:ext cx="0" cy="282"/>
              </a:xfrm>
              <a:prstGeom prst="line">
                <a:avLst/>
              </a:prstGeom>
              <a:ln w="28575">
                <a:noFill/>
              </a:ln>
            </p:spPr>
          </p:sp>
          <p:sp>
            <p:nvSpPr>
              <p:cNvPr id="21577" name="Line 74"/>
              <p:cNvSpPr/>
              <p:nvPr/>
            </p:nvSpPr>
            <p:spPr>
              <a:xfrm>
                <a:off x="5760" y="1500"/>
                <a:ext cx="0" cy="282"/>
              </a:xfrm>
              <a:prstGeom prst="line">
                <a:avLst/>
              </a:prstGeom>
              <a:ln w="28575">
                <a:noFill/>
              </a:ln>
            </p:spPr>
          </p:sp>
          <p:sp>
            <p:nvSpPr>
              <p:cNvPr id="21578" name="Line 75"/>
              <p:cNvSpPr/>
              <p:nvPr/>
            </p:nvSpPr>
            <p:spPr>
              <a:xfrm>
                <a:off x="5232" y="1782"/>
                <a:ext cx="0" cy="282"/>
              </a:xfrm>
              <a:prstGeom prst="line">
                <a:avLst/>
              </a:prstGeom>
              <a:ln w="28575">
                <a:noFill/>
              </a:ln>
            </p:spPr>
          </p:sp>
          <p:sp>
            <p:nvSpPr>
              <p:cNvPr id="21579" name="Line 76"/>
              <p:cNvSpPr/>
              <p:nvPr/>
            </p:nvSpPr>
            <p:spPr>
              <a:xfrm>
                <a:off x="5760" y="1782"/>
                <a:ext cx="0" cy="282"/>
              </a:xfrm>
              <a:prstGeom prst="line">
                <a:avLst/>
              </a:prstGeom>
              <a:ln w="28575">
                <a:noFill/>
              </a:ln>
            </p:spPr>
          </p:sp>
          <p:sp>
            <p:nvSpPr>
              <p:cNvPr id="21580" name="Line 77"/>
              <p:cNvSpPr/>
              <p:nvPr/>
            </p:nvSpPr>
            <p:spPr>
              <a:xfrm>
                <a:off x="5232" y="2064"/>
                <a:ext cx="0" cy="282"/>
              </a:xfrm>
              <a:prstGeom prst="line">
                <a:avLst/>
              </a:prstGeom>
              <a:ln w="28575">
                <a:noFill/>
              </a:ln>
            </p:spPr>
          </p:sp>
          <p:sp>
            <p:nvSpPr>
              <p:cNvPr id="21581" name="Line 78"/>
              <p:cNvSpPr/>
              <p:nvPr/>
            </p:nvSpPr>
            <p:spPr>
              <a:xfrm>
                <a:off x="5760" y="2064"/>
                <a:ext cx="0" cy="282"/>
              </a:xfrm>
              <a:prstGeom prst="line">
                <a:avLst/>
              </a:prstGeom>
              <a:ln w="28575">
                <a:noFill/>
              </a:ln>
            </p:spPr>
          </p:sp>
          <p:sp>
            <p:nvSpPr>
              <p:cNvPr id="21582" name="Line 79"/>
              <p:cNvSpPr/>
              <p:nvPr/>
            </p:nvSpPr>
            <p:spPr>
              <a:xfrm>
                <a:off x="5232" y="2346"/>
                <a:ext cx="0" cy="282"/>
              </a:xfrm>
              <a:prstGeom prst="line">
                <a:avLst/>
              </a:prstGeom>
              <a:ln w="28575">
                <a:noFill/>
              </a:ln>
            </p:spPr>
          </p:sp>
          <p:sp>
            <p:nvSpPr>
              <p:cNvPr id="21583" name="Line 80"/>
              <p:cNvSpPr/>
              <p:nvPr/>
            </p:nvSpPr>
            <p:spPr>
              <a:xfrm>
                <a:off x="5760" y="2346"/>
                <a:ext cx="0" cy="282"/>
              </a:xfrm>
              <a:prstGeom prst="line">
                <a:avLst/>
              </a:prstGeom>
              <a:ln w="28575">
                <a:noFill/>
              </a:ln>
            </p:spPr>
          </p:sp>
          <p:sp>
            <p:nvSpPr>
              <p:cNvPr id="21584" name="Line 81"/>
              <p:cNvSpPr/>
              <p:nvPr/>
            </p:nvSpPr>
            <p:spPr>
              <a:xfrm>
                <a:off x="5232" y="2628"/>
                <a:ext cx="0" cy="282"/>
              </a:xfrm>
              <a:prstGeom prst="line">
                <a:avLst/>
              </a:prstGeom>
              <a:ln w="28575">
                <a:noFill/>
              </a:ln>
            </p:spPr>
          </p:sp>
          <p:sp>
            <p:nvSpPr>
              <p:cNvPr id="21585" name="Line 82"/>
              <p:cNvSpPr/>
              <p:nvPr/>
            </p:nvSpPr>
            <p:spPr>
              <a:xfrm>
                <a:off x="5760" y="2628"/>
                <a:ext cx="0" cy="282"/>
              </a:xfrm>
              <a:prstGeom prst="line">
                <a:avLst/>
              </a:prstGeom>
              <a:ln w="28575">
                <a:noFill/>
              </a:ln>
            </p:spPr>
          </p:sp>
          <p:sp>
            <p:nvSpPr>
              <p:cNvPr id="21586" name="Line 83"/>
              <p:cNvSpPr/>
              <p:nvPr/>
            </p:nvSpPr>
            <p:spPr>
              <a:xfrm>
                <a:off x="5232" y="2910"/>
                <a:ext cx="0" cy="282"/>
              </a:xfrm>
              <a:prstGeom prst="line">
                <a:avLst/>
              </a:prstGeom>
              <a:ln w="28575">
                <a:noFill/>
              </a:ln>
            </p:spPr>
          </p:sp>
          <p:sp>
            <p:nvSpPr>
              <p:cNvPr id="21587" name="Line 84"/>
              <p:cNvSpPr/>
              <p:nvPr/>
            </p:nvSpPr>
            <p:spPr>
              <a:xfrm>
                <a:off x="5760" y="2910"/>
                <a:ext cx="0" cy="282"/>
              </a:xfrm>
              <a:prstGeom prst="line">
                <a:avLst/>
              </a:prstGeom>
              <a:ln w="28575">
                <a:noFill/>
              </a:ln>
            </p:spPr>
          </p:sp>
          <p:sp>
            <p:nvSpPr>
              <p:cNvPr id="21588" name="Line 85"/>
              <p:cNvSpPr/>
              <p:nvPr/>
            </p:nvSpPr>
            <p:spPr>
              <a:xfrm>
                <a:off x="5232" y="3192"/>
                <a:ext cx="0" cy="282"/>
              </a:xfrm>
              <a:prstGeom prst="line">
                <a:avLst/>
              </a:prstGeom>
              <a:ln w="28575">
                <a:noFill/>
              </a:ln>
            </p:spPr>
          </p:sp>
          <p:sp>
            <p:nvSpPr>
              <p:cNvPr id="21589" name="Line 86"/>
              <p:cNvSpPr/>
              <p:nvPr/>
            </p:nvSpPr>
            <p:spPr>
              <a:xfrm>
                <a:off x="5760" y="3192"/>
                <a:ext cx="0" cy="282"/>
              </a:xfrm>
              <a:prstGeom prst="line">
                <a:avLst/>
              </a:prstGeom>
              <a:ln w="28575">
                <a:noFill/>
              </a:ln>
            </p:spPr>
          </p:sp>
          <p:sp>
            <p:nvSpPr>
              <p:cNvPr id="21590" name="Line 87"/>
              <p:cNvSpPr/>
              <p:nvPr/>
            </p:nvSpPr>
            <p:spPr>
              <a:xfrm>
                <a:off x="5232" y="3474"/>
                <a:ext cx="0" cy="282"/>
              </a:xfrm>
              <a:prstGeom prst="line">
                <a:avLst/>
              </a:prstGeom>
              <a:ln w="28575">
                <a:noFill/>
              </a:ln>
            </p:spPr>
          </p:sp>
          <p:sp>
            <p:nvSpPr>
              <p:cNvPr id="21591" name="Line 88"/>
              <p:cNvSpPr/>
              <p:nvPr/>
            </p:nvSpPr>
            <p:spPr>
              <a:xfrm>
                <a:off x="5760" y="3474"/>
                <a:ext cx="0" cy="282"/>
              </a:xfrm>
              <a:prstGeom prst="line">
                <a:avLst/>
              </a:prstGeom>
              <a:ln w="28575">
                <a:noFill/>
              </a:ln>
            </p:spPr>
          </p:sp>
          <p:sp>
            <p:nvSpPr>
              <p:cNvPr id="21592" name="Line 89"/>
              <p:cNvSpPr/>
              <p:nvPr/>
            </p:nvSpPr>
            <p:spPr>
              <a:xfrm>
                <a:off x="5232" y="3756"/>
                <a:ext cx="0" cy="282"/>
              </a:xfrm>
              <a:prstGeom prst="line">
                <a:avLst/>
              </a:prstGeom>
              <a:ln w="28575">
                <a:noFill/>
              </a:ln>
            </p:spPr>
          </p:sp>
          <p:sp>
            <p:nvSpPr>
              <p:cNvPr id="21593" name="Line 90"/>
              <p:cNvSpPr/>
              <p:nvPr/>
            </p:nvSpPr>
            <p:spPr>
              <a:xfrm>
                <a:off x="5760" y="3756"/>
                <a:ext cx="0" cy="282"/>
              </a:xfrm>
              <a:prstGeom prst="line">
                <a:avLst/>
              </a:prstGeom>
              <a:ln w="28575">
                <a:noFill/>
              </a:ln>
            </p:spPr>
          </p:sp>
          <p:sp>
            <p:nvSpPr>
              <p:cNvPr id="21594" name="Line 91"/>
              <p:cNvSpPr/>
              <p:nvPr/>
            </p:nvSpPr>
            <p:spPr>
              <a:xfrm>
                <a:off x="5232" y="4038"/>
                <a:ext cx="0" cy="282"/>
              </a:xfrm>
              <a:prstGeom prst="line">
                <a:avLst/>
              </a:prstGeom>
              <a:ln w="28575">
                <a:noFill/>
              </a:ln>
            </p:spPr>
          </p:sp>
          <p:sp>
            <p:nvSpPr>
              <p:cNvPr id="21595" name="Line 92"/>
              <p:cNvSpPr/>
              <p:nvPr/>
            </p:nvSpPr>
            <p:spPr>
              <a:xfrm>
                <a:off x="5760" y="4038"/>
                <a:ext cx="0" cy="282"/>
              </a:xfrm>
              <a:prstGeom prst="line">
                <a:avLst/>
              </a:prstGeom>
              <a:ln w="28575">
                <a:noFill/>
              </a:ln>
            </p:spPr>
          </p:sp>
          <p:sp>
            <p:nvSpPr>
              <p:cNvPr id="21596" name="Text Box 93"/>
              <p:cNvSpPr txBox="1"/>
              <p:nvPr/>
            </p:nvSpPr>
            <p:spPr>
              <a:xfrm>
                <a:off x="4800" y="1248"/>
                <a:ext cx="528" cy="269"/>
              </a:xfrm>
              <a:prstGeom prst="rect">
                <a:avLst/>
              </a:prstGeom>
              <a:noFill/>
              <a:ln w="41275">
                <a:noFill/>
              </a:ln>
            </p:spPr>
            <p:txBody>
              <a:bodyPr lIns="18000" tIns="10800" rIns="18000" bIns="10800" anchor="t">
                <a:spAutoFit/>
              </a:bodyPr>
              <a:p>
                <a:pPr>
                  <a:lnSpc>
                    <a:spcPct val="110000"/>
                  </a:lnSpc>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grpSp>
          <p:nvGrpSpPr>
            <p:cNvPr id="21597" name="Group 94"/>
            <p:cNvGrpSpPr/>
            <p:nvPr/>
          </p:nvGrpSpPr>
          <p:grpSpPr>
            <a:xfrm>
              <a:off x="3349" y="1584"/>
              <a:ext cx="675" cy="562"/>
              <a:chOff x="3349" y="1584"/>
              <a:chExt cx="675" cy="562"/>
            </a:xfrm>
          </p:grpSpPr>
          <p:sp>
            <p:nvSpPr>
              <p:cNvPr id="21598" name="Text Box 96"/>
              <p:cNvSpPr txBox="1"/>
              <p:nvPr/>
            </p:nvSpPr>
            <p:spPr>
              <a:xfrm>
                <a:off x="3352" y="1877"/>
                <a:ext cx="672"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p</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21599" name="Text Box 97"/>
              <p:cNvSpPr txBox="1"/>
              <p:nvPr/>
            </p:nvSpPr>
            <p:spPr>
              <a:xfrm>
                <a:off x="3349" y="1584"/>
                <a:ext cx="672" cy="270"/>
              </a:xfrm>
              <a:prstGeom prst="rect">
                <a:avLst/>
              </a:prstGeom>
              <a:noFill/>
              <a:ln w="41275" cap="flat" cmpd="sng">
                <a:solidFill>
                  <a:schemeClr val="tx2"/>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&amp;a[0]</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grpSp>
      <p:sp>
        <p:nvSpPr>
          <p:cNvPr id="28770" name="Line 98"/>
          <p:cNvSpPr/>
          <p:nvPr/>
        </p:nvSpPr>
        <p:spPr>
          <a:xfrm>
            <a:off x="6959918" y="919163"/>
            <a:ext cx="363537" cy="12700"/>
          </a:xfrm>
          <a:prstGeom prst="line">
            <a:avLst/>
          </a:prstGeom>
          <a:ln w="41275" cap="flat" cmpd="sng">
            <a:solidFill>
              <a:srgbClr val="FF0000"/>
            </a:solidFill>
            <a:prstDash val="solid"/>
            <a:round/>
            <a:headEnd type="none" w="med" len="med"/>
            <a:tailEnd type="stealth" w="med" len="lg"/>
          </a:ln>
        </p:spPr>
      </p:sp>
      <p:sp>
        <p:nvSpPr>
          <p:cNvPr id="28771" name="Text Box 99"/>
          <p:cNvSpPr txBox="1"/>
          <p:nvPr/>
        </p:nvSpPr>
        <p:spPr>
          <a:xfrm>
            <a:off x="539115" y="2296795"/>
            <a:ext cx="2501265"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*p=1; //</a:t>
            </a:r>
            <a:r>
              <a:rPr lang="en-US" altLang="zh-CN" sz="2000" dirty="0">
                <a:solidFill>
                  <a:srgbClr val="0000CC"/>
                </a:solidFill>
                <a:latin typeface="Times New Roman" panose="02020603050405020304" pitchFamily="18" charset="0"/>
                <a:sym typeface="+mn-ea"/>
              </a:rPr>
              <a:t>a[0]=1;  </a:t>
            </a:r>
            <a:r>
              <a:rPr lang="en-US" altLang="zh-CN" sz="2000" dirty="0">
                <a:solidFill>
                  <a:srgbClr val="0000CC"/>
                </a:solidFill>
                <a:latin typeface="Times New Roman" panose="02020603050405020304" pitchFamily="18" charset="0"/>
                <a:ea typeface="宋体" panose="02010600030101010101" pitchFamily="2" charset="-122"/>
              </a:rPr>
              <a:t>  </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28773" name="Text Box 101"/>
          <p:cNvSpPr txBox="1"/>
          <p:nvPr/>
        </p:nvSpPr>
        <p:spPr>
          <a:xfrm>
            <a:off x="9386570" y="837248"/>
            <a:ext cx="838200" cy="42735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1</a:t>
            </a:r>
            <a:endParaRPr lang="en-US" altLang="zh-CN" sz="2400" b="1" dirty="0">
              <a:solidFill>
                <a:srgbClr val="0000CC"/>
              </a:solidFill>
              <a:latin typeface="Times New Roman" panose="02020603050405020304" pitchFamily="18" charset="0"/>
              <a:ea typeface="宋体" panose="02010600030101010101" pitchFamily="2" charset="-122"/>
            </a:endParaRPr>
          </a:p>
        </p:txBody>
      </p:sp>
      <p:sp>
        <p:nvSpPr>
          <p:cNvPr id="28774" name="Text Box 102"/>
          <p:cNvSpPr txBox="1"/>
          <p:nvPr/>
        </p:nvSpPr>
        <p:spPr>
          <a:xfrm>
            <a:off x="539115" y="3409315"/>
            <a:ext cx="6864985" cy="328930"/>
          </a:xfrm>
          <a:prstGeom prst="rect">
            <a:avLst/>
          </a:prstGeom>
          <a:noFill/>
          <a:ln w="41275" cap="flat" cmpd="sng">
            <a:solidFill>
              <a:schemeClr val="tx1"/>
            </a:solidFill>
            <a:prstDash val="solid"/>
            <a:miter/>
            <a:headEnd type="none" w="med" len="med"/>
            <a:tailEnd type="none" w="med" len="med"/>
          </a:ln>
        </p:spPr>
        <p:txBody>
          <a:bodyPr wrap="square" lIns="18000" tIns="10800" rIns="18000" bIns="10800" anchor="t">
            <a:spAutoFit/>
          </a:bodyPr>
          <a:p>
            <a:r>
              <a:rPr lang="en-US" altLang="zh-CN" sz="2000" dirty="0">
                <a:solidFill>
                  <a:schemeClr val="tx2"/>
                </a:solidFill>
                <a:latin typeface="黑体" panose="02010609060101010101" pitchFamily="2" charset="-122"/>
                <a:ea typeface="黑体" panose="02010609060101010101" pitchFamily="2" charset="-122"/>
              </a:rPr>
              <a:t>C++</a:t>
            </a:r>
            <a:r>
              <a:rPr lang="zh-CN" altLang="en-US" sz="2000" dirty="0">
                <a:solidFill>
                  <a:schemeClr val="tx2"/>
                </a:solidFill>
                <a:latin typeface="黑体" panose="02010609060101010101" pitchFamily="2" charset="-122"/>
                <a:ea typeface="黑体" panose="02010609060101010101" pitchFamily="2" charset="-122"/>
              </a:rPr>
              <a:t>规定，</a:t>
            </a:r>
            <a:r>
              <a:rPr lang="en-US" altLang="zh-CN" sz="2000" dirty="0">
                <a:solidFill>
                  <a:srgbClr val="0000CC"/>
                </a:solidFill>
                <a:latin typeface="黑体" panose="02010609060101010101" pitchFamily="2" charset="-122"/>
                <a:ea typeface="黑体" panose="02010609060101010101" pitchFamily="2" charset="-122"/>
              </a:rPr>
              <a:t>p+1</a:t>
            </a:r>
            <a:r>
              <a:rPr lang="zh-CN" altLang="en-US" sz="2000" dirty="0">
                <a:solidFill>
                  <a:schemeClr val="tx2"/>
                </a:solidFill>
                <a:latin typeface="黑体" panose="02010609060101010101" pitchFamily="2" charset="-122"/>
                <a:ea typeface="黑体" panose="02010609060101010101" pitchFamily="2" charset="-122"/>
              </a:rPr>
              <a:t>指向数组的</a:t>
            </a:r>
            <a:r>
              <a:rPr lang="zh-CN" altLang="en-US" sz="2000" dirty="0">
                <a:solidFill>
                  <a:srgbClr val="0000CC"/>
                </a:solidFill>
                <a:latin typeface="黑体" panose="02010609060101010101" pitchFamily="2" charset="-122"/>
                <a:ea typeface="黑体" panose="02010609060101010101" pitchFamily="2" charset="-122"/>
              </a:rPr>
              <a:t>下一个元素</a:t>
            </a:r>
            <a:r>
              <a:rPr lang="zh-CN" altLang="en-US" sz="2000" dirty="0">
                <a:solidFill>
                  <a:schemeClr val="tx2"/>
                </a:solidFill>
                <a:latin typeface="黑体" panose="02010609060101010101" pitchFamily="2" charset="-122"/>
                <a:ea typeface="黑体" panose="02010609060101010101" pitchFamily="2" charset="-122"/>
              </a:rPr>
              <a:t>，</a:t>
            </a:r>
            <a:r>
              <a:rPr lang="zh-CN" altLang="en-US" sz="2000" dirty="0">
                <a:solidFill>
                  <a:srgbClr val="FF0000"/>
                </a:solidFill>
                <a:latin typeface="黑体" panose="02010609060101010101" pitchFamily="2" charset="-122"/>
                <a:ea typeface="黑体" panose="02010609060101010101" pitchFamily="2" charset="-122"/>
              </a:rPr>
              <a:t>而不是下一个字节。</a:t>
            </a:r>
            <a:endParaRPr lang="zh-CN" altLang="en-US" sz="2000" dirty="0">
              <a:solidFill>
                <a:srgbClr val="FF0000"/>
              </a:solidFill>
              <a:latin typeface="黑体" panose="02010609060101010101" pitchFamily="2" charset="-122"/>
              <a:ea typeface="黑体" panose="02010609060101010101" pitchFamily="2" charset="-122"/>
            </a:endParaRPr>
          </a:p>
        </p:txBody>
      </p:sp>
      <p:sp>
        <p:nvSpPr>
          <p:cNvPr id="28775" name="Text Box 103"/>
          <p:cNvSpPr txBox="1"/>
          <p:nvPr/>
        </p:nvSpPr>
        <p:spPr>
          <a:xfrm>
            <a:off x="538798" y="4178935"/>
            <a:ext cx="23622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chemeClr val="tx2"/>
                </a:solidFill>
                <a:latin typeface="Times New Roman" panose="02020603050405020304" pitchFamily="18" charset="0"/>
                <a:ea typeface="宋体" panose="02010600030101010101" pitchFamily="2" charset="-122"/>
              </a:rPr>
              <a:t>*(p+1)=2;</a:t>
            </a:r>
            <a:endParaRPr lang="en-US" altLang="zh-CN" sz="2000" dirty="0">
              <a:solidFill>
                <a:schemeClr val="tx2"/>
              </a:solidFill>
              <a:latin typeface="Times New Roman" panose="02020603050405020304" pitchFamily="18" charset="0"/>
              <a:ea typeface="宋体" panose="02010600030101010101" pitchFamily="2" charset="-122"/>
            </a:endParaRPr>
          </a:p>
        </p:txBody>
      </p:sp>
      <p:sp>
        <p:nvSpPr>
          <p:cNvPr id="28776" name="Text Box 104"/>
          <p:cNvSpPr txBox="1"/>
          <p:nvPr/>
        </p:nvSpPr>
        <p:spPr>
          <a:xfrm>
            <a:off x="3451860" y="4107498"/>
            <a:ext cx="15240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a[1]=2;</a:t>
            </a:r>
            <a:endParaRPr lang="en-US" altLang="zh-CN" sz="2000" dirty="0">
              <a:latin typeface="Times New Roman" panose="02020603050405020304" pitchFamily="18" charset="0"/>
              <a:ea typeface="宋体" panose="02010600030101010101" pitchFamily="2" charset="-122"/>
            </a:endParaRPr>
          </a:p>
        </p:txBody>
      </p:sp>
      <p:sp>
        <p:nvSpPr>
          <p:cNvPr id="28777" name="Text Box 105"/>
          <p:cNvSpPr txBox="1"/>
          <p:nvPr/>
        </p:nvSpPr>
        <p:spPr>
          <a:xfrm>
            <a:off x="9386570" y="1264920"/>
            <a:ext cx="838200" cy="42735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2</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28780" name="AutoShape 108"/>
          <p:cNvSpPr/>
          <p:nvPr/>
        </p:nvSpPr>
        <p:spPr>
          <a:xfrm>
            <a:off x="2074545" y="1195070"/>
            <a:ext cx="2149475" cy="360045"/>
          </a:xfrm>
          <a:prstGeom prst="wedgeRoundRectCallout">
            <a:avLst>
              <a:gd name="adj1" fmla="val -68493"/>
              <a:gd name="adj2" fmla="val 3262"/>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为指针变量赋初值</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8781" name="AutoShape 109"/>
          <p:cNvSpPr/>
          <p:nvPr/>
        </p:nvSpPr>
        <p:spPr>
          <a:xfrm>
            <a:off x="1396365" y="1953260"/>
            <a:ext cx="3474085" cy="344170"/>
          </a:xfrm>
          <a:prstGeom prst="wedgeRoundRectCallout">
            <a:avLst>
              <a:gd name="adj1" fmla="val -59491"/>
              <a:gd name="adj2" fmla="val 50431"/>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通过指针变量为数组元素赋值</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8783" name="Text Box 111"/>
          <p:cNvSpPr txBox="1"/>
          <p:nvPr/>
        </p:nvSpPr>
        <p:spPr>
          <a:xfrm>
            <a:off x="1851660" y="4606925"/>
            <a:ext cx="5195570" cy="541020"/>
          </a:xfrm>
          <a:prstGeom prst="rect">
            <a:avLst/>
          </a:prstGeom>
          <a:noFill/>
          <a:ln w="41275">
            <a:noFill/>
          </a:ln>
        </p:spPr>
        <p:txBody>
          <a:bodyPr wrap="square" lIns="18000" tIns="10800" rIns="18000" bIns="10800" anchor="t">
            <a:spAutoFit/>
          </a:bodyPr>
          <a:p>
            <a:pPr>
              <a:lnSpc>
                <a:spcPct val="130000"/>
              </a:lnSpc>
              <a:spcBef>
                <a:spcPct val="50000"/>
              </a:spcBef>
            </a:pPr>
            <a:r>
              <a:rPr lang="en-US" altLang="zh-CN" sz="2600" dirty="0">
                <a:solidFill>
                  <a:schemeClr val="tx2"/>
                </a:solidFill>
                <a:latin typeface="Times New Roman" panose="02020603050405020304" pitchFamily="18" charset="0"/>
                <a:ea typeface="宋体" panose="02010600030101010101" pitchFamily="2" charset="-122"/>
              </a:rPr>
              <a:t>p+i </a:t>
            </a:r>
            <a:r>
              <a:rPr lang="zh-CN" altLang="en-US" sz="2600" dirty="0">
                <a:solidFill>
                  <a:schemeClr val="tx2"/>
                </a:solidFill>
                <a:latin typeface="Times New Roman" panose="02020603050405020304" pitchFamily="18" charset="0"/>
                <a:ea typeface="宋体" panose="02010600030101010101" pitchFamily="2" charset="-122"/>
              </a:rPr>
              <a:t>或 </a:t>
            </a:r>
            <a:r>
              <a:rPr lang="en-US" altLang="zh-CN" sz="2600" dirty="0">
                <a:solidFill>
                  <a:schemeClr val="tx2"/>
                </a:solidFill>
                <a:latin typeface="Times New Roman" panose="02020603050405020304" pitchFamily="18" charset="0"/>
                <a:ea typeface="宋体" panose="02010600030101010101" pitchFamily="2" charset="-122"/>
              </a:rPr>
              <a:t>a+i </a:t>
            </a:r>
            <a:r>
              <a:rPr lang="zh-CN" altLang="en-US" sz="2600" dirty="0">
                <a:solidFill>
                  <a:schemeClr val="tx2"/>
                </a:solidFill>
                <a:latin typeface="Times New Roman" panose="02020603050405020304" pitchFamily="18" charset="0"/>
                <a:ea typeface="宋体" panose="02010600030101010101" pitchFamily="2" charset="-122"/>
              </a:rPr>
              <a:t>均表示 </a:t>
            </a:r>
            <a:r>
              <a:rPr lang="en-US" altLang="zh-CN" sz="2600" dirty="0">
                <a:solidFill>
                  <a:schemeClr val="tx2"/>
                </a:solidFill>
                <a:latin typeface="Times New Roman" panose="02020603050405020304" pitchFamily="18" charset="0"/>
                <a:ea typeface="宋体" panose="02010600030101010101" pitchFamily="2" charset="-122"/>
              </a:rPr>
              <a:t>a[i] </a:t>
            </a:r>
            <a:r>
              <a:rPr lang="zh-CN" altLang="en-US" sz="2600" dirty="0">
                <a:solidFill>
                  <a:schemeClr val="tx2"/>
                </a:solidFill>
                <a:latin typeface="Times New Roman" panose="02020603050405020304" pitchFamily="18" charset="0"/>
                <a:ea typeface="宋体" panose="02010600030101010101" pitchFamily="2" charset="-122"/>
              </a:rPr>
              <a:t>的地址 </a:t>
            </a:r>
            <a:r>
              <a:rPr lang="en-US" altLang="zh-CN" sz="2600" dirty="0">
                <a:solidFill>
                  <a:srgbClr val="0000CC"/>
                </a:solidFill>
                <a:latin typeface="Times New Roman" panose="02020603050405020304" pitchFamily="18" charset="0"/>
                <a:ea typeface="宋体" panose="02010600030101010101" pitchFamily="2" charset="-122"/>
              </a:rPr>
              <a:t>&amp;a[i]</a:t>
            </a:r>
            <a:endParaRPr lang="en-US" altLang="zh-CN" sz="2600" dirty="0">
              <a:solidFill>
                <a:srgbClr val="0000CC"/>
              </a:solidFill>
              <a:latin typeface="Times New Roman" panose="02020603050405020304" pitchFamily="18" charset="0"/>
              <a:ea typeface="宋体" panose="02010600030101010101" pitchFamily="2" charset="-122"/>
            </a:endParaRPr>
          </a:p>
        </p:txBody>
      </p:sp>
      <p:grpSp>
        <p:nvGrpSpPr>
          <p:cNvPr id="5" name="Group 112"/>
          <p:cNvGrpSpPr/>
          <p:nvPr/>
        </p:nvGrpSpPr>
        <p:grpSpPr>
          <a:xfrm>
            <a:off x="538798" y="5028565"/>
            <a:ext cx="2895600" cy="533400"/>
            <a:chOff x="144" y="3648"/>
            <a:chExt cx="1824" cy="336"/>
          </a:xfrm>
        </p:grpSpPr>
        <p:sp>
          <p:nvSpPr>
            <p:cNvPr id="21612" name="Text Box 113"/>
            <p:cNvSpPr txBox="1"/>
            <p:nvPr/>
          </p:nvSpPr>
          <p:spPr>
            <a:xfrm>
              <a:off x="144" y="3648"/>
              <a:ext cx="864" cy="266"/>
            </a:xfrm>
            <a:prstGeom prst="rect">
              <a:avLst/>
            </a:prstGeom>
            <a:noFill/>
            <a:ln w="12700">
              <a:noFill/>
            </a:ln>
          </p:spPr>
          <p:txBody>
            <a:bodyPr lIns="18000" tIns="10800" rIns="18000" bIns="10800" anchor="t">
              <a:spAutoFit/>
            </a:bodyPr>
            <a:p>
              <a:pPr>
                <a:lnSpc>
                  <a:spcPct val="13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*(a+i)</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21613" name="Line 114"/>
            <p:cNvSpPr/>
            <p:nvPr/>
          </p:nvSpPr>
          <p:spPr>
            <a:xfrm>
              <a:off x="864" y="3792"/>
              <a:ext cx="528" cy="0"/>
            </a:xfrm>
            <a:prstGeom prst="line">
              <a:avLst/>
            </a:prstGeom>
            <a:ln w="57150" cap="flat" cmpd="sng">
              <a:solidFill>
                <a:srgbClr val="FF0000"/>
              </a:solidFill>
              <a:prstDash val="solid"/>
              <a:round/>
              <a:headEnd type="none" w="med" len="med"/>
              <a:tailEnd type="triangle" w="med" len="med"/>
            </a:ln>
          </p:spPr>
        </p:sp>
        <p:sp>
          <p:nvSpPr>
            <p:cNvPr id="21614" name="Line 115"/>
            <p:cNvSpPr/>
            <p:nvPr/>
          </p:nvSpPr>
          <p:spPr>
            <a:xfrm flipH="1" flipV="1">
              <a:off x="864" y="3984"/>
              <a:ext cx="528" cy="0"/>
            </a:xfrm>
            <a:prstGeom prst="line">
              <a:avLst/>
            </a:prstGeom>
            <a:ln w="57150" cap="flat" cmpd="sng">
              <a:solidFill>
                <a:srgbClr val="FF0000"/>
              </a:solidFill>
              <a:prstDash val="solid"/>
              <a:round/>
              <a:headEnd type="none" w="med" len="med"/>
              <a:tailEnd type="triangle" w="med" len="med"/>
            </a:ln>
          </p:spPr>
        </p:sp>
        <p:sp>
          <p:nvSpPr>
            <p:cNvPr id="21615" name="Text Box 116"/>
            <p:cNvSpPr txBox="1"/>
            <p:nvPr/>
          </p:nvSpPr>
          <p:spPr>
            <a:xfrm>
              <a:off x="1488" y="3696"/>
              <a:ext cx="480" cy="227"/>
            </a:xfrm>
            <a:prstGeom prst="rect">
              <a:avLst/>
            </a:prstGeom>
            <a:noFill/>
            <a:ln w="12700">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a[i]</a:t>
              </a:r>
              <a:endParaRPr lang="en-US" altLang="zh-CN" sz="2000" dirty="0">
                <a:solidFill>
                  <a:srgbClr val="0000CC"/>
                </a:solidFill>
                <a:latin typeface="Times New Roman" panose="02020603050405020304" pitchFamily="18" charset="0"/>
                <a:ea typeface="宋体" panose="02010600030101010101" pitchFamily="2" charset="-122"/>
              </a:endParaRPr>
            </a:p>
          </p:txBody>
        </p:sp>
      </p:grpSp>
      <p:grpSp>
        <p:nvGrpSpPr>
          <p:cNvPr id="6" name="Group 117"/>
          <p:cNvGrpSpPr/>
          <p:nvPr/>
        </p:nvGrpSpPr>
        <p:grpSpPr>
          <a:xfrm>
            <a:off x="4139248" y="5028565"/>
            <a:ext cx="2895600" cy="533400"/>
            <a:chOff x="2352" y="3648"/>
            <a:chExt cx="1824" cy="336"/>
          </a:xfrm>
        </p:grpSpPr>
        <p:sp>
          <p:nvSpPr>
            <p:cNvPr id="21617" name="Text Box 118"/>
            <p:cNvSpPr txBox="1"/>
            <p:nvPr/>
          </p:nvSpPr>
          <p:spPr>
            <a:xfrm>
              <a:off x="2352" y="3648"/>
              <a:ext cx="864" cy="266"/>
            </a:xfrm>
            <a:prstGeom prst="rect">
              <a:avLst/>
            </a:prstGeom>
            <a:noFill/>
            <a:ln w="12700">
              <a:noFill/>
            </a:ln>
          </p:spPr>
          <p:txBody>
            <a:bodyPr lIns="18000" tIns="10800" rIns="18000" bIns="10800" anchor="t">
              <a:spAutoFit/>
            </a:bodyPr>
            <a:p>
              <a:pPr>
                <a:lnSpc>
                  <a:spcPct val="13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*(p+i)</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21618" name="Line 119"/>
            <p:cNvSpPr/>
            <p:nvPr/>
          </p:nvSpPr>
          <p:spPr>
            <a:xfrm>
              <a:off x="3072" y="3792"/>
              <a:ext cx="528" cy="0"/>
            </a:xfrm>
            <a:prstGeom prst="line">
              <a:avLst/>
            </a:prstGeom>
            <a:ln w="57150" cap="flat" cmpd="sng">
              <a:solidFill>
                <a:srgbClr val="FF0000"/>
              </a:solidFill>
              <a:prstDash val="solid"/>
              <a:round/>
              <a:headEnd type="none" w="med" len="med"/>
              <a:tailEnd type="triangle" w="med" len="med"/>
            </a:ln>
          </p:spPr>
        </p:sp>
        <p:sp>
          <p:nvSpPr>
            <p:cNvPr id="21619" name="Line 120"/>
            <p:cNvSpPr/>
            <p:nvPr/>
          </p:nvSpPr>
          <p:spPr>
            <a:xfrm flipH="1" flipV="1">
              <a:off x="3072" y="3984"/>
              <a:ext cx="528" cy="0"/>
            </a:xfrm>
            <a:prstGeom prst="line">
              <a:avLst/>
            </a:prstGeom>
            <a:ln w="57150" cap="flat" cmpd="sng">
              <a:solidFill>
                <a:srgbClr val="FF0000"/>
              </a:solidFill>
              <a:prstDash val="solid"/>
              <a:round/>
              <a:headEnd type="none" w="med" len="med"/>
              <a:tailEnd type="triangle" w="med" len="med"/>
            </a:ln>
          </p:spPr>
        </p:sp>
        <p:sp>
          <p:nvSpPr>
            <p:cNvPr id="21620" name="Text Box 121"/>
            <p:cNvSpPr txBox="1"/>
            <p:nvPr/>
          </p:nvSpPr>
          <p:spPr>
            <a:xfrm>
              <a:off x="3696" y="3696"/>
              <a:ext cx="480" cy="227"/>
            </a:xfrm>
            <a:prstGeom prst="rect">
              <a:avLst/>
            </a:prstGeom>
            <a:noFill/>
            <a:ln w="12700">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p[i]</a:t>
              </a:r>
              <a:endParaRPr lang="en-US" altLang="zh-CN" sz="2000" dirty="0">
                <a:solidFill>
                  <a:srgbClr val="0000CC"/>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80"/>
                                        </p:tgtEl>
                                        <p:attrNameLst>
                                          <p:attrName>style.visibility</p:attrName>
                                        </p:attrNameLst>
                                      </p:cBhvr>
                                      <p:to>
                                        <p:strVal val="visible"/>
                                      </p:to>
                                    </p:set>
                                    <p:animEffect transition="in" filter="dissolve">
                                      <p:cBhvr>
                                        <p:cTn id="12" dur="500"/>
                                        <p:tgtEl>
                                          <p:spTgt spid="2878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770"/>
                                        </p:tgtEl>
                                        <p:attrNameLst>
                                          <p:attrName>style.visibility</p:attrName>
                                        </p:attrNameLst>
                                      </p:cBhvr>
                                      <p:to>
                                        <p:strVal val="visible"/>
                                      </p:to>
                                    </p:set>
                                    <p:animEffect transition="in" filter="wipe(left)">
                                      <p:cBhvr>
                                        <p:cTn id="21" dur="500"/>
                                        <p:tgtEl>
                                          <p:spTgt spid="2877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771"/>
                                        </p:tgtEl>
                                        <p:attrNameLst>
                                          <p:attrName>style.visibility</p:attrName>
                                        </p:attrNameLst>
                                      </p:cBhvr>
                                      <p:to>
                                        <p:strVal val="visible"/>
                                      </p:to>
                                    </p:set>
                                    <p:animEffect transition="in" filter="wipe(left)">
                                      <p:cBhvr>
                                        <p:cTn id="26" dur="500"/>
                                        <p:tgtEl>
                                          <p:spTgt spid="2877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8781"/>
                                        </p:tgtEl>
                                        <p:attrNameLst>
                                          <p:attrName>style.visibility</p:attrName>
                                        </p:attrNameLst>
                                      </p:cBhvr>
                                      <p:to>
                                        <p:strVal val="visible"/>
                                      </p:to>
                                    </p:set>
                                    <p:animEffect transition="in" filter="dissolve">
                                      <p:cBhvr>
                                        <p:cTn id="31" dur="500"/>
                                        <p:tgtEl>
                                          <p:spTgt spid="287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773"/>
                                        </p:tgtEl>
                                        <p:attrNameLst>
                                          <p:attrName>style.visibility</p:attrName>
                                        </p:attrNameLst>
                                      </p:cBhvr>
                                      <p:to>
                                        <p:strVal val="visible"/>
                                      </p:to>
                                    </p:set>
                                    <p:animEffect transition="in" filter="wipe(left)">
                                      <p:cBhvr>
                                        <p:cTn id="36" dur="500"/>
                                        <p:tgtEl>
                                          <p:spTgt spid="287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774"/>
                                        </p:tgtEl>
                                        <p:attrNameLst>
                                          <p:attrName>style.visibility</p:attrName>
                                        </p:attrNameLst>
                                      </p:cBhvr>
                                      <p:to>
                                        <p:strVal val="visible"/>
                                      </p:to>
                                    </p:set>
                                    <p:animEffect transition="in" filter="wipe(left)">
                                      <p:cBhvr>
                                        <p:cTn id="41" dur="500"/>
                                        <p:tgtEl>
                                          <p:spTgt spid="2877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775"/>
                                        </p:tgtEl>
                                        <p:attrNameLst>
                                          <p:attrName>style.visibility</p:attrName>
                                        </p:attrNameLst>
                                      </p:cBhvr>
                                      <p:to>
                                        <p:strVal val="visible"/>
                                      </p:to>
                                    </p:set>
                                    <p:animEffect transition="in" filter="wipe(left)">
                                      <p:cBhvr>
                                        <p:cTn id="46" dur="500"/>
                                        <p:tgtEl>
                                          <p:spTgt spid="2877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776"/>
                                        </p:tgtEl>
                                        <p:attrNameLst>
                                          <p:attrName>style.visibility</p:attrName>
                                        </p:attrNameLst>
                                      </p:cBhvr>
                                      <p:to>
                                        <p:strVal val="visible"/>
                                      </p:to>
                                    </p:set>
                                    <p:animEffect transition="in" filter="wipe(left)">
                                      <p:cBhvr>
                                        <p:cTn id="51" dur="500"/>
                                        <p:tgtEl>
                                          <p:spTgt spid="2877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777"/>
                                        </p:tgtEl>
                                        <p:attrNameLst>
                                          <p:attrName>style.visibility</p:attrName>
                                        </p:attrNameLst>
                                      </p:cBhvr>
                                      <p:to>
                                        <p:strVal val="visible"/>
                                      </p:to>
                                    </p:set>
                                    <p:animEffect transition="in" filter="wipe(left)">
                                      <p:cBhvr>
                                        <p:cTn id="56" dur="500"/>
                                        <p:tgtEl>
                                          <p:spTgt spid="2877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783"/>
                                        </p:tgtEl>
                                        <p:attrNameLst>
                                          <p:attrName>style.visibility</p:attrName>
                                        </p:attrNameLst>
                                      </p:cBhvr>
                                      <p:to>
                                        <p:strVal val="visible"/>
                                      </p:to>
                                    </p:set>
                                    <p:animEffect transition="in" filter="wipe(left)">
                                      <p:cBhvr>
                                        <p:cTn id="61" dur="500"/>
                                        <p:tgtEl>
                                          <p:spTgt spid="2878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771" grpId="0"/>
      <p:bldP spid="28773" grpId="0"/>
      <p:bldP spid="28774" grpId="0" bldLvl="0" animBg="1"/>
      <p:bldP spid="28775" grpId="0"/>
      <p:bldP spid="28776" grpId="0"/>
      <p:bldP spid="28777" grpId="0"/>
      <p:bldP spid="28780" grpId="0" bldLvl="0" animBg="1"/>
      <p:bldP spid="28781" grpId="0" bldLvl="0" animBg="1"/>
      <p:bldP spid="287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2"/>
          <p:cNvSpPr txBox="1"/>
          <p:nvPr/>
        </p:nvSpPr>
        <p:spPr>
          <a:xfrm>
            <a:off x="640398" y="414338"/>
            <a:ext cx="2224405" cy="583565"/>
          </a:xfrm>
          <a:prstGeom prst="rect">
            <a:avLst/>
          </a:prstGeom>
          <a:noFill/>
          <a:ln w="9525">
            <a:noFill/>
          </a:ln>
        </p:spPr>
        <p:txBody>
          <a:bodyPr wrap="none" anchor="t">
            <a:spAutoFit/>
          </a:bodyPr>
          <a:p>
            <a:pPr>
              <a:spcBef>
                <a:spcPct val="50000"/>
              </a:spcBef>
            </a:pPr>
            <a:r>
              <a:rPr lang="zh-CN" altLang="en-US" sz="3200" b="1" dirty="0">
                <a:latin typeface="Times New Roman" panose="02020603050405020304" pitchFamily="18" charset="0"/>
                <a:ea typeface="宋体" panose="02010600030101010101" pitchFamily="2" charset="-122"/>
              </a:rPr>
              <a:t>指针的概念</a:t>
            </a:r>
            <a:endParaRPr lang="zh-CN" altLang="en-US" sz="3200" b="1" dirty="0">
              <a:latin typeface="Times New Roman" panose="02020603050405020304" pitchFamily="18" charset="0"/>
              <a:ea typeface="宋体" panose="02010600030101010101" pitchFamily="2" charset="-122"/>
            </a:endParaRPr>
          </a:p>
        </p:txBody>
      </p:sp>
      <p:sp>
        <p:nvSpPr>
          <p:cNvPr id="4099" name="Text Box 3"/>
          <p:cNvSpPr txBox="1"/>
          <p:nvPr/>
        </p:nvSpPr>
        <p:spPr>
          <a:xfrm>
            <a:off x="734060" y="998220"/>
            <a:ext cx="8918575" cy="537845"/>
          </a:xfrm>
          <a:prstGeom prst="rect">
            <a:avLst/>
          </a:prstGeom>
          <a:noFill/>
          <a:ln w="41275">
            <a:noFill/>
          </a:ln>
        </p:spPr>
        <p:txBody>
          <a:bodyPr wrap="square" lIns="18000" tIns="10800" rIns="18000" bIns="10800" anchor="t">
            <a:spAutoFit/>
          </a:bodyPr>
          <a:p>
            <a:pPr>
              <a:lnSpc>
                <a:spcPct val="140000"/>
              </a:lnSpc>
              <a:spcBef>
                <a:spcPct val="50000"/>
              </a:spcBef>
            </a:pPr>
            <a:r>
              <a:rPr lang="zh-CN" altLang="en-US" sz="2400" dirty="0">
                <a:latin typeface="Times New Roman" panose="02020603050405020304" pitchFamily="18" charset="0"/>
                <a:ea typeface="宋体" panose="02010600030101010101" pitchFamily="2" charset="-122"/>
              </a:rPr>
              <a:t>数据在内存中是如何存取的？</a:t>
            </a:r>
            <a:endParaRPr lang="zh-CN" altLang="en-US" sz="2400" dirty="0">
              <a:latin typeface="Times New Roman" panose="02020603050405020304" pitchFamily="18" charset="0"/>
              <a:ea typeface="宋体" panose="02010600030101010101" pitchFamily="2" charset="-122"/>
            </a:endParaRPr>
          </a:p>
        </p:txBody>
      </p:sp>
      <p:sp>
        <p:nvSpPr>
          <p:cNvPr id="4100" name="Text Box 4"/>
          <p:cNvSpPr txBox="1"/>
          <p:nvPr/>
        </p:nvSpPr>
        <p:spPr>
          <a:xfrm>
            <a:off x="734060" y="1622425"/>
            <a:ext cx="10719435" cy="907415"/>
          </a:xfrm>
          <a:prstGeom prst="rect">
            <a:avLst/>
          </a:prstGeom>
          <a:noFill/>
          <a:ln w="41275">
            <a:noFill/>
          </a:ln>
        </p:spPr>
        <p:txBody>
          <a:bodyPr wrap="square" lIns="18000" tIns="10800" rIns="18000" bIns="10800" anchor="t">
            <a:spAutoFit/>
          </a:bodyPr>
          <a:p>
            <a:pPr indent="755650">
              <a:lnSpc>
                <a:spcPct val="120000"/>
              </a:lnSpc>
            </a:pPr>
            <a:r>
              <a:rPr lang="zh-CN" altLang="en-US" sz="2400" dirty="0">
                <a:latin typeface="Times New Roman" panose="02020603050405020304" pitchFamily="18" charset="0"/>
                <a:ea typeface="宋体" panose="02010600030101010101" pitchFamily="2" charset="-122"/>
              </a:rPr>
              <a:t>系统根据程序中定义变量的类型，给变量分配一定的长度空间。字符型占</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个字节，整型数占</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个字节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。内存区的每个字节都有编号，称之为</a:t>
            </a:r>
            <a:r>
              <a:rPr lang="zh-CN" altLang="en-US" sz="2400" dirty="0">
                <a:solidFill>
                  <a:srgbClr val="FF0000"/>
                </a:solidFill>
                <a:latin typeface="Times New Roman" panose="02020603050405020304" pitchFamily="18" charset="0"/>
                <a:ea typeface="宋体" panose="02010600030101010101" pitchFamily="2" charset="-122"/>
              </a:rPr>
              <a:t>地址</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nvGrpSpPr>
          <p:cNvPr id="2" name="Group 5"/>
          <p:cNvGrpSpPr/>
          <p:nvPr/>
        </p:nvGrpSpPr>
        <p:grpSpPr>
          <a:xfrm>
            <a:off x="3491230" y="3194685"/>
            <a:ext cx="2590800" cy="3127375"/>
            <a:chOff x="2400" y="1872"/>
            <a:chExt cx="1632" cy="1970"/>
          </a:xfrm>
        </p:grpSpPr>
        <p:sp>
          <p:nvSpPr>
            <p:cNvPr id="4101" name="Rectangle 6"/>
            <p:cNvSpPr/>
            <p:nvPr/>
          </p:nvSpPr>
          <p:spPr>
            <a:xfrm>
              <a:off x="3216" y="3206"/>
              <a:ext cx="816" cy="326"/>
            </a:xfrm>
            <a:prstGeom prst="rect">
              <a:avLst/>
            </a:prstGeom>
            <a:noFill/>
            <a:ln w="9525">
              <a:noFill/>
            </a:ln>
          </p:spPr>
          <p:txBody>
            <a:bodyPr anchor="t"/>
            <a:p>
              <a:pPr>
                <a:spcBef>
                  <a:spcPct val="20000"/>
                </a:spcBef>
              </a:pPr>
              <a:endParaRPr lang="zh-CN" altLang="zh-CN" sz="2800" b="1" dirty="0">
                <a:solidFill>
                  <a:srgbClr val="000099"/>
                </a:solidFill>
                <a:latin typeface="Arial" panose="020B0604020202020204" pitchFamily="34" charset="0"/>
                <a:ea typeface="宋体" panose="02010600030101010101" pitchFamily="2" charset="-122"/>
              </a:endParaRPr>
            </a:p>
          </p:txBody>
        </p:sp>
        <p:sp>
          <p:nvSpPr>
            <p:cNvPr id="4102" name="Rectangle 7"/>
            <p:cNvSpPr/>
            <p:nvPr/>
          </p:nvSpPr>
          <p:spPr>
            <a:xfrm>
              <a:off x="3216" y="2880"/>
              <a:ext cx="816" cy="326"/>
            </a:xfrm>
            <a:prstGeom prst="rect">
              <a:avLst/>
            </a:prstGeom>
            <a:noFill/>
            <a:ln w="9525">
              <a:noFill/>
            </a:ln>
          </p:spPr>
          <p:txBody>
            <a:bodyPr anchor="t"/>
            <a:p>
              <a:pPr>
                <a:spcBef>
                  <a:spcPct val="20000"/>
                </a:spcBef>
              </a:pPr>
              <a:endParaRPr lang="zh-CN" altLang="zh-CN" sz="2800" b="1" dirty="0">
                <a:solidFill>
                  <a:srgbClr val="000099"/>
                </a:solidFill>
                <a:latin typeface="Arial" panose="020B0604020202020204" pitchFamily="34" charset="0"/>
                <a:ea typeface="宋体" panose="02010600030101010101" pitchFamily="2" charset="-122"/>
              </a:endParaRPr>
            </a:p>
          </p:txBody>
        </p:sp>
        <p:sp>
          <p:nvSpPr>
            <p:cNvPr id="4103" name="Rectangle 8"/>
            <p:cNvSpPr/>
            <p:nvPr/>
          </p:nvSpPr>
          <p:spPr>
            <a:xfrm>
              <a:off x="3216" y="2534"/>
              <a:ext cx="816" cy="346"/>
            </a:xfrm>
            <a:prstGeom prst="rect">
              <a:avLst/>
            </a:prstGeom>
            <a:noFill/>
            <a:ln w="9525">
              <a:noFill/>
            </a:ln>
          </p:spPr>
          <p:txBody>
            <a:bodyPr anchor="t"/>
            <a:p>
              <a:pPr>
                <a:spcBef>
                  <a:spcPct val="20000"/>
                </a:spcBef>
              </a:pPr>
              <a:endParaRPr lang="zh-CN" altLang="zh-CN" sz="2800" b="1" dirty="0">
                <a:solidFill>
                  <a:srgbClr val="000099"/>
                </a:solidFill>
                <a:latin typeface="Arial" panose="020B0604020202020204" pitchFamily="34" charset="0"/>
                <a:ea typeface="宋体" panose="02010600030101010101" pitchFamily="2" charset="-122"/>
              </a:endParaRPr>
            </a:p>
          </p:txBody>
        </p:sp>
        <p:sp>
          <p:nvSpPr>
            <p:cNvPr id="4104" name="Rectangle 9"/>
            <p:cNvSpPr/>
            <p:nvPr/>
          </p:nvSpPr>
          <p:spPr>
            <a:xfrm>
              <a:off x="3216" y="2208"/>
              <a:ext cx="816" cy="326"/>
            </a:xfrm>
            <a:prstGeom prst="rect">
              <a:avLst/>
            </a:prstGeom>
            <a:noFill/>
            <a:ln w="9525">
              <a:noFill/>
            </a:ln>
          </p:spPr>
          <p:txBody>
            <a:bodyPr anchor="t"/>
            <a:p>
              <a:pPr>
                <a:spcBef>
                  <a:spcPct val="20000"/>
                </a:spcBef>
              </a:pPr>
              <a:endParaRPr lang="zh-CN" altLang="zh-CN" sz="2800" b="1" dirty="0">
                <a:solidFill>
                  <a:srgbClr val="000099"/>
                </a:solidFill>
                <a:latin typeface="Arial" panose="020B0604020202020204" pitchFamily="34" charset="0"/>
                <a:ea typeface="宋体" panose="02010600030101010101" pitchFamily="2" charset="-122"/>
              </a:endParaRPr>
            </a:p>
          </p:txBody>
        </p:sp>
        <p:sp>
          <p:nvSpPr>
            <p:cNvPr id="4105" name="Rectangle 10"/>
            <p:cNvSpPr/>
            <p:nvPr/>
          </p:nvSpPr>
          <p:spPr>
            <a:xfrm>
              <a:off x="3216" y="1872"/>
              <a:ext cx="816" cy="336"/>
            </a:xfrm>
            <a:prstGeom prst="rect">
              <a:avLst/>
            </a:prstGeom>
            <a:noFill/>
            <a:ln w="9525">
              <a:noFill/>
            </a:ln>
          </p:spPr>
          <p:txBody>
            <a:bodyPr anchor="t"/>
            <a:p>
              <a:pPr>
                <a:spcBef>
                  <a:spcPct val="20000"/>
                </a:spcBef>
              </a:pPr>
              <a:endParaRPr lang="zh-CN" altLang="zh-CN" sz="2800" b="1" dirty="0">
                <a:solidFill>
                  <a:srgbClr val="000099"/>
                </a:solidFill>
                <a:latin typeface="Arial" panose="020B0604020202020204" pitchFamily="34" charset="0"/>
                <a:ea typeface="宋体" panose="02010600030101010101" pitchFamily="2" charset="-122"/>
              </a:endParaRPr>
            </a:p>
          </p:txBody>
        </p:sp>
        <p:sp>
          <p:nvSpPr>
            <p:cNvPr id="4106" name="Line 11"/>
            <p:cNvSpPr/>
            <p:nvPr/>
          </p:nvSpPr>
          <p:spPr>
            <a:xfrm>
              <a:off x="3216" y="1872"/>
              <a:ext cx="816" cy="0"/>
            </a:xfrm>
            <a:prstGeom prst="line">
              <a:avLst/>
            </a:prstGeom>
            <a:ln w="28575" cap="sq" cmpd="sng">
              <a:solidFill>
                <a:schemeClr val="tx1"/>
              </a:solidFill>
              <a:prstDash val="solid"/>
              <a:round/>
              <a:headEnd type="none" w="med" len="med"/>
              <a:tailEnd type="none" w="med" len="med"/>
            </a:ln>
          </p:spPr>
        </p:sp>
        <p:sp>
          <p:nvSpPr>
            <p:cNvPr id="4107" name="Line 12"/>
            <p:cNvSpPr/>
            <p:nvPr/>
          </p:nvSpPr>
          <p:spPr>
            <a:xfrm>
              <a:off x="3216" y="2208"/>
              <a:ext cx="816" cy="0"/>
            </a:xfrm>
            <a:prstGeom prst="line">
              <a:avLst/>
            </a:prstGeom>
            <a:ln w="12700" cap="flat" cmpd="sng">
              <a:solidFill>
                <a:schemeClr val="tx1"/>
              </a:solidFill>
              <a:prstDash val="solid"/>
              <a:round/>
              <a:headEnd type="none" w="med" len="med"/>
              <a:tailEnd type="none" w="med" len="med"/>
            </a:ln>
          </p:spPr>
        </p:sp>
        <p:sp>
          <p:nvSpPr>
            <p:cNvPr id="4108" name="Line 13"/>
            <p:cNvSpPr/>
            <p:nvPr/>
          </p:nvSpPr>
          <p:spPr>
            <a:xfrm>
              <a:off x="3216" y="2534"/>
              <a:ext cx="816" cy="0"/>
            </a:xfrm>
            <a:prstGeom prst="line">
              <a:avLst/>
            </a:prstGeom>
            <a:ln w="12700" cap="flat" cmpd="sng">
              <a:solidFill>
                <a:schemeClr val="tx1"/>
              </a:solidFill>
              <a:prstDash val="solid"/>
              <a:round/>
              <a:headEnd type="none" w="med" len="med"/>
              <a:tailEnd type="none" w="med" len="med"/>
            </a:ln>
          </p:spPr>
        </p:sp>
        <p:sp>
          <p:nvSpPr>
            <p:cNvPr id="4109" name="Line 14"/>
            <p:cNvSpPr/>
            <p:nvPr/>
          </p:nvSpPr>
          <p:spPr>
            <a:xfrm>
              <a:off x="3216" y="2880"/>
              <a:ext cx="816" cy="0"/>
            </a:xfrm>
            <a:prstGeom prst="line">
              <a:avLst/>
            </a:prstGeom>
            <a:ln w="12700" cap="flat" cmpd="sng">
              <a:solidFill>
                <a:schemeClr val="tx1"/>
              </a:solidFill>
              <a:prstDash val="solid"/>
              <a:round/>
              <a:headEnd type="none" w="med" len="med"/>
              <a:tailEnd type="none" w="med" len="med"/>
            </a:ln>
          </p:spPr>
        </p:sp>
        <p:sp>
          <p:nvSpPr>
            <p:cNvPr id="4110" name="Line 15"/>
            <p:cNvSpPr/>
            <p:nvPr/>
          </p:nvSpPr>
          <p:spPr>
            <a:xfrm>
              <a:off x="3216" y="3532"/>
              <a:ext cx="816" cy="0"/>
            </a:xfrm>
            <a:prstGeom prst="line">
              <a:avLst/>
            </a:prstGeom>
            <a:ln w="28575" cap="sq" cmpd="sng">
              <a:solidFill>
                <a:schemeClr val="tx1"/>
              </a:solidFill>
              <a:prstDash val="solid"/>
              <a:round/>
              <a:headEnd type="none" w="med" len="med"/>
              <a:tailEnd type="none" w="med" len="med"/>
            </a:ln>
          </p:spPr>
        </p:sp>
        <p:sp>
          <p:nvSpPr>
            <p:cNvPr id="4111" name="Line 16"/>
            <p:cNvSpPr/>
            <p:nvPr/>
          </p:nvSpPr>
          <p:spPr>
            <a:xfrm>
              <a:off x="3216" y="1872"/>
              <a:ext cx="0" cy="1660"/>
            </a:xfrm>
            <a:prstGeom prst="line">
              <a:avLst/>
            </a:prstGeom>
            <a:ln w="28575" cap="sq" cmpd="sng">
              <a:solidFill>
                <a:schemeClr val="tx1"/>
              </a:solidFill>
              <a:prstDash val="solid"/>
              <a:round/>
              <a:headEnd type="none" w="med" len="med"/>
              <a:tailEnd type="none" w="med" len="med"/>
            </a:ln>
          </p:spPr>
        </p:sp>
        <p:sp>
          <p:nvSpPr>
            <p:cNvPr id="4112" name="Line 17"/>
            <p:cNvSpPr/>
            <p:nvPr/>
          </p:nvSpPr>
          <p:spPr>
            <a:xfrm>
              <a:off x="4032" y="1872"/>
              <a:ext cx="0" cy="1660"/>
            </a:xfrm>
            <a:prstGeom prst="line">
              <a:avLst/>
            </a:prstGeom>
            <a:ln w="28575" cap="sq" cmpd="sng">
              <a:solidFill>
                <a:schemeClr val="tx1"/>
              </a:solidFill>
              <a:prstDash val="solid"/>
              <a:round/>
              <a:headEnd type="none" w="med" len="med"/>
              <a:tailEnd type="none" w="med" len="med"/>
            </a:ln>
          </p:spPr>
        </p:sp>
        <p:sp>
          <p:nvSpPr>
            <p:cNvPr id="4113" name="Line 18"/>
            <p:cNvSpPr/>
            <p:nvPr/>
          </p:nvSpPr>
          <p:spPr>
            <a:xfrm>
              <a:off x="3216" y="3206"/>
              <a:ext cx="816" cy="0"/>
            </a:xfrm>
            <a:prstGeom prst="line">
              <a:avLst/>
            </a:prstGeom>
            <a:ln w="12700" cap="flat" cmpd="sng">
              <a:solidFill>
                <a:schemeClr val="tx1"/>
              </a:solidFill>
              <a:prstDash val="solid"/>
              <a:round/>
              <a:headEnd type="none" w="med" len="med"/>
              <a:tailEnd type="none" w="med" len="med"/>
            </a:ln>
          </p:spPr>
        </p:sp>
        <p:sp>
          <p:nvSpPr>
            <p:cNvPr id="4114" name="Text Box 19"/>
            <p:cNvSpPr txBox="1"/>
            <p:nvPr/>
          </p:nvSpPr>
          <p:spPr>
            <a:xfrm>
              <a:off x="2400" y="1920"/>
              <a:ext cx="624" cy="1628"/>
            </a:xfrm>
            <a:prstGeom prst="rect">
              <a:avLst/>
            </a:prstGeom>
            <a:noFill/>
            <a:ln w="9525">
              <a:noFill/>
            </a:ln>
          </p:spPr>
          <p:txBody>
            <a:bodyPr lIns="18000" tIns="0" rIns="18000" bIns="0" anchor="t">
              <a:spAutoFit/>
            </a:bodyPr>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2000H</a:t>
              </a:r>
              <a:endParaRPr lang="en-US" altLang="zh-CN" sz="2400" b="1" dirty="0">
                <a:solidFill>
                  <a:srgbClr val="000099"/>
                </a:solidFill>
                <a:latin typeface="Times New Roman" panose="02020603050405020304" pitchFamily="18" charset="0"/>
                <a:ea typeface="宋体" panose="02010600030101010101" pitchFamily="2" charset="-122"/>
              </a:endParaRPr>
            </a:p>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2001H</a:t>
              </a:r>
              <a:endParaRPr lang="en-US" altLang="zh-CN" sz="2400" b="1" dirty="0">
                <a:solidFill>
                  <a:srgbClr val="000099"/>
                </a:solidFill>
                <a:latin typeface="Times New Roman" panose="02020603050405020304" pitchFamily="18" charset="0"/>
                <a:ea typeface="宋体" panose="02010600030101010101" pitchFamily="2" charset="-122"/>
              </a:endParaRPr>
            </a:p>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2002H</a:t>
              </a:r>
              <a:endParaRPr lang="en-US" altLang="zh-CN" sz="2400" b="1" dirty="0">
                <a:solidFill>
                  <a:srgbClr val="000099"/>
                </a:solidFill>
                <a:latin typeface="Times New Roman" panose="02020603050405020304" pitchFamily="18" charset="0"/>
                <a:ea typeface="宋体" panose="02010600030101010101" pitchFamily="2" charset="-122"/>
              </a:endParaRPr>
            </a:p>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2003H</a:t>
              </a:r>
              <a:endParaRPr lang="en-US" altLang="zh-CN" sz="2400" b="1" dirty="0">
                <a:solidFill>
                  <a:srgbClr val="000099"/>
                </a:solidFill>
                <a:latin typeface="Times New Roman" panose="02020603050405020304" pitchFamily="18" charset="0"/>
                <a:ea typeface="宋体" panose="02010600030101010101" pitchFamily="2" charset="-122"/>
              </a:endParaRPr>
            </a:p>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2004H</a:t>
              </a:r>
              <a:endParaRPr lang="en-US" altLang="zh-CN" sz="2400" b="1" dirty="0">
                <a:solidFill>
                  <a:srgbClr val="000099"/>
                </a:solidFill>
                <a:latin typeface="Times New Roman" panose="02020603050405020304" pitchFamily="18" charset="0"/>
                <a:ea typeface="宋体" panose="02010600030101010101" pitchFamily="2" charset="-122"/>
              </a:endParaRPr>
            </a:p>
          </p:txBody>
        </p:sp>
        <p:sp>
          <p:nvSpPr>
            <p:cNvPr id="4115" name="Text Box 20"/>
            <p:cNvSpPr txBox="1"/>
            <p:nvPr/>
          </p:nvSpPr>
          <p:spPr>
            <a:xfrm>
              <a:off x="3408" y="1920"/>
              <a:ext cx="240" cy="232"/>
            </a:xfrm>
            <a:prstGeom prst="rect">
              <a:avLst/>
            </a:prstGeom>
            <a:noFill/>
            <a:ln w="9525">
              <a:noFill/>
            </a:ln>
          </p:spPr>
          <p:txBody>
            <a:bodyPr lIns="0" tIns="0" rIns="0" bIns="0" anchor="t">
              <a:spAutoFit/>
            </a:bodyPr>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3</a:t>
              </a:r>
              <a:endParaRPr lang="en-US" altLang="zh-CN" sz="2400" b="1" dirty="0">
                <a:solidFill>
                  <a:srgbClr val="000099"/>
                </a:solidFill>
                <a:latin typeface="Times New Roman" panose="02020603050405020304" pitchFamily="18" charset="0"/>
                <a:ea typeface="宋体" panose="02010600030101010101" pitchFamily="2" charset="-122"/>
              </a:endParaRPr>
            </a:p>
          </p:txBody>
        </p:sp>
        <p:sp>
          <p:nvSpPr>
            <p:cNvPr id="4116" name="Text Box 21"/>
            <p:cNvSpPr txBox="1"/>
            <p:nvPr/>
          </p:nvSpPr>
          <p:spPr>
            <a:xfrm>
              <a:off x="3456" y="2592"/>
              <a:ext cx="240" cy="232"/>
            </a:xfrm>
            <a:prstGeom prst="rect">
              <a:avLst/>
            </a:prstGeom>
            <a:noFill/>
            <a:ln w="9525">
              <a:noFill/>
            </a:ln>
          </p:spPr>
          <p:txBody>
            <a:bodyPr lIns="0" tIns="0" rIns="0" bIns="0" anchor="t">
              <a:spAutoFit/>
            </a:bodyPr>
            <a:p>
              <a:pPr>
                <a:spcBef>
                  <a:spcPct val="50000"/>
                </a:spcBef>
              </a:pPr>
              <a:r>
                <a:rPr lang="en-US" altLang="zh-CN" sz="2400" b="1" dirty="0">
                  <a:solidFill>
                    <a:srgbClr val="000099"/>
                  </a:solidFill>
                  <a:latin typeface="Times New Roman" panose="02020603050405020304" pitchFamily="18" charset="0"/>
                  <a:ea typeface="宋体" panose="02010600030101010101" pitchFamily="2" charset="-122"/>
                </a:rPr>
                <a:t>5</a:t>
              </a:r>
              <a:endParaRPr lang="en-US" altLang="zh-CN" sz="2400" b="1" dirty="0">
                <a:solidFill>
                  <a:srgbClr val="000099"/>
                </a:solidFill>
                <a:latin typeface="Times New Roman" panose="02020603050405020304" pitchFamily="18" charset="0"/>
                <a:ea typeface="宋体" panose="02010600030101010101" pitchFamily="2" charset="-122"/>
              </a:endParaRPr>
            </a:p>
          </p:txBody>
        </p:sp>
        <p:sp>
          <p:nvSpPr>
            <p:cNvPr id="4117" name="Text Box 22"/>
            <p:cNvSpPr txBox="1"/>
            <p:nvPr/>
          </p:nvSpPr>
          <p:spPr>
            <a:xfrm>
              <a:off x="3312" y="3552"/>
              <a:ext cx="672" cy="290"/>
            </a:xfrm>
            <a:prstGeom prst="rect">
              <a:avLst/>
            </a:prstGeom>
            <a:noFill/>
            <a:ln w="9525">
              <a:noFill/>
            </a:ln>
          </p:spPr>
          <p:txBody>
            <a:bodyPr anchor="t">
              <a:spAutoFit/>
            </a:bodyPr>
            <a:p>
              <a:pPr>
                <a:spcBef>
                  <a:spcPct val="50000"/>
                </a:spcBef>
              </a:pPr>
              <a:r>
                <a:rPr lang="zh-CN" altLang="en-US" sz="2400" b="1" dirty="0">
                  <a:solidFill>
                    <a:srgbClr val="000099"/>
                  </a:solidFill>
                  <a:latin typeface="Times New Roman" panose="02020603050405020304" pitchFamily="18" charset="0"/>
                  <a:ea typeface="宋体" panose="02010600030101010101" pitchFamily="2" charset="-122"/>
                </a:rPr>
                <a:t>内存</a:t>
              </a:r>
              <a:endParaRPr lang="zh-CN" altLang="en-US" sz="2400" b="1" dirty="0">
                <a:solidFill>
                  <a:srgbClr val="000099"/>
                </a:solidFill>
                <a:latin typeface="Times New Roman" panose="02020603050405020304" pitchFamily="18" charset="0"/>
                <a:ea typeface="宋体" panose="02010600030101010101" pitchFamily="2" charset="-122"/>
              </a:endParaRPr>
            </a:p>
          </p:txBody>
        </p:sp>
      </p:grpSp>
      <p:sp>
        <p:nvSpPr>
          <p:cNvPr id="4119" name="AutoShape 23"/>
          <p:cNvSpPr/>
          <p:nvPr/>
        </p:nvSpPr>
        <p:spPr>
          <a:xfrm>
            <a:off x="1517968" y="3194685"/>
            <a:ext cx="1516062" cy="881063"/>
          </a:xfrm>
          <a:prstGeom prst="wedgeRoundRectCallout">
            <a:avLst>
              <a:gd name="adj1" fmla="val 79602"/>
              <a:gd name="adj2" fmla="val -26120"/>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nSpc>
                <a:spcPct val="110000"/>
              </a:lnSpc>
              <a:spcBef>
                <a:spcPct val="50000"/>
              </a:spcBef>
            </a:pPr>
            <a:r>
              <a:rPr lang="zh-CN" altLang="en-US" sz="2600" b="1" dirty="0">
                <a:solidFill>
                  <a:srgbClr val="FFFF00"/>
                </a:solidFill>
                <a:latin typeface="Times New Roman" panose="02020603050405020304" pitchFamily="18" charset="0"/>
                <a:ea typeface="宋体" panose="02010600030101010101" pitchFamily="2" charset="-122"/>
              </a:rPr>
              <a:t>内存单元的地址</a:t>
            </a:r>
            <a:endParaRPr lang="zh-CN" altLang="en-US" sz="2600" b="1" dirty="0">
              <a:solidFill>
                <a:srgbClr val="FFFF00"/>
              </a:solidFill>
              <a:latin typeface="Times New Roman" panose="02020603050405020304" pitchFamily="18" charset="0"/>
              <a:ea typeface="宋体" panose="02010600030101010101" pitchFamily="2" charset="-122"/>
            </a:endParaRPr>
          </a:p>
        </p:txBody>
      </p:sp>
      <p:sp>
        <p:nvSpPr>
          <p:cNvPr id="4120" name="AutoShape 24"/>
          <p:cNvSpPr/>
          <p:nvPr/>
        </p:nvSpPr>
        <p:spPr>
          <a:xfrm>
            <a:off x="6277293" y="4245610"/>
            <a:ext cx="1390650" cy="949325"/>
          </a:xfrm>
          <a:prstGeom prst="wedgeRoundRectCallout">
            <a:avLst>
              <a:gd name="adj1" fmla="val -81722"/>
              <a:gd name="adj2" fmla="val -26935"/>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nSpc>
                <a:spcPct val="110000"/>
              </a:lnSpc>
              <a:spcBef>
                <a:spcPct val="50000"/>
              </a:spcBef>
            </a:pPr>
            <a:r>
              <a:rPr lang="zh-CN" altLang="en-US" sz="2400" b="1" dirty="0">
                <a:solidFill>
                  <a:srgbClr val="FFFF00"/>
                </a:solidFill>
                <a:latin typeface="Times New Roman" panose="02020603050405020304" pitchFamily="18" charset="0"/>
                <a:ea typeface="宋体" panose="02010600030101010101" pitchFamily="2" charset="-122"/>
              </a:rPr>
              <a:t>内存单元的内容</a:t>
            </a:r>
            <a:endParaRPr lang="zh-CN" altLang="en-US" sz="2400" b="1"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left)">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9"/>
                                        </p:tgtEl>
                                        <p:attrNameLst>
                                          <p:attrName>style.visibility</p:attrName>
                                        </p:attrNameLst>
                                      </p:cBhvr>
                                      <p:to>
                                        <p:strVal val="visible"/>
                                      </p:to>
                                    </p:set>
                                    <p:animEffect transition="in" filter="wipe(left)">
                                      <p:cBhvr>
                                        <p:cTn id="22" dur="500"/>
                                        <p:tgtEl>
                                          <p:spTgt spid="4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20"/>
                                        </p:tgtEl>
                                        <p:attrNameLst>
                                          <p:attrName>style.visibility</p:attrName>
                                        </p:attrNameLst>
                                      </p:cBhvr>
                                      <p:to>
                                        <p:strVal val="visible"/>
                                      </p:to>
                                    </p:set>
                                    <p:animEffect transition="in" filter="wipe(left)">
                                      <p:cBhvr>
                                        <p:cTn id="27"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19" grpId="0" bldLvl="0" animBg="1"/>
      <p:bldP spid="41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60195" y="1279525"/>
            <a:ext cx="4497705" cy="3272790"/>
          </a:xfrm>
          <a:prstGeom prst="rect">
            <a:avLst/>
          </a:prstGeom>
        </p:spPr>
      </p:pic>
      <p:sp>
        <p:nvSpPr>
          <p:cNvPr id="22529" name="Text Box 2"/>
          <p:cNvSpPr txBox="1"/>
          <p:nvPr/>
        </p:nvSpPr>
        <p:spPr>
          <a:xfrm>
            <a:off x="894080" y="730250"/>
            <a:ext cx="8229600" cy="360045"/>
          </a:xfrm>
          <a:prstGeom prst="rect">
            <a:avLst/>
          </a:prstGeom>
          <a:noFill/>
          <a:ln w="41275">
            <a:noFill/>
          </a:ln>
        </p:spPr>
        <p:txBody>
          <a:bodyPr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用</a:t>
            </a:r>
            <a:r>
              <a:rPr lang="zh-CN" altLang="en-US" sz="2000" dirty="0">
                <a:solidFill>
                  <a:srgbClr val="0000CC"/>
                </a:solidFill>
                <a:latin typeface="Times New Roman" panose="02020603050405020304" pitchFamily="18" charset="0"/>
                <a:ea typeface="宋体" panose="02010600030101010101" pitchFamily="2" charset="-122"/>
              </a:rPr>
              <a:t>指向数组的指针变量</a:t>
            </a:r>
            <a:r>
              <a:rPr lang="zh-CN" altLang="en-US" sz="2000" dirty="0">
                <a:latin typeface="Times New Roman" panose="02020603050405020304" pitchFamily="18" charset="0"/>
                <a:ea typeface="宋体" panose="02010600030101010101" pitchFamily="2" charset="-122"/>
              </a:rPr>
              <a:t>输出数组的全部元素</a:t>
            </a:r>
            <a:endParaRPr lang="zh-CN" altLang="en-US" sz="2000" dirty="0">
              <a:latin typeface="Times New Roman" panose="02020603050405020304" pitchFamily="18" charset="0"/>
              <a:ea typeface="宋体" panose="02010600030101010101" pitchFamily="2" charset="-122"/>
            </a:endParaRPr>
          </a:p>
        </p:txBody>
      </p:sp>
      <p:sp>
        <p:nvSpPr>
          <p:cNvPr id="30725" name="AutoShape 5"/>
          <p:cNvSpPr/>
          <p:nvPr/>
        </p:nvSpPr>
        <p:spPr>
          <a:xfrm>
            <a:off x="4981575" y="2746375"/>
            <a:ext cx="1871980" cy="365760"/>
          </a:xfrm>
          <a:prstGeom prst="wedgeRoundRectCallout">
            <a:avLst>
              <a:gd name="adj1" fmla="val -78079"/>
              <a:gd name="adj2" fmla="val 19444"/>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200" dirty="0">
                <a:solidFill>
                  <a:srgbClr val="FFFF00"/>
                </a:solidFill>
                <a:latin typeface="宋体" panose="02010600030101010101" pitchFamily="2" charset="-122"/>
              </a:rPr>
              <a:t>输入数组元素</a:t>
            </a:r>
            <a:endParaRPr lang="zh-CN" altLang="en-US" sz="2200" dirty="0">
              <a:solidFill>
                <a:srgbClr val="FFFF00"/>
              </a:solidFill>
              <a:latin typeface="宋体" panose="02010600030101010101" pitchFamily="2" charset="-122"/>
            </a:endParaRPr>
          </a:p>
        </p:txBody>
      </p:sp>
      <p:sp>
        <p:nvSpPr>
          <p:cNvPr id="30726" name="AutoShape 6"/>
          <p:cNvSpPr/>
          <p:nvPr/>
        </p:nvSpPr>
        <p:spPr>
          <a:xfrm>
            <a:off x="959485" y="2990215"/>
            <a:ext cx="1811020" cy="374015"/>
          </a:xfrm>
          <a:prstGeom prst="wedgeRoundRectCallout">
            <a:avLst>
              <a:gd name="adj1" fmla="val 65568"/>
              <a:gd name="adj2" fmla="val 81250"/>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200" dirty="0">
                <a:solidFill>
                  <a:srgbClr val="FFFF00"/>
                </a:solidFill>
                <a:latin typeface="宋体" panose="02010600030101010101" pitchFamily="2" charset="-122"/>
              </a:rPr>
              <a:t>指针变量赋初值</a:t>
            </a:r>
            <a:endParaRPr lang="zh-CN" altLang="en-US" sz="2200" dirty="0">
              <a:solidFill>
                <a:srgbClr val="FFFF00"/>
              </a:solidFill>
              <a:latin typeface="宋体" panose="02010600030101010101" pitchFamily="2" charset="-122"/>
            </a:endParaRPr>
          </a:p>
        </p:txBody>
      </p:sp>
      <p:sp>
        <p:nvSpPr>
          <p:cNvPr id="30727" name="AutoShape 7"/>
          <p:cNvSpPr/>
          <p:nvPr/>
        </p:nvSpPr>
        <p:spPr>
          <a:xfrm>
            <a:off x="6182360" y="3776345"/>
            <a:ext cx="1901825" cy="402590"/>
          </a:xfrm>
          <a:prstGeom prst="wedgeRoundRectCallout">
            <a:avLst>
              <a:gd name="adj1" fmla="val -77479"/>
              <a:gd name="adj2" fmla="val -65930"/>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200" dirty="0">
                <a:solidFill>
                  <a:srgbClr val="FFFF00"/>
                </a:solidFill>
                <a:latin typeface="宋体" panose="02010600030101010101" pitchFamily="2" charset="-122"/>
              </a:rPr>
              <a:t>指向下一元素</a:t>
            </a:r>
            <a:endParaRPr lang="zh-CN" altLang="en-US" sz="2200" dirty="0">
              <a:solidFill>
                <a:srgbClr val="FFFF00"/>
              </a:solidFill>
              <a:latin typeface="宋体" panose="02010600030101010101" pitchFamily="2" charset="-122"/>
            </a:endParaRPr>
          </a:p>
        </p:txBody>
      </p:sp>
      <p:sp>
        <p:nvSpPr>
          <p:cNvPr id="30728" name="AutoShape 8"/>
          <p:cNvSpPr/>
          <p:nvPr/>
        </p:nvSpPr>
        <p:spPr>
          <a:xfrm>
            <a:off x="3071495" y="4662805"/>
            <a:ext cx="2493010" cy="365760"/>
          </a:xfrm>
          <a:prstGeom prst="wedgeRoundRectCallout">
            <a:avLst>
              <a:gd name="adj1" fmla="val -12251"/>
              <a:gd name="adj2" fmla="val -178472"/>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200" dirty="0">
                <a:solidFill>
                  <a:srgbClr val="FFFF00"/>
                </a:solidFill>
                <a:latin typeface="宋体" panose="02010600030101010101" pitchFamily="2" charset="-122"/>
              </a:rPr>
              <a:t>输出指针指向的数据</a:t>
            </a:r>
            <a:endParaRPr lang="zh-CN" altLang="en-US" sz="2200" dirty="0">
              <a:solidFill>
                <a:srgbClr val="FFFF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dissolve">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dissolve">
                                      <p:cBhvr>
                                        <p:cTn id="12" dur="5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dissolve">
                                      <p:cBhvr>
                                        <p:cTn id="17" dur="500"/>
                                        <p:tgtEl>
                                          <p:spTgt spid="307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dissolve">
                                      <p:cBhvr>
                                        <p:cTn id="22"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ldLvl="0" animBg="1"/>
      <p:bldP spid="30726" grpId="0" bldLvl="0" animBg="1"/>
      <p:bldP spid="30727" grpId="0" bldLvl="0" animBg="1"/>
      <p:bldP spid="3072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793750" y="599440"/>
            <a:ext cx="3148330" cy="452120"/>
          </a:xfrm>
          <a:prstGeom prst="rect">
            <a:avLst/>
          </a:prstGeom>
          <a:noFill/>
          <a:ln w="41275">
            <a:noFill/>
          </a:ln>
        </p:spPr>
        <p:txBody>
          <a:bodyPr wrap="square" lIns="18000" tIns="10800" rIns="18000" bIns="10800" anchor="t">
            <a:spAutoFit/>
          </a:bodyPr>
          <a:p>
            <a:pPr>
              <a:lnSpc>
                <a:spcPct val="140000"/>
              </a:lnSpc>
              <a:spcBef>
                <a:spcPct val="50000"/>
              </a:spcBef>
            </a:pPr>
            <a:r>
              <a:rPr lang="zh-CN" altLang="en-US" sz="2000" b="1" dirty="0">
                <a:latin typeface="Times New Roman" panose="02020603050405020304" pitchFamily="18" charset="0"/>
                <a:ea typeface="宋体" panose="02010600030101010101" pitchFamily="2" charset="-122"/>
              </a:rPr>
              <a:t>三、数组名作函数参数</a:t>
            </a:r>
            <a:endParaRPr lang="zh-CN" altLang="en-US" sz="2000" b="1" dirty="0">
              <a:latin typeface="Times New Roman" panose="02020603050405020304" pitchFamily="18" charset="0"/>
              <a:ea typeface="宋体" panose="02010600030101010101" pitchFamily="2" charset="-122"/>
            </a:endParaRPr>
          </a:p>
        </p:txBody>
      </p:sp>
      <p:sp>
        <p:nvSpPr>
          <p:cNvPr id="33795" name="Text Box 3"/>
          <p:cNvSpPr txBox="1"/>
          <p:nvPr/>
        </p:nvSpPr>
        <p:spPr>
          <a:xfrm>
            <a:off x="810895" y="1195705"/>
            <a:ext cx="10570210" cy="760095"/>
          </a:xfrm>
          <a:prstGeom prst="rect">
            <a:avLst/>
          </a:prstGeom>
          <a:noFill/>
          <a:ln w="41275">
            <a:noFill/>
          </a:ln>
        </p:spPr>
        <p:txBody>
          <a:bodyPr wrap="square" lIns="18000" tIns="10800" rIns="18000" bIns="10800" anchor="t">
            <a:spAutoFit/>
          </a:bodyPr>
          <a:p>
            <a:pPr indent="508000">
              <a:lnSpc>
                <a:spcPct val="120000"/>
              </a:lnSpc>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宋体" panose="02010600030101010101" pitchFamily="2" charset="-122"/>
              </a:rPr>
              <a:t>数组名可以作函数的实参和形参，传递的是</a:t>
            </a:r>
            <a:r>
              <a:rPr lang="zh-CN" altLang="en-US" sz="2000" dirty="0">
                <a:solidFill>
                  <a:srgbClr val="0000CC"/>
                </a:solidFill>
                <a:latin typeface="Times New Roman" panose="02020603050405020304" pitchFamily="18" charset="0"/>
                <a:ea typeface="宋体" panose="02010600030101010101" pitchFamily="2" charset="-122"/>
              </a:rPr>
              <a:t>数组的地址</a:t>
            </a:r>
            <a:r>
              <a:rPr lang="zh-CN" altLang="en-US" sz="2000" dirty="0">
                <a:latin typeface="Times New Roman" panose="02020603050405020304" pitchFamily="18" charset="0"/>
                <a:ea typeface="宋体" panose="02010600030101010101" pitchFamily="2" charset="-122"/>
              </a:rPr>
              <a:t>。这样，</a:t>
            </a:r>
            <a:r>
              <a:rPr lang="zh-CN" altLang="en-US" sz="2000" dirty="0">
                <a:solidFill>
                  <a:schemeClr val="tx2"/>
                </a:solidFill>
                <a:latin typeface="Times New Roman" panose="02020603050405020304" pitchFamily="18" charset="0"/>
                <a:ea typeface="宋体" panose="02010600030101010101" pitchFamily="2" charset="-122"/>
              </a:rPr>
              <a:t>实参、形参共同指向同一段内存单元</a:t>
            </a:r>
            <a:r>
              <a:rPr lang="zh-CN" altLang="en-US" sz="2000" dirty="0">
                <a:latin typeface="Times New Roman" panose="02020603050405020304" pitchFamily="18" charset="0"/>
                <a:ea typeface="宋体" panose="02010600030101010101" pitchFamily="2" charset="-122"/>
              </a:rPr>
              <a:t>，内存单元中的数据发生变化，这种变化会反应到主调函数内。</a:t>
            </a:r>
            <a:endParaRPr lang="zh-CN" altLang="en-US" sz="2000" dirty="0">
              <a:latin typeface="Times New Roman" panose="02020603050405020304" pitchFamily="18" charset="0"/>
              <a:ea typeface="宋体" panose="02010600030101010101" pitchFamily="2" charset="-122"/>
            </a:endParaRPr>
          </a:p>
        </p:txBody>
      </p:sp>
      <p:sp>
        <p:nvSpPr>
          <p:cNvPr id="33796" name="Text Box 4"/>
          <p:cNvSpPr txBox="1"/>
          <p:nvPr/>
        </p:nvSpPr>
        <p:spPr>
          <a:xfrm>
            <a:off x="793750" y="2147570"/>
            <a:ext cx="10570210" cy="760095"/>
          </a:xfrm>
          <a:prstGeom prst="rect">
            <a:avLst/>
          </a:prstGeom>
          <a:noFill/>
          <a:ln w="41275">
            <a:noFill/>
          </a:ln>
        </p:spPr>
        <p:txBody>
          <a:bodyPr wrap="square" lIns="18000" tIns="10800" rIns="18000" bIns="10800" anchor="t">
            <a:spAutoFit/>
          </a:bodyPr>
          <a:p>
            <a:pPr indent="508000">
              <a:lnSpc>
                <a:spcPct val="120000"/>
              </a:lnSpc>
              <a:spcBef>
                <a:spcPct val="50000"/>
              </a:spcBef>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宋体" panose="02010600030101010101" pitchFamily="2" charset="-122"/>
              </a:rPr>
              <a:t>在函数调用时，</a:t>
            </a:r>
            <a:r>
              <a:rPr lang="zh-CN" altLang="en-US" sz="2000" dirty="0">
                <a:solidFill>
                  <a:srgbClr val="0000CC"/>
                </a:solidFill>
                <a:latin typeface="Times New Roman" panose="02020603050405020304" pitchFamily="18" charset="0"/>
                <a:ea typeface="宋体" panose="02010600030101010101" pitchFamily="2" charset="-122"/>
              </a:rPr>
              <a:t>形参数组并没有另外开辟新的存储单元</a:t>
            </a:r>
            <a:r>
              <a:rPr lang="zh-CN" altLang="en-US" sz="2000" dirty="0">
                <a:latin typeface="Times New Roman" panose="02020603050405020304" pitchFamily="18" charset="0"/>
                <a:ea typeface="宋体" panose="02010600030101010101" pitchFamily="2" charset="-122"/>
              </a:rPr>
              <a:t>，而是以实参数组的首地址作为形参数组的首地址。</a:t>
            </a:r>
            <a:r>
              <a:rPr lang="zh-CN" altLang="en-US" sz="2000" dirty="0">
                <a:solidFill>
                  <a:srgbClr val="0000CC"/>
                </a:solidFill>
                <a:latin typeface="Times New Roman" panose="02020603050405020304" pitchFamily="18" charset="0"/>
                <a:ea typeface="宋体" panose="02010600030101010101" pitchFamily="2" charset="-122"/>
              </a:rPr>
              <a:t>这样形参数组的元素值发生了变化也就使实参数组的元素值发生了变化</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wipe(left)">
                                      <p:cBhvr>
                                        <p:cTn id="12"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
          <p:cNvSpPr txBox="1"/>
          <p:nvPr/>
        </p:nvSpPr>
        <p:spPr>
          <a:xfrm>
            <a:off x="650240" y="3155950"/>
            <a:ext cx="3592513" cy="1868170"/>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r>
              <a:rPr lang="en-US" altLang="zh-CN" sz="2000" dirty="0">
                <a:solidFill>
                  <a:srgbClr val="0000CC"/>
                </a:solidFill>
                <a:latin typeface="Times New Roman" panose="02020603050405020304" pitchFamily="18" charset="0"/>
                <a:ea typeface="宋体" panose="02010600030101010101" pitchFamily="2" charset="-122"/>
              </a:rPr>
              <a:t>int  array[10]</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f(</a:t>
            </a:r>
            <a:r>
              <a:rPr lang="en-US" altLang="zh-CN" sz="2000" dirty="0">
                <a:solidFill>
                  <a:srgbClr val="0000CC"/>
                </a:solidFill>
                <a:latin typeface="Times New Roman" panose="02020603050405020304" pitchFamily="18" charset="0"/>
                <a:ea typeface="宋体" panose="02010600030101010101" pitchFamily="2" charset="-122"/>
              </a:rPr>
              <a:t>array</a:t>
            </a:r>
            <a:r>
              <a:rPr lang="en-US" altLang="zh-CN" sz="2000" dirty="0">
                <a:latin typeface="Times New Roman" panose="02020603050405020304" pitchFamily="18" charset="0"/>
                <a:ea typeface="宋体" panose="02010600030101010101" pitchFamily="2" charset="-122"/>
              </a:rPr>
              <a:t>, 10);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4578" name="Text Box 3"/>
          <p:cNvSpPr txBox="1"/>
          <p:nvPr/>
        </p:nvSpPr>
        <p:spPr>
          <a:xfrm>
            <a:off x="650240" y="1295400"/>
            <a:ext cx="10493375" cy="94488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f(</a:t>
            </a:r>
            <a:r>
              <a:rPr lang="en-US" altLang="zh-CN" sz="2000" dirty="0">
                <a:solidFill>
                  <a:srgbClr val="FF0000"/>
                </a:solidFill>
                <a:latin typeface="Times New Roman" panose="02020603050405020304" pitchFamily="18" charset="0"/>
                <a:ea typeface="宋体" panose="02010600030101010101" pitchFamily="2" charset="-122"/>
              </a:rPr>
              <a:t>int  arr[ ]</a:t>
            </a:r>
            <a:r>
              <a:rPr lang="en-US" altLang="zh-CN" sz="2000" dirty="0">
                <a:latin typeface="Times New Roman" panose="02020603050405020304" pitchFamily="18" charset="0"/>
                <a:ea typeface="宋体" panose="02010600030101010101" pitchFamily="2" charset="-122"/>
              </a:rPr>
              <a:t>, int n){//</a:t>
            </a:r>
            <a:r>
              <a:rPr lang="zh-CN" altLang="en-US" sz="2000" dirty="0">
                <a:solidFill>
                  <a:schemeClr val="tx1"/>
                </a:solidFill>
                <a:latin typeface="Times New Roman" panose="02020603050405020304" pitchFamily="18" charset="0"/>
                <a:sym typeface="+mn-ea"/>
              </a:rPr>
              <a:t>用数组名作形参，因为接收的是地址，所以可以不指定具体的元素个数</a:t>
            </a:r>
            <a:endParaRPr lang="en-US" altLang="zh-CN" sz="2000" dirty="0">
              <a:solidFill>
                <a:schemeClr val="tx1"/>
              </a:solidFill>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4820" name="AutoShape 4"/>
          <p:cNvSpPr/>
          <p:nvPr/>
        </p:nvSpPr>
        <p:spPr>
          <a:xfrm>
            <a:off x="1330325" y="4762500"/>
            <a:ext cx="1165860" cy="373380"/>
          </a:xfrm>
          <a:prstGeom prst="wedgeRoundRectCallout">
            <a:avLst>
              <a:gd name="adj1" fmla="val -35361"/>
              <a:gd name="adj2" fmla="val -139477"/>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实参数组</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34821" name="AutoShape 5"/>
          <p:cNvSpPr/>
          <p:nvPr/>
        </p:nvSpPr>
        <p:spPr>
          <a:xfrm>
            <a:off x="2967990" y="1802130"/>
            <a:ext cx="3265805" cy="355600"/>
          </a:xfrm>
          <a:prstGeom prst="wedgeRoundRectCallout">
            <a:avLst>
              <a:gd name="adj1" fmla="val -88403"/>
              <a:gd name="adj2" fmla="val -80991"/>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形参数组</a:t>
            </a:r>
            <a:r>
              <a:rPr lang="en-US" altLang="zh-CN" sz="2000" dirty="0">
                <a:solidFill>
                  <a:srgbClr val="FFFF00"/>
                </a:solidFill>
                <a:latin typeface="Times New Roman" panose="02020603050405020304" pitchFamily="18" charset="0"/>
                <a:ea typeface="宋体" panose="02010600030101010101" pitchFamily="2" charset="-122"/>
              </a:rPr>
              <a:t>,</a:t>
            </a:r>
            <a:r>
              <a:rPr lang="zh-CN" altLang="en-US" sz="2000" dirty="0">
                <a:solidFill>
                  <a:srgbClr val="FFFF00"/>
                </a:solidFill>
                <a:latin typeface="Times New Roman" panose="02020603050405020304" pitchFamily="18" charset="0"/>
                <a:ea typeface="宋体" panose="02010600030101010101" pitchFamily="2" charset="-122"/>
              </a:rPr>
              <a:t>必须进行类型说明</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24582" name="Text Box 7"/>
          <p:cNvSpPr txBox="1"/>
          <p:nvPr/>
        </p:nvSpPr>
        <p:spPr>
          <a:xfrm>
            <a:off x="650240" y="640080"/>
            <a:ext cx="316992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、形参实参都用数组名</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dissolve">
                                      <p:cBhvr>
                                        <p:cTn id="1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0" animBg="1"/>
      <p:bldP spid="348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p:nvPr/>
        </p:nvSpPr>
        <p:spPr>
          <a:xfrm>
            <a:off x="4953000" y="5638800"/>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2" name="Rectangle 3"/>
          <p:cNvSpPr/>
          <p:nvPr/>
        </p:nvSpPr>
        <p:spPr>
          <a:xfrm>
            <a:off x="4953000" y="5191125"/>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3" name="Rectangle 4"/>
          <p:cNvSpPr/>
          <p:nvPr/>
        </p:nvSpPr>
        <p:spPr>
          <a:xfrm>
            <a:off x="4953000" y="4743450"/>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4" name="Rectangle 5"/>
          <p:cNvSpPr/>
          <p:nvPr/>
        </p:nvSpPr>
        <p:spPr>
          <a:xfrm>
            <a:off x="4953000" y="4295775"/>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5" name="Rectangle 6"/>
          <p:cNvSpPr/>
          <p:nvPr/>
        </p:nvSpPr>
        <p:spPr>
          <a:xfrm>
            <a:off x="4953000" y="3848100"/>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6" name="Rectangle 7"/>
          <p:cNvSpPr/>
          <p:nvPr/>
        </p:nvSpPr>
        <p:spPr>
          <a:xfrm>
            <a:off x="4953000" y="3400425"/>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7" name="Rectangle 8"/>
          <p:cNvSpPr/>
          <p:nvPr/>
        </p:nvSpPr>
        <p:spPr>
          <a:xfrm>
            <a:off x="4953000" y="2952750"/>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8" name="Rectangle 9"/>
          <p:cNvSpPr/>
          <p:nvPr/>
        </p:nvSpPr>
        <p:spPr>
          <a:xfrm>
            <a:off x="4953000" y="2505075"/>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09" name="Rectangle 10"/>
          <p:cNvSpPr/>
          <p:nvPr/>
        </p:nvSpPr>
        <p:spPr>
          <a:xfrm>
            <a:off x="4953000" y="2057400"/>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10" name="Rectangle 11"/>
          <p:cNvSpPr/>
          <p:nvPr/>
        </p:nvSpPr>
        <p:spPr>
          <a:xfrm>
            <a:off x="4953000" y="1609725"/>
            <a:ext cx="838200" cy="447675"/>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5611" name="Line 12"/>
          <p:cNvSpPr/>
          <p:nvPr/>
        </p:nvSpPr>
        <p:spPr>
          <a:xfrm>
            <a:off x="4953000" y="1609725"/>
            <a:ext cx="838200" cy="0"/>
          </a:xfrm>
          <a:prstGeom prst="line">
            <a:avLst/>
          </a:prstGeom>
          <a:ln w="28575" cap="sq" cmpd="sng">
            <a:solidFill>
              <a:schemeClr val="tx1"/>
            </a:solidFill>
            <a:prstDash val="solid"/>
            <a:round/>
            <a:headEnd type="none" w="med" len="med"/>
            <a:tailEnd type="none" w="med" len="med"/>
          </a:ln>
        </p:spPr>
      </p:sp>
      <p:sp>
        <p:nvSpPr>
          <p:cNvPr id="25612" name="Line 13"/>
          <p:cNvSpPr/>
          <p:nvPr/>
        </p:nvSpPr>
        <p:spPr>
          <a:xfrm>
            <a:off x="4953000" y="2057400"/>
            <a:ext cx="838200" cy="0"/>
          </a:xfrm>
          <a:prstGeom prst="line">
            <a:avLst/>
          </a:prstGeom>
          <a:ln w="12700" cap="flat" cmpd="sng">
            <a:solidFill>
              <a:schemeClr val="tx1"/>
            </a:solidFill>
            <a:prstDash val="solid"/>
            <a:round/>
            <a:headEnd type="none" w="med" len="med"/>
            <a:tailEnd type="none" w="med" len="med"/>
          </a:ln>
        </p:spPr>
      </p:sp>
      <p:sp>
        <p:nvSpPr>
          <p:cNvPr id="25613" name="Line 14"/>
          <p:cNvSpPr/>
          <p:nvPr/>
        </p:nvSpPr>
        <p:spPr>
          <a:xfrm>
            <a:off x="4953000" y="2505075"/>
            <a:ext cx="838200" cy="0"/>
          </a:xfrm>
          <a:prstGeom prst="line">
            <a:avLst/>
          </a:prstGeom>
          <a:ln w="12700" cap="flat" cmpd="sng">
            <a:solidFill>
              <a:schemeClr val="tx1"/>
            </a:solidFill>
            <a:prstDash val="solid"/>
            <a:round/>
            <a:headEnd type="none" w="med" len="med"/>
            <a:tailEnd type="none" w="med" len="med"/>
          </a:ln>
        </p:spPr>
      </p:sp>
      <p:sp>
        <p:nvSpPr>
          <p:cNvPr id="25614" name="Line 15"/>
          <p:cNvSpPr/>
          <p:nvPr/>
        </p:nvSpPr>
        <p:spPr>
          <a:xfrm>
            <a:off x="4953000" y="2952750"/>
            <a:ext cx="838200" cy="0"/>
          </a:xfrm>
          <a:prstGeom prst="line">
            <a:avLst/>
          </a:prstGeom>
          <a:ln w="12700" cap="flat" cmpd="sng">
            <a:solidFill>
              <a:schemeClr val="tx1"/>
            </a:solidFill>
            <a:prstDash val="solid"/>
            <a:round/>
            <a:headEnd type="none" w="med" len="med"/>
            <a:tailEnd type="none" w="med" len="med"/>
          </a:ln>
        </p:spPr>
      </p:sp>
      <p:sp>
        <p:nvSpPr>
          <p:cNvPr id="25615" name="Line 16"/>
          <p:cNvSpPr/>
          <p:nvPr/>
        </p:nvSpPr>
        <p:spPr>
          <a:xfrm>
            <a:off x="4953000" y="3400425"/>
            <a:ext cx="838200" cy="0"/>
          </a:xfrm>
          <a:prstGeom prst="line">
            <a:avLst/>
          </a:prstGeom>
          <a:ln w="12700" cap="flat" cmpd="sng">
            <a:solidFill>
              <a:schemeClr val="tx1"/>
            </a:solidFill>
            <a:prstDash val="solid"/>
            <a:round/>
            <a:headEnd type="none" w="med" len="med"/>
            <a:tailEnd type="none" w="med" len="med"/>
          </a:ln>
        </p:spPr>
      </p:sp>
      <p:sp>
        <p:nvSpPr>
          <p:cNvPr id="25616" name="Line 17"/>
          <p:cNvSpPr/>
          <p:nvPr/>
        </p:nvSpPr>
        <p:spPr>
          <a:xfrm>
            <a:off x="4953000" y="3848100"/>
            <a:ext cx="838200" cy="0"/>
          </a:xfrm>
          <a:prstGeom prst="line">
            <a:avLst/>
          </a:prstGeom>
          <a:ln w="12700" cap="flat" cmpd="sng">
            <a:solidFill>
              <a:schemeClr val="tx1"/>
            </a:solidFill>
            <a:prstDash val="solid"/>
            <a:round/>
            <a:headEnd type="none" w="med" len="med"/>
            <a:tailEnd type="none" w="med" len="med"/>
          </a:ln>
        </p:spPr>
      </p:sp>
      <p:sp>
        <p:nvSpPr>
          <p:cNvPr id="25617" name="Line 18"/>
          <p:cNvSpPr/>
          <p:nvPr/>
        </p:nvSpPr>
        <p:spPr>
          <a:xfrm>
            <a:off x="4953000" y="4295775"/>
            <a:ext cx="838200" cy="0"/>
          </a:xfrm>
          <a:prstGeom prst="line">
            <a:avLst/>
          </a:prstGeom>
          <a:ln w="12700" cap="flat" cmpd="sng">
            <a:solidFill>
              <a:schemeClr val="tx1"/>
            </a:solidFill>
            <a:prstDash val="solid"/>
            <a:round/>
            <a:headEnd type="none" w="med" len="med"/>
            <a:tailEnd type="none" w="med" len="med"/>
          </a:ln>
        </p:spPr>
      </p:sp>
      <p:sp>
        <p:nvSpPr>
          <p:cNvPr id="25618" name="Line 19"/>
          <p:cNvSpPr/>
          <p:nvPr/>
        </p:nvSpPr>
        <p:spPr>
          <a:xfrm>
            <a:off x="4953000" y="4743450"/>
            <a:ext cx="838200" cy="0"/>
          </a:xfrm>
          <a:prstGeom prst="line">
            <a:avLst/>
          </a:prstGeom>
          <a:ln w="12700" cap="flat" cmpd="sng">
            <a:solidFill>
              <a:schemeClr val="tx1"/>
            </a:solidFill>
            <a:prstDash val="solid"/>
            <a:round/>
            <a:headEnd type="none" w="med" len="med"/>
            <a:tailEnd type="none" w="med" len="med"/>
          </a:ln>
        </p:spPr>
      </p:sp>
      <p:sp>
        <p:nvSpPr>
          <p:cNvPr id="25619" name="Line 20"/>
          <p:cNvSpPr/>
          <p:nvPr/>
        </p:nvSpPr>
        <p:spPr>
          <a:xfrm>
            <a:off x="4953000" y="5191125"/>
            <a:ext cx="838200" cy="0"/>
          </a:xfrm>
          <a:prstGeom prst="line">
            <a:avLst/>
          </a:prstGeom>
          <a:ln w="12700" cap="flat" cmpd="sng">
            <a:solidFill>
              <a:schemeClr val="tx1"/>
            </a:solidFill>
            <a:prstDash val="solid"/>
            <a:round/>
            <a:headEnd type="none" w="med" len="med"/>
            <a:tailEnd type="none" w="med" len="med"/>
          </a:ln>
        </p:spPr>
      </p:sp>
      <p:sp>
        <p:nvSpPr>
          <p:cNvPr id="25620" name="Line 21"/>
          <p:cNvSpPr/>
          <p:nvPr/>
        </p:nvSpPr>
        <p:spPr>
          <a:xfrm>
            <a:off x="4953000" y="5638800"/>
            <a:ext cx="838200" cy="0"/>
          </a:xfrm>
          <a:prstGeom prst="line">
            <a:avLst/>
          </a:prstGeom>
          <a:ln w="12700" cap="flat" cmpd="sng">
            <a:solidFill>
              <a:schemeClr val="tx1"/>
            </a:solidFill>
            <a:prstDash val="solid"/>
            <a:round/>
            <a:headEnd type="none" w="med" len="med"/>
            <a:tailEnd type="none" w="med" len="med"/>
          </a:ln>
        </p:spPr>
      </p:sp>
      <p:sp>
        <p:nvSpPr>
          <p:cNvPr id="25621" name="Line 22"/>
          <p:cNvSpPr/>
          <p:nvPr/>
        </p:nvSpPr>
        <p:spPr>
          <a:xfrm>
            <a:off x="4953000" y="6086475"/>
            <a:ext cx="838200" cy="0"/>
          </a:xfrm>
          <a:prstGeom prst="line">
            <a:avLst/>
          </a:prstGeom>
          <a:ln w="28575" cap="sq" cmpd="sng">
            <a:solidFill>
              <a:schemeClr val="tx1"/>
            </a:solidFill>
            <a:prstDash val="solid"/>
            <a:round/>
            <a:headEnd type="none" w="med" len="med"/>
            <a:tailEnd type="none" w="med" len="med"/>
          </a:ln>
        </p:spPr>
      </p:sp>
      <p:sp>
        <p:nvSpPr>
          <p:cNvPr id="25622" name="Line 23"/>
          <p:cNvSpPr/>
          <p:nvPr/>
        </p:nvSpPr>
        <p:spPr>
          <a:xfrm>
            <a:off x="4953000" y="1609725"/>
            <a:ext cx="0" cy="4476750"/>
          </a:xfrm>
          <a:prstGeom prst="line">
            <a:avLst/>
          </a:prstGeom>
          <a:ln w="28575" cap="sq" cmpd="sng">
            <a:solidFill>
              <a:schemeClr val="tx1"/>
            </a:solidFill>
            <a:prstDash val="solid"/>
            <a:round/>
            <a:headEnd type="none" w="med" len="med"/>
            <a:tailEnd type="none" w="med" len="med"/>
          </a:ln>
        </p:spPr>
      </p:sp>
      <p:sp>
        <p:nvSpPr>
          <p:cNvPr id="25623" name="Line 24"/>
          <p:cNvSpPr/>
          <p:nvPr/>
        </p:nvSpPr>
        <p:spPr>
          <a:xfrm>
            <a:off x="5791200" y="1609725"/>
            <a:ext cx="0" cy="4476750"/>
          </a:xfrm>
          <a:prstGeom prst="line">
            <a:avLst/>
          </a:prstGeom>
          <a:ln w="28575" cap="sq" cmpd="sng">
            <a:solidFill>
              <a:schemeClr val="tx1"/>
            </a:solidFill>
            <a:prstDash val="solid"/>
            <a:round/>
            <a:headEnd type="none" w="med" len="med"/>
            <a:tailEnd type="none" w="med" len="med"/>
          </a:ln>
        </p:spPr>
      </p:sp>
      <p:sp>
        <p:nvSpPr>
          <p:cNvPr id="25624" name="Rectangle 25"/>
          <p:cNvSpPr/>
          <p:nvPr/>
        </p:nvSpPr>
        <p:spPr>
          <a:xfrm>
            <a:off x="4114800" y="5613400"/>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2028H</a:t>
            </a:r>
            <a:endParaRPr lang="en-US" altLang="zh-CN" sz="2000" b="1" dirty="0">
              <a:latin typeface="Arial" panose="020B0604020202020204" pitchFamily="34" charset="0"/>
              <a:ea typeface="宋体" panose="02010600030101010101" pitchFamily="2" charset="-122"/>
            </a:endParaRPr>
          </a:p>
        </p:txBody>
      </p:sp>
      <p:sp>
        <p:nvSpPr>
          <p:cNvPr id="25625" name="Rectangle 26"/>
          <p:cNvSpPr/>
          <p:nvPr/>
        </p:nvSpPr>
        <p:spPr>
          <a:xfrm>
            <a:off x="4114800" y="5178425"/>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2024H</a:t>
            </a:r>
            <a:endParaRPr lang="en-US" altLang="zh-CN" sz="2000" b="1" dirty="0">
              <a:latin typeface="Arial" panose="020B0604020202020204" pitchFamily="34" charset="0"/>
              <a:ea typeface="宋体" panose="02010600030101010101" pitchFamily="2" charset="-122"/>
            </a:endParaRPr>
          </a:p>
        </p:txBody>
      </p:sp>
      <p:sp>
        <p:nvSpPr>
          <p:cNvPr id="25626" name="Rectangle 27"/>
          <p:cNvSpPr/>
          <p:nvPr/>
        </p:nvSpPr>
        <p:spPr>
          <a:xfrm>
            <a:off x="4114800" y="4743450"/>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2020H</a:t>
            </a:r>
            <a:endParaRPr lang="en-US" altLang="zh-CN" sz="2000" b="1" dirty="0">
              <a:latin typeface="Arial" panose="020B0604020202020204" pitchFamily="34" charset="0"/>
              <a:ea typeface="宋体" panose="02010600030101010101" pitchFamily="2" charset="-122"/>
            </a:endParaRPr>
          </a:p>
        </p:txBody>
      </p:sp>
      <p:sp>
        <p:nvSpPr>
          <p:cNvPr id="25627" name="Rectangle 28"/>
          <p:cNvSpPr/>
          <p:nvPr/>
        </p:nvSpPr>
        <p:spPr>
          <a:xfrm>
            <a:off x="4114800" y="4308475"/>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201CH</a:t>
            </a:r>
            <a:endParaRPr lang="en-US" altLang="zh-CN" sz="2000" b="1" dirty="0">
              <a:latin typeface="Arial" panose="020B0604020202020204" pitchFamily="34" charset="0"/>
              <a:ea typeface="宋体" panose="02010600030101010101" pitchFamily="2" charset="-122"/>
            </a:endParaRPr>
          </a:p>
        </p:txBody>
      </p:sp>
      <p:sp>
        <p:nvSpPr>
          <p:cNvPr id="25628" name="Rectangle 29"/>
          <p:cNvSpPr/>
          <p:nvPr/>
        </p:nvSpPr>
        <p:spPr>
          <a:xfrm>
            <a:off x="4114800" y="3873500"/>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2014H</a:t>
            </a:r>
            <a:endParaRPr lang="en-US" altLang="zh-CN" sz="2000" b="1" dirty="0">
              <a:latin typeface="Arial" panose="020B0604020202020204" pitchFamily="34" charset="0"/>
              <a:ea typeface="宋体" panose="02010600030101010101" pitchFamily="2" charset="-122"/>
            </a:endParaRPr>
          </a:p>
        </p:txBody>
      </p:sp>
      <p:sp>
        <p:nvSpPr>
          <p:cNvPr id="25629" name="Rectangle 30"/>
          <p:cNvSpPr/>
          <p:nvPr/>
        </p:nvSpPr>
        <p:spPr>
          <a:xfrm>
            <a:off x="4114800" y="3438525"/>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2010H</a:t>
            </a:r>
            <a:endParaRPr lang="en-US" altLang="zh-CN" sz="2000" b="1" dirty="0">
              <a:latin typeface="Arial" panose="020B0604020202020204" pitchFamily="34" charset="0"/>
              <a:ea typeface="宋体" panose="02010600030101010101" pitchFamily="2" charset="-122"/>
            </a:endParaRPr>
          </a:p>
        </p:txBody>
      </p:sp>
      <p:sp>
        <p:nvSpPr>
          <p:cNvPr id="25630" name="Rectangle 31"/>
          <p:cNvSpPr/>
          <p:nvPr/>
        </p:nvSpPr>
        <p:spPr>
          <a:xfrm>
            <a:off x="4114800" y="3003550"/>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200CH</a:t>
            </a:r>
            <a:endParaRPr lang="en-US" altLang="zh-CN" sz="2000" b="1" dirty="0">
              <a:latin typeface="Arial" panose="020B0604020202020204" pitchFamily="34" charset="0"/>
              <a:ea typeface="宋体" panose="02010600030101010101" pitchFamily="2" charset="-122"/>
            </a:endParaRPr>
          </a:p>
        </p:txBody>
      </p:sp>
      <p:sp>
        <p:nvSpPr>
          <p:cNvPr id="25631" name="Rectangle 32"/>
          <p:cNvSpPr/>
          <p:nvPr/>
        </p:nvSpPr>
        <p:spPr>
          <a:xfrm>
            <a:off x="4114800" y="2516188"/>
            <a:ext cx="838200" cy="487362"/>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2008H</a:t>
            </a:r>
            <a:endParaRPr lang="en-US" altLang="zh-CN" sz="2000" b="1" dirty="0">
              <a:latin typeface="Arial" panose="020B0604020202020204" pitchFamily="34" charset="0"/>
              <a:ea typeface="宋体" panose="02010600030101010101" pitchFamily="2" charset="-122"/>
            </a:endParaRPr>
          </a:p>
        </p:txBody>
      </p:sp>
      <p:sp>
        <p:nvSpPr>
          <p:cNvPr id="25632" name="Rectangle 33"/>
          <p:cNvSpPr/>
          <p:nvPr/>
        </p:nvSpPr>
        <p:spPr>
          <a:xfrm>
            <a:off x="4114800" y="2081213"/>
            <a:ext cx="838200" cy="434975"/>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2004H</a:t>
            </a:r>
            <a:endParaRPr lang="en-US" altLang="zh-CN" sz="2000" b="1" dirty="0">
              <a:latin typeface="Arial" panose="020B0604020202020204" pitchFamily="34" charset="0"/>
              <a:ea typeface="宋体" panose="02010600030101010101" pitchFamily="2" charset="-122"/>
            </a:endParaRPr>
          </a:p>
        </p:txBody>
      </p:sp>
      <p:sp>
        <p:nvSpPr>
          <p:cNvPr id="25633" name="Rectangle 34"/>
          <p:cNvSpPr/>
          <p:nvPr/>
        </p:nvSpPr>
        <p:spPr>
          <a:xfrm>
            <a:off x="4114800" y="1609725"/>
            <a:ext cx="838200" cy="471488"/>
          </a:xfrm>
          <a:prstGeom prst="rect">
            <a:avLst/>
          </a:prstGeom>
          <a:noFill/>
          <a:ln w="41275">
            <a:noFill/>
          </a:ln>
        </p:spPr>
        <p:txBody>
          <a:bodyPr lIns="19050" tIns="76200" rIns="19050" bIns="38100" anchor="t"/>
          <a:p>
            <a:pPr algn="ctr" fontAlgn="ctr">
              <a:spcBef>
                <a:spcPct val="20000"/>
              </a:spcBef>
            </a:pPr>
            <a:r>
              <a:rPr lang="en-US" altLang="zh-CN" sz="2000" b="1" dirty="0">
                <a:latin typeface="Arial" panose="020B0604020202020204" pitchFamily="34" charset="0"/>
                <a:ea typeface="宋体" panose="02010600030101010101" pitchFamily="2" charset="-122"/>
              </a:rPr>
              <a:t>2000H</a:t>
            </a:r>
            <a:endParaRPr lang="en-US" altLang="zh-CN" sz="2000" b="1" dirty="0">
              <a:latin typeface="Arial" panose="020B0604020202020204" pitchFamily="34" charset="0"/>
              <a:ea typeface="宋体" panose="02010600030101010101" pitchFamily="2" charset="-122"/>
            </a:endParaRPr>
          </a:p>
        </p:txBody>
      </p:sp>
      <p:sp>
        <p:nvSpPr>
          <p:cNvPr id="25634" name="Rectangle 35"/>
          <p:cNvSpPr/>
          <p:nvPr/>
        </p:nvSpPr>
        <p:spPr>
          <a:xfrm>
            <a:off x="5791200" y="5638800"/>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array[9]</a:t>
            </a:r>
            <a:endParaRPr lang="en-US" altLang="zh-CN" sz="2800" b="1" dirty="0">
              <a:latin typeface="Arial" panose="020B0604020202020204" pitchFamily="34" charset="0"/>
              <a:ea typeface="宋体" panose="02010600030101010101" pitchFamily="2" charset="-122"/>
            </a:endParaRPr>
          </a:p>
        </p:txBody>
      </p:sp>
      <p:sp>
        <p:nvSpPr>
          <p:cNvPr id="25635" name="Rectangle 36"/>
          <p:cNvSpPr/>
          <p:nvPr/>
        </p:nvSpPr>
        <p:spPr>
          <a:xfrm>
            <a:off x="5791200" y="5191125"/>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array[8]</a:t>
            </a:r>
            <a:endParaRPr lang="en-US" altLang="zh-CN" sz="2800" b="1" dirty="0">
              <a:latin typeface="Arial" panose="020B0604020202020204" pitchFamily="34" charset="0"/>
              <a:ea typeface="宋体" panose="02010600030101010101" pitchFamily="2" charset="-122"/>
            </a:endParaRPr>
          </a:p>
        </p:txBody>
      </p:sp>
      <p:sp>
        <p:nvSpPr>
          <p:cNvPr id="25636" name="Rectangle 37"/>
          <p:cNvSpPr/>
          <p:nvPr/>
        </p:nvSpPr>
        <p:spPr>
          <a:xfrm>
            <a:off x="5791200" y="4743450"/>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array[7]</a:t>
            </a:r>
            <a:endParaRPr lang="en-US" altLang="zh-CN" sz="2800" b="1" dirty="0">
              <a:latin typeface="Arial" panose="020B0604020202020204" pitchFamily="34" charset="0"/>
              <a:ea typeface="宋体" panose="02010600030101010101" pitchFamily="2" charset="-122"/>
            </a:endParaRPr>
          </a:p>
        </p:txBody>
      </p:sp>
      <p:sp>
        <p:nvSpPr>
          <p:cNvPr id="25637" name="Rectangle 38"/>
          <p:cNvSpPr/>
          <p:nvPr/>
        </p:nvSpPr>
        <p:spPr>
          <a:xfrm>
            <a:off x="5791200" y="4295775"/>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array[6]</a:t>
            </a:r>
            <a:endParaRPr lang="en-US" altLang="zh-CN" sz="2800" b="1" dirty="0">
              <a:latin typeface="Arial" panose="020B0604020202020204" pitchFamily="34" charset="0"/>
              <a:ea typeface="宋体" panose="02010600030101010101" pitchFamily="2" charset="-122"/>
            </a:endParaRPr>
          </a:p>
        </p:txBody>
      </p:sp>
      <p:sp>
        <p:nvSpPr>
          <p:cNvPr id="25638" name="Rectangle 39"/>
          <p:cNvSpPr/>
          <p:nvPr/>
        </p:nvSpPr>
        <p:spPr>
          <a:xfrm>
            <a:off x="5791200" y="3848100"/>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array[5]</a:t>
            </a:r>
            <a:endParaRPr lang="en-US" altLang="zh-CN" sz="2800" b="1" dirty="0">
              <a:latin typeface="Arial" panose="020B0604020202020204" pitchFamily="34" charset="0"/>
              <a:ea typeface="宋体" panose="02010600030101010101" pitchFamily="2" charset="-122"/>
            </a:endParaRPr>
          </a:p>
        </p:txBody>
      </p:sp>
      <p:sp>
        <p:nvSpPr>
          <p:cNvPr id="25639" name="Rectangle 40"/>
          <p:cNvSpPr/>
          <p:nvPr/>
        </p:nvSpPr>
        <p:spPr>
          <a:xfrm>
            <a:off x="5791200" y="3400425"/>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array[4]</a:t>
            </a:r>
            <a:endParaRPr lang="en-US" altLang="zh-CN" sz="2800" b="1" dirty="0">
              <a:latin typeface="Arial" panose="020B0604020202020204" pitchFamily="34" charset="0"/>
              <a:ea typeface="宋体" panose="02010600030101010101" pitchFamily="2" charset="-122"/>
            </a:endParaRPr>
          </a:p>
        </p:txBody>
      </p:sp>
      <p:sp>
        <p:nvSpPr>
          <p:cNvPr id="25640" name="Rectangle 41"/>
          <p:cNvSpPr/>
          <p:nvPr/>
        </p:nvSpPr>
        <p:spPr>
          <a:xfrm>
            <a:off x="5791200" y="2952750"/>
            <a:ext cx="1295400" cy="4095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array[3]</a:t>
            </a:r>
            <a:endParaRPr lang="en-US" altLang="zh-CN" sz="2800" b="1" dirty="0">
              <a:latin typeface="Arial" panose="020B0604020202020204" pitchFamily="34" charset="0"/>
              <a:ea typeface="宋体" panose="02010600030101010101" pitchFamily="2" charset="-122"/>
            </a:endParaRPr>
          </a:p>
        </p:txBody>
      </p:sp>
      <p:sp>
        <p:nvSpPr>
          <p:cNvPr id="25641" name="Rectangle 42"/>
          <p:cNvSpPr/>
          <p:nvPr/>
        </p:nvSpPr>
        <p:spPr>
          <a:xfrm>
            <a:off x="5791200" y="2505075"/>
            <a:ext cx="1295400" cy="533400"/>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array[2]</a:t>
            </a:r>
            <a:endParaRPr lang="en-US" altLang="zh-CN" sz="2800" b="1" dirty="0">
              <a:latin typeface="Arial" panose="020B0604020202020204" pitchFamily="34" charset="0"/>
              <a:ea typeface="宋体" panose="02010600030101010101" pitchFamily="2" charset="-122"/>
            </a:endParaRPr>
          </a:p>
        </p:txBody>
      </p:sp>
      <p:sp>
        <p:nvSpPr>
          <p:cNvPr id="25642" name="Rectangle 43"/>
          <p:cNvSpPr/>
          <p:nvPr/>
        </p:nvSpPr>
        <p:spPr>
          <a:xfrm>
            <a:off x="5791200" y="2057400"/>
            <a:ext cx="1295400" cy="447675"/>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array[1]</a:t>
            </a:r>
            <a:endParaRPr lang="en-US" altLang="zh-CN" sz="2800" b="1" dirty="0">
              <a:latin typeface="Arial" panose="020B0604020202020204" pitchFamily="34" charset="0"/>
              <a:ea typeface="宋体" panose="02010600030101010101" pitchFamily="2" charset="-122"/>
            </a:endParaRPr>
          </a:p>
        </p:txBody>
      </p:sp>
      <p:sp>
        <p:nvSpPr>
          <p:cNvPr id="25643" name="Rectangle 44"/>
          <p:cNvSpPr/>
          <p:nvPr/>
        </p:nvSpPr>
        <p:spPr>
          <a:xfrm>
            <a:off x="5791200" y="1609725"/>
            <a:ext cx="1295400" cy="438150"/>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array[0]</a:t>
            </a:r>
            <a:endParaRPr lang="en-US" altLang="zh-CN" sz="2800" b="1" dirty="0">
              <a:latin typeface="Arial" panose="020B0604020202020204" pitchFamily="34" charset="0"/>
              <a:ea typeface="宋体" panose="02010600030101010101" pitchFamily="2" charset="-122"/>
            </a:endParaRPr>
          </a:p>
        </p:txBody>
      </p:sp>
      <p:sp>
        <p:nvSpPr>
          <p:cNvPr id="25644" name="Text Box 45"/>
          <p:cNvSpPr txBox="1"/>
          <p:nvPr/>
        </p:nvSpPr>
        <p:spPr>
          <a:xfrm>
            <a:off x="4800600" y="1133475"/>
            <a:ext cx="1295400" cy="427355"/>
          </a:xfrm>
          <a:prstGeom prst="rect">
            <a:avLst/>
          </a:prstGeom>
          <a:noFill/>
          <a:ln w="41275">
            <a:noFill/>
          </a:ln>
        </p:spPr>
        <p:txBody>
          <a:bodyPr lIns="18000" tIns="10800" rIns="18000" bIns="10800" anchor="t">
            <a:spAutoFit/>
          </a:bodyPr>
          <a:p>
            <a:pPr>
              <a:lnSpc>
                <a:spcPct val="110000"/>
              </a:lnSpc>
              <a:spcBef>
                <a:spcPct val="50000"/>
              </a:spcBef>
            </a:pPr>
            <a:r>
              <a:rPr lang="en-US" altLang="zh-CN" sz="2400" b="1" dirty="0">
                <a:solidFill>
                  <a:srgbClr val="0000CC"/>
                </a:solidFill>
                <a:latin typeface="Times New Roman" panose="02020603050405020304" pitchFamily="18" charset="0"/>
                <a:ea typeface="宋体" panose="02010600030101010101" pitchFamily="2" charset="-122"/>
              </a:rPr>
              <a:t>array</a:t>
            </a:r>
            <a:r>
              <a:rPr lang="en-US" altLang="zh-CN" sz="2400" b="1" dirty="0">
                <a:solidFill>
                  <a:schemeClr val="tx2"/>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arr</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25645" name="Text Box 46"/>
          <p:cNvSpPr txBox="1"/>
          <p:nvPr/>
        </p:nvSpPr>
        <p:spPr>
          <a:xfrm>
            <a:off x="5943600" y="1285875"/>
            <a:ext cx="1143000" cy="427355"/>
          </a:xfrm>
          <a:prstGeom prst="rect">
            <a:avLst/>
          </a:prstGeom>
          <a:noFill/>
          <a:ln w="41275">
            <a:noFill/>
          </a:ln>
        </p:spPr>
        <p:txBody>
          <a:bodyPr lIns="18000" tIns="10800" rIns="18000" bIns="10800" anchor="t">
            <a:spAutoFit/>
          </a:bodyPr>
          <a:p>
            <a:pP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arr[0]</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35887" name="AutoShape 47"/>
          <p:cNvSpPr/>
          <p:nvPr/>
        </p:nvSpPr>
        <p:spPr>
          <a:xfrm>
            <a:off x="6477000" y="228600"/>
            <a:ext cx="2133600" cy="1143000"/>
          </a:xfrm>
          <a:prstGeom prst="wedgeRoundRectCallout">
            <a:avLst>
              <a:gd name="adj1" fmla="val -77009"/>
              <a:gd name="adj2" fmla="val 38889"/>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3200" b="1" dirty="0">
                <a:solidFill>
                  <a:srgbClr val="FFFF00"/>
                </a:solidFill>
                <a:latin typeface="Times New Roman" panose="02020603050405020304" pitchFamily="18" charset="0"/>
                <a:ea typeface="宋体" panose="02010600030101010101" pitchFamily="2" charset="-122"/>
              </a:rPr>
              <a:t>指向同一存储区间</a:t>
            </a:r>
            <a:endParaRPr lang="zh-CN" altLang="en-US" sz="3200" b="1"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87"/>
                                        </p:tgtEl>
                                        <p:attrNameLst>
                                          <p:attrName>style.visibility</p:attrName>
                                        </p:attrNameLst>
                                      </p:cBhvr>
                                      <p:to>
                                        <p:strVal val="visible"/>
                                      </p:to>
                                    </p:set>
                                    <p:animEffect transition="in" filter="dissolve">
                                      <p:cBhvr>
                                        <p:cTn id="7" dur="500"/>
                                        <p:tgtEl>
                                          <p:spTgt spid="35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839470" y="619125"/>
            <a:ext cx="428117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chemeClr val="tx1"/>
                </a:solidFill>
                <a:latin typeface="Times New Roman" panose="02020603050405020304" pitchFamily="18" charset="0"/>
                <a:ea typeface="宋体" panose="02010600030101010101" pitchFamily="2" charset="-122"/>
              </a:rPr>
              <a:t>2</a:t>
            </a:r>
            <a:r>
              <a:rPr lang="zh-CN" altLang="en-US" sz="2000" dirty="0">
                <a:solidFill>
                  <a:schemeClr val="tx1"/>
                </a:solidFill>
                <a:latin typeface="Times New Roman" panose="02020603050405020304" pitchFamily="18" charset="0"/>
                <a:ea typeface="宋体" panose="02010600030101010101" pitchFamily="2" charset="-122"/>
              </a:rPr>
              <a:t>、实参用数组名，形参用指针变量</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36867" name="Text Box 3"/>
          <p:cNvSpPr txBox="1"/>
          <p:nvPr/>
        </p:nvSpPr>
        <p:spPr>
          <a:xfrm>
            <a:off x="839153" y="3789045"/>
            <a:ext cx="2743200" cy="1868170"/>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a [10];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f(</a:t>
            </a:r>
            <a:r>
              <a:rPr lang="en-US" altLang="zh-CN" sz="2000" dirty="0">
                <a:solidFill>
                  <a:srgbClr val="0000CC"/>
                </a:solidFill>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10);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6868" name="Text Box 4"/>
          <p:cNvSpPr txBox="1"/>
          <p:nvPr/>
        </p:nvSpPr>
        <p:spPr>
          <a:xfrm>
            <a:off x="839470" y="1320800"/>
            <a:ext cx="4655185" cy="125222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f(int </a:t>
            </a:r>
            <a:r>
              <a:rPr lang="en-US" altLang="zh-CN" sz="2000" dirty="0">
                <a:solidFill>
                  <a:srgbClr val="FF0000"/>
                </a:solidFill>
                <a:latin typeface="Times New Roman" panose="02020603050405020304" pitchFamily="18" charset="0"/>
                <a:ea typeface="宋体" panose="02010600030101010101" pitchFamily="2" charset="-122"/>
              </a:rPr>
              <a:t>*x</a:t>
            </a:r>
            <a:r>
              <a:rPr lang="en-US" altLang="zh-CN" sz="2000" dirty="0">
                <a:latin typeface="Times New Roman" panose="02020603050405020304" pitchFamily="18" charset="0"/>
                <a:ea typeface="宋体" panose="02010600030101010101" pitchFamily="2" charset="-122"/>
              </a:rPr>
              <a:t>, int n )//</a:t>
            </a:r>
            <a:r>
              <a:rPr lang="zh-CN" altLang="en-US" sz="2000" dirty="0">
                <a:solidFill>
                  <a:schemeClr val="tx1"/>
                </a:solidFill>
                <a:latin typeface="Times New Roman" panose="02020603050405020304" pitchFamily="18" charset="0"/>
                <a:sym typeface="+mn-ea"/>
              </a:rPr>
              <a:t>指针变量作为形参</a:t>
            </a:r>
            <a:endParaRPr lang="zh-CN" altLang="en-US" sz="2000" dirty="0">
              <a:solidFill>
                <a:schemeClr val="tx1"/>
              </a:solidFill>
              <a:latin typeface="Times New Roman" panose="02020603050405020304" pitchFamily="18" charset="0"/>
              <a:sym typeface="+mn-ea"/>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6869" name="AutoShape 5"/>
          <p:cNvSpPr/>
          <p:nvPr/>
        </p:nvSpPr>
        <p:spPr>
          <a:xfrm>
            <a:off x="2032000" y="4121150"/>
            <a:ext cx="1322070" cy="518160"/>
          </a:xfrm>
          <a:prstGeom prst="wedgeRoundRectCallout">
            <a:avLst>
              <a:gd name="adj1" fmla="val -91583"/>
              <a:gd name="adj2" fmla="val 82551"/>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实参数组</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36870" name="AutoShape 6"/>
          <p:cNvSpPr/>
          <p:nvPr/>
        </p:nvSpPr>
        <p:spPr>
          <a:xfrm>
            <a:off x="1895475" y="1957705"/>
            <a:ext cx="1595120" cy="381000"/>
          </a:xfrm>
          <a:prstGeom prst="wedgeRoundRectCallout">
            <a:avLst>
              <a:gd name="adj1" fmla="val -58981"/>
              <a:gd name="adj2" fmla="val -121458"/>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形参指针</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checkerboard(across)">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checkerboard(across)">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checkerboard(across)">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checkerboard(across)">
                                      <p:cBhvr>
                                        <p:cTn id="22"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36869" grpId="0" bldLvl="0" animBg="1"/>
      <p:bldP spid="3687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911860" y="505460"/>
            <a:ext cx="327660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chemeClr val="tx1"/>
                </a:solidFill>
                <a:latin typeface="Times New Roman" panose="02020603050405020304" pitchFamily="18" charset="0"/>
                <a:ea typeface="宋体" panose="02010600030101010101" pitchFamily="2" charset="-122"/>
              </a:rPr>
              <a:t>3</a:t>
            </a:r>
            <a:r>
              <a:rPr lang="zh-CN" altLang="en-US" sz="2000" dirty="0">
                <a:solidFill>
                  <a:schemeClr val="tx1"/>
                </a:solidFill>
                <a:latin typeface="Times New Roman" panose="02020603050405020304" pitchFamily="18" charset="0"/>
                <a:ea typeface="宋体" panose="02010600030101010101" pitchFamily="2" charset="-122"/>
              </a:rPr>
              <a:t>、形参实参都用指针变量</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37891" name="Text Box 3"/>
          <p:cNvSpPr txBox="1"/>
          <p:nvPr/>
        </p:nvSpPr>
        <p:spPr>
          <a:xfrm>
            <a:off x="911860" y="3218180"/>
            <a:ext cx="5229225" cy="217551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a [10]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p=a;</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f(p, 10);</a:t>
            </a:r>
            <a:r>
              <a:rPr lang="en-US" altLang="zh-CN" sz="2000" dirty="0">
                <a:latin typeface="Times New Roman" panose="02020603050405020304" pitchFamily="18" charset="0"/>
                <a:sym typeface="+mn-ea"/>
              </a:rPr>
              <a:t>//</a:t>
            </a:r>
            <a:r>
              <a:rPr lang="zh-CN" altLang="en-US" sz="2000" dirty="0">
                <a:latin typeface="Times New Roman" panose="02020603050405020304" pitchFamily="18" charset="0"/>
                <a:sym typeface="+mn-ea"/>
              </a:rPr>
              <a:t>实参指针变量调用前必须赋值</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7892" name="Text Box 4"/>
          <p:cNvSpPr txBox="1"/>
          <p:nvPr/>
        </p:nvSpPr>
        <p:spPr>
          <a:xfrm>
            <a:off x="911860" y="1226185"/>
            <a:ext cx="5098415" cy="125222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f(int *x, int n )/</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sym typeface="+mn-ea"/>
              </a:rPr>
              <a:t>实参指针变量调用前必须赋值</a:t>
            </a:r>
            <a:endParaRPr lang="en-US" altLang="zh-CN" sz="2000" dirty="0">
              <a:solidFill>
                <a:schemeClr val="tx1"/>
              </a:solidFill>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7893" name="AutoShape 5"/>
          <p:cNvSpPr/>
          <p:nvPr/>
        </p:nvSpPr>
        <p:spPr>
          <a:xfrm>
            <a:off x="1986280" y="5156200"/>
            <a:ext cx="1356995" cy="375920"/>
          </a:xfrm>
          <a:prstGeom prst="wedgeRoundRectCallout">
            <a:avLst>
              <a:gd name="adj1" fmla="val -83926"/>
              <a:gd name="adj2" fmla="val -152364"/>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实参指针</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37894" name="AutoShape 6"/>
          <p:cNvSpPr/>
          <p:nvPr/>
        </p:nvSpPr>
        <p:spPr>
          <a:xfrm>
            <a:off x="2094865" y="1858645"/>
            <a:ext cx="1424940" cy="367030"/>
          </a:xfrm>
          <a:prstGeom prst="wedgeRoundRectCallout">
            <a:avLst>
              <a:gd name="adj1" fmla="val -75000"/>
              <a:gd name="adj2" fmla="val -121273"/>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形参指针</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checkerboard(across)">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checkerboard(across)">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checkerboard(across)">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checkerboard(across)">
                                      <p:cBhvr>
                                        <p:cTn id="22"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P spid="37893" grpId="0" bldLvl="0" animBg="1"/>
      <p:bldP spid="3789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682625" y="828040"/>
            <a:ext cx="4176395"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4</a:t>
            </a:r>
            <a:r>
              <a:rPr lang="zh-CN" altLang="en-US" sz="2000" dirty="0">
                <a:solidFill>
                  <a:srgbClr val="0000CC"/>
                </a:solidFill>
                <a:latin typeface="Times New Roman" panose="02020603050405020304" pitchFamily="18" charset="0"/>
                <a:ea typeface="宋体" panose="02010600030101010101" pitchFamily="2" charset="-122"/>
              </a:rPr>
              <a:t>、实参为指针变量，形参为数组名</a:t>
            </a:r>
            <a:endParaRPr lang="zh-CN" altLang="en-US" sz="2000" dirty="0">
              <a:solidFill>
                <a:srgbClr val="0000CC"/>
              </a:solidFill>
              <a:latin typeface="Times New Roman" panose="02020603050405020304" pitchFamily="18" charset="0"/>
              <a:ea typeface="宋体" panose="02010600030101010101" pitchFamily="2" charset="-122"/>
            </a:endParaRPr>
          </a:p>
        </p:txBody>
      </p:sp>
      <p:sp>
        <p:nvSpPr>
          <p:cNvPr id="38915" name="Text Box 3"/>
          <p:cNvSpPr txBox="1"/>
          <p:nvPr/>
        </p:nvSpPr>
        <p:spPr>
          <a:xfrm>
            <a:off x="682308" y="3662363"/>
            <a:ext cx="4114800" cy="2175510"/>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a [10]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p=a;</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f(p, 10);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8916" name="Text Box 4"/>
          <p:cNvSpPr txBox="1"/>
          <p:nvPr/>
        </p:nvSpPr>
        <p:spPr>
          <a:xfrm>
            <a:off x="682625" y="1478280"/>
            <a:ext cx="3905885" cy="125222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f(int x[ ], int n )//</a:t>
            </a:r>
            <a:r>
              <a:rPr lang="zh-CN" altLang="en-US" sz="2000" dirty="0">
                <a:latin typeface="Times New Roman" panose="02020603050405020304" pitchFamily="18" charset="0"/>
                <a:ea typeface="宋体" panose="02010600030101010101" pitchFamily="2" charset="-122"/>
              </a:rPr>
              <a:t>数组作为形参</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8917" name="AutoShape 5"/>
          <p:cNvSpPr/>
          <p:nvPr/>
        </p:nvSpPr>
        <p:spPr>
          <a:xfrm>
            <a:off x="1828800" y="4302125"/>
            <a:ext cx="1341120" cy="396240"/>
          </a:xfrm>
          <a:prstGeom prst="wedgeRoundRectCallout">
            <a:avLst>
              <a:gd name="adj1" fmla="val -86440"/>
              <a:gd name="adj2" fmla="val 110833"/>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实参指针</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heckerboard(across)">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heckerboard(across)">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heckerboard(across)">
                                      <p:cBhvr>
                                        <p:cTn id="1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838200" y="563880"/>
            <a:ext cx="465074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将数组中的</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个数按相反顺序存放。</a:t>
            </a:r>
            <a:endParaRPr lang="zh-CN" altLang="en-US" sz="2000" dirty="0">
              <a:latin typeface="Times New Roman" panose="02020603050405020304" pitchFamily="18" charset="0"/>
              <a:ea typeface="宋体" panose="02010600030101010101" pitchFamily="2" charset="-122"/>
            </a:endParaRPr>
          </a:p>
        </p:txBody>
      </p:sp>
      <p:grpSp>
        <p:nvGrpSpPr>
          <p:cNvPr id="2" name="Group 5"/>
          <p:cNvGrpSpPr/>
          <p:nvPr/>
        </p:nvGrpSpPr>
        <p:grpSpPr>
          <a:xfrm>
            <a:off x="6446520" y="1518920"/>
            <a:ext cx="2514600" cy="4876800"/>
            <a:chOff x="3888" y="624"/>
            <a:chExt cx="1584" cy="3072"/>
          </a:xfrm>
        </p:grpSpPr>
        <p:sp>
          <p:nvSpPr>
            <p:cNvPr id="29701" name="Rectangle 6"/>
            <p:cNvSpPr/>
            <p:nvPr/>
          </p:nvSpPr>
          <p:spPr>
            <a:xfrm>
              <a:off x="4416" y="341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2</a:t>
              </a:r>
              <a:endParaRPr lang="en-US" altLang="zh-CN" sz="2800" b="1" dirty="0">
                <a:latin typeface="Arial" panose="020B0604020202020204" pitchFamily="34" charset="0"/>
                <a:ea typeface="宋体" panose="02010600030101010101" pitchFamily="2" charset="-122"/>
              </a:endParaRPr>
            </a:p>
          </p:txBody>
        </p:sp>
        <p:sp>
          <p:nvSpPr>
            <p:cNvPr id="29702" name="Rectangle 7"/>
            <p:cNvSpPr/>
            <p:nvPr/>
          </p:nvSpPr>
          <p:spPr>
            <a:xfrm>
              <a:off x="4416" y="313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4</a:t>
              </a:r>
              <a:endParaRPr lang="en-US" altLang="zh-CN" sz="2800" b="1" dirty="0">
                <a:latin typeface="Arial" panose="020B0604020202020204" pitchFamily="34" charset="0"/>
                <a:ea typeface="宋体" panose="02010600030101010101" pitchFamily="2" charset="-122"/>
              </a:endParaRPr>
            </a:p>
          </p:txBody>
        </p:sp>
        <p:sp>
          <p:nvSpPr>
            <p:cNvPr id="29703" name="Rectangle 8"/>
            <p:cNvSpPr/>
            <p:nvPr/>
          </p:nvSpPr>
          <p:spPr>
            <a:xfrm>
              <a:off x="4416" y="285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5</a:t>
              </a:r>
              <a:endParaRPr lang="en-US" altLang="zh-CN" sz="2800" b="1" dirty="0">
                <a:latin typeface="Arial" panose="020B0604020202020204" pitchFamily="34" charset="0"/>
                <a:ea typeface="宋体" panose="02010600030101010101" pitchFamily="2" charset="-122"/>
              </a:endParaRPr>
            </a:p>
          </p:txBody>
        </p:sp>
        <p:sp>
          <p:nvSpPr>
            <p:cNvPr id="29704" name="Rectangle 9"/>
            <p:cNvSpPr/>
            <p:nvPr/>
          </p:nvSpPr>
          <p:spPr>
            <a:xfrm>
              <a:off x="4416" y="256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7</a:t>
              </a:r>
              <a:endParaRPr lang="en-US" altLang="zh-CN" sz="2800" b="1" dirty="0">
                <a:latin typeface="Arial" panose="020B0604020202020204" pitchFamily="34" charset="0"/>
                <a:ea typeface="宋体" panose="02010600030101010101" pitchFamily="2" charset="-122"/>
              </a:endParaRPr>
            </a:p>
          </p:txBody>
        </p:sp>
        <p:sp>
          <p:nvSpPr>
            <p:cNvPr id="29705" name="Rectangle 10"/>
            <p:cNvSpPr/>
            <p:nvPr/>
          </p:nvSpPr>
          <p:spPr>
            <a:xfrm>
              <a:off x="4416" y="228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6</a:t>
              </a:r>
              <a:endParaRPr lang="en-US" altLang="zh-CN" sz="2800" b="1" dirty="0">
                <a:latin typeface="Arial" panose="020B0604020202020204" pitchFamily="34" charset="0"/>
                <a:ea typeface="宋体" panose="02010600030101010101" pitchFamily="2" charset="-122"/>
              </a:endParaRPr>
            </a:p>
          </p:txBody>
        </p:sp>
        <p:sp>
          <p:nvSpPr>
            <p:cNvPr id="29706" name="Rectangle 11"/>
            <p:cNvSpPr/>
            <p:nvPr/>
          </p:nvSpPr>
          <p:spPr>
            <a:xfrm>
              <a:off x="4416" y="200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0</a:t>
              </a:r>
              <a:endParaRPr lang="en-US" altLang="zh-CN" sz="2800" b="1" dirty="0">
                <a:latin typeface="Arial" panose="020B0604020202020204" pitchFamily="34" charset="0"/>
                <a:ea typeface="宋体" panose="02010600030101010101" pitchFamily="2" charset="-122"/>
              </a:endParaRPr>
            </a:p>
          </p:txBody>
        </p:sp>
        <p:sp>
          <p:nvSpPr>
            <p:cNvPr id="29707" name="Rectangle 12"/>
            <p:cNvSpPr/>
            <p:nvPr/>
          </p:nvSpPr>
          <p:spPr>
            <a:xfrm>
              <a:off x="4416" y="172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11</a:t>
              </a:r>
              <a:endParaRPr lang="en-US" altLang="zh-CN" sz="2800" b="1" dirty="0">
                <a:latin typeface="Arial" panose="020B0604020202020204" pitchFamily="34" charset="0"/>
                <a:ea typeface="宋体" panose="02010600030101010101" pitchFamily="2" charset="-122"/>
              </a:endParaRPr>
            </a:p>
          </p:txBody>
        </p:sp>
        <p:sp>
          <p:nvSpPr>
            <p:cNvPr id="29708" name="Rectangle 13"/>
            <p:cNvSpPr/>
            <p:nvPr/>
          </p:nvSpPr>
          <p:spPr>
            <a:xfrm>
              <a:off x="4416" y="144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9</a:t>
              </a:r>
              <a:endParaRPr lang="en-US" altLang="zh-CN" sz="2800" b="1" dirty="0">
                <a:latin typeface="Arial" panose="020B0604020202020204" pitchFamily="34" charset="0"/>
                <a:ea typeface="宋体" panose="02010600030101010101" pitchFamily="2" charset="-122"/>
              </a:endParaRPr>
            </a:p>
          </p:txBody>
        </p:sp>
        <p:sp>
          <p:nvSpPr>
            <p:cNvPr id="29709" name="Rectangle 14"/>
            <p:cNvSpPr/>
            <p:nvPr/>
          </p:nvSpPr>
          <p:spPr>
            <a:xfrm>
              <a:off x="4416" y="1158"/>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9710" name="Rectangle 15"/>
            <p:cNvSpPr/>
            <p:nvPr/>
          </p:nvSpPr>
          <p:spPr>
            <a:xfrm>
              <a:off x="4416" y="876"/>
              <a:ext cx="528" cy="282"/>
            </a:xfrm>
            <a:prstGeom prst="rect">
              <a:avLst/>
            </a:prstGeom>
            <a:noFill/>
            <a:ln w="41275">
              <a:noFill/>
            </a:ln>
          </p:spPr>
          <p:txBody>
            <a:bodyPr lIns="18000" tIns="10800" rIns="18000" bIns="10800" anchor="t"/>
            <a:p>
              <a:pPr algn="ctr">
                <a:spcBef>
                  <a:spcPct val="20000"/>
                </a:spcBef>
              </a:pPr>
              <a:endParaRPr lang="zh-CN" altLang="zh-CN" sz="2800" b="1" dirty="0">
                <a:latin typeface="Arial" panose="020B0604020202020204" pitchFamily="34" charset="0"/>
                <a:ea typeface="宋体" panose="02010600030101010101" pitchFamily="2" charset="-122"/>
              </a:endParaRPr>
            </a:p>
          </p:txBody>
        </p:sp>
        <p:sp>
          <p:nvSpPr>
            <p:cNvPr id="29711" name="Line 16"/>
            <p:cNvSpPr/>
            <p:nvPr/>
          </p:nvSpPr>
          <p:spPr>
            <a:xfrm>
              <a:off x="4416" y="876"/>
              <a:ext cx="528" cy="0"/>
            </a:xfrm>
            <a:prstGeom prst="line">
              <a:avLst/>
            </a:prstGeom>
            <a:ln w="28575" cap="sq" cmpd="sng">
              <a:solidFill>
                <a:schemeClr val="tx1"/>
              </a:solidFill>
              <a:prstDash val="solid"/>
              <a:round/>
              <a:headEnd type="none" w="med" len="med"/>
              <a:tailEnd type="none" w="med" len="med"/>
            </a:ln>
          </p:spPr>
        </p:sp>
        <p:sp>
          <p:nvSpPr>
            <p:cNvPr id="29712" name="Line 17"/>
            <p:cNvSpPr/>
            <p:nvPr/>
          </p:nvSpPr>
          <p:spPr>
            <a:xfrm>
              <a:off x="4416" y="1158"/>
              <a:ext cx="528" cy="0"/>
            </a:xfrm>
            <a:prstGeom prst="line">
              <a:avLst/>
            </a:prstGeom>
            <a:ln w="12700" cap="flat" cmpd="sng">
              <a:solidFill>
                <a:schemeClr val="tx1"/>
              </a:solidFill>
              <a:prstDash val="solid"/>
              <a:round/>
              <a:headEnd type="none" w="med" len="med"/>
              <a:tailEnd type="none" w="med" len="med"/>
            </a:ln>
          </p:spPr>
        </p:sp>
        <p:sp>
          <p:nvSpPr>
            <p:cNvPr id="29713" name="Line 18"/>
            <p:cNvSpPr/>
            <p:nvPr/>
          </p:nvSpPr>
          <p:spPr>
            <a:xfrm>
              <a:off x="4416" y="1440"/>
              <a:ext cx="528" cy="0"/>
            </a:xfrm>
            <a:prstGeom prst="line">
              <a:avLst/>
            </a:prstGeom>
            <a:ln w="12700" cap="flat" cmpd="sng">
              <a:solidFill>
                <a:schemeClr val="tx1"/>
              </a:solidFill>
              <a:prstDash val="solid"/>
              <a:round/>
              <a:headEnd type="none" w="med" len="med"/>
              <a:tailEnd type="none" w="med" len="med"/>
            </a:ln>
          </p:spPr>
        </p:sp>
        <p:sp>
          <p:nvSpPr>
            <p:cNvPr id="29714" name="Line 19"/>
            <p:cNvSpPr/>
            <p:nvPr/>
          </p:nvSpPr>
          <p:spPr>
            <a:xfrm>
              <a:off x="4416" y="1722"/>
              <a:ext cx="528" cy="0"/>
            </a:xfrm>
            <a:prstGeom prst="line">
              <a:avLst/>
            </a:prstGeom>
            <a:ln w="12700" cap="flat" cmpd="sng">
              <a:solidFill>
                <a:schemeClr val="tx1"/>
              </a:solidFill>
              <a:prstDash val="solid"/>
              <a:round/>
              <a:headEnd type="none" w="med" len="med"/>
              <a:tailEnd type="none" w="med" len="med"/>
            </a:ln>
          </p:spPr>
        </p:sp>
        <p:sp>
          <p:nvSpPr>
            <p:cNvPr id="29715" name="Line 20"/>
            <p:cNvSpPr/>
            <p:nvPr/>
          </p:nvSpPr>
          <p:spPr>
            <a:xfrm>
              <a:off x="4416" y="2004"/>
              <a:ext cx="528" cy="0"/>
            </a:xfrm>
            <a:prstGeom prst="line">
              <a:avLst/>
            </a:prstGeom>
            <a:ln w="12700" cap="flat" cmpd="sng">
              <a:solidFill>
                <a:schemeClr val="tx1"/>
              </a:solidFill>
              <a:prstDash val="solid"/>
              <a:round/>
              <a:headEnd type="none" w="med" len="med"/>
              <a:tailEnd type="none" w="med" len="med"/>
            </a:ln>
          </p:spPr>
        </p:sp>
        <p:sp>
          <p:nvSpPr>
            <p:cNvPr id="29716" name="Line 21"/>
            <p:cNvSpPr/>
            <p:nvPr/>
          </p:nvSpPr>
          <p:spPr>
            <a:xfrm>
              <a:off x="4416" y="2286"/>
              <a:ext cx="528" cy="0"/>
            </a:xfrm>
            <a:prstGeom prst="line">
              <a:avLst/>
            </a:prstGeom>
            <a:ln w="12700" cap="flat" cmpd="sng">
              <a:solidFill>
                <a:schemeClr val="tx1"/>
              </a:solidFill>
              <a:prstDash val="solid"/>
              <a:round/>
              <a:headEnd type="none" w="med" len="med"/>
              <a:tailEnd type="none" w="med" len="med"/>
            </a:ln>
          </p:spPr>
        </p:sp>
        <p:sp>
          <p:nvSpPr>
            <p:cNvPr id="29717" name="Line 22"/>
            <p:cNvSpPr/>
            <p:nvPr/>
          </p:nvSpPr>
          <p:spPr>
            <a:xfrm>
              <a:off x="4416" y="2568"/>
              <a:ext cx="528" cy="0"/>
            </a:xfrm>
            <a:prstGeom prst="line">
              <a:avLst/>
            </a:prstGeom>
            <a:ln w="12700" cap="flat" cmpd="sng">
              <a:solidFill>
                <a:schemeClr val="tx1"/>
              </a:solidFill>
              <a:prstDash val="solid"/>
              <a:round/>
              <a:headEnd type="none" w="med" len="med"/>
              <a:tailEnd type="none" w="med" len="med"/>
            </a:ln>
          </p:spPr>
        </p:sp>
        <p:sp>
          <p:nvSpPr>
            <p:cNvPr id="29718" name="Line 23"/>
            <p:cNvSpPr/>
            <p:nvPr/>
          </p:nvSpPr>
          <p:spPr>
            <a:xfrm>
              <a:off x="4416" y="2850"/>
              <a:ext cx="528" cy="0"/>
            </a:xfrm>
            <a:prstGeom prst="line">
              <a:avLst/>
            </a:prstGeom>
            <a:ln w="12700" cap="flat" cmpd="sng">
              <a:solidFill>
                <a:schemeClr val="tx1"/>
              </a:solidFill>
              <a:prstDash val="solid"/>
              <a:round/>
              <a:headEnd type="none" w="med" len="med"/>
              <a:tailEnd type="none" w="med" len="med"/>
            </a:ln>
          </p:spPr>
        </p:sp>
        <p:sp>
          <p:nvSpPr>
            <p:cNvPr id="29719" name="Line 24"/>
            <p:cNvSpPr/>
            <p:nvPr/>
          </p:nvSpPr>
          <p:spPr>
            <a:xfrm>
              <a:off x="4416" y="3132"/>
              <a:ext cx="528" cy="0"/>
            </a:xfrm>
            <a:prstGeom prst="line">
              <a:avLst/>
            </a:prstGeom>
            <a:ln w="12700" cap="flat" cmpd="sng">
              <a:solidFill>
                <a:schemeClr val="tx1"/>
              </a:solidFill>
              <a:prstDash val="solid"/>
              <a:round/>
              <a:headEnd type="none" w="med" len="med"/>
              <a:tailEnd type="none" w="med" len="med"/>
            </a:ln>
          </p:spPr>
        </p:sp>
        <p:sp>
          <p:nvSpPr>
            <p:cNvPr id="29720" name="Line 25"/>
            <p:cNvSpPr/>
            <p:nvPr/>
          </p:nvSpPr>
          <p:spPr>
            <a:xfrm>
              <a:off x="4416" y="3414"/>
              <a:ext cx="528" cy="0"/>
            </a:xfrm>
            <a:prstGeom prst="line">
              <a:avLst/>
            </a:prstGeom>
            <a:ln w="12700" cap="flat" cmpd="sng">
              <a:solidFill>
                <a:schemeClr val="tx1"/>
              </a:solidFill>
              <a:prstDash val="solid"/>
              <a:round/>
              <a:headEnd type="none" w="med" len="med"/>
              <a:tailEnd type="none" w="med" len="med"/>
            </a:ln>
          </p:spPr>
        </p:sp>
        <p:sp>
          <p:nvSpPr>
            <p:cNvPr id="29721" name="Line 26"/>
            <p:cNvSpPr/>
            <p:nvPr/>
          </p:nvSpPr>
          <p:spPr>
            <a:xfrm>
              <a:off x="4416" y="3696"/>
              <a:ext cx="528" cy="0"/>
            </a:xfrm>
            <a:prstGeom prst="line">
              <a:avLst/>
            </a:prstGeom>
            <a:ln w="28575" cap="sq" cmpd="sng">
              <a:solidFill>
                <a:schemeClr val="tx1"/>
              </a:solidFill>
              <a:prstDash val="solid"/>
              <a:round/>
              <a:headEnd type="none" w="med" len="med"/>
              <a:tailEnd type="none" w="med" len="med"/>
            </a:ln>
          </p:spPr>
        </p:sp>
        <p:sp>
          <p:nvSpPr>
            <p:cNvPr id="29722" name="Line 27"/>
            <p:cNvSpPr/>
            <p:nvPr/>
          </p:nvSpPr>
          <p:spPr>
            <a:xfrm>
              <a:off x="4416" y="876"/>
              <a:ext cx="0" cy="2820"/>
            </a:xfrm>
            <a:prstGeom prst="line">
              <a:avLst/>
            </a:prstGeom>
            <a:ln w="28575" cap="sq" cmpd="sng">
              <a:solidFill>
                <a:schemeClr val="tx1"/>
              </a:solidFill>
              <a:prstDash val="solid"/>
              <a:round/>
              <a:headEnd type="none" w="med" len="med"/>
              <a:tailEnd type="none" w="med" len="med"/>
            </a:ln>
          </p:spPr>
        </p:sp>
        <p:sp>
          <p:nvSpPr>
            <p:cNvPr id="29723" name="Line 28"/>
            <p:cNvSpPr/>
            <p:nvPr/>
          </p:nvSpPr>
          <p:spPr>
            <a:xfrm>
              <a:off x="4944" y="876"/>
              <a:ext cx="0" cy="2820"/>
            </a:xfrm>
            <a:prstGeom prst="line">
              <a:avLst/>
            </a:prstGeom>
            <a:ln w="28575" cap="sq" cmpd="sng">
              <a:solidFill>
                <a:schemeClr val="tx1"/>
              </a:solidFill>
              <a:prstDash val="solid"/>
              <a:round/>
              <a:headEnd type="none" w="med" len="med"/>
              <a:tailEnd type="none" w="med" len="med"/>
            </a:ln>
          </p:spPr>
        </p:sp>
        <p:sp>
          <p:nvSpPr>
            <p:cNvPr id="29724" name="Rectangle 29"/>
            <p:cNvSpPr/>
            <p:nvPr/>
          </p:nvSpPr>
          <p:spPr>
            <a:xfrm>
              <a:off x="3888" y="3398"/>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x[9]</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25" name="Rectangle 30"/>
            <p:cNvSpPr/>
            <p:nvPr/>
          </p:nvSpPr>
          <p:spPr>
            <a:xfrm>
              <a:off x="3888" y="3124"/>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x[8]</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26" name="Rectangle 31"/>
            <p:cNvSpPr/>
            <p:nvPr/>
          </p:nvSpPr>
          <p:spPr>
            <a:xfrm>
              <a:off x="3888" y="2850"/>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x[7]</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27" name="Rectangle 32"/>
            <p:cNvSpPr/>
            <p:nvPr/>
          </p:nvSpPr>
          <p:spPr>
            <a:xfrm>
              <a:off x="3888" y="2576"/>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x[6]</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28" name="Rectangle 33"/>
            <p:cNvSpPr/>
            <p:nvPr/>
          </p:nvSpPr>
          <p:spPr>
            <a:xfrm>
              <a:off x="3888" y="2302"/>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x[5]</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29" name="Rectangle 34"/>
            <p:cNvSpPr/>
            <p:nvPr/>
          </p:nvSpPr>
          <p:spPr>
            <a:xfrm>
              <a:off x="3888" y="2028"/>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x[4]</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30" name="Rectangle 35"/>
            <p:cNvSpPr/>
            <p:nvPr/>
          </p:nvSpPr>
          <p:spPr>
            <a:xfrm>
              <a:off x="3888" y="1754"/>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x[3]</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31" name="Rectangle 36"/>
            <p:cNvSpPr/>
            <p:nvPr/>
          </p:nvSpPr>
          <p:spPr>
            <a:xfrm>
              <a:off x="3888" y="1447"/>
              <a:ext cx="528" cy="307"/>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x[2]</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32" name="Rectangle 37"/>
            <p:cNvSpPr/>
            <p:nvPr/>
          </p:nvSpPr>
          <p:spPr>
            <a:xfrm>
              <a:off x="3888" y="1173"/>
              <a:ext cx="528" cy="274"/>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x[1]</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33" name="Rectangle 38"/>
            <p:cNvSpPr/>
            <p:nvPr/>
          </p:nvSpPr>
          <p:spPr>
            <a:xfrm>
              <a:off x="3888" y="876"/>
              <a:ext cx="528" cy="297"/>
            </a:xfrm>
            <a:prstGeom prst="rect">
              <a:avLst/>
            </a:prstGeom>
            <a:noFill/>
            <a:ln w="41275">
              <a:noFill/>
            </a:ln>
          </p:spPr>
          <p:txBody>
            <a:bodyPr lIns="19050" tIns="76200" rIns="19050" bIns="38100" anchor="t"/>
            <a:p>
              <a:pPr algn="ctr" fontAlgn="ctr">
                <a:spcBef>
                  <a:spcPct val="20000"/>
                </a:spcBef>
              </a:pPr>
              <a:r>
                <a:rPr lang="en-US" altLang="zh-CN" sz="2000" b="1" dirty="0">
                  <a:solidFill>
                    <a:schemeClr val="tx2"/>
                  </a:solidFill>
                  <a:latin typeface="Arial" panose="020B0604020202020204" pitchFamily="34" charset="0"/>
                  <a:ea typeface="宋体" panose="02010600030101010101" pitchFamily="2" charset="-122"/>
                </a:rPr>
                <a:t>x[0]</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734" name="Rectangle 39"/>
            <p:cNvSpPr/>
            <p:nvPr/>
          </p:nvSpPr>
          <p:spPr>
            <a:xfrm>
              <a:off x="4944" y="341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a[9]</a:t>
              </a:r>
              <a:endParaRPr lang="en-US" altLang="zh-CN" sz="2800" b="1" dirty="0">
                <a:latin typeface="Arial" panose="020B0604020202020204" pitchFamily="34" charset="0"/>
                <a:ea typeface="宋体" panose="02010600030101010101" pitchFamily="2" charset="-122"/>
              </a:endParaRPr>
            </a:p>
          </p:txBody>
        </p:sp>
        <p:sp>
          <p:nvSpPr>
            <p:cNvPr id="29735" name="Rectangle 40"/>
            <p:cNvSpPr/>
            <p:nvPr/>
          </p:nvSpPr>
          <p:spPr>
            <a:xfrm>
              <a:off x="4944" y="313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a[8]</a:t>
              </a:r>
              <a:endParaRPr lang="en-US" altLang="zh-CN" sz="2800" b="1" dirty="0">
                <a:latin typeface="Arial" panose="020B0604020202020204" pitchFamily="34" charset="0"/>
                <a:ea typeface="宋体" panose="02010600030101010101" pitchFamily="2" charset="-122"/>
              </a:endParaRPr>
            </a:p>
          </p:txBody>
        </p:sp>
        <p:sp>
          <p:nvSpPr>
            <p:cNvPr id="29736" name="Rectangle 41"/>
            <p:cNvSpPr/>
            <p:nvPr/>
          </p:nvSpPr>
          <p:spPr>
            <a:xfrm>
              <a:off x="4944" y="285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a[7]</a:t>
              </a:r>
              <a:endParaRPr lang="en-US" altLang="zh-CN" sz="2800" b="1" dirty="0">
                <a:latin typeface="Arial" panose="020B0604020202020204" pitchFamily="34" charset="0"/>
                <a:ea typeface="宋体" panose="02010600030101010101" pitchFamily="2" charset="-122"/>
              </a:endParaRPr>
            </a:p>
          </p:txBody>
        </p:sp>
        <p:sp>
          <p:nvSpPr>
            <p:cNvPr id="29737" name="Rectangle 42"/>
            <p:cNvSpPr/>
            <p:nvPr/>
          </p:nvSpPr>
          <p:spPr>
            <a:xfrm>
              <a:off x="4944" y="256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a[6]</a:t>
              </a:r>
              <a:endParaRPr lang="en-US" altLang="zh-CN" sz="2800" b="1" dirty="0">
                <a:latin typeface="Arial" panose="020B0604020202020204" pitchFamily="34" charset="0"/>
                <a:ea typeface="宋体" panose="02010600030101010101" pitchFamily="2" charset="-122"/>
              </a:endParaRPr>
            </a:p>
          </p:txBody>
        </p:sp>
        <p:sp>
          <p:nvSpPr>
            <p:cNvPr id="29738" name="Rectangle 43"/>
            <p:cNvSpPr/>
            <p:nvPr/>
          </p:nvSpPr>
          <p:spPr>
            <a:xfrm>
              <a:off x="4944" y="228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a[5]</a:t>
              </a:r>
              <a:endParaRPr lang="en-US" altLang="zh-CN" sz="2800" b="1" dirty="0">
                <a:latin typeface="Arial" panose="020B0604020202020204" pitchFamily="34" charset="0"/>
                <a:ea typeface="宋体" panose="02010600030101010101" pitchFamily="2" charset="-122"/>
              </a:endParaRPr>
            </a:p>
          </p:txBody>
        </p:sp>
        <p:sp>
          <p:nvSpPr>
            <p:cNvPr id="29739" name="Rectangle 44"/>
            <p:cNvSpPr/>
            <p:nvPr/>
          </p:nvSpPr>
          <p:spPr>
            <a:xfrm>
              <a:off x="4944" y="2004"/>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a[4]</a:t>
              </a:r>
              <a:endParaRPr lang="en-US" altLang="zh-CN" sz="2800" b="1" dirty="0">
                <a:latin typeface="Arial" panose="020B0604020202020204" pitchFamily="34" charset="0"/>
                <a:ea typeface="宋体" panose="02010600030101010101" pitchFamily="2" charset="-122"/>
              </a:endParaRPr>
            </a:p>
          </p:txBody>
        </p:sp>
        <p:sp>
          <p:nvSpPr>
            <p:cNvPr id="29740" name="Rectangle 45"/>
            <p:cNvSpPr/>
            <p:nvPr/>
          </p:nvSpPr>
          <p:spPr>
            <a:xfrm>
              <a:off x="4944" y="1722"/>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a[3]</a:t>
              </a:r>
              <a:endParaRPr lang="en-US" altLang="zh-CN" sz="2800" b="1" dirty="0">
                <a:latin typeface="Arial" panose="020B0604020202020204" pitchFamily="34" charset="0"/>
                <a:ea typeface="宋体" panose="02010600030101010101" pitchFamily="2" charset="-122"/>
              </a:endParaRPr>
            </a:p>
          </p:txBody>
        </p:sp>
        <p:sp>
          <p:nvSpPr>
            <p:cNvPr id="29741" name="Rectangle 46"/>
            <p:cNvSpPr/>
            <p:nvPr/>
          </p:nvSpPr>
          <p:spPr>
            <a:xfrm>
              <a:off x="4944" y="1440"/>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a[2]</a:t>
              </a:r>
              <a:endParaRPr lang="en-US" altLang="zh-CN" sz="2800" b="1" dirty="0">
                <a:latin typeface="Arial" panose="020B0604020202020204" pitchFamily="34" charset="0"/>
                <a:ea typeface="宋体" panose="02010600030101010101" pitchFamily="2" charset="-122"/>
              </a:endParaRPr>
            </a:p>
          </p:txBody>
        </p:sp>
        <p:sp>
          <p:nvSpPr>
            <p:cNvPr id="29742" name="Rectangle 47"/>
            <p:cNvSpPr/>
            <p:nvPr/>
          </p:nvSpPr>
          <p:spPr>
            <a:xfrm>
              <a:off x="4944" y="1158"/>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a[1]</a:t>
              </a:r>
              <a:endParaRPr lang="en-US" altLang="zh-CN" sz="2800" b="1" dirty="0">
                <a:latin typeface="Arial" panose="020B0604020202020204" pitchFamily="34" charset="0"/>
                <a:ea typeface="宋体" panose="02010600030101010101" pitchFamily="2" charset="-122"/>
              </a:endParaRPr>
            </a:p>
          </p:txBody>
        </p:sp>
        <p:sp>
          <p:nvSpPr>
            <p:cNvPr id="29743" name="Rectangle 48"/>
            <p:cNvSpPr/>
            <p:nvPr/>
          </p:nvSpPr>
          <p:spPr>
            <a:xfrm>
              <a:off x="4944" y="876"/>
              <a:ext cx="528" cy="282"/>
            </a:xfrm>
            <a:prstGeom prst="rect">
              <a:avLst/>
            </a:prstGeom>
            <a:noFill/>
            <a:ln w="41275">
              <a:noFill/>
            </a:ln>
          </p:spPr>
          <p:txBody>
            <a:bodyPr lIns="18000" tIns="10800" rIns="18000" bIns="10800" anchor="t"/>
            <a:p>
              <a:pPr algn="ctr">
                <a:spcBef>
                  <a:spcPct val="20000"/>
                </a:spcBef>
              </a:pPr>
              <a:r>
                <a:rPr lang="en-US" altLang="zh-CN" sz="2800" b="1" dirty="0">
                  <a:latin typeface="Arial" panose="020B0604020202020204" pitchFamily="34" charset="0"/>
                  <a:ea typeface="宋体" panose="02010600030101010101" pitchFamily="2" charset="-122"/>
                </a:rPr>
                <a:t>a[0]</a:t>
              </a:r>
              <a:endParaRPr lang="en-US" altLang="zh-CN" sz="2800" b="1" dirty="0">
                <a:latin typeface="Arial" panose="020B0604020202020204" pitchFamily="34" charset="0"/>
                <a:ea typeface="宋体" panose="02010600030101010101" pitchFamily="2" charset="-122"/>
              </a:endParaRPr>
            </a:p>
          </p:txBody>
        </p:sp>
        <p:sp>
          <p:nvSpPr>
            <p:cNvPr id="29744" name="Text Box 49"/>
            <p:cNvSpPr txBox="1"/>
            <p:nvPr/>
          </p:nvSpPr>
          <p:spPr>
            <a:xfrm>
              <a:off x="4512" y="624"/>
              <a:ext cx="528" cy="269"/>
            </a:xfrm>
            <a:prstGeom prst="rect">
              <a:avLst/>
            </a:prstGeom>
            <a:noFill/>
            <a:ln w="41275">
              <a:noFill/>
            </a:ln>
          </p:spPr>
          <p:txBody>
            <a:bodyPr lIns="18000" tIns="10800" rIns="18000" bIns="10800" anchor="t">
              <a:spAutoFit/>
            </a:bodyPr>
            <a:p>
              <a:pPr>
                <a:lnSpc>
                  <a:spcPct val="110000"/>
                </a:lnSpc>
                <a:spcBef>
                  <a:spcPct val="50000"/>
                </a:spcBef>
              </a:pPr>
              <a:r>
                <a:rPr lang="en-US" altLang="zh-CN" sz="2400" b="1" dirty="0">
                  <a:solidFill>
                    <a:schemeClr val="tx2"/>
                  </a:solidFill>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a:t>
              </a:r>
              <a:endParaRPr lang="en-US" altLang="zh-CN" sz="2400" b="1" dirty="0">
                <a:latin typeface="Times New Roman" panose="02020603050405020304" pitchFamily="18" charset="0"/>
                <a:ea typeface="宋体" panose="02010600030101010101" pitchFamily="2" charset="-122"/>
              </a:endParaRPr>
            </a:p>
          </p:txBody>
        </p:sp>
        <p:sp>
          <p:nvSpPr>
            <p:cNvPr id="29745" name="Text Box 50"/>
            <p:cNvSpPr txBox="1"/>
            <p:nvPr/>
          </p:nvSpPr>
          <p:spPr>
            <a:xfrm>
              <a:off x="4416" y="912"/>
              <a:ext cx="528"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3</a:t>
              </a:r>
              <a:endParaRPr lang="en-US" altLang="zh-CN" sz="2400" b="1" dirty="0">
                <a:latin typeface="Times New Roman" panose="02020603050405020304" pitchFamily="18" charset="0"/>
                <a:ea typeface="宋体" panose="02010600030101010101" pitchFamily="2" charset="-122"/>
              </a:endParaRPr>
            </a:p>
          </p:txBody>
        </p:sp>
        <p:sp>
          <p:nvSpPr>
            <p:cNvPr id="29746" name="Text Box 51"/>
            <p:cNvSpPr txBox="1"/>
            <p:nvPr/>
          </p:nvSpPr>
          <p:spPr>
            <a:xfrm>
              <a:off x="4416" y="1200"/>
              <a:ext cx="528" cy="269"/>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400" b="1" dirty="0">
                  <a:latin typeface="Times New Roman" panose="02020603050405020304" pitchFamily="18" charset="0"/>
                  <a:ea typeface="宋体" panose="02010600030101010101" pitchFamily="2" charset="-122"/>
                </a:rPr>
                <a:t>7</a:t>
              </a:r>
              <a:endParaRPr lang="en-US" altLang="zh-CN" sz="2400" b="1" dirty="0">
                <a:latin typeface="Times New Roman" panose="02020603050405020304" pitchFamily="18" charset="0"/>
                <a:ea typeface="宋体" panose="02010600030101010101" pitchFamily="2" charset="-122"/>
              </a:endParaRPr>
            </a:p>
          </p:txBody>
        </p:sp>
      </p:grpSp>
      <p:sp>
        <p:nvSpPr>
          <p:cNvPr id="39988" name="AutoShape 52"/>
          <p:cNvSpPr/>
          <p:nvPr/>
        </p:nvSpPr>
        <p:spPr>
          <a:xfrm>
            <a:off x="6370320" y="923925"/>
            <a:ext cx="2971165" cy="518795"/>
          </a:xfrm>
          <a:prstGeom prst="wedgeRoundRectCallout">
            <a:avLst>
              <a:gd name="adj1" fmla="val -9029"/>
              <a:gd name="adj2" fmla="val 81089"/>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en-US" altLang="zh-CN" sz="2000" b="1" dirty="0">
                <a:solidFill>
                  <a:srgbClr val="FFFF00"/>
                </a:solidFill>
                <a:latin typeface="Times New Roman" panose="02020603050405020304" pitchFamily="18" charset="0"/>
                <a:ea typeface="宋体" panose="02010600030101010101" pitchFamily="2" charset="-122"/>
              </a:rPr>
              <a:t>x</a:t>
            </a:r>
            <a:r>
              <a:rPr lang="zh-CN" altLang="en-US" sz="2000" b="1" dirty="0">
                <a:solidFill>
                  <a:srgbClr val="FFFF00"/>
                </a:solidFill>
                <a:latin typeface="Times New Roman" panose="02020603050405020304" pitchFamily="18" charset="0"/>
                <a:ea typeface="宋体" panose="02010600030101010101" pitchFamily="2" charset="-122"/>
              </a:rPr>
              <a:t>与</a:t>
            </a:r>
            <a:r>
              <a:rPr lang="en-US" altLang="zh-CN" sz="2000" b="1" dirty="0">
                <a:solidFill>
                  <a:srgbClr val="FFFF00"/>
                </a:solidFill>
                <a:latin typeface="Times New Roman" panose="02020603050405020304" pitchFamily="18" charset="0"/>
                <a:ea typeface="宋体" panose="02010600030101010101" pitchFamily="2" charset="-122"/>
              </a:rPr>
              <a:t>a</a:t>
            </a:r>
            <a:r>
              <a:rPr lang="zh-CN" altLang="en-US" sz="2000" b="1" dirty="0">
                <a:solidFill>
                  <a:srgbClr val="FFFF00"/>
                </a:solidFill>
                <a:latin typeface="Times New Roman" panose="02020603050405020304" pitchFamily="18" charset="0"/>
                <a:ea typeface="宋体" panose="02010600030101010101" pitchFamily="2" charset="-122"/>
              </a:rPr>
              <a:t>数组指向同一段内存</a:t>
            </a:r>
            <a:endParaRPr lang="zh-CN" altLang="en-US" sz="2000" b="1" dirty="0">
              <a:solidFill>
                <a:srgbClr val="FFFF00"/>
              </a:solidFill>
              <a:latin typeface="Times New Roman" panose="02020603050405020304" pitchFamily="18" charset="0"/>
              <a:ea typeface="宋体" panose="02010600030101010101" pitchFamily="2" charset="-122"/>
            </a:endParaRPr>
          </a:p>
        </p:txBody>
      </p:sp>
      <p:graphicFrame>
        <p:nvGraphicFramePr>
          <p:cNvPr id="29748" name="Object 53"/>
          <p:cNvGraphicFramePr/>
          <p:nvPr/>
        </p:nvGraphicFramePr>
        <p:xfrm>
          <a:off x="9777730" y="563880"/>
          <a:ext cx="1346200" cy="822960"/>
        </p:xfrm>
        <a:graphic>
          <a:graphicData uri="http://schemas.openxmlformats.org/presentationml/2006/ole">
            <mc:AlternateContent xmlns:mc="http://schemas.openxmlformats.org/markup-compatibility/2006">
              <mc:Choice xmlns:v="urn:schemas-microsoft-com:vml" Requires="v">
                <p:oleObj spid="_x0000_s3076" name="" showAsIcon="1" r:id="rId1" imgW="769620" imgH="497840" progId="Package">
                  <p:embed/>
                </p:oleObj>
              </mc:Choice>
              <mc:Fallback>
                <p:oleObj name="" showAsIcon="1" r:id="rId1" imgW="769620" imgH="497840" progId="Package">
                  <p:embed/>
                  <p:pic>
                    <p:nvPicPr>
                      <p:cNvPr id="0" name="图片 3075"/>
                      <p:cNvPicPr/>
                      <p:nvPr/>
                    </p:nvPicPr>
                    <p:blipFill>
                      <a:blip r:embed="rId2"/>
                      <a:stretch>
                        <a:fillRect/>
                      </a:stretch>
                    </p:blipFill>
                    <p:spPr>
                      <a:xfrm>
                        <a:off x="9777730" y="563880"/>
                        <a:ext cx="1346200" cy="82296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3"/>
          <a:stretch>
            <a:fillRect/>
          </a:stretch>
        </p:blipFill>
        <p:spPr>
          <a:xfrm>
            <a:off x="838200" y="1260475"/>
            <a:ext cx="5384800" cy="4514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9988"/>
                                        </p:tgtEl>
                                        <p:attrNameLst>
                                          <p:attrName>style.visibility</p:attrName>
                                        </p:attrNameLst>
                                      </p:cBhvr>
                                      <p:to>
                                        <p:strVal val="visible"/>
                                      </p:to>
                                    </p:set>
                                    <p:animEffect transition="in" filter="checkerboard(across)">
                                      <p:cBhvr>
                                        <p:cTn id="11" dur="500"/>
                                        <p:tgtEl>
                                          <p:spTgt spid="3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AutoShape 4"/>
          <p:cNvSpPr/>
          <p:nvPr/>
        </p:nvSpPr>
        <p:spPr>
          <a:xfrm>
            <a:off x="9325610" y="537845"/>
            <a:ext cx="1600200" cy="696595"/>
          </a:xfrm>
          <a:prstGeom prst="wedgeRoundRectCallout">
            <a:avLst>
              <a:gd name="adj1" fmla="val -15026"/>
              <a:gd name="adj2" fmla="val 87527"/>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用指针变量来接受地址</a:t>
            </a:r>
            <a:endParaRPr lang="zh-CN" altLang="en-US" sz="2000" dirty="0">
              <a:solidFill>
                <a:srgbClr val="FFFF00"/>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8030210" y="1435100"/>
            <a:ext cx="3352800" cy="4876800"/>
            <a:chOff x="3456" y="816"/>
            <a:chExt cx="2112" cy="3072"/>
          </a:xfrm>
        </p:grpSpPr>
        <p:grpSp>
          <p:nvGrpSpPr>
            <p:cNvPr id="30725" name="Group 6"/>
            <p:cNvGrpSpPr/>
            <p:nvPr/>
          </p:nvGrpSpPr>
          <p:grpSpPr>
            <a:xfrm>
              <a:off x="3984" y="816"/>
              <a:ext cx="1584" cy="3072"/>
              <a:chOff x="3888" y="624"/>
              <a:chExt cx="1584" cy="3072"/>
            </a:xfrm>
          </p:grpSpPr>
          <p:sp>
            <p:nvSpPr>
              <p:cNvPr id="30726" name="Rectangle 7"/>
              <p:cNvSpPr/>
              <p:nvPr/>
            </p:nvSpPr>
            <p:spPr>
              <a:xfrm>
                <a:off x="4416" y="3414"/>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2</a:t>
                </a:r>
                <a:endParaRPr lang="en-US" altLang="zh-CN" sz="2000" dirty="0">
                  <a:latin typeface="Arial" panose="020B0604020202020204" pitchFamily="34" charset="0"/>
                  <a:ea typeface="宋体" panose="02010600030101010101" pitchFamily="2" charset="-122"/>
                </a:endParaRPr>
              </a:p>
            </p:txBody>
          </p:sp>
          <p:sp>
            <p:nvSpPr>
              <p:cNvPr id="30727" name="Rectangle 8"/>
              <p:cNvSpPr/>
              <p:nvPr/>
            </p:nvSpPr>
            <p:spPr>
              <a:xfrm>
                <a:off x="4416" y="3132"/>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4</a:t>
                </a:r>
                <a:endParaRPr lang="en-US" altLang="zh-CN" sz="2000" dirty="0">
                  <a:latin typeface="Arial" panose="020B0604020202020204" pitchFamily="34" charset="0"/>
                  <a:ea typeface="宋体" panose="02010600030101010101" pitchFamily="2" charset="-122"/>
                </a:endParaRPr>
              </a:p>
            </p:txBody>
          </p:sp>
          <p:sp>
            <p:nvSpPr>
              <p:cNvPr id="30728" name="Rectangle 9"/>
              <p:cNvSpPr/>
              <p:nvPr/>
            </p:nvSpPr>
            <p:spPr>
              <a:xfrm>
                <a:off x="4416" y="2850"/>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5</a:t>
                </a:r>
                <a:endParaRPr lang="en-US" altLang="zh-CN" sz="2000" dirty="0">
                  <a:latin typeface="Arial" panose="020B0604020202020204" pitchFamily="34" charset="0"/>
                  <a:ea typeface="宋体" panose="02010600030101010101" pitchFamily="2" charset="-122"/>
                </a:endParaRPr>
              </a:p>
            </p:txBody>
          </p:sp>
          <p:sp>
            <p:nvSpPr>
              <p:cNvPr id="30729" name="Rectangle 10"/>
              <p:cNvSpPr/>
              <p:nvPr/>
            </p:nvSpPr>
            <p:spPr>
              <a:xfrm>
                <a:off x="4416" y="2568"/>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7</a:t>
                </a:r>
                <a:endParaRPr lang="en-US" altLang="zh-CN" sz="2000" dirty="0">
                  <a:latin typeface="Arial" panose="020B0604020202020204" pitchFamily="34" charset="0"/>
                  <a:ea typeface="宋体" panose="02010600030101010101" pitchFamily="2" charset="-122"/>
                </a:endParaRPr>
              </a:p>
            </p:txBody>
          </p:sp>
          <p:sp>
            <p:nvSpPr>
              <p:cNvPr id="30730" name="Rectangle 11"/>
              <p:cNvSpPr/>
              <p:nvPr/>
            </p:nvSpPr>
            <p:spPr>
              <a:xfrm>
                <a:off x="4416" y="2286"/>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6</a:t>
                </a:r>
                <a:endParaRPr lang="en-US" altLang="zh-CN" sz="2000" dirty="0">
                  <a:latin typeface="Arial" panose="020B0604020202020204" pitchFamily="34" charset="0"/>
                  <a:ea typeface="宋体" panose="02010600030101010101" pitchFamily="2" charset="-122"/>
                </a:endParaRPr>
              </a:p>
            </p:txBody>
          </p:sp>
          <p:sp>
            <p:nvSpPr>
              <p:cNvPr id="30731" name="Rectangle 12"/>
              <p:cNvSpPr/>
              <p:nvPr/>
            </p:nvSpPr>
            <p:spPr>
              <a:xfrm>
                <a:off x="4416" y="2004"/>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sp>
            <p:nvSpPr>
              <p:cNvPr id="30732" name="Rectangle 13"/>
              <p:cNvSpPr/>
              <p:nvPr/>
            </p:nvSpPr>
            <p:spPr>
              <a:xfrm>
                <a:off x="4416" y="1722"/>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11</a:t>
                </a:r>
                <a:endParaRPr lang="en-US" altLang="zh-CN" sz="2000" dirty="0">
                  <a:latin typeface="Arial" panose="020B0604020202020204" pitchFamily="34" charset="0"/>
                  <a:ea typeface="宋体" panose="02010600030101010101" pitchFamily="2" charset="-122"/>
                </a:endParaRPr>
              </a:p>
            </p:txBody>
          </p:sp>
          <p:sp>
            <p:nvSpPr>
              <p:cNvPr id="30733" name="Rectangle 14"/>
              <p:cNvSpPr/>
              <p:nvPr/>
            </p:nvSpPr>
            <p:spPr>
              <a:xfrm>
                <a:off x="4416" y="1440"/>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9</a:t>
                </a:r>
                <a:endParaRPr lang="en-US" altLang="zh-CN" sz="2000" dirty="0">
                  <a:latin typeface="Arial" panose="020B0604020202020204" pitchFamily="34" charset="0"/>
                  <a:ea typeface="宋体" panose="02010600030101010101" pitchFamily="2" charset="-122"/>
                </a:endParaRPr>
              </a:p>
            </p:txBody>
          </p:sp>
          <p:sp>
            <p:nvSpPr>
              <p:cNvPr id="30734" name="Rectangle 15"/>
              <p:cNvSpPr/>
              <p:nvPr/>
            </p:nvSpPr>
            <p:spPr>
              <a:xfrm>
                <a:off x="4416" y="1158"/>
                <a:ext cx="528" cy="282"/>
              </a:xfrm>
              <a:prstGeom prst="rect">
                <a:avLst/>
              </a:prstGeom>
              <a:noFill/>
              <a:ln w="41275">
                <a:noFill/>
              </a:ln>
            </p:spPr>
            <p:txBody>
              <a:bodyPr lIns="18000" tIns="10800" rIns="18000" bIns="10800" anchor="t"/>
              <a:p>
                <a:pPr algn="ctr">
                  <a:spcBef>
                    <a:spcPct val="20000"/>
                  </a:spcBef>
                </a:pPr>
                <a:endParaRPr lang="zh-CN" altLang="zh-CN" sz="2000" dirty="0">
                  <a:latin typeface="Arial" panose="020B0604020202020204" pitchFamily="34" charset="0"/>
                  <a:ea typeface="宋体" panose="02010600030101010101" pitchFamily="2" charset="-122"/>
                </a:endParaRPr>
              </a:p>
            </p:txBody>
          </p:sp>
          <p:sp>
            <p:nvSpPr>
              <p:cNvPr id="30735" name="Rectangle 16"/>
              <p:cNvSpPr/>
              <p:nvPr/>
            </p:nvSpPr>
            <p:spPr>
              <a:xfrm>
                <a:off x="4416" y="876"/>
                <a:ext cx="528" cy="282"/>
              </a:xfrm>
              <a:prstGeom prst="rect">
                <a:avLst/>
              </a:prstGeom>
              <a:noFill/>
              <a:ln w="41275">
                <a:noFill/>
              </a:ln>
            </p:spPr>
            <p:txBody>
              <a:bodyPr lIns="18000" tIns="10800" rIns="18000" bIns="10800" anchor="t"/>
              <a:p>
                <a:pPr algn="ctr">
                  <a:spcBef>
                    <a:spcPct val="20000"/>
                  </a:spcBef>
                </a:pPr>
                <a:endParaRPr lang="zh-CN" altLang="zh-CN" sz="2000" dirty="0">
                  <a:latin typeface="Arial" panose="020B0604020202020204" pitchFamily="34" charset="0"/>
                  <a:ea typeface="宋体" panose="02010600030101010101" pitchFamily="2" charset="-122"/>
                </a:endParaRPr>
              </a:p>
            </p:txBody>
          </p:sp>
          <p:sp>
            <p:nvSpPr>
              <p:cNvPr id="30736" name="Line 17"/>
              <p:cNvSpPr/>
              <p:nvPr/>
            </p:nvSpPr>
            <p:spPr>
              <a:xfrm>
                <a:off x="4416" y="876"/>
                <a:ext cx="528" cy="0"/>
              </a:xfrm>
              <a:prstGeom prst="line">
                <a:avLst/>
              </a:prstGeom>
              <a:ln w="28575" cap="sq" cmpd="sng">
                <a:solidFill>
                  <a:schemeClr val="tx1"/>
                </a:solidFill>
                <a:prstDash val="solid"/>
                <a:round/>
                <a:headEnd type="none" w="med" len="med"/>
                <a:tailEnd type="none" w="med" len="med"/>
              </a:ln>
            </p:spPr>
          </p:sp>
          <p:sp>
            <p:nvSpPr>
              <p:cNvPr id="30737" name="Line 18"/>
              <p:cNvSpPr/>
              <p:nvPr/>
            </p:nvSpPr>
            <p:spPr>
              <a:xfrm>
                <a:off x="4416" y="1158"/>
                <a:ext cx="528" cy="0"/>
              </a:xfrm>
              <a:prstGeom prst="line">
                <a:avLst/>
              </a:prstGeom>
              <a:ln w="12700" cap="flat" cmpd="sng">
                <a:solidFill>
                  <a:schemeClr val="tx1"/>
                </a:solidFill>
                <a:prstDash val="solid"/>
                <a:round/>
                <a:headEnd type="none" w="med" len="med"/>
                <a:tailEnd type="none" w="med" len="med"/>
              </a:ln>
            </p:spPr>
          </p:sp>
          <p:sp>
            <p:nvSpPr>
              <p:cNvPr id="30738" name="Line 19"/>
              <p:cNvSpPr/>
              <p:nvPr/>
            </p:nvSpPr>
            <p:spPr>
              <a:xfrm>
                <a:off x="4416" y="1440"/>
                <a:ext cx="528" cy="0"/>
              </a:xfrm>
              <a:prstGeom prst="line">
                <a:avLst/>
              </a:prstGeom>
              <a:ln w="12700" cap="flat" cmpd="sng">
                <a:solidFill>
                  <a:schemeClr val="tx1"/>
                </a:solidFill>
                <a:prstDash val="solid"/>
                <a:round/>
                <a:headEnd type="none" w="med" len="med"/>
                <a:tailEnd type="none" w="med" len="med"/>
              </a:ln>
            </p:spPr>
          </p:sp>
          <p:sp>
            <p:nvSpPr>
              <p:cNvPr id="30739" name="Line 20"/>
              <p:cNvSpPr/>
              <p:nvPr/>
            </p:nvSpPr>
            <p:spPr>
              <a:xfrm>
                <a:off x="4416" y="1722"/>
                <a:ext cx="528" cy="0"/>
              </a:xfrm>
              <a:prstGeom prst="line">
                <a:avLst/>
              </a:prstGeom>
              <a:ln w="12700" cap="flat" cmpd="sng">
                <a:solidFill>
                  <a:schemeClr val="tx1"/>
                </a:solidFill>
                <a:prstDash val="solid"/>
                <a:round/>
                <a:headEnd type="none" w="med" len="med"/>
                <a:tailEnd type="none" w="med" len="med"/>
              </a:ln>
            </p:spPr>
          </p:sp>
          <p:sp>
            <p:nvSpPr>
              <p:cNvPr id="30740" name="Line 21"/>
              <p:cNvSpPr/>
              <p:nvPr/>
            </p:nvSpPr>
            <p:spPr>
              <a:xfrm>
                <a:off x="4416" y="2004"/>
                <a:ext cx="528" cy="0"/>
              </a:xfrm>
              <a:prstGeom prst="line">
                <a:avLst/>
              </a:prstGeom>
              <a:ln w="12700" cap="flat" cmpd="sng">
                <a:solidFill>
                  <a:schemeClr val="tx1"/>
                </a:solidFill>
                <a:prstDash val="solid"/>
                <a:round/>
                <a:headEnd type="none" w="med" len="med"/>
                <a:tailEnd type="none" w="med" len="med"/>
              </a:ln>
            </p:spPr>
          </p:sp>
          <p:sp>
            <p:nvSpPr>
              <p:cNvPr id="30741" name="Line 22"/>
              <p:cNvSpPr/>
              <p:nvPr/>
            </p:nvSpPr>
            <p:spPr>
              <a:xfrm>
                <a:off x="4416" y="2286"/>
                <a:ext cx="528" cy="0"/>
              </a:xfrm>
              <a:prstGeom prst="line">
                <a:avLst/>
              </a:prstGeom>
              <a:ln w="12700" cap="flat" cmpd="sng">
                <a:solidFill>
                  <a:schemeClr val="tx1"/>
                </a:solidFill>
                <a:prstDash val="solid"/>
                <a:round/>
                <a:headEnd type="none" w="med" len="med"/>
                <a:tailEnd type="none" w="med" len="med"/>
              </a:ln>
            </p:spPr>
          </p:sp>
          <p:sp>
            <p:nvSpPr>
              <p:cNvPr id="30742" name="Line 23"/>
              <p:cNvSpPr/>
              <p:nvPr/>
            </p:nvSpPr>
            <p:spPr>
              <a:xfrm>
                <a:off x="4416" y="2568"/>
                <a:ext cx="528" cy="0"/>
              </a:xfrm>
              <a:prstGeom prst="line">
                <a:avLst/>
              </a:prstGeom>
              <a:ln w="12700" cap="flat" cmpd="sng">
                <a:solidFill>
                  <a:schemeClr val="tx1"/>
                </a:solidFill>
                <a:prstDash val="solid"/>
                <a:round/>
                <a:headEnd type="none" w="med" len="med"/>
                <a:tailEnd type="none" w="med" len="med"/>
              </a:ln>
            </p:spPr>
          </p:sp>
          <p:sp>
            <p:nvSpPr>
              <p:cNvPr id="30743" name="Line 24"/>
              <p:cNvSpPr/>
              <p:nvPr/>
            </p:nvSpPr>
            <p:spPr>
              <a:xfrm>
                <a:off x="4416" y="2850"/>
                <a:ext cx="528" cy="0"/>
              </a:xfrm>
              <a:prstGeom prst="line">
                <a:avLst/>
              </a:prstGeom>
              <a:ln w="12700" cap="flat" cmpd="sng">
                <a:solidFill>
                  <a:schemeClr val="tx1"/>
                </a:solidFill>
                <a:prstDash val="solid"/>
                <a:round/>
                <a:headEnd type="none" w="med" len="med"/>
                <a:tailEnd type="none" w="med" len="med"/>
              </a:ln>
            </p:spPr>
          </p:sp>
          <p:sp>
            <p:nvSpPr>
              <p:cNvPr id="30744" name="Line 25"/>
              <p:cNvSpPr/>
              <p:nvPr/>
            </p:nvSpPr>
            <p:spPr>
              <a:xfrm>
                <a:off x="4416" y="3132"/>
                <a:ext cx="528" cy="0"/>
              </a:xfrm>
              <a:prstGeom prst="line">
                <a:avLst/>
              </a:prstGeom>
              <a:ln w="12700" cap="flat" cmpd="sng">
                <a:solidFill>
                  <a:schemeClr val="tx1"/>
                </a:solidFill>
                <a:prstDash val="solid"/>
                <a:round/>
                <a:headEnd type="none" w="med" len="med"/>
                <a:tailEnd type="none" w="med" len="med"/>
              </a:ln>
            </p:spPr>
          </p:sp>
          <p:sp>
            <p:nvSpPr>
              <p:cNvPr id="30745" name="Line 26"/>
              <p:cNvSpPr/>
              <p:nvPr/>
            </p:nvSpPr>
            <p:spPr>
              <a:xfrm>
                <a:off x="4416" y="3414"/>
                <a:ext cx="528" cy="0"/>
              </a:xfrm>
              <a:prstGeom prst="line">
                <a:avLst/>
              </a:prstGeom>
              <a:ln w="12700" cap="flat" cmpd="sng">
                <a:solidFill>
                  <a:schemeClr val="tx1"/>
                </a:solidFill>
                <a:prstDash val="solid"/>
                <a:round/>
                <a:headEnd type="none" w="med" len="med"/>
                <a:tailEnd type="none" w="med" len="med"/>
              </a:ln>
            </p:spPr>
          </p:sp>
          <p:sp>
            <p:nvSpPr>
              <p:cNvPr id="30746" name="Line 27"/>
              <p:cNvSpPr/>
              <p:nvPr/>
            </p:nvSpPr>
            <p:spPr>
              <a:xfrm>
                <a:off x="4416" y="3696"/>
                <a:ext cx="528" cy="0"/>
              </a:xfrm>
              <a:prstGeom prst="line">
                <a:avLst/>
              </a:prstGeom>
              <a:ln w="28575" cap="sq" cmpd="sng">
                <a:solidFill>
                  <a:schemeClr val="tx1"/>
                </a:solidFill>
                <a:prstDash val="solid"/>
                <a:round/>
                <a:headEnd type="none" w="med" len="med"/>
                <a:tailEnd type="none" w="med" len="med"/>
              </a:ln>
            </p:spPr>
          </p:sp>
          <p:sp>
            <p:nvSpPr>
              <p:cNvPr id="30747" name="Line 28"/>
              <p:cNvSpPr/>
              <p:nvPr/>
            </p:nvSpPr>
            <p:spPr>
              <a:xfrm>
                <a:off x="4416" y="876"/>
                <a:ext cx="0" cy="2820"/>
              </a:xfrm>
              <a:prstGeom prst="line">
                <a:avLst/>
              </a:prstGeom>
              <a:ln w="28575" cap="sq" cmpd="sng">
                <a:solidFill>
                  <a:schemeClr val="tx1"/>
                </a:solidFill>
                <a:prstDash val="solid"/>
                <a:round/>
                <a:headEnd type="none" w="med" len="med"/>
                <a:tailEnd type="none" w="med" len="med"/>
              </a:ln>
            </p:spPr>
          </p:sp>
          <p:sp>
            <p:nvSpPr>
              <p:cNvPr id="30748" name="Line 29"/>
              <p:cNvSpPr/>
              <p:nvPr/>
            </p:nvSpPr>
            <p:spPr>
              <a:xfrm>
                <a:off x="4944" y="876"/>
                <a:ext cx="0" cy="2820"/>
              </a:xfrm>
              <a:prstGeom prst="line">
                <a:avLst/>
              </a:prstGeom>
              <a:ln w="28575" cap="sq" cmpd="sng">
                <a:solidFill>
                  <a:schemeClr val="tx1"/>
                </a:solidFill>
                <a:prstDash val="solid"/>
                <a:round/>
                <a:headEnd type="none" w="med" len="med"/>
                <a:tailEnd type="none" w="med" len="med"/>
              </a:ln>
            </p:spPr>
          </p:sp>
          <p:sp>
            <p:nvSpPr>
              <p:cNvPr id="30749" name="Rectangle 30"/>
              <p:cNvSpPr/>
              <p:nvPr/>
            </p:nvSpPr>
            <p:spPr>
              <a:xfrm>
                <a:off x="3888" y="3398"/>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x[9]</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0" name="Rectangle 31"/>
              <p:cNvSpPr/>
              <p:nvPr/>
            </p:nvSpPr>
            <p:spPr>
              <a:xfrm>
                <a:off x="3888" y="3124"/>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x[8]</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1" name="Rectangle 32"/>
              <p:cNvSpPr/>
              <p:nvPr/>
            </p:nvSpPr>
            <p:spPr>
              <a:xfrm>
                <a:off x="3888" y="2850"/>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x[7]</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2" name="Rectangle 33"/>
              <p:cNvSpPr/>
              <p:nvPr/>
            </p:nvSpPr>
            <p:spPr>
              <a:xfrm>
                <a:off x="3888" y="2576"/>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x[6]</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3" name="Rectangle 34"/>
              <p:cNvSpPr/>
              <p:nvPr/>
            </p:nvSpPr>
            <p:spPr>
              <a:xfrm>
                <a:off x="3888" y="2302"/>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x[5]</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4" name="Rectangle 35"/>
              <p:cNvSpPr/>
              <p:nvPr/>
            </p:nvSpPr>
            <p:spPr>
              <a:xfrm>
                <a:off x="3888" y="2028"/>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x[4]</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5" name="Rectangle 36"/>
              <p:cNvSpPr/>
              <p:nvPr/>
            </p:nvSpPr>
            <p:spPr>
              <a:xfrm>
                <a:off x="3888" y="1754"/>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x[3]</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6" name="Rectangle 37"/>
              <p:cNvSpPr/>
              <p:nvPr/>
            </p:nvSpPr>
            <p:spPr>
              <a:xfrm>
                <a:off x="3888" y="1447"/>
                <a:ext cx="528" cy="307"/>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x[2]</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7" name="Rectangle 38"/>
              <p:cNvSpPr/>
              <p:nvPr/>
            </p:nvSpPr>
            <p:spPr>
              <a:xfrm>
                <a:off x="3888" y="1173"/>
                <a:ext cx="528" cy="274"/>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x[1]</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8" name="Rectangle 39"/>
              <p:cNvSpPr/>
              <p:nvPr/>
            </p:nvSpPr>
            <p:spPr>
              <a:xfrm>
                <a:off x="3888" y="876"/>
                <a:ext cx="528" cy="297"/>
              </a:xfrm>
              <a:prstGeom prst="rect">
                <a:avLst/>
              </a:prstGeom>
              <a:noFill/>
              <a:ln w="41275">
                <a:noFill/>
              </a:ln>
            </p:spPr>
            <p:txBody>
              <a:bodyPr lIns="19050" tIns="76200" rIns="19050" bIns="38100" anchor="t"/>
              <a:p>
                <a:pPr algn="ctr" fontAlgn="ctr">
                  <a:spcBef>
                    <a:spcPct val="20000"/>
                  </a:spcBef>
                </a:pPr>
                <a:r>
                  <a:rPr lang="en-US" altLang="zh-CN" sz="2000" dirty="0">
                    <a:solidFill>
                      <a:schemeClr val="tx2"/>
                    </a:solidFill>
                    <a:latin typeface="Arial" panose="020B0604020202020204" pitchFamily="34" charset="0"/>
                    <a:ea typeface="宋体" panose="02010600030101010101" pitchFamily="2" charset="-122"/>
                  </a:rPr>
                  <a:t>x[0]</a:t>
                </a:r>
                <a:endParaRPr lang="en-US" altLang="zh-CN" sz="2000" dirty="0">
                  <a:solidFill>
                    <a:schemeClr val="tx2"/>
                  </a:solidFill>
                  <a:latin typeface="Arial" panose="020B0604020202020204" pitchFamily="34" charset="0"/>
                  <a:ea typeface="宋体" panose="02010600030101010101" pitchFamily="2" charset="-122"/>
                </a:endParaRPr>
              </a:p>
            </p:txBody>
          </p:sp>
          <p:sp>
            <p:nvSpPr>
              <p:cNvPr id="30759" name="Rectangle 40"/>
              <p:cNvSpPr/>
              <p:nvPr/>
            </p:nvSpPr>
            <p:spPr>
              <a:xfrm>
                <a:off x="4944" y="3414"/>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a[9]</a:t>
                </a:r>
                <a:endParaRPr lang="en-US" altLang="zh-CN" sz="2000" dirty="0">
                  <a:latin typeface="Arial" panose="020B0604020202020204" pitchFamily="34" charset="0"/>
                  <a:ea typeface="宋体" panose="02010600030101010101" pitchFamily="2" charset="-122"/>
                </a:endParaRPr>
              </a:p>
            </p:txBody>
          </p:sp>
          <p:sp>
            <p:nvSpPr>
              <p:cNvPr id="30760" name="Rectangle 41"/>
              <p:cNvSpPr/>
              <p:nvPr/>
            </p:nvSpPr>
            <p:spPr>
              <a:xfrm>
                <a:off x="4944" y="3132"/>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a[8]</a:t>
                </a:r>
                <a:endParaRPr lang="en-US" altLang="zh-CN" sz="2000" dirty="0">
                  <a:latin typeface="Arial" panose="020B0604020202020204" pitchFamily="34" charset="0"/>
                  <a:ea typeface="宋体" panose="02010600030101010101" pitchFamily="2" charset="-122"/>
                </a:endParaRPr>
              </a:p>
            </p:txBody>
          </p:sp>
          <p:sp>
            <p:nvSpPr>
              <p:cNvPr id="30761" name="Rectangle 42"/>
              <p:cNvSpPr/>
              <p:nvPr/>
            </p:nvSpPr>
            <p:spPr>
              <a:xfrm>
                <a:off x="4944" y="2850"/>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a[7]</a:t>
                </a:r>
                <a:endParaRPr lang="en-US" altLang="zh-CN" sz="2000" dirty="0">
                  <a:latin typeface="Arial" panose="020B0604020202020204" pitchFamily="34" charset="0"/>
                  <a:ea typeface="宋体" panose="02010600030101010101" pitchFamily="2" charset="-122"/>
                </a:endParaRPr>
              </a:p>
            </p:txBody>
          </p:sp>
          <p:sp>
            <p:nvSpPr>
              <p:cNvPr id="30762" name="Rectangle 43"/>
              <p:cNvSpPr/>
              <p:nvPr/>
            </p:nvSpPr>
            <p:spPr>
              <a:xfrm>
                <a:off x="4944" y="2568"/>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a[6]</a:t>
                </a:r>
                <a:endParaRPr lang="en-US" altLang="zh-CN" sz="2000" dirty="0">
                  <a:latin typeface="Arial" panose="020B0604020202020204" pitchFamily="34" charset="0"/>
                  <a:ea typeface="宋体" panose="02010600030101010101" pitchFamily="2" charset="-122"/>
                </a:endParaRPr>
              </a:p>
            </p:txBody>
          </p:sp>
          <p:sp>
            <p:nvSpPr>
              <p:cNvPr id="30763" name="Rectangle 44"/>
              <p:cNvSpPr/>
              <p:nvPr/>
            </p:nvSpPr>
            <p:spPr>
              <a:xfrm>
                <a:off x="4944" y="2286"/>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a[5]</a:t>
                </a:r>
                <a:endParaRPr lang="en-US" altLang="zh-CN" sz="2000" dirty="0">
                  <a:latin typeface="Arial" panose="020B0604020202020204" pitchFamily="34" charset="0"/>
                  <a:ea typeface="宋体" panose="02010600030101010101" pitchFamily="2" charset="-122"/>
                </a:endParaRPr>
              </a:p>
            </p:txBody>
          </p:sp>
          <p:sp>
            <p:nvSpPr>
              <p:cNvPr id="30764" name="Rectangle 45"/>
              <p:cNvSpPr/>
              <p:nvPr/>
            </p:nvSpPr>
            <p:spPr>
              <a:xfrm>
                <a:off x="4944" y="2004"/>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a[4]</a:t>
                </a:r>
                <a:endParaRPr lang="en-US" altLang="zh-CN" sz="2000" dirty="0">
                  <a:latin typeface="Arial" panose="020B0604020202020204" pitchFamily="34" charset="0"/>
                  <a:ea typeface="宋体" panose="02010600030101010101" pitchFamily="2" charset="-122"/>
                </a:endParaRPr>
              </a:p>
            </p:txBody>
          </p:sp>
          <p:sp>
            <p:nvSpPr>
              <p:cNvPr id="30765" name="Rectangle 46"/>
              <p:cNvSpPr/>
              <p:nvPr/>
            </p:nvSpPr>
            <p:spPr>
              <a:xfrm>
                <a:off x="4944" y="1722"/>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a[3]</a:t>
                </a:r>
                <a:endParaRPr lang="en-US" altLang="zh-CN" sz="2000" dirty="0">
                  <a:latin typeface="Arial" panose="020B0604020202020204" pitchFamily="34" charset="0"/>
                  <a:ea typeface="宋体" panose="02010600030101010101" pitchFamily="2" charset="-122"/>
                </a:endParaRPr>
              </a:p>
            </p:txBody>
          </p:sp>
          <p:sp>
            <p:nvSpPr>
              <p:cNvPr id="30766" name="Rectangle 47"/>
              <p:cNvSpPr/>
              <p:nvPr/>
            </p:nvSpPr>
            <p:spPr>
              <a:xfrm>
                <a:off x="4944" y="1440"/>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a[2]</a:t>
                </a:r>
                <a:endParaRPr lang="en-US" altLang="zh-CN" sz="2000" dirty="0">
                  <a:latin typeface="Arial" panose="020B0604020202020204" pitchFamily="34" charset="0"/>
                  <a:ea typeface="宋体" panose="02010600030101010101" pitchFamily="2" charset="-122"/>
                </a:endParaRPr>
              </a:p>
            </p:txBody>
          </p:sp>
          <p:sp>
            <p:nvSpPr>
              <p:cNvPr id="30767" name="Rectangle 48"/>
              <p:cNvSpPr/>
              <p:nvPr/>
            </p:nvSpPr>
            <p:spPr>
              <a:xfrm>
                <a:off x="4944" y="1158"/>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a[1]</a:t>
                </a:r>
                <a:endParaRPr lang="en-US" altLang="zh-CN" sz="2000" dirty="0">
                  <a:latin typeface="Arial" panose="020B0604020202020204" pitchFamily="34" charset="0"/>
                  <a:ea typeface="宋体" panose="02010600030101010101" pitchFamily="2" charset="-122"/>
                </a:endParaRPr>
              </a:p>
            </p:txBody>
          </p:sp>
          <p:sp>
            <p:nvSpPr>
              <p:cNvPr id="30768" name="Rectangle 49"/>
              <p:cNvSpPr/>
              <p:nvPr/>
            </p:nvSpPr>
            <p:spPr>
              <a:xfrm>
                <a:off x="4944" y="876"/>
                <a:ext cx="528" cy="282"/>
              </a:xfrm>
              <a:prstGeom prst="rect">
                <a:avLst/>
              </a:prstGeom>
              <a:noFill/>
              <a:ln w="41275">
                <a:noFill/>
              </a:ln>
            </p:spPr>
            <p:txBody>
              <a:bodyPr lIns="18000" tIns="10800" rIns="18000" bIns="10800" anchor="t"/>
              <a:p>
                <a:pPr algn="ctr">
                  <a:spcBef>
                    <a:spcPct val="20000"/>
                  </a:spcBef>
                </a:pPr>
                <a:r>
                  <a:rPr lang="en-US" altLang="zh-CN" sz="2000" dirty="0">
                    <a:latin typeface="Arial" panose="020B0604020202020204" pitchFamily="34" charset="0"/>
                    <a:ea typeface="宋体" panose="02010600030101010101" pitchFamily="2" charset="-122"/>
                  </a:rPr>
                  <a:t>a[0]</a:t>
                </a:r>
                <a:endParaRPr lang="en-US" altLang="zh-CN" sz="2000" dirty="0">
                  <a:latin typeface="Arial" panose="020B0604020202020204" pitchFamily="34" charset="0"/>
                  <a:ea typeface="宋体" panose="02010600030101010101" pitchFamily="2" charset="-122"/>
                </a:endParaRPr>
              </a:p>
            </p:txBody>
          </p:sp>
          <p:sp>
            <p:nvSpPr>
              <p:cNvPr id="30769" name="Text Box 50"/>
              <p:cNvSpPr txBox="1"/>
              <p:nvPr/>
            </p:nvSpPr>
            <p:spPr>
              <a:xfrm>
                <a:off x="4512" y="624"/>
                <a:ext cx="528" cy="227"/>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chemeClr val="tx2"/>
                    </a:solidFill>
                    <a:latin typeface="Times New Roman" panose="02020603050405020304" pitchFamily="18" charset="0"/>
                    <a:ea typeface="宋体" panose="02010600030101010101" pitchFamily="2" charset="-122"/>
                  </a:rPr>
                  <a:t>x</a:t>
                </a:r>
                <a:r>
                  <a:rPr lang="en-US" altLang="zh-CN" sz="2000" dirty="0">
                    <a:latin typeface="Times New Roman" panose="02020603050405020304" pitchFamily="18" charset="0"/>
                    <a:ea typeface="宋体" panose="02010600030101010101" pitchFamily="2" charset="-122"/>
                  </a:rPr>
                  <a:t>, a</a:t>
                </a:r>
                <a:endParaRPr lang="en-US" altLang="zh-CN" sz="2000" dirty="0">
                  <a:latin typeface="Times New Roman" panose="02020603050405020304" pitchFamily="18" charset="0"/>
                  <a:ea typeface="宋体" panose="02010600030101010101" pitchFamily="2" charset="-122"/>
                </a:endParaRPr>
              </a:p>
            </p:txBody>
          </p:sp>
          <p:sp>
            <p:nvSpPr>
              <p:cNvPr id="30770" name="Text Box 51"/>
              <p:cNvSpPr txBox="1"/>
              <p:nvPr/>
            </p:nvSpPr>
            <p:spPr>
              <a:xfrm>
                <a:off x="4416" y="912"/>
                <a:ext cx="528"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3</a:t>
                </a:r>
                <a:endParaRPr lang="en-US" altLang="zh-CN" sz="2000" dirty="0">
                  <a:latin typeface="Times New Roman" panose="02020603050405020304" pitchFamily="18" charset="0"/>
                  <a:ea typeface="宋体" panose="02010600030101010101" pitchFamily="2" charset="-122"/>
                </a:endParaRPr>
              </a:p>
            </p:txBody>
          </p:sp>
          <p:sp>
            <p:nvSpPr>
              <p:cNvPr id="30771" name="Text Box 52"/>
              <p:cNvSpPr txBox="1"/>
              <p:nvPr/>
            </p:nvSpPr>
            <p:spPr>
              <a:xfrm>
                <a:off x="4416" y="1200"/>
                <a:ext cx="528"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7</a:t>
                </a:r>
                <a:endParaRPr lang="en-US" altLang="zh-CN" sz="2000" dirty="0">
                  <a:latin typeface="Times New Roman" panose="02020603050405020304" pitchFamily="18" charset="0"/>
                  <a:ea typeface="宋体" panose="02010600030101010101" pitchFamily="2" charset="-122"/>
                </a:endParaRPr>
              </a:p>
            </p:txBody>
          </p:sp>
        </p:grpSp>
        <p:sp>
          <p:nvSpPr>
            <p:cNvPr id="30772" name="Line 53"/>
            <p:cNvSpPr/>
            <p:nvPr/>
          </p:nvSpPr>
          <p:spPr>
            <a:xfrm>
              <a:off x="3696" y="1200"/>
              <a:ext cx="336" cy="0"/>
            </a:xfrm>
            <a:prstGeom prst="line">
              <a:avLst/>
            </a:prstGeom>
            <a:ln w="38100" cap="flat" cmpd="sng">
              <a:solidFill>
                <a:srgbClr val="FF0000"/>
              </a:solidFill>
              <a:prstDash val="solid"/>
              <a:round/>
              <a:headEnd type="none" w="med" len="med"/>
              <a:tailEnd type="triangle" w="med" len="med"/>
            </a:ln>
          </p:spPr>
        </p:sp>
        <p:sp>
          <p:nvSpPr>
            <p:cNvPr id="30773" name="Text Box 54"/>
            <p:cNvSpPr txBox="1"/>
            <p:nvPr/>
          </p:nvSpPr>
          <p:spPr>
            <a:xfrm>
              <a:off x="3456" y="1041"/>
              <a:ext cx="288" cy="290"/>
            </a:xfrm>
            <a:prstGeom prst="rect">
              <a:avLst/>
            </a:prstGeom>
            <a:noFill/>
            <a:ln w="9525">
              <a:noFill/>
            </a:ln>
          </p:spPr>
          <p:txBody>
            <a:bodyPr anchor="t">
              <a:spAutoFit/>
            </a:bodyPr>
            <a:p>
              <a:pPr>
                <a:lnSpc>
                  <a:spcPct val="12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i</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30774" name="Line 55"/>
            <p:cNvSpPr/>
            <p:nvPr/>
          </p:nvSpPr>
          <p:spPr>
            <a:xfrm>
              <a:off x="3744" y="3744"/>
              <a:ext cx="336" cy="0"/>
            </a:xfrm>
            <a:prstGeom prst="line">
              <a:avLst/>
            </a:prstGeom>
            <a:ln w="38100" cap="flat" cmpd="sng">
              <a:solidFill>
                <a:srgbClr val="FF0000"/>
              </a:solidFill>
              <a:prstDash val="solid"/>
              <a:round/>
              <a:headEnd type="none" w="med" len="med"/>
              <a:tailEnd type="triangle" w="med" len="med"/>
            </a:ln>
          </p:spPr>
        </p:sp>
        <p:sp>
          <p:nvSpPr>
            <p:cNvPr id="30775" name="Text Box 56"/>
            <p:cNvSpPr txBox="1"/>
            <p:nvPr/>
          </p:nvSpPr>
          <p:spPr>
            <a:xfrm>
              <a:off x="3504" y="3504"/>
              <a:ext cx="288" cy="290"/>
            </a:xfrm>
            <a:prstGeom prst="rect">
              <a:avLst/>
            </a:prstGeom>
            <a:noFill/>
            <a:ln w="9525">
              <a:noFill/>
            </a:ln>
          </p:spPr>
          <p:txBody>
            <a:bodyPr anchor="t">
              <a:spAutoFit/>
            </a:bodyPr>
            <a:p>
              <a:pPr>
                <a:lnSpc>
                  <a:spcPct val="12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j</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30776" name="Line 57"/>
            <p:cNvSpPr/>
            <p:nvPr/>
          </p:nvSpPr>
          <p:spPr>
            <a:xfrm>
              <a:off x="3696" y="2400"/>
              <a:ext cx="336" cy="0"/>
            </a:xfrm>
            <a:prstGeom prst="line">
              <a:avLst/>
            </a:prstGeom>
            <a:ln w="38100" cap="flat" cmpd="sng">
              <a:solidFill>
                <a:srgbClr val="FF0000"/>
              </a:solidFill>
              <a:prstDash val="solid"/>
              <a:round/>
              <a:headEnd type="none" w="med" len="med"/>
              <a:tailEnd type="triangle" w="med" len="med"/>
            </a:ln>
          </p:spPr>
        </p:sp>
        <p:sp>
          <p:nvSpPr>
            <p:cNvPr id="30777" name="Text Box 58"/>
            <p:cNvSpPr txBox="1"/>
            <p:nvPr/>
          </p:nvSpPr>
          <p:spPr>
            <a:xfrm>
              <a:off x="3504" y="2220"/>
              <a:ext cx="288" cy="290"/>
            </a:xfrm>
            <a:prstGeom prst="rect">
              <a:avLst/>
            </a:prstGeom>
            <a:noFill/>
            <a:ln w="9525">
              <a:noFill/>
            </a:ln>
          </p:spPr>
          <p:txBody>
            <a:bodyPr anchor="t">
              <a:spAutoFit/>
            </a:bodyPr>
            <a:p>
              <a:pPr>
                <a:lnSpc>
                  <a:spcPct val="12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p</a:t>
              </a:r>
              <a:endParaRPr lang="en-US" altLang="zh-CN" sz="2000" dirty="0">
                <a:solidFill>
                  <a:srgbClr val="FF0000"/>
                </a:solidFill>
                <a:latin typeface="Times New Roman" panose="02020603050405020304" pitchFamily="18" charset="0"/>
                <a:ea typeface="宋体" panose="02010600030101010101" pitchFamily="2" charset="-122"/>
              </a:endParaRPr>
            </a:p>
          </p:txBody>
        </p:sp>
      </p:grpSp>
      <p:pic>
        <p:nvPicPr>
          <p:cNvPr id="3" name="图片 2"/>
          <p:cNvPicPr>
            <a:picLocks noChangeAspect="1"/>
          </p:cNvPicPr>
          <p:nvPr/>
        </p:nvPicPr>
        <p:blipFill>
          <a:blip r:embed="rId1"/>
          <a:stretch>
            <a:fillRect/>
          </a:stretch>
        </p:blipFill>
        <p:spPr>
          <a:xfrm>
            <a:off x="791845" y="756285"/>
            <a:ext cx="6081395" cy="4843145"/>
          </a:xfrm>
          <a:prstGeom prst="rect">
            <a:avLst/>
          </a:prstGeom>
        </p:spPr>
      </p:pic>
      <p:graphicFrame>
        <p:nvGraphicFramePr>
          <p:cNvPr id="30778" name="Object 59"/>
          <p:cNvGraphicFramePr/>
          <p:nvPr/>
        </p:nvGraphicFramePr>
        <p:xfrm>
          <a:off x="5390515" y="80645"/>
          <a:ext cx="1786890" cy="1038225"/>
        </p:xfrm>
        <a:graphic>
          <a:graphicData uri="http://schemas.openxmlformats.org/presentationml/2006/ole">
            <mc:AlternateContent xmlns:mc="http://schemas.openxmlformats.org/markup-compatibility/2006">
              <mc:Choice xmlns:v="urn:schemas-microsoft-com:vml" Requires="v">
                <p:oleObj spid="_x0000_s3077" name="" showAsIcon="1" r:id="rId2" imgW="769620" imgH="497840" progId="Package">
                  <p:embed/>
                </p:oleObj>
              </mc:Choice>
              <mc:Fallback>
                <p:oleObj name="" showAsIcon="1" r:id="rId2" imgW="769620" imgH="497840" progId="Package">
                  <p:embed/>
                  <p:pic>
                    <p:nvPicPr>
                      <p:cNvPr id="0" name="图片 3076"/>
                      <p:cNvPicPr/>
                      <p:nvPr/>
                    </p:nvPicPr>
                    <p:blipFill>
                      <a:blip r:embed="rId3"/>
                      <a:stretch>
                        <a:fillRect/>
                      </a:stretch>
                    </p:blipFill>
                    <p:spPr>
                      <a:xfrm>
                        <a:off x="5390515" y="80645"/>
                        <a:ext cx="1786890" cy="1038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checkerboard(across)">
                                      <p:cBhvr>
                                        <p:cTn id="1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
          <p:cNvSpPr txBox="1"/>
          <p:nvPr/>
        </p:nvSpPr>
        <p:spPr>
          <a:xfrm>
            <a:off x="684530" y="720090"/>
            <a:ext cx="2795905"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、直接访问</a:t>
            </a:r>
            <a:endParaRPr lang="zh-CN" altLang="en-US" sz="2000" dirty="0">
              <a:latin typeface="Times New Roman" panose="02020603050405020304" pitchFamily="18" charset="0"/>
              <a:ea typeface="宋体" panose="02010600030101010101" pitchFamily="2" charset="-122"/>
            </a:endParaRPr>
          </a:p>
        </p:txBody>
      </p:sp>
      <p:sp>
        <p:nvSpPr>
          <p:cNvPr id="5123" name="Text Box 3"/>
          <p:cNvSpPr txBox="1"/>
          <p:nvPr/>
        </p:nvSpPr>
        <p:spPr>
          <a:xfrm>
            <a:off x="684530" y="1108710"/>
            <a:ext cx="10104755" cy="360045"/>
          </a:xfrm>
          <a:prstGeom prst="rect">
            <a:avLst/>
          </a:prstGeom>
          <a:noFill/>
          <a:ln w="41275">
            <a:noFill/>
          </a:ln>
        </p:spPr>
        <p:txBody>
          <a:bodyPr wrap="square" lIns="18000" tIns="10800" rIns="18000" bIns="10800" anchor="t">
            <a:spAutoFit/>
          </a:bodyPr>
          <a:p>
            <a:pPr indent="612775">
              <a:lnSpc>
                <a:spcPct val="110000"/>
              </a:lnSpc>
            </a:pPr>
            <a:r>
              <a:rPr lang="zh-CN" altLang="en-US" sz="2000" dirty="0">
                <a:latin typeface="Times New Roman" panose="02020603050405020304" pitchFamily="18" charset="0"/>
                <a:ea typeface="宋体" panose="02010600030101010101" pitchFamily="2" charset="-122"/>
              </a:rPr>
              <a:t>按变量地址存取变量的值。</a:t>
            </a:r>
            <a:r>
              <a:rPr lang="en-US" altLang="zh-CN" sz="2000" dirty="0">
                <a:solidFill>
                  <a:srgbClr val="FF0000"/>
                </a:solidFill>
                <a:latin typeface="Times New Roman" panose="02020603050405020304" pitchFamily="18" charset="0"/>
                <a:ea typeface="宋体" panose="02010600030101010101" pitchFamily="2" charset="-122"/>
              </a:rPr>
              <a:t>cin&gt;&gt;i</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实际上放到定义 </a:t>
            </a:r>
            <a:r>
              <a:rPr lang="en-US" altLang="zh-CN" sz="2000" dirty="0">
                <a:latin typeface="Times New Roman" panose="02020603050405020304" pitchFamily="18" charset="0"/>
                <a:ea typeface="宋体" panose="02010600030101010101" pitchFamily="2" charset="-122"/>
              </a:rPr>
              <a:t>i </a:t>
            </a:r>
            <a:r>
              <a:rPr lang="zh-CN" altLang="en-US" sz="2000" dirty="0">
                <a:latin typeface="Times New Roman" panose="02020603050405020304" pitchFamily="18" charset="0"/>
                <a:ea typeface="宋体" panose="02010600030101010101" pitchFamily="2" charset="-122"/>
              </a:rPr>
              <a:t>单元的</a:t>
            </a:r>
            <a:r>
              <a:rPr lang="zh-CN" altLang="en-US" sz="2000" dirty="0">
                <a:solidFill>
                  <a:srgbClr val="FF0000"/>
                </a:solidFill>
                <a:latin typeface="Times New Roman" panose="02020603050405020304" pitchFamily="18" charset="0"/>
                <a:ea typeface="宋体" panose="02010600030101010101" pitchFamily="2" charset="-122"/>
              </a:rPr>
              <a:t>地址中</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124" name="Text Box 4"/>
          <p:cNvSpPr txBox="1"/>
          <p:nvPr/>
        </p:nvSpPr>
        <p:spPr>
          <a:xfrm>
            <a:off x="741045" y="2633980"/>
            <a:ext cx="2029460"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、间接访问</a:t>
            </a:r>
            <a:endParaRPr lang="zh-CN" altLang="en-US" sz="2000" dirty="0">
              <a:latin typeface="Times New Roman" panose="02020603050405020304" pitchFamily="18" charset="0"/>
              <a:ea typeface="宋体" panose="02010600030101010101" pitchFamily="2" charset="-122"/>
            </a:endParaRPr>
          </a:p>
        </p:txBody>
      </p:sp>
      <p:sp>
        <p:nvSpPr>
          <p:cNvPr id="5125" name="Text Box 5"/>
          <p:cNvSpPr txBox="1"/>
          <p:nvPr/>
        </p:nvSpPr>
        <p:spPr>
          <a:xfrm>
            <a:off x="634365" y="3022600"/>
            <a:ext cx="11378565" cy="390525"/>
          </a:xfrm>
          <a:prstGeom prst="rect">
            <a:avLst/>
          </a:prstGeom>
          <a:noFill/>
          <a:ln w="41275">
            <a:noFill/>
          </a:ln>
        </p:spPr>
        <p:txBody>
          <a:bodyPr wrap="square" lIns="18000" tIns="10800" rIns="18000" bIns="10800" anchor="t">
            <a:spAutoFit/>
          </a:bodyPr>
          <a:p>
            <a:pPr indent="612775">
              <a:lnSpc>
                <a:spcPct val="120000"/>
              </a:lnSpc>
            </a:pPr>
            <a:r>
              <a:rPr lang="zh-CN" altLang="en-US" sz="2000" dirty="0">
                <a:solidFill>
                  <a:srgbClr val="0000CC"/>
                </a:solidFill>
                <a:latin typeface="Times New Roman" panose="02020603050405020304" pitchFamily="18" charset="0"/>
                <a:ea typeface="宋体" panose="02010600030101010101" pitchFamily="2" charset="-122"/>
              </a:rPr>
              <a:t>将变量的地址存放在另一个单元</a:t>
            </a:r>
            <a:r>
              <a:rPr lang="en-US" altLang="zh-CN" sz="2000" dirty="0">
                <a:solidFill>
                  <a:srgbClr val="0000CC"/>
                </a:solidFill>
                <a:latin typeface="Times New Roman" panose="02020603050405020304" pitchFamily="18" charset="0"/>
                <a:ea typeface="宋体" panose="02010600030101010101" pitchFamily="2" charset="-122"/>
              </a:rPr>
              <a:t>p</a:t>
            </a:r>
            <a:r>
              <a:rPr lang="zh-CN" altLang="en-US" sz="2000" dirty="0">
                <a:solidFill>
                  <a:srgbClr val="0000CC"/>
                </a:solidFill>
                <a:latin typeface="Times New Roman" panose="02020603050405020304" pitchFamily="18" charset="0"/>
                <a:ea typeface="宋体" panose="02010600030101010101" pitchFamily="2" charset="-122"/>
              </a:rPr>
              <a:t>中</a:t>
            </a:r>
            <a:r>
              <a:rPr lang="zh-CN" altLang="en-US" sz="2000" dirty="0">
                <a:latin typeface="Times New Roman" panose="02020603050405020304" pitchFamily="18" charset="0"/>
                <a:ea typeface="宋体" panose="02010600030101010101" pitchFamily="2" charset="-122"/>
              </a:rPr>
              <a:t>，通过 </a:t>
            </a:r>
            <a:r>
              <a:rPr lang="en-US" altLang="zh-CN" sz="2000" dirty="0">
                <a:solidFill>
                  <a:srgbClr val="FF0000"/>
                </a:solidFill>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取出变量的地址，再针对变量操作。</a:t>
            </a:r>
            <a:endParaRPr lang="zh-CN" altLang="en-US" sz="2000" dirty="0">
              <a:latin typeface="Times New Roman" panose="02020603050405020304" pitchFamily="18" charset="0"/>
              <a:ea typeface="宋体" panose="02010600030101010101" pitchFamily="2" charset="-122"/>
            </a:endParaRPr>
          </a:p>
        </p:txBody>
      </p:sp>
      <p:sp>
        <p:nvSpPr>
          <p:cNvPr id="5126" name="Text Box 6"/>
          <p:cNvSpPr txBox="1"/>
          <p:nvPr/>
        </p:nvSpPr>
        <p:spPr>
          <a:xfrm>
            <a:off x="741045" y="4919980"/>
            <a:ext cx="470027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solidFill>
                  <a:srgbClr val="FF0000"/>
                </a:solidFill>
                <a:latin typeface="Times New Roman" panose="02020603050405020304" pitchFamily="18" charset="0"/>
                <a:ea typeface="黑体" panose="02010609060101010101" pitchFamily="2" charset="-122"/>
              </a:rPr>
              <a:t>一个变量的地址称为该变量的指针</a:t>
            </a:r>
            <a:endParaRPr lang="zh-CN" altLang="en-US" sz="2000" dirty="0">
              <a:solidFill>
                <a:srgbClr val="FF0000"/>
              </a:solidFill>
              <a:latin typeface="Times New Roman" panose="02020603050405020304" pitchFamily="18" charset="0"/>
              <a:ea typeface="黑体" panose="02010609060101010101" pitchFamily="2" charset="-122"/>
            </a:endParaRPr>
          </a:p>
        </p:txBody>
      </p:sp>
      <p:sp>
        <p:nvSpPr>
          <p:cNvPr id="5127" name="Text Box 7"/>
          <p:cNvSpPr txBox="1"/>
          <p:nvPr/>
        </p:nvSpPr>
        <p:spPr>
          <a:xfrm>
            <a:off x="684530" y="5227320"/>
            <a:ext cx="10991215" cy="821690"/>
          </a:xfrm>
          <a:prstGeom prst="rect">
            <a:avLst/>
          </a:prstGeom>
          <a:noFill/>
          <a:ln w="41275">
            <a:noFill/>
          </a:ln>
        </p:spPr>
        <p:txBody>
          <a:bodyPr wrap="square" lIns="18000" tIns="10800" rIns="18000" bIns="10800" anchor="t">
            <a:spAutoFit/>
          </a:bodyPr>
          <a:p>
            <a:pPr indent="612775">
              <a:lnSpc>
                <a:spcPct val="130000"/>
              </a:lnSpc>
            </a:pPr>
            <a:r>
              <a:rPr lang="zh-CN" altLang="en-US" sz="2000" dirty="0">
                <a:latin typeface="Times New Roman" panose="02020603050405020304" pitchFamily="18" charset="0"/>
                <a:ea typeface="宋体" panose="02010600030101010101" pitchFamily="2" charset="-122"/>
              </a:rPr>
              <a:t>如果在程序中定义了一个变量或数组，那么，这个变量或数组的地址（指针）也就确定为一个</a:t>
            </a:r>
            <a:r>
              <a:rPr lang="zh-CN" altLang="en-US" sz="2000" dirty="0">
                <a:solidFill>
                  <a:srgbClr val="000099"/>
                </a:solidFill>
                <a:latin typeface="Times New Roman" panose="02020603050405020304" pitchFamily="18" charset="0"/>
                <a:ea typeface="黑体" panose="02010609060101010101" pitchFamily="2" charset="-122"/>
              </a:rPr>
              <a:t>常量</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nvGrpSpPr>
          <p:cNvPr id="3" name="Group 11"/>
          <p:cNvGrpSpPr/>
          <p:nvPr/>
        </p:nvGrpSpPr>
        <p:grpSpPr>
          <a:xfrm>
            <a:off x="6953250" y="3524250"/>
            <a:ext cx="4886325" cy="845820"/>
            <a:chOff x="2640" y="2160"/>
            <a:chExt cx="2496" cy="533"/>
          </a:xfrm>
        </p:grpSpPr>
        <p:grpSp>
          <p:nvGrpSpPr>
            <p:cNvPr id="5128" name="Group 12"/>
            <p:cNvGrpSpPr/>
            <p:nvPr/>
          </p:nvGrpSpPr>
          <p:grpSpPr>
            <a:xfrm>
              <a:off x="2880" y="2160"/>
              <a:ext cx="2016" cy="515"/>
              <a:chOff x="1440" y="1872"/>
              <a:chExt cx="2016" cy="515"/>
            </a:xfrm>
          </p:grpSpPr>
          <p:sp>
            <p:nvSpPr>
              <p:cNvPr id="5129" name="Text Box 13"/>
              <p:cNvSpPr txBox="1"/>
              <p:nvPr/>
            </p:nvSpPr>
            <p:spPr>
              <a:xfrm>
                <a:off x="2784"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en-US" altLang="zh-CN" sz="2000" b="1" dirty="0">
                  <a:latin typeface="Times New Roman" panose="02020603050405020304" pitchFamily="18" charset="0"/>
                  <a:ea typeface="宋体" panose="02010600030101010101" pitchFamily="2" charset="-122"/>
                </a:endParaRPr>
              </a:p>
            </p:txBody>
          </p:sp>
          <p:sp>
            <p:nvSpPr>
              <p:cNvPr id="5130" name="Text Box 14"/>
              <p:cNvSpPr txBox="1"/>
              <p:nvPr/>
            </p:nvSpPr>
            <p:spPr>
              <a:xfrm>
                <a:off x="1440" y="2160"/>
                <a:ext cx="672" cy="227"/>
              </a:xfrm>
              <a:prstGeom prst="rect">
                <a:avLst/>
              </a:prstGeom>
              <a:noFill/>
              <a:ln w="41275" cap="flat" cmpd="sng">
                <a:solidFill>
                  <a:schemeClr val="tx1"/>
                </a:solidFill>
                <a:prstDash val="solid"/>
                <a:miter/>
                <a:headEnd type="none" w="med" len="med"/>
                <a:tailEnd type="none" w="med" len="med"/>
              </a:ln>
            </p:spPr>
            <p:txBody>
              <a:bodyPr wrap="square" lIns="18000" tIns="10800" rIns="18000" bIns="10800" anchor="t">
                <a:spAutoFit/>
              </a:bodyPr>
              <a:p>
                <a:pPr algn="ctr">
                  <a:lnSpc>
                    <a:spcPct val="110000"/>
                  </a:lnSpc>
                  <a:spcBef>
                    <a:spcPct val="50000"/>
                  </a:spcBef>
                </a:pPr>
                <a:r>
                  <a:rPr lang="en-US" altLang="zh-CN" sz="2000" b="1" dirty="0">
                    <a:latin typeface="Times New Roman" panose="02020603050405020304" pitchFamily="18" charset="0"/>
                    <a:ea typeface="宋体" panose="02010600030101010101" pitchFamily="2" charset="-122"/>
                  </a:rPr>
                  <a:t>2000H</a:t>
                </a:r>
                <a:endParaRPr lang="en-US" altLang="zh-CN" sz="2000" b="1" dirty="0">
                  <a:latin typeface="Times New Roman" panose="02020603050405020304" pitchFamily="18" charset="0"/>
                  <a:ea typeface="宋体" panose="02010600030101010101" pitchFamily="2" charset="-122"/>
                </a:endParaRPr>
              </a:p>
            </p:txBody>
          </p:sp>
          <p:sp>
            <p:nvSpPr>
              <p:cNvPr id="5131" name="Text Box 15"/>
              <p:cNvSpPr txBox="1"/>
              <p:nvPr/>
            </p:nvSpPr>
            <p:spPr>
              <a:xfrm>
                <a:off x="2784" y="187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b="1" dirty="0">
                    <a:latin typeface="Times New Roman" panose="02020603050405020304" pitchFamily="18" charset="0"/>
                    <a:ea typeface="宋体" panose="02010600030101010101" pitchFamily="2" charset="-122"/>
                  </a:rPr>
                  <a:t>2000H</a:t>
                </a:r>
                <a:endParaRPr lang="en-US" altLang="zh-CN" sz="2000" b="1" dirty="0">
                  <a:latin typeface="Times New Roman" panose="02020603050405020304" pitchFamily="18" charset="0"/>
                  <a:ea typeface="宋体" panose="02010600030101010101" pitchFamily="2" charset="-122"/>
                </a:endParaRPr>
              </a:p>
            </p:txBody>
          </p:sp>
          <p:sp>
            <p:nvSpPr>
              <p:cNvPr id="5132" name="Text Box 16"/>
              <p:cNvSpPr txBox="1"/>
              <p:nvPr/>
            </p:nvSpPr>
            <p:spPr>
              <a:xfrm>
                <a:off x="1440" y="187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b="1" dirty="0">
                    <a:latin typeface="Times New Roman" panose="02020603050405020304" pitchFamily="18" charset="0"/>
                    <a:ea typeface="宋体" panose="02010600030101010101" pitchFamily="2" charset="-122"/>
                  </a:rPr>
                  <a:t>3000H</a:t>
                </a:r>
                <a:endParaRPr lang="en-US" altLang="zh-CN" sz="2000" b="1" dirty="0">
                  <a:latin typeface="Times New Roman" panose="02020603050405020304" pitchFamily="18" charset="0"/>
                  <a:ea typeface="宋体" panose="02010600030101010101" pitchFamily="2" charset="-122"/>
                </a:endParaRPr>
              </a:p>
            </p:txBody>
          </p:sp>
          <p:sp>
            <p:nvSpPr>
              <p:cNvPr id="5133" name="Line 17"/>
              <p:cNvSpPr/>
              <p:nvPr/>
            </p:nvSpPr>
            <p:spPr>
              <a:xfrm flipH="1">
                <a:off x="2112" y="1968"/>
                <a:ext cx="672" cy="336"/>
              </a:xfrm>
              <a:prstGeom prst="line">
                <a:avLst/>
              </a:prstGeom>
              <a:ln w="41275" cap="flat" cmpd="sng">
                <a:solidFill>
                  <a:srgbClr val="FF0000"/>
                </a:solidFill>
                <a:prstDash val="solid"/>
                <a:round/>
                <a:headEnd type="none" w="med" len="med"/>
                <a:tailEnd type="stealth" w="med" len="lg"/>
              </a:ln>
            </p:spPr>
          </p:sp>
        </p:grpSp>
        <p:sp>
          <p:nvSpPr>
            <p:cNvPr id="5134" name="Text Box 18"/>
            <p:cNvSpPr txBox="1"/>
            <p:nvPr/>
          </p:nvSpPr>
          <p:spPr>
            <a:xfrm>
              <a:off x="2640" y="2352"/>
              <a:ext cx="192" cy="227"/>
            </a:xfrm>
            <a:prstGeom prst="rect">
              <a:avLst/>
            </a:prstGeom>
            <a:noFill/>
            <a:ln w="41275">
              <a:noFill/>
            </a:ln>
          </p:spPr>
          <p:txBody>
            <a:bodyPr lIns="18000" tIns="10800" rIns="18000" bIns="10800" anchor="t">
              <a:spAutoFit/>
            </a:bodyPr>
            <a:p>
              <a:pPr>
                <a:lnSpc>
                  <a:spcPct val="110000"/>
                </a:lnSpc>
                <a:spcBef>
                  <a:spcPct val="50000"/>
                </a:spcBef>
              </a:pPr>
              <a:r>
                <a:rPr lang="en-US" altLang="zh-CN" sz="2000" b="1" dirty="0">
                  <a:solidFill>
                    <a:schemeClr val="tx2"/>
                  </a:solidFill>
                  <a:latin typeface="Times New Roman" panose="02020603050405020304" pitchFamily="18" charset="0"/>
                  <a:ea typeface="宋体" panose="02010600030101010101" pitchFamily="2" charset="-122"/>
                </a:rPr>
                <a:t>p</a:t>
              </a:r>
              <a:endParaRPr lang="en-US" altLang="zh-CN" sz="2000" b="1" dirty="0">
                <a:solidFill>
                  <a:schemeClr val="tx2"/>
                </a:solidFill>
                <a:latin typeface="Times New Roman" panose="02020603050405020304" pitchFamily="18" charset="0"/>
                <a:ea typeface="宋体" panose="02010600030101010101" pitchFamily="2" charset="-122"/>
              </a:endParaRPr>
            </a:p>
          </p:txBody>
        </p:sp>
        <p:sp>
          <p:nvSpPr>
            <p:cNvPr id="5135" name="Text Box 19"/>
            <p:cNvSpPr txBox="1"/>
            <p:nvPr/>
          </p:nvSpPr>
          <p:spPr>
            <a:xfrm>
              <a:off x="4896" y="2403"/>
              <a:ext cx="240" cy="290"/>
            </a:xfrm>
            <a:prstGeom prst="rect">
              <a:avLst/>
            </a:prstGeom>
            <a:noFill/>
            <a:ln w="9525">
              <a:noFill/>
            </a:ln>
          </p:spPr>
          <p:txBody>
            <a:bodyPr anchor="t">
              <a:spAutoFit/>
            </a:bodyPr>
            <a:p>
              <a:pPr>
                <a:lnSpc>
                  <a:spcPct val="120000"/>
                </a:lnSpc>
                <a:spcBef>
                  <a:spcPct val="50000"/>
                </a:spcBef>
              </a:pPr>
              <a:r>
                <a:rPr lang="en-US" altLang="zh-CN" sz="2000" b="1" dirty="0">
                  <a:latin typeface="Times New Roman" panose="02020603050405020304" pitchFamily="18" charset="0"/>
                  <a:ea typeface="宋体" panose="02010600030101010101" pitchFamily="2" charset="-122"/>
                </a:rPr>
                <a:t>i</a:t>
              </a:r>
              <a:endParaRPr lang="en-US" altLang="zh-CN" sz="2000" b="1" dirty="0">
                <a:latin typeface="Times New Roman" panose="02020603050405020304" pitchFamily="18" charset="0"/>
                <a:ea typeface="宋体" panose="02010600030101010101" pitchFamily="2" charset="-122"/>
              </a:endParaRPr>
            </a:p>
          </p:txBody>
        </p:sp>
      </p:grpSp>
      <p:grpSp>
        <p:nvGrpSpPr>
          <p:cNvPr id="5" name="组合 4"/>
          <p:cNvGrpSpPr/>
          <p:nvPr/>
        </p:nvGrpSpPr>
        <p:grpSpPr>
          <a:xfrm>
            <a:off x="1680845" y="1540538"/>
            <a:ext cx="1799590" cy="727727"/>
            <a:chOff x="10725" y="1618"/>
            <a:chExt cx="2298" cy="1145"/>
          </a:xfrm>
        </p:grpSpPr>
        <p:grpSp>
          <p:nvGrpSpPr>
            <p:cNvPr id="5137" name="Group 8"/>
            <p:cNvGrpSpPr/>
            <p:nvPr/>
          </p:nvGrpSpPr>
          <p:grpSpPr>
            <a:xfrm>
              <a:off x="10725" y="2197"/>
              <a:ext cx="2240" cy="566"/>
              <a:chOff x="3696" y="912"/>
              <a:chExt cx="896" cy="289"/>
            </a:xfrm>
          </p:grpSpPr>
          <p:sp>
            <p:nvSpPr>
              <p:cNvPr id="5138" name="Text Box 9"/>
              <p:cNvSpPr txBox="1"/>
              <p:nvPr/>
            </p:nvSpPr>
            <p:spPr>
              <a:xfrm>
                <a:off x="3936" y="912"/>
                <a:ext cx="656" cy="289"/>
              </a:xfrm>
              <a:prstGeom prst="rect">
                <a:avLst/>
              </a:prstGeom>
              <a:noFill/>
              <a:ln w="41275" cap="flat" cmpd="sng">
                <a:solidFill>
                  <a:schemeClr val="tx1"/>
                </a:solidFill>
                <a:prstDash val="solid"/>
                <a:miter/>
                <a:headEnd type="none" w="med" len="med"/>
                <a:tailEnd type="none" w="med" len="med"/>
              </a:ln>
            </p:spPr>
            <p:txBody>
              <a:bodyPr wrap="square" lIns="18000" tIns="10800" rIns="18000" bIns="10800" anchor="t">
                <a:spAutoFit/>
              </a:bodyPr>
              <a:p>
                <a:pPr algn="ctr">
                  <a:lnSpc>
                    <a:spcPct val="110000"/>
                  </a:lnSpc>
                  <a:spcBef>
                    <a:spcPct val="50000"/>
                  </a:spcBef>
                </a:pPr>
                <a:endParaRPr lang="en-US" altLang="zh-CN" sz="2000" b="1" dirty="0">
                  <a:latin typeface="Times New Roman" panose="02020603050405020304" pitchFamily="18" charset="0"/>
                  <a:ea typeface="宋体" panose="02010600030101010101" pitchFamily="2" charset="-122"/>
                </a:endParaRPr>
              </a:p>
            </p:txBody>
          </p:sp>
          <p:sp>
            <p:nvSpPr>
              <p:cNvPr id="5139" name="Text Box 10"/>
              <p:cNvSpPr txBox="1"/>
              <p:nvPr/>
            </p:nvSpPr>
            <p:spPr>
              <a:xfrm>
                <a:off x="3696" y="912"/>
                <a:ext cx="192" cy="289"/>
              </a:xfrm>
              <a:prstGeom prst="rect">
                <a:avLst/>
              </a:prstGeom>
              <a:noFill/>
              <a:ln w="41275">
                <a:noFill/>
              </a:ln>
            </p:spPr>
            <p:txBody>
              <a:bodyPr wrap="square" lIns="18000" tIns="10800" rIns="18000" bIns="10800" anchor="t">
                <a:spAutoFit/>
              </a:bodyPr>
              <a:p>
                <a:pPr algn="ctr">
                  <a:lnSpc>
                    <a:spcPct val="110000"/>
                  </a:lnSpc>
                  <a:spcBef>
                    <a:spcPct val="50000"/>
                  </a:spcBef>
                </a:pPr>
                <a:r>
                  <a:rPr lang="en-US" altLang="zh-CN" sz="2000" b="1" dirty="0">
                    <a:latin typeface="Times New Roman" panose="02020603050405020304" pitchFamily="18" charset="0"/>
                    <a:ea typeface="宋体" panose="02010600030101010101" pitchFamily="2" charset="-122"/>
                  </a:rPr>
                  <a:t>i</a:t>
                </a:r>
                <a:endParaRPr lang="en-US" altLang="zh-CN" sz="2000" b="1" dirty="0">
                  <a:solidFill>
                    <a:srgbClr val="FF0000"/>
                  </a:solidFill>
                  <a:latin typeface="Times New Roman" panose="02020603050405020304" pitchFamily="18" charset="0"/>
                  <a:ea typeface="宋体" panose="02010600030101010101" pitchFamily="2" charset="-122"/>
                </a:endParaRPr>
              </a:p>
            </p:txBody>
          </p:sp>
        </p:grpSp>
        <p:sp>
          <p:nvSpPr>
            <p:cNvPr id="5140" name="文本框 3"/>
            <p:cNvSpPr txBox="1"/>
            <p:nvPr/>
          </p:nvSpPr>
          <p:spPr>
            <a:xfrm>
              <a:off x="11470" y="1618"/>
              <a:ext cx="1553" cy="627"/>
            </a:xfrm>
            <a:prstGeom prst="rect">
              <a:avLst/>
            </a:prstGeom>
            <a:noFill/>
            <a:ln w="9525">
              <a:noFill/>
            </a:ln>
          </p:spPr>
          <p:txBody>
            <a:bodyPr wrap="square" anchor="t">
              <a:spAutoFit/>
            </a:bodyPr>
            <a:p>
              <a:r>
                <a:rPr lang="en-US" altLang="zh-CN" sz="2000" b="1" dirty="0">
                  <a:latin typeface="Times New Roman" panose="02020603050405020304" pitchFamily="18" charset="0"/>
                  <a:ea typeface="宋体" panose="02010600030101010101" pitchFamily="2" charset="-122"/>
                </a:rPr>
                <a:t>2000H</a:t>
              </a:r>
              <a:endParaRPr lang="en-US" altLang="zh-CN" sz="20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wipe(left)">
                                      <p:cBhvr>
                                        <p:cTn id="32" dur="500"/>
                                        <p:tgtEl>
                                          <p:spTgt spid="51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7"/>
                                        </p:tgtEl>
                                        <p:attrNameLst>
                                          <p:attrName>style.visibility</p:attrName>
                                        </p:attrNameLst>
                                      </p:cBhvr>
                                      <p:to>
                                        <p:strVal val="visible"/>
                                      </p:to>
                                    </p:set>
                                    <p:animEffect transition="in" filter="wipe(left)">
                                      <p:cBhvr>
                                        <p:cTn id="3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5126" grpId="0"/>
      <p:bldP spid="5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2"/>
          <p:cNvSpPr txBox="1"/>
          <p:nvPr/>
        </p:nvSpPr>
        <p:spPr>
          <a:xfrm>
            <a:off x="592455" y="876935"/>
            <a:ext cx="6940550" cy="39878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rPr>
              <a:t>变量的</a:t>
            </a:r>
            <a:r>
              <a:rPr lang="zh-CN" altLang="en-US" sz="2000" dirty="0">
                <a:solidFill>
                  <a:srgbClr val="FF0000"/>
                </a:solidFill>
                <a:latin typeface="Times New Roman" panose="02020603050405020304" pitchFamily="18" charset="0"/>
                <a:ea typeface="宋体" panose="02010600030101010101" pitchFamily="2" charset="-122"/>
              </a:rPr>
              <a:t>指针</a:t>
            </a:r>
            <a:r>
              <a:rPr lang="zh-CN" altLang="en-US" sz="2000" dirty="0">
                <a:latin typeface="Times New Roman" panose="02020603050405020304" pitchFamily="18" charset="0"/>
                <a:ea typeface="宋体" panose="02010600030101010101" pitchFamily="2" charset="-122"/>
              </a:rPr>
              <a:t>和指向变量的</a:t>
            </a:r>
            <a:r>
              <a:rPr lang="zh-CN" altLang="en-US" sz="2000" dirty="0">
                <a:solidFill>
                  <a:srgbClr val="FF0000"/>
                </a:solidFill>
                <a:latin typeface="Times New Roman" panose="02020603050405020304" pitchFamily="18" charset="0"/>
                <a:ea typeface="宋体" panose="02010600030101010101" pitchFamily="2" charset="-122"/>
              </a:rPr>
              <a:t>指针变量</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6146" name="Text Box 3"/>
          <p:cNvSpPr txBox="1"/>
          <p:nvPr/>
        </p:nvSpPr>
        <p:spPr>
          <a:xfrm>
            <a:off x="649605" y="1275715"/>
            <a:ext cx="8893175" cy="452120"/>
          </a:xfrm>
          <a:prstGeom prst="rect">
            <a:avLst/>
          </a:prstGeom>
          <a:noFill/>
          <a:ln w="41275">
            <a:noFill/>
          </a:ln>
        </p:spPr>
        <p:txBody>
          <a:bodyPr wrap="square" lIns="18000" tIns="10800" rIns="18000" bIns="10800" anchor="t">
            <a:spAutoFit/>
          </a:bodyPr>
          <a:p>
            <a:pPr>
              <a:lnSpc>
                <a:spcPct val="140000"/>
              </a:lnSpc>
            </a:pPr>
            <a:r>
              <a:rPr lang="zh-CN" altLang="en-US" sz="2000" dirty="0">
                <a:latin typeface="Times New Roman" panose="02020603050405020304" pitchFamily="18" charset="0"/>
                <a:ea typeface="宋体" panose="02010600030101010101" pitchFamily="2" charset="-122"/>
              </a:rPr>
              <a:t>变量的指针就是</a:t>
            </a:r>
            <a:r>
              <a:rPr lang="zh-CN" altLang="en-US" sz="2000" dirty="0">
                <a:solidFill>
                  <a:srgbClr val="FF0000"/>
                </a:solidFill>
                <a:latin typeface="Times New Roman" panose="02020603050405020304" pitchFamily="18" charset="0"/>
                <a:ea typeface="宋体" panose="02010600030101010101" pitchFamily="2" charset="-122"/>
              </a:rPr>
              <a:t>变量的地址</a:t>
            </a:r>
            <a:r>
              <a:rPr lang="zh-CN" altLang="en-US" sz="2000" dirty="0">
                <a:latin typeface="Times New Roman" panose="02020603050405020304" pitchFamily="18" charset="0"/>
                <a:ea typeface="宋体" panose="02010600030101010101" pitchFamily="2" charset="-122"/>
              </a:rPr>
              <a:t>，</a:t>
            </a:r>
            <a:r>
              <a:rPr lang="zh-CN" altLang="en-US" sz="2000" dirty="0">
                <a:solidFill>
                  <a:srgbClr val="0000CC"/>
                </a:solidFill>
                <a:latin typeface="Times New Roman" panose="02020603050405020304" pitchFamily="18" charset="0"/>
                <a:ea typeface="宋体" panose="02010600030101010101" pitchFamily="2" charset="-122"/>
              </a:rPr>
              <a:t>当变量定义后，其指针（地址）是一常量。</a:t>
            </a: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宋体" panose="02010600030101010101" pitchFamily="2" charset="-122"/>
            </a:endParaRPr>
          </a:p>
        </p:txBody>
      </p:sp>
      <p:sp>
        <p:nvSpPr>
          <p:cNvPr id="6148" name="Text Box 4"/>
          <p:cNvSpPr txBox="1"/>
          <p:nvPr/>
        </p:nvSpPr>
        <p:spPr>
          <a:xfrm>
            <a:off x="561975" y="2921000"/>
            <a:ext cx="11101070" cy="698500"/>
          </a:xfrm>
          <a:prstGeom prst="rect">
            <a:avLst/>
          </a:prstGeom>
          <a:noFill/>
          <a:ln w="41275">
            <a:noFill/>
          </a:ln>
        </p:spPr>
        <p:txBody>
          <a:bodyPr wrap="square" lIns="18000" tIns="10800" rIns="18000" bIns="10800" anchor="t">
            <a:spAutoFit/>
          </a:bodyPr>
          <a:p>
            <a:pPr indent="508000">
              <a:lnSpc>
                <a:spcPct val="110000"/>
              </a:lnSpc>
              <a:extLst>
                <a:ext uri="{35155182-B16C-46BC-9424-99874614C6A1}">
                  <wpsdc:indentchars xmlns:wpsdc="http://www.wps.cn/officeDocument/2017/drawingmlCustomData" val="200" checksum="282533468"/>
                </a:ext>
              </a:extLst>
            </a:pPr>
            <a:r>
              <a:rPr lang="zh-CN" altLang="en-US" sz="2000" dirty="0">
                <a:solidFill>
                  <a:schemeClr val="tx2"/>
                </a:solidFill>
                <a:latin typeface="Times New Roman" panose="02020603050405020304" pitchFamily="18" charset="0"/>
                <a:ea typeface="宋体" panose="02010600030101010101" pitchFamily="2" charset="-122"/>
              </a:rPr>
              <a:t>可以</a:t>
            </a:r>
            <a:r>
              <a:rPr lang="zh-CN" altLang="en-US" sz="2000" dirty="0">
                <a:solidFill>
                  <a:srgbClr val="0000CC"/>
                </a:solidFill>
                <a:latin typeface="Times New Roman" panose="02020603050405020304" pitchFamily="18" charset="0"/>
                <a:ea typeface="黑体" panose="02010609060101010101" pitchFamily="2" charset="-122"/>
              </a:rPr>
              <a:t>定义一个变量</a:t>
            </a:r>
            <a:r>
              <a:rPr lang="zh-CN" altLang="en-US" sz="2000" dirty="0">
                <a:solidFill>
                  <a:schemeClr val="tx2"/>
                </a:solidFill>
                <a:latin typeface="Times New Roman" panose="02020603050405020304" pitchFamily="18" charset="0"/>
                <a:ea typeface="宋体" panose="02010600030101010101" pitchFamily="2" charset="-122"/>
              </a:rPr>
              <a:t>专门用来</a:t>
            </a:r>
            <a:r>
              <a:rPr lang="zh-CN" altLang="en-US" sz="2000" dirty="0">
                <a:solidFill>
                  <a:srgbClr val="0000CC"/>
                </a:solidFill>
                <a:latin typeface="Times New Roman" panose="02020603050405020304" pitchFamily="18" charset="0"/>
                <a:ea typeface="宋体" panose="02010600030101010101" pitchFamily="2" charset="-122"/>
              </a:rPr>
              <a:t>存放</a:t>
            </a:r>
            <a:r>
              <a:rPr lang="zh-CN" altLang="en-US" sz="2000" dirty="0">
                <a:solidFill>
                  <a:schemeClr val="tx2"/>
                </a:solidFill>
                <a:latin typeface="Times New Roman" panose="02020603050405020304" pitchFamily="18" charset="0"/>
                <a:ea typeface="宋体" panose="02010600030101010101" pitchFamily="2" charset="-122"/>
              </a:rPr>
              <a:t>另一变量的</a:t>
            </a:r>
            <a:r>
              <a:rPr lang="zh-CN" altLang="en-US" sz="2000" dirty="0">
                <a:solidFill>
                  <a:srgbClr val="0000CC"/>
                </a:solidFill>
                <a:latin typeface="Times New Roman" panose="02020603050405020304" pitchFamily="18" charset="0"/>
                <a:ea typeface="宋体" panose="02010600030101010101" pitchFamily="2" charset="-122"/>
              </a:rPr>
              <a:t>地址</a:t>
            </a:r>
            <a:r>
              <a:rPr lang="zh-CN" altLang="en-US" sz="2000" dirty="0">
                <a:solidFill>
                  <a:schemeClr val="tx2"/>
                </a:solidFill>
                <a:latin typeface="Times New Roman" panose="02020603050405020304" pitchFamily="18" charset="0"/>
                <a:ea typeface="宋体" panose="02010600030101010101" pitchFamily="2" charset="-122"/>
              </a:rPr>
              <a:t>，这种变量我们称之为</a:t>
            </a:r>
            <a:r>
              <a:rPr lang="zh-CN" altLang="en-US" sz="2000" dirty="0">
                <a:solidFill>
                  <a:srgbClr val="FF0000"/>
                </a:solidFill>
                <a:latin typeface="Times New Roman" panose="02020603050405020304" pitchFamily="18" charset="0"/>
                <a:ea typeface="黑体" panose="02010609060101010101" pitchFamily="2" charset="-122"/>
              </a:rPr>
              <a:t>指针变量</a:t>
            </a:r>
            <a:r>
              <a:rPr lang="zh-CN" altLang="en-US" sz="2000" dirty="0">
                <a:latin typeface="Times New Roman" panose="02020603050405020304" pitchFamily="18" charset="0"/>
                <a:ea typeface="宋体" panose="02010600030101010101" pitchFamily="2" charset="-122"/>
              </a:rPr>
              <a:t>。在编译时同样分配一定字节的存储单元，未赋初值时，该存储单元内的值是</a:t>
            </a:r>
            <a:r>
              <a:rPr lang="zh-CN" altLang="en-US" sz="2000" dirty="0">
                <a:solidFill>
                  <a:schemeClr val="tx2"/>
                </a:solidFill>
                <a:latin typeface="Times New Roman" panose="02020603050405020304" pitchFamily="18" charset="0"/>
                <a:ea typeface="宋体" panose="02010600030101010101" pitchFamily="2" charset="-122"/>
              </a:rPr>
              <a:t>随机</a:t>
            </a:r>
            <a:r>
              <a:rPr lang="zh-CN" altLang="en-US" sz="2000" dirty="0">
                <a:latin typeface="Times New Roman" panose="02020603050405020304" pitchFamily="18" charset="0"/>
                <a:ea typeface="宋体" panose="02010600030101010101" pitchFamily="2" charset="-122"/>
              </a:rPr>
              <a:t>的。</a:t>
            </a:r>
            <a:endParaRPr lang="zh-CN" altLang="en-US" sz="2000" dirty="0">
              <a:latin typeface="Times New Roman" panose="02020603050405020304" pitchFamily="18" charset="0"/>
              <a:ea typeface="宋体" panose="02010600030101010101" pitchFamily="2" charset="-122"/>
            </a:endParaRPr>
          </a:p>
        </p:txBody>
      </p:sp>
      <p:sp>
        <p:nvSpPr>
          <p:cNvPr id="6149" name="Text Box 5"/>
          <p:cNvSpPr txBox="1"/>
          <p:nvPr/>
        </p:nvSpPr>
        <p:spPr>
          <a:xfrm>
            <a:off x="1114425" y="4190048"/>
            <a:ext cx="4648200" cy="360045"/>
          </a:xfrm>
          <a:prstGeom prst="rect">
            <a:avLst/>
          </a:prstGeom>
          <a:noFill/>
          <a:ln w="41275">
            <a:noFill/>
          </a:ln>
        </p:spPr>
        <p:txBody>
          <a:bodyPr wrap="square" lIns="18000" tIns="10800" rIns="18000" bIns="10800" anchor="t">
            <a:spAutoFit/>
          </a:bodyPr>
          <a:p>
            <a:pPr indent="-612775">
              <a:lnSpc>
                <a:spcPct val="110000"/>
              </a:lnSpc>
            </a:pPr>
            <a:r>
              <a:rPr lang="zh-CN" altLang="en-US" sz="2000" dirty="0">
                <a:latin typeface="Times New Roman" panose="02020603050405020304" pitchFamily="18" charset="0"/>
                <a:ea typeface="宋体" panose="02010600030101010101" pitchFamily="2" charset="-122"/>
              </a:rPr>
              <a:t>指针变量定义的一般形式为：</a:t>
            </a:r>
            <a:endParaRPr lang="zh-CN" altLang="en-US" sz="2000" dirty="0">
              <a:latin typeface="Times New Roman" panose="02020603050405020304" pitchFamily="18" charset="0"/>
              <a:ea typeface="宋体" panose="02010600030101010101" pitchFamily="2" charset="-122"/>
            </a:endParaRPr>
          </a:p>
        </p:txBody>
      </p:sp>
      <p:sp>
        <p:nvSpPr>
          <p:cNvPr id="6150" name="Text Box 6"/>
          <p:cNvSpPr txBox="1"/>
          <p:nvPr/>
        </p:nvSpPr>
        <p:spPr>
          <a:xfrm>
            <a:off x="1114425" y="4652010"/>
            <a:ext cx="4114800" cy="360045"/>
          </a:xfrm>
          <a:prstGeom prst="rect">
            <a:avLst/>
          </a:prstGeom>
          <a:noFill/>
          <a:ln w="41275">
            <a:noFill/>
          </a:ln>
        </p:spPr>
        <p:txBody>
          <a:bodyPr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类型标识符       *变量名</a:t>
            </a:r>
            <a:endParaRPr lang="zh-CN" altLang="en-US" sz="2000" dirty="0">
              <a:latin typeface="Times New Roman" panose="02020603050405020304" pitchFamily="18" charset="0"/>
              <a:ea typeface="宋体" panose="02010600030101010101" pitchFamily="2" charset="-122"/>
            </a:endParaRPr>
          </a:p>
        </p:txBody>
      </p:sp>
      <p:sp>
        <p:nvSpPr>
          <p:cNvPr id="6151" name="Text Box 7"/>
          <p:cNvSpPr txBox="1"/>
          <p:nvPr/>
        </p:nvSpPr>
        <p:spPr>
          <a:xfrm>
            <a:off x="6264275" y="4866323"/>
            <a:ext cx="35814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int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0000CC"/>
                </a:solidFill>
                <a:latin typeface="Times New Roman" panose="02020603050405020304" pitchFamily="18" charset="0"/>
                <a:ea typeface="宋体" panose="02010600030101010101" pitchFamily="2" charset="-122"/>
              </a:rPr>
              <a:t>i_point;</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2" name="Text Box 8"/>
          <p:cNvSpPr txBox="1"/>
          <p:nvPr/>
        </p:nvSpPr>
        <p:spPr>
          <a:xfrm>
            <a:off x="5814378" y="2061210"/>
            <a:ext cx="1066800" cy="360045"/>
          </a:xfrm>
          <a:prstGeom prst="rect">
            <a:avLst/>
          </a:prstGeom>
          <a:noFill/>
          <a:ln w="41275" cap="flat" cmpd="sng">
            <a:solidFill>
              <a:schemeClr val="tx1"/>
            </a:solidFill>
            <a:prstDash val="solid"/>
            <a:miter/>
            <a:headEnd type="none" w="med" len="med"/>
            <a:tailEnd type="none" w="med" len="med"/>
          </a:ln>
        </p:spPr>
        <p:txBody>
          <a:bodyPr wrap="square" lIns="18000" tIns="10800" rIns="18000" bIns="10800" anchor="t">
            <a:spAutoFit/>
          </a:bodyPr>
          <a:p>
            <a:pPr algn="ctr">
              <a:lnSpc>
                <a:spcPct val="110000"/>
              </a:lnSpc>
              <a:spcBef>
                <a:spcPct val="50000"/>
              </a:spcBef>
            </a:pPr>
            <a:endParaRPr lang="en-US" altLang="zh-CN" sz="2000" dirty="0">
              <a:latin typeface="Times New Roman" panose="02020603050405020304" pitchFamily="18" charset="0"/>
              <a:ea typeface="宋体" panose="02010600030101010101" pitchFamily="2" charset="-122"/>
            </a:endParaRPr>
          </a:p>
        </p:txBody>
      </p:sp>
      <p:sp>
        <p:nvSpPr>
          <p:cNvPr id="6152" name="Text Box 9"/>
          <p:cNvSpPr txBox="1"/>
          <p:nvPr/>
        </p:nvSpPr>
        <p:spPr>
          <a:xfrm>
            <a:off x="5814695" y="1701165"/>
            <a:ext cx="1066800" cy="360045"/>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2000H</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6154" name="Text Box 10"/>
          <p:cNvSpPr txBox="1"/>
          <p:nvPr/>
        </p:nvSpPr>
        <p:spPr>
          <a:xfrm>
            <a:off x="672465" y="2108518"/>
            <a:ext cx="1752600" cy="360045"/>
          </a:xfrm>
          <a:prstGeom prst="rect">
            <a:avLst/>
          </a:prstGeom>
          <a:noFill/>
          <a:ln w="12700">
            <a:noFill/>
          </a:ln>
        </p:spPr>
        <p:txBody>
          <a:bodyPr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int   i;  </a:t>
            </a:r>
            <a:endParaRPr lang="en-US" altLang="zh-CN" sz="2000" dirty="0">
              <a:latin typeface="Times New Roman" panose="02020603050405020304" pitchFamily="18" charset="0"/>
              <a:ea typeface="宋体" panose="02010600030101010101" pitchFamily="2" charset="-122"/>
            </a:endParaRPr>
          </a:p>
        </p:txBody>
      </p:sp>
      <p:sp>
        <p:nvSpPr>
          <p:cNvPr id="6155" name="Text Box 11"/>
          <p:cNvSpPr txBox="1"/>
          <p:nvPr/>
        </p:nvSpPr>
        <p:spPr>
          <a:xfrm>
            <a:off x="3427095" y="2061210"/>
            <a:ext cx="1385570" cy="360045"/>
          </a:xfrm>
          <a:prstGeom prst="rect">
            <a:avLst/>
          </a:prstGeom>
          <a:noFill/>
          <a:ln w="12700">
            <a:noFill/>
          </a:ln>
        </p:spPr>
        <p:txBody>
          <a:bodyPr wrap="square" lIns="18000" tIns="10800" rIns="18000" bIns="10800" anchor="t">
            <a:spAutoFit/>
          </a:bodyPr>
          <a:p>
            <a:pP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&amp;i :2000H  </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6156" name="AutoShape 12"/>
          <p:cNvSpPr/>
          <p:nvPr/>
        </p:nvSpPr>
        <p:spPr>
          <a:xfrm>
            <a:off x="6179820" y="4190365"/>
            <a:ext cx="1143635" cy="407670"/>
          </a:xfrm>
          <a:prstGeom prst="wedgeRoundRectCallout">
            <a:avLst>
              <a:gd name="adj1" fmla="val 14704"/>
              <a:gd name="adj2" fmla="val 125796"/>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1800" dirty="0">
                <a:solidFill>
                  <a:srgbClr val="FFFF00"/>
                </a:solidFill>
                <a:latin typeface="Times New Roman" panose="02020603050405020304" pitchFamily="18" charset="0"/>
                <a:ea typeface="宋体" panose="02010600030101010101" pitchFamily="2" charset="-122"/>
              </a:rPr>
              <a:t>指针类型</a:t>
            </a:r>
            <a:endParaRPr lang="zh-CN" altLang="en-US" sz="1800" dirty="0">
              <a:solidFill>
                <a:srgbClr val="FFFF00"/>
              </a:solidFill>
              <a:latin typeface="Times New Roman" panose="02020603050405020304" pitchFamily="18" charset="0"/>
              <a:ea typeface="宋体" panose="02010600030101010101" pitchFamily="2" charset="-122"/>
            </a:endParaRPr>
          </a:p>
        </p:txBody>
      </p:sp>
      <p:sp>
        <p:nvSpPr>
          <p:cNvPr id="6157" name="AutoShape 13"/>
          <p:cNvSpPr/>
          <p:nvPr/>
        </p:nvSpPr>
        <p:spPr>
          <a:xfrm>
            <a:off x="7532370" y="4190048"/>
            <a:ext cx="1371600" cy="407987"/>
          </a:xfrm>
          <a:prstGeom prst="wedgeRoundRectCallout">
            <a:avLst>
              <a:gd name="adj1" fmla="val -38842"/>
              <a:gd name="adj2" fmla="val 114280"/>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1800" dirty="0">
                <a:solidFill>
                  <a:srgbClr val="FFFF00"/>
                </a:solidFill>
                <a:latin typeface="Times New Roman" panose="02020603050405020304" pitchFamily="18" charset="0"/>
                <a:ea typeface="宋体" panose="02010600030101010101" pitchFamily="2" charset="-122"/>
              </a:rPr>
              <a:t>变量名</a:t>
            </a:r>
            <a:endParaRPr lang="zh-CN" altLang="en-US" sz="1800" dirty="0">
              <a:solidFill>
                <a:srgbClr val="FFFF00"/>
              </a:solidFill>
              <a:latin typeface="Times New Roman" panose="02020603050405020304" pitchFamily="18" charset="0"/>
              <a:ea typeface="宋体" panose="02010600030101010101" pitchFamily="2" charset="-122"/>
            </a:endParaRPr>
          </a:p>
        </p:txBody>
      </p:sp>
      <p:sp>
        <p:nvSpPr>
          <p:cNvPr id="3" name="文本框 2"/>
          <p:cNvSpPr txBox="1"/>
          <p:nvPr/>
        </p:nvSpPr>
        <p:spPr>
          <a:xfrm>
            <a:off x="6935153" y="1994535"/>
            <a:ext cx="277812" cy="398780"/>
          </a:xfrm>
          <a:prstGeom prst="rect">
            <a:avLst/>
          </a:prstGeom>
          <a:noFill/>
          <a:ln w="9525">
            <a:noFill/>
          </a:ln>
        </p:spPr>
        <p:txBody>
          <a:bodyPr wrap="square" anchor="t">
            <a:spAutoFit/>
          </a:bodyPr>
          <a:p>
            <a:r>
              <a:rPr lang="en-US" altLang="zh-CN" sz="2000" dirty="0">
                <a:latin typeface="Times New Roman" panose="02020603050405020304" pitchFamily="18" charset="0"/>
                <a:ea typeface="宋体" panose="02010600030101010101" pitchFamily="2" charset="-122"/>
              </a:rPr>
              <a:t>i</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blinds(horizontal)">
                                      <p:cBhvr>
                                        <p:cTn id="7" dur="500"/>
                                        <p:tgtEl>
                                          <p:spTgt spid="6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5"/>
                                        </p:tgtEl>
                                        <p:attrNameLst>
                                          <p:attrName>style.visibility</p:attrName>
                                        </p:attrNameLst>
                                      </p:cBhvr>
                                      <p:to>
                                        <p:strVal val="visible"/>
                                      </p:to>
                                    </p:set>
                                    <p:animEffect transition="in" filter="blinds(horizontal)">
                                      <p:cBhvr>
                                        <p:cTn id="17" dur="500"/>
                                        <p:tgtEl>
                                          <p:spTgt spid="615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checkerboard(across)">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9"/>
                                        </p:tgtEl>
                                        <p:attrNameLst>
                                          <p:attrName>style.visibility</p:attrName>
                                        </p:attrNameLst>
                                      </p:cBhvr>
                                      <p:to>
                                        <p:strVal val="visible"/>
                                      </p:to>
                                    </p:set>
                                    <p:animEffect transition="in" filter="wipe(left)">
                                      <p:cBhvr>
                                        <p:cTn id="27" dur="500"/>
                                        <p:tgtEl>
                                          <p:spTgt spid="61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50"/>
                                        </p:tgtEl>
                                        <p:attrNameLst>
                                          <p:attrName>style.visibility</p:attrName>
                                        </p:attrNameLst>
                                      </p:cBhvr>
                                      <p:to>
                                        <p:strVal val="visible"/>
                                      </p:to>
                                    </p:set>
                                    <p:animEffect transition="in" filter="wipe(left)">
                                      <p:cBhvr>
                                        <p:cTn id="32" dur="500"/>
                                        <p:tgtEl>
                                          <p:spTgt spid="61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51"/>
                                        </p:tgtEl>
                                        <p:attrNameLst>
                                          <p:attrName>style.visibility</p:attrName>
                                        </p:attrNameLst>
                                      </p:cBhvr>
                                      <p:to>
                                        <p:strVal val="visible"/>
                                      </p:to>
                                    </p:set>
                                    <p:animEffect transition="in" filter="wipe(left)">
                                      <p:cBhvr>
                                        <p:cTn id="37" dur="500"/>
                                        <p:tgtEl>
                                          <p:spTgt spid="61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156"/>
                                        </p:tgtEl>
                                        <p:attrNameLst>
                                          <p:attrName>style.visibility</p:attrName>
                                        </p:attrNameLst>
                                      </p:cBhvr>
                                      <p:to>
                                        <p:strVal val="visible"/>
                                      </p:to>
                                    </p:set>
                                    <p:animEffect transition="in" filter="wipe(up)">
                                      <p:cBhvr>
                                        <p:cTn id="42" dur="500"/>
                                        <p:tgtEl>
                                          <p:spTgt spid="61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157"/>
                                        </p:tgtEl>
                                        <p:attrNameLst>
                                          <p:attrName>style.visibility</p:attrName>
                                        </p:attrNameLst>
                                      </p:cBhvr>
                                      <p:to>
                                        <p:strVal val="visible"/>
                                      </p:to>
                                    </p:set>
                                    <p:animEffect transition="in" filter="wipe(up)">
                                      <p:cBhvr>
                                        <p:cTn id="47" dur="500"/>
                                        <p:tgtEl>
                                          <p:spTgt spid="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P spid="6154" grpId="0"/>
      <p:bldP spid="6155" grpId="0"/>
      <p:bldP spid="6156" grpId="0" bldLvl="0" animBg="1"/>
      <p:bldP spid="6157" grpId="0" bldLvl="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781685" y="700405"/>
            <a:ext cx="3145155"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指针</a:t>
            </a:r>
            <a:r>
              <a:rPr lang="zh-CN" altLang="en-US" sz="2000" dirty="0">
                <a:solidFill>
                  <a:srgbClr val="FF0000"/>
                </a:solidFill>
                <a:latin typeface="Times New Roman" panose="02020603050405020304" pitchFamily="18" charset="0"/>
                <a:ea typeface="宋体" panose="02010600030101010101" pitchFamily="2" charset="-122"/>
              </a:rPr>
              <a:t>变量</a:t>
            </a:r>
            <a:r>
              <a:rPr lang="zh-CN" altLang="en-US" sz="2000" dirty="0">
                <a:latin typeface="Times New Roman" panose="02020603050405020304" pitchFamily="18" charset="0"/>
                <a:ea typeface="宋体" panose="02010600030101010101" pitchFamily="2" charset="-122"/>
              </a:rPr>
              <a:t>同样也可以赋值：</a:t>
            </a:r>
            <a:endParaRPr lang="zh-CN" altLang="en-US" sz="2000" dirty="0">
              <a:latin typeface="Times New Roman" panose="02020603050405020304" pitchFamily="18" charset="0"/>
              <a:ea typeface="宋体" panose="02010600030101010101" pitchFamily="2" charset="-122"/>
            </a:endParaRPr>
          </a:p>
        </p:txBody>
      </p:sp>
      <p:sp>
        <p:nvSpPr>
          <p:cNvPr id="7171" name="Text Box 3"/>
          <p:cNvSpPr txBox="1"/>
          <p:nvPr/>
        </p:nvSpPr>
        <p:spPr>
          <a:xfrm>
            <a:off x="781685" y="1161733"/>
            <a:ext cx="2667000" cy="852170"/>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int  i,  </a:t>
            </a:r>
            <a:r>
              <a:rPr lang="en-US" altLang="zh-CN" sz="2000" dirty="0">
                <a:solidFill>
                  <a:srgbClr val="0000CC"/>
                </a:solidFill>
                <a:latin typeface="Times New Roman" panose="02020603050405020304" pitchFamily="18" charset="0"/>
                <a:ea typeface="宋体" panose="02010600030101010101" pitchFamily="2" charset="-122"/>
              </a:rPr>
              <a:t>*i_point</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i_point=&amp;i;</a:t>
            </a:r>
            <a:endParaRPr lang="en-US" altLang="zh-CN" sz="2000" dirty="0">
              <a:latin typeface="Times New Roman" panose="02020603050405020304" pitchFamily="18" charset="0"/>
              <a:ea typeface="宋体" panose="02010600030101010101" pitchFamily="2" charset="-122"/>
            </a:endParaRPr>
          </a:p>
        </p:txBody>
      </p:sp>
      <p:sp>
        <p:nvSpPr>
          <p:cNvPr id="7172" name="Text Box 4"/>
          <p:cNvSpPr txBox="1"/>
          <p:nvPr/>
        </p:nvSpPr>
        <p:spPr>
          <a:xfrm>
            <a:off x="781685" y="2941955"/>
            <a:ext cx="4073525"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也可以在定义</a:t>
            </a:r>
            <a:r>
              <a:rPr lang="zh-CN" altLang="en-US" sz="2000" dirty="0">
                <a:solidFill>
                  <a:srgbClr val="FF0000"/>
                </a:solidFill>
                <a:latin typeface="Times New Roman" panose="02020603050405020304" pitchFamily="18" charset="0"/>
                <a:ea typeface="宋体" panose="02010600030101010101" pitchFamily="2" charset="-122"/>
              </a:rPr>
              <a:t>指针变量</a:t>
            </a:r>
            <a:r>
              <a:rPr lang="zh-CN" altLang="en-US" sz="2000" dirty="0">
                <a:latin typeface="Times New Roman" panose="02020603050405020304" pitchFamily="18" charset="0"/>
                <a:ea typeface="宋体" panose="02010600030101010101" pitchFamily="2" charset="-122"/>
              </a:rPr>
              <a:t>时赋初值：</a:t>
            </a:r>
            <a:endParaRPr lang="zh-CN" altLang="en-US" sz="2000" dirty="0">
              <a:latin typeface="Times New Roman" panose="02020603050405020304" pitchFamily="18" charset="0"/>
              <a:ea typeface="宋体" panose="02010600030101010101" pitchFamily="2" charset="-122"/>
            </a:endParaRPr>
          </a:p>
        </p:txBody>
      </p:sp>
      <p:sp>
        <p:nvSpPr>
          <p:cNvPr id="7173" name="Text Box 5"/>
          <p:cNvSpPr txBox="1"/>
          <p:nvPr/>
        </p:nvSpPr>
        <p:spPr>
          <a:xfrm>
            <a:off x="5333683" y="2926715"/>
            <a:ext cx="3124200" cy="636905"/>
          </a:xfrm>
          <a:prstGeom prst="rect">
            <a:avLst/>
          </a:prstGeom>
          <a:noFill/>
          <a:ln w="41275">
            <a:noFill/>
          </a:ln>
        </p:spPr>
        <p:txBody>
          <a:bodyPr lIns="18000" tIns="10800" rIns="18000" bIns="10800" anchor="t">
            <a:spAutoFit/>
          </a:bodyPr>
          <a:p>
            <a:r>
              <a:rPr lang="en-US" altLang="zh-CN" sz="2000" dirty="0">
                <a:solidFill>
                  <a:srgbClr val="0000CC"/>
                </a:solidFill>
                <a:latin typeface="Times New Roman" panose="02020603050405020304" pitchFamily="18" charset="0"/>
                <a:ea typeface="宋体" panose="02010600030101010101" pitchFamily="2" charset="-122"/>
              </a:rPr>
              <a:t>int  i;</a:t>
            </a:r>
            <a:endParaRPr lang="en-US" altLang="zh-CN" sz="2000" dirty="0">
              <a:solidFill>
                <a:srgbClr val="0000CC"/>
              </a:solidFill>
              <a:latin typeface="Times New Roman" panose="02020603050405020304" pitchFamily="18" charset="0"/>
              <a:ea typeface="宋体" panose="02010600030101010101" pitchFamily="2" charset="-122"/>
            </a:endParaRPr>
          </a:p>
          <a:p>
            <a:r>
              <a:rPr lang="en-US" altLang="zh-CN" sz="2000" dirty="0">
                <a:solidFill>
                  <a:srgbClr val="FF0000"/>
                </a:solidFill>
                <a:latin typeface="Times New Roman" panose="02020603050405020304" pitchFamily="18" charset="0"/>
                <a:ea typeface="宋体" panose="02010600030101010101" pitchFamily="2" charset="-122"/>
              </a:rPr>
              <a:t>int   *i_point=&amp;i;</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7174" name="Text Box 6"/>
          <p:cNvSpPr txBox="1"/>
          <p:nvPr/>
        </p:nvSpPr>
        <p:spPr>
          <a:xfrm>
            <a:off x="1066165" y="5081905"/>
            <a:ext cx="7311390" cy="483235"/>
          </a:xfrm>
          <a:prstGeom prst="rect">
            <a:avLst/>
          </a:prstGeom>
          <a:noFill/>
          <a:ln w="41275">
            <a:noFill/>
          </a:ln>
        </p:spPr>
        <p:txBody>
          <a:bodyPr wrap="square" lIns="18000" tIns="10800" rIns="18000" bIns="10800" anchor="t">
            <a:spAutoFit/>
          </a:bodyPr>
          <a:p>
            <a:pPr>
              <a:lnSpc>
                <a:spcPct val="150000"/>
              </a:lnSpc>
            </a:pPr>
            <a:r>
              <a:rPr lang="en-US" altLang="zh-CN" sz="2000" dirty="0">
                <a:latin typeface="Times New Roman" panose="02020603050405020304" pitchFamily="18" charset="0"/>
                <a:ea typeface="宋体" panose="02010600030101010101" pitchFamily="2" charset="-122"/>
              </a:rPr>
              <a:t>  * </a:t>
            </a:r>
            <a:r>
              <a:rPr lang="zh-CN" altLang="en-US" sz="2000" dirty="0">
                <a:latin typeface="Times New Roman" panose="02020603050405020304" pitchFamily="18" charset="0"/>
                <a:ea typeface="宋体" panose="02010600030101010101" pitchFamily="2" charset="-122"/>
              </a:rPr>
              <a:t>在</a:t>
            </a:r>
            <a:r>
              <a:rPr lang="zh-CN" altLang="en-US" sz="2000" dirty="0">
                <a:solidFill>
                  <a:srgbClr val="FF0000"/>
                </a:solidFill>
                <a:latin typeface="Times New Roman" panose="02020603050405020304" pitchFamily="18" charset="0"/>
                <a:ea typeface="宋体" panose="02010600030101010101" pitchFamily="2" charset="-122"/>
              </a:rPr>
              <a:t>定义语句</a:t>
            </a:r>
            <a:r>
              <a:rPr lang="zh-CN" altLang="en-US" sz="2000" dirty="0">
                <a:latin typeface="Times New Roman" panose="02020603050405020304" pitchFamily="18" charset="0"/>
                <a:ea typeface="宋体" panose="02010600030101010101" pitchFamily="2" charset="-122"/>
              </a:rPr>
              <a:t>中只表示变量的类型是指针，没有任何计算意义。</a:t>
            </a:r>
            <a:endParaRPr lang="zh-CN" altLang="en-US" sz="2000" dirty="0">
              <a:latin typeface="Times New Roman" panose="02020603050405020304" pitchFamily="18" charset="0"/>
              <a:ea typeface="宋体" panose="02010600030101010101" pitchFamily="2" charset="-122"/>
            </a:endParaRPr>
          </a:p>
        </p:txBody>
      </p:sp>
      <p:sp>
        <p:nvSpPr>
          <p:cNvPr id="7175" name="Text Box 7"/>
          <p:cNvSpPr txBox="1"/>
          <p:nvPr/>
        </p:nvSpPr>
        <p:spPr>
          <a:xfrm>
            <a:off x="1066165" y="5565140"/>
            <a:ext cx="72390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  * </a:t>
            </a:r>
            <a:r>
              <a:rPr lang="zh-CN" altLang="en-US" sz="2000" dirty="0">
                <a:solidFill>
                  <a:srgbClr val="0000CC"/>
                </a:solidFill>
                <a:latin typeface="Times New Roman" panose="02020603050405020304" pitchFamily="18" charset="0"/>
                <a:ea typeface="宋体" panose="02010600030101010101" pitchFamily="2" charset="-122"/>
              </a:rPr>
              <a:t>在语句中表示“指向”。</a:t>
            </a:r>
            <a:r>
              <a:rPr lang="en-US" altLang="zh-CN" sz="2000" dirty="0">
                <a:solidFill>
                  <a:srgbClr val="0000CC"/>
                </a:solidFill>
                <a:latin typeface="Times New Roman" panose="02020603050405020304" pitchFamily="18" charset="0"/>
                <a:ea typeface="宋体" panose="02010600030101010101" pitchFamily="2" charset="-122"/>
              </a:rPr>
              <a:t>&amp;</a:t>
            </a:r>
            <a:r>
              <a:rPr lang="zh-CN" altLang="en-US" sz="2000" dirty="0">
                <a:solidFill>
                  <a:srgbClr val="0000CC"/>
                </a:solidFill>
                <a:latin typeface="Times New Roman" panose="02020603050405020304" pitchFamily="18" charset="0"/>
                <a:ea typeface="宋体" panose="02010600030101010101" pitchFamily="2" charset="-122"/>
              </a:rPr>
              <a:t>表示“地址”。</a:t>
            </a:r>
            <a:endParaRPr lang="zh-CN" altLang="en-US" sz="2000" dirty="0">
              <a:solidFill>
                <a:srgbClr val="0000CC"/>
              </a:solidFill>
              <a:latin typeface="Times New Roman" panose="02020603050405020304" pitchFamily="18" charset="0"/>
              <a:ea typeface="宋体" panose="02010600030101010101" pitchFamily="2" charset="-122"/>
            </a:endParaRPr>
          </a:p>
        </p:txBody>
      </p:sp>
      <p:sp>
        <p:nvSpPr>
          <p:cNvPr id="7176" name="Text Box 8"/>
          <p:cNvSpPr txBox="1"/>
          <p:nvPr/>
        </p:nvSpPr>
        <p:spPr>
          <a:xfrm>
            <a:off x="720725" y="3983990"/>
            <a:ext cx="10563860" cy="821690"/>
          </a:xfrm>
          <a:prstGeom prst="rect">
            <a:avLst/>
          </a:prstGeom>
          <a:noFill/>
          <a:ln w="41275">
            <a:noFill/>
          </a:ln>
        </p:spPr>
        <p:txBody>
          <a:bodyPr wrap="square" lIns="18000" tIns="10800" rIns="18000" bIns="10800" anchor="t">
            <a:spAutoFit/>
          </a:bodyPr>
          <a:p>
            <a:pPr indent="612775">
              <a:lnSpc>
                <a:spcPct val="130000"/>
              </a:lnSpc>
            </a:pPr>
            <a:r>
              <a:rPr lang="zh-CN" altLang="en-US" sz="2000" dirty="0">
                <a:solidFill>
                  <a:srgbClr val="0000CC"/>
                </a:solidFill>
                <a:latin typeface="Times New Roman" panose="02020603050405020304" pitchFamily="18" charset="0"/>
                <a:ea typeface="宋体" panose="02010600030101010101" pitchFamily="2" charset="-122"/>
              </a:rPr>
              <a:t>一个指针变量只能指向同一类型的变量</a:t>
            </a:r>
            <a:r>
              <a:rPr lang="zh-CN" altLang="en-US" sz="2000" dirty="0">
                <a:latin typeface="Times New Roman" panose="02020603050405020304" pitchFamily="18" charset="0"/>
                <a:ea typeface="宋体" panose="02010600030101010101" pitchFamily="2" charset="-122"/>
              </a:rPr>
              <a:t>。即整型指针变量只能放整型数据的地址，而不能放其它类型数据的地址。</a:t>
            </a:r>
            <a:endParaRPr lang="zh-CN" altLang="en-US" sz="2000" dirty="0">
              <a:latin typeface="Times New Roman" panose="02020603050405020304" pitchFamily="18" charset="0"/>
              <a:ea typeface="宋体" panose="02010600030101010101" pitchFamily="2" charset="-122"/>
            </a:endParaRPr>
          </a:p>
        </p:txBody>
      </p:sp>
      <p:sp>
        <p:nvSpPr>
          <p:cNvPr id="7177" name="AutoShape 9"/>
          <p:cNvSpPr/>
          <p:nvPr/>
        </p:nvSpPr>
        <p:spPr>
          <a:xfrm rot="10800000">
            <a:off x="931545" y="1974215"/>
            <a:ext cx="1143000" cy="328929"/>
          </a:xfrm>
          <a:prstGeom prst="curvedDownArrow">
            <a:avLst>
              <a:gd name="adj1" fmla="val 31429"/>
              <a:gd name="adj2" fmla="val 110598"/>
              <a:gd name="adj3" fmla="val 53250"/>
            </a:avLst>
          </a:prstGeom>
          <a:solidFill>
            <a:srgbClr val="FF0000"/>
          </a:solidFill>
          <a:ln w="41275">
            <a:noFill/>
          </a:ln>
        </p:spPr>
        <p:txBody>
          <a:bodyPr wrap="square" lIns="18000" tIns="10800" rIns="18000" bIns="10800" anchor="ctr">
            <a:spAutoFit/>
          </a:bodyPr>
          <a:p>
            <a:endParaRPr lang="zh-CN" altLang="en-US" sz="2000" dirty="0">
              <a:latin typeface="Arial" panose="020B0604020202020204" pitchFamily="34" charset="0"/>
              <a:ea typeface="宋体" panose="02010600030101010101" pitchFamily="2" charset="-122"/>
            </a:endParaRPr>
          </a:p>
        </p:txBody>
      </p:sp>
      <p:sp>
        <p:nvSpPr>
          <p:cNvPr id="7178" name="AutoShape 10"/>
          <p:cNvSpPr/>
          <p:nvPr/>
        </p:nvSpPr>
        <p:spPr>
          <a:xfrm rot="10800000">
            <a:off x="5943600" y="3536951"/>
            <a:ext cx="1143000" cy="328929"/>
          </a:xfrm>
          <a:prstGeom prst="curvedDownArrow">
            <a:avLst>
              <a:gd name="adj1" fmla="val 31429"/>
              <a:gd name="adj2" fmla="val 110598"/>
              <a:gd name="adj3" fmla="val 53250"/>
            </a:avLst>
          </a:prstGeom>
          <a:solidFill>
            <a:srgbClr val="FF0000"/>
          </a:solidFill>
          <a:ln w="41275">
            <a:noFill/>
          </a:ln>
        </p:spPr>
        <p:txBody>
          <a:bodyPr wrap="square" lIns="18000" tIns="10800" rIns="18000" bIns="10800" anchor="ctr">
            <a:spAutoFit/>
          </a:bodyPr>
          <a:p>
            <a:endParaRPr lang="zh-CN" altLang="en-US" sz="2000" dirty="0">
              <a:latin typeface="Arial" panose="020B0604020202020204" pitchFamily="34" charset="0"/>
              <a:ea typeface="宋体" panose="02010600030101010101" pitchFamily="2" charset="-122"/>
            </a:endParaRPr>
          </a:p>
        </p:txBody>
      </p:sp>
      <p:grpSp>
        <p:nvGrpSpPr>
          <p:cNvPr id="2" name="Group 11"/>
          <p:cNvGrpSpPr/>
          <p:nvPr/>
        </p:nvGrpSpPr>
        <p:grpSpPr>
          <a:xfrm>
            <a:off x="4582795" y="950595"/>
            <a:ext cx="1360488" cy="1274763"/>
            <a:chOff x="2832" y="432"/>
            <a:chExt cx="857" cy="803"/>
          </a:xfrm>
        </p:grpSpPr>
        <p:sp>
          <p:nvSpPr>
            <p:cNvPr id="7179" name="Text Box 12"/>
            <p:cNvSpPr txBox="1"/>
            <p:nvPr/>
          </p:nvSpPr>
          <p:spPr>
            <a:xfrm>
              <a:off x="2832" y="720"/>
              <a:ext cx="800"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solidFill>
                  <a:srgbClr val="0000CC"/>
                </a:solidFill>
                <a:latin typeface="Times New Roman" panose="02020603050405020304" pitchFamily="18" charset="0"/>
                <a:ea typeface="宋体" panose="02010600030101010101" pitchFamily="2" charset="-122"/>
              </a:endParaRPr>
            </a:p>
          </p:txBody>
        </p:sp>
        <p:sp>
          <p:nvSpPr>
            <p:cNvPr id="7180" name="Text Box 13"/>
            <p:cNvSpPr txBox="1"/>
            <p:nvPr/>
          </p:nvSpPr>
          <p:spPr>
            <a:xfrm>
              <a:off x="2832" y="432"/>
              <a:ext cx="800"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3000H</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7181" name="Text Box 14"/>
            <p:cNvSpPr txBox="1"/>
            <p:nvPr/>
          </p:nvSpPr>
          <p:spPr>
            <a:xfrm>
              <a:off x="2832" y="1008"/>
              <a:ext cx="857" cy="227"/>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 i_point</a:t>
              </a:r>
              <a:endParaRPr lang="en-US" altLang="zh-CN" sz="2000" dirty="0">
                <a:solidFill>
                  <a:srgbClr val="0000CC"/>
                </a:solidFill>
                <a:latin typeface="Times New Roman" panose="02020603050405020304" pitchFamily="18" charset="0"/>
                <a:ea typeface="宋体" panose="02010600030101010101" pitchFamily="2" charset="-122"/>
              </a:endParaRPr>
            </a:p>
          </p:txBody>
        </p:sp>
      </p:grpSp>
      <p:grpSp>
        <p:nvGrpSpPr>
          <p:cNvPr id="3" name="Group 15"/>
          <p:cNvGrpSpPr/>
          <p:nvPr/>
        </p:nvGrpSpPr>
        <p:grpSpPr>
          <a:xfrm>
            <a:off x="7097395" y="1095058"/>
            <a:ext cx="1360488" cy="1350963"/>
            <a:chOff x="4416" y="432"/>
            <a:chExt cx="857" cy="851"/>
          </a:xfrm>
        </p:grpSpPr>
        <p:sp>
          <p:nvSpPr>
            <p:cNvPr id="7183" name="Text Box 16"/>
            <p:cNvSpPr txBox="1"/>
            <p:nvPr/>
          </p:nvSpPr>
          <p:spPr>
            <a:xfrm>
              <a:off x="4432" y="720"/>
              <a:ext cx="800"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7184" name="Text Box 17"/>
            <p:cNvSpPr txBox="1"/>
            <p:nvPr/>
          </p:nvSpPr>
          <p:spPr>
            <a:xfrm>
              <a:off x="4432" y="432"/>
              <a:ext cx="800"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2000H</a:t>
              </a:r>
              <a:endParaRPr lang="en-US" altLang="zh-CN" sz="2000" dirty="0">
                <a:latin typeface="Times New Roman" panose="02020603050405020304" pitchFamily="18" charset="0"/>
                <a:ea typeface="宋体" panose="02010600030101010101" pitchFamily="2" charset="-122"/>
              </a:endParaRPr>
            </a:p>
          </p:txBody>
        </p:sp>
        <p:sp>
          <p:nvSpPr>
            <p:cNvPr id="7185" name="Text Box 18"/>
            <p:cNvSpPr txBox="1"/>
            <p:nvPr/>
          </p:nvSpPr>
          <p:spPr>
            <a:xfrm>
              <a:off x="4416" y="1056"/>
              <a:ext cx="857"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 i</a:t>
              </a:r>
              <a:endParaRPr lang="en-US" altLang="zh-CN" sz="2000" dirty="0">
                <a:latin typeface="Times New Roman" panose="02020603050405020304" pitchFamily="18" charset="0"/>
                <a:ea typeface="宋体" panose="02010600030101010101" pitchFamily="2" charset="-122"/>
              </a:endParaRPr>
            </a:p>
          </p:txBody>
        </p:sp>
      </p:grpSp>
      <p:sp>
        <p:nvSpPr>
          <p:cNvPr id="7187" name="Line 19"/>
          <p:cNvSpPr/>
          <p:nvPr/>
        </p:nvSpPr>
        <p:spPr>
          <a:xfrm flipH="1">
            <a:off x="5801995" y="1179195"/>
            <a:ext cx="1447800" cy="457200"/>
          </a:xfrm>
          <a:prstGeom prst="line">
            <a:avLst/>
          </a:prstGeom>
          <a:ln w="57150" cap="flat" cmpd="sng">
            <a:solidFill>
              <a:srgbClr val="FF0000"/>
            </a:solidFill>
            <a:prstDash val="solid"/>
            <a:round/>
            <a:headEnd type="none" w="med" len="med"/>
            <a:tailEnd type="triangle" w="med" len="med"/>
          </a:ln>
        </p:spPr>
      </p:sp>
      <p:sp>
        <p:nvSpPr>
          <p:cNvPr id="7188" name="Text Box 20"/>
          <p:cNvSpPr txBox="1"/>
          <p:nvPr/>
        </p:nvSpPr>
        <p:spPr>
          <a:xfrm>
            <a:off x="4735195" y="1410970"/>
            <a:ext cx="10668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2000H</a:t>
            </a:r>
            <a:endParaRPr lang="en-US" altLang="zh-CN"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177"/>
                                        </p:tgtEl>
                                        <p:attrNameLst>
                                          <p:attrName>style.visibility</p:attrName>
                                        </p:attrNameLst>
                                      </p:cBhvr>
                                      <p:to>
                                        <p:strVal val="visible"/>
                                      </p:to>
                                    </p:set>
                                    <p:animEffect transition="in" filter="wipe(right)">
                                      <p:cBhvr>
                                        <p:cTn id="22" dur="500"/>
                                        <p:tgtEl>
                                          <p:spTgt spid="71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7187"/>
                                        </p:tgtEl>
                                        <p:attrNameLst>
                                          <p:attrName>style.visibility</p:attrName>
                                        </p:attrNameLst>
                                      </p:cBhvr>
                                      <p:to>
                                        <p:strVal val="visible"/>
                                      </p:to>
                                    </p:set>
                                    <p:animEffect transition="in" filter="wipe(right)">
                                      <p:cBhvr>
                                        <p:cTn id="27" dur="500"/>
                                        <p:tgtEl>
                                          <p:spTgt spid="71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88"/>
                                        </p:tgtEl>
                                        <p:attrNameLst>
                                          <p:attrName>style.visibility</p:attrName>
                                        </p:attrNameLst>
                                      </p:cBhvr>
                                      <p:to>
                                        <p:strVal val="visible"/>
                                      </p:to>
                                    </p:set>
                                    <p:animEffect transition="in" filter="wipe(left)">
                                      <p:cBhvr>
                                        <p:cTn id="32" dur="500"/>
                                        <p:tgtEl>
                                          <p:spTgt spid="71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2"/>
                                        </p:tgtEl>
                                        <p:attrNameLst>
                                          <p:attrName>style.visibility</p:attrName>
                                        </p:attrNameLst>
                                      </p:cBhvr>
                                      <p:to>
                                        <p:strVal val="visible"/>
                                      </p:to>
                                    </p:set>
                                    <p:animEffect transition="in" filter="wipe(left)">
                                      <p:cBhvr>
                                        <p:cTn id="37" dur="500"/>
                                        <p:tgtEl>
                                          <p:spTgt spid="71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wipe(left)">
                                      <p:cBhvr>
                                        <p:cTn id="42" dur="500"/>
                                        <p:tgtEl>
                                          <p:spTgt spid="71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7178"/>
                                        </p:tgtEl>
                                        <p:attrNameLst>
                                          <p:attrName>style.visibility</p:attrName>
                                        </p:attrNameLst>
                                      </p:cBhvr>
                                      <p:to>
                                        <p:strVal val="visible"/>
                                      </p:to>
                                    </p:set>
                                    <p:animEffect transition="in" filter="wipe(right)">
                                      <p:cBhvr>
                                        <p:cTn id="47" dur="500"/>
                                        <p:tgtEl>
                                          <p:spTgt spid="71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76"/>
                                        </p:tgtEl>
                                        <p:attrNameLst>
                                          <p:attrName>style.visibility</p:attrName>
                                        </p:attrNameLst>
                                      </p:cBhvr>
                                      <p:to>
                                        <p:strVal val="visible"/>
                                      </p:to>
                                    </p:set>
                                    <p:animEffect transition="in" filter="wipe(left)">
                                      <p:cBhvr>
                                        <p:cTn id="52" dur="500"/>
                                        <p:tgtEl>
                                          <p:spTgt spid="71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74"/>
                                        </p:tgtEl>
                                        <p:attrNameLst>
                                          <p:attrName>style.visibility</p:attrName>
                                        </p:attrNameLst>
                                      </p:cBhvr>
                                      <p:to>
                                        <p:strVal val="visible"/>
                                      </p:to>
                                    </p:set>
                                    <p:animEffect transition="in" filter="wipe(left)">
                                      <p:cBhvr>
                                        <p:cTn id="57" dur="500"/>
                                        <p:tgtEl>
                                          <p:spTgt spid="71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175"/>
                                        </p:tgtEl>
                                        <p:attrNameLst>
                                          <p:attrName>style.visibility</p:attrName>
                                        </p:attrNameLst>
                                      </p:cBhvr>
                                      <p:to>
                                        <p:strVal val="visible"/>
                                      </p:to>
                                    </p:set>
                                    <p:animEffect transition="in" filter="wipe(left)">
                                      <p:cBhvr>
                                        <p:cTn id="62"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173" grpId="0"/>
      <p:bldP spid="7174" grpId="0"/>
      <p:bldP spid="7175" grpId="0"/>
      <p:bldP spid="7176" grpId="0"/>
      <p:bldP spid="7177" grpId="0" bldLvl="0" animBg="1"/>
      <p:bldP spid="7178" grpId="0" bldLvl="0" animBg="1"/>
      <p:bldP spid="71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9" name="Line 8"/>
          <p:cNvSpPr/>
          <p:nvPr/>
        </p:nvSpPr>
        <p:spPr>
          <a:xfrm rot="-9960000" flipH="1">
            <a:off x="7080250" y="3930015"/>
            <a:ext cx="819150" cy="501650"/>
          </a:xfrm>
          <a:prstGeom prst="line">
            <a:avLst/>
          </a:prstGeom>
          <a:ln w="41275" cap="flat" cmpd="sng">
            <a:solidFill>
              <a:srgbClr val="FF0000"/>
            </a:solidFill>
            <a:prstDash val="solid"/>
            <a:round/>
            <a:headEnd type="none" w="med" len="med"/>
            <a:tailEnd type="stealth" w="med" len="lg"/>
          </a:ln>
        </p:spPr>
      </p:sp>
      <p:grpSp>
        <p:nvGrpSpPr>
          <p:cNvPr id="7" name="组合 6"/>
          <p:cNvGrpSpPr/>
          <p:nvPr/>
        </p:nvGrpSpPr>
        <p:grpSpPr>
          <a:xfrm>
            <a:off x="5976938" y="3256915"/>
            <a:ext cx="1432560" cy="1170940"/>
            <a:chOff x="8354" y="5091"/>
            <a:chExt cx="2256" cy="1844"/>
          </a:xfrm>
        </p:grpSpPr>
        <p:sp>
          <p:nvSpPr>
            <p:cNvPr id="8195" name="Text Box 5"/>
            <p:cNvSpPr txBox="1"/>
            <p:nvPr/>
          </p:nvSpPr>
          <p:spPr>
            <a:xfrm>
              <a:off x="8354" y="5730"/>
              <a:ext cx="2000" cy="56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en-US" altLang="zh-CN" sz="2000" dirty="0">
                <a:latin typeface="Times New Roman" panose="02020603050405020304" pitchFamily="18" charset="0"/>
                <a:ea typeface="宋体" panose="02010600030101010101" pitchFamily="2" charset="-122"/>
              </a:endParaRPr>
            </a:p>
          </p:txBody>
        </p:sp>
        <p:sp>
          <p:nvSpPr>
            <p:cNvPr id="8196" name="Text Box 7"/>
            <p:cNvSpPr txBox="1"/>
            <p:nvPr/>
          </p:nvSpPr>
          <p:spPr>
            <a:xfrm>
              <a:off x="8354" y="5091"/>
              <a:ext cx="2000" cy="56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3000H</a:t>
              </a:r>
              <a:endParaRPr lang="en-US" altLang="zh-CN" sz="2000" dirty="0">
                <a:latin typeface="Times New Roman" panose="02020603050405020304" pitchFamily="18" charset="0"/>
                <a:ea typeface="宋体" panose="02010600030101010101" pitchFamily="2" charset="-122"/>
              </a:endParaRPr>
            </a:p>
          </p:txBody>
        </p:sp>
        <p:sp>
          <p:nvSpPr>
            <p:cNvPr id="8197" name="Text Box 9"/>
            <p:cNvSpPr txBox="1"/>
            <p:nvPr/>
          </p:nvSpPr>
          <p:spPr>
            <a:xfrm>
              <a:off x="8467" y="6368"/>
              <a:ext cx="2143" cy="567"/>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 i_point</a:t>
              </a:r>
              <a:endParaRPr lang="en-US" altLang="zh-CN" sz="2000" dirty="0">
                <a:latin typeface="Times New Roman" panose="02020603050405020304" pitchFamily="18" charset="0"/>
                <a:ea typeface="宋体" panose="02010600030101010101" pitchFamily="2" charset="-122"/>
              </a:endParaRPr>
            </a:p>
          </p:txBody>
        </p:sp>
      </p:grpSp>
      <p:sp>
        <p:nvSpPr>
          <p:cNvPr id="8202" name="Text Box 10"/>
          <p:cNvSpPr txBox="1"/>
          <p:nvPr/>
        </p:nvSpPr>
        <p:spPr>
          <a:xfrm>
            <a:off x="1150620" y="3246755"/>
            <a:ext cx="2487295" cy="944880"/>
          </a:xfrm>
          <a:prstGeom prst="rect">
            <a:avLst/>
          </a:prstGeom>
          <a:noFill/>
          <a:ln w="41275">
            <a:noFill/>
          </a:ln>
        </p:spPr>
        <p:txBody>
          <a:bodyPr wrap="square" lIns="18000" tIns="10800" rIns="18000" bIns="10800" anchor="t">
            <a:spAutoFit/>
          </a:bodyPr>
          <a:p>
            <a:r>
              <a:rPr lang="en-US" altLang="zh-CN" sz="2000" dirty="0">
                <a:latin typeface="Times New Roman" panose="02020603050405020304" pitchFamily="18" charset="0"/>
                <a:ea typeface="宋体" panose="02010600030101010101" pitchFamily="2" charset="-122"/>
              </a:rPr>
              <a:t>int  i;</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int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i_point=&amp;i;</a:t>
            </a:r>
            <a:endParaRPr lang="en-US" altLang="zh-CN" sz="2000" dirty="0">
              <a:latin typeface="Times New Roman" panose="02020603050405020304" pitchFamily="18" charset="0"/>
              <a:ea typeface="宋体" panose="02010600030101010101" pitchFamily="2" charset="-122"/>
            </a:endParaRPr>
          </a:p>
          <a:p>
            <a:r>
              <a:rPr lang="en-US" altLang="zh-CN" sz="2000" dirty="0">
                <a:solidFill>
                  <a:srgbClr val="0000CC"/>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i_point=3;</a:t>
            </a:r>
            <a:endParaRPr lang="en-US" altLang="zh-CN" sz="2000" dirty="0">
              <a:latin typeface="Times New Roman" panose="02020603050405020304" pitchFamily="18" charset="0"/>
              <a:ea typeface="宋体" panose="02010600030101010101" pitchFamily="2" charset="-122"/>
            </a:endParaRPr>
          </a:p>
        </p:txBody>
      </p:sp>
      <p:sp>
        <p:nvSpPr>
          <p:cNvPr id="8203" name="AutoShape 11"/>
          <p:cNvSpPr/>
          <p:nvPr/>
        </p:nvSpPr>
        <p:spPr>
          <a:xfrm rot="10800000">
            <a:off x="1464310" y="4138296"/>
            <a:ext cx="796925" cy="328929"/>
          </a:xfrm>
          <a:prstGeom prst="curvedDownArrow">
            <a:avLst>
              <a:gd name="adj1" fmla="val 31425"/>
              <a:gd name="adj2" fmla="val 110602"/>
              <a:gd name="adj3" fmla="val 53250"/>
            </a:avLst>
          </a:prstGeom>
          <a:solidFill>
            <a:srgbClr val="FF0000"/>
          </a:solidFill>
          <a:ln w="41275">
            <a:noFill/>
          </a:ln>
        </p:spPr>
        <p:txBody>
          <a:bodyPr wrap="square" lIns="18000" tIns="10800" rIns="18000" bIns="10800" anchor="ctr">
            <a:spAutoFit/>
          </a:bodyPr>
          <a:p>
            <a:endParaRPr lang="zh-CN" altLang="en-US" sz="2000" dirty="0">
              <a:latin typeface="Arial" panose="020B0604020202020204" pitchFamily="34" charset="0"/>
              <a:ea typeface="宋体" panose="02010600030101010101" pitchFamily="2" charset="-122"/>
            </a:endParaRPr>
          </a:p>
        </p:txBody>
      </p:sp>
      <p:sp>
        <p:nvSpPr>
          <p:cNvPr id="8204" name="AutoShape 12"/>
          <p:cNvSpPr/>
          <p:nvPr/>
        </p:nvSpPr>
        <p:spPr>
          <a:xfrm>
            <a:off x="1000760" y="4705350"/>
            <a:ext cx="1174750" cy="440055"/>
          </a:xfrm>
          <a:prstGeom prst="wedgeRoundRectCallout">
            <a:avLst>
              <a:gd name="adj1" fmla="val -30708"/>
              <a:gd name="adj2" fmla="val -209301"/>
              <a:gd name="adj3" fmla="val 16667"/>
            </a:avLst>
          </a:prstGeom>
          <a:solidFill>
            <a:srgbClr val="0000CC"/>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表示指向</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8205" name="AutoShape 13"/>
          <p:cNvSpPr/>
          <p:nvPr/>
        </p:nvSpPr>
        <p:spPr>
          <a:xfrm>
            <a:off x="2383790" y="2875280"/>
            <a:ext cx="1165860" cy="371475"/>
          </a:xfrm>
          <a:prstGeom prst="wedgeRoundRectCallout">
            <a:avLst>
              <a:gd name="adj1" fmla="val -119008"/>
              <a:gd name="adj2" fmla="val 150000"/>
              <a:gd name="adj3" fmla="val 16667"/>
            </a:avLst>
          </a:prstGeom>
          <a:solidFill>
            <a:srgbClr val="FF0000"/>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表示类型</a:t>
            </a:r>
            <a:endParaRPr lang="zh-CN" altLang="en-US" sz="2000" dirty="0">
              <a:solidFill>
                <a:srgbClr val="FFFF00"/>
              </a:solidFill>
              <a:latin typeface="Times New Roman" panose="02020603050405020304" pitchFamily="18" charset="0"/>
              <a:ea typeface="宋体" panose="02010600030101010101" pitchFamily="2" charset="-122"/>
            </a:endParaRPr>
          </a:p>
        </p:txBody>
      </p:sp>
      <p:grpSp>
        <p:nvGrpSpPr>
          <p:cNvPr id="5" name="组合 4"/>
          <p:cNvGrpSpPr/>
          <p:nvPr/>
        </p:nvGrpSpPr>
        <p:grpSpPr>
          <a:xfrm>
            <a:off x="7947025" y="3275965"/>
            <a:ext cx="1151573" cy="1213828"/>
            <a:chOff x="11796" y="5119"/>
            <a:chExt cx="1813" cy="1913"/>
          </a:xfrm>
        </p:grpSpPr>
        <p:sp>
          <p:nvSpPr>
            <p:cNvPr id="2" name="Text Box 4"/>
            <p:cNvSpPr txBox="1"/>
            <p:nvPr/>
          </p:nvSpPr>
          <p:spPr>
            <a:xfrm>
              <a:off x="11909" y="5748"/>
              <a:ext cx="1646" cy="567"/>
            </a:xfrm>
            <a:prstGeom prst="rect">
              <a:avLst/>
            </a:prstGeom>
            <a:noFill/>
            <a:ln w="41275" cap="flat" cmpd="sng">
              <a:solidFill>
                <a:schemeClr val="tx1"/>
              </a:solidFill>
              <a:prstDash val="solid"/>
              <a:miter/>
              <a:headEnd type="none" w="med" len="med"/>
              <a:tailEnd type="none" w="med" len="med"/>
            </a:ln>
          </p:spPr>
          <p:txBody>
            <a:bodyPr wrap="square"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3" name="Text Box 6"/>
            <p:cNvSpPr txBox="1"/>
            <p:nvPr/>
          </p:nvSpPr>
          <p:spPr>
            <a:xfrm>
              <a:off x="11796" y="5119"/>
              <a:ext cx="1813" cy="567"/>
            </a:xfrm>
            <a:prstGeom prst="rect">
              <a:avLst/>
            </a:prstGeom>
            <a:noFill/>
            <a:ln w="41275">
              <a:noFill/>
            </a:ln>
          </p:spPr>
          <p:txBody>
            <a:bodyPr wrap="square"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2000H</a:t>
              </a:r>
              <a:endParaRPr lang="en-US" altLang="zh-CN" sz="2000" dirty="0">
                <a:latin typeface="Times New Roman" panose="02020603050405020304" pitchFamily="18" charset="0"/>
                <a:ea typeface="宋体" panose="02010600030101010101" pitchFamily="2" charset="-122"/>
              </a:endParaRPr>
            </a:p>
          </p:txBody>
        </p:sp>
        <p:sp>
          <p:nvSpPr>
            <p:cNvPr id="4" name="Text Box 14"/>
            <p:cNvSpPr txBox="1"/>
            <p:nvPr/>
          </p:nvSpPr>
          <p:spPr>
            <a:xfrm>
              <a:off x="12630" y="6465"/>
              <a:ext cx="579" cy="567"/>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latin typeface="Times New Roman" panose="02020603050405020304" pitchFamily="18" charset="0"/>
                  <a:ea typeface="宋体" panose="02010600030101010101" pitchFamily="2" charset="-122"/>
                </a:rPr>
                <a:t>i</a:t>
              </a:r>
              <a:endParaRPr lang="en-US" altLang="zh-CN" sz="2000" dirty="0">
                <a:latin typeface="Times New Roman" panose="02020603050405020304" pitchFamily="18" charset="0"/>
                <a:ea typeface="宋体" panose="02010600030101010101" pitchFamily="2" charset="-122"/>
              </a:endParaRPr>
            </a:p>
          </p:txBody>
        </p:sp>
      </p:grpSp>
      <p:sp>
        <p:nvSpPr>
          <p:cNvPr id="8207" name="Text Box 15"/>
          <p:cNvSpPr txBox="1"/>
          <p:nvPr/>
        </p:nvSpPr>
        <p:spPr>
          <a:xfrm>
            <a:off x="8158163" y="3596640"/>
            <a:ext cx="762000" cy="460375"/>
          </a:xfrm>
          <a:prstGeom prst="rect">
            <a:avLst/>
          </a:prstGeom>
          <a:noFill/>
          <a:ln w="9525">
            <a:noFill/>
          </a:ln>
        </p:spPr>
        <p:txBody>
          <a:bodyPr anchor="t">
            <a:spAutoFit/>
          </a:bodyPr>
          <a:p>
            <a:pPr algn="ctr">
              <a:lnSpc>
                <a:spcPct val="120000"/>
              </a:lnSpc>
              <a:spcBef>
                <a:spcPct val="50000"/>
              </a:spcBef>
            </a:pPr>
            <a:r>
              <a:rPr lang="en-US" altLang="zh-CN" sz="2000" dirty="0">
                <a:latin typeface="Times New Roman" panose="02020603050405020304" pitchFamily="18" charset="0"/>
                <a:ea typeface="宋体" panose="02010600030101010101" pitchFamily="2" charset="-122"/>
              </a:rPr>
              <a:t>3</a:t>
            </a:r>
            <a:endParaRPr lang="en-US" altLang="zh-CN" sz="2000" dirty="0">
              <a:latin typeface="Times New Roman" panose="02020603050405020304" pitchFamily="18" charset="0"/>
              <a:ea typeface="宋体" panose="02010600030101010101" pitchFamily="2" charset="-122"/>
            </a:endParaRPr>
          </a:p>
        </p:txBody>
      </p:sp>
      <p:sp>
        <p:nvSpPr>
          <p:cNvPr id="6" name="文本框 2"/>
          <p:cNvSpPr txBox="1"/>
          <p:nvPr/>
        </p:nvSpPr>
        <p:spPr>
          <a:xfrm>
            <a:off x="703898" y="868680"/>
            <a:ext cx="8864600" cy="1696720"/>
          </a:xfrm>
          <a:prstGeom prst="rect">
            <a:avLst/>
          </a:prstGeom>
          <a:noFill/>
        </p:spPr>
        <p:txBody>
          <a:bodyPr wrap="square" rtlCol="0">
            <a:spAutoFit/>
          </a:bodyPr>
          <a:p>
            <a:pPr>
              <a:lnSpc>
                <a:spcPct val="120000"/>
              </a:lnSpc>
            </a:pPr>
            <a:r>
              <a:rPr lang="zh-CN" altLang="en-US" sz="2000" noProof="1">
                <a:latin typeface="Arial" panose="020B0604020202020204" pitchFamily="34" charset="0"/>
                <a:ea typeface="宋体" panose="02010600030101010101" pitchFamily="2" charset="-122"/>
                <a:cs typeface="+mn-cs"/>
              </a:rPr>
              <a:t>指针类型变量，存储的数据是一个</a:t>
            </a:r>
            <a:r>
              <a:rPr lang="en-US" altLang="zh-CN" sz="2000" noProof="1">
                <a:latin typeface="Arial" panose="020B0604020202020204" pitchFamily="34" charset="0"/>
                <a:ea typeface="宋体" panose="02010600030101010101" pitchFamily="2" charset="-122"/>
                <a:cs typeface="+mn-cs"/>
              </a:rPr>
              <a:t>(</a:t>
            </a:r>
            <a:r>
              <a:rPr lang="zh-CN" altLang="en-US" sz="2000" noProof="1">
                <a:latin typeface="Arial" panose="020B0604020202020204" pitchFamily="34" charset="0"/>
                <a:ea typeface="宋体" panose="02010600030101010101" pitchFamily="2" charset="-122"/>
                <a:cs typeface="+mn-cs"/>
              </a:rPr>
              <a:t>存储变量的地址</a:t>
            </a:r>
            <a:r>
              <a:rPr lang="en-US" altLang="zh-CN" sz="2000" noProof="1">
                <a:latin typeface="Arial" panose="020B0604020202020204" pitchFamily="34" charset="0"/>
                <a:ea typeface="宋体" panose="02010600030101010101" pitchFamily="2" charset="-122"/>
                <a:cs typeface="+mn-cs"/>
              </a:rPr>
              <a:t>)</a:t>
            </a:r>
            <a:r>
              <a:rPr lang="zh-CN" altLang="en-US" sz="2000" noProof="1">
                <a:latin typeface="Arial" panose="020B0604020202020204" pitchFamily="34" charset="0"/>
                <a:ea typeface="宋体" panose="02010600030101010101" pitchFamily="2" charset="-122"/>
                <a:cs typeface="+mn-cs"/>
              </a:rPr>
              <a:t>。</a:t>
            </a:r>
            <a:endParaRPr lang="zh-CN" altLang="en-US" sz="2000" noProof="1"/>
          </a:p>
          <a:p>
            <a:pPr marL="342900" indent="-342900">
              <a:lnSpc>
                <a:spcPct val="120000"/>
              </a:lnSpc>
              <a:spcBef>
                <a:spcPts val="1000"/>
              </a:spcBef>
              <a:buClr>
                <a:srgbClr val="00B0F0"/>
              </a:buClr>
              <a:buFont typeface="Wingdings" panose="05000000000000000000" charset="0"/>
              <a:buChar char="Ø"/>
            </a:pPr>
            <a:r>
              <a:rPr lang="zh-CN" altLang="en-US" sz="2000" noProof="1">
                <a:latin typeface="Arial" panose="020B0604020202020204" pitchFamily="34" charset="0"/>
                <a:ea typeface="宋体" panose="02010600030101010101" pitchFamily="2" charset="-122"/>
                <a:cs typeface="+mn-cs"/>
              </a:rPr>
              <a:t>每个指针都对应着一个数据类型。</a:t>
            </a:r>
            <a:endParaRPr lang="zh-CN" altLang="en-US" sz="2000" noProof="1"/>
          </a:p>
          <a:p>
            <a:pPr marL="342900" indent="-342900">
              <a:lnSpc>
                <a:spcPct val="120000"/>
              </a:lnSpc>
              <a:buClr>
                <a:srgbClr val="00B0F0"/>
              </a:buClr>
              <a:buFont typeface="Wingdings" panose="05000000000000000000" charset="0"/>
              <a:buChar char="Ø"/>
            </a:pPr>
            <a:r>
              <a:rPr lang="zh-CN" altLang="en-US" sz="2000" noProof="1">
                <a:latin typeface="Arial" panose="020B0604020202020204" pitchFamily="34" charset="0"/>
                <a:ea typeface="宋体" panose="02010600030101010101" pitchFamily="2" charset="-122"/>
                <a:cs typeface="+mn-cs"/>
              </a:rPr>
              <a:t>使用 *(间接访问操作符)可以获得指针变量存储地址里的数据。</a:t>
            </a:r>
            <a:endParaRPr lang="zh-CN" altLang="en-US" sz="2000" noProof="1"/>
          </a:p>
          <a:p>
            <a:pPr marL="342900" indent="-342900">
              <a:lnSpc>
                <a:spcPct val="120000"/>
              </a:lnSpc>
              <a:buClr>
                <a:srgbClr val="00B0F0"/>
              </a:buClr>
              <a:buFont typeface="Wingdings" panose="05000000000000000000" charset="0"/>
              <a:buChar char="Ø"/>
            </a:pPr>
            <a:r>
              <a:rPr lang="zh-CN" altLang="en-US" sz="2000" noProof="1">
                <a:latin typeface="Arial" panose="020B0604020202020204" pitchFamily="34" charset="0"/>
                <a:ea typeface="宋体" panose="02010600030101010101" pitchFamily="2" charset="-122"/>
                <a:cs typeface="+mn-cs"/>
              </a:rPr>
              <a:t>使用 &amp;(取地址符)可以获得变量的地址，赋值给指针类型变量。</a:t>
            </a:r>
            <a:endParaRPr lang="zh-CN" altLang="en-US" sz="2000" noProof="1"/>
          </a:p>
        </p:txBody>
      </p:sp>
      <p:sp>
        <p:nvSpPr>
          <p:cNvPr id="8" name="文本框 5"/>
          <p:cNvSpPr txBox="1"/>
          <p:nvPr/>
        </p:nvSpPr>
        <p:spPr>
          <a:xfrm>
            <a:off x="6156325" y="3653790"/>
            <a:ext cx="911225" cy="398780"/>
          </a:xfrm>
          <a:prstGeom prst="rect">
            <a:avLst/>
          </a:prstGeom>
          <a:noFill/>
          <a:ln w="9525">
            <a:noFill/>
          </a:ln>
        </p:spPr>
        <p:txBody>
          <a:bodyPr wrap="square" anchor="t">
            <a:spAutoFit/>
          </a:bodyPr>
          <a:p>
            <a:r>
              <a:rPr lang="en-US" altLang="zh-CN" sz="2000" dirty="0">
                <a:latin typeface="Times New Roman" panose="02020603050405020304" pitchFamily="18" charset="0"/>
                <a:ea typeface="宋体" panose="02010600030101010101" pitchFamily="2" charset="-122"/>
              </a:rPr>
              <a:t>2000H</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box(in)">
                                      <p:cBhvr>
                                        <p:cTn id="7" dur="500"/>
                                        <p:tgtEl>
                                          <p:spTgt spid="8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wipe(right)">
                                      <p:cBhvr>
                                        <p:cTn id="12" dur="500"/>
                                        <p:tgtEl>
                                          <p:spTgt spid="82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5"/>
                                        </p:tgtEl>
                                        <p:attrNameLst>
                                          <p:attrName>style.visibility</p:attrName>
                                        </p:attrNameLst>
                                      </p:cBhvr>
                                      <p:to>
                                        <p:strVal val="visible"/>
                                      </p:to>
                                    </p:set>
                                    <p:animEffect transition="in" filter="dissolve">
                                      <p:cBhvr>
                                        <p:cTn id="17" dur="500"/>
                                        <p:tgtEl>
                                          <p:spTgt spid="82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04"/>
                                        </p:tgtEl>
                                        <p:attrNameLst>
                                          <p:attrName>style.visibility</p:attrName>
                                        </p:attrNameLst>
                                      </p:cBhvr>
                                      <p:to>
                                        <p:strVal val="visible"/>
                                      </p:to>
                                    </p:set>
                                    <p:animEffect transition="in" filter="dissolve">
                                      <p:cBhvr>
                                        <p:cTn id="22" dur="500"/>
                                        <p:tgtEl>
                                          <p:spTgt spid="82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trips(down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8199"/>
                                        </p:tgtEl>
                                        <p:attrNameLst>
                                          <p:attrName>style.visibility</p:attrName>
                                        </p:attrNameLst>
                                      </p:cBhvr>
                                      <p:to>
                                        <p:strVal val="visible"/>
                                      </p:to>
                                    </p:set>
                                    <p:animEffect transition="in" filter="strips(downLeft)">
                                      <p:cBhvr>
                                        <p:cTn id="41" dur="500"/>
                                        <p:tgtEl>
                                          <p:spTgt spid="8199"/>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8207"/>
                                        </p:tgtEl>
                                        <p:attrNameLst>
                                          <p:attrName>style.visibility</p:attrName>
                                        </p:attrNameLst>
                                      </p:cBhvr>
                                      <p:to>
                                        <p:strVal val="visible"/>
                                      </p:to>
                                    </p:set>
                                    <p:animEffect transition="in" filter="wheel(1)">
                                      <p:cBhvr>
                                        <p:cTn id="46" dur="2000"/>
                                        <p:tgtEl>
                                          <p:spTgt spid="8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8203" grpId="0" bldLvl="0" animBg="1"/>
      <p:bldP spid="8204" grpId="0" bldLvl="0" animBg="1"/>
      <p:bldP spid="8205" grpId="0" bldLvl="0" animBg="1"/>
      <p:bldP spid="8" grpId="0"/>
      <p:bldP spid="82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2"/>
          <p:cNvSpPr txBox="1"/>
          <p:nvPr/>
        </p:nvSpPr>
        <p:spPr>
          <a:xfrm>
            <a:off x="1004570" y="811530"/>
            <a:ext cx="2459990"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指针变量的引用</a:t>
            </a:r>
            <a:endParaRPr lang="zh-CN" altLang="en-US" sz="2000" dirty="0">
              <a:latin typeface="Times New Roman" panose="02020603050405020304" pitchFamily="18" charset="0"/>
              <a:ea typeface="宋体" panose="02010600030101010101" pitchFamily="2" charset="-122"/>
            </a:endParaRPr>
          </a:p>
        </p:txBody>
      </p:sp>
      <p:sp>
        <p:nvSpPr>
          <p:cNvPr id="9219" name="Text Box 3"/>
          <p:cNvSpPr txBox="1"/>
          <p:nvPr/>
        </p:nvSpPr>
        <p:spPr>
          <a:xfrm>
            <a:off x="1004570" y="1301750"/>
            <a:ext cx="6763385" cy="360045"/>
          </a:xfrm>
          <a:prstGeom prst="rect">
            <a:avLst/>
          </a:prstGeom>
          <a:noFill/>
          <a:ln w="41275">
            <a:noFill/>
          </a:ln>
        </p:spPr>
        <p:txBody>
          <a:bodyPr wrap="square" lIns="18000" tIns="10800" rIns="18000" bIns="10800" anchor="t">
            <a:spAutoFit/>
          </a:bodyPr>
          <a:p>
            <a:pPr>
              <a:lnSpc>
                <a:spcPct val="110000"/>
              </a:lnSpc>
              <a:spcBef>
                <a:spcPct val="50000"/>
              </a:spcBef>
            </a:pPr>
            <a:r>
              <a:rPr lang="zh-CN" altLang="en-US" sz="2000" dirty="0">
                <a:latin typeface="Times New Roman" panose="02020603050405020304" pitchFamily="18" charset="0"/>
                <a:ea typeface="宋体" panose="02010600030101010101" pitchFamily="2" charset="-122"/>
              </a:rPr>
              <a:t>指针变量只能</a:t>
            </a:r>
            <a:r>
              <a:rPr lang="zh-CN" altLang="en-US" sz="2000" dirty="0">
                <a:solidFill>
                  <a:srgbClr val="0000CC"/>
                </a:solidFill>
                <a:latin typeface="Times New Roman" panose="02020603050405020304" pitchFamily="18" charset="0"/>
                <a:ea typeface="宋体" panose="02010600030101010101" pitchFamily="2" charset="-122"/>
              </a:rPr>
              <a:t>存放地址</a:t>
            </a:r>
            <a:r>
              <a:rPr lang="zh-CN" altLang="en-US" sz="2000" dirty="0">
                <a:latin typeface="Times New Roman" panose="02020603050405020304" pitchFamily="18" charset="0"/>
                <a:ea typeface="宋体" panose="02010600030101010101" pitchFamily="2" charset="-122"/>
              </a:rPr>
              <a:t>，不要将非地址数据赋给指针变量。</a:t>
            </a:r>
            <a:endParaRPr lang="zh-CN" altLang="en-US" sz="2000" dirty="0">
              <a:latin typeface="Times New Roman" panose="02020603050405020304" pitchFamily="18" charset="0"/>
              <a:ea typeface="宋体" panose="02010600030101010101" pitchFamily="2" charset="-122"/>
            </a:endParaRPr>
          </a:p>
        </p:txBody>
      </p:sp>
      <p:sp>
        <p:nvSpPr>
          <p:cNvPr id="9220" name="Text Box 4"/>
          <p:cNvSpPr txBox="1"/>
          <p:nvPr/>
        </p:nvSpPr>
        <p:spPr>
          <a:xfrm>
            <a:off x="1047115" y="2352675"/>
            <a:ext cx="5611495" cy="360045"/>
          </a:xfrm>
          <a:prstGeom prst="rect">
            <a:avLst/>
          </a:prstGeom>
          <a:noFill/>
          <a:ln w="41275">
            <a:noFill/>
          </a:ln>
        </p:spPr>
        <p:txBody>
          <a:bodyPr wrap="square" lIns="18000" tIns="10800" rIns="18000" bIns="10800" anchor="t">
            <a:spAutoFit/>
          </a:bodyPr>
          <a:p>
            <a:pPr>
              <a:lnSpc>
                <a:spcPct val="110000"/>
              </a:lnSpc>
              <a:spcBef>
                <a:spcPct val="50000"/>
              </a:spcBef>
            </a:pPr>
            <a:r>
              <a:rPr lang="en-US" altLang="zh-CN" sz="2000" dirty="0">
                <a:solidFill>
                  <a:srgbClr val="000099"/>
                </a:solidFill>
                <a:latin typeface="Times New Roman" panose="02020603050405020304" pitchFamily="18" charset="0"/>
                <a:ea typeface="宋体" panose="02010600030101010101" pitchFamily="2" charset="-122"/>
              </a:rPr>
              <a:t>int  *p,  i;      p=&amp;i;   </a:t>
            </a:r>
            <a:r>
              <a:rPr lang="en-US" altLang="zh-CN" sz="2000" dirty="0">
                <a:solidFill>
                  <a:srgbClr val="FF0000"/>
                </a:solidFill>
                <a:latin typeface="Times New Roman" panose="02020603050405020304" pitchFamily="18" charset="0"/>
                <a:ea typeface="宋体" panose="02010600030101010101" pitchFamily="2" charset="-122"/>
              </a:rPr>
              <a:t>p=100;</a:t>
            </a:r>
            <a:r>
              <a:rPr lang="en-US" altLang="zh-CN" sz="2000" dirty="0">
                <a:solidFill>
                  <a:srgbClr val="000099"/>
                </a:solidFill>
                <a:latin typeface="Times New Roman" panose="02020603050405020304" pitchFamily="18" charset="0"/>
                <a:ea typeface="宋体" panose="02010600030101010101" pitchFamily="2" charset="-122"/>
              </a:rPr>
              <a:t>  </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9221" name="Text Box 5"/>
          <p:cNvSpPr txBox="1"/>
          <p:nvPr/>
        </p:nvSpPr>
        <p:spPr>
          <a:xfrm>
            <a:off x="1005840" y="3071495"/>
            <a:ext cx="5181600" cy="2175510"/>
          </a:xfrm>
          <a:prstGeom prst="rect">
            <a:avLst/>
          </a:prstGeom>
          <a:noFill/>
          <a:ln w="41275">
            <a:noFill/>
          </a:ln>
        </p:spPr>
        <p:txBody>
          <a:bodyPr lIns="18000" tIns="10800" rIns="18000" bIns="10800" anchor="t">
            <a:spAutoFit/>
          </a:bodyPr>
          <a:p>
            <a:r>
              <a:rPr lang="en-US" altLang="zh-CN" sz="2000" dirty="0">
                <a:latin typeface="Times New Roman" panose="02020603050405020304" pitchFamily="18" charset="0"/>
                <a:ea typeface="宋体" panose="02010600030101010101" pitchFamily="2" charset="-122"/>
              </a:rPr>
              <a:t>int main( )</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a=10,  b=100;</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int  *p1,  *p2;</a:t>
            </a:r>
            <a:endParaRPr lang="en-US" altLang="zh-CN" sz="2000" dirty="0">
              <a:latin typeface="Times New Roman" panose="02020603050405020304" pitchFamily="18" charset="0"/>
              <a:ea typeface="宋体" panose="02010600030101010101" pitchFamily="2" charset="-122"/>
            </a:endParaRPr>
          </a:p>
          <a:p>
            <a:r>
              <a:rPr lang="en-US" altLang="zh-CN" sz="2000" dirty="0">
                <a:solidFill>
                  <a:srgbClr val="0000CC"/>
                </a:solidFill>
                <a:latin typeface="Times New Roman" panose="02020603050405020304" pitchFamily="18" charset="0"/>
                <a:ea typeface="宋体" panose="02010600030101010101" pitchFamily="2" charset="-122"/>
              </a:rPr>
              <a:t>    p1=&amp;a;   p2=&amp;b;</a:t>
            </a:r>
            <a:endParaRPr lang="en-US" altLang="zh-CN" sz="2000" dirty="0">
              <a:solidFill>
                <a:srgbClr val="0000CC"/>
              </a:solidFill>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cout&lt;&lt;a&lt;&lt;‘\t’&lt;&lt;b&lt;&lt;endl;</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cout&lt;&lt;</a:t>
            </a:r>
            <a:r>
              <a:rPr lang="en-US" altLang="zh-CN" sz="2000" dirty="0">
                <a:solidFill>
                  <a:srgbClr val="0000CC"/>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p1&lt;&lt;‘\t’&lt;&lt;*p2&lt;&lt;endl;</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p:txBody>
      </p:sp>
      <p:grpSp>
        <p:nvGrpSpPr>
          <p:cNvPr id="2" name="Group 6"/>
          <p:cNvGrpSpPr/>
          <p:nvPr/>
        </p:nvGrpSpPr>
        <p:grpSpPr>
          <a:xfrm>
            <a:off x="7267575" y="2919095"/>
            <a:ext cx="3271838" cy="817563"/>
            <a:chOff x="3120" y="1152"/>
            <a:chExt cx="1728" cy="515"/>
          </a:xfrm>
        </p:grpSpPr>
        <p:sp>
          <p:nvSpPr>
            <p:cNvPr id="9222" name="Text Box 7"/>
            <p:cNvSpPr txBox="1"/>
            <p:nvPr/>
          </p:nvSpPr>
          <p:spPr>
            <a:xfrm>
              <a:off x="4176"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100</a:t>
              </a:r>
              <a:endParaRPr lang="en-US" altLang="zh-CN" sz="2000" dirty="0">
                <a:latin typeface="Times New Roman" panose="02020603050405020304" pitchFamily="18" charset="0"/>
                <a:ea typeface="宋体" panose="02010600030101010101" pitchFamily="2" charset="-122"/>
              </a:endParaRPr>
            </a:p>
          </p:txBody>
        </p:sp>
        <p:sp>
          <p:nvSpPr>
            <p:cNvPr id="9223" name="Text Box 8"/>
            <p:cNvSpPr txBox="1"/>
            <p:nvPr/>
          </p:nvSpPr>
          <p:spPr>
            <a:xfrm>
              <a:off x="3120"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p:txBody>
        </p:sp>
        <p:sp>
          <p:nvSpPr>
            <p:cNvPr id="9224" name="Text Box 9"/>
            <p:cNvSpPr txBox="1"/>
            <p:nvPr/>
          </p:nvSpPr>
          <p:spPr>
            <a:xfrm>
              <a:off x="4176" y="115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9225" name="Text Box 10"/>
            <p:cNvSpPr txBox="1"/>
            <p:nvPr/>
          </p:nvSpPr>
          <p:spPr>
            <a:xfrm>
              <a:off x="3120" y="115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11"/>
          <p:cNvGrpSpPr/>
          <p:nvPr/>
        </p:nvGrpSpPr>
        <p:grpSpPr>
          <a:xfrm>
            <a:off x="7739063" y="3909695"/>
            <a:ext cx="2000250" cy="609600"/>
            <a:chOff x="3456" y="1776"/>
            <a:chExt cx="1056" cy="384"/>
          </a:xfrm>
        </p:grpSpPr>
        <p:sp>
          <p:nvSpPr>
            <p:cNvPr id="9227" name="Line 12"/>
            <p:cNvSpPr/>
            <p:nvPr/>
          </p:nvSpPr>
          <p:spPr>
            <a:xfrm flipH="1" flipV="1">
              <a:off x="4512" y="1776"/>
              <a:ext cx="0" cy="384"/>
            </a:xfrm>
            <a:prstGeom prst="line">
              <a:avLst/>
            </a:prstGeom>
            <a:ln w="41275" cap="flat" cmpd="sng">
              <a:solidFill>
                <a:srgbClr val="FF0000"/>
              </a:solidFill>
              <a:prstDash val="solid"/>
              <a:round/>
              <a:headEnd type="none" w="med" len="med"/>
              <a:tailEnd type="stealth" w="med" len="lg"/>
            </a:ln>
          </p:spPr>
        </p:sp>
        <p:sp>
          <p:nvSpPr>
            <p:cNvPr id="9228" name="Line 13"/>
            <p:cNvSpPr/>
            <p:nvPr/>
          </p:nvSpPr>
          <p:spPr>
            <a:xfrm flipH="1" flipV="1">
              <a:off x="3456" y="1776"/>
              <a:ext cx="0" cy="384"/>
            </a:xfrm>
            <a:prstGeom prst="line">
              <a:avLst/>
            </a:prstGeom>
            <a:ln w="41275" cap="flat" cmpd="sng">
              <a:solidFill>
                <a:srgbClr val="FF0000"/>
              </a:solidFill>
              <a:prstDash val="solid"/>
              <a:round/>
              <a:headEnd type="none" w="med" len="med"/>
              <a:tailEnd type="stealth" w="med" len="lg"/>
            </a:ln>
          </p:spPr>
        </p:sp>
      </p:grpSp>
      <p:grpSp>
        <p:nvGrpSpPr>
          <p:cNvPr id="4" name="Group 14"/>
          <p:cNvGrpSpPr/>
          <p:nvPr/>
        </p:nvGrpSpPr>
        <p:grpSpPr>
          <a:xfrm>
            <a:off x="7281863" y="4519295"/>
            <a:ext cx="3271837" cy="817563"/>
            <a:chOff x="3168" y="2160"/>
            <a:chExt cx="1728" cy="515"/>
          </a:xfrm>
        </p:grpSpPr>
        <p:sp>
          <p:nvSpPr>
            <p:cNvPr id="9230" name="Text Box 15"/>
            <p:cNvSpPr txBox="1"/>
            <p:nvPr/>
          </p:nvSpPr>
          <p:spPr>
            <a:xfrm>
              <a:off x="3168"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9231" name="Text Box 16"/>
            <p:cNvSpPr txBox="1"/>
            <p:nvPr/>
          </p:nvSpPr>
          <p:spPr>
            <a:xfrm>
              <a:off x="3168" y="2448"/>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p1</a:t>
              </a:r>
              <a:endParaRPr lang="en-US" altLang="zh-CN" sz="2000" dirty="0">
                <a:latin typeface="Times New Roman" panose="02020603050405020304" pitchFamily="18" charset="0"/>
                <a:ea typeface="宋体" panose="02010600030101010101" pitchFamily="2" charset="-122"/>
              </a:endParaRPr>
            </a:p>
          </p:txBody>
        </p:sp>
        <p:sp>
          <p:nvSpPr>
            <p:cNvPr id="9232" name="Text Box 17"/>
            <p:cNvSpPr txBox="1"/>
            <p:nvPr/>
          </p:nvSpPr>
          <p:spPr>
            <a:xfrm>
              <a:off x="4224"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9233" name="Text Box 18"/>
            <p:cNvSpPr txBox="1"/>
            <p:nvPr/>
          </p:nvSpPr>
          <p:spPr>
            <a:xfrm>
              <a:off x="4224" y="2448"/>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p2</a:t>
              </a:r>
              <a:endParaRPr lang="en-US" altLang="zh-CN" sz="2000" dirty="0">
                <a:latin typeface="Times New Roman" panose="02020603050405020304" pitchFamily="18" charset="0"/>
                <a:ea typeface="宋体" panose="02010600030101010101" pitchFamily="2" charset="-122"/>
              </a:endParaRPr>
            </a:p>
          </p:txBody>
        </p:sp>
      </p:grpSp>
      <p:grpSp>
        <p:nvGrpSpPr>
          <p:cNvPr id="5" name="Group 19"/>
          <p:cNvGrpSpPr/>
          <p:nvPr/>
        </p:nvGrpSpPr>
        <p:grpSpPr>
          <a:xfrm>
            <a:off x="7294563" y="4519295"/>
            <a:ext cx="3271837" cy="360363"/>
            <a:chOff x="3168" y="2160"/>
            <a:chExt cx="1728" cy="227"/>
          </a:xfrm>
        </p:grpSpPr>
        <p:sp>
          <p:nvSpPr>
            <p:cNvPr id="9235" name="Text Box 20"/>
            <p:cNvSpPr txBox="1"/>
            <p:nvPr/>
          </p:nvSpPr>
          <p:spPr>
            <a:xfrm>
              <a:off x="4224" y="2160"/>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&amp;b</a:t>
              </a:r>
              <a:endParaRPr lang="en-US" altLang="zh-CN" sz="2000" dirty="0">
                <a:latin typeface="Times New Roman" panose="02020603050405020304" pitchFamily="18" charset="0"/>
                <a:ea typeface="宋体" panose="02010600030101010101" pitchFamily="2" charset="-122"/>
              </a:endParaRPr>
            </a:p>
          </p:txBody>
        </p:sp>
        <p:sp>
          <p:nvSpPr>
            <p:cNvPr id="9236" name="Text Box 21"/>
            <p:cNvSpPr txBox="1"/>
            <p:nvPr/>
          </p:nvSpPr>
          <p:spPr>
            <a:xfrm>
              <a:off x="3168" y="2160"/>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&amp;a</a:t>
              </a:r>
              <a:endParaRPr lang="en-US" altLang="zh-CN" sz="2000" dirty="0">
                <a:latin typeface="Times New Roman" panose="02020603050405020304" pitchFamily="18" charset="0"/>
                <a:ea typeface="宋体" panose="02010600030101010101" pitchFamily="2" charset="-122"/>
              </a:endParaRPr>
            </a:p>
          </p:txBody>
        </p:sp>
      </p:grpSp>
      <p:sp>
        <p:nvSpPr>
          <p:cNvPr id="9238" name="AutoShape 22"/>
          <p:cNvSpPr/>
          <p:nvPr/>
        </p:nvSpPr>
        <p:spPr>
          <a:xfrm>
            <a:off x="4445635" y="1993583"/>
            <a:ext cx="617538" cy="358775"/>
          </a:xfrm>
          <a:prstGeom prst="wedgeRoundRectCallout">
            <a:avLst>
              <a:gd name="adj1" fmla="val -172570"/>
              <a:gd name="adj2" fmla="val 68318"/>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非法</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9239" name="AutoShape 23"/>
          <p:cNvSpPr/>
          <p:nvPr/>
        </p:nvSpPr>
        <p:spPr>
          <a:xfrm>
            <a:off x="3464560" y="3376295"/>
            <a:ext cx="1365250" cy="374650"/>
          </a:xfrm>
          <a:prstGeom prst="wedgeRoundRectCallout">
            <a:avLst>
              <a:gd name="adj1" fmla="val -114186"/>
              <a:gd name="adj2" fmla="val 136779"/>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指针变量赋值</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9240" name="AutoShape 24"/>
          <p:cNvSpPr/>
          <p:nvPr/>
        </p:nvSpPr>
        <p:spPr>
          <a:xfrm>
            <a:off x="2474595" y="5436235"/>
            <a:ext cx="1590675" cy="416560"/>
          </a:xfrm>
          <a:prstGeom prst="wedgeRoundRectCallout">
            <a:avLst>
              <a:gd name="adj1" fmla="val -61536"/>
              <a:gd name="adj2" fmla="val -182164"/>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指针变量引用</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9241" name="Text Box 25"/>
          <p:cNvSpPr txBox="1"/>
          <p:nvPr/>
        </p:nvSpPr>
        <p:spPr>
          <a:xfrm>
            <a:off x="7916863" y="5492433"/>
            <a:ext cx="22860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10         100</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9242" name="Text Box 26"/>
          <p:cNvSpPr txBox="1"/>
          <p:nvPr/>
        </p:nvSpPr>
        <p:spPr>
          <a:xfrm>
            <a:off x="7897813" y="6008370"/>
            <a:ext cx="2286000" cy="360045"/>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CC"/>
                </a:solidFill>
                <a:latin typeface="Times New Roman" panose="02020603050405020304" pitchFamily="18" charset="0"/>
                <a:ea typeface="宋体" panose="02010600030101010101" pitchFamily="2" charset="-122"/>
              </a:rPr>
              <a:t>10         100</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9243" name="AutoShape 27"/>
          <p:cNvSpPr/>
          <p:nvPr/>
        </p:nvSpPr>
        <p:spPr>
          <a:xfrm>
            <a:off x="1047115" y="5492115"/>
            <a:ext cx="1022350" cy="360680"/>
          </a:xfrm>
          <a:prstGeom prst="wedgeRoundRectCallout">
            <a:avLst>
              <a:gd name="adj1" fmla="val 50062"/>
              <a:gd name="adj2" fmla="val -227640"/>
              <a:gd name="adj3" fmla="val 16667"/>
            </a:avLst>
          </a:prstGeom>
          <a:solidFill>
            <a:srgbClr val="0000CC"/>
          </a:solidFill>
          <a:ln w="12700" cap="flat" cmpd="sng">
            <a:solidFill>
              <a:schemeClr val="tx2"/>
            </a:solidFill>
            <a:prstDash val="solid"/>
            <a:miter/>
            <a:headEnd type="none" w="med" len="med"/>
            <a:tailEnd type="none" w="med" len="med"/>
          </a:ln>
        </p:spPr>
        <p:txBody>
          <a:bodyPr lIns="18000" tIns="10800" rIns="1800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表示指向</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wipe(left)">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38"/>
                                        </p:tgtEl>
                                        <p:attrNameLst>
                                          <p:attrName>style.visibility</p:attrName>
                                        </p:attrNameLst>
                                      </p:cBhvr>
                                      <p:to>
                                        <p:strVal val="visible"/>
                                      </p:to>
                                    </p:set>
                                    <p:animEffect transition="in" filter="wipe(up)">
                                      <p:cBhvr>
                                        <p:cTn id="17" dur="500"/>
                                        <p:tgtEl>
                                          <p:spTgt spid="92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checkerboard(across)">
                                      <p:cBhvr>
                                        <p:cTn id="22" dur="500"/>
                                        <p:tgtEl>
                                          <p:spTgt spid="92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239"/>
                                        </p:tgtEl>
                                        <p:attrNameLst>
                                          <p:attrName>style.visibility</p:attrName>
                                        </p:attrNameLst>
                                      </p:cBhvr>
                                      <p:to>
                                        <p:strVal val="visible"/>
                                      </p:to>
                                    </p:set>
                                    <p:animEffect transition="in" filter="wipe(up)">
                                      <p:cBhvr>
                                        <p:cTn id="35" dur="500"/>
                                        <p:tgtEl>
                                          <p:spTgt spid="923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241"/>
                                        </p:tgtEl>
                                        <p:attrNameLst>
                                          <p:attrName>style.visibility</p:attrName>
                                        </p:attrNameLst>
                                      </p:cBhvr>
                                      <p:to>
                                        <p:strVal val="visible"/>
                                      </p:to>
                                    </p:set>
                                    <p:animEffect transition="in" filter="wipe(left)">
                                      <p:cBhvr>
                                        <p:cTn id="50" dur="500"/>
                                        <p:tgtEl>
                                          <p:spTgt spid="924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9240"/>
                                        </p:tgtEl>
                                        <p:attrNameLst>
                                          <p:attrName>style.visibility</p:attrName>
                                        </p:attrNameLst>
                                      </p:cBhvr>
                                      <p:to>
                                        <p:strVal val="visible"/>
                                      </p:to>
                                    </p:set>
                                    <p:animEffect transition="in" filter="wipe(up)">
                                      <p:cBhvr>
                                        <p:cTn id="55" dur="500"/>
                                        <p:tgtEl>
                                          <p:spTgt spid="92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242"/>
                                        </p:tgtEl>
                                        <p:attrNameLst>
                                          <p:attrName>style.visibility</p:attrName>
                                        </p:attrNameLst>
                                      </p:cBhvr>
                                      <p:to>
                                        <p:strVal val="visible"/>
                                      </p:to>
                                    </p:set>
                                    <p:animEffect transition="in" filter="wipe(left)">
                                      <p:cBhvr>
                                        <p:cTn id="60" dur="500"/>
                                        <p:tgtEl>
                                          <p:spTgt spid="924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9243"/>
                                        </p:tgtEl>
                                        <p:attrNameLst>
                                          <p:attrName>style.visibility</p:attrName>
                                        </p:attrNameLst>
                                      </p:cBhvr>
                                      <p:to>
                                        <p:strVal val="visible"/>
                                      </p:to>
                                    </p:set>
                                    <p:animEffect transition="in" filter="dissolve">
                                      <p:cBhvr>
                                        <p:cTn id="65" dur="500"/>
                                        <p:tgtEl>
                                          <p:spTgt spid="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P spid="9221" grpId="0"/>
      <p:bldP spid="9238" grpId="0" bldLvl="0" animBg="1"/>
      <p:bldP spid="9239" grpId="0" bldLvl="0" animBg="1"/>
      <p:bldP spid="9240" grpId="0" bldLvl="0" animBg="1"/>
      <p:bldP spid="9241" grpId="0"/>
      <p:bldP spid="9242" grpId="0"/>
      <p:bldP spid="924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2"/>
          <p:cNvSpPr txBox="1"/>
          <p:nvPr/>
        </p:nvSpPr>
        <p:spPr>
          <a:xfrm>
            <a:off x="711835" y="733425"/>
            <a:ext cx="6330950" cy="3268345"/>
          </a:xfrm>
          <a:prstGeom prst="rect">
            <a:avLst/>
          </a:prstGeom>
          <a:noFill/>
          <a:ln w="41275">
            <a:noFill/>
          </a:ln>
        </p:spPr>
        <p:txBody>
          <a:bodyPr wrap="square" lIns="18000" tIns="10800" rIns="18000" bIns="10800" anchor="t">
            <a:spAutoFit/>
          </a:bodyPr>
          <a:p>
            <a:pPr>
              <a:lnSpc>
                <a:spcPct val="110000"/>
              </a:lnSpc>
              <a:spcBef>
                <a:spcPts val="0"/>
              </a:spcBef>
            </a:pPr>
            <a:r>
              <a:rPr lang="en-US" altLang="zh-CN" sz="2400" dirty="0">
                <a:latin typeface="宋体" panose="02010600030101010101" pitchFamily="2" charset="-122"/>
              </a:rPr>
              <a:t>int main( ){</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int  a,  b;</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int  *p1,  *p2;</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p1=&amp;a;   p2=&amp;b;</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a:t>
            </a:r>
            <a:r>
              <a:rPr lang="en-US" altLang="zh-CN" sz="2400" dirty="0">
                <a:solidFill>
                  <a:srgbClr val="0000CC"/>
                </a:solidFill>
                <a:latin typeface="宋体" panose="02010600030101010101" pitchFamily="2" charset="-122"/>
              </a:rPr>
              <a:t>*p1=10;  *p2=100;</a:t>
            </a:r>
            <a:endParaRPr lang="en-US" altLang="zh-CN" sz="2400" dirty="0">
              <a:solidFill>
                <a:srgbClr val="0000CC"/>
              </a:solidFill>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cout&lt;&lt;a&lt;&lt;‘\t’&lt;&lt;b&lt;&lt;endl;</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cout&lt;&lt;*p1&lt;&lt;‘\t’&lt;&lt;*p2&lt;&lt;endl;</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a:t>
            </a:r>
            <a:endParaRPr lang="en-US" altLang="zh-CN" sz="2400" dirty="0">
              <a:latin typeface="宋体" panose="02010600030101010101" pitchFamily="2" charset="-122"/>
            </a:endParaRPr>
          </a:p>
        </p:txBody>
      </p:sp>
      <p:grpSp>
        <p:nvGrpSpPr>
          <p:cNvPr id="2" name="Group 3"/>
          <p:cNvGrpSpPr/>
          <p:nvPr/>
        </p:nvGrpSpPr>
        <p:grpSpPr>
          <a:xfrm>
            <a:off x="7897813" y="1320800"/>
            <a:ext cx="2840037" cy="817563"/>
            <a:chOff x="3120" y="1152"/>
            <a:chExt cx="1728" cy="515"/>
          </a:xfrm>
        </p:grpSpPr>
        <p:sp>
          <p:nvSpPr>
            <p:cNvPr id="10243" name="Text Box 4"/>
            <p:cNvSpPr txBox="1"/>
            <p:nvPr/>
          </p:nvSpPr>
          <p:spPr>
            <a:xfrm>
              <a:off x="4176"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ts val="0"/>
                </a:spcBef>
              </a:pPr>
              <a:endParaRPr lang="zh-CN" altLang="zh-CN" sz="2000" dirty="0">
                <a:latin typeface="Times New Roman" panose="02020603050405020304" pitchFamily="18" charset="0"/>
                <a:ea typeface="宋体" panose="02010600030101010101" pitchFamily="2" charset="-122"/>
              </a:endParaRPr>
            </a:p>
          </p:txBody>
        </p:sp>
        <p:sp>
          <p:nvSpPr>
            <p:cNvPr id="10244" name="Text Box 5"/>
            <p:cNvSpPr txBox="1"/>
            <p:nvPr/>
          </p:nvSpPr>
          <p:spPr>
            <a:xfrm>
              <a:off x="3120"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ts val="0"/>
                </a:spcBef>
              </a:pPr>
              <a:endParaRPr lang="zh-CN" altLang="zh-CN" sz="2000" dirty="0">
                <a:latin typeface="Times New Roman" panose="02020603050405020304" pitchFamily="18" charset="0"/>
                <a:ea typeface="宋体" panose="02010600030101010101" pitchFamily="2" charset="-122"/>
              </a:endParaRPr>
            </a:p>
          </p:txBody>
        </p:sp>
        <p:sp>
          <p:nvSpPr>
            <p:cNvPr id="10245" name="Text Box 6"/>
            <p:cNvSpPr txBox="1"/>
            <p:nvPr/>
          </p:nvSpPr>
          <p:spPr>
            <a:xfrm>
              <a:off x="4176" y="1152"/>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10246" name="Text Box 7"/>
            <p:cNvSpPr txBox="1"/>
            <p:nvPr/>
          </p:nvSpPr>
          <p:spPr>
            <a:xfrm>
              <a:off x="3120" y="1152"/>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8"/>
          <p:cNvGrpSpPr/>
          <p:nvPr/>
        </p:nvGrpSpPr>
        <p:grpSpPr>
          <a:xfrm>
            <a:off x="8541703" y="2145030"/>
            <a:ext cx="1735137" cy="609600"/>
            <a:chOff x="3456" y="1776"/>
            <a:chExt cx="1056" cy="384"/>
          </a:xfrm>
        </p:grpSpPr>
        <p:sp>
          <p:nvSpPr>
            <p:cNvPr id="10248" name="Line 9"/>
            <p:cNvSpPr/>
            <p:nvPr/>
          </p:nvSpPr>
          <p:spPr>
            <a:xfrm flipH="1" flipV="1">
              <a:off x="4512" y="1776"/>
              <a:ext cx="0" cy="384"/>
            </a:xfrm>
            <a:prstGeom prst="line">
              <a:avLst/>
            </a:prstGeom>
            <a:ln w="41275" cap="flat" cmpd="sng">
              <a:solidFill>
                <a:srgbClr val="FF0000"/>
              </a:solidFill>
              <a:prstDash val="solid"/>
              <a:round/>
              <a:headEnd type="none" w="med" len="med"/>
              <a:tailEnd type="stealth" w="med" len="lg"/>
            </a:ln>
          </p:spPr>
        </p:sp>
        <p:sp>
          <p:nvSpPr>
            <p:cNvPr id="10249" name="Line 10"/>
            <p:cNvSpPr/>
            <p:nvPr/>
          </p:nvSpPr>
          <p:spPr>
            <a:xfrm flipH="1" flipV="1">
              <a:off x="3456" y="1776"/>
              <a:ext cx="0" cy="384"/>
            </a:xfrm>
            <a:prstGeom prst="line">
              <a:avLst/>
            </a:prstGeom>
            <a:ln w="41275" cap="flat" cmpd="sng">
              <a:solidFill>
                <a:srgbClr val="FF0000"/>
              </a:solidFill>
              <a:prstDash val="solid"/>
              <a:round/>
              <a:headEnd type="none" w="med" len="med"/>
              <a:tailEnd type="stealth" w="med" len="lg"/>
            </a:ln>
          </p:spPr>
        </p:sp>
      </p:grpSp>
      <p:grpSp>
        <p:nvGrpSpPr>
          <p:cNvPr id="4" name="Group 11"/>
          <p:cNvGrpSpPr/>
          <p:nvPr/>
        </p:nvGrpSpPr>
        <p:grpSpPr>
          <a:xfrm>
            <a:off x="7964488" y="2754630"/>
            <a:ext cx="2840037" cy="728663"/>
            <a:chOff x="3168" y="2160"/>
            <a:chExt cx="1728" cy="459"/>
          </a:xfrm>
        </p:grpSpPr>
        <p:sp>
          <p:nvSpPr>
            <p:cNvPr id="10251" name="Text Box 12"/>
            <p:cNvSpPr txBox="1"/>
            <p:nvPr/>
          </p:nvSpPr>
          <p:spPr>
            <a:xfrm>
              <a:off x="3168"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ts val="0"/>
                </a:spcBef>
              </a:pPr>
              <a:endParaRPr lang="zh-CN" altLang="zh-CN" sz="2000" dirty="0">
                <a:latin typeface="Times New Roman" panose="02020603050405020304" pitchFamily="18" charset="0"/>
                <a:ea typeface="宋体" panose="02010600030101010101" pitchFamily="2" charset="-122"/>
              </a:endParaRPr>
            </a:p>
          </p:txBody>
        </p:sp>
        <p:sp>
          <p:nvSpPr>
            <p:cNvPr id="10252" name="Text Box 13"/>
            <p:cNvSpPr txBox="1"/>
            <p:nvPr/>
          </p:nvSpPr>
          <p:spPr>
            <a:xfrm>
              <a:off x="3168" y="2392"/>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p1</a:t>
              </a:r>
              <a:endParaRPr lang="en-US" altLang="zh-CN" sz="2000" dirty="0">
                <a:latin typeface="Times New Roman" panose="02020603050405020304" pitchFamily="18" charset="0"/>
                <a:ea typeface="宋体" panose="02010600030101010101" pitchFamily="2" charset="-122"/>
              </a:endParaRPr>
            </a:p>
          </p:txBody>
        </p:sp>
        <p:sp>
          <p:nvSpPr>
            <p:cNvPr id="10253" name="Text Box 14"/>
            <p:cNvSpPr txBox="1"/>
            <p:nvPr/>
          </p:nvSpPr>
          <p:spPr>
            <a:xfrm>
              <a:off x="4224"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ts val="0"/>
                </a:spcBef>
              </a:pPr>
              <a:endParaRPr lang="zh-CN" altLang="zh-CN" sz="2000" dirty="0">
                <a:latin typeface="Times New Roman" panose="02020603050405020304" pitchFamily="18" charset="0"/>
                <a:ea typeface="宋体" panose="02010600030101010101" pitchFamily="2" charset="-122"/>
              </a:endParaRPr>
            </a:p>
          </p:txBody>
        </p:sp>
        <p:sp>
          <p:nvSpPr>
            <p:cNvPr id="10254" name="Text Box 15"/>
            <p:cNvSpPr txBox="1"/>
            <p:nvPr/>
          </p:nvSpPr>
          <p:spPr>
            <a:xfrm>
              <a:off x="4224" y="2392"/>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p2</a:t>
              </a:r>
              <a:endParaRPr lang="en-US" altLang="zh-CN" sz="2000" dirty="0">
                <a:latin typeface="Times New Roman" panose="02020603050405020304" pitchFamily="18" charset="0"/>
                <a:ea typeface="宋体" panose="02010600030101010101" pitchFamily="2" charset="-122"/>
              </a:endParaRPr>
            </a:p>
          </p:txBody>
        </p:sp>
      </p:grpSp>
      <p:grpSp>
        <p:nvGrpSpPr>
          <p:cNvPr id="5" name="Group 16"/>
          <p:cNvGrpSpPr/>
          <p:nvPr/>
        </p:nvGrpSpPr>
        <p:grpSpPr>
          <a:xfrm>
            <a:off x="7964488" y="2754630"/>
            <a:ext cx="2840037" cy="360363"/>
            <a:chOff x="3168" y="2160"/>
            <a:chExt cx="1728" cy="227"/>
          </a:xfrm>
        </p:grpSpPr>
        <p:sp>
          <p:nvSpPr>
            <p:cNvPr id="10256" name="Text Box 17"/>
            <p:cNvSpPr txBox="1"/>
            <p:nvPr/>
          </p:nvSpPr>
          <p:spPr>
            <a:xfrm>
              <a:off x="4224" y="2160"/>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&amp;b</a:t>
              </a:r>
              <a:endParaRPr lang="en-US" altLang="zh-CN" sz="2000" dirty="0">
                <a:latin typeface="Times New Roman" panose="02020603050405020304" pitchFamily="18" charset="0"/>
                <a:ea typeface="宋体" panose="02010600030101010101" pitchFamily="2" charset="-122"/>
              </a:endParaRPr>
            </a:p>
          </p:txBody>
        </p:sp>
        <p:sp>
          <p:nvSpPr>
            <p:cNvPr id="10257" name="Text Box 18"/>
            <p:cNvSpPr txBox="1"/>
            <p:nvPr/>
          </p:nvSpPr>
          <p:spPr>
            <a:xfrm>
              <a:off x="3168" y="2160"/>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latin typeface="Times New Roman" panose="02020603050405020304" pitchFamily="18" charset="0"/>
                  <a:ea typeface="宋体" panose="02010600030101010101" pitchFamily="2" charset="-122"/>
                </a:rPr>
                <a:t>&amp;a</a:t>
              </a:r>
              <a:endParaRPr lang="en-US" altLang="zh-CN" sz="2000" dirty="0">
                <a:latin typeface="Times New Roman" panose="02020603050405020304" pitchFamily="18" charset="0"/>
                <a:ea typeface="宋体" panose="02010600030101010101" pitchFamily="2" charset="-122"/>
              </a:endParaRPr>
            </a:p>
          </p:txBody>
        </p:sp>
      </p:grpSp>
      <p:grpSp>
        <p:nvGrpSpPr>
          <p:cNvPr id="6" name="Group 19"/>
          <p:cNvGrpSpPr/>
          <p:nvPr/>
        </p:nvGrpSpPr>
        <p:grpSpPr>
          <a:xfrm>
            <a:off x="7897813" y="1778000"/>
            <a:ext cx="2840037" cy="360363"/>
            <a:chOff x="3168" y="2160"/>
            <a:chExt cx="1728" cy="227"/>
          </a:xfrm>
        </p:grpSpPr>
        <p:sp>
          <p:nvSpPr>
            <p:cNvPr id="10259" name="Text Box 20"/>
            <p:cNvSpPr txBox="1"/>
            <p:nvPr/>
          </p:nvSpPr>
          <p:spPr>
            <a:xfrm>
              <a:off x="4224" y="2160"/>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solidFill>
                    <a:srgbClr val="0000CC"/>
                  </a:solidFill>
                  <a:latin typeface="Times New Roman" panose="02020603050405020304" pitchFamily="18" charset="0"/>
                  <a:ea typeface="宋体" panose="02010600030101010101" pitchFamily="2" charset="-122"/>
                </a:rPr>
                <a:t>100</a:t>
              </a:r>
              <a:endParaRPr lang="en-US" altLang="zh-CN" sz="2000" dirty="0">
                <a:solidFill>
                  <a:srgbClr val="0000CC"/>
                </a:solidFill>
                <a:latin typeface="Times New Roman" panose="02020603050405020304" pitchFamily="18" charset="0"/>
                <a:ea typeface="宋体" panose="02010600030101010101" pitchFamily="2" charset="-122"/>
              </a:endParaRPr>
            </a:p>
          </p:txBody>
        </p:sp>
        <p:sp>
          <p:nvSpPr>
            <p:cNvPr id="10260" name="Text Box 21"/>
            <p:cNvSpPr txBox="1"/>
            <p:nvPr/>
          </p:nvSpPr>
          <p:spPr>
            <a:xfrm>
              <a:off x="3168" y="2160"/>
              <a:ext cx="672" cy="227"/>
            </a:xfrm>
            <a:prstGeom prst="rect">
              <a:avLst/>
            </a:prstGeom>
            <a:noFill/>
            <a:ln w="41275">
              <a:noFill/>
            </a:ln>
          </p:spPr>
          <p:txBody>
            <a:bodyPr lIns="18000" tIns="10800" rIns="18000" bIns="10800" anchor="t">
              <a:spAutoFit/>
            </a:bodyPr>
            <a:p>
              <a:pPr algn="ctr">
                <a:lnSpc>
                  <a:spcPct val="110000"/>
                </a:lnSpc>
                <a:spcBef>
                  <a:spcPts val="0"/>
                </a:spcBef>
              </a:pPr>
              <a:r>
                <a:rPr lang="en-US" altLang="zh-CN" sz="2000" dirty="0">
                  <a:solidFill>
                    <a:srgbClr val="0000CC"/>
                  </a:solidFill>
                  <a:latin typeface="Times New Roman" panose="02020603050405020304" pitchFamily="18" charset="0"/>
                  <a:ea typeface="宋体" panose="02010600030101010101" pitchFamily="2" charset="-122"/>
                </a:rPr>
                <a:t>10</a:t>
              </a:r>
              <a:endParaRPr lang="en-US" altLang="zh-CN" sz="2000" dirty="0">
                <a:solidFill>
                  <a:srgbClr val="0000CC"/>
                </a:solidFill>
                <a:latin typeface="Times New Roman" panose="02020603050405020304" pitchFamily="18" charset="0"/>
                <a:ea typeface="宋体" panose="02010600030101010101" pitchFamily="2" charset="-122"/>
              </a:endParaRPr>
            </a:p>
          </p:txBody>
        </p:sp>
      </p:grpSp>
      <p:sp>
        <p:nvSpPr>
          <p:cNvPr id="10262" name="AutoShape 22"/>
          <p:cNvSpPr/>
          <p:nvPr/>
        </p:nvSpPr>
        <p:spPr>
          <a:xfrm>
            <a:off x="4500880" y="1958340"/>
            <a:ext cx="1390650" cy="695325"/>
          </a:xfrm>
          <a:prstGeom prst="wedgeRoundRectCallout">
            <a:avLst>
              <a:gd name="adj1" fmla="val -86673"/>
              <a:gd name="adj2" fmla="val 36081"/>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ts val="0"/>
              </a:spcBef>
            </a:pPr>
            <a:r>
              <a:rPr lang="zh-CN" altLang="en-US" sz="2000" dirty="0">
                <a:solidFill>
                  <a:srgbClr val="FFFF00"/>
                </a:solidFill>
                <a:latin typeface="Times New Roman" panose="02020603050405020304" pitchFamily="18" charset="0"/>
                <a:ea typeface="宋体" panose="02010600030101010101" pitchFamily="2" charset="-122"/>
              </a:rPr>
              <a:t>通过指针对变量赋值</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10263" name="AutoShape 23"/>
          <p:cNvSpPr/>
          <p:nvPr/>
        </p:nvSpPr>
        <p:spPr>
          <a:xfrm>
            <a:off x="3656330" y="1320800"/>
            <a:ext cx="1963738" cy="393700"/>
          </a:xfrm>
          <a:prstGeom prst="wedgeRoundRectCallout">
            <a:avLst>
              <a:gd name="adj1" fmla="val -65618"/>
              <a:gd name="adj2" fmla="val 130000"/>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ts val="0"/>
              </a:spcBef>
            </a:pPr>
            <a:r>
              <a:rPr lang="zh-CN" altLang="en-US" sz="2000" dirty="0">
                <a:solidFill>
                  <a:srgbClr val="FFFF00"/>
                </a:solidFill>
                <a:latin typeface="Times New Roman" panose="02020603050405020304" pitchFamily="18" charset="0"/>
                <a:ea typeface="宋体" panose="02010600030101010101" pitchFamily="2" charset="-122"/>
              </a:rPr>
              <a:t>指针变量赋值</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10264" name="AutoShape 24"/>
          <p:cNvSpPr/>
          <p:nvPr/>
        </p:nvSpPr>
        <p:spPr>
          <a:xfrm>
            <a:off x="2138680" y="3823335"/>
            <a:ext cx="1767205" cy="335915"/>
          </a:xfrm>
          <a:prstGeom prst="wedgeRoundRectCallout">
            <a:avLst>
              <a:gd name="adj1" fmla="val -29590"/>
              <a:gd name="adj2" fmla="val -116515"/>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ts val="0"/>
              </a:spcBef>
            </a:pPr>
            <a:r>
              <a:rPr lang="zh-CN" altLang="en-US" sz="2000" dirty="0">
                <a:solidFill>
                  <a:srgbClr val="FFFF00"/>
                </a:solidFill>
                <a:latin typeface="Times New Roman" panose="02020603050405020304" pitchFamily="18" charset="0"/>
                <a:ea typeface="宋体" panose="02010600030101010101" pitchFamily="2" charset="-122"/>
              </a:rPr>
              <a:t>指针变量引用</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263"/>
                                        </p:tgtEl>
                                        <p:attrNameLst>
                                          <p:attrName>style.visibility</p:attrName>
                                        </p:attrNameLst>
                                      </p:cBhvr>
                                      <p:to>
                                        <p:strVal val="visible"/>
                                      </p:to>
                                    </p:set>
                                    <p:animEffect transition="in" filter="wipe(up)">
                                      <p:cBhvr>
                                        <p:cTn id="15" dur="500"/>
                                        <p:tgtEl>
                                          <p:spTgt spid="1026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262"/>
                                        </p:tgtEl>
                                        <p:attrNameLst>
                                          <p:attrName>style.visibility</p:attrName>
                                        </p:attrNameLst>
                                      </p:cBhvr>
                                      <p:to>
                                        <p:strVal val="visible"/>
                                      </p:to>
                                    </p:set>
                                    <p:animEffect transition="in" filter="wipe(up)">
                                      <p:cBhvr>
                                        <p:cTn id="25" dur="500"/>
                                        <p:tgtEl>
                                          <p:spTgt spid="1026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264"/>
                                        </p:tgtEl>
                                        <p:attrNameLst>
                                          <p:attrName>style.visibility</p:attrName>
                                        </p:attrNameLst>
                                      </p:cBhvr>
                                      <p:to>
                                        <p:strVal val="visible"/>
                                      </p:to>
                                    </p:set>
                                    <p:animEffect transition="in" filter="wipe(up)">
                                      <p:cBhvr>
                                        <p:cTn id="40" dur="500"/>
                                        <p:tgtEl>
                                          <p:spTgt spid="1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2" grpId="0" bldLvl="0" animBg="1"/>
      <p:bldP spid="10263" grpId="0" bldLvl="0" animBg="1"/>
      <p:bldP spid="1026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2"/>
          <p:cNvSpPr txBox="1"/>
          <p:nvPr/>
        </p:nvSpPr>
        <p:spPr>
          <a:xfrm>
            <a:off x="827723" y="498475"/>
            <a:ext cx="5410200" cy="2862580"/>
          </a:xfrm>
          <a:prstGeom prst="rect">
            <a:avLst/>
          </a:prstGeom>
          <a:noFill/>
          <a:ln w="41275">
            <a:noFill/>
          </a:ln>
        </p:spPr>
        <p:txBody>
          <a:bodyPr lIns="18000" tIns="10800" rIns="18000" bIns="10800" anchor="t">
            <a:spAutoFit/>
          </a:bodyPr>
          <a:p>
            <a:pPr>
              <a:lnSpc>
                <a:spcPct val="110000"/>
              </a:lnSpc>
              <a:spcBef>
                <a:spcPts val="0"/>
              </a:spcBef>
            </a:pPr>
            <a:r>
              <a:rPr lang="en-US" altLang="zh-CN" sz="2400" dirty="0">
                <a:latin typeface="宋体" panose="02010600030101010101" pitchFamily="2" charset="-122"/>
              </a:rPr>
              <a:t>int main( )</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int  a,  b;</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int  *p1,  *p2;</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a:t>
            </a:r>
            <a:r>
              <a:rPr lang="en-US" altLang="zh-CN" sz="2400" dirty="0">
                <a:solidFill>
                  <a:srgbClr val="0000CC"/>
                </a:solidFill>
                <a:latin typeface="宋体" panose="02010600030101010101" pitchFamily="2" charset="-122"/>
              </a:rPr>
              <a:t>*p1=10;  *p2=100;</a:t>
            </a:r>
            <a:endParaRPr lang="en-US" altLang="zh-CN" sz="2400" dirty="0">
              <a:solidFill>
                <a:srgbClr val="0000CC"/>
              </a:solidFill>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cout&lt;&lt;a&lt;&lt;‘\t’&lt;&lt;b&lt;&lt;endl;</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cout&lt;&lt;*p1&lt;&lt;‘\t’&lt;&lt;*p2&lt;&lt;endl;</a:t>
            </a:r>
            <a:endParaRPr lang="en-US" altLang="zh-CN" sz="2400" dirty="0">
              <a:latin typeface="宋体" panose="02010600030101010101" pitchFamily="2" charset="-122"/>
            </a:endParaRPr>
          </a:p>
          <a:p>
            <a:pPr>
              <a:lnSpc>
                <a:spcPct val="110000"/>
              </a:lnSpc>
              <a:spcBef>
                <a:spcPts val="0"/>
              </a:spcBef>
            </a:pPr>
            <a:r>
              <a:rPr lang="en-US" altLang="zh-CN" sz="2400" dirty="0">
                <a:latin typeface="宋体" panose="02010600030101010101" pitchFamily="2" charset="-122"/>
              </a:rPr>
              <a:t>}   </a:t>
            </a:r>
            <a:endParaRPr lang="en-US" altLang="zh-CN" sz="2400" dirty="0">
              <a:latin typeface="宋体" panose="02010600030101010101" pitchFamily="2" charset="-122"/>
            </a:endParaRPr>
          </a:p>
        </p:txBody>
      </p:sp>
      <p:grpSp>
        <p:nvGrpSpPr>
          <p:cNvPr id="2" name="Group 3"/>
          <p:cNvGrpSpPr/>
          <p:nvPr/>
        </p:nvGrpSpPr>
        <p:grpSpPr>
          <a:xfrm>
            <a:off x="7696200" y="1676400"/>
            <a:ext cx="2743200" cy="817563"/>
            <a:chOff x="3120" y="1152"/>
            <a:chExt cx="1728" cy="515"/>
          </a:xfrm>
        </p:grpSpPr>
        <p:sp>
          <p:nvSpPr>
            <p:cNvPr id="11267" name="Text Box 4"/>
            <p:cNvSpPr txBox="1"/>
            <p:nvPr/>
          </p:nvSpPr>
          <p:spPr>
            <a:xfrm>
              <a:off x="4176"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1268" name="Text Box 5"/>
            <p:cNvSpPr txBox="1"/>
            <p:nvPr/>
          </p:nvSpPr>
          <p:spPr>
            <a:xfrm>
              <a:off x="3120" y="144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1269" name="Text Box 6"/>
            <p:cNvSpPr txBox="1"/>
            <p:nvPr/>
          </p:nvSpPr>
          <p:spPr>
            <a:xfrm>
              <a:off x="4176" y="115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11270" name="Text Box 7"/>
            <p:cNvSpPr txBox="1"/>
            <p:nvPr/>
          </p:nvSpPr>
          <p:spPr>
            <a:xfrm>
              <a:off x="3120" y="1152"/>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8"/>
          <p:cNvGrpSpPr/>
          <p:nvPr/>
        </p:nvGrpSpPr>
        <p:grpSpPr>
          <a:xfrm>
            <a:off x="7696200" y="3215640"/>
            <a:ext cx="2743200" cy="817563"/>
            <a:chOff x="3168" y="2160"/>
            <a:chExt cx="1728" cy="515"/>
          </a:xfrm>
        </p:grpSpPr>
        <p:sp>
          <p:nvSpPr>
            <p:cNvPr id="11272" name="Text Box 9"/>
            <p:cNvSpPr txBox="1"/>
            <p:nvPr/>
          </p:nvSpPr>
          <p:spPr>
            <a:xfrm>
              <a:off x="3168"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1273" name="Text Box 10"/>
            <p:cNvSpPr txBox="1"/>
            <p:nvPr/>
          </p:nvSpPr>
          <p:spPr>
            <a:xfrm>
              <a:off x="3168" y="2448"/>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p1</a:t>
              </a:r>
              <a:endParaRPr lang="en-US" altLang="zh-CN" sz="2000" dirty="0">
                <a:latin typeface="Times New Roman" panose="02020603050405020304" pitchFamily="18" charset="0"/>
                <a:ea typeface="宋体" panose="02010600030101010101" pitchFamily="2" charset="-122"/>
              </a:endParaRPr>
            </a:p>
          </p:txBody>
        </p:sp>
        <p:sp>
          <p:nvSpPr>
            <p:cNvPr id="11274" name="Text Box 11"/>
            <p:cNvSpPr txBox="1"/>
            <p:nvPr/>
          </p:nvSpPr>
          <p:spPr>
            <a:xfrm>
              <a:off x="4224" y="2160"/>
              <a:ext cx="672" cy="227"/>
            </a:xfrm>
            <a:prstGeom prst="rect">
              <a:avLst/>
            </a:prstGeom>
            <a:noFill/>
            <a:ln w="41275" cap="flat" cmpd="sng">
              <a:solidFill>
                <a:schemeClr val="tx1"/>
              </a:solidFill>
              <a:prstDash val="solid"/>
              <a:miter/>
              <a:headEnd type="none" w="med" len="med"/>
              <a:tailEnd type="none" w="med" len="med"/>
            </a:ln>
          </p:spPr>
          <p:txBody>
            <a:bodyPr lIns="18000" tIns="10800" rIns="18000" bIns="10800" anchor="t">
              <a:spAutoFit/>
            </a:bodyPr>
            <a:p>
              <a:pPr algn="ctr">
                <a:lnSpc>
                  <a:spcPct val="110000"/>
                </a:lnSpc>
                <a:spcBef>
                  <a:spcPct val="50000"/>
                </a:spcBef>
              </a:pPr>
              <a:endParaRPr lang="zh-CN" altLang="zh-CN" sz="2000" dirty="0">
                <a:latin typeface="Times New Roman" panose="02020603050405020304" pitchFamily="18" charset="0"/>
                <a:ea typeface="宋体" panose="02010600030101010101" pitchFamily="2" charset="-122"/>
              </a:endParaRPr>
            </a:p>
          </p:txBody>
        </p:sp>
        <p:sp>
          <p:nvSpPr>
            <p:cNvPr id="11275" name="Text Box 12"/>
            <p:cNvSpPr txBox="1"/>
            <p:nvPr/>
          </p:nvSpPr>
          <p:spPr>
            <a:xfrm>
              <a:off x="4224" y="2448"/>
              <a:ext cx="672" cy="227"/>
            </a:xfrm>
            <a:prstGeom prst="rect">
              <a:avLst/>
            </a:prstGeom>
            <a:noFill/>
            <a:ln w="41275">
              <a:noFill/>
            </a:ln>
          </p:spPr>
          <p:txBody>
            <a:bodyPr lIns="18000" tIns="10800" rIns="18000" bIns="10800" anchor="t">
              <a:spAutoFit/>
            </a:bodyPr>
            <a:p>
              <a:pPr algn="ctr">
                <a:lnSpc>
                  <a:spcPct val="110000"/>
                </a:lnSpc>
                <a:spcBef>
                  <a:spcPct val="50000"/>
                </a:spcBef>
              </a:pPr>
              <a:r>
                <a:rPr lang="en-US" altLang="zh-CN" sz="2000" dirty="0">
                  <a:latin typeface="Times New Roman" panose="02020603050405020304" pitchFamily="18" charset="0"/>
                  <a:ea typeface="宋体" panose="02010600030101010101" pitchFamily="2" charset="-122"/>
                </a:rPr>
                <a:t>p2</a:t>
              </a:r>
              <a:endParaRPr lang="en-US" altLang="zh-CN" sz="2000" dirty="0">
                <a:latin typeface="Times New Roman" panose="02020603050405020304" pitchFamily="18" charset="0"/>
                <a:ea typeface="宋体" panose="02010600030101010101" pitchFamily="2" charset="-122"/>
              </a:endParaRPr>
            </a:p>
          </p:txBody>
        </p:sp>
      </p:grpSp>
      <p:grpSp>
        <p:nvGrpSpPr>
          <p:cNvPr id="4" name="Group 13"/>
          <p:cNvGrpSpPr/>
          <p:nvPr/>
        </p:nvGrpSpPr>
        <p:grpSpPr>
          <a:xfrm>
            <a:off x="7696200" y="3215640"/>
            <a:ext cx="2743200" cy="360363"/>
            <a:chOff x="3168" y="2160"/>
            <a:chExt cx="1728" cy="227"/>
          </a:xfrm>
        </p:grpSpPr>
        <p:sp>
          <p:nvSpPr>
            <p:cNvPr id="11277" name="Text Box 14"/>
            <p:cNvSpPr txBox="1"/>
            <p:nvPr/>
          </p:nvSpPr>
          <p:spPr>
            <a:xfrm>
              <a:off x="4224" y="2160"/>
              <a:ext cx="672" cy="227"/>
            </a:xfrm>
            <a:prstGeom prst="rect">
              <a:avLst/>
            </a:prstGeom>
            <a:noFill/>
            <a:ln w="41275">
              <a:noFill/>
            </a:ln>
          </p:spPr>
          <p:txBody>
            <a:bodyPr lIns="18000" tIns="10800" rIns="18000" bIns="10800" anchor="t">
              <a:spAutoFit/>
            </a:bodyPr>
            <a:p>
              <a:pPr algn="ctr">
                <a:lnSpc>
                  <a:spcPct val="110000"/>
                </a:lnSpc>
                <a:spcBef>
                  <a:spcPct val="50000"/>
                </a:spcBef>
              </a:pPr>
              <a:r>
                <a:rPr lang="zh-CN" altLang="en-US" sz="2000" dirty="0">
                  <a:latin typeface="Times New Roman" panose="02020603050405020304" pitchFamily="18" charset="0"/>
                  <a:ea typeface="宋体" panose="02010600030101010101" pitchFamily="2" charset="-122"/>
                </a:rPr>
                <a:t>随机</a:t>
              </a:r>
              <a:endParaRPr lang="zh-CN" altLang="en-US" sz="2000" dirty="0">
                <a:latin typeface="Times New Roman" panose="02020603050405020304" pitchFamily="18" charset="0"/>
                <a:ea typeface="宋体" panose="02010600030101010101" pitchFamily="2" charset="-122"/>
              </a:endParaRPr>
            </a:p>
          </p:txBody>
        </p:sp>
        <p:sp>
          <p:nvSpPr>
            <p:cNvPr id="11278" name="Text Box 15"/>
            <p:cNvSpPr txBox="1"/>
            <p:nvPr/>
          </p:nvSpPr>
          <p:spPr>
            <a:xfrm>
              <a:off x="3168" y="2160"/>
              <a:ext cx="672" cy="227"/>
            </a:xfrm>
            <a:prstGeom prst="rect">
              <a:avLst/>
            </a:prstGeom>
            <a:noFill/>
            <a:ln w="41275">
              <a:noFill/>
            </a:ln>
          </p:spPr>
          <p:txBody>
            <a:bodyPr lIns="18000" tIns="10800" rIns="18000" bIns="10800" anchor="t">
              <a:spAutoFit/>
            </a:bodyPr>
            <a:p>
              <a:pPr algn="ctr">
                <a:lnSpc>
                  <a:spcPct val="110000"/>
                </a:lnSpc>
                <a:spcBef>
                  <a:spcPct val="50000"/>
                </a:spcBef>
              </a:pPr>
              <a:r>
                <a:rPr lang="zh-CN" altLang="en-US" sz="2000" dirty="0">
                  <a:latin typeface="Times New Roman" panose="02020603050405020304" pitchFamily="18" charset="0"/>
                  <a:ea typeface="宋体" panose="02010600030101010101" pitchFamily="2" charset="-122"/>
                </a:rPr>
                <a:t>随机</a:t>
              </a:r>
              <a:endParaRPr lang="zh-CN" altLang="en-US" sz="2000" dirty="0">
                <a:latin typeface="Times New Roman" panose="02020603050405020304" pitchFamily="18" charset="0"/>
                <a:ea typeface="宋体" panose="02010600030101010101" pitchFamily="2" charset="-122"/>
              </a:endParaRPr>
            </a:p>
          </p:txBody>
        </p:sp>
      </p:grpSp>
      <p:sp>
        <p:nvSpPr>
          <p:cNvPr id="11280" name="Text Box 16"/>
          <p:cNvSpPr txBox="1"/>
          <p:nvPr/>
        </p:nvSpPr>
        <p:spPr>
          <a:xfrm>
            <a:off x="828040" y="4234815"/>
            <a:ext cx="5372100" cy="360045"/>
          </a:xfrm>
          <a:prstGeom prst="rect">
            <a:avLst/>
          </a:prstGeom>
          <a:solidFill>
            <a:srgbClr val="0000CC"/>
          </a:solidFill>
          <a:ln w="41275">
            <a:noFill/>
          </a:ln>
        </p:spPr>
        <p:txBody>
          <a:bodyPr wrap="square" lIns="18000" tIns="10800" rIns="18000" bIns="10800" anchor="t">
            <a:spAutoFit/>
          </a:bodyPr>
          <a:p>
            <a:pP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绝对不能对未赋值的指针变量作“指向”运算。</a:t>
            </a:r>
            <a:endParaRPr lang="zh-CN" altLang="en-US" sz="2000" dirty="0">
              <a:solidFill>
                <a:srgbClr val="FFFF00"/>
              </a:solidFill>
              <a:latin typeface="Times New Roman" panose="02020603050405020304" pitchFamily="18" charset="0"/>
              <a:ea typeface="宋体" panose="02010600030101010101" pitchFamily="2" charset="-122"/>
            </a:endParaRPr>
          </a:p>
        </p:txBody>
      </p:sp>
      <p:sp>
        <p:nvSpPr>
          <p:cNvPr id="11281" name="Text Box 17"/>
          <p:cNvSpPr txBox="1"/>
          <p:nvPr/>
        </p:nvSpPr>
        <p:spPr>
          <a:xfrm>
            <a:off x="828040" y="5315903"/>
            <a:ext cx="2743200" cy="852170"/>
          </a:xfrm>
          <a:prstGeom prst="rect">
            <a:avLst/>
          </a:prstGeom>
          <a:noFill/>
          <a:ln w="41275">
            <a:noFill/>
          </a:ln>
        </p:spPr>
        <p:txBody>
          <a:bodyPr lIns="18000" tIns="10800" rIns="18000" bIns="10800" anchor="t">
            <a:spAutoFit/>
          </a:bodyPr>
          <a:p>
            <a:pPr>
              <a:lnSpc>
                <a:spcPct val="110000"/>
              </a:lnSpc>
              <a:spcBef>
                <a:spcPct val="50000"/>
              </a:spcBef>
            </a:pPr>
            <a:r>
              <a:rPr lang="en-US" altLang="zh-CN" sz="2000" dirty="0">
                <a:solidFill>
                  <a:srgbClr val="000099"/>
                </a:solidFill>
                <a:latin typeface="Times New Roman" panose="02020603050405020304" pitchFamily="18" charset="0"/>
                <a:ea typeface="宋体" panose="02010600030101010101" pitchFamily="2" charset="-122"/>
              </a:rPr>
              <a:t>int  i,  *p1;    </a:t>
            </a:r>
            <a:endParaRPr lang="en-US" altLang="zh-CN" sz="2000" dirty="0">
              <a:solidFill>
                <a:srgbClr val="000099"/>
              </a:solidFill>
              <a:latin typeface="Times New Roman" panose="02020603050405020304" pitchFamily="18" charset="0"/>
              <a:ea typeface="宋体" panose="02010600030101010101" pitchFamily="2" charset="-122"/>
            </a:endParaRPr>
          </a:p>
          <a:p>
            <a:pPr>
              <a:lnSpc>
                <a:spcPct val="110000"/>
              </a:lnSpc>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p1=&amp;i;</a:t>
            </a:r>
            <a:r>
              <a:rPr lang="en-US" altLang="zh-CN" sz="2000" dirty="0">
                <a:solidFill>
                  <a:srgbClr val="000099"/>
                </a:solidFill>
                <a:latin typeface="Times New Roman" panose="02020603050405020304" pitchFamily="18" charset="0"/>
                <a:ea typeface="宋体" panose="02010600030101010101" pitchFamily="2" charset="-122"/>
              </a:rPr>
              <a:t>    </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11284" name="AutoShape 20"/>
          <p:cNvSpPr/>
          <p:nvPr/>
        </p:nvSpPr>
        <p:spPr>
          <a:xfrm>
            <a:off x="2332355" y="5407025"/>
            <a:ext cx="2088515" cy="671195"/>
          </a:xfrm>
          <a:prstGeom prst="wedgeRoundRectCallout">
            <a:avLst>
              <a:gd name="adj1" fmla="val -72103"/>
              <a:gd name="adj2" fmla="val 37854"/>
              <a:gd name="adj3" fmla="val 16667"/>
            </a:avLst>
          </a:prstGeom>
          <a:solidFill>
            <a:srgbClr val="FF0000"/>
          </a:solidFill>
          <a:ln w="12700" cap="flat" cmpd="sng">
            <a:solidFill>
              <a:schemeClr val="tx2"/>
            </a:solidFill>
            <a:prstDash val="solid"/>
            <a:miter/>
            <a:headEnd type="none" w="med" len="med"/>
            <a:tailEnd type="none" w="med" len="med"/>
          </a:ln>
        </p:spPr>
        <p:txBody>
          <a:bodyPr lIns="0" tIns="10800" rIns="0" bIns="10800" anchor="t"/>
          <a:p>
            <a:pPr algn="ctr">
              <a:lnSpc>
                <a:spcPct val="110000"/>
              </a:lnSpc>
              <a:spcBef>
                <a:spcPct val="50000"/>
              </a:spcBef>
            </a:pPr>
            <a:r>
              <a:rPr lang="zh-CN" altLang="en-US" sz="2000" dirty="0">
                <a:solidFill>
                  <a:srgbClr val="FFFF00"/>
                </a:solidFill>
                <a:latin typeface="Times New Roman" panose="02020603050405020304" pitchFamily="18" charset="0"/>
                <a:ea typeface="宋体" panose="02010600030101010101" pitchFamily="2" charset="-122"/>
              </a:rPr>
              <a:t>用指针变量前，必须对指针变量赋值</a:t>
            </a:r>
            <a:endParaRPr lang="zh-CN" altLang="en-US" sz="2000" dirty="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280"/>
                                        </p:tgtEl>
                                        <p:attrNameLst>
                                          <p:attrName>style.visibility</p:attrName>
                                        </p:attrNameLst>
                                      </p:cBhvr>
                                      <p:to>
                                        <p:strVal val="visible"/>
                                      </p:to>
                                    </p:set>
                                    <p:animEffect transition="in" filter="wipe(left)">
                                      <p:cBhvr>
                                        <p:cTn id="20" dur="500"/>
                                        <p:tgtEl>
                                          <p:spTgt spid="1128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281"/>
                                        </p:tgtEl>
                                        <p:attrNameLst>
                                          <p:attrName>style.visibility</p:attrName>
                                        </p:attrNameLst>
                                      </p:cBhvr>
                                      <p:to>
                                        <p:strVal val="visible"/>
                                      </p:to>
                                    </p:set>
                                    <p:animEffect transition="in" filter="wipe(left)">
                                      <p:cBhvr>
                                        <p:cTn id="25" dur="500"/>
                                        <p:tgtEl>
                                          <p:spTgt spid="1128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284"/>
                                        </p:tgtEl>
                                        <p:attrNameLst>
                                          <p:attrName>style.visibility</p:attrName>
                                        </p:attrNameLst>
                                      </p:cBhvr>
                                      <p:to>
                                        <p:strVal val="visible"/>
                                      </p:to>
                                    </p:set>
                                    <p:animEffect transition="in" filter="wipe(up)">
                                      <p:cBhvr>
                                        <p:cTn id="30" dur="500"/>
                                        <p:tgtEl>
                                          <p:spTgt spid="1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0" grpId="0" bldLvl="0" animBg="1"/>
      <p:bldP spid="11281" grpId="0"/>
      <p:bldP spid="1128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4805</Words>
  <Application>WPS 演示</Application>
  <PresentationFormat>宽屏</PresentationFormat>
  <Paragraphs>845</Paragraphs>
  <Slides>28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44" baseType="lpstr">
      <vt:lpstr>Arial</vt:lpstr>
      <vt:lpstr>宋体</vt:lpstr>
      <vt:lpstr>Wingdings</vt:lpstr>
      <vt:lpstr>Calibri</vt:lpstr>
      <vt:lpstr>华文中宋</vt:lpstr>
      <vt:lpstr>Times New Roman</vt:lpstr>
      <vt:lpstr>黑体</vt:lpstr>
      <vt:lpstr>Wingdings</vt:lpstr>
      <vt:lpstr>微软雅黑</vt:lpstr>
      <vt:lpstr>Arial Unicode MS</vt:lpstr>
      <vt:lpstr>Office 主题</vt:lpstr>
      <vt:lpstr>Package</vt:lpstr>
      <vt:lpstr>Package</vt:lpstr>
      <vt:lpstr>Package</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CYSY</dc:creator>
  <cp:lastModifiedBy>CYSY</cp:lastModifiedBy>
  <cp:revision>86</cp:revision>
  <dcterms:created xsi:type="dcterms:W3CDTF">2020-01-04T07:05:00Z</dcterms:created>
  <dcterms:modified xsi:type="dcterms:W3CDTF">2020-07-20T03:03:08Z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