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3"/>
  </p:handoutMasterIdLst>
  <p:sldIdLst>
    <p:sldId id="906" r:id="rId3"/>
    <p:sldId id="852" r:id="rId4"/>
    <p:sldId id="795" r:id="rId5"/>
    <p:sldId id="817" r:id="rId6"/>
    <p:sldId id="818" r:id="rId7"/>
    <p:sldId id="837" r:id="rId8"/>
    <p:sldId id="841" r:id="rId9"/>
    <p:sldId id="811" r:id="rId11"/>
    <p:sldId id="900" r:id="rId12"/>
    <p:sldId id="901" r:id="rId13"/>
    <p:sldId id="902" r:id="rId14"/>
    <p:sldId id="903" r:id="rId15"/>
    <p:sldId id="904" r:id="rId16"/>
    <p:sldId id="816" r:id="rId17"/>
    <p:sldId id="821" r:id="rId18"/>
    <p:sldId id="822" r:id="rId19"/>
    <p:sldId id="885" r:id="rId20"/>
    <p:sldId id="886" r:id="rId21"/>
    <p:sldId id="887" r:id="rId22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FF"/>
    <a:srgbClr val="000066"/>
    <a:srgbClr val="E87E88"/>
    <a:srgbClr val="3366CC"/>
    <a:srgbClr val="FF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7128"/>
    <p:restoredTop sz="94618"/>
  </p:normalViewPr>
  <p:slideViewPr>
    <p:cSldViewPr showGuides="1">
      <p:cViewPr varScale="1">
        <p:scale>
          <a:sx n="89" d="100"/>
          <a:sy n="89" d="100"/>
        </p:scale>
        <p:origin x="-1998" y="-78"/>
      </p:cViewPr>
      <p:guideLst>
        <p:guide orient="horz" pos="2182"/>
        <p:guide pos="3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/>
          <p:nvPr/>
        </p:nvSpPr>
        <p:spPr>
          <a:xfrm>
            <a:off x="97536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051" name="Group 8"/>
          <p:cNvGrpSpPr/>
          <p:nvPr/>
        </p:nvGrpSpPr>
        <p:grpSpPr>
          <a:xfrm>
            <a:off x="9990138" y="2992438"/>
            <a:ext cx="1784350" cy="2189162"/>
            <a:chOff x="4704" y="1885"/>
            <a:chExt cx="843" cy="1379"/>
          </a:xfrm>
        </p:grpSpPr>
        <p:sp>
          <p:nvSpPr>
            <p:cNvPr id="2052" name="Oval 9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53" name="Oval 10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54" name="Oval 11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55" name="Oval 12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56" name="Oval 13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57" name="Oval 14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58" name="Oval 15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59" name="Oval 16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0" name="Oval 17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1" name="Oval 18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2" name="Oval 19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3" name="Oval 20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4" name="Oval 21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5" name="Oval 22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6" name="Oval 23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7" name="Oval 24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8" name="Oval 25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69" name="Oval 26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0" name="Oval 27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1" name="Oval 28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2" name="Oval 29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3" name="Oval 30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4" name="Oval 31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5" name="Oval 32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6" name="Oval 33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7" name="Oval 34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8" name="Oval 35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79" name="Oval 36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80" name="Oval 37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81" name="Oval 38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  <p:sp>
          <p:nvSpPr>
            <p:cNvPr id="2082" name="Oval 39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/>
            </a:p>
          </p:txBody>
        </p:sp>
      </p:grpSp>
      <p:sp>
        <p:nvSpPr>
          <p:cNvPr id="2083" name="Line 40"/>
          <p:cNvSpPr/>
          <p:nvPr/>
        </p:nvSpPr>
        <p:spPr>
          <a:xfrm>
            <a:off x="406400" y="2819400"/>
            <a:ext cx="109728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>
              <a:lnSpc>
                <a:spcPct val="150000"/>
              </a:lnSpc>
              <a:defRPr sz="3200" b="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z="10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1309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1309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11664950" y="0"/>
            <a:ext cx="0" cy="6207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23888" y="0"/>
            <a:ext cx="10080625" cy="13414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09600" y="1719263"/>
            <a:ext cx="109728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347345"/>
            <a:r>
              <a:rPr lang="en-US" altLang="zh-CN" dirty="0"/>
              <a:t>Second level</a:t>
            </a:r>
            <a:endParaRPr lang="en-US" altLang="zh-CN" dirty="0"/>
          </a:p>
          <a:p>
            <a:pPr lvl="2" indent="-293370"/>
            <a:r>
              <a:rPr lang="en-US" altLang="zh-CN" dirty="0"/>
              <a:t>Third level</a:t>
            </a:r>
            <a:endParaRPr lang="en-US" altLang="zh-CN" dirty="0"/>
          </a:p>
          <a:p>
            <a:pPr lvl="3" indent="-292100"/>
            <a:r>
              <a:rPr lang="en-US" altLang="zh-CN" dirty="0"/>
              <a:t>Fourth level</a:t>
            </a:r>
            <a:endParaRPr lang="en-US" altLang="zh-CN" dirty="0"/>
          </a:p>
          <a:p>
            <a:pPr lvl="4" indent="-31623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  <p:grpSp>
        <p:nvGrpSpPr>
          <p:cNvPr id="1032" name="Group 8"/>
          <p:cNvGrpSpPr/>
          <p:nvPr/>
        </p:nvGrpSpPr>
        <p:grpSpPr>
          <a:xfrm>
            <a:off x="11760200" y="50800"/>
            <a:ext cx="446088" cy="569913"/>
            <a:chOff x="5136" y="960"/>
            <a:chExt cx="528" cy="864"/>
          </a:xfrm>
        </p:grpSpPr>
        <p:sp>
          <p:nvSpPr>
            <p:cNvPr id="1033" name="Oval 9"/>
            <p:cNvSpPr/>
            <p:nvPr/>
          </p:nvSpPr>
          <p:spPr>
            <a:xfrm>
              <a:off x="5136" y="960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Oval 10"/>
            <p:cNvSpPr/>
            <p:nvPr/>
          </p:nvSpPr>
          <p:spPr>
            <a:xfrm>
              <a:off x="5249" y="960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Oval 11"/>
            <p:cNvSpPr/>
            <p:nvPr/>
          </p:nvSpPr>
          <p:spPr>
            <a:xfrm>
              <a:off x="5361" y="960"/>
              <a:ext cx="78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Oval 12"/>
            <p:cNvSpPr/>
            <p:nvPr/>
          </p:nvSpPr>
          <p:spPr>
            <a:xfrm>
              <a:off x="5136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Oval 13"/>
            <p:cNvSpPr/>
            <p:nvPr/>
          </p:nvSpPr>
          <p:spPr>
            <a:xfrm>
              <a:off x="5249" y="1073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8" name="Oval 14"/>
            <p:cNvSpPr/>
            <p:nvPr/>
          </p:nvSpPr>
          <p:spPr>
            <a:xfrm>
              <a:off x="5361" y="1073"/>
              <a:ext cx="78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9" name="Oval 15"/>
            <p:cNvSpPr/>
            <p:nvPr/>
          </p:nvSpPr>
          <p:spPr>
            <a:xfrm>
              <a:off x="5471" y="1073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0" name="Oval 16"/>
            <p:cNvSpPr/>
            <p:nvPr/>
          </p:nvSpPr>
          <p:spPr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1" name="Oval 17"/>
            <p:cNvSpPr/>
            <p:nvPr/>
          </p:nvSpPr>
          <p:spPr>
            <a:xfrm>
              <a:off x="5249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2" name="Oval 18"/>
            <p:cNvSpPr/>
            <p:nvPr/>
          </p:nvSpPr>
          <p:spPr>
            <a:xfrm>
              <a:off x="5361" y="1184"/>
              <a:ext cx="78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3" name="Oval 19"/>
            <p:cNvSpPr/>
            <p:nvPr/>
          </p:nvSpPr>
          <p:spPr>
            <a:xfrm>
              <a:off x="5471" y="1184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" name="Oval 20"/>
            <p:cNvSpPr/>
            <p:nvPr/>
          </p:nvSpPr>
          <p:spPr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" name="Oval 21"/>
            <p:cNvSpPr/>
            <p:nvPr/>
          </p:nvSpPr>
          <p:spPr>
            <a:xfrm>
              <a:off x="5136" y="1297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6" name="Oval 22"/>
            <p:cNvSpPr/>
            <p:nvPr/>
          </p:nvSpPr>
          <p:spPr>
            <a:xfrm>
              <a:off x="5249" y="1297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7" name="Oval 23"/>
            <p:cNvSpPr/>
            <p:nvPr/>
          </p:nvSpPr>
          <p:spPr>
            <a:xfrm>
              <a:off x="5361" y="1297"/>
              <a:ext cx="78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" name="Oval 24"/>
            <p:cNvSpPr/>
            <p:nvPr/>
          </p:nvSpPr>
          <p:spPr>
            <a:xfrm>
              <a:off x="5471" y="1297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9" name="Oval 25"/>
            <p:cNvSpPr/>
            <p:nvPr/>
          </p:nvSpPr>
          <p:spPr>
            <a:xfrm>
              <a:off x="5136" y="1408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0" name="Oval 26"/>
            <p:cNvSpPr/>
            <p:nvPr/>
          </p:nvSpPr>
          <p:spPr>
            <a:xfrm>
              <a:off x="5249" y="1408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1" name="Oval 27"/>
            <p:cNvSpPr/>
            <p:nvPr/>
          </p:nvSpPr>
          <p:spPr>
            <a:xfrm>
              <a:off x="5361" y="1408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2" name="Oval 28"/>
            <p:cNvSpPr/>
            <p:nvPr/>
          </p:nvSpPr>
          <p:spPr>
            <a:xfrm>
              <a:off x="5471" y="1408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3" name="Oval 29"/>
            <p:cNvSpPr/>
            <p:nvPr/>
          </p:nvSpPr>
          <p:spPr>
            <a:xfrm>
              <a:off x="5584" y="1408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" name="Oval 30"/>
            <p:cNvSpPr/>
            <p:nvPr/>
          </p:nvSpPr>
          <p:spPr>
            <a:xfrm>
              <a:off x="5136" y="1521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" name="Oval 31"/>
            <p:cNvSpPr/>
            <p:nvPr/>
          </p:nvSpPr>
          <p:spPr>
            <a:xfrm>
              <a:off x="5249" y="152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6" name="Oval 32"/>
            <p:cNvSpPr/>
            <p:nvPr/>
          </p:nvSpPr>
          <p:spPr>
            <a:xfrm>
              <a:off x="5361" y="1521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7" name="Oval 33"/>
            <p:cNvSpPr/>
            <p:nvPr/>
          </p:nvSpPr>
          <p:spPr>
            <a:xfrm>
              <a:off x="5471" y="1521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8" name="Oval 34"/>
            <p:cNvSpPr/>
            <p:nvPr/>
          </p:nvSpPr>
          <p:spPr>
            <a:xfrm>
              <a:off x="5136" y="163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9" name="Oval 35"/>
            <p:cNvSpPr/>
            <p:nvPr/>
          </p:nvSpPr>
          <p:spPr>
            <a:xfrm>
              <a:off x="5249" y="1631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0" name="Oval 36"/>
            <p:cNvSpPr/>
            <p:nvPr/>
          </p:nvSpPr>
          <p:spPr>
            <a:xfrm>
              <a:off x="5361" y="1631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1" name="Oval 37"/>
            <p:cNvSpPr/>
            <p:nvPr/>
          </p:nvSpPr>
          <p:spPr>
            <a:xfrm>
              <a:off x="5471" y="1631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2" name="Oval 38"/>
            <p:cNvSpPr/>
            <p:nvPr/>
          </p:nvSpPr>
          <p:spPr>
            <a:xfrm>
              <a:off x="5249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3" name="Oval 39"/>
            <p:cNvSpPr/>
            <p:nvPr/>
          </p:nvSpPr>
          <p:spPr>
            <a:xfrm>
              <a:off x="5471" y="1745"/>
              <a:ext cx="80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Ø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u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Box 6"/>
          <p:cNvSpPr txBox="1"/>
          <p:nvPr/>
        </p:nvSpPr>
        <p:spPr>
          <a:xfrm>
            <a:off x="469900" y="1800860"/>
            <a:ext cx="857694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for(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1;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2;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zh-CN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标题 1"/>
          <p:cNvSpPr>
            <a:spLocks noGrp="1"/>
          </p:cNvSpPr>
          <p:nvPr/>
        </p:nvSpPr>
        <p:spPr>
          <a:xfrm>
            <a:off x="469900" y="-41275"/>
            <a:ext cx="9042400" cy="962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 eaLnBrk="0" hangingPunct="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4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循环结构</a:t>
            </a:r>
            <a:endParaRPr lang="zh-CN" altLang="en-US" sz="4800" b="1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5"/>
          <p:cNvSpPr/>
          <p:nvPr/>
        </p:nvSpPr>
        <p:spPr>
          <a:xfrm>
            <a:off x="627063" y="188913"/>
            <a:ext cx="11142662" cy="6669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39750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：在上述程序实现中，每次筛去当前获取的素数的倍数，可能存在某些数被重复筛的现象。如：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n=25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时，数字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12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被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筛去也被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重得筛，如果不重复筛，还能提高效率。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应用数学知识，我们知道任何一个合数都能表示成一系列素数的积。在顺序扫描是否为素数过程中：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是素数，那么，素数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乘以小于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的素数，筛出的数跟之前筛出的是不会重复的。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是合数，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可以表示成递增素数相乘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i=p1*p2*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*pn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都是素数（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2&lt;=i&lt;=n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），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是最小的系数，筛出不大于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的素数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*i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、即筛完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p1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等于某个小于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素数时，终止筛除。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i=2*3*5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。此时能筛除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2*i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，不能筛除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3*i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，如果能筛除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3*i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的话，当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i'=3*3*5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时，筛除就和前面重复了。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为此，我们得到线性筛法具体实现步骤如下：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读入数据范围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初始化数组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值都为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，表示素数。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2~n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，实现下列操作：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如果当前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的数组元素为素数，存入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prime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数组中。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0~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当前素数个数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，筛去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乘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prime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数组的元素，即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a[i*prime[j]]=1(i*prime[j]&lt;=n)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，筛的过程中如果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被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prime[j]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整除，则退出筛数。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prime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数组元素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39750">
              <a:lnSpc>
                <a:spcPct val="120000"/>
              </a:lnSpc>
            </a:pP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TextBox 2"/>
          <p:cNvSpPr txBox="1"/>
          <p:nvPr/>
        </p:nvSpPr>
        <p:spPr>
          <a:xfrm>
            <a:off x="6851650" y="4652963"/>
            <a:ext cx="3816350" cy="3063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rPr>
              <a:t>2  3  4  5  6  7  8   9  10  11  12  13  14  15  16</a:t>
            </a:r>
            <a:endParaRPr lang="zh-CN" altLang="en-US" sz="1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5"/>
          <p:cNvSpPr/>
          <p:nvPr/>
        </p:nvSpPr>
        <p:spPr>
          <a:xfrm>
            <a:off x="590550" y="71438"/>
            <a:ext cx="6227763" cy="6669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#include&lt;cstring&gt;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#include&lt;cmath&gt;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#define MAXN 1000010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int prime[MAXN], a[MAXN];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int n,i,j;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cin&gt;&gt;n;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int num=0;         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记录素数的个数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memset(a,0,sizeof(a));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初始化数组为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，表示全是素数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for(i=2;i&lt;n;i++){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if(!a[i])              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a[i]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为素数标志，存入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prime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prime[num++]=i;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for(j=0;j&lt;num &amp;&amp; i*prime[j]&lt;n;j++){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筛去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i*prime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数组的元素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a[prime[j]*i]=1;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if(!i%prime[j]) break;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被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prime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数组元素整除，则退出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} 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for(i=0;i&lt;num;i++)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cout&lt;&lt;prime[i]&lt;&lt;" "; 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TextBox 3"/>
          <p:cNvSpPr txBox="1"/>
          <p:nvPr/>
        </p:nvSpPr>
        <p:spPr>
          <a:xfrm>
            <a:off x="4262438" y="1987550"/>
            <a:ext cx="5472112" cy="398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2  3  4  5  6  7  8   9  10  11  12  13  14  15  16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5"/>
          <p:cNvSpPr/>
          <p:nvPr/>
        </p:nvSpPr>
        <p:spPr>
          <a:xfrm>
            <a:off x="412750" y="517525"/>
            <a:ext cx="11366500" cy="1060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609600">
              <a:lnSpc>
                <a:spcPct val="120000"/>
              </a:lnSpc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 给出一个正整数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，求出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1&lt;=a&lt;=10^12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）的因子中最大的数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，使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没有平方因子。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412750" y="1846263"/>
            <a:ext cx="11366500" cy="46069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609600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分析：根据数学知识，任何一个大于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的自然数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，都可以唯一分解成有限个质数的乘积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N=(P1^a1)*(P2^a2)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(Pn^an)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，这里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P1&lt;P2&lt;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&lt;Pn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是质数，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ai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是正整数。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那么，可以推出问题中要求的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质因子的乘积，设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ans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表示乘积，初值为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>
              <a:lnSpc>
                <a:spcPct val="120000"/>
              </a:lnSpc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归纳分析，具体实现步骤如下：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筛出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sqrt(a)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的质数。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对于这区间的每个质数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，如果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能被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整除，则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质因子，那么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ans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乘以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并且将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一直除以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直到不能整除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为止。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输出答案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ans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5"/>
          <p:cNvSpPr/>
          <p:nvPr/>
        </p:nvSpPr>
        <p:spPr>
          <a:xfrm>
            <a:off x="663575" y="0"/>
            <a:ext cx="8964613" cy="66690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#include&lt;cstdio&gt;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bool notprime[100000010];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是否是素数的标志数组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long long prime[1000010], primecnt;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register long long a, ans=1,m;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scanf("%I64d",&amp;a);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m=a;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for(register long long p=2; p*p&lt;=a; p++)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if(!notprime[p]){ 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判断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是否是素数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prime[++primecnt]=p;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是，加入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prime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数组中去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if(!(a%p)){         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判断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是否能被质因子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整除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  ans*=p;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如果满足，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ans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乘以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，统计到答案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  while(!(m%p))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质因子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只统计一次，除到不能整除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为止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m/=p;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} </a:t>
            </a:r>
            <a:endParaRPr lang="en-US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如果当前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的数组元素为素数，从数组中筛去该元素的所有倍数的元素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for(register long long j=p&lt;&lt;1;j*j&lt;=a;j+=p)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    notprime[j]=1;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}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if(m&gt;1) ans*=m;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printf("%I64d\n",ans);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7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17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376238" y="0"/>
            <a:ext cx="6769100" cy="576263"/>
          </a:xfrm>
        </p:spPr>
        <p:txBody>
          <a:bodyPr vert="horz" wrap="square" lIns="91440" tIns="45720" rIns="91440" bIns="45720" anchor="b"/>
          <a:p>
            <a:r>
              <a:rPr lang="zh-CN" altLang="zh-CN" sz="3200" dirty="0"/>
              <a:t>字符数组</a:t>
            </a:r>
            <a:endParaRPr lang="zh-CN" altLang="zh-CN" sz="3200" dirty="0"/>
          </a:p>
        </p:txBody>
      </p:sp>
      <p:sp>
        <p:nvSpPr>
          <p:cNvPr id="19458" name="Rectangle 5"/>
          <p:cNvSpPr/>
          <p:nvPr/>
        </p:nvSpPr>
        <p:spPr>
          <a:xfrm>
            <a:off x="555625" y="549275"/>
            <a:ext cx="11328400" cy="885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39750">
              <a:lnSpc>
                <a:spcPct val="12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例 一串字符如果从左读和从右读完全相同，我们称之为回文。请判断键盘输入的一串字符（不超过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位），是否回文。是，则输出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YES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，否则输出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NO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555625" y="1519238"/>
            <a:ext cx="8713788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char s[1000];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int i=0, n=0;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while((s[n]=getchar())!='\n')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当读入的字符非换行符，就重复读入</a:t>
            </a:r>
            <a:endParaRPr lang="zh-CN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  n++;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n--;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while (s[i]==s[n-i]  &amp;&amp; i&lt;=n/2)  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重复判断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对应的</a:t>
            </a:r>
            <a:r>
              <a:rPr lang="zh-CN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字符是否相等</a:t>
            </a:r>
            <a:endParaRPr lang="zh-CN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i++;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if(i&gt;n/2) cout&lt;&lt;"YES";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判断是否为回文</a:t>
            </a:r>
            <a:endParaRPr lang="zh-CN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else cout&lt;&lt;"NO";     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  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3138" y="1700213"/>
            <a:ext cx="3290887" cy="576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725" y="2900363"/>
            <a:ext cx="1374775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447675" y="0"/>
            <a:ext cx="6769100" cy="576263"/>
          </a:xfrm>
        </p:spPr>
        <p:txBody>
          <a:bodyPr vert="horz" wrap="square" lIns="91440" tIns="45720" rIns="91440" bIns="45720" anchor="b"/>
          <a:p>
            <a:r>
              <a:rPr lang="zh-CN" altLang="zh-CN" sz="3200" dirty="0"/>
              <a:t>字符数组的定义</a:t>
            </a:r>
            <a:endParaRPr lang="zh-CN" altLang="zh-CN" sz="3200" dirty="0"/>
          </a:p>
        </p:txBody>
      </p:sp>
      <p:sp>
        <p:nvSpPr>
          <p:cNvPr id="20482" name="Rectangle 5"/>
          <p:cNvSpPr/>
          <p:nvPr/>
        </p:nvSpPr>
        <p:spPr>
          <a:xfrm>
            <a:off x="663575" y="749300"/>
            <a:ext cx="8713788" cy="1223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格式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char 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数组名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元素个数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char s[1000];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663575" y="2116138"/>
            <a:ext cx="3902075" cy="4537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char a[6];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int i;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a[0]='a';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for(i=1;i&lt;6;i++){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a[i]=a[i-1]+2;   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cout&lt;&lt;a[i]&lt;&lt;endl;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  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1113" y="4703763"/>
            <a:ext cx="493712" cy="194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5"/>
          <p:cNvSpPr/>
          <p:nvPr/>
        </p:nvSpPr>
        <p:spPr>
          <a:xfrm>
            <a:off x="555625" y="477838"/>
            <a:ext cx="8964613" cy="5111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char a[6]={"12345"};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字符数要比数组元素个数少一，自动补上“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\0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char b[5]={'1','2','3','4','5'};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int i;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for(i=0;i&lt;=5;i++)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cout&lt;&lt;a[i];             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逐个输出字符</a:t>
            </a:r>
            <a:endParaRPr lang="zh-CN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cout&lt;&lt;"aOK"&lt;&lt;endl;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for(i=0;i&lt;=4;i++)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cout&lt;&lt;b[i];               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逐个输出字符</a:t>
            </a:r>
            <a:endParaRPr lang="zh-CN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cout&lt;&lt;"bOK"&lt;&lt;endl;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506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6094413"/>
            <a:ext cx="1069975" cy="503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376238" y="71438"/>
            <a:ext cx="6769100" cy="576262"/>
          </a:xfrm>
        </p:spPr>
        <p:txBody>
          <a:bodyPr vert="horz" wrap="square" lIns="91440" tIns="45720" rIns="91440" bIns="45720" anchor="b"/>
          <a:p>
            <a:r>
              <a:rPr lang="zh-CN" altLang="zh-CN" sz="3200" dirty="0"/>
              <a:t>数值排序</a:t>
            </a:r>
            <a:endParaRPr lang="zh-CN" altLang="zh-CN" sz="3200" dirty="0"/>
          </a:p>
        </p:txBody>
      </p:sp>
      <p:sp>
        <p:nvSpPr>
          <p:cNvPr id="22530" name="Rectangle 5"/>
          <p:cNvSpPr/>
          <p:nvPr/>
        </p:nvSpPr>
        <p:spPr>
          <a:xfrm>
            <a:off x="412750" y="928688"/>
            <a:ext cx="8964613" cy="2165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03555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例 输入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个数，将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个数按从小到大的顺序输出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(n&lt;=100000)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输入样例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156 163 178.6 198 123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输出样例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123 156 163 178.6 198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447675" y="3143250"/>
            <a:ext cx="8964613" cy="33845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03555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具体实现步骤：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读入数据存放在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数组中。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a[1]~a[n]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中选择值最小的元素，与第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位置元素交换，则把最小值元素放入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a[1]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中。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a[2]~a[n]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中选择值最小的元素，与第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位置元素交换，则把第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大值元素放入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a[2]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中，……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4.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直到第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元素与第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元素比较排序为止。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03555">
              <a:lnSpc>
                <a:spcPct val="120000"/>
              </a:lnSpc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程序实现方法：用两层循环完成算法，外层循环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控制当前序列最小值存放的数组位置，内循环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控制从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i+1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序列中选择最小的元素所在位置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。选择排序算法对数组元素需要进行约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n*n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次遍历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5"/>
          <p:cNvSpPr/>
          <p:nvPr/>
        </p:nvSpPr>
        <p:spPr>
          <a:xfrm>
            <a:off x="571500" y="93663"/>
            <a:ext cx="6875463" cy="66690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#include&lt;cstring&gt;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const int MAXN=100001;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n,k,i,j;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float temp,a[MAXN];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cin&gt;&gt;n;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for(i=0;i&lt;n;i++)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cin&gt;&gt;a[i];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for(i=0;i&lt;n-1;i++){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//i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控制当前序列最小值存放的数组位置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k=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              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//k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指向第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个数据的位置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for(j=i+1;j&lt;n;j++)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枚举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之后到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的所有数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if(a[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]&gt;a[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]) k=j;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//k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指向最小数的位置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if(k!=i){       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a[i]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a[k]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，将当前最小值放到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位置 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 temp=a[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 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]=a[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 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]=temp;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} 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for(i=0;i&lt;n;i++)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cout&lt;&lt;a[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]&lt;&lt;" "; 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5"/>
          <p:cNvSpPr/>
          <p:nvPr/>
        </p:nvSpPr>
        <p:spPr>
          <a:xfrm>
            <a:off x="769938" y="260350"/>
            <a:ext cx="2628900" cy="23764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1     2       3   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156 163 178.6 198 123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i=0,k=0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j=1,k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不变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j=2,k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不变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j=3,k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不变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j=4,k=4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Rectangle 5"/>
          <p:cNvSpPr/>
          <p:nvPr/>
        </p:nvSpPr>
        <p:spPr>
          <a:xfrm>
            <a:off x="4370388" y="115888"/>
            <a:ext cx="4105275" cy="36004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0     1       2        3      4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156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163  178.6  198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(i=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, k=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123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163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178.6  198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156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(i=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,k=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123   156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178.6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198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163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(i=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,k=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123   156    163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198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178.6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(i=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,k=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123   156    163  178.6 198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Rectangle 5"/>
          <p:cNvSpPr/>
          <p:nvPr/>
        </p:nvSpPr>
        <p:spPr>
          <a:xfrm>
            <a:off x="769938" y="3789363"/>
            <a:ext cx="6842125" cy="28082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for(i=0;i&lt;n-1;i++){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//i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控制当前序列最小值存放的数组位置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k=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for(j=i+1;j&lt;n;j++)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枚举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之后到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</a:rPr>
              <a:t>的所有数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if(a[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]&gt;a[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]) k=j;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if(k!=i){       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，将当前最小值放到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位置 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 temp=a[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 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]=a[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 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]=temp;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4"/>
          <p:cNvSpPr>
            <a:spLocks noGrp="1"/>
          </p:cNvSpPr>
          <p:nvPr>
            <p:ph type="ctrTitle"/>
          </p:nvPr>
        </p:nvSpPr>
        <p:spPr>
          <a:xfrm>
            <a:off x="1025525" y="1098550"/>
            <a:ext cx="7286625" cy="928688"/>
          </a:xfrm>
        </p:spPr>
        <p:txBody>
          <a:bodyPr vert="horz" wrap="square" lIns="91440" tIns="45720" rIns="91440" bIns="45720" anchor="b"/>
          <a:p>
            <a:pPr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+mj-lt"/>
                <a:ea typeface="+mj-ea"/>
                <a:cs typeface="+mj-cs"/>
              </a:rPr>
              <a:t>数组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146" name="副标题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>
              <a:buSzPct val="70000"/>
            </a:pP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625475" y="58738"/>
            <a:ext cx="3197225" cy="531812"/>
          </a:xfrm>
        </p:spPr>
        <p:txBody>
          <a:bodyPr vert="horz" wrap="square" lIns="91440" tIns="45720" rIns="91440" bIns="45720" anchor="b"/>
          <a:p>
            <a:pPr eaLnBrk="1" hangingPunct="1">
              <a:buNone/>
            </a:pPr>
            <a:r>
              <a:rPr lang="zh-CN" altLang="zh-CN" sz="3200" dirty="0"/>
              <a:t>数据的批量存储</a:t>
            </a:r>
            <a:endParaRPr lang="zh-CN" altLang="en-US" sz="3200" dirty="0"/>
          </a:p>
        </p:txBody>
      </p:sp>
      <p:sp>
        <p:nvSpPr>
          <p:cNvPr id="7170" name="Rectangle 5"/>
          <p:cNvSpPr/>
          <p:nvPr/>
        </p:nvSpPr>
        <p:spPr>
          <a:xfrm>
            <a:off x="625475" y="590550"/>
            <a:ext cx="5327650" cy="16414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例 读入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个整数将其反冋输出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(n&lt;=10000)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输入样例：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45 12 34 89 21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输出样例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21 89 34 12 45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25475" y="2312988"/>
            <a:ext cx="5976938" cy="40052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a[10000];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//定义10000个元素的数组，类型为整型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int i,n;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cin&gt;&gt;n;    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//读入输入数据个数</a:t>
            </a: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for(i=0; i&lt;n; i++)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//读入n个数据存入a[0]~a[n-1]数组变量中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cin&gt;&gt;a[i];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for(i=n-1; i&gt;=0; i--)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//倒序输出a[n-1],a[n-2],…,a[0]中的内容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 cout&lt;&lt;a[i]&lt;&lt;" ";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return 0;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4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4025" y="1408113"/>
            <a:ext cx="4305300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25" y="2560638"/>
            <a:ext cx="4706938" cy="315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5" y="3081338"/>
            <a:ext cx="2317750" cy="817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765175" y="115888"/>
            <a:ext cx="4535488" cy="531812"/>
          </a:xfrm>
        </p:spPr>
        <p:txBody>
          <a:bodyPr vert="horz" wrap="square" lIns="91440" tIns="45720" rIns="91440" bIns="45720" anchor="b"/>
          <a:p>
            <a:pPr eaLnBrk="1" hangingPunct="1">
              <a:buNone/>
            </a:pPr>
            <a:r>
              <a:rPr lang="zh-CN" altLang="zh-CN" sz="3200" dirty="0"/>
              <a:t>一维数组</a:t>
            </a:r>
            <a:endParaRPr lang="zh-CN" altLang="en-US" sz="3200" dirty="0"/>
          </a:p>
        </p:txBody>
      </p:sp>
      <p:sp>
        <p:nvSpPr>
          <p:cNvPr id="11267" name="Rectangle 5"/>
          <p:cNvSpPr/>
          <p:nvPr/>
        </p:nvSpPr>
        <p:spPr>
          <a:xfrm>
            <a:off x="153988" y="790575"/>
            <a:ext cx="11737975" cy="5159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indent="609600" fontAlgn="base">
              <a:lnSpc>
                <a:spcPct val="120000"/>
              </a:lnSpc>
            </a:pP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同类型变量或对象的集合称为数组。</a:t>
            </a: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 fontAlgn="base"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1.</a:t>
            </a: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定数组</a:t>
            </a: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 fontAlgn="base">
              <a:lnSpc>
                <a:spcPct val="120000"/>
              </a:lnSpc>
            </a:pP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类型名 数组名</a:t>
            </a: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[</a:t>
            </a: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元素个数</a:t>
            </a: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]; </a:t>
            </a: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 fontAlgn="base">
              <a:lnSpc>
                <a:spcPct val="120000"/>
              </a:lnSpc>
            </a:pP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其中，元素个数必须是常数或常量表达式。</a:t>
            </a: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 fontAlgn="base">
              <a:lnSpc>
                <a:spcPct val="120000"/>
              </a:lnSpc>
            </a:pP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数组中的变量称为数组元素，由于数组中每个元素都有下标，因此数组元素称为下标变量。</a:t>
            </a: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 fontAlgn="base">
              <a:lnSpc>
                <a:spcPct val="120000"/>
              </a:lnSpc>
            </a:pP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数组下标取值从</a:t>
            </a:r>
            <a:r>
              <a:rPr lang="en-US" altLang="zh-CN" sz="2400" b="1" strike="noStrike" noProof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0</a:t>
            </a: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开始。</a:t>
            </a: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 fontAlgn="base">
              <a:lnSpc>
                <a:spcPct val="120000"/>
              </a:lnSpc>
              <a:spcBef>
                <a:spcPts val="1000"/>
              </a:spcBef>
            </a:pP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2.</a:t>
            </a: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引用</a:t>
            </a: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 fontAlgn="base">
              <a:lnSpc>
                <a:spcPct val="120000"/>
              </a:lnSpc>
            </a:pP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每个数组元素都是一个变量，数组元素可以表示为： 数组名</a:t>
            </a: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[</a:t>
            </a: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下标</a:t>
            </a:r>
            <a:r>
              <a:rPr lang="en-US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]</a:t>
            </a: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609600" fontAlgn="base">
              <a:lnSpc>
                <a:spcPct val="120000"/>
              </a:lnSpc>
            </a:pPr>
            <a:r>
              <a:rPr lang="zh-CN" altLang="zh-CN" sz="2400" b="1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下标可以是任何值为整型的表达式，该表达式里可以包含变量和函数调用。引用时，下标值应在数组定义的下标值范围内。</a:t>
            </a:r>
            <a:endParaRPr lang="en-US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574675" fontAlgn="base">
              <a:lnSpc>
                <a:spcPct val="120000"/>
              </a:lnSpc>
            </a:pPr>
            <a:endParaRPr lang="zh-CN" altLang="zh-CN" sz="24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矩形 4"/>
          <p:cNvSpPr/>
          <p:nvPr/>
        </p:nvSpPr>
        <p:spPr>
          <a:xfrm>
            <a:off x="765175" y="5972175"/>
            <a:ext cx="196691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]=10;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cout&lt;&lt;a[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771525" y="115888"/>
            <a:ext cx="4535488" cy="531812"/>
          </a:xfrm>
        </p:spPr>
        <p:txBody>
          <a:bodyPr vert="horz" wrap="square" lIns="91440" tIns="45720" rIns="91440" bIns="45720" anchor="b"/>
          <a:p>
            <a:pPr eaLnBrk="1" hangingPunct="1">
              <a:buNone/>
            </a:pPr>
            <a:r>
              <a:rPr lang="zh-CN" altLang="zh-CN" sz="3200" dirty="0"/>
              <a:t>一维数组</a:t>
            </a:r>
            <a:endParaRPr lang="zh-CN" altLang="en-US" sz="3200" dirty="0"/>
          </a:p>
        </p:txBody>
      </p:sp>
      <p:sp>
        <p:nvSpPr>
          <p:cNvPr id="9218" name="Rectangle 5"/>
          <p:cNvSpPr/>
          <p:nvPr/>
        </p:nvSpPr>
        <p:spPr>
          <a:xfrm>
            <a:off x="447675" y="692150"/>
            <a:ext cx="8964613" cy="7921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74675">
              <a:lnSpc>
                <a:spcPct val="12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例 斐波那契数列指的是这样一个数列：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21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b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……求数列的前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项并按从大到小的顺序输出。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877888" y="1838325"/>
            <a:ext cx="7573962" cy="4968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int a[20];             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个数组元素 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int i;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a[0]=0;                 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数列第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项 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a[1]=1;                 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数列第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项 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for(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=2;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&lt;20;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i++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a[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]=a[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i-1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]+a[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i-2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];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项等于前两项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(i-1,i-2)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之和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for(i=19;i&gt;=0;i--)   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倒序输出数列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cout&lt;&lt;a[i]&lt;&lt;" " ;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return 0;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8275" y="2117725"/>
            <a:ext cx="3736975" cy="681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5"/>
          <p:cNvSpPr/>
          <p:nvPr/>
        </p:nvSpPr>
        <p:spPr>
          <a:xfrm>
            <a:off x="590550" y="571500"/>
            <a:ext cx="9144000" cy="431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20000"/>
              </a:lnSpc>
            </a:pP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例 输入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个整数，存放在数组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a[1]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a[n]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中，输出最大数所在位置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(n&lt;=10000)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90550" y="0"/>
            <a:ext cx="6769100" cy="576263"/>
          </a:xfrm>
        </p:spPr>
        <p:txBody>
          <a:bodyPr vert="horz" wrap="square" lIns="91440" tIns="45720" rIns="91440" bIns="45720" anchor="b"/>
          <a:p>
            <a:r>
              <a:rPr lang="zh-CN" altLang="zh-CN" sz="3200" dirty="0"/>
              <a:t>数值查找</a:t>
            </a:r>
            <a:endParaRPr lang="zh-CN" altLang="zh-CN" sz="3200" dirty="0"/>
          </a:p>
        </p:txBody>
      </p:sp>
      <p:sp>
        <p:nvSpPr>
          <p:cNvPr id="7" name="Rectangle 5"/>
          <p:cNvSpPr/>
          <p:nvPr/>
        </p:nvSpPr>
        <p:spPr>
          <a:xfrm>
            <a:off x="590550" y="1573213"/>
            <a:ext cx="5148263" cy="53276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const int MAXN=10001;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a[MAXN];    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10001</a:t>
            </a: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个数组元素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i,n,maxa,k;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cin&gt;&gt;n;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for(i=1;i&lt;=n;i++)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cin&gt;&gt;a[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];      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读入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个数，并存储到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a[1]~a[n]</a:t>
            </a: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maxa=a[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];     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赋最大值初值和初始位置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k=1;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;i&lt;=n;i++)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枚举数组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(a[2]~a[n-1])</a:t>
            </a:r>
            <a:r>
              <a:rPr lang="zh-CN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，找到最大数和位置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if(a[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]&gt;maxa){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比前面数据更大，更新最大值及其下标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maxa=a[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];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记下值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k=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            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记下值的位置</a:t>
            </a:r>
            <a:endParaRPr lang="zh-CN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cout&lt;&lt;k;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6732588" y="1573213"/>
            <a:ext cx="4392612" cy="4968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const int MAXN=10001;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a[MAXN];     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10001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个数组元素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int i,n,maxa,k;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cin&gt;&gt;n;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for(i=1;i&lt;=n;i++)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cin&gt;&gt;a[i];  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 //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读入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个数，并存储到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a[1]~a[n]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k=1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              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//k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指向第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个数  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for(i=2;i&lt;=n;i++)  </a:t>
            </a: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枚举数组中的每一个数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if(a[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]&gt;a[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]) 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//a[i]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与前面的最大数比较，如果更大记住下标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k=i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           </a:t>
            </a:r>
            <a:r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  <a:t>记下值的位置</a:t>
            </a: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cout&lt;&lt;k;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965200"/>
            <a:ext cx="1609725" cy="608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5"/>
          <p:cNvSpPr/>
          <p:nvPr/>
        </p:nvSpPr>
        <p:spPr>
          <a:xfrm>
            <a:off x="407988" y="142875"/>
            <a:ext cx="12885737" cy="6937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508000"/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例 在输入的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个数中，查找输入的数，输出数据存放在数组中的位置，若查找不到，则输出</a:t>
            </a:r>
            <a:b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fail!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(n&lt;=100000)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447675" y="836613"/>
            <a:ext cx="6378575" cy="6064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spcBef>
                <a:spcPts val="600"/>
              </a:spcBef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const int MAXN=100001;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n,k,i,j;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bool find;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float num,a[MAXN];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cin&gt;&gt;n;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for(i=0;i&lt;n;i++)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cin&gt;&gt;a[i];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while(true){  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重复循环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cin&gt;&gt;num;      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读入要查找的数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find=0;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for(i=0;i&lt;n;i++)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在数组中查找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if(a[i]==num){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  cout&lt;&lt;i+1&lt;&lt;endl;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   find=1;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if(!find) cout&lt;&lt;"fail!"&lt;&lt;endl;  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sz="1400" dirty="0">
                <a:latin typeface="Arial" panose="020B0604020202020204" pitchFamily="34" charset="0"/>
                <a:ea typeface="宋体" panose="02010600030101010101" pitchFamily="2" charset="-122"/>
              </a:rPr>
              <a:t>查找不到 </a:t>
            </a:r>
            <a:endParaRPr lang="zh-CN" altLang="zh-CN" sz="1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8738" y="658813"/>
            <a:ext cx="1857375" cy="181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27050" y="242888"/>
            <a:ext cx="1113631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algn="l" defTabSz="914400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    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个人、编号为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1~n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。开始时，所有人都站着，接着第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个人及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的倍数的人坐下，然后，第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个人及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的倍数的人按相反的操作（站的人坐下，坐的人站起来），依此类推，一共操作到第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人及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的倍数，问最后哪些人站着？输入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，输出站着人的编号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(k&lt;=n&lt;&lt;10000)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4497388" y="1636713"/>
            <a:ext cx="6265862" cy="51260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#include&lt;iostream&gt;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#include&lt;cstring&gt;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using namespace std;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const int MAXN=10001;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int main(){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a[MAXN];          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//0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表示站着，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表示坐着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int n,k,i,j;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memset(a,0,sizeof(a));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数组初始化为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，表示站着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cin&gt;&gt;n&gt;&gt;k;              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读入数据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for(i=2;i&lt;=k;i++)    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//i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表示执行到第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个人的操作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for(j=1;j&lt;=n;j++)  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//j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表示第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个人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if(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j%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i==0) a[j]=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a[j];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//j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的倍数，则执行相反的操作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for(i=1;i&lt;=n;i++)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if(!a[i])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 cout&lt;&lt;i&lt;&lt;" ";   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//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输出最后站着的人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31825" y="1565275"/>
            <a:ext cx="1404938" cy="156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输入样例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7 3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输出样例</a:t>
            </a:r>
            <a:endParaRPr kumimoji="0" lang="zh-CN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1  5  6  7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485775" y="188913"/>
            <a:ext cx="4838700" cy="2268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 求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间的素数。</a:t>
            </a: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输入格式：一个数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1&lt;N&lt;1000000</a:t>
            </a:r>
            <a:r>
              <a:rPr kumimoji="0" lang="zh-CN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）。</a:t>
            </a:r>
            <a:endParaRPr kumimoji="0" lang="zh-CN" altLang="zh-CN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输出格式：以空格隔开的素数。</a:t>
            </a:r>
            <a:endParaRPr kumimoji="0" lang="zh-CN" altLang="zh-CN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输入样例：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zh-CN" altLang="zh-CN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输出样例：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2 3 5 7</a:t>
            </a:r>
            <a:endParaRPr kumimoji="0" lang="zh-CN" altLang="zh-CN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448300" y="714375"/>
            <a:ext cx="6403975" cy="6175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#include&lt;iostream&gt;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#include&lt;cmath&gt;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bool a[1000010];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//全局变量，初值为0，表示素数。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prime[1000010];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 namespace std;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 main(){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int n,m;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cin&gt;&gt;n;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for(int i=2;i&lt;=sqrt(n)+1;i++)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if(a[i]==0)        </a:t>
            </a:r>
            <a:r>
              <a:rPr lang="en-US" altLang="zh-CN" sz="1400" b="1" strike="noStrike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//i是质数</a:t>
            </a:r>
            <a:endParaRPr lang="en-US" altLang="zh-CN" sz="1400" b="1" strike="noStrike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for(int j=2;i*j&lt;=n;j++)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a[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i*j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]=1;   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//质数i的倍数为合数，删掉。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m=0;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for(int i=2;i&lt;=n;i++)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if(a[i]==0)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prime[m++]=i; 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将未被筛掉的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数组元素存入质数表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prime</a:t>
            </a:r>
            <a:r>
              <a:rPr kumimoji="0" lang="zh-CN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</a:t>
            </a: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for(int i=0;i&lt;m;i++)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cout&lt;&lt;prime[i]&lt;&lt;" ";  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//输出素数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return 0;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7978</Words>
  <Application>WPS 演示</Application>
  <PresentationFormat>全屏显示(4:3)</PresentationFormat>
  <Paragraphs>397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Network</vt:lpstr>
      <vt:lpstr>PowerPoint 演示文稿</vt:lpstr>
      <vt:lpstr>数组</vt:lpstr>
      <vt:lpstr>数据的批量存储</vt:lpstr>
      <vt:lpstr>一维数组</vt:lpstr>
      <vt:lpstr>一维数组</vt:lpstr>
      <vt:lpstr>数值查找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字符数组</vt:lpstr>
      <vt:lpstr>字符数组的定义</vt:lpstr>
      <vt:lpstr>PowerPoint 演示文稿</vt:lpstr>
      <vt:lpstr>数值排序</vt:lpstr>
      <vt:lpstr>PowerPoint 演示文稿</vt:lpstr>
      <vt:lpstr>PowerPoint 演示文稿</vt:lpstr>
    </vt:vector>
  </TitlesOfParts>
  <Company>Lenov Co.`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因特网的接入</dc:title>
  <dc:creator>LENOVOSRV</dc:creator>
  <cp:lastModifiedBy>CYSY</cp:lastModifiedBy>
  <cp:revision>660</cp:revision>
  <dcterms:created xsi:type="dcterms:W3CDTF">2006-03-12T17:39:00Z</dcterms:created>
  <dcterms:modified xsi:type="dcterms:W3CDTF">2020-06-24T01:11:19Z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2052-10.8.0.6206</vt:lpwstr>
  </property>
</Properties>
</file>