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7"/>
  </p:handoutMasterIdLst>
  <p:sldIdLst>
    <p:sldId id="505" r:id="rId3"/>
    <p:sldId id="483" r:id="rId4"/>
    <p:sldId id="484" r:id="rId5"/>
    <p:sldId id="485" r:id="rId6"/>
    <p:sldId id="486" r:id="rId7"/>
    <p:sldId id="487" r:id="rId8"/>
    <p:sldId id="488" r:id="rId9"/>
    <p:sldId id="528" r:id="rId10"/>
    <p:sldId id="529" r:id="rId11"/>
    <p:sldId id="530" r:id="rId13"/>
    <p:sldId id="531" r:id="rId14"/>
    <p:sldId id="551" r:id="rId15"/>
    <p:sldId id="533" r:id="rId16"/>
    <p:sldId id="534" r:id="rId17"/>
    <p:sldId id="535" r:id="rId18"/>
    <p:sldId id="536" r:id="rId19"/>
    <p:sldId id="544" r:id="rId20"/>
    <p:sldId id="545" r:id="rId21"/>
    <p:sldId id="546" r:id="rId22"/>
    <p:sldId id="547" r:id="rId23"/>
    <p:sldId id="548" r:id="rId24"/>
    <p:sldId id="549" r:id="rId25"/>
    <p:sldId id="550" r:id="rId26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85"/>
        <p:guide pos="2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://oj.jzxx.net/problem.php?id=175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1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13.bin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oj.jzxx.net/problem.php?id=1083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oj.jzxx.net/problem.php?id=1508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  <a:sym typeface="+mn-ea"/>
              </a:rPr>
              <a:t>高精度运算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琥珀" pitchFamily="2" charset="-122"/>
              <a:ea typeface="华文琥珀" pitchFamily="2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624840"/>
            <a:ext cx="7800975" cy="629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2"/>
          <p:cNvSpPr>
            <a:spLocks noGrp="1" noRot="1"/>
          </p:cNvSpPr>
          <p:nvPr>
            <p:ph type="title"/>
          </p:nvPr>
        </p:nvSpPr>
        <p:spPr>
          <a:xfrm>
            <a:off x="821055" y="66040"/>
            <a:ext cx="3723640" cy="57658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乘法运算</a:t>
            </a:r>
            <a:r>
              <a:rPr lang="en-US" altLang="zh-CN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c←a</a:t>
            </a:r>
            <a:r>
              <a:rPr lang="zh-CN" altLang="en-US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</a:t>
            </a:r>
            <a:endParaRPr lang="en-US" altLang="zh-CN" sz="3200" dirty="0"/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05" y="1748473"/>
            <a:ext cx="2236788" cy="2089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0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37805" y="0"/>
          <a:ext cx="1081405" cy="150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34645" imgH="461010" progId="Package">
                  <p:embed/>
                </p:oleObj>
              </mc:Choice>
              <mc:Fallback>
                <p:oleObj name="" r:id="rId3" imgW="334645" imgH="461010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7805" y="0"/>
                        <a:ext cx="1081405" cy="150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 noRot="1"/>
          </p:cNvSpPr>
          <p:nvPr>
            <p:ph type="title"/>
          </p:nvPr>
        </p:nvSpPr>
        <p:spPr>
          <a:xfrm>
            <a:off x="991235" y="677545"/>
            <a:ext cx="4776470" cy="80835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整数</a:t>
            </a:r>
            <a:r>
              <a:rPr lang="zh-CN" altLang="zh-CN" dirty="0">
                <a:sym typeface="+mn-ea"/>
              </a:rPr>
              <a:t>i</a:t>
            </a:r>
            <a:r>
              <a:rPr lang="zh-CN" altLang="zh-CN" dirty="0">
                <a:sym typeface="+mn-ea"/>
              </a:rPr>
              <a:t>乘多精度数组</a:t>
            </a:r>
            <a:r>
              <a:rPr lang="zh-CN" altLang="zh-CN" dirty="0">
                <a:sym typeface="+mn-ea"/>
              </a:rPr>
              <a:t>a</a:t>
            </a:r>
            <a:endParaRPr lang="zh-CN" altLang="zh-CN" dirty="0">
              <a:sym typeface="+mn-ea"/>
            </a:endParaRPr>
          </a:p>
        </p:txBody>
      </p:sp>
      <p:sp>
        <p:nvSpPr>
          <p:cNvPr id="15362" name="Rectangle 3"/>
          <p:cNvSpPr>
            <a:spLocks noGrp="1" noRot="1"/>
          </p:cNvSpPr>
          <p:nvPr>
            <p:ph idx="1"/>
          </p:nvPr>
        </p:nvSpPr>
        <p:spPr>
          <a:xfrm>
            <a:off x="991235" y="2060575"/>
            <a:ext cx="4779645" cy="1550670"/>
          </a:xfrm>
        </p:spPr>
        <p:txBody>
          <a:bodyPr vert="horz" wrap="square" lIns="91440" tIns="45720" rIns="91440" bIns="45720" anchor="t"/>
          <a:p>
            <a:pPr indent="0"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zh-CN" altLang="en-US" sz="2000" dirty="0"/>
              <a:t>为当前位乘积和进位</a:t>
            </a:r>
            <a:endParaRPr lang="zh-CN" altLang="en-US" sz="2000" dirty="0"/>
          </a:p>
          <a:p>
            <a:pPr lvl="2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x=x+a[j]*i;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a[j]=x % 10; </a:t>
            </a:r>
            <a:r>
              <a:rPr lang="en-US" altLang="zh-CN" sz="2000" dirty="0"/>
              <a:t>//</a:t>
            </a:r>
            <a:r>
              <a:rPr lang="zh-CN" altLang="en-US" sz="2000" dirty="0"/>
              <a:t>余数</a:t>
            </a:r>
            <a:endParaRPr lang="en-US" altLang="zh-CN" sz="2000" dirty="0"/>
          </a:p>
          <a:p>
            <a:pPr lvl="2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x=x / 10     </a:t>
            </a:r>
            <a:r>
              <a:rPr lang="en-US" altLang="zh-CN" sz="2000" dirty="0"/>
              <a:t>//</a:t>
            </a:r>
            <a:r>
              <a:rPr lang="zh-CN" altLang="en-US" sz="2000" dirty="0"/>
              <a:t>进位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Rot="1"/>
          </p:cNvSpPr>
          <p:nvPr>
            <p:ph type="title"/>
          </p:nvPr>
        </p:nvSpPr>
        <p:spPr>
          <a:xfrm>
            <a:off x="567055" y="360045"/>
            <a:ext cx="6753860" cy="838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精确计算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r>
              <a:rPr lang="en-US" altLang="zh-CN" dirty="0"/>
              <a:t>n!</a:t>
            </a:r>
            <a:r>
              <a:rPr lang="zh-CN" altLang="en-US" dirty="0"/>
              <a:t>（</a:t>
            </a:r>
            <a:r>
              <a:rPr lang="en-US" altLang="zh-CN" dirty="0"/>
              <a:t>7&lt;n&lt;50</a:t>
            </a:r>
            <a:r>
              <a:rPr lang="zh-CN" altLang="en-US" dirty="0"/>
              <a:t>）</a:t>
            </a:r>
            <a:endParaRPr lang="zh-CN" altLang="en-US" sz="3600" dirty="0"/>
          </a:p>
        </p:txBody>
      </p:sp>
      <p:graphicFrame>
        <p:nvGraphicFramePr>
          <p:cNvPr id="84995" name="Group 3"/>
          <p:cNvGraphicFramePr>
            <a:graphicFrameLocks noGrp="1"/>
          </p:cNvGraphicFramePr>
          <p:nvPr/>
        </p:nvGraphicFramePr>
        <p:xfrm>
          <a:off x="2768283" y="3261043"/>
          <a:ext cx="5833745" cy="518160"/>
        </p:xfrm>
        <a:graphic>
          <a:graphicData uri="http://schemas.openxmlformats.org/drawingml/2006/table">
            <a:tbl>
              <a:tblPr/>
              <a:tblGrid>
                <a:gridCol w="582295"/>
                <a:gridCol w="584200"/>
                <a:gridCol w="582930"/>
                <a:gridCol w="585470"/>
                <a:gridCol w="1749425"/>
                <a:gridCol w="582930"/>
                <a:gridCol w="584200"/>
                <a:gridCol w="582295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 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3" name="Text Box 27"/>
          <p:cNvSpPr txBox="1"/>
          <p:nvPr/>
        </p:nvSpPr>
        <p:spPr>
          <a:xfrm>
            <a:off x="2263458" y="3261043"/>
            <a:ext cx="380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4" name="Text Box 28"/>
          <p:cNvSpPr txBox="1"/>
          <p:nvPr/>
        </p:nvSpPr>
        <p:spPr>
          <a:xfrm>
            <a:off x="2768600" y="3965893"/>
            <a:ext cx="48183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a[1],a[2],…,a[max]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的值可以是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的任意数字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5" name="Text Box 29"/>
          <p:cNvSpPr txBox="1"/>
          <p:nvPr/>
        </p:nvSpPr>
        <p:spPr>
          <a:xfrm>
            <a:off x="567055" y="1517650"/>
            <a:ext cx="11218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因为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50!&lt;50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&lt;100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=(10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=10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，所以　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！可以用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个数组元素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a[1], a[2],…,a[100]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来存放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一个数组元素存放一个数位上的数字。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6" name="Text Box 31"/>
          <p:cNvSpPr txBox="1"/>
          <p:nvPr/>
        </p:nvSpPr>
        <p:spPr>
          <a:xfrm>
            <a:off x="567055" y="4705350"/>
            <a:ext cx="110940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>
              <a:lnSpc>
                <a:spcPct val="120000"/>
              </a:lnSpc>
              <a:buClr>
                <a:schemeClr val="tx1"/>
              </a:buClr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2.用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表示阶乘中的整数，取值范围在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至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之间，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为数组变量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的下标，取值范围在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至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之间，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存放来自低位的进位数。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8" name="Text Box 33"/>
          <p:cNvSpPr txBox="1"/>
          <p:nvPr/>
        </p:nvSpPr>
        <p:spPr>
          <a:xfrm>
            <a:off x="1186180" y="3274695"/>
            <a:ext cx="35242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9" name="Rectangle 34"/>
          <p:cNvSpPr/>
          <p:nvPr/>
        </p:nvSpPr>
        <p:spPr>
          <a:xfrm>
            <a:off x="2309495" y="2821305"/>
            <a:ext cx="351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0" name="Text Box 35"/>
          <p:cNvSpPr txBox="1"/>
          <p:nvPr/>
        </p:nvSpPr>
        <p:spPr>
          <a:xfrm>
            <a:off x="2669858" y="2867343"/>
            <a:ext cx="59836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100   99  98         …                  3       2      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145415"/>
            <a:ext cx="5832475" cy="6367145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1186815" y="2138998"/>
            <a:ext cx="215900" cy="1728788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1695768" y="4147185"/>
            <a:ext cx="71438" cy="93662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TextBox 12"/>
          <p:cNvSpPr txBox="1"/>
          <p:nvPr/>
        </p:nvSpPr>
        <p:spPr>
          <a:xfrm>
            <a:off x="466090" y="2884805"/>
            <a:ext cx="72072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TextBox 13"/>
          <p:cNvSpPr txBox="1"/>
          <p:nvPr/>
        </p:nvSpPr>
        <p:spPr>
          <a:xfrm>
            <a:off x="267335" y="4416425"/>
            <a:ext cx="15005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处理最高位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Box 14"/>
          <p:cNvSpPr txBox="1"/>
          <p:nvPr/>
        </p:nvSpPr>
        <p:spPr>
          <a:xfrm>
            <a:off x="250190" y="1770698"/>
            <a:ext cx="11525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初始化积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7985" y="145415"/>
            <a:ext cx="2771775" cy="3138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long n,i,s;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cin&gt;&gt;n;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s=1;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for(i=1; i&lt;=n; i++)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   s=s*i; //</a:t>
            </a:r>
            <a:r>
              <a:rPr lang="zh-CN" altLang="en-US" i="1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i!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cout&lt;&lt;s&lt;&lt;endl;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TextBox 8"/>
          <p:cNvSpPr txBox="1"/>
          <p:nvPr/>
        </p:nvSpPr>
        <p:spPr>
          <a:xfrm>
            <a:off x="6737985" y="3458528"/>
            <a:ext cx="2303463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8!=1*2*3*4*5*6*7*8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1*1=1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1*2=2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2*3=6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6*4=24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24*5=120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120*6=720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720*7=5040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5040*8=40320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0*8  4*8  0*8  5*8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8605" y="145415"/>
          <a:ext cx="889635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20090" imgH="628015" progId="Package">
                  <p:embed/>
                </p:oleObj>
              </mc:Choice>
              <mc:Fallback>
                <p:oleObj name="" r:id="rId2" imgW="72009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8605" y="145415"/>
                        <a:ext cx="889635" cy="7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 noRot="1"/>
          </p:cNvSpPr>
          <p:nvPr>
            <p:ph type="title"/>
          </p:nvPr>
        </p:nvSpPr>
        <p:spPr>
          <a:xfrm>
            <a:off x="651510" y="131128"/>
            <a:ext cx="5110163" cy="836612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麦森数（</a:t>
            </a:r>
            <a:r>
              <a:rPr lang="zh-CN" altLang="zh-CN" dirty="0">
                <a:sym typeface="+mn-ea"/>
              </a:rPr>
              <a:t>Mason.pas</a:t>
            </a:r>
            <a:r>
              <a:rPr lang="zh-CN" altLang="zh-CN" dirty="0">
                <a:sym typeface="+mn-ea"/>
              </a:rPr>
              <a:t>）</a:t>
            </a:r>
            <a:r>
              <a:rPr lang="zh-CN" altLang="zh-CN" dirty="0">
                <a:sym typeface="+mn-ea"/>
              </a:rPr>
              <a:t> </a:t>
            </a:r>
            <a:endParaRPr lang="zh-CN" altLang="zh-CN" dirty="0">
              <a:sym typeface="+mn-ea"/>
            </a:endParaRP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51510" y="1217295"/>
            <a:ext cx="10888980" cy="37230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7594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问题描述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形如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的素数称为麦森数，这时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一定也是个素数。但反过来不一定，即如果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是个素数，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不一定也是素数。到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1998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年底，人们已找到了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个麦森数。最大的一个是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P=3021377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，它有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909526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位。麦森数有许多重要应用，它与完全数密切相关。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594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任务：从文件中输入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1000&lt;P&lt;3100000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），计算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的位数和最后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位数字（用十进制高精度数表示）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594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文件中只包含一个整数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1000&lt;P&lt;3100000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594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输出格式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第一行：十进制高精度数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的位数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2-11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行：十进制高精度数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位数字。（每行输出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位，共输出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行，不足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位时高位补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594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不必验证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是否为素数。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348615"/>
            <a:ext cx="403860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Rot="1"/>
          </p:cNvSpPr>
          <p:nvPr>
            <p:ph type="title"/>
          </p:nvPr>
        </p:nvSpPr>
        <p:spPr>
          <a:xfrm>
            <a:off x="407035" y="220980"/>
            <a:ext cx="5749925" cy="68770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使用倍增思想，优化幂运算</a:t>
            </a:r>
            <a:endParaRPr lang="zh-CN" altLang="zh-CN" dirty="0">
              <a:sym typeface="+mn-ea"/>
            </a:endParaRPr>
          </a:p>
        </p:txBody>
      </p:sp>
      <p:sp>
        <p:nvSpPr>
          <p:cNvPr id="53251" name="Rectangle 3"/>
          <p:cNvSpPr>
            <a:spLocks noGrp="1" noRot="1"/>
          </p:cNvSpPr>
          <p:nvPr>
            <p:ph idx="1"/>
          </p:nvPr>
        </p:nvSpPr>
        <p:spPr>
          <a:xfrm>
            <a:off x="407035" y="1082675"/>
            <a:ext cx="11438255" cy="3750945"/>
          </a:xfrm>
        </p:spPr>
        <p:txBody>
          <a:bodyPr vert="horz" wrap="square" lIns="91440" tIns="45720" rIns="91440" bIns="45720" anchor="t"/>
          <a:p>
            <a:pPr marL="0" indent="609600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首先，看一个简单的例子</a:t>
            </a:r>
            <a:r>
              <a:rPr lang="en-US" altLang="zh-CN" sz="2400" dirty="0"/>
              <a:t>——</a:t>
            </a:r>
            <a:r>
              <a:rPr lang="zh-CN" altLang="en-US" sz="2400" dirty="0"/>
              <a:t>已知整数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，计算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17</a:t>
            </a:r>
            <a:r>
              <a:rPr lang="zh-CN" altLang="en-US" sz="2400" dirty="0"/>
              <a:t>。很显然，一种最简单的方法就是令</a:t>
            </a:r>
            <a:r>
              <a:rPr lang="en-US" altLang="zh-CN" sz="2400" dirty="0"/>
              <a:t>b=a</a:t>
            </a:r>
            <a:r>
              <a:rPr lang="zh-CN" altLang="en-US" sz="2400" dirty="0"/>
              <a:t>，然后重复</a:t>
            </a:r>
            <a:r>
              <a:rPr lang="en-US" altLang="zh-CN" sz="2400" dirty="0"/>
              <a:t>16</a:t>
            </a:r>
            <a:r>
              <a:rPr lang="zh-CN" altLang="en-US" sz="2400" dirty="0"/>
              <a:t>次进行操作</a:t>
            </a:r>
            <a:r>
              <a:rPr lang="en-US" altLang="zh-CN" sz="2400" dirty="0"/>
              <a:t>b=b*a</a:t>
            </a:r>
            <a:r>
              <a:rPr lang="zh-CN" altLang="en-US" sz="2400" dirty="0"/>
              <a:t>。这样，为了得到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17</a:t>
            </a:r>
            <a:r>
              <a:rPr lang="zh-CN" altLang="en-US" sz="2400" dirty="0"/>
              <a:t>，共进行了</a:t>
            </a:r>
            <a:r>
              <a:rPr lang="en-US" altLang="zh-CN" sz="2400" dirty="0"/>
              <a:t>16</a:t>
            </a:r>
            <a:r>
              <a:rPr lang="zh-CN" altLang="en-US" sz="2400" dirty="0"/>
              <a:t>次乘法。</a:t>
            </a:r>
            <a:endParaRPr lang="zh-CN" altLang="en-US" sz="2400" dirty="0"/>
          </a:p>
          <a:p>
            <a:pPr marL="0" indent="609600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现在考虑另外一种方法，令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=a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=a</a:t>
            </a:r>
            <a:r>
              <a:rPr lang="en-US" altLang="zh-CN" sz="2400" baseline="30000" dirty="0"/>
              <a:t>16</a:t>
            </a:r>
            <a:r>
              <a:rPr lang="zh-CN" altLang="en-US" sz="2400" dirty="0"/>
              <a:t>，可以看出，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=a</a:t>
            </a:r>
            <a:r>
              <a:rPr lang="en-US" altLang="zh-CN" sz="2400" baseline="-25000" dirty="0"/>
              <a:t>i-1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(1≤i≤4)</a:t>
            </a:r>
            <a:r>
              <a:rPr lang="zh-CN" altLang="en-US" sz="2400" dirty="0"/>
              <a:t>。于是，得到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共需要</a:t>
            </a:r>
            <a:r>
              <a:rPr lang="en-US" altLang="zh-CN" sz="2400" dirty="0"/>
              <a:t>4</a:t>
            </a:r>
            <a:r>
              <a:rPr lang="zh-CN" altLang="en-US" sz="2400" dirty="0"/>
              <a:t>次乘法。而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17</a:t>
            </a:r>
            <a:r>
              <a:rPr lang="en-US" altLang="zh-CN" sz="2400" dirty="0"/>
              <a:t>= a*a</a:t>
            </a:r>
            <a:r>
              <a:rPr lang="en-US" altLang="zh-CN" sz="2400" baseline="30000" dirty="0"/>
              <a:t>16</a:t>
            </a:r>
            <a:r>
              <a:rPr lang="en-US" altLang="zh-CN" sz="2400" dirty="0"/>
              <a:t>=a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*a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marL="0" indent="609600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也就是说，再进行一次乘法就可以得到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17</a:t>
            </a:r>
            <a:r>
              <a:rPr lang="zh-CN" altLang="en-US" sz="2400" dirty="0"/>
              <a:t>。这样，总共进行</a:t>
            </a:r>
            <a:r>
              <a:rPr lang="en-US" altLang="zh-CN" sz="2400" dirty="0"/>
              <a:t>5</a:t>
            </a:r>
            <a:r>
              <a:rPr lang="zh-CN" altLang="en-US" sz="2400" dirty="0"/>
              <a:t>次乘法就算出了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17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8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charRg st="8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9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charRg st="193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 noRot="1"/>
          </p:cNvSpPr>
          <p:nvPr>
            <p:ph type="title"/>
          </p:nvPr>
        </p:nvSpPr>
        <p:spPr>
          <a:xfrm>
            <a:off x="732155" y="30480"/>
            <a:ext cx="4511040" cy="69088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已知</a:t>
            </a:r>
            <a:r>
              <a:rPr lang="zh-CN" altLang="zh-CN" dirty="0">
                <a:sym typeface="+mn-ea"/>
              </a:rPr>
              <a:t>a</a:t>
            </a:r>
            <a:r>
              <a:rPr lang="zh-CN" altLang="zh-CN" dirty="0">
                <a:sym typeface="+mn-ea"/>
              </a:rPr>
              <a:t>，计算</a:t>
            </a:r>
            <a:r>
              <a:rPr lang="zh-CN" altLang="zh-CN" dirty="0">
                <a:sym typeface="+mn-ea"/>
              </a:rPr>
              <a:t>a</a:t>
            </a:r>
            <a:r>
              <a:rPr lang="zh-CN" altLang="zh-CN" baseline="30000" dirty="0">
                <a:sym typeface="+mn-ea"/>
              </a:rPr>
              <a:t>b</a:t>
            </a:r>
            <a:r>
              <a:rPr lang="zh-CN" altLang="zh-CN" dirty="0">
                <a:sym typeface="+mn-ea"/>
              </a:rPr>
              <a:t>:</a:t>
            </a:r>
            <a:endParaRPr lang="zh-CN" altLang="zh-CN" dirty="0">
              <a:sym typeface="+mn-ea"/>
            </a:endParaRPr>
          </a:p>
        </p:txBody>
      </p:sp>
      <p:sp>
        <p:nvSpPr>
          <p:cNvPr id="54275" name="Rectangle 3"/>
          <p:cNvSpPr>
            <a:spLocks noGrp="1" noRot="1"/>
          </p:cNvSpPr>
          <p:nvPr>
            <p:ph idx="1"/>
          </p:nvPr>
        </p:nvSpPr>
        <p:spPr>
          <a:xfrm>
            <a:off x="732155" y="827723"/>
            <a:ext cx="7772400" cy="2417762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求</a:t>
            </a:r>
            <a:r>
              <a:rPr lang="en-US" altLang="zh-CN" sz="2000" dirty="0"/>
              <a:t>a</a:t>
            </a:r>
            <a:r>
              <a:rPr lang="en-US" altLang="zh-CN" sz="2000" baseline="30000" dirty="0"/>
              <a:t>b</a:t>
            </a:r>
            <a:r>
              <a:rPr lang="zh-CN" altLang="en-US" sz="2000" dirty="0"/>
              <a:t>，将</a:t>
            </a:r>
            <a:r>
              <a:rPr lang="en-US" altLang="zh-CN" sz="2000" dirty="0"/>
              <a:t>b</a:t>
            </a:r>
            <a:r>
              <a:rPr lang="zh-CN" altLang="en-US" sz="2000" dirty="0"/>
              <a:t>表示成为二进制形式，并提取出其中的非零位。</a:t>
            </a:r>
            <a:endParaRPr lang="zh-CN" altLang="en-US" sz="2000" dirty="0"/>
          </a:p>
          <a:p>
            <a:pPr marL="0" indent="0">
              <a:buNone/>
            </a:pPr>
            <a:r>
              <a:rPr lang="zh-CN" sz="2000" dirty="0"/>
              <a:t>(a1)</a:t>
            </a:r>
            <a:r>
              <a:rPr lang="zh-CN" sz="2000" baseline="30000" dirty="0"/>
              <a:t>2</a:t>
            </a:r>
            <a:r>
              <a:rPr lang="zh-CN" sz="2000" dirty="0"/>
              <a:t>=a</a:t>
            </a:r>
            <a:r>
              <a:rPr lang="zh-CN" sz="2000" baseline="30000" dirty="0"/>
              <a:t>2</a:t>
            </a:r>
            <a:endParaRPr lang="zh-CN" sz="2000" baseline="30000" dirty="0"/>
          </a:p>
          <a:p>
            <a:pPr marL="0" indent="0">
              <a:buNone/>
            </a:pPr>
            <a:r>
              <a:rPr lang="zh-CN" sz="2000" dirty="0"/>
              <a:t>(a</a:t>
            </a:r>
            <a:r>
              <a:rPr lang="zh-CN" sz="2000" baseline="30000" dirty="0"/>
              <a:t>2</a:t>
            </a:r>
            <a:r>
              <a:rPr lang="zh-CN" sz="2000" dirty="0"/>
              <a:t>)</a:t>
            </a:r>
            <a:r>
              <a:rPr lang="zh-CN" sz="2000" baseline="30000" dirty="0"/>
              <a:t>2</a:t>
            </a:r>
            <a:r>
              <a:rPr lang="zh-CN" sz="2000" dirty="0"/>
              <a:t>=a</a:t>
            </a:r>
            <a:r>
              <a:rPr lang="zh-CN" sz="2000" baseline="30000" dirty="0"/>
              <a:t>4</a:t>
            </a:r>
            <a:endParaRPr lang="zh-CN" sz="2000" baseline="30000" dirty="0"/>
          </a:p>
          <a:p>
            <a:pPr marL="0" indent="0">
              <a:buNone/>
            </a:pPr>
            <a:r>
              <a:rPr lang="zh-CN" sz="2000" dirty="0"/>
              <a:t>(a</a:t>
            </a:r>
            <a:r>
              <a:rPr lang="zh-CN" sz="2000" baseline="30000" dirty="0"/>
              <a:t>4</a:t>
            </a:r>
            <a:r>
              <a:rPr lang="zh-CN" sz="2000" dirty="0"/>
              <a:t>)</a:t>
            </a:r>
            <a:r>
              <a:rPr lang="zh-CN" sz="2000" baseline="30000" dirty="0"/>
              <a:t>2</a:t>
            </a:r>
            <a:r>
              <a:rPr lang="zh-CN" sz="2000" dirty="0"/>
              <a:t>=a</a:t>
            </a:r>
            <a:r>
              <a:rPr lang="zh-CN" sz="2000" baseline="30000" dirty="0"/>
              <a:t>8</a:t>
            </a:r>
            <a:endParaRPr lang="zh-CN" sz="2000" baseline="30000" dirty="0"/>
          </a:p>
          <a:p>
            <a:pPr marL="0" indent="0">
              <a:buNone/>
            </a:pPr>
            <a:r>
              <a:rPr lang="zh-CN" sz="2000" dirty="0"/>
              <a:t>(a</a:t>
            </a:r>
            <a:r>
              <a:rPr lang="zh-CN" sz="2000" baseline="30000" dirty="0"/>
              <a:t>8</a:t>
            </a:r>
            <a:r>
              <a:rPr lang="zh-CN" sz="2000" dirty="0"/>
              <a:t>)</a:t>
            </a:r>
            <a:r>
              <a:rPr lang="zh-CN" sz="2000" baseline="30000" dirty="0"/>
              <a:t>2</a:t>
            </a:r>
            <a:r>
              <a:rPr lang="zh-CN" sz="2000" dirty="0"/>
              <a:t>=a</a:t>
            </a:r>
            <a:r>
              <a:rPr lang="zh-CN" sz="2000" baseline="30000" dirty="0"/>
              <a:t>16</a:t>
            </a:r>
            <a:endParaRPr lang="zh-CN" sz="2000" baseline="30000" dirty="0"/>
          </a:p>
          <a:p>
            <a:pPr marL="0" indent="0">
              <a:buNone/>
            </a:pPr>
            <a:r>
              <a:rPr lang="zh-CN" sz="2000" dirty="0"/>
              <a:t>(a</a:t>
            </a:r>
            <a:r>
              <a:rPr lang="zh-CN" sz="2000" baseline="30000" dirty="0"/>
              <a:t>16</a:t>
            </a:r>
            <a:r>
              <a:rPr lang="zh-CN" sz="2000" dirty="0"/>
              <a:t>)</a:t>
            </a:r>
            <a:r>
              <a:rPr lang="zh-CN" sz="2000" baseline="30000" dirty="0"/>
              <a:t>2</a:t>
            </a:r>
            <a:r>
              <a:rPr lang="zh-CN" sz="2000" dirty="0"/>
              <a:t>=a</a:t>
            </a:r>
            <a:r>
              <a:rPr lang="zh-CN" sz="2000" baseline="30000" dirty="0"/>
              <a:t>32</a:t>
            </a:r>
            <a:endParaRPr lang="zh-CN" sz="2000" dirty="0"/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3639185"/>
            <a:ext cx="2425700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5461635"/>
            <a:ext cx="3181350" cy="10382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0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4238" y="200025"/>
          <a:ext cx="14160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91845" imgH="461010" progId="Package">
                  <p:embed/>
                </p:oleObj>
              </mc:Choice>
              <mc:Fallback>
                <p:oleObj name="" r:id="rId3" imgW="791845" imgH="461010" progId="Packag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4238" y="200025"/>
                        <a:ext cx="141605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75" y="2057083"/>
            <a:ext cx="5619750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Rot="1"/>
          </p:cNvSpPr>
          <p:nvPr>
            <p:ph type="title"/>
          </p:nvPr>
        </p:nvSpPr>
        <p:spPr>
          <a:xfrm>
            <a:off x="789305" y="142240"/>
            <a:ext cx="2560955" cy="65151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算法分析 </a:t>
            </a:r>
            <a:endParaRPr lang="zh-CN" altLang="zh-CN" dirty="0">
              <a:sym typeface="+mn-ea"/>
            </a:endParaRP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1815" y="908050"/>
            <a:ext cx="11076940" cy="40252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的位数为                 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、采用高精度运算计算和输出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位数字。设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对应的高精度数组；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我们将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转换为对应的二进制数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000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…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00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，其中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00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的权为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    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           =(          )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。将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对应二进制数中值为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的权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的次幂，组成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  <a:r>
              <a:rPr kumimoji="0" lang="en-US" altLang="zh-CN" sz="200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的一项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     )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，显然，后一项为前一项的平方。当前项存储在高精度数组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中，取后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-1=              -1=                                 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93725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我们将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对应二进制数中值为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的每一项连乘起来，每一次的乘积取后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位，最后的乘积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对应的高精度数组。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Rectangle 4"/>
          <p:cNvSpPr/>
          <p:nvPr/>
        </p:nvSpPr>
        <p:spPr>
          <a:xfrm>
            <a:off x="5681663" y="33099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5"/>
          <p:cNvGraphicFramePr/>
          <p:nvPr/>
        </p:nvGraphicFramePr>
        <p:xfrm>
          <a:off x="4429760" y="928688"/>
          <a:ext cx="1676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25500" imgH="241300" progId="Equation.3">
                  <p:embed/>
                </p:oleObj>
              </mc:Choice>
              <mc:Fallback>
                <p:oleObj name="" r:id="rId1" imgW="825500" imgH="2413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9760" y="928688"/>
                        <a:ext cx="16764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6"/>
          <p:cNvSpPr/>
          <p:nvPr/>
        </p:nvSpPr>
        <p:spPr>
          <a:xfrm>
            <a:off x="6000750" y="33337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6" name="Rectangle 7"/>
          <p:cNvSpPr/>
          <p:nvPr/>
        </p:nvSpPr>
        <p:spPr>
          <a:xfrm>
            <a:off x="6000750" y="33337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7" name="Rectangle 8"/>
          <p:cNvSpPr/>
          <p:nvPr/>
        </p:nvSpPr>
        <p:spPr>
          <a:xfrm>
            <a:off x="6000750" y="33337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5" name="Object 9"/>
          <p:cNvGraphicFramePr/>
          <p:nvPr/>
        </p:nvGraphicFramePr>
        <p:xfrm>
          <a:off x="1363980" y="2409825"/>
          <a:ext cx="51879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0500" imgH="190500" progId="Equation.3">
                  <p:embed/>
                </p:oleObj>
              </mc:Choice>
              <mc:Fallback>
                <p:oleObj name="" r:id="rId3" imgW="190500" imgH="1905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980" y="2409825"/>
                        <a:ext cx="518795" cy="54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0"/>
          <p:cNvSpPr/>
          <p:nvPr/>
        </p:nvSpPr>
        <p:spPr>
          <a:xfrm>
            <a:off x="6000750" y="33337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6" name="Object 11"/>
          <p:cNvGraphicFramePr/>
          <p:nvPr/>
        </p:nvGraphicFramePr>
        <p:xfrm>
          <a:off x="1527810" y="3226435"/>
          <a:ext cx="231330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850265" imgH="190500" progId="Equation.3">
                  <p:embed/>
                </p:oleObj>
              </mc:Choice>
              <mc:Fallback>
                <p:oleObj name="" r:id="rId5" imgW="850265" imgH="190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810" y="3226435"/>
                        <a:ext cx="231330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2"/>
          <p:cNvGraphicFramePr/>
          <p:nvPr/>
        </p:nvGraphicFramePr>
        <p:xfrm>
          <a:off x="1967230" y="2463800"/>
          <a:ext cx="84328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42900" imgH="190500" progId="Equation.3">
                  <p:embed/>
                </p:oleObj>
              </mc:Choice>
              <mc:Fallback>
                <p:oleObj name="" r:id="rId7" imgW="342900" imgH="1905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7230" y="2463800"/>
                        <a:ext cx="84328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4"/>
          <p:cNvGraphicFramePr/>
          <p:nvPr/>
        </p:nvGraphicFramePr>
        <p:xfrm>
          <a:off x="2964815" y="2494280"/>
          <a:ext cx="60642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54000" imgH="190500" progId="Equation.3">
                  <p:embed/>
                </p:oleObj>
              </mc:Choice>
              <mc:Fallback>
                <p:oleObj name="" r:id="rId9" imgW="254000" imgH="1905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4815" y="2494280"/>
                        <a:ext cx="606425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5"/>
          <p:cNvGraphicFramePr/>
          <p:nvPr/>
        </p:nvGraphicFramePr>
        <p:xfrm>
          <a:off x="684530" y="2842260"/>
          <a:ext cx="42037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90500" imgH="190500" progId="Equation.3">
                  <p:embed/>
                </p:oleObj>
              </mc:Choice>
              <mc:Fallback>
                <p:oleObj name="" r:id="rId11" imgW="190500" imgH="1905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530" y="2842260"/>
                        <a:ext cx="420370" cy="49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9"/>
          <p:cNvGraphicFramePr/>
          <p:nvPr/>
        </p:nvGraphicFramePr>
        <p:xfrm>
          <a:off x="2230120" y="3622675"/>
          <a:ext cx="90932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2" imgW="431800" imgH="228600" progId="Equation.3">
                  <p:embed/>
                </p:oleObj>
              </mc:Choice>
              <mc:Fallback>
                <p:oleObj name="" r:id="rId12" imgW="4318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120" y="3622675"/>
                        <a:ext cx="90932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1"/>
          <p:cNvGraphicFramePr/>
          <p:nvPr/>
        </p:nvGraphicFramePr>
        <p:xfrm>
          <a:off x="3466465" y="3623310"/>
          <a:ext cx="188849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4" imgW="1244600" imgH="292100" progId="Equation.3">
                  <p:embed/>
                </p:oleObj>
              </mc:Choice>
              <mc:Fallback>
                <p:oleObj name="" r:id="rId14" imgW="1244600" imgH="2921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66465" y="3623310"/>
                        <a:ext cx="1888490" cy="481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Box 21"/>
          <p:cNvSpPr txBox="1"/>
          <p:nvPr/>
        </p:nvSpPr>
        <p:spPr>
          <a:xfrm>
            <a:off x="6434455" y="849630"/>
            <a:ext cx="38747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dirty="0">
                <a:latin typeface="宋体" panose="02010600030101010101" pitchFamily="2" charset="-122"/>
              </a:rPr>
              <a:t>//floor(p*log10(2))+1;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xfrm>
            <a:off x="877570" y="69215"/>
            <a:ext cx="4392613" cy="719138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计算</a:t>
            </a:r>
            <a:r>
              <a:rPr lang="zh-CN" altLang="zh-CN" dirty="0">
                <a:sym typeface="+mn-ea"/>
              </a:rPr>
              <a:t>ans←ans*</a:t>
            </a:r>
            <a:r>
              <a:rPr lang="en-US" altLang="zh-CN" dirty="0">
                <a:sym typeface="+mn-ea"/>
              </a:rPr>
              <a:t>l</a:t>
            </a:r>
            <a:r>
              <a:rPr lang="zh-CN" altLang="zh-CN" dirty="0">
                <a:sym typeface="+mn-ea"/>
              </a:rPr>
              <a:t> </a:t>
            </a:r>
            <a:endParaRPr lang="zh-CN" alt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059815"/>
            <a:ext cx="8328025" cy="473773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Rot="1"/>
          </p:cNvSpPr>
          <p:nvPr>
            <p:ph type="title"/>
          </p:nvPr>
        </p:nvSpPr>
        <p:spPr>
          <a:xfrm>
            <a:off x="808990" y="188913"/>
            <a:ext cx="3170238" cy="64770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计算</a:t>
            </a:r>
            <a:r>
              <a:rPr lang="zh-CN" altLang="zh-CN" dirty="0">
                <a:sym typeface="+mn-ea"/>
              </a:rPr>
              <a:t>l←l</a:t>
            </a:r>
            <a:r>
              <a:rPr lang="zh-CN" altLang="zh-CN" baseline="30000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</a:t>
            </a:r>
            <a:endParaRPr lang="zh-CN" alt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1075055"/>
            <a:ext cx="5890260" cy="447865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4"/>
          <p:cNvSpPr txBox="1"/>
          <p:nvPr/>
        </p:nvSpPr>
        <p:spPr>
          <a:xfrm>
            <a:off x="842010" y="2141538"/>
            <a:ext cx="71262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最大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:2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32-1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2147483648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亿）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(4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TextBox 5"/>
          <p:cNvSpPr txBox="1"/>
          <p:nvPr/>
        </p:nvSpPr>
        <p:spPr>
          <a:xfrm>
            <a:off x="842010" y="2540318"/>
            <a:ext cx="87487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long long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最大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:2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64-1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23372036854775808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位）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(8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TextBox 6"/>
          <p:cNvSpPr txBox="1"/>
          <p:nvPr/>
        </p:nvSpPr>
        <p:spPr>
          <a:xfrm>
            <a:off x="842010" y="1742758"/>
            <a:ext cx="71262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最大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:2</a:t>
            </a:r>
            <a:r>
              <a:rPr lang="en-US" altLang="zh-CN" sz="20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16-1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32768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万多）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Box 8"/>
          <p:cNvSpPr txBox="1"/>
          <p:nvPr/>
        </p:nvSpPr>
        <p:spPr>
          <a:xfrm>
            <a:off x="842010" y="877570"/>
            <a:ext cx="10048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整型：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010" y="3442653"/>
            <a:ext cx="677068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1KB=1024B, 1M=1024KB; 128M=134217728B 134217728B/8=16777216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longint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Rot="1"/>
          </p:cNvSpPr>
          <p:nvPr>
            <p:ph sz="half" idx="1"/>
          </p:nvPr>
        </p:nvSpPr>
        <p:spPr>
          <a:xfrm>
            <a:off x="741045" y="-13970"/>
            <a:ext cx="5633720" cy="6888480"/>
          </a:xfrm>
        </p:spPr>
        <p:txBody>
          <a:bodyPr vert="horz" wrap="square" lIns="91440" tIns="45720" rIns="91440" bIns="45720" anchor="t"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#include&lt;iostream&gt;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#include&lt;cstring&gt;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#include&lt;cmath&gt;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using namespace std;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const int maxn=501;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int ans[maxn], l[maxn], p;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void ans_L(){ //ans=ans*l}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void L_L(){ //l=l*l }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int main(){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cin&gt;&gt;p;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cout&lt;&lt;(floor(p*log10(2))+1)&lt;&lt;endl;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memset(l, 0, sizeof(l)); l[0]=2; //l=2 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memset(ans, 0, sizeof(ans)); ans[0]=1;  //ans=1; 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while(p){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if(p%2==1) ans_L();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p=p/2;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L_L();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}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ans[0]--;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for(int i=499; i&gt;=0; i--){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cout&lt;&lt;ans[i];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if(i%50==0) cout&lt;&lt;endl;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}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return 0;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}</a:t>
            </a:r>
            <a:endParaRPr lang="en-US" altLang="zh-CN" sz="1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98" name="Object 2"/>
          <p:cNvGraphicFramePr/>
          <p:nvPr/>
        </p:nvGraphicFramePr>
        <p:xfrm>
          <a:off x="9075420" y="405130"/>
          <a:ext cx="142303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showAsIcon="1" r:id="rId1" imgW="733425" imgH="497840" progId="Package">
                  <p:embed/>
                </p:oleObj>
              </mc:Choice>
              <mc:Fallback>
                <p:oleObj name="" showAsIcon="1" r:id="rId1" imgW="733425" imgH="497840" progId="Packag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75420" y="405130"/>
                        <a:ext cx="142303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7501890" y="2313305"/>
            <a:ext cx="3200400" cy="4305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#include&lt;iostream&gt;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int main(){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int ans, l, p;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cin&gt;&gt;p;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l=2; ans=1;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while(p){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   if(p%2==1) ans=ans*l;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   p=p/2;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   l=l*l;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}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cout&lt;&lt;ans;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   return 0;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  <a:p>
            <a:pPr marR="0" algn="just" defTabSz="914400" rtl="0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 sz="1800" cap="none" spc="0" normalizeH="0" baseline="0" dirty="0">
                <a:latin typeface="+mn-lt"/>
                <a:ea typeface="+mn-ea"/>
                <a:cs typeface="+mn-cs"/>
              </a:rPr>
              <a:t>}</a:t>
            </a:r>
            <a:endParaRPr kumimoji="0" lang="en-US" altLang="zh-CN" sz="1800" cap="none" spc="0" normalizeH="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noProof="0">
                <a:latin typeface="+mj-ea"/>
                <a:ea typeface="+mj-ea"/>
                <a:cs typeface="+mn-cs"/>
                <a:sym typeface="+mn-ea"/>
              </a:rPr>
              <a:t>高精度除法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xfrm>
            <a:off x="292100" y="464820"/>
            <a:ext cx="5259070" cy="6362700"/>
          </a:xfrm>
        </p:spPr>
        <p:txBody>
          <a:bodyPr vert="horz" wrap="square" lIns="91440" tIns="45720" rIns="91440" bIns="45720" anchor="t"/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const int MAXN=5005;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int A[MAXN],B[MAXN],Ans[MAXN],C[MAXN]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int Len_A,Len_B,Len_Ans;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void Read(int *A){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string cur;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cin&gt;&gt;cur;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A[0]=cur.length();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for(int i=1; i&lt;=A[0]; i++) A[i]=cur[i-1]-48;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reverse(A+1, A+A[0]+1);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bool Big(){  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return C[0]&gt;B[0;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for(int i=</a:t>
            </a:r>
            <a:r>
              <a:rPr lang="en-US" altLang="zh-CN" sz="1600" dirty="0">
                <a:solidFill>
                  <a:srgbClr val="FF0000"/>
                </a:solidFill>
              </a:rPr>
              <a:t>C[0]</a:t>
            </a:r>
            <a:r>
              <a:rPr lang="en-US" altLang="zh-CN" sz="1600" dirty="0"/>
              <a:t>; [i&gt;=1; i--)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  if(C[i]!=B[i]) return C[i]&gt;B[i] 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return true;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void Minus(){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int c=0;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for(int i=1; i&lt;=C[0]; i++){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C[i]-=B[i]+c;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if(C[i]&lt;0) {C[i]+=10; c=1;}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    else c=0;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    while </a:t>
            </a:r>
            <a:r>
              <a:rPr lang="en-US" altLang="zh-CN" sz="1600" dirty="0">
                <a:solidFill>
                  <a:srgbClr val="FF0000"/>
                </a:solidFill>
              </a:rPr>
              <a:t>(C[0]&gt;1 &amp;&amp; C[C[0]]==0) C[0]--;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5551170" y="464185"/>
            <a:ext cx="6462395" cy="62058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void output(int *A){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for(int j=A[0]; j&gt;=1; j--) cout&lt;&lt;A[j];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cout&lt;&lt;endl;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}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int main(){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Read(A);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Read(B);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C[0]=0;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for(int i=A[0]; i&gt;=1; i--){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for(int j=C[0]; j&gt;=1; j--) C[j+1]=C[j];//余数*10+A[i]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C[1]=A[i];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C[0]++;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while(Big()){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    Minus();  //C=C-B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    Ans[i]++; //商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    }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}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Ans[0]=A[0];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while(Ans[0]&gt;1 &amp;&amp; Ans[Ans[0]]==0) Ans[0]--;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output(Ans);  //输出商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output(C);  //输出余数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    return 0;</a:t>
            </a:r>
            <a:endParaRPr kumimoji="0" lang="en-US" altLang="zh-CN" sz="1400" b="1" kern="0" cap="none" spc="0" normalizeH="0" baseline="0" noProof="0">
              <a:latin typeface="+mn-lt"/>
              <a:ea typeface="+mn-ea"/>
              <a:cs typeface="+mn-cs"/>
            </a:endParaRPr>
          </a:p>
          <a:p>
            <a:pPr marR="0" algn="l" defTabSz="914400" rtl="0"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1600" cap="none" spc="0" normalizeH="0" baseline="0" dirty="0">
                <a:latin typeface="华文中宋" charset="0"/>
                <a:ea typeface="华文中宋" charset="0"/>
                <a:cs typeface="+mn-cs"/>
              </a:rPr>
              <a:t>}</a:t>
            </a:r>
            <a:endParaRPr kumimoji="0" lang="en-US" altLang="zh-CN" sz="1600" cap="none" spc="0" normalizeH="0" baseline="0" dirty="0">
              <a:latin typeface="华文中宋" charset="0"/>
              <a:ea typeface="华文中宋" charset="0"/>
              <a:cs typeface="+mn-cs"/>
            </a:endParaRPr>
          </a:p>
        </p:txBody>
      </p:sp>
      <p:graphicFrame>
        <p:nvGraphicFramePr>
          <p:cNvPr id="5122" name="Object 5"/>
          <p:cNvGraphicFramePr/>
          <p:nvPr/>
        </p:nvGraphicFramePr>
        <p:xfrm>
          <a:off x="10692130" y="20955"/>
          <a:ext cx="101981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showAsIcon="1" r:id="rId1" imgW="633730" imgH="497840" progId="Package">
                  <p:embed/>
                </p:oleObj>
              </mc:Choice>
              <mc:Fallback>
                <p:oleObj name="" showAsIcon="1" r:id="rId1" imgW="633730" imgH="497840" progId="Packag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92130" y="20955"/>
                        <a:ext cx="1019810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808355" y="450215"/>
            <a:ext cx="4747260" cy="56388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 fontScale="90000"/>
          </a:bodyPr>
          <a:p>
            <a:pPr lvl="0" indent="0" algn="l">
              <a:lnSpc>
                <a:spcPct val="90000"/>
              </a:lnSpc>
            </a:pPr>
            <a:r>
              <a:rPr lang="zh-CN" altLang="zh-CN" sz="3600" dirty="0">
                <a:cs typeface="+mj-cs"/>
                <a:sym typeface="+mn-ea"/>
              </a:rPr>
              <a:t>高精度除以低精度</a:t>
            </a:r>
            <a:endParaRPr lang="zh-CN" altLang="zh-CN" sz="3600" dirty="0">
              <a:cs typeface="+mj-cs"/>
              <a:sym typeface="+mn-ea"/>
            </a:endParaRPr>
          </a:p>
        </p:txBody>
      </p:sp>
      <p:graphicFrame>
        <p:nvGraphicFramePr>
          <p:cNvPr id="6146" name="Object 2"/>
          <p:cNvGraphicFramePr/>
          <p:nvPr/>
        </p:nvGraphicFramePr>
        <p:xfrm>
          <a:off x="9120505" y="549275"/>
          <a:ext cx="1570990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showAsIcon="1" r:id="rId1" imgW="715010" imgH="497840" progId="Package">
                  <p:embed/>
                </p:oleObj>
              </mc:Choice>
              <mc:Fallback>
                <p:oleObj name="" showAsIcon="1" r:id="rId1" imgW="715010" imgH="497840" progId="Packag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20505" y="549275"/>
                        <a:ext cx="1570990" cy="1093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5" y="1263015"/>
            <a:ext cx="6571615" cy="4385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245745"/>
            <a:ext cx="9099550" cy="5113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5359083"/>
            <a:ext cx="4225925" cy="576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70" y="6006783"/>
            <a:ext cx="4538663" cy="57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TextBox 4"/>
          <p:cNvSpPr txBox="1"/>
          <p:nvPr/>
        </p:nvSpPr>
        <p:spPr>
          <a:xfrm>
            <a:off x="910908" y="2047558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TextBox 5"/>
          <p:cNvSpPr txBox="1"/>
          <p:nvPr/>
        </p:nvSpPr>
        <p:spPr>
          <a:xfrm>
            <a:off x="910908" y="1542733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TextBox 8"/>
          <p:cNvSpPr txBox="1"/>
          <p:nvPr/>
        </p:nvSpPr>
        <p:spPr>
          <a:xfrm>
            <a:off x="910908" y="2982595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TextBox 9"/>
          <p:cNvSpPr txBox="1"/>
          <p:nvPr/>
        </p:nvSpPr>
        <p:spPr>
          <a:xfrm>
            <a:off x="910908" y="3919220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TextBox 10"/>
          <p:cNvSpPr txBox="1"/>
          <p:nvPr/>
        </p:nvSpPr>
        <p:spPr>
          <a:xfrm>
            <a:off x="910908" y="4855845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TextBox 11"/>
          <p:cNvSpPr txBox="1"/>
          <p:nvPr/>
        </p:nvSpPr>
        <p:spPr>
          <a:xfrm>
            <a:off x="910908" y="5503545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TextBox 12"/>
          <p:cNvSpPr txBox="1"/>
          <p:nvPr/>
        </p:nvSpPr>
        <p:spPr>
          <a:xfrm>
            <a:off x="910908" y="6079808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TextBox 9"/>
          <p:cNvSpPr txBox="1"/>
          <p:nvPr/>
        </p:nvSpPr>
        <p:spPr>
          <a:xfrm>
            <a:off x="910908" y="4424045"/>
            <a:ext cx="395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TextBox 12"/>
          <p:cNvSpPr txBox="1"/>
          <p:nvPr/>
        </p:nvSpPr>
        <p:spPr>
          <a:xfrm>
            <a:off x="839470" y="607695"/>
            <a:ext cx="14747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高精度题目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0" name="Text Box 4">
            <a:hlinkClick r:id="rId1" action="ppaction://hlinksldjump"/>
          </p:cNvPr>
          <p:cNvSpPr txBox="1"/>
          <p:nvPr/>
        </p:nvSpPr>
        <p:spPr>
          <a:xfrm>
            <a:off x="966153" y="973138"/>
            <a:ext cx="53133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rPr>
              <a:t>转换数据类型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华文新魏" pitchFamily="2" charset="-122"/>
            </a:endParaRPr>
          </a:p>
        </p:txBody>
      </p:sp>
      <p:sp>
        <p:nvSpPr>
          <p:cNvPr id="80901" name="Text Box 5">
            <a:hlinkClick r:id="rId2" action="ppaction://hlinksldjump"/>
          </p:cNvPr>
          <p:cNvSpPr txBox="1"/>
          <p:nvPr/>
        </p:nvSpPr>
        <p:spPr>
          <a:xfrm>
            <a:off x="966153" y="1618298"/>
            <a:ext cx="46704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rPr>
              <a:t>加法运算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华文新魏" pitchFamily="2" charset="-122"/>
            </a:endParaRPr>
          </a:p>
        </p:txBody>
      </p:sp>
      <p:sp>
        <p:nvSpPr>
          <p:cNvPr id="80902" name="Text Box 6">
            <a:hlinkClick r:id="rId3" action="ppaction://hlinksldjump"/>
          </p:cNvPr>
          <p:cNvSpPr txBox="1"/>
          <p:nvPr/>
        </p:nvSpPr>
        <p:spPr>
          <a:xfrm>
            <a:off x="966153" y="2346960"/>
            <a:ext cx="41703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rPr>
              <a:t>减法运算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华文新魏" pitchFamily="2" charset="-122"/>
            </a:endParaRPr>
          </a:p>
        </p:txBody>
      </p:sp>
      <p:sp>
        <p:nvSpPr>
          <p:cNvPr id="80903" name="Text Box 7">
            <a:hlinkClick r:id="rId3" action="ppaction://hlinksldjump"/>
          </p:cNvPr>
          <p:cNvSpPr txBox="1"/>
          <p:nvPr/>
        </p:nvSpPr>
        <p:spPr>
          <a:xfrm>
            <a:off x="929958" y="2991803"/>
            <a:ext cx="4241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rPr>
              <a:t>乘法运算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华文新魏" pitchFamily="2" charset="-122"/>
            </a:endParaRPr>
          </a:p>
        </p:txBody>
      </p:sp>
      <p:sp>
        <p:nvSpPr>
          <p:cNvPr id="80904" name="Text Box 8">
            <a:hlinkClick r:id="rId3" action="ppaction://hlinksldjump"/>
          </p:cNvPr>
          <p:cNvSpPr txBox="1"/>
          <p:nvPr/>
        </p:nvSpPr>
        <p:spPr>
          <a:xfrm>
            <a:off x="966153" y="3637280"/>
            <a:ext cx="33829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rPr>
              <a:t>除法运算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  <p:bldP spid="80902" grpId="0"/>
      <p:bldP spid="80903" grpId="0"/>
      <p:bldP spid="809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3"/>
          <p:cNvSpPr txBox="1"/>
          <p:nvPr/>
        </p:nvSpPr>
        <p:spPr>
          <a:xfrm>
            <a:off x="655320" y="1180465"/>
            <a:ext cx="917384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 1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、数据的接收与存储。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800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能表示多个数的数据类型有两种：数组和字符串。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800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）数组：每个数组元素存储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位，有多少位就需要多少个数组元素；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800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）字符串：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数字以字符串形式读入，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必须将它转化为数值再进行运算。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 2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、计算结果位数的确定。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800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两数之和的位数最大为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较大的数的位数加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800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乘积的位数最大为两个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因子的位数之和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、进位处理和借位处理。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、商和余数的求法。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/>
          </p:cNvSpPr>
          <p:nvPr>
            <p:ph type="title"/>
          </p:nvPr>
        </p:nvSpPr>
        <p:spPr>
          <a:xfrm>
            <a:off x="655320" y="294005"/>
            <a:ext cx="4289425" cy="641350"/>
          </a:xfrm>
        </p:spPr>
        <p:txBody>
          <a:bodyPr vert="horz" wrap="square" lIns="91440" tIns="45720" rIns="91440" bIns="45720" anchor="b"/>
          <a:p>
            <a:pPr indent="0"/>
            <a:r>
              <a:rPr lang="zh-CN" altLang="zh-CN" dirty="0"/>
              <a:t>几个基本问题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5805" y="201930"/>
            <a:ext cx="4114800" cy="802640"/>
          </a:xfrm>
          <a:noFill/>
          <a:ln w="9525">
            <a:noFill/>
          </a:ln>
        </p:spPr>
        <p:txBody>
          <a:bodyPr vert="horz" wrap="square" lIns="91440" tIns="45720" rIns="91440" bIns="45720" numCol="0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数据类型的转换</a:t>
            </a:r>
            <a:r>
              <a:rPr lang="zh-CN" altLang="zh-CN" dirty="0">
                <a:sym typeface="+mn-ea"/>
              </a:rPr>
              <a:t> </a:t>
            </a:r>
            <a:endParaRPr lang="zh-CN" altLang="zh-CN" dirty="0">
              <a:sym typeface="+mn-ea"/>
            </a:endParaRPr>
          </a:p>
        </p:txBody>
      </p:sp>
      <p:sp>
        <p:nvSpPr>
          <p:cNvPr id="39940" name="Text Box 4"/>
          <p:cNvSpPr txBox="1"/>
          <p:nvPr/>
        </p:nvSpPr>
        <p:spPr>
          <a:xfrm>
            <a:off x="725805" y="1227455"/>
            <a:ext cx="105670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74675" algn="just">
              <a:spcBef>
                <a:spcPct val="20000"/>
              </a:spcBef>
              <a:buSzPct val="90000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在变量运算对象的数值范围为任何数据类型所无法容纳的情况下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采用整数数组（每一个元素对应一位十进制数，由其下标顺序指明位序号）。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4675" algn="just">
              <a:spcBef>
                <a:spcPct val="20000"/>
              </a:spcBef>
              <a:buSzPct val="9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、采用数串形式输入，并将其转化为整数数组。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4675" algn="just">
              <a:spcBef>
                <a:spcPct val="20000"/>
              </a:spcBef>
              <a:buSzPct val="9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、该数组的运算规则如同算术运算。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4675" algn="just">
              <a:spcBef>
                <a:spcPct val="20000"/>
              </a:spcBef>
              <a:buSzPct val="9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、用一个整数变量记录数据的实际长度（即数组的元素个数）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5"/>
          <p:cNvGraphicFramePr/>
          <p:nvPr/>
        </p:nvGraphicFramePr>
        <p:xfrm>
          <a:off x="11015345" y="202565"/>
          <a:ext cx="871855" cy="7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488950" imgH="497840" progId="Package">
                  <p:embed/>
                </p:oleObj>
              </mc:Choice>
              <mc:Fallback>
                <p:oleObj name="" showAsIcon="1" r:id="rId1" imgW="488950" imgH="49784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15345" y="202565"/>
                        <a:ext cx="871855" cy="700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Rot="1"/>
          </p:cNvSpPr>
          <p:nvPr/>
        </p:nvSpPr>
        <p:spPr>
          <a:xfrm>
            <a:off x="725170" y="3288030"/>
            <a:ext cx="10290175" cy="16617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 A[MAXN],Len_A,c;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string s;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cin&gt;&gt;s;//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以字符串形式读入数据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Len_A=s.length();//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计算字符串长度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for(int i=0; i&lt;Len_A; i++) A[Len_A-1-i]=s[i]-48;//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逐位转换为数字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7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0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46760" y="145415"/>
            <a:ext cx="4291013" cy="642938"/>
          </a:xfr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0">
            <a:normAutofit/>
          </a:bodyPr>
          <a:p>
            <a:pPr lvl="0" algn="l"/>
            <a:r>
              <a:rPr lang="zh-CN" altLang="zh-CN" dirty="0">
                <a:sym typeface="+mn-ea"/>
              </a:rPr>
              <a:t>数据类型的转换</a:t>
            </a:r>
            <a:r>
              <a:rPr lang="zh-CN" altLang="zh-CN" dirty="0">
                <a:sym typeface="+mn-ea"/>
              </a:rPr>
              <a:t> </a:t>
            </a:r>
            <a:endParaRPr lang="zh-CN" altLang="zh-CN" dirty="0">
              <a:sym typeface="+mn-ea"/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746760" y="927735"/>
            <a:ext cx="7434580" cy="5825490"/>
          </a:xfrm>
        </p:spPr>
        <p:txBody>
          <a:bodyPr vert="horz" wrap="square" lIns="91440" tIns="45720" rIns="91440" bIns="45720" anchor="t"/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#include&lt;iostream&gt;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#include&lt;string&gt;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#include&lt;algorithm&gt;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using namespace std;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const int MAXN=10005;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int main(){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int A[MAXN],Len_A;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string s;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cin&gt;&gt;s;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Len_A=s.length();//</a:t>
            </a:r>
            <a:r>
              <a:rPr lang="zh-CN" altLang="en-US" sz="1600" dirty="0">
                <a:latin typeface="宋体" panose="02010600030101010101" pitchFamily="2" charset="-122"/>
              </a:rPr>
              <a:t>计算字符串长度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for(int i=0; i&lt;Len_A; i++) A[i]=s[i]-48;//</a:t>
            </a:r>
            <a:r>
              <a:rPr lang="zh-CN" altLang="en-US" sz="1600" dirty="0">
                <a:latin typeface="宋体" panose="02010600030101010101" pitchFamily="2" charset="-122"/>
              </a:rPr>
              <a:t>逐位转换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for(int i=0; i&lt;Len_A; i++) cout&lt;&lt;A[i];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cout&lt;&lt;endl;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for(int i=0; i&lt;Len_A; i++) A[Len_A-1-i]=s[i]-48;//</a:t>
            </a:r>
            <a:r>
              <a:rPr lang="zh-CN" altLang="en-US" sz="1600" dirty="0">
                <a:latin typeface="宋体" panose="02010600030101010101" pitchFamily="2" charset="-122"/>
              </a:rPr>
              <a:t>逐位转换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//reverse(A,A+Len_A);//</a:t>
            </a:r>
            <a:r>
              <a:rPr lang="zh-CN" altLang="en-US" sz="1600" dirty="0">
                <a:latin typeface="宋体" panose="02010600030101010101" pitchFamily="2" charset="-122"/>
              </a:rPr>
              <a:t>数字水平翻转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for(int i=0; i&lt;Len_A; i++) cout&lt;&lt;A[i];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cout&lt;&lt;endl;	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return 0;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}</a:t>
            </a:r>
            <a:endParaRPr lang="en-US" altLang="zh-CN" sz="1600" dirty="0"/>
          </a:p>
        </p:txBody>
      </p:sp>
      <p:grpSp>
        <p:nvGrpSpPr>
          <p:cNvPr id="14340" name="组合 13"/>
          <p:cNvGrpSpPr/>
          <p:nvPr/>
        </p:nvGrpSpPr>
        <p:grpSpPr>
          <a:xfrm>
            <a:off x="9177020" y="2430780"/>
            <a:ext cx="2232025" cy="872204"/>
            <a:chOff x="6911752" y="4509120"/>
            <a:chExt cx="2232248" cy="872467"/>
          </a:xfrm>
        </p:grpSpPr>
        <p:sp>
          <p:nvSpPr>
            <p:cNvPr id="14344" name="TextBox 7"/>
            <p:cNvSpPr txBox="1"/>
            <p:nvPr/>
          </p:nvSpPr>
          <p:spPr>
            <a:xfrm>
              <a:off x="6911752" y="4797152"/>
              <a:ext cx="1656184" cy="3684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a:987654321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Box 8"/>
            <p:cNvSpPr txBox="1"/>
            <p:nvPr/>
          </p:nvSpPr>
          <p:spPr>
            <a:xfrm>
              <a:off x="6911752" y="5013176"/>
              <a:ext cx="1368152" cy="3684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b:654321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TextBox 9"/>
            <p:cNvSpPr txBox="1"/>
            <p:nvPr/>
          </p:nvSpPr>
          <p:spPr>
            <a:xfrm>
              <a:off x="7106260" y="4509120"/>
              <a:ext cx="2037740" cy="3684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123456789……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1" name="TextBox 10"/>
          <p:cNvSpPr txBox="1"/>
          <p:nvPr/>
        </p:nvSpPr>
        <p:spPr>
          <a:xfrm>
            <a:off x="9105583" y="559118"/>
            <a:ext cx="23749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123456789+123456=?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TextBox 11"/>
          <p:cNvSpPr txBox="1"/>
          <p:nvPr/>
        </p:nvSpPr>
        <p:spPr>
          <a:xfrm>
            <a:off x="9177020" y="1278255"/>
            <a:ext cx="237648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123456789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     123456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2340" y="4587240"/>
            <a:ext cx="3103563" cy="187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13"/>
          <p:cNvGrpSpPr/>
          <p:nvPr/>
        </p:nvGrpSpPr>
        <p:grpSpPr>
          <a:xfrm>
            <a:off x="9394825" y="3731895"/>
            <a:ext cx="2085975" cy="914379"/>
            <a:chOff x="6911752" y="4509120"/>
            <a:chExt cx="2232248" cy="844014"/>
          </a:xfrm>
        </p:grpSpPr>
        <p:sp>
          <p:nvSpPr>
            <p:cNvPr id="12290" name="TextBox 7"/>
            <p:cNvSpPr txBox="1"/>
            <p:nvPr/>
          </p:nvSpPr>
          <p:spPr>
            <a:xfrm>
              <a:off x="6911752" y="4797152"/>
              <a:ext cx="1656184" cy="3399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a:987654321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1" name="TextBox 8"/>
            <p:cNvSpPr txBox="1"/>
            <p:nvPr/>
          </p:nvSpPr>
          <p:spPr>
            <a:xfrm>
              <a:off x="6911752" y="5013176"/>
              <a:ext cx="1368152" cy="3399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b:654321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TextBox 9"/>
            <p:cNvSpPr txBox="1"/>
            <p:nvPr/>
          </p:nvSpPr>
          <p:spPr>
            <a:xfrm>
              <a:off x="7106260" y="4509120"/>
              <a:ext cx="2037740" cy="3399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123456789……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3" name="TextBox 11"/>
          <p:cNvSpPr txBox="1"/>
          <p:nvPr/>
        </p:nvSpPr>
        <p:spPr>
          <a:xfrm>
            <a:off x="9736138" y="2733358"/>
            <a:ext cx="15843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123456789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     123456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Rectangle 2"/>
          <p:cNvSpPr>
            <a:spLocks noGrp="1" noRot="1"/>
          </p:cNvSpPr>
          <p:nvPr>
            <p:ph type="title"/>
          </p:nvPr>
        </p:nvSpPr>
        <p:spPr>
          <a:xfrm>
            <a:off x="651510" y="124460"/>
            <a:ext cx="3563938" cy="47625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2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加法运算</a:t>
            </a:r>
            <a:r>
              <a:rPr lang="en-US" altLang="zh-CN" sz="32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c←a+b</a:t>
            </a:r>
            <a:endParaRPr lang="en-US" altLang="zh-CN" sz="3200" dirty="0"/>
          </a:p>
        </p:txBody>
      </p:sp>
      <p:pic>
        <p:nvPicPr>
          <p:cNvPr id="1229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681673"/>
            <a:ext cx="6943725" cy="6062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TextBox 10"/>
          <p:cNvSpPr txBox="1"/>
          <p:nvPr/>
        </p:nvSpPr>
        <p:spPr>
          <a:xfrm>
            <a:off x="8845550" y="2085658"/>
            <a:ext cx="23749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123456789+123456=?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05415" y="124460"/>
          <a:ext cx="73469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34645" imgH="461010" progId="Package">
                  <p:embed/>
                </p:oleObj>
              </mc:Choice>
              <mc:Fallback>
                <p:oleObj name="" r:id="rId2" imgW="334645" imgH="46101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05415" y="124460"/>
                        <a:ext cx="73469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 noRot="1"/>
          </p:cNvSpPr>
          <p:nvPr>
            <p:ph type="title"/>
          </p:nvPr>
        </p:nvSpPr>
        <p:spPr>
          <a:xfrm>
            <a:off x="567690" y="0"/>
            <a:ext cx="4167505" cy="57658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减法运算</a:t>
            </a:r>
            <a:r>
              <a:rPr lang="en-US" altLang="zh-CN" sz="32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c←a-b</a:t>
            </a:r>
            <a:endParaRPr lang="en-US" altLang="zh-CN" sz="3200" dirty="0"/>
          </a:p>
        </p:txBody>
      </p:sp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618808"/>
            <a:ext cx="7259638" cy="628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25" y="0"/>
            <a:ext cx="2098675" cy="10366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31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8855" y="1997075"/>
          <a:ext cx="1327150" cy="9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20395" imgH="461010" progId="Package">
                  <p:embed/>
                </p:oleObj>
              </mc:Choice>
              <mc:Fallback>
                <p:oleObj name="" r:id="rId3" imgW="620395" imgH="461010" progId="Packag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8855" y="1997075"/>
                        <a:ext cx="1327150" cy="998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4559</Words>
  <Application>WPS 演示</Application>
  <PresentationFormat>宽屏</PresentationFormat>
  <Paragraphs>308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23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华文中宋</vt:lpstr>
      <vt:lpstr>华文琥珀</vt:lpstr>
      <vt:lpstr>华文新魏</vt:lpstr>
      <vt:lpstr>Times New Roman</vt:lpstr>
      <vt:lpstr>黑体</vt:lpstr>
      <vt:lpstr>微软雅黑</vt:lpstr>
      <vt:lpstr>Arial Unicode MS</vt:lpstr>
      <vt:lpstr>Office 主题</vt:lpstr>
      <vt:lpstr>Package</vt:lpstr>
      <vt:lpstr>Equation.3</vt:lpstr>
      <vt:lpstr>Equation.3</vt:lpstr>
      <vt:lpstr>Equation.3</vt:lpstr>
      <vt:lpstr>Equation.3</vt:lpstr>
      <vt:lpstr>Equation.3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Equation.3</vt:lpstr>
      <vt:lpstr>Equation.3</vt:lpstr>
      <vt:lpstr>Equation.3</vt:lpstr>
      <vt:lpstr>高精度运算</vt:lpstr>
      <vt:lpstr>PowerPoint 演示文稿</vt:lpstr>
      <vt:lpstr>PowerPoint 演示文稿</vt:lpstr>
      <vt:lpstr>PowerPoint 演示文稿</vt:lpstr>
      <vt:lpstr>几个基本问题</vt:lpstr>
      <vt:lpstr>数据类型的转换 </vt:lpstr>
      <vt:lpstr>数据类型的转换 </vt:lpstr>
      <vt:lpstr>加法运算c←a+b</vt:lpstr>
      <vt:lpstr>减法运算c←a-b</vt:lpstr>
      <vt:lpstr>乘法运算c←a*b</vt:lpstr>
      <vt:lpstr>整数i乘多精度数组a</vt:lpstr>
      <vt:lpstr>精确计算n的阶乘n!（7&lt;n&lt;50）</vt:lpstr>
      <vt:lpstr>PowerPoint 演示文稿</vt:lpstr>
      <vt:lpstr>麦森数（Mason.pas） </vt:lpstr>
      <vt:lpstr>使用倍增思想，优化幂运算</vt:lpstr>
      <vt:lpstr>已知a，计算ab:</vt:lpstr>
      <vt:lpstr>算法分析 </vt:lpstr>
      <vt:lpstr>计算ans←ans*l </vt:lpstr>
      <vt:lpstr>计算l←l2 </vt:lpstr>
      <vt:lpstr>PowerPoint 演示文稿</vt:lpstr>
      <vt:lpstr>高精度除法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89</cp:revision>
  <dcterms:created xsi:type="dcterms:W3CDTF">2020-01-04T07:05:00Z</dcterms:created>
  <dcterms:modified xsi:type="dcterms:W3CDTF">2020-07-20T07:02:56Z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