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42" r:id="rId3"/>
    <p:sldId id="341" r:id="rId4"/>
    <p:sldId id="343" r:id="rId5"/>
    <p:sldId id="256" r:id="rId6"/>
    <p:sldId id="279" r:id="rId7"/>
    <p:sldId id="305" r:id="rId8"/>
    <p:sldId id="330" r:id="rId9"/>
    <p:sldId id="332" r:id="rId10"/>
    <p:sldId id="333" r:id="rId11"/>
    <p:sldId id="322" r:id="rId12"/>
    <p:sldId id="334" r:id="rId13"/>
    <p:sldId id="335" r:id="rId14"/>
    <p:sldId id="336" r:id="rId15"/>
    <p:sldId id="337" r:id="rId16"/>
    <p:sldId id="338" r:id="rId17"/>
    <p:sldId id="340" r:id="rId18"/>
    <p:sldId id="339" r:id="rId19"/>
    <p:sldId id="321" r:id="rId20"/>
    <p:sldId id="303" r:id="rId21"/>
  </p:sldIdLst>
  <p:sldSz cx="9001125" cy="5040313"/>
  <p:notesSz cx="6858000" cy="9144000"/>
  <p:custDataLst>
    <p:tags r:id="rId23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0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51" autoAdjust="0"/>
  </p:normalViewPr>
  <p:slideViewPr>
    <p:cSldViewPr>
      <p:cViewPr varScale="1">
        <p:scale>
          <a:sx n="52" d="100"/>
          <a:sy n="52" d="100"/>
        </p:scale>
        <p:origin x="84" y="666"/>
      </p:cViewPr>
      <p:guideLst>
        <p:guide orient="horz" pos="158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AF52C-1910-4D4F-8D7C-7701870933F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D1A0-3BA3-48BB-AFCA-C65095749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2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97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52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5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6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08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7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068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4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87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D1A0-3BA3-48BB-AFCA-C6509574968F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1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1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52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D1A0-3BA3-48BB-AFCA-C650957496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6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D1A0-3BA3-48BB-AFCA-C650957496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4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3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0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2D1A0-3BA3-48BB-AFCA-C650957496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802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tm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11.tm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12.tm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5" Type="http://schemas.openxmlformats.org/officeDocument/2006/relationships/image" Target="../media/image16.tm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17.tm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tm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8.tm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9.tm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10.tm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439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一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、 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一维数组的存储结构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770544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数组在计算机内存单元中是连续存储的。程序一旦执行到数组的定义语句，就会开辟出若干字节的内存单元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1950"/>
              </p:ext>
            </p:extLst>
          </p:nvPr>
        </p:nvGraphicFramePr>
        <p:xfrm>
          <a:off x="1476226" y="3240236"/>
          <a:ext cx="6000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99BD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32037" y="2817604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a[0]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344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a[1]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7313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a[2]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282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a[3]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251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a[4]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5220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a[5]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89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a[6]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7158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a[7]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3127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a[8]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909619" y="28196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a[9]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45" y="2309459"/>
            <a:ext cx="3219899" cy="39058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3839262"/>
            <a:ext cx="5761230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注意：数组的下标起始点是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，在引用的时候切勿越界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1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3963890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1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35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三、字符串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7705446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注意：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不能把 一个字符串赋值给字符变量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C24D67B-BB0F-4A9C-BDE2-093D44D02A66}"/>
              </a:ext>
            </a:extLst>
          </p:cNvPr>
          <p:cNvSpPr/>
          <p:nvPr/>
        </p:nvSpPr>
        <p:spPr>
          <a:xfrm>
            <a:off x="827564" y="1758012"/>
            <a:ext cx="7705446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C++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设置了</a:t>
            </a:r>
            <a:r>
              <a:rPr lang="en-US" altLang="zh-C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cstring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类型，可以直接赋值字符串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" name="molecules-shapes_57399">
            <a:extLst>
              <a:ext uri="{FF2B5EF4-FFF2-40B4-BE49-F238E27FC236}">
                <a16:creationId xmlns:a16="http://schemas.microsoft.com/office/drawing/2014/main" xmlns="" id="{B96E8B45-CA15-4A04-B1C7-542AAF1A5AC8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882640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A1DED9D-9D06-47CA-A598-FA7FED570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8" y="2392876"/>
            <a:ext cx="5667181" cy="2516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0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489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三、字符串常用处理函数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013609"/>
            <a:ext cx="7705446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常用字符串函数介绍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138237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2E0F2718-AE26-4557-95CD-194726DEC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8739"/>
              </p:ext>
            </p:extLst>
          </p:nvPr>
        </p:nvGraphicFramePr>
        <p:xfrm>
          <a:off x="919168" y="1606880"/>
          <a:ext cx="7397817" cy="303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75">
                  <a:extLst>
                    <a:ext uri="{9D8B030D-6E8A-4147-A177-3AD203B41FA5}">
                      <a16:colId xmlns:a16="http://schemas.microsoft.com/office/drawing/2014/main" xmlns="" val="1279619110"/>
                    </a:ext>
                  </a:extLst>
                </a:gridCol>
                <a:gridCol w="4702342">
                  <a:extLst>
                    <a:ext uri="{9D8B030D-6E8A-4147-A177-3AD203B41FA5}">
                      <a16:colId xmlns:a16="http://schemas.microsoft.com/office/drawing/2014/main" xmlns="" val="3712336339"/>
                    </a:ext>
                  </a:extLst>
                </a:gridCol>
              </a:tblGrid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8922620"/>
                  </a:ext>
                </a:extLst>
              </a:tr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返回串长度，或者</a:t>
                      </a:r>
                      <a:r>
                        <a:rPr lang="en-US" altLang="zh-CN" dirty="0" err="1"/>
                        <a:t>s.size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52775233"/>
                  </a:ext>
                </a:extLst>
              </a:tr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s.empty</a:t>
                      </a:r>
                      <a:r>
                        <a:rPr lang="en-US" altLang="zh-CN" dirty="0"/>
                        <a:t>();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检查是否空串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1845978"/>
                  </a:ext>
                </a:extLst>
              </a:tr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s.find</a:t>
                      </a:r>
                      <a:r>
                        <a:rPr lang="en-US" altLang="zh-CN" dirty="0"/>
                        <a:t>(s1);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s1</a:t>
                      </a:r>
                      <a:r>
                        <a:rPr lang="zh-CN" altLang="en-US" dirty="0"/>
                        <a:t>首次在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中出现时的索引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1983561"/>
                  </a:ext>
                </a:extLst>
              </a:tr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getline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cin,s</a:t>
                      </a:r>
                      <a:r>
                        <a:rPr lang="en-US" altLang="zh-CN" dirty="0"/>
                        <a:t>);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类的输入输出串，以’</a:t>
                      </a:r>
                      <a:r>
                        <a:rPr lang="en-US" altLang="zh-CN" dirty="0"/>
                        <a:t>\n’</a:t>
                      </a:r>
                      <a:r>
                        <a:rPr lang="zh-CN" altLang="en-US" dirty="0"/>
                        <a:t>结束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9151723"/>
                  </a:ext>
                </a:extLst>
              </a:tr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strlwr</a:t>
                      </a:r>
                      <a:r>
                        <a:rPr lang="en-US" altLang="zh-CN" dirty="0"/>
                        <a:t>(s)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将字符串中大写字母换成小写字母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6710787"/>
                  </a:ext>
                </a:extLst>
              </a:tr>
              <a:tr h="433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strupr</a:t>
                      </a:r>
                      <a:r>
                        <a:rPr lang="en-US" altLang="zh-CN" dirty="0"/>
                        <a:t>(s)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将字符串中小写字母换成大写字母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83758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602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489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四、应用举例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138237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2D33B14D-E40C-42B8-8AE2-0ABB7D4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9748" y="2880196"/>
            <a:ext cx="8961437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5172778-7F1E-470C-BD51-34E74875A0B6}"/>
              </a:ext>
            </a:extLst>
          </p:cNvPr>
          <p:cNvSpPr/>
          <p:nvPr/>
        </p:nvSpPr>
        <p:spPr>
          <a:xfrm>
            <a:off x="802525" y="995616"/>
            <a:ext cx="7705446" cy="3712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基础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字符串压缩</a:t>
            </a:r>
          </a:p>
          <a:p>
            <a:pPr>
              <a:lnSpc>
                <a:spcPct val="135000"/>
              </a:lnSpc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题目描述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输入字符串，输出压缩后的字符串。压缩的方法是把连续的相同字母压缩为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"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长度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字母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"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的形式，在本题中，单个的字母不需要压缩。</a:t>
            </a:r>
          </a:p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</a:t>
            </a:r>
          </a:p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一行，一个字符串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只包含小写英文字母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长度不超过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255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。</a:t>
            </a:r>
          </a:p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输出</a:t>
            </a:r>
          </a:p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一行，压缩后的字符串。</a:t>
            </a:r>
          </a:p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样例输入</a:t>
            </a:r>
          </a:p>
          <a:p>
            <a:pPr lvl="0">
              <a:lnSpc>
                <a:spcPct val="135000"/>
              </a:lnSpc>
              <a:defRPr/>
            </a:pP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aaabbbbbx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</a:p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样例输出</a:t>
            </a:r>
          </a:p>
          <a:p>
            <a:pPr lvl="0">
              <a:lnSpc>
                <a:spcPct val="135000"/>
              </a:lnSpc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3a5bx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6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489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四、应用举例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138237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552DDDF-78DD-43E3-BEE9-A9A617245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06" y="140732"/>
            <a:ext cx="4392783" cy="47588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A0D7D-513B-4517-AFE8-F275CD5F2232}"/>
              </a:ext>
            </a:extLst>
          </p:cNvPr>
          <p:cNvSpPr/>
          <p:nvPr/>
        </p:nvSpPr>
        <p:spPr>
          <a:xfrm>
            <a:off x="870413" y="1049424"/>
            <a:ext cx="3276216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基础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】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字符串压缩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4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3" y="402257"/>
            <a:ext cx="79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四、应用举例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统计单词数（自学）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BF1A30F9-9A92-4B92-BC0C-AFAF6560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2" y="906262"/>
            <a:ext cx="4897135" cy="261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xmlns="" id="{7F9B1853-A0BB-4F32-88EB-968DCCBD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2" y="3607513"/>
            <a:ext cx="4897135" cy="91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A23ED379-1F6D-4104-9479-9FC7A235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99" y="1414314"/>
            <a:ext cx="3563744" cy="221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F5D3F16-9B69-4B02-B389-392041C0A0DC}"/>
              </a:ext>
            </a:extLst>
          </p:cNvPr>
          <p:cNvSpPr txBox="1"/>
          <p:nvPr/>
        </p:nvSpPr>
        <p:spPr>
          <a:xfrm>
            <a:off x="180082" y="4696059"/>
            <a:ext cx="574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题目链接：</a:t>
            </a:r>
            <a:r>
              <a:rPr lang="en-US" altLang="zh-CN" sz="1200" dirty="0"/>
              <a:t>https://www.luogu.org/problemnew/show/P1308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698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四、应用举例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统计单词数（自学）解法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461E9B1-A913-40C8-97BA-6E77BFC61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0" y="931844"/>
            <a:ext cx="7529238" cy="3748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5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698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四、应用举例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统计单词数（自学）解法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7B96B93-88D5-4DEE-87D4-FD4672E43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0" y="1038285"/>
            <a:ext cx="8012648" cy="36421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07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489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五、课堂小结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138237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A0D7D-513B-4517-AFE8-F275CD5F2232}"/>
              </a:ext>
            </a:extLst>
          </p:cNvPr>
          <p:cNvSpPr/>
          <p:nvPr/>
        </p:nvSpPr>
        <p:spPr>
          <a:xfrm>
            <a:off x="870412" y="1049424"/>
            <a:ext cx="7230549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字符数组是指元素为字符的数组。字符数组是用来存放字符序列或字符串的。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molecules-shapes_57399">
            <a:extLst>
              <a:ext uri="{FF2B5EF4-FFF2-40B4-BE49-F238E27FC236}">
                <a16:creationId xmlns:a16="http://schemas.microsoft.com/office/drawing/2014/main" xmlns="" id="{0253DBEB-1723-4930-B9B4-38FAE152E7DD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802595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65079C3-0D05-4176-95BA-40FEA51AABE5}"/>
              </a:ext>
            </a:extLst>
          </p:cNvPr>
          <p:cNvSpPr/>
          <p:nvPr/>
        </p:nvSpPr>
        <p:spPr>
          <a:xfrm>
            <a:off x="870412" y="1713782"/>
            <a:ext cx="7230549" cy="72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字符串可以作为一维字符数组来处理，那么字符串的输入和输出也可以按照数组元素来处理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1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25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六、</a:t>
            </a:r>
            <a:r>
              <a:rPr lang="en-US" altLang="zh-CN" sz="2400" b="1" noProof="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OJ </a:t>
            </a:r>
            <a:r>
              <a:rPr lang="zh-CN" altLang="en-US" sz="2400" b="1" noProof="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刷题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olecules-shapes_57399">
            <a:extLst>
              <a:ext uri="{FF2B5EF4-FFF2-40B4-BE49-F238E27FC236}">
                <a16:creationId xmlns:a16="http://schemas.microsoft.com/office/drawing/2014/main" xmlns="" id="{D3AE3475-AE48-42E3-AFC5-BE1D4C684093}"/>
              </a:ext>
            </a:extLst>
          </p:cNvPr>
          <p:cNvSpPr>
            <a:spLocks noChangeAspect="1"/>
          </p:cNvSpPr>
          <p:nvPr/>
        </p:nvSpPr>
        <p:spPr bwMode="auto">
          <a:xfrm>
            <a:off x="396106" y="1075827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F900DE5-EDD5-488E-8536-C70DEAE5448F}"/>
              </a:ext>
            </a:extLst>
          </p:cNvPr>
          <p:cNvSpPr/>
          <p:nvPr/>
        </p:nvSpPr>
        <p:spPr>
          <a:xfrm>
            <a:off x="548527" y="934273"/>
            <a:ext cx="806548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lang="en-US" altLang="zh-CN" sz="1800" b="1" dirty="0">
                <a:solidFill>
                  <a:prstClr val="black"/>
                </a:solidFill>
                <a:cs typeface="+mn-ea"/>
                <a:sym typeface="+mn-lt"/>
              </a:rPr>
              <a:t>    1</a:t>
            </a:r>
            <a:r>
              <a:rPr lang="zh-CN" altLang="en-US" sz="1800" b="1" dirty="0">
                <a:solidFill>
                  <a:prstClr val="black"/>
                </a:solidFill>
                <a:cs typeface="+mn-ea"/>
                <a:sym typeface="+mn-lt"/>
              </a:rPr>
              <a:t>、刷题前，务必做好文化课成绩。</a:t>
            </a:r>
            <a:r>
              <a:rPr lang="zh-CN" altLang="en-US" sz="1800" b="1" dirty="0">
                <a:solidFill>
                  <a:srgbClr val="FF0000"/>
                </a:solidFill>
                <a:cs typeface="+mn-ea"/>
                <a:sym typeface="+mn-lt"/>
              </a:rPr>
              <a:t>（重要）</a:t>
            </a:r>
            <a:endParaRPr lang="en-US" altLang="zh-CN" sz="18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molecules-shapes_57399">
            <a:extLst>
              <a:ext uri="{FF2B5EF4-FFF2-40B4-BE49-F238E27FC236}">
                <a16:creationId xmlns:a16="http://schemas.microsoft.com/office/drawing/2014/main" xmlns="" id="{D3AE3475-AE48-42E3-AFC5-BE1D4C684093}"/>
              </a:ext>
            </a:extLst>
          </p:cNvPr>
          <p:cNvSpPr>
            <a:spLocks noChangeAspect="1"/>
          </p:cNvSpPr>
          <p:nvPr/>
        </p:nvSpPr>
        <p:spPr bwMode="auto">
          <a:xfrm>
            <a:off x="396106" y="1726101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F900DE5-EDD5-488E-8536-C70DEAE5448F}"/>
              </a:ext>
            </a:extLst>
          </p:cNvPr>
          <p:cNvSpPr/>
          <p:nvPr/>
        </p:nvSpPr>
        <p:spPr>
          <a:xfrm>
            <a:off x="548527" y="1584547"/>
            <a:ext cx="8065486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lang="en-US" altLang="zh-CN" sz="1800" b="1" dirty="0">
                <a:solidFill>
                  <a:prstClr val="black"/>
                </a:solidFill>
                <a:cs typeface="+mn-ea"/>
                <a:sym typeface="+mn-lt"/>
              </a:rPr>
              <a:t>    2</a:t>
            </a:r>
            <a:r>
              <a:rPr lang="zh-CN" altLang="en-US" sz="1800" b="1" dirty="0">
                <a:solidFill>
                  <a:prstClr val="black"/>
                </a:solidFill>
                <a:cs typeface="+mn-ea"/>
                <a:sym typeface="+mn-lt"/>
              </a:rPr>
              <a:t>、刷题过程，注意效率，切勿一道题花费</a:t>
            </a:r>
            <a:r>
              <a:rPr lang="en-US" altLang="zh-CN" sz="1800" b="1" dirty="0">
                <a:solidFill>
                  <a:prstClr val="black"/>
                </a:solidFill>
                <a:cs typeface="+mn-ea"/>
                <a:sym typeface="+mn-lt"/>
              </a:rPr>
              <a:t>3</a:t>
            </a:r>
            <a:r>
              <a:rPr lang="zh-CN" altLang="en-US" sz="1800" b="1" dirty="0">
                <a:solidFill>
                  <a:prstClr val="black"/>
                </a:solidFill>
                <a:cs typeface="+mn-ea"/>
                <a:sym typeface="+mn-lt"/>
              </a:rPr>
              <a:t>、</a:t>
            </a:r>
            <a:r>
              <a:rPr lang="en-US" altLang="zh-CN" sz="1800" b="1" dirty="0">
                <a:solidFill>
                  <a:prstClr val="black"/>
                </a:solidFill>
                <a:cs typeface="+mn-ea"/>
                <a:sym typeface="+mn-lt"/>
              </a:rPr>
              <a:t>4</a:t>
            </a:r>
            <a:r>
              <a:rPr lang="zh-CN" altLang="en-US" sz="1800" b="1" dirty="0">
                <a:solidFill>
                  <a:prstClr val="black"/>
                </a:solidFill>
                <a:cs typeface="+mn-ea"/>
                <a:sym typeface="+mn-lt"/>
              </a:rPr>
              <a:t>个小时</a:t>
            </a:r>
            <a:endParaRPr lang="en-US" altLang="zh-CN" sz="18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6CACE96-C18F-4AF8-99EC-5CCFC19F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12"/>
          <a:stretch/>
        </p:blipFill>
        <p:spPr>
          <a:xfrm>
            <a:off x="1065629" y="2880196"/>
            <a:ext cx="3389455" cy="20750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C7E78B9-5689-4836-9F49-D64B0FA85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14" y="2239053"/>
            <a:ext cx="4143953" cy="523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67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364" y="1584052"/>
            <a:ext cx="463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     第八课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		</a:t>
            </a: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字符类型和字符数组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4068514" y="2952204"/>
            <a:ext cx="4608512" cy="0"/>
          </a:xfrm>
          <a:prstGeom prst="line">
            <a:avLst/>
          </a:prstGeom>
          <a:ln w="2540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259016" y="4176340"/>
            <a:ext cx="1440160" cy="370327"/>
          </a:xfrm>
          <a:prstGeom prst="roundRect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授课：钟老师</a:t>
            </a:r>
          </a:p>
        </p:txBody>
      </p:sp>
    </p:spTree>
    <p:extLst>
      <p:ext uri="{BB962C8B-B14F-4D97-AF65-F5344CB8AC3E}">
        <p14:creationId xmlns:p14="http://schemas.microsoft.com/office/powerpoint/2010/main" val="31856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35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二、 一维数组的引用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7705446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数组定义好后，就可以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“引用”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数组中的任意一个元素。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758012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引用格式： </a:t>
            </a:r>
            <a:r>
              <a:rPr lang="zh-CN" altLang="en-US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“数组名</a:t>
            </a:r>
            <a:r>
              <a:rPr lang="en-US" altLang="zh-CN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[</a:t>
            </a:r>
            <a:r>
              <a:rPr lang="zh-CN" altLang="en-US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下标</a:t>
            </a:r>
            <a:r>
              <a:rPr lang="en-US" altLang="zh-CN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]</a:t>
            </a:r>
            <a:r>
              <a:rPr lang="zh-CN" altLang="en-US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”</a:t>
            </a:r>
            <a:r>
              <a:rPr lang="zh-CN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，如</a:t>
            </a:r>
            <a:r>
              <a:rPr lang="en-US" altLang="zh-CN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:a[0],a[1]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882640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2409613"/>
            <a:ext cx="7705446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注意：不能一次引用整个数组，只能逐个引用数组的单个元素。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例如，</a:t>
            </a:r>
            <a:r>
              <a:rPr lang="zh-CN" altLang="en-US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语句“</a:t>
            </a:r>
            <a:r>
              <a:rPr lang="en-US" altLang="zh-CN" sz="1800" b="1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cout&lt;&lt;a;</a:t>
            </a:r>
            <a:r>
              <a:rPr lang="zh-CN" altLang="en-US" sz="1800" b="1">
                <a:solidFill>
                  <a:srgbClr val="C00000"/>
                </a:solidFill>
                <a:cs typeface="+mn-ea"/>
                <a:sym typeface="+mn-lt"/>
              </a:rPr>
              <a:t>”是不合法的。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2534241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8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35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三、 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二维数组的定义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7705446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课程表这种数据的组织形式，我们可以用二维数组来表示。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31239"/>
              </p:ext>
            </p:extLst>
          </p:nvPr>
        </p:nvGraphicFramePr>
        <p:xfrm>
          <a:off x="827564" y="1800076"/>
          <a:ext cx="631852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3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3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3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3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30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4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a[0][0]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第一节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a[0][1]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第二节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a[0][2]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第三节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a[0][3]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第四节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a[0][4]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第五节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a[0][5]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星期一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a[1][0]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思品</a:t>
                      </a:r>
                      <a:endParaRPr lang="en-US" altLang="zh-CN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rgbClr val="FF0000"/>
                          </a:solidFill>
                        </a:rPr>
                        <a:t>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英语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美术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星期二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a[2][0]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体育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音乐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星期三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a[3][0]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英语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综合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健康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星期四</a:t>
                      </a:r>
                      <a:endParaRPr lang="en-US" altLang="zh-CN" b="0"/>
                    </a:p>
                    <a:p>
                      <a:pPr marL="0" marR="0" lvl="0" indent="0" algn="ctr" defTabSz="8022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/>
                        <a:t>a[4][0]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书法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音乐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思品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7668914" y="3024212"/>
            <a:ext cx="1205370" cy="576064"/>
          </a:xfrm>
          <a:prstGeom prst="wedgeRoundRectCallout">
            <a:avLst>
              <a:gd name="adj1" fmla="val -295222"/>
              <a:gd name="adj2" fmla="val -86101"/>
              <a:gd name="adj3" fmla="val 1666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a[1][3]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230D4B8-2462-4A6C-9BED-82A21FE09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87" y="291251"/>
            <a:ext cx="4239217" cy="419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0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4498" y="158405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     第八课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		</a:t>
            </a:r>
          </a:p>
          <a:p>
            <a:pPr algn="ctr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字符类型和字符数组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4068514" y="2952204"/>
            <a:ext cx="4608512" cy="0"/>
          </a:xfrm>
          <a:prstGeom prst="line">
            <a:avLst/>
          </a:prstGeom>
          <a:ln w="2540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259016" y="4176340"/>
            <a:ext cx="1440160" cy="370327"/>
          </a:xfrm>
          <a:prstGeom prst="roundRect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授课：钟老师</a:t>
            </a:r>
          </a:p>
        </p:txBody>
      </p:sp>
    </p:spTree>
    <p:extLst>
      <p:ext uri="{BB962C8B-B14F-4D97-AF65-F5344CB8AC3E}">
        <p14:creationId xmlns:p14="http://schemas.microsoft.com/office/powerpoint/2010/main" val="7447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99" y="3740826"/>
            <a:ext cx="2304256" cy="130240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82" y="3740826"/>
            <a:ext cx="2304256" cy="13024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78" y="3740826"/>
            <a:ext cx="2304256" cy="13024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74" y="3740826"/>
            <a:ext cx="2304256" cy="13024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70" y="3740826"/>
            <a:ext cx="2304256" cy="130240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87" y="3740826"/>
            <a:ext cx="2304256" cy="130240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70" y="3740826"/>
            <a:ext cx="2304256" cy="13024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66" y="3740826"/>
            <a:ext cx="2304256" cy="13024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2" y="3740826"/>
            <a:ext cx="2304256" cy="1302406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564458" y="287908"/>
            <a:ext cx="1512168" cy="432048"/>
          </a:xfrm>
          <a:prstGeom prst="roundRect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pc="6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椭圆 2"/>
          <p:cNvSpPr/>
          <p:nvPr/>
        </p:nvSpPr>
        <p:spPr>
          <a:xfrm>
            <a:off x="1108081" y="1656060"/>
            <a:ext cx="576064" cy="576064"/>
          </a:xfrm>
          <a:prstGeom prst="ellipse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1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6153" y="168799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字符数组</a:t>
            </a:r>
          </a:p>
        </p:txBody>
      </p:sp>
      <p:sp>
        <p:nvSpPr>
          <p:cNvPr id="5" name="椭圆 4"/>
          <p:cNvSpPr/>
          <p:nvPr/>
        </p:nvSpPr>
        <p:spPr>
          <a:xfrm>
            <a:off x="1108081" y="2664172"/>
            <a:ext cx="576064" cy="576064"/>
          </a:xfrm>
          <a:prstGeom prst="ellipse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3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6153" y="269611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字符串处理函数</a:t>
            </a:r>
          </a:p>
        </p:txBody>
      </p:sp>
      <p:sp>
        <p:nvSpPr>
          <p:cNvPr id="7" name="椭圆 6"/>
          <p:cNvSpPr/>
          <p:nvPr/>
        </p:nvSpPr>
        <p:spPr>
          <a:xfrm>
            <a:off x="4960509" y="1656060"/>
            <a:ext cx="576064" cy="576064"/>
          </a:xfrm>
          <a:prstGeom prst="ellipse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60509" y="2664172"/>
            <a:ext cx="576064" cy="576064"/>
          </a:xfrm>
          <a:prstGeom prst="ellipse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4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" y="3740826"/>
            <a:ext cx="2304256" cy="1302406"/>
          </a:xfrm>
          <a:prstGeom prst="rect">
            <a:avLst/>
          </a:prstGeom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9DFF76E2-25B0-4EB2-A0B4-A4BB2608A7DC}"/>
              </a:ext>
            </a:extLst>
          </p:cNvPr>
          <p:cNvSpPr txBox="1"/>
          <p:nvPr/>
        </p:nvSpPr>
        <p:spPr>
          <a:xfrm>
            <a:off x="5680589" y="273271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应用举例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5752597" y="168799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字符串的输入输出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5450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7" grpId="0" animBg="1"/>
      <p:bldP spid="9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35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一、 字符数组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7705446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无论数组的下标有几个、类型如何，但数组中全体元素的类型必须相同。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数组元素的类型可以是任何类型，当它是字符型时，我们称它为字符数组。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9B143CB-8C70-42B1-971C-DE817024BC1F}"/>
              </a:ext>
            </a:extLst>
          </p:cNvPr>
          <p:cNvSpPr/>
          <p:nvPr/>
        </p:nvSpPr>
        <p:spPr>
          <a:xfrm>
            <a:off x="827564" y="2233199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字符类型：由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一个字符组成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的字符常量或字符变量。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molecules-shapes_57399">
            <a:extLst>
              <a:ext uri="{FF2B5EF4-FFF2-40B4-BE49-F238E27FC236}">
                <a16:creationId xmlns:a16="http://schemas.microsoft.com/office/drawing/2014/main" xmlns="" id="{4A487680-C3CB-4409-BC44-8B811D22627B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2357827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4F2BBE2-729C-452B-9347-B51DBD044449}"/>
              </a:ext>
            </a:extLst>
          </p:cNvPr>
          <p:cNvSpPr/>
          <p:nvPr/>
        </p:nvSpPr>
        <p:spPr>
          <a:xfrm>
            <a:off x="827564" y="2776851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*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（了解）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字符常量定义：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const 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字符常量 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=  ‘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’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5" name="molecules-shapes_57399">
            <a:extLst>
              <a:ext uri="{FF2B5EF4-FFF2-40B4-BE49-F238E27FC236}">
                <a16:creationId xmlns:a16="http://schemas.microsoft.com/office/drawing/2014/main" xmlns="" id="{D0EF47E6-72F1-41BC-BE7B-F2DF3A6F18F4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2901479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08C493-54AB-47B4-807F-E94A8CF9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21" y="3298820"/>
            <a:ext cx="2972215" cy="38105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9599096-55CE-495A-8F60-3374E5316B85}"/>
              </a:ext>
            </a:extLst>
          </p:cNvPr>
          <p:cNvSpPr/>
          <p:nvPr/>
        </p:nvSpPr>
        <p:spPr>
          <a:xfrm>
            <a:off x="827564" y="3960316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字符变量定义： 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char 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字符变量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molecules-shapes_57399">
            <a:extLst>
              <a:ext uri="{FF2B5EF4-FFF2-40B4-BE49-F238E27FC236}">
                <a16:creationId xmlns:a16="http://schemas.microsoft.com/office/drawing/2014/main" xmlns="" id="{3B4D36C2-7814-4282-96AD-4A4CD5D5B31C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4084944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2D2EF10-85A5-4FB0-903D-4B6006C74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94" y="4603481"/>
            <a:ext cx="2838846" cy="371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35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424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二、 字符数组的输入输出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字符类型是一个有序类型，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字符的大小顺序按其</a:t>
            </a:r>
            <a:r>
              <a:rPr lang="en-US" altLang="zh-CN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ASCII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代码的大小而定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E48AFD9-05A5-4785-BC49-19491B4DC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4" y="1800076"/>
            <a:ext cx="6173061" cy="2543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83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396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二、 字符数组的输入输出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7564" y="1204624"/>
            <a:ext cx="806548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字符数组是指元素为字符的数组。字符数组是用来存放字符序列或字符串的。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3292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9B143CB-8C70-42B1-971C-DE817024BC1F}"/>
              </a:ext>
            </a:extLst>
          </p:cNvPr>
          <p:cNvSpPr/>
          <p:nvPr/>
        </p:nvSpPr>
        <p:spPr>
          <a:xfrm>
            <a:off x="827564" y="1872084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字符数组的赋值 分为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数组初始化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和 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数组元素的赋值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molecules-shapes_57399">
            <a:extLst>
              <a:ext uri="{FF2B5EF4-FFF2-40B4-BE49-F238E27FC236}">
                <a16:creationId xmlns:a16="http://schemas.microsoft.com/office/drawing/2014/main" xmlns="" id="{4A487680-C3CB-4409-BC44-8B811D22627B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99671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3E61DE5-3895-4963-87B5-5D6D5825140C}"/>
              </a:ext>
            </a:extLst>
          </p:cNvPr>
          <p:cNvSpPr/>
          <p:nvPr/>
        </p:nvSpPr>
        <p:spPr>
          <a:xfrm>
            <a:off x="827564" y="2424008"/>
            <a:ext cx="7705446" cy="42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746AEA4-DD04-4E22-8AEB-4254F2CFF6C8}"/>
              </a:ext>
            </a:extLst>
          </p:cNvPr>
          <p:cNvSpPr/>
          <p:nvPr/>
        </p:nvSpPr>
        <p:spPr>
          <a:xfrm>
            <a:off x="827564" y="2450524"/>
            <a:ext cx="7705446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初始化的方式有：用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字符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初始化，用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字符串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初始化两种。两者的区别是字符串有一个结束符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’\n’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。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（注意：字符是</a:t>
            </a:r>
            <a:r>
              <a:rPr lang="en-US" altLang="zh-CN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 ‘ ‘   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字符串是 </a:t>
            </a:r>
            <a:r>
              <a:rPr lang="en-US" altLang="zh-CN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” ”</a:t>
            </a:r>
            <a:r>
              <a:rPr lang="zh-CN" altLang="en-US" sz="1800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molecules-shapes_57399">
            <a:extLst>
              <a:ext uri="{FF2B5EF4-FFF2-40B4-BE49-F238E27FC236}">
                <a16:creationId xmlns:a16="http://schemas.microsoft.com/office/drawing/2014/main" xmlns="" id="{15E3705E-D009-459B-876D-1AEF73066D43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2575152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9404180-83FE-46AB-8E84-5E978BBBC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3" y="3528268"/>
            <a:ext cx="7515628" cy="9693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21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258" cy="12046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64" y="402257"/>
            <a:ext cx="396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二、 字符数组的输入输出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945374" y="359916"/>
            <a:ext cx="386836" cy="0"/>
          </a:xfrm>
          <a:prstGeom prst="line">
            <a:avLst/>
          </a:prstGeom>
          <a:ln w="19050">
            <a:solidFill>
              <a:srgbClr val="099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824D7EB-DCFC-47E2-B4EE-C11870252592}"/>
              </a:ext>
            </a:extLst>
          </p:cNvPr>
          <p:cNvSpPr/>
          <p:nvPr/>
        </p:nvSpPr>
        <p:spPr>
          <a:xfrm>
            <a:off x="822086" y="965165"/>
            <a:ext cx="8065486" cy="72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输入用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cin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命令，系统会自动在输入的字符串后添加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’\0’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标志，因此输入时，仅输入字符串的内容即可。</a:t>
            </a:r>
            <a:r>
              <a:rPr lang="zh-CN" altLang="en-US" b="1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输入多个字符串时，以空格分隔。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molecules-shapes_57399">
            <a:extLst>
              <a:ext uri="{FF2B5EF4-FFF2-40B4-BE49-F238E27FC236}">
                <a16:creationId xmlns:a16="http://schemas.microsoft.com/office/drawing/2014/main" xmlns="" id="{567620FF-F08F-4508-9E43-35089DF6F47F}"/>
              </a:ext>
            </a:extLst>
          </p:cNvPr>
          <p:cNvSpPr>
            <a:spLocks noChangeAspect="1"/>
          </p:cNvSpPr>
          <p:nvPr/>
        </p:nvSpPr>
        <p:spPr bwMode="auto">
          <a:xfrm>
            <a:off x="525127" y="1068793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molecules-shapes_57399">
            <a:extLst>
              <a:ext uri="{FF2B5EF4-FFF2-40B4-BE49-F238E27FC236}">
                <a16:creationId xmlns:a16="http://schemas.microsoft.com/office/drawing/2014/main" xmlns="" id="{4A487680-C3CB-4409-BC44-8B811D22627B}"/>
              </a:ext>
            </a:extLst>
          </p:cNvPr>
          <p:cNvSpPr>
            <a:spLocks noChangeAspect="1"/>
          </p:cNvSpPr>
          <p:nvPr/>
        </p:nvSpPr>
        <p:spPr bwMode="auto">
          <a:xfrm>
            <a:off x="512972" y="1752249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63A10D-ACDC-4B2D-9644-28C7AD633132}"/>
              </a:ext>
            </a:extLst>
          </p:cNvPr>
          <p:cNvSpPr/>
          <p:nvPr/>
        </p:nvSpPr>
        <p:spPr>
          <a:xfrm>
            <a:off x="815409" y="1685918"/>
            <a:ext cx="8065486" cy="72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输入用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gets(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字符串名称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)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语句，使用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gets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只能输入一个字符串。使用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gets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是从光标开始的地方一直读到换行符才结束。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" name="molecules-shapes_57399">
            <a:extLst>
              <a:ext uri="{FF2B5EF4-FFF2-40B4-BE49-F238E27FC236}">
                <a16:creationId xmlns:a16="http://schemas.microsoft.com/office/drawing/2014/main" xmlns="" id="{46DC8512-148A-4E53-8CBA-E5C31A335A32}"/>
              </a:ext>
            </a:extLst>
          </p:cNvPr>
          <p:cNvSpPr>
            <a:spLocks noChangeAspect="1"/>
          </p:cNvSpPr>
          <p:nvPr/>
        </p:nvSpPr>
        <p:spPr bwMode="auto">
          <a:xfrm>
            <a:off x="512972" y="2531615"/>
            <a:ext cx="304843" cy="257593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802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B28A14D-A7D5-4A51-AA08-D43F561EEBEF}"/>
              </a:ext>
            </a:extLst>
          </p:cNvPr>
          <p:cNvSpPr/>
          <p:nvPr/>
        </p:nvSpPr>
        <p:spPr>
          <a:xfrm>
            <a:off x="815409" y="2465284"/>
            <a:ext cx="8065486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02295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输出用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puts(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字符串名称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)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语句，输出一个字符串和一个换行符。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7482DA5-D207-452D-822E-DA81795A9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2" y="2889654"/>
            <a:ext cx="6477736" cy="2102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706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915</Words>
  <Application>Microsoft Office PowerPoint</Application>
  <PresentationFormat>自定义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信息奥赛课件</dc:title>
  <dc:subject>基础</dc:subject>
  <dc:creator>钟新鑫</dc:creator>
  <dc:description>信息奥赛资源包</dc:description>
  <cp:lastModifiedBy>dbc</cp:lastModifiedBy>
  <cp:revision>84</cp:revision>
  <dcterms:modified xsi:type="dcterms:W3CDTF">2018-12-01T01:40:49Z</dcterms:modified>
</cp:coreProperties>
</file>