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61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71" r:id="rId12"/>
    <p:sldId id="268" r:id="rId13"/>
    <p:sldId id="270" r:id="rId14"/>
    <p:sldId id="274" r:id="rId15"/>
    <p:sldId id="272" r:id="rId16"/>
    <p:sldId id="275" r:id="rId17"/>
    <p:sldId id="269" r:id="rId18"/>
    <p:sldId id="277" r:id="rId19"/>
    <p:sldId id="276" r:id="rId20"/>
    <p:sldId id="279" r:id="rId21"/>
    <p:sldId id="280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91" r:id="rId30"/>
    <p:sldId id="290" r:id="rId31"/>
    <p:sldId id="293" r:id="rId32"/>
    <p:sldId id="294" r:id="rId33"/>
    <p:sldId id="295" r:id="rId34"/>
    <p:sldId id="296" r:id="rId35"/>
    <p:sldId id="28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2" y="2954720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860" y="3024080"/>
            <a:ext cx="413038" cy="413038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3373" y="4207266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987" y="4457601"/>
            <a:ext cx="199747" cy="199747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015" y="4245319"/>
            <a:ext cx="612431" cy="61243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267" y="3875353"/>
            <a:ext cx="612431" cy="61243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456" y="1617838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079" y="1687285"/>
            <a:ext cx="336400" cy="33640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434" y="1433843"/>
            <a:ext cx="655251" cy="655251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346"/>
            <a:ext cx="498410" cy="498410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3912" y="1024621"/>
            <a:ext cx="335040" cy="335040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270" y="1885677"/>
            <a:ext cx="213713" cy="213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403" y="1658552"/>
            <a:ext cx="655251" cy="655251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0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486" y="3429000"/>
            <a:ext cx="2606514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36B3-0AD9-447F-B463-1264E37017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5A11-94C7-4C8D-A8BB-B24B5EDFAA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524000" y="1122363"/>
            <a:ext cx="9144000" cy="1620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60BDF7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&amp; Multimap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迭代器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迭代器定义：</a:t>
            </a:r>
            <a:r>
              <a:rPr lang="en-US" altLang="zh-CN"/>
              <a:t>map&lt;</a:t>
            </a:r>
            <a:r>
              <a:rPr lang="en-US" altLang="zh-CN">
                <a:solidFill>
                  <a:schemeClr val="tx1"/>
                </a:solidFill>
                <a:effectLst/>
              </a:rPr>
              <a:t>Type1</a:t>
            </a:r>
            <a:r>
              <a:rPr lang="en-US" altLang="zh-CN"/>
              <a:t>,Type2&gt;::iterator it;</a:t>
            </a:r>
            <a:endParaRPr lang="en-US" altLang="zh-CN"/>
          </a:p>
          <a:p>
            <a:r>
              <a:rPr lang="en-US" altLang="zh-CN"/>
              <a:t>it-&gt;first</a:t>
            </a:r>
            <a:r>
              <a:rPr lang="zh-CN" altLang="en-US"/>
              <a:t>为关键字，</a:t>
            </a:r>
            <a:r>
              <a:rPr lang="en-US" altLang="zh-CN"/>
              <a:t>it-&gt;second</a:t>
            </a:r>
            <a:r>
              <a:rPr lang="zh-CN" altLang="en-US"/>
              <a:t>为其对应的值。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begin()                 返回指向map头部的迭代器</a:t>
            </a:r>
            <a:endParaRPr lang="zh-CN" altLang="en-US"/>
          </a:p>
          <a:p>
            <a:r>
              <a:rPr lang="zh-CN" altLang="en-US"/>
              <a:t>end()                    返回指向map末尾的迭代器（最后一个元素后面一个位置）</a:t>
            </a:r>
            <a:endParaRPr lang="zh-CN" altLang="en-US"/>
          </a:p>
          <a:p>
            <a:r>
              <a:rPr lang="zh-CN" altLang="en-US"/>
              <a:t>时间复杂度 </a:t>
            </a:r>
            <a:r>
              <a:rPr lang="en-US" altLang="zh-CN"/>
              <a:t>O(1)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42170" y="1257935"/>
            <a:ext cx="2072005" cy="2518410"/>
          </a:xfrm>
        </p:spPr>
        <p:txBody>
          <a:bodyPr/>
          <a:p>
            <a:pPr marL="0" indent="0">
              <a:buNone/>
            </a:pPr>
            <a:r>
              <a:rPr lang="zh-CN" altLang="en-US"/>
              <a:t>输出：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 a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 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 c</a:t>
            </a:r>
            <a:endParaRPr lang="zh-CN" altLang="en-US"/>
          </a:p>
        </p:txBody>
      </p:sp>
      <p:pic>
        <p:nvPicPr>
          <p:cNvPr id="5" name="图片 4" descr="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57935"/>
            <a:ext cx="8519795" cy="362712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5334000"/>
            <a:ext cx="7013575" cy="126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对关键字有序。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913745" cy="4672330"/>
          </a:xfrm>
        </p:spPr>
        <p:txBody>
          <a:bodyPr/>
          <a:p>
            <a:r>
              <a:rPr lang="en-US" altLang="zh-CN"/>
              <a:t>count(x)                            返回元素x出现的次数 </a:t>
            </a:r>
            <a:r>
              <a:rPr lang="zh-CN" altLang="en-US"/>
              <a:t>即为</a:t>
            </a:r>
            <a:r>
              <a:rPr lang="en-US" altLang="zh-CN"/>
              <a:t>0/1</a:t>
            </a:r>
            <a:endParaRPr lang="en-US" altLang="zh-CN"/>
          </a:p>
          <a:p>
            <a:r>
              <a:rPr lang="en-US" altLang="zh-CN">
                <a:sym typeface="+mn-ea"/>
              </a:rPr>
              <a:t>find(x)                               返回元素x</a:t>
            </a:r>
            <a:r>
              <a:rPr lang="zh-CN" altLang="en-US">
                <a:sym typeface="+mn-ea"/>
              </a:rPr>
              <a:t>所在位置的迭代器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lower_bound()                  返回键值&gt;=给定元素的第一个位置</a:t>
            </a:r>
            <a:r>
              <a:rPr lang="zh-CN" altLang="en-US">
                <a:sym typeface="+mn-ea"/>
              </a:rPr>
              <a:t>的迭代器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upper_bound()                 返回键值&gt;给定元素的第一个位置</a:t>
            </a:r>
            <a:r>
              <a:rPr lang="zh-CN" altLang="en-US">
                <a:sym typeface="+mn-ea"/>
              </a:rPr>
              <a:t>的迭代器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后三种函数若不存在符合条件的元素 则返回</a:t>
            </a:r>
            <a:r>
              <a:rPr lang="en-US" altLang="zh-CN">
                <a:sym typeface="+mn-ea"/>
              </a:rPr>
              <a:t>end()</a:t>
            </a:r>
            <a:endParaRPr lang="zh-CN" altLang="en-US">
              <a:sym typeface="+mn-ea"/>
            </a:endParaRPr>
          </a:p>
          <a:p>
            <a:r>
              <a:rPr lang="zh-CN" altLang="en-US"/>
              <a:t>时间复杂度皆为</a:t>
            </a:r>
            <a:r>
              <a:rPr lang="en-US" altLang="zh-CN"/>
              <a:t>O(log n)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count.pngcount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86765" y="563880"/>
            <a:ext cx="6935470" cy="44551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7995920" y="563880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find.pngfind"/>
          <p:cNvPicPr>
            <a:picLocks noChangeAspect="1"/>
          </p:cNvPicPr>
          <p:nvPr>
            <p:ph idx="1"/>
          </p:nvPr>
        </p:nvPicPr>
        <p:blipFill>
          <a:blip r:embed="rId1"/>
          <a:srcRect r="30139"/>
          <a:stretch>
            <a:fillRect/>
          </a:stretch>
        </p:blipFill>
        <p:spPr>
          <a:xfrm>
            <a:off x="766445" y="563880"/>
            <a:ext cx="6935470" cy="573024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7995920" y="563880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l&amp;u.pngl&amp;u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6415" y="563880"/>
            <a:ext cx="7471410" cy="55416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077835" y="563880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有两种方式：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erase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iterator it);                          通过迭代器删除一个元素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erase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key);                                   通过关键字删除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时间复杂度皆为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O(log n)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erase.pngeras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20395" y="563880"/>
            <a:ext cx="7457440" cy="585406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271510" y="563880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size()        </a:t>
            </a:r>
            <a:r>
              <a:rPr lang="en-US" altLang="zh-CN"/>
              <a:t>		</a:t>
            </a:r>
            <a:r>
              <a:rPr lang="zh-CN" altLang="en-US"/>
              <a:t>返回map中元素的个数  </a:t>
            </a:r>
            <a:r>
              <a:rPr lang="en-US" altLang="zh-CN"/>
              <a:t>O(1)</a:t>
            </a:r>
            <a:endParaRPr lang="en-US" altLang="zh-CN"/>
          </a:p>
          <a:p>
            <a:r>
              <a:rPr lang="en-US" altLang="zh-CN"/>
              <a:t>empty()                 如果map为空则返回true</a:t>
            </a:r>
            <a:r>
              <a:rPr lang="zh-CN" altLang="en-US"/>
              <a:t>，否则为</a:t>
            </a:r>
            <a:r>
              <a:rPr lang="en-US" altLang="zh-CN"/>
              <a:t>false  O(1)</a:t>
            </a:r>
            <a:endParaRPr lang="en-US" altLang="zh-CN"/>
          </a:p>
          <a:p>
            <a:r>
              <a:rPr lang="en-US" altLang="zh-CN"/>
              <a:t>clear()		</a:t>
            </a:r>
            <a:r>
              <a:rPr lang="zh-CN" altLang="en-US"/>
              <a:t>删除所有元素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erase(begin(),end())</a:t>
            </a:r>
            <a:r>
              <a:rPr lang="zh-CN" altLang="en-US"/>
              <a:t>效果相同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O(n)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other.pngother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8320" y="563880"/>
            <a:ext cx="7620635" cy="481584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271510" y="563880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385445"/>
            <a:ext cx="10515600" cy="82800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1.Map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385445"/>
            <a:ext cx="10515600" cy="82800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2.Multimap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r>
              <a:rPr lang="en-US" altLang="zh-CN"/>
              <a:t>&amp;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multimap</a:t>
            </a:r>
            <a:r>
              <a:rPr lang="zh-CN" altLang="en-US"/>
              <a:t>与 map 类似，所不同的是它允许重复键。即一个关键词可以有很多不同的值。这些值按插入的时间顺序排列。</a:t>
            </a:r>
            <a:endParaRPr lang="zh-CN" altLang="en-US"/>
          </a:p>
          <a:p>
            <a:r>
              <a:rPr lang="zh-CN" altLang="en-US"/>
              <a:t>操作大部分也与</a:t>
            </a:r>
            <a:r>
              <a:rPr lang="en-US" altLang="zh-CN"/>
              <a:t>map</a:t>
            </a:r>
            <a:r>
              <a:rPr lang="zh-CN" altLang="en-US"/>
              <a:t>一样。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与</a:t>
            </a:r>
            <a:r>
              <a:rPr lang="en-US" altLang="zh-CN"/>
              <a:t>map</a:t>
            </a:r>
            <a:r>
              <a:rPr lang="zh-CN" altLang="en-US"/>
              <a:t>的不同点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插入：</a:t>
            </a:r>
            <a:endParaRPr lang="zh-CN" altLang="en-US"/>
          </a:p>
          <a:p>
            <a:r>
              <a:rPr lang="zh-CN" altLang="en-US"/>
              <a:t>不可用数组的方式直接赋值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查找：</a:t>
            </a:r>
            <a:endParaRPr lang="zh-CN" altLang="en-US"/>
          </a:p>
          <a:p>
            <a:r>
              <a:rPr lang="zh-CN" altLang="en-US"/>
              <a:t>返回每种关键词的所有元素的第一个元素的迭代器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指定关键词的遍历：</a:t>
            </a:r>
            <a:endParaRPr lang="zh-CN" altLang="en-US"/>
          </a:p>
          <a:p>
            <a:r>
              <a:rPr lang="en-US" altLang="zh-CN"/>
              <a:t>equal_range(x)          </a:t>
            </a:r>
            <a:r>
              <a:rPr lang="zh-CN" altLang="en-US"/>
              <a:t>返回一对</a:t>
            </a:r>
            <a:r>
              <a:rPr lang="en-US" altLang="zh-CN"/>
              <a:t>iterator</a:t>
            </a:r>
            <a:r>
              <a:rPr lang="zh-CN" altLang="en-US"/>
              <a:t>的</a:t>
            </a:r>
            <a:r>
              <a:rPr lang="en-US" altLang="zh-CN"/>
              <a:t>pair</a:t>
            </a:r>
            <a:r>
              <a:rPr lang="zh-CN" altLang="en-US"/>
              <a:t>，表示关键词</a:t>
            </a:r>
            <a:r>
              <a:rPr lang="en-US" altLang="zh-CN"/>
              <a:t>x</a:t>
            </a:r>
            <a:r>
              <a:rPr lang="zh-CN" altLang="en-US"/>
              <a:t>的位置的区间</a:t>
            </a:r>
            <a:endParaRPr lang="zh-CN" altLang="en-US"/>
          </a:p>
          <a:p>
            <a:r>
              <a:rPr lang="zh-CN" altLang="en-US"/>
              <a:t>                                  （</a:t>
            </a:r>
            <a:r>
              <a:rPr lang="zh-CN" altLang="en-US" u="sng"/>
              <a:t>左闭右开</a:t>
            </a:r>
            <a:r>
              <a:rPr lang="zh-CN" altLang="en-US"/>
              <a:t>）。 这个函数其实</a:t>
            </a:r>
            <a:r>
              <a:rPr lang="en-US" altLang="zh-CN"/>
              <a:t>map</a:t>
            </a:r>
            <a:r>
              <a:rPr lang="zh-CN" altLang="en-US"/>
              <a:t>也有。</a:t>
            </a:r>
            <a:endParaRPr lang="zh-CN" altLang="en-US"/>
          </a:p>
          <a:p>
            <a:r>
              <a:rPr lang="zh-CN" altLang="en-US"/>
              <a:t>也可用lower_bound和upper_bound实现。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mul"/>
          <p:cNvPicPr>
            <a:picLocks noChangeAspect="1"/>
          </p:cNvPicPr>
          <p:nvPr>
            <p:ph idx="1"/>
          </p:nvPr>
        </p:nvPicPr>
        <p:blipFill>
          <a:blip r:embed="rId1"/>
          <a:srcRect r="11244"/>
          <a:stretch>
            <a:fillRect/>
          </a:stretch>
        </p:blipFill>
        <p:spPr>
          <a:xfrm>
            <a:off x="248285" y="334010"/>
            <a:ext cx="9267825" cy="558292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9854565" y="334010"/>
            <a:ext cx="5226685" cy="367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给出n个正整数，然后有m个询问，每个询问一个整数，询问该整数是否在n个正整数中出现过。</a:t>
            </a:r>
            <a:endParaRPr lang="zh-CN" altLang="en-US"/>
          </a:p>
          <a:p>
            <a:r>
              <a:rPr lang="zh-CN" altLang="en-US"/>
              <a:t>n</a:t>
            </a:r>
            <a:r>
              <a:rPr lang="en-US" altLang="zh-CN"/>
              <a:t>,m</a:t>
            </a:r>
            <a:r>
              <a:rPr lang="zh-CN" altLang="en-US"/>
              <a:t>&lt;=100000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n</a:t>
            </a:r>
            <a:r>
              <a:rPr lang="zh-CN" altLang="en-US"/>
              <a:t>个数都插入</a:t>
            </a:r>
            <a:r>
              <a:rPr lang="en-US" altLang="zh-CN"/>
              <a:t>map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个询问用</a:t>
            </a:r>
            <a:r>
              <a:rPr lang="en-US" altLang="zh-CN"/>
              <a:t>count()==0?</a:t>
            </a:r>
            <a:r>
              <a:rPr lang="zh-CN" altLang="en-US"/>
              <a:t>或</a:t>
            </a:r>
            <a:r>
              <a:rPr lang="en-US" altLang="zh-CN"/>
              <a:t>find()==end()?</a:t>
            </a:r>
            <a:r>
              <a:rPr lang="zh-CN" altLang="en-US"/>
              <a:t>即可判断。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一群（</a:t>
            </a:r>
            <a:r>
              <a:rPr lang="en-US" altLang="zh-CN"/>
              <a:t>n</a:t>
            </a:r>
            <a:r>
              <a:rPr lang="zh-CN" altLang="en-US"/>
              <a:t>头）奶牛每头都有一个特征值，如果这头奶牛有特征i,那么特征值的二进制的第i位为1。问在给定的奶牛序列中，你要找出一段最长的连续的奶牛，使得在这群连续的奶牛之中每个特征出现的次数都相同。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&lt;=100000  </a:t>
            </a:r>
            <a:r>
              <a:rPr lang="en-US" altLang="zh-CN"/>
              <a:t>i&lt;=2^30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804410"/>
          </a:xfrm>
        </p:spPr>
        <p:txBody>
          <a:bodyPr>
            <a:normAutofit lnSpcReduction="10000"/>
          </a:bodyPr>
          <a:p>
            <a:r>
              <a:rPr lang="zh-CN" altLang="en-US"/>
              <a:t>差分</a:t>
            </a:r>
            <a:endParaRPr lang="zh-CN" altLang="en-US"/>
          </a:p>
          <a:p>
            <a:r>
              <a:rPr lang="en-US" altLang="zh-CN"/>
              <a:t>sij</a:t>
            </a:r>
            <a:r>
              <a:rPr lang="zh-CN" altLang="en-US"/>
              <a:t>表示前</a:t>
            </a:r>
            <a:r>
              <a:rPr lang="en-US" altLang="zh-CN"/>
              <a:t>i</a:t>
            </a:r>
            <a:r>
              <a:rPr lang="zh-CN" altLang="en-US"/>
              <a:t>头奶牛有特征值</a:t>
            </a:r>
            <a:r>
              <a:rPr lang="en-US" altLang="zh-CN"/>
              <a:t>j</a:t>
            </a:r>
            <a:r>
              <a:rPr lang="zh-CN" altLang="en-US"/>
              <a:t>的数量</a:t>
            </a:r>
            <a:endParaRPr lang="zh-CN" altLang="en-US"/>
          </a:p>
          <a:p>
            <a:r>
              <a:rPr lang="zh-CN" altLang="en-US"/>
              <a:t>对于符合条件的序列，有 sj0 - si0 = sj1 - si1 =...= sjk-1 - sik-1</a:t>
            </a:r>
            <a:endParaRPr lang="zh-CN" altLang="en-US"/>
          </a:p>
          <a:p>
            <a:r>
              <a:rPr lang="zh-CN" altLang="en-US"/>
              <a:t>也就是说 i和j满足</a:t>
            </a:r>
            <a:endParaRPr lang="zh-CN" altLang="en-US"/>
          </a:p>
          <a:p>
            <a:r>
              <a:rPr lang="zh-CN" altLang="en-US"/>
              <a:t>sj1 - sj0 == si1 - si0  </a:t>
            </a:r>
            <a:endParaRPr lang="zh-CN" altLang="en-US"/>
          </a:p>
          <a:p>
            <a:r>
              <a:rPr lang="zh-CN" altLang="en-US"/>
              <a:t>sj2 - sj0 == si2 - si0  </a:t>
            </a:r>
            <a:endParaRPr lang="zh-CN" altLang="en-US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s</a:t>
            </a:r>
            <a:r>
              <a:rPr lang="zh-CN" altLang="en-US"/>
              <a:t>jk-1 - sj0 == sik-1 - si0  </a:t>
            </a:r>
            <a:endParaRPr lang="zh-CN" altLang="en-US"/>
          </a:p>
          <a:p>
            <a:r>
              <a:rPr lang="zh-CN" altLang="en-US"/>
              <a:t>我们定义c</a:t>
            </a:r>
            <a:r>
              <a:rPr lang="en-US" altLang="zh-CN"/>
              <a:t>ij </a:t>
            </a:r>
            <a:r>
              <a:rPr lang="zh-CN" altLang="en-US"/>
              <a:t>= s</a:t>
            </a:r>
            <a:r>
              <a:rPr lang="en-US" altLang="zh-CN"/>
              <a:t>ij - </a:t>
            </a:r>
            <a:r>
              <a:rPr lang="zh-CN" altLang="en-US"/>
              <a:t>si0</a:t>
            </a:r>
            <a:endParaRPr lang="zh-CN" altLang="en-US"/>
          </a:p>
          <a:p>
            <a:r>
              <a:rPr lang="zh-CN" altLang="en-US"/>
              <a:t>问题就转化成了 找隔得最远的i和j 满足c</a:t>
            </a:r>
            <a:r>
              <a:rPr lang="en-US" altLang="zh-CN"/>
              <a:t>i</a:t>
            </a:r>
            <a:r>
              <a:rPr lang="zh-CN" altLang="en-US"/>
              <a:t>和c</a:t>
            </a:r>
            <a:r>
              <a:rPr lang="en-US" altLang="zh-CN"/>
              <a:t>j</a:t>
            </a:r>
            <a:r>
              <a:rPr lang="zh-CN" altLang="en-US"/>
              <a:t>每一位都一样</a:t>
            </a:r>
            <a:endParaRPr lang="zh-CN" altLang="en-US"/>
          </a:p>
          <a:p>
            <a:r>
              <a:rPr lang="zh-CN" altLang="en-US"/>
              <a:t>这里用hash加速查找 用</a:t>
            </a:r>
            <a:r>
              <a:rPr lang="en-US" altLang="zh-CN"/>
              <a:t>map</a:t>
            </a:r>
            <a:r>
              <a:rPr lang="zh-CN" altLang="en-US"/>
              <a:t>维护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160" y="385445"/>
            <a:ext cx="10515600" cy="828000"/>
          </a:xfrm>
        </p:spPr>
        <p:txBody>
          <a:bodyPr/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3.Pair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r>
              <a:rPr lang="en-US" altLang="zh-CN"/>
              <a:t>&amp;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pair是一种模板类型，其中包含两个数据值，两个数据的类型可以不同，基本的定义如下：</a:t>
            </a:r>
            <a:endParaRPr lang="zh-CN" altLang="en-US"/>
          </a:p>
          <a:p>
            <a:r>
              <a:rPr lang="zh-CN" altLang="en-US"/>
              <a:t>pair&lt;</a:t>
            </a:r>
            <a:r>
              <a:rPr lang="en-US" altLang="zh-CN"/>
              <a:t>Type1</a:t>
            </a:r>
            <a:r>
              <a:rPr lang="zh-CN" altLang="en-US"/>
              <a:t>, </a:t>
            </a:r>
            <a:r>
              <a:rPr lang="en-US" altLang="zh-CN"/>
              <a:t>Type2</a:t>
            </a:r>
            <a:r>
              <a:rPr lang="zh-CN" altLang="en-US"/>
              <a:t>&gt; </a:t>
            </a:r>
            <a:r>
              <a:rPr lang="en-US" altLang="zh-CN"/>
              <a:t>a</a:t>
            </a:r>
            <a:r>
              <a:rPr lang="zh-CN" altLang="en-US"/>
              <a:t>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需要的头文件：</a:t>
            </a:r>
            <a:r>
              <a:rPr lang="en-US" altLang="zh-CN"/>
              <a:t>&lt;utility&gt; </a:t>
            </a:r>
            <a:r>
              <a:rPr lang="zh-CN" altLang="en-US"/>
              <a:t>或 </a:t>
            </a:r>
            <a:r>
              <a:rPr lang="en-US" altLang="zh-CN"/>
              <a:t>&lt;iostream&gt; </a:t>
            </a:r>
            <a:r>
              <a:rPr lang="zh-CN" altLang="en-US"/>
              <a:t>或 </a:t>
            </a:r>
            <a:r>
              <a:rPr lang="en-US" altLang="zh-CN"/>
              <a:t>&lt;bits/stdc++.h&gt;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定义时可直接初始化。例：</a:t>
            </a:r>
            <a:endParaRPr lang="zh-CN" altLang="en-US"/>
          </a:p>
          <a:p>
            <a:r>
              <a:rPr lang="zh-CN" altLang="en-US"/>
              <a:t>pair&lt;</a:t>
            </a:r>
            <a:r>
              <a:rPr lang="en-US" altLang="zh-CN"/>
              <a:t>int</a:t>
            </a:r>
            <a:r>
              <a:rPr lang="zh-CN" altLang="en-US"/>
              <a:t>, string&gt; a(</a:t>
            </a:r>
            <a:r>
              <a:rPr lang="en-US" altLang="zh-CN"/>
              <a:t>1</a:t>
            </a:r>
            <a:r>
              <a:rPr lang="zh-CN" altLang="en-US"/>
              <a:t>, "Joy");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简介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Map是STL的一个关联容器，它提供一对一（其中第一个称为关键字，每个关键字只能在map中出现一次，第二个称为该关键字的值）的数据处理能力。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map内部自建一颗红黑树(一种非严格意义上的平衡二叉树)，这颗树具有对数据自动排序的功能，所以在map内部所有的数据都是有序的。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可起到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表的作用。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对于pair类，由于它只有两个元素，分别名为first和second，因此直接使用普通的点操作符即可访问其成员。</a:t>
            </a:r>
            <a:endParaRPr lang="en-US" altLang="zh-CN"/>
          </a:p>
        </p:txBody>
      </p:sp>
      <p:pic>
        <p:nvPicPr>
          <p:cNvPr id="4" name="图片 3" descr="pai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02890"/>
            <a:ext cx="6668135" cy="27660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7914005" y="2802890"/>
            <a:ext cx="1729740" cy="367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Poly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可以使用make_pair对已存在的两个数据构造一个新的pair类型。例：</a:t>
            </a:r>
            <a:endParaRPr lang="zh-CN" altLang="en-US"/>
          </a:p>
          <a:p>
            <a:r>
              <a:rPr lang="zh-CN" altLang="en-US"/>
              <a:t>pair&lt;int, int &gt; p = make_pair(5, 6);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比较方式默认为以</a:t>
            </a:r>
            <a:r>
              <a:rPr lang="en-US" altLang="zh-CN"/>
              <a:t>first</a:t>
            </a:r>
            <a:r>
              <a:rPr lang="zh-CN" altLang="en-US"/>
              <a:t>为第一关键字，</a:t>
            </a:r>
            <a:r>
              <a:rPr lang="en-US" altLang="zh-CN"/>
              <a:t>second</a:t>
            </a:r>
            <a:r>
              <a:rPr lang="zh-CN" altLang="en-US"/>
              <a:t>为第二关键字。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770620" y="2320925"/>
            <a:ext cx="1729740" cy="3672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1 3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2 2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2 3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pair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20925"/>
            <a:ext cx="7483475" cy="38563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若需存储</a:t>
            </a:r>
            <a:r>
              <a:rPr lang="en-US" altLang="zh-CN"/>
              <a:t>3</a:t>
            </a:r>
            <a:r>
              <a:rPr lang="zh-CN" altLang="en-US"/>
              <a:t>个数据，可用 </a:t>
            </a:r>
            <a:r>
              <a:rPr lang="en-US" altLang="zh-CN"/>
              <a:t>pair&lt;int,pair&lt;int,int&gt; &gt;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种以上以此类推。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3355" y="2713355"/>
            <a:ext cx="5624830" cy="1318260"/>
          </a:xfrm>
        </p:spPr>
        <p:txBody>
          <a:bodyPr/>
          <a:p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Script" panose="030B0504020000000003" charset="0"/>
              </a:rPr>
              <a:t>The end.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Script" panose="030B05040200000000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自动建立Key － value的对应。key 和 value可以是任意你需要的类型。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根据key值快速查找记录。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快速插入Key -Value 记录。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快速删除记录。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根据Key修改value记录。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遍历所有记录。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需要头文件 &lt;map&gt; 或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&lt;bits/stdc++.h&gt;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构造函数：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map&lt;Type1,Type2&gt; m;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map对象是模板类，需要关键字和存储对象两个模板参数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例如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map&lt;int,string&gt; m;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这样就定义了一个用int作为索引,并拥有相关联的指向string的指针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插入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有三种方法：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用insert函数插入pair数据，用insert函数插入value_type数据，和用数组方式插入数据。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以上三种用法虽然都可以实现数据的插入，但是它们是有区别的。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前两种在效果上是完成一样的，用insert函数插入数据，在数据的插入上涉及到集合的唯一性这个概念。即当map中有这个关键字时，insert操作是插入不了的。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用数组方式不同，它可以覆盖以前该关键字对应的值。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时间复杂度皆为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O(log n)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ins1.pngins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27785" y="648653"/>
            <a:ext cx="8119110" cy="336613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1327785" y="4333875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2"/>
          <p:cNvSpPr>
            <a:spLocks noGrp="1"/>
          </p:cNvSpPr>
          <p:nvPr/>
        </p:nvSpPr>
        <p:spPr>
          <a:xfrm>
            <a:off x="1327785" y="4333875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内容占位符 6" descr="in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785" y="517525"/>
            <a:ext cx="9377045" cy="3407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\Users\LENOVOXY\Desktop\Map\programs\ins3.pngins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27785" y="568960"/>
            <a:ext cx="7446010" cy="356616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1327785" y="4333875"/>
            <a:ext cx="5216525" cy="172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输出：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4、5、10、12、14、21、25、26、27、28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WPS 演示</Application>
  <PresentationFormat>宽屏</PresentationFormat>
  <Paragraphs>209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Wingdings</vt:lpstr>
      <vt:lpstr>黑体</vt:lpstr>
      <vt:lpstr>微软雅黑</vt:lpstr>
      <vt:lpstr>Segoe Script</vt:lpstr>
      <vt:lpstr>Calibri</vt:lpstr>
      <vt:lpstr>Office 主题</vt:lpstr>
      <vt:lpstr>PowerPoint 演示文稿</vt:lpstr>
      <vt:lpstr>1.Map</vt:lpstr>
      <vt:lpstr>简介</vt:lpstr>
      <vt:lpstr>功能</vt:lpstr>
      <vt:lpstr>定义</vt:lpstr>
      <vt:lpstr>插入</vt:lpstr>
      <vt:lpstr>PowerPoint 演示文稿</vt:lpstr>
      <vt:lpstr>PowerPoint 演示文稿</vt:lpstr>
      <vt:lpstr>PowerPoint 演示文稿</vt:lpstr>
      <vt:lpstr>迭代器 &amp; 遍历</vt:lpstr>
      <vt:lpstr>PowerPoint 演示文稿</vt:lpstr>
      <vt:lpstr>查找</vt:lpstr>
      <vt:lpstr>PowerPoint 演示文稿</vt:lpstr>
      <vt:lpstr>PowerPoint 演示文稿</vt:lpstr>
      <vt:lpstr>PowerPoint 演示文稿</vt:lpstr>
      <vt:lpstr>删除</vt:lpstr>
      <vt:lpstr>PowerPoint 演示文稿</vt:lpstr>
      <vt:lpstr>其他函数</vt:lpstr>
      <vt:lpstr>PowerPoint 演示文稿</vt:lpstr>
      <vt:lpstr>2.Multimap</vt:lpstr>
      <vt:lpstr>简介&amp;功能</vt:lpstr>
      <vt:lpstr>与map的不同点</vt:lpstr>
      <vt:lpstr>PowerPoint 演示文稿</vt:lpstr>
      <vt:lpstr>例1</vt:lpstr>
      <vt:lpstr>例1</vt:lpstr>
      <vt:lpstr>例2</vt:lpstr>
      <vt:lpstr>例2</vt:lpstr>
      <vt:lpstr>3.Pair</vt:lpstr>
      <vt:lpstr>定义&amp;初始化</vt:lpstr>
      <vt:lpstr>操作</vt:lpstr>
      <vt:lpstr>操作</vt:lpstr>
      <vt:lpstr>其他</vt:lpstr>
      <vt:lpstr>其他</vt:lpstr>
      <vt:lpstr>The 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LENOVOXY</cp:lastModifiedBy>
  <cp:revision>27</cp:revision>
  <dcterms:created xsi:type="dcterms:W3CDTF">2015-05-05T08:02:00Z</dcterms:created>
  <dcterms:modified xsi:type="dcterms:W3CDTF">2017-10-18T21:00:11Z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2052-10.1.0.6030</vt:lpwstr>
  </property>
</Properties>
</file>