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79" r:id="rId4"/>
    <p:sldId id="262" r:id="rId5"/>
    <p:sldId id="272" r:id="rId6"/>
    <p:sldId id="273" r:id="rId7"/>
    <p:sldId id="274" r:id="rId8"/>
    <p:sldId id="278" r:id="rId9"/>
    <p:sldId id="258" r:id="rId11"/>
    <p:sldId id="259" r:id="rId12"/>
    <p:sldId id="261" r:id="rId13"/>
    <p:sldId id="263" r:id="rId14"/>
    <p:sldId id="266" r:id="rId15"/>
    <p:sldId id="260" r:id="rId16"/>
    <p:sldId id="267" r:id="rId17"/>
    <p:sldId id="275" r:id="rId18"/>
    <p:sldId id="281" r:id="rId19"/>
    <p:sldId id="282" r:id="rId20"/>
    <p:sldId id="276" r:id="rId21"/>
    <p:sldId id="277" r:id="rId22"/>
    <p:sldId id="280" r:id="rId23"/>
    <p:sldId id="283" r:id="rId24"/>
    <p:sldId id="26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242af35-f07d-41db-851b-8bc0d64f9048}">
          <p14:sldIdLst>
            <p14:sldId id="256"/>
            <p14:sldId id="279"/>
            <p14:sldId id="258"/>
            <p14:sldId id="259"/>
            <p14:sldId id="261"/>
            <p14:sldId id="263"/>
            <p14:sldId id="260"/>
            <p14:sldId id="267"/>
            <p14:sldId id="276"/>
            <p14:sldId id="269"/>
            <p14:sldId id="262"/>
            <p14:sldId id="272"/>
            <p14:sldId id="273"/>
            <p14:sldId id="274"/>
            <p14:sldId id="278"/>
            <p14:sldId id="266"/>
            <p14:sldId id="275"/>
            <p14:sldId id="282"/>
            <p14:sldId id="281"/>
            <p14:sldId id="277"/>
            <p14:sldId id="280"/>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7" name="组合 16"/>
          <p:cNvGrpSpPr/>
          <p:nvPr/>
        </p:nvGrpSpPr>
        <p:grpSpPr>
          <a:xfrm>
            <a:off x="962488" y="1541601"/>
            <a:ext cx="3022325" cy="3022325"/>
            <a:chOff x="484323" y="3471574"/>
            <a:chExt cx="4287566" cy="4287566"/>
          </a:xfrm>
        </p:grpSpPr>
        <p:sp>
          <p:nvSpPr>
            <p:cNvPr id="15" name="椭圆 14"/>
            <p:cNvSpPr/>
            <p:nvPr/>
          </p:nvSpPr>
          <p:spPr>
            <a:xfrm>
              <a:off x="484323" y="3471574"/>
              <a:ext cx="4287566" cy="42875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69645" y="3856896"/>
              <a:ext cx="3516923" cy="3516923"/>
            </a:xfrm>
            <a:prstGeom prst="ellipse">
              <a:avLst/>
            </a:prstGeom>
            <a:blipFill dpi="0" rotWithShape="1">
              <a:blip r:embed="rId2">
                <a:extLst>
                  <a:ext uri="{28A0092B-C50C-407E-A947-70E740481C1C}">
                    <a14:useLocalDpi xmlns:a14="http://schemas.microsoft.com/office/drawing/2010/main" val="0"/>
                  </a:ext>
                </a:extLst>
              </a:blip>
              <a:srcRect/>
              <a:stretch>
                <a:fillRect l="-1963" r="-47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ctrTitle"/>
          </p:nvPr>
        </p:nvSpPr>
        <p:spPr>
          <a:xfrm>
            <a:off x="4216674" y="1099110"/>
            <a:ext cx="7137126" cy="2193911"/>
          </a:xfrm>
        </p:spPr>
        <p:txBody>
          <a:bodyPr anchor="b">
            <a:normAutofit/>
          </a:bodyPr>
          <a:lstStyle>
            <a:lvl1pPr algn="l">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216674" y="3546132"/>
            <a:ext cx="7137126" cy="569526"/>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25E42B-3E12-4218-8957-401CF879BA89}" type="slidenum">
              <a:rPr lang="zh-CN" altLang="en-US" smtClean="0"/>
            </a:fld>
            <a:endParaRPr lang="zh-CN" altLang="en-US"/>
          </a:p>
        </p:txBody>
      </p:sp>
      <p:sp>
        <p:nvSpPr>
          <p:cNvPr id="12" name="KSO_Shape"/>
          <p:cNvSpPr/>
          <p:nvPr/>
        </p:nvSpPr>
        <p:spPr>
          <a:xfrm rot="5400000">
            <a:off x="5887296" y="5898794"/>
            <a:ext cx="417405" cy="467974"/>
          </a:xfrm>
          <a:custGeom>
            <a:avLst/>
            <a:gdLst>
              <a:gd name="connsiteX0" fmla="*/ 0 w 792088"/>
              <a:gd name="connsiteY0" fmla="*/ 0 h 918822"/>
              <a:gd name="connsiteX1" fmla="*/ 792088 w 792088"/>
              <a:gd name="connsiteY1" fmla="*/ 459411 h 918822"/>
              <a:gd name="connsiteX2" fmla="*/ 0 w 792088"/>
              <a:gd name="connsiteY2" fmla="*/ 918822 h 918822"/>
            </a:gdLst>
            <a:ahLst/>
            <a:cxnLst>
              <a:cxn ang="0">
                <a:pos x="connsiteX0" y="connsiteY0"/>
              </a:cxn>
              <a:cxn ang="0">
                <a:pos x="connsiteX1" y="connsiteY1"/>
              </a:cxn>
              <a:cxn ang="0">
                <a:pos x="connsiteX2" y="connsiteY2"/>
              </a:cxn>
            </a:cxnLst>
            <a:rect l="l" t="t" r="r" b="b"/>
            <a:pathLst>
              <a:path w="792088" h="918822">
                <a:moveTo>
                  <a:pt x="0" y="0"/>
                </a:moveTo>
                <a:lnTo>
                  <a:pt x="792088" y="459411"/>
                </a:lnTo>
                <a:lnTo>
                  <a:pt x="0" y="918822"/>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hangingPunct="1">
              <a:spcBef>
                <a:spcPts val="0"/>
              </a:spcBef>
              <a:spcAft>
                <a:spcPts val="0"/>
              </a:spcAft>
              <a:defRPr/>
            </a:pPr>
            <a:endParaRPr lang="zh-CN" altLang="en-US" sz="1320">
              <a:solidFill>
                <a:srgbClr val="FFFFFF"/>
              </a:solidFill>
            </a:endParaRPr>
          </a:p>
        </p:txBody>
      </p:sp>
      <p:cxnSp>
        <p:nvCxnSpPr>
          <p:cNvPr id="18" name="直接连接符 17"/>
          <p:cNvCxnSpPr/>
          <p:nvPr/>
        </p:nvCxnSpPr>
        <p:spPr>
          <a:xfrm flipH="1">
            <a:off x="23446" y="3686557"/>
            <a:ext cx="562708" cy="91440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0" y="4226941"/>
            <a:ext cx="430076" cy="673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1629292" y="641910"/>
            <a:ext cx="562708" cy="91440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605846" y="1204616"/>
            <a:ext cx="430076" cy="6739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p:nvSpPr>
        <p:spPr>
          <a:xfrm>
            <a:off x="1" y="6356352"/>
            <a:ext cx="12192000" cy="501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p>
        </p:txBody>
      </p:sp>
      <p:cxnSp>
        <p:nvCxnSpPr>
          <p:cNvPr id="8" name="直接连接符 7"/>
          <p:cNvCxnSpPr/>
          <p:nvPr/>
        </p:nvCxnSpPr>
        <p:spPr>
          <a:xfrm>
            <a:off x="793873" y="1378494"/>
            <a:ext cx="10559926"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755906" y="288727"/>
            <a:ext cx="10597893" cy="21591"/>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72355" y="417131"/>
            <a:ext cx="267581" cy="6044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42132" y="706796"/>
            <a:ext cx="267581" cy="60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25E42B-3E12-4218-8957-401CF879BA8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419599" y="2128623"/>
            <a:ext cx="6961141" cy="1543777"/>
          </a:xfrm>
        </p:spPr>
        <p:txBody>
          <a:bodyPr wrap="square" anchor="ctr" anchorCtr="0">
            <a:noAutofit/>
          </a:bodyPr>
          <a:lstStyle>
            <a:lvl1pPr algn="l">
              <a:lnSpc>
                <a:spcPct val="120000"/>
              </a:lnSpc>
              <a:defRPr sz="54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419596" y="3672400"/>
            <a:ext cx="6961141" cy="475569"/>
          </a:xfrm>
        </p:spPr>
        <p:txBody>
          <a:bodyPr anchor="ctr" anchorCtr="0">
            <a:normAutofit/>
          </a:bodyPr>
          <a:lstStyle>
            <a:lvl1pPr marL="0" indent="0" algn="l">
              <a:buNone/>
              <a:defRPr sz="2000">
                <a:solidFill>
                  <a:schemeClr val="accent2"/>
                </a:solidFill>
              </a:defRPr>
            </a:lvl1pPr>
            <a:lvl2pPr marL="193040" indent="0">
              <a:buNone/>
              <a:defRPr sz="845">
                <a:solidFill>
                  <a:schemeClr val="tx1">
                    <a:tint val="75000"/>
                  </a:schemeClr>
                </a:solidFill>
              </a:defRPr>
            </a:lvl2pPr>
            <a:lvl3pPr marL="386080" indent="0">
              <a:buNone/>
              <a:defRPr sz="760">
                <a:solidFill>
                  <a:schemeClr val="tx1">
                    <a:tint val="75000"/>
                  </a:schemeClr>
                </a:solidFill>
              </a:defRPr>
            </a:lvl3pPr>
            <a:lvl4pPr marL="578485" indent="0">
              <a:buNone/>
              <a:defRPr sz="675">
                <a:solidFill>
                  <a:schemeClr val="tx1">
                    <a:tint val="75000"/>
                  </a:schemeClr>
                </a:solidFill>
              </a:defRPr>
            </a:lvl4pPr>
            <a:lvl5pPr marL="770890" indent="0">
              <a:buNone/>
              <a:defRPr sz="675">
                <a:solidFill>
                  <a:schemeClr val="tx1">
                    <a:tint val="75000"/>
                  </a:schemeClr>
                </a:solidFill>
              </a:defRPr>
            </a:lvl5pPr>
            <a:lvl6pPr marL="963930" indent="0">
              <a:buNone/>
              <a:defRPr sz="675">
                <a:solidFill>
                  <a:schemeClr val="tx1">
                    <a:tint val="75000"/>
                  </a:schemeClr>
                </a:solidFill>
              </a:defRPr>
            </a:lvl6pPr>
            <a:lvl7pPr marL="1156970" indent="0">
              <a:buNone/>
              <a:defRPr sz="675">
                <a:solidFill>
                  <a:schemeClr val="tx1">
                    <a:tint val="75000"/>
                  </a:schemeClr>
                </a:solidFill>
              </a:defRPr>
            </a:lvl7pPr>
            <a:lvl8pPr marL="1350010"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25E42B-3E12-4218-8957-401CF879BA89}" type="slidenum">
              <a:rPr lang="zh-CN" altLang="en-US" smtClean="0"/>
            </a:fld>
            <a:endParaRPr lang="zh-CN" altLang="en-US"/>
          </a:p>
        </p:txBody>
      </p:sp>
      <p:grpSp>
        <p:nvGrpSpPr>
          <p:cNvPr id="10" name="组合 9"/>
          <p:cNvGrpSpPr/>
          <p:nvPr/>
        </p:nvGrpSpPr>
        <p:grpSpPr>
          <a:xfrm>
            <a:off x="2528330" y="2362938"/>
            <a:ext cx="1369936" cy="1309462"/>
            <a:chOff x="566648" y="4147884"/>
            <a:chExt cx="475431" cy="454443"/>
          </a:xfrm>
        </p:grpSpPr>
        <p:sp>
          <p:nvSpPr>
            <p:cNvPr id="11" name="椭圆 10"/>
            <p:cNvSpPr/>
            <p:nvPr>
              <p:custDataLst>
                <p:tags r:id="rId2"/>
              </p:custDataLst>
            </p:nvPr>
          </p:nvSpPr>
          <p:spPr>
            <a:xfrm>
              <a:off x="587636" y="4147884"/>
              <a:ext cx="454443" cy="454443"/>
            </a:xfrm>
            <a:prstGeom prst="ellipse">
              <a:avLst/>
            </a:prstGeom>
            <a:noFill/>
            <a:ln w="25400" cap="flat" cmpd="sng" algn="ctr">
              <a:solidFill>
                <a:schemeClr val="accent1"/>
              </a:solidFill>
              <a:prstDash val="solid"/>
            </a:ln>
            <a:effectLst/>
          </p:spPr>
          <p:txBody>
            <a:bodyPr anchor="ctr">
              <a:normAutofit/>
            </a:bodyPr>
            <a:lstStyle/>
            <a:p>
              <a:pPr algn="l" eaLnBrk="1" hangingPunct="1">
                <a:defRPr/>
              </a:pPr>
              <a:endParaRPr lang="zh-CN" altLang="en-US" sz="1035" kern="0">
                <a:solidFill>
                  <a:srgbClr val="FFFFFF"/>
                </a:solidFill>
                <a:latin typeface="Arial" panose="020B0604020202020204"/>
                <a:ea typeface="微软雅黑" panose="020B0503020204020204" charset="-122"/>
              </a:endParaRPr>
            </a:p>
          </p:txBody>
        </p:sp>
        <p:sp>
          <p:nvSpPr>
            <p:cNvPr id="12" name="椭圆 11"/>
            <p:cNvSpPr/>
            <p:nvPr>
              <p:custDataLst>
                <p:tags r:id="rId3"/>
              </p:custDataLst>
            </p:nvPr>
          </p:nvSpPr>
          <p:spPr>
            <a:xfrm>
              <a:off x="566648" y="4161572"/>
              <a:ext cx="435280" cy="435280"/>
            </a:xfrm>
            <a:prstGeom prst="ellipse">
              <a:avLst/>
            </a:prstGeom>
            <a:noFill/>
            <a:ln w="25400" cap="flat" cmpd="sng" algn="ctr">
              <a:solidFill>
                <a:schemeClr val="tx1">
                  <a:lumMod val="50000"/>
                  <a:lumOff val="50000"/>
                </a:schemeClr>
              </a:solidFill>
              <a:prstDash val="solid"/>
            </a:ln>
            <a:effectLst/>
          </p:spPr>
          <p:txBody>
            <a:bodyPr lIns="41388" tIns="0" rIns="0" bIns="0" anchor="ctr">
              <a:normAutofit/>
            </a:bodyPr>
            <a:lstStyle/>
            <a:p>
              <a:pPr algn="l">
                <a:buClr>
                  <a:srgbClr val="963B22"/>
                </a:buClr>
                <a:buSzPct val="80000"/>
                <a:defRPr/>
              </a:pPr>
              <a:endParaRPr lang="zh-CN" altLang="en-US" sz="1610" dirty="0">
                <a:solidFill>
                  <a:schemeClr val="accent1"/>
                </a:solidFill>
                <a:latin typeface="Times New Roman" panose="02020603050405020304" pitchFamily="18" charset="0"/>
                <a:cs typeface="Times New Roman" panose="02020603050405020304" pitchFamily="18" charset="0"/>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9" name="直接连接符 8"/>
          <p:cNvCxnSpPr/>
          <p:nvPr/>
        </p:nvCxnSpPr>
        <p:spPr>
          <a:xfrm>
            <a:off x="793873" y="1378494"/>
            <a:ext cx="10559926"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755906" y="288727"/>
            <a:ext cx="10597893" cy="21591"/>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72355" y="417131"/>
            <a:ext cx="267581" cy="6044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42132" y="706796"/>
            <a:ext cx="267581" cy="60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B25E42B-3E12-4218-8957-401CF879BA8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11" name="直接连接符 10"/>
          <p:cNvCxnSpPr/>
          <p:nvPr/>
        </p:nvCxnSpPr>
        <p:spPr>
          <a:xfrm>
            <a:off x="793873" y="1378494"/>
            <a:ext cx="10559926" cy="0"/>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55906" y="288727"/>
            <a:ext cx="10597893" cy="21591"/>
          </a:xfrm>
          <a:prstGeom prst="line">
            <a:avLst/>
          </a:prstGeom>
          <a:ln w="381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72355" y="417131"/>
            <a:ext cx="267581" cy="6044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42132" y="706796"/>
            <a:ext cx="267581" cy="60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84400" y="365125"/>
            <a:ext cx="10169399" cy="946071"/>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B25E42B-3E12-4218-8957-401CF879BA8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8" name="组合 17"/>
          <p:cNvGrpSpPr/>
          <p:nvPr/>
        </p:nvGrpSpPr>
        <p:grpSpPr>
          <a:xfrm>
            <a:off x="3277921" y="1290917"/>
            <a:ext cx="6862110" cy="4346004"/>
            <a:chOff x="1144321" y="3492896"/>
            <a:chExt cx="3668398" cy="2323319"/>
          </a:xfrm>
        </p:grpSpPr>
        <p:sp>
          <p:nvSpPr>
            <p:cNvPr id="12" name="椭圆 11"/>
            <p:cNvSpPr/>
            <p:nvPr>
              <p:custDataLst>
                <p:tags r:id="rId2"/>
              </p:custDataLst>
            </p:nvPr>
          </p:nvSpPr>
          <p:spPr>
            <a:xfrm>
              <a:off x="1722869" y="3492896"/>
              <a:ext cx="2065984" cy="2066896"/>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35"/>
            </a:p>
          </p:txBody>
        </p:sp>
        <p:sp>
          <p:nvSpPr>
            <p:cNvPr id="13" name="椭圆 12"/>
            <p:cNvSpPr/>
            <p:nvPr>
              <p:custDataLst>
                <p:tags r:id="rId3"/>
              </p:custDataLst>
            </p:nvPr>
          </p:nvSpPr>
          <p:spPr>
            <a:xfrm>
              <a:off x="1628879" y="3522097"/>
              <a:ext cx="2023094" cy="20221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530">
                <a:latin typeface="Broadway BT" panose="04040905080B02020502" pitchFamily="82" charset="0"/>
                <a:ea typeface="汉仪丫丫体简" panose="02010604000101010101" pitchFamily="2" charset="-122"/>
                <a:cs typeface="Verdana" panose="020B0604030504040204" pitchFamily="34" charset="0"/>
              </a:endParaRPr>
            </a:p>
          </p:txBody>
        </p:sp>
        <p:sp>
          <p:nvSpPr>
            <p:cNvPr id="14" name="椭圆 13"/>
            <p:cNvSpPr/>
            <p:nvPr>
              <p:custDataLst>
                <p:tags r:id="rId4"/>
              </p:custDataLst>
            </p:nvPr>
          </p:nvSpPr>
          <p:spPr>
            <a:xfrm>
              <a:off x="4521620" y="4114333"/>
              <a:ext cx="291099" cy="291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35"/>
            </a:p>
          </p:txBody>
        </p:sp>
        <p:sp>
          <p:nvSpPr>
            <p:cNvPr id="15" name="椭圆 14"/>
            <p:cNvSpPr/>
            <p:nvPr>
              <p:custDataLst>
                <p:tags r:id="rId5"/>
              </p:custDataLst>
            </p:nvPr>
          </p:nvSpPr>
          <p:spPr>
            <a:xfrm>
              <a:off x="3721326" y="3690005"/>
              <a:ext cx="133230" cy="1332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35"/>
            </a:p>
          </p:txBody>
        </p:sp>
        <p:sp>
          <p:nvSpPr>
            <p:cNvPr id="16" name="椭圆 15"/>
            <p:cNvSpPr/>
            <p:nvPr>
              <p:custDataLst>
                <p:tags r:id="rId6"/>
              </p:custDataLst>
            </p:nvPr>
          </p:nvSpPr>
          <p:spPr>
            <a:xfrm>
              <a:off x="1144321" y="5293331"/>
              <a:ext cx="291100" cy="291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35"/>
            </a:p>
          </p:txBody>
        </p:sp>
        <p:sp>
          <p:nvSpPr>
            <p:cNvPr id="17" name="椭圆 16"/>
            <p:cNvSpPr/>
            <p:nvPr>
              <p:custDataLst>
                <p:tags r:id="rId7"/>
              </p:custDataLst>
            </p:nvPr>
          </p:nvSpPr>
          <p:spPr>
            <a:xfrm>
              <a:off x="2172750" y="5682072"/>
              <a:ext cx="134143" cy="134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35"/>
            </a:p>
          </p:txBody>
        </p:sp>
      </p:grpSp>
      <p:sp>
        <p:nvSpPr>
          <p:cNvPr id="2" name="Title 1"/>
          <p:cNvSpPr>
            <a:spLocks noGrp="1"/>
          </p:cNvSpPr>
          <p:nvPr>
            <p:ph type="title"/>
          </p:nvPr>
        </p:nvSpPr>
        <p:spPr>
          <a:xfrm>
            <a:off x="1010770" y="277552"/>
            <a:ext cx="10170459" cy="907863"/>
          </a:xfrm>
        </p:spPr>
        <p:txBody>
          <a:bodyPr/>
          <a:lstStyle>
            <a:lvl1pPr algn="ct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B25E42B-3E12-4218-8957-401CF879BA8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B25E42B-3E12-4218-8957-401CF879BA8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1" y="6356352"/>
            <a:ext cx="12192000" cy="501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p>
        </p:txBody>
      </p:sp>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B25E42B-3E12-4218-8957-401CF879BA8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1B311C-6DB6-40A4-9234-E2ADCDFE22E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25E42B-3E12-4218-8957-401CF879BA8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1183340" y="383054"/>
            <a:ext cx="10170459" cy="9078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585913"/>
            <a:ext cx="10515600" cy="459105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B311C-6DB6-40A4-9234-E2ADCDFE22E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5E42B-3E12-4218-8957-401CF879BA8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4" name="标题 1"/>
          <p:cNvSpPr>
            <a:spLocks noGrp="1"/>
          </p:cNvSpPr>
          <p:nvPr>
            <p:custDataLst>
              <p:tags r:id="rId1"/>
            </p:custDataLst>
          </p:nvPr>
        </p:nvSpPr>
        <p:spPr>
          <a:xfrm>
            <a:off x="3030855" y="1812290"/>
            <a:ext cx="8085455" cy="14389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a:solidFill>
                  <a:srgbClr val="018BE9"/>
                </a:solidFill>
                <a:latin typeface="Arial" panose="020B0604020202020204" pitchFamily="34" charset="0"/>
                <a:ea typeface="黑体" panose="02010609060101010101" charset="-122"/>
                <a:cs typeface="+mn-ea"/>
              </a:defRPr>
            </a:lvl1pPr>
          </a:lstStyle>
          <a:p>
            <a:r>
              <a:rPr lang="en-US" altLang="zh-CN" dirty="0" smtClean="0">
                <a:sym typeface="+mn-ea"/>
              </a:rPr>
              <a:t>C++ priority_queue </a:t>
            </a:r>
            <a:r>
              <a:rPr lang="zh-CN" altLang="en-US" dirty="0" smtClean="0">
                <a:sym typeface="+mn-ea"/>
              </a:rPr>
              <a:t>基本用法</a:t>
            </a:r>
            <a:endParaRPr lang="zh-CN" altLang="en-US" dirty="0"/>
          </a:p>
        </p:txBody>
      </p:sp>
      <p:sp>
        <p:nvSpPr>
          <p:cNvPr id="5" name="副标题 2"/>
          <p:cNvSpPr>
            <a:spLocks noGrp="1"/>
          </p:cNvSpPr>
          <p:nvPr>
            <p:custDataLst>
              <p:tags r:id="rId2"/>
            </p:custDataLst>
          </p:nvPr>
        </p:nvSpPr>
        <p:spPr>
          <a:xfrm>
            <a:off x="3720104" y="3441357"/>
            <a:ext cx="7137126" cy="56952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333333"/>
                </a:solidFill>
                <a:latin typeface="Arial" panose="020B0604020202020204" pitchFamily="34" charset="0"/>
                <a:ea typeface="黑体" panose="02010609060101010101" charset="-122"/>
                <a:cs typeface="+mn-ea"/>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333333"/>
                </a:solidFill>
                <a:latin typeface="Arial" panose="020B0604020202020204" pitchFamily="34" charset="0"/>
                <a:ea typeface="黑体" panose="02010609060101010101" charset="-122"/>
                <a:cs typeface="+mn-ea"/>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333333"/>
                </a:solidFill>
                <a:latin typeface="Arial" panose="020B0604020202020204" pitchFamily="34" charset="0"/>
                <a:ea typeface="黑体" panose="02010609060101010101" charset="-122"/>
                <a:cs typeface="+mn-ea"/>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黑体" panose="02010609060101010101" charset="-122"/>
                <a:cs typeface="+mn-ea"/>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黑体" panose="02010609060101010101" charset="-122"/>
                <a:cs typeface="+mn-ea"/>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黑体" panose="02010609060101010101" charset="-122"/>
                <a:cs typeface="+mn-ea"/>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黑体" panose="02010609060101010101" charset="-122"/>
                <a:cs typeface="+mn-ea"/>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黑体" panose="02010609060101010101" charset="-122"/>
                <a:cs typeface="+mn-ea"/>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rgbClr val="333333"/>
                </a:solidFill>
                <a:latin typeface="Arial" panose="020B0604020202020204" pitchFamily="34" charset="0"/>
                <a:ea typeface="黑体" panose="02010609060101010101" charset="-122"/>
                <a:cs typeface="+mn-ea"/>
              </a:defRPr>
            </a:lvl9pPr>
          </a:lstStyle>
          <a:p>
            <a:r>
              <a:rPr lang="zh-CN" altLang="en-US" sz="2400" dirty="0" smtClean="0">
                <a:sym typeface="+mn-ea"/>
              </a:rPr>
              <a:t>江苏省常州高级中学 徐若凡</a:t>
            </a:r>
            <a:endParaRPr lang="zh-CN" altLang="en-US" sz="2400" dirty="0" smtClean="0">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定义</a:t>
            </a:r>
            <a:r>
              <a:rPr lang="en-US" altLang="zh-CN">
                <a:sym typeface="+mn-ea"/>
              </a:rPr>
              <a:t>&amp;</a:t>
            </a:r>
            <a:r>
              <a:rPr lang="zh-CN" altLang="en-US">
                <a:sym typeface="+mn-ea"/>
              </a:rPr>
              <a:t>赋值</a:t>
            </a:r>
            <a:endParaRPr lang="zh-CN" altLang="en-US"/>
          </a:p>
        </p:txBody>
      </p:sp>
      <p:pic>
        <p:nvPicPr>
          <p:cNvPr id="6" name="内容占位符 5" descr="definition"/>
          <p:cNvPicPr>
            <a:picLocks noChangeAspect="1"/>
          </p:cNvPicPr>
          <p:nvPr>
            <p:ph idx="1"/>
          </p:nvPr>
        </p:nvPicPr>
        <p:blipFill>
          <a:blip r:embed="rId1"/>
          <a:srcRect t="724" r="7628"/>
          <a:stretch>
            <a:fillRect/>
          </a:stretch>
        </p:blipFill>
        <p:spPr>
          <a:xfrm>
            <a:off x="209550" y="1555750"/>
            <a:ext cx="11773535" cy="3746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1265" y="404644"/>
            <a:ext cx="10170459" cy="907863"/>
          </a:xfrm>
        </p:spPr>
        <p:txBody>
          <a:bodyPr/>
          <a:p>
            <a:r>
              <a:rPr lang="zh-CN" altLang="en-US"/>
              <a:t>成员函数</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push() &amp; top() &amp; pop() </a:t>
            </a:r>
            <a:r>
              <a:rPr lang="zh-CN" altLang="en-US"/>
              <a:t>操作</a:t>
            </a:r>
            <a:endParaRPr lang="zh-CN" altLang="en-US"/>
          </a:p>
        </p:txBody>
      </p:sp>
      <p:sp>
        <p:nvSpPr>
          <p:cNvPr id="3" name="内容占位符 2"/>
          <p:cNvSpPr>
            <a:spLocks noGrp="1"/>
          </p:cNvSpPr>
          <p:nvPr>
            <p:ph idx="1"/>
          </p:nvPr>
        </p:nvSpPr>
        <p:spPr>
          <a:xfrm>
            <a:off x="838200" y="1586230"/>
            <a:ext cx="4817745" cy="4591050"/>
          </a:xfrm>
        </p:spPr>
        <p:txBody>
          <a:bodyPr/>
          <a:p>
            <a:r>
              <a:rPr lang="zh-CN" altLang="en-US">
                <a:latin typeface="微软雅黑" panose="020B0503020204020204" charset="-122"/>
                <a:ea typeface="微软雅黑" panose="020B0503020204020204" charset="-122"/>
              </a:rPr>
              <a:t>push(Elem e</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lvl="1"/>
            <a:r>
              <a:rPr lang="zh-CN" altLang="en-US">
                <a:latin typeface="微软雅黑" panose="020B0503020204020204" charset="-122"/>
                <a:ea typeface="微软雅黑" panose="020B0503020204020204" charset="-122"/>
              </a:rPr>
              <a:t>向优先队列里增加一元素</a:t>
            </a:r>
            <a:endParaRPr lang="zh-CN" altLang="en-US">
              <a:latin typeface="微软雅黑" panose="020B0503020204020204" charset="-122"/>
              <a:ea typeface="微软雅黑" panose="020B0503020204020204" charset="-122"/>
            </a:endParaRPr>
          </a:p>
          <a:p>
            <a:pPr lvl="1"/>
            <a:r>
              <a:rPr lang="zh-CN" altLang="en-US">
                <a:latin typeface="微软雅黑" panose="020B0503020204020204" charset="-122"/>
                <a:ea typeface="微软雅黑" panose="020B0503020204020204" charset="-122"/>
              </a:rPr>
              <a:t>时间复杂度为</a:t>
            </a:r>
            <a:r>
              <a:rPr lang="en-US" altLang="zh-CN">
                <a:latin typeface="微软雅黑" panose="020B0503020204020204" charset="-122"/>
                <a:ea typeface="微软雅黑" panose="020B0503020204020204" charset="-122"/>
              </a:rPr>
              <a:t>O(log n)</a:t>
            </a:r>
            <a:endParaRPr lang="en-US" altLang="zh-CN">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pop()</a:t>
            </a:r>
            <a:endParaRPr lang="zh-CN" altLang="en-US">
              <a:latin typeface="微软雅黑" panose="020B0503020204020204" charset="-122"/>
              <a:ea typeface="微软雅黑" panose="020B0503020204020204" charset="-122"/>
            </a:endParaRPr>
          </a:p>
          <a:p>
            <a:pPr lvl="1"/>
            <a:r>
              <a:rPr lang="zh-CN" altLang="en-US">
                <a:latin typeface="微软雅黑" panose="020B0503020204020204" charset="-122"/>
                <a:ea typeface="微软雅黑" panose="020B0503020204020204" charset="-122"/>
              </a:rPr>
              <a:t>队列头部数据（最值）出队</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O(log n)</a:t>
            </a:r>
            <a:r>
              <a:rPr lang="zh-CN" altLang="en-US">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top()</a:t>
            </a:r>
            <a:endParaRPr lang="zh-CN" altLang="en-US">
              <a:latin typeface="微软雅黑" panose="020B0503020204020204" charset="-122"/>
              <a:ea typeface="微软雅黑" panose="020B0503020204020204" charset="-122"/>
            </a:endParaRPr>
          </a:p>
          <a:p>
            <a:pPr lvl="1"/>
            <a:r>
              <a:rPr lang="zh-CN" altLang="en-US">
                <a:latin typeface="微软雅黑" panose="020B0503020204020204" charset="-122"/>
                <a:ea typeface="微软雅黑" panose="020B0503020204020204" charset="-122"/>
              </a:rPr>
              <a:t>返回头部数据（最值） </a:t>
            </a:r>
            <a:endParaRPr lang="zh-CN" altLang="en-US">
              <a:latin typeface="微软雅黑" panose="020B0503020204020204" charset="-122"/>
              <a:ea typeface="微软雅黑" panose="020B0503020204020204" charset="-122"/>
            </a:endParaRPr>
          </a:p>
          <a:p>
            <a:pPr lvl="1"/>
            <a:r>
              <a:rPr lang="en-US" altLang="zh-CN">
                <a:latin typeface="微软雅黑" panose="020B0503020204020204" charset="-122"/>
                <a:ea typeface="微软雅黑" panose="020B0503020204020204" charset="-122"/>
              </a:rPr>
              <a:t>O(1)</a:t>
            </a:r>
            <a:endParaRPr lang="en-US" altLang="zh-CN">
              <a:latin typeface="微软雅黑" panose="020B0503020204020204" charset="-122"/>
              <a:ea typeface="微软雅黑" panose="020B0503020204020204" charset="-122"/>
            </a:endParaRPr>
          </a:p>
        </p:txBody>
      </p:sp>
      <p:sp>
        <p:nvSpPr>
          <p:cNvPr id="5" name="内容占位符 2"/>
          <p:cNvSpPr>
            <a:spLocks noGrp="1"/>
          </p:cNvSpPr>
          <p:nvPr/>
        </p:nvSpPr>
        <p:spPr>
          <a:xfrm>
            <a:off x="10554335" y="1586230"/>
            <a:ext cx="4650105" cy="1691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charset="-122"/>
                <a:ea typeface="微软雅黑" panose="020B0503020204020204" charset="-122"/>
              </a:rPr>
              <a:t>输出：</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3</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a:t>
            </a:r>
            <a:endParaRPr lang="en-US" altLang="zh-CN">
              <a:latin typeface="微软雅黑" panose="020B0503020204020204" charset="-122"/>
              <a:ea typeface="微软雅黑" panose="020B0503020204020204" charset="-122"/>
            </a:endParaRPr>
          </a:p>
          <a:p>
            <a:endParaRPr lang="en-US" altLang="zh-CN">
              <a:latin typeface="微软雅黑" panose="020B0503020204020204" charset="-122"/>
              <a:ea typeface="微软雅黑" panose="020B0503020204020204" charset="-122"/>
            </a:endParaRPr>
          </a:p>
        </p:txBody>
      </p:sp>
      <p:pic>
        <p:nvPicPr>
          <p:cNvPr id="6" name="图片 5" descr="push&amp;pop&amp;top"/>
          <p:cNvPicPr>
            <a:picLocks noChangeAspect="1"/>
          </p:cNvPicPr>
          <p:nvPr/>
        </p:nvPicPr>
        <p:blipFill>
          <a:blip r:embed="rId1"/>
          <a:srcRect r="21607"/>
          <a:stretch>
            <a:fillRect/>
          </a:stretch>
        </p:blipFill>
        <p:spPr>
          <a:xfrm>
            <a:off x="4779645" y="1450975"/>
            <a:ext cx="5570220" cy="4575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size() &amp; empty() </a:t>
            </a:r>
            <a:r>
              <a:rPr lang="zh-CN" altLang="en-US"/>
              <a:t>操作</a:t>
            </a:r>
            <a:endParaRPr lang="zh-CN" altLang="en-US"/>
          </a:p>
        </p:txBody>
      </p:sp>
      <p:sp>
        <p:nvSpPr>
          <p:cNvPr id="3" name="内容占位符 2"/>
          <p:cNvSpPr>
            <a:spLocks noGrp="1"/>
          </p:cNvSpPr>
          <p:nvPr>
            <p:ph idx="1"/>
          </p:nvPr>
        </p:nvSpPr>
        <p:spPr>
          <a:xfrm>
            <a:off x="838200" y="1586230"/>
            <a:ext cx="4817745" cy="4591050"/>
          </a:xfrm>
        </p:spPr>
        <p:txBody>
          <a:bodyPr/>
          <a:p>
            <a:r>
              <a:rPr>
                <a:latin typeface="微软雅黑" panose="020B0503020204020204" charset="-122"/>
                <a:ea typeface="微软雅黑" panose="020B0503020204020204" charset="-122"/>
              </a:rPr>
              <a:t>empty()</a:t>
            </a:r>
            <a:endParaRPr>
              <a:latin typeface="微软雅黑" panose="020B0503020204020204" charset="-122"/>
              <a:ea typeface="微软雅黑" panose="020B0503020204020204" charset="-122"/>
            </a:endParaRPr>
          </a:p>
          <a:p>
            <a:pPr lvl="1"/>
            <a:r>
              <a:rPr>
                <a:latin typeface="微软雅黑" panose="020B0503020204020204" charset="-122"/>
                <a:ea typeface="微软雅黑" panose="020B0503020204020204" charset="-122"/>
              </a:rPr>
              <a:t>判断是否为空</a:t>
            </a:r>
            <a:endParaRPr>
              <a:latin typeface="微软雅黑" panose="020B0503020204020204" charset="-122"/>
              <a:ea typeface="微软雅黑" panose="020B0503020204020204" charset="-122"/>
            </a:endParaRPr>
          </a:p>
          <a:p>
            <a:pPr lvl="1"/>
            <a:r>
              <a:rPr lang="en-US">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为空，</a:t>
            </a:r>
            <a:r>
              <a:rPr lang="en-US" altLang="zh-CN">
                <a:latin typeface="微软雅黑" panose="020B0503020204020204" charset="-122"/>
                <a:ea typeface="微软雅黑" panose="020B0503020204020204" charset="-122"/>
              </a:rPr>
              <a:t>0</a:t>
            </a:r>
            <a:r>
              <a:rPr lang="zh-CN" altLang="en-US">
                <a:latin typeface="微软雅黑" panose="020B0503020204020204" charset="-122"/>
                <a:ea typeface="微软雅黑" panose="020B0503020204020204" charset="-122"/>
              </a:rPr>
              <a:t>为不空</a:t>
            </a:r>
            <a:endParaRPr lang="zh-CN" altLang="en-US">
              <a:latin typeface="微软雅黑" panose="020B0503020204020204" charset="-122"/>
              <a:ea typeface="微软雅黑" panose="020B0503020204020204" charset="-122"/>
            </a:endParaRPr>
          </a:p>
          <a:p>
            <a:pPr lvl="1"/>
            <a:r>
              <a:rPr lang="en-US">
                <a:latin typeface="微软雅黑" panose="020B0503020204020204" charset="-122"/>
                <a:ea typeface="微软雅黑" panose="020B0503020204020204" charset="-122"/>
              </a:rPr>
              <a:t>O(1)</a:t>
            </a:r>
            <a:endParaRPr lang="en-US">
              <a:latin typeface="微软雅黑" panose="020B0503020204020204" charset="-122"/>
              <a:ea typeface="微软雅黑" panose="020B0503020204020204" charset="-122"/>
            </a:endParaRPr>
          </a:p>
          <a:p>
            <a:r>
              <a:rPr lang="en-US">
                <a:latin typeface="微软雅黑" panose="020B0503020204020204" charset="-122"/>
                <a:ea typeface="微软雅黑" panose="020B0503020204020204" charset="-122"/>
              </a:rPr>
              <a:t>s</a:t>
            </a:r>
            <a:r>
              <a:rPr>
                <a:latin typeface="微软雅黑" panose="020B0503020204020204" charset="-122"/>
                <a:ea typeface="微软雅黑" panose="020B0503020204020204" charset="-122"/>
              </a:rPr>
              <a:t>ize()</a:t>
            </a:r>
            <a:endParaRPr>
              <a:latin typeface="微软雅黑" panose="020B0503020204020204" charset="-122"/>
              <a:ea typeface="微软雅黑" panose="020B0503020204020204" charset="-122"/>
            </a:endParaRPr>
          </a:p>
          <a:p>
            <a:pPr lvl="1"/>
            <a:r>
              <a:rPr>
                <a:latin typeface="微软雅黑" panose="020B0503020204020204" charset="-122"/>
                <a:ea typeface="微软雅黑" panose="020B0503020204020204" charset="-122"/>
              </a:rPr>
              <a:t>返回</a:t>
            </a:r>
            <a:r>
              <a:rPr lang="zh-CN">
                <a:latin typeface="微软雅黑" panose="020B0503020204020204" charset="-122"/>
                <a:ea typeface="微软雅黑" panose="020B0503020204020204" charset="-122"/>
              </a:rPr>
              <a:t>优先队列</a:t>
            </a:r>
            <a:r>
              <a:rPr>
                <a:latin typeface="微软雅黑" panose="020B0503020204020204" charset="-122"/>
                <a:ea typeface="微软雅黑" panose="020B0503020204020204" charset="-122"/>
              </a:rPr>
              <a:t>中元素个数</a:t>
            </a:r>
            <a:endParaRPr>
              <a:latin typeface="微软雅黑" panose="020B0503020204020204" charset="-122"/>
              <a:ea typeface="微软雅黑" panose="020B0503020204020204" charset="-122"/>
            </a:endParaRPr>
          </a:p>
          <a:p>
            <a:pPr lvl="1"/>
            <a:r>
              <a:rPr lang="en-US">
                <a:latin typeface="微软雅黑" panose="020B0503020204020204" charset="-122"/>
                <a:ea typeface="微软雅黑" panose="020B0503020204020204" charset="-122"/>
              </a:rPr>
              <a:t>O(1)</a:t>
            </a:r>
            <a:r>
              <a:rPr>
                <a:latin typeface="微软雅黑" panose="020B0503020204020204" charset="-122"/>
                <a:ea typeface="微软雅黑" panose="020B0503020204020204" charset="-122"/>
              </a:rPr>
              <a:t> </a:t>
            </a:r>
            <a:endParaRPr>
              <a:latin typeface="微软雅黑" panose="020B0503020204020204" charset="-122"/>
              <a:ea typeface="微软雅黑" panose="020B0503020204020204" charset="-122"/>
            </a:endParaRPr>
          </a:p>
        </p:txBody>
      </p:sp>
      <p:sp>
        <p:nvSpPr>
          <p:cNvPr id="5" name="内容占位符 2"/>
          <p:cNvSpPr>
            <a:spLocks noGrp="1"/>
          </p:cNvSpPr>
          <p:nvPr/>
        </p:nvSpPr>
        <p:spPr>
          <a:xfrm>
            <a:off x="10502900" y="1586230"/>
            <a:ext cx="4701540" cy="2804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charset="-122"/>
                <a:ea typeface="微软雅黑" panose="020B0503020204020204" charset="-122"/>
              </a:rPr>
              <a:t>输出：</a:t>
            </a:r>
            <a:endParaRPr lang="zh-CN" altLang="en-US">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0</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1</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0</a:t>
            </a:r>
            <a:endParaRPr lang="en-US" altLang="zh-CN">
              <a:latin typeface="微软雅黑" panose="020B0503020204020204" charset="-122"/>
              <a:ea typeface="微软雅黑" panose="020B0503020204020204" charset="-122"/>
            </a:endParaRPr>
          </a:p>
        </p:txBody>
      </p:sp>
      <p:pic>
        <p:nvPicPr>
          <p:cNvPr id="4" name="图片 3" descr="empty&amp;size"/>
          <p:cNvPicPr>
            <a:picLocks noChangeAspect="1"/>
          </p:cNvPicPr>
          <p:nvPr/>
        </p:nvPicPr>
        <p:blipFill>
          <a:blip r:embed="rId1"/>
          <a:srcRect t="314" r="16105"/>
          <a:stretch>
            <a:fillRect/>
          </a:stretch>
        </p:blipFill>
        <p:spPr>
          <a:xfrm>
            <a:off x="4702810" y="1383030"/>
            <a:ext cx="5701665" cy="4693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Hint</a:t>
            </a:r>
            <a:endParaRPr lang="en-US" altLang="zh-CN"/>
          </a:p>
        </p:txBody>
      </p:sp>
      <p:sp>
        <p:nvSpPr>
          <p:cNvPr id="3" name="内容占位符 2"/>
          <p:cNvSpPr>
            <a:spLocks noGrp="1"/>
          </p:cNvSpPr>
          <p:nvPr>
            <p:ph idx="1"/>
          </p:nvPr>
        </p:nvSpPr>
        <p:spPr>
          <a:xfrm>
            <a:off x="838200" y="1586230"/>
            <a:ext cx="4705350" cy="4591050"/>
          </a:xfrm>
        </p:spPr>
        <p:txBody>
          <a:bodyPr/>
          <a:p>
            <a:r>
              <a:rPr lang="en-US" altLang="zh-CN"/>
              <a:t>priority_queue</a:t>
            </a:r>
            <a:r>
              <a:rPr lang="zh-CN" altLang="en-US"/>
              <a:t>不支持对于头部以外元素的访问和操作，所以不能用</a:t>
            </a:r>
            <a:r>
              <a:rPr lang="zh-CN" altLang="en-US" dirty="0" smtClean="0">
                <a:sym typeface="+mn-ea"/>
              </a:rPr>
              <a:t>迭代器</a:t>
            </a:r>
            <a:r>
              <a:rPr lang="zh-CN" altLang="en-US"/>
              <a:t>。</a:t>
            </a:r>
            <a:endParaRPr lang="zh-CN" altLang="en-US"/>
          </a:p>
          <a:p>
            <a:r>
              <a:rPr lang="zh-CN" altLang="en-US"/>
              <a:t>无</a:t>
            </a:r>
            <a:r>
              <a:rPr lang="en-US" altLang="zh-CN"/>
              <a:t>clear()</a:t>
            </a:r>
            <a:r>
              <a:rPr lang="zh-CN" altLang="en-US"/>
              <a:t>操作，只能手写。如右图。</a:t>
            </a:r>
            <a:endParaRPr lang="zh-CN" altLang="en-US"/>
          </a:p>
          <a:p>
            <a:r>
              <a:rPr lang="zh-CN" altLang="en-US"/>
              <a:t>访问</a:t>
            </a:r>
            <a:r>
              <a:rPr lang="en-US" altLang="zh-CN"/>
              <a:t>top()</a:t>
            </a:r>
            <a:r>
              <a:rPr lang="zh-CN" altLang="en-US"/>
              <a:t>时，注意队列是否为空。</a:t>
            </a:r>
            <a:endParaRPr lang="zh-CN" altLang="en-US"/>
          </a:p>
          <a:p>
            <a:endParaRPr lang="zh-CN" altLang="en-US"/>
          </a:p>
          <a:p>
            <a:endParaRPr lang="zh-CN" altLang="en-US"/>
          </a:p>
        </p:txBody>
      </p:sp>
      <p:pic>
        <p:nvPicPr>
          <p:cNvPr id="4" name="图片 3" descr="clear"/>
          <p:cNvPicPr>
            <a:picLocks noChangeAspect="1"/>
          </p:cNvPicPr>
          <p:nvPr/>
        </p:nvPicPr>
        <p:blipFill>
          <a:blip r:embed="rId1"/>
          <a:stretch>
            <a:fillRect/>
          </a:stretch>
        </p:blipFill>
        <p:spPr>
          <a:xfrm>
            <a:off x="5791200" y="1586230"/>
            <a:ext cx="6165215" cy="4191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a:t>
            </a:r>
            <a:r>
              <a:rPr lang="en-US" altLang="zh-CN"/>
              <a:t>1 </a:t>
            </a:r>
            <a:r>
              <a:rPr lang="zh-CN" altLang="en-US">
                <a:sym typeface="+mn-ea"/>
              </a:rPr>
              <a:t>懒羊羊吃草</a:t>
            </a:r>
            <a:endParaRPr lang="zh-CN" altLang="en-US">
              <a:sym typeface="+mn-ea"/>
            </a:endParaRPr>
          </a:p>
        </p:txBody>
      </p:sp>
      <p:sp>
        <p:nvSpPr>
          <p:cNvPr id="3" name="内容占位符 2"/>
          <p:cNvSpPr>
            <a:spLocks noGrp="1"/>
          </p:cNvSpPr>
          <p:nvPr>
            <p:ph idx="1"/>
          </p:nvPr>
        </p:nvSpPr>
        <p:spPr>
          <a:xfrm>
            <a:off x="838200" y="1381443"/>
            <a:ext cx="10515600" cy="4591050"/>
          </a:xfrm>
        </p:spPr>
        <p:txBody>
          <a:bodyPr>
            <a:noAutofit/>
          </a:bodyPr>
          <a:p>
            <a:pPr marL="0" indent="0">
              <a:buNone/>
            </a:pPr>
            <a:r>
              <a:rPr lang="zh-CN" altLang="en-US" sz="2200">
                <a:latin typeface="微软雅黑" panose="020B0503020204020204" charset="-122"/>
                <a:ea typeface="微软雅黑" panose="020B0503020204020204" charset="-122"/>
              </a:rPr>
              <a:t>试题描述  </a:t>
            </a:r>
            <a:endParaRPr lang="zh-CN" altLang="en-US" sz="2200">
              <a:latin typeface="微软雅黑" panose="020B0503020204020204" charset="-122"/>
              <a:ea typeface="微软雅黑" panose="020B0503020204020204" charset="-122"/>
            </a:endParaRPr>
          </a:p>
          <a:p>
            <a:r>
              <a:rPr lang="zh-CN" altLang="en-US" sz="2200">
                <a:latin typeface="微软雅黑" panose="020B0503020204020204" charset="-122"/>
                <a:ea typeface="微软雅黑" panose="020B0503020204020204" charset="-122"/>
              </a:rPr>
              <a:t>       众所周知，懒羊羊是所有小羊里最贪吃的一只。然而，鲜为人知的是，懒羊羊也有存储粮食的习惯。而更让大家吃惊的事实是，我们的懒羊羊做事很有条理，每当他存储一份粮食时，他会专门拿出一个筐来存放。因此，他的仓库里有很多很多筐的青草。而我们的懒羊羊又是一个经常馋嘴的小羊，每当他想吃草时，就会从仓库里找出数量最少的一筐草，把它吃掉。可是懒羊羊因为草吃得太多了导致大脑运转缓慢，所以他不得不向你请求支援，帮他找出他应该吃数量为多少的青草。</a:t>
            </a:r>
            <a:endParaRPr lang="zh-CN" altLang="en-US" sz="2200">
              <a:latin typeface="微软雅黑" panose="020B0503020204020204" charset="-122"/>
              <a:ea typeface="微软雅黑" panose="020B0503020204020204" charset="-122"/>
            </a:endParaRPr>
          </a:p>
          <a:p>
            <a:r>
              <a:rPr lang="zh-CN" altLang="en-US" sz="2200">
                <a:latin typeface="微软雅黑" panose="020B0503020204020204" charset="-122"/>
                <a:ea typeface="微软雅黑" panose="020B0503020204020204" charset="-122"/>
              </a:rPr>
              <a:t>输入要求</a:t>
            </a:r>
            <a:endParaRPr lang="zh-CN" altLang="en-US" sz="2200">
              <a:latin typeface="微软雅黑" panose="020B0503020204020204" charset="-122"/>
              <a:ea typeface="微软雅黑" panose="020B0503020204020204" charset="-122"/>
            </a:endParaRPr>
          </a:p>
          <a:p>
            <a:r>
              <a:rPr lang="zh-CN" altLang="en-US" sz="2200">
                <a:latin typeface="微软雅黑" panose="020B0503020204020204" charset="-122"/>
                <a:ea typeface="微软雅黑" panose="020B0503020204020204" charset="-122"/>
              </a:rPr>
              <a:t>  第一行为一个正整数n，表示懒羊羊一共进行了n次操作(2&lt;=n&lt;=1000000)</a:t>
            </a:r>
            <a:endParaRPr lang="zh-CN" altLang="en-US" sz="2200">
              <a:latin typeface="微软雅黑" panose="020B0503020204020204" charset="-122"/>
              <a:ea typeface="微软雅黑" panose="020B0503020204020204" charset="-122"/>
            </a:endParaRPr>
          </a:p>
          <a:p>
            <a:r>
              <a:rPr lang="zh-CN" altLang="en-US" sz="2200">
                <a:latin typeface="微软雅黑" panose="020B0503020204020204" charset="-122"/>
                <a:ea typeface="微软雅黑" panose="020B0503020204020204" charset="-122"/>
              </a:rPr>
              <a:t>  第二行至第n+1行每行表示一个懒羊羊的操作，当这行形式为 单独一个字符'q' 时，表示懒羊羊肚子饿了，要吃掉仓库里当前数量最少的那份青草；当这行形式为一个字符'i' 和一个整数k时，表示懒羊羊将一份数量为k的青草存入了仓库，'i'和k之间用空格隔开。</a:t>
            </a:r>
            <a:endParaRPr lang="zh-CN" altLang="en-US" sz="2200">
              <a:latin typeface="微软雅黑" panose="020B0503020204020204" charset="-122"/>
              <a:ea typeface="微软雅黑" panose="020B0503020204020204" charset="-122"/>
            </a:endParaRPr>
          </a:p>
          <a:p>
            <a:r>
              <a:rPr lang="zh-CN" altLang="en-US" sz="2200">
                <a:latin typeface="微软雅黑" panose="020B0503020204020204" charset="-122"/>
                <a:ea typeface="微软雅黑" panose="020B0503020204020204" charset="-122"/>
              </a:rPr>
              <a:t>  输入数据保证每次询问时仓库里都有草可吃且所有操作中懒羊羊至少会吃一次草。</a:t>
            </a:r>
            <a:endParaRPr lang="zh-CN" altLang="en-US" sz="2200">
              <a:latin typeface="微软雅黑" panose="020B0503020204020204" charset="-122"/>
              <a:ea typeface="微软雅黑" panose="020B0503020204020204" charset="-122"/>
            </a:endParaRPr>
          </a:p>
          <a:p>
            <a:endParaRPr lang="zh-CN" altLang="en-US" sz="2200">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例</a:t>
            </a:r>
            <a:r>
              <a:rPr lang="en-US" altLang="zh-CN">
                <a:sym typeface="+mn-ea"/>
              </a:rPr>
              <a:t>1 </a:t>
            </a:r>
            <a:r>
              <a:rPr lang="zh-CN" altLang="en-US">
                <a:sym typeface="+mn-ea"/>
              </a:rPr>
              <a:t>懒羊羊吃草</a:t>
            </a:r>
            <a:endParaRPr lang="zh-CN" altLang="en-US"/>
          </a:p>
        </p:txBody>
      </p:sp>
      <p:sp>
        <p:nvSpPr>
          <p:cNvPr id="3" name="内容占位符 2"/>
          <p:cNvSpPr>
            <a:spLocks noGrp="1"/>
          </p:cNvSpPr>
          <p:nvPr>
            <p:ph idx="1"/>
          </p:nvPr>
        </p:nvSpPr>
        <p:spPr/>
        <p:txBody>
          <a:bodyPr>
            <a:normAutofit fontScale="90000" lnSpcReduction="20000"/>
          </a:bodyPr>
          <a:p>
            <a:r>
              <a:rPr lang="zh-CN" altLang="en-US">
                <a:sym typeface="+mn-ea"/>
              </a:rPr>
              <a:t>输出要求</a:t>
            </a:r>
            <a:endParaRPr lang="zh-CN" altLang="en-US"/>
          </a:p>
          <a:p>
            <a:r>
              <a:rPr lang="zh-CN" altLang="en-US">
                <a:sym typeface="+mn-ea"/>
              </a:rPr>
              <a:t>  每当输入为'q' 时， 输出懒羊羊当前吃掉的那份青草的数量是多少。</a:t>
            </a:r>
            <a:endParaRPr lang="zh-CN" altLang="en-US"/>
          </a:p>
          <a:p>
            <a:r>
              <a:rPr lang="zh-CN" altLang="en-US">
                <a:sym typeface="+mn-ea"/>
              </a:rPr>
              <a:t>输入样例</a:t>
            </a:r>
            <a:endParaRPr lang="zh-CN" altLang="en-US"/>
          </a:p>
          <a:p>
            <a:r>
              <a:rPr lang="zh-CN" altLang="en-US">
                <a:sym typeface="+mn-ea"/>
              </a:rPr>
              <a:t>  5</a:t>
            </a:r>
            <a:endParaRPr lang="zh-CN" altLang="en-US"/>
          </a:p>
          <a:p>
            <a:r>
              <a:rPr lang="zh-CN" altLang="en-US">
                <a:sym typeface="+mn-ea"/>
              </a:rPr>
              <a:t>  i 5</a:t>
            </a:r>
            <a:endParaRPr lang="zh-CN" altLang="en-US"/>
          </a:p>
          <a:p>
            <a:r>
              <a:rPr lang="zh-CN" altLang="en-US">
                <a:sym typeface="+mn-ea"/>
              </a:rPr>
              <a:t>  i 2</a:t>
            </a:r>
            <a:endParaRPr lang="zh-CN" altLang="en-US"/>
          </a:p>
          <a:p>
            <a:r>
              <a:rPr lang="zh-CN" altLang="en-US">
                <a:sym typeface="+mn-ea"/>
              </a:rPr>
              <a:t>  q</a:t>
            </a:r>
            <a:endParaRPr lang="zh-CN" altLang="en-US"/>
          </a:p>
          <a:p>
            <a:r>
              <a:rPr lang="zh-CN" altLang="en-US">
                <a:sym typeface="+mn-ea"/>
              </a:rPr>
              <a:t>  i 9</a:t>
            </a:r>
            <a:endParaRPr lang="zh-CN" altLang="en-US"/>
          </a:p>
          <a:p>
            <a:r>
              <a:rPr lang="zh-CN" altLang="en-US">
                <a:sym typeface="+mn-ea"/>
              </a:rPr>
              <a:t>  q</a:t>
            </a:r>
            <a:endParaRPr lang="zh-CN" altLang="en-US"/>
          </a:p>
          <a:p>
            <a:r>
              <a:rPr lang="zh-CN" altLang="en-US">
                <a:sym typeface="+mn-ea"/>
              </a:rPr>
              <a:t>输出样例</a:t>
            </a:r>
            <a:endParaRPr lang="zh-CN" altLang="en-US"/>
          </a:p>
          <a:p>
            <a:r>
              <a:rPr lang="zh-CN" altLang="en-US">
                <a:sym typeface="+mn-ea"/>
              </a:rPr>
              <a:t>  2</a:t>
            </a:r>
            <a:endParaRPr lang="zh-CN" altLang="en-US"/>
          </a:p>
          <a:p>
            <a:r>
              <a:rPr lang="zh-CN" altLang="en-US">
                <a:sym typeface="+mn-ea"/>
              </a:rPr>
              <a:t>  5</a:t>
            </a:r>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a:t>
            </a:r>
            <a:r>
              <a:rPr lang="en-US" altLang="zh-CN"/>
              <a:t>2 </a:t>
            </a:r>
            <a:r>
              <a:rPr lang="zh-CN" altLang="en-US">
                <a:sym typeface="+mn-ea"/>
              </a:rPr>
              <a:t>合并果子（NOIP2004高中组第2题）</a:t>
            </a:r>
            <a:endParaRPr lang="en-US" altLang="zh-CN"/>
          </a:p>
        </p:txBody>
      </p:sp>
      <p:sp>
        <p:nvSpPr>
          <p:cNvPr id="3" name="内容占位符 2"/>
          <p:cNvSpPr>
            <a:spLocks noGrp="1"/>
          </p:cNvSpPr>
          <p:nvPr>
            <p:ph idx="1"/>
          </p:nvPr>
        </p:nvSpPr>
        <p:spPr>
          <a:xfrm>
            <a:off x="756920" y="1544955"/>
            <a:ext cx="11249660" cy="4591050"/>
          </a:xfrm>
        </p:spPr>
        <p:txBody>
          <a:bodyPr>
            <a:noAutofit/>
          </a:bodyPr>
          <a:p>
            <a:r>
              <a:rPr lang="zh-CN" altLang="en-US" sz="2300"/>
              <a:t>在一个果园里，多多已经将</a:t>
            </a:r>
            <a:r>
              <a:rPr lang="en-US" altLang="zh-CN" sz="2300"/>
              <a:t>n</a:t>
            </a:r>
            <a:r>
              <a:rPr lang="zh-CN" altLang="en-US" sz="2300"/>
              <a:t>个</a:t>
            </a:r>
            <a:r>
              <a:rPr lang="zh-CN" altLang="en-US" sz="2300"/>
              <a:t>果子打了下来，而且按果子的不同种类分成了不同的堆。多多决定把所有的果子合成一堆。</a:t>
            </a:r>
            <a:endParaRPr lang="zh-CN" altLang="en-US" sz="2300"/>
          </a:p>
          <a:p>
            <a:r>
              <a:rPr lang="zh-CN" altLang="en-US" sz="2300"/>
              <a:t>每一次合并，多多可以把两堆果子合并到一起，消耗的体力等于两堆果子的重量之和。可以看出，所有的果子经过n-1次合并之后，就只剩下一堆了。多多在合并果子时总共消耗的体力等于每次合并所耗体力之和。</a:t>
            </a:r>
            <a:endParaRPr lang="zh-CN" altLang="en-US" sz="2300"/>
          </a:p>
          <a:p>
            <a:r>
              <a:rPr lang="zh-CN" altLang="en-US" sz="2300"/>
              <a:t>因为还要花大力气把这些果子搬回家，所以多多在合并果子时要尽可能地节省体力。假定每个果子重量都为1，并且已知果子的种类数和每种果子的数目，你的任务是设计出合并的次序方案，使多多耗费的体力最少，并输出这个最小的体力耗费值。</a:t>
            </a:r>
            <a:endParaRPr lang="zh-CN" altLang="en-US" sz="2300"/>
          </a:p>
          <a:p>
            <a:r>
              <a:rPr lang="zh-CN" altLang="en-US" sz="2300"/>
              <a:t>例如有3种果子，数目依次为1，2，9。可以先将 1、2堆合并，新堆数目为3，耗费体力为3。接着，将新堆与原先的第三堆合并，又得到新的堆，数目为12，耗费体力为 12。所以多多总共耗费体力=3+12=15。可以证明15为最小的体力耗费值。</a:t>
            </a:r>
            <a:endParaRPr lang="zh-CN" altLang="en-US" sz="2300"/>
          </a:p>
          <a:p>
            <a:r>
              <a:rPr lang="en-US" altLang="zh-CN" sz="2300"/>
              <a:t>n&lt;=30000</a:t>
            </a:r>
            <a:endParaRPr lang="en-US" altLang="zh-CN" sz="2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例</a:t>
            </a:r>
            <a:r>
              <a:rPr lang="en-US" altLang="zh-CN">
                <a:sym typeface="+mn-ea"/>
              </a:rPr>
              <a:t>2 </a:t>
            </a:r>
            <a:r>
              <a:rPr lang="zh-CN" altLang="en-US">
                <a:sym typeface="+mn-ea"/>
              </a:rPr>
              <a:t>合并果子（NOIP2004高中组第2题）</a:t>
            </a:r>
            <a:endParaRPr lang="en-US" altLang="zh-CN">
              <a:sym typeface="+mn-ea"/>
            </a:endParaRPr>
          </a:p>
        </p:txBody>
      </p:sp>
      <p:sp>
        <p:nvSpPr>
          <p:cNvPr id="3" name="内容占位符 2"/>
          <p:cNvSpPr>
            <a:spLocks noGrp="1"/>
          </p:cNvSpPr>
          <p:nvPr>
            <p:ph idx="1"/>
          </p:nvPr>
        </p:nvSpPr>
        <p:spPr/>
        <p:txBody>
          <a:bodyPr/>
          <a:p>
            <a:r>
              <a:rPr lang="zh-CN" altLang="en-US">
                <a:latin typeface="微软雅黑" panose="020B0503020204020204" charset="-122"/>
                <a:ea typeface="微软雅黑" panose="020B0503020204020204" charset="-122"/>
              </a:rPr>
              <a:t>贪心，容易想到每次合并最小的两堆。</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先把</a:t>
            </a:r>
            <a:r>
              <a:rPr lang="en-US" altLang="zh-CN">
                <a:latin typeface="微软雅黑" panose="020B0503020204020204" charset="-122"/>
                <a:ea typeface="微软雅黑" panose="020B0503020204020204" charset="-122"/>
              </a:rPr>
              <a:t>n</a:t>
            </a:r>
            <a:r>
              <a:rPr lang="zh-CN" altLang="en-US">
                <a:latin typeface="微软雅黑" panose="020B0503020204020204" charset="-122"/>
                <a:ea typeface="微软雅黑" panose="020B0503020204020204" charset="-122"/>
              </a:rPr>
              <a:t>个数都</a:t>
            </a:r>
            <a:r>
              <a:rPr lang="en-US" altLang="zh-CN">
                <a:latin typeface="微软雅黑" panose="020B0503020204020204" charset="-122"/>
                <a:ea typeface="微软雅黑" panose="020B0503020204020204" charset="-122"/>
              </a:rPr>
              <a:t>push</a:t>
            </a:r>
            <a:r>
              <a:rPr lang="zh-CN" altLang="en-US">
                <a:latin typeface="微软雅黑" panose="020B0503020204020204" charset="-122"/>
                <a:ea typeface="微软雅黑" panose="020B0503020204020204" charset="-122"/>
              </a:rPr>
              <a:t>到小根堆里，合并</a:t>
            </a:r>
            <a:r>
              <a:rPr lang="en-US" altLang="zh-CN">
                <a:latin typeface="微软雅黑" panose="020B0503020204020204" charset="-122"/>
                <a:ea typeface="微软雅黑" panose="020B0503020204020204" charset="-122"/>
              </a:rPr>
              <a:t>n-1</a:t>
            </a:r>
            <a:r>
              <a:rPr lang="zh-CN" altLang="en-US">
                <a:latin typeface="微软雅黑" panose="020B0503020204020204" charset="-122"/>
                <a:ea typeface="微软雅黑" panose="020B0503020204020204" charset="-122"/>
              </a:rPr>
              <a:t>次，每次取出堆顶的两个，更新答案，再把它们的和</a:t>
            </a:r>
            <a:r>
              <a:rPr lang="en-US" altLang="zh-CN">
                <a:latin typeface="微软雅黑" panose="020B0503020204020204" charset="-122"/>
                <a:ea typeface="微软雅黑" panose="020B0503020204020204" charset="-122"/>
              </a:rPr>
              <a:t>push</a:t>
            </a:r>
            <a:r>
              <a:rPr lang="zh-CN" altLang="en-US">
                <a:latin typeface="微软雅黑" panose="020B0503020204020204" charset="-122"/>
                <a:ea typeface="微软雅黑" panose="020B0503020204020204" charset="-122"/>
              </a:rPr>
              <a:t>到堆里。</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堆</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a:t>
            </a:r>
            <a:r>
              <a:rPr lang="en-US" altLang="zh-CN"/>
              <a:t>3 </a:t>
            </a:r>
            <a:r>
              <a:rPr lang="zh-CN" altLang="en-US"/>
              <a:t>丑数</a:t>
            </a:r>
            <a:endParaRPr lang="zh-CN" altLang="en-US"/>
          </a:p>
        </p:txBody>
      </p:sp>
      <p:sp>
        <p:nvSpPr>
          <p:cNvPr id="3" name="内容占位符 2"/>
          <p:cNvSpPr>
            <a:spLocks noGrp="1"/>
          </p:cNvSpPr>
          <p:nvPr>
            <p:ph idx="1"/>
          </p:nvPr>
        </p:nvSpPr>
        <p:spPr/>
        <p:txBody>
          <a:bodyPr/>
          <a:p>
            <a:r>
              <a:rPr lang="zh-CN" altLang="en-US"/>
              <a:t>题目描述</a:t>
            </a:r>
            <a:endParaRPr lang="zh-CN" altLang="en-US"/>
          </a:p>
          <a:p>
            <a:r>
              <a:rPr lang="zh-CN" altLang="en-US"/>
              <a:t>  素因子都在集合{2, 3, 5, 7}的数称为ugly number。</a:t>
            </a:r>
            <a:endParaRPr lang="zh-CN" altLang="en-US"/>
          </a:p>
          <a:p>
            <a:r>
              <a:rPr lang="zh-CN" altLang="en-US"/>
              <a:t>  求第n大的丑数。 </a:t>
            </a:r>
            <a:r>
              <a:rPr lang="en-US" altLang="zh-CN"/>
              <a:t>n&lt;=100000.</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a:t>
            </a:r>
            <a:r>
              <a:rPr lang="en-US" altLang="zh-CN"/>
              <a:t>3 </a:t>
            </a:r>
            <a:r>
              <a:rPr lang="zh-CN" altLang="en-US"/>
              <a:t>丑数</a:t>
            </a:r>
            <a:endParaRPr lang="zh-CN" altLang="en-US"/>
          </a:p>
        </p:txBody>
      </p:sp>
      <p:sp>
        <p:nvSpPr>
          <p:cNvPr id="3" name="内容占位符 2"/>
          <p:cNvSpPr>
            <a:spLocks noGrp="1"/>
          </p:cNvSpPr>
          <p:nvPr>
            <p:ph idx="1"/>
          </p:nvPr>
        </p:nvSpPr>
        <p:spPr/>
        <p:txBody>
          <a:bodyPr/>
          <a:p>
            <a:r>
              <a:rPr lang="zh-CN"/>
              <a:t>先将</a:t>
            </a:r>
            <a:r>
              <a:rPr lang="en-US" altLang="zh-CN"/>
              <a:t>2,3,5,7push</a:t>
            </a:r>
            <a:r>
              <a:rPr lang="zh-CN" altLang="en-US"/>
              <a:t>进堆里，每次取出堆顶，将它分别乘上</a:t>
            </a:r>
            <a:r>
              <a:rPr lang="en-US" altLang="zh-CN">
                <a:sym typeface="+mn-ea"/>
              </a:rPr>
              <a:t>2,3,5,7push</a:t>
            </a:r>
            <a:r>
              <a:rPr lang="zh-CN" altLang="en-US">
                <a:sym typeface="+mn-ea"/>
              </a:rPr>
              <a:t>进堆里，弹出堆顶。第</a:t>
            </a:r>
            <a:r>
              <a:rPr lang="en-US" altLang="zh-CN">
                <a:sym typeface="+mn-ea"/>
              </a:rPr>
              <a:t>n</a:t>
            </a:r>
            <a:r>
              <a:rPr lang="zh-CN" altLang="en-US">
                <a:sym typeface="+mn-ea"/>
              </a:rPr>
              <a:t>次取的堆顶即为答案。</a:t>
            </a:r>
            <a:endParaRPr lang="zh-CN" altLang="en-U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a:xfrm>
            <a:off x="1061085" y="2445385"/>
            <a:ext cx="10516870" cy="1428115"/>
          </a:xfrm>
        </p:spPr>
        <p:txBody>
          <a:bodyPr>
            <a:noAutofit/>
          </a:bodyPr>
          <a:p>
            <a:pPr algn="ctr"/>
            <a:r>
              <a:rPr lang="en-US" altLang="zh-CN" sz="4400">
                <a:latin typeface="Segoe Script" panose="030B0504020000000003" charset="0"/>
              </a:rPr>
              <a:t>The end.</a:t>
            </a:r>
            <a:br>
              <a:rPr lang="en-US" altLang="zh-CN" sz="4400">
                <a:latin typeface="Segoe Script" panose="030B0504020000000003" charset="0"/>
              </a:rPr>
            </a:br>
            <a:r>
              <a:rPr lang="en-US" altLang="zh-CN" sz="4400">
                <a:latin typeface="Segoe Script" panose="030B0504020000000003" charset="0"/>
              </a:rPr>
              <a:t>Thanks for watching.</a:t>
            </a:r>
            <a:endParaRPr lang="en-US" altLang="zh-CN" sz="4400">
              <a:latin typeface="Segoe Script" panose="030B05040200000000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堆的基本概念</a:t>
            </a:r>
            <a:endParaRPr lang="zh-CN" altLang="en-US"/>
          </a:p>
        </p:txBody>
      </p:sp>
      <p:pic>
        <p:nvPicPr>
          <p:cNvPr id="15363" name="Picture 4"/>
          <p:cNvPicPr>
            <a:picLocks noChangeAspect="1"/>
          </p:cNvPicPr>
          <p:nvPr/>
        </p:nvPicPr>
        <p:blipFill>
          <a:blip r:embed="rId1"/>
          <a:stretch>
            <a:fillRect/>
          </a:stretch>
        </p:blipFill>
        <p:spPr>
          <a:xfrm>
            <a:off x="1101725" y="1188403"/>
            <a:ext cx="9144000" cy="524668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sym typeface="+mn-ea"/>
              </a:rPr>
              <a:t>完全二叉树的性质</a:t>
            </a:r>
            <a:endParaRPr lang="zh-CN" altLang="en-US"/>
          </a:p>
        </p:txBody>
      </p:sp>
      <p:sp>
        <p:nvSpPr>
          <p:cNvPr id="5" name="矩形 4"/>
          <p:cNvSpPr/>
          <p:nvPr/>
        </p:nvSpPr>
        <p:spPr>
          <a:xfrm>
            <a:off x="773430" y="1586230"/>
            <a:ext cx="10645140" cy="1946275"/>
          </a:xfrm>
          <a:prstGeom prst="rect">
            <a:avLst/>
          </a:prstGeom>
        </p:spPr>
        <p:txBody>
          <a:bodyPr wrap="square">
            <a:spAutoFit/>
          </a:bodyPr>
          <a:p>
            <a:pPr marL="0" marR="0" lvl="0" indent="0" algn="just" defTabSz="914400" rtl="0" eaLnBrk="0" fontAlgn="base" latinLnBrk="0" hangingPunct="0">
              <a:lnSpc>
                <a:spcPct val="100000"/>
              </a:lnSpc>
              <a:spcBef>
                <a:spcPct val="0"/>
              </a:spcBef>
              <a:spcAft>
                <a:spcPts val="0"/>
              </a:spcAft>
              <a:buClrTx/>
              <a:buSzTx/>
              <a:buFontTx/>
              <a:buNone/>
              <a:defRPr/>
            </a:pP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一棵</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n</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个结点的完全二叉树的深度为：</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floor(log2(n))+1</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一棵</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n</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个结点的完全二叉树，对于编号为</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的结点一定满足：</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ts val="0"/>
              </a:spcAft>
              <a:buClrTx/>
              <a:buSzTx/>
              <a:buFont typeface="+mj-lt"/>
              <a:buAutoNum type="arabicPeriod"/>
              <a:defRPr/>
            </a:pP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如果</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=1</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，则结点</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为根，无父结点；如果</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&gt;1</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，则其父结点编号为</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/2</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ts val="0"/>
              </a:spcAft>
              <a:buClrTx/>
              <a:buSzTx/>
              <a:buFont typeface="+mj-lt"/>
              <a:buAutoNum type="arabicPeriod"/>
              <a:defRPr/>
            </a:pP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如果</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2*</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&gt;n</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，则结点</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为叶结点；否则左孩子编号为</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2*</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ts val="0"/>
              </a:spcAft>
              <a:buClrTx/>
              <a:buSzTx/>
              <a:buFont typeface="+mj-lt"/>
              <a:buAutoNum type="arabicPeriod"/>
              <a:defRPr/>
            </a:pP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如果</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2*i+1&gt;n</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，则结点</a:t>
            </a:r>
            <a:r>
              <a:rPr kumimoji="0" lang="en-US" altLang="zh-CN" sz="2400" b="0" i="0" u="none" strike="noStrike" kern="1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i</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无右孩子；否则右孩子编号为</a:t>
            </a:r>
            <a:r>
              <a:rPr kumimoji="0" lang="en-US"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2*i+1</a:t>
            </a:r>
            <a:r>
              <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endParaRPr>
          </a:p>
        </p:txBody>
      </p:sp>
      <p:pic>
        <p:nvPicPr>
          <p:cNvPr id="16388" name="图片 7"/>
          <p:cNvPicPr>
            <a:picLocks noChangeAspect="1"/>
          </p:cNvPicPr>
          <p:nvPr/>
        </p:nvPicPr>
        <p:blipFill>
          <a:blip r:embed="rId1"/>
          <a:stretch>
            <a:fillRect/>
          </a:stretch>
        </p:blipFill>
        <p:spPr>
          <a:xfrm>
            <a:off x="6128068" y="3747770"/>
            <a:ext cx="4248150" cy="23050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sym typeface="+mn-ea"/>
              </a:rPr>
              <a:t>堆的性质</a:t>
            </a:r>
            <a:endParaRPr lang="zh-CN" altLang="en-US"/>
          </a:p>
        </p:txBody>
      </p:sp>
      <p:sp>
        <p:nvSpPr>
          <p:cNvPr id="4" name="文本框 3"/>
          <p:cNvSpPr txBox="1"/>
          <p:nvPr/>
        </p:nvSpPr>
        <p:spPr>
          <a:xfrm>
            <a:off x="1089025" y="1604645"/>
            <a:ext cx="9574530" cy="3043555"/>
          </a:xfrm>
          <a:prstGeom prst="rect">
            <a:avLst/>
          </a:prstGeom>
          <a:noFill/>
        </p:spPr>
        <p:txBody>
          <a:bodyPr wrap="square" rtlCol="0" anchor="t">
            <a:spAutoFit/>
          </a:bodyPr>
          <a:p>
            <a:pPr marL="0" marR="0" lvl="0" indent="0" algn="just" defTabSz="914400" rtl="0" eaLnBrk="0" fontAlgn="base" latinLnBrk="0" hangingPunct="0">
              <a:lnSpc>
                <a:spcPct val="100000"/>
              </a:lnSpc>
              <a:spcBef>
                <a:spcPct val="0"/>
              </a:spcBef>
              <a:spcAft>
                <a:spcPts val="0"/>
              </a:spcAft>
              <a:buClrTx/>
              <a:buSzTx/>
              <a:buFontTx/>
              <a:buNone/>
              <a:defRPr/>
            </a:pP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堆形式上是一个数组，本质上是一棵完全二叉树。</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sym typeface="+mn-ea"/>
            </a:endParaRPr>
          </a:p>
          <a:p>
            <a:pPr marL="0" marR="0" lvl="0" indent="0" algn="just" defTabSz="914400" rtl="0" eaLnBrk="0" fontAlgn="base" latinLnBrk="0" hangingPunct="0">
              <a:lnSpc>
                <a:spcPct val="100000"/>
              </a:lnSpc>
              <a:spcBef>
                <a:spcPct val="0"/>
              </a:spcBef>
              <a:spcAft>
                <a:spcPts val="0"/>
              </a:spcAft>
              <a:buClrTx/>
              <a:buSzTx/>
              <a:buFontTx/>
              <a:buNone/>
              <a:defRPr/>
            </a:pP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sym typeface="+mn-ea"/>
            </a:endParaRPr>
          </a:p>
          <a:p>
            <a:pPr marL="0" marR="0" lvl="0" indent="0" algn="just" defTabSz="914400" rtl="0" eaLnBrk="0" fontAlgn="base" latinLnBrk="0" hangingPunct="0">
              <a:lnSpc>
                <a:spcPct val="100000"/>
              </a:lnSpc>
              <a:spcBef>
                <a:spcPct val="0"/>
              </a:spcBef>
              <a:spcAft>
                <a:spcPts val="0"/>
              </a:spcAft>
              <a:buClrTx/>
              <a:buSzTx/>
              <a:buFontTx/>
              <a:buNone/>
              <a:defRPr/>
            </a:pP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树根为</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A[1]</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，利用完全二叉树的性质，可以求出第</a:t>
            </a:r>
            <a:r>
              <a:rPr lang="en-US" altLang="zh-CN" sz="2400" kern="100" noProof="0" dirty="0" err="1">
                <a:ln>
                  <a:noFill/>
                </a:ln>
                <a:effectLst/>
                <a:uLnTx/>
                <a:uFillTx/>
                <a:latin typeface="微软雅黑" panose="020B0503020204020204" charset="-122"/>
                <a:ea typeface="微软雅黑" panose="020B0503020204020204" charset="-122"/>
                <a:cs typeface="Times New Roman" panose="02020603050405020304" pitchFamily="18" charset="0"/>
                <a:sym typeface="+mn-ea"/>
              </a:rPr>
              <a:t>i</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个结点的父结点、左孩子结点、右孩子结点的下标分别为：</a:t>
            </a:r>
            <a:r>
              <a:rPr lang="en-US" altLang="zh-CN" sz="2400" kern="100" noProof="0" dirty="0" err="1">
                <a:ln>
                  <a:noFill/>
                </a:ln>
                <a:effectLst/>
                <a:uLnTx/>
                <a:uFillTx/>
                <a:latin typeface="微软雅黑" panose="020B0503020204020204" charset="-122"/>
                <a:ea typeface="微软雅黑" panose="020B0503020204020204" charset="-122"/>
                <a:cs typeface="Times New Roman" panose="02020603050405020304" pitchFamily="18" charset="0"/>
                <a:sym typeface="+mn-ea"/>
              </a:rPr>
              <a:t>i</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/2</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2*</a:t>
            </a:r>
            <a:r>
              <a:rPr lang="en-US" altLang="zh-CN" sz="2400" kern="100" noProof="0" dirty="0" err="1">
                <a:ln>
                  <a:noFill/>
                </a:ln>
                <a:effectLst/>
                <a:uLnTx/>
                <a:uFillTx/>
                <a:latin typeface="微软雅黑" panose="020B0503020204020204" charset="-122"/>
                <a:ea typeface="微软雅黑" panose="020B0503020204020204" charset="-122"/>
                <a:cs typeface="Times New Roman" panose="02020603050405020304" pitchFamily="18" charset="0"/>
                <a:sym typeface="+mn-ea"/>
              </a:rPr>
              <a:t>i</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2*i+1</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sym typeface="+mn-ea"/>
            </a:endParaRPr>
          </a:p>
          <a:p>
            <a:pPr marL="0" marR="0" lvl="0" indent="0" algn="just" defTabSz="914400" rtl="0" eaLnBrk="0" fontAlgn="base" latinLnBrk="0" hangingPunct="0">
              <a:lnSpc>
                <a:spcPct val="100000"/>
              </a:lnSpc>
              <a:spcBef>
                <a:spcPct val="0"/>
              </a:spcBef>
              <a:spcAft>
                <a:spcPts val="0"/>
              </a:spcAft>
              <a:buClrTx/>
              <a:buSzTx/>
              <a:buFontTx/>
              <a:buNone/>
              <a:defRPr/>
            </a:pPr>
            <a:endParaRPr kumimoji="0" lang="zh-CN" altLang="zh-CN" sz="2400" b="0"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18" charset="0"/>
              <a:sym typeface="+mn-ea"/>
            </a:endParaRPr>
          </a:p>
          <a:p>
            <a:pPr marL="0" marR="0" lvl="0" indent="0" algn="just" defTabSz="914400" rtl="0" eaLnBrk="0" fontAlgn="base" latinLnBrk="0" hangingPunct="0">
              <a:lnSpc>
                <a:spcPct val="100000"/>
              </a:lnSpc>
              <a:spcBef>
                <a:spcPct val="0"/>
              </a:spcBef>
              <a:spcAft>
                <a:spcPts val="0"/>
              </a:spcAft>
              <a:buClrTx/>
              <a:buSzTx/>
              <a:buFontTx/>
              <a:buNone/>
              <a:defRPr/>
            </a:pP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更重要的是，堆具有这样一个性质：对除根以外的每个结点</a:t>
            </a:r>
            <a:r>
              <a:rPr lang="en-US" altLang="zh-CN" sz="2400" kern="100" noProof="0" dirty="0" err="1">
                <a:ln>
                  <a:noFill/>
                </a:ln>
                <a:effectLst/>
                <a:uLnTx/>
                <a:uFillTx/>
                <a:latin typeface="微软雅黑" panose="020B0503020204020204" charset="-122"/>
                <a:ea typeface="微软雅黑" panose="020B0503020204020204" charset="-122"/>
                <a:cs typeface="Times New Roman" panose="02020603050405020304" pitchFamily="18" charset="0"/>
                <a:sym typeface="+mn-ea"/>
              </a:rPr>
              <a:t>i</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A[parent(</a:t>
            </a:r>
            <a:r>
              <a:rPr lang="en-US" altLang="zh-CN" sz="2400" kern="100" noProof="0" dirty="0" err="1">
                <a:ln>
                  <a:noFill/>
                </a:ln>
                <a:effectLst/>
                <a:uLnTx/>
                <a:uFillTx/>
                <a:latin typeface="微软雅黑" panose="020B0503020204020204" charset="-122"/>
                <a:ea typeface="微软雅黑" panose="020B0503020204020204" charset="-122"/>
                <a:cs typeface="Times New Roman" panose="02020603050405020304" pitchFamily="18" charset="0"/>
                <a:sym typeface="+mn-ea"/>
              </a:rPr>
              <a:t>i</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)]&gt;=A[</a:t>
            </a:r>
            <a:r>
              <a:rPr lang="en-US" altLang="zh-CN" sz="2400" kern="100" noProof="0" dirty="0" err="1">
                <a:ln>
                  <a:noFill/>
                </a:ln>
                <a:effectLst/>
                <a:uLnTx/>
                <a:uFillTx/>
                <a:latin typeface="微软雅黑" panose="020B0503020204020204" charset="-122"/>
                <a:ea typeface="微软雅黑" panose="020B0503020204020204" charset="-122"/>
                <a:cs typeface="Times New Roman" panose="02020603050405020304" pitchFamily="18" charset="0"/>
                <a:sym typeface="+mn-ea"/>
              </a:rPr>
              <a:t>i</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，即所有结点的值都不得超过其父结点的值，称为</a:t>
            </a:r>
            <a:r>
              <a:rPr lang="zh-CN" altLang="zh-CN" sz="2400" b="1" kern="10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sym typeface="+mn-ea"/>
              </a:rPr>
              <a:t>大根堆</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t>
            </a:r>
            <a:r>
              <a:rPr lang="zh-CN" altLang="zh-CN" sz="2400" b="1" kern="10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18" charset="0"/>
                <a:sym typeface="+mn-ea"/>
              </a:rPr>
              <a:t>小根堆</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就是要求：</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A[parent(</a:t>
            </a:r>
            <a:r>
              <a:rPr lang="en-US" altLang="zh-CN" sz="2400" kern="100" noProof="0" dirty="0" err="1">
                <a:ln>
                  <a:noFill/>
                </a:ln>
                <a:effectLst/>
                <a:uLnTx/>
                <a:uFillTx/>
                <a:latin typeface="微软雅黑" panose="020B0503020204020204" charset="-122"/>
                <a:ea typeface="微软雅黑" panose="020B0503020204020204" charset="-122"/>
                <a:cs typeface="Times New Roman" panose="02020603050405020304" pitchFamily="18" charset="0"/>
                <a:sym typeface="+mn-ea"/>
              </a:rPr>
              <a:t>i</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)]&lt;=A[</a:t>
            </a:r>
            <a:r>
              <a:rPr lang="en-US" altLang="zh-CN" sz="2400" kern="100" noProof="0" dirty="0" err="1">
                <a:ln>
                  <a:noFill/>
                </a:ln>
                <a:effectLst/>
                <a:uLnTx/>
                <a:uFillTx/>
                <a:latin typeface="微软雅黑" panose="020B0503020204020204" charset="-122"/>
                <a:ea typeface="微软雅黑" panose="020B0503020204020204" charset="-122"/>
                <a:cs typeface="Times New Roman" panose="02020603050405020304" pitchFamily="18" charset="0"/>
                <a:sym typeface="+mn-ea"/>
              </a:rPr>
              <a:t>i</a:t>
            </a:r>
            <a:r>
              <a:rPr lang="en-US"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t>
            </a:r>
            <a:r>
              <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rPr>
              <a:t>。</a:t>
            </a:r>
            <a:endParaRPr lang="zh-CN" altLang="zh-CN" sz="2400" kern="100" noProof="0" dirty="0">
              <a:ln>
                <a:noFill/>
              </a:ln>
              <a:effectLst/>
              <a:uLnTx/>
              <a:uFillTx/>
              <a:latin typeface="微软雅黑" panose="020B0503020204020204" charset="-122"/>
              <a:ea typeface="微软雅黑" panose="020B0503020204020204"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sym typeface="+mn-ea"/>
              </a:rPr>
              <a:t>堆的基本操作</a:t>
            </a:r>
            <a:endParaRPr lang="zh-CN" altLang="en-US"/>
          </a:p>
        </p:txBody>
      </p:sp>
      <p:pic>
        <p:nvPicPr>
          <p:cNvPr id="19459" name="图片 1"/>
          <p:cNvPicPr>
            <a:picLocks noChangeAspect="1"/>
          </p:cNvPicPr>
          <p:nvPr>
            <p:ph idx="1"/>
          </p:nvPr>
        </p:nvPicPr>
        <p:blipFill>
          <a:blip r:embed="rId1"/>
          <a:stretch>
            <a:fillRect/>
          </a:stretch>
        </p:blipFill>
        <p:spPr>
          <a:xfrm>
            <a:off x="573405" y="1851025"/>
            <a:ext cx="9709150" cy="315658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微软雅黑" panose="020B0503020204020204" charset="-122"/>
                <a:ea typeface="微软雅黑" panose="020B0503020204020204" charset="-122"/>
                <a:sym typeface="+mn-ea"/>
              </a:rPr>
              <a:t>priority_queue</a:t>
            </a:r>
            <a:endParaRPr lang="zh-CN" altLang="en-US"/>
          </a:p>
        </p:txBody>
      </p:sp>
      <p:sp>
        <p:nvSpPr>
          <p:cNvPr id="4" name="内容占位符 3"/>
          <p:cNvSpPr/>
          <p:nvPr>
            <p:ph idx="1"/>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endParaRPr lang="zh-CN" altLang="en-US"/>
          </a:p>
        </p:txBody>
      </p:sp>
      <p:sp>
        <p:nvSpPr>
          <p:cNvPr id="3" name="内容占位符 2"/>
          <p:cNvSpPr>
            <a:spLocks noGrp="1"/>
          </p:cNvSpPr>
          <p:nvPr>
            <p:ph idx="1"/>
          </p:nvPr>
        </p:nvSpPr>
        <p:spPr/>
        <p:txBody>
          <a:bodyPr/>
          <a:p>
            <a:r>
              <a:rPr lang="zh-CN" altLang="en-US">
                <a:latin typeface="微软雅黑" panose="020B0503020204020204" charset="-122"/>
                <a:ea typeface="微软雅黑" panose="020B0503020204020204" charset="-122"/>
              </a:rPr>
              <a:t>priority_queue（优先队列） 是一个拥有权值概念的单向队列（queue），在这个队列中，所有元素是按优先级排列的。</a:t>
            </a:r>
            <a:endParaRPr lang="zh-CN" altLang="en-US">
              <a:latin typeface="微软雅黑" panose="020B0503020204020204" charset="-122"/>
              <a:ea typeface="微软雅黑" panose="020B0503020204020204" charset="-122"/>
            </a:endParaRPr>
          </a:p>
          <a:p>
            <a:r>
              <a:rPr lang="zh-CN" altLang="en-US" dirty="0" smtClean="0">
                <a:latin typeface="微软雅黑" panose="020B0503020204020204" charset="-122"/>
                <a:ea typeface="微软雅黑" panose="020B0503020204020204" charset="-122"/>
                <a:sym typeface="+mn-ea"/>
              </a:rPr>
              <a:t>需要头文件</a:t>
            </a:r>
            <a:r>
              <a:rPr lang="en-US" altLang="zh-CN" dirty="0" smtClean="0">
                <a:latin typeface="微软雅黑" panose="020B0503020204020204" charset="-122"/>
                <a:ea typeface="微软雅黑" panose="020B0503020204020204" charset="-122"/>
                <a:sym typeface="+mn-ea"/>
              </a:rPr>
              <a:t>&lt;bits/</a:t>
            </a:r>
            <a:r>
              <a:rPr lang="en-US" altLang="zh-CN" dirty="0" err="1" smtClean="0">
                <a:latin typeface="微软雅黑" panose="020B0503020204020204" charset="-122"/>
                <a:ea typeface="微软雅黑" panose="020B0503020204020204" charset="-122"/>
                <a:sym typeface="+mn-ea"/>
              </a:rPr>
              <a:t>stdc</a:t>
            </a:r>
            <a:r>
              <a:rPr lang="en-US" altLang="zh-CN" dirty="0" smtClean="0">
                <a:latin typeface="微软雅黑" panose="020B0503020204020204" charset="-122"/>
                <a:ea typeface="微软雅黑" panose="020B0503020204020204" charset="-122"/>
                <a:sym typeface="+mn-ea"/>
              </a:rPr>
              <a:t>++.h&gt;</a:t>
            </a:r>
            <a:r>
              <a:rPr lang="zh-CN" altLang="en-US" dirty="0" smtClean="0">
                <a:latin typeface="微软雅黑" panose="020B0503020204020204" charset="-122"/>
                <a:ea typeface="微软雅黑" panose="020B0503020204020204" charset="-122"/>
                <a:sym typeface="+mn-ea"/>
              </a:rPr>
              <a:t>或头文件</a:t>
            </a:r>
            <a:r>
              <a:rPr lang="en-US" altLang="zh-CN" dirty="0" smtClean="0">
                <a:latin typeface="微软雅黑" panose="020B0503020204020204" charset="-122"/>
                <a:ea typeface="微软雅黑" panose="020B0503020204020204" charset="-122"/>
                <a:sym typeface="+mn-ea"/>
              </a:rPr>
              <a:t>&lt;queue&gt;</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在STL的具体实现中，priority_queue也是以别的容器作为底部结构，再根据堆的处理规则来调整元素之间的位置。</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可当作堆用。</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a:t>
            </a:r>
            <a:r>
              <a:rPr lang="en-US" altLang="zh-CN"/>
              <a:t>&amp;</a:t>
            </a:r>
            <a:r>
              <a:rPr lang="zh-CN" altLang="en-US"/>
              <a:t>赋值</a:t>
            </a:r>
            <a:endParaRPr lang="zh-CN" altLang="en-US"/>
          </a:p>
        </p:txBody>
      </p:sp>
      <p:sp>
        <p:nvSpPr>
          <p:cNvPr id="3" name="内容占位符 2"/>
          <p:cNvSpPr>
            <a:spLocks noGrp="1"/>
          </p:cNvSpPr>
          <p:nvPr>
            <p:ph idx="1"/>
          </p:nvPr>
        </p:nvSpPr>
        <p:spPr>
          <a:xfrm>
            <a:off x="777875" y="1442720"/>
            <a:ext cx="10450195" cy="4999355"/>
          </a:xfrm>
        </p:spPr>
        <p:txBody>
          <a:bodyPr>
            <a:noAutofit/>
          </a:bodyPr>
          <a:p>
            <a:r>
              <a:rPr lang="zh-CN" altLang="en-US"/>
              <a:t>priority_queue&lt;Type, Container, Functional&gt;</a:t>
            </a:r>
            <a:endParaRPr lang="zh-CN" altLang="en-US"/>
          </a:p>
          <a:p>
            <a:r>
              <a:rPr lang="zh-CN" altLang="en-US"/>
              <a:t>Type为数据类型， Container为保存数据的容器，Functional为元素比较方式。</a:t>
            </a:r>
            <a:endParaRPr lang="zh-CN" altLang="en-US"/>
          </a:p>
          <a:p>
            <a:r>
              <a:rPr lang="zh-CN" altLang="en-US"/>
              <a:t>第一个参数必须写，后两个可不写。</a:t>
            </a:r>
            <a:endParaRPr lang="zh-CN" altLang="en-US"/>
          </a:p>
          <a:p>
            <a:r>
              <a:rPr lang="zh-CN" altLang="en-US"/>
              <a:t>如果不写后两个参数，那么容器默认用的是vector，比较方式默认用operator&lt;，也就是大根堆（维护最大值）。</a:t>
            </a:r>
            <a:endParaRPr lang="zh-CN" altLang="en-US"/>
          </a:p>
          <a:p>
            <a:pPr marL="0" indent="0">
              <a:buNone/>
            </a:pPr>
            <a:r>
              <a:rPr lang="zh-CN" altLang="en-US"/>
              <a:t>   即与</a:t>
            </a:r>
            <a:r>
              <a:rPr lang="en-US" altLang="zh-CN">
                <a:sym typeface="+mn-ea"/>
              </a:rPr>
              <a:t>p</a:t>
            </a:r>
            <a:r>
              <a:rPr lang="zh-CN" altLang="en-US">
                <a:sym typeface="+mn-ea"/>
              </a:rPr>
              <a:t>riority_queue&lt;</a:t>
            </a:r>
            <a:r>
              <a:rPr lang="en-US" altLang="zh-CN">
                <a:sym typeface="+mn-ea"/>
              </a:rPr>
              <a:t>int,vector&lt;int&gt;,less&lt;int&gt; </a:t>
            </a:r>
            <a:r>
              <a:rPr lang="zh-CN" altLang="en-US">
                <a:sym typeface="+mn-ea"/>
              </a:rPr>
              <a:t>&gt;效果相同。</a:t>
            </a:r>
            <a:endParaRPr lang="zh-CN" altLang="en-US">
              <a:sym typeface="+mn-ea"/>
            </a:endParaRPr>
          </a:p>
          <a:p>
            <a:r>
              <a:rPr lang="zh-CN" altLang="en-US"/>
              <a:t>若要使用一般的小根堆（维护最小值），可以写</a:t>
            </a:r>
            <a:r>
              <a:rPr lang="en-US" altLang="zh-CN"/>
              <a:t>p</a:t>
            </a:r>
            <a:r>
              <a:rPr lang="zh-CN" altLang="en-US">
                <a:sym typeface="+mn-ea"/>
              </a:rPr>
              <a:t>riority_queue&lt;</a:t>
            </a:r>
            <a:r>
              <a:rPr lang="en-US" altLang="zh-CN">
                <a:sym typeface="+mn-ea"/>
              </a:rPr>
              <a:t>int,vector&lt;int&gt;,greater&lt;int&gt; </a:t>
            </a:r>
            <a:r>
              <a:rPr lang="zh-CN" altLang="en-US">
                <a:sym typeface="+mn-ea"/>
              </a:rPr>
              <a:t>&gt;</a:t>
            </a:r>
            <a:endParaRPr lang="zh-CN" altLang="en-US">
              <a:sym typeface="+mn-ea"/>
            </a:endParaRPr>
          </a:p>
          <a:p>
            <a:endParaRPr lang="zh-CN" altLang="en-US">
              <a:sym typeface="+mn-ea"/>
            </a:endParaRPr>
          </a:p>
          <a:p>
            <a:r>
              <a:rPr lang="zh-CN" altLang="en-US">
                <a:sym typeface="+mn-ea"/>
              </a:rPr>
              <a:t>赋值与</a:t>
            </a:r>
            <a:r>
              <a:rPr lang="en-US" altLang="zh-CN">
                <a:sym typeface="+mn-ea"/>
              </a:rPr>
              <a:t>vector</a:t>
            </a:r>
            <a:r>
              <a:rPr lang="zh-CN" altLang="en-US">
                <a:sym typeface="+mn-ea"/>
              </a:rPr>
              <a:t>不同，仅可赋为同类型的变量。</a:t>
            </a:r>
            <a:endParaRPr lang="zh-CN" altLang="en-US">
              <a:sym typeface="+mn-ea"/>
            </a:endParaRPr>
          </a:p>
          <a:p>
            <a:endParaRPr lang="zh-CN" altLang="en-US">
              <a:sym typeface="+mn-ea"/>
            </a:endParaRPr>
          </a:p>
          <a:p>
            <a:endParaRPr lang="zh-CN" altLang="en-US">
              <a:sym typeface="+mn-ea"/>
            </a:endParaRPr>
          </a:p>
          <a:p>
            <a:endParaRPr lang="zh-CN" altLang="en-US">
              <a:sym typeface="+mn-ea"/>
            </a:endParaRPr>
          </a:p>
        </p:txBody>
      </p:sp>
    </p:spTree>
  </p:cSld>
  <p:clrMapOvr>
    <a:masterClrMapping/>
  </p:clrMapOvr>
</p:sld>
</file>

<file path=ppt/tags/tag1.xml><?xml version="1.0" encoding="utf-8"?>
<p:tagLst xmlns:p="http://schemas.openxmlformats.org/presentationml/2006/main">
  <p:tag name="MH" val="20151013174439"/>
  <p:tag name="MH_LIBRARY" val="GRAPHIC"/>
  <p:tag name="MH_ORDER" val="Oval 4"/>
</p:tagLst>
</file>

<file path=ppt/tags/tag10.xml><?xml version="1.0" encoding="utf-8"?>
<p:tagLst xmlns:p="http://schemas.openxmlformats.org/presentationml/2006/main">
  <p:tag name="KSO_WM_TAG_VERSION" val="1.0"/>
  <p:tag name="KSO_WM_TEMPLATE_CATEGORY" val="custom"/>
  <p:tag name="KSO_WM_TEMPLATE_INDEX" val="160548"/>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8"/>
  <p:tag name="KSO_WM_UNIT_TYPE" val="a"/>
  <p:tag name="KSO_WM_UNIT_INDEX" val="1"/>
  <p:tag name="KSO_WM_UNIT_ID" val="custom160548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48"/>
  <p:tag name="KSO_WM_UNIT_TYPE" val="b"/>
  <p:tag name="KSO_WM_UNIT_INDEX" val="1"/>
  <p:tag name="KSO_WM_UNIT_ID" val="custom160548_1*b*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EMPLATE_THUMBS_INDEX" val="1、4、5、10、12、16、21、25、26、27"/>
  <p:tag name="KSO_WM_TEMPLATE_CATEGORY" val="custom"/>
  <p:tag name="KSO_WM_TEMPLATE_INDEX" val="160548"/>
  <p:tag name="KSO_WM_TAG_VERSION" val="1.0"/>
  <p:tag name="KSO_WM_SLIDE_ID" val="custom160548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p="http://schemas.openxmlformats.org/presentationml/2006/main">
  <p:tag name="MH" val="20151013174439"/>
  <p:tag name="MH_LIBRARY" val="GRAPHIC"/>
  <p:tag name="MH_ORDER" val="Oval 5"/>
</p:tagLst>
</file>

<file path=ppt/tags/tag3.xml><?xml version="1.0" encoding="utf-8"?>
<p:tagLst xmlns:p="http://schemas.openxmlformats.org/presentationml/2006/main">
  <p:tag name="MH" val="20151013171847"/>
  <p:tag name="MH_LIBRARY" val="GRAPHIC"/>
  <p:tag name="MH_ORDER" val="Oval 41"/>
</p:tagLst>
</file>

<file path=ppt/tags/tag4.xml><?xml version="1.0" encoding="utf-8"?>
<p:tagLst xmlns:p="http://schemas.openxmlformats.org/presentationml/2006/main">
  <p:tag name="MH" val="20151013171847"/>
  <p:tag name="MH_LIBRARY" val="GRAPHIC"/>
  <p:tag name="MH_ORDER" val="Oval 28"/>
</p:tagLst>
</file>

<file path=ppt/tags/tag5.xml><?xml version="1.0" encoding="utf-8"?>
<p:tagLst xmlns:p="http://schemas.openxmlformats.org/presentationml/2006/main">
  <p:tag name="MH" val="20151013171847"/>
  <p:tag name="MH_LIBRARY" val="GRAPHIC"/>
  <p:tag name="MH_ORDER" val="Oval 6"/>
</p:tagLst>
</file>

<file path=ppt/tags/tag6.xml><?xml version="1.0" encoding="utf-8"?>
<p:tagLst xmlns:p="http://schemas.openxmlformats.org/presentationml/2006/main">
  <p:tag name="MH" val="20151013171847"/>
  <p:tag name="MH_LIBRARY" val="GRAPHIC"/>
  <p:tag name="MH_ORDER" val="Oval 7"/>
</p:tagLst>
</file>

<file path=ppt/tags/tag7.xml><?xml version="1.0" encoding="utf-8"?>
<p:tagLst xmlns:p="http://schemas.openxmlformats.org/presentationml/2006/main">
  <p:tag name="MH" val="20151013171847"/>
  <p:tag name="MH_LIBRARY" val="GRAPHIC"/>
  <p:tag name="MH_ORDER" val="Oval 8"/>
</p:tagLst>
</file>

<file path=ppt/tags/tag8.xml><?xml version="1.0" encoding="utf-8"?>
<p:tagLst xmlns:p="http://schemas.openxmlformats.org/presentationml/2006/main">
  <p:tag name="MH" val="20151013171847"/>
  <p:tag name="MH_LIBRARY" val="GRAPHIC"/>
  <p:tag name="MH_ORDER" val="Oval 9"/>
</p:tagLst>
</file>

<file path=ppt/tags/tag9.xml><?xml version="1.0" encoding="utf-8"?>
<p:tagLst xmlns:p="http://schemas.openxmlformats.org/presentationml/2006/main">
  <p:tag name="KSO_WM_TAG_VERSION" val="1.0"/>
  <p:tag name="KSO_WM_TEMPLATE_CATEGORY" val="custom"/>
  <p:tag name="KSO_WM_TEMPLATE_INDEX" val="160548"/>
</p:tagLst>
</file>

<file path=ppt/theme/theme1.xml><?xml version="1.0" encoding="utf-8"?>
<a:theme xmlns:a="http://schemas.openxmlformats.org/drawingml/2006/main" name="Office 主题">
  <a:themeElements>
    <a:clrScheme name="160548">
      <a:dk1>
        <a:srgbClr val="333333"/>
      </a:dk1>
      <a:lt1>
        <a:srgbClr val="FFFFFF"/>
      </a:lt1>
      <a:dk2>
        <a:srgbClr val="808080"/>
      </a:dk2>
      <a:lt2>
        <a:srgbClr val="FFFFFF"/>
      </a:lt2>
      <a:accent1>
        <a:srgbClr val="018BE9"/>
      </a:accent1>
      <a:accent2>
        <a:srgbClr val="FFC000"/>
      </a:accent2>
      <a:accent3>
        <a:srgbClr val="00B0F0"/>
      </a:accent3>
      <a:accent4>
        <a:srgbClr val="A5C249"/>
      </a:accent4>
      <a:accent5>
        <a:srgbClr val="009DD9"/>
      </a:accent5>
      <a:accent6>
        <a:srgbClr val="F49100"/>
      </a:accent6>
      <a:hlink>
        <a:srgbClr val="C764EE"/>
      </a:hlink>
      <a:folHlink>
        <a:srgbClr val="85DFD0"/>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2361</Words>
  <Application>WPS 演示</Application>
  <PresentationFormat>宽屏</PresentationFormat>
  <Paragraphs>147</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Arial</vt:lpstr>
      <vt:lpstr>微软雅黑</vt:lpstr>
      <vt:lpstr>Times New Roman</vt:lpstr>
      <vt:lpstr>Broadway BT</vt:lpstr>
      <vt:lpstr>汉仪丫丫体简</vt:lpstr>
      <vt:lpstr>Verdana</vt:lpstr>
      <vt:lpstr>黑体</vt:lpstr>
      <vt:lpstr>Segoe Script</vt:lpstr>
      <vt:lpstr>Calibri</vt:lpstr>
      <vt:lpstr>Gabriola</vt:lpstr>
      <vt:lpstr>Office 主题</vt:lpstr>
      <vt:lpstr>PowerPoint 演示文稿</vt:lpstr>
      <vt:lpstr>PowerPoint 演示文稿</vt:lpstr>
      <vt:lpstr>堆是什么？</vt:lpstr>
      <vt:lpstr>PowerPoint 演示文稿</vt:lpstr>
      <vt:lpstr>PowerPoint 演示文稿</vt:lpstr>
      <vt:lpstr>PowerPoint 演示文稿</vt:lpstr>
      <vt:lpstr>priority_queue简介</vt:lpstr>
      <vt:lpstr>简介</vt:lpstr>
      <vt:lpstr>定义&amp;赋值</vt:lpstr>
      <vt:lpstr>定义&amp;赋值</vt:lpstr>
      <vt:lpstr>成员函数</vt:lpstr>
      <vt:lpstr>push() &amp; top() &amp; pop() 操作</vt:lpstr>
      <vt:lpstr>size() &amp; empty() 操作</vt:lpstr>
      <vt:lpstr>Hint</vt:lpstr>
      <vt:lpstr>PowerPoint 演示文稿</vt:lpstr>
      <vt:lpstr>PowerPoint 演示文稿</vt:lpstr>
      <vt:lpstr>PowerPoint 演示文稿</vt:lpstr>
      <vt:lpstr>PowerPoint 演示文稿</vt:lpstr>
      <vt:lpstr>PowerPoint 演示文稿</vt:lpstr>
      <vt:lpstr>PowerPoint 演示文稿</vt:lpstr>
      <vt:lpstr>例3 丑数</vt:lpstr>
      <vt:lpstr>The end. 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LENOVOXY</cp:lastModifiedBy>
  <cp:revision>32</cp:revision>
  <dcterms:created xsi:type="dcterms:W3CDTF">2015-05-05T08:02:00Z</dcterms:created>
  <dcterms:modified xsi:type="dcterms:W3CDTF">2017-09-05T07:42:45Z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2052-10.1.0.6030</vt:lpwstr>
  </property>
</Properties>
</file>