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71" r:id="rId4"/>
    <p:sldId id="272" r:id="rId5"/>
    <p:sldId id="257" r:id="rId6"/>
    <p:sldId id="258" r:id="rId7"/>
    <p:sldId id="259" r:id="rId9"/>
    <p:sldId id="260" r:id="rId10"/>
    <p:sldId id="261" r:id="rId11"/>
    <p:sldId id="297" r:id="rId12"/>
    <p:sldId id="298" r:id="rId13"/>
    <p:sldId id="262" r:id="rId14"/>
    <p:sldId id="263" r:id="rId15"/>
    <p:sldId id="264" r:id="rId16"/>
    <p:sldId id="299" r:id="rId17"/>
    <p:sldId id="265" r:id="rId18"/>
    <p:sldId id="295" r:id="rId19"/>
    <p:sldId id="296" r:id="rId20"/>
    <p:sldId id="294" r:id="rId21"/>
    <p:sldId id="267" r:id="rId22"/>
    <p:sldId id="268" r:id="rId23"/>
    <p:sldId id="285" r:id="rId24"/>
    <p:sldId id="292" r:id="rId25"/>
    <p:sldId id="266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465B1-B46A-430A-BC0C-6CAF4E88A9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9405" y="4703445"/>
            <a:ext cx="6208395" cy="1164590"/>
          </a:xfrm>
        </p:spPr>
        <p:txBody>
          <a:bodyPr/>
          <a:lstStyle/>
          <a:p>
            <a:r>
              <a:rPr lang="en-US" altLang="zh-CN" dirty="0" smtClean="0"/>
              <a:t>vector </a:t>
            </a:r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2965" y="3596640"/>
            <a:ext cx="67094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600" b="1">
                <a:solidFill>
                  <a:srgbClr val="FFFF00"/>
                </a:solidFill>
                <a:sym typeface="+mn-ea"/>
              </a:rPr>
              <a:t>C++中常用的</a:t>
            </a:r>
            <a:r>
              <a:rPr lang="en-US" altLang="zh-CN" sz="6600" b="1">
                <a:solidFill>
                  <a:srgbClr val="FFFF00"/>
                </a:solidFill>
              </a:rPr>
              <a:t>STL</a:t>
            </a:r>
            <a:endParaRPr lang="en-US" altLang="zh-CN" sz="66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vector</a:t>
            </a:r>
            <a:r>
              <a:rPr lang="zh-CN" altLang="en-US" b="1">
                <a:sym typeface="+mn-ea"/>
              </a:rPr>
              <a:t>应用</a:t>
            </a:r>
            <a:r>
              <a:rPr lang="en-US" altLang="zh-CN" b="1">
                <a:sym typeface="+mn-ea"/>
              </a:rPr>
              <a:t>——</a:t>
            </a:r>
            <a:r>
              <a:rPr lang="zh-CN" altLang="en-US" b="1">
                <a:sym typeface="+mn-ea"/>
              </a:rPr>
              <a:t>谁的孙子最多II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6253480" cy="5123815"/>
          </a:xfrm>
        </p:spPr>
        <p:txBody>
          <a:bodyPr>
            <a:no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给定一棵树，其中1号节点是根节点，问哪一个节点的孙子节点最多，有多少个。（孙子节点，就是儿子节点的儿子节点。）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第一行一个整数N（N≤100000），表示树节点的个数。此后N-1行，第i行包含一个整数Fi，表示i+1号节点的父亲。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一行两个整数，表示孙子节点最多的节点，以及其孙子节点的个数，如果有多个，输出编号最小的。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7268210" y="1600200"/>
            <a:ext cx="1694180" cy="47078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【输入样例】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2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4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【输出样例】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Insert(x, y)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的成员函数，其中，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是一个迭代器，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是一个具体的值。</a:t>
            </a:r>
            <a:endParaRPr lang="en-US" altLang="zh-CN" dirty="0" smtClean="0"/>
          </a:p>
          <a:p>
            <a:r>
              <a:rPr lang="en-US" altLang="zh-CN" dirty="0" smtClean="0"/>
              <a:t>Insert(x, y)</a:t>
            </a: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对应的元素之前插入了一个值为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的元素。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的分块存储方式，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的复杂度为</a:t>
            </a:r>
            <a:r>
              <a:rPr lang="en-US" altLang="zh-CN" dirty="0" smtClean="0"/>
              <a:t>O(Log(size()))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714876" y="1643050"/>
            <a:ext cx="3855668" cy="2071702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4000504"/>
            <a:ext cx="3752426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Erase(x), Erase(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的成员函数，其中，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是迭代器。</a:t>
            </a:r>
            <a:endParaRPr lang="en-US" altLang="zh-CN" dirty="0" smtClean="0"/>
          </a:p>
          <a:p>
            <a:r>
              <a:rPr lang="zh-CN" altLang="en-US" dirty="0" smtClean="0"/>
              <a:t>分别</a:t>
            </a:r>
            <a:r>
              <a:rPr lang="zh-CN" altLang="en-US" dirty="0" smtClean="0">
                <a:solidFill>
                  <a:srgbClr val="FF0000"/>
                </a:solidFill>
              </a:rPr>
              <a:t>能够删除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处的元素或区间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x,y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内的元素。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的分块存储方式，</a:t>
            </a:r>
            <a:r>
              <a:rPr lang="en-US" altLang="zh-CN" dirty="0" smtClean="0"/>
              <a:t> Erase</a:t>
            </a:r>
            <a:r>
              <a:rPr lang="zh-CN" altLang="en-US" dirty="0" smtClean="0"/>
              <a:t>的复杂度为</a:t>
            </a:r>
            <a:r>
              <a:rPr lang="en-US" altLang="zh-CN" dirty="0" smtClean="0"/>
              <a:t>O(Log(size()))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714875" y="1643049"/>
            <a:ext cx="3643339" cy="2217143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4000504"/>
            <a:ext cx="3500462" cy="193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Clear()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的成员函数，使用后</a:t>
            </a:r>
            <a:r>
              <a:rPr lang="zh-CN" altLang="en-US" dirty="0" smtClean="0">
                <a:solidFill>
                  <a:srgbClr val="FF0000"/>
                </a:solidFill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</a:rPr>
              <a:t>Vector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Size()</a:t>
            </a:r>
            <a:r>
              <a:rPr lang="zh-CN" altLang="en-US" dirty="0" smtClean="0">
                <a:solidFill>
                  <a:srgbClr val="FF0000"/>
                </a:solidFill>
              </a:rPr>
              <a:t>设置为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然而，我们看到，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之后，元素并没有被删除，空间也没有释放。</a:t>
            </a:r>
            <a:endParaRPr lang="en-US" altLang="zh-CN" dirty="0" smtClean="0"/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714876" y="1643050"/>
            <a:ext cx="3500462" cy="2354404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071942"/>
            <a:ext cx="3429024" cy="2057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vector</a:t>
            </a:r>
            <a:r>
              <a:rPr lang="zh-CN" altLang="zh-CN" b="1">
                <a:sym typeface="+mn-ea"/>
              </a:rPr>
              <a:t>应用</a:t>
            </a:r>
            <a:r>
              <a:rPr lang="en-US" altLang="zh-CN" b="1">
                <a:sym typeface="+mn-ea"/>
              </a:rPr>
              <a:t>——</a:t>
            </a:r>
            <a:r>
              <a:rPr lang="zh-CN" altLang="en-US" b="1">
                <a:sym typeface="+mn-ea"/>
              </a:rPr>
              <a:t>链表操作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775" y="1523365"/>
            <a:ext cx="6253480" cy="5200650"/>
          </a:xfrm>
        </p:spPr>
        <p:txBody>
          <a:bodyPr>
            <a:no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给定一个N个数的数组，M次操作，每次操作为下列操作之一。求最后的数组。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操作1：在第X个数之后插入一个数Y。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操作2：删除第X个数。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【输入要求】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第一行两个整数N，M（N，M≤100000）含义见试题描述。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第二行N个整数，表示原来的数组。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接下来M行，每行第一个数OPT，表示操作类型。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对于操作1，接下来两个数X，Y，含义见题面描述，保证0≤X≤当前数的个数，若X=0，表示在数组开头插入。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对于操作2，接下来一个数X，含义见题面描述，保证1≤X≤当前数的个数。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【输出要求】</a:t>
            </a:r>
            <a:endParaRPr lang="zh-CN" altLang="en-US" sz="16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1600" b="1"/>
              <a:t>输出若干个数，表示最后的数组。</a:t>
            </a:r>
            <a:endParaRPr lang="zh-CN" altLang="en-US" sz="1600" b="1"/>
          </a:p>
        </p:txBody>
      </p:sp>
      <p:sp>
        <p:nvSpPr>
          <p:cNvPr id="2" name="文本框 1"/>
          <p:cNvSpPr txBox="1"/>
          <p:nvPr/>
        </p:nvSpPr>
        <p:spPr>
          <a:xfrm>
            <a:off x="7268210" y="1600200"/>
            <a:ext cx="1694180" cy="47078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【输入样例】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5 3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1 2 3 4 5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1 1 6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2 1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2 2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【输出样例】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6 3 4 5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Algorithm</a:t>
            </a:r>
            <a:r>
              <a:rPr lang="zh-CN" altLang="en-US" sz="4000" dirty="0" smtClean="0"/>
              <a:t>库函数在</a:t>
            </a:r>
            <a:r>
              <a:rPr lang="en-US" altLang="zh-CN" sz="4000" dirty="0" smtClean="0"/>
              <a:t>Vector</a:t>
            </a:r>
            <a:r>
              <a:rPr lang="zh-CN" altLang="en-US" sz="4000" dirty="0" smtClean="0"/>
              <a:t>的应用</a:t>
            </a:r>
            <a:endParaRPr lang="zh-CN" altLang="en-US" sz="40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Sort(x, y)</a:t>
            </a:r>
            <a:r>
              <a:rPr lang="zh-CN" altLang="en-US" dirty="0" smtClean="0"/>
              <a:t>对于</a:t>
            </a:r>
            <a:r>
              <a:rPr lang="zh-CN" altLang="en-US" dirty="0" smtClean="0">
                <a:solidFill>
                  <a:srgbClr val="FF0000"/>
                </a:solidFill>
              </a:rPr>
              <a:t>区间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x,y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实现了排序。</a:t>
            </a:r>
            <a:r>
              <a:rPr lang="zh-CN" altLang="en-US" dirty="0" smtClean="0"/>
              <a:t>同样，它也可以用于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类似地，</a:t>
            </a:r>
            <a:r>
              <a:rPr lang="en-US" altLang="zh-CN" dirty="0" smtClean="0"/>
              <a:t>Reverse(x, y)</a:t>
            </a:r>
            <a:r>
              <a:rPr lang="zh-CN" altLang="en-US" dirty="0" smtClean="0">
                <a:solidFill>
                  <a:srgbClr val="FF0000"/>
                </a:solidFill>
              </a:rPr>
              <a:t>对区间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0000"/>
                </a:solidFill>
              </a:rPr>
              <a:t>x,y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实现了翻转。</a:t>
            </a:r>
            <a:r>
              <a:rPr lang="zh-CN" altLang="en-US" dirty="0" smtClean="0"/>
              <a:t>它同样能够作用在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714876" y="1803307"/>
            <a:ext cx="3500462" cy="2033889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206369"/>
            <a:ext cx="3429024" cy="178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>
                <a:sym typeface="+mn-ea"/>
              </a:rPr>
              <a:t>vector</a:t>
            </a:r>
            <a:r>
              <a:rPr lang="zh-CN" altLang="en-US" b="1">
                <a:sym typeface="+mn-ea"/>
              </a:rPr>
              <a:t>之</a:t>
            </a:r>
            <a:r>
              <a:rPr lang="en-US" altLang="zh-CN" b="1">
                <a:sym typeface="+mn-ea"/>
              </a:rPr>
              <a:t>sort</a:t>
            </a:r>
            <a:r>
              <a:rPr lang="zh-CN" altLang="en-US" b="1">
                <a:sym typeface="+mn-ea"/>
              </a:rPr>
              <a:t>应用</a:t>
            </a:r>
            <a:r>
              <a:rPr lang="en-US" altLang="zh-CN" b="1">
                <a:sym typeface="+mn-ea"/>
              </a:rPr>
              <a:t>——</a:t>
            </a:r>
            <a:r>
              <a:rPr lang="zh-CN" altLang="en-US" b="1">
                <a:sym typeface="+mn-ea"/>
              </a:rPr>
              <a:t>数组操作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6253480" cy="5123815"/>
          </a:xfrm>
        </p:spPr>
        <p:txBody>
          <a:bodyPr>
            <a:no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今有N个数组，初始时，N个数组均为空。共有M次操作，每次在第X个数组中加入数字Y。问最终各数组中有多少数，并将它们排序输出。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第一行两个整数N、M（N≤100000，M≤300000）。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接下来M行，每行两个整数X、Y，含义见试题描述。（1≤X≤N，Y≤10^9）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共N行，第i行第一个数SUM，表示第i个数组数的个数，接下来SUM个数，为排序之后的数组。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7268210" y="1600200"/>
            <a:ext cx="1694180" cy="5092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【输入样例】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3 5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1 3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1 2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2 1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3 1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【输出样例】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3 1 2 3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vector</a:t>
            </a:r>
            <a:r>
              <a:rPr lang="zh-CN" altLang="en-US" b="1">
                <a:sym typeface="+mn-ea"/>
              </a:rPr>
              <a:t>之</a:t>
            </a:r>
            <a:r>
              <a:rPr lang="en-US" altLang="zh-CN" b="1">
                <a:sym typeface="+mn-ea"/>
              </a:rPr>
              <a:t>sort</a:t>
            </a:r>
            <a:r>
              <a:rPr lang="zh-CN" altLang="en-US" b="1">
                <a:sym typeface="+mn-ea"/>
              </a:rPr>
              <a:t>应用</a:t>
            </a:r>
            <a:r>
              <a:rPr lang="en-US" altLang="zh-CN" b="1">
                <a:sym typeface="+mn-ea"/>
              </a:rPr>
              <a:t>——</a:t>
            </a:r>
            <a:r>
              <a:rPr lang="zh-CN" altLang="en-US" b="1">
                <a:sym typeface="+mn-ea"/>
              </a:rPr>
              <a:t>排序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6253480" cy="5123815"/>
          </a:xfrm>
        </p:spPr>
        <p:txBody>
          <a:bodyPr>
            <a:no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给定N个数组，要求先对这N个数组分别进行排序，然后再根据N的数组的字典序对这N个数组进行排序。输出排序的结果。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第一行一个整数N，表示数组数。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接下来N（N≤1000）行，每一行先包含一个整数SUM（SUM≤1000），表示数组的大小，接下来SUM个整数，表示数组中的一个元素。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共N行，每行表示一个数组。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7268210" y="1600200"/>
            <a:ext cx="1694180" cy="5092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【输入样例】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4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1 3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2 2 1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3 2 3 1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【输出样例】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1 2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1 2 3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3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800" b="1">
                <a:sym typeface="+mn-ea"/>
              </a:rPr>
              <a:t>vector</a:t>
            </a:r>
            <a:r>
              <a:rPr lang="zh-CN" altLang="en-US" sz="3800" b="1">
                <a:sym typeface="+mn-ea"/>
              </a:rPr>
              <a:t>之</a:t>
            </a:r>
            <a:r>
              <a:rPr lang="en-US" altLang="zh-CN" sz="3800" b="1">
                <a:sym typeface="+mn-ea"/>
              </a:rPr>
              <a:t>reverse</a:t>
            </a:r>
            <a:r>
              <a:rPr lang="zh-CN" altLang="zh-CN" sz="3800" b="1">
                <a:sym typeface="+mn-ea"/>
              </a:rPr>
              <a:t>应用</a:t>
            </a:r>
            <a:r>
              <a:rPr lang="en-US" altLang="zh-CN" sz="3800" b="1">
                <a:sym typeface="+mn-ea"/>
              </a:rPr>
              <a:t>——</a:t>
            </a:r>
            <a:r>
              <a:rPr lang="zh-CN" altLang="en-US" sz="3800" b="1">
                <a:sym typeface="+mn-ea"/>
              </a:rPr>
              <a:t>序列翻转</a:t>
            </a:r>
            <a:endParaRPr lang="zh-CN" altLang="en-US" sz="3800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6253480" cy="5123815"/>
          </a:xfrm>
        </p:spPr>
        <p:txBody>
          <a:bodyPr>
            <a:no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给定一个N个数的数组，M次操作。每次操作将数组的一段翻转，求最后的数组。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第一行两个整数N，M（N，M≤1000）含义见试题描述。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第二行N个整数，表示原来的数组。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接下来M行，每行两个整数X，Y（1≤X≤Y≤N），表示翻转区间[X,Y]。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一行N个整数，表示操作后的数组。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7268210" y="1600200"/>
            <a:ext cx="1694180" cy="47078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【输入样例】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5 2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1 2 3 4 5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2 4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4 5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【输出样例】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1 4 3 5 2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在</a:t>
            </a:r>
            <a:r>
              <a:rPr lang="en-US" altLang="zh-CN" sz="4000" dirty="0" smtClean="0"/>
              <a:t>Vector</a:t>
            </a:r>
            <a:r>
              <a:rPr lang="zh-CN" altLang="en-US" sz="4000" dirty="0" smtClean="0"/>
              <a:t>中删除某关键字的元素</a:t>
            </a:r>
            <a:endParaRPr lang="zh-CN" altLang="en-US" sz="40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Remove</a:t>
            </a:r>
            <a:r>
              <a:rPr lang="zh-CN" altLang="en-US" dirty="0" smtClean="0"/>
              <a:t>移动指定区间中的元素直到所有“不删除的”元素在区间的开头（相对位置和原来它们的一样）。它返回一个指向最后一个的下一个“不删除的”元素的迭代器。</a:t>
            </a:r>
            <a:endParaRPr lang="en-US" altLang="zh-CN" dirty="0" smtClean="0"/>
          </a:p>
          <a:p>
            <a:r>
              <a:rPr lang="zh-CN" altLang="en-US" dirty="0" smtClean="0"/>
              <a:t>所以，我们用前面讲到的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即可删除某关键字的元素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643438" y="1643050"/>
            <a:ext cx="3714776" cy="2353861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4143380"/>
            <a:ext cx="3714776" cy="2292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zh-CN"/>
              <a:t>STL</a:t>
            </a:r>
            <a:r>
              <a:rPr lang="zh-CN" altLang="en-US"/>
              <a:t>是什么</a:t>
            </a:r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/>
          </a:bodyPr>
          <a:p>
            <a:r>
              <a:rPr lang="zh-CN" altLang="en-US"/>
              <a:t>STL 是 Standard Template Library的英文缩写，意思是：标准模板库。</a:t>
            </a:r>
            <a:endParaRPr lang="zh-CN" altLang="en-US"/>
          </a:p>
          <a:p>
            <a:r>
              <a:rPr lang="zh-CN" altLang="en-US"/>
              <a:t>STL的代码从广义上讲分为三类：algorithm（算法）、container（容器）和iterator（迭代器）</a:t>
            </a:r>
            <a:endParaRPr lang="zh-CN" altLang="en-US"/>
          </a:p>
          <a:p>
            <a:r>
              <a:rPr lang="zh-CN" altLang="en-US"/>
              <a:t>几乎所有的代码都采用了模板类和模版函数的方式，这些现成的算法、数据结构模板，能</a:t>
            </a:r>
            <a:r>
              <a:rPr lang="zh-CN" altLang="en-US">
                <a:sym typeface="+mn-ea"/>
              </a:rPr>
              <a:t>有效地提高代码效率和正确性。</a:t>
            </a:r>
            <a:endParaRPr lang="zh-CN" altLang="en-US"/>
          </a:p>
          <a:p>
            <a:r>
              <a:rPr lang="zh-CN" altLang="en-US"/>
              <a:t>参考资料：http://zh.cppreference.com/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重载了比较运算符，比较的结果是字典序比较的结果。</a:t>
            </a:r>
            <a:endParaRPr lang="en-US" altLang="zh-CN" dirty="0" smtClean="0"/>
          </a:p>
          <a:p>
            <a:r>
              <a:rPr lang="zh-CN" altLang="en-US" smtClean="0"/>
              <a:t>所谓字典序比较，就是类似于字符串的比较，按位比较，有结果则结束。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643438" y="1669356"/>
            <a:ext cx="3714776" cy="2301249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4274056"/>
            <a:ext cx="3714776" cy="203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约瑟夫问题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85715"/>
          </a:xfrm>
        </p:spPr>
        <p:txBody>
          <a:bodyPr>
            <a:no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n个人（分别以编号1，2，3...n表示）围成一个圆圈，从编号为1的人开始进行1～m正向报数，报到m的那个人出列；他的下一个人又从1开始报数，数到m的那个人又出列；如此重复下去，直到所有的人全部出列，求最后一个出列人的编号。几乎所有的程序设计入门教材都会提到约瑟夫问题，为了隐去其历史背景，便于中国人理解，国内的教材常将这个问题描述成"猴子选大王"，但本质是一样的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【输入要求】输入文件仅有一行包含二个用空格隔开的整数N，M （2≤N≤100000，M≤10^9）。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【输出要求】输出文件仅有一行包含一个整数表示一个整数，表示最后一个人在队列中的编号。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【输入样例】8 3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【输出样例】7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链表操作II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775" y="1506855"/>
            <a:ext cx="6548120" cy="535622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给定一个N个数的数组，M次操作，每次操作为下列操作之一。求最后的数组。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操作1：在第X个数之后插入一个数Y。操作2：删除第X个数。操作3：对区间[X,Y]进行排序。操作4：对区间[X,Y]进行翻转。操作5：删除区间[X,Y]中值为Z的数。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【输入要求】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第一行两个整数N，M（N，M≤100000）含义见试题描述。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第二行N个整数，表示原来的数组。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接下来M行，每行第一个数OPT，表示操作类型。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对于操作1，接下来两个数X，Y，含义见题面描述，保证0≤X≤当前数的个数，若X=0，表示在数组开头插入。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对于操作2，接下来一个数X，含义见题面描述，保证1≤X≤当前数的个数。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对于操作3，接下来两个数X，Y，含义见题面描述，保证1≤X≤Y≤当前数的个数，保证操作3不超过10个。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对于操作4，接下来两个数X，Y，含义见题面描述，保证1≤X≤Y≤当前数的个数，保证操作4不超过10个。</a:t>
            </a:r>
            <a:endParaRPr lang="zh-CN" altLang="en-US" sz="1450" b="1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zh-CN" altLang="en-US" sz="1450" b="1"/>
              <a:t>对于操作5，接下来三个数X，Y，Z，含义见题面描述，保证1≤X≤Y≤当前数的个数，保证操作5不超过10个。</a:t>
            </a:r>
            <a:endParaRPr lang="zh-CN" altLang="en-US" sz="1450" b="1"/>
          </a:p>
        </p:txBody>
      </p:sp>
      <p:sp>
        <p:nvSpPr>
          <p:cNvPr id="2" name="文本框 1"/>
          <p:cNvSpPr txBox="1"/>
          <p:nvPr/>
        </p:nvSpPr>
        <p:spPr>
          <a:xfrm>
            <a:off x="7268210" y="1600200"/>
            <a:ext cx="1694180" cy="470789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【输入样例】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5 5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1 4 3 2 5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3 2 4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4 4 5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5 2 3 2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5 2 3 1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1 0 9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【输出样例】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9 1 3 5 4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容器（container）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经典的数据结构数量有限，但是我们常常重复着一些为了实现向量、链表等结构而编写的代码，这些代码都十分相似，只是为了适应不同数据的变化而在细节上有所出入。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STL容器对最常用的数据结构提供了支持，这些模板的参数允许我们指定容器中元素的数据类型，可以将我们许多重复而乏味的工作简化。</a:t>
            </a:r>
            <a:endParaRPr lang="zh-CN" altLang="en-US">
              <a:sym typeface="+mn-ea"/>
            </a:endParaRPr>
          </a:p>
          <a:p>
            <a:r>
              <a:rPr lang="zh-CN" altLang="en-US"/>
              <a:t>容器部分主要由&lt;vector&gt;,&lt;list&gt;,&lt;deque&gt;,&lt;set&gt;,&lt;map&gt;,&lt;stack&gt;和&lt;queue&gt;组成。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是一种动态数组，是基本数组的类模板。</a:t>
            </a:r>
            <a:endParaRPr lang="zh-CN" altLang="en-US" dirty="0" smtClean="0"/>
          </a:p>
          <a:p>
            <a:r>
              <a:rPr lang="en-US" altLang="zh-CN" dirty="0" smtClean="0"/>
              <a:t>vector 的存储是自动管理的，按需扩张收缩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需要头文件</a:t>
            </a:r>
            <a:r>
              <a:rPr lang="en-US" altLang="zh-CN" dirty="0" smtClean="0"/>
              <a:t>&lt;bits/</a:t>
            </a:r>
            <a:r>
              <a:rPr lang="en-US" altLang="zh-CN" dirty="0" err="1" smtClean="0"/>
              <a:t>stdc</a:t>
            </a:r>
            <a:r>
              <a:rPr lang="en-US" altLang="zh-CN" dirty="0" smtClean="0"/>
              <a:t>++.h&gt;</a:t>
            </a:r>
            <a:r>
              <a:rPr lang="zh-CN" altLang="en-US" dirty="0" smtClean="0"/>
              <a:t>或头文件</a:t>
            </a:r>
            <a:r>
              <a:rPr lang="en-US" altLang="zh-CN" dirty="0" smtClean="0"/>
              <a:t>&lt;vector&gt;</a:t>
            </a:r>
            <a:endParaRPr lang="en-US" altLang="zh-CN" dirty="0" smtClean="0"/>
          </a:p>
          <a:p>
            <a:r>
              <a:rPr lang="zh-CN" altLang="en-US" dirty="0" smtClean="0"/>
              <a:t>其内部定义了很多基本操作，包括插入、删除、访问等，使用起来十分方便。</a:t>
            </a:r>
            <a:endParaRPr lang="en-US" altLang="zh-CN" dirty="0" smtClean="0"/>
          </a:p>
          <a:p>
            <a:r>
              <a:rPr lang="zh-CN" altLang="en-US" dirty="0" smtClean="0"/>
              <a:t>在开启</a:t>
            </a:r>
            <a:r>
              <a:rPr lang="en-US" altLang="zh-CN" dirty="0" smtClean="0"/>
              <a:t>O2</a:t>
            </a:r>
            <a:r>
              <a:rPr lang="zh-CN" altLang="en-US" dirty="0" smtClean="0"/>
              <a:t>优化的情况下，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的访问速度甚至能够快过一般的数组，在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的日益普及下，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必将被广泛应用。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的定义与赋值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如图，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既然是一类数组，那它就能够当做数组定义、使用、赋值。</a:t>
            </a:r>
            <a:endParaRPr lang="en-US" altLang="zh-CN" dirty="0" smtClean="0"/>
          </a:p>
          <a:p>
            <a:r>
              <a:rPr lang="en-US" altLang="zh-CN" dirty="0" smtClean="0"/>
              <a:t>Vector</a:t>
            </a:r>
            <a:r>
              <a:rPr lang="zh-CN" altLang="en-US" dirty="0" smtClean="0"/>
              <a:t>中可以定义的类型不限，既可以是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这样的类型，也可以是结构体，甚至是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643438" y="1571612"/>
            <a:ext cx="4261041" cy="2071702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929066"/>
            <a:ext cx="4286280" cy="2157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Vector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Size</a:t>
            </a:r>
            <a:r>
              <a:rPr lang="zh-CN" altLang="en-US" sz="4000" dirty="0" smtClean="0"/>
              <a:t>与</a:t>
            </a:r>
            <a:r>
              <a:rPr lang="en-US" altLang="zh-CN" sz="4000" dirty="0" err="1" smtClean="0"/>
              <a:t>Push_back</a:t>
            </a:r>
            <a:r>
              <a:rPr lang="zh-CN" altLang="en-US" sz="4000" dirty="0" smtClean="0"/>
              <a:t>操作</a:t>
            </a:r>
            <a:endParaRPr lang="zh-CN" altLang="en-US" sz="4000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Push_back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的成员函数，它能够在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的末尾加入一个元素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Size()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的成员函数，其返回值是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中的元素个数。注意，访问不在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中的位置是未定义的行为。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643438" y="1601568"/>
            <a:ext cx="4261041" cy="2011791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45" y="3929066"/>
            <a:ext cx="3650065" cy="2157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Vector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Begin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End</a:t>
            </a:r>
            <a:r>
              <a:rPr lang="zh-CN" altLang="en-US" sz="4000" dirty="0" smtClean="0"/>
              <a:t>与</a:t>
            </a:r>
            <a:r>
              <a:rPr lang="en-US" altLang="zh-CN" sz="4000" dirty="0" err="1" smtClean="0"/>
              <a:t>iterator</a:t>
            </a:r>
            <a:endParaRPr lang="zh-CN" altLang="en-US" sz="4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在每种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容器中都定义了自己的迭代器类型。</a:t>
            </a:r>
            <a:endParaRPr lang="en-US" altLang="zh-CN" dirty="0" smtClean="0"/>
          </a:p>
          <a:p>
            <a:r>
              <a:rPr lang="zh-CN" altLang="en-US" dirty="0" smtClean="0"/>
              <a:t>迭代器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iterator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是一种检查容器内元素并遍历元素的数据类型。</a:t>
            </a:r>
            <a:endParaRPr lang="en-US" altLang="zh-CN" dirty="0" smtClean="0"/>
          </a:p>
          <a:p>
            <a:r>
              <a:rPr lang="zh-CN" altLang="en-US" dirty="0" smtClean="0"/>
              <a:t>迭代器相当于一种指针，是容器中一个元素的地址，</a:t>
            </a:r>
            <a:r>
              <a:rPr lang="en-US" altLang="zh-CN" dirty="0" smtClean="0"/>
              <a:t>(*</a:t>
            </a:r>
            <a:r>
              <a:rPr lang="zh-CN" altLang="en-US" dirty="0" smtClean="0"/>
              <a:t>迭代器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才会指向具体的元素。</a:t>
            </a:r>
            <a:endParaRPr lang="en-US" altLang="zh-CN" dirty="0" smtClean="0"/>
          </a:p>
          <a:p>
            <a:r>
              <a:rPr lang="zh-CN" altLang="en-US" dirty="0" smtClean="0"/>
              <a:t>迭代器的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--</a:t>
            </a:r>
            <a:r>
              <a:rPr lang="zh-CN" altLang="en-US" dirty="0" smtClean="0"/>
              <a:t>运算被重载过，详见下页实例。</a:t>
            </a:r>
            <a:endParaRPr lang="en-US" altLang="zh-CN" dirty="0" smtClean="0"/>
          </a:p>
          <a:p>
            <a:r>
              <a:rPr lang="en-US" altLang="zh-CN" dirty="0" smtClean="0"/>
              <a:t>Begin(), End()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的成员函数，返回值分别是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</a:t>
            </a:r>
            <a:r>
              <a:rPr lang="zh-CN" altLang="en-US" b="1" dirty="0" smtClean="0">
                <a:solidFill>
                  <a:srgbClr val="FF0000"/>
                </a:solidFill>
              </a:rPr>
              <a:t>首个元素</a:t>
            </a:r>
            <a:r>
              <a:rPr lang="zh-CN" altLang="en-US" dirty="0" smtClean="0"/>
              <a:t>的迭代器和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</a:t>
            </a:r>
            <a:r>
              <a:rPr lang="zh-CN" altLang="en-US" b="1" dirty="0" smtClean="0">
                <a:solidFill>
                  <a:srgbClr val="FF0000"/>
                </a:solidFill>
              </a:rPr>
              <a:t>末尾元素向后一位</a:t>
            </a:r>
            <a:r>
              <a:rPr lang="zh-CN" altLang="en-US" dirty="0" smtClean="0"/>
              <a:t>的迭代器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元素的遍历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>
          <a:xfrm>
            <a:off x="609600" y="1601632"/>
            <a:ext cx="3886200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结合实例，我们可以进一步理解</a:t>
            </a:r>
            <a:r>
              <a:rPr lang="en-US" altLang="zh-CN" dirty="0" err="1" smtClean="0"/>
              <a:t>iterator</a:t>
            </a:r>
            <a:r>
              <a:rPr lang="zh-CN" altLang="en-US" dirty="0" smtClean="0"/>
              <a:t>的使用方式。</a:t>
            </a:r>
            <a:endParaRPr lang="en-US" altLang="zh-CN" dirty="0" smtClean="0"/>
          </a:p>
          <a:p>
            <a:r>
              <a:rPr lang="zh-CN" altLang="en-US" dirty="0" smtClean="0"/>
              <a:t>下面的循环中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也可以改写为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+=1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</a:t>
            </a:r>
            <a:r>
              <a:rPr lang="zh-CN" altLang="en-US" dirty="0" smtClean="0"/>
              <a:t>，可以理解为将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指向下一个位置。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5017633" y="1601568"/>
            <a:ext cx="3512650" cy="2011791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45" y="4126092"/>
            <a:ext cx="3650065" cy="176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vector</a:t>
            </a:r>
            <a:r>
              <a:rPr lang="zh-CN" altLang="en-US" b="1">
                <a:sym typeface="+mn-ea"/>
              </a:rPr>
              <a:t>应用</a:t>
            </a:r>
            <a:r>
              <a:rPr lang="en-US" altLang="zh-CN" b="1">
                <a:sym typeface="+mn-ea"/>
              </a:rPr>
              <a:t>——</a:t>
            </a:r>
            <a:r>
              <a:rPr lang="zh-CN" altLang="en-US" b="1">
                <a:sym typeface="+mn-ea"/>
              </a:rPr>
              <a:t>谁的孙子最多</a:t>
            </a:r>
            <a:endParaRPr lang="zh-CN" altLang="en-US" b="1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6253480" cy="5123815"/>
          </a:xfrm>
        </p:spPr>
        <p:txBody>
          <a:bodyPr>
            <a:no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给定一棵树，其中1号节点是根节点，问哪一个节点的孙子节点最多，有多少个。（孙子节点，就是儿子节点的儿子节点。）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【输入要求】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第一行一个整数N（N≤100000），表示树节点的个数。此后N行，第i行包含一个整数Ci，表示i号节点儿子节点的个数，随后共Ci个整数，分别表示一个i号节点的儿子节点。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【输出要求】</a:t>
            </a:r>
            <a:endParaRPr lang="zh-CN" altLang="en-US" sz="2000" b="1"/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/>
              <a:t>一行两个整数，表示孙子节点最多的节点，以及其孙子节点的个数，如果有多个，输出编号最小的。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7268210" y="1600200"/>
            <a:ext cx="1694180" cy="48615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【输入样例】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2 2 3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1 4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0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1 5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0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【输出样例】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000" b="1">
                <a:solidFill>
                  <a:schemeClr val="bg1"/>
                </a:solidFill>
                <a:sym typeface="+mn-ea"/>
              </a:rPr>
              <a:t>1 1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endParaRPr lang="zh-CN" altLang="en-US" sz="2000" b="1">
              <a:solidFill>
                <a:schemeClr val="bg1"/>
              </a:solidFill>
              <a:sym typeface="+mn-ea"/>
            </a:endParaRPr>
          </a:p>
          <a:p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4029</Words>
  <Application>WPS 演示</Application>
  <PresentationFormat>全屏显示(4:3)</PresentationFormat>
  <Paragraphs>258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Wingdings 2</vt:lpstr>
      <vt:lpstr>Tw Cen MT</vt:lpstr>
      <vt:lpstr>Segoe Print</vt:lpstr>
      <vt:lpstr>华文仿宋</vt:lpstr>
      <vt:lpstr>仿宋</vt:lpstr>
      <vt:lpstr>微软雅黑</vt:lpstr>
      <vt:lpstr>Arial Unicode MS</vt:lpstr>
      <vt:lpstr>Calibri</vt:lpstr>
      <vt:lpstr>Wingdings</vt:lpstr>
      <vt:lpstr>中性</vt:lpstr>
      <vt:lpstr>vector 基本用法</vt:lpstr>
      <vt:lpstr>STL是什么</vt:lpstr>
      <vt:lpstr>容器（container）</vt:lpstr>
      <vt:lpstr>Vector简介</vt:lpstr>
      <vt:lpstr>Vector的定义与赋值</vt:lpstr>
      <vt:lpstr>Vector的Size与Push_back操作</vt:lpstr>
      <vt:lpstr>Vector的Begin、End与iterator</vt:lpstr>
      <vt:lpstr>Vector元素的遍历</vt:lpstr>
      <vt:lpstr>谁的孙子最多</vt:lpstr>
      <vt:lpstr>谁的孙子最多II</vt:lpstr>
      <vt:lpstr>Vector的Insert操作</vt:lpstr>
      <vt:lpstr>Vector的Erase操作</vt:lpstr>
      <vt:lpstr>Vector的Clear操作</vt:lpstr>
      <vt:lpstr>链表操作</vt:lpstr>
      <vt:lpstr>Algorithm库函数在Vector的应用</vt:lpstr>
      <vt:lpstr>数组操作</vt:lpstr>
      <vt:lpstr>排序</vt:lpstr>
      <vt:lpstr>序列翻转</vt:lpstr>
      <vt:lpstr>在Vector中删除某关键字的元素</vt:lpstr>
      <vt:lpstr>Vector的比较</vt:lpstr>
      <vt:lpstr>PowerPoint 演示文稿</vt:lpstr>
      <vt:lpstr>链表操作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vector 用法</dc:title>
  <dc:creator>XYX</dc:creator>
  <cp:lastModifiedBy>Administrator</cp:lastModifiedBy>
  <cp:revision>73</cp:revision>
  <dcterms:created xsi:type="dcterms:W3CDTF">2017-08-23T03:03:00Z</dcterms:created>
  <dcterms:modified xsi:type="dcterms:W3CDTF">2017-12-20T09:59:45Z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