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66" r:id="rId3"/>
    <p:sldId id="321" r:id="rId5"/>
    <p:sldId id="320" r:id="rId6"/>
    <p:sldId id="338" r:id="rId7"/>
    <p:sldId id="337" r:id="rId8"/>
    <p:sldId id="322" r:id="rId9"/>
    <p:sldId id="324" r:id="rId10"/>
    <p:sldId id="325" r:id="rId11"/>
    <p:sldId id="326" r:id="rId12"/>
    <p:sldId id="327" r:id="rId13"/>
    <p:sldId id="328" r:id="rId14"/>
    <p:sldId id="339" r:id="rId15"/>
    <p:sldId id="329" r:id="rId16"/>
    <p:sldId id="330" r:id="rId17"/>
    <p:sldId id="331" r:id="rId18"/>
    <p:sldId id="334" r:id="rId19"/>
    <p:sldId id="335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5531E1-045C-468E-B2D3-635169931993}">
          <p14:sldIdLst>
            <p14:sldId id="266"/>
            <p14:sldId id="321"/>
            <p14:sldId id="320"/>
            <p14:sldId id="338"/>
            <p14:sldId id="337"/>
            <p14:sldId id="322"/>
            <p14:sldId id="324"/>
            <p14:sldId id="325"/>
            <p14:sldId id="326"/>
            <p14:sldId id="327"/>
            <p14:sldId id="328"/>
            <p14:sldId id="339"/>
            <p14:sldId id="329"/>
            <p14:sldId id="330"/>
            <p14:sldId id="331"/>
            <p14:sldId id="334"/>
            <p14:sldId id="33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孙权" initials="孙孙权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8CE"/>
    <a:srgbClr val="0000FF"/>
    <a:srgbClr val="61D6FF"/>
    <a:srgbClr val="FFFFFF"/>
    <a:srgbClr val="0000CC"/>
    <a:srgbClr val="28C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7" autoAdjust="0"/>
    <p:restoredTop sz="92952" autoAdjust="0"/>
  </p:normalViewPr>
  <p:slideViewPr>
    <p:cSldViewPr>
      <p:cViewPr varScale="1">
        <p:scale>
          <a:sx n="76" d="100"/>
          <a:sy n="76" d="100"/>
        </p:scale>
        <p:origin x="192" y="66"/>
      </p:cViewPr>
      <p:guideLst>
        <p:guide orient="horz" pos="21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180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0E5CF-F06A-4AC0-AE40-628D0BAF64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05A3F-974F-4D61-8300-3008FB88BB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1163AE-19E7-4ED7-BFEE-E32426005C4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7B1F53-B4DD-4B79-8535-53EEE725EAE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639E1B-AB55-49B6-83E8-178365D0593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zh-CN" altLang="zh-CN" dirty="0" smtClean="0">
                <a:solidFill>
                  <a:schemeClr val="tx1"/>
                </a:solidFill>
              </a:rPr>
              <a:t>求字符串中重复子串的长度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1200" dirty="0" smtClean="0">
                <a:solidFill>
                  <a:schemeClr val="tx1"/>
                </a:solidFill>
              </a:rPr>
              <a:t>（利用next[]数组，next[i]表示T[i..m]与T的最长公    共前缀长度。</a:t>
            </a:r>
            <a:endParaRPr lang="zh-CN" altLang="zh-CN" sz="1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1200" dirty="0" smtClean="0">
                <a:solidFill>
                  <a:schemeClr val="tx1"/>
                </a:solidFill>
              </a:rPr>
              <a:t>        找重复子串 ，比如abababccc ，ababab就是重复子串；再比如 ababa，这个也是重复的，只是最后一个循环节不完整，端点处的循环节不完整的串也算作重复串。</a:t>
            </a:r>
            <a:endParaRPr lang="zh-CN" altLang="zh-CN" sz="1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1200" dirty="0" smtClean="0">
                <a:solidFill>
                  <a:schemeClr val="tx1"/>
                </a:solidFill>
              </a:rPr>
              <a:t>        因此i+next[i]的长度就是重复子串的长度。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7B1F53-B4DD-4B79-8535-53EEE725EA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 err="1" smtClean="0"/>
              <a:t>poj</a:t>
            </a:r>
            <a:r>
              <a:rPr lang="en-US" altLang="zh-CN" sz="1200" dirty="0" smtClean="0"/>
              <a:t> 2185</a:t>
            </a:r>
            <a:endParaRPr lang="en-US" altLang="zh-CN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1200" dirty="0" smtClean="0"/>
              <a:t>主要求解next[]数组，唯一的不同在于此题是一个二维char数组，我们可以先把每一列看作一个点，这样整个二维数组看成一个字符串，算出next[i];在把每一行看作一个点，又一个字符串，再求出一组next[i]。这两个过程中，分别对求出来的next[i],根据i+next[i]==len（表示循环长度覆盖了整个串），进行判断筛选，将行与列的结果进行组合，即求得可行解。（题目要求的是面积）</a:t>
            </a:r>
            <a:endParaRPr lang="zh-CN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7B1F53-B4DD-4B79-8535-53EEE725EA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7D06CE-941D-4105-B661-F16E1D0F7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53AEF-77EE-48CC-B230-FAECF1544E81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BBDA28-3284-4126-B1AC-5AE4761864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00E5A-7B27-41C8-BCC6-7D913ACBD4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2B1FB9-23CD-47F8-8640-8D5851E5DE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BF53F8-45D9-48CD-BD8F-1284EB8BB8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075" y="188913"/>
            <a:ext cx="6840538" cy="639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8B306-130F-472E-89B8-AAF794FE8CF2}" type="slidenum">
              <a:rPr lang="en-US" altLang="zh-CN"/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7211144" cy="648072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88025"/>
          </a:xfrm>
        </p:spPr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C5412B-ACA7-4D5A-8AF6-02D4C38FFB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51F3FA-4D6F-4CFF-B765-A9E630C8E1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8BB8CC-9B90-4303-AE08-D10BEAAAD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6C199D-A665-4EDC-8B36-CA7CE12CD5F0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771" y="548680"/>
            <a:ext cx="7283152" cy="576064"/>
          </a:xfrm>
        </p:spPr>
        <p:txBody>
          <a:bodyPr>
            <a:noAutofit/>
          </a:bodyPr>
          <a:lstStyle>
            <a:lvl1pPr>
              <a:defRPr sz="3200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DCC694-D6B8-4CCB-B35F-5ADC42AF73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1F7E4-A9B5-4089-BA30-BA47662857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613F26-414A-4FAF-A4C2-927317011E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5F8DC4-F4BE-4EA5-80EC-0DC6B78127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363272" cy="648072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6A167C-09E3-4C1C-A534-2C519DC6A5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C0E78-6833-43B6-8700-53EB956633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BF097D-CFD7-4AB7-96F6-F9B2760075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72EF1D-D8B1-47F6-96EB-21A68AACD6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1119E4-926A-4D5C-ABB7-AD02DC1E7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35D93-BFF6-434D-BD14-8AFA85AE89B0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91A208D6-D7C6-43CE-80E1-C1C69D75E4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B1BE7FDF-16CD-4A8B-B9F8-B3CC8BC91237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2814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  <a:p>
            <a:pPr lvl="2" eaLnBrk="1" latinLnBrk="0" hangingPunct="1"/>
            <a:r>
              <a:rPr kumimoji="0" lang="zh-CN" altLang="en-US" dirty="0" smtClean="0"/>
              <a:t>第三级</a:t>
            </a:r>
            <a:endParaRPr kumimoji="0" lang="zh-CN" altLang="en-US" dirty="0" smtClean="0"/>
          </a:p>
          <a:p>
            <a:pPr lvl="3" eaLnBrk="1" latinLnBrk="0" hangingPunct="1"/>
            <a:r>
              <a:rPr kumimoji="0" lang="zh-CN" altLang="en-US" dirty="0" smtClean="0"/>
              <a:t>第四级</a:t>
            </a:r>
            <a:endParaRPr kumimoji="0" lang="zh-CN" altLang="en-US" dirty="0" smtClean="0"/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fld id="{35744ED5-CD97-4D3D-AEB3-2696046997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fld id="{851CC83B-3071-492F-A086-01BADE9331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tx1">
              <a:lumMod val="95000"/>
              <a:lumOff val="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785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3"/>
        </a:buClr>
        <a:buFont typeface="Arial" panose="020B0604020202020204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1" latinLnBrk="0" hangingPunct="1">
        <a:spcBef>
          <a:spcPct val="20000"/>
        </a:spcBef>
        <a:buClr>
          <a:schemeClr val="accent4"/>
        </a:buClr>
        <a:buFont typeface="Arial" panose="020B0604020202020204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10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5616" y="2155110"/>
            <a:ext cx="6088692" cy="79208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zh-CN" altLang="en-US" sz="5400" dirty="0"/>
              <a:t>字符串：扩展</a:t>
            </a:r>
            <a:r>
              <a:rPr lang="en-US" altLang="zh-CN" sz="5400" dirty="0" smtClean="0"/>
              <a:t>KMP</a:t>
            </a:r>
            <a:endParaRPr lang="zh-CN" altLang="en-US" sz="5400" dirty="0">
              <a:solidFill>
                <a:srgbClr val="D848CE"/>
              </a:solidFill>
              <a:latin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91" y="3689395"/>
            <a:ext cx="5163760" cy="2328874"/>
          </a:xfrm>
          <a:prstGeom prst="rect">
            <a:avLst/>
          </a:prstGeom>
        </p:spPr>
      </p:pic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76672"/>
            <a:ext cx="8066087" cy="639763"/>
          </a:xfrm>
        </p:spPr>
        <p:txBody>
          <a:bodyPr>
            <a:normAutofit/>
          </a:bodyPr>
          <a:lstStyle/>
          <a:p>
            <a:r>
              <a:rPr 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第一种情况</a:t>
            </a:r>
            <a:endParaRPr 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0057" y="1412776"/>
            <a:ext cx="8229600" cy="4988025"/>
          </a:xfrm>
        </p:spPr>
        <p:txBody>
          <a:bodyPr/>
          <a:lstStyle/>
          <a:p>
            <a:r>
              <a:rPr lang="zh-CN" altLang="zh-CN" sz="2400" dirty="0">
                <a:latin typeface="+mn-ea"/>
              </a:rPr>
              <a:t>第一种情况</a:t>
            </a:r>
            <a:r>
              <a:rPr lang="en-US" altLang="zh-CN" sz="2400" dirty="0" err="1">
                <a:latin typeface="+mn-ea"/>
              </a:rPr>
              <a:t>k+L</a:t>
            </a:r>
            <a:r>
              <a:rPr lang="en-US" altLang="zh-CN" sz="2400" dirty="0">
                <a:latin typeface="+mn-ea"/>
              </a:rPr>
              <a:t>&lt;p</a:t>
            </a:r>
            <a:r>
              <a:rPr lang="zh-CN" altLang="zh-CN" sz="2400" dirty="0">
                <a:latin typeface="+mn-ea"/>
              </a:rPr>
              <a:t>，如下图</a:t>
            </a:r>
            <a:r>
              <a:rPr lang="zh-CN" altLang="zh-CN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pPr marL="118745" indent="0">
              <a:buNone/>
            </a:pPr>
            <a:endParaRPr lang="en-US" altLang="zh-CN" sz="2400" dirty="0" smtClean="0">
              <a:latin typeface="+mn-ea"/>
            </a:endParaRPr>
          </a:p>
          <a:p>
            <a:r>
              <a:rPr lang="zh-CN" altLang="zh-CN" sz="2400" dirty="0">
                <a:latin typeface="+mn-ea"/>
              </a:rPr>
              <a:t>上面的红色部分是相等的。蓝色部分肯定不相等，否则就违反了“</a:t>
            </a:r>
            <a:r>
              <a:rPr lang="en-US" altLang="zh-CN" sz="2400" dirty="0">
                <a:latin typeface="+mn-ea"/>
              </a:rPr>
              <a:t>next[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</a:t>
            </a:r>
            <a:r>
              <a:rPr lang="zh-CN" altLang="zh-CN" sz="2400" dirty="0">
                <a:latin typeface="+mn-ea"/>
              </a:rPr>
              <a:t>表示</a:t>
            </a:r>
            <a:r>
              <a:rPr lang="en-US" altLang="zh-CN" sz="2400" dirty="0" smtClean="0">
                <a:latin typeface="+mn-ea"/>
              </a:rPr>
              <a:t>T[</a:t>
            </a:r>
            <a:r>
              <a:rPr lang="en-US" altLang="zh-CN" sz="2400" dirty="0" err="1" smtClean="0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..m]</a:t>
            </a:r>
            <a:r>
              <a:rPr lang="zh-CN" altLang="zh-CN" sz="2400" dirty="0">
                <a:latin typeface="+mn-ea"/>
              </a:rPr>
              <a:t>与</a:t>
            </a:r>
            <a:r>
              <a:rPr lang="en-US" altLang="zh-CN" sz="2400" dirty="0">
                <a:latin typeface="+mn-ea"/>
              </a:rPr>
              <a:t>T</a:t>
            </a:r>
            <a:r>
              <a:rPr lang="zh-CN" altLang="zh-CN" sz="2400" dirty="0">
                <a:latin typeface="+mn-ea"/>
              </a:rPr>
              <a:t>的最长公共前缀长度”的定义。（</a:t>
            </a:r>
            <a:r>
              <a:rPr lang="zh-CN" altLang="zh-CN" sz="2400" dirty="0" smtClean="0">
                <a:latin typeface="+mn-ea"/>
              </a:rPr>
              <a:t>因为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next[k-a+2]=L</a:t>
            </a:r>
            <a:r>
              <a:rPr lang="zh-CN" altLang="zh-CN" sz="2400" dirty="0" smtClean="0">
                <a:latin typeface="+mn-ea"/>
              </a:rPr>
              <a:t>，</a:t>
            </a:r>
            <a:r>
              <a:rPr lang="zh-CN" altLang="zh-CN" sz="2400" dirty="0">
                <a:latin typeface="+mn-ea"/>
              </a:rPr>
              <a:t>如果蓝色部分相等的话，那么就有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next[k-a+2]=L+1</a:t>
            </a:r>
            <a:r>
              <a:rPr lang="zh-CN" altLang="zh-CN" sz="2400" dirty="0">
                <a:latin typeface="+mn-ea"/>
              </a:rPr>
              <a:t>或者更大，矛盾）。</a:t>
            </a:r>
            <a:endParaRPr lang="zh-CN" altLang="zh-CN" sz="2400" dirty="0">
              <a:latin typeface="+mn-ea"/>
            </a:endParaRPr>
          </a:p>
          <a:p>
            <a:r>
              <a:rPr lang="zh-CN" altLang="zh-CN" sz="2400" dirty="0">
                <a:latin typeface="+mn-ea"/>
              </a:rPr>
              <a:t>这时候我们无需任何比较就可以知道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extend[k+1]=L</a:t>
            </a:r>
            <a:r>
              <a:rPr lang="zh-CN" altLang="zh-CN" sz="2400" dirty="0">
                <a:latin typeface="+mn-ea"/>
              </a:rPr>
              <a:t>。同时</a:t>
            </a:r>
            <a:r>
              <a:rPr lang="en-US" altLang="zh-CN" sz="2400" dirty="0">
                <a:latin typeface="+mn-ea"/>
              </a:rPr>
              <a:t>a, p</a:t>
            </a:r>
            <a:r>
              <a:rPr lang="zh-CN" altLang="zh-CN" sz="2400" dirty="0">
                <a:latin typeface="+mn-ea"/>
              </a:rPr>
              <a:t>的值都保持不变，</a:t>
            </a:r>
            <a:r>
              <a:rPr lang="en-US" altLang="zh-CN" sz="2400" dirty="0">
                <a:latin typeface="+mn-ea"/>
              </a:rPr>
              <a:t>k</a:t>
            </a:r>
            <a:r>
              <a:rPr lang="en-US" altLang="zh-CN" sz="2400" dirty="0">
                <a:latin typeface="+mn-ea"/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latin typeface="+mn-ea"/>
              </a:rPr>
              <a:t>k+1</a:t>
            </a:r>
            <a:r>
              <a:rPr lang="zh-CN" altLang="zh-CN" sz="2400" dirty="0">
                <a:latin typeface="+mn-ea"/>
              </a:rPr>
              <a:t>，继续上述过程</a:t>
            </a:r>
            <a:r>
              <a:rPr lang="zh-CN" altLang="zh-CN" sz="2400" dirty="0" smtClean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2070100"/>
            <a:ext cx="8061325" cy="12509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76672"/>
            <a:ext cx="8066087" cy="639763"/>
          </a:xfrm>
        </p:spPr>
        <p:txBody>
          <a:bodyPr>
            <a:normAutofit/>
          </a:bodyPr>
          <a:lstStyle/>
          <a:p>
            <a:r>
              <a:rPr 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种</a:t>
            </a:r>
            <a:r>
              <a:rPr 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情况</a:t>
            </a:r>
            <a:endParaRPr 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第二种情况</a:t>
            </a:r>
            <a:r>
              <a:rPr lang="en-US" altLang="zh-CN" sz="2400" dirty="0" err="1"/>
              <a:t>k+L</a:t>
            </a:r>
            <a:r>
              <a:rPr lang="en-US" altLang="zh-CN" sz="2400" dirty="0"/>
              <a:t>&gt;=p</a:t>
            </a:r>
            <a:r>
              <a:rPr lang="zh-CN" altLang="zh-CN" sz="2400" dirty="0"/>
              <a:t>。如下图：</a:t>
            </a:r>
            <a:endParaRPr lang="zh-CN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118745" indent="0">
              <a:buNone/>
            </a:pPr>
            <a:endParaRPr lang="en-US" altLang="zh-CN" sz="2400" dirty="0"/>
          </a:p>
          <a:p>
            <a:r>
              <a:rPr lang="zh-CN" altLang="zh-CN" sz="2400" dirty="0"/>
              <a:t>上图的紫色部分是未知的。因为在计算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extend[1..k]</a:t>
            </a:r>
            <a:r>
              <a:rPr lang="zh-CN" altLang="zh-CN" sz="2400" dirty="0"/>
              <a:t>的时候，到达过的最远地方是</a:t>
            </a:r>
            <a:r>
              <a:rPr lang="en-US" altLang="zh-CN" sz="2400" dirty="0"/>
              <a:t>p</a:t>
            </a:r>
            <a:r>
              <a:rPr lang="zh-CN" altLang="zh-CN" sz="2400" dirty="0"/>
              <a:t>，所以</a:t>
            </a:r>
            <a:r>
              <a:rPr lang="en-US" altLang="zh-CN" sz="2400" dirty="0"/>
              <a:t>p</a:t>
            </a:r>
            <a:r>
              <a:rPr lang="zh-CN" altLang="zh-CN" sz="2400" dirty="0"/>
              <a:t>以后的位置从未被探访过，我们也就无从紫色部分是否相等。</a:t>
            </a:r>
            <a:endParaRPr lang="zh-CN" altLang="zh-CN" sz="2400" dirty="0"/>
          </a:p>
          <a:p>
            <a:r>
              <a:rPr lang="zh-CN" altLang="zh-CN" sz="2400" dirty="0"/>
              <a:t>这种情况下，就要从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S[p+1]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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T[p-k+1]</a:t>
            </a:r>
            <a:r>
              <a:rPr lang="zh-CN" altLang="zh-CN" sz="2400" dirty="0"/>
              <a:t>开始匹配，直到失配为止。匹配完之后，比较</a:t>
            </a:r>
            <a:r>
              <a:rPr lang="en-US" altLang="zh-CN" sz="2400" dirty="0"/>
              <a:t>extend[a]+a</a:t>
            </a:r>
            <a:r>
              <a:rPr lang="zh-CN" altLang="zh-CN" sz="2400" dirty="0"/>
              <a:t>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extend[k+1]+(k+1)</a:t>
            </a:r>
            <a:r>
              <a:rPr lang="zh-CN" altLang="zh-CN" sz="2400" dirty="0"/>
              <a:t>的大小，如果后者大，就更新</a:t>
            </a:r>
            <a:r>
              <a:rPr lang="en-US" altLang="zh-CN" sz="2400" dirty="0"/>
              <a:t>a</a:t>
            </a:r>
            <a:r>
              <a:rPr lang="zh-CN" altLang="zh-CN" sz="2400" dirty="0"/>
              <a:t>。</a:t>
            </a:r>
            <a:endParaRPr lang="zh-CN" altLang="zh-CN" sz="2400" dirty="0"/>
          </a:p>
          <a:p>
            <a:r>
              <a:rPr lang="zh-CN" altLang="zh-CN" sz="2400" dirty="0"/>
              <a:t>整个算法描述结束。</a:t>
            </a:r>
            <a:endParaRPr lang="zh-CN" altLang="zh-CN" sz="2400" dirty="0"/>
          </a:p>
          <a:p>
            <a:endParaRPr lang="zh-CN" altLang="en-US" sz="2400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614680" y="1944370"/>
          <a:ext cx="7732395" cy="120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277225" imgH="1285875" progId="Paint.Picture">
                  <p:embed/>
                </p:oleObj>
              </mc:Choice>
              <mc:Fallback>
                <p:oleObj name="" r:id="rId1" imgW="8277225" imgH="12858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4680" y="1944370"/>
                        <a:ext cx="7732395" cy="1201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6"/>
          <a:stretch>
            <a:fillRect/>
          </a:stretch>
        </p:blipFill>
        <p:spPr>
          <a:xfrm>
            <a:off x="248438" y="1196752"/>
            <a:ext cx="8640960" cy="5472608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看两</a:t>
            </a:r>
            <a:r>
              <a:rPr lang="zh-CN" altLang="en-US" dirty="0" smtClean="0"/>
              <a:t>个具体</a:t>
            </a:r>
            <a:r>
              <a:rPr lang="zh-CN" altLang="en-US" smtClean="0"/>
              <a:t>实例（分别对应两种情况）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  </a:t>
            </a:r>
            <a:endParaRPr lang="zh-CN" altLang="zh-CN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sz="2800" dirty="0" smtClean="0"/>
              <a:t>整个算法描述结束。</a:t>
            </a:r>
            <a:endParaRPr lang="zh-CN" sz="2800" dirty="0" smtClean="0"/>
          </a:p>
          <a:p>
            <a:pPr eaLnBrk="1" hangingPunct="1"/>
            <a:r>
              <a:rPr lang="zh-CN" sz="2800" dirty="0" smtClean="0"/>
              <a:t>上述算法是</a:t>
            </a:r>
            <a:r>
              <a:rPr lang="zh-CN" sz="2800" b="1" dirty="0" smtClean="0">
                <a:solidFill>
                  <a:srgbClr val="1C1CE4"/>
                </a:solidFill>
              </a:rPr>
              <a:t>线性</a:t>
            </a:r>
            <a:r>
              <a:rPr lang="zh-CN" sz="2800" dirty="0" smtClean="0"/>
              <a:t>算法。原因如下：</a:t>
            </a:r>
            <a:endParaRPr lang="zh-CN" sz="2800" dirty="0" smtClean="0"/>
          </a:p>
          <a:p>
            <a:pPr eaLnBrk="1" hangingPunct="1">
              <a:buFontTx/>
              <a:buNone/>
            </a:pPr>
            <a:r>
              <a:rPr lang="zh-CN" sz="2800" dirty="0" smtClean="0"/>
              <a:t>        容易看出，在计算的过程中，凡是访问过的点，都不需要重新访问了。一旦比较，都是比较以前从不曾探访过的点开始。因此总的时间复杂度是</a:t>
            </a:r>
            <a:r>
              <a:rPr lang="zh-CN" altLang="zh-CN" sz="2800" dirty="0" smtClean="0"/>
              <a:t>O(n+m),</a:t>
            </a:r>
            <a:r>
              <a:rPr lang="zh-CN" sz="2800" dirty="0" smtClean="0"/>
              <a:t>是线性的。</a:t>
            </a:r>
            <a:endParaRPr lang="zh-CN" sz="28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165" y="548680"/>
            <a:ext cx="8424863" cy="639763"/>
          </a:xfrm>
        </p:spPr>
        <p:txBody>
          <a:bodyPr>
            <a:normAutofit/>
          </a:bodyPr>
          <a:lstStyle/>
          <a:p>
            <a:r>
              <a:rPr 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如何求解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next[]</a:t>
            </a:r>
            <a:r>
              <a:rPr 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endParaRPr 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sz="2800" dirty="0" smtClean="0"/>
              <a:t>还剩下一个问题：</a:t>
            </a:r>
            <a:r>
              <a:rPr lang="zh-CN" altLang="zh-CN" sz="2800" dirty="0" smtClean="0"/>
              <a:t>next[]</a:t>
            </a:r>
            <a:r>
              <a:rPr lang="zh-CN" sz="2800" dirty="0" smtClean="0"/>
              <a:t>这个辅助数组怎么计算？复杂度是多少？</a:t>
            </a:r>
            <a:endParaRPr lang="en-US" altLang="zh-CN" sz="2800" dirty="0" smtClean="0"/>
          </a:p>
          <a:p>
            <a:pPr eaLnBrk="1" hangingPunct="1"/>
            <a:endParaRPr lang="zh-CN" sz="2800" dirty="0" smtClean="0"/>
          </a:p>
          <a:p>
            <a:pPr eaLnBrk="1" hangingPunct="1"/>
            <a:r>
              <a:rPr lang="zh-CN" sz="2800" dirty="0" smtClean="0"/>
              <a:t>我们发现计算</a:t>
            </a:r>
            <a:r>
              <a:rPr lang="zh-CN" altLang="zh-CN" sz="2800" b="1" dirty="0" smtClean="0">
                <a:solidFill>
                  <a:srgbClr val="1C1CE4"/>
                </a:solidFill>
              </a:rPr>
              <a:t>next</a:t>
            </a:r>
            <a:r>
              <a:rPr lang="zh-CN" sz="2800" b="1" dirty="0" smtClean="0">
                <a:solidFill>
                  <a:srgbClr val="1C1CE4"/>
                </a:solidFill>
              </a:rPr>
              <a:t>实际上以</a:t>
            </a:r>
            <a:r>
              <a:rPr lang="zh-CN" altLang="zh-CN" sz="2800" b="1" dirty="0" smtClean="0">
                <a:solidFill>
                  <a:srgbClr val="1C1CE4"/>
                </a:solidFill>
              </a:rPr>
              <a:t>T</a:t>
            </a:r>
            <a:r>
              <a:rPr lang="zh-CN" sz="2800" b="1" dirty="0" smtClean="0">
                <a:solidFill>
                  <a:srgbClr val="1C1CE4"/>
                </a:solidFill>
              </a:rPr>
              <a:t>为母串、</a:t>
            </a:r>
            <a:r>
              <a:rPr lang="zh-CN" altLang="zh-CN" sz="2800" b="1" dirty="0" smtClean="0">
                <a:solidFill>
                  <a:srgbClr val="1C1CE4"/>
                </a:solidFill>
              </a:rPr>
              <a:t>T</a:t>
            </a:r>
            <a:r>
              <a:rPr lang="zh-CN" sz="2800" b="1" dirty="0" smtClean="0">
                <a:solidFill>
                  <a:srgbClr val="1C1CE4"/>
                </a:solidFill>
              </a:rPr>
              <a:t>为子串的一个特殊“扩展的</a:t>
            </a:r>
            <a:r>
              <a:rPr lang="zh-CN" altLang="zh-CN" sz="2800" b="1" dirty="0" smtClean="0">
                <a:solidFill>
                  <a:srgbClr val="1C1CE4"/>
                </a:solidFill>
              </a:rPr>
              <a:t>KMP”</a:t>
            </a:r>
            <a:r>
              <a:rPr lang="zh-CN" sz="2800" b="1" dirty="0" smtClean="0">
                <a:solidFill>
                  <a:srgbClr val="1C1CE4"/>
                </a:solidFill>
              </a:rPr>
              <a:t>。</a:t>
            </a:r>
            <a:r>
              <a:rPr lang="zh-CN" sz="2800" dirty="0" smtClean="0"/>
              <a:t>用上文介绍的完全相同的算法计算</a:t>
            </a:r>
            <a:r>
              <a:rPr lang="zh-CN" altLang="zh-CN" sz="2800" dirty="0" smtClean="0"/>
              <a:t>next</a:t>
            </a:r>
            <a:r>
              <a:rPr lang="zh-CN" sz="2800" dirty="0" smtClean="0"/>
              <a:t>即可。（用</a:t>
            </a:r>
            <a:r>
              <a:rPr lang="zh-CN" altLang="zh-CN" sz="2800" dirty="0" smtClean="0"/>
              <a:t>next</a:t>
            </a:r>
            <a:r>
              <a:rPr lang="zh-CN" sz="2800" dirty="0" smtClean="0"/>
              <a:t>本身计算</a:t>
            </a:r>
            <a:r>
              <a:rPr lang="zh-CN" altLang="zh-CN" sz="2800" dirty="0" smtClean="0"/>
              <a:t>next</a:t>
            </a:r>
            <a:r>
              <a:rPr lang="zh-CN" sz="2800" dirty="0" smtClean="0"/>
              <a:t>，具体可以参考标准</a:t>
            </a:r>
            <a:r>
              <a:rPr lang="zh-CN" altLang="zh-CN" sz="2800" dirty="0" smtClean="0"/>
              <a:t>KMP</a:t>
            </a:r>
            <a:r>
              <a:rPr lang="zh-CN" sz="2800" dirty="0" smtClean="0"/>
              <a:t>）此不赘述。</a:t>
            </a:r>
            <a:endParaRPr lang="zh-CN" sz="28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48680"/>
            <a:ext cx="8326433" cy="639763"/>
          </a:xfrm>
        </p:spPr>
        <p:txBody>
          <a:bodyPr>
            <a:noAutofit/>
          </a:bodyPr>
          <a:lstStyle/>
          <a:p>
            <a:pPr eaLnBrk="1" hangingPunct="1"/>
            <a:r>
              <a:rPr lang="zh-CN" sz="3200" b="1" dirty="0" smtClean="0"/>
              <a:t>总结</a:t>
            </a:r>
            <a:endParaRPr lang="zh-CN" sz="3200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29600" cy="4525962"/>
          </a:xfrm>
        </p:spPr>
        <p:txBody>
          <a:bodyPr>
            <a:normAutofit/>
          </a:bodyPr>
          <a:lstStyle/>
          <a:p>
            <a:pPr eaLnBrk="1" hangingPunct="1"/>
            <a:r>
              <a:rPr lang="zh-CN" sz="2800" dirty="0" smtClean="0"/>
              <a:t>算法的思想</a:t>
            </a:r>
            <a:r>
              <a:rPr lang="zh-CN" altLang="zh-CN" sz="2800" dirty="0" smtClean="0"/>
              <a:t>——</a:t>
            </a:r>
            <a:endParaRPr lang="zh-CN" altLang="zh-CN" sz="2800" dirty="0" smtClean="0"/>
          </a:p>
          <a:p>
            <a:pPr eaLnBrk="1" hangingPunct="1">
              <a:buFontTx/>
              <a:buNone/>
            </a:pPr>
            <a:r>
              <a:rPr lang="zh-CN" altLang="zh-CN" sz="2800" dirty="0" smtClean="0"/>
              <a:t>        </a:t>
            </a:r>
            <a:r>
              <a:rPr lang="zh-CN" sz="2800" b="1" dirty="0" smtClean="0">
                <a:solidFill>
                  <a:srgbClr val="1C1CE4"/>
                </a:solidFill>
              </a:rPr>
              <a:t>已经访问过的点绝不再访问，充分利用已经得到的信息。</a:t>
            </a:r>
            <a:endParaRPr lang="zh-CN" sz="2800" b="1" dirty="0" smtClean="0">
              <a:solidFill>
                <a:srgbClr val="1C1CE4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5775" y="2426335"/>
            <a:ext cx="3806190" cy="41598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sz="3200" dirty="0" smtClean="0"/>
              <a:t>求解</a:t>
            </a:r>
            <a:r>
              <a:rPr lang="zh-CN" altLang="zh-CN" sz="3200" dirty="0" smtClean="0"/>
              <a:t>extend</a:t>
            </a:r>
            <a:r>
              <a:rPr lang="zh-CN" sz="3200" dirty="0" smtClean="0"/>
              <a:t>数组的模板</a:t>
            </a:r>
            <a:endParaRPr lang="zh-CN" sz="3200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80340" y="1235075"/>
            <a:ext cx="4243705" cy="536194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void getnext(char *T){  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int a=0;  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int Tlen=strlen(T);  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next[0]=Tlen;  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while(a&lt;Tlen-1&amp;&amp;T[a]==T[a+1]) a++;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next[1]=a;  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a=1;  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for(int k=2;k&lt;Tlen;k++){  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int p=a+next[a]-1,L=next[k-a];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if((k-1)+L&gt;=p) {  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int j=(p-k+1)&gt;0? p-k+1:0; 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while(k+j&lt;Tlen&amp;&amp;T[k+j]==T[j])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  <a:sym typeface="+mn-ea"/>
              </a:rPr>
              <a:t>      </a:t>
            </a: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j++;  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next[k]=j;  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  a=k;  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}else next[k]=L;   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}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1800" smtClean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lang="en-US" altLang="zh-CN" sz="1800" smtClean="0"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5" name="内容占位符 1"/>
          <p:cNvSpPr txBox="1"/>
          <p:nvPr/>
        </p:nvSpPr>
        <p:spPr>
          <a:xfrm>
            <a:off x="4340860" y="1124585"/>
            <a:ext cx="4663440" cy="547243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785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95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21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505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39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void exkmp(char *S,char *T){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 int a=0;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 getnext(T);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 int Slen=strlen(S);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 int Tlen=strlen(T);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 int MinLen=Slen&lt;Tlen? Slen:Tlen;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 while(a&lt;MinLen&amp;&amp;S[a]==T[a]) a++;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 extend[0]=a;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 a=0;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 for(int k=1;k&lt;Slen;k++){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    int p=a+extend[a]-1,L=next[k-a];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    if((k-1)+L&gt;=p){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      int j=(p-k+1)&gt;0? p-k+1:0;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      while(k+j&lt;Slen&amp;&amp;j&lt;Tlen&amp;&amp;S[k+j]==T[j])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        j++;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      extend[k]=j; a=k;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    }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    else extend[k]=L;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  } 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 smtClean="0"/>
              <a:t>题目推荐</a:t>
            </a:r>
            <a:endParaRPr lang="zh-CN" altLang="zh-CN" sz="32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40959" cy="5184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zh-CN" sz="2800" dirty="0"/>
              <a:t>poj</a:t>
            </a:r>
            <a:r>
              <a:rPr lang="zh-CN" altLang="zh-CN" sz="2800" dirty="0" smtClean="0">
                <a:latin typeface="+mj-ea"/>
              </a:rPr>
              <a:t>2185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r>
              <a:rPr lang="en-US" altLang="zh-CN" sz="2800" dirty="0" smtClean="0"/>
              <a:t>hdu</a:t>
            </a:r>
            <a:r>
              <a:rPr lang="en-US" altLang="zh-CN" sz="2800" dirty="0" smtClean="0">
                <a:latin typeface="+mj-ea"/>
                <a:ea typeface="+mj-ea"/>
              </a:rPr>
              <a:t>4333</a:t>
            </a:r>
            <a:endParaRPr lang="en-US" altLang="zh-CN" sz="2800" dirty="0">
              <a:latin typeface="+mj-ea"/>
              <a:ea typeface="+mj-ea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600" b="1" dirty="0" smtClean="0">
                <a:latin typeface="+mj-ea"/>
                <a:ea typeface="+mj-ea"/>
              </a:rPr>
              <a:t>思路：</a:t>
            </a:r>
            <a:r>
              <a:rPr lang="zh-CN" altLang="en-US" sz="2600" dirty="0" smtClean="0"/>
              <a:t>由于</a:t>
            </a:r>
            <a:r>
              <a:rPr lang="zh-CN" altLang="en-US" sz="2600" dirty="0"/>
              <a:t>长度为</a:t>
            </a:r>
            <a:r>
              <a:rPr lang="en-US" altLang="zh-CN" sz="2600" dirty="0" err="1"/>
              <a:t>len</a:t>
            </a:r>
            <a:r>
              <a:rPr lang="zh-CN" altLang="en-US" sz="2600" dirty="0"/>
              <a:t>的字符串形成题目要求的串的个数为</a:t>
            </a:r>
            <a:r>
              <a:rPr lang="en-US" altLang="zh-CN" sz="2600" dirty="0" err="1"/>
              <a:t>len</a:t>
            </a:r>
            <a:r>
              <a:rPr lang="zh-CN" altLang="en-US" sz="2600" dirty="0"/>
              <a:t>，那么我们可以把原来的两个串</a:t>
            </a:r>
            <a:r>
              <a:rPr lang="en-US" altLang="zh-CN" sz="2600" dirty="0"/>
              <a:t>T</a:t>
            </a:r>
            <a:r>
              <a:rPr lang="zh-CN" altLang="en-US" sz="2600" dirty="0"/>
              <a:t>连接起来形成字符串</a:t>
            </a:r>
            <a:r>
              <a:rPr lang="en-US" altLang="zh-CN" sz="2600" dirty="0"/>
              <a:t>S</a:t>
            </a:r>
            <a:r>
              <a:rPr lang="zh-CN" altLang="en-US" sz="2600" dirty="0"/>
              <a:t>，然后找</a:t>
            </a:r>
            <a:r>
              <a:rPr lang="en-US" altLang="zh-CN" sz="2600" dirty="0"/>
              <a:t>S</a:t>
            </a:r>
            <a:r>
              <a:rPr lang="zh-CN" altLang="en-US" sz="2600" dirty="0"/>
              <a:t>的</a:t>
            </a:r>
            <a:r>
              <a:rPr lang="zh-CN" altLang="en-US" sz="2600" dirty="0" smtClean="0"/>
              <a:t>每个</a:t>
            </a:r>
            <a:r>
              <a:rPr lang="zh-CN" altLang="en-US" sz="2600" dirty="0"/>
              <a:t>后缀的前</a:t>
            </a:r>
            <a:r>
              <a:rPr lang="en-US" altLang="zh-CN" sz="2600" dirty="0" err="1"/>
              <a:t>len</a:t>
            </a:r>
            <a:r>
              <a:rPr lang="zh-CN" altLang="en-US" sz="2600" dirty="0"/>
              <a:t>个元素即可。</a:t>
            </a:r>
            <a:endParaRPr lang="zh-CN" altLang="en-US" sz="2600" dirty="0"/>
          </a:p>
          <a:p>
            <a:endParaRPr lang="zh-CN" altLang="en-US" sz="2600" dirty="0"/>
          </a:p>
          <a:p>
            <a:r>
              <a:rPr lang="zh-CN" altLang="en-US" sz="2600" dirty="0"/>
              <a:t>这里主要是如何比较的问题，对于字符串的比较，我们可以先求出他们的最长公共前缀长度，然后只需要比较一次就可以知道结果了。那么最长公共前缀怎么求，由于这里是一个串</a:t>
            </a:r>
            <a:r>
              <a:rPr lang="en-US" altLang="zh-CN" sz="2600" dirty="0"/>
              <a:t>T</a:t>
            </a:r>
            <a:r>
              <a:rPr lang="zh-CN" altLang="en-US" sz="2600" dirty="0"/>
              <a:t>与另一个串</a:t>
            </a:r>
            <a:r>
              <a:rPr lang="en-US" altLang="zh-CN" sz="2600" dirty="0"/>
              <a:t>S</a:t>
            </a:r>
            <a:r>
              <a:rPr lang="zh-CN" altLang="en-US" sz="2600" dirty="0"/>
              <a:t>，来求</a:t>
            </a:r>
            <a:r>
              <a:rPr lang="en-US" altLang="zh-CN" sz="2600" dirty="0"/>
              <a:t>S</a:t>
            </a:r>
            <a:r>
              <a:rPr lang="zh-CN" altLang="en-US" sz="2600" dirty="0"/>
              <a:t>的所有后缀与</a:t>
            </a:r>
            <a:r>
              <a:rPr lang="en-US" altLang="zh-CN" sz="2600" dirty="0"/>
              <a:t>T</a:t>
            </a:r>
            <a:r>
              <a:rPr lang="zh-CN" altLang="en-US" sz="2600" dirty="0"/>
              <a:t>的最长公共前缀长度，所以用</a:t>
            </a:r>
            <a:r>
              <a:rPr lang="zh-CN" altLang="en-US" sz="2600" dirty="0" smtClean="0"/>
              <a:t>扩展</a:t>
            </a:r>
            <a:r>
              <a:rPr lang="en-US" altLang="zh-CN" sz="2600" dirty="0" smtClean="0"/>
              <a:t>KMP</a:t>
            </a:r>
            <a:r>
              <a:rPr lang="zh-CN" altLang="en-US" sz="2600" dirty="0"/>
              <a:t>。如果</a:t>
            </a:r>
            <a:r>
              <a:rPr lang="en-US" altLang="zh-CN" sz="2600" dirty="0"/>
              <a:t>extend[</a:t>
            </a:r>
            <a:r>
              <a:rPr lang="en-US" altLang="zh-CN" sz="2600" dirty="0" err="1"/>
              <a:t>i</a:t>
            </a:r>
            <a:r>
              <a:rPr lang="en-US" altLang="zh-CN" sz="2600" dirty="0"/>
              <a:t>]&gt;=</a:t>
            </a:r>
            <a:r>
              <a:rPr lang="en-US" altLang="zh-CN" sz="2600" dirty="0" err="1"/>
              <a:t>len</a:t>
            </a:r>
            <a:r>
              <a:rPr lang="zh-CN" altLang="en-US" sz="2600" dirty="0"/>
              <a:t>，就说明与原来的相等了，否则如果</a:t>
            </a:r>
            <a:r>
              <a:rPr lang="en-US" altLang="zh-CN" sz="2600" dirty="0"/>
              <a:t>S[</a:t>
            </a:r>
            <a:r>
              <a:rPr lang="en-US" altLang="zh-CN" sz="2600" dirty="0" err="1"/>
              <a:t>i+extend</a:t>
            </a:r>
            <a:r>
              <a:rPr lang="en-US" altLang="zh-CN" sz="2600" dirty="0"/>
              <a:t>[</a:t>
            </a:r>
            <a:r>
              <a:rPr lang="en-US" altLang="zh-CN" sz="2600" dirty="0" err="1"/>
              <a:t>i</a:t>
            </a:r>
            <a:r>
              <a:rPr lang="en-US" altLang="zh-CN" sz="2600" dirty="0"/>
              <a:t>]]&lt;T[extend[</a:t>
            </a:r>
            <a:r>
              <a:rPr lang="en-US" altLang="zh-CN" sz="2600" dirty="0" err="1"/>
              <a:t>i</a:t>
            </a:r>
            <a:r>
              <a:rPr lang="en-US" altLang="zh-CN" sz="2600" dirty="0"/>
              <a:t>]]</a:t>
            </a:r>
            <a:r>
              <a:rPr lang="zh-CN" altLang="en-US" sz="2600" dirty="0"/>
              <a:t>就说明小于，否则就是</a:t>
            </a:r>
            <a:r>
              <a:rPr lang="zh-CN" altLang="en-US" sz="2600" dirty="0" smtClean="0"/>
              <a:t>大于。</a:t>
            </a:r>
            <a:endParaRPr lang="zh-CN" altLang="en-US" sz="2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</a:t>
            </a:r>
            <a:r>
              <a:rPr lang="zh-CN" altLang="en-US" sz="3200" dirty="0" smtClean="0"/>
              <a:t>、回顾</a:t>
            </a:r>
            <a:r>
              <a:rPr lang="en-US" altLang="zh-CN" sz="3200" dirty="0" smtClean="0"/>
              <a:t>KMP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1764"/>
            <a:ext cx="8280920" cy="533558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KMP Algorithm</a:t>
            </a:r>
            <a:r>
              <a:rPr lang="zh-CN" altLang="en-US" sz="2800" dirty="0" smtClean="0"/>
              <a:t>步骤：</a:t>
            </a:r>
            <a:endParaRPr lang="en-US" altLang="zh-CN" sz="2800" dirty="0" smtClean="0"/>
          </a:p>
          <a:p>
            <a:pPr marL="118745" indent="0">
              <a:buNone/>
            </a:pPr>
            <a:r>
              <a:rPr lang="en-US" altLang="zh-CN" sz="2800" dirty="0" smtClean="0"/>
              <a:t>          </a:t>
            </a:r>
            <a:r>
              <a:rPr lang="zh-CN" altLang="en-US" sz="2800" dirty="0" smtClean="0"/>
              <a:t>一个主串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和模式串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，求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中出现的首位置？</a:t>
            </a:r>
            <a:endParaRPr lang="en-US" altLang="zh-CN" sz="2800" dirty="0" smtClean="0"/>
          </a:p>
          <a:p>
            <a:pPr marL="118745" indent="0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做法</a:t>
            </a:r>
            <a:r>
              <a:rPr lang="zh-CN" altLang="en-US" sz="2800" dirty="0" smtClean="0"/>
              <a:t>：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在主串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S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中快速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定位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串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T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，我们借助串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T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next[]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值，而数组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next[]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可以用串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T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自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匹配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求得。</a:t>
            </a:r>
            <a:endParaRPr lang="en-US" altLang="zh-CN" sz="2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18745" indent="0">
              <a:buNone/>
            </a:pP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二、所谓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Extended KMP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5"/>
            <a:ext cx="8424936" cy="511256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给</a:t>
            </a:r>
            <a:r>
              <a:rPr lang="zh-CN" altLang="en-US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出主串</a:t>
            </a:r>
            <a:r>
              <a:rPr lang="en-US" altLang="zh-CN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和模式串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，长度分别</a:t>
            </a:r>
            <a:r>
              <a:rPr lang="zh-CN" altLang="en-US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slen</a:t>
            </a:r>
            <a:r>
              <a:rPr lang="zh-CN" altLang="en-US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tlen</a:t>
            </a:r>
            <a:r>
              <a:rPr lang="zh-CN" altLang="en-US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，要求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在线性时间内，对于每个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S[</a:t>
            </a:r>
            <a:r>
              <a:rPr lang="en-US" altLang="zh-CN" sz="2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0&lt;=</a:t>
            </a:r>
            <a:r>
              <a:rPr lang="en-US" altLang="zh-CN" sz="2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2600" dirty="0" err="1">
                <a:latin typeface="宋体" panose="02010600030101010101" pitchFamily="2" charset="-122"/>
                <a:ea typeface="宋体" panose="02010600030101010101" pitchFamily="2" charset="-122"/>
              </a:rPr>
              <a:t>Slen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，求出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S[i..Slen-1]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6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</a:t>
            </a:r>
            <a:r>
              <a:rPr lang="zh-CN" altLang="en-US" sz="2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长公共前缀</a:t>
            </a:r>
            <a:r>
              <a:rPr lang="zh-CN" altLang="en-US" sz="26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长度</a:t>
            </a:r>
            <a:r>
              <a:rPr lang="en-US" altLang="zh-CN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记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extend[</a:t>
            </a:r>
            <a:r>
              <a:rPr lang="en-US" altLang="zh-CN" sz="2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].</a:t>
            </a:r>
            <a:r>
              <a:rPr lang="zh-CN" altLang="en-US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或者说，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extend[</a:t>
            </a:r>
            <a:r>
              <a:rPr lang="en-US" altLang="zh-CN" sz="2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为满足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S[i..i+z-1]==T[0..z-1]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的最大的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值）</a:t>
            </a:r>
            <a:r>
              <a:rPr lang="zh-CN" altLang="en-US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800" dirty="0">
                <a:latin typeface="+mj-ea"/>
                <a:ea typeface="+mj-ea"/>
              </a:rPr>
              <a:t>请在线性的时间复杂度内，求出</a:t>
            </a:r>
            <a:r>
              <a:rPr lang="zh-CN" altLang="zh-CN" sz="2800" dirty="0" smtClean="0">
                <a:latin typeface="+mj-ea"/>
                <a:ea typeface="+mj-ea"/>
              </a:rPr>
              <a:t>所有</a:t>
            </a:r>
            <a:r>
              <a:rPr lang="zh-CN" altLang="en-US" sz="2800" dirty="0" smtClean="0">
                <a:latin typeface="+mj-ea"/>
                <a:ea typeface="+mj-ea"/>
              </a:rPr>
              <a:t>的</a:t>
            </a:r>
            <a:r>
              <a:rPr lang="zh-CN" altLang="zh-CN" sz="2800" dirty="0" smtClean="0">
                <a:latin typeface="+mj-ea"/>
                <a:ea typeface="+mj-ea"/>
              </a:rPr>
              <a:t>extend</a:t>
            </a:r>
            <a:r>
              <a:rPr lang="zh-CN" altLang="zh-CN" sz="2800" dirty="0">
                <a:latin typeface="+mj-ea"/>
                <a:ea typeface="+mj-ea"/>
              </a:rPr>
              <a:t>[1..n</a:t>
            </a:r>
            <a:r>
              <a:rPr lang="zh-CN" altLang="zh-CN" sz="2800" dirty="0" smtClean="0">
                <a:latin typeface="+mj-ea"/>
                <a:ea typeface="+mj-ea"/>
              </a:rPr>
              <a:t>]</a:t>
            </a:r>
            <a:r>
              <a:rPr lang="zh-CN" altLang="zh-CN" sz="2800" dirty="0" smtClean="0">
                <a:latin typeface="楷体_GB2312" charset="-122"/>
                <a:ea typeface="楷体_GB2312" charset="-122"/>
              </a:rPr>
              <a:t>。</a:t>
            </a:r>
            <a:endParaRPr lang="en-US" altLang="zh-CN" sz="2800" dirty="0" smtClean="0">
              <a:latin typeface="楷体_GB2312" charset="-122"/>
              <a:ea typeface="楷体_GB2312" charset="-122"/>
            </a:endParaRPr>
          </a:p>
          <a:p>
            <a:endParaRPr lang="zh-CN" altLang="zh-CN" sz="2800" dirty="0">
              <a:latin typeface="楷体_GB2312" charset="-122"/>
              <a:ea typeface="楷体_GB2312" charset="-122"/>
            </a:endParaRPr>
          </a:p>
          <a:p>
            <a:endParaRPr lang="en-US" altLang="zh-CN" sz="2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400600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容易发现，如果有某个位置i满足extend[i]=</a:t>
            </a:r>
            <a:r>
              <a:rPr lang="en-US" altLang="zh-CN" sz="2800" dirty="0" err="1"/>
              <a:t>tlen</a:t>
            </a:r>
            <a:r>
              <a:rPr lang="zh-CN" altLang="zh-CN" sz="2800" dirty="0"/>
              <a:t>，那么T就肯定在S中出现过，并且进一步知道</a:t>
            </a:r>
            <a:r>
              <a:rPr lang="zh-CN" altLang="zh-CN" sz="2800" b="1" dirty="0">
                <a:solidFill>
                  <a:srgbClr val="FF0000"/>
                </a:solidFill>
              </a:rPr>
              <a:t>i</a:t>
            </a:r>
            <a:r>
              <a:rPr lang="zh-CN" altLang="en-US" sz="2800" dirty="0"/>
              <a:t>首次</a:t>
            </a:r>
            <a:r>
              <a:rPr lang="zh-CN" altLang="zh-CN" sz="2800" dirty="0"/>
              <a:t>出现</a:t>
            </a:r>
            <a:r>
              <a:rPr lang="zh-CN" altLang="en-US" sz="2800" dirty="0"/>
              <a:t>的</a:t>
            </a:r>
            <a:r>
              <a:rPr lang="zh-CN" altLang="zh-CN" sz="2800" dirty="0"/>
              <a:t>位置——这正是KMP问题。</a:t>
            </a:r>
            <a:endParaRPr lang="zh-CN" altLang="zh-CN" sz="2800" dirty="0"/>
          </a:p>
          <a:p>
            <a:endParaRPr lang="en-US" altLang="zh-CN" sz="2800" dirty="0" smtClean="0"/>
          </a:p>
          <a:p>
            <a:pPr marL="118745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EX_KMP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2800" dirty="0"/>
              <a:t>Algorithm</a:t>
            </a:r>
            <a:r>
              <a:rPr lang="zh-CN" altLang="en-US" sz="2800" dirty="0"/>
              <a:t>步骤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:</a:t>
            </a:r>
            <a:endParaRPr lang="en-US" altLang="zh-CN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18745" indent="0">
              <a:buNone/>
            </a:pP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设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extend[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表示</a:t>
            </a:r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sz="2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S[</a:t>
            </a:r>
            <a:r>
              <a:rPr lang="en-US" altLang="zh-CN" sz="24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</a:t>
            </a:r>
            <a:r>
              <a:rPr lang="en-US" altLang="zh-CN" sz="2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]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后缀的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LCP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next[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表示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T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T[</a:t>
            </a:r>
            <a:r>
              <a:rPr lang="en-US" altLang="zh-CN" sz="2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]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后缀的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LCP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，那么和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KMP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类似，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我们试图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来求得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extend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，而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可以通过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T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的自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匹配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求得，求</a:t>
            </a:r>
            <a:r>
              <a:rPr lang="en-US" altLang="zh-CN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next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和求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extend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过程</a:t>
            </a:r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相似。</a:t>
            </a:r>
            <a:endParaRPr lang="en-US" altLang="zh-CN" sz="2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18745" indent="0">
              <a:buNone/>
            </a:pP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118745" indent="0">
              <a:buNone/>
            </a:pP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欲求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LCP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，还得先求自己的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LCP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  <a:endParaRPr lang="zh-CN" altLang="en-US" sz="2800" i="1" dirty="0">
              <a:solidFill>
                <a:schemeClr val="bg2">
                  <a:lumMod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71600" y="4293096"/>
            <a:ext cx="75608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67544" y="4653136"/>
            <a:ext cx="21602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二、应用</a:t>
            </a:r>
            <a:r>
              <a:rPr lang="en-US" altLang="zh-CN" sz="2800" b="0" dirty="0" smtClean="0"/>
              <a:t>(</a:t>
            </a:r>
            <a:r>
              <a:rPr lang="zh-CN" altLang="en-US" sz="2800" b="0" dirty="0" smtClean="0"/>
              <a:t>可以做什么</a:t>
            </a:r>
            <a:r>
              <a:rPr lang="en-US" altLang="zh-CN" sz="2800" b="0" dirty="0" smtClean="0"/>
              <a:t>)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dirty="0"/>
              <a:t>求解最长公共前缀长度</a:t>
            </a:r>
            <a:endParaRPr lang="zh-CN" altLang="zh-CN" dirty="0"/>
          </a:p>
          <a:p>
            <a:pPr>
              <a:lnSpc>
                <a:spcPct val="80000"/>
              </a:lnSpc>
            </a:pPr>
            <a:r>
              <a:rPr lang="zh-CN" altLang="zh-CN" dirty="0"/>
              <a:t>求字符串中重复子串的</a:t>
            </a:r>
            <a:r>
              <a:rPr lang="zh-CN" altLang="zh-CN" dirty="0" smtClean="0"/>
              <a:t>长度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endParaRPr lang="en-US" altLang="zh-CN" dirty="0" smtClean="0"/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 marL="118745" indent="0">
              <a:lnSpc>
                <a:spcPct val="80000"/>
              </a:lnSpc>
              <a:buNone/>
            </a:pPr>
            <a:r>
              <a:rPr lang="zh-CN" altLang="en-US" dirty="0" smtClean="0"/>
              <a:t>              接下来</a:t>
            </a:r>
            <a:r>
              <a:rPr lang="zh-CN" altLang="en-US" dirty="0"/>
              <a:t>讲算法的推导</a:t>
            </a:r>
            <a:endParaRPr lang="en-US" altLang="zh-CN" dirty="0"/>
          </a:p>
          <a:p>
            <a:pPr marL="118745" indent="0">
              <a:lnSpc>
                <a:spcPct val="80000"/>
              </a:lnSpc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3275856" y="4293096"/>
            <a:ext cx="1008112" cy="1656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748" y="514033"/>
            <a:ext cx="7211144" cy="758664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举个栗子</a:t>
            </a:r>
            <a:endParaRPr lang="zh-CN" altLang="en-US" sz="36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1235336"/>
            <a:ext cx="8229600" cy="4988025"/>
          </a:xfrm>
        </p:spPr>
        <p:txBody>
          <a:bodyPr>
            <a:normAutofit/>
          </a:bodyPr>
          <a:lstStyle/>
          <a:p>
            <a:pPr eaLnBrk="1" hangingPunct="1">
              <a:lnSpc>
                <a:spcPts val="3000"/>
              </a:lnSpc>
              <a:defRPr/>
            </a:pPr>
            <a:r>
              <a:rPr lang="zh-CN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S=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‘</a:t>
            </a:r>
            <a:r>
              <a:rPr lang="zh-CN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aaaaaaaaaab</a:t>
            </a:r>
            <a:r>
              <a:rPr lang="en-US" altLang="zh-CN" sz="280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aaa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zh-CN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zh-CN" sz="2800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442595">
              <a:lnSpc>
                <a:spcPts val="3000"/>
              </a:lnSpc>
              <a:buNone/>
              <a:defRPr/>
            </a:pPr>
            <a:r>
              <a:rPr lang="en-US" altLang="zh-CN" sz="2800" kern="1500" spc="2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zh-CN" sz="2800" kern="1500" spc="2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</a:t>
            </a:r>
            <a:r>
              <a:rPr lang="zh-CN" altLang="zh-CN" sz="2800" spc="2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‘</a:t>
            </a:r>
            <a:r>
              <a:rPr lang="zh-CN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aaaaaaaaaaa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注：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以下证明，下标均从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开始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42595">
              <a:lnSpc>
                <a:spcPts val="3000"/>
              </a:lnSpc>
              <a:buNone/>
              <a:defRPr/>
            </a:pP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442595">
              <a:buNone/>
              <a:defRPr/>
            </a:pPr>
            <a:endParaRPr 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" y="476672"/>
            <a:ext cx="756746" cy="7567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41" y="2132856"/>
            <a:ext cx="6726749" cy="424847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 </a:t>
            </a:r>
            <a:endParaRPr lang="zh-CN" altLang="zh-CN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516" y="1484784"/>
            <a:ext cx="8568952" cy="4752528"/>
          </a:xfrm>
        </p:spPr>
        <p:txBody>
          <a:bodyPr>
            <a:normAutofit/>
          </a:bodyPr>
          <a:lstStyle/>
          <a:p>
            <a:r>
              <a:rPr lang="zh-CN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extend[2]=9</a:t>
            </a:r>
            <a:r>
              <a:rPr 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为了计算</a:t>
            </a:r>
            <a:r>
              <a:rPr lang="zh-CN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extend[2]</a:t>
            </a:r>
            <a:r>
              <a:rPr 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我们是不是也要进行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次比较运算呢？不然。</a:t>
            </a:r>
            <a:endParaRPr 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因为通过计算</a:t>
            </a:r>
            <a:r>
              <a:rPr lang="zh-CN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extend[1]=10</a:t>
            </a:r>
            <a:r>
              <a:rPr lang="zh-CN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，我们可以得到这样的信息：</a:t>
            </a:r>
            <a:endParaRPr lang="zh-CN" sz="2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800" dirty="0">
                <a:latin typeface="+mj-ea"/>
                <a:ea typeface="+mj-ea"/>
              </a:rPr>
              <a:t>S[1..10]=T[1..10]</a:t>
            </a:r>
            <a:r>
              <a:rPr lang="en-US" altLang="zh-CN" sz="2800" dirty="0"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en-US" altLang="zh-CN" sz="2800" dirty="0">
                <a:latin typeface="+mj-ea"/>
                <a:ea typeface="+mj-ea"/>
              </a:rPr>
              <a:t>S[2..10]=T[2..10]</a:t>
            </a:r>
            <a:r>
              <a:rPr lang="zh-CN" altLang="zh-CN" sz="2800" dirty="0" smtClean="0">
                <a:latin typeface="+mj-ea"/>
                <a:ea typeface="+mj-ea"/>
              </a:rPr>
              <a:t>。</a:t>
            </a:r>
            <a:endParaRPr lang="en-US" altLang="zh-CN" sz="2800" dirty="0" smtClean="0">
              <a:latin typeface="+mj-ea"/>
              <a:ea typeface="+mj-ea"/>
            </a:endParaRPr>
          </a:p>
          <a:p>
            <a:endParaRPr lang="en-US" altLang="zh-CN" sz="2600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6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计算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extend[2]</a:t>
            </a:r>
            <a:r>
              <a:rPr lang="zh-CN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的时候，实际上是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S[2]</a:t>
            </a:r>
            <a:r>
              <a:rPr lang="zh-CN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开始匹配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。因为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S[2..10]=T[2..10]</a:t>
            </a:r>
            <a:r>
              <a:rPr lang="zh-CN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，所以在匹配的开头阶段是“以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T[2..10]</a:t>
            </a:r>
            <a:r>
              <a:rPr lang="zh-CN" altLang="zh-CN" sz="26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主</a:t>
            </a:r>
            <a:r>
              <a:rPr lang="zh-CN" altLang="zh-CN" sz="26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串</a:t>
            </a:r>
            <a:r>
              <a:rPr lang="zh-CN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6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6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模式</a:t>
            </a:r>
            <a:r>
              <a:rPr lang="zh-CN" altLang="zh-CN" sz="26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串</a:t>
            </a:r>
            <a:r>
              <a:rPr lang="zh-CN" altLang="zh-CN" sz="2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”的匹配。</a:t>
            </a:r>
            <a:endParaRPr lang="zh-CN" altLang="zh-CN" sz="2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  </a:t>
            </a:r>
            <a:endParaRPr lang="zh-CN" altLang="zh-CN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562" y="1412776"/>
            <a:ext cx="8364538" cy="4465166"/>
          </a:xfrm>
        </p:spPr>
        <p:txBody>
          <a:bodyPr>
            <a:normAutofit/>
          </a:bodyPr>
          <a:lstStyle/>
          <a:p>
            <a:r>
              <a:rPr 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设辅助函数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next[i]</a:t>
            </a:r>
            <a:r>
              <a:rPr 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T[i..m]</a:t>
            </a:r>
            <a:r>
              <a:rPr 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的最长公共前缀长度。</a:t>
            </a:r>
            <a:endParaRPr 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对上述例子，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next[2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]=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也就是说：</a:t>
            </a:r>
            <a:endParaRPr 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latin typeface="+mn-ea"/>
              </a:rPr>
              <a:t>T[2..11]=T[1..10]</a:t>
            </a:r>
            <a:r>
              <a:rPr lang="en-US" altLang="zh-CN" sz="2800" dirty="0">
                <a:latin typeface="+mn-ea"/>
                <a:sym typeface="Wingdings" panose="05000000000000000000" pitchFamily="2" charset="2"/>
              </a:rPr>
              <a:t></a:t>
            </a:r>
            <a:r>
              <a:rPr lang="en-US" altLang="zh-CN" sz="2800" dirty="0">
                <a:latin typeface="+mn-ea"/>
              </a:rPr>
              <a:t>T[2..10]=T[1..9]</a:t>
            </a:r>
            <a:r>
              <a:rPr lang="en-US" altLang="zh-CN" sz="2800" dirty="0">
                <a:latin typeface="+mn-ea"/>
                <a:sym typeface="Wingdings" panose="05000000000000000000" pitchFamily="2" charset="2"/>
              </a:rPr>
              <a:t></a:t>
            </a:r>
            <a:r>
              <a:rPr lang="en-US" altLang="zh-CN" sz="2800" dirty="0">
                <a:latin typeface="+mn-ea"/>
              </a:rPr>
              <a:t>S[2..10]=T[1..9</a:t>
            </a:r>
            <a:r>
              <a:rPr lang="en-US" altLang="zh-CN" sz="2800" dirty="0" smtClean="0">
                <a:latin typeface="+mn-ea"/>
              </a:rPr>
              <a:t>]</a:t>
            </a:r>
            <a:endParaRPr lang="en-US" altLang="zh-CN" sz="2800" dirty="0" smtClean="0">
              <a:latin typeface="+mn-ea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这就是说</a:t>
            </a:r>
            <a:r>
              <a:rPr 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位的比较是完全可以避免的！我们直接从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S[11]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→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T[10]</a:t>
            </a:r>
            <a:r>
              <a:rPr 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开始比较。这时候一比较就发现失配，因此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extend[2]=9</a:t>
            </a:r>
            <a:r>
              <a:rPr 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340768"/>
            <a:ext cx="8281739" cy="5256584"/>
          </a:xfrm>
        </p:spPr>
        <p:txBody>
          <a:bodyPr/>
          <a:lstStyle/>
          <a:p>
            <a:pPr eaLnBrk="1" hangingPunct="1"/>
            <a:r>
              <a:rPr lang="zh-CN" sz="2800" dirty="0" smtClean="0"/>
              <a:t>下面提出一般的算法。</a:t>
            </a:r>
            <a:endParaRPr lang="zh-CN" sz="2800" dirty="0" smtClean="0"/>
          </a:p>
          <a:p>
            <a:pPr eaLnBrk="1" hangingPunct="1"/>
            <a:r>
              <a:rPr lang="zh-CN" sz="2800" dirty="0" smtClean="0">
                <a:solidFill>
                  <a:srgbClr val="0000FF"/>
                </a:solidFill>
              </a:rPr>
              <a:t>设</a:t>
            </a:r>
            <a:r>
              <a:rPr lang="zh-CN" altLang="zh-CN" sz="2800" dirty="0" smtClean="0">
                <a:solidFill>
                  <a:srgbClr val="0000FF"/>
                </a:solidFill>
              </a:rPr>
              <a:t>extend[</a:t>
            </a:r>
            <a:r>
              <a:rPr lang="zh-CN" altLang="zh-CN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2800" dirty="0" smtClean="0">
                <a:solidFill>
                  <a:srgbClr val="0000FF"/>
                </a:solidFill>
              </a:rPr>
              <a:t>..k]</a:t>
            </a:r>
            <a:r>
              <a:rPr lang="zh-CN" sz="2800" dirty="0" smtClean="0">
                <a:solidFill>
                  <a:srgbClr val="0000FF"/>
                </a:solidFill>
              </a:rPr>
              <a:t>已经算好</a:t>
            </a:r>
            <a:r>
              <a:rPr lang="zh-CN" sz="2800" dirty="0" smtClean="0"/>
              <a:t>，并且在以前的匹配过程中到达的最远位置是</a:t>
            </a:r>
            <a:r>
              <a:rPr lang="zh-CN" altLang="zh-CN" sz="2800" dirty="0" smtClean="0"/>
              <a:t>p</a:t>
            </a:r>
            <a:r>
              <a:rPr lang="zh-CN" sz="2800" dirty="0" smtClean="0"/>
              <a:t>。最远位置严格的说就是</a:t>
            </a:r>
            <a:r>
              <a:rPr lang="zh-CN" altLang="zh-CN" sz="2800" dirty="0" smtClean="0"/>
              <a:t>i+extend[i]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sz="2800" dirty="0" smtClean="0"/>
              <a:t>的最大值，其中</a:t>
            </a:r>
            <a:r>
              <a:rPr lang="zh-CN" altLang="zh-CN" sz="2800" dirty="0" smtClean="0"/>
              <a:t>i=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1,2,3,…,k</a:t>
            </a:r>
            <a:r>
              <a:rPr lang="zh-CN" sz="2800" dirty="0" smtClean="0"/>
              <a:t>；不妨设这个取最大值的</a:t>
            </a:r>
            <a:r>
              <a:rPr lang="zh-CN" altLang="zh-CN" sz="2800" dirty="0" smtClean="0"/>
              <a:t>i</a:t>
            </a:r>
            <a:r>
              <a:rPr lang="zh-CN" sz="2800" dirty="0" smtClean="0"/>
              <a:t>是</a:t>
            </a:r>
            <a:r>
              <a:rPr lang="zh-CN" altLang="zh-CN" sz="2800" dirty="0" smtClean="0"/>
              <a:t>a</a:t>
            </a:r>
            <a:r>
              <a:rPr lang="zh-CN" sz="2800" dirty="0" smtClean="0"/>
              <a:t>。</a:t>
            </a:r>
            <a:r>
              <a:rPr lang="zh-CN" altLang="zh-CN" sz="2800" dirty="0" smtClean="0"/>
              <a:t>(</a:t>
            </a:r>
            <a:r>
              <a:rPr lang="zh-CN" sz="2800" dirty="0" smtClean="0"/>
              <a:t>下图黄色表示已经求出来了</a:t>
            </a:r>
            <a:r>
              <a:rPr lang="zh-CN" altLang="zh-CN" sz="2800" dirty="0" smtClean="0"/>
              <a:t>extend</a:t>
            </a:r>
            <a:r>
              <a:rPr lang="zh-CN" sz="2800" dirty="0" smtClean="0"/>
              <a:t>的位置</a:t>
            </a:r>
            <a:r>
              <a:rPr lang="zh-CN" altLang="zh-CN" sz="2800" dirty="0" smtClean="0"/>
              <a:t>)</a:t>
            </a:r>
            <a:endParaRPr lang="en-US" altLang="zh-CN" sz="2800" dirty="0" smtClean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/>
          </a:p>
          <a:p>
            <a:r>
              <a:rPr lang="zh-CN" altLang="zh-CN" sz="2400" dirty="0">
                <a:latin typeface="+mj-ea"/>
                <a:ea typeface="+mj-ea"/>
              </a:rPr>
              <a:t>根据定义</a:t>
            </a:r>
            <a:r>
              <a:rPr lang="en-US" altLang="zh-CN" sz="24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S[</a:t>
            </a:r>
            <a:r>
              <a:rPr lang="en-US" altLang="zh-CN" sz="2400" dirty="0" err="1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a..p</a:t>
            </a:r>
            <a:r>
              <a:rPr lang="en-US" altLang="zh-CN" sz="24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]=T[1..p-a+1]</a:t>
            </a:r>
            <a:r>
              <a:rPr lang="en-US" altLang="zh-CN" sz="2400" dirty="0"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S[k+1..p]=T[k-a+2..p-a+1]</a:t>
            </a:r>
            <a:r>
              <a:rPr lang="zh-CN" altLang="zh-CN" sz="2400" dirty="0">
                <a:latin typeface="+mj-ea"/>
                <a:ea typeface="+mj-ea"/>
              </a:rPr>
              <a:t>，令</a:t>
            </a:r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L=next[k-a+2]</a:t>
            </a:r>
            <a:r>
              <a:rPr lang="zh-CN" altLang="zh-CN" sz="2400" dirty="0">
                <a:latin typeface="+mj-ea"/>
                <a:ea typeface="+mj-ea"/>
              </a:rPr>
              <a:t>。有两种情况。</a:t>
            </a:r>
            <a:endParaRPr lang="zh-CN" altLang="zh-CN" sz="2400" dirty="0">
              <a:latin typeface="+mj-ea"/>
              <a:ea typeface="+mj-ea"/>
            </a:endParaRPr>
          </a:p>
          <a:p>
            <a:pPr eaLnBrk="1" hangingPunct="1"/>
            <a:endParaRPr lang="zh-CN" altLang="zh-CN" sz="28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66725" y="548680"/>
            <a:ext cx="6840538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zh-CN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4235469"/>
            <a:ext cx="7709907" cy="63369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CM ppt ">
  <a:themeElements>
    <a:clrScheme name="自定义 5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FC0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定义 1">
      <a:majorFont>
        <a:latin typeface="Corbel"/>
        <a:ea typeface="华文楷体"/>
        <a:cs typeface=""/>
      </a:majorFont>
      <a:minorFont>
        <a:latin typeface="Corbel"/>
        <a:ea typeface="华文楷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ACM ppt </Template>
  <TotalTime>0</TotalTime>
  <Words>3016</Words>
  <Application>WPS 演示</Application>
  <PresentationFormat>全屏显示(4:3)</PresentationFormat>
  <Paragraphs>164</Paragraphs>
  <Slides>17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2" baseType="lpstr">
      <vt:lpstr>Arial</vt:lpstr>
      <vt:lpstr>宋体</vt:lpstr>
      <vt:lpstr>Wingdings</vt:lpstr>
      <vt:lpstr>Wingdings 2</vt:lpstr>
      <vt:lpstr>Wingdings</vt:lpstr>
      <vt:lpstr>Wingdings</vt:lpstr>
      <vt:lpstr>Arial</vt:lpstr>
      <vt:lpstr>Wingdings 3</vt:lpstr>
      <vt:lpstr>Symbol</vt:lpstr>
      <vt:lpstr>Wingdings 2</vt:lpstr>
      <vt:lpstr>华文宋体</vt:lpstr>
      <vt:lpstr>楷体_GB2312</vt:lpstr>
      <vt:lpstr>新宋体</vt:lpstr>
      <vt:lpstr>楷体</vt:lpstr>
      <vt:lpstr>黑体</vt:lpstr>
      <vt:lpstr>Times New Roman</vt:lpstr>
      <vt:lpstr>Arial Unicode MS</vt:lpstr>
      <vt:lpstr>Consolas</vt:lpstr>
      <vt:lpstr>Corbel</vt:lpstr>
      <vt:lpstr>华文楷体</vt:lpstr>
      <vt:lpstr>微软雅黑</vt:lpstr>
      <vt:lpstr>Arial Unicode MS</vt:lpstr>
      <vt:lpstr>Calibri</vt:lpstr>
      <vt:lpstr>ACM ppt </vt:lpstr>
      <vt:lpstr>Paint.Picture</vt:lpstr>
      <vt:lpstr>字符串：扩展KMP</vt:lpstr>
      <vt:lpstr>一、回顾KMP</vt:lpstr>
      <vt:lpstr>二、所谓 Extended KMP</vt:lpstr>
      <vt:lpstr>PowerPoint 演示文稿</vt:lpstr>
      <vt:lpstr>二、应用(可以做什么)</vt:lpstr>
      <vt:lpstr>举个栗子</vt:lpstr>
      <vt:lpstr> </vt:lpstr>
      <vt:lpstr>  </vt:lpstr>
      <vt:lpstr> </vt:lpstr>
      <vt:lpstr>第一种情况</vt:lpstr>
      <vt:lpstr>第二种情况</vt:lpstr>
      <vt:lpstr>看两个具体实例（分别对应两种情况）</vt:lpstr>
      <vt:lpstr>  </vt:lpstr>
      <vt:lpstr>如何求解next[]数组</vt:lpstr>
      <vt:lpstr>总结</vt:lpstr>
      <vt:lpstr>求解extend数组的模板</vt:lpstr>
      <vt:lpstr>题目推荐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CYSY</cp:lastModifiedBy>
  <cp:revision>767</cp:revision>
  <dcterms:created xsi:type="dcterms:W3CDTF">2013-04-16T03:16:00Z</dcterms:created>
  <dcterms:modified xsi:type="dcterms:W3CDTF">2022-01-16T23:29:18Z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4EA07354F9994826BDB3FF6B6FF74BC9</vt:lpwstr>
  </property>
</Properties>
</file>