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5" r:id="rId8"/>
    <p:sldId id="261" r:id="rId9"/>
    <p:sldId id="262" r:id="rId10"/>
    <p:sldId id="264" r:id="rId11"/>
    <p:sldId id="265" r:id="rId12"/>
    <p:sldId id="266" r:id="rId13"/>
    <p:sldId id="267" r:id="rId14"/>
    <p:sldId id="268" r:id="rId15"/>
    <p:sldId id="269" r:id="rId16"/>
    <p:sldId id="270" r:id="rId17"/>
    <p:sldId id="271" r:id="rId18"/>
    <p:sldId id="272" r:id="rId19"/>
    <p:sldId id="276" r:id="rId20"/>
    <p:sldId id="273" r:id="rId21"/>
    <p:sldId id="277" r:id="rId22"/>
    <p:sldId id="279" r:id="rId23"/>
    <p:sldId id="278" r:id="rId24"/>
    <p:sldId id="281" r:id="rId25"/>
    <p:sldId id="282" r:id="rId26"/>
    <p:sldId id="283" r:id="rId27"/>
    <p:sldId id="284" r:id="rId28"/>
    <p:sldId id="286" r:id="rId29"/>
    <p:sldId id="287" r:id="rId30"/>
    <p:sldId id="298" r:id="rId31"/>
    <p:sldId id="299" r:id="rId32"/>
    <p:sldId id="300" r:id="rId33"/>
    <p:sldId id="301" r:id="rId34"/>
    <p:sldId id="302" r:id="rId35"/>
    <p:sldId id="349" r:id="rId36"/>
    <p:sldId id="303" r:id="rId37"/>
    <p:sldId id="304" r:id="rId38"/>
    <p:sldId id="305" r:id="rId39"/>
    <p:sldId id="306" r:id="rId40"/>
    <p:sldId id="307" r:id="rId41"/>
    <p:sldId id="308" r:id="rId42"/>
    <p:sldId id="309" r:id="rId43"/>
    <p:sldId id="310" r:id="rId44"/>
    <p:sldId id="311" r:id="rId45"/>
    <p:sldId id="312" r:id="rId46"/>
    <p:sldId id="351" r:id="rId47"/>
    <p:sldId id="314" r:id="rId48"/>
    <p:sldId id="316" r:id="rId49"/>
    <p:sldId id="317" r:id="rId50"/>
    <p:sldId id="318" r:id="rId51"/>
    <p:sldId id="319" r:id="rId52"/>
    <p:sldId id="320" r:id="rId53"/>
    <p:sldId id="321" r:id="rId54"/>
    <p:sldId id="322" r:id="rId55"/>
    <p:sldId id="323" r:id="rId56"/>
    <p:sldId id="324" r:id="rId57"/>
    <p:sldId id="337" r:id="rId58"/>
    <p:sldId id="339" r:id="rId59"/>
    <p:sldId id="340" r:id="rId60"/>
    <p:sldId id="343" r:id="rId61"/>
    <p:sldId id="342" r:id="rId62"/>
    <p:sldId id="341" r:id="rId63"/>
    <p:sldId id="380" r:id="rId64"/>
    <p:sldId id="345" r:id="rId65"/>
    <p:sldId id="346" r:id="rId66"/>
    <p:sldId id="347"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9.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4.wmf"/><Relationship Id="rId7" Type="http://schemas.openxmlformats.org/officeDocument/2006/relationships/image" Target="../media/image43.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image" Target="../media/image53.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1" Type="http://schemas.openxmlformats.org/officeDocument/2006/relationships/image" Target="../media/image56.wmf"/><Relationship Id="rId10" Type="http://schemas.openxmlformats.org/officeDocument/2006/relationships/image" Target="../media/image55.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74.wmf"/><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23.wmf"/><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133.wmf"/><Relationship Id="rId8" Type="http://schemas.openxmlformats.org/officeDocument/2006/relationships/image" Target="../media/image132.wmf"/><Relationship Id="rId7" Type="http://schemas.openxmlformats.org/officeDocument/2006/relationships/image" Target="../media/image131.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12.bin"/><Relationship Id="rId2" Type="http://schemas.openxmlformats.org/officeDocument/2006/relationships/image" Target="../media/image4.w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4.wmf"/><Relationship Id="rId7" Type="http://schemas.openxmlformats.org/officeDocument/2006/relationships/oleObject" Target="../embeddings/oleObject16.bin"/><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2.wmf"/><Relationship Id="rId3" Type="http://schemas.openxmlformats.org/officeDocument/2006/relationships/oleObject" Target="../embeddings/oleObject14.bin"/><Relationship Id="rId2" Type="http://schemas.openxmlformats.org/officeDocument/2006/relationships/image" Target="../media/image11.wmf"/><Relationship Id="rId16" Type="http://schemas.openxmlformats.org/officeDocument/2006/relationships/vmlDrawing" Target="../drawings/vmlDrawing6.vml"/><Relationship Id="rId15" Type="http://schemas.openxmlformats.org/officeDocument/2006/relationships/slideLayout" Target="../slideLayouts/slideLayout2.xml"/><Relationship Id="rId14" Type="http://schemas.openxmlformats.org/officeDocument/2006/relationships/image" Target="../media/image17.wmf"/><Relationship Id="rId13" Type="http://schemas.openxmlformats.org/officeDocument/2006/relationships/oleObject" Target="../embeddings/oleObject19.bin"/><Relationship Id="rId12" Type="http://schemas.openxmlformats.org/officeDocument/2006/relationships/image" Target="../media/image16.wmf"/><Relationship Id="rId11" Type="http://schemas.openxmlformats.org/officeDocument/2006/relationships/oleObject" Target="../embeddings/oleObject18.bin"/><Relationship Id="rId10" Type="http://schemas.openxmlformats.org/officeDocument/2006/relationships/image" Target="../media/image15.wmf"/><Relationship Id="rId1"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21.bin"/><Relationship Id="rId2" Type="http://schemas.openxmlformats.org/officeDocument/2006/relationships/image" Target="../media/image18.wmf"/><Relationship Id="rId1"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1.wmf"/><Relationship Id="rId3" Type="http://schemas.openxmlformats.org/officeDocument/2006/relationships/oleObject" Target="../embeddings/oleObject23.bin"/><Relationship Id="rId2" Type="http://schemas.openxmlformats.org/officeDocument/2006/relationships/image" Target="../media/image20.wmf"/><Relationship Id="rId1"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wmf"/><Relationship Id="rId3" Type="http://schemas.openxmlformats.org/officeDocument/2006/relationships/oleObject" Target="../embeddings/oleObject26.bin"/><Relationship Id="rId2" Type="http://schemas.openxmlformats.org/officeDocument/2006/relationships/image" Target="../media/image23.wmf"/><Relationship Id="rId1"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30.bin"/><Relationship Id="rId4" Type="http://schemas.openxmlformats.org/officeDocument/2006/relationships/image" Target="../media/image9.wmf"/><Relationship Id="rId3" Type="http://schemas.openxmlformats.org/officeDocument/2006/relationships/oleObject" Target="../embeddings/oleObject29.bin"/><Relationship Id="rId2" Type="http://schemas.openxmlformats.org/officeDocument/2006/relationships/image" Target="../media/image26.wmf"/><Relationship Id="rId1"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33.bin"/><Relationship Id="rId4" Type="http://schemas.openxmlformats.org/officeDocument/2006/relationships/image" Target="../media/image29.wmf"/><Relationship Id="rId3" Type="http://schemas.openxmlformats.org/officeDocument/2006/relationships/oleObject" Target="../embeddings/oleObject32.bin"/><Relationship Id="rId2" Type="http://schemas.openxmlformats.org/officeDocument/2006/relationships/image" Target="../media/image28.wmf"/><Relationship Id="rId1"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7.bin"/><Relationship Id="rId4" Type="http://schemas.openxmlformats.org/officeDocument/2006/relationships/image" Target="../media/image33.wmf"/><Relationship Id="rId3" Type="http://schemas.openxmlformats.org/officeDocument/2006/relationships/oleObject" Target="../embeddings/oleObject36.bin"/><Relationship Id="rId2" Type="http://schemas.openxmlformats.org/officeDocument/2006/relationships/image" Target="../media/image32.wmf"/><Relationship Id="rId1"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40.bin"/><Relationship Id="rId4" Type="http://schemas.openxmlformats.org/officeDocument/2006/relationships/image" Target="../media/image35.wmf"/><Relationship Id="rId3" Type="http://schemas.openxmlformats.org/officeDocument/2006/relationships/oleObject" Target="../embeddings/oleObject39.bin"/><Relationship Id="rId2" Type="http://schemas.openxmlformats.org/officeDocument/2006/relationships/image" Target="../media/image34.wmf"/><Relationship Id="rId1"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40.wmf"/><Relationship Id="rId7" Type="http://schemas.openxmlformats.org/officeDocument/2006/relationships/oleObject" Target="../embeddings/oleObject44.bin"/><Relationship Id="rId6" Type="http://schemas.openxmlformats.org/officeDocument/2006/relationships/image" Target="../media/image39.wmf"/><Relationship Id="rId5" Type="http://schemas.openxmlformats.org/officeDocument/2006/relationships/oleObject" Target="../embeddings/oleObject43.bin"/><Relationship Id="rId4" Type="http://schemas.openxmlformats.org/officeDocument/2006/relationships/image" Target="../media/image38.wmf"/><Relationship Id="rId3" Type="http://schemas.openxmlformats.org/officeDocument/2006/relationships/oleObject" Target="../embeddings/oleObject42.bin"/><Relationship Id="rId2" Type="http://schemas.openxmlformats.org/officeDocument/2006/relationships/image" Target="../media/image37.wmf"/><Relationship Id="rId18" Type="http://schemas.openxmlformats.org/officeDocument/2006/relationships/vmlDrawing" Target="../drawings/vmlDrawing15.vml"/><Relationship Id="rId17" Type="http://schemas.openxmlformats.org/officeDocument/2006/relationships/slideLayout" Target="../slideLayouts/slideLayout2.xml"/><Relationship Id="rId16" Type="http://schemas.openxmlformats.org/officeDocument/2006/relationships/image" Target="../media/image44.wmf"/><Relationship Id="rId15" Type="http://schemas.openxmlformats.org/officeDocument/2006/relationships/oleObject" Target="../embeddings/oleObject48.bin"/><Relationship Id="rId14" Type="http://schemas.openxmlformats.org/officeDocument/2006/relationships/image" Target="../media/image43.wmf"/><Relationship Id="rId13" Type="http://schemas.openxmlformats.org/officeDocument/2006/relationships/oleObject" Target="../embeddings/oleObject47.bin"/><Relationship Id="rId12" Type="http://schemas.openxmlformats.org/officeDocument/2006/relationships/image" Target="../media/image42.wmf"/><Relationship Id="rId11" Type="http://schemas.openxmlformats.org/officeDocument/2006/relationships/oleObject" Target="../embeddings/oleObject46.bin"/><Relationship Id="rId10" Type="http://schemas.openxmlformats.org/officeDocument/2006/relationships/image" Target="../media/image41.wmf"/><Relationship Id="rId1"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52.bin"/><Relationship Id="rId7" Type="http://schemas.openxmlformats.org/officeDocument/2006/relationships/image" Target="../media/image48.wmf"/><Relationship Id="rId6" Type="http://schemas.openxmlformats.org/officeDocument/2006/relationships/oleObject" Target="../embeddings/oleObject51.bin"/><Relationship Id="rId5" Type="http://schemas.openxmlformats.org/officeDocument/2006/relationships/image" Target="../media/image47.wmf"/><Relationship Id="rId4" Type="http://schemas.openxmlformats.org/officeDocument/2006/relationships/oleObject" Target="../embeddings/oleObject50.bin"/><Relationship Id="rId3" Type="http://schemas.openxmlformats.org/officeDocument/2006/relationships/image" Target="../media/image46.png"/><Relationship Id="rId25" Type="http://schemas.openxmlformats.org/officeDocument/2006/relationships/vmlDrawing" Target="../drawings/vmlDrawing16.vml"/><Relationship Id="rId24" Type="http://schemas.openxmlformats.org/officeDocument/2006/relationships/slideLayout" Target="../slideLayouts/slideLayout2.xml"/><Relationship Id="rId23" Type="http://schemas.openxmlformats.org/officeDocument/2006/relationships/image" Target="../media/image56.wmf"/><Relationship Id="rId22" Type="http://schemas.openxmlformats.org/officeDocument/2006/relationships/oleObject" Target="../embeddings/oleObject59.bin"/><Relationship Id="rId21" Type="http://schemas.openxmlformats.org/officeDocument/2006/relationships/image" Target="../media/image55.wmf"/><Relationship Id="rId20" Type="http://schemas.openxmlformats.org/officeDocument/2006/relationships/oleObject" Target="../embeddings/oleObject58.bin"/><Relationship Id="rId2" Type="http://schemas.openxmlformats.org/officeDocument/2006/relationships/image" Target="../media/image45.wmf"/><Relationship Id="rId19" Type="http://schemas.openxmlformats.org/officeDocument/2006/relationships/image" Target="../media/image54.wmf"/><Relationship Id="rId18" Type="http://schemas.openxmlformats.org/officeDocument/2006/relationships/oleObject" Target="../embeddings/oleObject57.bin"/><Relationship Id="rId17" Type="http://schemas.openxmlformats.org/officeDocument/2006/relationships/image" Target="../media/image53.wmf"/><Relationship Id="rId16" Type="http://schemas.openxmlformats.org/officeDocument/2006/relationships/oleObject" Target="../embeddings/oleObject56.bin"/><Relationship Id="rId15" Type="http://schemas.openxmlformats.org/officeDocument/2006/relationships/image" Target="../media/image52.wmf"/><Relationship Id="rId14" Type="http://schemas.openxmlformats.org/officeDocument/2006/relationships/oleObject" Target="../embeddings/oleObject55.bin"/><Relationship Id="rId13" Type="http://schemas.openxmlformats.org/officeDocument/2006/relationships/image" Target="../media/image51.wmf"/><Relationship Id="rId12" Type="http://schemas.openxmlformats.org/officeDocument/2006/relationships/oleObject" Target="../embeddings/oleObject54.bin"/><Relationship Id="rId11" Type="http://schemas.openxmlformats.org/officeDocument/2006/relationships/image" Target="../media/image50.wmf"/><Relationship Id="rId10" Type="http://schemas.openxmlformats.org/officeDocument/2006/relationships/oleObject" Target="../embeddings/oleObject53.bin"/><Relationship Id="rId1"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0.wmf"/><Relationship Id="rId7" Type="http://schemas.openxmlformats.org/officeDocument/2006/relationships/oleObject" Target="../embeddings/oleObject63.bin"/><Relationship Id="rId6" Type="http://schemas.openxmlformats.org/officeDocument/2006/relationships/image" Target="../media/image59.wmf"/><Relationship Id="rId5" Type="http://schemas.openxmlformats.org/officeDocument/2006/relationships/oleObject" Target="../embeddings/oleObject62.bin"/><Relationship Id="rId4" Type="http://schemas.openxmlformats.org/officeDocument/2006/relationships/image" Target="../media/image58.wmf"/><Relationship Id="rId3" Type="http://schemas.openxmlformats.org/officeDocument/2006/relationships/oleObject" Target="../embeddings/oleObject61.bin"/><Relationship Id="rId2" Type="http://schemas.openxmlformats.org/officeDocument/2006/relationships/image" Target="../media/image57.wmf"/><Relationship Id="rId12" Type="http://schemas.openxmlformats.org/officeDocument/2006/relationships/vmlDrawing" Target="../drawings/vmlDrawing17.vml"/><Relationship Id="rId11" Type="http://schemas.openxmlformats.org/officeDocument/2006/relationships/slideLayout" Target="../slideLayouts/slideLayout2.xml"/><Relationship Id="rId10" Type="http://schemas.openxmlformats.org/officeDocument/2006/relationships/image" Target="../media/image61.wmf"/><Relationship Id="rId1" Type="http://schemas.openxmlformats.org/officeDocument/2006/relationships/oleObject" Target="../embeddings/oleObject60.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 Id="rId3" Type="http://schemas.openxmlformats.org/officeDocument/2006/relationships/oleObject" Target="../embeddings/oleObject66.bin"/><Relationship Id="rId2" Type="http://schemas.openxmlformats.org/officeDocument/2006/relationships/image" Target="../media/image62.wmf"/><Relationship Id="rId1"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8.wmf"/><Relationship Id="rId7" Type="http://schemas.openxmlformats.org/officeDocument/2006/relationships/oleObject" Target="../embeddings/oleObject71.bin"/><Relationship Id="rId6" Type="http://schemas.openxmlformats.org/officeDocument/2006/relationships/image" Target="../media/image67.wmf"/><Relationship Id="rId5" Type="http://schemas.openxmlformats.org/officeDocument/2006/relationships/oleObject" Target="../embeddings/oleObject70.bin"/><Relationship Id="rId4" Type="http://schemas.openxmlformats.org/officeDocument/2006/relationships/image" Target="../media/image66.wmf"/><Relationship Id="rId3" Type="http://schemas.openxmlformats.org/officeDocument/2006/relationships/oleObject" Target="../embeddings/oleObject69.bin"/><Relationship Id="rId2" Type="http://schemas.openxmlformats.org/officeDocument/2006/relationships/image" Target="../media/image65.wmf"/><Relationship Id="rId12" Type="http://schemas.openxmlformats.org/officeDocument/2006/relationships/vmlDrawing" Target="../drawings/vmlDrawing19.vml"/><Relationship Id="rId11" Type="http://schemas.openxmlformats.org/officeDocument/2006/relationships/slideLayout" Target="../slideLayouts/slideLayout2.xml"/><Relationship Id="rId10" Type="http://schemas.openxmlformats.org/officeDocument/2006/relationships/image" Target="../media/image69.wmf"/><Relationship Id="rId1" Type="http://schemas.openxmlformats.org/officeDocument/2006/relationships/oleObject" Target="../embeddings/oleObject68.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75.bin"/><Relationship Id="rId4" Type="http://schemas.openxmlformats.org/officeDocument/2006/relationships/image" Target="../media/image71.wmf"/><Relationship Id="rId3" Type="http://schemas.openxmlformats.org/officeDocument/2006/relationships/oleObject" Target="../embeddings/oleObject74.bin"/><Relationship Id="rId2" Type="http://schemas.openxmlformats.org/officeDocument/2006/relationships/image" Target="../media/image70.wmf"/><Relationship Id="rId1" Type="http://schemas.openxmlformats.org/officeDocument/2006/relationships/oleObject" Target="../embeddings/oleObject7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75.wmf"/><Relationship Id="rId5" Type="http://schemas.openxmlformats.org/officeDocument/2006/relationships/oleObject" Target="../embeddings/oleObject78.bin"/><Relationship Id="rId4" Type="http://schemas.openxmlformats.org/officeDocument/2006/relationships/image" Target="../media/image74.wmf"/><Relationship Id="rId3" Type="http://schemas.openxmlformats.org/officeDocument/2006/relationships/oleObject" Target="../embeddings/oleObject77.bin"/><Relationship Id="rId2" Type="http://schemas.openxmlformats.org/officeDocument/2006/relationships/image" Target="../media/image73.wmf"/><Relationship Id="rId1" Type="http://schemas.openxmlformats.org/officeDocument/2006/relationships/oleObject" Target="../embeddings/oleObject76.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9.wmf"/><Relationship Id="rId7" Type="http://schemas.openxmlformats.org/officeDocument/2006/relationships/oleObject" Target="../embeddings/oleObject82.bin"/><Relationship Id="rId6" Type="http://schemas.openxmlformats.org/officeDocument/2006/relationships/image" Target="../media/image78.wmf"/><Relationship Id="rId5" Type="http://schemas.openxmlformats.org/officeDocument/2006/relationships/oleObject" Target="../embeddings/oleObject81.bin"/><Relationship Id="rId4" Type="http://schemas.openxmlformats.org/officeDocument/2006/relationships/image" Target="../media/image77.wmf"/><Relationship Id="rId3" Type="http://schemas.openxmlformats.org/officeDocument/2006/relationships/oleObject" Target="../embeddings/oleObject80.bin"/><Relationship Id="rId2" Type="http://schemas.openxmlformats.org/officeDocument/2006/relationships/image" Target="../media/image76.wmf"/><Relationship Id="rId10" Type="http://schemas.openxmlformats.org/officeDocument/2006/relationships/vmlDrawing" Target="../drawings/vmlDrawing22.vml"/><Relationship Id="rId1" Type="http://schemas.openxmlformats.org/officeDocument/2006/relationships/oleObject" Target="../embeddings/oleObject7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81.wmf"/><Relationship Id="rId3" Type="http://schemas.openxmlformats.org/officeDocument/2006/relationships/oleObject" Target="../embeddings/oleObject84.bin"/><Relationship Id="rId2" Type="http://schemas.openxmlformats.org/officeDocument/2006/relationships/image" Target="../media/image80.wmf"/><Relationship Id="rId1" Type="http://schemas.openxmlformats.org/officeDocument/2006/relationships/oleObject" Target="../embeddings/oleObject83.bin"/></Relationships>
</file>

<file path=ppt/slides/_rels/slide31.x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oleObject" Target="../embeddings/oleObject89.bin"/><Relationship Id="rId7" Type="http://schemas.openxmlformats.org/officeDocument/2006/relationships/oleObject" Target="../embeddings/oleObject88.bin"/><Relationship Id="rId6" Type="http://schemas.openxmlformats.org/officeDocument/2006/relationships/image" Target="../media/image82.wmf"/><Relationship Id="rId5" Type="http://schemas.openxmlformats.org/officeDocument/2006/relationships/oleObject" Target="../embeddings/oleObject87.bin"/><Relationship Id="rId4" Type="http://schemas.openxmlformats.org/officeDocument/2006/relationships/image" Target="../media/image74.wmf"/><Relationship Id="rId3" Type="http://schemas.openxmlformats.org/officeDocument/2006/relationships/oleObject" Target="../embeddings/oleObject86.bin"/><Relationship Id="rId2" Type="http://schemas.openxmlformats.org/officeDocument/2006/relationships/image" Target="../media/image73.wmf"/><Relationship Id="rId14" Type="http://schemas.openxmlformats.org/officeDocument/2006/relationships/vmlDrawing" Target="../drawings/vmlDrawing24.vml"/><Relationship Id="rId13" Type="http://schemas.openxmlformats.org/officeDocument/2006/relationships/slideLayout" Target="../slideLayouts/slideLayout2.xml"/><Relationship Id="rId12" Type="http://schemas.openxmlformats.org/officeDocument/2006/relationships/oleObject" Target="../embeddings/oleObject91.bin"/><Relationship Id="rId11" Type="http://schemas.openxmlformats.org/officeDocument/2006/relationships/image" Target="../media/image84.wmf"/><Relationship Id="rId10" Type="http://schemas.openxmlformats.org/officeDocument/2006/relationships/oleObject" Target="../embeddings/oleObject90.bin"/><Relationship Id="rId1" Type="http://schemas.openxmlformats.org/officeDocument/2006/relationships/oleObject" Target="../embeddings/oleObject85.bin"/></Relationships>
</file>

<file path=ppt/slides/_rels/slide32.x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oleObject" Target="../embeddings/oleObject96.bin"/><Relationship Id="rId7" Type="http://schemas.openxmlformats.org/officeDocument/2006/relationships/oleObject" Target="../embeddings/oleObject95.bin"/><Relationship Id="rId6" Type="http://schemas.openxmlformats.org/officeDocument/2006/relationships/image" Target="../media/image85.wmf"/><Relationship Id="rId5" Type="http://schemas.openxmlformats.org/officeDocument/2006/relationships/oleObject" Target="../embeddings/oleObject94.bin"/><Relationship Id="rId4" Type="http://schemas.openxmlformats.org/officeDocument/2006/relationships/image" Target="../media/image84.wmf"/><Relationship Id="rId3" Type="http://schemas.openxmlformats.org/officeDocument/2006/relationships/oleObject" Target="../embeddings/oleObject93.bin"/><Relationship Id="rId2" Type="http://schemas.openxmlformats.org/officeDocument/2006/relationships/image" Target="../media/image74.wmf"/><Relationship Id="rId11" Type="http://schemas.openxmlformats.org/officeDocument/2006/relationships/vmlDrawing" Target="../drawings/vmlDrawing25.vml"/><Relationship Id="rId10" Type="http://schemas.openxmlformats.org/officeDocument/2006/relationships/slideLayout" Target="../slideLayouts/slideLayout2.xml"/><Relationship Id="rId1" Type="http://schemas.openxmlformats.org/officeDocument/2006/relationships/oleObject" Target="../embeddings/oleObject92.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87.wmf"/><Relationship Id="rId1" Type="http://schemas.openxmlformats.org/officeDocument/2006/relationships/oleObject" Target="../embeddings/oleObject97.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88.wmf"/><Relationship Id="rId1" Type="http://schemas.openxmlformats.org/officeDocument/2006/relationships/oleObject" Target="../embeddings/oleObject98.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89.wmf"/><Relationship Id="rId1"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91.wmf"/><Relationship Id="rId3" Type="http://schemas.openxmlformats.org/officeDocument/2006/relationships/oleObject" Target="../embeddings/oleObject101.bin"/><Relationship Id="rId2" Type="http://schemas.openxmlformats.org/officeDocument/2006/relationships/image" Target="../media/image90.wmf"/><Relationship Id="rId1" Type="http://schemas.openxmlformats.org/officeDocument/2006/relationships/oleObject" Target="../embeddings/oleObject100.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93.wmf"/><Relationship Id="rId3" Type="http://schemas.openxmlformats.org/officeDocument/2006/relationships/oleObject" Target="../embeddings/oleObject103.bin"/><Relationship Id="rId2" Type="http://schemas.openxmlformats.org/officeDocument/2006/relationships/image" Target="../media/image92.wmf"/><Relationship Id="rId1" Type="http://schemas.openxmlformats.org/officeDocument/2006/relationships/oleObject" Target="../embeddings/oleObject102.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97.wmf"/><Relationship Id="rId7" Type="http://schemas.openxmlformats.org/officeDocument/2006/relationships/oleObject" Target="../embeddings/oleObject107.bin"/><Relationship Id="rId6" Type="http://schemas.openxmlformats.org/officeDocument/2006/relationships/image" Target="../media/image96.wmf"/><Relationship Id="rId5" Type="http://schemas.openxmlformats.org/officeDocument/2006/relationships/oleObject" Target="../embeddings/oleObject106.bin"/><Relationship Id="rId4" Type="http://schemas.openxmlformats.org/officeDocument/2006/relationships/image" Target="../media/image95.wmf"/><Relationship Id="rId3" Type="http://schemas.openxmlformats.org/officeDocument/2006/relationships/oleObject" Target="../embeddings/oleObject105.bin"/><Relationship Id="rId2" Type="http://schemas.openxmlformats.org/officeDocument/2006/relationships/image" Target="../media/image94.wmf"/><Relationship Id="rId12" Type="http://schemas.openxmlformats.org/officeDocument/2006/relationships/vmlDrawing" Target="../drawings/vmlDrawing31.vml"/><Relationship Id="rId11" Type="http://schemas.openxmlformats.org/officeDocument/2006/relationships/slideLayout" Target="../slideLayouts/slideLayout2.xml"/><Relationship Id="rId10" Type="http://schemas.openxmlformats.org/officeDocument/2006/relationships/image" Target="../media/image98.wmf"/><Relationship Id="rId1" Type="http://schemas.openxmlformats.org/officeDocument/2006/relationships/oleObject" Target="../embeddings/oleObject10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100.wmf"/><Relationship Id="rId3" Type="http://schemas.openxmlformats.org/officeDocument/2006/relationships/oleObject" Target="../embeddings/oleObject110.bin"/><Relationship Id="rId2" Type="http://schemas.openxmlformats.org/officeDocument/2006/relationships/image" Target="../media/image99.wmf"/><Relationship Id="rId1"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2.xml"/><Relationship Id="rId4" Type="http://schemas.openxmlformats.org/officeDocument/2006/relationships/image" Target="../media/image102.wmf"/><Relationship Id="rId3" Type="http://schemas.openxmlformats.org/officeDocument/2006/relationships/oleObject" Target="../embeddings/oleObject113.bin"/><Relationship Id="rId2" Type="http://schemas.openxmlformats.org/officeDocument/2006/relationships/image" Target="../media/image11.wmf"/><Relationship Id="rId1" Type="http://schemas.openxmlformats.org/officeDocument/2006/relationships/oleObject" Target="../embeddings/oleObject112.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104.wmf"/><Relationship Id="rId3" Type="http://schemas.openxmlformats.org/officeDocument/2006/relationships/oleObject" Target="../embeddings/oleObject115.bin"/><Relationship Id="rId2" Type="http://schemas.openxmlformats.org/officeDocument/2006/relationships/image" Target="../media/image103.wmf"/><Relationship Id="rId1" Type="http://schemas.openxmlformats.org/officeDocument/2006/relationships/oleObject" Target="../embeddings/oleObject11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105.wmf"/><Relationship Id="rId1" Type="http://schemas.openxmlformats.org/officeDocument/2006/relationships/oleObject" Target="../embeddings/oleObject11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7.xml"/><Relationship Id="rId4" Type="http://schemas.openxmlformats.org/officeDocument/2006/relationships/image" Target="../media/image107.wmf"/><Relationship Id="rId3" Type="http://schemas.openxmlformats.org/officeDocument/2006/relationships/oleObject" Target="../embeddings/oleObject118.bin"/><Relationship Id="rId2" Type="http://schemas.openxmlformats.org/officeDocument/2006/relationships/image" Target="../media/image106.wmf"/><Relationship Id="rId1" Type="http://schemas.openxmlformats.org/officeDocument/2006/relationships/oleObject" Target="../embeddings/oleObject117.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10.wmf"/><Relationship Id="rId5" Type="http://schemas.openxmlformats.org/officeDocument/2006/relationships/oleObject" Target="../embeddings/oleObject121.bin"/><Relationship Id="rId4" Type="http://schemas.openxmlformats.org/officeDocument/2006/relationships/image" Target="../media/image109.wmf"/><Relationship Id="rId3" Type="http://schemas.openxmlformats.org/officeDocument/2006/relationships/oleObject" Target="../embeddings/oleObject120.bin"/><Relationship Id="rId2" Type="http://schemas.openxmlformats.org/officeDocument/2006/relationships/image" Target="../media/image108.wmf"/><Relationship Id="rId1" Type="http://schemas.openxmlformats.org/officeDocument/2006/relationships/oleObject" Target="../embeddings/oleObject119.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4.wmf"/><Relationship Id="rId7" Type="http://schemas.openxmlformats.org/officeDocument/2006/relationships/oleObject" Target="../embeddings/oleObject125.bin"/><Relationship Id="rId6" Type="http://schemas.openxmlformats.org/officeDocument/2006/relationships/image" Target="../media/image113.wmf"/><Relationship Id="rId5" Type="http://schemas.openxmlformats.org/officeDocument/2006/relationships/oleObject" Target="../embeddings/oleObject124.bin"/><Relationship Id="rId4" Type="http://schemas.openxmlformats.org/officeDocument/2006/relationships/image" Target="../media/image112.wmf"/><Relationship Id="rId3" Type="http://schemas.openxmlformats.org/officeDocument/2006/relationships/oleObject" Target="../embeddings/oleObject123.bin"/><Relationship Id="rId2" Type="http://schemas.openxmlformats.org/officeDocument/2006/relationships/image" Target="../media/image111.wmf"/><Relationship Id="rId12" Type="http://schemas.openxmlformats.org/officeDocument/2006/relationships/vmlDrawing" Target="../drawings/vmlDrawing39.vml"/><Relationship Id="rId11" Type="http://schemas.openxmlformats.org/officeDocument/2006/relationships/slideLayout" Target="../slideLayouts/slideLayout7.xml"/><Relationship Id="rId10" Type="http://schemas.openxmlformats.org/officeDocument/2006/relationships/image" Target="../media/image115.wmf"/><Relationship Id="rId1" Type="http://schemas.openxmlformats.org/officeDocument/2006/relationships/oleObject" Target="../embeddings/oleObject122.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19.wmf"/><Relationship Id="rId7" Type="http://schemas.openxmlformats.org/officeDocument/2006/relationships/oleObject" Target="../embeddings/oleObject130.bin"/><Relationship Id="rId6" Type="http://schemas.openxmlformats.org/officeDocument/2006/relationships/image" Target="../media/image118.wmf"/><Relationship Id="rId5" Type="http://schemas.openxmlformats.org/officeDocument/2006/relationships/oleObject" Target="../embeddings/oleObject129.bin"/><Relationship Id="rId4" Type="http://schemas.openxmlformats.org/officeDocument/2006/relationships/image" Target="../media/image117.wmf"/><Relationship Id="rId3" Type="http://schemas.openxmlformats.org/officeDocument/2006/relationships/oleObject" Target="../embeddings/oleObject128.bin"/><Relationship Id="rId2" Type="http://schemas.openxmlformats.org/officeDocument/2006/relationships/image" Target="../media/image116.wmf"/><Relationship Id="rId18" Type="http://schemas.openxmlformats.org/officeDocument/2006/relationships/vmlDrawing" Target="../drawings/vmlDrawing40.vml"/><Relationship Id="rId17" Type="http://schemas.openxmlformats.org/officeDocument/2006/relationships/slideLayout" Target="../slideLayouts/slideLayout7.xml"/><Relationship Id="rId16" Type="http://schemas.openxmlformats.org/officeDocument/2006/relationships/image" Target="../media/image123.wmf"/><Relationship Id="rId15" Type="http://schemas.openxmlformats.org/officeDocument/2006/relationships/oleObject" Target="../embeddings/oleObject134.bin"/><Relationship Id="rId14" Type="http://schemas.openxmlformats.org/officeDocument/2006/relationships/image" Target="../media/image122.wmf"/><Relationship Id="rId13" Type="http://schemas.openxmlformats.org/officeDocument/2006/relationships/oleObject" Target="../embeddings/oleObject133.bin"/><Relationship Id="rId12" Type="http://schemas.openxmlformats.org/officeDocument/2006/relationships/image" Target="../media/image121.wmf"/><Relationship Id="rId11" Type="http://schemas.openxmlformats.org/officeDocument/2006/relationships/oleObject" Target="../embeddings/oleObject132.bin"/><Relationship Id="rId10" Type="http://schemas.openxmlformats.org/officeDocument/2006/relationships/image" Target="../media/image120.wmf"/><Relationship Id="rId1" Type="http://schemas.openxmlformats.org/officeDocument/2006/relationships/oleObject" Target="../embeddings/oleObject12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125.wmf"/><Relationship Id="rId3" Type="http://schemas.openxmlformats.org/officeDocument/2006/relationships/oleObject" Target="../embeddings/oleObject136.bin"/><Relationship Id="rId2" Type="http://schemas.openxmlformats.org/officeDocument/2006/relationships/image" Target="../media/image124.wmf"/><Relationship Id="rId1" Type="http://schemas.openxmlformats.org/officeDocument/2006/relationships/oleObject" Target="../embeddings/oleObject135.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7.xml"/><Relationship Id="rId4" Type="http://schemas.openxmlformats.org/officeDocument/2006/relationships/image" Target="../media/image125.wmf"/><Relationship Id="rId3" Type="http://schemas.openxmlformats.org/officeDocument/2006/relationships/oleObject" Target="../embeddings/oleObject138.bin"/><Relationship Id="rId2" Type="http://schemas.openxmlformats.org/officeDocument/2006/relationships/image" Target="../media/image126.wmf"/><Relationship Id="rId1" Type="http://schemas.openxmlformats.org/officeDocument/2006/relationships/oleObject" Target="../embeddings/oleObject137.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7.xml"/><Relationship Id="rId4" Type="http://schemas.openxmlformats.org/officeDocument/2006/relationships/image" Target="../media/image126.wmf"/><Relationship Id="rId3" Type="http://schemas.openxmlformats.org/officeDocument/2006/relationships/oleObject" Target="../embeddings/oleObject140.bin"/><Relationship Id="rId2" Type="http://schemas.openxmlformats.org/officeDocument/2006/relationships/image" Target="../media/image125.wmf"/><Relationship Id="rId1" Type="http://schemas.openxmlformats.org/officeDocument/2006/relationships/oleObject" Target="../embeddings/oleObject13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28.wmf"/><Relationship Id="rId7" Type="http://schemas.openxmlformats.org/officeDocument/2006/relationships/oleObject" Target="../embeddings/oleObject144.bin"/><Relationship Id="rId6" Type="http://schemas.openxmlformats.org/officeDocument/2006/relationships/image" Target="../media/image127.wmf"/><Relationship Id="rId5" Type="http://schemas.openxmlformats.org/officeDocument/2006/relationships/oleObject" Target="../embeddings/oleObject143.bin"/><Relationship Id="rId4" Type="http://schemas.openxmlformats.org/officeDocument/2006/relationships/image" Target="../media/image126.wmf"/><Relationship Id="rId3" Type="http://schemas.openxmlformats.org/officeDocument/2006/relationships/oleObject" Target="../embeddings/oleObject142.bin"/><Relationship Id="rId23" Type="http://schemas.openxmlformats.org/officeDocument/2006/relationships/vmlDrawing" Target="../drawings/vmlDrawing44.vml"/><Relationship Id="rId22" Type="http://schemas.openxmlformats.org/officeDocument/2006/relationships/slideLayout" Target="../slideLayouts/slideLayout2.xml"/><Relationship Id="rId21" Type="http://schemas.openxmlformats.org/officeDocument/2006/relationships/image" Target="../media/image133.wmf"/><Relationship Id="rId20" Type="http://schemas.openxmlformats.org/officeDocument/2006/relationships/oleObject" Target="../embeddings/oleObject152.bin"/><Relationship Id="rId2" Type="http://schemas.openxmlformats.org/officeDocument/2006/relationships/image" Target="../media/image125.wmf"/><Relationship Id="rId19" Type="http://schemas.openxmlformats.org/officeDocument/2006/relationships/image" Target="../media/image132.wmf"/><Relationship Id="rId18" Type="http://schemas.openxmlformats.org/officeDocument/2006/relationships/oleObject" Target="../embeddings/oleObject151.bin"/><Relationship Id="rId17" Type="http://schemas.openxmlformats.org/officeDocument/2006/relationships/image" Target="../media/image131.wmf"/><Relationship Id="rId16" Type="http://schemas.openxmlformats.org/officeDocument/2006/relationships/oleObject" Target="../embeddings/oleObject150.bin"/><Relationship Id="rId15" Type="http://schemas.openxmlformats.org/officeDocument/2006/relationships/image" Target="../media/image130.wmf"/><Relationship Id="rId14" Type="http://schemas.openxmlformats.org/officeDocument/2006/relationships/oleObject" Target="../embeddings/oleObject149.bin"/><Relationship Id="rId13" Type="http://schemas.openxmlformats.org/officeDocument/2006/relationships/oleObject" Target="../embeddings/oleObject148.bin"/><Relationship Id="rId12" Type="http://schemas.openxmlformats.org/officeDocument/2006/relationships/oleObject" Target="../embeddings/oleObject147.bin"/><Relationship Id="rId11" Type="http://schemas.openxmlformats.org/officeDocument/2006/relationships/image" Target="../media/image129.wmf"/><Relationship Id="rId10" Type="http://schemas.openxmlformats.org/officeDocument/2006/relationships/oleObject" Target="../embeddings/oleObject146.bin"/><Relationship Id="rId1" Type="http://schemas.openxmlformats.org/officeDocument/2006/relationships/oleObject" Target="../embeddings/oleObject141.bin"/></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38.wmf"/><Relationship Id="rId7" Type="http://schemas.openxmlformats.org/officeDocument/2006/relationships/oleObject" Target="../embeddings/oleObject156.bin"/><Relationship Id="rId6" Type="http://schemas.openxmlformats.org/officeDocument/2006/relationships/image" Target="../media/image137.wmf"/><Relationship Id="rId5" Type="http://schemas.openxmlformats.org/officeDocument/2006/relationships/oleObject" Target="../embeddings/oleObject155.bin"/><Relationship Id="rId4" Type="http://schemas.openxmlformats.org/officeDocument/2006/relationships/image" Target="../media/image136.wmf"/><Relationship Id="rId3" Type="http://schemas.openxmlformats.org/officeDocument/2006/relationships/oleObject" Target="../embeddings/oleObject154.bin"/><Relationship Id="rId2" Type="http://schemas.openxmlformats.org/officeDocument/2006/relationships/image" Target="../media/image135.wmf"/><Relationship Id="rId13" Type="http://schemas.openxmlformats.org/officeDocument/2006/relationships/vmlDrawing" Target="../drawings/vmlDrawing45.vml"/><Relationship Id="rId12" Type="http://schemas.openxmlformats.org/officeDocument/2006/relationships/slideLayout" Target="../slideLayouts/slideLayout2.xml"/><Relationship Id="rId11" Type="http://schemas.openxmlformats.org/officeDocument/2006/relationships/oleObject" Target="../embeddings/oleObject158.bin"/><Relationship Id="rId10" Type="http://schemas.openxmlformats.org/officeDocument/2006/relationships/image" Target="../media/image139.wmf"/><Relationship Id="rId1" Type="http://schemas.openxmlformats.org/officeDocument/2006/relationships/oleObject" Target="../embeddings/oleObject153.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140.wmf"/><Relationship Id="rId1" Type="http://schemas.openxmlformats.org/officeDocument/2006/relationships/oleObject" Target="../embeddings/oleObject159.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8.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latin typeface="黑体" panose="02010609060101010101" charset="-122"/>
                <a:ea typeface="黑体" panose="02010609060101010101" charset="-122"/>
              </a:rPr>
              <a:t>快速傅里叶变换</a:t>
            </a:r>
            <a:endParaRPr lang="zh-CN" altLang="en-US">
              <a:latin typeface="黑体" panose="02010609060101010101" charset="-122"/>
              <a:ea typeface="黑体" panose="02010609060101010101" charset="-122"/>
            </a:endParaRPr>
          </a:p>
        </p:txBody>
      </p:sp>
      <p:sp>
        <p:nvSpPr>
          <p:cNvPr id="3" name="副标题 2"/>
          <p:cNvSpPr>
            <a:spLocks noGrp="1"/>
          </p:cNvSpPr>
          <p:nvPr>
            <p:ph type="subTitle" idx="1"/>
          </p:nvPr>
        </p:nvSpPr>
        <p:spPr>
          <a:xfrm>
            <a:off x="1524000" y="4021138"/>
            <a:ext cx="9144000" cy="1655762"/>
          </a:xfrm>
        </p:spPr>
        <p:txBody>
          <a:bodyPr/>
          <a:p>
            <a:r>
              <a:rPr lang="zh-CN" altLang="en-US" sz="3200">
                <a:latin typeface="楷体" panose="02010609060101010101" charset="-122"/>
                <a:ea typeface="楷体" panose="02010609060101010101" charset="-122"/>
                <a:cs typeface="楷体" panose="02010609060101010101" charset="-122"/>
              </a:rPr>
              <a:t>中山纪念中学 宋新波</a:t>
            </a:r>
            <a:endParaRPr lang="zh-CN" altLang="en-US" sz="32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多项式插值的唯一性</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latin typeface="楷体" panose="02010609060101010101" charset="-122"/>
                <a:ea typeface="楷体" panose="02010609060101010101" charset="-122"/>
                <a:cs typeface="楷体" panose="02010609060101010101" charset="-122"/>
              </a:rPr>
              <a:t>定理：对于任意</a:t>
            </a:r>
            <a:r>
              <a:rPr lang="en-US" altLang="zh-CN">
                <a:latin typeface="楷体" panose="02010609060101010101" charset="-122"/>
                <a:ea typeface="楷体" panose="02010609060101010101" charset="-122"/>
                <a:cs typeface="楷体" panose="02010609060101010101" charset="-122"/>
              </a:rPr>
              <a:t>n</a:t>
            </a:r>
            <a:r>
              <a:rPr lang="zh-CN" altLang="en-US">
                <a:latin typeface="楷体" panose="02010609060101010101" charset="-122"/>
                <a:ea typeface="楷体" panose="02010609060101010101" charset="-122"/>
                <a:cs typeface="楷体" panose="02010609060101010101" charset="-122"/>
              </a:rPr>
              <a:t>个不同点值对组成的集合</a:t>
            </a:r>
            <a:endParaRPr lang="zh-CN" altLang="en-US">
              <a:latin typeface="楷体" panose="02010609060101010101" charset="-122"/>
              <a:ea typeface="楷体" panose="02010609060101010101" charset="-122"/>
              <a:cs typeface="楷体" panose="02010609060101010101" charset="-122"/>
            </a:endParaRPr>
          </a:p>
          <a:p>
            <a:pPr marL="0" indent="0">
              <a:buNone/>
            </a:pP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存在唯一的次数界为</a:t>
            </a:r>
            <a:r>
              <a:rPr lang="en-US" altLang="zh-CN">
                <a:latin typeface="楷体" panose="02010609060101010101" charset="-122"/>
                <a:ea typeface="楷体" panose="02010609060101010101" charset="-122"/>
                <a:cs typeface="楷体" panose="02010609060101010101" charset="-122"/>
              </a:rPr>
              <a:t>n</a:t>
            </a:r>
            <a:r>
              <a:rPr lang="zh-CN" altLang="en-US">
                <a:latin typeface="楷体" panose="02010609060101010101" charset="-122"/>
                <a:ea typeface="楷体" panose="02010609060101010101" charset="-122"/>
                <a:cs typeface="楷体" panose="02010609060101010101" charset="-122"/>
              </a:rPr>
              <a:t>的多项式</a:t>
            </a:r>
            <a:r>
              <a:rPr lang="en-US" altLang="zh-CN">
                <a:latin typeface="楷体" panose="02010609060101010101" charset="-122"/>
                <a:ea typeface="楷体" panose="02010609060101010101" charset="-122"/>
                <a:cs typeface="楷体" panose="02010609060101010101" charset="-122"/>
              </a:rPr>
              <a:t>A(x)</a:t>
            </a:r>
            <a:r>
              <a:rPr lang="zh-CN" altLang="en-US">
                <a:latin typeface="楷体" panose="02010609060101010101" charset="-122"/>
                <a:ea typeface="楷体" panose="02010609060101010101" charset="-122"/>
                <a:cs typeface="楷体" panose="02010609060101010101" charset="-122"/>
              </a:rPr>
              <a:t>，满足                                                        </a:t>
            </a:r>
            <a:endParaRPr lang="zh-CN" altLang="en-US">
              <a:latin typeface="楷体" panose="02010609060101010101" charset="-122"/>
              <a:ea typeface="楷体" panose="02010609060101010101" charset="-122"/>
              <a:cs typeface="楷体" panose="02010609060101010101" charset="-122"/>
            </a:endParaRPr>
          </a:p>
        </p:txBody>
      </p:sp>
      <p:graphicFrame>
        <p:nvGraphicFramePr>
          <p:cNvPr id="12292" name="对象 12291"/>
          <p:cNvGraphicFramePr>
            <a:graphicFrameLocks noChangeAspect="1"/>
          </p:cNvGraphicFramePr>
          <p:nvPr/>
        </p:nvGraphicFramePr>
        <p:xfrm>
          <a:off x="3155315" y="2282825"/>
          <a:ext cx="4662805" cy="545465"/>
        </p:xfrm>
        <a:graphic>
          <a:graphicData uri="http://schemas.openxmlformats.org/presentationml/2006/ole">
            <mc:AlternateContent xmlns:mc="http://schemas.openxmlformats.org/markup-compatibility/2006">
              <mc:Choice xmlns:v="urn:schemas-microsoft-com:vml" Requires="v">
                <p:oleObj spid="_x0000_s3082" name="" r:id="rId1" imgW="46939200" imgH="5486400" progId="Equation.3">
                  <p:embed/>
                </p:oleObj>
              </mc:Choice>
              <mc:Fallback>
                <p:oleObj name="" r:id="rId1" imgW="46939200" imgH="5486400" progId="Equation.3">
                  <p:embed/>
                  <p:pic>
                    <p:nvPicPr>
                      <p:cNvPr id="0" name="图片 3081"/>
                      <p:cNvPicPr/>
                      <p:nvPr/>
                    </p:nvPicPr>
                    <p:blipFill>
                      <a:blip r:embed="rId2"/>
                      <a:stretch>
                        <a:fillRect/>
                      </a:stretch>
                    </p:blipFill>
                    <p:spPr>
                      <a:xfrm>
                        <a:off x="3155315" y="2282825"/>
                        <a:ext cx="4662805" cy="545465"/>
                      </a:xfrm>
                      <a:prstGeom prst="rect">
                        <a:avLst/>
                      </a:prstGeom>
                      <a:noFill/>
                      <a:ln w="38100">
                        <a:noFill/>
                        <a:miter/>
                      </a:ln>
                    </p:spPr>
                  </p:pic>
                </p:oleObj>
              </mc:Fallback>
            </mc:AlternateContent>
          </a:graphicData>
        </a:graphic>
      </p:graphicFrame>
      <p:graphicFrame>
        <p:nvGraphicFramePr>
          <p:cNvPr id="12293" name="对象 12292"/>
          <p:cNvGraphicFramePr>
            <a:graphicFrameLocks noChangeAspect="1"/>
          </p:cNvGraphicFramePr>
          <p:nvPr/>
        </p:nvGraphicFramePr>
        <p:xfrm>
          <a:off x="7555865" y="2754630"/>
          <a:ext cx="3797935" cy="579755"/>
        </p:xfrm>
        <a:graphic>
          <a:graphicData uri="http://schemas.openxmlformats.org/presentationml/2006/ole">
            <mc:AlternateContent xmlns:mc="http://schemas.openxmlformats.org/markup-compatibility/2006">
              <mc:Choice xmlns:v="urn:schemas-microsoft-com:vml" Requires="v">
                <p:oleObj spid="_x0000_s3083" name="" r:id="rId3" imgW="1498600" imgH="228600" progId="Equation.3">
                  <p:embed/>
                </p:oleObj>
              </mc:Choice>
              <mc:Fallback>
                <p:oleObj name="" r:id="rId3" imgW="1498600" imgH="228600" progId="Equation.3">
                  <p:embed/>
                  <p:pic>
                    <p:nvPicPr>
                      <p:cNvPr id="0" name="图片 3082"/>
                      <p:cNvPicPr/>
                      <p:nvPr/>
                    </p:nvPicPr>
                    <p:blipFill>
                      <a:blip r:embed="rId4"/>
                      <a:stretch>
                        <a:fillRect/>
                      </a:stretch>
                    </p:blipFill>
                    <p:spPr>
                      <a:xfrm>
                        <a:off x="7555865" y="2754630"/>
                        <a:ext cx="3797935" cy="5797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2"/>
                                        </p:tgtEl>
                                        <p:attrNameLst>
                                          <p:attrName>style.visibility</p:attrName>
                                        </p:attrNameLst>
                                      </p:cBhvr>
                                      <p:to>
                                        <p:strVal val="visible"/>
                                      </p:to>
                                    </p:set>
                                    <p:anim calcmode="lin" valueType="num">
                                      <p:cBhvr additive="base">
                                        <p:cTn id="15" dur="500" fill="hold"/>
                                        <p:tgtEl>
                                          <p:spTgt spid="12292"/>
                                        </p:tgtEl>
                                        <p:attrNameLst>
                                          <p:attrName>ppt_x</p:attrName>
                                        </p:attrNameLst>
                                      </p:cBhvr>
                                      <p:tavLst>
                                        <p:tav tm="0">
                                          <p:val>
                                            <p:strVal val="#ppt_x"/>
                                          </p:val>
                                        </p:tav>
                                        <p:tav tm="100000">
                                          <p:val>
                                            <p:strVal val="#ppt_x"/>
                                          </p:val>
                                        </p:tav>
                                      </p:tavLst>
                                    </p:anim>
                                    <p:anim calcmode="lin" valueType="num">
                                      <p:cBhvr additive="base">
                                        <p:cTn id="16" dur="500" fill="hold"/>
                                        <p:tgtEl>
                                          <p:spTgt spid="1229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93"/>
                                        </p:tgtEl>
                                        <p:attrNameLst>
                                          <p:attrName>style.visibility</p:attrName>
                                        </p:attrNameLst>
                                      </p:cBhvr>
                                      <p:to>
                                        <p:strVal val="visible"/>
                                      </p:to>
                                    </p:set>
                                    <p:anim calcmode="lin" valueType="num">
                                      <p:cBhvr additive="base">
                                        <p:cTn id="19" dur="500" fill="hold"/>
                                        <p:tgtEl>
                                          <p:spTgt spid="12293"/>
                                        </p:tgtEl>
                                        <p:attrNameLst>
                                          <p:attrName>ppt_x</p:attrName>
                                        </p:attrNameLst>
                                      </p:cBhvr>
                                      <p:tavLst>
                                        <p:tav tm="0">
                                          <p:val>
                                            <p:strVal val="#ppt_x"/>
                                          </p:val>
                                        </p:tav>
                                        <p:tav tm="100000">
                                          <p:val>
                                            <p:strVal val="#ppt_x"/>
                                          </p:val>
                                        </p:tav>
                                      </p:tavLst>
                                    </p:anim>
                                    <p:anim calcmode="lin" valueType="num">
                                      <p:cBhvr additive="base">
                                        <p:cTn id="20"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sym typeface="+mn-ea"/>
              </a:rPr>
              <a:t>多项式插值的唯一性</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610995"/>
            <a:ext cx="10515600" cy="4351338"/>
          </a:xfrm>
        </p:spPr>
        <p:txBody>
          <a:bodyPr/>
          <a:p>
            <a:r>
              <a:rPr lang="zh-CN" altLang="en-US">
                <a:latin typeface="楷体" panose="02010609060101010101" charset="-122"/>
                <a:ea typeface="楷体" panose="02010609060101010101" charset="-122"/>
              </a:rPr>
              <a:t>证明：点值表示法等价于矩阵方程</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左边的矩阵为范德蒙德矩阵，表示为</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用数学归纳法证明范德蒙德行列式</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5638165" y="3321050"/>
          <a:ext cx="915670" cy="215900"/>
        </p:xfrm>
        <a:graphic>
          <a:graphicData uri="http://schemas.openxmlformats.org/presentationml/2006/ole">
            <mc:AlternateContent xmlns:mc="http://schemas.openxmlformats.org/markup-compatibility/2006">
              <mc:Choice xmlns:v="urn:schemas-microsoft-com:vml" Requires="v">
                <p:oleObj spid="_x0000_s3073" name="" r:id="rId1" imgW="917575" imgH="216535" progId="Equation.KSEE3">
                  <p:embed/>
                </p:oleObj>
              </mc:Choice>
              <mc:Fallback>
                <p:oleObj name="" r:id="rId1" imgW="917575" imgH="216535" progId="Equation.KSEE3">
                  <p:embed/>
                  <p:pic>
                    <p:nvPicPr>
                      <p:cNvPr id="0" name="图片 3072"/>
                      <p:cNvPicPr/>
                      <p:nvPr/>
                    </p:nvPicPr>
                    <p:blipFill>
                      <a:blip r:embed="rId2"/>
                      <a:stretch>
                        <a:fillRect/>
                      </a:stretch>
                    </p:blipFill>
                    <p:spPr>
                      <a:xfrm>
                        <a:off x="5638165" y="3321050"/>
                        <a:ext cx="915670" cy="215900"/>
                      </a:xfrm>
                      <a:prstGeom prst="rect">
                        <a:avLst/>
                      </a:prstGeom>
                    </p:spPr>
                  </p:pic>
                </p:oleObj>
              </mc:Fallback>
            </mc:AlternateContent>
          </a:graphicData>
        </a:graphic>
      </p:graphicFrame>
      <p:grpSp>
        <p:nvGrpSpPr>
          <p:cNvPr id="10" name="组合 9"/>
          <p:cNvGrpSpPr/>
          <p:nvPr/>
        </p:nvGrpSpPr>
        <p:grpSpPr>
          <a:xfrm>
            <a:off x="673735" y="2362835"/>
            <a:ext cx="11098530" cy="2160905"/>
            <a:chOff x="1472" y="3474"/>
            <a:chExt cx="16164" cy="2893"/>
          </a:xfrm>
        </p:grpSpPr>
        <p:graphicFrame>
          <p:nvGraphicFramePr>
            <p:cNvPr id="5" name="对象 4">
              <a:hlinkClick r:id="" action="ppaction://ole?verb="/>
            </p:cNvPr>
            <p:cNvGraphicFramePr>
              <a:graphicFrameLocks noChangeAspect="1"/>
            </p:cNvGraphicFramePr>
            <p:nvPr/>
          </p:nvGraphicFramePr>
          <p:xfrm>
            <a:off x="1472" y="3724"/>
            <a:ext cx="3900" cy="2552"/>
          </p:xfrm>
          <a:graphic>
            <a:graphicData uri="http://schemas.openxmlformats.org/presentationml/2006/ole">
              <mc:AlternateContent xmlns:mc="http://schemas.openxmlformats.org/markup-compatibility/2006">
                <mc:Choice xmlns:v="urn:schemas-microsoft-com:vml" Requires="v">
                  <p:oleObj spid="_x0000_s3074" name="" r:id="rId3" imgW="2057400" imgH="1346200" progId="Equation.KSEE3">
                    <p:embed/>
                  </p:oleObj>
                </mc:Choice>
                <mc:Fallback>
                  <p:oleObj name="" r:id="rId3" imgW="2057400" imgH="1346200" progId="Equation.KSEE3">
                    <p:embed/>
                    <p:pic>
                      <p:nvPicPr>
                        <p:cNvPr id="0" name="图片 3073"/>
                        <p:cNvPicPr/>
                        <p:nvPr/>
                      </p:nvPicPr>
                      <p:blipFill>
                        <a:blip r:embed="rId4"/>
                        <a:stretch>
                          <a:fillRect/>
                        </a:stretch>
                      </p:blipFill>
                      <p:spPr>
                        <a:xfrm>
                          <a:off x="1472" y="3724"/>
                          <a:ext cx="3900" cy="2552"/>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489" y="3724"/>
            <a:ext cx="922" cy="2552"/>
          </p:xfrm>
          <a:graphic>
            <a:graphicData uri="http://schemas.openxmlformats.org/presentationml/2006/ole">
              <mc:AlternateContent xmlns:mc="http://schemas.openxmlformats.org/markup-compatibility/2006">
                <mc:Choice xmlns:v="urn:schemas-microsoft-com:vml" Requires="v">
                  <p:oleObj spid="_x0000_s3075" name="" r:id="rId5" imgW="431800" imgH="1193800" progId="Equation.KSEE3">
                    <p:embed/>
                  </p:oleObj>
                </mc:Choice>
                <mc:Fallback>
                  <p:oleObj name="" r:id="rId5" imgW="431800" imgH="1193800" progId="Equation.KSEE3">
                    <p:embed/>
                    <p:pic>
                      <p:nvPicPr>
                        <p:cNvPr id="0" name="图片 3074"/>
                        <p:cNvPicPr/>
                        <p:nvPr/>
                      </p:nvPicPr>
                      <p:blipFill>
                        <a:blip r:embed="rId6"/>
                        <a:stretch>
                          <a:fillRect/>
                        </a:stretch>
                      </p:blipFill>
                      <p:spPr>
                        <a:xfrm>
                          <a:off x="5489" y="3724"/>
                          <a:ext cx="922" cy="2552"/>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411" y="3724"/>
            <a:ext cx="1100" cy="2551"/>
          </p:xfrm>
          <a:graphic>
            <a:graphicData uri="http://schemas.openxmlformats.org/presentationml/2006/ole">
              <mc:AlternateContent xmlns:mc="http://schemas.openxmlformats.org/markup-compatibility/2006">
                <mc:Choice xmlns:v="urn:schemas-microsoft-com:vml" Requires="v">
                  <p:oleObj spid="_x0000_s3076" name="" r:id="rId7" imgW="558800" imgH="1295400" progId="Equation.KSEE3">
                    <p:embed/>
                  </p:oleObj>
                </mc:Choice>
                <mc:Fallback>
                  <p:oleObj name="" r:id="rId7" imgW="558800" imgH="1295400" progId="Equation.KSEE3">
                    <p:embed/>
                    <p:pic>
                      <p:nvPicPr>
                        <p:cNvPr id="0" name="图片 3075"/>
                        <p:cNvPicPr/>
                        <p:nvPr/>
                      </p:nvPicPr>
                      <p:blipFill>
                        <a:blip r:embed="rId8"/>
                        <a:stretch>
                          <a:fillRect/>
                        </a:stretch>
                      </p:blipFill>
                      <p:spPr>
                        <a:xfrm>
                          <a:off x="6411" y="3724"/>
                          <a:ext cx="1100" cy="2551"/>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733" y="3474"/>
            <a:ext cx="9903" cy="2893"/>
          </p:xfrm>
          <a:graphic>
            <a:graphicData uri="http://schemas.openxmlformats.org/presentationml/2006/ole">
              <mc:AlternateContent xmlns:mc="http://schemas.openxmlformats.org/markup-compatibility/2006">
                <mc:Choice xmlns:v="urn:schemas-microsoft-com:vml" Requires="v">
                  <p:oleObj spid="_x0000_s9" name="" r:id="rId9" imgW="4406900" imgH="1346200" progId="Equation.KSEE3">
                    <p:embed/>
                  </p:oleObj>
                </mc:Choice>
                <mc:Fallback>
                  <p:oleObj name="" r:id="rId9" imgW="4406900" imgH="1346200" progId="Equation.KSEE3">
                    <p:embed/>
                    <p:pic>
                      <p:nvPicPr>
                        <p:cNvPr id="0" name="图片 3073"/>
                        <p:cNvPicPr/>
                        <p:nvPr/>
                      </p:nvPicPr>
                      <p:blipFill>
                        <a:blip r:embed="rId10"/>
                        <a:stretch>
                          <a:fillRect/>
                        </a:stretch>
                      </p:blipFill>
                      <p:spPr>
                        <a:xfrm>
                          <a:off x="7733" y="3474"/>
                          <a:ext cx="9903" cy="2893"/>
                        </a:xfrm>
                        <a:prstGeom prst="rect">
                          <a:avLst/>
                        </a:prstGeom>
                      </p:spPr>
                    </p:pic>
                  </p:oleObj>
                </mc:Fallback>
              </mc:AlternateContent>
            </a:graphicData>
          </a:graphic>
        </p:graphicFrame>
      </p:grpSp>
      <p:graphicFrame>
        <p:nvGraphicFramePr>
          <p:cNvPr id="11" name="对象 10">
            <a:hlinkClick r:id="" action="ppaction://ole?verb="/>
          </p:cNvPr>
          <p:cNvGraphicFramePr>
            <a:graphicFrameLocks noChangeAspect="1"/>
          </p:cNvGraphicFramePr>
          <p:nvPr/>
        </p:nvGraphicFramePr>
        <p:xfrm>
          <a:off x="1182370" y="5142865"/>
          <a:ext cx="3288665" cy="865505"/>
        </p:xfrm>
        <a:graphic>
          <a:graphicData uri="http://schemas.openxmlformats.org/presentationml/2006/ole">
            <mc:AlternateContent xmlns:mc="http://schemas.openxmlformats.org/markup-compatibility/2006">
              <mc:Choice xmlns:v="urn:schemas-microsoft-com:vml" Requires="v">
                <p:oleObj spid="_x0000_s3077" name="" r:id="rId11" imgW="1930400" imgH="508000" progId="Equation.KSEE3">
                  <p:embed/>
                </p:oleObj>
              </mc:Choice>
              <mc:Fallback>
                <p:oleObj name="" r:id="rId11" imgW="1930400" imgH="508000" progId="Equation.KSEE3">
                  <p:embed/>
                  <p:pic>
                    <p:nvPicPr>
                      <p:cNvPr id="0" name="图片 3076"/>
                      <p:cNvPicPr/>
                      <p:nvPr/>
                    </p:nvPicPr>
                    <p:blipFill>
                      <a:blip r:embed="rId12"/>
                      <a:stretch>
                        <a:fillRect/>
                      </a:stretch>
                    </p:blipFill>
                    <p:spPr>
                      <a:xfrm>
                        <a:off x="1182370" y="5142865"/>
                        <a:ext cx="3288665" cy="86550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293620" y="2040255"/>
          <a:ext cx="1749425" cy="416560"/>
        </p:xfrm>
        <a:graphic>
          <a:graphicData uri="http://schemas.openxmlformats.org/presentationml/2006/ole">
            <mc:AlternateContent xmlns:mc="http://schemas.openxmlformats.org/markup-compatibility/2006">
              <mc:Choice xmlns:v="urn:schemas-microsoft-com:vml" Requires="v">
                <p:oleObj spid="_x0000_s3078" name="" r:id="rId13" imgW="1066800" imgH="254000" progId="Equation.KSEE3">
                  <p:embed/>
                </p:oleObj>
              </mc:Choice>
              <mc:Fallback>
                <p:oleObj name="" r:id="rId13" imgW="1066800" imgH="254000" progId="Equation.KSEE3">
                  <p:embed/>
                  <p:pic>
                    <p:nvPicPr>
                      <p:cNvPr id="0" name="图片 3077"/>
                      <p:cNvPicPr/>
                      <p:nvPr/>
                    </p:nvPicPr>
                    <p:blipFill>
                      <a:blip r:embed="rId14"/>
                      <a:stretch>
                        <a:fillRect/>
                      </a:stretch>
                    </p:blipFill>
                    <p:spPr>
                      <a:xfrm>
                        <a:off x="2293620" y="2040255"/>
                        <a:ext cx="1749425" cy="4165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sym typeface="+mn-ea"/>
              </a:rPr>
              <a:t>多项式插值的唯一性</a:t>
            </a:r>
            <a:endParaRPr lang="zh-CN" altLang="en-US"/>
          </a:p>
        </p:txBody>
      </p:sp>
      <p:sp>
        <p:nvSpPr>
          <p:cNvPr id="3" name="内容占位符 2"/>
          <p:cNvSpPr>
            <a:spLocks noGrp="1"/>
          </p:cNvSpPr>
          <p:nvPr>
            <p:ph idx="1"/>
          </p:nvPr>
        </p:nvSpPr>
        <p:spPr>
          <a:xfrm>
            <a:off x="838200" y="1511935"/>
            <a:ext cx="10515600" cy="4351338"/>
          </a:xfrm>
        </p:spPr>
        <p:txBody>
          <a:bodyPr/>
          <a:p>
            <a:r>
              <a:rPr lang="zh-CN" altLang="en-US">
                <a:latin typeface="楷体" panose="02010609060101010101" charset="-122"/>
                <a:ea typeface="楷体" panose="02010609060101010101" charset="-122"/>
              </a:rPr>
              <a:t>证明：设</a:t>
            </a:r>
            <a:r>
              <a:rPr lang="en-US" altLang="zh-CN">
                <a:latin typeface="楷体" panose="02010609060101010101" charset="-122"/>
                <a:ea typeface="楷体" panose="02010609060101010101" charset="-122"/>
              </a:rPr>
              <a:t>n&lt;=k</a:t>
            </a:r>
            <a:r>
              <a:rPr lang="zh-CN" altLang="en-US">
                <a:latin typeface="楷体" panose="02010609060101010101" charset="-122"/>
                <a:ea typeface="楷体" panose="02010609060101010101" charset="-122"/>
              </a:rPr>
              <a:t>成立，要证</a:t>
            </a:r>
            <a:r>
              <a:rPr lang="en-US" altLang="zh-CN">
                <a:latin typeface="楷体" panose="02010609060101010101" charset="-122"/>
                <a:ea typeface="楷体" panose="02010609060101010101" charset="-122"/>
              </a:rPr>
              <a:t>k+1</a:t>
            </a:r>
            <a:r>
              <a:rPr lang="zh-CN" altLang="en-US">
                <a:latin typeface="楷体" panose="02010609060101010101" charset="-122"/>
                <a:ea typeface="楷体" panose="02010609060101010101" charset="-122"/>
              </a:rPr>
              <a:t>阶范德蒙德行列式也成立。从最后一列开始每一列减去前一列的  倍，有：</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p:txBody>
      </p:sp>
      <p:graphicFrame>
        <p:nvGraphicFramePr>
          <p:cNvPr id="8" name="对象 7">
            <a:hlinkClick r:id="" action="ppaction://ole?verb="/>
          </p:cNvPr>
          <p:cNvGraphicFramePr>
            <a:graphicFrameLocks noChangeAspect="1"/>
          </p:cNvGraphicFramePr>
          <p:nvPr/>
        </p:nvGraphicFramePr>
        <p:xfrm>
          <a:off x="1045845" y="2386330"/>
          <a:ext cx="9549765" cy="3893185"/>
        </p:xfrm>
        <a:graphic>
          <a:graphicData uri="http://schemas.openxmlformats.org/presentationml/2006/ole">
            <mc:AlternateContent xmlns:mc="http://schemas.openxmlformats.org/markup-compatibility/2006">
              <mc:Choice xmlns:v="urn:schemas-microsoft-com:vml" Requires="v">
                <p:oleObj spid="_x0000_s3074" name="" r:id="rId1" imgW="5981700" imgH="2438400" progId="Equation.KSEE3">
                  <p:embed/>
                </p:oleObj>
              </mc:Choice>
              <mc:Fallback>
                <p:oleObj name="" r:id="rId1" imgW="5981700" imgH="2438400" progId="Equation.KSEE3">
                  <p:embed/>
                  <p:pic>
                    <p:nvPicPr>
                      <p:cNvPr id="0" name="图片 3073"/>
                      <p:cNvPicPr/>
                      <p:nvPr/>
                    </p:nvPicPr>
                    <p:blipFill>
                      <a:blip r:embed="rId2"/>
                      <a:stretch>
                        <a:fillRect/>
                      </a:stretch>
                    </p:blipFill>
                    <p:spPr>
                      <a:xfrm>
                        <a:off x="1045845" y="2386330"/>
                        <a:ext cx="9549765" cy="389318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812155" y="1842135"/>
          <a:ext cx="360680" cy="450850"/>
        </p:xfrm>
        <a:graphic>
          <a:graphicData uri="http://schemas.openxmlformats.org/presentationml/2006/ole">
            <mc:AlternateContent xmlns:mc="http://schemas.openxmlformats.org/markup-compatibility/2006">
              <mc:Choice xmlns:v="urn:schemas-microsoft-com:vml" Requires="v">
                <p:oleObj spid="_x0000_s4097" name="" r:id="rId3" imgW="203200" imgH="254000" progId="Equation.KSEE3">
                  <p:embed/>
                </p:oleObj>
              </mc:Choice>
              <mc:Fallback>
                <p:oleObj name="" r:id="rId3" imgW="203200" imgH="254000" progId="Equation.KSEE3">
                  <p:embed/>
                  <p:pic>
                    <p:nvPicPr>
                      <p:cNvPr id="0" name="图片 4096"/>
                      <p:cNvPicPr/>
                      <p:nvPr/>
                    </p:nvPicPr>
                    <p:blipFill>
                      <a:blip r:embed="rId4"/>
                      <a:stretch>
                        <a:fillRect/>
                      </a:stretch>
                    </p:blipFill>
                    <p:spPr>
                      <a:xfrm>
                        <a:off x="5812155" y="1842135"/>
                        <a:ext cx="360680" cy="4508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sym typeface="+mn-ea"/>
              </a:rPr>
              <a:t>多项式插值的唯一性</a:t>
            </a:r>
            <a:endParaRPr lang="zh-CN" altLang="en-US"/>
          </a:p>
        </p:txBody>
      </p:sp>
      <p:sp>
        <p:nvSpPr>
          <p:cNvPr id="3" name="内容占位符 2"/>
          <p:cNvSpPr>
            <a:spLocks noGrp="1"/>
          </p:cNvSpPr>
          <p:nvPr>
            <p:ph idx="1"/>
          </p:nvPr>
        </p:nvSpPr>
        <p:spPr/>
        <p:txBody>
          <a:bodyPr/>
          <a:p>
            <a:r>
              <a:rPr lang="zh-CN" altLang="en-US">
                <a:latin typeface="楷体" panose="02010609060101010101" charset="-122"/>
                <a:ea typeface="楷体" panose="02010609060101010101" charset="-122"/>
                <a:cs typeface="楷体" panose="02010609060101010101" charset="-122"/>
              </a:rPr>
              <a:t>由于</a:t>
            </a:r>
            <a:r>
              <a:rPr lang="en-US" altLang="zh-CN">
                <a:latin typeface="楷体" panose="02010609060101010101" charset="-122"/>
                <a:ea typeface="楷体" panose="02010609060101010101" charset="-122"/>
                <a:cs typeface="楷体" panose="02010609060101010101" charset="-122"/>
              </a:rPr>
              <a:t>n&lt;=k</a:t>
            </a:r>
            <a:r>
              <a:rPr lang="zh-CN" altLang="en-US">
                <a:latin typeface="楷体" panose="02010609060101010101" charset="-122"/>
                <a:ea typeface="楷体" panose="02010609060101010101" charset="-122"/>
                <a:cs typeface="楷体" panose="02010609060101010101" charset="-122"/>
              </a:rPr>
              <a:t>成立，即有</a:t>
            </a:r>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因此该矩阵是可逆的，对给定的唯一的点值表示，就能够求出系数的解：</a:t>
            </a:r>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endParaRPr lang="en-US" altLang="zh-CN">
              <a:latin typeface="楷体" panose="02010609060101010101" charset="-122"/>
              <a:ea typeface="楷体" panose="02010609060101010101" charset="-122"/>
              <a:cs typeface="楷体" panose="02010609060101010101" charset="-122"/>
            </a:endParaRPr>
          </a:p>
          <a:p>
            <a:endParaRPr lang="en-US" altLang="zh-CN">
              <a:latin typeface="楷体" panose="02010609060101010101" charset="-122"/>
              <a:ea typeface="楷体" panose="02010609060101010101" charset="-122"/>
              <a:cs typeface="楷体" panose="02010609060101010101" charset="-122"/>
            </a:endParaRPr>
          </a:p>
          <a:p>
            <a:endParaRPr lang="en-US" altLang="zh-CN">
              <a:latin typeface="楷体" panose="02010609060101010101" charset="-122"/>
              <a:ea typeface="楷体" panose="02010609060101010101" charset="-122"/>
              <a:cs typeface="楷体" panose="02010609060101010101" charset="-122"/>
            </a:endParaRPr>
          </a:p>
          <a:p>
            <a:endParaRPr lang="en-US" altLang="zh-CN">
              <a:latin typeface="楷体" panose="02010609060101010101" charset="-122"/>
              <a:ea typeface="楷体" panose="02010609060101010101" charset="-122"/>
              <a:cs typeface="楷体" panose="02010609060101010101" charset="-122"/>
            </a:endParaRPr>
          </a:p>
          <a:p>
            <a:pPr marL="0" indent="0">
              <a:buNone/>
            </a:pPr>
            <a:endParaRPr lang="en-US" altLang="zh-CN">
              <a:latin typeface="楷体" panose="02010609060101010101" charset="-122"/>
              <a:ea typeface="楷体" panose="02010609060101010101" charset="-122"/>
              <a:cs typeface="楷体" panose="02010609060101010101" charset="-122"/>
            </a:endParaRPr>
          </a:p>
        </p:txBody>
      </p:sp>
      <p:grpSp>
        <p:nvGrpSpPr>
          <p:cNvPr id="9" name="组合 8"/>
          <p:cNvGrpSpPr/>
          <p:nvPr/>
        </p:nvGrpSpPr>
        <p:grpSpPr>
          <a:xfrm>
            <a:off x="661670" y="2264410"/>
            <a:ext cx="11339195" cy="1916430"/>
            <a:chOff x="1042" y="3566"/>
            <a:chExt cx="17832" cy="2554"/>
          </a:xfrm>
        </p:grpSpPr>
        <p:graphicFrame>
          <p:nvGraphicFramePr>
            <p:cNvPr id="4" name="对象 3">
              <a:hlinkClick r:id="" action="ppaction://ole?verb="/>
            </p:cNvPr>
            <p:cNvGraphicFramePr>
              <a:graphicFrameLocks noChangeAspect="1"/>
            </p:cNvGraphicFramePr>
            <p:nvPr/>
          </p:nvGraphicFramePr>
          <p:xfrm>
            <a:off x="1042" y="3566"/>
            <a:ext cx="6050" cy="2554"/>
          </p:xfrm>
          <a:graphic>
            <a:graphicData uri="http://schemas.openxmlformats.org/presentationml/2006/ole">
              <mc:AlternateContent xmlns:mc="http://schemas.openxmlformats.org/markup-compatibility/2006">
                <mc:Choice xmlns:v="urn:schemas-microsoft-com:vml" Requires="v">
                  <p:oleObj spid="_x0000_s5" name="" r:id="rId1" imgW="2527300" imgH="1066800" progId="Equation.KSEE3">
                    <p:embed/>
                  </p:oleObj>
                </mc:Choice>
                <mc:Fallback>
                  <p:oleObj name="" r:id="rId1" imgW="2527300" imgH="1066800" progId="Equation.KSEE3">
                    <p:embed/>
                    <p:pic>
                      <p:nvPicPr>
                        <p:cNvPr id="0" name="图片 3073"/>
                        <p:cNvPicPr/>
                        <p:nvPr/>
                      </p:nvPicPr>
                      <p:blipFill>
                        <a:blip r:embed="rId2"/>
                        <a:stretch>
                          <a:fillRect/>
                        </a:stretch>
                      </p:blipFill>
                      <p:spPr>
                        <a:xfrm>
                          <a:off x="1042" y="3566"/>
                          <a:ext cx="6050" cy="2554"/>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276" y="3578"/>
            <a:ext cx="11599" cy="2531"/>
          </p:xfrm>
          <a:graphic>
            <a:graphicData uri="http://schemas.openxmlformats.org/presentationml/2006/ole">
              <mc:AlternateContent xmlns:mc="http://schemas.openxmlformats.org/markup-compatibility/2006">
                <mc:Choice xmlns:v="urn:schemas-microsoft-com:vml" Requires="v">
                  <p:oleObj spid="_x0000_s7" name="" r:id="rId3" imgW="4888865" imgH="1066800" progId="Equation.KSEE3">
                    <p:embed/>
                  </p:oleObj>
                </mc:Choice>
                <mc:Fallback>
                  <p:oleObj name="" r:id="rId3" imgW="4888865" imgH="1066800" progId="Equation.KSEE3">
                    <p:embed/>
                    <p:pic>
                      <p:nvPicPr>
                        <p:cNvPr id="0" name="图片 3073"/>
                        <p:cNvPicPr/>
                        <p:nvPr/>
                      </p:nvPicPr>
                      <p:blipFill>
                        <a:blip r:embed="rId4"/>
                        <a:stretch>
                          <a:fillRect/>
                        </a:stretch>
                      </p:blipFill>
                      <p:spPr>
                        <a:xfrm>
                          <a:off x="7276" y="3578"/>
                          <a:ext cx="11599" cy="2531"/>
                        </a:xfrm>
                        <a:prstGeom prst="rect">
                          <a:avLst/>
                        </a:prstGeom>
                      </p:spPr>
                    </p:pic>
                  </p:oleObj>
                </mc:Fallback>
              </mc:AlternateContent>
            </a:graphicData>
          </a:graphic>
        </p:graphicFrame>
      </p:grpSp>
      <p:graphicFrame>
        <p:nvGraphicFramePr>
          <p:cNvPr id="10" name="对象 9">
            <a:hlinkClick r:id="" action="ppaction://ole?verb="/>
          </p:cNvPr>
          <p:cNvGraphicFramePr>
            <a:graphicFrameLocks noChangeAspect="1"/>
          </p:cNvGraphicFramePr>
          <p:nvPr/>
        </p:nvGraphicFramePr>
        <p:xfrm>
          <a:off x="1299210" y="5209540"/>
          <a:ext cx="4025900" cy="748030"/>
        </p:xfrm>
        <a:graphic>
          <a:graphicData uri="http://schemas.openxmlformats.org/presentationml/2006/ole">
            <mc:AlternateContent xmlns:mc="http://schemas.openxmlformats.org/markup-compatibility/2006">
              <mc:Choice xmlns:v="urn:schemas-microsoft-com:vml" Requires="v">
                <p:oleObj spid="_x0000_s5121" name="" r:id="rId5" imgW="1777365" imgH="330200" progId="Equation.KSEE3">
                  <p:embed/>
                </p:oleObj>
              </mc:Choice>
              <mc:Fallback>
                <p:oleObj name="" r:id="rId5" imgW="1777365" imgH="330200" progId="Equation.KSEE3">
                  <p:embed/>
                  <p:pic>
                    <p:nvPicPr>
                      <p:cNvPr id="0" name="图片 5120"/>
                      <p:cNvPicPr/>
                      <p:nvPr/>
                    </p:nvPicPr>
                    <p:blipFill>
                      <a:blip r:embed="rId6"/>
                      <a:stretch>
                        <a:fillRect/>
                      </a:stretch>
                    </p:blipFill>
                    <p:spPr>
                      <a:xfrm>
                        <a:off x="1299210" y="5209540"/>
                        <a:ext cx="4025900" cy="7480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算法流程</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720090" y="1691005"/>
            <a:ext cx="10515600" cy="4351338"/>
          </a:xfrm>
        </p:spPr>
        <p:txBody>
          <a:bodyPr/>
          <a:p>
            <a:r>
              <a:rPr lang="zh-CN" altLang="en-US" dirty="0">
                <a:latin typeface="楷体" panose="02010609060101010101" charset="-122"/>
                <a:ea typeface="楷体" panose="02010609060101010101" charset="-122"/>
                <a:cs typeface="楷体" panose="02010609060101010101" charset="-122"/>
                <a:sym typeface="+mn-ea"/>
              </a:rPr>
              <a:t>提示：对于次数界为n的多项式A与次数界为</a:t>
            </a:r>
            <a:r>
              <a:rPr lang="en-US" altLang="zh-CN" dirty="0">
                <a:latin typeface="楷体" panose="02010609060101010101" charset="-122"/>
                <a:ea typeface="楷体" panose="02010609060101010101" charset="-122"/>
                <a:cs typeface="楷体" panose="02010609060101010101" charset="-122"/>
                <a:sym typeface="+mn-ea"/>
              </a:rPr>
              <a:t>m</a:t>
            </a:r>
            <a:r>
              <a:rPr lang="zh-CN" altLang="en-US" dirty="0">
                <a:latin typeface="楷体" panose="02010609060101010101" charset="-122"/>
                <a:ea typeface="楷体" panose="02010609060101010101" charset="-122"/>
                <a:cs typeface="楷体" panose="02010609060101010101" charset="-122"/>
                <a:sym typeface="+mn-ea"/>
              </a:rPr>
              <a:t>的多项式B，</a:t>
            </a:r>
            <a:r>
              <a:rPr lang="en-US" altLang="zh-CN" dirty="0">
                <a:latin typeface="楷体" panose="02010609060101010101" charset="-122"/>
                <a:ea typeface="楷体" panose="02010609060101010101" charset="-122"/>
                <a:cs typeface="楷体" panose="02010609060101010101" charset="-122"/>
                <a:sym typeface="+mn-ea"/>
              </a:rPr>
              <a:t>A*B</a:t>
            </a:r>
            <a:r>
              <a:rPr lang="zh-CN" altLang="en-US" dirty="0">
                <a:latin typeface="楷体" panose="02010609060101010101" charset="-122"/>
                <a:ea typeface="楷体" panose="02010609060101010101" charset="-122"/>
                <a:cs typeface="楷体" panose="02010609060101010101" charset="-122"/>
                <a:sym typeface="+mn-ea"/>
              </a:rPr>
              <a:t>的多项式</a:t>
            </a:r>
            <a:r>
              <a:rPr lang="en-US" altLang="zh-CN" dirty="0">
                <a:latin typeface="楷体" panose="02010609060101010101" charset="-122"/>
                <a:ea typeface="楷体" panose="02010609060101010101" charset="-122"/>
                <a:cs typeface="楷体" panose="02010609060101010101" charset="-122"/>
                <a:sym typeface="+mn-ea"/>
              </a:rPr>
              <a:t>C</a:t>
            </a:r>
            <a:r>
              <a:rPr lang="zh-CN" altLang="en-US" dirty="0">
                <a:latin typeface="楷体" panose="02010609060101010101" charset="-122"/>
                <a:ea typeface="楷体" panose="02010609060101010101" charset="-122"/>
                <a:cs typeface="楷体" panose="02010609060101010101" charset="-122"/>
                <a:sym typeface="+mn-ea"/>
              </a:rPr>
              <a:t>的次数界为</a:t>
            </a:r>
            <a:r>
              <a:rPr lang="en-US" altLang="zh-CN" dirty="0">
                <a:latin typeface="楷体" panose="02010609060101010101" charset="-122"/>
                <a:ea typeface="楷体" panose="02010609060101010101" charset="-122"/>
                <a:cs typeface="楷体" panose="02010609060101010101" charset="-122"/>
                <a:sym typeface="+mn-ea"/>
              </a:rPr>
              <a:t>n+m-1</a:t>
            </a:r>
            <a:endParaRPr lang="en-US" altLang="zh-CN" dirty="0">
              <a:latin typeface="楷体" panose="02010609060101010101" charset="-122"/>
              <a:ea typeface="楷体" panose="02010609060101010101" charset="-122"/>
              <a:cs typeface="楷体" panose="02010609060101010101" charset="-122"/>
              <a:sym typeface="+mn-ea"/>
            </a:endParaRPr>
          </a:p>
          <a:p>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第1步</a:t>
            </a:r>
            <a:r>
              <a:rPr lang="en-US" altLang="zh-CN"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点值运算 </a:t>
            </a:r>
            <a:r>
              <a:rPr lang="zh-CN" altLang="en-US" dirty="0">
                <a:latin typeface="楷体" panose="02010609060101010101" charset="-122"/>
                <a:ea typeface="楷体" panose="02010609060101010101" charset="-122"/>
                <a:cs typeface="楷体" panose="02010609060101010101" charset="-122"/>
                <a:sym typeface="+mn-ea"/>
              </a:rPr>
              <a:t>构造长度为</a:t>
            </a:r>
            <a:r>
              <a:rPr lang="en-US" altLang="zh-CN" dirty="0">
                <a:latin typeface="楷体" panose="02010609060101010101" charset="-122"/>
                <a:ea typeface="楷体" panose="02010609060101010101" charset="-122"/>
                <a:cs typeface="楷体" panose="02010609060101010101" charset="-122"/>
                <a:sym typeface="+mn-ea"/>
              </a:rPr>
              <a:t>n+m</a:t>
            </a:r>
            <a:r>
              <a:rPr lang="zh-CN" altLang="en-US" dirty="0">
                <a:latin typeface="楷体" panose="02010609060101010101" charset="-122"/>
                <a:ea typeface="楷体" panose="02010609060101010101" charset="-122"/>
                <a:cs typeface="楷体" panose="02010609060101010101" charset="-122"/>
                <a:sym typeface="+mn-ea"/>
              </a:rPr>
              <a:t>-1的点值</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求得A与B的点值表示</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第2步</a:t>
            </a:r>
            <a:r>
              <a:rPr lang="en-US" altLang="zh-CN"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逐点相乘 </a:t>
            </a:r>
            <a:r>
              <a:rPr lang="zh-CN" altLang="en-US" dirty="0">
                <a:latin typeface="楷体" panose="02010609060101010101" charset="-122"/>
                <a:ea typeface="楷体" panose="02010609060101010101" charset="-122"/>
                <a:cs typeface="楷体" panose="02010609060101010101" charset="-122"/>
                <a:sym typeface="+mn-ea"/>
              </a:rPr>
              <a:t>那我们可以得知C的点值表示</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dirty="0">
              <a:latin typeface="楷体" panose="02010609060101010101" charset="-122"/>
              <a:ea typeface="楷体" panose="02010609060101010101" charset="-122"/>
              <a:cs typeface="楷体" panose="02010609060101010101" charset="-122"/>
              <a:sym typeface="+mn-ea"/>
            </a:endParaRPr>
          </a:p>
          <a:p>
            <a:pPr marL="0" lvl="1"/>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第3步</a:t>
            </a:r>
            <a:r>
              <a:rPr lang="en-US" altLang="zh-CN" sz="2800"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插值运算 </a:t>
            </a:r>
            <a:r>
              <a:rPr lang="zh-CN" altLang="en-US" sz="2800" dirty="0">
                <a:latin typeface="楷体" panose="02010609060101010101" charset="-122"/>
                <a:ea typeface="楷体" panose="02010609060101010101" charset="-122"/>
                <a:cs typeface="楷体" panose="02010609060101010101" charset="-122"/>
                <a:sym typeface="+mn-ea"/>
              </a:rPr>
              <a:t>通过C的点值表示求出多项式C的每项系数</a:t>
            </a:r>
            <a:endParaRPr lang="zh-CN" altLang="en-US" dirty="0">
              <a:latin typeface="楷体" panose="02010609060101010101" charset="-122"/>
              <a:ea typeface="楷体" panose="02010609060101010101" charset="-122"/>
              <a:cs typeface="楷体" panose="02010609060101010101" charset="-122"/>
              <a:sym typeface="+mn-ea"/>
            </a:endParaRPr>
          </a:p>
          <a:p>
            <a:endParaRPr lang="en-US" altLang="zh-CN" dirty="0">
              <a:latin typeface="楷体" panose="02010609060101010101" charset="-122"/>
              <a:ea typeface="楷体" panose="02010609060101010101" charset="-122"/>
              <a:cs typeface="楷体" panose="02010609060101010101" charset="-122"/>
              <a:sym typeface="+mn-ea"/>
            </a:endParaRPr>
          </a:p>
        </p:txBody>
      </p:sp>
      <p:grpSp>
        <p:nvGrpSpPr>
          <p:cNvPr id="5" name="组合 4"/>
          <p:cNvGrpSpPr/>
          <p:nvPr/>
        </p:nvGrpSpPr>
        <p:grpSpPr>
          <a:xfrm>
            <a:off x="1245870" y="3054350"/>
            <a:ext cx="6099175" cy="957580"/>
            <a:chOff x="1704" y="5073"/>
            <a:chExt cx="9866" cy="1959"/>
          </a:xfrm>
        </p:grpSpPr>
        <p:graphicFrame>
          <p:nvGraphicFramePr>
            <p:cNvPr id="14340" name="对象 14339"/>
            <p:cNvGraphicFramePr>
              <a:graphicFrameLocks noChangeAspect="1"/>
            </p:cNvGraphicFramePr>
            <p:nvPr/>
          </p:nvGraphicFramePr>
          <p:xfrm>
            <a:off x="1705" y="5073"/>
            <a:ext cx="9865" cy="1029"/>
          </p:xfrm>
          <a:graphic>
            <a:graphicData uri="http://schemas.openxmlformats.org/presentationml/2006/ole">
              <mc:AlternateContent xmlns:mc="http://schemas.openxmlformats.org/markup-compatibility/2006">
                <mc:Choice xmlns:v="urn:schemas-microsoft-com:vml" Requires="v">
                  <p:oleObj spid="_x0000_s3085" name="" r:id="rId1" imgW="2425700" imgH="228600" progId="Equation.3">
                    <p:embed/>
                  </p:oleObj>
                </mc:Choice>
                <mc:Fallback>
                  <p:oleObj name="" r:id="rId1" imgW="2425700" imgH="228600" progId="Equation.3">
                    <p:embed/>
                    <p:pic>
                      <p:nvPicPr>
                        <p:cNvPr id="0" name="图片 3084"/>
                        <p:cNvPicPr/>
                        <p:nvPr/>
                      </p:nvPicPr>
                      <p:blipFill>
                        <a:blip r:embed="rId2"/>
                        <a:stretch>
                          <a:fillRect/>
                        </a:stretch>
                      </p:blipFill>
                      <p:spPr>
                        <a:xfrm>
                          <a:off x="1705" y="5073"/>
                          <a:ext cx="9865" cy="1029"/>
                        </a:xfrm>
                        <a:prstGeom prst="rect">
                          <a:avLst/>
                        </a:prstGeom>
                        <a:noFill/>
                        <a:ln w="38100">
                          <a:noFill/>
                          <a:miter/>
                        </a:ln>
                      </p:spPr>
                    </p:pic>
                  </p:oleObj>
                </mc:Fallback>
              </mc:AlternateContent>
            </a:graphicData>
          </a:graphic>
        </p:graphicFrame>
        <p:graphicFrame>
          <p:nvGraphicFramePr>
            <p:cNvPr id="14341" name="对象 14340"/>
            <p:cNvGraphicFramePr>
              <a:graphicFrameLocks noChangeAspect="1"/>
            </p:cNvGraphicFramePr>
            <p:nvPr/>
          </p:nvGraphicFramePr>
          <p:xfrm>
            <a:off x="1704" y="6102"/>
            <a:ext cx="9866" cy="930"/>
          </p:xfrm>
          <a:graphic>
            <a:graphicData uri="http://schemas.openxmlformats.org/presentationml/2006/ole">
              <mc:AlternateContent xmlns:mc="http://schemas.openxmlformats.org/markup-compatibility/2006">
                <mc:Choice xmlns:v="urn:schemas-microsoft-com:vml" Requires="v">
                  <p:oleObj spid="_x0000_s3086" name="" r:id="rId3" imgW="2425700" imgH="228600" progId="Equation.3">
                    <p:embed/>
                  </p:oleObj>
                </mc:Choice>
                <mc:Fallback>
                  <p:oleObj name="" r:id="rId3" imgW="2425700" imgH="228600" progId="Equation.3">
                    <p:embed/>
                    <p:pic>
                      <p:nvPicPr>
                        <p:cNvPr id="0" name="图片 3085"/>
                        <p:cNvPicPr/>
                        <p:nvPr/>
                      </p:nvPicPr>
                      <p:blipFill>
                        <a:blip r:embed="rId4"/>
                        <a:stretch>
                          <a:fillRect/>
                        </a:stretch>
                      </p:blipFill>
                      <p:spPr>
                        <a:xfrm>
                          <a:off x="1704" y="6102"/>
                          <a:ext cx="9866" cy="930"/>
                        </a:xfrm>
                        <a:prstGeom prst="rect">
                          <a:avLst/>
                        </a:prstGeom>
                        <a:noFill/>
                        <a:ln w="38100">
                          <a:noFill/>
                          <a:miter/>
                        </a:ln>
                      </p:spPr>
                    </p:pic>
                  </p:oleObj>
                </mc:Fallback>
              </mc:AlternateContent>
            </a:graphicData>
          </a:graphic>
        </p:graphicFrame>
      </p:grpSp>
      <p:graphicFrame>
        <p:nvGraphicFramePr>
          <p:cNvPr id="14342" name="对象 14341"/>
          <p:cNvGraphicFramePr>
            <a:graphicFrameLocks noChangeAspect="1"/>
          </p:cNvGraphicFramePr>
          <p:nvPr/>
        </p:nvGraphicFramePr>
        <p:xfrm>
          <a:off x="1282700" y="4573905"/>
          <a:ext cx="7138035" cy="499110"/>
        </p:xfrm>
        <a:graphic>
          <a:graphicData uri="http://schemas.openxmlformats.org/presentationml/2006/ole">
            <mc:AlternateContent xmlns:mc="http://schemas.openxmlformats.org/markup-compatibility/2006">
              <mc:Choice xmlns:v="urn:schemas-microsoft-com:vml" Requires="v">
                <p:oleObj spid="_x0000_s3087" name="" r:id="rId5" imgW="3302000" imgH="228600" progId="Equation.3">
                  <p:embed/>
                </p:oleObj>
              </mc:Choice>
              <mc:Fallback>
                <p:oleObj name="" r:id="rId5" imgW="3302000" imgH="228600" progId="Equation.3">
                  <p:embed/>
                  <p:pic>
                    <p:nvPicPr>
                      <p:cNvPr id="0" name="图片 3086"/>
                      <p:cNvPicPr/>
                      <p:nvPr/>
                    </p:nvPicPr>
                    <p:blipFill>
                      <a:blip r:embed="rId6"/>
                      <a:stretch>
                        <a:fillRect/>
                      </a:stretch>
                    </p:blipFill>
                    <p:spPr>
                      <a:xfrm>
                        <a:off x="1282700" y="4573905"/>
                        <a:ext cx="7138035" cy="499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2"/>
                                        </p:tgtEl>
                                        <p:attrNameLst>
                                          <p:attrName>style.visibility</p:attrName>
                                        </p:attrNameLst>
                                      </p:cBhvr>
                                      <p:to>
                                        <p:strVal val="visible"/>
                                      </p:to>
                                    </p:set>
                                    <p:anim calcmode="lin" valueType="num">
                                      <p:cBhvr additive="base">
                                        <p:cTn id="31" dur="500" fill="hold"/>
                                        <p:tgtEl>
                                          <p:spTgt spid="14342"/>
                                        </p:tgtEl>
                                        <p:attrNameLst>
                                          <p:attrName>ppt_x</p:attrName>
                                        </p:attrNameLst>
                                      </p:cBhvr>
                                      <p:tavLst>
                                        <p:tav tm="0">
                                          <p:val>
                                            <p:strVal val="#ppt_x"/>
                                          </p:val>
                                        </p:tav>
                                        <p:tav tm="100000">
                                          <p:val>
                                            <p:strVal val="#ppt_x"/>
                                          </p:val>
                                        </p:tav>
                                      </p:tavLst>
                                    </p:anim>
                                    <p:anim calcmode="lin" valueType="num">
                                      <p:cBhvr additive="base">
                                        <p:cTn id="32"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实现细节</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728345" y="1711325"/>
            <a:ext cx="10626090" cy="4242435"/>
          </a:xfrm>
        </p:spPr>
        <p:txBody>
          <a:bodyPr/>
          <a:p>
            <a:r>
              <a:rPr lang="zh-CN" altLang="en-US" dirty="0">
                <a:solidFill>
                  <a:schemeClr val="tx1"/>
                </a:solidFill>
                <a:latin typeface="楷体" panose="02010609060101010101" charset="-122"/>
                <a:ea typeface="楷体" panose="02010609060101010101" charset="-122"/>
                <a:cs typeface="楷体" panose="02010609060101010101" charset="-122"/>
                <a:sym typeface="+mn-ea"/>
              </a:rPr>
              <a:t>第1步点值运算时使用霍纳法则</a:t>
            </a:r>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r>
              <a:rPr lang="zh-CN" altLang="en-US" dirty="0">
                <a:solidFill>
                  <a:schemeClr val="tx1"/>
                </a:solidFill>
                <a:latin typeface="楷体" panose="02010609060101010101" charset="-122"/>
                <a:ea typeface="楷体" panose="02010609060101010101" charset="-122"/>
                <a:cs typeface="楷体" panose="02010609060101010101" charset="-122"/>
                <a:sym typeface="+mn-ea"/>
              </a:rPr>
              <a:t>时间复杂度为</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O(n</a:t>
            </a:r>
            <a:r>
              <a:rPr lang="en-US" altLang="zh-CN" baseline="30000" dirty="0">
                <a:solidFill>
                  <a:schemeClr val="tx1"/>
                </a:solidFill>
                <a:uFillTx/>
                <a:latin typeface="楷体" panose="02010609060101010101" charset="-122"/>
                <a:ea typeface="楷体" panose="02010609060101010101" charset="-122"/>
                <a:cs typeface="楷体" panose="02010609060101010101" charset="-122"/>
                <a:sym typeface="+mn-ea"/>
              </a:rPr>
              <a:t>2</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a:t>
            </a:r>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r>
              <a:rPr lang="zh-CN" altLang="en-US" dirty="0">
                <a:solidFill>
                  <a:schemeClr val="tx1"/>
                </a:solidFill>
                <a:latin typeface="楷体" panose="02010609060101010101" charset="-122"/>
                <a:ea typeface="楷体" panose="02010609060101010101" charset="-122"/>
                <a:cs typeface="楷体" panose="02010609060101010101" charset="-122"/>
                <a:sym typeface="+mn-ea"/>
              </a:rPr>
              <a:t>第</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3</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步插值运算证明唯一性时用到矩阵的逆，利用</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LU</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分解算法可以在</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O(n</a:t>
            </a:r>
            <a:r>
              <a:rPr lang="en-US" altLang="zh-CN" baseline="30000" dirty="0">
                <a:solidFill>
                  <a:schemeClr val="tx1"/>
                </a:solidFill>
                <a:uFillTx/>
                <a:latin typeface="楷体" panose="02010609060101010101" charset="-122"/>
                <a:ea typeface="楷体" panose="02010609060101010101" charset="-122"/>
                <a:cs typeface="楷体" panose="02010609060101010101" charset="-122"/>
                <a:sym typeface="+mn-ea"/>
              </a:rPr>
              <a:t>3</a:t>
            </a:r>
            <a:r>
              <a:rPr lang="en-US" altLang="zh-CN" dirty="0">
                <a:solidFill>
                  <a:schemeClr val="tx1"/>
                </a:solidFill>
                <a:latin typeface="楷体" panose="02010609060101010101" charset="-122"/>
                <a:ea typeface="楷体" panose="02010609060101010101" charset="-122"/>
                <a:cs typeface="楷体" panose="02010609060101010101" charset="-122"/>
                <a:sym typeface="+mn-ea"/>
              </a:rPr>
              <a:t>)</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内出解。如点值表示                对应的矩阵方程为：</a:t>
            </a:r>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endParaRPr lang="en-US" altLang="zh-CN" dirty="0">
              <a:solidFill>
                <a:schemeClr val="tx1"/>
              </a:solidFill>
              <a:latin typeface="楷体" panose="02010609060101010101" charset="-122"/>
              <a:ea typeface="楷体" panose="02010609060101010101" charset="-122"/>
              <a:cs typeface="楷体" panose="02010609060101010101" charset="-122"/>
              <a:sym typeface="+mn-ea"/>
            </a:endParaRPr>
          </a:p>
          <a:p>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p:txBody>
      </p:sp>
      <p:graphicFrame>
        <p:nvGraphicFramePr>
          <p:cNvPr id="4" name="对象 3">
            <a:hlinkClick r:id="" action="ppaction://ole?verb="/>
          </p:cNvPr>
          <p:cNvGraphicFramePr>
            <a:graphicFrameLocks noChangeAspect="1"/>
          </p:cNvGraphicFramePr>
          <p:nvPr/>
        </p:nvGraphicFramePr>
        <p:xfrm>
          <a:off x="5855335" y="1708785"/>
          <a:ext cx="5720715" cy="429895"/>
        </p:xfrm>
        <a:graphic>
          <a:graphicData uri="http://schemas.openxmlformats.org/presentationml/2006/ole">
            <mc:AlternateContent xmlns:mc="http://schemas.openxmlformats.org/markup-compatibility/2006">
              <mc:Choice xmlns:v="urn:schemas-microsoft-com:vml" Requires="v">
                <p:oleObj spid="_x0000_s6145" name="" r:id="rId1" imgW="3377565" imgH="254000" progId="Equation.KSEE3">
                  <p:embed/>
                </p:oleObj>
              </mc:Choice>
              <mc:Fallback>
                <p:oleObj name="" r:id="rId1" imgW="3377565" imgH="254000" progId="Equation.KSEE3">
                  <p:embed/>
                  <p:pic>
                    <p:nvPicPr>
                      <p:cNvPr id="0" name="图片 6144"/>
                      <p:cNvPicPr/>
                      <p:nvPr/>
                    </p:nvPicPr>
                    <p:blipFill>
                      <a:blip r:embed="rId2"/>
                      <a:stretch>
                        <a:fillRect/>
                      </a:stretch>
                    </p:blipFill>
                    <p:spPr>
                      <a:xfrm>
                        <a:off x="5855335" y="1708785"/>
                        <a:ext cx="5720715" cy="429895"/>
                      </a:xfrm>
                      <a:prstGeom prst="rect">
                        <a:avLst/>
                      </a:prstGeom>
                    </p:spPr>
                  </p:pic>
                </p:oleObj>
              </mc:Fallback>
            </mc:AlternateContent>
          </a:graphicData>
        </a:graphic>
      </p:graphicFrame>
      <p:graphicFrame>
        <p:nvGraphicFramePr>
          <p:cNvPr id="13317" name="对象 13316"/>
          <p:cNvGraphicFramePr>
            <a:graphicFrameLocks noChangeAspect="1"/>
          </p:cNvGraphicFramePr>
          <p:nvPr/>
        </p:nvGraphicFramePr>
        <p:xfrm>
          <a:off x="5467985" y="3138170"/>
          <a:ext cx="2828290" cy="461645"/>
        </p:xfrm>
        <a:graphic>
          <a:graphicData uri="http://schemas.openxmlformats.org/presentationml/2006/ole">
            <mc:AlternateContent xmlns:mc="http://schemas.openxmlformats.org/markup-compatibility/2006">
              <mc:Choice xmlns:v="urn:schemas-microsoft-com:vml" Requires="v">
                <p:oleObj spid="_x0000_s3079" name="" r:id="rId3" imgW="1245235" imgH="203200" progId="Equation.3">
                  <p:embed/>
                </p:oleObj>
              </mc:Choice>
              <mc:Fallback>
                <p:oleObj name="" r:id="rId3" imgW="1245235" imgH="203200" progId="Equation.3">
                  <p:embed/>
                  <p:pic>
                    <p:nvPicPr>
                      <p:cNvPr id="0" name="图片 3078"/>
                      <p:cNvPicPr/>
                      <p:nvPr/>
                    </p:nvPicPr>
                    <p:blipFill>
                      <a:blip r:embed="rId4"/>
                      <a:stretch>
                        <a:fillRect/>
                      </a:stretch>
                    </p:blipFill>
                    <p:spPr>
                      <a:xfrm>
                        <a:off x="5467985" y="3138170"/>
                        <a:ext cx="2828290" cy="461645"/>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295140" y="3735705"/>
          <a:ext cx="2597785" cy="1276985"/>
        </p:xfrm>
        <a:graphic>
          <a:graphicData uri="http://schemas.openxmlformats.org/presentationml/2006/ole">
            <mc:AlternateContent xmlns:mc="http://schemas.openxmlformats.org/markup-compatibility/2006">
              <mc:Choice xmlns:v="urn:schemas-microsoft-com:vml" Requires="v">
                <p:oleObj spid="_x0000_s6147" name="" r:id="rId5" imgW="1498600" imgH="736600" progId="Equation.KSEE3">
                  <p:embed/>
                </p:oleObj>
              </mc:Choice>
              <mc:Fallback>
                <p:oleObj name="" r:id="rId5" imgW="1498600" imgH="736600" progId="Equation.KSEE3">
                  <p:embed/>
                  <p:pic>
                    <p:nvPicPr>
                      <p:cNvPr id="0" name="图片 6146"/>
                      <p:cNvPicPr/>
                      <p:nvPr/>
                    </p:nvPicPr>
                    <p:blipFill>
                      <a:blip r:embed="rId6"/>
                      <a:stretch>
                        <a:fillRect/>
                      </a:stretch>
                    </p:blipFill>
                    <p:spPr>
                      <a:xfrm>
                        <a:off x="4295140" y="3735705"/>
                        <a:ext cx="2597785" cy="12769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7"/>
                                        </p:tgtEl>
                                        <p:attrNameLst>
                                          <p:attrName>style.visibility</p:attrName>
                                        </p:attrNameLst>
                                      </p:cBhvr>
                                      <p:to>
                                        <p:strVal val="visible"/>
                                      </p:to>
                                    </p:set>
                                    <p:anim calcmode="lin" valueType="num">
                                      <p:cBhvr additive="base">
                                        <p:cTn id="27" dur="500" fill="hold"/>
                                        <p:tgtEl>
                                          <p:spTgt spid="13317"/>
                                        </p:tgtEl>
                                        <p:attrNameLst>
                                          <p:attrName>ppt_x</p:attrName>
                                        </p:attrNameLst>
                                      </p:cBhvr>
                                      <p:tavLst>
                                        <p:tav tm="0">
                                          <p:val>
                                            <p:strVal val="#ppt_x"/>
                                          </p:val>
                                        </p:tav>
                                        <p:tav tm="100000">
                                          <p:val>
                                            <p:strVal val="#ppt_x"/>
                                          </p:val>
                                        </p:tav>
                                      </p:tavLst>
                                    </p:anim>
                                    <p:anim calcmode="lin" valueType="num">
                                      <p:cBhvr additive="base">
                                        <p:cTn id="2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实现细节</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644525" y="1510665"/>
            <a:ext cx="10515600" cy="4351338"/>
          </a:xfrm>
        </p:spPr>
        <p:txBody>
          <a:bodyPr/>
          <a:p>
            <a:r>
              <a:rPr lang="en-US" altLang="zh-CN" dirty="0">
                <a:latin typeface="楷体" panose="02010609060101010101" charset="-122"/>
                <a:ea typeface="楷体" panose="02010609060101010101" charset="-122"/>
                <a:cs typeface="楷体" panose="02010609060101010101" charset="-122"/>
                <a:sym typeface="+mn-ea"/>
              </a:rPr>
              <a:t>LU</a:t>
            </a:r>
            <a:r>
              <a:rPr lang="zh-CN" altLang="en-US" dirty="0">
                <a:latin typeface="楷体" panose="02010609060101010101" charset="-122"/>
                <a:ea typeface="楷体" panose="02010609060101010101" charset="-122"/>
                <a:cs typeface="楷体" panose="02010609060101010101" charset="-122"/>
                <a:sym typeface="+mn-ea"/>
              </a:rPr>
              <a:t>分解过程如下：</a:t>
            </a:r>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endParaRPr lang="zh-CN" altLang="en-US"/>
          </a:p>
        </p:txBody>
      </p:sp>
      <p:graphicFrame>
        <p:nvGraphicFramePr>
          <p:cNvPr id="4" name="对象 3">
            <a:hlinkClick r:id="" action="ppaction://ole?verb="/>
          </p:cNvPr>
          <p:cNvGraphicFramePr>
            <a:graphicFrameLocks noChangeAspect="1"/>
          </p:cNvGraphicFramePr>
          <p:nvPr/>
        </p:nvGraphicFramePr>
        <p:xfrm>
          <a:off x="354965" y="1958975"/>
          <a:ext cx="11482070" cy="2940050"/>
        </p:xfrm>
        <a:graphic>
          <a:graphicData uri="http://schemas.openxmlformats.org/presentationml/2006/ole">
            <mc:AlternateContent xmlns:mc="http://schemas.openxmlformats.org/markup-compatibility/2006">
              <mc:Choice xmlns:v="urn:schemas-microsoft-com:vml" Requires="v">
                <p:oleObj spid="_x0000_s7169" name="" r:id="rId1" imgW="7340600" imgH="1879600" progId="Equation.KSEE3">
                  <p:embed/>
                </p:oleObj>
              </mc:Choice>
              <mc:Fallback>
                <p:oleObj name="" r:id="rId1" imgW="7340600" imgH="1879600" progId="Equation.KSEE3">
                  <p:embed/>
                  <p:pic>
                    <p:nvPicPr>
                      <p:cNvPr id="0" name="图片 7168"/>
                      <p:cNvPicPr/>
                      <p:nvPr/>
                    </p:nvPicPr>
                    <p:blipFill>
                      <a:blip r:embed="rId2"/>
                      <a:stretch>
                        <a:fillRect/>
                      </a:stretch>
                    </p:blipFill>
                    <p:spPr>
                      <a:xfrm>
                        <a:off x="354965" y="1958975"/>
                        <a:ext cx="11482070" cy="29400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042150" y="3185795"/>
          <a:ext cx="3617595" cy="1580515"/>
        </p:xfrm>
        <a:graphic>
          <a:graphicData uri="http://schemas.openxmlformats.org/presentationml/2006/ole">
            <mc:AlternateContent xmlns:mc="http://schemas.openxmlformats.org/markup-compatibility/2006">
              <mc:Choice xmlns:v="urn:schemas-microsoft-com:vml" Requires="v">
                <p:oleObj spid="_x0000_s7170" name="" r:id="rId3" imgW="2616200" imgH="1143000" progId="Equation.KSEE3">
                  <p:embed/>
                </p:oleObj>
              </mc:Choice>
              <mc:Fallback>
                <p:oleObj name="" r:id="rId3" imgW="2616200" imgH="1143000" progId="Equation.KSEE3">
                  <p:embed/>
                  <p:pic>
                    <p:nvPicPr>
                      <p:cNvPr id="0" name="图片 7169"/>
                      <p:cNvPicPr/>
                      <p:nvPr/>
                    </p:nvPicPr>
                    <p:blipFill>
                      <a:blip r:embed="rId4"/>
                      <a:stretch>
                        <a:fillRect/>
                      </a:stretch>
                    </p:blipFill>
                    <p:spPr>
                      <a:xfrm>
                        <a:off x="7042150" y="3185795"/>
                        <a:ext cx="3617595" cy="158051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4965" y="4766310"/>
          <a:ext cx="6480175" cy="1800225"/>
        </p:xfrm>
        <a:graphic>
          <a:graphicData uri="http://schemas.openxmlformats.org/presentationml/2006/ole">
            <mc:AlternateContent xmlns:mc="http://schemas.openxmlformats.org/markup-compatibility/2006">
              <mc:Choice xmlns:v="urn:schemas-microsoft-com:vml" Requires="v">
                <p:oleObj spid="_x0000_s7171" name="" r:id="rId5" imgW="4114800" imgH="1143000" progId="Equation.KSEE3">
                  <p:embed/>
                </p:oleObj>
              </mc:Choice>
              <mc:Fallback>
                <p:oleObj name="" r:id="rId5" imgW="4114800" imgH="1143000" progId="Equation.KSEE3">
                  <p:embed/>
                  <p:pic>
                    <p:nvPicPr>
                      <p:cNvPr id="0" name="图片 7170"/>
                      <p:cNvPicPr/>
                      <p:nvPr/>
                    </p:nvPicPr>
                    <p:blipFill>
                      <a:blip r:embed="rId6"/>
                      <a:stretch>
                        <a:fillRect/>
                      </a:stretch>
                    </p:blipFill>
                    <p:spPr>
                      <a:xfrm>
                        <a:off x="354965" y="4766310"/>
                        <a:ext cx="6480175" cy="18002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500"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实现细节</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509905" y="1825625"/>
            <a:ext cx="11248390" cy="4351655"/>
          </a:xfrm>
        </p:spPr>
        <p:txBody>
          <a:bodyPr/>
          <a:p>
            <a:r>
              <a:rPr lang="zh-CN" altLang="en-US">
                <a:latin typeface="楷体" panose="02010609060101010101" charset="-122"/>
                <a:ea typeface="楷体" panose="02010609060101010101" charset="-122"/>
              </a:rPr>
              <a:t>第</a:t>
            </a:r>
            <a:r>
              <a:rPr lang="en-US" altLang="zh-CN">
                <a:latin typeface="楷体" panose="02010609060101010101" charset="-122"/>
                <a:ea typeface="楷体" panose="02010609060101010101" charset="-122"/>
              </a:rPr>
              <a:t>3</a:t>
            </a:r>
            <a:r>
              <a:rPr lang="zh-CN" altLang="en-US">
                <a:latin typeface="楷体" panose="02010609060101010101" charset="-122"/>
                <a:ea typeface="楷体" panose="02010609060101010101" charset="-122"/>
              </a:rPr>
              <a:t>步插值运算还有另一种更快的算法，基于以下拉格朗日公式：</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等式的右边是一个次数界为</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的多项式，并满足对所有</a:t>
            </a:r>
            <a:r>
              <a:rPr lang="en-US" altLang="zh-CN">
                <a:latin typeface="楷体" panose="02010609060101010101" charset="-122"/>
                <a:ea typeface="楷体" panose="02010609060101010101" charset="-122"/>
              </a:rPr>
              <a:t>k</a:t>
            </a:r>
            <a:r>
              <a:rPr lang="zh-CN" altLang="en-US">
                <a:latin typeface="楷体" panose="02010609060101010101" charset="-122"/>
                <a:ea typeface="楷体" panose="02010609060101010101" charset="-122"/>
              </a:rPr>
              <a:t>，有</a:t>
            </a:r>
            <a:r>
              <a:rPr lang="en-US" altLang="zh-CN">
                <a:latin typeface="楷体" panose="02010609060101010101" charset="-122"/>
                <a:ea typeface="楷体" panose="02010609060101010101" charset="-122"/>
              </a:rPr>
              <a:t>A(x</a:t>
            </a:r>
            <a:r>
              <a:rPr lang="en-US" altLang="zh-CN" baseline="-25000">
                <a:solidFill>
                  <a:schemeClr val="tx1"/>
                </a:solidFill>
                <a:uFillTx/>
                <a:latin typeface="楷体" panose="02010609060101010101" charset="-122"/>
                <a:ea typeface="楷体" panose="02010609060101010101" charset="-122"/>
              </a:rPr>
              <a:t>k</a:t>
            </a:r>
            <a:r>
              <a:rPr lang="en-US" altLang="zh-CN">
                <a:latin typeface="楷体" panose="02010609060101010101" charset="-122"/>
                <a:ea typeface="楷体" panose="02010609060101010101" charset="-122"/>
              </a:rPr>
              <a:t>)=y</a:t>
            </a:r>
            <a:r>
              <a:rPr lang="en-US" altLang="zh-CN" baseline="-25000">
                <a:solidFill>
                  <a:schemeClr val="tx1"/>
                </a:solidFill>
                <a:uFillTx/>
                <a:latin typeface="楷体" panose="02010609060101010101" charset="-122"/>
                <a:ea typeface="楷体" panose="02010609060101010101" charset="-122"/>
              </a:rPr>
              <a:t>k</a:t>
            </a:r>
            <a:endParaRPr lang="en-US" altLang="zh-CN" baseline="-25000">
              <a:solidFill>
                <a:schemeClr val="tx1"/>
              </a:solidFill>
              <a:uFillTx/>
              <a:latin typeface="楷体" panose="02010609060101010101" charset="-122"/>
              <a:ea typeface="楷体" panose="02010609060101010101" charset="-122"/>
            </a:endParaRPr>
          </a:p>
          <a:p>
            <a:r>
              <a:rPr lang="zh-CN" altLang="en-US">
                <a:solidFill>
                  <a:schemeClr val="tx1"/>
                </a:solidFill>
                <a:uFillTx/>
                <a:latin typeface="楷体" panose="02010609060101010101" charset="-122"/>
                <a:ea typeface="楷体" panose="02010609060101010101" charset="-122"/>
              </a:rPr>
              <a:t>时间复杂度为</a:t>
            </a:r>
            <a:r>
              <a:rPr lang="en-US" altLang="zh-CN">
                <a:solidFill>
                  <a:schemeClr val="tx1"/>
                </a:solidFill>
                <a:uFillTx/>
                <a:latin typeface="楷体" panose="02010609060101010101" charset="-122"/>
                <a:ea typeface="楷体" panose="02010609060101010101" charset="-122"/>
              </a:rPr>
              <a:t>O(n</a:t>
            </a:r>
            <a:r>
              <a:rPr lang="en-US" altLang="zh-CN" baseline="30000">
                <a:solidFill>
                  <a:schemeClr val="tx1"/>
                </a:solidFill>
                <a:uFillTx/>
                <a:latin typeface="楷体" panose="02010609060101010101" charset="-122"/>
                <a:ea typeface="楷体" panose="02010609060101010101" charset="-122"/>
              </a:rPr>
              <a:t>2</a:t>
            </a:r>
            <a:r>
              <a:rPr lang="en-US" altLang="zh-CN">
                <a:solidFill>
                  <a:schemeClr val="tx1"/>
                </a:solidFill>
                <a:uFillTx/>
                <a:latin typeface="楷体" panose="02010609060101010101" charset="-122"/>
                <a:ea typeface="楷体" panose="02010609060101010101" charset="-122"/>
              </a:rPr>
              <a:t>)</a:t>
            </a:r>
            <a:endParaRPr lang="en-US" altLang="zh-CN">
              <a:solidFill>
                <a:schemeClr val="tx1"/>
              </a:solidFill>
              <a:uFillTx/>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4531360" y="2390775"/>
          <a:ext cx="2738755" cy="1375410"/>
        </p:xfrm>
        <a:graphic>
          <a:graphicData uri="http://schemas.openxmlformats.org/presentationml/2006/ole">
            <mc:AlternateContent xmlns:mc="http://schemas.openxmlformats.org/markup-compatibility/2006">
              <mc:Choice xmlns:v="urn:schemas-microsoft-com:vml" Requires="v">
                <p:oleObj spid="_x0000_s8193" name="" r:id="rId1" imgW="1612900" imgH="711200" progId="Equation.KSEE3">
                  <p:embed/>
                </p:oleObj>
              </mc:Choice>
              <mc:Fallback>
                <p:oleObj name="" r:id="rId1" imgW="1612900" imgH="711200" progId="Equation.KSEE3">
                  <p:embed/>
                  <p:pic>
                    <p:nvPicPr>
                      <p:cNvPr id="0" name="图片 8192"/>
                      <p:cNvPicPr/>
                      <p:nvPr/>
                    </p:nvPicPr>
                    <p:blipFill>
                      <a:blip r:embed="rId2"/>
                      <a:stretch>
                        <a:fillRect/>
                      </a:stretch>
                    </p:blipFill>
                    <p:spPr>
                      <a:xfrm>
                        <a:off x="4531360" y="2390775"/>
                        <a:ext cx="2738755" cy="137541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latin typeface="黑体" panose="02010609060101010101" charset="-122"/>
                <a:ea typeface="黑体" panose="02010609060101010101" charset="-122"/>
              </a:rPr>
              <a:t>Part2</a:t>
            </a:r>
            <a:r>
              <a:rPr lang="zh-CN" altLang="en-US" sz="4800">
                <a:latin typeface="黑体" panose="02010609060101010101" charset="-122"/>
                <a:ea typeface="黑体" panose="02010609060101010101" charset="-122"/>
              </a:rPr>
              <a:t>：</a:t>
            </a:r>
            <a:r>
              <a:rPr lang="en-US" altLang="zh-CN" sz="4800">
                <a:latin typeface="黑体" panose="02010609060101010101" charset="-122"/>
                <a:ea typeface="黑体" panose="02010609060101010101" charset="-122"/>
              </a:rPr>
              <a:t>n</a:t>
            </a:r>
            <a:r>
              <a:rPr lang="zh-CN" altLang="en-US" sz="4800">
                <a:latin typeface="黑体" panose="02010609060101010101" charset="-122"/>
                <a:ea typeface="黑体" panose="02010609060101010101" charset="-122"/>
              </a:rPr>
              <a:t>次单位复根及其性质</a:t>
            </a:r>
            <a:endParaRPr lang="zh-CN" altLang="en-US" sz="4800">
              <a:latin typeface="黑体" panose="02010609060101010101" charset="-122"/>
              <a:ea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n</a:t>
            </a:r>
            <a:r>
              <a:rPr lang="zh-CN" altLang="en-US">
                <a:latin typeface="黑体" panose="02010609060101010101" charset="-122"/>
                <a:ea typeface="黑体" panose="02010609060101010101" charset="-122"/>
              </a:rPr>
              <a:t>次单位复根</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latin typeface="楷体" panose="02010609060101010101" charset="-122"/>
                <a:ea typeface="楷体" panose="02010609060101010101" charset="-122"/>
              </a:rPr>
              <a:t>以上分析对于所有合法点值和插值，最快也要</a:t>
            </a:r>
            <a:r>
              <a:rPr lang="en-US" altLang="zh-CN">
                <a:latin typeface="楷体" panose="02010609060101010101" charset="-122"/>
                <a:ea typeface="楷体" panose="02010609060101010101" charset="-122"/>
              </a:rPr>
              <a:t>O(n</a:t>
            </a:r>
            <a:r>
              <a:rPr lang="en-US" altLang="zh-CN" baseline="30000">
                <a:solidFill>
                  <a:schemeClr val="tx1"/>
                </a:solidFill>
                <a:uFillTx/>
                <a:latin typeface="楷体" panose="02010609060101010101" charset="-122"/>
                <a:ea typeface="楷体" panose="02010609060101010101" charset="-122"/>
              </a:rPr>
              <a:t>2</a:t>
            </a:r>
            <a:r>
              <a:rPr lang="en-US" altLang="zh-CN">
                <a:latin typeface="楷体" panose="02010609060101010101" charset="-122"/>
                <a:ea typeface="楷体" panose="02010609060101010101" charset="-122"/>
              </a:rPr>
              <a:t>)</a:t>
            </a:r>
            <a:endParaRPr lang="en-US" altLang="zh-CN">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改进：可以采用需要的任何点作为求值点，选择</a:t>
            </a:r>
            <a:r>
              <a:rPr lang="en-US" altLang="zh-CN">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单位复根</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作为求值点，可以将点值和插值的计算压缩为</a:t>
            </a:r>
            <a:r>
              <a:rPr lang="en-US" altLang="zh-CN">
                <a:latin typeface="楷体" panose="02010609060101010101" charset="-122"/>
                <a:ea typeface="楷体" panose="02010609060101010101" charset="-122"/>
              </a:rPr>
              <a:t>O(nlgn)</a:t>
            </a:r>
            <a:endParaRPr lang="en-US" altLang="zh-CN">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次单位复根：满足      的复数</a:t>
            </a:r>
            <a:r>
              <a:rPr lang="en-US" altLang="zh-CN">
                <a:latin typeface="楷体" panose="02010609060101010101" charset="-122"/>
                <a:ea typeface="楷体" panose="02010609060101010101" charset="-122"/>
              </a:rPr>
              <a:t>w</a:t>
            </a:r>
            <a:r>
              <a:rPr lang="zh-CN" altLang="en-US">
                <a:latin typeface="楷体" panose="02010609060101010101" charset="-122"/>
                <a:ea typeface="楷体" panose="02010609060101010101" charset="-122"/>
              </a:rPr>
              <a: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sym typeface="+mn-ea"/>
              </a:rPr>
              <a:t>n次单位复根恰好有n个，这些根是     </a:t>
            </a:r>
            <a:r>
              <a:rPr lang="en-US" altLang="zh-CN">
                <a:latin typeface="楷体" panose="02010609060101010101" charset="-122"/>
                <a:ea typeface="楷体" panose="02010609060101010101" charset="-122"/>
                <a:sym typeface="+mn-ea"/>
              </a:rPr>
              <a:t>(</a:t>
            </a:r>
            <a:r>
              <a:rPr lang="zh-CN" altLang="en-US">
                <a:latin typeface="楷体" panose="02010609060101010101" charset="-122"/>
                <a:ea typeface="楷体" panose="02010609060101010101" charset="-122"/>
                <a:sym typeface="+mn-ea"/>
              </a:rPr>
              <a:t>k=0</a:t>
            </a:r>
            <a:r>
              <a:rPr lang="en-US" altLang="zh-CN">
                <a:latin typeface="楷体" panose="02010609060101010101" charset="-122"/>
                <a:ea typeface="楷体" panose="02010609060101010101" charset="-122"/>
                <a:sym typeface="+mn-ea"/>
              </a:rPr>
              <a:t>,</a:t>
            </a:r>
            <a:r>
              <a:rPr lang="zh-CN" altLang="en-US">
                <a:latin typeface="楷体" panose="02010609060101010101" charset="-122"/>
                <a:ea typeface="楷体" panose="02010609060101010101" charset="-122"/>
                <a:sym typeface="+mn-ea"/>
              </a:rPr>
              <a:t>1,...,n-1</a:t>
            </a:r>
            <a:r>
              <a:rPr lang="en-US" altLang="zh-CN">
                <a:latin typeface="楷体" panose="02010609060101010101" charset="-122"/>
                <a:ea typeface="楷体" panose="02010609060101010101" charset="-122"/>
                <a:sym typeface="+mn-ea"/>
              </a:rPr>
              <a:t>)</a:t>
            </a:r>
            <a:r>
              <a:rPr lang="zh-CN" altLang="en-US">
                <a:latin typeface="楷体" panose="02010609060101010101" charset="-122"/>
                <a:ea typeface="楷体" panose="02010609060101010101" charset="-122"/>
                <a:sym typeface="+mn-ea"/>
              </a:rPr>
              <a:t>。为了解释这个表达式，我们利用复数的指数形式的定义：</a:t>
            </a:r>
            <a:r>
              <a:rPr lang="zh-CN" altLang="en-US">
                <a:latin typeface="楷体" panose="02010609060101010101" charset="-122"/>
                <a:ea typeface="楷体" panose="02010609060101010101" charset="-122"/>
              </a:rPr>
              <a:t> </a:t>
            </a:r>
            <a:endParaRPr lang="zh-CN" altLang="en-US">
              <a:latin typeface="楷体" panose="02010609060101010101" charset="-122"/>
              <a:ea typeface="楷体" panose="02010609060101010101" charset="-122"/>
            </a:endParaRPr>
          </a:p>
        </p:txBody>
      </p:sp>
      <p:graphicFrame>
        <p:nvGraphicFramePr>
          <p:cNvPr id="19460" name="对象 19459"/>
          <p:cNvGraphicFramePr>
            <a:graphicFrameLocks noChangeAspect="1"/>
          </p:cNvGraphicFramePr>
          <p:nvPr/>
        </p:nvGraphicFramePr>
        <p:xfrm>
          <a:off x="4180205" y="3161030"/>
          <a:ext cx="1114425" cy="536575"/>
        </p:xfrm>
        <a:graphic>
          <a:graphicData uri="http://schemas.openxmlformats.org/presentationml/2006/ole">
            <mc:AlternateContent xmlns:mc="http://schemas.openxmlformats.org/markup-compatibility/2006">
              <mc:Choice xmlns:v="urn:schemas-microsoft-com:vml" Requires="v">
                <p:oleObj spid="_x0000_s3104" name="" r:id="rId1" imgW="10058400" imgH="4876800" progId="Equation.3">
                  <p:embed/>
                </p:oleObj>
              </mc:Choice>
              <mc:Fallback>
                <p:oleObj name="" r:id="rId1" imgW="10058400" imgH="4876800" progId="Equation.3">
                  <p:embed/>
                  <p:pic>
                    <p:nvPicPr>
                      <p:cNvPr id="0" name="图片 3103"/>
                      <p:cNvPicPr/>
                      <p:nvPr/>
                    </p:nvPicPr>
                    <p:blipFill>
                      <a:blip r:embed="rId2"/>
                      <a:stretch>
                        <a:fillRect/>
                      </a:stretch>
                    </p:blipFill>
                    <p:spPr>
                      <a:xfrm>
                        <a:off x="4180205" y="3161030"/>
                        <a:ext cx="1114425" cy="536575"/>
                      </a:xfrm>
                      <a:prstGeom prst="rect">
                        <a:avLst/>
                      </a:prstGeom>
                      <a:solidFill>
                        <a:schemeClr val="bg1"/>
                      </a:solidFill>
                      <a:ln w="38100">
                        <a:noFill/>
                        <a:miter/>
                      </a:ln>
                    </p:spPr>
                  </p:pic>
                </p:oleObj>
              </mc:Fallback>
            </mc:AlternateContent>
          </a:graphicData>
        </a:graphic>
      </p:graphicFrame>
      <p:graphicFrame>
        <p:nvGraphicFramePr>
          <p:cNvPr id="19461" name="对象 19460"/>
          <p:cNvGraphicFramePr>
            <a:graphicFrameLocks noChangeAspect="1"/>
          </p:cNvGraphicFramePr>
          <p:nvPr/>
        </p:nvGraphicFramePr>
        <p:xfrm>
          <a:off x="6506210" y="3785870"/>
          <a:ext cx="801370" cy="431165"/>
        </p:xfrm>
        <a:graphic>
          <a:graphicData uri="http://schemas.openxmlformats.org/presentationml/2006/ole">
            <mc:AlternateContent xmlns:mc="http://schemas.openxmlformats.org/markup-compatibility/2006">
              <mc:Choice xmlns:v="urn:schemas-microsoft-com:vml" Requires="v">
                <p:oleObj spid="_x0000_s3113" name="" r:id="rId3" imgW="381000" imgH="203200" progId="Equation.3">
                  <p:embed/>
                </p:oleObj>
              </mc:Choice>
              <mc:Fallback>
                <p:oleObj name="" r:id="rId3" imgW="381000" imgH="203200" progId="Equation.3">
                  <p:embed/>
                  <p:pic>
                    <p:nvPicPr>
                      <p:cNvPr id="0" name="图片 3112"/>
                      <p:cNvPicPr/>
                      <p:nvPr/>
                    </p:nvPicPr>
                    <p:blipFill>
                      <a:blip r:embed="rId4"/>
                      <a:stretch>
                        <a:fillRect/>
                      </a:stretch>
                    </p:blipFill>
                    <p:spPr>
                      <a:xfrm>
                        <a:off x="6506210" y="3785870"/>
                        <a:ext cx="801370" cy="431165"/>
                      </a:xfrm>
                      <a:prstGeom prst="rect">
                        <a:avLst/>
                      </a:prstGeom>
                      <a:solidFill>
                        <a:schemeClr val="bg1"/>
                      </a:solidFill>
                      <a:ln w="38100">
                        <a:noFill/>
                        <a:miter/>
                      </a:ln>
                    </p:spPr>
                  </p:pic>
                </p:oleObj>
              </mc:Fallback>
            </mc:AlternateContent>
          </a:graphicData>
        </a:graphic>
      </p:graphicFrame>
      <p:graphicFrame>
        <p:nvGraphicFramePr>
          <p:cNvPr id="19462" name="对象 19461"/>
          <p:cNvGraphicFramePr>
            <a:graphicFrameLocks noChangeAspect="1"/>
          </p:cNvGraphicFramePr>
          <p:nvPr/>
        </p:nvGraphicFramePr>
        <p:xfrm>
          <a:off x="3701415" y="4703445"/>
          <a:ext cx="3302000" cy="576263"/>
        </p:xfrm>
        <a:graphic>
          <a:graphicData uri="http://schemas.openxmlformats.org/presentationml/2006/ole">
            <mc:AlternateContent xmlns:mc="http://schemas.openxmlformats.org/markup-compatibility/2006">
              <mc:Choice xmlns:v="urn:schemas-microsoft-com:vml" Requires="v">
                <p:oleObj spid="_x0000_s3114" name="" r:id="rId5" imgW="31394400" imgH="5486400" progId="Equation.3">
                  <p:embed/>
                </p:oleObj>
              </mc:Choice>
              <mc:Fallback>
                <p:oleObj name="" r:id="rId5" imgW="31394400" imgH="5486400" progId="Equation.3">
                  <p:embed/>
                  <p:pic>
                    <p:nvPicPr>
                      <p:cNvPr id="0" name="图片 3113"/>
                      <p:cNvPicPr/>
                      <p:nvPr/>
                    </p:nvPicPr>
                    <p:blipFill>
                      <a:blip r:embed="rId6"/>
                      <a:stretch>
                        <a:fillRect/>
                      </a:stretch>
                    </p:blipFill>
                    <p:spPr>
                      <a:xfrm>
                        <a:off x="3701415" y="4703445"/>
                        <a:ext cx="3302000" cy="576263"/>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60"/>
                                        </p:tgtEl>
                                        <p:attrNameLst>
                                          <p:attrName>style.visibility</p:attrName>
                                        </p:attrNameLst>
                                      </p:cBhvr>
                                      <p:to>
                                        <p:strVal val="visible"/>
                                      </p:to>
                                    </p:set>
                                    <p:anim calcmode="lin" valueType="num">
                                      <p:cBhvr additive="base">
                                        <p:cTn id="23" dur="500" fill="hold"/>
                                        <p:tgtEl>
                                          <p:spTgt spid="19460"/>
                                        </p:tgtEl>
                                        <p:attrNameLst>
                                          <p:attrName>ppt_x</p:attrName>
                                        </p:attrNameLst>
                                      </p:cBhvr>
                                      <p:tavLst>
                                        <p:tav tm="0">
                                          <p:val>
                                            <p:strVal val="#ppt_x"/>
                                          </p:val>
                                        </p:tav>
                                        <p:tav tm="100000">
                                          <p:val>
                                            <p:strVal val="#ppt_x"/>
                                          </p:val>
                                        </p:tav>
                                      </p:tavLst>
                                    </p:anim>
                                    <p:anim calcmode="lin" valueType="num">
                                      <p:cBhvr additive="base">
                                        <p:cTn id="24"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61"/>
                                        </p:tgtEl>
                                        <p:attrNameLst>
                                          <p:attrName>style.visibility</p:attrName>
                                        </p:attrNameLst>
                                      </p:cBhvr>
                                      <p:to>
                                        <p:strVal val="visible"/>
                                      </p:to>
                                    </p:set>
                                    <p:anim calcmode="lin" valueType="num">
                                      <p:cBhvr additive="base">
                                        <p:cTn id="33" dur="500" fill="hold"/>
                                        <p:tgtEl>
                                          <p:spTgt spid="19461"/>
                                        </p:tgtEl>
                                        <p:attrNameLst>
                                          <p:attrName>ppt_x</p:attrName>
                                        </p:attrNameLst>
                                      </p:cBhvr>
                                      <p:tavLst>
                                        <p:tav tm="0">
                                          <p:val>
                                            <p:strVal val="#ppt_x"/>
                                          </p:val>
                                        </p:tav>
                                        <p:tav tm="100000">
                                          <p:val>
                                            <p:strVal val="#ppt_x"/>
                                          </p:val>
                                        </p:tav>
                                      </p:tavLst>
                                    </p:anim>
                                    <p:anim calcmode="lin" valueType="num">
                                      <p:cBhvr additive="base">
                                        <p:cTn id="3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9462"/>
                                        </p:tgtEl>
                                        <p:attrNameLst>
                                          <p:attrName>style.visibility</p:attrName>
                                        </p:attrNameLst>
                                      </p:cBhvr>
                                      <p:to>
                                        <p:strVal val="visible"/>
                                      </p:to>
                                    </p:set>
                                    <p:anim calcmode="lin" valueType="num">
                                      <p:cBhvr additive="base">
                                        <p:cTn id="39" dur="500" fill="hold"/>
                                        <p:tgtEl>
                                          <p:spTgt spid="19462"/>
                                        </p:tgtEl>
                                        <p:attrNameLst>
                                          <p:attrName>ppt_x</p:attrName>
                                        </p:attrNameLst>
                                      </p:cBhvr>
                                      <p:tavLst>
                                        <p:tav tm="0">
                                          <p:val>
                                            <p:strVal val="#ppt_x"/>
                                          </p:val>
                                        </p:tav>
                                        <p:tav tm="100000">
                                          <p:val>
                                            <p:strVal val="#ppt_x"/>
                                          </p:val>
                                        </p:tav>
                                      </p:tavLst>
                                    </p:anim>
                                    <p:anim calcmode="lin" valueType="num">
                                      <p:cBhvr additive="base">
                                        <p:cTn id="40"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快速傅里叶变换</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latin typeface="Courier New" panose="02070309020205020404" charset="0"/>
                <a:ea typeface="楷体" panose="02010609060101010101" charset="-122"/>
                <a:cs typeface="Courier New" panose="02070309020205020404" charset="0"/>
              </a:rPr>
              <a:t>百度百科：快速傅里叶变换(</a:t>
            </a:r>
            <a:r>
              <a:rPr lang="en-US" altLang="zh-CN">
                <a:latin typeface="Courier New" panose="02070309020205020404" charset="0"/>
                <a:ea typeface="楷体" panose="02010609060101010101" charset="-122"/>
                <a:cs typeface="Courier New" panose="02070309020205020404" charset="0"/>
              </a:rPr>
              <a:t>F</a:t>
            </a:r>
            <a:r>
              <a:rPr lang="zh-CN" altLang="en-US">
                <a:latin typeface="Courier New" panose="02070309020205020404" charset="0"/>
                <a:ea typeface="楷体" panose="02010609060101010101" charset="-122"/>
                <a:cs typeface="Courier New" panose="02070309020205020404" charset="0"/>
              </a:rPr>
              <a:t>ast Fourier </a:t>
            </a:r>
            <a:r>
              <a:rPr lang="en-US" altLang="zh-CN">
                <a:latin typeface="Courier New" panose="02070309020205020404" charset="0"/>
                <a:ea typeface="楷体" panose="02010609060101010101" charset="-122"/>
                <a:cs typeface="Courier New" panose="02070309020205020404" charset="0"/>
              </a:rPr>
              <a:t>T</a:t>
            </a:r>
            <a:r>
              <a:rPr lang="zh-CN" altLang="en-US">
                <a:latin typeface="Courier New" panose="02070309020205020404" charset="0"/>
                <a:ea typeface="楷体" panose="02010609060101010101" charset="-122"/>
                <a:cs typeface="Courier New" panose="02070309020205020404" charset="0"/>
              </a:rPr>
              <a:t>ransform), 即利用计算机计算离散傅里叶变换（DFT)的高效、快速计算方法的统称，简称FFT。快速傅里叶变换是1965年由J.W.库利和T.W.图基提出的。采用这种算法能使计算机计算离散傅里叶变换所需要的乘法次数大为减少，特别是被变换的抽样点数N越多，FFT算法计算量的节省就越显著。</a:t>
            </a:r>
            <a:endParaRPr lang="zh-CN" altLang="en-US">
              <a:latin typeface="Courier New" panose="02070309020205020404" charset="0"/>
              <a:ea typeface="楷体" panose="02010609060101010101" charset="-122"/>
              <a:cs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n</a:t>
            </a:r>
            <a:r>
              <a:rPr lang="zh-CN" altLang="en-US">
                <a:latin typeface="黑体" panose="02010609060101010101" charset="-122"/>
                <a:ea typeface="黑体" panose="02010609060101010101" charset="-122"/>
              </a:rPr>
              <a:t>次单位复根</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440180"/>
            <a:ext cx="10515600" cy="4351338"/>
          </a:xfrm>
        </p:spPr>
        <p:txBody>
          <a:bodyPr/>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证明</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利用泰勒中值定理</a:t>
            </a:r>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：如果函数</a:t>
            </a:r>
            <a:r>
              <a:rPr lang="en-US" altLang="zh-CN">
                <a:latin typeface="楷体" panose="02010609060101010101" charset="-122"/>
                <a:ea typeface="楷体" panose="02010609060101010101" charset="-122"/>
                <a:cs typeface="楷体" panose="02010609060101010101" charset="-122"/>
              </a:rPr>
              <a:t>f(x)</a:t>
            </a:r>
            <a:r>
              <a:rPr lang="zh-CN" altLang="en-US">
                <a:latin typeface="楷体" panose="02010609060101010101" charset="-122"/>
                <a:ea typeface="楷体" panose="02010609060101010101" charset="-122"/>
                <a:cs typeface="楷体" panose="02010609060101010101" charset="-122"/>
              </a:rPr>
              <a:t>在</a:t>
            </a:r>
            <a:r>
              <a:rPr lang="en-US" altLang="zh-CN">
                <a:latin typeface="楷体" panose="02010609060101010101" charset="-122"/>
                <a:ea typeface="楷体" panose="02010609060101010101" charset="-122"/>
                <a:cs typeface="楷体" panose="02010609060101010101" charset="-122"/>
              </a:rPr>
              <a:t>x</a:t>
            </a:r>
            <a:r>
              <a:rPr lang="en-US" altLang="zh-CN" baseline="-25000">
                <a:solidFill>
                  <a:schemeClr val="tx1"/>
                </a:solidFill>
                <a:uFillTx/>
                <a:latin typeface="楷体" panose="02010609060101010101" charset="-122"/>
                <a:ea typeface="楷体" panose="02010609060101010101" charset="-122"/>
                <a:cs typeface="楷体" panose="02010609060101010101" charset="-122"/>
              </a:rPr>
              <a:t>0</a:t>
            </a:r>
            <a:r>
              <a:rPr lang="zh-CN" altLang="en-US">
                <a:latin typeface="楷体" panose="02010609060101010101" charset="-122"/>
                <a:ea typeface="楷体" panose="02010609060101010101" charset="-122"/>
                <a:cs typeface="楷体" panose="02010609060101010101" charset="-122"/>
              </a:rPr>
              <a:t>处具有</a:t>
            </a:r>
            <a:r>
              <a:rPr lang="en-US" altLang="zh-CN">
                <a:latin typeface="楷体" panose="02010609060101010101" charset="-122"/>
                <a:ea typeface="楷体" panose="02010609060101010101" charset="-122"/>
                <a:cs typeface="楷体" panose="02010609060101010101" charset="-122"/>
              </a:rPr>
              <a:t>n</a:t>
            </a:r>
            <a:r>
              <a:rPr lang="zh-CN" altLang="en-US">
                <a:latin typeface="楷体" panose="02010609060101010101" charset="-122"/>
                <a:ea typeface="楷体" panose="02010609060101010101" charset="-122"/>
                <a:cs typeface="楷体" panose="02010609060101010101" charset="-122"/>
              </a:rPr>
              <a:t>阶导数，那么存在</a:t>
            </a:r>
            <a:r>
              <a:rPr lang="en-US" altLang="zh-CN">
                <a:latin typeface="楷体" panose="02010609060101010101" charset="-122"/>
                <a:ea typeface="楷体" panose="02010609060101010101" charset="-122"/>
                <a:cs typeface="楷体" panose="02010609060101010101" charset="-122"/>
                <a:sym typeface="+mn-ea"/>
              </a:rPr>
              <a:t>x</a:t>
            </a:r>
            <a:r>
              <a:rPr lang="en-US" altLang="zh-CN" baseline="-25000">
                <a:uFillTx/>
                <a:latin typeface="楷体" panose="02010609060101010101" charset="-122"/>
                <a:ea typeface="楷体" panose="02010609060101010101" charset="-122"/>
                <a:cs typeface="楷体" panose="02010609060101010101" charset="-122"/>
                <a:sym typeface="+mn-ea"/>
              </a:rPr>
              <a:t>0</a:t>
            </a:r>
            <a:r>
              <a:rPr lang="zh-CN" altLang="en-US">
                <a:latin typeface="楷体" panose="02010609060101010101" charset="-122"/>
                <a:ea typeface="楷体" panose="02010609060101010101" charset="-122"/>
                <a:cs typeface="楷体" panose="02010609060101010101" charset="-122"/>
                <a:sym typeface="+mn-ea"/>
              </a:rPr>
              <a:t>的一个邻域，对于该邻域内的任一</a:t>
            </a:r>
            <a:r>
              <a:rPr lang="en-US" altLang="zh-CN">
                <a:latin typeface="楷体" panose="02010609060101010101" charset="-122"/>
                <a:ea typeface="楷体" panose="02010609060101010101" charset="-122"/>
                <a:cs typeface="楷体" panose="02010609060101010101" charset="-122"/>
                <a:sym typeface="+mn-ea"/>
              </a:rPr>
              <a:t>x</a:t>
            </a:r>
            <a:r>
              <a:rPr lang="zh-CN" altLang="en-US">
                <a:latin typeface="楷体" panose="02010609060101010101" charset="-122"/>
                <a:ea typeface="楷体" panose="02010609060101010101" charset="-122"/>
                <a:cs typeface="楷体" panose="02010609060101010101" charset="-122"/>
                <a:sym typeface="+mn-ea"/>
              </a:rPr>
              <a:t>，有：</a:t>
            </a:r>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p:txBody>
      </p:sp>
      <p:graphicFrame>
        <p:nvGraphicFramePr>
          <p:cNvPr id="19462" name="对象 19461"/>
          <p:cNvGraphicFramePr>
            <a:graphicFrameLocks noChangeAspect="1"/>
          </p:cNvGraphicFramePr>
          <p:nvPr/>
        </p:nvGraphicFramePr>
        <p:xfrm>
          <a:off x="3793490" y="1336040"/>
          <a:ext cx="3302000" cy="576263"/>
        </p:xfrm>
        <a:graphic>
          <a:graphicData uri="http://schemas.openxmlformats.org/presentationml/2006/ole">
            <mc:AlternateContent xmlns:mc="http://schemas.openxmlformats.org/markup-compatibility/2006">
              <mc:Choice xmlns:v="urn:schemas-microsoft-com:vml" Requires="v">
                <p:oleObj spid="_x0000_s3114" name="" r:id="rId1" imgW="31394400" imgH="5486400" progId="Equation.3">
                  <p:embed/>
                </p:oleObj>
              </mc:Choice>
              <mc:Fallback>
                <p:oleObj name="" r:id="rId1" imgW="31394400" imgH="5486400" progId="Equation.3">
                  <p:embed/>
                  <p:pic>
                    <p:nvPicPr>
                      <p:cNvPr id="0" name="图片 3113"/>
                      <p:cNvPicPr/>
                      <p:nvPr/>
                    </p:nvPicPr>
                    <p:blipFill>
                      <a:blip r:embed="rId2"/>
                      <a:stretch>
                        <a:fillRect/>
                      </a:stretch>
                    </p:blipFill>
                    <p:spPr>
                      <a:xfrm>
                        <a:off x="3793490" y="1336040"/>
                        <a:ext cx="3302000" cy="576263"/>
                      </a:xfrm>
                      <a:prstGeom prst="rect">
                        <a:avLst/>
                      </a:prstGeom>
                      <a:solidFill>
                        <a:schemeClr val="bg1"/>
                      </a:solid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000125" y="2749550"/>
          <a:ext cx="10663555" cy="727075"/>
        </p:xfrm>
        <a:graphic>
          <a:graphicData uri="http://schemas.openxmlformats.org/presentationml/2006/ole">
            <mc:AlternateContent xmlns:mc="http://schemas.openxmlformats.org/markup-compatibility/2006">
              <mc:Choice xmlns:v="urn:schemas-microsoft-com:vml" Requires="v">
                <p:oleObj spid="_x0000_s9217" name="" r:id="rId3" imgW="6705600" imgH="457200" progId="Equation.KSEE3">
                  <p:embed/>
                </p:oleObj>
              </mc:Choice>
              <mc:Fallback>
                <p:oleObj name="" r:id="rId3" imgW="6705600" imgH="457200" progId="Equation.KSEE3">
                  <p:embed/>
                  <p:pic>
                    <p:nvPicPr>
                      <p:cNvPr id="0" name="图片 9216"/>
                      <p:cNvPicPr/>
                      <p:nvPr/>
                    </p:nvPicPr>
                    <p:blipFill>
                      <a:blip r:embed="rId4"/>
                      <a:stretch>
                        <a:fillRect/>
                      </a:stretch>
                    </p:blipFill>
                    <p:spPr>
                      <a:xfrm>
                        <a:off x="1000125" y="2749550"/>
                        <a:ext cx="10663555" cy="72707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99808" y="3476625"/>
          <a:ext cx="8681085" cy="3355340"/>
        </p:xfrm>
        <a:graphic>
          <a:graphicData uri="http://schemas.openxmlformats.org/presentationml/2006/ole">
            <mc:AlternateContent xmlns:mc="http://schemas.openxmlformats.org/markup-compatibility/2006">
              <mc:Choice xmlns:v="urn:schemas-microsoft-com:vml" Requires="v">
                <p:oleObj spid="_x0000_s9218" name="" r:id="rId5" imgW="4977765" imgH="2311400" progId="Equation.KSEE3">
                  <p:embed/>
                </p:oleObj>
              </mc:Choice>
              <mc:Fallback>
                <p:oleObj name="" r:id="rId5" imgW="4977765" imgH="2311400" progId="Equation.KSEE3">
                  <p:embed/>
                  <p:pic>
                    <p:nvPicPr>
                      <p:cNvPr id="0" name="图片 9217"/>
                      <p:cNvPicPr/>
                      <p:nvPr/>
                    </p:nvPicPr>
                    <p:blipFill>
                      <a:blip r:embed="rId6"/>
                      <a:stretch>
                        <a:fillRect/>
                      </a:stretch>
                    </p:blipFill>
                    <p:spPr>
                      <a:xfrm>
                        <a:off x="999808" y="3476625"/>
                        <a:ext cx="8681085" cy="33553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ppt_x"/>
                                          </p:val>
                                        </p:tav>
                                        <p:tav tm="100000">
                                          <p:val>
                                            <p:strVal val="#ppt_x"/>
                                          </p:val>
                                        </p:tav>
                                      </p:tavLst>
                                    </p:anim>
                                    <p:anim calcmode="lin" valueType="num">
                                      <p:cBhvr additive="base">
                                        <p:cTn id="8"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500"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cs typeface="黑体" panose="02010609060101010101" charset="-122"/>
              </a:rPr>
              <a:t>性质</a:t>
            </a:r>
            <a:r>
              <a:rPr lang="en-US" altLang="zh-CN">
                <a:latin typeface="黑体" panose="02010609060101010101" charset="-122"/>
                <a:ea typeface="黑体" panose="02010609060101010101" charset="-122"/>
                <a:cs typeface="黑体" panose="02010609060101010101" charset="-122"/>
              </a:rPr>
              <a:t>1—</a:t>
            </a:r>
            <a:r>
              <a:rPr lang="zh-CN" altLang="en-US">
                <a:latin typeface="黑体" panose="02010609060101010101" charset="-122"/>
                <a:ea typeface="黑体" panose="02010609060101010101" charset="-122"/>
                <a:cs typeface="黑体" panose="02010609060101010101" charset="-122"/>
              </a:rPr>
              <a:t>主</a:t>
            </a:r>
            <a:r>
              <a:rPr lang="en-US" altLang="zh-CN">
                <a:latin typeface="黑体" panose="02010609060101010101" charset="-122"/>
                <a:ea typeface="黑体" panose="02010609060101010101" charset="-122"/>
                <a:cs typeface="黑体" panose="02010609060101010101" charset="-122"/>
              </a:rPr>
              <a:t>n</a:t>
            </a:r>
            <a:r>
              <a:rPr lang="zh-CN" altLang="en-US">
                <a:latin typeface="黑体" panose="02010609060101010101" charset="-122"/>
                <a:ea typeface="黑体" panose="02010609060101010101" charset="-122"/>
                <a:cs typeface="黑体" panose="02010609060101010101" charset="-122"/>
              </a:rPr>
              <a:t>次单位根</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a:xfrm>
            <a:off x="838200" y="1528445"/>
            <a:ext cx="10515600" cy="4351338"/>
          </a:xfrm>
        </p:spPr>
        <p:txBody>
          <a:bodyPr/>
          <a:p>
            <a:r>
              <a:rPr lang="zh-CN" altLang="en-US" dirty="0">
                <a:latin typeface="楷体" panose="02010609060101010101" charset="-122"/>
                <a:ea typeface="楷体" panose="02010609060101010101" charset="-122"/>
                <a:cs typeface="楷体" panose="02010609060101010101" charset="-122"/>
                <a:sym typeface="+mn-ea"/>
              </a:rPr>
              <a:t>我们称        </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为</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主n次单位根</a:t>
            </a:r>
            <a:endParaRPr lang="zh-CN" altLang="en-US" b="1" dirty="0">
              <a:solidFill>
                <a:schemeClr val="tx1"/>
              </a:solidFill>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同时注意到，n次单位复数根都是经过旋转而得到的</a:t>
            </a:r>
            <a:endParaRPr lang="zh-CN" altLang="en-US" dirty="0">
              <a:latin typeface="楷体" panose="02010609060101010101" charset="-122"/>
              <a:ea typeface="楷体" panose="02010609060101010101" charset="-122"/>
              <a:cs typeface="楷体" panose="02010609060101010101" charset="-122"/>
            </a:endParaRPr>
          </a:p>
          <a:p>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每次旋转都是一定角度</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n次单位复根</a:t>
            </a:r>
            <a:r>
              <a:rPr lang="zh-CN" altLang="en-US" dirty="0">
                <a:latin typeface="楷体" panose="02010609060101010101" charset="-122"/>
                <a:ea typeface="楷体" panose="02010609060101010101" charset="-122"/>
                <a:cs typeface="楷体" panose="02010609060101010101" charset="-122"/>
                <a:sym typeface="+mn-ea"/>
              </a:rPr>
              <a:t>可视为公比为</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主n次单位根</a:t>
            </a:r>
            <a:r>
              <a:rPr lang="zh-CN" altLang="en-US" dirty="0">
                <a:latin typeface="楷体" panose="02010609060101010101" charset="-122"/>
                <a:ea typeface="楷体" panose="02010609060101010101" charset="-122"/>
                <a:cs typeface="楷体" panose="02010609060101010101" charset="-122"/>
                <a:sym typeface="+mn-ea"/>
              </a:rPr>
              <a:t>的等比数列。</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dirty="0">
              <a:latin typeface="楷体" panose="02010609060101010101" charset="-122"/>
              <a:ea typeface="楷体" panose="02010609060101010101" charset="-122"/>
              <a:cs typeface="楷体" panose="02010609060101010101" charset="-122"/>
            </a:endParaRPr>
          </a:p>
          <a:p>
            <a:endParaRPr lang="zh-CN" altLang="en-US" b="1" dirty="0">
              <a:solidFill>
                <a:schemeClr val="tx1"/>
              </a:solidFill>
              <a:latin typeface="楷体" panose="02010609060101010101" charset="-122"/>
              <a:ea typeface="楷体" panose="02010609060101010101" charset="-122"/>
              <a:cs typeface="楷体" panose="02010609060101010101" charset="-122"/>
            </a:endParaRPr>
          </a:p>
        </p:txBody>
      </p:sp>
      <p:graphicFrame>
        <p:nvGraphicFramePr>
          <p:cNvPr id="22532" name="对象 22531"/>
          <p:cNvGraphicFramePr>
            <a:graphicFrameLocks noChangeAspect="1"/>
          </p:cNvGraphicFramePr>
          <p:nvPr/>
        </p:nvGraphicFramePr>
        <p:xfrm>
          <a:off x="2216150" y="1437323"/>
          <a:ext cx="1363663" cy="649287"/>
        </p:xfrm>
        <a:graphic>
          <a:graphicData uri="http://schemas.openxmlformats.org/presentationml/2006/ole">
            <mc:AlternateContent xmlns:mc="http://schemas.openxmlformats.org/markup-compatibility/2006">
              <mc:Choice xmlns:v="urn:schemas-microsoft-com:vml" Requires="v">
                <p:oleObj spid="_x0000_s3116" name="" r:id="rId1" imgW="12192000" imgH="5791200" progId="Equation.3">
                  <p:embed/>
                </p:oleObj>
              </mc:Choice>
              <mc:Fallback>
                <p:oleObj name="" r:id="rId1" imgW="12192000" imgH="5791200" progId="Equation.3">
                  <p:embed/>
                  <p:pic>
                    <p:nvPicPr>
                      <p:cNvPr id="0" name="图片 3115"/>
                      <p:cNvPicPr/>
                      <p:nvPr/>
                    </p:nvPicPr>
                    <p:blipFill>
                      <a:blip r:embed="rId2"/>
                      <a:stretch>
                        <a:fillRect/>
                      </a:stretch>
                    </p:blipFill>
                    <p:spPr>
                      <a:xfrm>
                        <a:off x="2216150" y="1437323"/>
                        <a:ext cx="1363663" cy="649287"/>
                      </a:xfrm>
                      <a:prstGeom prst="rect">
                        <a:avLst/>
                      </a:prstGeom>
                      <a:noFill/>
                      <a:ln w="38100">
                        <a:noFill/>
                        <a:miter/>
                      </a:ln>
                    </p:spPr>
                  </p:pic>
                </p:oleObj>
              </mc:Fallback>
            </mc:AlternateContent>
          </a:graphicData>
        </a:graphic>
      </p:graphicFrame>
      <p:graphicFrame>
        <p:nvGraphicFramePr>
          <p:cNvPr id="22533" name="对象 22532"/>
          <p:cNvGraphicFramePr>
            <a:graphicFrameLocks noChangeAspect="1"/>
          </p:cNvGraphicFramePr>
          <p:nvPr/>
        </p:nvGraphicFramePr>
        <p:xfrm>
          <a:off x="4550728" y="2440623"/>
          <a:ext cx="2201862" cy="719137"/>
        </p:xfrm>
        <a:graphic>
          <a:graphicData uri="http://schemas.openxmlformats.org/presentationml/2006/ole">
            <mc:AlternateContent xmlns:mc="http://schemas.openxmlformats.org/markup-compatibility/2006">
              <mc:Choice xmlns:v="urn:schemas-microsoft-com:vml" Requires="v">
                <p:oleObj spid="_x0000_s3118" name="" r:id="rId3" imgW="17678400" imgH="5791200" progId="Equation.3">
                  <p:embed/>
                </p:oleObj>
              </mc:Choice>
              <mc:Fallback>
                <p:oleObj name="" r:id="rId3" imgW="17678400" imgH="5791200" progId="Equation.3">
                  <p:embed/>
                  <p:pic>
                    <p:nvPicPr>
                      <p:cNvPr id="0" name="图片 3117"/>
                      <p:cNvPicPr/>
                      <p:nvPr/>
                    </p:nvPicPr>
                    <p:blipFill>
                      <a:blip r:embed="rId4"/>
                      <a:stretch>
                        <a:fillRect/>
                      </a:stretch>
                    </p:blipFill>
                    <p:spPr>
                      <a:xfrm>
                        <a:off x="4550728" y="2440623"/>
                        <a:ext cx="2201862" cy="719137"/>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37883" y="4174808"/>
          <a:ext cx="7391400" cy="2272030"/>
        </p:xfrm>
        <a:graphic>
          <a:graphicData uri="http://schemas.openxmlformats.org/presentationml/2006/ole">
            <mc:AlternateContent xmlns:mc="http://schemas.openxmlformats.org/markup-compatibility/2006">
              <mc:Choice xmlns:v="urn:schemas-microsoft-com:vml" Requires="v">
                <p:oleObj spid="_x0000_s10241" name="" r:id="rId5" imgW="3886200" imgH="1193800" progId="Equation.KSEE3">
                  <p:embed/>
                </p:oleObj>
              </mc:Choice>
              <mc:Fallback>
                <p:oleObj name="" r:id="rId5" imgW="3886200" imgH="1193800" progId="Equation.KSEE3">
                  <p:embed/>
                  <p:pic>
                    <p:nvPicPr>
                      <p:cNvPr id="0" name="图片 10240"/>
                      <p:cNvPicPr/>
                      <p:nvPr/>
                    </p:nvPicPr>
                    <p:blipFill>
                      <a:blip r:embed="rId6"/>
                      <a:stretch>
                        <a:fillRect/>
                      </a:stretch>
                    </p:blipFill>
                    <p:spPr>
                      <a:xfrm>
                        <a:off x="837883" y="4174808"/>
                        <a:ext cx="7391400" cy="2272030"/>
                      </a:xfrm>
                      <a:prstGeom prst="rect">
                        <a:avLst/>
                      </a:prstGeom>
                    </p:spPr>
                  </p:pic>
                </p:oleObj>
              </mc:Fallback>
            </mc:AlternateContent>
          </a:graphicData>
        </a:graphic>
      </p:graphicFrame>
      <p:grpSp>
        <p:nvGrpSpPr>
          <p:cNvPr id="24" name="组合 23"/>
          <p:cNvGrpSpPr/>
          <p:nvPr/>
        </p:nvGrpSpPr>
        <p:grpSpPr>
          <a:xfrm>
            <a:off x="8567420" y="3916680"/>
            <a:ext cx="3234690" cy="2641600"/>
            <a:chOff x="12221" y="5336"/>
            <a:chExt cx="5094" cy="4160"/>
          </a:xfrm>
        </p:grpSpPr>
        <p:grpSp>
          <p:nvGrpSpPr>
            <p:cNvPr id="8" name="组合 7"/>
            <p:cNvGrpSpPr/>
            <p:nvPr/>
          </p:nvGrpSpPr>
          <p:grpSpPr>
            <a:xfrm>
              <a:off x="12221" y="5336"/>
              <a:ext cx="5095" cy="4161"/>
              <a:chOff x="2534" y="6105"/>
              <a:chExt cx="4484" cy="3662"/>
            </a:xfrm>
          </p:grpSpPr>
          <p:cxnSp>
            <p:nvCxnSpPr>
              <p:cNvPr id="5" name="直接箭头连接符 4"/>
              <p:cNvCxnSpPr/>
              <p:nvPr/>
            </p:nvCxnSpPr>
            <p:spPr>
              <a:xfrm>
                <a:off x="2534" y="8179"/>
                <a:ext cx="448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4616" y="6105"/>
                <a:ext cx="0" cy="36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402" y="6965"/>
                <a:ext cx="2428" cy="2428"/>
              </a:xfrm>
              <a:prstGeom prst="ellipse">
                <a:avLst/>
              </a:prstGeom>
              <a:solidFill>
                <a:schemeClr val="bg1">
                  <a:alpha val="0"/>
                </a:schemeClr>
              </a:solidFill>
              <a:ln w="158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9" name="直接连接符 8"/>
            <p:cNvCxnSpPr/>
            <p:nvPr/>
          </p:nvCxnSpPr>
          <p:spPr>
            <a:xfrm flipV="1">
              <a:off x="14568" y="6879"/>
              <a:ext cx="1115" cy="796"/>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弧形 11"/>
            <p:cNvSpPr/>
            <p:nvPr/>
          </p:nvSpPr>
          <p:spPr>
            <a:xfrm>
              <a:off x="14773" y="7422"/>
              <a:ext cx="371" cy="569"/>
            </a:xfrm>
            <a:prstGeom prst="arc">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3" name="对象 12">
              <a:hlinkClick r:id="" action="ppaction://ole?verb="/>
            </p:cNvPr>
            <p:cNvGraphicFramePr>
              <a:graphicFrameLocks noChangeAspect="1"/>
            </p:cNvGraphicFramePr>
            <p:nvPr/>
          </p:nvGraphicFramePr>
          <p:xfrm>
            <a:off x="15187" y="7422"/>
            <a:ext cx="240" cy="220"/>
          </p:xfrm>
          <a:graphic>
            <a:graphicData uri="http://schemas.openxmlformats.org/presentationml/2006/ole">
              <mc:AlternateContent xmlns:mc="http://schemas.openxmlformats.org/markup-compatibility/2006">
                <mc:Choice xmlns:v="urn:schemas-microsoft-com:vml" Requires="v">
                  <p:oleObj spid="_x0000_s10242" name="" r:id="rId7" imgW="152400" imgH="139700" progId="Equation.KSEE3">
                    <p:embed/>
                  </p:oleObj>
                </mc:Choice>
                <mc:Fallback>
                  <p:oleObj name="" r:id="rId7" imgW="152400" imgH="139700" progId="Equation.KSEE3">
                    <p:embed/>
                    <p:pic>
                      <p:nvPicPr>
                        <p:cNvPr id="0" name="图片 10241"/>
                        <p:cNvPicPr/>
                        <p:nvPr/>
                      </p:nvPicPr>
                      <p:blipFill>
                        <a:blip r:embed="rId8"/>
                        <a:stretch>
                          <a:fillRect/>
                        </a:stretch>
                      </p:blipFill>
                      <p:spPr>
                        <a:xfrm>
                          <a:off x="15187" y="7422"/>
                          <a:ext cx="240" cy="220"/>
                        </a:xfrm>
                        <a:prstGeom prst="rect">
                          <a:avLst/>
                        </a:prstGeom>
                      </p:spPr>
                    </p:pic>
                  </p:oleObj>
                </mc:Fallback>
              </mc:AlternateContent>
            </a:graphicData>
          </a:graphic>
        </p:graphicFrame>
        <p:cxnSp>
          <p:nvCxnSpPr>
            <p:cNvPr id="14" name="直接连接符 13"/>
            <p:cNvCxnSpPr/>
            <p:nvPr/>
          </p:nvCxnSpPr>
          <p:spPr>
            <a:xfrm flipV="1">
              <a:off x="14568" y="6348"/>
              <a:ext cx="385" cy="1345"/>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弧形 14"/>
            <p:cNvSpPr/>
            <p:nvPr/>
          </p:nvSpPr>
          <p:spPr>
            <a:xfrm>
              <a:off x="14479" y="7283"/>
              <a:ext cx="371" cy="778"/>
            </a:xfrm>
            <a:prstGeom prst="arc">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6" name="对象 15">
              <a:hlinkClick r:id="" action="ppaction://ole?verb="/>
            </p:cNvPr>
            <p:cNvGraphicFramePr>
              <a:graphicFrameLocks noChangeAspect="1"/>
            </p:cNvGraphicFramePr>
            <p:nvPr/>
          </p:nvGraphicFramePr>
          <p:xfrm>
            <a:off x="14802" y="7000"/>
            <a:ext cx="240" cy="320"/>
          </p:xfrm>
          <a:graphic>
            <a:graphicData uri="http://schemas.openxmlformats.org/presentationml/2006/ole">
              <mc:AlternateContent xmlns:mc="http://schemas.openxmlformats.org/markup-compatibility/2006">
                <mc:Choice xmlns:v="urn:schemas-microsoft-com:vml" Requires="v">
                  <p:oleObj spid="_x0000_s10" name="" r:id="rId9" imgW="152400" imgH="203200" progId="Equation.KSEE3">
                    <p:embed/>
                  </p:oleObj>
                </mc:Choice>
                <mc:Fallback>
                  <p:oleObj name="" r:id="rId9" imgW="152400" imgH="203200" progId="Equation.KSEE3">
                    <p:embed/>
                    <p:pic>
                      <p:nvPicPr>
                        <p:cNvPr id="0" name="图片 10241"/>
                        <p:cNvPicPr/>
                        <p:nvPr/>
                      </p:nvPicPr>
                      <p:blipFill>
                        <a:blip r:embed="rId10"/>
                        <a:stretch>
                          <a:fillRect/>
                        </a:stretch>
                      </p:blipFill>
                      <p:spPr>
                        <a:xfrm>
                          <a:off x="14802" y="7000"/>
                          <a:ext cx="240" cy="3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5683" y="6026"/>
            <a:ext cx="737" cy="853"/>
          </p:xfrm>
          <a:graphic>
            <a:graphicData uri="http://schemas.openxmlformats.org/presentationml/2006/ole">
              <mc:AlternateContent xmlns:mc="http://schemas.openxmlformats.org/markup-compatibility/2006">
                <mc:Choice xmlns:v="urn:schemas-microsoft-com:vml" Requires="v">
                  <p:oleObj spid="_x0000_s10243" name="" r:id="rId11" imgW="241300" imgH="279400" progId="Equation.KSEE3">
                    <p:embed/>
                  </p:oleObj>
                </mc:Choice>
                <mc:Fallback>
                  <p:oleObj name="" r:id="rId11" imgW="241300" imgH="279400" progId="Equation.KSEE3">
                    <p:embed/>
                    <p:pic>
                      <p:nvPicPr>
                        <p:cNvPr id="0" name="图片 10242"/>
                        <p:cNvPicPr/>
                        <p:nvPr/>
                      </p:nvPicPr>
                      <p:blipFill>
                        <a:blip r:embed="rId12"/>
                        <a:stretch>
                          <a:fillRect/>
                        </a:stretch>
                      </p:blipFill>
                      <p:spPr>
                        <a:xfrm>
                          <a:off x="15683" y="6026"/>
                          <a:ext cx="737" cy="853"/>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4841" y="5588"/>
            <a:ext cx="699" cy="853"/>
          </p:xfrm>
          <a:graphic>
            <a:graphicData uri="http://schemas.openxmlformats.org/presentationml/2006/ole">
              <mc:AlternateContent xmlns:mc="http://schemas.openxmlformats.org/markup-compatibility/2006">
                <mc:Choice xmlns:v="urn:schemas-microsoft-com:vml" Requires="v">
                  <p:oleObj spid="_x0000_s11" name="" r:id="rId13" imgW="228600" imgH="279400" progId="Equation.KSEE3">
                    <p:embed/>
                  </p:oleObj>
                </mc:Choice>
                <mc:Fallback>
                  <p:oleObj name="" r:id="rId13" imgW="228600" imgH="279400" progId="Equation.KSEE3">
                    <p:embed/>
                    <p:pic>
                      <p:nvPicPr>
                        <p:cNvPr id="0" name="图片 10242"/>
                        <p:cNvPicPr/>
                        <p:nvPr/>
                      </p:nvPicPr>
                      <p:blipFill>
                        <a:blip r:embed="rId14"/>
                        <a:stretch>
                          <a:fillRect/>
                        </a:stretch>
                      </p:blipFill>
                      <p:spPr>
                        <a:xfrm>
                          <a:off x="14841" y="5588"/>
                          <a:ext cx="699" cy="853"/>
                        </a:xfrm>
                        <a:prstGeom prst="rect">
                          <a:avLst/>
                        </a:prstGeom>
                      </p:spPr>
                    </p:pic>
                  </p:oleObj>
                </mc:Fallback>
              </mc:AlternateContent>
            </a:graphicData>
          </a:graphic>
        </p:graphicFrame>
        <p:cxnSp>
          <p:nvCxnSpPr>
            <p:cNvPr id="20" name="直接箭头连接符 19"/>
            <p:cNvCxnSpPr/>
            <p:nvPr/>
          </p:nvCxnSpPr>
          <p:spPr>
            <a:xfrm flipH="1" flipV="1">
              <a:off x="14303" y="6308"/>
              <a:ext cx="265" cy="13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3334" y="5679"/>
            <a:ext cx="1145" cy="762"/>
          </p:xfrm>
          <a:graphic>
            <a:graphicData uri="http://schemas.openxmlformats.org/presentationml/2006/ole">
              <mc:AlternateContent xmlns:mc="http://schemas.openxmlformats.org/markup-compatibility/2006">
                <mc:Choice xmlns:v="urn:schemas-microsoft-com:vml" Requires="v">
                  <p:oleObj spid="_x0000_s23" name="" r:id="rId15" imgW="419100" imgH="279400" progId="Equation.KSEE3">
                    <p:embed/>
                  </p:oleObj>
                </mc:Choice>
                <mc:Fallback>
                  <p:oleObj name="" r:id="rId15" imgW="419100" imgH="279400" progId="Equation.KSEE3">
                    <p:embed/>
                    <p:pic>
                      <p:nvPicPr>
                        <p:cNvPr id="0" name="图片 10242"/>
                        <p:cNvPicPr/>
                        <p:nvPr/>
                      </p:nvPicPr>
                      <p:blipFill>
                        <a:blip r:embed="rId16"/>
                        <a:stretch>
                          <a:fillRect/>
                        </a:stretch>
                      </p:blipFill>
                      <p:spPr>
                        <a:xfrm>
                          <a:off x="13334" y="5679"/>
                          <a:ext cx="1145" cy="762"/>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anim calcmode="lin" valueType="num">
                                      <p:cBhvr additive="base">
                                        <p:cTn id="11" dur="500" fill="hold"/>
                                        <p:tgtEl>
                                          <p:spTgt spid="22532"/>
                                        </p:tgtEl>
                                        <p:attrNameLst>
                                          <p:attrName>ppt_x</p:attrName>
                                        </p:attrNameLst>
                                      </p:cBhvr>
                                      <p:tavLst>
                                        <p:tav tm="0">
                                          <p:val>
                                            <p:strVal val="#ppt_x"/>
                                          </p:val>
                                        </p:tav>
                                        <p:tav tm="100000">
                                          <p:val>
                                            <p:strVal val="#ppt_x"/>
                                          </p:val>
                                        </p:tav>
                                      </p:tavLst>
                                    </p:anim>
                                    <p:anim calcmode="lin" valueType="num">
                                      <p:cBhvr additive="base">
                                        <p:cTn id="12"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anim calcmode="lin" valueType="num">
                                      <p:cBhvr additive="base">
                                        <p:cTn id="21" dur="500" fill="hold"/>
                                        <p:tgtEl>
                                          <p:spTgt spid="22533"/>
                                        </p:tgtEl>
                                        <p:attrNameLst>
                                          <p:attrName>ppt_x</p:attrName>
                                        </p:attrNameLst>
                                      </p:cBhvr>
                                      <p:tavLst>
                                        <p:tav tm="0">
                                          <p:val>
                                            <p:strVal val="#ppt_x"/>
                                          </p:val>
                                        </p:tav>
                                        <p:tav tm="100000">
                                          <p:val>
                                            <p:strVal val="#ppt_x"/>
                                          </p:val>
                                        </p:tav>
                                      </p:tavLst>
                                    </p:anim>
                                    <p:anim calcmode="lin" valueType="num">
                                      <p:cBhvr additive="base">
                                        <p:cTn id="22"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性质</a:t>
            </a:r>
            <a:r>
              <a:rPr lang="en-US" altLang="zh-CN">
                <a:latin typeface="黑体" panose="02010609060101010101" charset="-122"/>
                <a:ea typeface="黑体" panose="02010609060101010101" charset="-122"/>
              </a:rPr>
              <a:t>1—</a:t>
            </a:r>
            <a:r>
              <a:rPr lang="zh-CN" altLang="en-US">
                <a:latin typeface="黑体" panose="02010609060101010101" charset="-122"/>
                <a:ea typeface="黑体" panose="02010609060101010101" charset="-122"/>
              </a:rPr>
              <a:t>主</a:t>
            </a:r>
            <a:r>
              <a:rPr lang="en-US" altLang="zh-CN">
                <a:latin typeface="黑体" panose="02010609060101010101" charset="-122"/>
                <a:ea typeface="黑体" panose="02010609060101010101" charset="-122"/>
              </a:rPr>
              <a:t>n</a:t>
            </a:r>
            <a:r>
              <a:rPr lang="zh-CN" altLang="en-US">
                <a:latin typeface="黑体" panose="02010609060101010101" charset="-122"/>
                <a:ea typeface="黑体" panose="02010609060101010101" charset="-122"/>
              </a:rPr>
              <a:t>次单位根</a:t>
            </a:r>
            <a:endParaRPr lang="zh-CN" altLang="en-US">
              <a:latin typeface="黑体" panose="02010609060101010101" charset="-122"/>
              <a:ea typeface="黑体" panose="02010609060101010101" charset="-122"/>
            </a:endParaRPr>
          </a:p>
        </p:txBody>
      </p:sp>
      <p:graphicFrame>
        <p:nvGraphicFramePr>
          <p:cNvPr id="20494" name="对象 20493"/>
          <p:cNvGraphicFramePr>
            <a:graphicFrameLocks noChangeAspect="1"/>
          </p:cNvGraphicFramePr>
          <p:nvPr/>
        </p:nvGraphicFramePr>
        <p:xfrm>
          <a:off x="848360" y="1765935"/>
          <a:ext cx="8796020" cy="1008380"/>
        </p:xfrm>
        <a:graphic>
          <a:graphicData uri="http://schemas.openxmlformats.org/presentationml/2006/ole">
            <mc:AlternateContent xmlns:mc="http://schemas.openxmlformats.org/markup-compatibility/2006">
              <mc:Choice xmlns:v="urn:schemas-microsoft-com:vml" Requires="v">
                <p:oleObj spid="_x0000_s3105" name="" r:id="rId1" imgW="4940300" imgH="558800" progId="Equation.3">
                  <p:embed/>
                </p:oleObj>
              </mc:Choice>
              <mc:Fallback>
                <p:oleObj name="" r:id="rId1" imgW="4940300" imgH="558800" progId="Equation.3">
                  <p:embed/>
                  <p:pic>
                    <p:nvPicPr>
                      <p:cNvPr id="0" name="图片 3104"/>
                      <p:cNvPicPr/>
                      <p:nvPr/>
                    </p:nvPicPr>
                    <p:blipFill>
                      <a:blip r:embed="rId2"/>
                      <a:stretch>
                        <a:fillRect/>
                      </a:stretch>
                    </p:blipFill>
                    <p:spPr>
                      <a:xfrm>
                        <a:off x="848360" y="1765935"/>
                        <a:ext cx="8796020" cy="1008380"/>
                      </a:xfrm>
                      <a:prstGeom prst="rect">
                        <a:avLst/>
                      </a:prstGeom>
                      <a:noFill/>
                      <a:ln w="38100">
                        <a:noFill/>
                        <a:miter/>
                      </a:ln>
                    </p:spPr>
                  </p:pic>
                </p:oleObj>
              </mc:Fallback>
            </mc:AlternateContent>
          </a:graphicData>
        </a:graphic>
      </p:graphicFrame>
      <p:grpSp>
        <p:nvGrpSpPr>
          <p:cNvPr id="6" name="组合 5"/>
          <p:cNvGrpSpPr/>
          <p:nvPr/>
        </p:nvGrpSpPr>
        <p:grpSpPr>
          <a:xfrm>
            <a:off x="3241040" y="2926715"/>
            <a:ext cx="3481070" cy="3371850"/>
            <a:chOff x="5104" y="4609"/>
            <a:chExt cx="5482" cy="5310"/>
          </a:xfrm>
        </p:grpSpPr>
        <p:grpSp>
          <p:nvGrpSpPr>
            <p:cNvPr id="25" name="组合 24"/>
            <p:cNvGrpSpPr/>
            <p:nvPr/>
          </p:nvGrpSpPr>
          <p:grpSpPr>
            <a:xfrm>
              <a:off x="5104" y="4609"/>
              <a:ext cx="5482" cy="5311"/>
              <a:chOff x="2777" y="2485"/>
              <a:chExt cx="8278" cy="8018"/>
            </a:xfrm>
          </p:grpSpPr>
          <p:pic>
            <p:nvPicPr>
              <p:cNvPr id="26" name="Picture 3"/>
              <p:cNvPicPr>
                <a:picLocks noChangeAspect="1"/>
              </p:cNvPicPr>
              <p:nvPr/>
            </p:nvPicPr>
            <p:blipFill>
              <a:blip r:embed="rId3"/>
              <a:stretch>
                <a:fillRect/>
              </a:stretch>
            </p:blipFill>
            <p:spPr>
              <a:xfrm>
                <a:off x="2777" y="2485"/>
                <a:ext cx="8110" cy="8018"/>
              </a:xfrm>
              <a:prstGeom prst="rect">
                <a:avLst/>
              </a:prstGeom>
              <a:noFill/>
              <a:ln w="9525">
                <a:noFill/>
              </a:ln>
            </p:spPr>
          </p:pic>
          <p:graphicFrame>
            <p:nvGraphicFramePr>
              <p:cNvPr id="20484" name="对象 20483"/>
              <p:cNvGraphicFramePr>
                <a:graphicFrameLocks noChangeAspect="1"/>
              </p:cNvGraphicFramePr>
              <p:nvPr/>
            </p:nvGraphicFramePr>
            <p:xfrm>
              <a:off x="6805" y="2825"/>
              <a:ext cx="1075" cy="1280"/>
            </p:xfrm>
            <a:graphic>
              <a:graphicData uri="http://schemas.openxmlformats.org/presentationml/2006/ole">
                <mc:AlternateContent xmlns:mc="http://schemas.openxmlformats.org/markup-compatibility/2006">
                  <mc:Choice xmlns:v="urn:schemas-microsoft-com:vml" Requires="v">
                    <p:oleObj spid="_x0000_s3109" name="" r:id="rId4" imgW="4876800" imgH="5791200" progId="Equation.3">
                      <p:embed/>
                    </p:oleObj>
                  </mc:Choice>
                  <mc:Fallback>
                    <p:oleObj name="" r:id="rId4" imgW="4876800" imgH="5791200" progId="Equation.3">
                      <p:embed/>
                      <p:pic>
                        <p:nvPicPr>
                          <p:cNvPr id="0" name="图片 3108"/>
                          <p:cNvPicPr/>
                          <p:nvPr/>
                        </p:nvPicPr>
                        <p:blipFill>
                          <a:blip r:embed="rId5"/>
                          <a:stretch>
                            <a:fillRect/>
                          </a:stretch>
                        </p:blipFill>
                        <p:spPr>
                          <a:xfrm>
                            <a:off x="6805" y="2825"/>
                            <a:ext cx="1075" cy="1280"/>
                          </a:xfrm>
                          <a:prstGeom prst="rect">
                            <a:avLst/>
                          </a:prstGeom>
                          <a:noFill/>
                          <a:ln w="38100">
                            <a:noFill/>
                            <a:miter/>
                          </a:ln>
                        </p:spPr>
                      </p:pic>
                    </p:oleObj>
                  </mc:Fallback>
                </mc:AlternateContent>
              </a:graphicData>
            </a:graphic>
          </p:graphicFrame>
          <p:graphicFrame>
            <p:nvGraphicFramePr>
              <p:cNvPr id="20485" name="对象 20484"/>
              <p:cNvGraphicFramePr>
                <a:graphicFrameLocks noChangeAspect="1"/>
              </p:cNvGraphicFramePr>
              <p:nvPr/>
            </p:nvGraphicFramePr>
            <p:xfrm>
              <a:off x="9115" y="3496"/>
              <a:ext cx="1034" cy="1339"/>
            </p:xfrm>
            <a:graphic>
              <a:graphicData uri="http://schemas.openxmlformats.org/presentationml/2006/ole">
                <mc:AlternateContent xmlns:mc="http://schemas.openxmlformats.org/markup-compatibility/2006">
                  <mc:Choice xmlns:v="urn:schemas-microsoft-com:vml" Requires="v">
                    <p:oleObj spid="_x0000_s3107" name="" r:id="rId6" imgW="190500" imgH="241300" progId="Equation.3">
                      <p:embed/>
                    </p:oleObj>
                  </mc:Choice>
                  <mc:Fallback>
                    <p:oleObj name="" r:id="rId6" imgW="190500" imgH="241300" progId="Equation.3">
                      <p:embed/>
                      <p:pic>
                        <p:nvPicPr>
                          <p:cNvPr id="0" name="图片 3106"/>
                          <p:cNvPicPr/>
                          <p:nvPr/>
                        </p:nvPicPr>
                        <p:blipFill>
                          <a:blip r:embed="rId7"/>
                          <a:stretch>
                            <a:fillRect/>
                          </a:stretch>
                        </p:blipFill>
                        <p:spPr>
                          <a:xfrm>
                            <a:off x="9115" y="3496"/>
                            <a:ext cx="1034" cy="1339"/>
                          </a:xfrm>
                          <a:prstGeom prst="rect">
                            <a:avLst/>
                          </a:prstGeom>
                          <a:noFill/>
                          <a:ln w="38100">
                            <a:noFill/>
                            <a:miter/>
                          </a:ln>
                        </p:spPr>
                      </p:pic>
                    </p:oleObj>
                  </mc:Fallback>
                </mc:AlternateContent>
              </a:graphicData>
            </a:graphic>
          </p:graphicFrame>
          <p:graphicFrame>
            <p:nvGraphicFramePr>
              <p:cNvPr id="20486" name="对象 20485"/>
              <p:cNvGraphicFramePr>
                <a:graphicFrameLocks noChangeAspect="1"/>
              </p:cNvGraphicFramePr>
              <p:nvPr/>
            </p:nvGraphicFramePr>
            <p:xfrm>
              <a:off x="9980" y="5718"/>
              <a:ext cx="1075" cy="1280"/>
            </p:xfrm>
            <a:graphic>
              <a:graphicData uri="http://schemas.openxmlformats.org/presentationml/2006/ole">
                <mc:AlternateContent xmlns:mc="http://schemas.openxmlformats.org/markup-compatibility/2006">
                  <mc:Choice xmlns:v="urn:schemas-microsoft-com:vml" Requires="v">
                    <p:oleObj spid="_x0000_s3117" name="" r:id="rId8" imgW="4876800" imgH="5791200" progId="Equation.3">
                      <p:embed/>
                    </p:oleObj>
                  </mc:Choice>
                  <mc:Fallback>
                    <p:oleObj name="" r:id="rId8" imgW="4876800" imgH="5791200" progId="Equation.3">
                      <p:embed/>
                      <p:pic>
                        <p:nvPicPr>
                          <p:cNvPr id="0" name="图片 3116"/>
                          <p:cNvPicPr/>
                          <p:nvPr/>
                        </p:nvPicPr>
                        <p:blipFill>
                          <a:blip r:embed="rId9"/>
                          <a:stretch>
                            <a:fillRect/>
                          </a:stretch>
                        </p:blipFill>
                        <p:spPr>
                          <a:xfrm>
                            <a:off x="9980" y="5718"/>
                            <a:ext cx="1075" cy="1280"/>
                          </a:xfrm>
                          <a:prstGeom prst="rect">
                            <a:avLst/>
                          </a:prstGeom>
                          <a:noFill/>
                          <a:ln w="38100">
                            <a:noFill/>
                            <a:miter/>
                          </a:ln>
                        </p:spPr>
                      </p:pic>
                    </p:oleObj>
                  </mc:Fallback>
                </mc:AlternateContent>
              </a:graphicData>
            </a:graphic>
          </p:graphicFrame>
          <p:graphicFrame>
            <p:nvGraphicFramePr>
              <p:cNvPr id="20487" name="对象 20486"/>
              <p:cNvGraphicFramePr>
                <a:graphicFrameLocks noChangeAspect="1"/>
              </p:cNvGraphicFramePr>
              <p:nvPr/>
            </p:nvGraphicFramePr>
            <p:xfrm>
              <a:off x="9070" y="7985"/>
              <a:ext cx="1080" cy="1280"/>
            </p:xfrm>
            <a:graphic>
              <a:graphicData uri="http://schemas.openxmlformats.org/presentationml/2006/ole">
                <mc:AlternateContent xmlns:mc="http://schemas.openxmlformats.org/markup-compatibility/2006">
                  <mc:Choice xmlns:v="urn:schemas-microsoft-com:vml" Requires="v">
                    <p:oleObj spid="_x0000_s3119" name="" r:id="rId10" imgW="4876800" imgH="5791200" progId="Equation.3">
                      <p:embed/>
                    </p:oleObj>
                  </mc:Choice>
                  <mc:Fallback>
                    <p:oleObj name="" r:id="rId10" imgW="4876800" imgH="5791200" progId="Equation.3">
                      <p:embed/>
                      <p:pic>
                        <p:nvPicPr>
                          <p:cNvPr id="0" name="图片 3118"/>
                          <p:cNvPicPr/>
                          <p:nvPr/>
                        </p:nvPicPr>
                        <p:blipFill>
                          <a:blip r:embed="rId11"/>
                          <a:stretch>
                            <a:fillRect/>
                          </a:stretch>
                        </p:blipFill>
                        <p:spPr>
                          <a:xfrm>
                            <a:off x="9070" y="7985"/>
                            <a:ext cx="1080" cy="1280"/>
                          </a:xfrm>
                          <a:prstGeom prst="rect">
                            <a:avLst/>
                          </a:prstGeom>
                          <a:noFill/>
                          <a:ln w="38100">
                            <a:noFill/>
                            <a:miter/>
                          </a:ln>
                        </p:spPr>
                      </p:pic>
                    </p:oleObj>
                  </mc:Fallback>
                </mc:AlternateContent>
              </a:graphicData>
            </a:graphic>
          </p:graphicFrame>
          <p:graphicFrame>
            <p:nvGraphicFramePr>
              <p:cNvPr id="20488" name="对象 20487"/>
              <p:cNvGraphicFramePr>
                <a:graphicFrameLocks noChangeAspect="1"/>
              </p:cNvGraphicFramePr>
              <p:nvPr/>
            </p:nvGraphicFramePr>
            <p:xfrm>
              <a:off x="6915" y="8893"/>
              <a:ext cx="1080" cy="1280"/>
            </p:xfrm>
            <a:graphic>
              <a:graphicData uri="http://schemas.openxmlformats.org/presentationml/2006/ole">
                <mc:AlternateContent xmlns:mc="http://schemas.openxmlformats.org/markup-compatibility/2006">
                  <mc:Choice xmlns:v="urn:schemas-microsoft-com:vml" Requires="v">
                    <p:oleObj spid="_x0000_s3111" name="" r:id="rId12" imgW="4876800" imgH="5791200" progId="Equation.3">
                      <p:embed/>
                    </p:oleObj>
                  </mc:Choice>
                  <mc:Fallback>
                    <p:oleObj name="" r:id="rId12" imgW="4876800" imgH="5791200" progId="Equation.3">
                      <p:embed/>
                      <p:pic>
                        <p:nvPicPr>
                          <p:cNvPr id="0" name="图片 3110"/>
                          <p:cNvPicPr/>
                          <p:nvPr/>
                        </p:nvPicPr>
                        <p:blipFill>
                          <a:blip r:embed="rId13"/>
                          <a:stretch>
                            <a:fillRect/>
                          </a:stretch>
                        </p:blipFill>
                        <p:spPr>
                          <a:xfrm>
                            <a:off x="6915" y="8893"/>
                            <a:ext cx="1080" cy="1280"/>
                          </a:xfrm>
                          <a:prstGeom prst="rect">
                            <a:avLst/>
                          </a:prstGeom>
                          <a:noFill/>
                          <a:ln w="38100">
                            <a:noFill/>
                            <a:miter/>
                          </a:ln>
                        </p:spPr>
                      </p:pic>
                    </p:oleObj>
                  </mc:Fallback>
                </mc:AlternateContent>
              </a:graphicData>
            </a:graphic>
          </p:graphicFrame>
          <p:graphicFrame>
            <p:nvGraphicFramePr>
              <p:cNvPr id="20489" name="对象 20488"/>
              <p:cNvGraphicFramePr>
                <a:graphicFrameLocks noChangeAspect="1"/>
              </p:cNvGraphicFramePr>
              <p:nvPr/>
            </p:nvGraphicFramePr>
            <p:xfrm>
              <a:off x="3740" y="7985"/>
              <a:ext cx="1080" cy="1280"/>
            </p:xfrm>
            <a:graphic>
              <a:graphicData uri="http://schemas.openxmlformats.org/presentationml/2006/ole">
                <mc:AlternateContent xmlns:mc="http://schemas.openxmlformats.org/markup-compatibility/2006">
                  <mc:Choice xmlns:v="urn:schemas-microsoft-com:vml" Requires="v">
                    <p:oleObj spid="_x0000_s3115" name="" r:id="rId14" imgW="4876800" imgH="5791200" progId="Equation.3">
                      <p:embed/>
                    </p:oleObj>
                  </mc:Choice>
                  <mc:Fallback>
                    <p:oleObj name="" r:id="rId14" imgW="4876800" imgH="5791200" progId="Equation.3">
                      <p:embed/>
                      <p:pic>
                        <p:nvPicPr>
                          <p:cNvPr id="0" name="图片 3114"/>
                          <p:cNvPicPr/>
                          <p:nvPr/>
                        </p:nvPicPr>
                        <p:blipFill>
                          <a:blip r:embed="rId15"/>
                          <a:stretch>
                            <a:fillRect/>
                          </a:stretch>
                        </p:blipFill>
                        <p:spPr>
                          <a:xfrm>
                            <a:off x="3740" y="7985"/>
                            <a:ext cx="1080" cy="1280"/>
                          </a:xfrm>
                          <a:prstGeom prst="rect">
                            <a:avLst/>
                          </a:prstGeom>
                          <a:noFill/>
                          <a:ln w="38100">
                            <a:noFill/>
                            <a:miter/>
                          </a:ln>
                        </p:spPr>
                      </p:pic>
                    </p:oleObj>
                  </mc:Fallback>
                </mc:AlternateContent>
              </a:graphicData>
            </a:graphic>
          </p:graphicFrame>
          <p:graphicFrame>
            <p:nvGraphicFramePr>
              <p:cNvPr id="20490" name="对象 20489"/>
              <p:cNvGraphicFramePr>
                <a:graphicFrameLocks noChangeAspect="1"/>
              </p:cNvGraphicFramePr>
              <p:nvPr/>
            </p:nvGraphicFramePr>
            <p:xfrm>
              <a:off x="2890" y="5775"/>
              <a:ext cx="1080" cy="1280"/>
            </p:xfrm>
            <a:graphic>
              <a:graphicData uri="http://schemas.openxmlformats.org/presentationml/2006/ole">
                <mc:AlternateContent xmlns:mc="http://schemas.openxmlformats.org/markup-compatibility/2006">
                  <mc:Choice xmlns:v="urn:schemas-microsoft-com:vml" Requires="v">
                    <p:oleObj spid="_x0000_s3106" name="" r:id="rId16" imgW="4876800" imgH="5791200" progId="Equation.3">
                      <p:embed/>
                    </p:oleObj>
                  </mc:Choice>
                  <mc:Fallback>
                    <p:oleObj name="" r:id="rId16" imgW="4876800" imgH="5791200" progId="Equation.3">
                      <p:embed/>
                      <p:pic>
                        <p:nvPicPr>
                          <p:cNvPr id="0" name="图片 3105"/>
                          <p:cNvPicPr/>
                          <p:nvPr/>
                        </p:nvPicPr>
                        <p:blipFill>
                          <a:blip r:embed="rId17"/>
                          <a:stretch>
                            <a:fillRect/>
                          </a:stretch>
                        </p:blipFill>
                        <p:spPr>
                          <a:xfrm>
                            <a:off x="2890" y="5775"/>
                            <a:ext cx="1080" cy="1280"/>
                          </a:xfrm>
                          <a:prstGeom prst="rect">
                            <a:avLst/>
                          </a:prstGeom>
                          <a:noFill/>
                          <a:ln w="38100">
                            <a:noFill/>
                            <a:miter/>
                          </a:ln>
                        </p:spPr>
                      </p:pic>
                    </p:oleObj>
                  </mc:Fallback>
                </mc:AlternateContent>
              </a:graphicData>
            </a:graphic>
          </p:graphicFrame>
          <p:graphicFrame>
            <p:nvGraphicFramePr>
              <p:cNvPr id="20491" name="对象 20490"/>
              <p:cNvGraphicFramePr>
                <a:graphicFrameLocks noChangeAspect="1"/>
              </p:cNvGraphicFramePr>
              <p:nvPr/>
            </p:nvGraphicFramePr>
            <p:xfrm>
              <a:off x="6235" y="2770"/>
              <a:ext cx="425" cy="793"/>
            </p:xfrm>
            <a:graphic>
              <a:graphicData uri="http://schemas.openxmlformats.org/presentationml/2006/ole">
                <mc:AlternateContent xmlns:mc="http://schemas.openxmlformats.org/markup-compatibility/2006">
                  <mc:Choice xmlns:v="urn:schemas-microsoft-com:vml" Requires="v">
                    <p:oleObj spid="_x0000_s3108" name="" r:id="rId18" imgW="2133600" imgH="3962400" progId="Equation.3">
                      <p:embed/>
                    </p:oleObj>
                  </mc:Choice>
                  <mc:Fallback>
                    <p:oleObj name="" r:id="rId18" imgW="2133600" imgH="3962400" progId="Equation.3">
                      <p:embed/>
                      <p:pic>
                        <p:nvPicPr>
                          <p:cNvPr id="0" name="图片 3107"/>
                          <p:cNvPicPr/>
                          <p:nvPr/>
                        </p:nvPicPr>
                        <p:blipFill>
                          <a:blip r:embed="rId19"/>
                          <a:stretch>
                            <a:fillRect/>
                          </a:stretch>
                        </p:blipFill>
                        <p:spPr>
                          <a:xfrm>
                            <a:off x="6235" y="2770"/>
                            <a:ext cx="425" cy="793"/>
                          </a:xfrm>
                          <a:prstGeom prst="rect">
                            <a:avLst/>
                          </a:prstGeom>
                          <a:noFill/>
                          <a:ln w="38100">
                            <a:noFill/>
                            <a:miter/>
                          </a:ln>
                        </p:spPr>
                      </p:pic>
                    </p:oleObj>
                  </mc:Fallback>
                </mc:AlternateContent>
              </a:graphicData>
            </a:graphic>
          </p:graphicFrame>
          <p:graphicFrame>
            <p:nvGraphicFramePr>
              <p:cNvPr id="20492" name="对象 20491"/>
              <p:cNvGraphicFramePr>
                <a:graphicFrameLocks noChangeAspect="1"/>
              </p:cNvGraphicFramePr>
              <p:nvPr/>
            </p:nvGraphicFramePr>
            <p:xfrm>
              <a:off x="5780" y="9120"/>
              <a:ext cx="980" cy="793"/>
            </p:xfrm>
            <a:graphic>
              <a:graphicData uri="http://schemas.openxmlformats.org/presentationml/2006/ole">
                <mc:AlternateContent xmlns:mc="http://schemas.openxmlformats.org/markup-compatibility/2006">
                  <mc:Choice xmlns:v="urn:schemas-microsoft-com:vml" Requires="v">
                    <p:oleObj spid="_x0000_s3110" name="" r:id="rId20" imgW="4876800" imgH="3962400" progId="Equation.3">
                      <p:embed/>
                    </p:oleObj>
                  </mc:Choice>
                  <mc:Fallback>
                    <p:oleObj name="" r:id="rId20" imgW="4876800" imgH="3962400" progId="Equation.3">
                      <p:embed/>
                      <p:pic>
                        <p:nvPicPr>
                          <p:cNvPr id="0" name="图片 3109"/>
                          <p:cNvPicPr/>
                          <p:nvPr/>
                        </p:nvPicPr>
                        <p:blipFill>
                          <a:blip r:embed="rId21"/>
                          <a:stretch>
                            <a:fillRect/>
                          </a:stretch>
                        </p:blipFill>
                        <p:spPr>
                          <a:xfrm>
                            <a:off x="5780" y="9120"/>
                            <a:ext cx="980" cy="793"/>
                          </a:xfrm>
                          <a:prstGeom prst="rect">
                            <a:avLst/>
                          </a:prstGeom>
                          <a:noFill/>
                          <a:ln w="38100">
                            <a:noFill/>
                            <a:miter/>
                          </a:ln>
                        </p:spPr>
                      </p:pic>
                    </p:oleObj>
                  </mc:Fallback>
                </mc:AlternateContent>
              </a:graphicData>
            </a:graphic>
          </p:graphicFrame>
          <p:graphicFrame>
            <p:nvGraphicFramePr>
              <p:cNvPr id="20493" name="对象 20492"/>
              <p:cNvGraphicFramePr>
                <a:graphicFrameLocks noChangeAspect="1"/>
              </p:cNvGraphicFramePr>
              <p:nvPr/>
            </p:nvGraphicFramePr>
            <p:xfrm>
              <a:off x="3740" y="3505"/>
              <a:ext cx="1080" cy="1280"/>
            </p:xfrm>
            <a:graphic>
              <a:graphicData uri="http://schemas.openxmlformats.org/presentationml/2006/ole">
                <mc:AlternateContent xmlns:mc="http://schemas.openxmlformats.org/markup-compatibility/2006">
                  <mc:Choice xmlns:v="urn:schemas-microsoft-com:vml" Requires="v">
                    <p:oleObj spid="_x0000_s3112" name="" r:id="rId22" imgW="4876800" imgH="5791200" progId="Equation.3">
                      <p:embed/>
                    </p:oleObj>
                  </mc:Choice>
                  <mc:Fallback>
                    <p:oleObj name="" r:id="rId22" imgW="4876800" imgH="5791200" progId="Equation.3">
                      <p:embed/>
                      <p:pic>
                        <p:nvPicPr>
                          <p:cNvPr id="0" name="图片 3111"/>
                          <p:cNvPicPr/>
                          <p:nvPr/>
                        </p:nvPicPr>
                        <p:blipFill>
                          <a:blip r:embed="rId23"/>
                          <a:stretch>
                            <a:fillRect/>
                          </a:stretch>
                        </p:blipFill>
                        <p:spPr>
                          <a:xfrm>
                            <a:off x="3740" y="3505"/>
                            <a:ext cx="1080" cy="1280"/>
                          </a:xfrm>
                          <a:prstGeom prst="rect">
                            <a:avLst/>
                          </a:prstGeom>
                          <a:noFill/>
                          <a:ln w="38100">
                            <a:noFill/>
                            <a:miter/>
                          </a:ln>
                        </p:spPr>
                      </p:pic>
                    </p:oleObj>
                  </mc:Fallback>
                </mc:AlternateContent>
              </a:graphicData>
            </a:graphic>
          </p:graphicFrame>
        </p:grpSp>
        <p:sp>
          <p:nvSpPr>
            <p:cNvPr id="3" name="文本框 2"/>
            <p:cNvSpPr txBox="1"/>
            <p:nvPr/>
          </p:nvSpPr>
          <p:spPr>
            <a:xfrm>
              <a:off x="9559" y="6497"/>
              <a:ext cx="492" cy="580"/>
            </a:xfrm>
            <a:prstGeom prst="rect">
              <a:avLst/>
            </a:prstGeom>
            <a:noFill/>
          </p:spPr>
          <p:txBody>
            <a:bodyPr wrap="square" rtlCol="0">
              <a:spAutoFit/>
            </a:bodyPr>
            <a:p>
              <a:r>
                <a:rPr lang="en-US" altLang="zh-CN"/>
                <a:t>1</a:t>
              </a:r>
              <a:endParaRPr lang="en-US" altLang="zh-CN"/>
            </a:p>
          </p:txBody>
        </p:sp>
        <p:sp>
          <p:nvSpPr>
            <p:cNvPr id="4" name="文本框 3"/>
            <p:cNvSpPr txBox="1"/>
            <p:nvPr/>
          </p:nvSpPr>
          <p:spPr>
            <a:xfrm>
              <a:off x="5868" y="6604"/>
              <a:ext cx="833" cy="580"/>
            </a:xfrm>
            <a:prstGeom prst="rect">
              <a:avLst/>
            </a:prstGeom>
            <a:noFill/>
          </p:spPr>
          <p:txBody>
            <a:bodyPr wrap="square" rtlCol="0">
              <a:spAutoFit/>
            </a:bodyPr>
            <a:p>
              <a:r>
                <a:rPr lang="en-US" altLang="zh-CN"/>
                <a:t>-1</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 calcmode="lin" valueType="num">
                                      <p:cBhvr additive="base">
                                        <p:cTn id="7" dur="500" fill="hold"/>
                                        <p:tgtEl>
                                          <p:spTgt spid="20494"/>
                                        </p:tgtEl>
                                        <p:attrNameLst>
                                          <p:attrName>ppt_x</p:attrName>
                                        </p:attrNameLst>
                                      </p:cBhvr>
                                      <p:tavLst>
                                        <p:tav tm="0">
                                          <p:val>
                                            <p:strVal val="#ppt_x"/>
                                          </p:val>
                                        </p:tav>
                                        <p:tav tm="100000">
                                          <p:val>
                                            <p:strVal val="#ppt_x"/>
                                          </p:val>
                                        </p:tav>
                                      </p:tavLst>
                                    </p:anim>
                                    <p:anim calcmode="lin" valueType="num">
                                      <p:cBhvr additive="base">
                                        <p:cTn id="8" dur="500" fill="hold"/>
                                        <p:tgtEl>
                                          <p:spTgt spid="204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cs typeface="黑体" panose="02010609060101010101" charset="-122"/>
              </a:rPr>
              <a:t>性质</a:t>
            </a:r>
            <a:r>
              <a:rPr lang="en-US" altLang="zh-CN">
                <a:latin typeface="黑体" panose="02010609060101010101" charset="-122"/>
                <a:ea typeface="黑体" panose="02010609060101010101" charset="-122"/>
                <a:cs typeface="黑体" panose="02010609060101010101" charset="-122"/>
              </a:rPr>
              <a:t>2—</a:t>
            </a:r>
            <a:r>
              <a:rPr lang="zh-CN" altLang="en-US">
                <a:latin typeface="黑体" panose="02010609060101010101" charset="-122"/>
                <a:ea typeface="黑体" panose="02010609060101010101" charset="-122"/>
                <a:cs typeface="黑体" panose="02010609060101010101" charset="-122"/>
              </a:rPr>
              <a:t>群的性质</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p:txBody>
          <a:bodyPr/>
          <a:p>
            <a:r>
              <a:rPr lang="zh-CN" altLang="en-US">
                <a:latin typeface="楷体" panose="02010609060101010101" charset="-122"/>
                <a:ea typeface="楷体" panose="02010609060101010101" charset="-122"/>
              </a:rPr>
              <a:t>因为</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所以</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推论</a:t>
            </a:r>
            <a:endParaRPr lang="zh-CN" altLang="en-US">
              <a:latin typeface="楷体" panose="02010609060101010101" charset="-122"/>
              <a:ea typeface="楷体" panose="02010609060101010101" charset="-122"/>
            </a:endParaRPr>
          </a:p>
        </p:txBody>
      </p:sp>
      <p:graphicFrame>
        <p:nvGraphicFramePr>
          <p:cNvPr id="23558" name="对象 23557"/>
          <p:cNvGraphicFramePr>
            <a:graphicFrameLocks noChangeAspect="1"/>
          </p:cNvGraphicFramePr>
          <p:nvPr/>
        </p:nvGraphicFramePr>
        <p:xfrm>
          <a:off x="1928813" y="3535680"/>
          <a:ext cx="1562100" cy="593725"/>
        </p:xfrm>
        <a:graphic>
          <a:graphicData uri="http://schemas.openxmlformats.org/presentationml/2006/ole">
            <mc:AlternateContent xmlns:mc="http://schemas.openxmlformats.org/markup-compatibility/2006">
              <mc:Choice xmlns:v="urn:schemas-microsoft-com:vml" Requires="v">
                <p:oleObj spid="_x0000_s3125" name="" r:id="rId1" imgW="15240000" imgH="5791200" progId="Equation.3">
                  <p:embed/>
                </p:oleObj>
              </mc:Choice>
              <mc:Fallback>
                <p:oleObj name="" r:id="rId1" imgW="15240000" imgH="5791200" progId="Equation.3">
                  <p:embed/>
                  <p:pic>
                    <p:nvPicPr>
                      <p:cNvPr id="0" name="图片 3124"/>
                      <p:cNvPicPr/>
                      <p:nvPr/>
                    </p:nvPicPr>
                    <p:blipFill>
                      <a:blip r:embed="rId2"/>
                      <a:stretch>
                        <a:fillRect/>
                      </a:stretch>
                    </p:blipFill>
                    <p:spPr>
                      <a:xfrm>
                        <a:off x="1928813" y="3535680"/>
                        <a:ext cx="1562100" cy="593725"/>
                      </a:xfrm>
                      <a:prstGeom prst="rect">
                        <a:avLst/>
                      </a:prstGeom>
                      <a:solidFill>
                        <a:schemeClr val="bg1"/>
                      </a:solidFill>
                      <a:ln w="38100">
                        <a:noFill/>
                        <a:miter/>
                      </a:ln>
                    </p:spPr>
                  </p:pic>
                </p:oleObj>
              </mc:Fallback>
            </mc:AlternateContent>
          </a:graphicData>
        </a:graphic>
      </p:graphicFrame>
      <p:graphicFrame>
        <p:nvGraphicFramePr>
          <p:cNvPr id="23559" name="对象 23558"/>
          <p:cNvGraphicFramePr>
            <a:graphicFrameLocks noChangeAspect="1"/>
          </p:cNvGraphicFramePr>
          <p:nvPr/>
        </p:nvGraphicFramePr>
        <p:xfrm>
          <a:off x="1837373" y="4315778"/>
          <a:ext cx="1843087" cy="593725"/>
        </p:xfrm>
        <a:graphic>
          <a:graphicData uri="http://schemas.openxmlformats.org/presentationml/2006/ole">
            <mc:AlternateContent xmlns:mc="http://schemas.openxmlformats.org/markup-compatibility/2006">
              <mc:Choice xmlns:v="urn:schemas-microsoft-com:vml" Requires="v">
                <p:oleObj spid="_x0000_s3126" name="" r:id="rId3" imgW="17983200" imgH="5791200" progId="Equation.3">
                  <p:embed/>
                </p:oleObj>
              </mc:Choice>
              <mc:Fallback>
                <p:oleObj name="" r:id="rId3" imgW="17983200" imgH="5791200" progId="Equation.3">
                  <p:embed/>
                  <p:pic>
                    <p:nvPicPr>
                      <p:cNvPr id="0" name="图片 3125"/>
                      <p:cNvPicPr/>
                      <p:nvPr/>
                    </p:nvPicPr>
                    <p:blipFill>
                      <a:blip r:embed="rId4"/>
                      <a:stretch>
                        <a:fillRect/>
                      </a:stretch>
                    </p:blipFill>
                    <p:spPr>
                      <a:xfrm>
                        <a:off x="1837373" y="4315778"/>
                        <a:ext cx="1843087" cy="593725"/>
                      </a:xfrm>
                      <a:prstGeom prst="rect">
                        <a:avLst/>
                      </a:prstGeom>
                      <a:solidFill>
                        <a:schemeClr val="bg1"/>
                      </a:solidFill>
                      <a:ln w="38100">
                        <a:noFill/>
                        <a:miter/>
                      </a:ln>
                    </p:spPr>
                  </p:pic>
                </p:oleObj>
              </mc:Fallback>
            </mc:AlternateContent>
          </a:graphicData>
        </a:graphic>
      </p:graphicFrame>
      <p:graphicFrame>
        <p:nvGraphicFramePr>
          <p:cNvPr id="23561" name="对象 23560"/>
          <p:cNvGraphicFramePr>
            <a:graphicFrameLocks noChangeAspect="1"/>
          </p:cNvGraphicFramePr>
          <p:nvPr/>
        </p:nvGraphicFramePr>
        <p:xfrm>
          <a:off x="1929130" y="2815590"/>
          <a:ext cx="1624013" cy="593725"/>
        </p:xfrm>
        <a:graphic>
          <a:graphicData uri="http://schemas.openxmlformats.org/presentationml/2006/ole">
            <mc:AlternateContent xmlns:mc="http://schemas.openxmlformats.org/markup-compatibility/2006">
              <mc:Choice xmlns:v="urn:schemas-microsoft-com:vml" Requires="v">
                <p:oleObj spid="_x0000_s3121" name="" r:id="rId5" imgW="15849600" imgH="5791200" progId="Equation.3">
                  <p:embed/>
                </p:oleObj>
              </mc:Choice>
              <mc:Fallback>
                <p:oleObj name="" r:id="rId5" imgW="15849600" imgH="5791200" progId="Equation.3">
                  <p:embed/>
                  <p:pic>
                    <p:nvPicPr>
                      <p:cNvPr id="0" name="图片 3120"/>
                      <p:cNvPicPr/>
                      <p:nvPr/>
                    </p:nvPicPr>
                    <p:blipFill>
                      <a:blip r:embed="rId6"/>
                      <a:stretch>
                        <a:fillRect/>
                      </a:stretch>
                    </p:blipFill>
                    <p:spPr>
                      <a:xfrm>
                        <a:off x="1929130" y="2815590"/>
                        <a:ext cx="1624013" cy="593725"/>
                      </a:xfrm>
                      <a:prstGeom prst="rect">
                        <a:avLst/>
                      </a:prstGeom>
                      <a:solidFill>
                        <a:schemeClr val="bg1"/>
                      </a:solid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1929130" y="1750060"/>
          <a:ext cx="1659255" cy="542925"/>
        </p:xfrm>
        <a:graphic>
          <a:graphicData uri="http://schemas.openxmlformats.org/presentationml/2006/ole">
            <mc:AlternateContent xmlns:mc="http://schemas.openxmlformats.org/markup-compatibility/2006">
              <mc:Choice xmlns:v="urn:schemas-microsoft-com:vml" Requires="v">
                <p:oleObj spid="_x0000_s5" name="" r:id="rId7" imgW="17678400" imgH="5791200" progId="Equation.3">
                  <p:embed/>
                </p:oleObj>
              </mc:Choice>
              <mc:Fallback>
                <p:oleObj name="" r:id="rId7" imgW="17678400" imgH="5791200" progId="Equation.3">
                  <p:embed/>
                  <p:pic>
                    <p:nvPicPr>
                      <p:cNvPr id="0" name="图片 3122"/>
                      <p:cNvPicPr/>
                      <p:nvPr/>
                    </p:nvPicPr>
                    <p:blipFill>
                      <a:blip r:embed="rId8"/>
                      <a:stretch>
                        <a:fillRect/>
                      </a:stretch>
                    </p:blipFill>
                    <p:spPr>
                      <a:xfrm>
                        <a:off x="1929130" y="1750060"/>
                        <a:ext cx="1659255" cy="542925"/>
                      </a:xfrm>
                      <a:prstGeom prst="rect">
                        <a:avLst/>
                      </a:prstGeom>
                      <a:solidFill>
                        <a:schemeClr val="bg1"/>
                      </a:solid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1837055" y="2218690"/>
          <a:ext cx="3776980" cy="596900"/>
        </p:xfrm>
        <a:graphic>
          <a:graphicData uri="http://schemas.openxmlformats.org/presentationml/2006/ole">
            <mc:AlternateContent xmlns:mc="http://schemas.openxmlformats.org/markup-compatibility/2006">
              <mc:Choice xmlns:v="urn:schemas-microsoft-com:vml" Requires="v">
                <p:oleObj spid="_x0000_s7" name="" r:id="rId9" imgW="36576000" imgH="5791200" progId="Equation.3">
                  <p:embed/>
                </p:oleObj>
              </mc:Choice>
              <mc:Fallback>
                <p:oleObj name="" r:id="rId9" imgW="36576000" imgH="5791200" progId="Equation.3">
                  <p:embed/>
                  <p:pic>
                    <p:nvPicPr>
                      <p:cNvPr id="0" name="图片 3119"/>
                      <p:cNvPicPr/>
                      <p:nvPr/>
                    </p:nvPicPr>
                    <p:blipFill>
                      <a:blip r:embed="rId10"/>
                      <a:stretch>
                        <a:fillRect/>
                      </a:stretch>
                    </p:blipFill>
                    <p:spPr>
                      <a:xfrm>
                        <a:off x="1837055" y="2218690"/>
                        <a:ext cx="3776980" cy="59690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561"/>
                                        </p:tgtEl>
                                        <p:attrNameLst>
                                          <p:attrName>style.visibility</p:attrName>
                                        </p:attrNameLst>
                                      </p:cBhvr>
                                      <p:to>
                                        <p:strVal val="visible"/>
                                      </p:to>
                                    </p:set>
                                    <p:anim calcmode="lin" valueType="num">
                                      <p:cBhvr additive="base">
                                        <p:cTn id="31" dur="500" fill="hold"/>
                                        <p:tgtEl>
                                          <p:spTgt spid="23561"/>
                                        </p:tgtEl>
                                        <p:attrNameLst>
                                          <p:attrName>ppt_x</p:attrName>
                                        </p:attrNameLst>
                                      </p:cBhvr>
                                      <p:tavLst>
                                        <p:tav tm="0">
                                          <p:val>
                                            <p:strVal val="#ppt_x"/>
                                          </p:val>
                                        </p:tav>
                                        <p:tav tm="100000">
                                          <p:val>
                                            <p:strVal val="#ppt_x"/>
                                          </p:val>
                                        </p:tav>
                                      </p:tavLst>
                                    </p:anim>
                                    <p:anim calcmode="lin" valueType="num">
                                      <p:cBhvr additive="base">
                                        <p:cTn id="32" dur="500" fill="hold"/>
                                        <p:tgtEl>
                                          <p:spTgt spid="235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8"/>
                                        </p:tgtEl>
                                        <p:attrNameLst>
                                          <p:attrName>style.visibility</p:attrName>
                                        </p:attrNameLst>
                                      </p:cBhvr>
                                      <p:to>
                                        <p:strVal val="visible"/>
                                      </p:to>
                                    </p:set>
                                    <p:anim calcmode="lin" valueType="num">
                                      <p:cBhvr additive="base">
                                        <p:cTn id="35" dur="500" fill="hold"/>
                                        <p:tgtEl>
                                          <p:spTgt spid="23558"/>
                                        </p:tgtEl>
                                        <p:attrNameLst>
                                          <p:attrName>ppt_x</p:attrName>
                                        </p:attrNameLst>
                                      </p:cBhvr>
                                      <p:tavLst>
                                        <p:tav tm="0">
                                          <p:val>
                                            <p:strVal val="#ppt_x"/>
                                          </p:val>
                                        </p:tav>
                                        <p:tav tm="100000">
                                          <p:val>
                                            <p:strVal val="#ppt_x"/>
                                          </p:val>
                                        </p:tav>
                                      </p:tavLst>
                                    </p:anim>
                                    <p:anim calcmode="lin" valueType="num">
                                      <p:cBhvr additive="base">
                                        <p:cTn id="36" dur="500" fill="hold"/>
                                        <p:tgtEl>
                                          <p:spTgt spid="2355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559"/>
                                        </p:tgtEl>
                                        <p:attrNameLst>
                                          <p:attrName>style.visibility</p:attrName>
                                        </p:attrNameLst>
                                      </p:cBhvr>
                                      <p:to>
                                        <p:strVal val="visible"/>
                                      </p:to>
                                    </p:set>
                                    <p:anim calcmode="lin" valueType="num">
                                      <p:cBhvr additive="base">
                                        <p:cTn id="39" dur="500" fill="hold"/>
                                        <p:tgtEl>
                                          <p:spTgt spid="23559"/>
                                        </p:tgtEl>
                                        <p:attrNameLst>
                                          <p:attrName>ppt_x</p:attrName>
                                        </p:attrNameLst>
                                      </p:cBhvr>
                                      <p:tavLst>
                                        <p:tav tm="0">
                                          <p:val>
                                            <p:strVal val="#ppt_x"/>
                                          </p:val>
                                        </p:tav>
                                        <p:tav tm="100000">
                                          <p:val>
                                            <p:strVal val="#ppt_x"/>
                                          </p:val>
                                        </p:tav>
                                      </p:tavLst>
                                    </p:anim>
                                    <p:anim calcmode="lin" valueType="num">
                                      <p:cBhvr additive="base">
                                        <p:cTn id="40"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cs typeface="黑体" panose="02010609060101010101" charset="-122"/>
              </a:rPr>
              <a:t>性质</a:t>
            </a:r>
            <a:r>
              <a:rPr lang="en-US" altLang="zh-CN">
                <a:latin typeface="黑体" panose="02010609060101010101" charset="-122"/>
                <a:ea typeface="黑体" panose="02010609060101010101" charset="-122"/>
                <a:cs typeface="黑体" panose="02010609060101010101" charset="-122"/>
              </a:rPr>
              <a:t>3—</a:t>
            </a:r>
            <a:r>
              <a:rPr lang="zh-CN" altLang="en-US">
                <a:latin typeface="黑体" panose="02010609060101010101" charset="-122"/>
                <a:ea typeface="黑体" panose="02010609060101010101" charset="-122"/>
                <a:cs typeface="黑体" panose="02010609060101010101" charset="-122"/>
              </a:rPr>
              <a:t>相消引理</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p:txBody>
          <a:bodyPr/>
          <a:p>
            <a:r>
              <a:rPr lang="zh-CN" altLang="en-US" b="1">
                <a:latin typeface="楷体" panose="02010609060101010101" charset="-122"/>
                <a:ea typeface="楷体" panose="02010609060101010101" charset="-122"/>
              </a:rPr>
              <a:t>相消引理</a:t>
            </a:r>
            <a:r>
              <a:rPr lang="zh-CN" altLang="en-US">
                <a:latin typeface="楷体" panose="02010609060101010101" charset="-122"/>
                <a:ea typeface="楷体" panose="02010609060101010101" charset="-122"/>
              </a:rPr>
              <a:t>：对于任何整数</a:t>
            </a:r>
            <a:r>
              <a:rPr lang="en-US" altLang="zh-CN">
                <a:latin typeface="楷体" panose="02010609060101010101" charset="-122"/>
                <a:ea typeface="楷体" panose="02010609060101010101" charset="-122"/>
              </a:rPr>
              <a:t>n&gt;=0,k&gt;=0,d&gt;0,</a:t>
            </a:r>
            <a:endParaRPr lang="en-US" altLang="zh-CN">
              <a:latin typeface="楷体" panose="02010609060101010101" charset="-122"/>
              <a:ea typeface="楷体" panose="02010609060101010101" charset="-122"/>
            </a:endParaRPr>
          </a:p>
          <a:p>
            <a:endParaRPr lang="en-US" altLang="zh-CN">
              <a:latin typeface="楷体" panose="02010609060101010101" charset="-122"/>
              <a:ea typeface="楷体" panose="02010609060101010101" charset="-122"/>
            </a:endParaRPr>
          </a:p>
          <a:p>
            <a:endParaRPr lang="en-US" altLang="zh-CN">
              <a:latin typeface="楷体" panose="02010609060101010101" charset="-122"/>
              <a:ea typeface="楷体" panose="02010609060101010101" charset="-122"/>
            </a:endParaRPr>
          </a:p>
          <a:p>
            <a:endParaRPr lang="en-US" altLang="zh-CN">
              <a:latin typeface="楷体" panose="02010609060101010101" charset="-122"/>
              <a:ea typeface="楷体" panose="02010609060101010101" charset="-122"/>
            </a:endParaRPr>
          </a:p>
          <a:p>
            <a:r>
              <a:rPr lang="zh-CN" altLang="en-US" b="1">
                <a:latin typeface="楷体" panose="02010609060101010101" charset="-122"/>
                <a:ea typeface="楷体" panose="02010609060101010101" charset="-122"/>
              </a:rPr>
              <a:t>推论</a:t>
            </a:r>
            <a:r>
              <a:rPr lang="zh-CN" altLang="en-US">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对任意偶数</a:t>
            </a:r>
            <a:r>
              <a:rPr lang="en-US" altLang="zh-CN" b="1">
                <a:solidFill>
                  <a:srgbClr val="FF0000"/>
                </a:solidFill>
                <a:latin typeface="楷体" panose="02010609060101010101" charset="-122"/>
                <a:ea typeface="楷体" panose="02010609060101010101" charset="-122"/>
              </a:rPr>
              <a:t>n&gt;0</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有            </a:t>
            </a:r>
            <a:endParaRPr lang="zh-CN" altLang="en-US">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7550150" y="1759585"/>
          <a:ext cx="1174115" cy="506730"/>
        </p:xfrm>
        <a:graphic>
          <a:graphicData uri="http://schemas.openxmlformats.org/presentationml/2006/ole">
            <mc:AlternateContent xmlns:mc="http://schemas.openxmlformats.org/markup-compatibility/2006">
              <mc:Choice xmlns:v="urn:schemas-microsoft-com:vml" Requires="v">
                <p:oleObj spid="_x0000_s11265" name="" r:id="rId1" imgW="647700" imgH="279400" progId="Equation.KSEE3">
                  <p:embed/>
                </p:oleObj>
              </mc:Choice>
              <mc:Fallback>
                <p:oleObj name="" r:id="rId1" imgW="647700" imgH="279400" progId="Equation.KSEE3">
                  <p:embed/>
                  <p:pic>
                    <p:nvPicPr>
                      <p:cNvPr id="0" name="图片 11264"/>
                      <p:cNvPicPr/>
                      <p:nvPr/>
                    </p:nvPicPr>
                    <p:blipFill>
                      <a:blip r:embed="rId2"/>
                      <a:stretch>
                        <a:fillRect/>
                      </a:stretch>
                    </p:blipFill>
                    <p:spPr>
                      <a:xfrm>
                        <a:off x="7550150" y="1759585"/>
                        <a:ext cx="1174115" cy="50673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097915" y="2382520"/>
          <a:ext cx="3192780" cy="1089025"/>
        </p:xfrm>
        <a:graphic>
          <a:graphicData uri="http://schemas.openxmlformats.org/presentationml/2006/ole">
            <mc:AlternateContent xmlns:mc="http://schemas.openxmlformats.org/markup-compatibility/2006">
              <mc:Choice xmlns:v="urn:schemas-microsoft-com:vml" Requires="v">
                <p:oleObj spid="_x0000_s11266" name="" r:id="rId3" imgW="1638300" imgH="558800" progId="Equation.KSEE3">
                  <p:embed/>
                </p:oleObj>
              </mc:Choice>
              <mc:Fallback>
                <p:oleObj name="" r:id="rId3" imgW="1638300" imgH="558800" progId="Equation.KSEE3">
                  <p:embed/>
                  <p:pic>
                    <p:nvPicPr>
                      <p:cNvPr id="0" name="图片 11265"/>
                      <p:cNvPicPr/>
                      <p:nvPr/>
                    </p:nvPicPr>
                    <p:blipFill>
                      <a:blip r:embed="rId4"/>
                      <a:stretch>
                        <a:fillRect/>
                      </a:stretch>
                    </p:blipFill>
                    <p:spPr>
                      <a:xfrm>
                        <a:off x="1097915" y="2382520"/>
                        <a:ext cx="3192780" cy="10890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032058" y="3678873"/>
          <a:ext cx="4278630" cy="645160"/>
        </p:xfrm>
        <a:graphic>
          <a:graphicData uri="http://schemas.openxmlformats.org/presentationml/2006/ole">
            <mc:AlternateContent xmlns:mc="http://schemas.openxmlformats.org/markup-compatibility/2006">
              <mc:Choice xmlns:v="urn:schemas-microsoft-com:vml" Requires="v">
                <p:oleObj spid="_x0000_s11267" name="" r:id="rId5" imgW="2362200" imgH="355600" progId="Equation.KSEE3">
                  <p:embed/>
                </p:oleObj>
              </mc:Choice>
              <mc:Fallback>
                <p:oleObj name="" r:id="rId5" imgW="2362200" imgH="355600" progId="Equation.KSEE3">
                  <p:embed/>
                  <p:pic>
                    <p:nvPicPr>
                      <p:cNvPr id="0" name="图片 11266"/>
                      <p:cNvPicPr/>
                      <p:nvPr/>
                    </p:nvPicPr>
                    <p:blipFill>
                      <a:blip r:embed="rId6"/>
                      <a:stretch>
                        <a:fillRect/>
                      </a:stretch>
                    </p:blipFill>
                    <p:spPr>
                      <a:xfrm>
                        <a:off x="5032058" y="3678873"/>
                        <a:ext cx="4278630" cy="6451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cs typeface="黑体" panose="02010609060101010101" charset="-122"/>
              </a:rPr>
              <a:t>性质</a:t>
            </a:r>
            <a:r>
              <a:rPr lang="en-US" altLang="zh-CN">
                <a:latin typeface="黑体" panose="02010609060101010101" charset="-122"/>
                <a:ea typeface="黑体" panose="02010609060101010101" charset="-122"/>
                <a:cs typeface="黑体" panose="02010609060101010101" charset="-122"/>
              </a:rPr>
              <a:t>4—</a:t>
            </a:r>
            <a:r>
              <a:rPr lang="zh-CN" altLang="en-US">
                <a:latin typeface="黑体" panose="02010609060101010101" charset="-122"/>
                <a:ea typeface="黑体" panose="02010609060101010101" charset="-122"/>
                <a:cs typeface="黑体" panose="02010609060101010101" charset="-122"/>
              </a:rPr>
              <a:t>折半引理</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p:txBody>
          <a:bodyPr/>
          <a:p>
            <a:r>
              <a:rPr lang="zh-CN" altLang="en-US" b="1">
                <a:latin typeface="楷体" panose="02010609060101010101" charset="-122"/>
                <a:ea typeface="楷体" panose="02010609060101010101" charset="-122"/>
              </a:rPr>
              <a:t>折半引理：</a:t>
            </a:r>
            <a:r>
              <a:rPr lang="zh-CN" altLang="en-US">
                <a:latin typeface="楷体" panose="02010609060101010101" charset="-122"/>
                <a:ea typeface="楷体" panose="02010609060101010101" charset="-122"/>
              </a:rPr>
              <a:t>如果</a:t>
            </a:r>
            <a:r>
              <a:rPr lang="en-US" altLang="zh-CN">
                <a:latin typeface="楷体" panose="02010609060101010101" charset="-122"/>
                <a:ea typeface="楷体" panose="02010609060101010101" charset="-122"/>
              </a:rPr>
              <a:t>n&gt;0</a:t>
            </a:r>
            <a:r>
              <a:rPr lang="zh-CN" altLang="en-US">
                <a:latin typeface="楷体" panose="02010609060101010101" charset="-122"/>
                <a:ea typeface="楷体" panose="02010609060101010101" charset="-122"/>
              </a:rPr>
              <a:t>为偶数，</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个</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次单位复根的平方的集合就是</a:t>
            </a:r>
            <a:r>
              <a:rPr lang="en-US" altLang="zh-CN">
                <a:latin typeface="楷体" panose="02010609060101010101" charset="-122"/>
                <a:ea typeface="楷体" panose="02010609060101010101" charset="-122"/>
              </a:rPr>
              <a:t>n/2</a:t>
            </a:r>
            <a:r>
              <a:rPr lang="zh-CN" altLang="en-US">
                <a:latin typeface="楷体" panose="02010609060101010101" charset="-122"/>
                <a:ea typeface="楷体" panose="02010609060101010101" charset="-122"/>
              </a:rPr>
              <a:t>个</a:t>
            </a:r>
            <a:r>
              <a:rPr lang="en-US" altLang="zh-CN">
                <a:latin typeface="楷体" panose="02010609060101010101" charset="-122"/>
                <a:ea typeface="楷体" panose="02010609060101010101" charset="-122"/>
              </a:rPr>
              <a:t>n/2</a:t>
            </a:r>
            <a:r>
              <a:rPr lang="zh-CN" altLang="en-US">
                <a:latin typeface="楷体" panose="02010609060101010101" charset="-122"/>
                <a:ea typeface="楷体" panose="02010609060101010101" charset="-122"/>
              </a:rPr>
              <a:t>次单位复根的集合。</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证明：根据相消引理，对任意非负整数</a:t>
            </a:r>
            <a:r>
              <a:rPr lang="en-US" altLang="zh-CN">
                <a:latin typeface="楷体" panose="02010609060101010101" charset="-122"/>
                <a:ea typeface="楷体" panose="02010609060101010101" charset="-122"/>
              </a:rPr>
              <a:t>k</a:t>
            </a:r>
            <a:r>
              <a:rPr lang="zh-CN" altLang="en-US">
                <a:latin typeface="楷体" panose="02010609060101010101" charset="-122"/>
                <a:ea typeface="楷体" panose="02010609060101010101" charset="-122"/>
              </a:rPr>
              <a:t>，有        。注意，如果对所有</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次单位复根进行平方，每个</a:t>
            </a:r>
            <a:r>
              <a:rPr lang="en-US" altLang="zh-CN">
                <a:latin typeface="楷体" panose="02010609060101010101" charset="-122"/>
                <a:ea typeface="楷体" panose="02010609060101010101" charset="-122"/>
              </a:rPr>
              <a:t>n/2</a:t>
            </a:r>
            <a:r>
              <a:rPr lang="zh-CN" altLang="en-US">
                <a:latin typeface="楷体" panose="02010609060101010101" charset="-122"/>
                <a:ea typeface="楷体" panose="02010609060101010101" charset="-122"/>
              </a:rPr>
              <a:t>次单位复根刚好获得两次，因为</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因此，  与    的平方值相等。</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如：</a:t>
            </a:r>
            <a:endParaRPr lang="zh-CN" altLang="en-US">
              <a:latin typeface="楷体" panose="02010609060101010101" charset="-122"/>
              <a:ea typeface="楷体" panose="02010609060101010101" charset="-122"/>
            </a:endParaRPr>
          </a:p>
        </p:txBody>
      </p:sp>
      <p:graphicFrame>
        <p:nvGraphicFramePr>
          <p:cNvPr id="6" name="对象 5">
            <a:hlinkClick r:id="" action="ppaction://ole?verb="/>
          </p:cNvPr>
          <p:cNvGraphicFramePr>
            <a:graphicFrameLocks noChangeAspect="1"/>
          </p:cNvGraphicFramePr>
          <p:nvPr/>
        </p:nvGraphicFramePr>
        <p:xfrm>
          <a:off x="8032115" y="2575560"/>
          <a:ext cx="1497330" cy="552450"/>
        </p:xfrm>
        <a:graphic>
          <a:graphicData uri="http://schemas.openxmlformats.org/presentationml/2006/ole">
            <mc:AlternateContent xmlns:mc="http://schemas.openxmlformats.org/markup-compatibility/2006">
              <mc:Choice xmlns:v="urn:schemas-microsoft-com:vml" Requires="v">
                <p:oleObj spid="_x0000_s11267" name="" r:id="rId1" imgW="965200" imgH="355600" progId="Equation.KSEE3">
                  <p:embed/>
                </p:oleObj>
              </mc:Choice>
              <mc:Fallback>
                <p:oleObj name="" r:id="rId1" imgW="965200" imgH="355600" progId="Equation.KSEE3">
                  <p:embed/>
                  <p:pic>
                    <p:nvPicPr>
                      <p:cNvPr id="0" name="图片 11266"/>
                      <p:cNvPicPr/>
                      <p:nvPr/>
                    </p:nvPicPr>
                    <p:blipFill>
                      <a:blip r:embed="rId2"/>
                      <a:stretch>
                        <a:fillRect/>
                      </a:stretch>
                    </p:blipFill>
                    <p:spPr>
                      <a:xfrm>
                        <a:off x="8032115" y="2575560"/>
                        <a:ext cx="1497330" cy="55245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655060" y="3728720"/>
          <a:ext cx="4035425" cy="544830"/>
        </p:xfrm>
        <a:graphic>
          <a:graphicData uri="http://schemas.openxmlformats.org/presentationml/2006/ole">
            <mc:AlternateContent xmlns:mc="http://schemas.openxmlformats.org/markup-compatibility/2006">
              <mc:Choice xmlns:v="urn:schemas-microsoft-com:vml" Requires="v">
                <p:oleObj spid="_x0000_s12289" name="" r:id="rId3" imgW="2540000" imgH="342900" progId="Equation.KSEE3">
                  <p:embed/>
                </p:oleObj>
              </mc:Choice>
              <mc:Fallback>
                <p:oleObj name="" r:id="rId3" imgW="2540000" imgH="342900" progId="Equation.KSEE3">
                  <p:embed/>
                  <p:pic>
                    <p:nvPicPr>
                      <p:cNvPr id="0" name="图片 12288"/>
                      <p:cNvPicPr/>
                      <p:nvPr/>
                    </p:nvPicPr>
                    <p:blipFill>
                      <a:blip r:embed="rId4"/>
                      <a:stretch>
                        <a:fillRect/>
                      </a:stretch>
                    </p:blipFill>
                    <p:spPr>
                      <a:xfrm>
                        <a:off x="3655060" y="3728720"/>
                        <a:ext cx="4035425" cy="54483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066290" y="4451985"/>
          <a:ext cx="426720" cy="494030"/>
        </p:xfrm>
        <a:graphic>
          <a:graphicData uri="http://schemas.openxmlformats.org/presentationml/2006/ole">
            <mc:AlternateContent xmlns:mc="http://schemas.openxmlformats.org/markup-compatibility/2006">
              <mc:Choice xmlns:v="urn:schemas-microsoft-com:vml" Requires="v">
                <p:oleObj spid="_x0000_s12290" name="" r:id="rId5" imgW="241300" imgH="279400" progId="Equation.KSEE3">
                  <p:embed/>
                </p:oleObj>
              </mc:Choice>
              <mc:Fallback>
                <p:oleObj name="" r:id="rId5" imgW="241300" imgH="279400" progId="Equation.KSEE3">
                  <p:embed/>
                  <p:pic>
                    <p:nvPicPr>
                      <p:cNvPr id="0" name="图片 12289"/>
                      <p:cNvPicPr/>
                      <p:nvPr/>
                    </p:nvPicPr>
                    <p:blipFill>
                      <a:blip r:embed="rId6"/>
                      <a:stretch>
                        <a:fillRect/>
                      </a:stretch>
                    </p:blipFill>
                    <p:spPr>
                      <a:xfrm>
                        <a:off x="2066290" y="4451985"/>
                        <a:ext cx="426720" cy="4940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868930" y="4451985"/>
          <a:ext cx="786130" cy="494030"/>
        </p:xfrm>
        <a:graphic>
          <a:graphicData uri="http://schemas.openxmlformats.org/presentationml/2006/ole">
            <mc:AlternateContent xmlns:mc="http://schemas.openxmlformats.org/markup-compatibility/2006">
              <mc:Choice xmlns:v="urn:schemas-microsoft-com:vml" Requires="v">
                <p:oleObj spid="_x0000_s8" name="" r:id="rId7" imgW="444500" imgH="279400" progId="Equation.KSEE3">
                  <p:embed/>
                </p:oleObj>
              </mc:Choice>
              <mc:Fallback>
                <p:oleObj name="" r:id="rId7" imgW="444500" imgH="279400" progId="Equation.KSEE3">
                  <p:embed/>
                  <p:pic>
                    <p:nvPicPr>
                      <p:cNvPr id="0" name="图片 12289"/>
                      <p:cNvPicPr/>
                      <p:nvPr/>
                    </p:nvPicPr>
                    <p:blipFill>
                      <a:blip r:embed="rId8"/>
                      <a:stretch>
                        <a:fillRect/>
                      </a:stretch>
                    </p:blipFill>
                    <p:spPr>
                      <a:xfrm>
                        <a:off x="2868930" y="4451985"/>
                        <a:ext cx="786130" cy="49403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066290" y="5095240"/>
          <a:ext cx="4881880" cy="1289685"/>
        </p:xfrm>
        <a:graphic>
          <a:graphicData uri="http://schemas.openxmlformats.org/presentationml/2006/ole">
            <mc:AlternateContent xmlns:mc="http://schemas.openxmlformats.org/markup-compatibility/2006">
              <mc:Choice xmlns:v="urn:schemas-microsoft-com:vml" Requires="v">
                <p:oleObj spid="_x0000_s12291" name="" r:id="rId9" imgW="2691765" imgH="711200" progId="Equation.KSEE3">
                  <p:embed/>
                </p:oleObj>
              </mc:Choice>
              <mc:Fallback>
                <p:oleObj name="" r:id="rId9" imgW="2691765" imgH="711200" progId="Equation.KSEE3">
                  <p:embed/>
                  <p:pic>
                    <p:nvPicPr>
                      <p:cNvPr id="0" name="图片 12290"/>
                      <p:cNvPicPr/>
                      <p:nvPr/>
                    </p:nvPicPr>
                    <p:blipFill>
                      <a:blip r:embed="rId10"/>
                      <a:stretch>
                        <a:fillRect/>
                      </a:stretch>
                    </p:blipFill>
                    <p:spPr>
                      <a:xfrm>
                        <a:off x="2066290" y="5095240"/>
                        <a:ext cx="4881880" cy="12896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cs typeface="黑体" panose="02010609060101010101" charset="-122"/>
              </a:rPr>
              <a:t>性质</a:t>
            </a:r>
            <a:r>
              <a:rPr lang="en-US" altLang="zh-CN">
                <a:latin typeface="黑体" panose="02010609060101010101" charset="-122"/>
                <a:ea typeface="黑体" panose="02010609060101010101" charset="-122"/>
                <a:cs typeface="黑体" panose="02010609060101010101" charset="-122"/>
              </a:rPr>
              <a:t>5—</a:t>
            </a:r>
            <a:r>
              <a:rPr lang="zh-CN" altLang="en-US">
                <a:latin typeface="黑体" panose="02010609060101010101" charset="-122"/>
                <a:ea typeface="黑体" panose="02010609060101010101" charset="-122"/>
                <a:cs typeface="黑体" panose="02010609060101010101" charset="-122"/>
              </a:rPr>
              <a:t>求和引理</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p:txBody>
          <a:bodyPr/>
          <a:p>
            <a:r>
              <a:rPr lang="zh-CN" altLang="en-US" b="1">
                <a:latin typeface="楷体" panose="02010609060101010101" charset="-122"/>
                <a:ea typeface="楷体" panose="02010609060101010101" charset="-122"/>
              </a:rPr>
              <a:t>求和引理</a:t>
            </a:r>
            <a:r>
              <a:rPr lang="zh-CN" altLang="en-US">
                <a:latin typeface="楷体" panose="02010609060101010101" charset="-122"/>
                <a:ea typeface="楷体" panose="02010609060101010101" charset="-122"/>
              </a:rPr>
              <a:t>：对任意整数</a:t>
            </a:r>
            <a:r>
              <a:rPr lang="en-US" altLang="zh-CN">
                <a:latin typeface="楷体" panose="02010609060101010101" charset="-122"/>
                <a:ea typeface="楷体" panose="02010609060101010101" charset="-122"/>
              </a:rPr>
              <a:t>n&gt;=1</a:t>
            </a:r>
            <a:r>
              <a:rPr lang="zh-CN" altLang="en-US">
                <a:latin typeface="楷体" panose="02010609060101010101" charset="-122"/>
                <a:ea typeface="楷体" panose="02010609060101010101" charset="-122"/>
              </a:rPr>
              <a:t>和不能被</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整除的非零整数</a:t>
            </a:r>
            <a:r>
              <a:rPr lang="en-US" altLang="zh-CN">
                <a:latin typeface="楷体" panose="02010609060101010101" charset="-122"/>
                <a:ea typeface="楷体" panose="02010609060101010101" charset="-122"/>
              </a:rPr>
              <a:t>k</a:t>
            </a:r>
            <a:r>
              <a:rPr lang="zh-CN" altLang="en-US">
                <a:latin typeface="楷体" panose="02010609060101010101" charset="-122"/>
                <a:ea typeface="楷体" panose="02010609060101010101" charset="-122"/>
              </a:rPr>
              <a:t>，有：</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证明：</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要求</a:t>
            </a:r>
            <a:r>
              <a:rPr lang="en-US" altLang="zh-CN">
                <a:latin typeface="楷体" panose="02010609060101010101" charset="-122"/>
                <a:ea typeface="楷体" panose="02010609060101010101" charset="-122"/>
              </a:rPr>
              <a:t>k</a:t>
            </a:r>
            <a:r>
              <a:rPr lang="zh-CN" altLang="en-US">
                <a:latin typeface="楷体" panose="02010609060101010101" charset="-122"/>
                <a:ea typeface="楷体" panose="02010609060101010101" charset="-122"/>
              </a:rPr>
              <a:t>不能被</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整除就可以保证分母不为</a:t>
            </a:r>
            <a:r>
              <a:rPr lang="en-US" altLang="zh-CN">
                <a:latin typeface="楷体" panose="02010609060101010101" charset="-122"/>
                <a:ea typeface="楷体" panose="02010609060101010101" charset="-122"/>
              </a:rPr>
              <a:t>0</a:t>
            </a:r>
            <a:r>
              <a:rPr lang="zh-CN" altLang="en-US">
                <a:latin typeface="楷体" panose="02010609060101010101" charset="-122"/>
                <a:ea typeface="楷体" panose="02010609060101010101" charset="-122"/>
              </a:rPr>
              <a:t>，因为只有当</a:t>
            </a:r>
            <a:r>
              <a:rPr lang="en-US" altLang="zh-CN">
                <a:latin typeface="楷体" panose="02010609060101010101" charset="-122"/>
                <a:ea typeface="楷体" panose="02010609060101010101" charset="-122"/>
              </a:rPr>
              <a:t>k</a:t>
            </a:r>
            <a:r>
              <a:rPr lang="zh-CN" altLang="en-US">
                <a:latin typeface="楷体" panose="02010609060101010101" charset="-122"/>
                <a:ea typeface="楷体" panose="02010609060101010101" charset="-122"/>
              </a:rPr>
              <a:t>能被</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整除时才有</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4651375" y="2364740"/>
          <a:ext cx="1429385" cy="746760"/>
        </p:xfrm>
        <a:graphic>
          <a:graphicData uri="http://schemas.openxmlformats.org/presentationml/2006/ole">
            <mc:AlternateContent xmlns:mc="http://schemas.openxmlformats.org/markup-compatibility/2006">
              <mc:Choice xmlns:v="urn:schemas-microsoft-com:vml" Requires="v">
                <p:oleObj spid="_x0000_s13313" name="" r:id="rId1" imgW="850900" imgH="444500" progId="Equation.KSEE3">
                  <p:embed/>
                </p:oleObj>
              </mc:Choice>
              <mc:Fallback>
                <p:oleObj name="" r:id="rId1" imgW="850900" imgH="444500" progId="Equation.KSEE3">
                  <p:embed/>
                  <p:pic>
                    <p:nvPicPr>
                      <p:cNvPr id="0" name="图片 13312"/>
                      <p:cNvPicPr/>
                      <p:nvPr/>
                    </p:nvPicPr>
                    <p:blipFill>
                      <a:blip r:embed="rId2"/>
                      <a:stretch>
                        <a:fillRect/>
                      </a:stretch>
                    </p:blipFill>
                    <p:spPr>
                      <a:xfrm>
                        <a:off x="4651375" y="2364740"/>
                        <a:ext cx="1429385" cy="7467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345055" y="3265170"/>
          <a:ext cx="6987540" cy="1001395"/>
        </p:xfrm>
        <a:graphic>
          <a:graphicData uri="http://schemas.openxmlformats.org/presentationml/2006/ole">
            <mc:AlternateContent xmlns:mc="http://schemas.openxmlformats.org/markup-compatibility/2006">
              <mc:Choice xmlns:v="urn:schemas-microsoft-com:vml" Requires="v">
                <p:oleObj spid="_x0000_s13314" name="" r:id="rId3" imgW="4165600" imgH="596900" progId="Equation.KSEE3">
                  <p:embed/>
                </p:oleObj>
              </mc:Choice>
              <mc:Fallback>
                <p:oleObj name="" r:id="rId3" imgW="4165600" imgH="596900" progId="Equation.KSEE3">
                  <p:embed/>
                  <p:pic>
                    <p:nvPicPr>
                      <p:cNvPr id="0" name="图片 13313"/>
                      <p:cNvPicPr/>
                      <p:nvPr/>
                    </p:nvPicPr>
                    <p:blipFill>
                      <a:blip r:embed="rId4"/>
                      <a:stretch>
                        <a:fillRect/>
                      </a:stretch>
                    </p:blipFill>
                    <p:spPr>
                      <a:xfrm>
                        <a:off x="2345055" y="3265170"/>
                        <a:ext cx="6987540" cy="10013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604770" y="4814570"/>
          <a:ext cx="645795" cy="405765"/>
        </p:xfrm>
        <a:graphic>
          <a:graphicData uri="http://schemas.openxmlformats.org/presentationml/2006/ole">
            <mc:AlternateContent xmlns:mc="http://schemas.openxmlformats.org/markup-compatibility/2006">
              <mc:Choice xmlns:v="urn:schemas-microsoft-com:vml" Requires="v">
                <p:oleObj spid="_x0000_s13315" name="" r:id="rId5" imgW="444500" imgH="279400" progId="Equation.KSEE3">
                  <p:embed/>
                </p:oleObj>
              </mc:Choice>
              <mc:Fallback>
                <p:oleObj name="" r:id="rId5" imgW="444500" imgH="279400" progId="Equation.KSEE3">
                  <p:embed/>
                  <p:pic>
                    <p:nvPicPr>
                      <p:cNvPr id="0" name="图片 13314"/>
                      <p:cNvPicPr/>
                      <p:nvPr/>
                    </p:nvPicPr>
                    <p:blipFill>
                      <a:blip r:embed="rId6"/>
                      <a:stretch>
                        <a:fillRect/>
                      </a:stretch>
                    </p:blipFill>
                    <p:spPr>
                      <a:xfrm>
                        <a:off x="2604770" y="4814570"/>
                        <a:ext cx="645795" cy="4057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latin typeface="黑体" panose="02010609060101010101" charset="-122"/>
                <a:ea typeface="黑体" panose="02010609060101010101" charset="-122"/>
              </a:rPr>
              <a:t>Part3</a:t>
            </a:r>
            <a:r>
              <a:rPr lang="zh-CN" altLang="en-US" sz="4800">
                <a:latin typeface="黑体" panose="02010609060101010101" charset="-122"/>
                <a:ea typeface="黑体" panose="02010609060101010101" charset="-122"/>
              </a:rPr>
              <a:t>：</a:t>
            </a:r>
            <a:r>
              <a:rPr lang="en-US" altLang="zh-CN" sz="4800">
                <a:latin typeface="黑体" panose="02010609060101010101" charset="-122"/>
                <a:ea typeface="黑体" panose="02010609060101010101" charset="-122"/>
              </a:rPr>
              <a:t>FFT</a:t>
            </a:r>
            <a:r>
              <a:rPr lang="zh-CN" altLang="en-US" sz="4800">
                <a:latin typeface="黑体" panose="02010609060101010101" charset="-122"/>
                <a:ea typeface="黑体" panose="02010609060101010101" charset="-122"/>
              </a:rPr>
              <a:t>及其关键算法</a:t>
            </a:r>
            <a:endParaRPr lang="zh-CN" altLang="en-US" sz="4800">
              <a:latin typeface="黑体" panose="02010609060101010101" charset="-122"/>
              <a:ea typeface="黑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cs typeface="黑体" panose="02010609060101010101" charset="-122"/>
              </a:rPr>
              <a:t>DFT—</a:t>
            </a:r>
            <a:r>
              <a:rPr lang="zh-CN" altLang="en-US">
                <a:latin typeface="黑体" panose="02010609060101010101" charset="-122"/>
                <a:ea typeface="黑体" panose="02010609060101010101" charset="-122"/>
                <a:cs typeface="黑体" panose="02010609060101010101" charset="-122"/>
              </a:rPr>
              <a:t>离散傅里叶变换</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p:txBody>
          <a:bodyPr>
            <a:normAutofit fontScale="90000" lnSpcReduction="10000"/>
          </a:bodyPr>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我们希望计算次数界为n的多项式           在n次单位复根即                               </a:t>
            </a:r>
            <a:endParaRPr lang="zh-CN" altLang="en-US" dirty="0">
              <a:latin typeface="楷体" panose="02010609060101010101" charset="-122"/>
              <a:ea typeface="楷体" panose="02010609060101010101" charset="-122"/>
              <a:cs typeface="楷体" panose="02010609060101010101" charset="-122"/>
              <a:sym typeface="+mn-ea"/>
            </a:endParaRPr>
          </a:p>
          <a:p>
            <a:pPr marL="0" indent="0">
              <a:lnSpc>
                <a:spcPct val="120000"/>
              </a:lnSpc>
              <a:spcAft>
                <a:spcPts val="0"/>
              </a:spcAft>
              <a:buNone/>
            </a:pPr>
            <a:r>
              <a:rPr lang="zh-CN" altLang="en-US" dirty="0">
                <a:latin typeface="楷体" panose="02010609060101010101" charset="-122"/>
                <a:ea typeface="楷体" panose="02010609060101010101" charset="-122"/>
                <a:cs typeface="楷体" panose="02010609060101010101" charset="-122"/>
                <a:sym typeface="+mn-ea"/>
              </a:rPr>
              <a:t>           处的值</a:t>
            </a:r>
            <a:endParaRPr lang="zh-CN" altLang="en-US" dirty="0">
              <a:latin typeface="楷体" panose="02010609060101010101" charset="-122"/>
              <a:ea typeface="楷体" panose="02010609060101010101" charset="-122"/>
              <a:cs typeface="楷体" panose="02010609060101010101" charset="-122"/>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rPr>
              <a:t>假定</a:t>
            </a:r>
            <a:r>
              <a:rPr lang="en-US" altLang="zh-CN" dirty="0">
                <a:latin typeface="楷体" panose="02010609060101010101" charset="-122"/>
                <a:ea typeface="楷体" panose="02010609060101010101" charset="-122"/>
                <a:cs typeface="楷体" panose="02010609060101010101" charset="-122"/>
              </a:rPr>
              <a:t>n</a:t>
            </a:r>
            <a:r>
              <a:rPr lang="zh-CN" altLang="en-US" dirty="0">
                <a:latin typeface="楷体" panose="02010609060101010101" charset="-122"/>
                <a:ea typeface="楷体" panose="02010609060101010101" charset="-122"/>
                <a:cs typeface="楷体" panose="02010609060101010101" charset="-122"/>
              </a:rPr>
              <a:t>是</a:t>
            </a:r>
            <a:r>
              <a:rPr lang="en-US" altLang="zh-CN" dirty="0">
                <a:latin typeface="楷体" panose="02010609060101010101" charset="-122"/>
                <a:ea typeface="楷体" panose="02010609060101010101" charset="-122"/>
                <a:cs typeface="楷体" panose="02010609060101010101" charset="-122"/>
              </a:rPr>
              <a:t>2</a:t>
            </a:r>
            <a:r>
              <a:rPr lang="zh-CN" altLang="en-US" dirty="0">
                <a:latin typeface="楷体" panose="02010609060101010101" charset="-122"/>
                <a:ea typeface="楷体" panose="02010609060101010101" charset="-122"/>
                <a:cs typeface="楷体" panose="02010609060101010101" charset="-122"/>
              </a:rPr>
              <a:t>的幂，如果</a:t>
            </a:r>
            <a:r>
              <a:rPr lang="en-US" altLang="zh-CN" dirty="0">
                <a:latin typeface="楷体" panose="02010609060101010101" charset="-122"/>
                <a:ea typeface="楷体" panose="02010609060101010101" charset="-122"/>
                <a:cs typeface="楷体" panose="02010609060101010101" charset="-122"/>
              </a:rPr>
              <a:t>n</a:t>
            </a:r>
            <a:r>
              <a:rPr lang="zh-CN" altLang="en-US" dirty="0">
                <a:latin typeface="楷体" panose="02010609060101010101" charset="-122"/>
                <a:ea typeface="楷体" panose="02010609060101010101" charset="-122"/>
                <a:cs typeface="楷体" panose="02010609060101010101" charset="-122"/>
              </a:rPr>
              <a:t>不够，可以添加值为</a:t>
            </a:r>
            <a:r>
              <a:rPr lang="en-US" altLang="zh-CN" dirty="0">
                <a:latin typeface="楷体" panose="02010609060101010101" charset="-122"/>
                <a:ea typeface="楷体" panose="02010609060101010101" charset="-122"/>
                <a:cs typeface="楷体" panose="02010609060101010101" charset="-122"/>
              </a:rPr>
              <a:t>0</a:t>
            </a:r>
            <a:r>
              <a:rPr lang="zh-CN" altLang="en-US" dirty="0">
                <a:latin typeface="楷体" panose="02010609060101010101" charset="-122"/>
                <a:ea typeface="楷体" panose="02010609060101010101" charset="-122"/>
                <a:cs typeface="楷体" panose="02010609060101010101" charset="-122"/>
              </a:rPr>
              <a:t>的新的高阶系数。</a:t>
            </a:r>
            <a:endParaRPr lang="zh-CN" altLang="en-US" dirty="0">
              <a:latin typeface="楷体" panose="02010609060101010101" charset="-122"/>
              <a:ea typeface="楷体" panose="02010609060101010101" charset="-122"/>
              <a:cs typeface="楷体" panose="02010609060101010101" charset="-122"/>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rPr>
              <a:t>已知</a:t>
            </a:r>
            <a:r>
              <a:rPr lang="en-US" altLang="zh-CN" dirty="0">
                <a:latin typeface="楷体" panose="02010609060101010101" charset="-122"/>
                <a:ea typeface="楷体" panose="02010609060101010101" charset="-122"/>
                <a:cs typeface="楷体" panose="02010609060101010101" charset="-122"/>
              </a:rPr>
              <a:t>A</a:t>
            </a:r>
            <a:r>
              <a:rPr lang="zh-CN" altLang="en-US" dirty="0">
                <a:latin typeface="楷体" panose="02010609060101010101" charset="-122"/>
                <a:ea typeface="楷体" panose="02010609060101010101" charset="-122"/>
                <a:cs typeface="楷体" panose="02010609060101010101" charset="-122"/>
              </a:rPr>
              <a:t>的系数形式：</a:t>
            </a:r>
            <a:r>
              <a:rPr lang="en-US" altLang="zh-CN" b="1" dirty="0">
                <a:latin typeface="楷体" panose="02010609060101010101" charset="-122"/>
                <a:ea typeface="楷体" panose="02010609060101010101" charset="-122"/>
                <a:cs typeface="楷体" panose="02010609060101010101" charset="-122"/>
              </a:rPr>
              <a:t>a</a:t>
            </a:r>
            <a:r>
              <a:rPr lang="en-US" altLang="zh-CN" dirty="0">
                <a:latin typeface="楷体" panose="02010609060101010101" charset="-122"/>
                <a:ea typeface="楷体" panose="02010609060101010101" charset="-122"/>
                <a:cs typeface="楷体" panose="02010609060101010101" charset="-122"/>
              </a:rPr>
              <a:t>=(a</a:t>
            </a:r>
            <a:r>
              <a:rPr lang="en-US" altLang="zh-CN" baseline="-25000" dirty="0">
                <a:uFillTx/>
                <a:latin typeface="楷体" panose="02010609060101010101" charset="-122"/>
                <a:ea typeface="楷体" panose="02010609060101010101" charset="-122"/>
                <a:cs typeface="楷体" panose="02010609060101010101" charset="-122"/>
              </a:rPr>
              <a:t>0</a:t>
            </a:r>
            <a:r>
              <a:rPr lang="en-US" altLang="zh-CN" dirty="0">
                <a:latin typeface="楷体" panose="02010609060101010101" charset="-122"/>
                <a:ea typeface="楷体" panose="02010609060101010101" charset="-122"/>
                <a:cs typeface="楷体" panose="02010609060101010101" charset="-122"/>
              </a:rPr>
              <a:t>,a</a:t>
            </a:r>
            <a:r>
              <a:rPr lang="en-US" altLang="zh-CN" baseline="-25000" dirty="0">
                <a:uFillTx/>
                <a:latin typeface="楷体" panose="02010609060101010101" charset="-122"/>
                <a:ea typeface="楷体" panose="02010609060101010101" charset="-122"/>
                <a:cs typeface="楷体" panose="02010609060101010101" charset="-122"/>
              </a:rPr>
              <a:t>1</a:t>
            </a:r>
            <a:r>
              <a:rPr lang="en-US" altLang="zh-CN" dirty="0">
                <a:latin typeface="楷体" panose="02010609060101010101" charset="-122"/>
                <a:ea typeface="楷体" panose="02010609060101010101" charset="-122"/>
                <a:cs typeface="楷体" panose="02010609060101010101" charset="-122"/>
              </a:rPr>
              <a:t>,...,a</a:t>
            </a:r>
            <a:r>
              <a:rPr lang="en-US" altLang="zh-CN" baseline="-25000" dirty="0">
                <a:solidFill>
                  <a:schemeClr val="tx1"/>
                </a:solidFill>
                <a:uFillTx/>
                <a:latin typeface="楷体" panose="02010609060101010101" charset="-122"/>
                <a:ea typeface="楷体" panose="02010609060101010101" charset="-122"/>
                <a:cs typeface="楷体" panose="02010609060101010101" charset="-122"/>
              </a:rPr>
              <a:t>n-1</a:t>
            </a:r>
            <a:r>
              <a:rPr lang="en-US" altLang="zh-CN" dirty="0">
                <a:latin typeface="楷体" panose="02010609060101010101" charset="-122"/>
                <a:ea typeface="楷体" panose="02010609060101010101" charset="-122"/>
                <a:cs typeface="楷体" panose="02010609060101010101" charset="-122"/>
              </a:rPr>
              <a:t>),</a:t>
            </a:r>
            <a:r>
              <a:rPr lang="zh-CN" altLang="en-US" dirty="0">
                <a:latin typeface="楷体" panose="02010609060101010101" charset="-122"/>
                <a:ea typeface="楷体" panose="02010609060101010101" charset="-122"/>
                <a:cs typeface="楷体" panose="02010609060101010101" charset="-122"/>
              </a:rPr>
              <a:t>对于</a:t>
            </a:r>
            <a:r>
              <a:rPr lang="en-US" altLang="zh-CN" dirty="0">
                <a:latin typeface="楷体" panose="02010609060101010101" charset="-122"/>
                <a:ea typeface="楷体" panose="02010609060101010101" charset="-122"/>
                <a:cs typeface="楷体" panose="02010609060101010101" charset="-122"/>
              </a:rPr>
              <a:t>k=0,1,...,n-1</a:t>
            </a:r>
            <a:r>
              <a:rPr lang="zh-CN" altLang="en-US" dirty="0">
                <a:latin typeface="楷体" panose="02010609060101010101" charset="-122"/>
                <a:ea typeface="楷体" panose="02010609060101010101" charset="-122"/>
                <a:cs typeface="楷体" panose="02010609060101010101" charset="-122"/>
              </a:rPr>
              <a:t>，定义结果</a:t>
            </a:r>
            <a:r>
              <a:rPr lang="en-US" altLang="zh-CN" dirty="0">
                <a:latin typeface="楷体" panose="02010609060101010101" charset="-122"/>
                <a:ea typeface="楷体" panose="02010609060101010101" charset="-122"/>
                <a:cs typeface="楷体" panose="02010609060101010101" charset="-122"/>
              </a:rPr>
              <a:t>y</a:t>
            </a:r>
            <a:r>
              <a:rPr lang="en-US" altLang="zh-CN" baseline="-25000" dirty="0">
                <a:solidFill>
                  <a:schemeClr val="tx1"/>
                </a:solidFill>
                <a:uFillTx/>
                <a:latin typeface="楷体" panose="02010609060101010101" charset="-122"/>
                <a:ea typeface="楷体" panose="02010609060101010101" charset="-122"/>
                <a:cs typeface="楷体" panose="02010609060101010101" charset="-122"/>
              </a:rPr>
              <a:t>k</a:t>
            </a:r>
            <a:r>
              <a:rPr lang="zh-CN" altLang="en-US" dirty="0">
                <a:latin typeface="楷体" panose="02010609060101010101" charset="-122"/>
                <a:ea typeface="楷体" panose="02010609060101010101" charset="-122"/>
                <a:cs typeface="楷体" panose="02010609060101010101" charset="-122"/>
              </a:rPr>
              <a:t>如下</a:t>
            </a:r>
            <a:r>
              <a:rPr lang="en-US" altLang="zh-CN" dirty="0">
                <a:latin typeface="楷体" panose="02010609060101010101" charset="-122"/>
                <a:ea typeface="楷体" panose="02010609060101010101" charset="-122"/>
                <a:cs typeface="楷体" panose="02010609060101010101" charset="-122"/>
              </a:rPr>
              <a:t>:</a:t>
            </a:r>
            <a:endParaRPr lang="en-US" altLang="zh-CN" dirty="0">
              <a:latin typeface="楷体" panose="02010609060101010101" charset="-122"/>
              <a:ea typeface="楷体" panose="02010609060101010101" charset="-122"/>
              <a:cs typeface="楷体" panose="02010609060101010101" charset="-122"/>
            </a:endParaRPr>
          </a:p>
          <a:p>
            <a:pPr>
              <a:lnSpc>
                <a:spcPct val="120000"/>
              </a:lnSpc>
              <a:spcAft>
                <a:spcPts val="0"/>
              </a:spcAft>
            </a:pPr>
            <a:endParaRPr lang="en-US" altLang="zh-CN" dirty="0">
              <a:latin typeface="楷体" panose="02010609060101010101" charset="-122"/>
              <a:ea typeface="楷体" panose="02010609060101010101" charset="-122"/>
              <a:cs typeface="楷体" panose="02010609060101010101" charset="-122"/>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rPr>
              <a:t>向量</a:t>
            </a:r>
            <a:r>
              <a:rPr lang="en-US" altLang="zh-CN" b="1" dirty="0">
                <a:latin typeface="楷体" panose="02010609060101010101" charset="-122"/>
                <a:ea typeface="楷体" panose="02010609060101010101" charset="-122"/>
                <a:cs typeface="楷体" panose="02010609060101010101" charset="-122"/>
              </a:rPr>
              <a:t>y</a:t>
            </a:r>
            <a:r>
              <a:rPr lang="en-US" altLang="zh-CN" dirty="0">
                <a:latin typeface="楷体" panose="02010609060101010101" charset="-122"/>
                <a:ea typeface="楷体" panose="02010609060101010101" charset="-122"/>
                <a:cs typeface="楷体" panose="02010609060101010101" charset="-122"/>
              </a:rPr>
              <a:t>=(y</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,y</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,...,y</a:t>
            </a:r>
            <a:r>
              <a:rPr lang="en-US" altLang="zh-CN" baseline="-25000" dirty="0">
                <a:uFillTx/>
                <a:latin typeface="楷体" panose="02010609060101010101" charset="-122"/>
                <a:ea typeface="楷体" panose="02010609060101010101" charset="-122"/>
                <a:cs typeface="楷体" panose="02010609060101010101" charset="-122"/>
                <a:sym typeface="+mn-ea"/>
              </a:rPr>
              <a:t>n-1</a:t>
            </a:r>
            <a:r>
              <a:rPr lang="en-US" altLang="zh-CN" dirty="0">
                <a:latin typeface="楷体" panose="02010609060101010101" charset="-122"/>
                <a:ea typeface="楷体" panose="02010609060101010101" charset="-122"/>
                <a:cs typeface="楷体" panose="02010609060101010101" charset="-122"/>
              </a:rPr>
              <a:t>)</a:t>
            </a:r>
            <a:r>
              <a:rPr lang="zh-CN" altLang="en-US" dirty="0">
                <a:latin typeface="楷体" panose="02010609060101010101" charset="-122"/>
                <a:ea typeface="楷体" panose="02010609060101010101" charset="-122"/>
                <a:cs typeface="楷体" panose="02010609060101010101" charset="-122"/>
              </a:rPr>
              <a:t>是系数向量</a:t>
            </a:r>
            <a:r>
              <a:rPr lang="en-US" altLang="zh-CN" b="1" dirty="0">
                <a:latin typeface="楷体" panose="02010609060101010101" charset="-122"/>
                <a:ea typeface="楷体" panose="02010609060101010101" charset="-122"/>
                <a:cs typeface="楷体" panose="02010609060101010101" charset="-122"/>
                <a:sym typeface="+mn-ea"/>
              </a:rPr>
              <a:t>a</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的</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离散傅里叶变换</a:t>
            </a:r>
            <a:r>
              <a:rPr lang="en-US" altLang="zh-CN" dirty="0">
                <a:latin typeface="楷体" panose="02010609060101010101" charset="-122"/>
                <a:ea typeface="楷体" panose="02010609060101010101" charset="-122"/>
                <a:cs typeface="楷体" panose="02010609060101010101" charset="-122"/>
                <a:sym typeface="+mn-ea"/>
              </a:rPr>
              <a:t>(Discrete Fourier Transform,DFT),</a:t>
            </a:r>
            <a:r>
              <a:rPr lang="zh-CN" altLang="en-US" dirty="0">
                <a:latin typeface="楷体" panose="02010609060101010101" charset="-122"/>
                <a:ea typeface="楷体" panose="02010609060101010101" charset="-122"/>
                <a:cs typeface="楷体" panose="02010609060101010101" charset="-122"/>
                <a:sym typeface="+mn-ea"/>
              </a:rPr>
              <a:t>也写作</a:t>
            </a:r>
            <a:r>
              <a:rPr lang="en-US" altLang="zh-CN" dirty="0">
                <a:latin typeface="楷体" panose="02010609060101010101" charset="-122"/>
                <a:ea typeface="楷体" panose="02010609060101010101" charset="-122"/>
                <a:cs typeface="楷体" panose="02010609060101010101" charset="-122"/>
                <a:sym typeface="+mn-ea"/>
              </a:rPr>
              <a:t>y=DFT</a:t>
            </a:r>
            <a:r>
              <a:rPr lang="en-US" altLang="zh-CN" baseline="-25000" dirty="0">
                <a:solidFill>
                  <a:schemeClr val="tx1"/>
                </a:solidFill>
                <a:uFillTx/>
                <a:latin typeface="楷体" panose="02010609060101010101" charset="-122"/>
                <a:ea typeface="楷体" panose="02010609060101010101" charset="-122"/>
                <a:cs typeface="楷体" panose="02010609060101010101" charset="-122"/>
                <a:sym typeface="+mn-ea"/>
              </a:rPr>
              <a:t>n</a:t>
            </a:r>
            <a:r>
              <a:rPr lang="en-US" altLang="zh-CN" dirty="0">
                <a:latin typeface="楷体" panose="02010609060101010101" charset="-122"/>
                <a:ea typeface="楷体" panose="02010609060101010101" charset="-122"/>
                <a:cs typeface="楷体" panose="02010609060101010101" charset="-122"/>
                <a:sym typeface="+mn-ea"/>
              </a:rPr>
              <a:t>(a)</a:t>
            </a:r>
            <a:endParaRPr lang="en-US" altLang="zh-CN" dirty="0">
              <a:latin typeface="楷体" panose="02010609060101010101" charset="-122"/>
              <a:ea typeface="楷体" panose="02010609060101010101" charset="-122"/>
              <a:cs typeface="楷体" panose="02010609060101010101" charset="-122"/>
            </a:endParaRPr>
          </a:p>
        </p:txBody>
      </p:sp>
      <p:grpSp>
        <p:nvGrpSpPr>
          <p:cNvPr id="6" name="组合 5"/>
          <p:cNvGrpSpPr/>
          <p:nvPr/>
        </p:nvGrpSpPr>
        <p:grpSpPr>
          <a:xfrm>
            <a:off x="930275" y="1677670"/>
            <a:ext cx="6681470" cy="1108710"/>
            <a:chOff x="1759" y="2642"/>
            <a:chExt cx="10522" cy="1746"/>
          </a:xfrm>
        </p:grpSpPr>
        <p:graphicFrame>
          <p:nvGraphicFramePr>
            <p:cNvPr id="27652" name="对象 27651"/>
            <p:cNvGraphicFramePr>
              <a:graphicFrameLocks noChangeAspect="1"/>
            </p:cNvGraphicFramePr>
            <p:nvPr/>
          </p:nvGraphicFramePr>
          <p:xfrm>
            <a:off x="9400" y="2642"/>
            <a:ext cx="2881" cy="1343"/>
          </p:xfrm>
          <a:graphic>
            <a:graphicData uri="http://schemas.openxmlformats.org/presentationml/2006/ole">
              <mc:AlternateContent xmlns:mc="http://schemas.openxmlformats.org/markup-compatibility/2006">
                <mc:Choice xmlns:v="urn:schemas-microsoft-com:vml" Requires="v">
                  <p:oleObj spid="_x0000_s3133" name="" r:id="rId1" imgW="22860000" imgH="10668000" progId="Equation.3">
                    <p:embed/>
                  </p:oleObj>
                </mc:Choice>
                <mc:Fallback>
                  <p:oleObj name="" r:id="rId1" imgW="22860000" imgH="10668000" progId="Equation.3">
                    <p:embed/>
                    <p:pic>
                      <p:nvPicPr>
                        <p:cNvPr id="0" name="图片 3132"/>
                        <p:cNvPicPr/>
                        <p:nvPr/>
                      </p:nvPicPr>
                      <p:blipFill>
                        <a:blip r:embed="rId2"/>
                        <a:stretch>
                          <a:fillRect/>
                        </a:stretch>
                      </p:blipFill>
                      <p:spPr>
                        <a:xfrm>
                          <a:off x="9400" y="2642"/>
                          <a:ext cx="2881" cy="1343"/>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759" y="3644"/>
            <a:ext cx="2739" cy="744"/>
          </p:xfrm>
          <a:graphic>
            <a:graphicData uri="http://schemas.openxmlformats.org/presentationml/2006/ole">
              <mc:AlternateContent xmlns:mc="http://schemas.openxmlformats.org/markup-compatibility/2006">
                <mc:Choice xmlns:v="urn:schemas-microsoft-com:vml" Requires="v">
                  <p:oleObj spid="_x0000_s14337" name="" r:id="rId3" imgW="1028700" imgH="279400" progId="Equation.KSEE3">
                    <p:embed/>
                  </p:oleObj>
                </mc:Choice>
                <mc:Fallback>
                  <p:oleObj name="" r:id="rId3" imgW="1028700" imgH="279400" progId="Equation.KSEE3">
                    <p:embed/>
                    <p:pic>
                      <p:nvPicPr>
                        <p:cNvPr id="0" name="图片 14336"/>
                        <p:cNvPicPr/>
                        <p:nvPr/>
                      </p:nvPicPr>
                      <p:blipFill>
                        <a:blip r:embed="rId4"/>
                        <a:stretch>
                          <a:fillRect/>
                        </a:stretch>
                      </p:blipFill>
                      <p:spPr>
                        <a:xfrm>
                          <a:off x="1759" y="3644"/>
                          <a:ext cx="2739" cy="744"/>
                        </a:xfrm>
                        <a:prstGeom prst="rect">
                          <a:avLst/>
                        </a:prstGeom>
                      </p:spPr>
                    </p:pic>
                  </p:oleObj>
                </mc:Fallback>
              </mc:AlternateContent>
            </a:graphicData>
          </a:graphic>
        </p:graphicFrame>
      </p:grpSp>
      <p:graphicFrame>
        <p:nvGraphicFramePr>
          <p:cNvPr id="5" name="对象 4">
            <a:hlinkClick r:id="" action="ppaction://ole?verb="/>
          </p:cNvPr>
          <p:cNvGraphicFramePr>
            <a:graphicFrameLocks noChangeAspect="1"/>
          </p:cNvGraphicFramePr>
          <p:nvPr/>
        </p:nvGraphicFramePr>
        <p:xfrm>
          <a:off x="4098925" y="4064000"/>
          <a:ext cx="3021965" cy="896620"/>
        </p:xfrm>
        <a:graphic>
          <a:graphicData uri="http://schemas.openxmlformats.org/presentationml/2006/ole">
            <mc:AlternateContent xmlns:mc="http://schemas.openxmlformats.org/markup-compatibility/2006">
              <mc:Choice xmlns:v="urn:schemas-microsoft-com:vml" Requires="v">
                <p:oleObj spid="_x0000_s1025" name="" r:id="rId5" imgW="1498600" imgH="444500" progId="Equation.KSEE3">
                  <p:embed/>
                </p:oleObj>
              </mc:Choice>
              <mc:Fallback>
                <p:oleObj name="" r:id="rId5" imgW="1498600" imgH="444500" progId="Equation.KSEE3">
                  <p:embed/>
                  <p:pic>
                    <p:nvPicPr>
                      <p:cNvPr id="0" name="图片 1024"/>
                      <p:cNvPicPr/>
                      <p:nvPr/>
                    </p:nvPicPr>
                    <p:blipFill>
                      <a:blip r:embed="rId6"/>
                      <a:stretch>
                        <a:fillRect/>
                      </a:stretch>
                    </p:blipFill>
                    <p:spPr>
                      <a:xfrm>
                        <a:off x="4098925" y="4064000"/>
                        <a:ext cx="3021965" cy="8966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cs typeface="黑体" panose="02010609060101010101" charset="-122"/>
              </a:rPr>
              <a:t>FFT—</a:t>
            </a:r>
            <a:r>
              <a:rPr lang="zh-CN" altLang="en-US">
                <a:latin typeface="黑体" panose="02010609060101010101" charset="-122"/>
                <a:ea typeface="黑体" panose="02010609060101010101" charset="-122"/>
                <a:cs typeface="黑体" panose="02010609060101010101" charset="-122"/>
              </a:rPr>
              <a:t>快速傅里叶变换</a:t>
            </a:r>
            <a:endParaRPr lang="zh-CN" altLang="en-US">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a:xfrm>
            <a:off x="742950" y="1616075"/>
            <a:ext cx="10611485" cy="4789170"/>
          </a:xfrm>
        </p:spPr>
        <p:txBody>
          <a:bodyPr>
            <a:normAutofit fontScale="90000" lnSpcReduction="10000"/>
          </a:bodyPr>
          <a:p>
            <a:pPr>
              <a:lnSpc>
                <a:spcPct val="100000"/>
              </a:lnSpc>
            </a:pPr>
            <a:r>
              <a:rPr lang="zh-CN" altLang="en-US">
                <a:latin typeface="楷体" panose="02010609060101010101" charset="-122"/>
                <a:ea typeface="楷体" panose="02010609060101010101" charset="-122"/>
                <a:cs typeface="楷体" panose="02010609060101010101" charset="-122"/>
              </a:rPr>
              <a:t>大前提：</a:t>
            </a:r>
            <a:r>
              <a:rPr lang="zh-CN" altLang="en-US" dirty="0">
                <a:latin typeface="楷体" panose="02010609060101010101" charset="-122"/>
                <a:ea typeface="楷体" panose="02010609060101010101" charset="-122"/>
                <a:cs typeface="楷体" panose="02010609060101010101" charset="-122"/>
                <a:sym typeface="+mn-ea"/>
              </a:rPr>
              <a:t>n为2的正整数幂</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00000"/>
              </a:lnSpc>
            </a:pPr>
            <a:r>
              <a:rPr lang="en-US" altLang="zh-CN" dirty="0">
                <a:latin typeface="楷体" panose="02010609060101010101" charset="-122"/>
                <a:ea typeface="楷体" panose="02010609060101010101" charset="-122"/>
                <a:cs typeface="楷体" panose="02010609060101010101" charset="-122"/>
                <a:sym typeface="+mn-ea"/>
              </a:rPr>
              <a:t>FFT</a:t>
            </a:r>
            <a:r>
              <a:rPr lang="zh-CN" altLang="en-US" dirty="0">
                <a:latin typeface="楷体" panose="02010609060101010101" charset="-122"/>
                <a:ea typeface="楷体" panose="02010609060101010101" charset="-122"/>
                <a:cs typeface="楷体" panose="02010609060101010101" charset="-122"/>
                <a:sym typeface="+mn-ea"/>
              </a:rPr>
              <a:t>利用单位复根的特殊性质可以在      时间内计算出</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00000"/>
              </a:lnSpc>
            </a:pPr>
            <a:r>
              <a:rPr lang="en-US" altLang="zh-CN" dirty="0">
                <a:latin typeface="楷体" panose="02010609060101010101" charset="-122"/>
                <a:ea typeface="楷体" panose="02010609060101010101" charset="-122"/>
                <a:cs typeface="楷体" panose="02010609060101010101" charset="-122"/>
                <a:sym typeface="+mn-ea"/>
              </a:rPr>
              <a:t>FFT</a:t>
            </a:r>
            <a:r>
              <a:rPr lang="zh-CN" altLang="en-US" dirty="0">
                <a:latin typeface="楷体" panose="02010609060101010101" charset="-122"/>
                <a:ea typeface="楷体" panose="02010609060101010101" charset="-122"/>
                <a:cs typeface="楷体" panose="02010609060101010101" charset="-122"/>
                <a:sym typeface="+mn-ea"/>
              </a:rPr>
              <a:t>方法运用了分治策略，用</a:t>
            </a:r>
            <a:r>
              <a:rPr lang="en-US" altLang="zh-CN" dirty="0">
                <a:latin typeface="楷体" panose="02010609060101010101" charset="-122"/>
                <a:ea typeface="楷体" panose="02010609060101010101" charset="-122"/>
                <a:cs typeface="楷体" panose="02010609060101010101" charset="-122"/>
                <a:sym typeface="+mn-ea"/>
              </a:rPr>
              <a:t>A(x)</a:t>
            </a:r>
            <a:r>
              <a:rPr lang="zh-CN" altLang="en-US" dirty="0">
                <a:latin typeface="楷体" panose="02010609060101010101" charset="-122"/>
                <a:ea typeface="楷体" panose="02010609060101010101" charset="-122"/>
                <a:cs typeface="楷体" panose="02010609060101010101" charset="-122"/>
                <a:sym typeface="+mn-ea"/>
              </a:rPr>
              <a:t>中偶数下标的系数与奇数下标的系数，分别定义两个新的次数界为</a:t>
            </a:r>
            <a:r>
              <a:rPr lang="en-US" altLang="zh-CN" dirty="0">
                <a:latin typeface="楷体" panose="02010609060101010101" charset="-122"/>
                <a:ea typeface="楷体" panose="02010609060101010101" charset="-122"/>
                <a:cs typeface="楷体" panose="02010609060101010101" charset="-122"/>
                <a:sym typeface="+mn-ea"/>
              </a:rPr>
              <a:t>n/2</a:t>
            </a:r>
            <a:r>
              <a:rPr lang="zh-CN" altLang="en-US" dirty="0">
                <a:latin typeface="楷体" panose="02010609060101010101" charset="-122"/>
                <a:ea typeface="楷体" panose="02010609060101010101" charset="-122"/>
                <a:cs typeface="楷体" panose="02010609060101010101" charset="-122"/>
                <a:sym typeface="+mn-ea"/>
              </a:rPr>
              <a:t>的多项式</a:t>
            </a:r>
            <a:endParaRPr lang="zh-CN" altLang="en-US" dirty="0">
              <a:latin typeface="楷体" panose="02010609060101010101" charset="-122"/>
              <a:ea typeface="楷体" panose="02010609060101010101" charset="-122"/>
              <a:cs typeface="楷体" panose="02010609060101010101" charset="-122"/>
            </a:endParaRPr>
          </a:p>
          <a:p>
            <a:pPr>
              <a:lnSpc>
                <a:spcPct val="100000"/>
              </a:lnSpc>
            </a:pPr>
            <a:endParaRPr lang="zh-CN" altLang="en-US">
              <a:latin typeface="楷体" panose="02010609060101010101" charset="-122"/>
              <a:ea typeface="楷体" panose="02010609060101010101" charset="-122"/>
              <a:cs typeface="楷体" panose="02010609060101010101" charset="-122"/>
            </a:endParaRPr>
          </a:p>
          <a:p>
            <a:pPr>
              <a:lnSpc>
                <a:spcPct val="100000"/>
              </a:lnSpc>
            </a:pPr>
            <a:endParaRPr lang="zh-CN" altLang="en-US">
              <a:latin typeface="楷体" panose="02010609060101010101" charset="-122"/>
              <a:ea typeface="楷体" panose="02010609060101010101" charset="-122"/>
              <a:cs typeface="楷体" panose="02010609060101010101" charset="-122"/>
            </a:endParaRPr>
          </a:p>
          <a:p>
            <a:pPr>
              <a:lnSpc>
                <a:spcPct val="100000"/>
              </a:lnSpc>
            </a:pPr>
            <a:endParaRPr lang="zh-CN" altLang="en-US">
              <a:latin typeface="楷体" panose="02010609060101010101" charset="-122"/>
              <a:ea typeface="楷体" panose="02010609060101010101" charset="-122"/>
              <a:cs typeface="楷体" panose="02010609060101010101" charset="-122"/>
            </a:endParaRPr>
          </a:p>
          <a:p>
            <a:pPr>
              <a:lnSpc>
                <a:spcPct val="100000"/>
              </a:lnSpc>
            </a:pPr>
            <a:r>
              <a:rPr lang="zh-CN" altLang="en-US">
                <a:latin typeface="楷体" panose="02010609060101010101" charset="-122"/>
                <a:ea typeface="楷体" panose="02010609060101010101" charset="-122"/>
                <a:cs typeface="楷体" panose="02010609060101010101" charset="-122"/>
              </a:rPr>
              <a:t>这两个多项式有两个特点：</a:t>
            </a:r>
            <a:endParaRPr lang="zh-CN" altLang="en-US">
              <a:latin typeface="楷体" panose="02010609060101010101" charset="-122"/>
              <a:ea typeface="楷体" panose="02010609060101010101" charset="-122"/>
              <a:cs typeface="楷体" panose="02010609060101010101" charset="-122"/>
            </a:endParaRPr>
          </a:p>
          <a:p>
            <a:pPr marL="0" indent="0">
              <a:lnSpc>
                <a:spcPct val="100000"/>
              </a:lnSpc>
              <a:buNone/>
            </a:pPr>
            <a:r>
              <a:rPr lang="zh-CN" altLang="en-US" sz="2800" dirty="0">
                <a:solidFill>
                  <a:schemeClr val="tx1"/>
                </a:solidFill>
                <a:latin typeface="楷体" panose="02010609060101010101" charset="-122"/>
                <a:ea typeface="楷体" panose="02010609060101010101" charset="-122"/>
                <a:cs typeface="楷体" panose="02010609060101010101" charset="-122"/>
                <a:sym typeface="+mn-ea"/>
              </a:rPr>
              <a:t> ①分别拥有奇数下标的系数与偶数下标的系数</a:t>
            </a:r>
            <a:endParaRPr lang="zh-CN" altLang="en-US" sz="2800" dirty="0">
              <a:solidFill>
                <a:schemeClr val="tx1"/>
              </a:solidFill>
              <a:latin typeface="楷体" panose="02010609060101010101" charset="-122"/>
              <a:ea typeface="楷体" panose="02010609060101010101" charset="-122"/>
              <a:cs typeface="楷体" panose="02010609060101010101" charset="-122"/>
              <a:sym typeface="+mn-ea"/>
            </a:endParaRPr>
          </a:p>
          <a:p>
            <a:pPr marL="0" indent="0">
              <a:lnSpc>
                <a:spcPct val="100000"/>
              </a:lnSpc>
              <a:buNone/>
            </a:pPr>
            <a:r>
              <a:rPr lang="zh-CN" altLang="en-US" sz="2800" dirty="0">
                <a:solidFill>
                  <a:schemeClr val="tx1"/>
                </a:solidFill>
                <a:latin typeface="楷体" panose="02010609060101010101" charset="-122"/>
                <a:ea typeface="楷体" panose="02010609060101010101" charset="-122"/>
                <a:cs typeface="楷体" panose="02010609060101010101" charset="-122"/>
                <a:sym typeface="+mn-ea"/>
              </a:rPr>
              <a:t> ②次数界变为n/2（缩小了一半）</a:t>
            </a:r>
            <a:endParaRPr lang="zh-CN" altLang="en-US" sz="2800" dirty="0">
              <a:solidFill>
                <a:schemeClr val="tx1"/>
              </a:solidFill>
              <a:latin typeface="楷体" panose="02010609060101010101" charset="-122"/>
              <a:ea typeface="楷体" panose="02010609060101010101" charset="-122"/>
              <a:cs typeface="楷体" panose="02010609060101010101" charset="-122"/>
              <a:sym typeface="+mn-ea"/>
            </a:endParaRPr>
          </a:p>
        </p:txBody>
      </p:sp>
      <p:graphicFrame>
        <p:nvGraphicFramePr>
          <p:cNvPr id="28676" name="对象 28675"/>
          <p:cNvGraphicFramePr>
            <a:graphicFrameLocks noChangeAspect="1"/>
          </p:cNvGraphicFramePr>
          <p:nvPr/>
        </p:nvGraphicFramePr>
        <p:xfrm>
          <a:off x="6009640" y="2098675"/>
          <a:ext cx="990600" cy="359410"/>
        </p:xfrm>
        <a:graphic>
          <a:graphicData uri="http://schemas.openxmlformats.org/presentationml/2006/ole">
            <mc:AlternateContent xmlns:mc="http://schemas.openxmlformats.org/markup-compatibility/2006">
              <mc:Choice xmlns:v="urn:schemas-microsoft-com:vml" Requires="v">
                <p:oleObj spid="_x0000_s3136" name="" r:id="rId1" imgW="584200" imgH="203200" progId="Equation.3">
                  <p:embed/>
                </p:oleObj>
              </mc:Choice>
              <mc:Fallback>
                <p:oleObj name="" r:id="rId1" imgW="584200" imgH="203200" progId="Equation.3">
                  <p:embed/>
                  <p:pic>
                    <p:nvPicPr>
                      <p:cNvPr id="0" name="图片 3135"/>
                      <p:cNvPicPr/>
                      <p:nvPr/>
                    </p:nvPicPr>
                    <p:blipFill>
                      <a:blip r:embed="rId2"/>
                      <a:stretch>
                        <a:fillRect/>
                      </a:stretch>
                    </p:blipFill>
                    <p:spPr>
                      <a:xfrm>
                        <a:off x="6009640" y="2098675"/>
                        <a:ext cx="990600" cy="359410"/>
                      </a:xfrm>
                      <a:prstGeom prst="rect">
                        <a:avLst/>
                      </a:prstGeom>
                      <a:noFill/>
                      <a:ln w="38100">
                        <a:noFill/>
                        <a:miter/>
                      </a:ln>
                    </p:spPr>
                  </p:pic>
                </p:oleObj>
              </mc:Fallback>
            </mc:AlternateContent>
          </a:graphicData>
        </a:graphic>
      </p:graphicFrame>
      <p:graphicFrame>
        <p:nvGraphicFramePr>
          <p:cNvPr id="28677" name="对象 28676"/>
          <p:cNvGraphicFramePr>
            <a:graphicFrameLocks noChangeAspect="1"/>
          </p:cNvGraphicFramePr>
          <p:nvPr/>
        </p:nvGraphicFramePr>
        <p:xfrm>
          <a:off x="8902700" y="2058670"/>
          <a:ext cx="1261110" cy="494030"/>
        </p:xfrm>
        <a:graphic>
          <a:graphicData uri="http://schemas.openxmlformats.org/presentationml/2006/ole">
            <mc:AlternateContent xmlns:mc="http://schemas.openxmlformats.org/markup-compatibility/2006">
              <mc:Choice xmlns:v="urn:schemas-microsoft-com:vml" Requires="v">
                <p:oleObj spid="_x0000_s3137" name="" r:id="rId3" imgW="14020800" imgH="5486400" progId="Equation.3">
                  <p:embed/>
                </p:oleObj>
              </mc:Choice>
              <mc:Fallback>
                <p:oleObj name="" r:id="rId3" imgW="14020800" imgH="5486400" progId="Equation.3">
                  <p:embed/>
                  <p:pic>
                    <p:nvPicPr>
                      <p:cNvPr id="0" name="图片 3136"/>
                      <p:cNvPicPr/>
                      <p:nvPr/>
                    </p:nvPicPr>
                    <p:blipFill>
                      <a:blip r:embed="rId4"/>
                      <a:stretch>
                        <a:fillRect/>
                      </a:stretch>
                    </p:blipFill>
                    <p:spPr>
                      <a:xfrm>
                        <a:off x="8902700" y="2058670"/>
                        <a:ext cx="1261110" cy="49403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604000" y="2910205"/>
          <a:ext cx="1579880" cy="390525"/>
        </p:xfrm>
        <a:graphic>
          <a:graphicData uri="http://schemas.openxmlformats.org/presentationml/2006/ole">
            <mc:AlternateContent xmlns:mc="http://schemas.openxmlformats.org/markup-compatibility/2006">
              <mc:Choice xmlns:v="urn:schemas-microsoft-com:vml" Requires="v">
                <p:oleObj spid="_x0000_s2049" name="" r:id="rId5" imgW="1079500" imgH="266700" progId="Equation.KSEE3">
                  <p:embed/>
                </p:oleObj>
              </mc:Choice>
              <mc:Fallback>
                <p:oleObj name="" r:id="rId5" imgW="1079500" imgH="266700" progId="Equation.KSEE3">
                  <p:embed/>
                  <p:pic>
                    <p:nvPicPr>
                      <p:cNvPr id="0" name="图片 2048"/>
                      <p:cNvPicPr/>
                      <p:nvPr/>
                    </p:nvPicPr>
                    <p:blipFill>
                      <a:blip r:embed="rId6"/>
                      <a:stretch>
                        <a:fillRect/>
                      </a:stretch>
                    </p:blipFill>
                    <p:spPr>
                      <a:xfrm>
                        <a:off x="6604000" y="2910205"/>
                        <a:ext cx="1579880" cy="3905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131695" y="3449955"/>
          <a:ext cx="5142230" cy="1121410"/>
        </p:xfrm>
        <a:graphic>
          <a:graphicData uri="http://schemas.openxmlformats.org/presentationml/2006/ole">
            <mc:AlternateContent xmlns:mc="http://schemas.openxmlformats.org/markup-compatibility/2006">
              <mc:Choice xmlns:v="urn:schemas-microsoft-com:vml" Requires="v">
                <p:oleObj spid="_x0000_s2050" name="" r:id="rId7" imgW="4860925" imgH="1059815" progId="Equation.KSEE3">
                  <p:embed/>
                </p:oleObj>
              </mc:Choice>
              <mc:Fallback>
                <p:oleObj name="" r:id="rId7" imgW="4860925" imgH="1059815" progId="Equation.KSEE3">
                  <p:embed/>
                  <p:pic>
                    <p:nvPicPr>
                      <p:cNvPr id="0" name="图片 2049"/>
                      <p:cNvPicPr/>
                      <p:nvPr/>
                    </p:nvPicPr>
                    <p:blipFill>
                      <a:blip r:embed="rId8"/>
                      <a:stretch>
                        <a:fillRect/>
                      </a:stretch>
                    </p:blipFill>
                    <p:spPr>
                      <a:xfrm>
                        <a:off x="2131695" y="3449955"/>
                        <a:ext cx="5142230" cy="112141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additive="base">
                                        <p:cTn id="17" dur="500" fill="hold"/>
                                        <p:tgtEl>
                                          <p:spTgt spid="28676"/>
                                        </p:tgtEl>
                                        <p:attrNameLst>
                                          <p:attrName>ppt_x</p:attrName>
                                        </p:attrNameLst>
                                      </p:cBhvr>
                                      <p:tavLst>
                                        <p:tav tm="0">
                                          <p:val>
                                            <p:strVal val="#ppt_x"/>
                                          </p:val>
                                        </p:tav>
                                        <p:tav tm="100000">
                                          <p:val>
                                            <p:strVal val="#ppt_x"/>
                                          </p:val>
                                        </p:tav>
                                      </p:tavLst>
                                    </p:anim>
                                    <p:anim calcmode="lin" valueType="num">
                                      <p:cBhvr additive="base">
                                        <p:cTn id="18" dur="500" fill="hold"/>
                                        <p:tgtEl>
                                          <p:spTgt spid="2867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7"/>
                                        </p:tgtEl>
                                        <p:attrNameLst>
                                          <p:attrName>style.visibility</p:attrName>
                                        </p:attrNameLst>
                                      </p:cBhvr>
                                      <p:to>
                                        <p:strVal val="visible"/>
                                      </p:to>
                                    </p:set>
                                    <p:anim calcmode="lin" valueType="num">
                                      <p:cBhvr additive="base">
                                        <p:cTn id="21" dur="500" fill="hold"/>
                                        <p:tgtEl>
                                          <p:spTgt spid="28677"/>
                                        </p:tgtEl>
                                        <p:attrNameLst>
                                          <p:attrName>ppt_x</p:attrName>
                                        </p:attrNameLst>
                                      </p:cBhvr>
                                      <p:tavLst>
                                        <p:tav tm="0">
                                          <p:val>
                                            <p:strVal val="#ppt_x"/>
                                          </p:val>
                                        </p:tav>
                                        <p:tav tm="100000">
                                          <p:val>
                                            <p:strVal val="#ppt_x"/>
                                          </p:val>
                                        </p:tav>
                                      </p:tavLst>
                                    </p:anim>
                                    <p:anim calcmode="lin" valueType="num">
                                      <p:cBhvr additive="base">
                                        <p:cTn id="22"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解决的问题</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dirty="0">
                <a:latin typeface="楷体" panose="02010609060101010101" charset="-122"/>
                <a:ea typeface="楷体" panose="02010609060101010101" charset="-122"/>
                <a:cs typeface="楷体" panose="02010609060101010101" charset="-122"/>
                <a:sym typeface="+mn-ea"/>
              </a:rPr>
              <a:t>快速解决多项式乘法问题</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衍生问题——高精度乘法</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分治策略</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如</a:t>
            </a:r>
            <a:r>
              <a:rPr lang="en-US" altLang="zh-CN">
                <a:latin typeface="楷体" panose="02010609060101010101" charset="-122"/>
                <a:ea typeface="楷体" panose="02010609060101010101" charset="-122"/>
              </a:rPr>
              <a:t>n=8</a:t>
            </a:r>
            <a:r>
              <a:rPr lang="zh-CN" altLang="en-US">
                <a:latin typeface="楷体" panose="02010609060101010101" charset="-122"/>
                <a:ea typeface="楷体" panose="02010609060101010101" charset="-122"/>
              </a:rPr>
              <a:t>：</a:t>
            </a:r>
            <a:endParaRPr lang="zh-CN" altLang="en-US">
              <a:latin typeface="楷体" panose="02010609060101010101" charset="-122"/>
              <a:ea typeface="楷体" panose="02010609060101010101" charset="-122"/>
            </a:endParaRPr>
          </a:p>
          <a:p>
            <a:pPr marL="0" indent="0">
              <a:buNone/>
            </a:pPr>
            <a:endParaRPr lang="zh-CN" altLang="en-US">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1028700" y="2891473"/>
          <a:ext cx="8125460" cy="2390775"/>
        </p:xfrm>
        <a:graphic>
          <a:graphicData uri="http://schemas.openxmlformats.org/presentationml/2006/ole">
            <mc:AlternateContent xmlns:mc="http://schemas.openxmlformats.org/markup-compatibility/2006">
              <mc:Choice xmlns:v="urn:schemas-microsoft-com:vml" Requires="v">
                <p:oleObj spid="_x0000_s3073" name="" r:id="rId1" imgW="3886200" imgH="1143000" progId="Equation.KSEE3">
                  <p:embed/>
                </p:oleObj>
              </mc:Choice>
              <mc:Fallback>
                <p:oleObj name="" r:id="rId1" imgW="3886200" imgH="1143000" progId="Equation.KSEE3">
                  <p:embed/>
                  <p:pic>
                    <p:nvPicPr>
                      <p:cNvPr id="0" name="图片 3072"/>
                      <p:cNvPicPr/>
                      <p:nvPr/>
                    </p:nvPicPr>
                    <p:blipFill>
                      <a:blip r:embed="rId2"/>
                      <a:stretch>
                        <a:fillRect/>
                      </a:stretch>
                    </p:blipFill>
                    <p:spPr>
                      <a:xfrm>
                        <a:off x="1028700" y="2891473"/>
                        <a:ext cx="8125460" cy="2390775"/>
                      </a:xfrm>
                      <a:prstGeom prst="rect">
                        <a:avLst/>
                      </a:prstGeom>
                    </p:spPr>
                  </p:pic>
                </p:oleObj>
              </mc:Fallback>
            </mc:AlternateContent>
          </a:graphicData>
        </a:graphic>
      </p:graphicFrame>
      <p:graphicFrame>
        <p:nvGraphicFramePr>
          <p:cNvPr id="31748" name="对象 31747"/>
          <p:cNvGraphicFramePr>
            <a:graphicFrameLocks noChangeAspect="1"/>
          </p:cNvGraphicFramePr>
          <p:nvPr/>
        </p:nvGraphicFramePr>
        <p:xfrm>
          <a:off x="956945" y="1691005"/>
          <a:ext cx="4498340" cy="636270"/>
        </p:xfrm>
        <a:graphic>
          <a:graphicData uri="http://schemas.openxmlformats.org/presentationml/2006/ole">
            <mc:AlternateContent xmlns:mc="http://schemas.openxmlformats.org/markup-compatibility/2006">
              <mc:Choice xmlns:v="urn:schemas-microsoft-com:vml" Requires="v">
                <p:oleObj spid="_x0000_s3144" name="" r:id="rId3" imgW="1638300" imgH="228600" progId="Equation.3">
                  <p:embed/>
                </p:oleObj>
              </mc:Choice>
              <mc:Fallback>
                <p:oleObj name="" r:id="rId3" imgW="1638300" imgH="228600" progId="Equation.3">
                  <p:embed/>
                  <p:pic>
                    <p:nvPicPr>
                      <p:cNvPr id="0" name="图片 3143"/>
                      <p:cNvPicPr/>
                      <p:nvPr/>
                    </p:nvPicPr>
                    <p:blipFill>
                      <a:blip r:embed="rId4"/>
                      <a:stretch>
                        <a:fillRect/>
                      </a:stretch>
                    </p:blipFill>
                    <p:spPr>
                      <a:xfrm>
                        <a:off x="956945" y="1691005"/>
                        <a:ext cx="4498340" cy="63627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分治策略</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267335" y="1454150"/>
            <a:ext cx="11591290" cy="5131435"/>
          </a:xfrm>
        </p:spPr>
        <p:txBody>
          <a:bodyPr>
            <a:normAutofit fontScale="90000"/>
          </a:bodyPr>
          <a:p>
            <a:pPr>
              <a:lnSpc>
                <a:spcPct val="120000"/>
              </a:lnSpc>
              <a:spcAft>
                <a:spcPts val="0"/>
              </a:spcAft>
            </a:pPr>
            <a:r>
              <a:rPr lang="zh-CN" altLang="en-US" b="1">
                <a:solidFill>
                  <a:srgbClr val="FF0000"/>
                </a:solidFill>
                <a:latin typeface="楷体" panose="02010609060101010101" charset="-122"/>
                <a:ea typeface="楷体" panose="02010609060101010101" charset="-122"/>
              </a:rPr>
              <a:t>原问题</a:t>
            </a:r>
            <a:r>
              <a:rPr lang="zh-CN" altLang="en-US">
                <a:solidFill>
                  <a:srgbClr val="FF0000"/>
                </a:solidFill>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计算</a:t>
            </a:r>
            <a:r>
              <a:rPr lang="en-US" altLang="zh-CN" dirty="0">
                <a:latin typeface="楷体" panose="02010609060101010101" charset="-122"/>
                <a:ea typeface="楷体" panose="02010609060101010101" charset="-122"/>
                <a:cs typeface="楷体" panose="02010609060101010101" charset="-122"/>
                <a:sym typeface="+mn-ea"/>
              </a:rPr>
              <a:t>y=DFT</a:t>
            </a:r>
            <a:r>
              <a:rPr lang="en-US" altLang="zh-CN" baseline="-25000" dirty="0">
                <a:uFillTx/>
                <a:latin typeface="楷体" panose="02010609060101010101" charset="-122"/>
                <a:ea typeface="楷体" panose="02010609060101010101" charset="-122"/>
                <a:cs typeface="楷体" panose="02010609060101010101" charset="-122"/>
                <a:sym typeface="+mn-ea"/>
              </a:rPr>
              <a:t>n</a:t>
            </a:r>
            <a:r>
              <a:rPr lang="en-US" altLang="zh-CN" dirty="0">
                <a:latin typeface="楷体" panose="02010609060101010101" charset="-122"/>
                <a:ea typeface="楷体" panose="02010609060101010101" charset="-122"/>
                <a:cs typeface="楷体" panose="02010609060101010101" charset="-122"/>
                <a:sym typeface="+mn-ea"/>
              </a:rPr>
              <a:t>(a)</a:t>
            </a:r>
            <a:r>
              <a:rPr lang="zh-CN" altLang="en-US" dirty="0">
                <a:latin typeface="楷体" panose="02010609060101010101" charset="-122"/>
                <a:ea typeface="楷体" panose="02010609060101010101" charset="-122"/>
                <a:cs typeface="楷体" panose="02010609060101010101" charset="-122"/>
                <a:sym typeface="+mn-ea"/>
              </a:rPr>
              <a:t>。即已知多项式的系数向量</a:t>
            </a:r>
            <a:r>
              <a:rPr lang="en-US" altLang="zh-CN" b="1" dirty="0">
                <a:latin typeface="楷体" panose="02010609060101010101" charset="-122"/>
                <a:ea typeface="楷体" panose="02010609060101010101" charset="-122"/>
                <a:cs typeface="楷体" panose="02010609060101010101" charset="-122"/>
                <a:sym typeface="+mn-ea"/>
              </a:rPr>
              <a:t>a</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计算多项式           在n次单位复根即           处的值</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现问题：</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①计算多项式系数向量</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solidFill>
                  <a:schemeClr val="tx1"/>
                </a:solidFill>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solidFill>
                  <a:schemeClr val="tx1"/>
                </a:solidFill>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solidFill>
                  <a:schemeClr val="tx1"/>
                </a:solidFill>
                <a:uFillTx/>
                <a:latin typeface="楷体" panose="02010609060101010101" charset="-122"/>
                <a:ea typeface="楷体" panose="02010609060101010101" charset="-122"/>
                <a:cs typeface="楷体" panose="02010609060101010101" charset="-122"/>
                <a:sym typeface="+mn-ea"/>
              </a:rPr>
              <a:t>2</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4</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n-2</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在                 的值</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②计算多项式系数向量</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3</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5</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在                 的值</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根据折半引理：</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现问题</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①计算多项式系数向量</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2</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4</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n-2</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在                的值</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2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②计算多项式系数向量</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3</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5</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在                的值</a:t>
            </a:r>
            <a:endParaRPr lang="zh-CN" altLang="en-US" dirty="0">
              <a:latin typeface="楷体" panose="02010609060101010101" charset="-122"/>
              <a:ea typeface="楷体" panose="02010609060101010101" charset="-122"/>
              <a:cs typeface="楷体" panose="02010609060101010101" charset="-122"/>
            </a:endParaRPr>
          </a:p>
          <a:p>
            <a:endParaRPr lang="en-US" altLang="zh-CN" dirty="0">
              <a:latin typeface="楷体" panose="02010609060101010101" charset="-122"/>
              <a:ea typeface="楷体" panose="02010609060101010101" charset="-122"/>
              <a:cs typeface="楷体" panose="02010609060101010101" charset="-122"/>
            </a:endParaRPr>
          </a:p>
          <a:p>
            <a:endParaRPr lang="zh-CN" altLang="en-US" dirty="0">
              <a:latin typeface="楷体" panose="02010609060101010101" charset="-122"/>
              <a:ea typeface="楷体" panose="02010609060101010101" charset="-122"/>
              <a:cs typeface="楷体" panose="02010609060101010101" charset="-122"/>
              <a:sym typeface="+mn-ea"/>
            </a:endParaRPr>
          </a:p>
        </p:txBody>
      </p:sp>
      <p:grpSp>
        <p:nvGrpSpPr>
          <p:cNvPr id="24" name="组合 23"/>
          <p:cNvGrpSpPr/>
          <p:nvPr/>
        </p:nvGrpSpPr>
        <p:grpSpPr>
          <a:xfrm>
            <a:off x="895350" y="1831975"/>
            <a:ext cx="5865495" cy="852170"/>
            <a:chOff x="1410" y="2885"/>
            <a:chExt cx="9237" cy="1342"/>
          </a:xfrm>
        </p:grpSpPr>
        <p:graphicFrame>
          <p:nvGraphicFramePr>
            <p:cNvPr id="27652" name="对象 27651"/>
            <p:cNvGraphicFramePr>
              <a:graphicFrameLocks noChangeAspect="1"/>
            </p:cNvGraphicFramePr>
            <p:nvPr/>
          </p:nvGraphicFramePr>
          <p:xfrm>
            <a:off x="1410" y="2885"/>
            <a:ext cx="2881" cy="1343"/>
          </p:xfrm>
          <a:graphic>
            <a:graphicData uri="http://schemas.openxmlformats.org/presentationml/2006/ole">
              <mc:AlternateContent xmlns:mc="http://schemas.openxmlformats.org/markup-compatibility/2006">
                <mc:Choice xmlns:v="urn:schemas-microsoft-com:vml" Requires="v">
                  <p:oleObj spid="_x0000_s3133" name="" r:id="rId1" imgW="22860000" imgH="10668000" progId="Equation.3">
                    <p:embed/>
                  </p:oleObj>
                </mc:Choice>
                <mc:Fallback>
                  <p:oleObj name="" r:id="rId1" imgW="22860000" imgH="10668000" progId="Equation.3">
                    <p:embed/>
                    <p:pic>
                      <p:nvPicPr>
                        <p:cNvPr id="0" name="图片 3132"/>
                        <p:cNvPicPr/>
                        <p:nvPr/>
                      </p:nvPicPr>
                      <p:blipFill>
                        <a:blip r:embed="rId2"/>
                        <a:stretch>
                          <a:fillRect/>
                        </a:stretch>
                      </p:blipFill>
                      <p:spPr>
                        <a:xfrm>
                          <a:off x="1410" y="2885"/>
                          <a:ext cx="2881" cy="1343"/>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909" y="3049"/>
            <a:ext cx="2739" cy="744"/>
          </p:xfrm>
          <a:graphic>
            <a:graphicData uri="http://schemas.openxmlformats.org/presentationml/2006/ole">
              <mc:AlternateContent xmlns:mc="http://schemas.openxmlformats.org/markup-compatibility/2006">
                <mc:Choice xmlns:v="urn:schemas-microsoft-com:vml" Requires="v">
                  <p:oleObj spid="_x0000_s14337" name="" r:id="rId3" imgW="1028700" imgH="279400" progId="Equation.KSEE3">
                    <p:embed/>
                  </p:oleObj>
                </mc:Choice>
                <mc:Fallback>
                  <p:oleObj name="" r:id="rId3" imgW="1028700" imgH="279400" progId="Equation.KSEE3">
                    <p:embed/>
                    <p:pic>
                      <p:nvPicPr>
                        <p:cNvPr id="0" name="图片 14336"/>
                        <p:cNvPicPr/>
                        <p:nvPr/>
                      </p:nvPicPr>
                      <p:blipFill>
                        <a:blip r:embed="rId4"/>
                        <a:stretch>
                          <a:fillRect/>
                        </a:stretch>
                      </p:blipFill>
                      <p:spPr>
                        <a:xfrm>
                          <a:off x="7909" y="3049"/>
                          <a:ext cx="2739" cy="744"/>
                        </a:xfrm>
                        <a:prstGeom prst="rect">
                          <a:avLst/>
                        </a:prstGeom>
                      </p:spPr>
                    </p:pic>
                  </p:oleObj>
                </mc:Fallback>
              </mc:AlternateContent>
            </a:graphicData>
          </a:graphic>
        </p:graphicFrame>
      </p:grpSp>
      <p:graphicFrame>
        <p:nvGraphicFramePr>
          <p:cNvPr id="6" name="对象 5">
            <a:hlinkClick r:id="" action="ppaction://ole?verb="/>
          </p:cNvPr>
          <p:cNvGraphicFramePr>
            <a:graphicFrameLocks noChangeAspect="1"/>
          </p:cNvGraphicFramePr>
          <p:nvPr/>
        </p:nvGraphicFramePr>
        <p:xfrm>
          <a:off x="7364095" y="3044190"/>
          <a:ext cx="2770505" cy="580390"/>
        </p:xfrm>
        <a:graphic>
          <a:graphicData uri="http://schemas.openxmlformats.org/presentationml/2006/ole">
            <mc:AlternateContent xmlns:mc="http://schemas.openxmlformats.org/markup-compatibility/2006">
              <mc:Choice xmlns:v="urn:schemas-microsoft-com:vml" Requires="v">
                <p:oleObj spid="_x0000_s7" name="" r:id="rId5" imgW="1638300" imgH="342900" progId="Equation.KSEE3">
                  <p:embed/>
                </p:oleObj>
              </mc:Choice>
              <mc:Fallback>
                <p:oleObj name="" r:id="rId5" imgW="1638300" imgH="342900" progId="Equation.KSEE3">
                  <p:embed/>
                  <p:pic>
                    <p:nvPicPr>
                      <p:cNvPr id="0" name="图片 14336"/>
                      <p:cNvPicPr/>
                      <p:nvPr/>
                    </p:nvPicPr>
                    <p:blipFill>
                      <a:blip r:embed="rId6"/>
                      <a:stretch>
                        <a:fillRect/>
                      </a:stretch>
                    </p:blipFill>
                    <p:spPr>
                      <a:xfrm>
                        <a:off x="7364095" y="3044190"/>
                        <a:ext cx="2770505" cy="5803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364095" y="3624580"/>
          <a:ext cx="2770505" cy="580390"/>
        </p:xfrm>
        <a:graphic>
          <a:graphicData uri="http://schemas.openxmlformats.org/presentationml/2006/ole">
            <mc:AlternateContent xmlns:mc="http://schemas.openxmlformats.org/markup-compatibility/2006">
              <mc:Choice xmlns:v="urn:schemas-microsoft-com:vml" Requires="v">
                <p:oleObj spid="_x0000_s9" name="" r:id="rId7" imgW="1638300" imgH="342900" progId="Equation.KSEE3">
                  <p:embed/>
                </p:oleObj>
              </mc:Choice>
              <mc:Fallback>
                <p:oleObj name="" r:id="rId7" imgW="1638300" imgH="342900" progId="Equation.KSEE3">
                  <p:embed/>
                  <p:pic>
                    <p:nvPicPr>
                      <p:cNvPr id="0" name="图片 14336"/>
                      <p:cNvPicPr/>
                      <p:nvPr/>
                    </p:nvPicPr>
                    <p:blipFill>
                      <a:blip r:embed="rId6"/>
                      <a:stretch>
                        <a:fillRect/>
                      </a:stretch>
                    </p:blipFill>
                    <p:spPr>
                      <a:xfrm>
                        <a:off x="7364095" y="3624580"/>
                        <a:ext cx="2770505" cy="58039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724785" y="4204970"/>
          <a:ext cx="5970905" cy="734695"/>
        </p:xfrm>
        <a:graphic>
          <a:graphicData uri="http://schemas.openxmlformats.org/presentationml/2006/ole">
            <mc:AlternateContent xmlns:mc="http://schemas.openxmlformats.org/markup-compatibility/2006">
              <mc:Choice xmlns:v="urn:schemas-microsoft-com:vml" Requires="v">
                <p:oleObj spid="_x0000_s11" name="" r:id="rId8" imgW="3302000" imgH="405765" progId="Equation.KSEE3">
                  <p:embed/>
                </p:oleObj>
              </mc:Choice>
              <mc:Fallback>
                <p:oleObj name="" r:id="rId8" imgW="3302000" imgH="405765" progId="Equation.KSEE3">
                  <p:embed/>
                  <p:pic>
                    <p:nvPicPr>
                      <p:cNvPr id="0" name="图片 14336"/>
                      <p:cNvPicPr/>
                      <p:nvPr/>
                    </p:nvPicPr>
                    <p:blipFill>
                      <a:blip r:embed="rId9"/>
                      <a:stretch>
                        <a:fillRect/>
                      </a:stretch>
                    </p:blipFill>
                    <p:spPr>
                      <a:xfrm>
                        <a:off x="2724785" y="4204970"/>
                        <a:ext cx="5970905" cy="73469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489508" y="5427345"/>
          <a:ext cx="2366010" cy="506095"/>
        </p:xfrm>
        <a:graphic>
          <a:graphicData uri="http://schemas.openxmlformats.org/presentationml/2006/ole">
            <mc:AlternateContent xmlns:mc="http://schemas.openxmlformats.org/markup-compatibility/2006">
              <mc:Choice xmlns:v="urn:schemas-microsoft-com:vml" Requires="v">
                <p:oleObj spid="_x0000_s21" name="" r:id="rId10" imgW="1308100" imgH="279400" progId="Equation.KSEE3">
                  <p:embed/>
                </p:oleObj>
              </mc:Choice>
              <mc:Fallback>
                <p:oleObj name="" r:id="rId10" imgW="1308100" imgH="279400" progId="Equation.KSEE3">
                  <p:embed/>
                  <p:pic>
                    <p:nvPicPr>
                      <p:cNvPr id="0" name="图片 14336"/>
                      <p:cNvPicPr/>
                      <p:nvPr/>
                    </p:nvPicPr>
                    <p:blipFill>
                      <a:blip r:embed="rId11"/>
                      <a:stretch>
                        <a:fillRect/>
                      </a:stretch>
                    </p:blipFill>
                    <p:spPr>
                      <a:xfrm>
                        <a:off x="7489508" y="5427345"/>
                        <a:ext cx="2366010" cy="50609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7489508" y="6079490"/>
          <a:ext cx="2366010" cy="506095"/>
        </p:xfrm>
        <a:graphic>
          <a:graphicData uri="http://schemas.openxmlformats.org/presentationml/2006/ole">
            <mc:AlternateContent xmlns:mc="http://schemas.openxmlformats.org/markup-compatibility/2006">
              <mc:Choice xmlns:v="urn:schemas-microsoft-com:vml" Requires="v">
                <p:oleObj spid="_x0000_s23" name="" r:id="rId12" imgW="1308100" imgH="279400" progId="Equation.KSEE3">
                  <p:embed/>
                </p:oleObj>
              </mc:Choice>
              <mc:Fallback>
                <p:oleObj name="" r:id="rId12" imgW="1308100" imgH="279400" progId="Equation.KSEE3">
                  <p:embed/>
                  <p:pic>
                    <p:nvPicPr>
                      <p:cNvPr id="0" name="图片 14336"/>
                      <p:cNvPicPr/>
                      <p:nvPr/>
                    </p:nvPicPr>
                    <p:blipFill>
                      <a:blip r:embed="rId11"/>
                      <a:stretch>
                        <a:fillRect/>
                      </a:stretch>
                    </p:blipFill>
                    <p:spPr>
                      <a:xfrm>
                        <a:off x="7489508" y="6079490"/>
                        <a:ext cx="2366010" cy="5060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additive="base">
                                        <p:cTn id="5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 calcmode="lin" valueType="num">
                                      <p:cBhvr additive="base">
                                        <p:cTn id="6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Par">
                                  <p:stCondLst>
                                    <p:cond delay="0"/>
                                  </p:stCondLst>
                                  <p:childTnLst>
                                    <p:set>
                                      <p:cBhvr>
                                        <p:cTn id="74" dur="500"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分治策略</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685800" y="1675765"/>
            <a:ext cx="10668000" cy="5056505"/>
          </a:xfrm>
        </p:spPr>
        <p:txBody>
          <a:bodyPr>
            <a:normAutofit lnSpcReduction="20000"/>
          </a:bodyPr>
          <a:p>
            <a:pPr>
              <a:lnSpc>
                <a:spcPct val="100000"/>
              </a:lnSpc>
              <a:spcAft>
                <a:spcPts val="0"/>
              </a:spcAft>
            </a:pPr>
            <a:r>
              <a:rPr lang="zh-CN" altLang="en-US">
                <a:latin typeface="楷体" panose="02010609060101010101" charset="-122"/>
                <a:ea typeface="楷体" panose="02010609060101010101" charset="-122"/>
              </a:rPr>
              <a:t>递归定义</a:t>
            </a:r>
            <a:endParaRPr lang="zh-CN" altLang="en-US">
              <a:latin typeface="楷体" panose="02010609060101010101" charset="-122"/>
              <a:ea typeface="楷体" panose="02010609060101010101" charset="-122"/>
            </a:endParaRPr>
          </a:p>
          <a:p>
            <a:pPr>
              <a:lnSpc>
                <a:spcPct val="100000"/>
              </a:lnSpc>
              <a:spcAft>
                <a:spcPts val="0"/>
              </a:spcAft>
            </a:pPr>
            <a:r>
              <a:rPr lang="en-US" altLang="zh-CN" dirty="0">
                <a:latin typeface="楷体" panose="02010609060101010101" charset="-122"/>
                <a:ea typeface="楷体" panose="02010609060101010101" charset="-122"/>
                <a:cs typeface="楷体" panose="02010609060101010101" charset="-122"/>
                <a:sym typeface="+mn-ea"/>
              </a:rPr>
              <a:t>DFT</a:t>
            </a:r>
            <a:r>
              <a:rPr lang="en-US" altLang="zh-CN" baseline="-25000" dirty="0">
                <a:uFillTx/>
                <a:latin typeface="楷体" panose="02010609060101010101" charset="-122"/>
                <a:ea typeface="楷体" panose="02010609060101010101" charset="-122"/>
                <a:cs typeface="楷体" panose="02010609060101010101" charset="-122"/>
                <a:sym typeface="+mn-ea"/>
              </a:rPr>
              <a:t>n</a:t>
            </a:r>
            <a:r>
              <a:rPr lang="en-US" altLang="zh-CN" dirty="0">
                <a:latin typeface="楷体" panose="02010609060101010101" charset="-122"/>
                <a:ea typeface="楷体" panose="02010609060101010101" charset="-122"/>
                <a:cs typeface="楷体" panose="02010609060101010101" charset="-122"/>
                <a:sym typeface="+mn-ea"/>
              </a:rPr>
              <a:t>(a)</a:t>
            </a:r>
            <a:r>
              <a:rPr lang="zh-CN" altLang="en-US" dirty="0">
                <a:latin typeface="楷体" panose="02010609060101010101" charset="-122"/>
                <a:ea typeface="楷体" panose="02010609060101010101" charset="-122"/>
                <a:cs typeface="楷体" panose="02010609060101010101" charset="-122"/>
                <a:sym typeface="+mn-ea"/>
              </a:rPr>
              <a:t>：</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输入：次数界为</a:t>
            </a:r>
            <a:r>
              <a:rPr lang="en-US" altLang="zh-CN" dirty="0">
                <a:latin typeface="楷体" panose="02010609060101010101" charset="-122"/>
                <a:ea typeface="楷体" panose="02010609060101010101" charset="-122"/>
                <a:cs typeface="楷体" panose="02010609060101010101" charset="-122"/>
                <a:sym typeface="+mn-ea"/>
              </a:rPr>
              <a:t>n</a:t>
            </a:r>
            <a:r>
              <a:rPr lang="zh-CN" altLang="en-US" dirty="0">
                <a:latin typeface="楷体" panose="02010609060101010101" charset="-122"/>
                <a:ea typeface="楷体" panose="02010609060101010101" charset="-122"/>
                <a:cs typeface="楷体" panose="02010609060101010101" charset="-122"/>
                <a:sym typeface="+mn-ea"/>
              </a:rPr>
              <a:t>的系数</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endParaRPr lang="en-US" altLang="zh-CN" dirty="0">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输出：多项式在          的值</a:t>
            </a:r>
            <a:r>
              <a:rPr lang="en-US" altLang="zh-CN" dirty="0">
                <a:latin typeface="楷体" panose="02010609060101010101" charset="-122"/>
                <a:ea typeface="楷体" panose="02010609060101010101" charset="-122"/>
                <a:cs typeface="楷体" panose="02010609060101010101" charset="-122"/>
                <a:sym typeface="+mn-ea"/>
              </a:rPr>
              <a:t>y</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,y</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,...,y</a:t>
            </a:r>
            <a:r>
              <a:rPr lang="en-US" altLang="zh-CN" baseline="-25000" dirty="0">
                <a:uFillTx/>
                <a:latin typeface="楷体" panose="02010609060101010101" charset="-122"/>
                <a:ea typeface="楷体" panose="02010609060101010101" charset="-122"/>
                <a:cs typeface="楷体" panose="02010609060101010101" charset="-122"/>
                <a:sym typeface="+mn-ea"/>
              </a:rPr>
              <a:t>n-1</a:t>
            </a:r>
            <a:endParaRPr lang="en-US" altLang="zh-CN" baseline="-25000" dirty="0">
              <a:uFillTx/>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en-US" altLang="zh-CN" dirty="0">
                <a:latin typeface="楷体" panose="02010609060101010101" charset="-122"/>
                <a:ea typeface="楷体" panose="02010609060101010101" charset="-122"/>
                <a:cs typeface="楷体" panose="02010609060101010101" charset="-122"/>
                <a:sym typeface="+mn-ea"/>
              </a:rPr>
              <a:t>DFT</a:t>
            </a:r>
            <a:r>
              <a:rPr lang="en-US" altLang="zh-CN" baseline="-25000" dirty="0">
                <a:uFillTx/>
                <a:latin typeface="楷体" panose="02010609060101010101" charset="-122"/>
                <a:ea typeface="楷体" panose="02010609060101010101" charset="-122"/>
                <a:cs typeface="楷体" panose="02010609060101010101" charset="-122"/>
                <a:sym typeface="+mn-ea"/>
              </a:rPr>
              <a:t>n/2</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t>
            </a:r>
            <a:endParaRPr lang="en-US" altLang="zh-CN" dirty="0">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输入：次数界为</a:t>
            </a:r>
            <a:r>
              <a:rPr lang="en-US" altLang="zh-CN" dirty="0">
                <a:latin typeface="楷体" panose="02010609060101010101" charset="-122"/>
                <a:ea typeface="楷体" panose="02010609060101010101" charset="-122"/>
                <a:cs typeface="楷体" panose="02010609060101010101" charset="-122"/>
                <a:sym typeface="+mn-ea"/>
              </a:rPr>
              <a:t>n/2</a:t>
            </a:r>
            <a:r>
              <a:rPr lang="zh-CN" altLang="en-US" dirty="0">
                <a:latin typeface="楷体" panose="02010609060101010101" charset="-122"/>
                <a:ea typeface="楷体" panose="02010609060101010101" charset="-122"/>
                <a:cs typeface="楷体" panose="02010609060101010101" charset="-122"/>
                <a:sym typeface="+mn-ea"/>
              </a:rPr>
              <a:t>的系数</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0</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2</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n-2</a:t>
            </a:r>
            <a:endParaRPr lang="en-US" altLang="zh-CN" baseline="-25000" dirty="0">
              <a:uFillTx/>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输出：多项式在              的值</a:t>
            </a:r>
            <a:endParaRPr lang="zh-CN" altLang="en-US" dirty="0">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en-US" altLang="zh-CN" dirty="0">
                <a:latin typeface="楷体" panose="02010609060101010101" charset="-122"/>
                <a:ea typeface="楷体" panose="02010609060101010101" charset="-122"/>
                <a:cs typeface="楷体" panose="02010609060101010101" charset="-122"/>
                <a:sym typeface="+mn-ea"/>
              </a:rPr>
              <a:t>DFT</a:t>
            </a:r>
            <a:r>
              <a:rPr lang="en-US" altLang="zh-CN" baseline="-25000" dirty="0">
                <a:uFillTx/>
                <a:latin typeface="楷体" panose="02010609060101010101" charset="-122"/>
                <a:ea typeface="楷体" panose="02010609060101010101" charset="-122"/>
                <a:cs typeface="楷体" panose="02010609060101010101" charset="-122"/>
                <a:sym typeface="+mn-ea"/>
              </a:rPr>
              <a:t>n/2</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30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t>
            </a:r>
            <a:endParaRPr lang="en-US" altLang="zh-CN" dirty="0">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输入：次数界为</a:t>
            </a:r>
            <a:r>
              <a:rPr lang="en-US" altLang="zh-CN" dirty="0">
                <a:latin typeface="楷体" panose="02010609060101010101" charset="-122"/>
                <a:ea typeface="楷体" panose="02010609060101010101" charset="-122"/>
                <a:cs typeface="楷体" panose="02010609060101010101" charset="-122"/>
                <a:sym typeface="+mn-ea"/>
              </a:rPr>
              <a:t>n/2</a:t>
            </a:r>
            <a:r>
              <a:rPr lang="zh-CN" altLang="en-US" dirty="0">
                <a:latin typeface="楷体" panose="02010609060101010101" charset="-122"/>
                <a:ea typeface="楷体" panose="02010609060101010101" charset="-122"/>
                <a:cs typeface="楷体" panose="02010609060101010101" charset="-122"/>
                <a:sym typeface="+mn-ea"/>
              </a:rPr>
              <a:t>的系数</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1</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3</a:t>
            </a:r>
            <a:r>
              <a:rPr lang="en-US" altLang="zh-CN" dirty="0">
                <a:latin typeface="楷体" panose="02010609060101010101" charset="-122"/>
                <a:ea typeface="楷体" panose="02010609060101010101" charset="-122"/>
                <a:cs typeface="楷体" panose="02010609060101010101" charset="-122"/>
                <a:sym typeface="+mn-ea"/>
              </a:rPr>
              <a:t>,...,a</a:t>
            </a:r>
            <a:r>
              <a:rPr lang="en-US" altLang="zh-CN" baseline="-25000" dirty="0">
                <a:uFillTx/>
                <a:latin typeface="楷体" panose="02010609060101010101" charset="-122"/>
                <a:ea typeface="楷体" panose="02010609060101010101" charset="-122"/>
                <a:cs typeface="楷体" panose="02010609060101010101" charset="-122"/>
                <a:sym typeface="+mn-ea"/>
              </a:rPr>
              <a:t>n-1</a:t>
            </a:r>
            <a:endParaRPr lang="en-US" altLang="zh-CN" baseline="-25000" dirty="0">
              <a:uFillTx/>
              <a:latin typeface="楷体" panose="02010609060101010101" charset="-122"/>
              <a:ea typeface="楷体" panose="02010609060101010101" charset="-122"/>
              <a:cs typeface="楷体" panose="02010609060101010101" charset="-122"/>
              <a:sym typeface="+mn-ea"/>
            </a:endParaRPr>
          </a:p>
          <a:p>
            <a:pPr>
              <a:lnSpc>
                <a:spcPct val="100000"/>
              </a:lnSpc>
              <a:spcAft>
                <a:spcPts val="0"/>
              </a:spcAft>
            </a:pPr>
            <a:r>
              <a:rPr lang="zh-CN" altLang="en-US" dirty="0">
                <a:latin typeface="楷体" panose="02010609060101010101" charset="-122"/>
                <a:ea typeface="楷体" panose="02010609060101010101" charset="-122"/>
                <a:cs typeface="楷体" panose="02010609060101010101" charset="-122"/>
                <a:sym typeface="+mn-ea"/>
              </a:rPr>
              <a:t>输出：多项式在             的值</a:t>
            </a:r>
            <a:endParaRPr lang="zh-CN" altLang="en-US" dirty="0">
              <a:latin typeface="楷体" panose="02010609060101010101" charset="-122"/>
              <a:ea typeface="楷体" panose="02010609060101010101" charset="-122"/>
              <a:cs typeface="楷体" panose="02010609060101010101" charset="-122"/>
              <a:sym typeface="+mn-ea"/>
            </a:endParaRPr>
          </a:p>
        </p:txBody>
      </p:sp>
      <p:graphicFrame>
        <p:nvGraphicFramePr>
          <p:cNvPr id="4" name="对象 3">
            <a:hlinkClick r:id="" action="ppaction://ole?verb="/>
          </p:cNvPr>
          <p:cNvGraphicFramePr>
            <a:graphicFrameLocks noChangeAspect="1"/>
          </p:cNvGraphicFramePr>
          <p:nvPr/>
        </p:nvGraphicFramePr>
        <p:xfrm>
          <a:off x="3460115" y="3002915"/>
          <a:ext cx="1739265" cy="472440"/>
        </p:xfrm>
        <a:graphic>
          <a:graphicData uri="http://schemas.openxmlformats.org/presentationml/2006/ole">
            <mc:AlternateContent xmlns:mc="http://schemas.openxmlformats.org/markup-compatibility/2006">
              <mc:Choice xmlns:v="urn:schemas-microsoft-com:vml" Requires="v">
                <p:oleObj spid="_x0000_s14337" name="" r:id="rId1" imgW="1028700" imgH="279400" progId="Equation.KSEE3">
                  <p:embed/>
                </p:oleObj>
              </mc:Choice>
              <mc:Fallback>
                <p:oleObj name="" r:id="rId1" imgW="1028700" imgH="279400" progId="Equation.KSEE3">
                  <p:embed/>
                  <p:pic>
                    <p:nvPicPr>
                      <p:cNvPr id="0" name="图片 14336"/>
                      <p:cNvPicPr/>
                      <p:nvPr/>
                    </p:nvPicPr>
                    <p:blipFill>
                      <a:blip r:embed="rId2"/>
                      <a:stretch>
                        <a:fillRect/>
                      </a:stretch>
                    </p:blipFill>
                    <p:spPr>
                      <a:xfrm>
                        <a:off x="3460115" y="3002915"/>
                        <a:ext cx="1739265" cy="47244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583623" y="4389120"/>
          <a:ext cx="2366010" cy="506095"/>
        </p:xfrm>
        <a:graphic>
          <a:graphicData uri="http://schemas.openxmlformats.org/presentationml/2006/ole">
            <mc:AlternateContent xmlns:mc="http://schemas.openxmlformats.org/markup-compatibility/2006">
              <mc:Choice xmlns:v="urn:schemas-microsoft-com:vml" Requires="v">
                <p:oleObj spid="_x0000_s21" name="" r:id="rId3" imgW="1308100" imgH="279400" progId="Equation.KSEE3">
                  <p:embed/>
                </p:oleObj>
              </mc:Choice>
              <mc:Fallback>
                <p:oleObj name="" r:id="rId3" imgW="1308100" imgH="279400" progId="Equation.KSEE3">
                  <p:embed/>
                  <p:pic>
                    <p:nvPicPr>
                      <p:cNvPr id="0" name="图片 14336"/>
                      <p:cNvPicPr/>
                      <p:nvPr/>
                    </p:nvPicPr>
                    <p:blipFill>
                      <a:blip r:embed="rId4"/>
                      <a:stretch>
                        <a:fillRect/>
                      </a:stretch>
                    </p:blipFill>
                    <p:spPr>
                      <a:xfrm>
                        <a:off x="3583623" y="4389120"/>
                        <a:ext cx="2366010" cy="5060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570980" y="5871845"/>
          <a:ext cx="1774825" cy="512445"/>
        </p:xfrm>
        <a:graphic>
          <a:graphicData uri="http://schemas.openxmlformats.org/presentationml/2006/ole">
            <mc:AlternateContent xmlns:mc="http://schemas.openxmlformats.org/markup-compatibility/2006">
              <mc:Choice xmlns:v="urn:schemas-microsoft-com:vml" Requires="v">
                <p:oleObj spid="_x0000_s4097" name="" r:id="rId5" imgW="1143000" imgH="330200" progId="Equation.KSEE3">
                  <p:embed/>
                </p:oleObj>
              </mc:Choice>
              <mc:Fallback>
                <p:oleObj name="" r:id="rId5" imgW="1143000" imgH="330200" progId="Equation.KSEE3">
                  <p:embed/>
                  <p:pic>
                    <p:nvPicPr>
                      <p:cNvPr id="0" name="图片 4096"/>
                      <p:cNvPicPr/>
                      <p:nvPr/>
                    </p:nvPicPr>
                    <p:blipFill>
                      <a:blip r:embed="rId6"/>
                      <a:stretch>
                        <a:fillRect/>
                      </a:stretch>
                    </p:blipFill>
                    <p:spPr>
                      <a:xfrm>
                        <a:off x="6570980" y="5871845"/>
                        <a:ext cx="1774825" cy="5124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459798" y="5878195"/>
          <a:ext cx="2366010" cy="506095"/>
        </p:xfrm>
        <a:graphic>
          <a:graphicData uri="http://schemas.openxmlformats.org/presentationml/2006/ole">
            <mc:AlternateContent xmlns:mc="http://schemas.openxmlformats.org/markup-compatibility/2006">
              <mc:Choice xmlns:v="urn:schemas-microsoft-com:vml" Requires="v">
                <p:oleObj spid="_x0000_s7" name="" r:id="rId7" imgW="1308100" imgH="279400" progId="Equation.KSEE3">
                  <p:embed/>
                </p:oleObj>
              </mc:Choice>
              <mc:Fallback>
                <p:oleObj name="" r:id="rId7" imgW="1308100" imgH="279400" progId="Equation.KSEE3">
                  <p:embed/>
                  <p:pic>
                    <p:nvPicPr>
                      <p:cNvPr id="0" name="图片 14336"/>
                      <p:cNvPicPr/>
                      <p:nvPr/>
                    </p:nvPicPr>
                    <p:blipFill>
                      <a:blip r:embed="rId4"/>
                      <a:stretch>
                        <a:fillRect/>
                      </a:stretch>
                    </p:blipFill>
                    <p:spPr>
                      <a:xfrm>
                        <a:off x="3459798" y="5878195"/>
                        <a:ext cx="2366010" cy="5060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754178" y="4474845"/>
          <a:ext cx="1814830" cy="512445"/>
        </p:xfrm>
        <a:graphic>
          <a:graphicData uri="http://schemas.openxmlformats.org/presentationml/2006/ole">
            <mc:AlternateContent xmlns:mc="http://schemas.openxmlformats.org/markup-compatibility/2006">
              <mc:Choice xmlns:v="urn:schemas-microsoft-com:vml" Requires="v">
                <p:oleObj spid="_x0000_s9" name="" r:id="rId8" imgW="1168400" imgH="330200" progId="Equation.KSEE3">
                  <p:embed/>
                </p:oleObj>
              </mc:Choice>
              <mc:Fallback>
                <p:oleObj name="" r:id="rId8" imgW="1168400" imgH="330200" progId="Equation.KSEE3">
                  <p:embed/>
                  <p:pic>
                    <p:nvPicPr>
                      <p:cNvPr id="0" name="图片 4096"/>
                      <p:cNvPicPr/>
                      <p:nvPr/>
                    </p:nvPicPr>
                    <p:blipFill>
                      <a:blip r:embed="rId9"/>
                      <a:stretch>
                        <a:fillRect/>
                      </a:stretch>
                    </p:blipFill>
                    <p:spPr>
                      <a:xfrm>
                        <a:off x="6754178" y="4474845"/>
                        <a:ext cx="1814830" cy="5124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分治策略</a:t>
            </a:r>
            <a:endParaRPr lang="zh-CN" altLang="en-US">
              <a:latin typeface="黑体" panose="02010609060101010101" charset="-122"/>
              <a:ea typeface="黑体" panose="02010609060101010101" charset="-122"/>
            </a:endParaRPr>
          </a:p>
        </p:txBody>
      </p:sp>
      <p:graphicFrame>
        <p:nvGraphicFramePr>
          <p:cNvPr id="31748" name="对象 31747"/>
          <p:cNvGraphicFramePr>
            <a:graphicFrameLocks noChangeAspect="1"/>
          </p:cNvGraphicFramePr>
          <p:nvPr/>
        </p:nvGraphicFramePr>
        <p:xfrm>
          <a:off x="914400" y="1623695"/>
          <a:ext cx="9857105" cy="3819525"/>
        </p:xfrm>
        <a:graphic>
          <a:graphicData uri="http://schemas.openxmlformats.org/presentationml/2006/ole">
            <mc:AlternateContent xmlns:mc="http://schemas.openxmlformats.org/markup-compatibility/2006">
              <mc:Choice xmlns:v="urn:schemas-microsoft-com:vml" Requires="v">
                <p:oleObj spid="_x0000_s3144" name="" r:id="rId1" imgW="4520565" imgH="1727200" progId="Equation.3">
                  <p:embed/>
                </p:oleObj>
              </mc:Choice>
              <mc:Fallback>
                <p:oleObj name="" r:id="rId1" imgW="4520565" imgH="1727200" progId="Equation.3">
                  <p:embed/>
                  <p:pic>
                    <p:nvPicPr>
                      <p:cNvPr id="0" name="图片 3143"/>
                      <p:cNvPicPr/>
                      <p:nvPr/>
                    </p:nvPicPr>
                    <p:blipFill>
                      <a:blip r:embed="rId2"/>
                      <a:stretch>
                        <a:fillRect/>
                      </a:stretch>
                    </p:blipFill>
                    <p:spPr>
                      <a:xfrm>
                        <a:off x="914400" y="1623695"/>
                        <a:ext cx="9857105" cy="3819525"/>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分治策略</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796925" y="1753235"/>
            <a:ext cx="10515600" cy="4351338"/>
          </a:xfrm>
        </p:spPr>
        <p:txBody>
          <a:bodyPr/>
          <a:p>
            <a:r>
              <a:rPr lang="zh-CN" altLang="en-US">
                <a:latin typeface="楷体" panose="02010609060101010101" charset="-122"/>
                <a:ea typeface="楷体" panose="02010609060101010101" charset="-122"/>
                <a:cs typeface="楷体" panose="02010609060101010101" charset="-122"/>
              </a:rPr>
              <a:t>拿</a:t>
            </a:r>
            <a:r>
              <a:rPr lang="en-US" altLang="zh-CN">
                <a:latin typeface="楷体" panose="02010609060101010101" charset="-122"/>
                <a:ea typeface="楷体" panose="02010609060101010101" charset="-122"/>
                <a:cs typeface="楷体" panose="02010609060101010101" charset="-122"/>
              </a:rPr>
              <a:t>n=8</a:t>
            </a:r>
            <a:r>
              <a:rPr lang="zh-CN" altLang="en-US">
                <a:latin typeface="楷体" panose="02010609060101010101" charset="-122"/>
                <a:ea typeface="楷体" panose="02010609060101010101" charset="-122"/>
                <a:cs typeface="楷体" panose="02010609060101010101" charset="-122"/>
              </a:rPr>
              <a:t>来举例</a:t>
            </a:r>
            <a:endParaRPr lang="en-US" altLang="zh-CN">
              <a:latin typeface="楷体" panose="02010609060101010101" charset="-122"/>
              <a:ea typeface="楷体" panose="02010609060101010101" charset="-122"/>
              <a:cs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837883" y="2335530"/>
          <a:ext cx="10314940" cy="3667125"/>
        </p:xfrm>
        <a:graphic>
          <a:graphicData uri="http://schemas.openxmlformats.org/presentationml/2006/ole">
            <mc:AlternateContent xmlns:mc="http://schemas.openxmlformats.org/markup-compatibility/2006">
              <mc:Choice xmlns:v="urn:schemas-microsoft-com:vml" Requires="v">
                <p:oleObj spid="_x0000_s5121" name="" r:id="rId1" imgW="5969000" imgH="2120900" progId="Equation.KSEE3">
                  <p:embed/>
                </p:oleObj>
              </mc:Choice>
              <mc:Fallback>
                <p:oleObj name="" r:id="rId1" imgW="5969000" imgH="2120900" progId="Equation.KSEE3">
                  <p:embed/>
                  <p:pic>
                    <p:nvPicPr>
                      <p:cNvPr id="0" name="图片 5120"/>
                      <p:cNvPicPr/>
                      <p:nvPr/>
                    </p:nvPicPr>
                    <p:blipFill>
                      <a:blip r:embed="rId2"/>
                      <a:stretch>
                        <a:fillRect/>
                      </a:stretch>
                    </p:blipFill>
                    <p:spPr>
                      <a:xfrm>
                        <a:off x="837883" y="2335530"/>
                        <a:ext cx="10314940" cy="36671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8625" y="155575"/>
            <a:ext cx="10515600" cy="1325563"/>
          </a:xfrm>
        </p:spPr>
        <p:txBody>
          <a:bodyPr/>
          <a:p>
            <a:r>
              <a:rPr lang="zh-CN" altLang="en-US">
                <a:latin typeface="黑体" panose="02010609060101010101" charset="-122"/>
                <a:ea typeface="黑体" panose="02010609060101010101" charset="-122"/>
              </a:rPr>
              <a:t>程序实现</a:t>
            </a:r>
            <a:endParaRPr lang="zh-CN" altLang="en-US">
              <a:latin typeface="黑体" panose="02010609060101010101" charset="-122"/>
              <a:ea typeface="黑体" panose="02010609060101010101" charset="-122"/>
            </a:endParaRPr>
          </a:p>
        </p:txBody>
      </p:sp>
      <p:graphicFrame>
        <p:nvGraphicFramePr>
          <p:cNvPr id="4" name="对象 3">
            <a:hlinkClick r:id="" action="ppaction://ole?verb="/>
          </p:cNvPr>
          <p:cNvGraphicFramePr>
            <a:graphicFrameLocks noChangeAspect="1"/>
          </p:cNvGraphicFramePr>
          <p:nvPr/>
        </p:nvGraphicFramePr>
        <p:xfrm>
          <a:off x="230823" y="1257300"/>
          <a:ext cx="11901805" cy="5470525"/>
        </p:xfrm>
        <a:graphic>
          <a:graphicData uri="http://schemas.openxmlformats.org/presentationml/2006/ole">
            <mc:AlternateContent xmlns:mc="http://schemas.openxmlformats.org/markup-compatibility/2006">
              <mc:Choice xmlns:v="urn:schemas-microsoft-com:vml" Requires="v">
                <p:oleObj spid="_x0000_s6145" name="" r:id="rId1" imgW="8839200" imgH="4063365" progId="Equation.KSEE3">
                  <p:embed/>
                </p:oleObj>
              </mc:Choice>
              <mc:Fallback>
                <p:oleObj name="" r:id="rId1" imgW="8839200" imgH="4063365" progId="Equation.KSEE3">
                  <p:embed/>
                  <p:pic>
                    <p:nvPicPr>
                      <p:cNvPr id="0" name="图片 6144"/>
                      <p:cNvPicPr/>
                      <p:nvPr/>
                    </p:nvPicPr>
                    <p:blipFill>
                      <a:blip r:embed="rId2"/>
                      <a:stretch>
                        <a:fillRect/>
                      </a:stretch>
                    </p:blipFill>
                    <p:spPr>
                      <a:xfrm>
                        <a:off x="230823" y="1257300"/>
                        <a:ext cx="11901805" cy="54705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时间复杂度</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590550" y="2730500"/>
            <a:ext cx="10392410" cy="3189605"/>
          </a:xfrm>
        </p:spPr>
        <p:txBody>
          <a:bodyPr/>
          <a:p>
            <a:r>
              <a:rPr lang="zh-CN" altLang="en-US" dirty="0">
                <a:latin typeface="楷体" panose="02010609060101010101" charset="-122"/>
                <a:ea typeface="楷体" panose="02010609060101010101" charset="-122"/>
                <a:cs typeface="楷体" panose="02010609060101010101" charset="-122"/>
                <a:sym typeface="+mn-ea"/>
              </a:rPr>
              <a:t>所以采用FFT，我们可以在        时间内实现</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点值运算</a:t>
            </a:r>
            <a:r>
              <a:rPr lang="zh-CN" altLang="en-US" dirty="0">
                <a:latin typeface="楷体" panose="02010609060101010101" charset="-122"/>
                <a:ea typeface="楷体" panose="02010609060101010101" charset="-122"/>
                <a:cs typeface="楷体" panose="02010609060101010101" charset="-122"/>
                <a:sym typeface="+mn-ea"/>
              </a:rPr>
              <a:t>（求出次数界为n的多项式在n次单位复根处的值）。</a:t>
            </a:r>
            <a:endParaRPr lang="zh-CN" altLang="en-US">
              <a:latin typeface="楷体" panose="02010609060101010101" charset="-122"/>
              <a:ea typeface="楷体" panose="02010609060101010101" charset="-122"/>
              <a:cs typeface="楷体" panose="02010609060101010101" charset="-122"/>
            </a:endParaRPr>
          </a:p>
        </p:txBody>
      </p:sp>
      <p:graphicFrame>
        <p:nvGraphicFramePr>
          <p:cNvPr id="37892" name="对象 37891"/>
          <p:cNvGraphicFramePr>
            <a:graphicFrameLocks noChangeAspect="1"/>
          </p:cNvGraphicFramePr>
          <p:nvPr/>
        </p:nvGraphicFramePr>
        <p:xfrm>
          <a:off x="2110740" y="1871345"/>
          <a:ext cx="7002145" cy="678815"/>
        </p:xfrm>
        <a:graphic>
          <a:graphicData uri="http://schemas.openxmlformats.org/presentationml/2006/ole">
            <mc:AlternateContent xmlns:mc="http://schemas.openxmlformats.org/markup-compatibility/2006">
              <mc:Choice xmlns:v="urn:schemas-microsoft-com:vml" Requires="v">
                <p:oleObj spid="_x0000_s3147" name="" r:id="rId1" imgW="2120900" imgH="203200" progId="Equation.3">
                  <p:embed/>
                </p:oleObj>
              </mc:Choice>
              <mc:Fallback>
                <p:oleObj name="" r:id="rId1" imgW="2120900" imgH="203200" progId="Equation.3">
                  <p:embed/>
                  <p:pic>
                    <p:nvPicPr>
                      <p:cNvPr id="0" name="图片 3146"/>
                      <p:cNvPicPr/>
                      <p:nvPr/>
                    </p:nvPicPr>
                    <p:blipFill>
                      <a:blip r:embed="rId2"/>
                      <a:stretch>
                        <a:fillRect/>
                      </a:stretch>
                    </p:blipFill>
                    <p:spPr>
                      <a:xfrm>
                        <a:off x="2110740" y="1871345"/>
                        <a:ext cx="7002145" cy="678815"/>
                      </a:xfrm>
                      <a:prstGeom prst="rect">
                        <a:avLst/>
                      </a:prstGeom>
                      <a:noFill/>
                      <a:ln w="38100">
                        <a:noFill/>
                        <a:miter/>
                      </a:ln>
                    </p:spPr>
                  </p:pic>
                </p:oleObj>
              </mc:Fallback>
            </mc:AlternateContent>
          </a:graphicData>
        </a:graphic>
      </p:graphicFrame>
      <p:graphicFrame>
        <p:nvGraphicFramePr>
          <p:cNvPr id="37894" name="对象 37893"/>
          <p:cNvGraphicFramePr>
            <a:graphicFrameLocks noChangeAspect="1"/>
          </p:cNvGraphicFramePr>
          <p:nvPr/>
        </p:nvGraphicFramePr>
        <p:xfrm>
          <a:off x="5043805" y="2730500"/>
          <a:ext cx="1364615" cy="475615"/>
        </p:xfrm>
        <a:graphic>
          <a:graphicData uri="http://schemas.openxmlformats.org/presentationml/2006/ole">
            <mc:AlternateContent xmlns:mc="http://schemas.openxmlformats.org/markup-compatibility/2006">
              <mc:Choice xmlns:v="urn:schemas-microsoft-com:vml" Requires="v">
                <p:oleObj spid="_x0000_s3148" name="" r:id="rId3" imgW="584200" imgH="203200" progId="Equation.3">
                  <p:embed/>
                </p:oleObj>
              </mc:Choice>
              <mc:Fallback>
                <p:oleObj name="" r:id="rId3" imgW="584200" imgH="203200" progId="Equation.3">
                  <p:embed/>
                  <p:pic>
                    <p:nvPicPr>
                      <p:cNvPr id="0" name="图片 3147"/>
                      <p:cNvPicPr/>
                      <p:nvPr/>
                    </p:nvPicPr>
                    <p:blipFill>
                      <a:blip r:embed="rId4"/>
                      <a:stretch>
                        <a:fillRect/>
                      </a:stretch>
                    </p:blipFill>
                    <p:spPr>
                      <a:xfrm>
                        <a:off x="5043805" y="2730500"/>
                        <a:ext cx="1364615" cy="4756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94"/>
                                        </p:tgtEl>
                                        <p:attrNameLst>
                                          <p:attrName>style.visibility</p:attrName>
                                        </p:attrNameLst>
                                      </p:cBhvr>
                                      <p:to>
                                        <p:strVal val="visible"/>
                                      </p:to>
                                    </p:set>
                                    <p:anim calcmode="lin" valueType="num">
                                      <p:cBhvr additive="base">
                                        <p:cTn id="17" dur="500" fill="hold"/>
                                        <p:tgtEl>
                                          <p:spTgt spid="37894"/>
                                        </p:tgtEl>
                                        <p:attrNameLst>
                                          <p:attrName>ppt_x</p:attrName>
                                        </p:attrNameLst>
                                      </p:cBhvr>
                                      <p:tavLst>
                                        <p:tav tm="0">
                                          <p:val>
                                            <p:strVal val="#ppt_x"/>
                                          </p:val>
                                        </p:tav>
                                        <p:tav tm="100000">
                                          <p:val>
                                            <p:strVal val="#ppt_x"/>
                                          </p:val>
                                        </p:tav>
                                      </p:tavLst>
                                    </p:anim>
                                    <p:anim calcmode="lin" valueType="num">
                                      <p:cBhvr additive="base">
                                        <p:cTn id="18"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插值计算</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523875" y="1558925"/>
            <a:ext cx="10515600" cy="4351338"/>
          </a:xfrm>
        </p:spPr>
        <p:txBody>
          <a:bodyPr/>
          <a:p>
            <a:r>
              <a:rPr lang="zh-CN" altLang="en-US">
                <a:latin typeface="楷体" panose="02010609060101010101" charset="-122"/>
                <a:ea typeface="楷体" panose="02010609060101010101" charset="-122"/>
                <a:cs typeface="楷体" panose="02010609060101010101" charset="-122"/>
                <a:sym typeface="+mn-ea"/>
              </a:rPr>
              <a:t>插值运算是根据多项式的点值表示确定多项式系数表示中的系数，是点值运算的逆运算。把</a:t>
            </a:r>
            <a:r>
              <a:rPr lang="en-US" altLang="zh-CN">
                <a:latin typeface="楷体" panose="02010609060101010101" charset="-122"/>
                <a:ea typeface="楷体" panose="02010609060101010101" charset="-122"/>
                <a:cs typeface="楷体" panose="02010609060101010101" charset="-122"/>
                <a:sym typeface="+mn-ea"/>
              </a:rPr>
              <a:t>DFT</a:t>
            </a:r>
            <a:r>
              <a:rPr lang="zh-CN" altLang="en-US">
                <a:latin typeface="楷体" panose="02010609060101010101" charset="-122"/>
                <a:ea typeface="楷体" panose="02010609060101010101" charset="-122"/>
                <a:cs typeface="楷体" panose="02010609060101010101" charset="-122"/>
                <a:sym typeface="+mn-ea"/>
              </a:rPr>
              <a:t>写成一个矩阵方程</a:t>
            </a:r>
            <a:r>
              <a:rPr lang="en-US" altLang="zh-CN">
                <a:latin typeface="楷体" panose="02010609060101010101" charset="-122"/>
                <a:ea typeface="楷体" panose="02010609060101010101" charset="-122"/>
                <a:cs typeface="楷体" panose="02010609060101010101" charset="-122"/>
                <a:sym typeface="+mn-ea"/>
              </a:rPr>
              <a:t>y=V</a:t>
            </a:r>
            <a:r>
              <a:rPr lang="en-US" altLang="zh-CN" baseline="-25000">
                <a:solidFill>
                  <a:schemeClr val="tx1"/>
                </a:solidFill>
                <a:uFillTx/>
                <a:latin typeface="楷体" panose="02010609060101010101" charset="-122"/>
                <a:ea typeface="楷体" panose="02010609060101010101" charset="-122"/>
                <a:cs typeface="楷体" panose="02010609060101010101" charset="-122"/>
                <a:sym typeface="+mn-ea"/>
              </a:rPr>
              <a:t>n</a:t>
            </a:r>
            <a:r>
              <a:rPr lang="en-US" altLang="zh-CN">
                <a:latin typeface="楷体" panose="02010609060101010101" charset="-122"/>
                <a:ea typeface="楷体" panose="02010609060101010101" charset="-122"/>
                <a:cs typeface="楷体" panose="02010609060101010101" charset="-122"/>
                <a:sym typeface="+mn-ea"/>
              </a:rPr>
              <a:t>a,</a:t>
            </a:r>
            <a:r>
              <a:rPr lang="zh-CN" altLang="en-US">
                <a:latin typeface="楷体" panose="02010609060101010101" charset="-122"/>
                <a:ea typeface="楷体" panose="02010609060101010101" charset="-122"/>
                <a:cs typeface="楷体" panose="02010609060101010101" charset="-122"/>
                <a:sym typeface="+mn-ea"/>
              </a:rPr>
              <a:t>其中</a:t>
            </a:r>
            <a:r>
              <a:rPr lang="en-US" altLang="zh-CN">
                <a:latin typeface="楷体" panose="02010609060101010101" charset="-122"/>
                <a:ea typeface="楷体" panose="02010609060101010101" charset="-122"/>
                <a:cs typeface="楷体" panose="02010609060101010101" charset="-122"/>
                <a:sym typeface="+mn-ea"/>
              </a:rPr>
              <a:t>V</a:t>
            </a:r>
            <a:r>
              <a:rPr lang="en-US" altLang="zh-CN" baseline="-25000">
                <a:solidFill>
                  <a:schemeClr val="tx1"/>
                </a:solidFill>
                <a:uFillTx/>
                <a:latin typeface="楷体" panose="02010609060101010101" charset="-122"/>
                <a:ea typeface="楷体" panose="02010609060101010101" charset="-122"/>
                <a:cs typeface="楷体" panose="02010609060101010101" charset="-122"/>
                <a:sym typeface="+mn-ea"/>
              </a:rPr>
              <a:t>n</a:t>
            </a:r>
            <a:r>
              <a:rPr lang="zh-CN" altLang="en-US">
                <a:latin typeface="楷体" panose="02010609060101010101" charset="-122"/>
                <a:ea typeface="楷体" panose="02010609060101010101" charset="-122"/>
                <a:cs typeface="楷体" panose="02010609060101010101" charset="-122"/>
                <a:sym typeface="+mn-ea"/>
              </a:rPr>
              <a:t>是由</a:t>
            </a:r>
            <a:r>
              <a:rPr lang="en-US" altLang="zh-CN">
                <a:latin typeface="楷体" panose="02010609060101010101" charset="-122"/>
                <a:ea typeface="楷体" panose="02010609060101010101" charset="-122"/>
                <a:cs typeface="楷体" panose="02010609060101010101" charset="-122"/>
                <a:sym typeface="+mn-ea"/>
              </a:rPr>
              <a:t>W</a:t>
            </a:r>
            <a:r>
              <a:rPr lang="en-US" altLang="zh-CN" baseline="-25000">
                <a:solidFill>
                  <a:schemeClr val="tx1"/>
                </a:solidFill>
                <a:uFillTx/>
                <a:latin typeface="楷体" panose="02010609060101010101" charset="-122"/>
                <a:ea typeface="楷体" panose="02010609060101010101" charset="-122"/>
                <a:cs typeface="楷体" panose="02010609060101010101" charset="-122"/>
                <a:sym typeface="+mn-ea"/>
              </a:rPr>
              <a:t>n</a:t>
            </a:r>
            <a:r>
              <a:rPr lang="zh-CN" altLang="en-US">
                <a:latin typeface="楷体" panose="02010609060101010101" charset="-122"/>
                <a:ea typeface="楷体" panose="02010609060101010101" charset="-122"/>
                <a:cs typeface="楷体" panose="02010609060101010101" charset="-122"/>
                <a:sym typeface="+mn-ea"/>
              </a:rPr>
              <a:t>的适当幂组成的范德蒙德矩阵：</a:t>
            </a:r>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p:txBody>
      </p:sp>
      <p:graphicFrame>
        <p:nvGraphicFramePr>
          <p:cNvPr id="5" name="对象 4">
            <a:hlinkClick r:id="" action="ppaction://ole?verb="/>
          </p:cNvPr>
          <p:cNvGraphicFramePr>
            <a:graphicFrameLocks noChangeAspect="1"/>
          </p:cNvGraphicFramePr>
          <p:nvPr/>
        </p:nvGraphicFramePr>
        <p:xfrm>
          <a:off x="1805940" y="2767330"/>
          <a:ext cx="7886700" cy="2655570"/>
        </p:xfrm>
        <a:graphic>
          <a:graphicData uri="http://schemas.openxmlformats.org/presentationml/2006/ole">
            <mc:AlternateContent xmlns:mc="http://schemas.openxmlformats.org/markup-compatibility/2006">
              <mc:Choice xmlns:v="urn:schemas-microsoft-com:vml" Requires="v">
                <p:oleObj spid="_x0000_s3074" name="" r:id="rId1" imgW="5168900" imgH="1600200" progId="Equation.KSEE3">
                  <p:embed/>
                </p:oleObj>
              </mc:Choice>
              <mc:Fallback>
                <p:oleObj name="" r:id="rId1" imgW="5168900" imgH="1600200" progId="Equation.KSEE3">
                  <p:embed/>
                  <p:pic>
                    <p:nvPicPr>
                      <p:cNvPr id="0" name="图片 3073"/>
                      <p:cNvPicPr/>
                      <p:nvPr/>
                    </p:nvPicPr>
                    <p:blipFill>
                      <a:blip r:embed="rId2"/>
                      <a:stretch>
                        <a:fillRect/>
                      </a:stretch>
                    </p:blipFill>
                    <p:spPr>
                      <a:xfrm>
                        <a:off x="1805940" y="2767330"/>
                        <a:ext cx="7886700" cy="26555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64210" y="5689600"/>
          <a:ext cx="7348855" cy="621665"/>
        </p:xfrm>
        <a:graphic>
          <a:graphicData uri="http://schemas.openxmlformats.org/presentationml/2006/ole">
            <mc:AlternateContent xmlns:mc="http://schemas.openxmlformats.org/markup-compatibility/2006">
              <mc:Choice xmlns:v="urn:schemas-microsoft-com:vml" Requires="v">
                <p:oleObj spid="_x0000_s7169" name="" r:id="rId3" imgW="3302000" imgH="279400" progId="Equation.KSEE3">
                  <p:embed/>
                </p:oleObj>
              </mc:Choice>
              <mc:Fallback>
                <p:oleObj name="" r:id="rId3" imgW="3302000" imgH="279400" progId="Equation.KSEE3">
                  <p:embed/>
                  <p:pic>
                    <p:nvPicPr>
                      <p:cNvPr id="0" name="图片 7168"/>
                      <p:cNvPicPr/>
                      <p:nvPr/>
                    </p:nvPicPr>
                    <p:blipFill>
                      <a:blip r:embed="rId4"/>
                      <a:stretch>
                        <a:fillRect/>
                      </a:stretch>
                    </p:blipFill>
                    <p:spPr>
                      <a:xfrm>
                        <a:off x="664210" y="5689600"/>
                        <a:ext cx="7348855" cy="6216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插值计算</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587500"/>
            <a:ext cx="10515600" cy="4351338"/>
          </a:xfrm>
        </p:spPr>
        <p:txBody>
          <a:bodyPr/>
          <a:p>
            <a:pPr>
              <a:lnSpc>
                <a:spcPct val="120000"/>
              </a:lnSpc>
              <a:spcAft>
                <a:spcPts val="0"/>
              </a:spcAft>
            </a:pPr>
            <a:r>
              <a:rPr lang="zh-CN" altLang="en-US" b="1">
                <a:latin typeface="楷体" panose="02010609060101010101" charset="-122"/>
                <a:ea typeface="楷体" panose="02010609060101010101" charset="-122"/>
              </a:rPr>
              <a:t>定理：</a:t>
            </a:r>
            <a:r>
              <a:rPr lang="zh-CN" altLang="en-US">
                <a:latin typeface="楷体" panose="02010609060101010101" charset="-122"/>
                <a:ea typeface="楷体" panose="02010609060101010101" charset="-122"/>
              </a:rPr>
              <a:t>对</a:t>
            </a:r>
            <a:r>
              <a:rPr lang="en-US" altLang="zh-CN">
                <a:latin typeface="楷体" panose="02010609060101010101" charset="-122"/>
                <a:ea typeface="楷体" panose="02010609060101010101" charset="-122"/>
              </a:rPr>
              <a:t>j,k=0,1,...,n-1,   </a:t>
            </a:r>
            <a:r>
              <a:rPr lang="zh-CN" altLang="en-US">
                <a:latin typeface="楷体" panose="02010609060101010101" charset="-122"/>
                <a:ea typeface="楷体" panose="02010609060101010101" charset="-122"/>
              </a:rPr>
              <a:t>的</a:t>
            </a:r>
            <a:r>
              <a:rPr lang="en-US" altLang="zh-CN">
                <a:latin typeface="楷体" panose="02010609060101010101" charset="-122"/>
                <a:ea typeface="楷体" panose="02010609060101010101" charset="-122"/>
              </a:rPr>
              <a:t>(j,k)</a:t>
            </a:r>
            <a:r>
              <a:rPr lang="zh-CN" altLang="en-US">
                <a:latin typeface="楷体" panose="02010609060101010101" charset="-122"/>
                <a:ea typeface="楷体" panose="02010609060101010101" charset="-122"/>
              </a:rPr>
              <a:t>处的元素为   </a:t>
            </a:r>
            <a:r>
              <a:rPr lang="en-US" altLang="zh-CN">
                <a:latin typeface="楷体" panose="02010609060101010101" charset="-122"/>
                <a:ea typeface="楷体" panose="02010609060101010101" charset="-122"/>
              </a:rPr>
              <a:t>,   </a:t>
            </a:r>
            <a:r>
              <a:rPr lang="zh-CN" altLang="en-US">
                <a:latin typeface="楷体" panose="02010609060101010101" charset="-122"/>
                <a:ea typeface="楷体" panose="02010609060101010101" charset="-122"/>
                <a:sym typeface="+mn-ea"/>
              </a:rPr>
              <a:t>的</a:t>
            </a:r>
            <a:r>
              <a:rPr lang="en-US" altLang="zh-CN">
                <a:latin typeface="楷体" panose="02010609060101010101" charset="-122"/>
                <a:ea typeface="楷体" panose="02010609060101010101" charset="-122"/>
                <a:sym typeface="+mn-ea"/>
              </a:rPr>
              <a:t>(j,k)</a:t>
            </a:r>
            <a:r>
              <a:rPr lang="zh-CN" altLang="en-US">
                <a:latin typeface="楷体" panose="02010609060101010101" charset="-122"/>
                <a:ea typeface="楷体" panose="02010609060101010101" charset="-122"/>
                <a:sym typeface="+mn-ea"/>
              </a:rPr>
              <a:t>处的元素为</a:t>
            </a:r>
            <a:endParaRPr lang="zh-CN" altLang="en-US">
              <a:latin typeface="楷体" panose="02010609060101010101" charset="-122"/>
              <a:ea typeface="楷体" panose="02010609060101010101" charset="-122"/>
              <a:sym typeface="+mn-ea"/>
            </a:endParaRPr>
          </a:p>
          <a:p>
            <a:pPr>
              <a:lnSpc>
                <a:spcPct val="120000"/>
              </a:lnSpc>
              <a:spcAft>
                <a:spcPts val="0"/>
              </a:spcAft>
            </a:pPr>
            <a:r>
              <a:rPr lang="zh-CN" altLang="en-US">
                <a:latin typeface="楷体" panose="02010609060101010101" charset="-122"/>
                <a:ea typeface="楷体" panose="02010609060101010101" charset="-122"/>
              </a:rPr>
              <a:t>证明：</a:t>
            </a:r>
            <a:endParaRPr lang="zh-CN" altLang="en-US">
              <a:latin typeface="楷体" panose="02010609060101010101" charset="-122"/>
              <a:ea typeface="楷体" panose="02010609060101010101" charset="-122"/>
            </a:endParaRPr>
          </a:p>
        </p:txBody>
      </p:sp>
      <p:grpSp>
        <p:nvGrpSpPr>
          <p:cNvPr id="9" name="组合 8"/>
          <p:cNvGrpSpPr/>
          <p:nvPr/>
        </p:nvGrpSpPr>
        <p:grpSpPr>
          <a:xfrm>
            <a:off x="3892550" y="1678940"/>
            <a:ext cx="6282690" cy="1259205"/>
            <a:chOff x="6130" y="2644"/>
            <a:chExt cx="9894" cy="1983"/>
          </a:xfrm>
        </p:grpSpPr>
        <p:graphicFrame>
          <p:nvGraphicFramePr>
            <p:cNvPr id="4" name="对象 3">
              <a:hlinkClick r:id="" action="ppaction://ole?verb="/>
            </p:cNvPr>
            <p:cNvGraphicFramePr>
              <a:graphicFrameLocks noChangeAspect="1"/>
            </p:cNvGraphicFramePr>
            <p:nvPr/>
          </p:nvGraphicFramePr>
          <p:xfrm>
            <a:off x="14170" y="2644"/>
            <a:ext cx="834" cy="798"/>
          </p:xfrm>
          <a:graphic>
            <a:graphicData uri="http://schemas.openxmlformats.org/presentationml/2006/ole">
              <mc:AlternateContent xmlns:mc="http://schemas.openxmlformats.org/markup-compatibility/2006">
                <mc:Choice xmlns:v="urn:schemas-microsoft-com:vml" Requires="v">
                  <p:oleObj spid="_x0000_s8193" name="" r:id="rId1" imgW="292100" imgH="279400" progId="Equation.KSEE3">
                    <p:embed/>
                  </p:oleObj>
                </mc:Choice>
                <mc:Fallback>
                  <p:oleObj name="" r:id="rId1" imgW="292100" imgH="279400" progId="Equation.KSEE3">
                    <p:embed/>
                    <p:pic>
                      <p:nvPicPr>
                        <p:cNvPr id="0" name="图片 8192"/>
                        <p:cNvPicPr/>
                        <p:nvPr/>
                      </p:nvPicPr>
                      <p:blipFill>
                        <a:blip r:embed="rId2"/>
                        <a:stretch>
                          <a:fillRect/>
                        </a:stretch>
                      </p:blipFill>
                      <p:spPr>
                        <a:xfrm>
                          <a:off x="14170" y="2644"/>
                          <a:ext cx="834" cy="798"/>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600" y="2684"/>
            <a:ext cx="649" cy="683"/>
          </p:xfrm>
          <a:graphic>
            <a:graphicData uri="http://schemas.openxmlformats.org/presentationml/2006/ole">
              <mc:AlternateContent xmlns:mc="http://schemas.openxmlformats.org/markup-compatibility/2006">
                <mc:Choice xmlns:v="urn:schemas-microsoft-com:vml" Requires="v">
                  <p:oleObj spid="_x0000_s8194" name="" r:id="rId3" imgW="241300" imgH="254000" progId="Equation.KSEE3">
                    <p:embed/>
                  </p:oleObj>
                </mc:Choice>
                <mc:Fallback>
                  <p:oleObj name="" r:id="rId3" imgW="241300" imgH="254000" progId="Equation.KSEE3">
                    <p:embed/>
                    <p:pic>
                      <p:nvPicPr>
                        <p:cNvPr id="0" name="图片 8193"/>
                        <p:cNvPicPr/>
                        <p:nvPr/>
                      </p:nvPicPr>
                      <p:blipFill>
                        <a:blip r:embed="rId4"/>
                        <a:stretch>
                          <a:fillRect/>
                        </a:stretch>
                      </p:blipFill>
                      <p:spPr>
                        <a:xfrm>
                          <a:off x="8600" y="2684"/>
                          <a:ext cx="649" cy="683"/>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5310" y="2740"/>
            <a:ext cx="715" cy="684"/>
          </p:xfrm>
          <a:graphic>
            <a:graphicData uri="http://schemas.openxmlformats.org/presentationml/2006/ole">
              <mc:AlternateContent xmlns:mc="http://schemas.openxmlformats.org/markup-compatibility/2006">
                <mc:Choice xmlns:v="urn:schemas-microsoft-com:vml" Requires="v">
                  <p:oleObj spid="_x0000_s8195" name="" r:id="rId5" imgW="292100" imgH="279400" progId="Equation.KSEE3">
                    <p:embed/>
                  </p:oleObj>
                </mc:Choice>
                <mc:Fallback>
                  <p:oleObj name="" r:id="rId5" imgW="292100" imgH="279400" progId="Equation.KSEE3">
                    <p:embed/>
                    <p:pic>
                      <p:nvPicPr>
                        <p:cNvPr id="0" name="图片 8194"/>
                        <p:cNvPicPr/>
                        <p:nvPr/>
                      </p:nvPicPr>
                      <p:blipFill>
                        <a:blip r:embed="rId6"/>
                        <a:stretch>
                          <a:fillRect/>
                        </a:stretch>
                      </p:blipFill>
                      <p:spPr>
                        <a:xfrm>
                          <a:off x="15310" y="2740"/>
                          <a:ext cx="715" cy="684"/>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130" y="3319"/>
            <a:ext cx="1054" cy="1308"/>
          </p:xfrm>
          <a:graphic>
            <a:graphicData uri="http://schemas.openxmlformats.org/presentationml/2006/ole">
              <mc:AlternateContent xmlns:mc="http://schemas.openxmlformats.org/markup-compatibility/2006">
                <mc:Choice xmlns:v="urn:schemas-microsoft-com:vml" Requires="v">
                  <p:oleObj spid="_x0000_s8" name="" r:id="rId7" imgW="368300" imgH="457200" progId="Equation.KSEE3">
                    <p:embed/>
                  </p:oleObj>
                </mc:Choice>
                <mc:Fallback>
                  <p:oleObj name="" r:id="rId7" imgW="368300" imgH="457200" progId="Equation.KSEE3">
                    <p:embed/>
                    <p:pic>
                      <p:nvPicPr>
                        <p:cNvPr id="0" name="图片 8192"/>
                        <p:cNvPicPr/>
                        <p:nvPr/>
                      </p:nvPicPr>
                      <p:blipFill>
                        <a:blip r:embed="rId8"/>
                        <a:stretch>
                          <a:fillRect/>
                        </a:stretch>
                      </p:blipFill>
                      <p:spPr>
                        <a:xfrm>
                          <a:off x="6130" y="3319"/>
                          <a:ext cx="1054" cy="1308"/>
                        </a:xfrm>
                        <a:prstGeom prst="rect">
                          <a:avLst/>
                        </a:prstGeom>
                      </p:spPr>
                    </p:pic>
                  </p:oleObj>
                </mc:Fallback>
              </mc:AlternateContent>
            </a:graphicData>
          </a:graphic>
        </p:graphicFrame>
      </p:grpSp>
      <p:graphicFrame>
        <p:nvGraphicFramePr>
          <p:cNvPr id="10" name="对象 9">
            <a:hlinkClick r:id="" action="ppaction://ole?verb="/>
          </p:cNvPr>
          <p:cNvGraphicFramePr>
            <a:graphicFrameLocks noChangeAspect="1"/>
          </p:cNvGraphicFramePr>
          <p:nvPr/>
        </p:nvGraphicFramePr>
        <p:xfrm>
          <a:off x="2352675" y="2937828"/>
          <a:ext cx="6952615" cy="3442970"/>
        </p:xfrm>
        <a:graphic>
          <a:graphicData uri="http://schemas.openxmlformats.org/presentationml/2006/ole">
            <mc:AlternateContent xmlns:mc="http://schemas.openxmlformats.org/markup-compatibility/2006">
              <mc:Choice xmlns:v="urn:schemas-microsoft-com:vml" Requires="v">
                <p:oleObj spid="_x0000_s8196" name="" r:id="rId9" imgW="3695700" imgH="1828800" progId="Equation.KSEE3">
                  <p:embed/>
                </p:oleObj>
              </mc:Choice>
              <mc:Fallback>
                <p:oleObj name="" r:id="rId9" imgW="3695700" imgH="1828800" progId="Equation.KSEE3">
                  <p:embed/>
                  <p:pic>
                    <p:nvPicPr>
                      <p:cNvPr id="0" name="图片 8195"/>
                      <p:cNvPicPr/>
                      <p:nvPr/>
                    </p:nvPicPr>
                    <p:blipFill>
                      <a:blip r:embed="rId10"/>
                      <a:stretch>
                        <a:fillRect/>
                      </a:stretch>
                    </p:blipFill>
                    <p:spPr>
                      <a:xfrm>
                        <a:off x="2352675" y="2937828"/>
                        <a:ext cx="6952615" cy="34429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插值计算</a:t>
            </a:r>
            <a:endParaRPr lang="zh-CN" altLang="en-US">
              <a:latin typeface="黑体" panose="02010609060101010101" charset="-122"/>
              <a:ea typeface="黑体" panose="02010609060101010101" charset="-122"/>
            </a:endParaRPr>
          </a:p>
        </p:txBody>
      </p:sp>
      <p:graphicFrame>
        <p:nvGraphicFramePr>
          <p:cNvPr id="5" name="对象 4">
            <a:hlinkClick r:id="" action="ppaction://ole?verb="/>
          </p:cNvPr>
          <p:cNvGraphicFramePr>
            <a:graphicFrameLocks noChangeAspect="1"/>
          </p:cNvGraphicFramePr>
          <p:nvPr/>
        </p:nvGraphicFramePr>
        <p:xfrm>
          <a:off x="1313498" y="2146935"/>
          <a:ext cx="8623935" cy="4300220"/>
        </p:xfrm>
        <a:graphic>
          <a:graphicData uri="http://schemas.openxmlformats.org/presentationml/2006/ole">
            <mc:AlternateContent xmlns:mc="http://schemas.openxmlformats.org/markup-compatibility/2006">
              <mc:Choice xmlns:v="urn:schemas-microsoft-com:vml" Requires="v">
                <p:oleObj spid="_x0000_s3074" name="" r:id="rId1" imgW="5651500" imgH="2590800" progId="Equation.KSEE3">
                  <p:embed/>
                </p:oleObj>
              </mc:Choice>
              <mc:Fallback>
                <p:oleObj name="" r:id="rId1" imgW="5651500" imgH="2590800" progId="Equation.KSEE3">
                  <p:embed/>
                  <p:pic>
                    <p:nvPicPr>
                      <p:cNvPr id="0" name="图片 3073"/>
                      <p:cNvPicPr/>
                      <p:nvPr/>
                    </p:nvPicPr>
                    <p:blipFill>
                      <a:blip r:embed="rId2"/>
                      <a:stretch>
                        <a:fillRect/>
                      </a:stretch>
                    </p:blipFill>
                    <p:spPr>
                      <a:xfrm>
                        <a:off x="1313498" y="2146935"/>
                        <a:ext cx="8623935" cy="4300220"/>
                      </a:xfrm>
                      <a:prstGeom prst="rect">
                        <a:avLst/>
                      </a:prstGeom>
                    </p:spPr>
                  </p:pic>
                </p:oleObj>
              </mc:Fallback>
            </mc:AlternateContent>
          </a:graphicData>
        </a:graphic>
      </p:graphicFrame>
      <p:graphicFrame>
        <p:nvGraphicFramePr>
          <p:cNvPr id="4" name="内容占位符 3">
            <a:hlinkClick r:id="" action="ppaction://ole?verb="/>
          </p:cNvPr>
          <p:cNvGraphicFramePr>
            <a:graphicFrameLocks noChangeAspect="1"/>
          </p:cNvGraphicFramePr>
          <p:nvPr>
            <p:ph idx="1"/>
          </p:nvPr>
        </p:nvGraphicFramePr>
        <p:xfrm>
          <a:off x="1348105" y="1643380"/>
          <a:ext cx="3456305" cy="503555"/>
        </p:xfrm>
        <a:graphic>
          <a:graphicData uri="http://schemas.openxmlformats.org/presentationml/2006/ole">
            <mc:AlternateContent xmlns:mc="http://schemas.openxmlformats.org/markup-compatibility/2006">
              <mc:Choice xmlns:v="urn:schemas-microsoft-com:vml" Requires="v">
                <p:oleObj spid="_x0000_s9217" name="" r:id="rId3" imgW="1917065" imgH="279400" progId="Equation.KSEE3">
                  <p:embed/>
                </p:oleObj>
              </mc:Choice>
              <mc:Fallback>
                <p:oleObj name="" r:id="rId3" imgW="1917065" imgH="279400" progId="Equation.KSEE3">
                  <p:embed/>
                  <p:pic>
                    <p:nvPicPr>
                      <p:cNvPr id="0" name="图片 9216"/>
                      <p:cNvPicPr/>
                      <p:nvPr/>
                    </p:nvPicPr>
                    <p:blipFill>
                      <a:blip r:embed="rId4"/>
                      <a:stretch>
                        <a:fillRect/>
                      </a:stretch>
                    </p:blipFill>
                    <p:spPr>
                      <a:xfrm>
                        <a:off x="1348105" y="1643380"/>
                        <a:ext cx="3456305" cy="5035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问题：多项式乘法</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681990" y="1513205"/>
            <a:ext cx="10894695" cy="5067935"/>
          </a:xfrm>
        </p:spPr>
        <p:txBody>
          <a:bodyPr>
            <a:normAutofit lnSpcReduction="20000"/>
          </a:bodyPr>
          <a:p>
            <a:r>
              <a:rPr lang="zh-CN" altLang="en-US" sz="2000" b="1">
                <a:latin typeface="楷体" panose="02010609060101010101" charset="-122"/>
                <a:ea typeface="楷体" panose="02010609060101010101" charset="-122"/>
                <a:cs typeface="楷体" panose="02010609060101010101" charset="-122"/>
              </a:rPr>
              <a:t>题目描述：</a:t>
            </a:r>
            <a:endParaRPr lang="zh-CN" altLang="en-US" sz="2000">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给定n次多项式           和m次多项式            ，计算</a:t>
            </a:r>
            <a:r>
              <a:rPr lang="en-US" altLang="zh-CN" sz="2000">
                <a:latin typeface="楷体" panose="02010609060101010101" charset="-122"/>
                <a:ea typeface="楷体" panose="02010609060101010101" charset="-122"/>
                <a:cs typeface="楷体" panose="02010609060101010101" charset="-122"/>
              </a:rPr>
              <a:t>A</a:t>
            </a:r>
            <a:r>
              <a:rPr lang="zh-CN" altLang="en-US" sz="2000">
                <a:latin typeface="楷体" panose="02010609060101010101" charset="-122"/>
                <a:ea typeface="楷体" panose="02010609060101010101" charset="-122"/>
                <a:cs typeface="楷体" panose="02010609060101010101" charset="-122"/>
              </a:rPr>
              <a:t>(x)*</a:t>
            </a:r>
            <a:r>
              <a:rPr lang="en-US" altLang="zh-CN" sz="2000">
                <a:latin typeface="楷体" panose="02010609060101010101" charset="-122"/>
                <a:ea typeface="楷体" panose="02010609060101010101" charset="-122"/>
                <a:cs typeface="楷体" panose="02010609060101010101" charset="-122"/>
              </a:rPr>
              <a:t>B</a:t>
            </a:r>
            <a:r>
              <a:rPr lang="zh-CN" altLang="en-US" sz="2000">
                <a:latin typeface="楷体" panose="02010609060101010101" charset="-122"/>
                <a:ea typeface="楷体" panose="02010609060101010101" charset="-122"/>
                <a:cs typeface="楷体" panose="02010609060101010101" charset="-122"/>
              </a:rPr>
              <a:t>(x)。</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输入格式：</a:t>
            </a:r>
            <a:endParaRPr lang="zh-CN" altLang="en-US" sz="2000">
              <a:latin typeface="楷体" panose="02010609060101010101" charset="-122"/>
              <a:ea typeface="楷体" panose="02010609060101010101" charset="-122"/>
              <a:cs typeface="楷体" panose="02010609060101010101" charset="-122"/>
            </a:endParaRPr>
          </a:p>
          <a:p>
            <a:pPr marL="0" indent="0">
              <a:lnSpc>
                <a:spcPct val="150000"/>
              </a:lnSpc>
              <a:buNone/>
            </a:pPr>
            <a:r>
              <a:rPr lang="zh-CN" altLang="en-US" sz="2000">
                <a:latin typeface="楷体" panose="02010609060101010101" charset="-122"/>
                <a:ea typeface="楷体" panose="02010609060101010101" charset="-122"/>
                <a:cs typeface="楷体" panose="02010609060101010101" charset="-122"/>
              </a:rPr>
              <a:t>  第一行两个正整数n,m。接下来一行n+1个数，从低到高表示</a:t>
            </a:r>
            <a:r>
              <a:rPr lang="en-US" altLang="zh-CN" sz="2000">
                <a:latin typeface="楷体" panose="02010609060101010101" charset="-122"/>
                <a:ea typeface="楷体" panose="02010609060101010101" charset="-122"/>
                <a:cs typeface="楷体" panose="02010609060101010101" charset="-122"/>
              </a:rPr>
              <a:t>A</a:t>
            </a:r>
            <a:r>
              <a:rPr lang="zh-CN" altLang="en-US" sz="2000">
                <a:latin typeface="楷体" panose="02010609060101010101" charset="-122"/>
                <a:ea typeface="楷体" panose="02010609060101010101" charset="-122"/>
                <a:cs typeface="楷体" panose="02010609060101010101" charset="-122"/>
              </a:rPr>
              <a:t>(x)的系数。接下来一行m+1个数，从低到高表示</a:t>
            </a:r>
            <a:r>
              <a:rPr lang="en-US" altLang="zh-CN" sz="2000">
                <a:latin typeface="楷体" panose="02010609060101010101" charset="-122"/>
                <a:ea typeface="楷体" panose="02010609060101010101" charset="-122"/>
                <a:cs typeface="楷体" panose="02010609060101010101" charset="-122"/>
              </a:rPr>
              <a:t>B</a:t>
            </a:r>
            <a:r>
              <a:rPr lang="zh-CN" altLang="en-US" sz="2000">
                <a:latin typeface="楷体" panose="02010609060101010101" charset="-122"/>
                <a:ea typeface="楷体" panose="02010609060101010101" charset="-122"/>
                <a:cs typeface="楷体" panose="02010609060101010101" charset="-122"/>
              </a:rPr>
              <a:t>(x)的系数。</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输出格式：</a:t>
            </a:r>
            <a:endParaRPr lang="zh-CN" altLang="en-US" sz="2000">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一行n+m+1个数字，从低到高表示</a:t>
            </a:r>
            <a:r>
              <a:rPr lang="en-US" altLang="zh-CN" sz="2000">
                <a:latin typeface="楷体" panose="02010609060101010101" charset="-122"/>
                <a:ea typeface="楷体" panose="02010609060101010101" charset="-122"/>
                <a:cs typeface="楷体" panose="02010609060101010101" charset="-122"/>
              </a:rPr>
              <a:t>A</a:t>
            </a:r>
            <a:r>
              <a:rPr lang="zh-CN" altLang="en-US" sz="2000">
                <a:latin typeface="楷体" panose="02010609060101010101" charset="-122"/>
                <a:ea typeface="楷体" panose="02010609060101010101" charset="-122"/>
                <a:cs typeface="楷体" panose="02010609060101010101" charset="-122"/>
              </a:rPr>
              <a:t>(x)*</a:t>
            </a:r>
            <a:r>
              <a:rPr lang="en-US" altLang="zh-CN" sz="2000">
                <a:latin typeface="楷体" panose="02010609060101010101" charset="-122"/>
                <a:ea typeface="楷体" panose="02010609060101010101" charset="-122"/>
                <a:cs typeface="楷体" panose="02010609060101010101" charset="-122"/>
              </a:rPr>
              <a:t>B</a:t>
            </a:r>
            <a:r>
              <a:rPr lang="zh-CN" altLang="en-US" sz="2000">
                <a:latin typeface="楷体" panose="02010609060101010101" charset="-122"/>
                <a:ea typeface="楷体" panose="02010609060101010101" charset="-122"/>
                <a:cs typeface="楷体" panose="02010609060101010101" charset="-122"/>
              </a:rPr>
              <a:t>(x)的系数。</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输入样例：</a:t>
            </a:r>
            <a:r>
              <a:rPr lang="zh-CN" altLang="en-US" sz="2000">
                <a:latin typeface="楷体" panose="02010609060101010101" charset="-122"/>
                <a:ea typeface="楷体" panose="02010609060101010101" charset="-122"/>
                <a:cs typeface="楷体" panose="02010609060101010101" charset="-122"/>
              </a:rPr>
              <a:t>                  </a:t>
            </a:r>
            <a:r>
              <a:rPr lang="zh-CN" altLang="en-US" sz="2000" b="1">
                <a:latin typeface="楷体" panose="02010609060101010101" charset="-122"/>
                <a:ea typeface="楷体" panose="02010609060101010101" charset="-122"/>
                <a:cs typeface="楷体" panose="02010609060101010101" charset="-122"/>
              </a:rPr>
              <a:t>输出样例：</a:t>
            </a:r>
            <a:endParaRPr lang="zh-CN" altLang="en-US" sz="2000" b="1">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1 2			         1 4 5 2		</a:t>
            </a:r>
            <a:endParaRPr lang="zh-CN" altLang="en-US" sz="2000">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1 2</a:t>
            </a:r>
            <a:endParaRPr lang="zh-CN" altLang="en-US" sz="2000">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1 2 1</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数据范围：</a:t>
            </a:r>
            <a:endParaRPr lang="zh-CN" altLang="en-US" sz="2000" b="1">
              <a:latin typeface="楷体" panose="02010609060101010101" charset="-122"/>
              <a:ea typeface="楷体" panose="02010609060101010101" charset="-122"/>
              <a:cs typeface="楷体" panose="02010609060101010101" charset="-122"/>
            </a:endParaRPr>
          </a:p>
          <a:p>
            <a:pPr marL="0" indent="0">
              <a:buNone/>
            </a:pPr>
            <a:r>
              <a:rPr lang="zh-CN" altLang="en-US" sz="2000">
                <a:latin typeface="楷体" panose="02010609060101010101" charset="-122"/>
                <a:ea typeface="楷体" panose="02010609060101010101" charset="-122"/>
                <a:cs typeface="楷体" panose="02010609060101010101" charset="-122"/>
              </a:rPr>
              <a:t>  保证输入中的系数大于等于 0 且小于等于9；n,m&lt;=10^6</a:t>
            </a:r>
            <a:endParaRPr lang="zh-CN" altLang="en-US" sz="2000">
              <a:latin typeface="楷体" panose="02010609060101010101" charset="-122"/>
              <a:ea typeface="楷体" panose="02010609060101010101" charset="-122"/>
              <a:cs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2647633" y="1673225"/>
          <a:ext cx="1366520" cy="611505"/>
        </p:xfrm>
        <a:graphic>
          <a:graphicData uri="http://schemas.openxmlformats.org/presentationml/2006/ole">
            <mc:AlternateContent xmlns:mc="http://schemas.openxmlformats.org/markup-compatibility/2006">
              <mc:Choice xmlns:v="urn:schemas-microsoft-com:vml" Requires="v">
                <p:oleObj spid="_x0000_s1025" name="" r:id="rId1" imgW="965200" imgH="431800" progId="Equation.KSEE3">
                  <p:embed/>
                </p:oleObj>
              </mc:Choice>
              <mc:Fallback>
                <p:oleObj name="" r:id="rId1" imgW="965200" imgH="431800" progId="Equation.KSEE3">
                  <p:embed/>
                  <p:pic>
                    <p:nvPicPr>
                      <p:cNvPr id="0" name="图片 1024"/>
                      <p:cNvPicPr/>
                      <p:nvPr/>
                    </p:nvPicPr>
                    <p:blipFill>
                      <a:blip r:embed="rId2"/>
                      <a:stretch>
                        <a:fillRect/>
                      </a:stretch>
                    </p:blipFill>
                    <p:spPr>
                      <a:xfrm>
                        <a:off x="2647633" y="1673225"/>
                        <a:ext cx="1366520" cy="6115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499418" y="1665605"/>
          <a:ext cx="1348740" cy="611505"/>
        </p:xfrm>
        <a:graphic>
          <a:graphicData uri="http://schemas.openxmlformats.org/presentationml/2006/ole">
            <mc:AlternateContent xmlns:mc="http://schemas.openxmlformats.org/markup-compatibility/2006">
              <mc:Choice xmlns:v="urn:schemas-microsoft-com:vml" Requires="v">
                <p:oleObj spid="_x0000_s6" name="" r:id="rId3" imgW="952500" imgH="431800" progId="Equation.KSEE3">
                  <p:embed/>
                </p:oleObj>
              </mc:Choice>
              <mc:Fallback>
                <p:oleObj name="" r:id="rId3" imgW="952500" imgH="431800" progId="Equation.KSEE3">
                  <p:embed/>
                  <p:pic>
                    <p:nvPicPr>
                      <p:cNvPr id="0" name="图片 1024"/>
                      <p:cNvPicPr/>
                      <p:nvPr/>
                    </p:nvPicPr>
                    <p:blipFill>
                      <a:blip r:embed="rId4"/>
                      <a:stretch>
                        <a:fillRect/>
                      </a:stretch>
                    </p:blipFill>
                    <p:spPr>
                      <a:xfrm>
                        <a:off x="5499418" y="1665605"/>
                        <a:ext cx="1348740" cy="6115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additive="base">
                                        <p:cTn id="6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 calcmode="lin" valueType="num">
                                      <p:cBhvr additive="base">
                                        <p:cTn id="6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 calcmode="lin" valueType="num">
                                      <p:cBhvr additive="base">
                                        <p:cTn id="7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 calcmode="lin" valueType="num">
                                      <p:cBhvr additive="base">
                                        <p:cTn id="8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插值计算</a:t>
            </a:r>
            <a:endParaRPr lang="zh-CN" altLang="en-US">
              <a:latin typeface="黑体" panose="02010609060101010101" charset="-122"/>
              <a:ea typeface="黑体" panose="02010609060101010101" charset="-122"/>
            </a:endParaRPr>
          </a:p>
        </p:txBody>
      </p:sp>
      <p:graphicFrame>
        <p:nvGraphicFramePr>
          <p:cNvPr id="4" name="内容占位符 3">
            <a:hlinkClick r:id="" action="ppaction://ole?verb="/>
          </p:cNvPr>
          <p:cNvGraphicFramePr>
            <a:graphicFrameLocks noChangeAspect="1"/>
          </p:cNvGraphicFramePr>
          <p:nvPr>
            <p:ph idx="1"/>
          </p:nvPr>
        </p:nvGraphicFramePr>
        <p:xfrm>
          <a:off x="810578" y="1564640"/>
          <a:ext cx="9591040" cy="4528820"/>
        </p:xfrm>
        <a:graphic>
          <a:graphicData uri="http://schemas.openxmlformats.org/presentationml/2006/ole">
            <mc:AlternateContent xmlns:mc="http://schemas.openxmlformats.org/markup-compatibility/2006">
              <mc:Choice xmlns:v="urn:schemas-microsoft-com:vml" Requires="v">
                <p:oleObj spid="_x0000_s10241" name="" r:id="rId1" imgW="4470400" imgH="2108200" progId="Equation.KSEE3">
                  <p:embed/>
                </p:oleObj>
              </mc:Choice>
              <mc:Fallback>
                <p:oleObj name="" r:id="rId1" imgW="4470400" imgH="2108200" progId="Equation.KSEE3">
                  <p:embed/>
                  <p:pic>
                    <p:nvPicPr>
                      <p:cNvPr id="0" name="图片 10240"/>
                      <p:cNvPicPr/>
                      <p:nvPr/>
                    </p:nvPicPr>
                    <p:blipFill>
                      <a:blip r:embed="rId2"/>
                      <a:stretch>
                        <a:fillRect/>
                      </a:stretch>
                    </p:blipFill>
                    <p:spPr>
                      <a:xfrm>
                        <a:off x="810578" y="1564640"/>
                        <a:ext cx="9591040" cy="45288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latin typeface="黑体" panose="02010609060101010101" charset="-122"/>
                <a:ea typeface="黑体" panose="02010609060101010101" charset="-122"/>
              </a:rPr>
              <a:t>Part4</a:t>
            </a:r>
            <a:r>
              <a:rPr lang="zh-CN" altLang="en-US" sz="4800">
                <a:latin typeface="黑体" panose="02010609060101010101" charset="-122"/>
                <a:ea typeface="黑体" panose="02010609060101010101" charset="-122"/>
              </a:rPr>
              <a:t>：</a:t>
            </a:r>
            <a:r>
              <a:rPr lang="en-US" altLang="zh-CN" sz="4800">
                <a:latin typeface="黑体" panose="02010609060101010101" charset="-122"/>
                <a:ea typeface="黑体" panose="02010609060101010101" charset="-122"/>
              </a:rPr>
              <a:t>FFT</a:t>
            </a:r>
            <a:r>
              <a:rPr lang="zh-CN" altLang="en-US" sz="4800">
                <a:latin typeface="黑体" panose="02010609060101010101" charset="-122"/>
                <a:ea typeface="黑体" panose="02010609060101010101" charset="-122"/>
              </a:rPr>
              <a:t>程序实现</a:t>
            </a:r>
            <a:endParaRPr lang="zh-CN" altLang="en-US" sz="4800">
              <a:latin typeface="黑体" panose="02010609060101010101" charset="-122"/>
              <a:ea typeface="黑体" panose="0201060906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递归实现优化</a:t>
            </a:r>
            <a:endParaRPr lang="en-US" altLang="zh-CN">
              <a:latin typeface="黑体" panose="02010609060101010101" charset="-122"/>
              <a:ea typeface="黑体" panose="02010609060101010101" charset="-122"/>
            </a:endParaRPr>
          </a:p>
        </p:txBody>
      </p:sp>
      <p:sp>
        <p:nvSpPr>
          <p:cNvPr id="3" name="内容占位符 2"/>
          <p:cNvSpPr>
            <a:spLocks noGrp="1"/>
          </p:cNvSpPr>
          <p:nvPr>
            <p:ph idx="1"/>
          </p:nvPr>
        </p:nvSpPr>
        <p:spPr>
          <a:xfrm>
            <a:off x="752475" y="1273175"/>
            <a:ext cx="10515600" cy="4351338"/>
          </a:xfrm>
        </p:spPr>
        <p:txBody>
          <a:bodyPr/>
          <a:p>
            <a:pPr marL="0" indent="0" eaLnBrk="1" hangingPunct="1">
              <a:buFont typeface="Wingdings" panose="05000000000000000000" pitchFamily="2" charset="2"/>
              <a:buNone/>
            </a:pP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sym typeface="+mn-ea"/>
              </a:rPr>
              <a:t>像伪代码中，赋值数组是不切实际的</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但我们发现，a中的系数下标是有规律的</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可以根据</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位移</a:t>
            </a:r>
            <a:r>
              <a:rPr lang="zh-CN" altLang="en-US" dirty="0">
                <a:latin typeface="楷体" panose="02010609060101010101" charset="-122"/>
                <a:ea typeface="楷体" panose="02010609060101010101" charset="-122"/>
                <a:cs typeface="楷体" panose="02010609060101010101" charset="-122"/>
                <a:sym typeface="+mn-ea"/>
              </a:rPr>
              <a:t>与</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起始点</a:t>
            </a:r>
            <a:r>
              <a:rPr lang="zh-CN" altLang="en-US" dirty="0">
                <a:latin typeface="楷体" panose="02010609060101010101" charset="-122"/>
                <a:ea typeface="楷体" panose="02010609060101010101" charset="-122"/>
                <a:cs typeface="楷体" panose="02010609060101010101" charset="-122"/>
                <a:sym typeface="+mn-ea"/>
              </a:rPr>
              <a:t>的不同来优化FFT的实现</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递归实现优化</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752475" y="1273175"/>
            <a:ext cx="10515600" cy="4351338"/>
          </a:xfrm>
        </p:spPr>
        <p:txBody>
          <a:bodyPr>
            <a:normAutofit lnSpcReduction="20000"/>
          </a:bodyPr>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eaLnBrk="1" hangingPunct="1">
              <a:buFont typeface="Wingdings" panose="05000000000000000000" pitchFamily="2" charset="2"/>
              <a:buNone/>
            </a:pPr>
            <a:endParaRPr lang="zh-CN" altLang="en-US" dirty="0">
              <a:ea typeface="宋体" panose="02010600030101010101" pitchFamily="2" charset="-122"/>
            </a:endParaRPr>
          </a:p>
          <a:p>
            <a:pPr marL="0" indent="0">
              <a:buNone/>
            </a:pPr>
            <a:endParaRPr lang="zh-CN" altLang="en-US"/>
          </a:p>
        </p:txBody>
      </p:sp>
      <p:grpSp>
        <p:nvGrpSpPr>
          <p:cNvPr id="4" name="组合 3"/>
          <p:cNvGrpSpPr/>
          <p:nvPr/>
        </p:nvGrpSpPr>
        <p:grpSpPr>
          <a:xfrm>
            <a:off x="2070100" y="1691005"/>
            <a:ext cx="7203440" cy="3598661"/>
            <a:chOff x="605" y="2453"/>
            <a:chExt cx="11585" cy="6632"/>
          </a:xfrm>
        </p:grpSpPr>
        <p:sp>
          <p:nvSpPr>
            <p:cNvPr id="46083" name="Rectangle 3"/>
            <p:cNvSpPr/>
            <p:nvPr/>
          </p:nvSpPr>
          <p:spPr>
            <a:xfrm>
              <a:off x="3475" y="2475"/>
              <a:ext cx="578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4" name="Text Box 4"/>
            <p:cNvSpPr txBox="1"/>
            <p:nvPr/>
          </p:nvSpPr>
          <p:spPr>
            <a:xfrm>
              <a:off x="3455" y="2453"/>
              <a:ext cx="580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5" name="Rectangle 5"/>
            <p:cNvSpPr/>
            <p:nvPr/>
          </p:nvSpPr>
          <p:spPr>
            <a:xfrm>
              <a:off x="1660" y="4265"/>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6" name="Text Box 6"/>
            <p:cNvSpPr txBox="1"/>
            <p:nvPr/>
          </p:nvSpPr>
          <p:spPr>
            <a:xfrm>
              <a:off x="1643" y="4243"/>
              <a:ext cx="329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7" name="Rectangle 7"/>
            <p:cNvSpPr/>
            <p:nvPr/>
          </p:nvSpPr>
          <p:spPr>
            <a:xfrm>
              <a:off x="7670" y="4290"/>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8" name="Text Box 8"/>
            <p:cNvSpPr txBox="1"/>
            <p:nvPr/>
          </p:nvSpPr>
          <p:spPr>
            <a:xfrm>
              <a:off x="7653" y="4265"/>
              <a:ext cx="329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9" name="Rectangle 9"/>
            <p:cNvSpPr/>
            <p:nvPr/>
          </p:nvSpPr>
          <p:spPr>
            <a:xfrm>
              <a:off x="98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0" name="Text Box 10"/>
            <p:cNvSpPr txBox="1"/>
            <p:nvPr/>
          </p:nvSpPr>
          <p:spPr>
            <a:xfrm>
              <a:off x="965"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1" name="Rectangle 11"/>
            <p:cNvSpPr/>
            <p:nvPr/>
          </p:nvSpPr>
          <p:spPr>
            <a:xfrm>
              <a:off x="3800" y="6310"/>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2" name="Text Box 12"/>
            <p:cNvSpPr txBox="1"/>
            <p:nvPr/>
          </p:nvSpPr>
          <p:spPr>
            <a:xfrm>
              <a:off x="3780" y="6285"/>
              <a:ext cx="183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3" name="Rectangle 13"/>
            <p:cNvSpPr/>
            <p:nvPr/>
          </p:nvSpPr>
          <p:spPr>
            <a:xfrm>
              <a:off x="6878"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4" name="Text Box 14"/>
            <p:cNvSpPr txBox="1"/>
            <p:nvPr/>
          </p:nvSpPr>
          <p:spPr>
            <a:xfrm>
              <a:off x="6860"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5" name="Rectangle 15"/>
            <p:cNvSpPr/>
            <p:nvPr/>
          </p:nvSpPr>
          <p:spPr>
            <a:xfrm>
              <a:off x="1005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6" name="Text Box 16"/>
            <p:cNvSpPr txBox="1"/>
            <p:nvPr/>
          </p:nvSpPr>
          <p:spPr>
            <a:xfrm>
              <a:off x="10035"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7" name="Rectangle 17"/>
            <p:cNvSpPr/>
            <p:nvPr/>
          </p:nvSpPr>
          <p:spPr>
            <a:xfrm>
              <a:off x="623" y="8123"/>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8" name="Text Box 18"/>
            <p:cNvSpPr txBox="1"/>
            <p:nvPr/>
          </p:nvSpPr>
          <p:spPr>
            <a:xfrm>
              <a:off x="605" y="8098"/>
              <a:ext cx="115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9" name="Rectangle 19"/>
            <p:cNvSpPr/>
            <p:nvPr/>
          </p:nvSpPr>
          <p:spPr>
            <a:xfrm>
              <a:off x="209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0" name="Text Box 20"/>
            <p:cNvSpPr txBox="1"/>
            <p:nvPr/>
          </p:nvSpPr>
          <p:spPr>
            <a:xfrm>
              <a:off x="207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1" name="Rectangle 21"/>
            <p:cNvSpPr/>
            <p:nvPr/>
          </p:nvSpPr>
          <p:spPr>
            <a:xfrm>
              <a:off x="34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2" name="Text Box 22"/>
            <p:cNvSpPr txBox="1"/>
            <p:nvPr/>
          </p:nvSpPr>
          <p:spPr>
            <a:xfrm>
              <a:off x="345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3" name="Rectangle 23"/>
            <p:cNvSpPr/>
            <p:nvPr/>
          </p:nvSpPr>
          <p:spPr>
            <a:xfrm>
              <a:off x="4818"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4" name="Text Box 24"/>
            <p:cNvSpPr txBox="1"/>
            <p:nvPr/>
          </p:nvSpPr>
          <p:spPr>
            <a:xfrm>
              <a:off x="4800" y="8123"/>
              <a:ext cx="115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5" name="Rectangle 25"/>
            <p:cNvSpPr/>
            <p:nvPr/>
          </p:nvSpPr>
          <p:spPr>
            <a:xfrm>
              <a:off x="6520" y="8148"/>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6" name="Text Box 26"/>
            <p:cNvSpPr txBox="1"/>
            <p:nvPr/>
          </p:nvSpPr>
          <p:spPr>
            <a:xfrm>
              <a:off x="6500" y="8123"/>
              <a:ext cx="115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7" name="Rectangle 27"/>
            <p:cNvSpPr/>
            <p:nvPr/>
          </p:nvSpPr>
          <p:spPr>
            <a:xfrm>
              <a:off x="7880" y="812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8" name="Text Box 28"/>
            <p:cNvSpPr txBox="1"/>
            <p:nvPr/>
          </p:nvSpPr>
          <p:spPr>
            <a:xfrm>
              <a:off x="7863" y="8098"/>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9" name="Rectangle 29"/>
            <p:cNvSpPr/>
            <p:nvPr/>
          </p:nvSpPr>
          <p:spPr>
            <a:xfrm>
              <a:off x="96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0" name="Text Box 30"/>
            <p:cNvSpPr txBox="1"/>
            <p:nvPr/>
          </p:nvSpPr>
          <p:spPr>
            <a:xfrm>
              <a:off x="965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1" name="Rectangle 31"/>
            <p:cNvSpPr/>
            <p:nvPr/>
          </p:nvSpPr>
          <p:spPr>
            <a:xfrm>
              <a:off x="1105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2" name="Text Box 32"/>
            <p:cNvSpPr txBox="1"/>
            <p:nvPr/>
          </p:nvSpPr>
          <p:spPr>
            <a:xfrm>
              <a:off x="1103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3" name="Line 33"/>
            <p:cNvSpPr/>
            <p:nvPr/>
          </p:nvSpPr>
          <p:spPr>
            <a:xfrm flipH="1">
              <a:off x="3233" y="3360"/>
              <a:ext cx="2947" cy="908"/>
            </a:xfrm>
            <a:prstGeom prst="line">
              <a:avLst/>
            </a:prstGeom>
            <a:ln w="38100" cap="flat" cmpd="sng">
              <a:solidFill>
                <a:schemeClr val="tx1"/>
              </a:solidFill>
              <a:prstDash val="solid"/>
              <a:headEnd type="none" w="med" len="med"/>
              <a:tailEnd type="none" w="med" len="med"/>
            </a:ln>
          </p:spPr>
        </p:sp>
        <p:sp>
          <p:nvSpPr>
            <p:cNvPr id="46114" name="Line 34"/>
            <p:cNvSpPr/>
            <p:nvPr/>
          </p:nvSpPr>
          <p:spPr>
            <a:xfrm>
              <a:off x="6180" y="3360"/>
              <a:ext cx="3063" cy="908"/>
            </a:xfrm>
            <a:prstGeom prst="line">
              <a:avLst/>
            </a:prstGeom>
            <a:ln w="38100" cap="flat" cmpd="sng">
              <a:solidFill>
                <a:schemeClr val="tx1"/>
              </a:solidFill>
              <a:prstDash val="solid"/>
              <a:headEnd type="none" w="med" len="med"/>
              <a:tailEnd type="none" w="med" len="med"/>
            </a:ln>
          </p:spPr>
        </p:sp>
        <p:sp>
          <p:nvSpPr>
            <p:cNvPr id="46115" name="Line 35"/>
            <p:cNvSpPr/>
            <p:nvPr/>
          </p:nvSpPr>
          <p:spPr>
            <a:xfrm flipH="1">
              <a:off x="1870" y="5175"/>
              <a:ext cx="1363" cy="1133"/>
            </a:xfrm>
            <a:prstGeom prst="line">
              <a:avLst/>
            </a:prstGeom>
            <a:ln w="38100" cap="flat" cmpd="sng">
              <a:solidFill>
                <a:schemeClr val="tx1"/>
              </a:solidFill>
              <a:prstDash val="solid"/>
              <a:headEnd type="none" w="med" len="med"/>
              <a:tailEnd type="none" w="med" len="med"/>
            </a:ln>
          </p:spPr>
        </p:sp>
        <p:sp>
          <p:nvSpPr>
            <p:cNvPr id="46116" name="Line 36"/>
            <p:cNvSpPr/>
            <p:nvPr/>
          </p:nvSpPr>
          <p:spPr>
            <a:xfrm>
              <a:off x="3233" y="5175"/>
              <a:ext cx="1472" cy="1133"/>
            </a:xfrm>
            <a:prstGeom prst="line">
              <a:avLst/>
            </a:prstGeom>
            <a:ln w="38100" cap="flat" cmpd="sng">
              <a:solidFill>
                <a:schemeClr val="tx1"/>
              </a:solidFill>
              <a:prstDash val="solid"/>
              <a:headEnd type="none" w="med" len="med"/>
              <a:tailEnd type="none" w="med" len="med"/>
            </a:ln>
          </p:spPr>
        </p:sp>
        <p:sp>
          <p:nvSpPr>
            <p:cNvPr id="46117" name="Line 37"/>
            <p:cNvSpPr/>
            <p:nvPr/>
          </p:nvSpPr>
          <p:spPr>
            <a:xfrm flipH="1">
              <a:off x="7880" y="5173"/>
              <a:ext cx="1360" cy="1135"/>
            </a:xfrm>
            <a:prstGeom prst="line">
              <a:avLst/>
            </a:prstGeom>
            <a:ln w="38100" cap="flat" cmpd="sng">
              <a:solidFill>
                <a:schemeClr val="tx1"/>
              </a:solidFill>
              <a:prstDash val="solid"/>
              <a:headEnd type="none" w="med" len="med"/>
              <a:tailEnd type="none" w="med" len="med"/>
            </a:ln>
          </p:spPr>
        </p:sp>
        <p:sp>
          <p:nvSpPr>
            <p:cNvPr id="46118" name="Line 38"/>
            <p:cNvSpPr/>
            <p:nvPr/>
          </p:nvSpPr>
          <p:spPr>
            <a:xfrm>
              <a:off x="9240" y="5173"/>
              <a:ext cx="1475" cy="1135"/>
            </a:xfrm>
            <a:prstGeom prst="line">
              <a:avLst/>
            </a:prstGeom>
            <a:ln w="38100" cap="flat" cmpd="sng">
              <a:solidFill>
                <a:schemeClr val="tx1"/>
              </a:solidFill>
              <a:prstDash val="solid"/>
              <a:headEnd type="none" w="med" len="med"/>
              <a:tailEnd type="none" w="med" len="med"/>
            </a:ln>
          </p:spPr>
        </p:sp>
        <p:sp>
          <p:nvSpPr>
            <p:cNvPr id="46119" name="Line 39"/>
            <p:cNvSpPr/>
            <p:nvPr/>
          </p:nvSpPr>
          <p:spPr>
            <a:xfrm flipH="1">
              <a:off x="1190" y="7215"/>
              <a:ext cx="680" cy="908"/>
            </a:xfrm>
            <a:prstGeom prst="line">
              <a:avLst/>
            </a:prstGeom>
            <a:ln w="38100" cap="flat" cmpd="sng">
              <a:solidFill>
                <a:schemeClr val="tx1"/>
              </a:solidFill>
              <a:prstDash val="solid"/>
              <a:headEnd type="none" w="med" len="med"/>
              <a:tailEnd type="none" w="med" len="med"/>
            </a:ln>
          </p:spPr>
        </p:sp>
        <p:sp>
          <p:nvSpPr>
            <p:cNvPr id="46120" name="Line 40"/>
            <p:cNvSpPr/>
            <p:nvPr/>
          </p:nvSpPr>
          <p:spPr>
            <a:xfrm>
              <a:off x="1870" y="7215"/>
              <a:ext cx="795" cy="908"/>
            </a:xfrm>
            <a:prstGeom prst="line">
              <a:avLst/>
            </a:prstGeom>
            <a:ln w="38100" cap="flat" cmpd="sng">
              <a:solidFill>
                <a:schemeClr val="tx1"/>
              </a:solidFill>
              <a:prstDash val="solid"/>
              <a:headEnd type="none" w="med" len="med"/>
              <a:tailEnd type="none" w="med" len="med"/>
            </a:ln>
          </p:spPr>
        </p:sp>
        <p:sp>
          <p:nvSpPr>
            <p:cNvPr id="46121" name="Line 41"/>
            <p:cNvSpPr/>
            <p:nvPr/>
          </p:nvSpPr>
          <p:spPr>
            <a:xfrm flipH="1">
              <a:off x="4025" y="7215"/>
              <a:ext cx="680" cy="908"/>
            </a:xfrm>
            <a:prstGeom prst="line">
              <a:avLst/>
            </a:prstGeom>
            <a:ln w="38100" cap="flat" cmpd="sng">
              <a:solidFill>
                <a:schemeClr val="tx1"/>
              </a:solidFill>
              <a:prstDash val="solid"/>
              <a:headEnd type="none" w="med" len="med"/>
              <a:tailEnd type="none" w="med" len="med"/>
            </a:ln>
          </p:spPr>
        </p:sp>
        <p:sp>
          <p:nvSpPr>
            <p:cNvPr id="46122" name="Line 42"/>
            <p:cNvSpPr/>
            <p:nvPr/>
          </p:nvSpPr>
          <p:spPr>
            <a:xfrm>
              <a:off x="4705" y="7215"/>
              <a:ext cx="795" cy="908"/>
            </a:xfrm>
            <a:prstGeom prst="line">
              <a:avLst/>
            </a:prstGeom>
            <a:ln w="38100" cap="flat" cmpd="sng">
              <a:solidFill>
                <a:schemeClr val="tx1"/>
              </a:solidFill>
              <a:prstDash val="solid"/>
              <a:headEnd type="none" w="med" len="med"/>
              <a:tailEnd type="none" w="med" len="med"/>
            </a:ln>
          </p:spPr>
        </p:sp>
        <p:sp>
          <p:nvSpPr>
            <p:cNvPr id="46123" name="Line 43"/>
            <p:cNvSpPr/>
            <p:nvPr/>
          </p:nvSpPr>
          <p:spPr>
            <a:xfrm flipH="1">
              <a:off x="7088" y="7215"/>
              <a:ext cx="680" cy="908"/>
            </a:xfrm>
            <a:prstGeom prst="line">
              <a:avLst/>
            </a:prstGeom>
            <a:ln w="38100" cap="flat" cmpd="sng">
              <a:solidFill>
                <a:schemeClr val="tx1"/>
              </a:solidFill>
              <a:prstDash val="solid"/>
              <a:headEnd type="none" w="med" len="med"/>
              <a:tailEnd type="none" w="med" len="med"/>
            </a:ln>
          </p:spPr>
        </p:sp>
        <p:sp>
          <p:nvSpPr>
            <p:cNvPr id="46124" name="Line 44"/>
            <p:cNvSpPr/>
            <p:nvPr/>
          </p:nvSpPr>
          <p:spPr>
            <a:xfrm>
              <a:off x="7768" y="7215"/>
              <a:ext cx="792" cy="908"/>
            </a:xfrm>
            <a:prstGeom prst="line">
              <a:avLst/>
            </a:prstGeom>
            <a:ln w="38100" cap="flat" cmpd="sng">
              <a:solidFill>
                <a:schemeClr val="tx1"/>
              </a:solidFill>
              <a:prstDash val="solid"/>
              <a:headEnd type="none" w="med" len="med"/>
              <a:tailEnd type="none" w="med" len="med"/>
            </a:ln>
          </p:spPr>
        </p:sp>
        <p:sp>
          <p:nvSpPr>
            <p:cNvPr id="46125" name="Line 45"/>
            <p:cNvSpPr/>
            <p:nvPr/>
          </p:nvSpPr>
          <p:spPr>
            <a:xfrm flipH="1">
              <a:off x="10263" y="7215"/>
              <a:ext cx="680" cy="908"/>
            </a:xfrm>
            <a:prstGeom prst="line">
              <a:avLst/>
            </a:prstGeom>
            <a:ln w="38100" cap="flat" cmpd="sng">
              <a:solidFill>
                <a:schemeClr val="tx1"/>
              </a:solidFill>
              <a:prstDash val="solid"/>
              <a:headEnd type="none" w="med" len="med"/>
              <a:tailEnd type="none" w="med" len="med"/>
            </a:ln>
          </p:spPr>
        </p:sp>
        <p:sp>
          <p:nvSpPr>
            <p:cNvPr id="46126" name="Line 46"/>
            <p:cNvSpPr/>
            <p:nvPr/>
          </p:nvSpPr>
          <p:spPr>
            <a:xfrm>
              <a:off x="10943" y="7215"/>
              <a:ext cx="792" cy="908"/>
            </a:xfrm>
            <a:prstGeom prst="line">
              <a:avLst/>
            </a:prstGeom>
            <a:ln w="38100" cap="flat" cmpd="sng">
              <a:solidFill>
                <a:schemeClr val="tx1"/>
              </a:solidFill>
              <a:prstDash val="solid"/>
              <a:headEnd type="none" w="med" len="med"/>
              <a:tailEnd type="none" w="med" len="med"/>
            </a:ln>
          </p:spPr>
        </p:sp>
      </p:grpSp>
      <p:graphicFrame>
        <p:nvGraphicFramePr>
          <p:cNvPr id="5" name="对象 4">
            <a:hlinkClick r:id="" action="ppaction://ole?verb="/>
          </p:cNvPr>
          <p:cNvGraphicFramePr>
            <a:graphicFrameLocks noChangeAspect="1"/>
          </p:cNvGraphicFramePr>
          <p:nvPr/>
        </p:nvGraphicFramePr>
        <p:xfrm>
          <a:off x="5638165" y="3321050"/>
          <a:ext cx="915670" cy="215900"/>
        </p:xfrm>
        <a:graphic>
          <a:graphicData uri="http://schemas.openxmlformats.org/presentationml/2006/ole">
            <mc:AlternateContent xmlns:mc="http://schemas.openxmlformats.org/markup-compatibility/2006">
              <mc:Choice xmlns:v="urn:schemas-microsoft-com:vml" Requires="v">
                <p:oleObj spid="_x0000_s11265" name="" r:id="rId1" imgW="917575" imgH="216535" progId="Equation.KSEE3">
                  <p:embed/>
                </p:oleObj>
              </mc:Choice>
              <mc:Fallback>
                <p:oleObj name="" r:id="rId1" imgW="917575" imgH="216535" progId="Equation.KSEE3">
                  <p:embed/>
                  <p:pic>
                    <p:nvPicPr>
                      <p:cNvPr id="0" name="图片 11264"/>
                      <p:cNvPicPr/>
                      <p:nvPr/>
                    </p:nvPicPr>
                    <p:blipFill>
                      <a:blip r:embed="rId2"/>
                      <a:stretch>
                        <a:fillRect/>
                      </a:stretch>
                    </p:blipFill>
                    <p:spPr>
                      <a:xfrm>
                        <a:off x="5638165" y="3321050"/>
                        <a:ext cx="91567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92188" y="5624830"/>
          <a:ext cx="9618345" cy="784225"/>
        </p:xfrm>
        <a:graphic>
          <a:graphicData uri="http://schemas.openxmlformats.org/presentationml/2006/ole">
            <mc:AlternateContent xmlns:mc="http://schemas.openxmlformats.org/markup-compatibility/2006">
              <mc:Choice xmlns:v="urn:schemas-microsoft-com:vml" Requires="v">
                <p:oleObj spid="_x0000_s11266" name="" r:id="rId3" imgW="5295900" imgH="431800" progId="Equation.KSEE3">
                  <p:embed/>
                </p:oleObj>
              </mc:Choice>
              <mc:Fallback>
                <p:oleObj name="" r:id="rId3" imgW="5295900" imgH="431800" progId="Equation.KSEE3">
                  <p:embed/>
                  <p:pic>
                    <p:nvPicPr>
                      <p:cNvPr id="0" name="图片 11265"/>
                      <p:cNvPicPr/>
                      <p:nvPr/>
                    </p:nvPicPr>
                    <p:blipFill>
                      <a:blip r:embed="rId4"/>
                      <a:stretch>
                        <a:fillRect/>
                      </a:stretch>
                    </p:blipFill>
                    <p:spPr>
                      <a:xfrm>
                        <a:off x="992188" y="5624830"/>
                        <a:ext cx="9618345" cy="784225"/>
                      </a:xfrm>
                      <a:prstGeom prst="rect">
                        <a:avLst/>
                      </a:prstGeom>
                    </p:spPr>
                  </p:pic>
                </p:oleObj>
              </mc:Fallback>
            </mc:AlternateContent>
          </a:graphicData>
        </a:graphic>
      </p:graphicFrame>
      <p:sp>
        <p:nvSpPr>
          <p:cNvPr id="8" name="文本框 7"/>
          <p:cNvSpPr txBox="1"/>
          <p:nvPr/>
        </p:nvSpPr>
        <p:spPr>
          <a:xfrm>
            <a:off x="4872355" y="1230630"/>
            <a:ext cx="1228725" cy="460375"/>
          </a:xfrm>
          <a:prstGeom prst="rect">
            <a:avLst/>
          </a:prstGeom>
          <a:noFill/>
        </p:spPr>
        <p:txBody>
          <a:bodyPr wrap="square" rtlCol="0">
            <a:spAutoFit/>
          </a:bodyPr>
          <a:p>
            <a:pPr algn="ctr"/>
            <a:r>
              <a:rPr lang="en-US" altLang="zh-CN" sz="2400" b="1">
                <a:solidFill>
                  <a:srgbClr val="FF0000"/>
                </a:solidFill>
              </a:rPr>
              <a:t>(0,1,8)</a:t>
            </a:r>
            <a:endParaRPr lang="en-US" altLang="zh-CN" sz="2400" b="1">
              <a:solidFill>
                <a:srgbClr val="FF0000"/>
              </a:solidFill>
            </a:endParaRPr>
          </a:p>
        </p:txBody>
      </p:sp>
      <p:sp>
        <p:nvSpPr>
          <p:cNvPr id="9" name="文本框 8"/>
          <p:cNvSpPr txBox="1"/>
          <p:nvPr/>
        </p:nvSpPr>
        <p:spPr>
          <a:xfrm>
            <a:off x="3129280" y="2202180"/>
            <a:ext cx="1228725" cy="460375"/>
          </a:xfrm>
          <a:prstGeom prst="rect">
            <a:avLst/>
          </a:prstGeom>
          <a:noFill/>
        </p:spPr>
        <p:txBody>
          <a:bodyPr wrap="square" rtlCol="0">
            <a:spAutoFit/>
          </a:bodyPr>
          <a:p>
            <a:pPr algn="ctr"/>
            <a:r>
              <a:rPr lang="en-US" altLang="zh-CN" sz="2400" b="1">
                <a:solidFill>
                  <a:srgbClr val="FF0000"/>
                </a:solidFill>
              </a:rPr>
              <a:t>(0,2,4)</a:t>
            </a:r>
            <a:endParaRPr lang="en-US" altLang="zh-CN" sz="2400" b="1">
              <a:solidFill>
                <a:srgbClr val="FF0000"/>
              </a:solidFill>
            </a:endParaRPr>
          </a:p>
        </p:txBody>
      </p:sp>
      <p:sp>
        <p:nvSpPr>
          <p:cNvPr id="10" name="文本框 9"/>
          <p:cNvSpPr txBox="1"/>
          <p:nvPr/>
        </p:nvSpPr>
        <p:spPr>
          <a:xfrm>
            <a:off x="6846570" y="2227580"/>
            <a:ext cx="1228725" cy="460375"/>
          </a:xfrm>
          <a:prstGeom prst="rect">
            <a:avLst/>
          </a:prstGeom>
          <a:noFill/>
        </p:spPr>
        <p:txBody>
          <a:bodyPr wrap="square" rtlCol="0">
            <a:spAutoFit/>
          </a:bodyPr>
          <a:p>
            <a:pPr algn="ctr"/>
            <a:r>
              <a:rPr lang="en-US" altLang="zh-CN" sz="2400" b="1">
                <a:solidFill>
                  <a:srgbClr val="FF0000"/>
                </a:solidFill>
              </a:rPr>
              <a:t>(1,2,4)</a:t>
            </a:r>
            <a:endParaRPr lang="en-US" altLang="zh-CN" sz="2400" b="1">
              <a:solidFill>
                <a:srgbClr val="FF0000"/>
              </a:solidFill>
            </a:endParaRPr>
          </a:p>
        </p:txBody>
      </p:sp>
      <p:sp>
        <p:nvSpPr>
          <p:cNvPr id="11" name="文本框 10"/>
          <p:cNvSpPr txBox="1"/>
          <p:nvPr/>
        </p:nvSpPr>
        <p:spPr>
          <a:xfrm>
            <a:off x="2249805" y="3310255"/>
            <a:ext cx="1228725" cy="460375"/>
          </a:xfrm>
          <a:prstGeom prst="rect">
            <a:avLst/>
          </a:prstGeom>
          <a:noFill/>
        </p:spPr>
        <p:txBody>
          <a:bodyPr wrap="square" rtlCol="0">
            <a:spAutoFit/>
          </a:bodyPr>
          <a:p>
            <a:pPr algn="ctr"/>
            <a:r>
              <a:rPr lang="en-US" altLang="zh-CN" sz="2400" b="1">
                <a:solidFill>
                  <a:srgbClr val="FF0000"/>
                </a:solidFill>
              </a:rPr>
              <a:t>(0,4,2)</a:t>
            </a:r>
            <a:endParaRPr lang="en-US" altLang="zh-CN" sz="2400" b="1">
              <a:solidFill>
                <a:srgbClr val="FF0000"/>
              </a:solidFill>
            </a:endParaRPr>
          </a:p>
        </p:txBody>
      </p:sp>
      <p:sp>
        <p:nvSpPr>
          <p:cNvPr id="12" name="文本框 11"/>
          <p:cNvSpPr txBox="1"/>
          <p:nvPr/>
        </p:nvSpPr>
        <p:spPr>
          <a:xfrm>
            <a:off x="4044315" y="3245485"/>
            <a:ext cx="1228725" cy="460375"/>
          </a:xfrm>
          <a:prstGeom prst="rect">
            <a:avLst/>
          </a:prstGeom>
          <a:noFill/>
        </p:spPr>
        <p:txBody>
          <a:bodyPr wrap="square" rtlCol="0">
            <a:spAutoFit/>
          </a:bodyPr>
          <a:p>
            <a:pPr algn="ctr"/>
            <a:r>
              <a:rPr lang="en-US" altLang="zh-CN" sz="2400" b="1">
                <a:solidFill>
                  <a:srgbClr val="FF0000"/>
                </a:solidFill>
              </a:rPr>
              <a:t>(2,4,2)</a:t>
            </a:r>
            <a:endParaRPr lang="en-US" altLang="zh-CN" sz="2400" b="1">
              <a:solidFill>
                <a:srgbClr val="FF0000"/>
              </a:solidFill>
            </a:endParaRPr>
          </a:p>
        </p:txBody>
      </p:sp>
      <p:sp>
        <p:nvSpPr>
          <p:cNvPr id="13" name="文本框 12"/>
          <p:cNvSpPr txBox="1"/>
          <p:nvPr/>
        </p:nvSpPr>
        <p:spPr>
          <a:xfrm>
            <a:off x="5874385" y="3310255"/>
            <a:ext cx="1228725" cy="460375"/>
          </a:xfrm>
          <a:prstGeom prst="rect">
            <a:avLst/>
          </a:prstGeom>
          <a:noFill/>
        </p:spPr>
        <p:txBody>
          <a:bodyPr wrap="square" rtlCol="0">
            <a:spAutoFit/>
          </a:bodyPr>
          <a:p>
            <a:pPr algn="ctr"/>
            <a:r>
              <a:rPr lang="en-US" altLang="zh-CN" sz="2400" b="1">
                <a:solidFill>
                  <a:srgbClr val="FF0000"/>
                </a:solidFill>
              </a:rPr>
              <a:t>(1,4,2)</a:t>
            </a:r>
            <a:endParaRPr lang="en-US" altLang="zh-CN" sz="2400" b="1">
              <a:solidFill>
                <a:srgbClr val="FF0000"/>
              </a:solidFill>
            </a:endParaRPr>
          </a:p>
        </p:txBody>
      </p:sp>
      <p:sp>
        <p:nvSpPr>
          <p:cNvPr id="14" name="文本框 13"/>
          <p:cNvSpPr txBox="1"/>
          <p:nvPr/>
        </p:nvSpPr>
        <p:spPr>
          <a:xfrm>
            <a:off x="7889240" y="3310255"/>
            <a:ext cx="1228725" cy="460375"/>
          </a:xfrm>
          <a:prstGeom prst="rect">
            <a:avLst/>
          </a:prstGeom>
          <a:noFill/>
        </p:spPr>
        <p:txBody>
          <a:bodyPr wrap="square" rtlCol="0">
            <a:spAutoFit/>
          </a:bodyPr>
          <a:p>
            <a:pPr algn="ctr"/>
            <a:r>
              <a:rPr lang="en-US" altLang="zh-CN" sz="2400" b="1">
                <a:solidFill>
                  <a:srgbClr val="FF0000"/>
                </a:solidFill>
              </a:rPr>
              <a:t>(3,4,2)</a:t>
            </a:r>
            <a:endParaRPr lang="en-US" altLang="zh-CN" sz="2400" b="1">
              <a:solidFill>
                <a:srgbClr val="FF0000"/>
              </a:solidFill>
            </a:endParaRPr>
          </a:p>
        </p:txBody>
      </p:sp>
      <p:sp>
        <p:nvSpPr>
          <p:cNvPr id="15" name="文本框 14"/>
          <p:cNvSpPr txBox="1"/>
          <p:nvPr/>
        </p:nvSpPr>
        <p:spPr>
          <a:xfrm>
            <a:off x="1819275" y="4320540"/>
            <a:ext cx="1228725" cy="460375"/>
          </a:xfrm>
          <a:prstGeom prst="rect">
            <a:avLst/>
          </a:prstGeom>
          <a:noFill/>
        </p:spPr>
        <p:txBody>
          <a:bodyPr wrap="square" rtlCol="0">
            <a:spAutoFit/>
          </a:bodyPr>
          <a:p>
            <a:pPr algn="ctr"/>
            <a:r>
              <a:rPr lang="en-US" altLang="zh-CN" sz="2400" b="1">
                <a:solidFill>
                  <a:srgbClr val="FF0000"/>
                </a:solidFill>
              </a:rPr>
              <a:t>(0,8,1)</a:t>
            </a:r>
            <a:endParaRPr lang="en-US" altLang="zh-CN" sz="2400" b="1">
              <a:solidFill>
                <a:srgbClr val="FF0000"/>
              </a:solidFill>
            </a:endParaRPr>
          </a:p>
        </p:txBody>
      </p:sp>
      <p:sp>
        <p:nvSpPr>
          <p:cNvPr id="16" name="文本框 15"/>
          <p:cNvSpPr txBox="1"/>
          <p:nvPr/>
        </p:nvSpPr>
        <p:spPr>
          <a:xfrm>
            <a:off x="2734945" y="4320540"/>
            <a:ext cx="1228725" cy="460375"/>
          </a:xfrm>
          <a:prstGeom prst="rect">
            <a:avLst/>
          </a:prstGeom>
          <a:noFill/>
        </p:spPr>
        <p:txBody>
          <a:bodyPr wrap="square" rtlCol="0">
            <a:spAutoFit/>
          </a:bodyPr>
          <a:p>
            <a:pPr algn="ctr"/>
            <a:r>
              <a:rPr lang="en-US" altLang="zh-CN" sz="2400" b="1">
                <a:solidFill>
                  <a:srgbClr val="FF0000"/>
                </a:solidFill>
              </a:rPr>
              <a:t>(4,8,1)</a:t>
            </a:r>
            <a:endParaRPr lang="en-US" altLang="zh-CN" sz="2400" b="1">
              <a:solidFill>
                <a:srgbClr val="FF0000"/>
              </a:solidFill>
            </a:endParaRPr>
          </a:p>
        </p:txBody>
      </p:sp>
      <p:sp>
        <p:nvSpPr>
          <p:cNvPr id="17" name="文本框 16"/>
          <p:cNvSpPr txBox="1"/>
          <p:nvPr/>
        </p:nvSpPr>
        <p:spPr>
          <a:xfrm>
            <a:off x="3592830" y="4320540"/>
            <a:ext cx="1228725" cy="460375"/>
          </a:xfrm>
          <a:prstGeom prst="rect">
            <a:avLst/>
          </a:prstGeom>
          <a:noFill/>
        </p:spPr>
        <p:txBody>
          <a:bodyPr wrap="square" rtlCol="0">
            <a:spAutoFit/>
          </a:bodyPr>
          <a:p>
            <a:pPr algn="ctr"/>
            <a:r>
              <a:rPr lang="en-US" altLang="zh-CN" sz="2400" b="1">
                <a:solidFill>
                  <a:srgbClr val="FF0000"/>
                </a:solidFill>
              </a:rPr>
              <a:t>(2,8,1)</a:t>
            </a:r>
            <a:endParaRPr lang="en-US" altLang="zh-CN" sz="2400" b="1">
              <a:solidFill>
                <a:srgbClr val="FF0000"/>
              </a:solidFill>
            </a:endParaRPr>
          </a:p>
        </p:txBody>
      </p:sp>
      <p:sp>
        <p:nvSpPr>
          <p:cNvPr id="18" name="文本框 17"/>
          <p:cNvSpPr txBox="1"/>
          <p:nvPr/>
        </p:nvSpPr>
        <p:spPr>
          <a:xfrm>
            <a:off x="4427855" y="4316730"/>
            <a:ext cx="1228725" cy="460375"/>
          </a:xfrm>
          <a:prstGeom prst="rect">
            <a:avLst/>
          </a:prstGeom>
          <a:noFill/>
        </p:spPr>
        <p:txBody>
          <a:bodyPr wrap="square" rtlCol="0">
            <a:spAutoFit/>
          </a:bodyPr>
          <a:p>
            <a:pPr algn="ctr"/>
            <a:r>
              <a:rPr lang="en-US" altLang="zh-CN" sz="2400" b="1">
                <a:solidFill>
                  <a:srgbClr val="FF0000"/>
                </a:solidFill>
              </a:rPr>
              <a:t>(6,8,1)</a:t>
            </a:r>
            <a:endParaRPr lang="en-US" altLang="zh-CN" sz="2400" b="1">
              <a:solidFill>
                <a:srgbClr val="FF0000"/>
              </a:solidFill>
            </a:endParaRPr>
          </a:p>
        </p:txBody>
      </p:sp>
      <p:sp>
        <p:nvSpPr>
          <p:cNvPr id="19" name="文本框 18"/>
          <p:cNvSpPr txBox="1"/>
          <p:nvPr/>
        </p:nvSpPr>
        <p:spPr>
          <a:xfrm>
            <a:off x="5536565" y="4320540"/>
            <a:ext cx="1228725" cy="460375"/>
          </a:xfrm>
          <a:prstGeom prst="rect">
            <a:avLst/>
          </a:prstGeom>
          <a:noFill/>
        </p:spPr>
        <p:txBody>
          <a:bodyPr wrap="square" rtlCol="0">
            <a:spAutoFit/>
          </a:bodyPr>
          <a:p>
            <a:pPr algn="ctr"/>
            <a:r>
              <a:rPr lang="en-US" altLang="zh-CN" sz="2400" b="1">
                <a:solidFill>
                  <a:srgbClr val="FF0000"/>
                </a:solidFill>
              </a:rPr>
              <a:t>(1,8,1)</a:t>
            </a:r>
            <a:endParaRPr lang="en-US" altLang="zh-CN" sz="2400" b="1">
              <a:solidFill>
                <a:srgbClr val="FF0000"/>
              </a:solidFill>
            </a:endParaRPr>
          </a:p>
        </p:txBody>
      </p:sp>
      <p:sp>
        <p:nvSpPr>
          <p:cNvPr id="20" name="文本框 19"/>
          <p:cNvSpPr txBox="1"/>
          <p:nvPr/>
        </p:nvSpPr>
        <p:spPr>
          <a:xfrm>
            <a:off x="6402705" y="4320540"/>
            <a:ext cx="1228725" cy="460375"/>
          </a:xfrm>
          <a:prstGeom prst="rect">
            <a:avLst/>
          </a:prstGeom>
          <a:noFill/>
        </p:spPr>
        <p:txBody>
          <a:bodyPr wrap="square" rtlCol="0">
            <a:spAutoFit/>
          </a:bodyPr>
          <a:p>
            <a:pPr algn="ctr"/>
            <a:r>
              <a:rPr lang="en-US" altLang="zh-CN" sz="2400" b="1">
                <a:solidFill>
                  <a:srgbClr val="FF0000"/>
                </a:solidFill>
              </a:rPr>
              <a:t>(5,8,1)</a:t>
            </a:r>
            <a:endParaRPr lang="en-US" altLang="zh-CN" sz="2400" b="1">
              <a:solidFill>
                <a:srgbClr val="FF0000"/>
              </a:solidFill>
            </a:endParaRPr>
          </a:p>
        </p:txBody>
      </p:sp>
      <p:sp>
        <p:nvSpPr>
          <p:cNvPr id="21" name="文本框 20"/>
          <p:cNvSpPr txBox="1"/>
          <p:nvPr/>
        </p:nvSpPr>
        <p:spPr>
          <a:xfrm>
            <a:off x="7439025" y="4320540"/>
            <a:ext cx="1228725" cy="460375"/>
          </a:xfrm>
          <a:prstGeom prst="rect">
            <a:avLst/>
          </a:prstGeom>
          <a:noFill/>
        </p:spPr>
        <p:txBody>
          <a:bodyPr wrap="square" rtlCol="0">
            <a:spAutoFit/>
          </a:bodyPr>
          <a:p>
            <a:pPr algn="ctr"/>
            <a:r>
              <a:rPr lang="en-US" altLang="zh-CN" sz="2400" b="1">
                <a:solidFill>
                  <a:srgbClr val="FF0000"/>
                </a:solidFill>
              </a:rPr>
              <a:t>(3,8,1)</a:t>
            </a:r>
            <a:endParaRPr lang="en-US" altLang="zh-CN" sz="2400" b="1">
              <a:solidFill>
                <a:srgbClr val="FF0000"/>
              </a:solidFill>
            </a:endParaRPr>
          </a:p>
        </p:txBody>
      </p:sp>
      <p:sp>
        <p:nvSpPr>
          <p:cNvPr id="22" name="文本框 21"/>
          <p:cNvSpPr txBox="1"/>
          <p:nvPr/>
        </p:nvSpPr>
        <p:spPr>
          <a:xfrm>
            <a:off x="8300720" y="4320540"/>
            <a:ext cx="1228725" cy="460375"/>
          </a:xfrm>
          <a:prstGeom prst="rect">
            <a:avLst/>
          </a:prstGeom>
          <a:noFill/>
        </p:spPr>
        <p:txBody>
          <a:bodyPr wrap="square" rtlCol="0">
            <a:spAutoFit/>
          </a:bodyPr>
          <a:p>
            <a:pPr algn="ctr"/>
            <a:r>
              <a:rPr lang="en-US" altLang="zh-CN" sz="2400" b="1">
                <a:solidFill>
                  <a:srgbClr val="FF0000"/>
                </a:solidFill>
              </a:rPr>
              <a:t>(7,8,1)</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sym typeface="+mn-ea"/>
              </a:rPr>
              <a:t>递归实现优化</a:t>
            </a:r>
            <a:endParaRPr lang="zh-CN" altLang="en-US"/>
          </a:p>
        </p:txBody>
      </p:sp>
      <p:sp>
        <p:nvSpPr>
          <p:cNvPr id="3" name="内容占位符 2"/>
          <p:cNvSpPr>
            <a:spLocks noGrp="1"/>
          </p:cNvSpPr>
          <p:nvPr>
            <p:ph idx="1"/>
          </p:nvPr>
        </p:nvSpPr>
        <p:spPr/>
        <p:txBody>
          <a:bodyPr/>
          <a:p>
            <a:pPr>
              <a:lnSpc>
                <a:spcPct val="100000"/>
              </a:lnSpc>
            </a:pPr>
            <a:r>
              <a:rPr lang="zh-CN" altLang="en-US">
                <a:latin typeface="楷体" panose="02010609060101010101" charset="-122"/>
                <a:ea typeface="楷体" panose="02010609060101010101" charset="-122"/>
              </a:rPr>
              <a:t>观察发现</a:t>
            </a:r>
            <a:r>
              <a:rPr lang="en-US" altLang="zh-CN">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位移</a:t>
            </a:r>
            <a:r>
              <a:rPr lang="en-US" altLang="zh-CN" b="1">
                <a:solidFill>
                  <a:srgbClr val="FF0000"/>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同一组中元素个数</a:t>
            </a:r>
            <a:r>
              <a:rPr lang="en-US" altLang="zh-CN" b="1">
                <a:solidFill>
                  <a:srgbClr val="FF0000"/>
                </a:solidFill>
                <a:latin typeface="楷体" panose="02010609060101010101" charset="-122"/>
                <a:ea typeface="楷体" panose="02010609060101010101" charset="-122"/>
              </a:rPr>
              <a:t>=n</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，所以只需要记录</a:t>
            </a:r>
            <a:r>
              <a:rPr lang="en-US" altLang="zh-CN">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起点</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和</a:t>
            </a:r>
            <a:r>
              <a:rPr lang="en-US" altLang="zh-CN">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位移</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即可，另外位移是</a:t>
            </a:r>
            <a:r>
              <a:rPr lang="en-US" altLang="zh-CN">
                <a:latin typeface="楷体" panose="02010609060101010101" charset="-122"/>
                <a:ea typeface="楷体" panose="02010609060101010101" charset="-122"/>
              </a:rPr>
              <a:t>2</a:t>
            </a:r>
            <a:r>
              <a:rPr lang="zh-CN" altLang="en-US">
                <a:latin typeface="楷体" panose="02010609060101010101" charset="-122"/>
                <a:ea typeface="楷体" panose="02010609060101010101" charset="-122"/>
              </a:rPr>
              <a:t>的幂，可以只记录指数</a:t>
            </a:r>
            <a:endParaRPr lang="zh-CN" altLang="en-US">
              <a:latin typeface="楷体" panose="02010609060101010101" charset="-122"/>
              <a:ea typeface="楷体" panose="02010609060101010101" charset="-122"/>
            </a:endParaRPr>
          </a:p>
          <a:p>
            <a:pPr>
              <a:lnSpc>
                <a:spcPct val="100000"/>
              </a:lnSpc>
            </a:pPr>
            <a:r>
              <a:rPr lang="zh-CN" altLang="en-US">
                <a:latin typeface="楷体" panose="02010609060101010101" charset="-122"/>
                <a:ea typeface="楷体" panose="02010609060101010101" charset="-122"/>
              </a:rPr>
              <a:t>定义：</a:t>
            </a:r>
            <a:r>
              <a:rPr lang="en-US" altLang="zh-CN">
                <a:latin typeface="楷体" panose="02010609060101010101" charset="-122"/>
                <a:ea typeface="楷体" panose="02010609060101010101" charset="-122"/>
              </a:rPr>
              <a:t>dft(node *a,int st,int step)</a:t>
            </a:r>
            <a:r>
              <a:rPr lang="zh-CN" altLang="en-US">
                <a:latin typeface="楷体" panose="02010609060101010101" charset="-122"/>
                <a:ea typeface="楷体" panose="02010609060101010101" charset="-122"/>
              </a:rPr>
              <a:t>表示对个数为   的系数向量                        进行</a:t>
            </a:r>
            <a:r>
              <a:rPr lang="en-US" altLang="zh-CN">
                <a:latin typeface="楷体" panose="02010609060101010101" charset="-122"/>
                <a:ea typeface="楷体" panose="02010609060101010101" charset="-122"/>
              </a:rPr>
              <a:t>DFT</a:t>
            </a:r>
            <a:r>
              <a:rPr lang="zh-CN" altLang="en-US">
                <a:latin typeface="楷体" panose="02010609060101010101" charset="-122"/>
                <a:ea typeface="楷体" panose="02010609060101010101" charset="-122"/>
              </a:rPr>
              <a:t>，结果向量</a:t>
            </a:r>
            <a:r>
              <a:rPr lang="en-US" altLang="zh-CN">
                <a:latin typeface="楷体" panose="02010609060101010101" charset="-122"/>
                <a:ea typeface="楷体" panose="02010609060101010101" charset="-122"/>
              </a:rPr>
              <a:t>y</a:t>
            </a:r>
            <a:r>
              <a:rPr lang="zh-CN" altLang="en-US">
                <a:latin typeface="楷体" panose="02010609060101010101" charset="-122"/>
                <a:ea typeface="楷体" panose="02010609060101010101" charset="-122"/>
              </a:rPr>
              <a:t>依然存在</a:t>
            </a:r>
            <a:r>
              <a:rPr lang="en-US" altLang="zh-CN">
                <a:latin typeface="楷体" panose="02010609060101010101" charset="-122"/>
                <a:ea typeface="楷体" panose="02010609060101010101" charset="-122"/>
              </a:rPr>
              <a:t>a</a:t>
            </a:r>
            <a:r>
              <a:rPr lang="zh-CN" altLang="en-US">
                <a:latin typeface="楷体" panose="02010609060101010101" charset="-122"/>
                <a:ea typeface="楷体" panose="02010609060101010101" charset="-122"/>
              </a:rPr>
              <a:t>对应的位置上</a:t>
            </a:r>
            <a:endParaRPr lang="zh-CN" altLang="en-US">
              <a:latin typeface="楷体" panose="02010609060101010101" charset="-122"/>
              <a:ea typeface="楷体" panose="02010609060101010101" charset="-122"/>
            </a:endParaRPr>
          </a:p>
          <a:p>
            <a:pPr>
              <a:lnSpc>
                <a:spcPct val="100000"/>
              </a:lnSpc>
            </a:pPr>
            <a:r>
              <a:rPr lang="zh-CN" altLang="en-US">
                <a:latin typeface="楷体" panose="02010609060101010101" charset="-122"/>
                <a:ea typeface="楷体" panose="02010609060101010101" charset="-122"/>
              </a:rPr>
              <a:t>递归出口：当</a:t>
            </a:r>
            <a:r>
              <a:rPr lang="en-US" altLang="zh-CN">
                <a:latin typeface="楷体" panose="02010609060101010101" charset="-122"/>
                <a:ea typeface="楷体" panose="02010609060101010101" charset="-122"/>
              </a:rPr>
              <a:t>n=2</a:t>
            </a:r>
            <a:r>
              <a:rPr lang="en-US" altLang="zh-CN" baseline="50000">
                <a:solidFill>
                  <a:schemeClr val="tx1"/>
                </a:solidFill>
                <a:uFillTx/>
                <a:latin typeface="楷体" panose="02010609060101010101" charset="-122"/>
                <a:ea typeface="楷体" panose="02010609060101010101" charset="-122"/>
              </a:rPr>
              <a:t>step</a:t>
            </a:r>
            <a:r>
              <a:rPr lang="zh-CN" altLang="en-US">
                <a:latin typeface="楷体" panose="02010609060101010101" charset="-122"/>
                <a:ea typeface="楷体" panose="02010609060101010101" charset="-122"/>
              </a:rPr>
              <a:t>时只有一个元素，直接</a:t>
            </a:r>
            <a:r>
              <a:rPr lang="en-US" altLang="zh-CN">
                <a:latin typeface="楷体" panose="02010609060101010101" charset="-122"/>
                <a:ea typeface="楷体" panose="02010609060101010101" charset="-122"/>
              </a:rPr>
              <a:t>return</a:t>
            </a:r>
            <a:endParaRPr lang="en-US" altLang="zh-CN">
              <a:latin typeface="楷体" panose="02010609060101010101" charset="-122"/>
              <a:ea typeface="楷体" panose="02010609060101010101" charset="-122"/>
            </a:endParaRPr>
          </a:p>
          <a:p>
            <a:pPr>
              <a:lnSpc>
                <a:spcPct val="100000"/>
              </a:lnSpc>
            </a:pPr>
            <a:r>
              <a:rPr lang="zh-CN" altLang="en-US">
                <a:latin typeface="楷体" panose="02010609060101010101" charset="-122"/>
                <a:ea typeface="楷体" panose="02010609060101010101" charset="-122"/>
              </a:rPr>
              <a:t>否则，递归调用</a:t>
            </a:r>
            <a:r>
              <a:rPr lang="en-US" altLang="zh-CN">
                <a:latin typeface="楷体" panose="02010609060101010101" charset="-122"/>
                <a:ea typeface="楷体" panose="02010609060101010101" charset="-122"/>
              </a:rPr>
              <a:t>dft(a,st,step+1),dft(a,st+(1&lt;&lt;step),step+1)</a:t>
            </a:r>
            <a:r>
              <a:rPr lang="zh-CN" altLang="en-US">
                <a:latin typeface="楷体" panose="02010609060101010101" charset="-122"/>
                <a:ea typeface="楷体" panose="02010609060101010101" charset="-122"/>
              </a:rPr>
              <a:t>执行完后再合并答案</a:t>
            </a:r>
            <a:endParaRPr lang="en-US" altLang="zh-CN">
              <a:latin typeface="楷体" panose="02010609060101010101" charset="-122"/>
              <a:ea typeface="楷体" panose="02010609060101010101" charset="-122"/>
            </a:endParaRPr>
          </a:p>
          <a:p>
            <a:pPr>
              <a:lnSpc>
                <a:spcPct val="100000"/>
              </a:lnSpc>
            </a:pPr>
            <a:endParaRPr lang="en-US" altLang="zh-CN">
              <a:latin typeface="楷体" panose="02010609060101010101" charset="-122"/>
              <a:ea typeface="楷体" panose="02010609060101010101" charset="-122"/>
            </a:endParaRPr>
          </a:p>
        </p:txBody>
      </p:sp>
      <p:grpSp>
        <p:nvGrpSpPr>
          <p:cNvPr id="7" name="组合 6"/>
          <p:cNvGrpSpPr/>
          <p:nvPr/>
        </p:nvGrpSpPr>
        <p:grpSpPr>
          <a:xfrm>
            <a:off x="1895475" y="2658110"/>
            <a:ext cx="7908925" cy="1084580"/>
            <a:chOff x="2985" y="4186"/>
            <a:chExt cx="12455" cy="1708"/>
          </a:xfrm>
        </p:grpSpPr>
        <p:graphicFrame>
          <p:nvGraphicFramePr>
            <p:cNvPr id="4" name="对象 3">
              <a:hlinkClick r:id="" action="ppaction://ole?verb="/>
            </p:cNvPr>
            <p:cNvGraphicFramePr>
              <a:graphicFrameLocks noChangeAspect="1"/>
            </p:cNvGraphicFramePr>
            <p:nvPr/>
          </p:nvGraphicFramePr>
          <p:xfrm>
            <a:off x="2985" y="5104"/>
            <a:ext cx="6669" cy="791"/>
          </p:xfrm>
          <a:graphic>
            <a:graphicData uri="http://schemas.openxmlformats.org/presentationml/2006/ole">
              <mc:AlternateContent xmlns:mc="http://schemas.openxmlformats.org/markup-compatibility/2006">
                <mc:Choice xmlns:v="urn:schemas-microsoft-com:vml" Requires="v">
                  <p:oleObj spid="_x0000_s12289" name="" r:id="rId1" imgW="2247900" imgH="266700" progId="Equation.KSEE3">
                    <p:embed/>
                  </p:oleObj>
                </mc:Choice>
                <mc:Fallback>
                  <p:oleObj name="" r:id="rId1" imgW="2247900" imgH="266700" progId="Equation.KSEE3">
                    <p:embed/>
                    <p:pic>
                      <p:nvPicPr>
                        <p:cNvPr id="0" name="图片 12288"/>
                        <p:cNvPicPr/>
                        <p:nvPr/>
                      </p:nvPicPr>
                      <p:blipFill>
                        <a:blip r:embed="rId2"/>
                        <a:stretch>
                          <a:fillRect/>
                        </a:stretch>
                      </p:blipFill>
                      <p:spPr>
                        <a:xfrm>
                          <a:off x="2985" y="5104"/>
                          <a:ext cx="6669" cy="791"/>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4650" y="4186"/>
            <a:ext cx="790" cy="1094"/>
          </p:xfrm>
          <a:graphic>
            <a:graphicData uri="http://schemas.openxmlformats.org/presentationml/2006/ole">
              <mc:AlternateContent xmlns:mc="http://schemas.openxmlformats.org/markup-compatibility/2006">
                <mc:Choice xmlns:v="urn:schemas-microsoft-com:vml" Requires="v">
                  <p:oleObj spid="_x0000_s12290" name="" r:id="rId3" imgW="330200" imgH="457200" progId="Equation.KSEE3">
                    <p:embed/>
                  </p:oleObj>
                </mc:Choice>
                <mc:Fallback>
                  <p:oleObj name="" r:id="rId3" imgW="330200" imgH="457200" progId="Equation.KSEE3">
                    <p:embed/>
                    <p:pic>
                      <p:nvPicPr>
                        <p:cNvPr id="0" name="图片 12289"/>
                        <p:cNvPicPr/>
                        <p:nvPr/>
                      </p:nvPicPr>
                      <p:blipFill>
                        <a:blip r:embed="rId4"/>
                        <a:stretch>
                          <a:fillRect/>
                        </a:stretch>
                      </p:blipFill>
                      <p:spPr>
                        <a:xfrm>
                          <a:off x="14650" y="4186"/>
                          <a:ext cx="790" cy="1094"/>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递归实现优化</a:t>
            </a:r>
            <a:endParaRPr lang="en-US" altLang="zh-CN">
              <a:latin typeface="黑体" panose="02010609060101010101" charset="-122"/>
              <a:ea typeface="黑体" panose="02010609060101010101" charset="-122"/>
            </a:endParaRPr>
          </a:p>
        </p:txBody>
      </p:sp>
      <p:sp>
        <p:nvSpPr>
          <p:cNvPr id="3" name="内容占位符 2"/>
          <p:cNvSpPr>
            <a:spLocks noGrp="1"/>
          </p:cNvSpPr>
          <p:nvPr>
            <p:ph idx="1"/>
          </p:nvPr>
        </p:nvSpPr>
        <p:spPr>
          <a:xfrm>
            <a:off x="752475" y="1273175"/>
            <a:ext cx="10515600" cy="4351338"/>
          </a:xfrm>
        </p:spPr>
        <p:txBody>
          <a:bodyPr/>
          <a:p>
            <a:pPr marL="0" indent="0" eaLnBrk="1" hangingPunct="1">
              <a:buFont typeface="Wingdings" panose="05000000000000000000" pitchFamily="2" charset="2"/>
              <a:buNone/>
            </a:pP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sym typeface="+mn-ea"/>
              </a:rPr>
              <a:t>合并答案如图所示</a:t>
            </a:r>
            <a:endParaRPr lang="zh-CN" altLang="en-US">
              <a:latin typeface="楷体" panose="02010609060101010101" charset="-122"/>
              <a:ea typeface="楷体" panose="02010609060101010101" charset="-122"/>
              <a:cs typeface="楷体" panose="02010609060101010101" charset="-122"/>
            </a:endParaRPr>
          </a:p>
        </p:txBody>
      </p:sp>
      <p:grpSp>
        <p:nvGrpSpPr>
          <p:cNvPr id="79" name="组合 78"/>
          <p:cNvGrpSpPr/>
          <p:nvPr/>
        </p:nvGrpSpPr>
        <p:grpSpPr>
          <a:xfrm>
            <a:off x="2022475" y="2080260"/>
            <a:ext cx="7203440" cy="4080510"/>
            <a:chOff x="3260" y="1903"/>
            <a:chExt cx="11344" cy="6426"/>
          </a:xfrm>
        </p:grpSpPr>
        <p:grpSp>
          <p:nvGrpSpPr>
            <p:cNvPr id="6" name="组合 5"/>
            <p:cNvGrpSpPr/>
            <p:nvPr/>
          </p:nvGrpSpPr>
          <p:grpSpPr>
            <a:xfrm>
              <a:off x="3260" y="2663"/>
              <a:ext cx="11344" cy="5667"/>
              <a:chOff x="605" y="2453"/>
              <a:chExt cx="11585" cy="6632"/>
            </a:xfrm>
          </p:grpSpPr>
          <p:sp>
            <p:nvSpPr>
              <p:cNvPr id="46083" name="Rectangle 3"/>
              <p:cNvSpPr/>
              <p:nvPr/>
            </p:nvSpPr>
            <p:spPr>
              <a:xfrm>
                <a:off x="3475" y="2475"/>
                <a:ext cx="578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4" name="Text Box 4"/>
              <p:cNvSpPr txBox="1"/>
              <p:nvPr/>
            </p:nvSpPr>
            <p:spPr>
              <a:xfrm>
                <a:off x="3455" y="2453"/>
                <a:ext cx="580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5" name="Rectangle 5"/>
              <p:cNvSpPr/>
              <p:nvPr/>
            </p:nvSpPr>
            <p:spPr>
              <a:xfrm>
                <a:off x="1660" y="4265"/>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6" name="Text Box 6"/>
              <p:cNvSpPr txBox="1"/>
              <p:nvPr/>
            </p:nvSpPr>
            <p:spPr>
              <a:xfrm>
                <a:off x="1643" y="4243"/>
                <a:ext cx="329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7" name="Rectangle 7"/>
              <p:cNvSpPr/>
              <p:nvPr/>
            </p:nvSpPr>
            <p:spPr>
              <a:xfrm>
                <a:off x="7670" y="4290"/>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8" name="Text Box 8"/>
              <p:cNvSpPr txBox="1"/>
              <p:nvPr/>
            </p:nvSpPr>
            <p:spPr>
              <a:xfrm>
                <a:off x="7653" y="4265"/>
                <a:ext cx="329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9" name="Rectangle 9"/>
              <p:cNvSpPr/>
              <p:nvPr/>
            </p:nvSpPr>
            <p:spPr>
              <a:xfrm>
                <a:off x="98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0" name="Text Box 10"/>
              <p:cNvSpPr txBox="1"/>
              <p:nvPr/>
            </p:nvSpPr>
            <p:spPr>
              <a:xfrm>
                <a:off x="965"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1" name="Rectangle 11"/>
              <p:cNvSpPr/>
              <p:nvPr/>
            </p:nvSpPr>
            <p:spPr>
              <a:xfrm>
                <a:off x="3800" y="6310"/>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2" name="Text Box 12"/>
              <p:cNvSpPr txBox="1"/>
              <p:nvPr/>
            </p:nvSpPr>
            <p:spPr>
              <a:xfrm>
                <a:off x="3780" y="6285"/>
                <a:ext cx="183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3" name="Rectangle 13"/>
              <p:cNvSpPr/>
              <p:nvPr/>
            </p:nvSpPr>
            <p:spPr>
              <a:xfrm>
                <a:off x="6878"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4" name="Text Box 14"/>
              <p:cNvSpPr txBox="1"/>
              <p:nvPr/>
            </p:nvSpPr>
            <p:spPr>
              <a:xfrm>
                <a:off x="6860"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5" name="Rectangle 15"/>
              <p:cNvSpPr/>
              <p:nvPr/>
            </p:nvSpPr>
            <p:spPr>
              <a:xfrm>
                <a:off x="1005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6" name="Text Box 16"/>
              <p:cNvSpPr txBox="1"/>
              <p:nvPr/>
            </p:nvSpPr>
            <p:spPr>
              <a:xfrm>
                <a:off x="10035" y="6285"/>
                <a:ext cx="1815"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7" name="Rectangle 17"/>
              <p:cNvSpPr/>
              <p:nvPr/>
            </p:nvSpPr>
            <p:spPr>
              <a:xfrm>
                <a:off x="623" y="8123"/>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8" name="Text Box 18"/>
              <p:cNvSpPr txBox="1"/>
              <p:nvPr/>
            </p:nvSpPr>
            <p:spPr>
              <a:xfrm>
                <a:off x="605" y="8098"/>
                <a:ext cx="1150"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9" name="Rectangle 19"/>
              <p:cNvSpPr/>
              <p:nvPr/>
            </p:nvSpPr>
            <p:spPr>
              <a:xfrm>
                <a:off x="209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0" name="Text Box 20"/>
              <p:cNvSpPr txBox="1"/>
              <p:nvPr/>
            </p:nvSpPr>
            <p:spPr>
              <a:xfrm>
                <a:off x="207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1" name="Rectangle 21"/>
              <p:cNvSpPr/>
              <p:nvPr/>
            </p:nvSpPr>
            <p:spPr>
              <a:xfrm>
                <a:off x="34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2" name="Text Box 22"/>
              <p:cNvSpPr txBox="1"/>
              <p:nvPr/>
            </p:nvSpPr>
            <p:spPr>
              <a:xfrm>
                <a:off x="345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3" name="Rectangle 23"/>
              <p:cNvSpPr/>
              <p:nvPr/>
            </p:nvSpPr>
            <p:spPr>
              <a:xfrm>
                <a:off x="4818"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4" name="Text Box 24"/>
              <p:cNvSpPr txBox="1"/>
              <p:nvPr/>
            </p:nvSpPr>
            <p:spPr>
              <a:xfrm>
                <a:off x="4800" y="8123"/>
                <a:ext cx="115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5" name="Rectangle 25"/>
              <p:cNvSpPr/>
              <p:nvPr/>
            </p:nvSpPr>
            <p:spPr>
              <a:xfrm>
                <a:off x="6520" y="8148"/>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6" name="Text Box 26"/>
              <p:cNvSpPr txBox="1"/>
              <p:nvPr/>
            </p:nvSpPr>
            <p:spPr>
              <a:xfrm>
                <a:off x="6500" y="8123"/>
                <a:ext cx="1153"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7" name="Rectangle 27"/>
              <p:cNvSpPr/>
              <p:nvPr/>
            </p:nvSpPr>
            <p:spPr>
              <a:xfrm>
                <a:off x="7880" y="812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8" name="Text Box 28"/>
              <p:cNvSpPr txBox="1"/>
              <p:nvPr/>
            </p:nvSpPr>
            <p:spPr>
              <a:xfrm>
                <a:off x="7863" y="8098"/>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9" name="Rectangle 29"/>
              <p:cNvSpPr/>
              <p:nvPr/>
            </p:nvSpPr>
            <p:spPr>
              <a:xfrm>
                <a:off x="96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0" name="Text Box 30"/>
              <p:cNvSpPr txBox="1"/>
              <p:nvPr/>
            </p:nvSpPr>
            <p:spPr>
              <a:xfrm>
                <a:off x="965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1" name="Rectangle 31"/>
              <p:cNvSpPr/>
              <p:nvPr/>
            </p:nvSpPr>
            <p:spPr>
              <a:xfrm>
                <a:off x="1105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2" name="Text Box 32"/>
              <p:cNvSpPr txBox="1"/>
              <p:nvPr/>
            </p:nvSpPr>
            <p:spPr>
              <a:xfrm>
                <a:off x="11038" y="8123"/>
                <a:ext cx="1152" cy="96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cxnSp>
          <p:nvCxnSpPr>
            <p:cNvPr id="13" name="直接连接符 12"/>
            <p:cNvCxnSpPr/>
            <p:nvPr/>
          </p:nvCxnSpPr>
          <p:spPr>
            <a:xfrm flipV="1">
              <a:off x="3823" y="6735"/>
              <a:ext cx="302" cy="767"/>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6100" idx="0"/>
            </p:cNvCxnSpPr>
            <p:nvPr/>
          </p:nvCxnSpPr>
          <p:spPr>
            <a:xfrm flipH="1" flipV="1">
              <a:off x="4155" y="6750"/>
              <a:ext cx="1111" cy="758"/>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00" y="6594"/>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16" name="直接连接符 15"/>
            <p:cNvCxnSpPr/>
            <p:nvPr/>
          </p:nvCxnSpPr>
          <p:spPr>
            <a:xfrm flipV="1">
              <a:off x="3825" y="6690"/>
              <a:ext cx="1065" cy="79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6100" idx="0"/>
            </p:cNvCxnSpPr>
            <p:nvPr/>
          </p:nvCxnSpPr>
          <p:spPr>
            <a:xfrm flipH="1" flipV="1">
              <a:off x="4920" y="6735"/>
              <a:ext cx="346" cy="773"/>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545" y="6579"/>
              <a:ext cx="585" cy="725"/>
            </a:xfrm>
            <a:prstGeom prst="rect">
              <a:avLst/>
            </a:prstGeom>
            <a:noFill/>
          </p:spPr>
          <p:txBody>
            <a:bodyPr wrap="square" rtlCol="0">
              <a:spAutoFit/>
            </a:bodyPr>
            <a:p>
              <a:pPr algn="ctr"/>
              <a:r>
                <a:rPr lang="en-US" altLang="zh-CN" sz="2400">
                  <a:solidFill>
                    <a:srgbClr val="FF0000"/>
                  </a:solidFill>
                </a:rPr>
                <a:t>-</a:t>
              </a:r>
              <a:endParaRPr lang="en-US" altLang="zh-CN" sz="2400">
                <a:solidFill>
                  <a:srgbClr val="FF0000"/>
                </a:solidFill>
              </a:endParaRPr>
            </a:p>
          </p:txBody>
        </p:sp>
        <p:cxnSp>
          <p:nvCxnSpPr>
            <p:cNvPr id="19" name="直接连接符 18"/>
            <p:cNvCxnSpPr>
              <a:stCxn id="46102" idx="0"/>
            </p:cNvCxnSpPr>
            <p:nvPr/>
          </p:nvCxnSpPr>
          <p:spPr>
            <a:xfrm flipV="1">
              <a:off x="6618" y="6690"/>
              <a:ext cx="252" cy="818"/>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6104" idx="0"/>
            </p:cNvCxnSpPr>
            <p:nvPr/>
          </p:nvCxnSpPr>
          <p:spPr>
            <a:xfrm flipH="1" flipV="1">
              <a:off x="6855" y="6705"/>
              <a:ext cx="1078" cy="803"/>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78" y="6645"/>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22" name="直接连接符 21"/>
            <p:cNvCxnSpPr>
              <a:stCxn id="46102" idx="0"/>
            </p:cNvCxnSpPr>
            <p:nvPr/>
          </p:nvCxnSpPr>
          <p:spPr>
            <a:xfrm flipV="1">
              <a:off x="6618" y="6735"/>
              <a:ext cx="1017" cy="773"/>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7620" y="6720"/>
              <a:ext cx="330" cy="75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287" y="6630"/>
              <a:ext cx="585" cy="725"/>
            </a:xfrm>
            <a:prstGeom prst="rect">
              <a:avLst/>
            </a:prstGeom>
            <a:noFill/>
          </p:spPr>
          <p:txBody>
            <a:bodyPr wrap="square" rtlCol="0">
              <a:spAutoFit/>
            </a:bodyPr>
            <a:p>
              <a:pPr algn="ctr"/>
              <a:r>
                <a:rPr lang="en-US" altLang="zh-CN" sz="2400">
                  <a:solidFill>
                    <a:srgbClr val="FF0000"/>
                  </a:solidFill>
                </a:rPr>
                <a:t>-</a:t>
              </a:r>
              <a:endParaRPr lang="en-US" altLang="zh-CN" sz="2400">
                <a:solidFill>
                  <a:srgbClr val="FF0000"/>
                </a:solidFill>
              </a:endParaRPr>
            </a:p>
          </p:txBody>
        </p:sp>
        <p:cxnSp>
          <p:nvCxnSpPr>
            <p:cNvPr id="27" name="直接连接符 26"/>
            <p:cNvCxnSpPr>
              <a:stCxn id="46106" idx="0"/>
            </p:cNvCxnSpPr>
            <p:nvPr/>
          </p:nvCxnSpPr>
          <p:spPr>
            <a:xfrm flipV="1">
              <a:off x="9597" y="6720"/>
              <a:ext cx="303" cy="788"/>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108" idx="0"/>
            </p:cNvCxnSpPr>
            <p:nvPr/>
          </p:nvCxnSpPr>
          <p:spPr>
            <a:xfrm flipH="1" flipV="1">
              <a:off x="9840" y="6720"/>
              <a:ext cx="1091" cy="767"/>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675" y="6669"/>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30" name="直接连接符 29"/>
            <p:cNvCxnSpPr>
              <a:stCxn id="46106" idx="0"/>
            </p:cNvCxnSpPr>
            <p:nvPr/>
          </p:nvCxnSpPr>
          <p:spPr>
            <a:xfrm flipV="1">
              <a:off x="9597" y="6720"/>
              <a:ext cx="1008" cy="788"/>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108" idx="0"/>
            </p:cNvCxnSpPr>
            <p:nvPr/>
          </p:nvCxnSpPr>
          <p:spPr>
            <a:xfrm flipH="1" flipV="1">
              <a:off x="10680" y="6705"/>
              <a:ext cx="251" cy="782"/>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316" y="6639"/>
              <a:ext cx="585" cy="725"/>
            </a:xfrm>
            <a:prstGeom prst="rect">
              <a:avLst/>
            </a:prstGeom>
            <a:noFill/>
          </p:spPr>
          <p:txBody>
            <a:bodyPr wrap="square" rtlCol="0">
              <a:spAutoFit/>
            </a:bodyPr>
            <a:p>
              <a:pPr algn="ctr"/>
              <a:r>
                <a:rPr lang="en-US" altLang="zh-CN" sz="2400">
                  <a:solidFill>
                    <a:srgbClr val="FF0000"/>
                  </a:solidFill>
                </a:rPr>
                <a:t>-</a:t>
              </a:r>
              <a:endParaRPr lang="en-US" altLang="zh-CN" sz="2400">
                <a:solidFill>
                  <a:srgbClr val="FF0000"/>
                </a:solidFill>
              </a:endParaRPr>
            </a:p>
          </p:txBody>
        </p:sp>
        <p:cxnSp>
          <p:nvCxnSpPr>
            <p:cNvPr id="33" name="直接连接符 32"/>
            <p:cNvCxnSpPr>
              <a:stCxn id="46110" idx="0"/>
            </p:cNvCxnSpPr>
            <p:nvPr/>
          </p:nvCxnSpPr>
          <p:spPr>
            <a:xfrm flipV="1">
              <a:off x="12689" y="6750"/>
              <a:ext cx="316" cy="758"/>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6112" idx="0"/>
            </p:cNvCxnSpPr>
            <p:nvPr/>
          </p:nvCxnSpPr>
          <p:spPr>
            <a:xfrm flipH="1" flipV="1">
              <a:off x="13035" y="6750"/>
              <a:ext cx="1005" cy="758"/>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2783" y="6612"/>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36" name="直接连接符 35"/>
            <p:cNvCxnSpPr>
              <a:stCxn id="46110" idx="0"/>
            </p:cNvCxnSpPr>
            <p:nvPr/>
          </p:nvCxnSpPr>
          <p:spPr>
            <a:xfrm flipV="1">
              <a:off x="12689" y="6765"/>
              <a:ext cx="1021" cy="743"/>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3695" y="6735"/>
              <a:ext cx="330" cy="78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380" y="6647"/>
              <a:ext cx="585" cy="725"/>
            </a:xfrm>
            <a:prstGeom prst="rect">
              <a:avLst/>
            </a:prstGeom>
            <a:noFill/>
          </p:spPr>
          <p:txBody>
            <a:bodyPr wrap="square" rtlCol="0">
              <a:spAutoFit/>
            </a:bodyPr>
            <a:p>
              <a:pPr algn="ctr"/>
              <a:r>
                <a:rPr lang="en-US" altLang="zh-CN" sz="2400">
                  <a:solidFill>
                    <a:srgbClr val="FF0000"/>
                  </a:solidFill>
                </a:rPr>
                <a:t>-</a:t>
              </a:r>
              <a:endParaRPr lang="en-US" altLang="zh-CN" sz="2400">
                <a:solidFill>
                  <a:srgbClr val="FF0000"/>
                </a:solidFill>
              </a:endParaRPr>
            </a:p>
          </p:txBody>
        </p:sp>
        <p:cxnSp>
          <p:nvCxnSpPr>
            <p:cNvPr id="39" name="直接连接符 38"/>
            <p:cNvCxnSpPr/>
            <p:nvPr/>
          </p:nvCxnSpPr>
          <p:spPr>
            <a:xfrm flipV="1">
              <a:off x="4200" y="4920"/>
              <a:ext cx="570" cy="103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4755" y="4965"/>
              <a:ext cx="1980" cy="100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545" y="4920"/>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42" name="直接连接符 41"/>
            <p:cNvCxnSpPr/>
            <p:nvPr/>
          </p:nvCxnSpPr>
          <p:spPr>
            <a:xfrm flipV="1">
              <a:off x="4230" y="4965"/>
              <a:ext cx="1905" cy="99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180" y="4995"/>
              <a:ext cx="555" cy="99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5785" y="4890"/>
              <a:ext cx="585" cy="725"/>
            </a:xfrm>
            <a:prstGeom prst="rect">
              <a:avLst/>
            </a:prstGeom>
            <a:noFill/>
          </p:spPr>
          <p:txBody>
            <a:bodyPr wrap="square" rtlCol="0">
              <a:spAutoFit/>
            </a:bodyPr>
            <a:p>
              <a:pPr algn="ctr"/>
              <a:r>
                <a:rPr lang="en-US" altLang="zh-CN" sz="2400">
                  <a:solidFill>
                    <a:srgbClr val="FF0000"/>
                  </a:solidFill>
                </a:rPr>
                <a:t>-</a:t>
              </a:r>
              <a:endParaRPr lang="en-US" altLang="zh-CN" sz="2400">
                <a:solidFill>
                  <a:srgbClr val="FF0000"/>
                </a:solidFill>
              </a:endParaRPr>
            </a:p>
          </p:txBody>
        </p:sp>
        <p:cxnSp>
          <p:nvCxnSpPr>
            <p:cNvPr id="45" name="直接连接符 44"/>
            <p:cNvCxnSpPr/>
            <p:nvPr/>
          </p:nvCxnSpPr>
          <p:spPr>
            <a:xfrm flipV="1">
              <a:off x="4830" y="4935"/>
              <a:ext cx="660" cy="103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5475" y="4980"/>
              <a:ext cx="2160" cy="945"/>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125" y="4995"/>
              <a:ext cx="1905" cy="990"/>
            </a:xfrm>
            <a:prstGeom prst="line">
              <a:avLst/>
            </a:prstGeom>
            <a:ln w="28575"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7080" y="4987"/>
              <a:ext cx="555" cy="990"/>
            </a:xfrm>
            <a:prstGeom prst="line">
              <a:avLst/>
            </a:prstGeom>
            <a:ln w="28575"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530" y="4920"/>
              <a:ext cx="585" cy="725"/>
            </a:xfrm>
            <a:prstGeom prst="rect">
              <a:avLst/>
            </a:prstGeom>
            <a:noFill/>
          </p:spPr>
          <p:txBody>
            <a:bodyPr wrap="square" rtlCol="0">
              <a:spAutoFit/>
            </a:bodyPr>
            <a:p>
              <a:pPr algn="ctr"/>
              <a:r>
                <a:rPr lang="en-US" altLang="zh-CN" sz="2400">
                  <a:solidFill>
                    <a:srgbClr val="00B0F0"/>
                  </a:solidFill>
                </a:rPr>
                <a:t>+</a:t>
              </a:r>
              <a:endParaRPr lang="en-US" altLang="zh-CN" sz="2400">
                <a:solidFill>
                  <a:srgbClr val="00B0F0"/>
                </a:solidFill>
              </a:endParaRPr>
            </a:p>
          </p:txBody>
        </p:sp>
        <p:cxnSp>
          <p:nvCxnSpPr>
            <p:cNvPr id="50" name="直接连接符 49"/>
            <p:cNvCxnSpPr/>
            <p:nvPr/>
          </p:nvCxnSpPr>
          <p:spPr>
            <a:xfrm flipV="1">
              <a:off x="4815" y="4935"/>
              <a:ext cx="660" cy="1035"/>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9870" y="4980"/>
              <a:ext cx="825" cy="97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10680" y="5010"/>
              <a:ext cx="2175" cy="93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9870" y="5010"/>
              <a:ext cx="2175" cy="93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2075" y="5010"/>
              <a:ext cx="780" cy="88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0695" y="4987"/>
              <a:ext cx="2820" cy="1050"/>
              <a:chOff x="5420" y="5135"/>
              <a:chExt cx="2820" cy="1050"/>
            </a:xfrm>
          </p:grpSpPr>
          <p:cxnSp>
            <p:nvCxnSpPr>
              <p:cNvPr id="56" name="直接连接符 55"/>
              <p:cNvCxnSpPr/>
              <p:nvPr/>
            </p:nvCxnSpPr>
            <p:spPr>
              <a:xfrm flipH="1" flipV="1">
                <a:off x="6080" y="5180"/>
                <a:ext cx="2160" cy="945"/>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730" y="5195"/>
                <a:ext cx="1905" cy="990"/>
              </a:xfrm>
              <a:prstGeom prst="line">
                <a:avLst/>
              </a:prstGeom>
              <a:ln w="28575"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5420" y="5135"/>
                <a:ext cx="660" cy="1035"/>
              </a:xfrm>
              <a:prstGeom prst="line">
                <a:avLst/>
              </a:pr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cxnSp>
          <p:nvCxnSpPr>
            <p:cNvPr id="60" name="直接连接符 59"/>
            <p:cNvCxnSpPr/>
            <p:nvPr/>
          </p:nvCxnSpPr>
          <p:spPr>
            <a:xfrm flipH="1" flipV="1">
              <a:off x="13005" y="5047"/>
              <a:ext cx="555" cy="990"/>
            </a:xfrm>
            <a:prstGeom prst="line">
              <a:avLst/>
            </a:prstGeom>
            <a:ln w="28575"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86" name=" 186"/>
            <p:cNvSpPr/>
            <p:nvPr/>
          </p:nvSpPr>
          <p:spPr>
            <a:xfrm>
              <a:off x="6135" y="2460"/>
              <a:ext cx="1440" cy="1365"/>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4" name=" 186"/>
            <p:cNvSpPr/>
            <p:nvPr/>
          </p:nvSpPr>
          <p:spPr>
            <a:xfrm>
              <a:off x="7631" y="2465"/>
              <a:ext cx="1400" cy="1365"/>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5" name=" 186"/>
            <p:cNvSpPr/>
            <p:nvPr/>
          </p:nvSpPr>
          <p:spPr>
            <a:xfrm>
              <a:off x="9031" y="2470"/>
              <a:ext cx="1285" cy="1365"/>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6" name=" 186"/>
            <p:cNvSpPr/>
            <p:nvPr/>
          </p:nvSpPr>
          <p:spPr>
            <a:xfrm>
              <a:off x="10386" y="2460"/>
              <a:ext cx="1285" cy="1365"/>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7" name="任意多边形 76"/>
            <p:cNvSpPr/>
            <p:nvPr/>
          </p:nvSpPr>
          <p:spPr>
            <a:xfrm>
              <a:off x="9675" y="1903"/>
              <a:ext cx="1020" cy="1262"/>
            </a:xfrm>
            <a:custGeom>
              <a:avLst/>
              <a:gdLst>
                <a:gd name="connisteX0" fmla="*/ 0 w 647700"/>
                <a:gd name="connsiteY0" fmla="*/ 344272 h 801670"/>
                <a:gd name="connisteX1" fmla="*/ 304800 w 647700"/>
                <a:gd name="connsiteY1" fmla="*/ 10897 h 801670"/>
                <a:gd name="connisteX2" fmla="*/ 609600 w 647700"/>
                <a:gd name="connsiteY2" fmla="*/ 715747 h 801670"/>
                <a:gd name="connisteX3" fmla="*/ 581025 w 647700"/>
                <a:gd name="connsiteY3" fmla="*/ 772897 h 801670"/>
                <a:gd name="connisteX4" fmla="*/ 647700 w 647700"/>
                <a:gd name="connsiteY4" fmla="*/ 725272 h 80167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47700" h="801671">
                  <a:moveTo>
                    <a:pt x="0" y="344272"/>
                  </a:moveTo>
                  <a:cubicBezTo>
                    <a:pt x="54610" y="263627"/>
                    <a:pt x="182880" y="-63398"/>
                    <a:pt x="304800" y="10897"/>
                  </a:cubicBezTo>
                  <a:cubicBezTo>
                    <a:pt x="426720" y="85192"/>
                    <a:pt x="554355" y="563347"/>
                    <a:pt x="609600" y="715747"/>
                  </a:cubicBezTo>
                  <a:cubicBezTo>
                    <a:pt x="664845" y="868147"/>
                    <a:pt x="573405" y="770992"/>
                    <a:pt x="581025" y="772897"/>
                  </a:cubicBezTo>
                  <a:cubicBezTo>
                    <a:pt x="588645" y="774802"/>
                    <a:pt x="633730" y="736067"/>
                    <a:pt x="647700" y="725272"/>
                  </a:cubicBezTo>
                </a:path>
              </a:pathLst>
            </a:custGeom>
            <a:noFill/>
            <a:ln w="28575" cmpd="sng">
              <a:solidFill>
                <a:srgbClr val="00B05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任意多边形 77"/>
            <p:cNvSpPr/>
            <p:nvPr/>
          </p:nvSpPr>
          <p:spPr>
            <a:xfrm>
              <a:off x="7950" y="1903"/>
              <a:ext cx="1725" cy="1172"/>
            </a:xfrm>
            <a:custGeom>
              <a:avLst/>
              <a:gdLst>
                <a:gd name="connisteX0" fmla="*/ 1095375 w 1095375"/>
                <a:gd name="connsiteY0" fmla="*/ 458551 h 877651"/>
                <a:gd name="connisteX1" fmla="*/ 561975 w 1095375"/>
                <a:gd name="connsiteY1" fmla="*/ 10876 h 877651"/>
                <a:gd name="connisteX2" fmla="*/ 0 w 1095375"/>
                <a:gd name="connsiteY2" fmla="*/ 877651 h 877651"/>
              </a:gdLst>
              <a:ahLst/>
              <a:cxnLst>
                <a:cxn ang="0">
                  <a:pos x="connisteX0" y="connsiteY0"/>
                </a:cxn>
                <a:cxn ang="0">
                  <a:pos x="connisteX1" y="connsiteY1"/>
                </a:cxn>
                <a:cxn ang="0">
                  <a:pos x="connisteX2" y="connsiteY2"/>
                </a:cxn>
              </a:cxnLst>
              <a:rect l="l" t="t" r="r" b="b"/>
              <a:pathLst>
                <a:path w="1095375" h="877651">
                  <a:moveTo>
                    <a:pt x="1095375" y="458551"/>
                  </a:moveTo>
                  <a:cubicBezTo>
                    <a:pt x="1000125" y="351871"/>
                    <a:pt x="781050" y="-72944"/>
                    <a:pt x="561975" y="10876"/>
                  </a:cubicBezTo>
                  <a:cubicBezTo>
                    <a:pt x="342900" y="94696"/>
                    <a:pt x="101600" y="695406"/>
                    <a:pt x="0" y="877651"/>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递归实现优化</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406525"/>
            <a:ext cx="11009630" cy="5370830"/>
          </a:xfrm>
        </p:spPr>
        <p:txBody>
          <a:bodyPr>
            <a:normAutofit fontScale="70000"/>
          </a:bodyPr>
          <a:p>
            <a:r>
              <a:rPr lang="en-US" altLang="zh-CN"/>
              <a:t>DFT</a:t>
            </a:r>
            <a:r>
              <a:rPr lang="zh-CN" altLang="en-US"/>
              <a:t>代码：</a:t>
            </a:r>
            <a:endParaRPr lang="zh-CN" altLang="en-US"/>
          </a:p>
          <a:p>
            <a:pPr marL="0" indent="0">
              <a:buNone/>
            </a:pPr>
            <a:r>
              <a:rPr lang="zh-CN" altLang="en-US"/>
              <a:t>     void dft(node *a,int st,int step)</a:t>
            </a:r>
            <a:endParaRPr lang="zh-CN" altLang="en-US"/>
          </a:p>
          <a:p>
            <a:pPr marL="0" indent="0">
              <a:buNone/>
            </a:pPr>
            <a:r>
              <a:rPr lang="zh-CN" altLang="en-US"/>
              <a:t>     {</a:t>
            </a:r>
            <a:endParaRPr lang="zh-CN" altLang="en-US"/>
          </a:p>
          <a:p>
            <a:pPr marL="0" indent="0">
              <a:buNone/>
            </a:pPr>
            <a:r>
              <a:rPr lang="zh-CN" altLang="en-US"/>
              <a:t>	if(N==(1&lt;&lt;step)) return;</a:t>
            </a:r>
            <a:endParaRPr lang="zh-CN" altLang="en-US"/>
          </a:p>
          <a:p>
            <a:pPr marL="0" indent="0">
              <a:buNone/>
            </a:pPr>
            <a:r>
              <a:rPr lang="zh-CN" altLang="en-US"/>
              <a:t>	dft(a,st,step+1);dft(a,st+(1&lt;&lt;step),step+1);</a:t>
            </a:r>
            <a:endParaRPr lang="zh-CN" altLang="en-US"/>
          </a:p>
          <a:p>
            <a:pPr marL="0" indent="0">
              <a:buNone/>
            </a:pPr>
            <a:r>
              <a:rPr lang="zh-CN" altLang="en-US"/>
              <a:t>	for(int i=0;i&lt;(N&gt;&gt;(step+1));++i){</a:t>
            </a:r>
            <a:endParaRPr lang="zh-CN" altLang="en-US"/>
          </a:p>
          <a:p>
            <a:pPr marL="0" indent="0">
              <a:buNone/>
            </a:pPr>
            <a:r>
              <a:rPr lang="zh-CN" altLang="en-US"/>
              <a:t>	       int t</a:t>
            </a:r>
            <a:r>
              <a:rPr lang="en-US" altLang="zh-CN"/>
              <a:t>1</a:t>
            </a:r>
            <a:r>
              <a:rPr lang="zh-CN" altLang="en-US"/>
              <a:t>=st+(i&lt;&lt;(step+1))</a:t>
            </a:r>
            <a:r>
              <a:rPr lang="en-US" altLang="zh-CN"/>
              <a:t>,t2=t1+(1&lt;&lt;temp)</a:t>
            </a:r>
            <a:r>
              <a:rPr lang="zh-CN" altLang="en-US"/>
              <a:t>;</a:t>
            </a:r>
            <a:endParaRPr lang="zh-CN" altLang="en-US"/>
          </a:p>
          <a:p>
            <a:pPr marL="0" indent="0">
              <a:buNone/>
            </a:pPr>
            <a:r>
              <a:rPr lang="zh-CN" altLang="en-US"/>
              <a:t>                       </a:t>
            </a:r>
            <a:r>
              <a:rPr lang="en-US" altLang="zh-CN"/>
              <a:t>node </a:t>
            </a:r>
            <a:r>
              <a:rPr lang="zh-CN" altLang="en-US"/>
              <a:t>wt=w[i&lt;&lt;step]*a[t</a:t>
            </a:r>
            <a:r>
              <a:rPr lang="en-US" altLang="zh-CN"/>
              <a:t>2</a:t>
            </a:r>
            <a:r>
              <a:rPr lang="zh-CN" altLang="en-US"/>
              <a:t>];</a:t>
            </a:r>
            <a:endParaRPr lang="zh-CN" altLang="en-US"/>
          </a:p>
          <a:p>
            <a:pPr marL="0" indent="0">
              <a:buNone/>
            </a:pPr>
            <a:r>
              <a:rPr lang="zh-CN" altLang="en-US"/>
              <a:t>	       t[i]=a[t</a:t>
            </a:r>
            <a:r>
              <a:rPr lang="en-US" altLang="zh-CN"/>
              <a:t>1</a:t>
            </a:r>
            <a:r>
              <a:rPr lang="zh-CN" altLang="en-US"/>
              <a:t>]+wt;</a:t>
            </a:r>
            <a:endParaRPr lang="zh-CN" altLang="en-US"/>
          </a:p>
          <a:p>
            <a:pPr marL="0" indent="0">
              <a:buNone/>
            </a:pPr>
            <a:r>
              <a:rPr lang="zh-CN" altLang="en-US"/>
              <a:t>	       t[i+(N&gt;&gt;(step+1))]=a[t</a:t>
            </a:r>
            <a:r>
              <a:rPr lang="en-US" altLang="zh-CN"/>
              <a:t>1</a:t>
            </a:r>
            <a:r>
              <a:rPr lang="zh-CN" altLang="en-US"/>
              <a:t>]-wt;</a:t>
            </a:r>
            <a:endParaRPr lang="zh-CN" altLang="en-US"/>
          </a:p>
          <a:p>
            <a:pPr marL="0" indent="0">
              <a:buNone/>
            </a:pPr>
            <a:r>
              <a:rPr lang="zh-CN" altLang="en-US"/>
              <a:t>	}</a:t>
            </a:r>
            <a:endParaRPr lang="zh-CN" altLang="en-US"/>
          </a:p>
          <a:p>
            <a:pPr marL="0" indent="0">
              <a:buNone/>
            </a:pPr>
            <a:r>
              <a:rPr lang="zh-CN" altLang="en-US"/>
              <a:t>	for(int i=0;i&lt;(N&gt;&gt;step);++i)a[st+(i&lt;&lt;step)]=t[i];</a:t>
            </a:r>
            <a:endParaRPr lang="zh-CN" altLang="en-US"/>
          </a:p>
          <a:p>
            <a:pPr marL="0" indent="0">
              <a:buNone/>
            </a:pPr>
            <a:r>
              <a:rPr lang="zh-CN" altLang="en-US"/>
              <a:t>    }</a:t>
            </a:r>
            <a:endParaRPr lang="zh-CN" altLang="en-US"/>
          </a:p>
        </p:txBody>
      </p:sp>
      <p:graphicFrame>
        <p:nvGraphicFramePr>
          <p:cNvPr id="4" name="对象 3">
            <a:hlinkClick r:id="" action="ppaction://ole?verb="/>
          </p:cNvPr>
          <p:cNvGraphicFramePr>
            <a:graphicFrameLocks noChangeAspect="1"/>
          </p:cNvGraphicFramePr>
          <p:nvPr/>
        </p:nvGraphicFramePr>
        <p:xfrm>
          <a:off x="5066030" y="4102735"/>
          <a:ext cx="6884035" cy="730250"/>
        </p:xfrm>
        <a:graphic>
          <a:graphicData uri="http://schemas.openxmlformats.org/presentationml/2006/ole">
            <mc:AlternateContent xmlns:mc="http://schemas.openxmlformats.org/markup-compatibility/2006">
              <mc:Choice xmlns:v="urn:schemas-microsoft-com:vml" Requires="v">
                <p:oleObj spid="_x0000_s1025" name="" r:id="rId1" imgW="4191000" imgH="444500" progId="Equation.KSEE3">
                  <p:embed/>
                </p:oleObj>
              </mc:Choice>
              <mc:Fallback>
                <p:oleObj name="" r:id="rId1" imgW="4191000" imgH="444500" progId="Equation.KSEE3">
                  <p:embed/>
                  <p:pic>
                    <p:nvPicPr>
                      <p:cNvPr id="0" name="图片 1024"/>
                      <p:cNvPicPr/>
                      <p:nvPr/>
                    </p:nvPicPr>
                    <p:blipFill>
                      <a:blip r:embed="rId2"/>
                      <a:stretch>
                        <a:fillRect/>
                      </a:stretch>
                    </p:blipFill>
                    <p:spPr>
                      <a:xfrm>
                        <a:off x="5066030" y="4102735"/>
                        <a:ext cx="6884035" cy="730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2" name="组合 1"/>
          <p:cNvGrpSpPr/>
          <p:nvPr/>
        </p:nvGrpSpPr>
        <p:grpSpPr>
          <a:xfrm>
            <a:off x="1908175" y="1557655"/>
            <a:ext cx="7356475" cy="4192270"/>
            <a:chOff x="605" y="2453"/>
            <a:chExt cx="11585" cy="6602"/>
          </a:xfrm>
        </p:grpSpPr>
        <p:sp>
          <p:nvSpPr>
            <p:cNvPr id="46083" name="Rectangle 3"/>
            <p:cNvSpPr/>
            <p:nvPr/>
          </p:nvSpPr>
          <p:spPr>
            <a:xfrm>
              <a:off x="3475" y="2475"/>
              <a:ext cx="578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4" name="Text Box 4"/>
            <p:cNvSpPr txBox="1"/>
            <p:nvPr/>
          </p:nvSpPr>
          <p:spPr>
            <a:xfrm>
              <a:off x="3455" y="2453"/>
              <a:ext cx="580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5" name="Rectangle 5"/>
            <p:cNvSpPr/>
            <p:nvPr/>
          </p:nvSpPr>
          <p:spPr>
            <a:xfrm>
              <a:off x="1660" y="4265"/>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6" name="Text Box 6"/>
            <p:cNvSpPr txBox="1"/>
            <p:nvPr/>
          </p:nvSpPr>
          <p:spPr>
            <a:xfrm>
              <a:off x="1643" y="4243"/>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7" name="Rectangle 7"/>
            <p:cNvSpPr/>
            <p:nvPr/>
          </p:nvSpPr>
          <p:spPr>
            <a:xfrm>
              <a:off x="7670" y="4290"/>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8" name="Text Box 8"/>
            <p:cNvSpPr txBox="1"/>
            <p:nvPr/>
          </p:nvSpPr>
          <p:spPr>
            <a:xfrm>
              <a:off x="7653" y="4265"/>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9" name="Rectangle 9"/>
            <p:cNvSpPr/>
            <p:nvPr/>
          </p:nvSpPr>
          <p:spPr>
            <a:xfrm>
              <a:off x="98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0" name="Text Box 10"/>
            <p:cNvSpPr txBox="1"/>
            <p:nvPr/>
          </p:nvSpPr>
          <p:spPr>
            <a:xfrm>
              <a:off x="965" y="6285"/>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1" name="Rectangle 11"/>
            <p:cNvSpPr/>
            <p:nvPr/>
          </p:nvSpPr>
          <p:spPr>
            <a:xfrm>
              <a:off x="3800" y="6310"/>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2" name="Text Box 12"/>
            <p:cNvSpPr txBox="1"/>
            <p:nvPr/>
          </p:nvSpPr>
          <p:spPr>
            <a:xfrm>
              <a:off x="3780" y="6285"/>
              <a:ext cx="183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3" name="Rectangle 13"/>
            <p:cNvSpPr/>
            <p:nvPr/>
          </p:nvSpPr>
          <p:spPr>
            <a:xfrm>
              <a:off x="6878"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4" name="Text Box 14"/>
            <p:cNvSpPr txBox="1"/>
            <p:nvPr/>
          </p:nvSpPr>
          <p:spPr>
            <a:xfrm>
              <a:off x="6860" y="6285"/>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5" name="Rectangle 15"/>
            <p:cNvSpPr/>
            <p:nvPr/>
          </p:nvSpPr>
          <p:spPr>
            <a:xfrm>
              <a:off x="1005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6" name="Text Box 16"/>
            <p:cNvSpPr txBox="1"/>
            <p:nvPr/>
          </p:nvSpPr>
          <p:spPr>
            <a:xfrm>
              <a:off x="10035" y="6285"/>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7" name="Rectangle 17"/>
            <p:cNvSpPr/>
            <p:nvPr/>
          </p:nvSpPr>
          <p:spPr>
            <a:xfrm>
              <a:off x="623" y="8123"/>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8" name="Text Box 18"/>
            <p:cNvSpPr txBox="1"/>
            <p:nvPr/>
          </p:nvSpPr>
          <p:spPr>
            <a:xfrm>
              <a:off x="605" y="8098"/>
              <a:ext cx="115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9" name="Rectangle 19"/>
            <p:cNvSpPr/>
            <p:nvPr/>
          </p:nvSpPr>
          <p:spPr>
            <a:xfrm>
              <a:off x="209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0" name="Text Box 20"/>
            <p:cNvSpPr txBox="1"/>
            <p:nvPr/>
          </p:nvSpPr>
          <p:spPr>
            <a:xfrm>
              <a:off x="2078" y="812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1" name="Rectangle 21"/>
            <p:cNvSpPr/>
            <p:nvPr/>
          </p:nvSpPr>
          <p:spPr>
            <a:xfrm>
              <a:off x="34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2" name="Text Box 22"/>
            <p:cNvSpPr txBox="1"/>
            <p:nvPr/>
          </p:nvSpPr>
          <p:spPr>
            <a:xfrm>
              <a:off x="3458" y="812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3" name="Rectangle 23"/>
            <p:cNvSpPr/>
            <p:nvPr/>
          </p:nvSpPr>
          <p:spPr>
            <a:xfrm>
              <a:off x="4818"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4" name="Text Box 24"/>
            <p:cNvSpPr txBox="1"/>
            <p:nvPr/>
          </p:nvSpPr>
          <p:spPr>
            <a:xfrm>
              <a:off x="4800" y="8123"/>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5" name="Rectangle 25"/>
            <p:cNvSpPr/>
            <p:nvPr/>
          </p:nvSpPr>
          <p:spPr>
            <a:xfrm>
              <a:off x="6520" y="8148"/>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6" name="Text Box 26"/>
            <p:cNvSpPr txBox="1"/>
            <p:nvPr/>
          </p:nvSpPr>
          <p:spPr>
            <a:xfrm>
              <a:off x="6500" y="8123"/>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7" name="Rectangle 27"/>
            <p:cNvSpPr/>
            <p:nvPr/>
          </p:nvSpPr>
          <p:spPr>
            <a:xfrm>
              <a:off x="7880" y="812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8" name="Text Box 28"/>
            <p:cNvSpPr txBox="1"/>
            <p:nvPr/>
          </p:nvSpPr>
          <p:spPr>
            <a:xfrm>
              <a:off x="7863" y="809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9" name="Rectangle 29"/>
            <p:cNvSpPr/>
            <p:nvPr/>
          </p:nvSpPr>
          <p:spPr>
            <a:xfrm>
              <a:off x="96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0" name="Text Box 30"/>
            <p:cNvSpPr txBox="1"/>
            <p:nvPr/>
          </p:nvSpPr>
          <p:spPr>
            <a:xfrm>
              <a:off x="9658" y="812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1" name="Rectangle 31"/>
            <p:cNvSpPr/>
            <p:nvPr/>
          </p:nvSpPr>
          <p:spPr>
            <a:xfrm>
              <a:off x="1105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2" name="Text Box 32"/>
            <p:cNvSpPr txBox="1"/>
            <p:nvPr/>
          </p:nvSpPr>
          <p:spPr>
            <a:xfrm>
              <a:off x="11038" y="812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3" name="Line 33"/>
            <p:cNvSpPr/>
            <p:nvPr/>
          </p:nvSpPr>
          <p:spPr>
            <a:xfrm flipH="1">
              <a:off x="3233" y="3360"/>
              <a:ext cx="2947" cy="908"/>
            </a:xfrm>
            <a:prstGeom prst="line">
              <a:avLst/>
            </a:prstGeom>
            <a:ln w="38100" cap="flat" cmpd="sng">
              <a:solidFill>
                <a:schemeClr val="tx1"/>
              </a:solidFill>
              <a:prstDash val="solid"/>
              <a:headEnd type="none" w="med" len="med"/>
              <a:tailEnd type="none" w="med" len="med"/>
            </a:ln>
          </p:spPr>
        </p:sp>
        <p:sp>
          <p:nvSpPr>
            <p:cNvPr id="46114" name="Line 34"/>
            <p:cNvSpPr/>
            <p:nvPr/>
          </p:nvSpPr>
          <p:spPr>
            <a:xfrm>
              <a:off x="6180" y="3360"/>
              <a:ext cx="3063" cy="908"/>
            </a:xfrm>
            <a:prstGeom prst="line">
              <a:avLst/>
            </a:prstGeom>
            <a:ln w="38100" cap="flat" cmpd="sng">
              <a:solidFill>
                <a:schemeClr val="tx1"/>
              </a:solidFill>
              <a:prstDash val="solid"/>
              <a:headEnd type="none" w="med" len="med"/>
              <a:tailEnd type="none" w="med" len="med"/>
            </a:ln>
          </p:spPr>
        </p:sp>
        <p:sp>
          <p:nvSpPr>
            <p:cNvPr id="46115" name="Line 35"/>
            <p:cNvSpPr/>
            <p:nvPr/>
          </p:nvSpPr>
          <p:spPr>
            <a:xfrm flipH="1">
              <a:off x="1870" y="5175"/>
              <a:ext cx="1363" cy="1133"/>
            </a:xfrm>
            <a:prstGeom prst="line">
              <a:avLst/>
            </a:prstGeom>
            <a:ln w="38100" cap="flat" cmpd="sng">
              <a:solidFill>
                <a:schemeClr val="tx1"/>
              </a:solidFill>
              <a:prstDash val="solid"/>
              <a:headEnd type="none" w="med" len="med"/>
              <a:tailEnd type="none" w="med" len="med"/>
            </a:ln>
          </p:spPr>
        </p:sp>
        <p:sp>
          <p:nvSpPr>
            <p:cNvPr id="46116" name="Line 36"/>
            <p:cNvSpPr/>
            <p:nvPr/>
          </p:nvSpPr>
          <p:spPr>
            <a:xfrm>
              <a:off x="3233" y="5175"/>
              <a:ext cx="1472" cy="1133"/>
            </a:xfrm>
            <a:prstGeom prst="line">
              <a:avLst/>
            </a:prstGeom>
            <a:ln w="38100" cap="flat" cmpd="sng">
              <a:solidFill>
                <a:schemeClr val="tx1"/>
              </a:solidFill>
              <a:prstDash val="solid"/>
              <a:headEnd type="none" w="med" len="med"/>
              <a:tailEnd type="none" w="med" len="med"/>
            </a:ln>
          </p:spPr>
        </p:sp>
        <p:sp>
          <p:nvSpPr>
            <p:cNvPr id="46117" name="Line 37"/>
            <p:cNvSpPr/>
            <p:nvPr/>
          </p:nvSpPr>
          <p:spPr>
            <a:xfrm flipH="1">
              <a:off x="7880" y="5173"/>
              <a:ext cx="1360" cy="1135"/>
            </a:xfrm>
            <a:prstGeom prst="line">
              <a:avLst/>
            </a:prstGeom>
            <a:ln w="38100" cap="flat" cmpd="sng">
              <a:solidFill>
                <a:schemeClr val="tx1"/>
              </a:solidFill>
              <a:prstDash val="solid"/>
              <a:headEnd type="none" w="med" len="med"/>
              <a:tailEnd type="none" w="med" len="med"/>
            </a:ln>
          </p:spPr>
        </p:sp>
        <p:sp>
          <p:nvSpPr>
            <p:cNvPr id="46118" name="Line 38"/>
            <p:cNvSpPr/>
            <p:nvPr/>
          </p:nvSpPr>
          <p:spPr>
            <a:xfrm>
              <a:off x="9240" y="5173"/>
              <a:ext cx="1475" cy="1135"/>
            </a:xfrm>
            <a:prstGeom prst="line">
              <a:avLst/>
            </a:prstGeom>
            <a:ln w="38100" cap="flat" cmpd="sng">
              <a:solidFill>
                <a:schemeClr val="tx1"/>
              </a:solidFill>
              <a:prstDash val="solid"/>
              <a:headEnd type="none" w="med" len="med"/>
              <a:tailEnd type="none" w="med" len="med"/>
            </a:ln>
          </p:spPr>
        </p:sp>
        <p:sp>
          <p:nvSpPr>
            <p:cNvPr id="46119" name="Line 39"/>
            <p:cNvSpPr/>
            <p:nvPr/>
          </p:nvSpPr>
          <p:spPr>
            <a:xfrm flipH="1">
              <a:off x="1190" y="7215"/>
              <a:ext cx="680" cy="908"/>
            </a:xfrm>
            <a:prstGeom prst="line">
              <a:avLst/>
            </a:prstGeom>
            <a:ln w="38100" cap="flat" cmpd="sng">
              <a:solidFill>
                <a:schemeClr val="tx1"/>
              </a:solidFill>
              <a:prstDash val="solid"/>
              <a:headEnd type="none" w="med" len="med"/>
              <a:tailEnd type="none" w="med" len="med"/>
            </a:ln>
          </p:spPr>
        </p:sp>
        <p:sp>
          <p:nvSpPr>
            <p:cNvPr id="46120" name="Line 40"/>
            <p:cNvSpPr/>
            <p:nvPr/>
          </p:nvSpPr>
          <p:spPr>
            <a:xfrm>
              <a:off x="1870" y="7215"/>
              <a:ext cx="795" cy="908"/>
            </a:xfrm>
            <a:prstGeom prst="line">
              <a:avLst/>
            </a:prstGeom>
            <a:ln w="38100" cap="flat" cmpd="sng">
              <a:solidFill>
                <a:schemeClr val="tx1"/>
              </a:solidFill>
              <a:prstDash val="solid"/>
              <a:headEnd type="none" w="med" len="med"/>
              <a:tailEnd type="none" w="med" len="med"/>
            </a:ln>
          </p:spPr>
        </p:sp>
        <p:sp>
          <p:nvSpPr>
            <p:cNvPr id="46121" name="Line 41"/>
            <p:cNvSpPr/>
            <p:nvPr/>
          </p:nvSpPr>
          <p:spPr>
            <a:xfrm flipH="1">
              <a:off x="4025" y="7215"/>
              <a:ext cx="680" cy="908"/>
            </a:xfrm>
            <a:prstGeom prst="line">
              <a:avLst/>
            </a:prstGeom>
            <a:ln w="38100" cap="flat" cmpd="sng">
              <a:solidFill>
                <a:schemeClr val="tx1"/>
              </a:solidFill>
              <a:prstDash val="solid"/>
              <a:headEnd type="none" w="med" len="med"/>
              <a:tailEnd type="none" w="med" len="med"/>
            </a:ln>
          </p:spPr>
        </p:sp>
        <p:sp>
          <p:nvSpPr>
            <p:cNvPr id="46122" name="Line 42"/>
            <p:cNvSpPr/>
            <p:nvPr/>
          </p:nvSpPr>
          <p:spPr>
            <a:xfrm>
              <a:off x="4705" y="7215"/>
              <a:ext cx="795" cy="908"/>
            </a:xfrm>
            <a:prstGeom prst="line">
              <a:avLst/>
            </a:prstGeom>
            <a:ln w="38100" cap="flat" cmpd="sng">
              <a:solidFill>
                <a:schemeClr val="tx1"/>
              </a:solidFill>
              <a:prstDash val="solid"/>
              <a:headEnd type="none" w="med" len="med"/>
              <a:tailEnd type="none" w="med" len="med"/>
            </a:ln>
          </p:spPr>
        </p:sp>
        <p:sp>
          <p:nvSpPr>
            <p:cNvPr id="46123" name="Line 43"/>
            <p:cNvSpPr/>
            <p:nvPr/>
          </p:nvSpPr>
          <p:spPr>
            <a:xfrm flipH="1">
              <a:off x="7088" y="7215"/>
              <a:ext cx="680" cy="908"/>
            </a:xfrm>
            <a:prstGeom prst="line">
              <a:avLst/>
            </a:prstGeom>
            <a:ln w="38100" cap="flat" cmpd="sng">
              <a:solidFill>
                <a:schemeClr val="tx1"/>
              </a:solidFill>
              <a:prstDash val="solid"/>
              <a:headEnd type="none" w="med" len="med"/>
              <a:tailEnd type="none" w="med" len="med"/>
            </a:ln>
          </p:spPr>
        </p:sp>
        <p:sp>
          <p:nvSpPr>
            <p:cNvPr id="46124" name="Line 44"/>
            <p:cNvSpPr/>
            <p:nvPr/>
          </p:nvSpPr>
          <p:spPr>
            <a:xfrm>
              <a:off x="7768" y="7215"/>
              <a:ext cx="792" cy="908"/>
            </a:xfrm>
            <a:prstGeom prst="line">
              <a:avLst/>
            </a:prstGeom>
            <a:ln w="38100" cap="flat" cmpd="sng">
              <a:solidFill>
                <a:schemeClr val="tx1"/>
              </a:solidFill>
              <a:prstDash val="solid"/>
              <a:headEnd type="none" w="med" len="med"/>
              <a:tailEnd type="none" w="med" len="med"/>
            </a:ln>
          </p:spPr>
        </p:sp>
        <p:sp>
          <p:nvSpPr>
            <p:cNvPr id="46125" name="Line 45"/>
            <p:cNvSpPr/>
            <p:nvPr/>
          </p:nvSpPr>
          <p:spPr>
            <a:xfrm flipH="1">
              <a:off x="10263" y="7215"/>
              <a:ext cx="680" cy="908"/>
            </a:xfrm>
            <a:prstGeom prst="line">
              <a:avLst/>
            </a:prstGeom>
            <a:ln w="38100" cap="flat" cmpd="sng">
              <a:solidFill>
                <a:schemeClr val="tx1"/>
              </a:solidFill>
              <a:prstDash val="solid"/>
              <a:headEnd type="none" w="med" len="med"/>
              <a:tailEnd type="none" w="med" len="med"/>
            </a:ln>
          </p:spPr>
        </p:sp>
        <p:sp>
          <p:nvSpPr>
            <p:cNvPr id="46126" name="Line 46"/>
            <p:cNvSpPr/>
            <p:nvPr/>
          </p:nvSpPr>
          <p:spPr>
            <a:xfrm>
              <a:off x="10943" y="7215"/>
              <a:ext cx="792" cy="908"/>
            </a:xfrm>
            <a:prstGeom prst="line">
              <a:avLst/>
            </a:prstGeom>
            <a:ln w="381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2" name="组合 1"/>
          <p:cNvGrpSpPr/>
          <p:nvPr/>
        </p:nvGrpSpPr>
        <p:grpSpPr>
          <a:xfrm>
            <a:off x="3790950" y="1738630"/>
            <a:ext cx="3684270" cy="588010"/>
            <a:chOff x="5970" y="2738"/>
            <a:chExt cx="5802" cy="926"/>
          </a:xfrm>
        </p:grpSpPr>
        <p:sp>
          <p:nvSpPr>
            <p:cNvPr id="47107" name="Rectangle 3"/>
            <p:cNvSpPr/>
            <p:nvPr/>
          </p:nvSpPr>
          <p:spPr>
            <a:xfrm>
              <a:off x="5990" y="2760"/>
              <a:ext cx="578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7108" name="Text Box 4"/>
            <p:cNvSpPr txBox="1"/>
            <p:nvPr/>
          </p:nvSpPr>
          <p:spPr>
            <a:xfrm>
              <a:off x="5970" y="2738"/>
              <a:ext cx="580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
        <p:nvSpPr>
          <p:cNvPr id="47110" name="Text Box 6"/>
          <p:cNvSpPr txBox="1"/>
          <p:nvPr/>
        </p:nvSpPr>
        <p:spPr>
          <a:xfrm>
            <a:off x="1292225" y="2457450"/>
            <a:ext cx="9857105" cy="3046095"/>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lnSpc>
                <a:spcPct val="150000"/>
              </a:lnSpc>
              <a:spcBef>
                <a:spcPct val="0"/>
              </a:spcBef>
              <a:buNone/>
            </a:pPr>
            <a:r>
              <a:rPr lang="zh-CN" altLang="en-US" b="1" dirty="0">
                <a:latin typeface="楷体" panose="02010609060101010101" charset="-122"/>
                <a:ea typeface="楷体" panose="02010609060101010101" charset="-122"/>
                <a:cs typeface="楷体" panose="02010609060101010101" charset="-122"/>
              </a:rPr>
              <a:t>递归第</a:t>
            </a:r>
            <a:r>
              <a:rPr lang="en-US" altLang="zh-CN" b="1" dirty="0">
                <a:latin typeface="楷体" panose="02010609060101010101" charset="-122"/>
                <a:ea typeface="楷体" panose="02010609060101010101" charset="-122"/>
                <a:cs typeface="楷体" panose="02010609060101010101" charset="-122"/>
              </a:rPr>
              <a:t>0</a:t>
            </a:r>
            <a:r>
              <a:rPr lang="zh-CN" altLang="en-US" b="1" dirty="0">
                <a:latin typeface="楷体" panose="02010609060101010101" charset="-122"/>
                <a:ea typeface="楷体" panose="02010609060101010101" charset="-122"/>
                <a:cs typeface="楷体" panose="02010609060101010101" charset="-122"/>
              </a:rPr>
              <a:t>层目标</a:t>
            </a:r>
            <a:r>
              <a:rPr lang="zh-CN" altLang="en-US" dirty="0">
                <a:latin typeface="楷体" panose="02010609060101010101" charset="-122"/>
                <a:ea typeface="楷体" panose="02010609060101010101" charset="-122"/>
                <a:cs typeface="楷体" panose="02010609060101010101" charset="-122"/>
              </a:rPr>
              <a:t>:</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lnSpc>
                <a:spcPct val="150000"/>
              </a:lnSpc>
              <a:spcBef>
                <a:spcPct val="0"/>
              </a:spcBef>
              <a:buNone/>
            </a:pPr>
            <a:r>
              <a:rPr lang="zh-CN" altLang="en-US" dirty="0">
                <a:latin typeface="楷体" panose="02010609060101010101" charset="-122"/>
                <a:ea typeface="楷体" panose="02010609060101010101" charset="-122"/>
                <a:cs typeface="楷体" panose="02010609060101010101" charset="-122"/>
              </a:rPr>
              <a:t>求多项式</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lnSpc>
                <a:spcPct val="150000"/>
              </a:lnSpc>
              <a:spcBef>
                <a:spcPct val="0"/>
              </a:spcBef>
              <a:buNone/>
            </a:pPr>
            <a:r>
              <a:rPr lang="zh-CN" altLang="en-US" dirty="0">
                <a:latin typeface="楷体" panose="02010609060101010101" charset="-122"/>
                <a:ea typeface="楷体" panose="02010609060101010101" charset="-122"/>
                <a:cs typeface="楷体" panose="02010609060101010101" charset="-122"/>
              </a:rPr>
              <a:t>的取值。其中</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lnSpc>
                <a:spcPct val="150000"/>
              </a:lnSpc>
              <a:spcBef>
                <a:spcPct val="0"/>
              </a:spcBef>
              <a:buNone/>
            </a:pPr>
            <a:r>
              <a:rPr lang="zh-CN" altLang="en-US" u="sng" dirty="0">
                <a:latin typeface="楷体" panose="02010609060101010101" charset="-122"/>
                <a:ea typeface="楷体" panose="02010609060101010101" charset="-122"/>
                <a:cs typeface="楷体" panose="02010609060101010101" charset="-122"/>
              </a:rPr>
              <a:t>求出之后，一共有8个值。</a:t>
            </a:r>
            <a:endParaRPr lang="zh-CN" altLang="en-US" u="sng" dirty="0">
              <a:latin typeface="楷体" panose="02010609060101010101" charset="-122"/>
              <a:ea typeface="楷体" panose="02010609060101010101" charset="-122"/>
              <a:cs typeface="楷体" panose="02010609060101010101" charset="-122"/>
            </a:endParaRPr>
          </a:p>
        </p:txBody>
      </p:sp>
      <p:graphicFrame>
        <p:nvGraphicFramePr>
          <p:cNvPr id="47111" name="对象 47110"/>
          <p:cNvGraphicFramePr>
            <a:graphicFrameLocks noChangeAspect="1"/>
          </p:cNvGraphicFramePr>
          <p:nvPr/>
        </p:nvGraphicFramePr>
        <p:xfrm>
          <a:off x="2970213" y="3350895"/>
          <a:ext cx="7989887" cy="646113"/>
        </p:xfrm>
        <a:graphic>
          <a:graphicData uri="http://schemas.openxmlformats.org/presentationml/2006/ole">
            <mc:AlternateContent xmlns:mc="http://schemas.openxmlformats.org/markup-compatibility/2006">
              <mc:Choice xmlns:v="urn:schemas-microsoft-com:vml" Requires="v">
                <p:oleObj spid="_x0000_s3077" name="" r:id="rId1" imgW="3416300" imgH="241300" progId="Equation.3">
                  <p:embed/>
                </p:oleObj>
              </mc:Choice>
              <mc:Fallback>
                <p:oleObj name="" r:id="rId1" imgW="3416300" imgH="241300" progId="Equation.3">
                  <p:embed/>
                  <p:pic>
                    <p:nvPicPr>
                      <p:cNvPr id="0" name="图片 3076"/>
                      <p:cNvPicPr/>
                      <p:nvPr/>
                    </p:nvPicPr>
                    <p:blipFill>
                      <a:blip r:embed="rId2"/>
                      <a:stretch>
                        <a:fillRect/>
                      </a:stretch>
                    </p:blipFill>
                    <p:spPr>
                      <a:xfrm>
                        <a:off x="2970213" y="3350895"/>
                        <a:ext cx="7989887" cy="646113"/>
                      </a:xfrm>
                      <a:prstGeom prst="rect">
                        <a:avLst/>
                      </a:prstGeom>
                      <a:noFill/>
                      <a:ln w="38100">
                        <a:noFill/>
                        <a:miter/>
                      </a:ln>
                    </p:spPr>
                  </p:pic>
                </p:oleObj>
              </mc:Fallback>
            </mc:AlternateContent>
          </a:graphicData>
        </a:graphic>
      </p:graphicFrame>
      <p:graphicFrame>
        <p:nvGraphicFramePr>
          <p:cNvPr id="47112" name="对象 47111"/>
          <p:cNvGraphicFramePr>
            <a:graphicFrameLocks noChangeAspect="1"/>
          </p:cNvGraphicFramePr>
          <p:nvPr/>
        </p:nvGraphicFramePr>
        <p:xfrm>
          <a:off x="3790950" y="4102100"/>
          <a:ext cx="5562600" cy="647700"/>
        </p:xfrm>
        <a:graphic>
          <a:graphicData uri="http://schemas.openxmlformats.org/presentationml/2006/ole">
            <mc:AlternateContent xmlns:mc="http://schemas.openxmlformats.org/markup-compatibility/2006">
              <mc:Choice xmlns:v="urn:schemas-microsoft-com:vml" Requires="v">
                <p:oleObj spid="_x0000_s3076" name="" r:id="rId3" imgW="2070735" imgH="241300" progId="Equation.3">
                  <p:embed/>
                </p:oleObj>
              </mc:Choice>
              <mc:Fallback>
                <p:oleObj name="" r:id="rId3" imgW="2070735" imgH="241300" progId="Equation.3">
                  <p:embed/>
                  <p:pic>
                    <p:nvPicPr>
                      <p:cNvPr id="0" name="图片 3075"/>
                      <p:cNvPicPr/>
                      <p:nvPr/>
                    </p:nvPicPr>
                    <p:blipFill>
                      <a:blip r:embed="rId4"/>
                      <a:stretch>
                        <a:fillRect/>
                      </a:stretch>
                    </p:blipFill>
                    <p:spPr>
                      <a:xfrm>
                        <a:off x="3790950" y="4102100"/>
                        <a:ext cx="5562600" cy="647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10"/>
                                        </p:tgtEl>
                                        <p:attrNameLst>
                                          <p:attrName>style.visibility</p:attrName>
                                        </p:attrNameLst>
                                      </p:cBhvr>
                                      <p:to>
                                        <p:strVal val="visible"/>
                                      </p:to>
                                    </p:set>
                                    <p:anim calcmode="lin" valueType="num">
                                      <p:cBhvr additive="base">
                                        <p:cTn id="13" dur="500" fill="hold"/>
                                        <p:tgtEl>
                                          <p:spTgt spid="47110"/>
                                        </p:tgtEl>
                                        <p:attrNameLst>
                                          <p:attrName>ppt_x</p:attrName>
                                        </p:attrNameLst>
                                      </p:cBhvr>
                                      <p:tavLst>
                                        <p:tav tm="0">
                                          <p:val>
                                            <p:strVal val="#ppt_x"/>
                                          </p:val>
                                        </p:tav>
                                        <p:tav tm="100000">
                                          <p:val>
                                            <p:strVal val="#ppt_x"/>
                                          </p:val>
                                        </p:tav>
                                      </p:tavLst>
                                    </p:anim>
                                    <p:anim calcmode="lin" valueType="num">
                                      <p:cBhvr additive="base">
                                        <p:cTn id="14" dur="500" fill="hold"/>
                                        <p:tgtEl>
                                          <p:spTgt spid="471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11"/>
                                        </p:tgtEl>
                                        <p:attrNameLst>
                                          <p:attrName>style.visibility</p:attrName>
                                        </p:attrNameLst>
                                      </p:cBhvr>
                                      <p:to>
                                        <p:strVal val="visible"/>
                                      </p:to>
                                    </p:set>
                                    <p:anim calcmode="lin" valueType="num">
                                      <p:cBhvr additive="base">
                                        <p:cTn id="17" dur="500" fill="hold"/>
                                        <p:tgtEl>
                                          <p:spTgt spid="47111"/>
                                        </p:tgtEl>
                                        <p:attrNameLst>
                                          <p:attrName>ppt_x</p:attrName>
                                        </p:attrNameLst>
                                      </p:cBhvr>
                                      <p:tavLst>
                                        <p:tav tm="0">
                                          <p:val>
                                            <p:strVal val="#ppt_x"/>
                                          </p:val>
                                        </p:tav>
                                        <p:tav tm="100000">
                                          <p:val>
                                            <p:strVal val="#ppt_x"/>
                                          </p:val>
                                        </p:tav>
                                      </p:tavLst>
                                    </p:anim>
                                    <p:anim calcmode="lin" valueType="num">
                                      <p:cBhvr additive="base">
                                        <p:cTn id="18" dur="500" fill="hold"/>
                                        <p:tgtEl>
                                          <p:spTgt spid="471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12"/>
                                        </p:tgtEl>
                                        <p:attrNameLst>
                                          <p:attrName>style.visibility</p:attrName>
                                        </p:attrNameLst>
                                      </p:cBhvr>
                                      <p:to>
                                        <p:strVal val="visible"/>
                                      </p:to>
                                    </p:set>
                                    <p:anim calcmode="lin" valueType="num">
                                      <p:cBhvr additive="base">
                                        <p:cTn id="21" dur="500" fill="hold"/>
                                        <p:tgtEl>
                                          <p:spTgt spid="47112"/>
                                        </p:tgtEl>
                                        <p:attrNameLst>
                                          <p:attrName>ppt_x</p:attrName>
                                        </p:attrNameLst>
                                      </p:cBhvr>
                                      <p:tavLst>
                                        <p:tav tm="0">
                                          <p:val>
                                            <p:strVal val="#ppt_x"/>
                                          </p:val>
                                        </p:tav>
                                        <p:tav tm="100000">
                                          <p:val>
                                            <p:strVal val="#ppt_x"/>
                                          </p:val>
                                        </p:tav>
                                      </p:tavLst>
                                    </p:anim>
                                    <p:anim calcmode="lin" valueType="num">
                                      <p:cBhvr additive="base">
                                        <p:cTn id="22" dur="500" fill="hold"/>
                                        <p:tgtEl>
                                          <p:spTgt spid="47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2" name="组合 1"/>
          <p:cNvGrpSpPr/>
          <p:nvPr/>
        </p:nvGrpSpPr>
        <p:grpSpPr>
          <a:xfrm>
            <a:off x="2567305" y="1741805"/>
            <a:ext cx="5905500" cy="603885"/>
            <a:chOff x="4043" y="2743"/>
            <a:chExt cx="9300" cy="951"/>
          </a:xfrm>
        </p:grpSpPr>
        <p:sp>
          <p:nvSpPr>
            <p:cNvPr id="48131" name="Rectangle 3"/>
            <p:cNvSpPr/>
            <p:nvPr/>
          </p:nvSpPr>
          <p:spPr>
            <a:xfrm>
              <a:off x="4060" y="2765"/>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8132" name="Text Box 4"/>
            <p:cNvSpPr txBox="1"/>
            <p:nvPr/>
          </p:nvSpPr>
          <p:spPr>
            <a:xfrm>
              <a:off x="4043" y="2743"/>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8133" name="Rectangle 5"/>
            <p:cNvSpPr/>
            <p:nvPr/>
          </p:nvSpPr>
          <p:spPr>
            <a:xfrm>
              <a:off x="10070" y="2790"/>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8134" name="Text Box 6"/>
            <p:cNvSpPr txBox="1"/>
            <p:nvPr/>
          </p:nvSpPr>
          <p:spPr>
            <a:xfrm>
              <a:off x="10053" y="2765"/>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
        <p:nvSpPr>
          <p:cNvPr id="48136" name="Text Box 8"/>
          <p:cNvSpPr txBox="1"/>
          <p:nvPr/>
        </p:nvSpPr>
        <p:spPr>
          <a:xfrm>
            <a:off x="1132840" y="2543175"/>
            <a:ext cx="9674860" cy="3538220"/>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rPr>
              <a:t>递归第</a:t>
            </a:r>
            <a:r>
              <a:rPr lang="en-US" altLang="zh-CN" b="1" dirty="0">
                <a:latin typeface="楷体" panose="02010609060101010101" charset="-122"/>
                <a:ea typeface="楷体" panose="02010609060101010101" charset="-122"/>
                <a:cs typeface="楷体" panose="02010609060101010101" charset="-122"/>
              </a:rPr>
              <a:t>1</a:t>
            </a:r>
            <a:r>
              <a:rPr lang="zh-CN" altLang="en-US" b="1" dirty="0">
                <a:latin typeface="楷体" panose="02010609060101010101" charset="-122"/>
                <a:ea typeface="楷体" panose="02010609060101010101" charset="-122"/>
                <a:cs typeface="楷体" panose="02010609060101010101" charset="-122"/>
              </a:rPr>
              <a:t>层目标</a:t>
            </a:r>
            <a:r>
              <a:rPr lang="zh-CN" altLang="en-US" dirty="0">
                <a:latin typeface="楷体" panose="02010609060101010101" charset="-122"/>
                <a:ea typeface="楷体" panose="02010609060101010101" charset="-122"/>
                <a:cs typeface="楷体" panose="02010609060101010101" charset="-122"/>
              </a:rPr>
              <a:t>:</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分解多项式。现在求</a:t>
            </a:r>
            <a:r>
              <a:rPr lang="en-US" altLang="zh-CN" dirty="0">
                <a:latin typeface="楷体" panose="02010609060101010101" charset="-122"/>
                <a:ea typeface="楷体" panose="02010609060101010101" charset="-122"/>
                <a:cs typeface="楷体" panose="02010609060101010101" charset="-122"/>
              </a:rPr>
              <a:t>2</a:t>
            </a:r>
            <a:r>
              <a:rPr lang="zh-CN" altLang="en-US" dirty="0">
                <a:latin typeface="楷体" panose="02010609060101010101" charset="-122"/>
                <a:ea typeface="楷体" panose="02010609060101010101" charset="-122"/>
                <a:cs typeface="楷体" panose="02010609060101010101" charset="-122"/>
              </a:rPr>
              <a:t>个多项式</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的取值。其中</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求出之后，也一共只有8个值。</a:t>
            </a:r>
            <a:endParaRPr lang="zh-CN" altLang="en-US" dirty="0">
              <a:latin typeface="楷体" panose="02010609060101010101" charset="-122"/>
              <a:ea typeface="楷体" panose="02010609060101010101" charset="-122"/>
              <a:cs typeface="楷体" panose="02010609060101010101" charset="-122"/>
            </a:endParaRPr>
          </a:p>
        </p:txBody>
      </p:sp>
      <p:grpSp>
        <p:nvGrpSpPr>
          <p:cNvPr id="3" name="组合 2"/>
          <p:cNvGrpSpPr/>
          <p:nvPr/>
        </p:nvGrpSpPr>
        <p:grpSpPr>
          <a:xfrm>
            <a:off x="1228725" y="3666490"/>
            <a:ext cx="9086850" cy="1344930"/>
            <a:chOff x="1935" y="5774"/>
            <a:chExt cx="14310" cy="2118"/>
          </a:xfrm>
        </p:grpSpPr>
        <p:graphicFrame>
          <p:nvGraphicFramePr>
            <p:cNvPr id="48137" name="对象 48136"/>
            <p:cNvGraphicFramePr>
              <a:graphicFrameLocks noChangeAspect="1"/>
            </p:cNvGraphicFramePr>
            <p:nvPr/>
          </p:nvGraphicFramePr>
          <p:xfrm>
            <a:off x="1935" y="5777"/>
            <a:ext cx="6785" cy="1017"/>
          </p:xfrm>
          <a:graphic>
            <a:graphicData uri="http://schemas.openxmlformats.org/presentationml/2006/ole">
              <mc:AlternateContent xmlns:mc="http://schemas.openxmlformats.org/markup-compatibility/2006">
                <mc:Choice xmlns:v="urn:schemas-microsoft-com:vml" Requires="v">
                  <p:oleObj spid="_x0000_s3080" name="" r:id="rId1" imgW="1842135" imgH="241300" progId="Equation.3">
                    <p:embed/>
                  </p:oleObj>
                </mc:Choice>
                <mc:Fallback>
                  <p:oleObj name="" r:id="rId1" imgW="1842135" imgH="241300" progId="Equation.3">
                    <p:embed/>
                    <p:pic>
                      <p:nvPicPr>
                        <p:cNvPr id="0" name="图片 3079"/>
                        <p:cNvPicPr/>
                        <p:nvPr/>
                      </p:nvPicPr>
                      <p:blipFill>
                        <a:blip r:embed="rId2"/>
                        <a:stretch>
                          <a:fillRect/>
                        </a:stretch>
                      </p:blipFill>
                      <p:spPr>
                        <a:xfrm>
                          <a:off x="1935" y="5777"/>
                          <a:ext cx="6785" cy="1017"/>
                        </a:xfrm>
                        <a:prstGeom prst="rect">
                          <a:avLst/>
                        </a:prstGeom>
                        <a:noFill/>
                        <a:ln w="38100">
                          <a:noFill/>
                          <a:miter/>
                        </a:ln>
                      </p:spPr>
                    </p:pic>
                  </p:oleObj>
                </mc:Fallback>
              </mc:AlternateContent>
            </a:graphicData>
          </a:graphic>
        </p:graphicFrame>
        <p:graphicFrame>
          <p:nvGraphicFramePr>
            <p:cNvPr id="48138" name="对象 48137"/>
            <p:cNvGraphicFramePr>
              <a:graphicFrameLocks noChangeAspect="1"/>
            </p:cNvGraphicFramePr>
            <p:nvPr/>
          </p:nvGraphicFramePr>
          <p:xfrm>
            <a:off x="9603" y="5774"/>
            <a:ext cx="6642" cy="1020"/>
          </p:xfrm>
          <a:graphic>
            <a:graphicData uri="http://schemas.openxmlformats.org/presentationml/2006/ole">
              <mc:AlternateContent xmlns:mc="http://schemas.openxmlformats.org/markup-compatibility/2006">
                <mc:Choice xmlns:v="urn:schemas-microsoft-com:vml" Requires="v">
                  <p:oleObj spid="_x0000_s3079" name="" r:id="rId3" imgW="1804035" imgH="241300" progId="Equation.3">
                    <p:embed/>
                  </p:oleObj>
                </mc:Choice>
                <mc:Fallback>
                  <p:oleObj name="" r:id="rId3" imgW="1804035" imgH="241300" progId="Equation.3">
                    <p:embed/>
                    <p:pic>
                      <p:nvPicPr>
                        <p:cNvPr id="0" name="图片 3078"/>
                        <p:cNvPicPr/>
                        <p:nvPr/>
                      </p:nvPicPr>
                      <p:blipFill>
                        <a:blip r:embed="rId4"/>
                        <a:stretch>
                          <a:fillRect/>
                        </a:stretch>
                      </p:blipFill>
                      <p:spPr>
                        <a:xfrm>
                          <a:off x="9603" y="5774"/>
                          <a:ext cx="6642" cy="1020"/>
                        </a:xfrm>
                        <a:prstGeom prst="rect">
                          <a:avLst/>
                        </a:prstGeom>
                        <a:noFill/>
                        <a:ln w="38100">
                          <a:noFill/>
                          <a:miter/>
                        </a:ln>
                      </p:spPr>
                    </p:pic>
                  </p:oleObj>
                </mc:Fallback>
              </mc:AlternateContent>
            </a:graphicData>
          </a:graphic>
        </p:graphicFrame>
        <p:graphicFrame>
          <p:nvGraphicFramePr>
            <p:cNvPr id="48139" name="对象 48138"/>
            <p:cNvGraphicFramePr>
              <a:graphicFrameLocks noChangeAspect="1"/>
            </p:cNvGraphicFramePr>
            <p:nvPr/>
          </p:nvGraphicFramePr>
          <p:xfrm>
            <a:off x="5860" y="6920"/>
            <a:ext cx="5053" cy="972"/>
          </p:xfrm>
          <a:graphic>
            <a:graphicData uri="http://schemas.openxmlformats.org/presentationml/2006/ole">
              <mc:AlternateContent xmlns:mc="http://schemas.openxmlformats.org/markup-compatibility/2006">
                <mc:Choice xmlns:v="urn:schemas-microsoft-com:vml" Requires="v">
                  <p:oleObj spid="_x0000_s3078" name="" r:id="rId5" imgW="1195070" imgH="228600" progId="Equation.3">
                    <p:embed/>
                  </p:oleObj>
                </mc:Choice>
                <mc:Fallback>
                  <p:oleObj name="" r:id="rId5" imgW="1195070" imgH="228600" progId="Equation.3">
                    <p:embed/>
                    <p:pic>
                      <p:nvPicPr>
                        <p:cNvPr id="0" name="图片 3077"/>
                        <p:cNvPicPr/>
                        <p:nvPr/>
                      </p:nvPicPr>
                      <p:blipFill>
                        <a:blip r:embed="rId6"/>
                        <a:stretch>
                          <a:fillRect/>
                        </a:stretch>
                      </p:blipFill>
                      <p:spPr>
                        <a:xfrm>
                          <a:off x="5860" y="6920"/>
                          <a:ext cx="5053" cy="97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6"/>
                                        </p:tgtEl>
                                        <p:attrNameLst>
                                          <p:attrName>style.visibility</p:attrName>
                                        </p:attrNameLst>
                                      </p:cBhvr>
                                      <p:to>
                                        <p:strVal val="visible"/>
                                      </p:to>
                                    </p:set>
                                    <p:anim calcmode="lin" valueType="num">
                                      <p:cBhvr additive="base">
                                        <p:cTn id="13" dur="500" fill="hold"/>
                                        <p:tgtEl>
                                          <p:spTgt spid="48136"/>
                                        </p:tgtEl>
                                        <p:attrNameLst>
                                          <p:attrName>ppt_x</p:attrName>
                                        </p:attrNameLst>
                                      </p:cBhvr>
                                      <p:tavLst>
                                        <p:tav tm="0">
                                          <p:val>
                                            <p:strVal val="#ppt_x"/>
                                          </p:val>
                                        </p:tav>
                                        <p:tav tm="100000">
                                          <p:val>
                                            <p:strVal val="#ppt_x"/>
                                          </p:val>
                                        </p:tav>
                                      </p:tavLst>
                                    </p:anim>
                                    <p:anim calcmode="lin" valueType="num">
                                      <p:cBhvr additive="base">
                                        <p:cTn id="14" dur="500" fill="hold"/>
                                        <p:tgtEl>
                                          <p:spTgt spid="481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普通方法</a:t>
            </a:r>
            <a:endParaRPr lang="zh-CN" altLang="en-US">
              <a:latin typeface="黑体" panose="02010609060101010101" charset="-122"/>
              <a:ea typeface="黑体" panose="02010609060101010101" charset="-122"/>
            </a:endParaRPr>
          </a:p>
        </p:txBody>
      </p:sp>
      <p:graphicFrame>
        <p:nvGraphicFramePr>
          <p:cNvPr id="4" name="内容占位符 3">
            <a:hlinkClick r:id="" action="ppaction://ole?verb="/>
          </p:cNvPr>
          <p:cNvGraphicFramePr>
            <a:graphicFrameLocks noChangeAspect="1"/>
          </p:cNvGraphicFramePr>
          <p:nvPr>
            <p:ph idx="1"/>
          </p:nvPr>
        </p:nvGraphicFramePr>
        <p:xfrm>
          <a:off x="987425" y="1369695"/>
          <a:ext cx="8135620" cy="2759075"/>
        </p:xfrm>
        <a:graphic>
          <a:graphicData uri="http://schemas.openxmlformats.org/presentationml/2006/ole">
            <mc:AlternateContent xmlns:mc="http://schemas.openxmlformats.org/markup-compatibility/2006">
              <mc:Choice xmlns:v="urn:schemas-microsoft-com:vml" Requires="v">
                <p:oleObj spid="_x0000_s2049" name="" r:id="rId1" imgW="4419600" imgH="1498600" progId="Equation.KSEE3">
                  <p:embed/>
                </p:oleObj>
              </mc:Choice>
              <mc:Fallback>
                <p:oleObj name="" r:id="rId1" imgW="4419600" imgH="1498600" progId="Equation.KSEE3">
                  <p:embed/>
                  <p:pic>
                    <p:nvPicPr>
                      <p:cNvPr id="0" name="图片 2048"/>
                      <p:cNvPicPr/>
                      <p:nvPr/>
                    </p:nvPicPr>
                    <p:blipFill>
                      <a:blip r:embed="rId2"/>
                      <a:stretch>
                        <a:fillRect/>
                      </a:stretch>
                    </p:blipFill>
                    <p:spPr>
                      <a:xfrm>
                        <a:off x="987425" y="1369695"/>
                        <a:ext cx="8135620" cy="27590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2" name="组合 1"/>
          <p:cNvGrpSpPr/>
          <p:nvPr/>
        </p:nvGrpSpPr>
        <p:grpSpPr>
          <a:xfrm>
            <a:off x="2136775" y="1656080"/>
            <a:ext cx="6911340" cy="590550"/>
            <a:chOff x="3365" y="2608"/>
            <a:chExt cx="10884" cy="930"/>
          </a:xfrm>
        </p:grpSpPr>
        <p:sp>
          <p:nvSpPr>
            <p:cNvPr id="49155" name="Rectangle 3"/>
            <p:cNvSpPr/>
            <p:nvPr/>
          </p:nvSpPr>
          <p:spPr>
            <a:xfrm>
              <a:off x="3383" y="263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9156" name="Text Box 4"/>
            <p:cNvSpPr txBox="1"/>
            <p:nvPr/>
          </p:nvSpPr>
          <p:spPr>
            <a:xfrm>
              <a:off x="3365" y="260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9157" name="Rectangle 5"/>
            <p:cNvSpPr/>
            <p:nvPr/>
          </p:nvSpPr>
          <p:spPr>
            <a:xfrm>
              <a:off x="6200" y="2633"/>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9158" name="Text Box 6"/>
            <p:cNvSpPr txBox="1"/>
            <p:nvPr/>
          </p:nvSpPr>
          <p:spPr>
            <a:xfrm>
              <a:off x="6180" y="2608"/>
              <a:ext cx="183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9159" name="Rectangle 7"/>
            <p:cNvSpPr/>
            <p:nvPr/>
          </p:nvSpPr>
          <p:spPr>
            <a:xfrm>
              <a:off x="9278" y="263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9160" name="Text Box 8"/>
            <p:cNvSpPr txBox="1"/>
            <p:nvPr/>
          </p:nvSpPr>
          <p:spPr>
            <a:xfrm>
              <a:off x="9260" y="260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9161" name="Rectangle 9"/>
            <p:cNvSpPr/>
            <p:nvPr/>
          </p:nvSpPr>
          <p:spPr>
            <a:xfrm>
              <a:off x="12453" y="263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9162" name="Text Box 10"/>
            <p:cNvSpPr txBox="1"/>
            <p:nvPr/>
          </p:nvSpPr>
          <p:spPr>
            <a:xfrm>
              <a:off x="12435" y="260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
        <p:nvSpPr>
          <p:cNvPr id="49164" name="Text Box 12"/>
          <p:cNvSpPr txBox="1"/>
          <p:nvPr/>
        </p:nvSpPr>
        <p:spPr>
          <a:xfrm>
            <a:off x="1119505" y="2524125"/>
            <a:ext cx="9540875" cy="4030980"/>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rPr>
              <a:t>递归第</a:t>
            </a:r>
            <a:r>
              <a:rPr lang="en-US" altLang="zh-CN" b="1" dirty="0">
                <a:latin typeface="楷体" panose="02010609060101010101" charset="-122"/>
                <a:ea typeface="楷体" panose="02010609060101010101" charset="-122"/>
                <a:cs typeface="楷体" panose="02010609060101010101" charset="-122"/>
              </a:rPr>
              <a:t>2</a:t>
            </a:r>
            <a:r>
              <a:rPr lang="zh-CN" altLang="en-US" b="1" dirty="0">
                <a:latin typeface="楷体" panose="02010609060101010101" charset="-122"/>
                <a:ea typeface="楷体" panose="02010609060101010101" charset="-122"/>
                <a:cs typeface="楷体" panose="02010609060101010101" charset="-122"/>
              </a:rPr>
              <a:t>层目标</a:t>
            </a:r>
            <a:r>
              <a:rPr lang="zh-CN" altLang="en-US" dirty="0">
                <a:latin typeface="楷体" panose="02010609060101010101" charset="-122"/>
                <a:ea typeface="楷体" panose="02010609060101010101" charset="-122"/>
                <a:cs typeface="楷体" panose="02010609060101010101" charset="-122"/>
              </a:rPr>
              <a:t>:</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分解多项式。现在求</a:t>
            </a:r>
            <a:r>
              <a:rPr lang="en-US" altLang="zh-CN" dirty="0">
                <a:latin typeface="楷体" panose="02010609060101010101" charset="-122"/>
                <a:ea typeface="楷体" panose="02010609060101010101" charset="-122"/>
                <a:cs typeface="楷体" panose="02010609060101010101" charset="-122"/>
              </a:rPr>
              <a:t>4</a:t>
            </a:r>
            <a:r>
              <a:rPr lang="zh-CN" altLang="en-US" dirty="0">
                <a:latin typeface="楷体" panose="02010609060101010101" charset="-122"/>
                <a:ea typeface="楷体" panose="02010609060101010101" charset="-122"/>
                <a:cs typeface="楷体" panose="02010609060101010101" charset="-122"/>
              </a:rPr>
              <a:t>个多项式</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的取值。其中</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求出之后，也一共有8个值。</a:t>
            </a:r>
            <a:endParaRPr lang="zh-CN" altLang="en-US" dirty="0">
              <a:latin typeface="楷体" panose="02010609060101010101" charset="-122"/>
              <a:ea typeface="楷体" panose="02010609060101010101" charset="-122"/>
              <a:cs typeface="楷体" panose="02010609060101010101" charset="-122"/>
            </a:endParaRPr>
          </a:p>
        </p:txBody>
      </p:sp>
      <p:grpSp>
        <p:nvGrpSpPr>
          <p:cNvPr id="3" name="组合 2"/>
          <p:cNvGrpSpPr/>
          <p:nvPr/>
        </p:nvGrpSpPr>
        <p:grpSpPr>
          <a:xfrm>
            <a:off x="2343150" y="3663315"/>
            <a:ext cx="6028055" cy="1843405"/>
            <a:chOff x="3690" y="5769"/>
            <a:chExt cx="9493" cy="2903"/>
          </a:xfrm>
        </p:grpSpPr>
        <p:graphicFrame>
          <p:nvGraphicFramePr>
            <p:cNvPr id="49165" name="对象 49164"/>
            <p:cNvGraphicFramePr>
              <a:graphicFrameLocks noChangeAspect="1"/>
            </p:cNvGraphicFramePr>
            <p:nvPr/>
          </p:nvGraphicFramePr>
          <p:xfrm>
            <a:off x="3690" y="5769"/>
            <a:ext cx="3975" cy="965"/>
          </p:xfrm>
          <a:graphic>
            <a:graphicData uri="http://schemas.openxmlformats.org/presentationml/2006/ole">
              <mc:AlternateContent xmlns:mc="http://schemas.openxmlformats.org/markup-compatibility/2006">
                <mc:Choice xmlns:v="urn:schemas-microsoft-com:vml" Requires="v">
                  <p:oleObj spid="_x0000_s3084" name="" r:id="rId1" imgW="1080770" imgH="228600" progId="Equation.3">
                    <p:embed/>
                  </p:oleObj>
                </mc:Choice>
                <mc:Fallback>
                  <p:oleObj name="" r:id="rId1" imgW="1080770" imgH="228600" progId="Equation.3">
                    <p:embed/>
                    <p:pic>
                      <p:nvPicPr>
                        <p:cNvPr id="0" name="图片 3083"/>
                        <p:cNvPicPr/>
                        <p:nvPr/>
                      </p:nvPicPr>
                      <p:blipFill>
                        <a:blip r:embed="rId2"/>
                        <a:stretch>
                          <a:fillRect/>
                        </a:stretch>
                      </p:blipFill>
                      <p:spPr>
                        <a:xfrm>
                          <a:off x="3690" y="5769"/>
                          <a:ext cx="3975" cy="965"/>
                        </a:xfrm>
                        <a:prstGeom prst="rect">
                          <a:avLst/>
                        </a:prstGeom>
                        <a:noFill/>
                        <a:ln w="38100">
                          <a:noFill/>
                          <a:miter/>
                        </a:ln>
                      </p:spPr>
                    </p:pic>
                  </p:oleObj>
                </mc:Fallback>
              </mc:AlternateContent>
            </a:graphicData>
          </a:graphic>
        </p:graphicFrame>
        <p:graphicFrame>
          <p:nvGraphicFramePr>
            <p:cNvPr id="49166" name="对象 49165"/>
            <p:cNvGraphicFramePr>
              <a:graphicFrameLocks noChangeAspect="1"/>
            </p:cNvGraphicFramePr>
            <p:nvPr/>
          </p:nvGraphicFramePr>
          <p:xfrm>
            <a:off x="9253" y="5769"/>
            <a:ext cx="3930" cy="965"/>
          </p:xfrm>
          <a:graphic>
            <a:graphicData uri="http://schemas.openxmlformats.org/presentationml/2006/ole">
              <mc:AlternateContent xmlns:mc="http://schemas.openxmlformats.org/markup-compatibility/2006">
                <mc:Choice xmlns:v="urn:schemas-microsoft-com:vml" Requires="v">
                  <p:oleObj spid="_x0000_s3083" name="" r:id="rId3" imgW="1068070" imgH="228600" progId="Equation.3">
                    <p:embed/>
                  </p:oleObj>
                </mc:Choice>
                <mc:Fallback>
                  <p:oleObj name="" r:id="rId3" imgW="1068070" imgH="228600" progId="Equation.3">
                    <p:embed/>
                    <p:pic>
                      <p:nvPicPr>
                        <p:cNvPr id="0" name="图片 3082"/>
                        <p:cNvPicPr/>
                        <p:nvPr/>
                      </p:nvPicPr>
                      <p:blipFill>
                        <a:blip r:embed="rId4"/>
                        <a:stretch>
                          <a:fillRect/>
                        </a:stretch>
                      </p:blipFill>
                      <p:spPr>
                        <a:xfrm>
                          <a:off x="9253" y="5769"/>
                          <a:ext cx="3930" cy="965"/>
                        </a:xfrm>
                        <a:prstGeom prst="rect">
                          <a:avLst/>
                        </a:prstGeom>
                        <a:noFill/>
                        <a:ln w="38100">
                          <a:noFill/>
                          <a:miter/>
                        </a:ln>
                      </p:spPr>
                    </p:pic>
                  </p:oleObj>
                </mc:Fallback>
              </mc:AlternateContent>
            </a:graphicData>
          </a:graphic>
        </p:graphicFrame>
        <p:graphicFrame>
          <p:nvGraphicFramePr>
            <p:cNvPr id="49167" name="对象 49166"/>
            <p:cNvGraphicFramePr>
              <a:graphicFrameLocks noChangeAspect="1"/>
            </p:cNvGraphicFramePr>
            <p:nvPr/>
          </p:nvGraphicFramePr>
          <p:xfrm>
            <a:off x="3690" y="6666"/>
            <a:ext cx="3883" cy="965"/>
          </p:xfrm>
          <a:graphic>
            <a:graphicData uri="http://schemas.openxmlformats.org/presentationml/2006/ole">
              <mc:AlternateContent xmlns:mc="http://schemas.openxmlformats.org/markup-compatibility/2006">
                <mc:Choice xmlns:v="urn:schemas-microsoft-com:vml" Requires="v">
                  <p:oleObj spid="_x0000_s3081" name="" r:id="rId5" imgW="1055370" imgH="228600" progId="Equation.3">
                    <p:embed/>
                  </p:oleObj>
                </mc:Choice>
                <mc:Fallback>
                  <p:oleObj name="" r:id="rId5" imgW="1055370" imgH="228600" progId="Equation.3">
                    <p:embed/>
                    <p:pic>
                      <p:nvPicPr>
                        <p:cNvPr id="0" name="图片 3080"/>
                        <p:cNvPicPr/>
                        <p:nvPr/>
                      </p:nvPicPr>
                      <p:blipFill>
                        <a:blip r:embed="rId6"/>
                        <a:stretch>
                          <a:fillRect/>
                        </a:stretch>
                      </p:blipFill>
                      <p:spPr>
                        <a:xfrm>
                          <a:off x="3690" y="6666"/>
                          <a:ext cx="3883" cy="965"/>
                        </a:xfrm>
                        <a:prstGeom prst="rect">
                          <a:avLst/>
                        </a:prstGeom>
                        <a:noFill/>
                        <a:ln w="38100">
                          <a:noFill/>
                          <a:miter/>
                        </a:ln>
                      </p:spPr>
                    </p:pic>
                  </p:oleObj>
                </mc:Fallback>
              </mc:AlternateContent>
            </a:graphicData>
          </a:graphic>
        </p:graphicFrame>
        <p:graphicFrame>
          <p:nvGraphicFramePr>
            <p:cNvPr id="49168" name="对象 49167"/>
            <p:cNvGraphicFramePr>
              <a:graphicFrameLocks noChangeAspect="1"/>
            </p:cNvGraphicFramePr>
            <p:nvPr/>
          </p:nvGraphicFramePr>
          <p:xfrm>
            <a:off x="9253" y="6681"/>
            <a:ext cx="3883" cy="965"/>
          </p:xfrm>
          <a:graphic>
            <a:graphicData uri="http://schemas.openxmlformats.org/presentationml/2006/ole">
              <mc:AlternateContent xmlns:mc="http://schemas.openxmlformats.org/markup-compatibility/2006">
                <mc:Choice xmlns:v="urn:schemas-microsoft-com:vml" Requires="v">
                  <p:oleObj spid="_x0000_s3085" name="" r:id="rId7" imgW="1055370" imgH="228600" progId="Equation.3">
                    <p:embed/>
                  </p:oleObj>
                </mc:Choice>
                <mc:Fallback>
                  <p:oleObj name="" r:id="rId7" imgW="1055370" imgH="228600" progId="Equation.3">
                    <p:embed/>
                    <p:pic>
                      <p:nvPicPr>
                        <p:cNvPr id="0" name="图片 3084"/>
                        <p:cNvPicPr/>
                        <p:nvPr/>
                      </p:nvPicPr>
                      <p:blipFill>
                        <a:blip r:embed="rId8"/>
                        <a:stretch>
                          <a:fillRect/>
                        </a:stretch>
                      </p:blipFill>
                      <p:spPr>
                        <a:xfrm>
                          <a:off x="9253" y="6681"/>
                          <a:ext cx="3883" cy="965"/>
                        </a:xfrm>
                        <a:prstGeom prst="rect">
                          <a:avLst/>
                        </a:prstGeom>
                        <a:noFill/>
                        <a:ln w="38100">
                          <a:noFill/>
                          <a:miter/>
                        </a:ln>
                      </p:spPr>
                    </p:pic>
                  </p:oleObj>
                </mc:Fallback>
              </mc:AlternateContent>
            </a:graphicData>
          </a:graphic>
        </p:graphicFrame>
        <p:graphicFrame>
          <p:nvGraphicFramePr>
            <p:cNvPr id="49169" name="对象 49168"/>
            <p:cNvGraphicFramePr>
              <a:graphicFrameLocks noChangeAspect="1"/>
            </p:cNvGraphicFramePr>
            <p:nvPr/>
          </p:nvGraphicFramePr>
          <p:xfrm>
            <a:off x="5825" y="7698"/>
            <a:ext cx="3225" cy="975"/>
          </p:xfrm>
          <a:graphic>
            <a:graphicData uri="http://schemas.openxmlformats.org/presentationml/2006/ole">
              <mc:AlternateContent xmlns:mc="http://schemas.openxmlformats.org/markup-compatibility/2006">
                <mc:Choice xmlns:v="urn:schemas-microsoft-com:vml" Requires="v">
                  <p:oleObj spid="_x0000_s3082" name="" r:id="rId9" imgW="763270" imgH="229235" progId="Equation.3">
                    <p:embed/>
                  </p:oleObj>
                </mc:Choice>
                <mc:Fallback>
                  <p:oleObj name="" r:id="rId9" imgW="763270" imgH="229235" progId="Equation.3">
                    <p:embed/>
                    <p:pic>
                      <p:nvPicPr>
                        <p:cNvPr id="0" name="图片 3081"/>
                        <p:cNvPicPr/>
                        <p:nvPr/>
                      </p:nvPicPr>
                      <p:blipFill>
                        <a:blip r:embed="rId10"/>
                        <a:stretch>
                          <a:fillRect/>
                        </a:stretch>
                      </p:blipFill>
                      <p:spPr>
                        <a:xfrm>
                          <a:off x="5825" y="7698"/>
                          <a:ext cx="3225" cy="97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64"/>
                                        </p:tgtEl>
                                        <p:attrNameLst>
                                          <p:attrName>style.visibility</p:attrName>
                                        </p:attrNameLst>
                                      </p:cBhvr>
                                      <p:to>
                                        <p:strVal val="visible"/>
                                      </p:to>
                                    </p:set>
                                    <p:anim calcmode="lin" valueType="num">
                                      <p:cBhvr additive="base">
                                        <p:cTn id="13" dur="500" fill="hold"/>
                                        <p:tgtEl>
                                          <p:spTgt spid="49164"/>
                                        </p:tgtEl>
                                        <p:attrNameLst>
                                          <p:attrName>ppt_x</p:attrName>
                                        </p:attrNameLst>
                                      </p:cBhvr>
                                      <p:tavLst>
                                        <p:tav tm="0">
                                          <p:val>
                                            <p:strVal val="#ppt_x"/>
                                          </p:val>
                                        </p:tav>
                                        <p:tav tm="100000">
                                          <p:val>
                                            <p:strVal val="#ppt_x"/>
                                          </p:val>
                                        </p:tav>
                                      </p:tavLst>
                                    </p:anim>
                                    <p:anim calcmode="lin" valueType="num">
                                      <p:cBhvr additive="base">
                                        <p:cTn id="14" dur="500" fill="hold"/>
                                        <p:tgtEl>
                                          <p:spTgt spid="4916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3" name="组合 2"/>
          <p:cNvGrpSpPr/>
          <p:nvPr/>
        </p:nvGrpSpPr>
        <p:grpSpPr>
          <a:xfrm>
            <a:off x="1908175" y="1663700"/>
            <a:ext cx="7356475" cy="605790"/>
            <a:chOff x="3005" y="2620"/>
            <a:chExt cx="11585" cy="954"/>
          </a:xfrm>
        </p:grpSpPr>
        <p:sp>
          <p:nvSpPr>
            <p:cNvPr id="50179" name="Rectangle 3"/>
            <p:cNvSpPr/>
            <p:nvPr/>
          </p:nvSpPr>
          <p:spPr>
            <a:xfrm>
              <a:off x="3023" y="2645"/>
              <a:ext cx="1132"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80" name="Text Box 4"/>
            <p:cNvSpPr txBox="1"/>
            <p:nvPr/>
          </p:nvSpPr>
          <p:spPr>
            <a:xfrm>
              <a:off x="3005" y="2620"/>
              <a:ext cx="115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81" name="Rectangle 5"/>
            <p:cNvSpPr/>
            <p:nvPr/>
          </p:nvSpPr>
          <p:spPr>
            <a:xfrm>
              <a:off x="4495" y="2670"/>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82" name="Text Box 6"/>
            <p:cNvSpPr txBox="1"/>
            <p:nvPr/>
          </p:nvSpPr>
          <p:spPr>
            <a:xfrm>
              <a:off x="4478" y="2645"/>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83" name="Rectangle 7"/>
            <p:cNvSpPr/>
            <p:nvPr/>
          </p:nvSpPr>
          <p:spPr>
            <a:xfrm>
              <a:off x="5875" y="2670"/>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84" name="Text Box 8"/>
            <p:cNvSpPr txBox="1"/>
            <p:nvPr/>
          </p:nvSpPr>
          <p:spPr>
            <a:xfrm>
              <a:off x="5858" y="2645"/>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85" name="Rectangle 9"/>
            <p:cNvSpPr/>
            <p:nvPr/>
          </p:nvSpPr>
          <p:spPr>
            <a:xfrm>
              <a:off x="7218" y="2670"/>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86" name="Text Box 10"/>
            <p:cNvSpPr txBox="1"/>
            <p:nvPr/>
          </p:nvSpPr>
          <p:spPr>
            <a:xfrm>
              <a:off x="7200" y="2645"/>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87" name="Rectangle 11"/>
            <p:cNvSpPr/>
            <p:nvPr/>
          </p:nvSpPr>
          <p:spPr>
            <a:xfrm>
              <a:off x="8920" y="2670"/>
              <a:ext cx="113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88" name="Text Box 12"/>
            <p:cNvSpPr txBox="1"/>
            <p:nvPr/>
          </p:nvSpPr>
          <p:spPr>
            <a:xfrm>
              <a:off x="8900" y="2645"/>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89" name="Rectangle 13"/>
            <p:cNvSpPr/>
            <p:nvPr/>
          </p:nvSpPr>
          <p:spPr>
            <a:xfrm>
              <a:off x="10280" y="2645"/>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90" name="Text Box 14"/>
            <p:cNvSpPr txBox="1"/>
            <p:nvPr/>
          </p:nvSpPr>
          <p:spPr>
            <a:xfrm>
              <a:off x="10263" y="2620"/>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91" name="Rectangle 15"/>
            <p:cNvSpPr/>
            <p:nvPr/>
          </p:nvSpPr>
          <p:spPr>
            <a:xfrm>
              <a:off x="12075" y="2670"/>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92" name="Text Box 16"/>
            <p:cNvSpPr txBox="1"/>
            <p:nvPr/>
          </p:nvSpPr>
          <p:spPr>
            <a:xfrm>
              <a:off x="12058" y="2645"/>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0193" name="Rectangle 17"/>
            <p:cNvSpPr/>
            <p:nvPr/>
          </p:nvSpPr>
          <p:spPr>
            <a:xfrm>
              <a:off x="13455" y="2670"/>
              <a:ext cx="113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0194" name="Text Box 18"/>
            <p:cNvSpPr txBox="1"/>
            <p:nvPr/>
          </p:nvSpPr>
          <p:spPr>
            <a:xfrm>
              <a:off x="13438" y="2645"/>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
        <p:nvSpPr>
          <p:cNvPr id="50196" name="Text Box 20"/>
          <p:cNvSpPr txBox="1"/>
          <p:nvPr/>
        </p:nvSpPr>
        <p:spPr>
          <a:xfrm>
            <a:off x="923290" y="2590800"/>
            <a:ext cx="9998710" cy="3538220"/>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rPr>
              <a:t>递归第</a:t>
            </a:r>
            <a:r>
              <a:rPr lang="en-US" altLang="zh-CN" b="1" dirty="0">
                <a:latin typeface="楷体" panose="02010609060101010101" charset="-122"/>
                <a:ea typeface="楷体" panose="02010609060101010101" charset="-122"/>
                <a:cs typeface="楷体" panose="02010609060101010101" charset="-122"/>
              </a:rPr>
              <a:t>3</a:t>
            </a:r>
            <a:r>
              <a:rPr lang="zh-CN" altLang="en-US" b="1" dirty="0">
                <a:latin typeface="楷体" panose="02010609060101010101" charset="-122"/>
                <a:ea typeface="楷体" panose="02010609060101010101" charset="-122"/>
                <a:cs typeface="楷体" panose="02010609060101010101" charset="-122"/>
              </a:rPr>
              <a:t>层目标</a:t>
            </a:r>
            <a:r>
              <a:rPr lang="zh-CN" altLang="en-US" dirty="0">
                <a:latin typeface="楷体" panose="02010609060101010101" charset="-122"/>
                <a:ea typeface="楷体" panose="02010609060101010101" charset="-122"/>
                <a:cs typeface="楷体" panose="02010609060101010101" charset="-122"/>
              </a:rPr>
              <a:t>:分解多项式。现在求</a:t>
            </a:r>
            <a:r>
              <a:rPr lang="en-US" altLang="zh-CN" dirty="0">
                <a:latin typeface="楷体" panose="02010609060101010101" charset="-122"/>
                <a:ea typeface="楷体" panose="02010609060101010101" charset="-122"/>
                <a:cs typeface="楷体" panose="02010609060101010101" charset="-122"/>
              </a:rPr>
              <a:t>8</a:t>
            </a:r>
            <a:r>
              <a:rPr lang="zh-CN" altLang="en-US" dirty="0">
                <a:latin typeface="楷体" panose="02010609060101010101" charset="-122"/>
                <a:ea typeface="楷体" panose="02010609060101010101" charset="-122"/>
                <a:cs typeface="楷体" panose="02010609060101010101" charset="-122"/>
              </a:rPr>
              <a:t>个多项式</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的取值。其中x的取值已经没有意义了。</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求出之后，也一共有8个值。</a:t>
            </a:r>
            <a:endParaRPr lang="zh-CN" altLang="en-US" dirty="0">
              <a:latin typeface="楷体" panose="02010609060101010101" charset="-122"/>
              <a:ea typeface="楷体" panose="02010609060101010101" charset="-122"/>
              <a:cs typeface="楷体" panose="02010609060101010101" charset="-122"/>
            </a:endParaRPr>
          </a:p>
        </p:txBody>
      </p:sp>
      <p:grpSp>
        <p:nvGrpSpPr>
          <p:cNvPr id="2" name="组合 1"/>
          <p:cNvGrpSpPr/>
          <p:nvPr/>
        </p:nvGrpSpPr>
        <p:grpSpPr>
          <a:xfrm>
            <a:off x="1847850" y="3267075"/>
            <a:ext cx="7658100" cy="1117600"/>
            <a:chOff x="2910" y="4380"/>
            <a:chExt cx="12060" cy="1760"/>
          </a:xfrm>
        </p:grpSpPr>
        <p:graphicFrame>
          <p:nvGraphicFramePr>
            <p:cNvPr id="50197" name="对象 50196"/>
            <p:cNvGraphicFramePr>
              <a:graphicFrameLocks noChangeAspect="1"/>
            </p:cNvGraphicFramePr>
            <p:nvPr/>
          </p:nvGraphicFramePr>
          <p:xfrm>
            <a:off x="2910" y="4380"/>
            <a:ext cx="2810" cy="965"/>
          </p:xfrm>
          <a:graphic>
            <a:graphicData uri="http://schemas.openxmlformats.org/presentationml/2006/ole">
              <mc:AlternateContent xmlns:mc="http://schemas.openxmlformats.org/markup-compatibility/2006">
                <mc:Choice xmlns:v="urn:schemas-microsoft-com:vml" Requires="v">
                  <p:oleObj spid="_x0000_s3090" name="" r:id="rId1" imgW="763270" imgH="229235" progId="Equation.3">
                    <p:embed/>
                  </p:oleObj>
                </mc:Choice>
                <mc:Fallback>
                  <p:oleObj name="" r:id="rId1" imgW="763270" imgH="229235" progId="Equation.3">
                    <p:embed/>
                    <p:pic>
                      <p:nvPicPr>
                        <p:cNvPr id="0" name="图片 3089"/>
                        <p:cNvPicPr/>
                        <p:nvPr/>
                      </p:nvPicPr>
                      <p:blipFill>
                        <a:blip r:embed="rId2"/>
                        <a:stretch>
                          <a:fillRect/>
                        </a:stretch>
                      </p:blipFill>
                      <p:spPr>
                        <a:xfrm>
                          <a:off x="2910" y="4380"/>
                          <a:ext cx="2810" cy="965"/>
                        </a:xfrm>
                        <a:prstGeom prst="rect">
                          <a:avLst/>
                        </a:prstGeom>
                        <a:noFill/>
                        <a:ln w="38100">
                          <a:noFill/>
                          <a:miter/>
                        </a:ln>
                      </p:spPr>
                    </p:pic>
                  </p:oleObj>
                </mc:Fallback>
              </mc:AlternateContent>
            </a:graphicData>
          </a:graphic>
        </p:graphicFrame>
        <p:graphicFrame>
          <p:nvGraphicFramePr>
            <p:cNvPr id="50198" name="对象 50197"/>
            <p:cNvGraphicFramePr>
              <a:graphicFrameLocks noChangeAspect="1"/>
            </p:cNvGraphicFramePr>
            <p:nvPr/>
          </p:nvGraphicFramePr>
          <p:xfrm>
            <a:off x="2910" y="5175"/>
            <a:ext cx="2763" cy="965"/>
          </p:xfrm>
          <a:graphic>
            <a:graphicData uri="http://schemas.openxmlformats.org/presentationml/2006/ole">
              <mc:AlternateContent xmlns:mc="http://schemas.openxmlformats.org/markup-compatibility/2006">
                <mc:Choice xmlns:v="urn:schemas-microsoft-com:vml" Requires="v">
                  <p:oleObj spid="_x0000_s3093" name="" r:id="rId3" imgW="750570" imgH="229235" progId="Equation.3">
                    <p:embed/>
                  </p:oleObj>
                </mc:Choice>
                <mc:Fallback>
                  <p:oleObj name="" r:id="rId3" imgW="750570" imgH="229235" progId="Equation.3">
                    <p:embed/>
                    <p:pic>
                      <p:nvPicPr>
                        <p:cNvPr id="0" name="图片 3092"/>
                        <p:cNvPicPr/>
                        <p:nvPr/>
                      </p:nvPicPr>
                      <p:blipFill>
                        <a:blip r:embed="rId4"/>
                        <a:stretch>
                          <a:fillRect/>
                        </a:stretch>
                      </p:blipFill>
                      <p:spPr>
                        <a:xfrm>
                          <a:off x="2910" y="5175"/>
                          <a:ext cx="2763" cy="965"/>
                        </a:xfrm>
                        <a:prstGeom prst="rect">
                          <a:avLst/>
                        </a:prstGeom>
                        <a:noFill/>
                        <a:ln w="38100">
                          <a:noFill/>
                          <a:miter/>
                        </a:ln>
                      </p:spPr>
                    </p:pic>
                  </p:oleObj>
                </mc:Fallback>
              </mc:AlternateContent>
            </a:graphicData>
          </a:graphic>
        </p:graphicFrame>
        <p:graphicFrame>
          <p:nvGraphicFramePr>
            <p:cNvPr id="50199" name="对象 50198"/>
            <p:cNvGraphicFramePr>
              <a:graphicFrameLocks noChangeAspect="1"/>
            </p:cNvGraphicFramePr>
            <p:nvPr/>
          </p:nvGraphicFramePr>
          <p:xfrm>
            <a:off x="6088" y="4380"/>
            <a:ext cx="2807" cy="965"/>
          </p:xfrm>
          <a:graphic>
            <a:graphicData uri="http://schemas.openxmlformats.org/presentationml/2006/ole">
              <mc:AlternateContent xmlns:mc="http://schemas.openxmlformats.org/markup-compatibility/2006">
                <mc:Choice xmlns:v="urn:schemas-microsoft-com:vml" Requires="v">
                  <p:oleObj spid="_x0000_s3088" name="" r:id="rId5" imgW="763270" imgH="229235" progId="Equation.3">
                    <p:embed/>
                  </p:oleObj>
                </mc:Choice>
                <mc:Fallback>
                  <p:oleObj name="" r:id="rId5" imgW="763270" imgH="229235" progId="Equation.3">
                    <p:embed/>
                    <p:pic>
                      <p:nvPicPr>
                        <p:cNvPr id="0" name="图片 3087"/>
                        <p:cNvPicPr/>
                        <p:nvPr/>
                      </p:nvPicPr>
                      <p:blipFill>
                        <a:blip r:embed="rId6"/>
                        <a:stretch>
                          <a:fillRect/>
                        </a:stretch>
                      </p:blipFill>
                      <p:spPr>
                        <a:xfrm>
                          <a:off x="6088" y="4380"/>
                          <a:ext cx="2807" cy="965"/>
                        </a:xfrm>
                        <a:prstGeom prst="rect">
                          <a:avLst/>
                        </a:prstGeom>
                        <a:noFill/>
                        <a:ln w="38100">
                          <a:noFill/>
                          <a:miter/>
                        </a:ln>
                      </p:spPr>
                    </p:pic>
                  </p:oleObj>
                </mc:Fallback>
              </mc:AlternateContent>
            </a:graphicData>
          </a:graphic>
        </p:graphicFrame>
        <p:graphicFrame>
          <p:nvGraphicFramePr>
            <p:cNvPr id="50200" name="对象 50199"/>
            <p:cNvGraphicFramePr>
              <a:graphicFrameLocks noChangeAspect="1"/>
            </p:cNvGraphicFramePr>
            <p:nvPr/>
          </p:nvGraphicFramePr>
          <p:xfrm>
            <a:off x="6088" y="5175"/>
            <a:ext cx="2762" cy="965"/>
          </p:xfrm>
          <a:graphic>
            <a:graphicData uri="http://schemas.openxmlformats.org/presentationml/2006/ole">
              <mc:AlternateContent xmlns:mc="http://schemas.openxmlformats.org/markup-compatibility/2006">
                <mc:Choice xmlns:v="urn:schemas-microsoft-com:vml" Requires="v">
                  <p:oleObj spid="_x0000_s3092" name="" r:id="rId7" imgW="750570" imgH="229235" progId="Equation.3">
                    <p:embed/>
                  </p:oleObj>
                </mc:Choice>
                <mc:Fallback>
                  <p:oleObj name="" r:id="rId7" imgW="750570" imgH="229235" progId="Equation.3">
                    <p:embed/>
                    <p:pic>
                      <p:nvPicPr>
                        <p:cNvPr id="0" name="图片 3091"/>
                        <p:cNvPicPr/>
                        <p:nvPr/>
                      </p:nvPicPr>
                      <p:blipFill>
                        <a:blip r:embed="rId8"/>
                        <a:stretch>
                          <a:fillRect/>
                        </a:stretch>
                      </p:blipFill>
                      <p:spPr>
                        <a:xfrm>
                          <a:off x="6088" y="5175"/>
                          <a:ext cx="2762" cy="965"/>
                        </a:xfrm>
                        <a:prstGeom prst="rect">
                          <a:avLst/>
                        </a:prstGeom>
                        <a:noFill/>
                        <a:ln w="38100">
                          <a:noFill/>
                          <a:miter/>
                        </a:ln>
                      </p:spPr>
                    </p:pic>
                  </p:oleObj>
                </mc:Fallback>
              </mc:AlternateContent>
            </a:graphicData>
          </a:graphic>
        </p:graphicFrame>
        <p:graphicFrame>
          <p:nvGraphicFramePr>
            <p:cNvPr id="50201" name="对象 50200"/>
            <p:cNvGraphicFramePr>
              <a:graphicFrameLocks noChangeAspect="1"/>
            </p:cNvGraphicFramePr>
            <p:nvPr/>
          </p:nvGraphicFramePr>
          <p:xfrm>
            <a:off x="9265" y="4380"/>
            <a:ext cx="2713" cy="965"/>
          </p:xfrm>
          <a:graphic>
            <a:graphicData uri="http://schemas.openxmlformats.org/presentationml/2006/ole">
              <mc:AlternateContent xmlns:mc="http://schemas.openxmlformats.org/markup-compatibility/2006">
                <mc:Choice xmlns:v="urn:schemas-microsoft-com:vml" Requires="v">
                  <p:oleObj spid="_x0000_s3089" name="" r:id="rId9" imgW="737870" imgH="229235" progId="Equation.3">
                    <p:embed/>
                  </p:oleObj>
                </mc:Choice>
                <mc:Fallback>
                  <p:oleObj name="" r:id="rId9" imgW="737870" imgH="229235" progId="Equation.3">
                    <p:embed/>
                    <p:pic>
                      <p:nvPicPr>
                        <p:cNvPr id="0" name="图片 3088"/>
                        <p:cNvPicPr/>
                        <p:nvPr/>
                      </p:nvPicPr>
                      <p:blipFill>
                        <a:blip r:embed="rId10"/>
                        <a:stretch>
                          <a:fillRect/>
                        </a:stretch>
                      </p:blipFill>
                      <p:spPr>
                        <a:xfrm>
                          <a:off x="9265" y="4380"/>
                          <a:ext cx="2713" cy="965"/>
                        </a:xfrm>
                        <a:prstGeom prst="rect">
                          <a:avLst/>
                        </a:prstGeom>
                        <a:noFill/>
                        <a:ln w="38100">
                          <a:noFill/>
                          <a:miter/>
                        </a:ln>
                      </p:spPr>
                    </p:pic>
                  </p:oleObj>
                </mc:Fallback>
              </mc:AlternateContent>
            </a:graphicData>
          </a:graphic>
        </p:graphicFrame>
        <p:graphicFrame>
          <p:nvGraphicFramePr>
            <p:cNvPr id="50202" name="对象 50201"/>
            <p:cNvGraphicFramePr>
              <a:graphicFrameLocks noChangeAspect="1"/>
            </p:cNvGraphicFramePr>
            <p:nvPr/>
          </p:nvGraphicFramePr>
          <p:xfrm>
            <a:off x="9260" y="5175"/>
            <a:ext cx="2715" cy="965"/>
          </p:xfrm>
          <a:graphic>
            <a:graphicData uri="http://schemas.openxmlformats.org/presentationml/2006/ole">
              <mc:AlternateContent xmlns:mc="http://schemas.openxmlformats.org/markup-compatibility/2006">
                <mc:Choice xmlns:v="urn:schemas-microsoft-com:vml" Requires="v">
                  <p:oleObj spid="_x0000_s3086" name="" r:id="rId11" imgW="737870" imgH="229235" progId="Equation.3">
                    <p:embed/>
                  </p:oleObj>
                </mc:Choice>
                <mc:Fallback>
                  <p:oleObj name="" r:id="rId11" imgW="737870" imgH="229235" progId="Equation.3">
                    <p:embed/>
                    <p:pic>
                      <p:nvPicPr>
                        <p:cNvPr id="0" name="图片 3085"/>
                        <p:cNvPicPr/>
                        <p:nvPr/>
                      </p:nvPicPr>
                      <p:blipFill>
                        <a:blip r:embed="rId12"/>
                        <a:stretch>
                          <a:fillRect/>
                        </a:stretch>
                      </p:blipFill>
                      <p:spPr>
                        <a:xfrm>
                          <a:off x="9260" y="5175"/>
                          <a:ext cx="2715" cy="965"/>
                        </a:xfrm>
                        <a:prstGeom prst="rect">
                          <a:avLst/>
                        </a:prstGeom>
                        <a:noFill/>
                        <a:ln w="38100">
                          <a:noFill/>
                          <a:miter/>
                        </a:ln>
                      </p:spPr>
                    </p:pic>
                  </p:oleObj>
                </mc:Fallback>
              </mc:AlternateContent>
            </a:graphicData>
          </a:graphic>
        </p:graphicFrame>
        <p:graphicFrame>
          <p:nvGraphicFramePr>
            <p:cNvPr id="50203" name="对象 50202"/>
            <p:cNvGraphicFramePr>
              <a:graphicFrameLocks noChangeAspect="1"/>
            </p:cNvGraphicFramePr>
            <p:nvPr/>
          </p:nvGraphicFramePr>
          <p:xfrm>
            <a:off x="12210" y="4420"/>
            <a:ext cx="2760" cy="965"/>
          </p:xfrm>
          <a:graphic>
            <a:graphicData uri="http://schemas.openxmlformats.org/presentationml/2006/ole">
              <mc:AlternateContent xmlns:mc="http://schemas.openxmlformats.org/markup-compatibility/2006">
                <mc:Choice xmlns:v="urn:schemas-microsoft-com:vml" Requires="v">
                  <p:oleObj spid="_x0000_s3091" name="" r:id="rId13" imgW="750570" imgH="229235" progId="Equation.3">
                    <p:embed/>
                  </p:oleObj>
                </mc:Choice>
                <mc:Fallback>
                  <p:oleObj name="" r:id="rId13" imgW="750570" imgH="229235" progId="Equation.3">
                    <p:embed/>
                    <p:pic>
                      <p:nvPicPr>
                        <p:cNvPr id="0" name="图片 3090"/>
                        <p:cNvPicPr/>
                        <p:nvPr/>
                      </p:nvPicPr>
                      <p:blipFill>
                        <a:blip r:embed="rId14"/>
                        <a:stretch>
                          <a:fillRect/>
                        </a:stretch>
                      </p:blipFill>
                      <p:spPr>
                        <a:xfrm>
                          <a:off x="12210" y="4420"/>
                          <a:ext cx="2760" cy="965"/>
                        </a:xfrm>
                        <a:prstGeom prst="rect">
                          <a:avLst/>
                        </a:prstGeom>
                        <a:noFill/>
                        <a:ln w="38100">
                          <a:noFill/>
                          <a:miter/>
                        </a:ln>
                      </p:spPr>
                    </p:pic>
                  </p:oleObj>
                </mc:Fallback>
              </mc:AlternateContent>
            </a:graphicData>
          </a:graphic>
        </p:graphicFrame>
        <p:graphicFrame>
          <p:nvGraphicFramePr>
            <p:cNvPr id="50204" name="对象 50203"/>
            <p:cNvGraphicFramePr>
              <a:graphicFrameLocks noChangeAspect="1"/>
            </p:cNvGraphicFramePr>
            <p:nvPr/>
          </p:nvGraphicFramePr>
          <p:xfrm>
            <a:off x="12210" y="5175"/>
            <a:ext cx="2760" cy="965"/>
          </p:xfrm>
          <a:graphic>
            <a:graphicData uri="http://schemas.openxmlformats.org/presentationml/2006/ole">
              <mc:AlternateContent xmlns:mc="http://schemas.openxmlformats.org/markup-compatibility/2006">
                <mc:Choice xmlns:v="urn:schemas-microsoft-com:vml" Requires="v">
                  <p:oleObj spid="_x0000_s3087" name="" r:id="rId15" imgW="750570" imgH="229235" progId="Equation.3">
                    <p:embed/>
                  </p:oleObj>
                </mc:Choice>
                <mc:Fallback>
                  <p:oleObj name="" r:id="rId15" imgW="750570" imgH="229235" progId="Equation.3">
                    <p:embed/>
                    <p:pic>
                      <p:nvPicPr>
                        <p:cNvPr id="0" name="图片 3086"/>
                        <p:cNvPicPr/>
                        <p:nvPr/>
                      </p:nvPicPr>
                      <p:blipFill>
                        <a:blip r:embed="rId16"/>
                        <a:stretch>
                          <a:fillRect/>
                        </a:stretch>
                      </p:blipFill>
                      <p:spPr>
                        <a:xfrm>
                          <a:off x="12210" y="5175"/>
                          <a:ext cx="2760" cy="96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96"/>
                                        </p:tgtEl>
                                        <p:attrNameLst>
                                          <p:attrName>style.visibility</p:attrName>
                                        </p:attrNameLst>
                                      </p:cBhvr>
                                      <p:to>
                                        <p:strVal val="visible"/>
                                      </p:to>
                                    </p:set>
                                    <p:anim calcmode="lin" valueType="num">
                                      <p:cBhvr additive="base">
                                        <p:cTn id="13" dur="500" fill="hold"/>
                                        <p:tgtEl>
                                          <p:spTgt spid="50196"/>
                                        </p:tgtEl>
                                        <p:attrNameLst>
                                          <p:attrName>ppt_x</p:attrName>
                                        </p:attrNameLst>
                                      </p:cBhvr>
                                      <p:tavLst>
                                        <p:tav tm="0">
                                          <p:val>
                                            <p:strVal val="#ppt_x"/>
                                          </p:val>
                                        </p:tav>
                                        <p:tav tm="100000">
                                          <p:val>
                                            <p:strVal val="#ppt_x"/>
                                          </p:val>
                                        </p:tav>
                                      </p:tavLst>
                                    </p:anim>
                                    <p:anim calcmode="lin" valueType="num">
                                      <p:cBhvr additive="base">
                                        <p:cTn id="14" dur="500" fill="hold"/>
                                        <p:tgtEl>
                                          <p:spTgt spid="5019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sp>
        <p:nvSpPr>
          <p:cNvPr id="51220" name="Text Box 20"/>
          <p:cNvSpPr txBox="1"/>
          <p:nvPr/>
        </p:nvSpPr>
        <p:spPr>
          <a:xfrm>
            <a:off x="1327785" y="3282950"/>
            <a:ext cx="8503920" cy="3046095"/>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rPr>
              <a:t>第</a:t>
            </a:r>
            <a:r>
              <a:rPr lang="en-US" altLang="zh-CN" b="1" dirty="0">
                <a:latin typeface="楷体" panose="02010609060101010101" charset="-122"/>
                <a:ea typeface="楷体" panose="02010609060101010101" charset="-122"/>
                <a:cs typeface="楷体" panose="02010609060101010101" charset="-122"/>
              </a:rPr>
              <a:t>2</a:t>
            </a:r>
            <a:r>
              <a:rPr lang="zh-CN" altLang="en-US" b="1" dirty="0">
                <a:latin typeface="楷体" panose="02010609060101010101" charset="-122"/>
                <a:ea typeface="楷体" panose="02010609060101010101" charset="-122"/>
                <a:cs typeface="楷体" panose="02010609060101010101" charset="-122"/>
              </a:rPr>
              <a:t>层合并</a:t>
            </a:r>
            <a:r>
              <a:rPr lang="zh-CN" altLang="en-US" dirty="0">
                <a:latin typeface="楷体" panose="02010609060101010101" charset="-122"/>
                <a:ea typeface="楷体" panose="02010609060101010101" charset="-122"/>
                <a:cs typeface="楷体" panose="02010609060101010101" charset="-122"/>
              </a:rPr>
              <a:t>:合成多项式。把求八个多项式的值合成四个多项式的值。</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注意到数组空间的充分利用，如果我们</a:t>
            </a:r>
            <a:r>
              <a:rPr lang="zh-CN" altLang="en-US" b="1" dirty="0">
                <a:solidFill>
                  <a:srgbClr val="FF0000"/>
                </a:solidFill>
                <a:latin typeface="楷体" panose="02010609060101010101" charset="-122"/>
                <a:ea typeface="楷体" panose="02010609060101010101" charset="-122"/>
                <a:cs typeface="楷体" panose="02010609060101010101" charset="-122"/>
              </a:rPr>
              <a:t>顺序</a:t>
            </a:r>
            <a:r>
              <a:rPr lang="zh-CN" altLang="en-US" dirty="0">
                <a:latin typeface="楷体" panose="02010609060101010101" charset="-122"/>
                <a:ea typeface="楷体" panose="02010609060101010101" charset="-122"/>
                <a:cs typeface="楷体" panose="02010609060101010101" charset="-122"/>
              </a:rPr>
              <a:t>的保存求出的值，那么</a:t>
            </a:r>
            <a:r>
              <a:rPr lang="zh-CN" altLang="en-US" b="1" dirty="0">
                <a:solidFill>
                  <a:srgbClr val="00CC00"/>
                </a:solidFill>
                <a:latin typeface="楷体" panose="02010609060101010101" charset="-122"/>
                <a:ea typeface="楷体" panose="02010609060101010101" charset="-122"/>
                <a:cs typeface="楷体" panose="02010609060101010101" charset="-122"/>
              </a:rPr>
              <a:t>合并</a:t>
            </a:r>
            <a:r>
              <a:rPr lang="zh-CN" altLang="en-US" dirty="0">
                <a:latin typeface="楷体" panose="02010609060101010101" charset="-122"/>
                <a:ea typeface="楷体" panose="02010609060101010101" charset="-122"/>
                <a:cs typeface="楷体" panose="02010609060101010101" charset="-122"/>
              </a:rPr>
              <a:t>的时候的值，也是</a:t>
            </a:r>
            <a:r>
              <a:rPr lang="zh-CN" altLang="en-US" b="1" dirty="0">
                <a:solidFill>
                  <a:srgbClr val="FF0000"/>
                </a:solidFill>
                <a:latin typeface="楷体" panose="02010609060101010101" charset="-122"/>
                <a:ea typeface="楷体" panose="02010609060101010101" charset="-122"/>
                <a:cs typeface="楷体" panose="02010609060101010101" charset="-122"/>
              </a:rPr>
              <a:t>连续</a:t>
            </a:r>
            <a:r>
              <a:rPr lang="zh-CN" altLang="en-US" dirty="0">
                <a:latin typeface="楷体" panose="02010609060101010101" charset="-122"/>
                <a:ea typeface="楷体" panose="02010609060101010101" charset="-122"/>
                <a:cs typeface="楷体" panose="02010609060101010101" charset="-122"/>
              </a:rPr>
              <a:t>的。</a:t>
            </a:r>
            <a:endParaRPr lang="zh-CN" altLang="en-US" dirty="0">
              <a:latin typeface="楷体" panose="02010609060101010101" charset="-122"/>
              <a:ea typeface="楷体" panose="02010609060101010101" charset="-122"/>
              <a:cs typeface="楷体" panose="02010609060101010101" charset="-122"/>
            </a:endParaRPr>
          </a:p>
        </p:txBody>
      </p:sp>
      <p:grpSp>
        <p:nvGrpSpPr>
          <p:cNvPr id="2" name="组合 1"/>
          <p:cNvGrpSpPr/>
          <p:nvPr/>
        </p:nvGrpSpPr>
        <p:grpSpPr>
          <a:xfrm>
            <a:off x="1908175" y="1764030"/>
            <a:ext cx="7356475" cy="1232535"/>
            <a:chOff x="3005" y="2778"/>
            <a:chExt cx="11585" cy="1941"/>
          </a:xfrm>
        </p:grpSpPr>
        <p:sp>
          <p:nvSpPr>
            <p:cNvPr id="51203" name="Rectangle 3"/>
            <p:cNvSpPr/>
            <p:nvPr/>
          </p:nvSpPr>
          <p:spPr>
            <a:xfrm>
              <a:off x="3023" y="2803"/>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04" name="Text Box 4"/>
            <p:cNvSpPr txBox="1"/>
            <p:nvPr/>
          </p:nvSpPr>
          <p:spPr>
            <a:xfrm>
              <a:off x="3005" y="2778"/>
              <a:ext cx="115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05" name="Rectangle 5"/>
            <p:cNvSpPr/>
            <p:nvPr/>
          </p:nvSpPr>
          <p:spPr>
            <a:xfrm>
              <a:off x="4495" y="282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06" name="Text Box 6"/>
            <p:cNvSpPr txBox="1"/>
            <p:nvPr/>
          </p:nvSpPr>
          <p:spPr>
            <a:xfrm>
              <a:off x="4478" y="280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07" name="Rectangle 7"/>
            <p:cNvSpPr/>
            <p:nvPr/>
          </p:nvSpPr>
          <p:spPr>
            <a:xfrm>
              <a:off x="5875" y="282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08" name="Text Box 8"/>
            <p:cNvSpPr txBox="1"/>
            <p:nvPr/>
          </p:nvSpPr>
          <p:spPr>
            <a:xfrm>
              <a:off x="5858" y="280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09" name="Rectangle 9"/>
            <p:cNvSpPr/>
            <p:nvPr/>
          </p:nvSpPr>
          <p:spPr>
            <a:xfrm>
              <a:off x="7218" y="282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10" name="Text Box 10"/>
            <p:cNvSpPr txBox="1"/>
            <p:nvPr/>
          </p:nvSpPr>
          <p:spPr>
            <a:xfrm>
              <a:off x="7200" y="2803"/>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11" name="Rectangle 11"/>
            <p:cNvSpPr/>
            <p:nvPr/>
          </p:nvSpPr>
          <p:spPr>
            <a:xfrm>
              <a:off x="8920" y="2828"/>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12" name="Text Box 12"/>
            <p:cNvSpPr txBox="1"/>
            <p:nvPr/>
          </p:nvSpPr>
          <p:spPr>
            <a:xfrm>
              <a:off x="8900" y="2803"/>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13" name="Rectangle 13"/>
            <p:cNvSpPr/>
            <p:nvPr/>
          </p:nvSpPr>
          <p:spPr>
            <a:xfrm>
              <a:off x="10280" y="280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14" name="Text Box 14"/>
            <p:cNvSpPr txBox="1"/>
            <p:nvPr/>
          </p:nvSpPr>
          <p:spPr>
            <a:xfrm>
              <a:off x="10263" y="277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15" name="Rectangle 15"/>
            <p:cNvSpPr/>
            <p:nvPr/>
          </p:nvSpPr>
          <p:spPr>
            <a:xfrm>
              <a:off x="12075" y="282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16" name="Text Box 16"/>
            <p:cNvSpPr txBox="1"/>
            <p:nvPr/>
          </p:nvSpPr>
          <p:spPr>
            <a:xfrm>
              <a:off x="12058" y="280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17" name="Rectangle 17"/>
            <p:cNvSpPr/>
            <p:nvPr/>
          </p:nvSpPr>
          <p:spPr>
            <a:xfrm>
              <a:off x="13455" y="282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18" name="Text Box 18"/>
            <p:cNvSpPr txBox="1"/>
            <p:nvPr/>
          </p:nvSpPr>
          <p:spPr>
            <a:xfrm>
              <a:off x="13438" y="280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21" name="Rectangle 21"/>
            <p:cNvSpPr/>
            <p:nvPr/>
          </p:nvSpPr>
          <p:spPr>
            <a:xfrm>
              <a:off x="3383" y="3813"/>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22" name="Text Box 22"/>
            <p:cNvSpPr txBox="1"/>
            <p:nvPr/>
          </p:nvSpPr>
          <p:spPr>
            <a:xfrm>
              <a:off x="3365" y="379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23" name="Rectangle 23"/>
            <p:cNvSpPr/>
            <p:nvPr/>
          </p:nvSpPr>
          <p:spPr>
            <a:xfrm>
              <a:off x="6200" y="3815"/>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24" name="Text Box 24"/>
            <p:cNvSpPr txBox="1"/>
            <p:nvPr/>
          </p:nvSpPr>
          <p:spPr>
            <a:xfrm>
              <a:off x="6180" y="3790"/>
              <a:ext cx="183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25" name="Rectangle 25"/>
            <p:cNvSpPr/>
            <p:nvPr/>
          </p:nvSpPr>
          <p:spPr>
            <a:xfrm>
              <a:off x="9278" y="3813"/>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26" name="Text Box 26"/>
            <p:cNvSpPr txBox="1"/>
            <p:nvPr/>
          </p:nvSpPr>
          <p:spPr>
            <a:xfrm>
              <a:off x="9260" y="379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1227" name="Rectangle 27"/>
            <p:cNvSpPr/>
            <p:nvPr/>
          </p:nvSpPr>
          <p:spPr>
            <a:xfrm>
              <a:off x="12453" y="3813"/>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1228" name="Text Box 28"/>
            <p:cNvSpPr txBox="1"/>
            <p:nvPr/>
          </p:nvSpPr>
          <p:spPr>
            <a:xfrm>
              <a:off x="12435" y="379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20"/>
                                        </p:tgtEl>
                                        <p:attrNameLst>
                                          <p:attrName>style.visibility</p:attrName>
                                        </p:attrNameLst>
                                      </p:cBhvr>
                                      <p:to>
                                        <p:strVal val="visible"/>
                                      </p:to>
                                    </p:set>
                                    <p:anim calcmode="lin" valueType="num">
                                      <p:cBhvr additive="base">
                                        <p:cTn id="13" dur="500" fill="hold"/>
                                        <p:tgtEl>
                                          <p:spTgt spid="51220"/>
                                        </p:tgtEl>
                                        <p:attrNameLst>
                                          <p:attrName>ppt_x</p:attrName>
                                        </p:attrNameLst>
                                      </p:cBhvr>
                                      <p:tavLst>
                                        <p:tav tm="0">
                                          <p:val>
                                            <p:strVal val="#ppt_x"/>
                                          </p:val>
                                        </p:tav>
                                        <p:tav tm="100000">
                                          <p:val>
                                            <p:strVal val="#ppt_x"/>
                                          </p:val>
                                        </p:tav>
                                      </p:tavLst>
                                    </p:anim>
                                    <p:anim calcmode="lin" valueType="num">
                                      <p:cBhvr additive="base">
                                        <p:cTn id="14" dur="500" fill="hold"/>
                                        <p:tgtEl>
                                          <p:spTgt spid="51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grpSp>
        <p:nvGrpSpPr>
          <p:cNvPr id="2" name="组合 1"/>
          <p:cNvGrpSpPr/>
          <p:nvPr/>
        </p:nvGrpSpPr>
        <p:grpSpPr>
          <a:xfrm>
            <a:off x="1908175" y="1773555"/>
            <a:ext cx="7356475" cy="607060"/>
            <a:chOff x="3005" y="2793"/>
            <a:chExt cx="11585" cy="956"/>
          </a:xfrm>
        </p:grpSpPr>
        <p:sp>
          <p:nvSpPr>
            <p:cNvPr id="52227" name="Rectangle 3"/>
            <p:cNvSpPr/>
            <p:nvPr/>
          </p:nvSpPr>
          <p:spPr>
            <a:xfrm>
              <a:off x="3023" y="2818"/>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28" name="Text Box 4"/>
            <p:cNvSpPr txBox="1"/>
            <p:nvPr/>
          </p:nvSpPr>
          <p:spPr>
            <a:xfrm>
              <a:off x="3005" y="2793"/>
              <a:ext cx="115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29" name="Rectangle 5"/>
            <p:cNvSpPr/>
            <p:nvPr/>
          </p:nvSpPr>
          <p:spPr>
            <a:xfrm>
              <a:off x="4495" y="284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30" name="Text Box 6"/>
            <p:cNvSpPr txBox="1"/>
            <p:nvPr/>
          </p:nvSpPr>
          <p:spPr>
            <a:xfrm>
              <a:off x="4478" y="281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31" name="Rectangle 7"/>
            <p:cNvSpPr/>
            <p:nvPr/>
          </p:nvSpPr>
          <p:spPr>
            <a:xfrm>
              <a:off x="5875" y="284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32" name="Text Box 8"/>
            <p:cNvSpPr txBox="1"/>
            <p:nvPr/>
          </p:nvSpPr>
          <p:spPr>
            <a:xfrm>
              <a:off x="5858" y="281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33" name="Rectangle 9"/>
            <p:cNvSpPr/>
            <p:nvPr/>
          </p:nvSpPr>
          <p:spPr>
            <a:xfrm>
              <a:off x="7218" y="284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34" name="Text Box 10"/>
            <p:cNvSpPr txBox="1"/>
            <p:nvPr/>
          </p:nvSpPr>
          <p:spPr>
            <a:xfrm>
              <a:off x="7200" y="2818"/>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35" name="Rectangle 11"/>
            <p:cNvSpPr/>
            <p:nvPr/>
          </p:nvSpPr>
          <p:spPr>
            <a:xfrm>
              <a:off x="8920" y="2843"/>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36" name="Text Box 12"/>
            <p:cNvSpPr txBox="1"/>
            <p:nvPr/>
          </p:nvSpPr>
          <p:spPr>
            <a:xfrm>
              <a:off x="8900" y="2818"/>
              <a:ext cx="115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37" name="Rectangle 13"/>
            <p:cNvSpPr/>
            <p:nvPr/>
          </p:nvSpPr>
          <p:spPr>
            <a:xfrm>
              <a:off x="10280" y="281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38" name="Text Box 14"/>
            <p:cNvSpPr txBox="1"/>
            <p:nvPr/>
          </p:nvSpPr>
          <p:spPr>
            <a:xfrm>
              <a:off x="10263" y="2793"/>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39" name="Rectangle 15"/>
            <p:cNvSpPr/>
            <p:nvPr/>
          </p:nvSpPr>
          <p:spPr>
            <a:xfrm>
              <a:off x="12075" y="284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40" name="Text Box 16"/>
            <p:cNvSpPr txBox="1"/>
            <p:nvPr/>
          </p:nvSpPr>
          <p:spPr>
            <a:xfrm>
              <a:off x="12058" y="281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41" name="Rectangle 17"/>
            <p:cNvSpPr/>
            <p:nvPr/>
          </p:nvSpPr>
          <p:spPr>
            <a:xfrm>
              <a:off x="13455" y="284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42" name="Text Box 18"/>
            <p:cNvSpPr txBox="1"/>
            <p:nvPr/>
          </p:nvSpPr>
          <p:spPr>
            <a:xfrm>
              <a:off x="13438" y="2818"/>
              <a:ext cx="1152"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sp>
        <p:nvSpPr>
          <p:cNvPr id="52244" name="Text Box 20"/>
          <p:cNvSpPr txBox="1"/>
          <p:nvPr/>
        </p:nvSpPr>
        <p:spPr>
          <a:xfrm>
            <a:off x="1920875" y="4799330"/>
            <a:ext cx="7343140" cy="583565"/>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sym typeface="+mn-ea"/>
              </a:rPr>
              <a:t>第</a:t>
            </a:r>
            <a:r>
              <a:rPr lang="en-US" altLang="zh-CN" b="1" dirty="0">
                <a:latin typeface="楷体" panose="02010609060101010101" charset="-122"/>
                <a:ea typeface="楷体" panose="02010609060101010101" charset="-122"/>
                <a:cs typeface="楷体" panose="02010609060101010101" charset="-122"/>
                <a:sym typeface="+mn-ea"/>
              </a:rPr>
              <a:t>2</a:t>
            </a:r>
            <a:r>
              <a:rPr lang="zh-CN" altLang="en-US" b="1" dirty="0">
                <a:latin typeface="楷体" panose="02010609060101010101" charset="-122"/>
                <a:ea typeface="楷体" panose="02010609060101010101" charset="-122"/>
                <a:cs typeface="楷体" panose="02010609060101010101" charset="-122"/>
                <a:sym typeface="+mn-ea"/>
              </a:rPr>
              <a:t>层合并：</a:t>
            </a:r>
            <a:r>
              <a:rPr lang="zh-CN" altLang="en-US" b="1" dirty="0">
                <a:solidFill>
                  <a:srgbClr val="FF0000"/>
                </a:solidFill>
                <a:latin typeface="楷体" panose="02010609060101010101" charset="-122"/>
                <a:ea typeface="楷体" panose="02010609060101010101" charset="-122"/>
                <a:cs typeface="楷体" panose="02010609060101010101" charset="-122"/>
              </a:rPr>
              <a:t>顺序</a:t>
            </a:r>
            <a:r>
              <a:rPr lang="zh-CN" altLang="en-US" dirty="0">
                <a:latin typeface="楷体" panose="02010609060101010101" charset="-122"/>
                <a:ea typeface="楷体" panose="02010609060101010101" charset="-122"/>
                <a:cs typeface="楷体" panose="02010609060101010101" charset="-122"/>
              </a:rPr>
              <a:t>的保存求出的值。</a:t>
            </a:r>
            <a:endParaRPr lang="zh-CN" altLang="en-US" dirty="0">
              <a:latin typeface="楷体" panose="02010609060101010101" charset="-122"/>
              <a:ea typeface="楷体" panose="02010609060101010101" charset="-122"/>
              <a:cs typeface="楷体" panose="02010609060101010101" charset="-122"/>
            </a:endParaRPr>
          </a:p>
        </p:txBody>
      </p:sp>
      <p:grpSp>
        <p:nvGrpSpPr>
          <p:cNvPr id="4" name="组合 3"/>
          <p:cNvGrpSpPr/>
          <p:nvPr/>
        </p:nvGrpSpPr>
        <p:grpSpPr>
          <a:xfrm>
            <a:off x="1955800" y="3205480"/>
            <a:ext cx="7778115" cy="590550"/>
            <a:chOff x="3080" y="5048"/>
            <a:chExt cx="12249" cy="930"/>
          </a:xfrm>
        </p:grpSpPr>
        <p:sp>
          <p:nvSpPr>
            <p:cNvPr id="52245" name="Rectangle 21"/>
            <p:cNvSpPr/>
            <p:nvPr/>
          </p:nvSpPr>
          <p:spPr>
            <a:xfrm>
              <a:off x="3173" y="507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46" name="Text Box 22"/>
            <p:cNvSpPr txBox="1"/>
            <p:nvPr/>
          </p:nvSpPr>
          <p:spPr>
            <a:xfrm>
              <a:off x="3080" y="504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47" name="Rectangle 23"/>
            <p:cNvSpPr/>
            <p:nvPr/>
          </p:nvSpPr>
          <p:spPr>
            <a:xfrm>
              <a:off x="6470" y="5073"/>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48" name="Text Box 24"/>
            <p:cNvSpPr txBox="1"/>
            <p:nvPr/>
          </p:nvSpPr>
          <p:spPr>
            <a:xfrm>
              <a:off x="6495" y="5048"/>
              <a:ext cx="183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49" name="Rectangle 25"/>
            <p:cNvSpPr/>
            <p:nvPr/>
          </p:nvSpPr>
          <p:spPr>
            <a:xfrm>
              <a:off x="9983" y="507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50" name="Text Box 26"/>
            <p:cNvSpPr txBox="1"/>
            <p:nvPr/>
          </p:nvSpPr>
          <p:spPr>
            <a:xfrm>
              <a:off x="9995" y="504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2251" name="Rectangle 27"/>
            <p:cNvSpPr/>
            <p:nvPr/>
          </p:nvSpPr>
          <p:spPr>
            <a:xfrm>
              <a:off x="13518" y="5070"/>
              <a:ext cx="1797"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2252" name="Text Box 28"/>
            <p:cNvSpPr txBox="1"/>
            <p:nvPr/>
          </p:nvSpPr>
          <p:spPr>
            <a:xfrm>
              <a:off x="13515" y="5048"/>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grpSp>
        <p:nvGrpSpPr>
          <p:cNvPr id="3" name="组合 2"/>
          <p:cNvGrpSpPr/>
          <p:nvPr/>
        </p:nvGrpSpPr>
        <p:grpSpPr>
          <a:xfrm>
            <a:off x="1920875" y="2495550"/>
            <a:ext cx="7343140" cy="576580"/>
            <a:chOff x="3025" y="3930"/>
            <a:chExt cx="11564" cy="908"/>
          </a:xfrm>
        </p:grpSpPr>
        <p:sp>
          <p:nvSpPr>
            <p:cNvPr id="52253" name="Rectangle 29"/>
            <p:cNvSpPr/>
            <p:nvPr/>
          </p:nvSpPr>
          <p:spPr>
            <a:xfrm>
              <a:off x="3025" y="3930"/>
              <a:ext cx="11565" cy="908"/>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2254" name="对象 52253"/>
            <p:cNvGraphicFramePr>
              <a:graphicFrameLocks noChangeAspect="1"/>
            </p:cNvGraphicFramePr>
            <p:nvPr/>
          </p:nvGraphicFramePr>
          <p:xfrm>
            <a:off x="3025" y="3930"/>
            <a:ext cx="11419" cy="908"/>
          </p:xfrm>
          <a:graphic>
            <a:graphicData uri="http://schemas.openxmlformats.org/presentationml/2006/ole">
              <mc:AlternateContent xmlns:mc="http://schemas.openxmlformats.org/markup-compatibility/2006">
                <mc:Choice xmlns:v="urn:schemas-microsoft-com:vml" Requires="v">
                  <p:oleObj spid="_x0000_s3098" name="" r:id="rId1" imgW="2680335" imgH="228600" progId="Equation.3">
                    <p:embed/>
                  </p:oleObj>
                </mc:Choice>
                <mc:Fallback>
                  <p:oleObj name="" r:id="rId1" imgW="2680335" imgH="228600" progId="Equation.3">
                    <p:embed/>
                    <p:pic>
                      <p:nvPicPr>
                        <p:cNvPr id="0" name="图片 3097"/>
                        <p:cNvPicPr/>
                        <p:nvPr/>
                      </p:nvPicPr>
                      <p:blipFill>
                        <a:blip r:embed="rId2"/>
                        <a:stretch>
                          <a:fillRect/>
                        </a:stretch>
                      </p:blipFill>
                      <p:spPr>
                        <a:xfrm>
                          <a:off x="3025" y="3930"/>
                          <a:ext cx="11419" cy="908"/>
                        </a:xfrm>
                        <a:prstGeom prst="rect">
                          <a:avLst/>
                        </a:prstGeom>
                        <a:noFill/>
                        <a:ln w="38100">
                          <a:noFill/>
                          <a:miter/>
                        </a:ln>
                      </p:spPr>
                    </p:pic>
                  </p:oleObj>
                </mc:Fallback>
              </mc:AlternateContent>
            </a:graphicData>
          </a:graphic>
        </p:graphicFrame>
      </p:grpSp>
      <p:grpSp>
        <p:nvGrpSpPr>
          <p:cNvPr id="5" name="组合 4"/>
          <p:cNvGrpSpPr/>
          <p:nvPr/>
        </p:nvGrpSpPr>
        <p:grpSpPr>
          <a:xfrm>
            <a:off x="1439545" y="3841750"/>
            <a:ext cx="8826500" cy="596900"/>
            <a:chOff x="2267" y="6050"/>
            <a:chExt cx="13900" cy="940"/>
          </a:xfrm>
        </p:grpSpPr>
        <p:sp>
          <p:nvSpPr>
            <p:cNvPr id="52255" name="Rectangle 31"/>
            <p:cNvSpPr/>
            <p:nvPr/>
          </p:nvSpPr>
          <p:spPr>
            <a:xfrm>
              <a:off x="2267" y="6050"/>
              <a:ext cx="13900"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2256" name="对象 52255"/>
            <p:cNvGraphicFramePr>
              <a:graphicFrameLocks noChangeAspect="1"/>
            </p:cNvGraphicFramePr>
            <p:nvPr/>
          </p:nvGraphicFramePr>
          <p:xfrm>
            <a:off x="2267" y="6050"/>
            <a:ext cx="13900" cy="941"/>
          </p:xfrm>
          <a:graphic>
            <a:graphicData uri="http://schemas.openxmlformats.org/presentationml/2006/ole">
              <mc:AlternateContent xmlns:mc="http://schemas.openxmlformats.org/markup-compatibility/2006">
                <mc:Choice xmlns:v="urn:schemas-microsoft-com:vml" Requires="v">
                  <p:oleObj spid="_x0000_s3094" name="" r:id="rId3" imgW="4368800" imgH="279400" progId="Equation.3">
                    <p:embed/>
                  </p:oleObj>
                </mc:Choice>
                <mc:Fallback>
                  <p:oleObj name="" r:id="rId3" imgW="4368800" imgH="279400" progId="Equation.3">
                    <p:embed/>
                    <p:pic>
                      <p:nvPicPr>
                        <p:cNvPr id="0" name="图片 3093"/>
                        <p:cNvPicPr/>
                        <p:nvPr/>
                      </p:nvPicPr>
                      <p:blipFill>
                        <a:blip r:embed="rId4"/>
                        <a:stretch>
                          <a:fillRect/>
                        </a:stretch>
                      </p:blipFill>
                      <p:spPr>
                        <a:xfrm>
                          <a:off x="2267" y="6050"/>
                          <a:ext cx="13900" cy="94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44"/>
                                        </p:tgtEl>
                                        <p:attrNameLst>
                                          <p:attrName>style.visibility</p:attrName>
                                        </p:attrNameLst>
                                      </p:cBhvr>
                                      <p:to>
                                        <p:strVal val="visible"/>
                                      </p:to>
                                    </p:set>
                                    <p:anim calcmode="lin" valueType="num">
                                      <p:cBhvr additive="base">
                                        <p:cTn id="31" dur="500" fill="hold"/>
                                        <p:tgtEl>
                                          <p:spTgt spid="52244"/>
                                        </p:tgtEl>
                                        <p:attrNameLst>
                                          <p:attrName>ppt_x</p:attrName>
                                        </p:attrNameLst>
                                      </p:cBhvr>
                                      <p:tavLst>
                                        <p:tav tm="0">
                                          <p:val>
                                            <p:strVal val="#ppt_x"/>
                                          </p:val>
                                        </p:tav>
                                        <p:tav tm="100000">
                                          <p:val>
                                            <p:strVal val="#ppt_x"/>
                                          </p:val>
                                        </p:tav>
                                      </p:tavLst>
                                    </p:anim>
                                    <p:anim calcmode="lin" valueType="num">
                                      <p:cBhvr additive="base">
                                        <p:cTn id="32" dur="500" fill="hold"/>
                                        <p:tgtEl>
                                          <p:spTgt spid="52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sp>
        <p:nvSpPr>
          <p:cNvPr id="53252" name="Text Box 4"/>
          <p:cNvSpPr txBox="1"/>
          <p:nvPr/>
        </p:nvSpPr>
        <p:spPr>
          <a:xfrm>
            <a:off x="1920875" y="4903788"/>
            <a:ext cx="7056438" cy="107632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b="1" dirty="0">
                <a:latin typeface="楷体" panose="02010609060101010101" charset="-122"/>
                <a:ea typeface="楷体" panose="02010609060101010101" charset="-122"/>
                <a:cs typeface="楷体" panose="02010609060101010101" charset="-122"/>
              </a:rPr>
              <a:t>第</a:t>
            </a:r>
            <a:r>
              <a:rPr lang="en-US" altLang="zh-CN" b="1" dirty="0">
                <a:latin typeface="楷体" panose="02010609060101010101" charset="-122"/>
                <a:ea typeface="楷体" panose="02010609060101010101" charset="-122"/>
                <a:cs typeface="楷体" panose="02010609060101010101" charset="-122"/>
              </a:rPr>
              <a:t>2</a:t>
            </a:r>
            <a:r>
              <a:rPr lang="zh-CN" altLang="en-US" b="1" dirty="0">
                <a:latin typeface="楷体" panose="02010609060101010101" charset="-122"/>
                <a:ea typeface="楷体" panose="02010609060101010101" charset="-122"/>
                <a:cs typeface="楷体" panose="02010609060101010101" charset="-122"/>
              </a:rPr>
              <a:t>层合并</a:t>
            </a:r>
            <a:r>
              <a:rPr lang="zh-CN" altLang="en-US" dirty="0">
                <a:latin typeface="楷体" panose="02010609060101010101" charset="-122"/>
                <a:ea typeface="楷体" panose="02010609060101010101" charset="-122"/>
                <a:cs typeface="楷体" panose="02010609060101010101" charset="-122"/>
              </a:rPr>
              <a:t>:</a:t>
            </a:r>
            <a:r>
              <a:rPr lang="zh-CN" altLang="en-US" b="1" dirty="0">
                <a:solidFill>
                  <a:srgbClr val="FF0000"/>
                </a:solidFill>
                <a:latin typeface="楷体" panose="02010609060101010101" charset="-122"/>
                <a:ea typeface="楷体" panose="02010609060101010101" charset="-122"/>
                <a:cs typeface="楷体" panose="02010609060101010101" charset="-122"/>
              </a:rPr>
              <a:t>顺序</a:t>
            </a:r>
            <a:r>
              <a:rPr lang="zh-CN" altLang="en-US" dirty="0">
                <a:latin typeface="楷体" panose="02010609060101010101" charset="-122"/>
                <a:ea typeface="楷体" panose="02010609060101010101" charset="-122"/>
                <a:cs typeface="楷体" panose="02010609060101010101" charset="-122"/>
              </a:rPr>
              <a:t>的保存求出的值。</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这样保存的优点是</a:t>
            </a:r>
            <a:r>
              <a:rPr lang="zh-CN" altLang="en-US" b="1" dirty="0">
                <a:solidFill>
                  <a:srgbClr val="FF0000"/>
                </a:solidFill>
                <a:latin typeface="楷体" panose="02010609060101010101" charset="-122"/>
                <a:ea typeface="楷体" panose="02010609060101010101" charset="-122"/>
                <a:cs typeface="楷体" panose="02010609060101010101" charset="-122"/>
              </a:rPr>
              <a:t>方便储存与转移</a:t>
            </a:r>
            <a:r>
              <a:rPr lang="zh-CN" altLang="en-US" dirty="0">
                <a:latin typeface="楷体" panose="02010609060101010101" charset="-122"/>
                <a:ea typeface="楷体" panose="02010609060101010101" charset="-122"/>
                <a:cs typeface="楷体" panose="02010609060101010101" charset="-122"/>
              </a:rPr>
              <a:t>。</a:t>
            </a:r>
            <a:endParaRPr lang="zh-CN" altLang="en-US" dirty="0">
              <a:latin typeface="楷体" panose="02010609060101010101" charset="-122"/>
              <a:ea typeface="楷体" panose="02010609060101010101" charset="-122"/>
              <a:cs typeface="楷体" panose="02010609060101010101" charset="-122"/>
            </a:endParaRPr>
          </a:p>
        </p:txBody>
      </p:sp>
      <p:grpSp>
        <p:nvGrpSpPr>
          <p:cNvPr id="6" name="组合 5"/>
          <p:cNvGrpSpPr/>
          <p:nvPr/>
        </p:nvGrpSpPr>
        <p:grpSpPr>
          <a:xfrm>
            <a:off x="1879600" y="1873250"/>
            <a:ext cx="7425690" cy="589915"/>
            <a:chOff x="2960" y="2950"/>
            <a:chExt cx="11694" cy="929"/>
          </a:xfrm>
        </p:grpSpPr>
        <p:sp>
          <p:nvSpPr>
            <p:cNvPr id="53253" name="Rectangle 5"/>
            <p:cNvSpPr/>
            <p:nvPr/>
          </p:nvSpPr>
          <p:spPr>
            <a:xfrm>
              <a:off x="3068" y="2975"/>
              <a:ext cx="1797"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3255" name="Rectangle 7"/>
            <p:cNvSpPr/>
            <p:nvPr/>
          </p:nvSpPr>
          <p:spPr>
            <a:xfrm>
              <a:off x="6200" y="2975"/>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3257" name="Rectangle 9"/>
            <p:cNvSpPr/>
            <p:nvPr/>
          </p:nvSpPr>
          <p:spPr>
            <a:xfrm>
              <a:off x="9653" y="2975"/>
              <a:ext cx="1797"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3259" name="Rectangle 11"/>
            <p:cNvSpPr/>
            <p:nvPr/>
          </p:nvSpPr>
          <p:spPr>
            <a:xfrm>
              <a:off x="12858" y="2975"/>
              <a:ext cx="1797"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grpSp>
          <p:nvGrpSpPr>
            <p:cNvPr id="2" name="组合 1"/>
            <p:cNvGrpSpPr/>
            <p:nvPr/>
          </p:nvGrpSpPr>
          <p:grpSpPr>
            <a:xfrm>
              <a:off x="2960" y="2950"/>
              <a:ext cx="11694" cy="822"/>
              <a:chOff x="2960" y="2950"/>
              <a:chExt cx="11694" cy="822"/>
            </a:xfrm>
          </p:grpSpPr>
          <p:sp>
            <p:nvSpPr>
              <p:cNvPr id="53254" name="Text Box 6"/>
              <p:cNvSpPr txBox="1"/>
              <p:nvPr/>
            </p:nvSpPr>
            <p:spPr>
              <a:xfrm>
                <a:off x="2960" y="295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3256" name="Text Box 8"/>
              <p:cNvSpPr txBox="1"/>
              <p:nvPr/>
            </p:nvSpPr>
            <p:spPr>
              <a:xfrm>
                <a:off x="6180" y="2950"/>
                <a:ext cx="1833"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3258" name="Text Box 10"/>
              <p:cNvSpPr txBox="1"/>
              <p:nvPr/>
            </p:nvSpPr>
            <p:spPr>
              <a:xfrm>
                <a:off x="9635" y="295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3260" name="Text Box 12"/>
              <p:cNvSpPr txBox="1"/>
              <p:nvPr/>
            </p:nvSpPr>
            <p:spPr>
              <a:xfrm>
                <a:off x="12840" y="2950"/>
                <a:ext cx="1815"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grpSp>
      <p:grpSp>
        <p:nvGrpSpPr>
          <p:cNvPr id="4" name="组合 3"/>
          <p:cNvGrpSpPr/>
          <p:nvPr/>
        </p:nvGrpSpPr>
        <p:grpSpPr>
          <a:xfrm>
            <a:off x="2473325" y="3170555"/>
            <a:ext cx="6342380" cy="594360"/>
            <a:chOff x="3895" y="4993"/>
            <a:chExt cx="9988" cy="936"/>
          </a:xfrm>
        </p:grpSpPr>
        <p:sp>
          <p:nvSpPr>
            <p:cNvPr id="53263" name="Rectangle 15"/>
            <p:cNvSpPr/>
            <p:nvPr/>
          </p:nvSpPr>
          <p:spPr>
            <a:xfrm>
              <a:off x="3895" y="5000"/>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3264" name="Text Box 16"/>
            <p:cNvSpPr txBox="1"/>
            <p:nvPr/>
          </p:nvSpPr>
          <p:spPr>
            <a:xfrm>
              <a:off x="3923" y="4993"/>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53265" name="Rectangle 17"/>
            <p:cNvSpPr/>
            <p:nvPr/>
          </p:nvSpPr>
          <p:spPr>
            <a:xfrm>
              <a:off x="10535" y="5025"/>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53266" name="Text Box 18"/>
            <p:cNvSpPr txBox="1"/>
            <p:nvPr/>
          </p:nvSpPr>
          <p:spPr>
            <a:xfrm>
              <a:off x="10593" y="5000"/>
              <a:ext cx="3290" cy="822"/>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grpSp>
      <p:grpSp>
        <p:nvGrpSpPr>
          <p:cNvPr id="5" name="组合 4"/>
          <p:cNvGrpSpPr/>
          <p:nvPr/>
        </p:nvGrpSpPr>
        <p:grpSpPr>
          <a:xfrm>
            <a:off x="1458595" y="3857625"/>
            <a:ext cx="8408670" cy="636905"/>
            <a:chOff x="2297" y="6075"/>
            <a:chExt cx="13242" cy="1003"/>
          </a:xfrm>
        </p:grpSpPr>
        <p:sp>
          <p:nvSpPr>
            <p:cNvPr id="53267" name="Rectangle 19"/>
            <p:cNvSpPr/>
            <p:nvPr/>
          </p:nvSpPr>
          <p:spPr>
            <a:xfrm>
              <a:off x="2297" y="6075"/>
              <a:ext cx="13211"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3268" name="对象 53267"/>
            <p:cNvGraphicFramePr>
              <a:graphicFrameLocks noChangeAspect="1"/>
            </p:cNvGraphicFramePr>
            <p:nvPr/>
          </p:nvGraphicFramePr>
          <p:xfrm>
            <a:off x="2297" y="6076"/>
            <a:ext cx="13242" cy="1003"/>
          </p:xfrm>
          <a:graphic>
            <a:graphicData uri="http://schemas.openxmlformats.org/presentationml/2006/ole">
              <mc:AlternateContent xmlns:mc="http://schemas.openxmlformats.org/markup-compatibility/2006">
                <mc:Choice xmlns:v="urn:schemas-microsoft-com:vml" Requires="v">
                  <p:oleObj spid="_x0000_s3096" name="" r:id="rId1" imgW="4013200" imgH="279400" progId="Equation.3">
                    <p:embed/>
                  </p:oleObj>
                </mc:Choice>
                <mc:Fallback>
                  <p:oleObj name="" r:id="rId1" imgW="4013200" imgH="279400" progId="Equation.3">
                    <p:embed/>
                    <p:pic>
                      <p:nvPicPr>
                        <p:cNvPr id="0" name="图片 3095"/>
                        <p:cNvPicPr/>
                        <p:nvPr/>
                      </p:nvPicPr>
                      <p:blipFill>
                        <a:blip r:embed="rId2"/>
                        <a:stretch>
                          <a:fillRect/>
                        </a:stretch>
                      </p:blipFill>
                      <p:spPr>
                        <a:xfrm>
                          <a:off x="2297" y="6076"/>
                          <a:ext cx="13242" cy="1003"/>
                        </a:xfrm>
                        <a:prstGeom prst="rect">
                          <a:avLst/>
                        </a:prstGeom>
                        <a:noFill/>
                        <a:ln w="38100">
                          <a:noFill/>
                          <a:miter/>
                        </a:ln>
                      </p:spPr>
                    </p:pic>
                  </p:oleObj>
                </mc:Fallback>
              </mc:AlternateContent>
            </a:graphicData>
          </a:graphic>
        </p:graphicFrame>
      </p:grpSp>
      <p:grpSp>
        <p:nvGrpSpPr>
          <p:cNvPr id="3" name="组合 2"/>
          <p:cNvGrpSpPr/>
          <p:nvPr/>
        </p:nvGrpSpPr>
        <p:grpSpPr>
          <a:xfrm>
            <a:off x="1439545" y="2511425"/>
            <a:ext cx="8408035" cy="614045"/>
            <a:chOff x="2267" y="3955"/>
            <a:chExt cx="13241" cy="967"/>
          </a:xfrm>
        </p:grpSpPr>
        <p:sp>
          <p:nvSpPr>
            <p:cNvPr id="53261" name="Rectangle 13"/>
            <p:cNvSpPr/>
            <p:nvPr/>
          </p:nvSpPr>
          <p:spPr>
            <a:xfrm>
              <a:off x="2296" y="3955"/>
              <a:ext cx="13212"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2256" name="对象 52255"/>
            <p:cNvGraphicFramePr>
              <a:graphicFrameLocks noChangeAspect="1"/>
            </p:cNvGraphicFramePr>
            <p:nvPr/>
          </p:nvGraphicFramePr>
          <p:xfrm>
            <a:off x="2267" y="3982"/>
            <a:ext cx="13241" cy="941"/>
          </p:xfrm>
          <a:graphic>
            <a:graphicData uri="http://schemas.openxmlformats.org/presentationml/2006/ole">
              <mc:AlternateContent xmlns:mc="http://schemas.openxmlformats.org/markup-compatibility/2006">
                <mc:Choice xmlns:v="urn:schemas-microsoft-com:vml" Requires="v">
                  <p:oleObj spid="_x0000_s3094" name="" r:id="rId3" imgW="4368800" imgH="279400" progId="Equation.3">
                    <p:embed/>
                  </p:oleObj>
                </mc:Choice>
                <mc:Fallback>
                  <p:oleObj name="" r:id="rId3" imgW="4368800" imgH="279400" progId="Equation.3">
                    <p:embed/>
                    <p:pic>
                      <p:nvPicPr>
                        <p:cNvPr id="0" name="图片 3093"/>
                        <p:cNvPicPr/>
                        <p:nvPr/>
                      </p:nvPicPr>
                      <p:blipFill>
                        <a:blip r:embed="rId4"/>
                        <a:stretch>
                          <a:fillRect/>
                        </a:stretch>
                      </p:blipFill>
                      <p:spPr>
                        <a:xfrm>
                          <a:off x="2267" y="3982"/>
                          <a:ext cx="13241" cy="94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2"/>
                                        </p:tgtEl>
                                        <p:attrNameLst>
                                          <p:attrName>style.visibility</p:attrName>
                                        </p:attrNameLst>
                                      </p:cBhvr>
                                      <p:to>
                                        <p:strVal val="visible"/>
                                      </p:to>
                                    </p:set>
                                    <p:anim calcmode="lin" valueType="num">
                                      <p:cBhvr additive="base">
                                        <p:cTn id="31" dur="500" fill="hold"/>
                                        <p:tgtEl>
                                          <p:spTgt spid="53252"/>
                                        </p:tgtEl>
                                        <p:attrNameLst>
                                          <p:attrName>ppt_x</p:attrName>
                                        </p:attrNameLst>
                                      </p:cBhvr>
                                      <p:tavLst>
                                        <p:tav tm="0">
                                          <p:val>
                                            <p:strVal val="#ppt_x"/>
                                          </p:val>
                                        </p:tav>
                                        <p:tav tm="100000">
                                          <p:val>
                                            <p:strVal val="#ppt_x"/>
                                          </p:val>
                                        </p:tav>
                                      </p:tavLst>
                                    </p:anim>
                                    <p:anim calcmode="lin" valueType="num">
                                      <p:cBhvr additive="base">
                                        <p:cTn id="32"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递归解析</a:t>
            </a:r>
            <a:endParaRPr lang="zh-CN" altLang="en-US">
              <a:latin typeface="黑体" panose="02010609060101010101" charset="-122"/>
              <a:ea typeface="黑体" panose="02010609060101010101" charset="-122"/>
            </a:endParaRPr>
          </a:p>
        </p:txBody>
      </p:sp>
      <p:sp>
        <p:nvSpPr>
          <p:cNvPr id="54276" name="Text Box 4"/>
          <p:cNvSpPr txBox="1"/>
          <p:nvPr/>
        </p:nvSpPr>
        <p:spPr>
          <a:xfrm>
            <a:off x="1920875" y="4294188"/>
            <a:ext cx="7056438" cy="1814830"/>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dirty="0">
                <a:latin typeface="楷体" panose="02010609060101010101" charset="-122"/>
                <a:ea typeface="楷体" panose="02010609060101010101" charset="-122"/>
                <a:cs typeface="楷体" panose="02010609060101010101" charset="-122"/>
              </a:rPr>
              <a:t>顺序保存</a:t>
            </a:r>
            <a:r>
              <a:rPr lang="zh-CN" altLang="en-US" b="1" dirty="0">
                <a:solidFill>
                  <a:srgbClr val="FF0000"/>
                </a:solidFill>
                <a:latin typeface="楷体" panose="02010609060101010101" charset="-122"/>
                <a:ea typeface="楷体" panose="02010609060101010101" charset="-122"/>
                <a:cs typeface="楷体" panose="02010609060101010101" charset="-122"/>
              </a:rPr>
              <a:t>方便储存与转移</a:t>
            </a:r>
            <a:r>
              <a:rPr lang="zh-CN" altLang="en-US" dirty="0">
                <a:latin typeface="楷体" panose="02010609060101010101" charset="-122"/>
                <a:ea typeface="楷体" panose="02010609060101010101" charset="-122"/>
                <a:cs typeface="楷体" panose="02010609060101010101" charset="-122"/>
              </a:rPr>
              <a:t>。</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sz="2600" dirty="0">
                <a:latin typeface="楷体" panose="02010609060101010101" charset="-122"/>
                <a:ea typeface="楷体" panose="02010609060101010101" charset="-122"/>
                <a:cs typeface="楷体" panose="02010609060101010101" charset="-122"/>
              </a:rPr>
              <a:t>如何方便？</a:t>
            </a:r>
            <a:r>
              <a:rPr lang="zh-CN" altLang="en-US" sz="1800" dirty="0">
                <a:latin typeface="楷体" panose="02010609060101010101" charset="-122"/>
                <a:ea typeface="楷体" panose="02010609060101010101" charset="-122"/>
                <a:cs typeface="楷体" panose="02010609060101010101" charset="-122"/>
              </a:rPr>
              <a:t>——</a:t>
            </a:r>
            <a:r>
              <a:rPr lang="zh-CN" altLang="en-US" dirty="0">
                <a:latin typeface="楷体" panose="02010609060101010101" charset="-122"/>
                <a:ea typeface="楷体" panose="02010609060101010101" charset="-122"/>
                <a:cs typeface="楷体" panose="02010609060101010101" charset="-122"/>
              </a:rPr>
              <a:t>转移的</a:t>
            </a:r>
            <a:r>
              <a:rPr lang="zh-CN" altLang="en-US" b="1" dirty="0">
                <a:solidFill>
                  <a:srgbClr val="FF0000"/>
                </a:solidFill>
                <a:latin typeface="楷体" panose="02010609060101010101" charset="-122"/>
                <a:ea typeface="楷体" panose="02010609060101010101" charset="-122"/>
                <a:cs typeface="楷体" panose="02010609060101010101" charset="-122"/>
              </a:rPr>
              <a:t>间隔</a:t>
            </a:r>
            <a:r>
              <a:rPr lang="zh-CN" altLang="en-US" dirty="0">
                <a:latin typeface="楷体" panose="02010609060101010101" charset="-122"/>
                <a:ea typeface="楷体" panose="02010609060101010101" charset="-122"/>
                <a:cs typeface="楷体" panose="02010609060101010101" charset="-122"/>
              </a:rPr>
              <a:t>是一样的。</a:t>
            </a:r>
            <a:endParaRPr lang="zh-CN" altLang="en-US" dirty="0">
              <a:latin typeface="楷体" panose="02010609060101010101" charset="-122"/>
              <a:ea typeface="楷体" panose="02010609060101010101" charset="-122"/>
              <a:cs typeface="楷体" panose="02010609060101010101" charset="-122"/>
            </a:endParaRPr>
          </a:p>
          <a:p>
            <a:pPr marL="0" lvl="0" indent="0" eaLnBrk="1" hangingPunct="1">
              <a:spcBef>
                <a:spcPct val="0"/>
              </a:spcBef>
              <a:buNone/>
            </a:pPr>
            <a:r>
              <a:rPr lang="zh-CN" altLang="en-US" sz="2400" dirty="0">
                <a:latin typeface="楷体" panose="02010609060101010101" charset="-122"/>
                <a:ea typeface="楷体" panose="02010609060101010101" charset="-122"/>
                <a:cs typeface="楷体" panose="02010609060101010101" charset="-122"/>
              </a:rPr>
              <a:t>上图，由上部转移到下部，连接的线表示转移方式，颜色代表不同的转移方式。</a:t>
            </a:r>
            <a:endParaRPr lang="zh-CN" altLang="en-US" sz="2400" dirty="0">
              <a:latin typeface="楷体" panose="02010609060101010101" charset="-122"/>
              <a:ea typeface="楷体" panose="02010609060101010101" charset="-122"/>
              <a:cs typeface="楷体" panose="02010609060101010101" charset="-122"/>
            </a:endParaRPr>
          </a:p>
        </p:txBody>
      </p:sp>
      <p:grpSp>
        <p:nvGrpSpPr>
          <p:cNvPr id="3" name="组合 2"/>
          <p:cNvGrpSpPr/>
          <p:nvPr/>
        </p:nvGrpSpPr>
        <p:grpSpPr>
          <a:xfrm>
            <a:off x="1446530" y="1462405"/>
            <a:ext cx="8415020" cy="1966595"/>
            <a:chOff x="2278" y="2303"/>
            <a:chExt cx="13252" cy="3097"/>
          </a:xfrm>
        </p:grpSpPr>
        <p:sp>
          <p:nvSpPr>
            <p:cNvPr id="54277" name="Rectangle 5"/>
            <p:cNvSpPr/>
            <p:nvPr/>
          </p:nvSpPr>
          <p:spPr>
            <a:xfrm>
              <a:off x="2288" y="2303"/>
              <a:ext cx="13243"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4279" name="Rectangle 7"/>
            <p:cNvSpPr/>
            <p:nvPr/>
          </p:nvSpPr>
          <p:spPr>
            <a:xfrm>
              <a:off x="2297" y="4438"/>
              <a:ext cx="13222"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4281" name="Line 9"/>
            <p:cNvSpPr/>
            <p:nvPr/>
          </p:nvSpPr>
          <p:spPr>
            <a:xfrm>
              <a:off x="3225" y="3245"/>
              <a:ext cx="0" cy="1248"/>
            </a:xfrm>
            <a:prstGeom prst="line">
              <a:avLst/>
            </a:prstGeom>
            <a:ln w="38100" cap="flat" cmpd="sng">
              <a:solidFill>
                <a:srgbClr val="000000"/>
              </a:solidFill>
              <a:prstDash val="solid"/>
              <a:headEnd type="none" w="med" len="med"/>
              <a:tailEnd type="none" w="med" len="med"/>
            </a:ln>
          </p:spPr>
        </p:sp>
        <p:sp>
          <p:nvSpPr>
            <p:cNvPr id="54282" name="Line 10"/>
            <p:cNvSpPr/>
            <p:nvPr/>
          </p:nvSpPr>
          <p:spPr>
            <a:xfrm flipH="1">
              <a:off x="3225" y="3265"/>
              <a:ext cx="3428" cy="1187"/>
            </a:xfrm>
            <a:prstGeom prst="line">
              <a:avLst/>
            </a:prstGeom>
            <a:ln w="38100" cap="flat" cmpd="sng">
              <a:solidFill>
                <a:srgbClr val="000000"/>
              </a:solidFill>
              <a:prstDash val="solid"/>
              <a:miter/>
              <a:headEnd type="none" w="med" len="med"/>
              <a:tailEnd type="none" w="med" len="med"/>
            </a:ln>
          </p:spPr>
        </p:sp>
        <p:sp>
          <p:nvSpPr>
            <p:cNvPr id="54283" name="Line 11"/>
            <p:cNvSpPr/>
            <p:nvPr/>
          </p:nvSpPr>
          <p:spPr>
            <a:xfrm>
              <a:off x="4923" y="3220"/>
              <a:ext cx="0" cy="1248"/>
            </a:xfrm>
            <a:prstGeom prst="line">
              <a:avLst/>
            </a:prstGeom>
            <a:ln w="38100" cap="flat" cmpd="sng">
              <a:solidFill>
                <a:srgbClr val="000000"/>
              </a:solidFill>
              <a:prstDash val="solid"/>
              <a:miter/>
              <a:headEnd type="none" w="med" len="med"/>
              <a:tailEnd type="none" w="med" len="med"/>
            </a:ln>
          </p:spPr>
        </p:sp>
        <p:sp>
          <p:nvSpPr>
            <p:cNvPr id="54284" name="Line 12"/>
            <p:cNvSpPr/>
            <p:nvPr/>
          </p:nvSpPr>
          <p:spPr>
            <a:xfrm flipH="1">
              <a:off x="4923" y="3258"/>
              <a:ext cx="3239" cy="1210"/>
            </a:xfrm>
            <a:prstGeom prst="line">
              <a:avLst/>
            </a:prstGeom>
            <a:ln w="38100" cap="flat" cmpd="sng">
              <a:solidFill>
                <a:srgbClr val="000000"/>
              </a:solidFill>
              <a:prstDash val="solid"/>
              <a:headEnd type="none" w="med" len="med"/>
              <a:tailEnd type="none" w="med" len="med"/>
            </a:ln>
          </p:spPr>
        </p:sp>
        <p:sp>
          <p:nvSpPr>
            <p:cNvPr id="54285" name="Line 13"/>
            <p:cNvSpPr/>
            <p:nvPr/>
          </p:nvSpPr>
          <p:spPr>
            <a:xfrm>
              <a:off x="9795" y="3220"/>
              <a:ext cx="0" cy="1248"/>
            </a:xfrm>
            <a:prstGeom prst="line">
              <a:avLst/>
            </a:prstGeom>
            <a:ln w="38100" cap="flat" cmpd="sng">
              <a:solidFill>
                <a:srgbClr val="000000"/>
              </a:solidFill>
              <a:prstDash val="solid"/>
              <a:miter/>
              <a:headEnd type="none" w="med" len="med"/>
              <a:tailEnd type="none" w="med" len="med"/>
            </a:ln>
          </p:spPr>
        </p:sp>
        <p:sp>
          <p:nvSpPr>
            <p:cNvPr id="54286" name="Line 14"/>
            <p:cNvSpPr/>
            <p:nvPr/>
          </p:nvSpPr>
          <p:spPr>
            <a:xfrm flipH="1">
              <a:off x="9825" y="3282"/>
              <a:ext cx="3365" cy="1186"/>
            </a:xfrm>
            <a:prstGeom prst="line">
              <a:avLst/>
            </a:prstGeom>
            <a:ln w="38100" cap="flat" cmpd="sng">
              <a:solidFill>
                <a:srgbClr val="000000"/>
              </a:solidFill>
              <a:prstDash val="solid"/>
              <a:headEnd type="none" w="med" len="med"/>
              <a:tailEnd type="none" w="med" len="med"/>
            </a:ln>
          </p:spPr>
        </p:sp>
        <p:sp>
          <p:nvSpPr>
            <p:cNvPr id="54287" name="Line 15"/>
            <p:cNvSpPr/>
            <p:nvPr/>
          </p:nvSpPr>
          <p:spPr>
            <a:xfrm>
              <a:off x="11510" y="3220"/>
              <a:ext cx="3" cy="1248"/>
            </a:xfrm>
            <a:prstGeom prst="line">
              <a:avLst/>
            </a:prstGeom>
            <a:ln w="38100" cap="flat" cmpd="sng">
              <a:solidFill>
                <a:srgbClr val="000000"/>
              </a:solidFill>
              <a:prstDash val="solid"/>
              <a:miter/>
              <a:headEnd type="none" w="med" len="med"/>
              <a:tailEnd type="none" w="med" len="med"/>
            </a:ln>
          </p:spPr>
        </p:sp>
        <p:sp>
          <p:nvSpPr>
            <p:cNvPr id="54288" name="Line 16"/>
            <p:cNvSpPr/>
            <p:nvPr/>
          </p:nvSpPr>
          <p:spPr>
            <a:xfrm flipH="1">
              <a:off x="11540" y="3252"/>
              <a:ext cx="3143" cy="1216"/>
            </a:xfrm>
            <a:prstGeom prst="line">
              <a:avLst/>
            </a:prstGeom>
            <a:ln w="38100" cap="flat" cmpd="sng">
              <a:solidFill>
                <a:srgbClr val="000000"/>
              </a:solidFill>
              <a:prstDash val="solid"/>
              <a:headEnd type="none" w="med" len="med"/>
              <a:tailEnd type="none" w="med" len="med"/>
            </a:ln>
          </p:spPr>
        </p:sp>
        <p:sp>
          <p:nvSpPr>
            <p:cNvPr id="54289" name="Line 17"/>
            <p:cNvSpPr/>
            <p:nvPr/>
          </p:nvSpPr>
          <p:spPr>
            <a:xfrm>
              <a:off x="6615" y="3220"/>
              <a:ext cx="3" cy="1248"/>
            </a:xfrm>
            <a:prstGeom prst="line">
              <a:avLst/>
            </a:prstGeom>
            <a:ln w="38100" cap="flat" cmpd="sng">
              <a:solidFill>
                <a:srgbClr val="FF0000"/>
              </a:solidFill>
              <a:prstDash val="solid"/>
              <a:miter/>
              <a:headEnd type="none" w="med" len="med"/>
              <a:tailEnd type="none" w="med" len="med"/>
            </a:ln>
          </p:spPr>
        </p:sp>
        <p:sp>
          <p:nvSpPr>
            <p:cNvPr id="54290" name="Line 18"/>
            <p:cNvSpPr/>
            <p:nvPr/>
          </p:nvSpPr>
          <p:spPr>
            <a:xfrm flipH="1" flipV="1">
              <a:off x="3345" y="3265"/>
              <a:ext cx="3308" cy="1230"/>
            </a:xfrm>
            <a:prstGeom prst="line">
              <a:avLst/>
            </a:prstGeom>
            <a:ln w="38100" cap="flat" cmpd="sng">
              <a:solidFill>
                <a:srgbClr val="FF0000"/>
              </a:solidFill>
              <a:prstDash val="solid"/>
              <a:headEnd type="none" w="med" len="med"/>
              <a:tailEnd type="none" w="med" len="med"/>
            </a:ln>
          </p:spPr>
        </p:sp>
        <p:sp>
          <p:nvSpPr>
            <p:cNvPr id="54291" name="Line 19"/>
            <p:cNvSpPr/>
            <p:nvPr/>
          </p:nvSpPr>
          <p:spPr>
            <a:xfrm>
              <a:off x="8163" y="3195"/>
              <a:ext cx="2" cy="1245"/>
            </a:xfrm>
            <a:prstGeom prst="line">
              <a:avLst/>
            </a:prstGeom>
            <a:ln w="38100" cap="flat" cmpd="sng">
              <a:solidFill>
                <a:srgbClr val="FF0000"/>
              </a:solidFill>
              <a:prstDash val="solid"/>
              <a:headEnd type="none" w="med" len="med"/>
              <a:tailEnd type="none" w="med" len="med"/>
            </a:ln>
          </p:spPr>
        </p:sp>
        <p:sp>
          <p:nvSpPr>
            <p:cNvPr id="54292" name="Line 20"/>
            <p:cNvSpPr/>
            <p:nvPr/>
          </p:nvSpPr>
          <p:spPr>
            <a:xfrm flipH="1" flipV="1">
              <a:off x="4923" y="3266"/>
              <a:ext cx="3240" cy="1186"/>
            </a:xfrm>
            <a:prstGeom prst="line">
              <a:avLst/>
            </a:prstGeom>
            <a:ln w="38100" cap="flat" cmpd="sng">
              <a:solidFill>
                <a:srgbClr val="FF0000"/>
              </a:solidFill>
              <a:prstDash val="solid"/>
              <a:headEnd type="none" w="med" len="med"/>
              <a:tailEnd type="none" w="med" len="med"/>
            </a:ln>
          </p:spPr>
        </p:sp>
        <p:sp>
          <p:nvSpPr>
            <p:cNvPr id="54293" name="Line 21"/>
            <p:cNvSpPr/>
            <p:nvPr/>
          </p:nvSpPr>
          <p:spPr>
            <a:xfrm>
              <a:off x="13155" y="3210"/>
              <a:ext cx="0" cy="1245"/>
            </a:xfrm>
            <a:prstGeom prst="line">
              <a:avLst/>
            </a:prstGeom>
            <a:ln w="38100" cap="flat" cmpd="sng">
              <a:solidFill>
                <a:srgbClr val="FF0000"/>
              </a:solidFill>
              <a:prstDash val="solid"/>
              <a:headEnd type="none" w="med" len="med"/>
              <a:tailEnd type="none" w="med" len="med"/>
            </a:ln>
          </p:spPr>
        </p:sp>
        <p:sp>
          <p:nvSpPr>
            <p:cNvPr id="54294" name="Line 22"/>
            <p:cNvSpPr/>
            <p:nvPr/>
          </p:nvSpPr>
          <p:spPr>
            <a:xfrm flipH="1" flipV="1">
              <a:off x="9795" y="3220"/>
              <a:ext cx="3361" cy="1250"/>
            </a:xfrm>
            <a:prstGeom prst="line">
              <a:avLst/>
            </a:prstGeom>
            <a:ln w="38100" cap="flat" cmpd="sng">
              <a:solidFill>
                <a:srgbClr val="FF0000"/>
              </a:solidFill>
              <a:prstDash val="solid"/>
              <a:headEnd type="none" w="med" len="med"/>
              <a:tailEnd type="none" w="med" len="med"/>
            </a:ln>
          </p:spPr>
        </p:sp>
        <p:sp>
          <p:nvSpPr>
            <p:cNvPr id="54295" name="Line 23"/>
            <p:cNvSpPr/>
            <p:nvPr/>
          </p:nvSpPr>
          <p:spPr>
            <a:xfrm>
              <a:off x="14663" y="3195"/>
              <a:ext cx="0" cy="1245"/>
            </a:xfrm>
            <a:prstGeom prst="line">
              <a:avLst/>
            </a:prstGeom>
            <a:ln w="38100" cap="flat" cmpd="sng">
              <a:solidFill>
                <a:srgbClr val="FF0000"/>
              </a:solidFill>
              <a:prstDash val="solid"/>
              <a:headEnd type="none" w="med" len="med"/>
              <a:tailEnd type="none" w="med" len="med"/>
            </a:ln>
          </p:spPr>
        </p:sp>
        <p:sp>
          <p:nvSpPr>
            <p:cNvPr id="54296" name="Line 24"/>
            <p:cNvSpPr/>
            <p:nvPr/>
          </p:nvSpPr>
          <p:spPr>
            <a:xfrm flipH="1" flipV="1">
              <a:off x="11525" y="3220"/>
              <a:ext cx="3158" cy="1273"/>
            </a:xfrm>
            <a:prstGeom prst="line">
              <a:avLst/>
            </a:prstGeom>
            <a:ln w="38100" cap="flat" cmpd="sng">
              <a:solidFill>
                <a:srgbClr val="FF0000"/>
              </a:solidFill>
              <a:prstDash val="solid"/>
              <a:headEnd type="none" w="med" len="med"/>
              <a:tailEnd type="none" w="med" len="med"/>
            </a:ln>
          </p:spPr>
        </p:sp>
        <p:graphicFrame>
          <p:nvGraphicFramePr>
            <p:cNvPr id="52256" name="对象 52255"/>
            <p:cNvGraphicFramePr>
              <a:graphicFrameLocks noChangeAspect="1"/>
            </p:cNvGraphicFramePr>
            <p:nvPr/>
          </p:nvGraphicFramePr>
          <p:xfrm>
            <a:off x="2278" y="2317"/>
            <a:ext cx="13241" cy="941"/>
          </p:xfrm>
          <a:graphic>
            <a:graphicData uri="http://schemas.openxmlformats.org/presentationml/2006/ole">
              <mc:AlternateContent xmlns:mc="http://schemas.openxmlformats.org/markup-compatibility/2006">
                <mc:Choice xmlns:v="urn:schemas-microsoft-com:vml" Requires="v">
                  <p:oleObj spid="_x0000_s3094" name="" r:id="rId1" imgW="4368800" imgH="279400" progId="Equation.3">
                    <p:embed/>
                  </p:oleObj>
                </mc:Choice>
                <mc:Fallback>
                  <p:oleObj name="" r:id="rId1" imgW="4368800" imgH="279400" progId="Equation.3">
                    <p:embed/>
                    <p:pic>
                      <p:nvPicPr>
                        <p:cNvPr id="0" name="图片 3093"/>
                        <p:cNvPicPr/>
                        <p:nvPr/>
                      </p:nvPicPr>
                      <p:blipFill>
                        <a:blip r:embed="rId2"/>
                        <a:stretch>
                          <a:fillRect/>
                        </a:stretch>
                      </p:blipFill>
                      <p:spPr>
                        <a:xfrm>
                          <a:off x="2278" y="2317"/>
                          <a:ext cx="13241" cy="941"/>
                        </a:xfrm>
                        <a:prstGeom prst="rect">
                          <a:avLst/>
                        </a:prstGeom>
                        <a:noFill/>
                        <a:ln w="38100">
                          <a:noFill/>
                          <a:miter/>
                        </a:ln>
                      </p:spPr>
                    </p:pic>
                  </p:oleObj>
                </mc:Fallback>
              </mc:AlternateContent>
            </a:graphicData>
          </a:graphic>
        </p:graphicFrame>
        <p:graphicFrame>
          <p:nvGraphicFramePr>
            <p:cNvPr id="53268" name="对象 53267"/>
            <p:cNvGraphicFramePr>
              <a:graphicFrameLocks noChangeAspect="1"/>
            </p:cNvGraphicFramePr>
            <p:nvPr/>
          </p:nvGraphicFramePr>
          <p:xfrm>
            <a:off x="2342" y="4408"/>
            <a:ext cx="13093" cy="992"/>
          </p:xfrm>
          <a:graphic>
            <a:graphicData uri="http://schemas.openxmlformats.org/presentationml/2006/ole">
              <mc:AlternateContent xmlns:mc="http://schemas.openxmlformats.org/markup-compatibility/2006">
                <mc:Choice xmlns:v="urn:schemas-microsoft-com:vml" Requires="v">
                  <p:oleObj spid="_x0000_s3096" name="" r:id="rId3" imgW="4013200" imgH="279400" progId="Equation.3">
                    <p:embed/>
                  </p:oleObj>
                </mc:Choice>
                <mc:Fallback>
                  <p:oleObj name="" r:id="rId3" imgW="4013200" imgH="279400" progId="Equation.3">
                    <p:embed/>
                    <p:pic>
                      <p:nvPicPr>
                        <p:cNvPr id="0" name="图片 3095"/>
                        <p:cNvPicPr/>
                        <p:nvPr/>
                      </p:nvPicPr>
                      <p:blipFill>
                        <a:blip r:embed="rId4"/>
                        <a:stretch>
                          <a:fillRect/>
                        </a:stretch>
                      </p:blipFill>
                      <p:spPr>
                        <a:xfrm>
                          <a:off x="2342" y="4408"/>
                          <a:ext cx="13093" cy="99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 calcmode="lin" valueType="num">
                                      <p:cBhvr additive="base">
                                        <p:cTn id="13" dur="500" fill="hold"/>
                                        <p:tgtEl>
                                          <p:spTgt spid="54276"/>
                                        </p:tgtEl>
                                        <p:attrNameLst>
                                          <p:attrName>ppt_x</p:attrName>
                                        </p:attrNameLst>
                                      </p:cBhvr>
                                      <p:tavLst>
                                        <p:tav tm="0">
                                          <p:val>
                                            <p:strVal val="#ppt_x"/>
                                          </p:val>
                                        </p:tav>
                                        <p:tav tm="100000">
                                          <p:val>
                                            <p:strVal val="#ppt_x"/>
                                          </p:val>
                                        </p:tav>
                                      </p:tavLst>
                                    </p:anim>
                                    <p:anim calcmode="lin" valueType="num">
                                      <p:cBhvr additive="base">
                                        <p:cTn id="14"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anchor="ctr"/>
          <a:p>
            <a:pPr eaLnBrk="1" hangingPunct="1"/>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sp>
        <p:nvSpPr>
          <p:cNvPr id="3" name="文本框 2"/>
          <p:cNvSpPr txBox="1"/>
          <p:nvPr/>
        </p:nvSpPr>
        <p:spPr>
          <a:xfrm>
            <a:off x="333375" y="5792470"/>
            <a:ext cx="11525250" cy="829945"/>
          </a:xfrm>
          <a:prstGeom prst="rect">
            <a:avLst/>
          </a:prstGeom>
          <a:noFill/>
        </p:spPr>
        <p:txBody>
          <a:bodyPr wrap="square" rtlCol="0">
            <a:spAutoFit/>
          </a:bodyPr>
          <a:p>
            <a:r>
              <a:rPr lang="en-US" altLang="zh-CN" sz="2400" b="1">
                <a:latin typeface="楷体" panose="02010609060101010101" charset="-122"/>
                <a:ea typeface="楷体" panose="02010609060101010101" charset="-122"/>
              </a:rPr>
              <a:t>*</a:t>
            </a:r>
            <a:r>
              <a:rPr lang="zh-CN" altLang="en-US" sz="2400" b="1">
                <a:latin typeface="楷体" panose="02010609060101010101" charset="-122"/>
                <a:ea typeface="楷体" panose="02010609060101010101" charset="-122"/>
              </a:rPr>
              <a:t>由底向上一层一层来处理，定义</a:t>
            </a:r>
            <a:r>
              <a:rPr lang="en-US" altLang="zh-CN" sz="2400" b="1">
                <a:latin typeface="楷体" panose="02010609060101010101" charset="-122"/>
                <a:ea typeface="楷体" panose="02010609060101010101" charset="-122"/>
              </a:rPr>
              <a:t>t</a:t>
            </a:r>
            <a:r>
              <a:rPr lang="zh-CN" altLang="en-US" sz="2400" b="1">
                <a:latin typeface="楷体" panose="02010609060101010101" charset="-122"/>
                <a:ea typeface="楷体" panose="02010609060101010101" charset="-122"/>
              </a:rPr>
              <a:t>数组存储每一层元素的值。如</a:t>
            </a:r>
            <a:r>
              <a:rPr lang="en-US" altLang="zh-CN" sz="2400" b="1">
                <a:latin typeface="楷体" panose="02010609060101010101" charset="-122"/>
                <a:ea typeface="楷体" panose="02010609060101010101" charset="-122"/>
              </a:rPr>
              <a:t>n=8</a:t>
            </a:r>
            <a:r>
              <a:rPr lang="zh-CN" altLang="en-US" sz="2400" b="1">
                <a:latin typeface="楷体" panose="02010609060101010101" charset="-122"/>
                <a:ea typeface="楷体" panose="02010609060101010101" charset="-122"/>
              </a:rPr>
              <a:t>，先处理第</a:t>
            </a:r>
            <a:r>
              <a:rPr lang="en-US" altLang="zh-CN" sz="2400" b="1">
                <a:latin typeface="楷体" panose="02010609060101010101" charset="-122"/>
                <a:ea typeface="楷体" panose="02010609060101010101" charset="-122"/>
              </a:rPr>
              <a:t>3</a:t>
            </a:r>
            <a:r>
              <a:rPr lang="zh-CN" altLang="en-US" sz="2400" b="1">
                <a:latin typeface="楷体" panose="02010609060101010101" charset="-122"/>
                <a:ea typeface="楷体" panose="02010609060101010101" charset="-122"/>
              </a:rPr>
              <a:t>层，观察发现，第</a:t>
            </a:r>
            <a:r>
              <a:rPr lang="en-US" altLang="zh-CN" sz="2400" b="1">
                <a:latin typeface="楷体" panose="02010609060101010101" charset="-122"/>
                <a:ea typeface="楷体" panose="02010609060101010101" charset="-122"/>
              </a:rPr>
              <a:t>3</a:t>
            </a:r>
            <a:r>
              <a:rPr lang="zh-CN" altLang="en-US" sz="2400" b="1">
                <a:latin typeface="楷体" panose="02010609060101010101" charset="-122"/>
                <a:ea typeface="楷体" panose="02010609060101010101" charset="-122"/>
              </a:rPr>
              <a:t>层</a:t>
            </a:r>
            <a:r>
              <a:rPr lang="en-US" sz="2400" b="1">
                <a:latin typeface="楷体" panose="02010609060101010101" charset="-122"/>
                <a:ea typeface="楷体" panose="02010609060101010101" charset="-122"/>
              </a:rPr>
              <a:t>t[i]</a:t>
            </a:r>
            <a:r>
              <a:rPr lang="zh-CN" altLang="en-US" sz="2400" b="1">
                <a:latin typeface="楷体" panose="02010609060101010101" charset="-122"/>
                <a:ea typeface="楷体" panose="02010609060101010101" charset="-122"/>
              </a:rPr>
              <a:t>的值为</a:t>
            </a:r>
            <a:r>
              <a:rPr lang="en-US" altLang="zh-CN" sz="2400" b="1">
                <a:latin typeface="楷体" panose="02010609060101010101" charset="-122"/>
                <a:ea typeface="楷体" panose="02010609060101010101" charset="-122"/>
              </a:rPr>
              <a:t>a[j]</a:t>
            </a:r>
            <a:r>
              <a:rPr lang="zh-CN" altLang="en-US" sz="2400" b="1">
                <a:latin typeface="楷体" panose="02010609060101010101" charset="-122"/>
                <a:ea typeface="楷体" panose="02010609060101010101" charset="-122"/>
              </a:rPr>
              <a:t>其中的</a:t>
            </a:r>
            <a:r>
              <a:rPr lang="en-US" altLang="zh-CN" sz="2400" b="1">
                <a:latin typeface="楷体" panose="02010609060101010101" charset="-122"/>
                <a:ea typeface="楷体" panose="02010609060101010101" charset="-122"/>
              </a:rPr>
              <a:t>i</a:t>
            </a:r>
            <a:r>
              <a:rPr lang="zh-CN" altLang="en-US" sz="2400" b="1">
                <a:latin typeface="楷体" panose="02010609060101010101" charset="-122"/>
                <a:ea typeface="楷体" panose="02010609060101010101" charset="-122"/>
              </a:rPr>
              <a:t>的二进制左右翻转后就是</a:t>
            </a:r>
            <a:r>
              <a:rPr lang="en-US" altLang="zh-CN" sz="2400" b="1">
                <a:latin typeface="楷体" panose="02010609060101010101" charset="-122"/>
                <a:ea typeface="楷体" panose="02010609060101010101" charset="-122"/>
              </a:rPr>
              <a:t>j</a:t>
            </a:r>
            <a:r>
              <a:rPr lang="zh-CN" altLang="en-US" sz="2400">
                <a:latin typeface="楷体" panose="02010609060101010101" charset="-122"/>
                <a:ea typeface="楷体" panose="02010609060101010101" charset="-122"/>
              </a:rPr>
              <a:t>；</a:t>
            </a:r>
            <a:endParaRPr lang="en-US" altLang="zh-CN" sz="2400">
              <a:latin typeface="楷体" panose="02010609060101010101" charset="-122"/>
              <a:ea typeface="楷体" panose="02010609060101010101" charset="-122"/>
              <a:sym typeface="+mn-ea"/>
            </a:endParaRPr>
          </a:p>
        </p:txBody>
      </p:sp>
      <p:grpSp>
        <p:nvGrpSpPr>
          <p:cNvPr id="29" name="组合 28"/>
          <p:cNvGrpSpPr/>
          <p:nvPr/>
        </p:nvGrpSpPr>
        <p:grpSpPr>
          <a:xfrm>
            <a:off x="2805430" y="1219835"/>
            <a:ext cx="7251700" cy="4615436"/>
            <a:chOff x="4434" y="1951"/>
            <a:chExt cx="11420" cy="7058"/>
          </a:xfrm>
        </p:grpSpPr>
        <p:grpSp>
          <p:nvGrpSpPr>
            <p:cNvPr id="28" name="组合 27"/>
            <p:cNvGrpSpPr/>
            <p:nvPr/>
          </p:nvGrpSpPr>
          <p:grpSpPr>
            <a:xfrm>
              <a:off x="4434" y="1951"/>
              <a:ext cx="11405" cy="7053"/>
              <a:chOff x="7565" y="3166"/>
              <a:chExt cx="11405" cy="7053"/>
            </a:xfrm>
          </p:grpSpPr>
          <p:grpSp>
            <p:nvGrpSpPr>
              <p:cNvPr id="2" name="组合 1"/>
              <p:cNvGrpSpPr/>
              <p:nvPr/>
            </p:nvGrpSpPr>
            <p:grpSpPr>
              <a:xfrm>
                <a:off x="7640" y="3166"/>
                <a:ext cx="11330" cy="5172"/>
                <a:chOff x="605" y="2453"/>
                <a:chExt cx="11585" cy="6705"/>
              </a:xfrm>
            </p:grpSpPr>
            <p:sp>
              <p:nvSpPr>
                <p:cNvPr id="46083" name="Rectangle 3"/>
                <p:cNvSpPr/>
                <p:nvPr/>
              </p:nvSpPr>
              <p:spPr>
                <a:xfrm>
                  <a:off x="3475" y="2475"/>
                  <a:ext cx="5785"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4" name="Text Box 4"/>
                <p:cNvSpPr txBox="1"/>
                <p:nvPr/>
              </p:nvSpPr>
              <p:spPr>
                <a:xfrm>
                  <a:off x="3455" y="2453"/>
                  <a:ext cx="5805"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5" name="Rectangle 5"/>
                <p:cNvSpPr/>
                <p:nvPr/>
              </p:nvSpPr>
              <p:spPr>
                <a:xfrm>
                  <a:off x="1660" y="4265"/>
                  <a:ext cx="3273" cy="908"/>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6" name="Text Box 6"/>
                <p:cNvSpPr txBox="1"/>
                <p:nvPr/>
              </p:nvSpPr>
              <p:spPr>
                <a:xfrm>
                  <a:off x="1643" y="4243"/>
                  <a:ext cx="3290"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7" name="Rectangle 7"/>
                <p:cNvSpPr/>
                <p:nvPr/>
              </p:nvSpPr>
              <p:spPr>
                <a:xfrm>
                  <a:off x="7670" y="4290"/>
                  <a:ext cx="327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88" name="Text Box 8"/>
                <p:cNvSpPr txBox="1"/>
                <p:nvPr/>
              </p:nvSpPr>
              <p:spPr>
                <a:xfrm>
                  <a:off x="7653" y="4265"/>
                  <a:ext cx="3290"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89" name="Rectangle 9"/>
                <p:cNvSpPr/>
                <p:nvPr/>
              </p:nvSpPr>
              <p:spPr>
                <a:xfrm>
                  <a:off x="98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0" name="Text Box 10"/>
                <p:cNvSpPr txBox="1"/>
                <p:nvPr/>
              </p:nvSpPr>
              <p:spPr>
                <a:xfrm>
                  <a:off x="965" y="6285"/>
                  <a:ext cx="1815"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1" name="Rectangle 11"/>
                <p:cNvSpPr/>
                <p:nvPr/>
              </p:nvSpPr>
              <p:spPr>
                <a:xfrm>
                  <a:off x="3800" y="6310"/>
                  <a:ext cx="1813" cy="905"/>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2" name="Text Box 12"/>
                <p:cNvSpPr txBox="1"/>
                <p:nvPr/>
              </p:nvSpPr>
              <p:spPr>
                <a:xfrm>
                  <a:off x="3780" y="6285"/>
                  <a:ext cx="1833"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3" name="Rectangle 13"/>
                <p:cNvSpPr/>
                <p:nvPr/>
              </p:nvSpPr>
              <p:spPr>
                <a:xfrm>
                  <a:off x="6878"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4" name="Text Box 14"/>
                <p:cNvSpPr txBox="1"/>
                <p:nvPr/>
              </p:nvSpPr>
              <p:spPr>
                <a:xfrm>
                  <a:off x="6860" y="6285"/>
                  <a:ext cx="1815"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5" name="Rectangle 15"/>
                <p:cNvSpPr/>
                <p:nvPr/>
              </p:nvSpPr>
              <p:spPr>
                <a:xfrm>
                  <a:off x="10053" y="6308"/>
                  <a:ext cx="1797"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6" name="Text Box 16"/>
                <p:cNvSpPr txBox="1"/>
                <p:nvPr/>
              </p:nvSpPr>
              <p:spPr>
                <a:xfrm>
                  <a:off x="10035" y="6285"/>
                  <a:ext cx="1815"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7" name="Rectangle 17"/>
                <p:cNvSpPr/>
                <p:nvPr/>
              </p:nvSpPr>
              <p:spPr>
                <a:xfrm>
                  <a:off x="623" y="8123"/>
                  <a:ext cx="1132"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098" name="Text Box 18"/>
                <p:cNvSpPr txBox="1"/>
                <p:nvPr/>
              </p:nvSpPr>
              <p:spPr>
                <a:xfrm>
                  <a:off x="605" y="8098"/>
                  <a:ext cx="1150"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0</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099" name="Rectangle 19"/>
                <p:cNvSpPr/>
                <p:nvPr/>
              </p:nvSpPr>
              <p:spPr>
                <a:xfrm>
                  <a:off x="209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0" name="Text Box 20"/>
                <p:cNvSpPr txBox="1"/>
                <p:nvPr/>
              </p:nvSpPr>
              <p:spPr>
                <a:xfrm>
                  <a:off x="2078" y="8123"/>
                  <a:ext cx="1152"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4</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1" name="Rectangle 21"/>
                <p:cNvSpPr/>
                <p:nvPr/>
              </p:nvSpPr>
              <p:spPr>
                <a:xfrm>
                  <a:off x="34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2" name="Text Box 22"/>
                <p:cNvSpPr txBox="1"/>
                <p:nvPr/>
              </p:nvSpPr>
              <p:spPr>
                <a:xfrm>
                  <a:off x="3458" y="8123"/>
                  <a:ext cx="1152"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2</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3" name="Rectangle 23"/>
                <p:cNvSpPr/>
                <p:nvPr/>
              </p:nvSpPr>
              <p:spPr>
                <a:xfrm>
                  <a:off x="4818"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4" name="Text Box 24"/>
                <p:cNvSpPr txBox="1"/>
                <p:nvPr/>
              </p:nvSpPr>
              <p:spPr>
                <a:xfrm>
                  <a:off x="4800" y="8123"/>
                  <a:ext cx="1153"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6</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5" name="Rectangle 25"/>
                <p:cNvSpPr/>
                <p:nvPr/>
              </p:nvSpPr>
              <p:spPr>
                <a:xfrm>
                  <a:off x="6520" y="8148"/>
                  <a:ext cx="1133"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6" name="Text Box 26"/>
                <p:cNvSpPr txBox="1"/>
                <p:nvPr/>
              </p:nvSpPr>
              <p:spPr>
                <a:xfrm>
                  <a:off x="6500" y="8123"/>
                  <a:ext cx="1153"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1</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7" name="Rectangle 27"/>
                <p:cNvSpPr/>
                <p:nvPr/>
              </p:nvSpPr>
              <p:spPr>
                <a:xfrm>
                  <a:off x="7880" y="8123"/>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08" name="Text Box 28"/>
                <p:cNvSpPr txBox="1"/>
                <p:nvPr/>
              </p:nvSpPr>
              <p:spPr>
                <a:xfrm>
                  <a:off x="7863" y="8098"/>
                  <a:ext cx="1152"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5</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09" name="Rectangle 29"/>
                <p:cNvSpPr/>
                <p:nvPr/>
              </p:nvSpPr>
              <p:spPr>
                <a:xfrm>
                  <a:off x="967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0" name="Text Box 30"/>
                <p:cNvSpPr txBox="1"/>
                <p:nvPr/>
              </p:nvSpPr>
              <p:spPr>
                <a:xfrm>
                  <a:off x="9658" y="8123"/>
                  <a:ext cx="1152"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3</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1" name="Rectangle 31"/>
                <p:cNvSpPr/>
                <p:nvPr/>
              </p:nvSpPr>
              <p:spPr>
                <a:xfrm>
                  <a:off x="11055" y="8148"/>
                  <a:ext cx="1135" cy="907"/>
                </a:xfrm>
                <a:prstGeom prst="rect">
                  <a:avLst/>
                </a:prstGeom>
                <a:solidFill>
                  <a:srgbClr val="422C16"/>
                </a:solidFill>
                <a:ln w="9525" cap="flat" cmpd="sng">
                  <a:solidFill>
                    <a:schemeClr val="tx1"/>
                  </a:solidFill>
                  <a:prstDash val="solid"/>
                  <a:miter/>
                  <a:headEnd type="none" w="med" len="med"/>
                  <a:tailEnd type="none" w="med" len="med"/>
                </a:ln>
              </p:spPr>
              <p:txBody>
                <a:bodyPr wrap="none"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algn="ctr" eaLnBrk="1" hangingPunct="1">
                    <a:spcBef>
                      <a:spcPct val="0"/>
                    </a:spcBef>
                    <a:buNone/>
                  </a:pPr>
                  <a:endParaRPr lang="zh-CN" altLang="en-US" sz="1800" dirty="0">
                    <a:latin typeface="Bookshelf Symbol 7" pitchFamily="2" charset="2"/>
                    <a:ea typeface="微软雅黑" panose="020B0503020204020204" charset="-122"/>
                  </a:endParaRPr>
                </a:p>
              </p:txBody>
            </p:sp>
            <p:sp>
              <p:nvSpPr>
                <p:cNvPr id="46112" name="Text Box 32"/>
                <p:cNvSpPr txBox="1"/>
                <p:nvPr/>
              </p:nvSpPr>
              <p:spPr>
                <a:xfrm>
                  <a:off x="11038" y="8123"/>
                  <a:ext cx="1152" cy="1035"/>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sz="2800" dirty="0">
                      <a:solidFill>
                        <a:schemeClr val="bg1"/>
                      </a:solidFill>
                      <a:latin typeface="Tahoma" panose="020B0604030504040204" pitchFamily="2" charset="0"/>
                      <a:ea typeface="微软雅黑" panose="020B0503020204020204" charset="-122"/>
                    </a:rPr>
                    <a:t>(a</a:t>
                  </a:r>
                  <a:r>
                    <a:rPr lang="zh-CN" altLang="en-US" sz="2800" baseline="-25000" dirty="0">
                      <a:solidFill>
                        <a:schemeClr val="bg1"/>
                      </a:solidFill>
                      <a:latin typeface="Tahoma" panose="020B0604030504040204" pitchFamily="2" charset="0"/>
                      <a:ea typeface="微软雅黑" panose="020B0503020204020204" charset="-122"/>
                    </a:rPr>
                    <a:t>7</a:t>
                  </a:r>
                  <a:r>
                    <a:rPr lang="zh-CN" altLang="en-US" sz="2800" dirty="0">
                      <a:solidFill>
                        <a:schemeClr val="bg1"/>
                      </a:solidFill>
                      <a:latin typeface="Tahoma" panose="020B0604030504040204" pitchFamily="2" charset="0"/>
                      <a:ea typeface="微软雅黑" panose="020B0503020204020204" charset="-122"/>
                    </a:rPr>
                    <a:t>)</a:t>
                  </a:r>
                  <a:endParaRPr lang="zh-CN" altLang="en-US" sz="2800" dirty="0">
                    <a:solidFill>
                      <a:schemeClr val="bg1"/>
                    </a:solidFill>
                    <a:latin typeface="Tahoma" panose="020B0604030504040204" pitchFamily="2" charset="0"/>
                    <a:ea typeface="微软雅黑" panose="020B0503020204020204" charset="-122"/>
                  </a:endParaRPr>
                </a:p>
              </p:txBody>
            </p:sp>
            <p:sp>
              <p:nvSpPr>
                <p:cNvPr id="46113" name="Line 33"/>
                <p:cNvSpPr/>
                <p:nvPr/>
              </p:nvSpPr>
              <p:spPr>
                <a:xfrm flipH="1">
                  <a:off x="3233" y="3360"/>
                  <a:ext cx="2947" cy="908"/>
                </a:xfrm>
                <a:prstGeom prst="line">
                  <a:avLst/>
                </a:prstGeom>
                <a:ln w="38100" cap="flat" cmpd="sng">
                  <a:solidFill>
                    <a:schemeClr val="tx1"/>
                  </a:solidFill>
                  <a:prstDash val="solid"/>
                  <a:headEnd type="none" w="med" len="med"/>
                  <a:tailEnd type="none" w="med" len="med"/>
                </a:ln>
              </p:spPr>
            </p:sp>
            <p:sp>
              <p:nvSpPr>
                <p:cNvPr id="46114" name="Line 34"/>
                <p:cNvSpPr/>
                <p:nvPr/>
              </p:nvSpPr>
              <p:spPr>
                <a:xfrm>
                  <a:off x="6180" y="3360"/>
                  <a:ext cx="3063" cy="908"/>
                </a:xfrm>
                <a:prstGeom prst="line">
                  <a:avLst/>
                </a:prstGeom>
                <a:ln w="38100" cap="flat" cmpd="sng">
                  <a:solidFill>
                    <a:schemeClr val="tx1"/>
                  </a:solidFill>
                  <a:prstDash val="solid"/>
                  <a:headEnd type="none" w="med" len="med"/>
                  <a:tailEnd type="none" w="med" len="med"/>
                </a:ln>
              </p:spPr>
            </p:sp>
            <p:sp>
              <p:nvSpPr>
                <p:cNvPr id="46115" name="Line 35"/>
                <p:cNvSpPr/>
                <p:nvPr/>
              </p:nvSpPr>
              <p:spPr>
                <a:xfrm flipH="1">
                  <a:off x="1870" y="5175"/>
                  <a:ext cx="1363" cy="1133"/>
                </a:xfrm>
                <a:prstGeom prst="line">
                  <a:avLst/>
                </a:prstGeom>
                <a:ln w="38100" cap="flat" cmpd="sng">
                  <a:solidFill>
                    <a:schemeClr val="tx1"/>
                  </a:solidFill>
                  <a:prstDash val="solid"/>
                  <a:headEnd type="none" w="med" len="med"/>
                  <a:tailEnd type="none" w="med" len="med"/>
                </a:ln>
              </p:spPr>
            </p:sp>
            <p:sp>
              <p:nvSpPr>
                <p:cNvPr id="46116" name="Line 36"/>
                <p:cNvSpPr/>
                <p:nvPr/>
              </p:nvSpPr>
              <p:spPr>
                <a:xfrm>
                  <a:off x="3233" y="5175"/>
                  <a:ext cx="1472" cy="1133"/>
                </a:xfrm>
                <a:prstGeom prst="line">
                  <a:avLst/>
                </a:prstGeom>
                <a:ln w="38100" cap="flat" cmpd="sng">
                  <a:solidFill>
                    <a:schemeClr val="tx1"/>
                  </a:solidFill>
                  <a:prstDash val="solid"/>
                  <a:headEnd type="none" w="med" len="med"/>
                  <a:tailEnd type="none" w="med" len="med"/>
                </a:ln>
              </p:spPr>
            </p:sp>
            <p:sp>
              <p:nvSpPr>
                <p:cNvPr id="46117" name="Line 37"/>
                <p:cNvSpPr/>
                <p:nvPr/>
              </p:nvSpPr>
              <p:spPr>
                <a:xfrm flipH="1">
                  <a:off x="7880" y="5173"/>
                  <a:ext cx="1360" cy="1135"/>
                </a:xfrm>
                <a:prstGeom prst="line">
                  <a:avLst/>
                </a:prstGeom>
                <a:ln w="38100" cap="flat" cmpd="sng">
                  <a:solidFill>
                    <a:schemeClr val="tx1"/>
                  </a:solidFill>
                  <a:prstDash val="solid"/>
                  <a:headEnd type="none" w="med" len="med"/>
                  <a:tailEnd type="none" w="med" len="med"/>
                </a:ln>
              </p:spPr>
            </p:sp>
            <p:sp>
              <p:nvSpPr>
                <p:cNvPr id="46118" name="Line 38"/>
                <p:cNvSpPr/>
                <p:nvPr/>
              </p:nvSpPr>
              <p:spPr>
                <a:xfrm>
                  <a:off x="9240" y="5173"/>
                  <a:ext cx="1475" cy="1135"/>
                </a:xfrm>
                <a:prstGeom prst="line">
                  <a:avLst/>
                </a:prstGeom>
                <a:ln w="38100" cap="flat" cmpd="sng">
                  <a:solidFill>
                    <a:schemeClr val="tx1"/>
                  </a:solidFill>
                  <a:prstDash val="solid"/>
                  <a:headEnd type="none" w="med" len="med"/>
                  <a:tailEnd type="none" w="med" len="med"/>
                </a:ln>
              </p:spPr>
            </p:sp>
            <p:sp>
              <p:nvSpPr>
                <p:cNvPr id="46119" name="Line 39"/>
                <p:cNvSpPr/>
                <p:nvPr/>
              </p:nvSpPr>
              <p:spPr>
                <a:xfrm flipH="1">
                  <a:off x="1190" y="7215"/>
                  <a:ext cx="680" cy="908"/>
                </a:xfrm>
                <a:prstGeom prst="line">
                  <a:avLst/>
                </a:prstGeom>
                <a:ln w="38100" cap="flat" cmpd="sng">
                  <a:solidFill>
                    <a:schemeClr val="tx1"/>
                  </a:solidFill>
                  <a:prstDash val="solid"/>
                  <a:headEnd type="none" w="med" len="med"/>
                  <a:tailEnd type="none" w="med" len="med"/>
                </a:ln>
              </p:spPr>
            </p:sp>
            <p:sp>
              <p:nvSpPr>
                <p:cNvPr id="46120" name="Line 40"/>
                <p:cNvSpPr/>
                <p:nvPr/>
              </p:nvSpPr>
              <p:spPr>
                <a:xfrm>
                  <a:off x="1870" y="7215"/>
                  <a:ext cx="795" cy="908"/>
                </a:xfrm>
                <a:prstGeom prst="line">
                  <a:avLst/>
                </a:prstGeom>
                <a:ln w="38100" cap="flat" cmpd="sng">
                  <a:solidFill>
                    <a:schemeClr val="tx1"/>
                  </a:solidFill>
                  <a:prstDash val="solid"/>
                  <a:headEnd type="none" w="med" len="med"/>
                  <a:tailEnd type="none" w="med" len="med"/>
                </a:ln>
              </p:spPr>
            </p:sp>
            <p:sp>
              <p:nvSpPr>
                <p:cNvPr id="46121" name="Line 41"/>
                <p:cNvSpPr/>
                <p:nvPr/>
              </p:nvSpPr>
              <p:spPr>
                <a:xfrm flipH="1">
                  <a:off x="4025" y="7215"/>
                  <a:ext cx="680" cy="908"/>
                </a:xfrm>
                <a:prstGeom prst="line">
                  <a:avLst/>
                </a:prstGeom>
                <a:ln w="38100" cap="flat" cmpd="sng">
                  <a:solidFill>
                    <a:schemeClr val="tx1"/>
                  </a:solidFill>
                  <a:prstDash val="solid"/>
                  <a:headEnd type="none" w="med" len="med"/>
                  <a:tailEnd type="none" w="med" len="med"/>
                </a:ln>
              </p:spPr>
            </p:sp>
            <p:sp>
              <p:nvSpPr>
                <p:cNvPr id="46122" name="Line 42"/>
                <p:cNvSpPr/>
                <p:nvPr/>
              </p:nvSpPr>
              <p:spPr>
                <a:xfrm>
                  <a:off x="4705" y="7215"/>
                  <a:ext cx="795" cy="908"/>
                </a:xfrm>
                <a:prstGeom prst="line">
                  <a:avLst/>
                </a:prstGeom>
                <a:ln w="38100" cap="flat" cmpd="sng">
                  <a:solidFill>
                    <a:schemeClr val="tx1"/>
                  </a:solidFill>
                  <a:prstDash val="solid"/>
                  <a:headEnd type="none" w="med" len="med"/>
                  <a:tailEnd type="none" w="med" len="med"/>
                </a:ln>
              </p:spPr>
            </p:sp>
            <p:sp>
              <p:nvSpPr>
                <p:cNvPr id="46123" name="Line 43"/>
                <p:cNvSpPr/>
                <p:nvPr/>
              </p:nvSpPr>
              <p:spPr>
                <a:xfrm flipH="1">
                  <a:off x="7088" y="7215"/>
                  <a:ext cx="680" cy="908"/>
                </a:xfrm>
                <a:prstGeom prst="line">
                  <a:avLst/>
                </a:prstGeom>
                <a:ln w="38100" cap="flat" cmpd="sng">
                  <a:solidFill>
                    <a:schemeClr val="tx1"/>
                  </a:solidFill>
                  <a:prstDash val="solid"/>
                  <a:headEnd type="none" w="med" len="med"/>
                  <a:tailEnd type="none" w="med" len="med"/>
                </a:ln>
              </p:spPr>
            </p:sp>
            <p:sp>
              <p:nvSpPr>
                <p:cNvPr id="46124" name="Line 44"/>
                <p:cNvSpPr/>
                <p:nvPr/>
              </p:nvSpPr>
              <p:spPr>
                <a:xfrm>
                  <a:off x="7768" y="7215"/>
                  <a:ext cx="792" cy="908"/>
                </a:xfrm>
                <a:prstGeom prst="line">
                  <a:avLst/>
                </a:prstGeom>
                <a:ln w="38100" cap="flat" cmpd="sng">
                  <a:solidFill>
                    <a:schemeClr val="tx1"/>
                  </a:solidFill>
                  <a:prstDash val="solid"/>
                  <a:headEnd type="none" w="med" len="med"/>
                  <a:tailEnd type="none" w="med" len="med"/>
                </a:ln>
              </p:spPr>
            </p:sp>
            <p:sp>
              <p:nvSpPr>
                <p:cNvPr id="46125" name="Line 45"/>
                <p:cNvSpPr/>
                <p:nvPr/>
              </p:nvSpPr>
              <p:spPr>
                <a:xfrm flipH="1">
                  <a:off x="10263" y="7215"/>
                  <a:ext cx="680" cy="908"/>
                </a:xfrm>
                <a:prstGeom prst="line">
                  <a:avLst/>
                </a:prstGeom>
                <a:ln w="38100" cap="flat" cmpd="sng">
                  <a:solidFill>
                    <a:schemeClr val="tx1"/>
                  </a:solidFill>
                  <a:prstDash val="solid"/>
                  <a:headEnd type="none" w="med" len="med"/>
                  <a:tailEnd type="none" w="med" len="med"/>
                </a:ln>
              </p:spPr>
            </p:sp>
            <p:sp>
              <p:nvSpPr>
                <p:cNvPr id="46126" name="Line 46"/>
                <p:cNvSpPr/>
                <p:nvPr/>
              </p:nvSpPr>
              <p:spPr>
                <a:xfrm>
                  <a:off x="10943" y="7215"/>
                  <a:ext cx="792" cy="908"/>
                </a:xfrm>
                <a:prstGeom prst="line">
                  <a:avLst/>
                </a:prstGeom>
                <a:ln w="38100" cap="flat" cmpd="sng">
                  <a:solidFill>
                    <a:schemeClr val="tx1"/>
                  </a:solidFill>
                  <a:prstDash val="solid"/>
                  <a:headEnd type="none" w="med" len="med"/>
                  <a:tailEnd type="none" w="med" len="med"/>
                </a:ln>
              </p:spPr>
            </p:sp>
          </p:grpSp>
          <p:sp>
            <p:nvSpPr>
              <p:cNvPr id="4" name="文本框 3"/>
              <p:cNvSpPr txBox="1"/>
              <p:nvPr/>
            </p:nvSpPr>
            <p:spPr>
              <a:xfrm>
                <a:off x="7565" y="8445"/>
                <a:ext cx="1200" cy="704"/>
              </a:xfrm>
              <a:prstGeom prst="rect">
                <a:avLst/>
              </a:prstGeom>
              <a:noFill/>
            </p:spPr>
            <p:txBody>
              <a:bodyPr wrap="square" rtlCol="0">
                <a:spAutoFit/>
              </a:bodyPr>
              <a:p>
                <a:pPr algn="ctr"/>
                <a:r>
                  <a:rPr lang="en-US" altLang="zh-CN" sz="2400">
                    <a:solidFill>
                      <a:srgbClr val="FF0000"/>
                    </a:solidFill>
                  </a:rPr>
                  <a:t>000</a:t>
                </a:r>
                <a:endParaRPr lang="en-US" altLang="zh-CN" sz="2400">
                  <a:solidFill>
                    <a:srgbClr val="FF0000"/>
                  </a:solidFill>
                </a:endParaRPr>
              </a:p>
            </p:txBody>
          </p:sp>
          <p:sp>
            <p:nvSpPr>
              <p:cNvPr id="5" name="文本框 4"/>
              <p:cNvSpPr txBox="1"/>
              <p:nvPr/>
            </p:nvSpPr>
            <p:spPr>
              <a:xfrm>
                <a:off x="9055" y="8435"/>
                <a:ext cx="1200" cy="704"/>
              </a:xfrm>
              <a:prstGeom prst="rect">
                <a:avLst/>
              </a:prstGeom>
              <a:noFill/>
            </p:spPr>
            <p:txBody>
              <a:bodyPr wrap="square" rtlCol="0">
                <a:spAutoFit/>
              </a:bodyPr>
              <a:p>
                <a:pPr algn="ctr"/>
                <a:r>
                  <a:rPr lang="en-US" altLang="zh-CN" sz="2400">
                    <a:solidFill>
                      <a:srgbClr val="FF0000"/>
                    </a:solidFill>
                  </a:rPr>
                  <a:t>100</a:t>
                </a:r>
                <a:endParaRPr lang="en-US" altLang="zh-CN" sz="2400">
                  <a:solidFill>
                    <a:srgbClr val="FF0000"/>
                  </a:solidFill>
                </a:endParaRPr>
              </a:p>
            </p:txBody>
          </p:sp>
          <p:sp>
            <p:nvSpPr>
              <p:cNvPr id="6" name="文本框 5"/>
              <p:cNvSpPr txBox="1"/>
              <p:nvPr/>
            </p:nvSpPr>
            <p:spPr>
              <a:xfrm>
                <a:off x="10394" y="8435"/>
                <a:ext cx="1200" cy="704"/>
              </a:xfrm>
              <a:prstGeom prst="rect">
                <a:avLst/>
              </a:prstGeom>
              <a:noFill/>
            </p:spPr>
            <p:txBody>
              <a:bodyPr wrap="square" rtlCol="0">
                <a:spAutoFit/>
              </a:bodyPr>
              <a:p>
                <a:pPr algn="ctr"/>
                <a:r>
                  <a:rPr lang="en-US" altLang="zh-CN" sz="2400">
                    <a:solidFill>
                      <a:srgbClr val="FF0000"/>
                    </a:solidFill>
                  </a:rPr>
                  <a:t>010</a:t>
                </a:r>
                <a:endParaRPr lang="en-US" altLang="zh-CN" sz="2400">
                  <a:solidFill>
                    <a:srgbClr val="FF0000"/>
                  </a:solidFill>
                </a:endParaRPr>
              </a:p>
            </p:txBody>
          </p:sp>
          <p:sp>
            <p:nvSpPr>
              <p:cNvPr id="7" name="文本框 6"/>
              <p:cNvSpPr txBox="1"/>
              <p:nvPr/>
            </p:nvSpPr>
            <p:spPr>
              <a:xfrm>
                <a:off x="11743" y="8445"/>
                <a:ext cx="1200" cy="704"/>
              </a:xfrm>
              <a:prstGeom prst="rect">
                <a:avLst/>
              </a:prstGeom>
              <a:noFill/>
            </p:spPr>
            <p:txBody>
              <a:bodyPr wrap="square" rtlCol="0">
                <a:spAutoFit/>
              </a:bodyPr>
              <a:p>
                <a:pPr algn="ctr"/>
                <a:r>
                  <a:rPr lang="en-US" altLang="zh-CN" sz="2400">
                    <a:solidFill>
                      <a:srgbClr val="FF0000"/>
                    </a:solidFill>
                  </a:rPr>
                  <a:t>110</a:t>
                </a:r>
                <a:endParaRPr lang="en-US" altLang="zh-CN" sz="2400">
                  <a:solidFill>
                    <a:srgbClr val="FF0000"/>
                  </a:solidFill>
                </a:endParaRPr>
              </a:p>
            </p:txBody>
          </p:sp>
          <p:sp>
            <p:nvSpPr>
              <p:cNvPr id="8" name="文本框 7"/>
              <p:cNvSpPr txBox="1"/>
              <p:nvPr/>
            </p:nvSpPr>
            <p:spPr>
              <a:xfrm>
                <a:off x="13333" y="8445"/>
                <a:ext cx="1200" cy="704"/>
              </a:xfrm>
              <a:prstGeom prst="rect">
                <a:avLst/>
              </a:prstGeom>
              <a:noFill/>
            </p:spPr>
            <p:txBody>
              <a:bodyPr wrap="square" rtlCol="0">
                <a:spAutoFit/>
              </a:bodyPr>
              <a:p>
                <a:pPr algn="ctr"/>
                <a:r>
                  <a:rPr lang="en-US" altLang="zh-CN" sz="2400">
                    <a:solidFill>
                      <a:srgbClr val="FF0000"/>
                    </a:solidFill>
                  </a:rPr>
                  <a:t>001</a:t>
                </a:r>
                <a:endParaRPr lang="en-US" altLang="zh-CN" sz="2400">
                  <a:solidFill>
                    <a:srgbClr val="FF0000"/>
                  </a:solidFill>
                </a:endParaRPr>
              </a:p>
            </p:txBody>
          </p:sp>
          <p:sp>
            <p:nvSpPr>
              <p:cNvPr id="9" name="文本框 8"/>
              <p:cNvSpPr txBox="1"/>
              <p:nvPr/>
            </p:nvSpPr>
            <p:spPr>
              <a:xfrm>
                <a:off x="14755" y="8435"/>
                <a:ext cx="1200" cy="704"/>
              </a:xfrm>
              <a:prstGeom prst="rect">
                <a:avLst/>
              </a:prstGeom>
              <a:noFill/>
            </p:spPr>
            <p:txBody>
              <a:bodyPr wrap="square" rtlCol="0">
                <a:spAutoFit/>
              </a:bodyPr>
              <a:p>
                <a:pPr algn="ctr"/>
                <a:r>
                  <a:rPr lang="en-US" altLang="zh-CN" sz="2400">
                    <a:solidFill>
                      <a:srgbClr val="FF0000"/>
                    </a:solidFill>
                  </a:rPr>
                  <a:t>101</a:t>
                </a:r>
                <a:endParaRPr lang="en-US" altLang="zh-CN" sz="2400">
                  <a:solidFill>
                    <a:srgbClr val="FF0000"/>
                  </a:solidFill>
                </a:endParaRPr>
              </a:p>
            </p:txBody>
          </p:sp>
          <p:sp>
            <p:nvSpPr>
              <p:cNvPr id="10" name="文本框 9"/>
              <p:cNvSpPr txBox="1"/>
              <p:nvPr/>
            </p:nvSpPr>
            <p:spPr>
              <a:xfrm>
                <a:off x="16510" y="8445"/>
                <a:ext cx="1200" cy="704"/>
              </a:xfrm>
              <a:prstGeom prst="rect">
                <a:avLst/>
              </a:prstGeom>
              <a:noFill/>
            </p:spPr>
            <p:txBody>
              <a:bodyPr wrap="square" rtlCol="0">
                <a:spAutoFit/>
              </a:bodyPr>
              <a:p>
                <a:pPr algn="ctr"/>
                <a:r>
                  <a:rPr lang="en-US" altLang="zh-CN" sz="2400">
                    <a:solidFill>
                      <a:srgbClr val="FF0000"/>
                    </a:solidFill>
                  </a:rPr>
                  <a:t>011</a:t>
                </a:r>
                <a:endParaRPr lang="en-US" altLang="zh-CN" sz="2400">
                  <a:solidFill>
                    <a:srgbClr val="FF0000"/>
                  </a:solidFill>
                </a:endParaRPr>
              </a:p>
            </p:txBody>
          </p:sp>
          <p:sp>
            <p:nvSpPr>
              <p:cNvPr id="11" name="文本框 10"/>
              <p:cNvSpPr txBox="1"/>
              <p:nvPr/>
            </p:nvSpPr>
            <p:spPr>
              <a:xfrm>
                <a:off x="17770" y="8445"/>
                <a:ext cx="1200" cy="704"/>
              </a:xfrm>
              <a:prstGeom prst="rect">
                <a:avLst/>
              </a:prstGeom>
              <a:noFill/>
            </p:spPr>
            <p:txBody>
              <a:bodyPr wrap="square" rtlCol="0">
                <a:spAutoFit/>
              </a:bodyPr>
              <a:p>
                <a:pPr algn="ctr"/>
                <a:r>
                  <a:rPr lang="en-US" altLang="zh-CN" sz="2400">
                    <a:solidFill>
                      <a:srgbClr val="FF0000"/>
                    </a:solidFill>
                  </a:rPr>
                  <a:t>111</a:t>
                </a:r>
                <a:endParaRPr lang="en-US" altLang="zh-CN" sz="2400">
                  <a:solidFill>
                    <a:srgbClr val="FF0000"/>
                  </a:solidFill>
                </a:endParaRPr>
              </a:p>
            </p:txBody>
          </p:sp>
          <p:sp>
            <p:nvSpPr>
              <p:cNvPr id="12" name="下箭头 11"/>
              <p:cNvSpPr/>
              <p:nvPr/>
            </p:nvSpPr>
            <p:spPr>
              <a:xfrm>
                <a:off x="8037" y="9183"/>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600" y="9515"/>
                <a:ext cx="1200" cy="704"/>
              </a:xfrm>
              <a:prstGeom prst="rect">
                <a:avLst/>
              </a:prstGeom>
              <a:noFill/>
            </p:spPr>
            <p:txBody>
              <a:bodyPr wrap="square" rtlCol="0">
                <a:spAutoFit/>
              </a:bodyPr>
              <a:p>
                <a:pPr algn="ctr"/>
                <a:r>
                  <a:rPr lang="en-US" altLang="zh-CN" sz="2400">
                    <a:solidFill>
                      <a:srgbClr val="FF0000"/>
                    </a:solidFill>
                  </a:rPr>
                  <a:t>000</a:t>
                </a:r>
                <a:endParaRPr lang="en-US" altLang="zh-CN" sz="2400">
                  <a:solidFill>
                    <a:srgbClr val="FF0000"/>
                  </a:solidFill>
                </a:endParaRPr>
              </a:p>
            </p:txBody>
          </p:sp>
          <p:sp>
            <p:nvSpPr>
              <p:cNvPr id="14" name="下箭头 13"/>
              <p:cNvSpPr/>
              <p:nvPr/>
            </p:nvSpPr>
            <p:spPr>
              <a:xfrm>
                <a:off x="9528" y="9183"/>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9090" y="9490"/>
                <a:ext cx="1200" cy="704"/>
              </a:xfrm>
              <a:prstGeom prst="rect">
                <a:avLst/>
              </a:prstGeom>
              <a:noFill/>
            </p:spPr>
            <p:txBody>
              <a:bodyPr wrap="square" rtlCol="0">
                <a:spAutoFit/>
              </a:bodyPr>
              <a:p>
                <a:pPr algn="ctr"/>
                <a:r>
                  <a:rPr lang="en-US" altLang="zh-CN" sz="2400">
                    <a:solidFill>
                      <a:srgbClr val="FF0000"/>
                    </a:solidFill>
                  </a:rPr>
                  <a:t>001</a:t>
                </a:r>
                <a:endParaRPr lang="en-US" altLang="zh-CN" sz="2400">
                  <a:solidFill>
                    <a:srgbClr val="FF0000"/>
                  </a:solidFill>
                </a:endParaRPr>
              </a:p>
            </p:txBody>
          </p:sp>
          <p:sp>
            <p:nvSpPr>
              <p:cNvPr id="16" name="下箭头 15"/>
              <p:cNvSpPr/>
              <p:nvPr/>
            </p:nvSpPr>
            <p:spPr>
              <a:xfrm>
                <a:off x="10866" y="9183"/>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0399" y="9490"/>
                <a:ext cx="1200" cy="704"/>
              </a:xfrm>
              <a:prstGeom prst="rect">
                <a:avLst/>
              </a:prstGeom>
              <a:noFill/>
            </p:spPr>
            <p:txBody>
              <a:bodyPr wrap="square" rtlCol="0">
                <a:spAutoFit/>
              </a:bodyPr>
              <a:p>
                <a:pPr algn="ctr"/>
                <a:r>
                  <a:rPr lang="en-US" altLang="zh-CN" sz="2400">
                    <a:solidFill>
                      <a:srgbClr val="FF0000"/>
                    </a:solidFill>
                  </a:rPr>
                  <a:t>010</a:t>
                </a:r>
                <a:endParaRPr lang="en-US" altLang="zh-CN" sz="2400">
                  <a:solidFill>
                    <a:srgbClr val="FF0000"/>
                  </a:solidFill>
                </a:endParaRPr>
              </a:p>
            </p:txBody>
          </p:sp>
          <p:sp>
            <p:nvSpPr>
              <p:cNvPr id="18" name="下箭头 17"/>
              <p:cNvSpPr/>
              <p:nvPr/>
            </p:nvSpPr>
            <p:spPr>
              <a:xfrm>
                <a:off x="12206" y="9158"/>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1760" y="9515"/>
                <a:ext cx="1200" cy="704"/>
              </a:xfrm>
              <a:prstGeom prst="rect">
                <a:avLst/>
              </a:prstGeom>
              <a:noFill/>
            </p:spPr>
            <p:txBody>
              <a:bodyPr wrap="square" rtlCol="0">
                <a:spAutoFit/>
              </a:bodyPr>
              <a:p>
                <a:pPr algn="ctr"/>
                <a:r>
                  <a:rPr lang="en-US" altLang="zh-CN" sz="2400">
                    <a:solidFill>
                      <a:srgbClr val="FF0000"/>
                    </a:solidFill>
                  </a:rPr>
                  <a:t>011</a:t>
                </a:r>
                <a:endParaRPr lang="en-US" altLang="zh-CN" sz="2400">
                  <a:solidFill>
                    <a:srgbClr val="FF0000"/>
                  </a:solidFill>
                </a:endParaRPr>
              </a:p>
            </p:txBody>
          </p:sp>
          <p:sp>
            <p:nvSpPr>
              <p:cNvPr id="20" name="下箭头 19"/>
              <p:cNvSpPr/>
              <p:nvPr/>
            </p:nvSpPr>
            <p:spPr>
              <a:xfrm>
                <a:off x="13775" y="9158"/>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3302" y="9515"/>
                <a:ext cx="1200" cy="704"/>
              </a:xfrm>
              <a:prstGeom prst="rect">
                <a:avLst/>
              </a:prstGeom>
              <a:noFill/>
            </p:spPr>
            <p:txBody>
              <a:bodyPr wrap="square" rtlCol="0">
                <a:spAutoFit/>
              </a:bodyPr>
              <a:p>
                <a:pPr algn="ctr"/>
                <a:r>
                  <a:rPr lang="en-US" altLang="zh-CN" sz="2400">
                    <a:solidFill>
                      <a:srgbClr val="FF0000"/>
                    </a:solidFill>
                  </a:rPr>
                  <a:t>100</a:t>
                </a:r>
                <a:endParaRPr lang="en-US" altLang="zh-CN" sz="2400">
                  <a:solidFill>
                    <a:srgbClr val="FF0000"/>
                  </a:solidFill>
                </a:endParaRPr>
              </a:p>
            </p:txBody>
          </p:sp>
          <p:sp>
            <p:nvSpPr>
              <p:cNvPr id="22" name="下箭头 21"/>
              <p:cNvSpPr/>
              <p:nvPr/>
            </p:nvSpPr>
            <p:spPr>
              <a:xfrm>
                <a:off x="15183" y="9158"/>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4760" y="9456"/>
                <a:ext cx="1200" cy="702"/>
              </a:xfrm>
              <a:prstGeom prst="rect">
                <a:avLst/>
              </a:prstGeom>
              <a:noFill/>
            </p:spPr>
            <p:txBody>
              <a:bodyPr wrap="square" rtlCol="0">
                <a:spAutoFit/>
              </a:bodyPr>
              <a:p>
                <a:pPr algn="ctr"/>
                <a:r>
                  <a:rPr lang="en-US" altLang="zh-CN" sz="2400">
                    <a:solidFill>
                      <a:srgbClr val="FF0000"/>
                    </a:solidFill>
                  </a:rPr>
                  <a:t>101</a:t>
                </a:r>
                <a:endParaRPr lang="en-US" altLang="zh-CN" sz="2400">
                  <a:solidFill>
                    <a:srgbClr val="FF0000"/>
                  </a:solidFill>
                </a:endParaRPr>
              </a:p>
            </p:txBody>
          </p:sp>
          <p:sp>
            <p:nvSpPr>
              <p:cNvPr id="24" name="下箭头 23"/>
              <p:cNvSpPr/>
              <p:nvPr/>
            </p:nvSpPr>
            <p:spPr>
              <a:xfrm>
                <a:off x="16982" y="9158"/>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6538" y="9461"/>
                <a:ext cx="1200" cy="702"/>
              </a:xfrm>
              <a:prstGeom prst="rect">
                <a:avLst/>
              </a:prstGeom>
              <a:noFill/>
            </p:spPr>
            <p:txBody>
              <a:bodyPr wrap="square" rtlCol="0">
                <a:spAutoFit/>
              </a:bodyPr>
              <a:p>
                <a:pPr algn="ctr"/>
                <a:r>
                  <a:rPr lang="en-US" altLang="zh-CN" sz="2400">
                    <a:solidFill>
                      <a:srgbClr val="FF0000"/>
                    </a:solidFill>
                  </a:rPr>
                  <a:t>110</a:t>
                </a:r>
                <a:endParaRPr lang="en-US" altLang="zh-CN" sz="2400">
                  <a:solidFill>
                    <a:srgbClr val="FF0000"/>
                  </a:solidFill>
                </a:endParaRPr>
              </a:p>
            </p:txBody>
          </p:sp>
          <p:sp>
            <p:nvSpPr>
              <p:cNvPr id="26" name="下箭头 25"/>
              <p:cNvSpPr/>
              <p:nvPr/>
            </p:nvSpPr>
            <p:spPr>
              <a:xfrm>
                <a:off x="18242" y="9183"/>
                <a:ext cx="255" cy="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 name="文本框 26"/>
            <p:cNvSpPr txBox="1"/>
            <p:nvPr/>
          </p:nvSpPr>
          <p:spPr>
            <a:xfrm>
              <a:off x="14654" y="8305"/>
              <a:ext cx="1200" cy="704"/>
            </a:xfrm>
            <a:prstGeom prst="rect">
              <a:avLst/>
            </a:prstGeom>
            <a:noFill/>
          </p:spPr>
          <p:txBody>
            <a:bodyPr wrap="square" rtlCol="0">
              <a:spAutoFit/>
            </a:bodyPr>
            <a:p>
              <a:pPr algn="ctr"/>
              <a:r>
                <a:rPr lang="en-US" altLang="zh-CN" sz="2400">
                  <a:solidFill>
                    <a:srgbClr val="FF0000"/>
                  </a:solidFill>
                </a:rPr>
                <a:t>111</a:t>
              </a:r>
              <a:endParaRPr lang="en-US" altLang="zh-CN"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654685" y="1584325"/>
            <a:ext cx="11009630" cy="5086985"/>
          </a:xfrm>
        </p:spPr>
        <p:txBody>
          <a:bodyPr>
            <a:normAutofit/>
          </a:bodyPr>
          <a:p>
            <a:r>
              <a:rPr lang="zh-CN" altLang="en-US" b="1">
                <a:latin typeface="楷体" panose="02010609060101010101" charset="-122"/>
                <a:ea typeface="楷体" panose="02010609060101010101" charset="-122"/>
              </a:rPr>
              <a:t>预处理</a:t>
            </a:r>
            <a:endParaRPr lang="zh-CN" altLang="en-US" b="1">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定义</a:t>
            </a:r>
            <a:r>
              <a:rPr lang="en-US" altLang="zh-CN">
                <a:latin typeface="楷体" panose="02010609060101010101" charset="-122"/>
                <a:ea typeface="楷体" panose="02010609060101010101" charset="-122"/>
              </a:rPr>
              <a:t>bt[i]</a:t>
            </a:r>
            <a:r>
              <a:rPr lang="zh-CN" altLang="en-US">
                <a:latin typeface="楷体" panose="02010609060101010101" charset="-122"/>
                <a:ea typeface="楷体" panose="02010609060101010101" charset="-122"/>
              </a:rPr>
              <a:t>表示</a:t>
            </a:r>
            <a:r>
              <a:rPr lang="en-US" altLang="zh-CN">
                <a:latin typeface="楷体" panose="02010609060101010101" charset="-122"/>
                <a:ea typeface="楷体" panose="02010609060101010101" charset="-122"/>
              </a:rPr>
              <a:t>i</a:t>
            </a:r>
            <a:r>
              <a:rPr lang="zh-CN" altLang="en-US">
                <a:latin typeface="楷体" panose="02010609060101010101" charset="-122"/>
                <a:ea typeface="楷体" panose="02010609060101010101" charset="-122"/>
              </a:rPr>
              <a:t>的二进制左右翻转后对应的值，可以用以下方法在</a:t>
            </a:r>
            <a:r>
              <a:rPr lang="en-US" altLang="zh-CN">
                <a:latin typeface="楷体" panose="02010609060101010101" charset="-122"/>
                <a:ea typeface="楷体" panose="02010609060101010101" charset="-122"/>
              </a:rPr>
              <a:t>O(n)</a:t>
            </a:r>
            <a:r>
              <a:rPr lang="zh-CN" altLang="en-US">
                <a:latin typeface="楷体" panose="02010609060101010101" charset="-122"/>
                <a:ea typeface="楷体" panose="02010609060101010101" charset="-122"/>
              </a:rPr>
              <a:t>内完成：</a:t>
            </a:r>
            <a:endParaRPr lang="zh-CN" altLang="en-US">
              <a:latin typeface="楷体" panose="02010609060101010101" charset="-122"/>
              <a:ea typeface="楷体" panose="02010609060101010101" charset="-122"/>
            </a:endParaRPr>
          </a:p>
          <a:p>
            <a:pPr marL="0" indent="0">
              <a:buNone/>
            </a:pPr>
            <a:r>
              <a:rPr lang="en-US" altLang="zh-CN" sz="2800">
                <a:latin typeface="楷体" panose="02010609060101010101" charset="-122"/>
                <a:ea typeface="楷体" panose="02010609060101010101" charset="-122"/>
                <a:sym typeface="+mn-ea"/>
              </a:rPr>
              <a:t> for(int i=1;i&lt;n;++i)</a:t>
            </a:r>
            <a:endParaRPr lang="en-US" altLang="zh-CN" sz="2800">
              <a:latin typeface="楷体" panose="02010609060101010101" charset="-122"/>
              <a:ea typeface="楷体" panose="02010609060101010101" charset="-122"/>
            </a:endParaRPr>
          </a:p>
          <a:p>
            <a:pPr marL="457200" lvl="1" indent="0">
              <a:buNone/>
            </a:pPr>
            <a:r>
              <a:rPr lang="en-US" altLang="zh-CN" sz="2800">
                <a:latin typeface="楷体" panose="02010609060101010101" charset="-122"/>
                <a:ea typeface="楷体" panose="02010609060101010101" charset="-122"/>
                <a:sym typeface="+mn-ea"/>
              </a:rPr>
              <a:t> bt[i]=(bt[i&gt;&gt;1]&gt;&gt;1)|((i&amp;1)?(n&gt;&gt;1):0);</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迭代前预处理最后一层</a:t>
            </a:r>
            <a:r>
              <a:rPr lang="en-US" altLang="zh-CN">
                <a:latin typeface="楷体" panose="02010609060101010101" charset="-122"/>
                <a:ea typeface="楷体" panose="02010609060101010101" charset="-122"/>
              </a:rPr>
              <a:t>n</a:t>
            </a:r>
            <a:r>
              <a:rPr lang="zh-CN" altLang="en-US">
                <a:latin typeface="楷体" panose="02010609060101010101" charset="-122"/>
                <a:ea typeface="楷体" panose="02010609060101010101" charset="-122"/>
              </a:rPr>
              <a:t>个元素的值：</a:t>
            </a:r>
            <a:endParaRPr lang="zh-CN" altLang="en-US">
              <a:latin typeface="楷体" panose="02010609060101010101" charset="-122"/>
              <a:ea typeface="楷体" panose="02010609060101010101" charset="-122"/>
            </a:endParaRPr>
          </a:p>
          <a:p>
            <a:pPr marL="0" indent="0">
              <a:buNone/>
            </a:pPr>
            <a:r>
              <a:rPr lang="en-US" altLang="zh-CN">
                <a:latin typeface="楷体" panose="02010609060101010101" charset="-122"/>
                <a:ea typeface="楷体" panose="02010609060101010101" charset="-122"/>
              </a:rPr>
              <a:t>  for(int i=0;i&lt;n;++i)t[i]=a[bt[i]];</a:t>
            </a:r>
            <a:endParaRPr lang="zh-CN" altLang="en-US">
              <a:latin typeface="楷体" panose="02010609060101010101" charset="-122"/>
              <a:ea typeface="楷体" panose="02010609060101010101" charset="-122"/>
            </a:endParaRPr>
          </a:p>
          <a:p>
            <a:pPr marL="457200" lvl="1" indent="0">
              <a:buNone/>
            </a:pPr>
            <a:endParaRPr lang="en-US" altLang="zh-CN">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grpSp>
        <p:nvGrpSpPr>
          <p:cNvPr id="38" name="组合 37"/>
          <p:cNvGrpSpPr/>
          <p:nvPr/>
        </p:nvGrpSpPr>
        <p:grpSpPr>
          <a:xfrm>
            <a:off x="285115" y="1520190"/>
            <a:ext cx="10714990" cy="1671320"/>
            <a:chOff x="449" y="2394"/>
            <a:chExt cx="16874" cy="2632"/>
          </a:xfrm>
        </p:grpSpPr>
        <p:grpSp>
          <p:nvGrpSpPr>
            <p:cNvPr id="4" name="组合 3"/>
            <p:cNvGrpSpPr/>
            <p:nvPr/>
          </p:nvGrpSpPr>
          <p:grpSpPr>
            <a:xfrm>
              <a:off x="4071" y="2394"/>
              <a:ext cx="13252" cy="2626"/>
              <a:chOff x="2278" y="2303"/>
              <a:chExt cx="13252" cy="3097"/>
            </a:xfrm>
          </p:grpSpPr>
          <p:sp>
            <p:nvSpPr>
              <p:cNvPr id="54277" name="Rectangle 5"/>
              <p:cNvSpPr/>
              <p:nvPr/>
            </p:nvSpPr>
            <p:spPr>
              <a:xfrm>
                <a:off x="2288" y="2303"/>
                <a:ext cx="13243"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4279" name="Rectangle 7"/>
              <p:cNvSpPr/>
              <p:nvPr/>
            </p:nvSpPr>
            <p:spPr>
              <a:xfrm>
                <a:off x="2297" y="4438"/>
                <a:ext cx="13222"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4281" name="Line 9"/>
              <p:cNvSpPr/>
              <p:nvPr/>
            </p:nvSpPr>
            <p:spPr>
              <a:xfrm>
                <a:off x="3225" y="3245"/>
                <a:ext cx="0" cy="1248"/>
              </a:xfrm>
              <a:prstGeom prst="line">
                <a:avLst/>
              </a:prstGeom>
              <a:ln w="38100" cap="flat" cmpd="sng">
                <a:solidFill>
                  <a:srgbClr val="000000"/>
                </a:solidFill>
                <a:prstDash val="solid"/>
                <a:headEnd type="none" w="med" len="med"/>
                <a:tailEnd type="none" w="med" len="med"/>
              </a:ln>
            </p:spPr>
          </p:sp>
          <p:sp>
            <p:nvSpPr>
              <p:cNvPr id="54282" name="Line 10"/>
              <p:cNvSpPr/>
              <p:nvPr/>
            </p:nvSpPr>
            <p:spPr>
              <a:xfrm flipH="1">
                <a:off x="3225" y="3265"/>
                <a:ext cx="3428" cy="1187"/>
              </a:xfrm>
              <a:prstGeom prst="line">
                <a:avLst/>
              </a:prstGeom>
              <a:ln w="38100" cap="flat" cmpd="sng">
                <a:solidFill>
                  <a:srgbClr val="000000"/>
                </a:solidFill>
                <a:prstDash val="solid"/>
                <a:miter/>
                <a:headEnd type="none" w="med" len="med"/>
                <a:tailEnd type="none" w="med" len="med"/>
              </a:ln>
            </p:spPr>
          </p:sp>
          <p:sp>
            <p:nvSpPr>
              <p:cNvPr id="54283" name="Line 11"/>
              <p:cNvSpPr/>
              <p:nvPr/>
            </p:nvSpPr>
            <p:spPr>
              <a:xfrm>
                <a:off x="4923" y="3220"/>
                <a:ext cx="0" cy="1248"/>
              </a:xfrm>
              <a:prstGeom prst="line">
                <a:avLst/>
              </a:prstGeom>
              <a:ln w="38100" cap="flat" cmpd="sng">
                <a:solidFill>
                  <a:srgbClr val="000000"/>
                </a:solidFill>
                <a:prstDash val="solid"/>
                <a:miter/>
                <a:headEnd type="none" w="med" len="med"/>
                <a:tailEnd type="none" w="med" len="med"/>
              </a:ln>
            </p:spPr>
          </p:sp>
          <p:sp>
            <p:nvSpPr>
              <p:cNvPr id="54284" name="Line 12"/>
              <p:cNvSpPr/>
              <p:nvPr/>
            </p:nvSpPr>
            <p:spPr>
              <a:xfrm flipH="1">
                <a:off x="4923" y="3258"/>
                <a:ext cx="3239" cy="1210"/>
              </a:xfrm>
              <a:prstGeom prst="line">
                <a:avLst/>
              </a:prstGeom>
              <a:ln w="38100" cap="flat" cmpd="sng">
                <a:solidFill>
                  <a:srgbClr val="000000"/>
                </a:solidFill>
                <a:prstDash val="solid"/>
                <a:headEnd type="none" w="med" len="med"/>
                <a:tailEnd type="none" w="med" len="med"/>
              </a:ln>
            </p:spPr>
          </p:sp>
          <p:sp>
            <p:nvSpPr>
              <p:cNvPr id="54285" name="Line 13"/>
              <p:cNvSpPr/>
              <p:nvPr/>
            </p:nvSpPr>
            <p:spPr>
              <a:xfrm>
                <a:off x="9795" y="3220"/>
                <a:ext cx="0" cy="1248"/>
              </a:xfrm>
              <a:prstGeom prst="line">
                <a:avLst/>
              </a:prstGeom>
              <a:ln w="38100" cap="flat" cmpd="sng">
                <a:solidFill>
                  <a:srgbClr val="000000"/>
                </a:solidFill>
                <a:prstDash val="solid"/>
                <a:miter/>
                <a:headEnd type="none" w="med" len="med"/>
                <a:tailEnd type="none" w="med" len="med"/>
              </a:ln>
            </p:spPr>
          </p:sp>
          <p:sp>
            <p:nvSpPr>
              <p:cNvPr id="54286" name="Line 14"/>
              <p:cNvSpPr/>
              <p:nvPr/>
            </p:nvSpPr>
            <p:spPr>
              <a:xfrm flipH="1">
                <a:off x="9825" y="3282"/>
                <a:ext cx="3365" cy="1186"/>
              </a:xfrm>
              <a:prstGeom prst="line">
                <a:avLst/>
              </a:prstGeom>
              <a:ln w="38100" cap="flat" cmpd="sng">
                <a:solidFill>
                  <a:srgbClr val="000000"/>
                </a:solidFill>
                <a:prstDash val="solid"/>
                <a:headEnd type="none" w="med" len="med"/>
                <a:tailEnd type="none" w="med" len="med"/>
              </a:ln>
            </p:spPr>
          </p:sp>
          <p:sp>
            <p:nvSpPr>
              <p:cNvPr id="54287" name="Line 15"/>
              <p:cNvSpPr/>
              <p:nvPr/>
            </p:nvSpPr>
            <p:spPr>
              <a:xfrm>
                <a:off x="11510" y="3220"/>
                <a:ext cx="3" cy="1248"/>
              </a:xfrm>
              <a:prstGeom prst="line">
                <a:avLst/>
              </a:prstGeom>
              <a:ln w="38100" cap="flat" cmpd="sng">
                <a:solidFill>
                  <a:srgbClr val="000000"/>
                </a:solidFill>
                <a:prstDash val="solid"/>
                <a:miter/>
                <a:headEnd type="none" w="med" len="med"/>
                <a:tailEnd type="none" w="med" len="med"/>
              </a:ln>
            </p:spPr>
          </p:sp>
          <p:sp>
            <p:nvSpPr>
              <p:cNvPr id="54288" name="Line 16"/>
              <p:cNvSpPr/>
              <p:nvPr/>
            </p:nvSpPr>
            <p:spPr>
              <a:xfrm flipH="1">
                <a:off x="11540" y="3252"/>
                <a:ext cx="3143" cy="1216"/>
              </a:xfrm>
              <a:prstGeom prst="line">
                <a:avLst/>
              </a:prstGeom>
              <a:ln w="38100" cap="flat" cmpd="sng">
                <a:solidFill>
                  <a:srgbClr val="000000"/>
                </a:solidFill>
                <a:prstDash val="solid"/>
                <a:headEnd type="none" w="med" len="med"/>
                <a:tailEnd type="none" w="med" len="med"/>
              </a:ln>
            </p:spPr>
          </p:sp>
          <p:sp>
            <p:nvSpPr>
              <p:cNvPr id="54289" name="Line 17"/>
              <p:cNvSpPr/>
              <p:nvPr/>
            </p:nvSpPr>
            <p:spPr>
              <a:xfrm>
                <a:off x="6615" y="3220"/>
                <a:ext cx="3" cy="1248"/>
              </a:xfrm>
              <a:prstGeom prst="line">
                <a:avLst/>
              </a:prstGeom>
              <a:ln w="38100" cap="flat" cmpd="sng">
                <a:solidFill>
                  <a:srgbClr val="FF0000"/>
                </a:solidFill>
                <a:prstDash val="solid"/>
                <a:miter/>
                <a:headEnd type="none" w="med" len="med"/>
                <a:tailEnd type="none" w="med" len="med"/>
              </a:ln>
            </p:spPr>
          </p:sp>
          <p:sp>
            <p:nvSpPr>
              <p:cNvPr id="54290" name="Line 18"/>
              <p:cNvSpPr/>
              <p:nvPr/>
            </p:nvSpPr>
            <p:spPr>
              <a:xfrm flipH="1" flipV="1">
                <a:off x="3345" y="3265"/>
                <a:ext cx="3308" cy="1230"/>
              </a:xfrm>
              <a:prstGeom prst="line">
                <a:avLst/>
              </a:prstGeom>
              <a:ln w="38100" cap="flat" cmpd="sng">
                <a:solidFill>
                  <a:srgbClr val="FF0000"/>
                </a:solidFill>
                <a:prstDash val="solid"/>
                <a:headEnd type="none" w="med" len="med"/>
                <a:tailEnd type="none" w="med" len="med"/>
              </a:ln>
            </p:spPr>
          </p:sp>
          <p:sp>
            <p:nvSpPr>
              <p:cNvPr id="54291" name="Line 19"/>
              <p:cNvSpPr/>
              <p:nvPr/>
            </p:nvSpPr>
            <p:spPr>
              <a:xfrm>
                <a:off x="8163" y="3195"/>
                <a:ext cx="2" cy="1245"/>
              </a:xfrm>
              <a:prstGeom prst="line">
                <a:avLst/>
              </a:prstGeom>
              <a:ln w="38100" cap="flat" cmpd="sng">
                <a:solidFill>
                  <a:srgbClr val="FF0000"/>
                </a:solidFill>
                <a:prstDash val="solid"/>
                <a:headEnd type="none" w="med" len="med"/>
                <a:tailEnd type="none" w="med" len="med"/>
              </a:ln>
            </p:spPr>
          </p:sp>
          <p:sp>
            <p:nvSpPr>
              <p:cNvPr id="54292" name="Line 20"/>
              <p:cNvSpPr/>
              <p:nvPr/>
            </p:nvSpPr>
            <p:spPr>
              <a:xfrm flipH="1" flipV="1">
                <a:off x="4923" y="3266"/>
                <a:ext cx="3240" cy="1186"/>
              </a:xfrm>
              <a:prstGeom prst="line">
                <a:avLst/>
              </a:prstGeom>
              <a:ln w="38100" cap="flat" cmpd="sng">
                <a:solidFill>
                  <a:srgbClr val="FF0000"/>
                </a:solidFill>
                <a:prstDash val="solid"/>
                <a:headEnd type="none" w="med" len="med"/>
                <a:tailEnd type="none" w="med" len="med"/>
              </a:ln>
            </p:spPr>
          </p:sp>
          <p:sp>
            <p:nvSpPr>
              <p:cNvPr id="54293" name="Line 21"/>
              <p:cNvSpPr/>
              <p:nvPr/>
            </p:nvSpPr>
            <p:spPr>
              <a:xfrm>
                <a:off x="13155" y="3210"/>
                <a:ext cx="0" cy="1245"/>
              </a:xfrm>
              <a:prstGeom prst="line">
                <a:avLst/>
              </a:prstGeom>
              <a:ln w="38100" cap="flat" cmpd="sng">
                <a:solidFill>
                  <a:srgbClr val="FF0000"/>
                </a:solidFill>
                <a:prstDash val="solid"/>
                <a:headEnd type="none" w="med" len="med"/>
                <a:tailEnd type="none" w="med" len="med"/>
              </a:ln>
            </p:spPr>
          </p:sp>
          <p:sp>
            <p:nvSpPr>
              <p:cNvPr id="54294" name="Line 22"/>
              <p:cNvSpPr/>
              <p:nvPr/>
            </p:nvSpPr>
            <p:spPr>
              <a:xfrm flipH="1" flipV="1">
                <a:off x="9795" y="3220"/>
                <a:ext cx="3361" cy="1250"/>
              </a:xfrm>
              <a:prstGeom prst="line">
                <a:avLst/>
              </a:prstGeom>
              <a:ln w="38100" cap="flat" cmpd="sng">
                <a:solidFill>
                  <a:srgbClr val="FF0000"/>
                </a:solidFill>
                <a:prstDash val="solid"/>
                <a:headEnd type="none" w="med" len="med"/>
                <a:tailEnd type="none" w="med" len="med"/>
              </a:ln>
            </p:spPr>
          </p:sp>
          <p:sp>
            <p:nvSpPr>
              <p:cNvPr id="54295" name="Line 23"/>
              <p:cNvSpPr/>
              <p:nvPr/>
            </p:nvSpPr>
            <p:spPr>
              <a:xfrm>
                <a:off x="14663" y="3195"/>
                <a:ext cx="0" cy="1245"/>
              </a:xfrm>
              <a:prstGeom prst="line">
                <a:avLst/>
              </a:prstGeom>
              <a:ln w="38100" cap="flat" cmpd="sng">
                <a:solidFill>
                  <a:srgbClr val="FF0000"/>
                </a:solidFill>
                <a:prstDash val="solid"/>
                <a:headEnd type="none" w="med" len="med"/>
                <a:tailEnd type="none" w="med" len="med"/>
              </a:ln>
            </p:spPr>
          </p:sp>
          <p:sp>
            <p:nvSpPr>
              <p:cNvPr id="54296" name="Line 24"/>
              <p:cNvSpPr/>
              <p:nvPr/>
            </p:nvSpPr>
            <p:spPr>
              <a:xfrm flipH="1" flipV="1">
                <a:off x="11525" y="3220"/>
                <a:ext cx="3158" cy="1273"/>
              </a:xfrm>
              <a:prstGeom prst="line">
                <a:avLst/>
              </a:prstGeom>
              <a:ln w="38100" cap="flat" cmpd="sng">
                <a:solidFill>
                  <a:srgbClr val="FF0000"/>
                </a:solidFill>
                <a:prstDash val="solid"/>
                <a:headEnd type="none" w="med" len="med"/>
                <a:tailEnd type="none" w="med" len="med"/>
              </a:ln>
            </p:spPr>
          </p:sp>
          <p:graphicFrame>
            <p:nvGraphicFramePr>
              <p:cNvPr id="52256" name="对象 52255"/>
              <p:cNvGraphicFramePr>
                <a:graphicFrameLocks noChangeAspect="1"/>
              </p:cNvGraphicFramePr>
              <p:nvPr/>
            </p:nvGraphicFramePr>
            <p:xfrm>
              <a:off x="2278" y="2317"/>
              <a:ext cx="13241" cy="941"/>
            </p:xfrm>
            <a:graphic>
              <a:graphicData uri="http://schemas.openxmlformats.org/presentationml/2006/ole">
                <mc:AlternateContent xmlns:mc="http://schemas.openxmlformats.org/markup-compatibility/2006">
                  <mc:Choice xmlns:v="urn:schemas-microsoft-com:vml" Requires="v">
                    <p:oleObj spid="_x0000_s3094" name="" r:id="rId1" imgW="4368800" imgH="279400" progId="Equation.3">
                      <p:embed/>
                    </p:oleObj>
                  </mc:Choice>
                  <mc:Fallback>
                    <p:oleObj name="" r:id="rId1" imgW="4368800" imgH="279400" progId="Equation.3">
                      <p:embed/>
                      <p:pic>
                        <p:nvPicPr>
                          <p:cNvPr id="0" name="图片 3093"/>
                          <p:cNvPicPr/>
                          <p:nvPr/>
                        </p:nvPicPr>
                        <p:blipFill>
                          <a:blip r:embed="rId2"/>
                          <a:stretch>
                            <a:fillRect/>
                          </a:stretch>
                        </p:blipFill>
                        <p:spPr>
                          <a:xfrm>
                            <a:off x="2278" y="2317"/>
                            <a:ext cx="13241" cy="941"/>
                          </a:xfrm>
                          <a:prstGeom prst="rect">
                            <a:avLst/>
                          </a:prstGeom>
                          <a:noFill/>
                          <a:ln w="38100">
                            <a:noFill/>
                            <a:miter/>
                          </a:ln>
                        </p:spPr>
                      </p:pic>
                    </p:oleObj>
                  </mc:Fallback>
                </mc:AlternateContent>
              </a:graphicData>
            </a:graphic>
          </p:graphicFrame>
          <p:graphicFrame>
            <p:nvGraphicFramePr>
              <p:cNvPr id="53268" name="对象 53267"/>
              <p:cNvGraphicFramePr>
                <a:graphicFrameLocks noChangeAspect="1"/>
              </p:cNvGraphicFramePr>
              <p:nvPr/>
            </p:nvGraphicFramePr>
            <p:xfrm>
              <a:off x="2342" y="4408"/>
              <a:ext cx="13093" cy="992"/>
            </p:xfrm>
            <a:graphic>
              <a:graphicData uri="http://schemas.openxmlformats.org/presentationml/2006/ole">
                <mc:AlternateContent xmlns:mc="http://schemas.openxmlformats.org/markup-compatibility/2006">
                  <mc:Choice xmlns:v="urn:schemas-microsoft-com:vml" Requires="v">
                    <p:oleObj spid="_x0000_s3096" name="" r:id="rId3" imgW="4013200" imgH="279400" progId="Equation.3">
                      <p:embed/>
                    </p:oleObj>
                  </mc:Choice>
                  <mc:Fallback>
                    <p:oleObj name="" r:id="rId3" imgW="4013200" imgH="279400" progId="Equation.3">
                      <p:embed/>
                      <p:pic>
                        <p:nvPicPr>
                          <p:cNvPr id="0" name="图片 3095"/>
                          <p:cNvPicPr/>
                          <p:nvPr/>
                        </p:nvPicPr>
                        <p:blipFill>
                          <a:blip r:embed="rId4"/>
                          <a:stretch>
                            <a:fillRect/>
                          </a:stretch>
                        </p:blipFill>
                        <p:spPr>
                          <a:xfrm>
                            <a:off x="2342" y="4408"/>
                            <a:ext cx="13093" cy="992"/>
                          </a:xfrm>
                          <a:prstGeom prst="rect">
                            <a:avLst/>
                          </a:prstGeom>
                          <a:noFill/>
                          <a:ln w="38100">
                            <a:noFill/>
                            <a:miter/>
                          </a:ln>
                        </p:spPr>
                      </p:pic>
                    </p:oleObj>
                  </mc:Fallback>
                </mc:AlternateContent>
              </a:graphicData>
            </a:graphic>
          </p:graphicFrame>
        </p:grpSp>
        <p:sp>
          <p:nvSpPr>
            <p:cNvPr id="5" name="文本框 4"/>
            <p:cNvSpPr txBox="1"/>
            <p:nvPr/>
          </p:nvSpPr>
          <p:spPr>
            <a:xfrm>
              <a:off x="449" y="2486"/>
              <a:ext cx="3487" cy="822"/>
            </a:xfrm>
            <a:prstGeom prst="rect">
              <a:avLst/>
            </a:prstGeom>
            <a:noFill/>
          </p:spPr>
          <p:txBody>
            <a:bodyPr wrap="square" rtlCol="0">
              <a:spAutoFit/>
            </a:bodyPr>
            <a:p>
              <a:pPr algn="r"/>
              <a:r>
                <a:rPr lang="en-US" altLang="zh-CN" sz="2800" b="1">
                  <a:solidFill>
                    <a:srgbClr val="FF0000"/>
                  </a:solidFill>
                </a:rPr>
                <a:t>n=8</a:t>
              </a:r>
              <a:r>
                <a:rPr lang="zh-CN" altLang="en-US" sz="2800" b="1">
                  <a:solidFill>
                    <a:srgbClr val="FF0000"/>
                  </a:solidFill>
                </a:rPr>
                <a:t>时第</a:t>
              </a:r>
              <a:r>
                <a:rPr lang="en-US" altLang="zh-CN" sz="2800" b="1">
                  <a:solidFill>
                    <a:srgbClr val="FF0000"/>
                  </a:solidFill>
                </a:rPr>
                <a:t>2</a:t>
              </a:r>
              <a:r>
                <a:rPr lang="zh-CN" altLang="en-US" sz="2800" b="1">
                  <a:solidFill>
                    <a:srgbClr val="FF0000"/>
                  </a:solidFill>
                </a:rPr>
                <a:t>层</a:t>
              </a:r>
              <a:endParaRPr lang="zh-CN" altLang="en-US" sz="2800" b="1">
                <a:solidFill>
                  <a:srgbClr val="FF0000"/>
                </a:solidFill>
              </a:endParaRPr>
            </a:p>
          </p:txBody>
        </p:sp>
        <p:sp>
          <p:nvSpPr>
            <p:cNvPr id="6" name="文本框 5"/>
            <p:cNvSpPr txBox="1"/>
            <p:nvPr/>
          </p:nvSpPr>
          <p:spPr>
            <a:xfrm>
              <a:off x="449" y="4204"/>
              <a:ext cx="3487" cy="822"/>
            </a:xfrm>
            <a:prstGeom prst="rect">
              <a:avLst/>
            </a:prstGeom>
            <a:noFill/>
          </p:spPr>
          <p:txBody>
            <a:bodyPr wrap="square" rtlCol="0">
              <a:spAutoFit/>
            </a:bodyPr>
            <a:p>
              <a:pPr algn="r"/>
              <a:r>
                <a:rPr lang="en-US" altLang="zh-CN" sz="2800" b="1">
                  <a:solidFill>
                    <a:srgbClr val="FF0000"/>
                  </a:solidFill>
                </a:rPr>
                <a:t>n=8时第1层</a:t>
              </a:r>
              <a:endParaRPr lang="en-US" altLang="zh-CN" sz="2800" b="1">
                <a:solidFill>
                  <a:srgbClr val="FF0000"/>
                </a:solidFill>
              </a:endParaRPr>
            </a:p>
          </p:txBody>
        </p:sp>
      </p:grpSp>
      <p:grpSp>
        <p:nvGrpSpPr>
          <p:cNvPr id="39" name="组合 38"/>
          <p:cNvGrpSpPr/>
          <p:nvPr/>
        </p:nvGrpSpPr>
        <p:grpSpPr>
          <a:xfrm>
            <a:off x="989330" y="3215640"/>
            <a:ext cx="8775700" cy="3595370"/>
            <a:chOff x="1558" y="5064"/>
            <a:chExt cx="13820" cy="5662"/>
          </a:xfrm>
        </p:grpSpPr>
        <p:graphicFrame>
          <p:nvGraphicFramePr>
            <p:cNvPr id="24" name="对象 23">
              <a:hlinkClick r:id="" action="ppaction://ole?verb="/>
            </p:cNvPr>
            <p:cNvGraphicFramePr>
              <a:graphicFrameLocks noChangeAspect="1"/>
            </p:cNvGraphicFramePr>
            <p:nvPr/>
          </p:nvGraphicFramePr>
          <p:xfrm>
            <a:off x="9556" y="9620"/>
            <a:ext cx="555" cy="1106"/>
          </p:xfrm>
          <a:graphic>
            <a:graphicData uri="http://schemas.openxmlformats.org/presentationml/2006/ole">
              <mc:AlternateContent xmlns:mc="http://schemas.openxmlformats.org/markup-compatibility/2006">
                <mc:Choice xmlns:v="urn:schemas-microsoft-com:vml" Requires="v">
                  <p:oleObj spid="_x0000_s25" name="" r:id="rId5" imgW="215900" imgH="457200" progId="Equation.KSEE3">
                    <p:embed/>
                  </p:oleObj>
                </mc:Choice>
                <mc:Fallback>
                  <p:oleObj name="" r:id="rId5" imgW="215900" imgH="457200" progId="Equation.KSEE3">
                    <p:embed/>
                    <p:pic>
                      <p:nvPicPr>
                        <p:cNvPr id="0" name="图片 13317"/>
                        <p:cNvPicPr/>
                        <p:nvPr/>
                      </p:nvPicPr>
                      <p:blipFill>
                        <a:blip r:embed="rId6"/>
                        <a:stretch>
                          <a:fillRect/>
                        </a:stretch>
                      </p:blipFill>
                      <p:spPr>
                        <a:xfrm>
                          <a:off x="9556" y="9620"/>
                          <a:ext cx="555" cy="1106"/>
                        </a:xfrm>
                        <a:prstGeom prst="rect">
                          <a:avLst/>
                        </a:prstGeom>
                      </p:spPr>
                    </p:pic>
                  </p:oleObj>
                </mc:Fallback>
              </mc:AlternateContent>
            </a:graphicData>
          </a:graphic>
        </p:graphicFrame>
        <p:grpSp>
          <p:nvGrpSpPr>
            <p:cNvPr id="37" name="组合 36"/>
            <p:cNvGrpSpPr/>
            <p:nvPr/>
          </p:nvGrpSpPr>
          <p:grpSpPr>
            <a:xfrm>
              <a:off x="1558" y="5064"/>
              <a:ext cx="13820" cy="5300"/>
              <a:chOff x="958" y="5049"/>
              <a:chExt cx="13820" cy="5300"/>
            </a:xfrm>
          </p:grpSpPr>
          <p:grpSp>
            <p:nvGrpSpPr>
              <p:cNvPr id="23" name="组合 22"/>
              <p:cNvGrpSpPr/>
              <p:nvPr/>
            </p:nvGrpSpPr>
            <p:grpSpPr>
              <a:xfrm>
                <a:off x="958" y="5049"/>
                <a:ext cx="13820" cy="4602"/>
                <a:chOff x="958" y="5049"/>
                <a:chExt cx="13820" cy="4889"/>
              </a:xfrm>
            </p:grpSpPr>
            <p:sp>
              <p:nvSpPr>
                <p:cNvPr id="61452" name="Rectangle 12"/>
                <p:cNvSpPr/>
                <p:nvPr/>
              </p:nvSpPr>
              <p:spPr>
                <a:xfrm>
                  <a:off x="2910" y="6538"/>
                  <a:ext cx="11818"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61453" name="Line 13"/>
                <p:cNvSpPr/>
                <p:nvPr/>
              </p:nvSpPr>
              <p:spPr>
                <a:xfrm>
                  <a:off x="8580" y="6538"/>
                  <a:ext cx="0" cy="907"/>
                </a:xfrm>
                <a:prstGeom prst="line">
                  <a:avLst/>
                </a:prstGeom>
                <a:ln w="57150" cap="flat" cmpd="sng">
                  <a:solidFill>
                    <a:srgbClr val="FF0000"/>
                  </a:solidFill>
                  <a:prstDash val="solid"/>
                  <a:headEnd type="none" w="med" len="med"/>
                  <a:tailEnd type="none" w="med" len="med"/>
                </a:ln>
              </p:spPr>
            </p:sp>
            <p:sp>
              <p:nvSpPr>
                <p:cNvPr id="61454" name="Line 14"/>
                <p:cNvSpPr/>
                <p:nvPr/>
              </p:nvSpPr>
              <p:spPr>
                <a:xfrm>
                  <a:off x="3818" y="6538"/>
                  <a:ext cx="0" cy="907"/>
                </a:xfrm>
                <a:prstGeom prst="line">
                  <a:avLst/>
                </a:prstGeom>
                <a:ln w="38100" cap="flat" cmpd="sng">
                  <a:solidFill>
                    <a:srgbClr val="000000"/>
                  </a:solidFill>
                  <a:prstDash val="solid"/>
                  <a:headEnd type="none" w="med" len="med"/>
                  <a:tailEnd type="none" w="med" len="med"/>
                </a:ln>
              </p:spPr>
            </p:sp>
            <p:sp>
              <p:nvSpPr>
                <p:cNvPr id="61455" name="Line 15"/>
                <p:cNvSpPr/>
                <p:nvPr/>
              </p:nvSpPr>
              <p:spPr>
                <a:xfrm>
                  <a:off x="4725" y="6538"/>
                  <a:ext cx="0" cy="907"/>
                </a:xfrm>
                <a:prstGeom prst="line">
                  <a:avLst/>
                </a:prstGeom>
                <a:ln w="38100" cap="flat" cmpd="sng">
                  <a:solidFill>
                    <a:srgbClr val="000000"/>
                  </a:solidFill>
                  <a:prstDash val="solid"/>
                  <a:headEnd type="none" w="med" len="med"/>
                  <a:tailEnd type="none" w="med" len="med"/>
                </a:ln>
              </p:spPr>
            </p:sp>
            <p:sp>
              <p:nvSpPr>
                <p:cNvPr id="61456" name="Line 16"/>
                <p:cNvSpPr/>
                <p:nvPr/>
              </p:nvSpPr>
              <p:spPr>
                <a:xfrm>
                  <a:off x="5633" y="6538"/>
                  <a:ext cx="0" cy="907"/>
                </a:xfrm>
                <a:prstGeom prst="line">
                  <a:avLst/>
                </a:prstGeom>
                <a:ln w="38100" cap="flat" cmpd="sng">
                  <a:solidFill>
                    <a:srgbClr val="000000"/>
                  </a:solidFill>
                  <a:prstDash val="solid"/>
                  <a:headEnd type="none" w="med" len="med"/>
                  <a:tailEnd type="none" w="med" len="med"/>
                </a:ln>
              </p:spPr>
            </p:sp>
            <p:sp>
              <p:nvSpPr>
                <p:cNvPr id="61457" name="Line 17"/>
                <p:cNvSpPr/>
                <p:nvPr/>
              </p:nvSpPr>
              <p:spPr>
                <a:xfrm>
                  <a:off x="7333" y="6538"/>
                  <a:ext cx="2" cy="907"/>
                </a:xfrm>
                <a:prstGeom prst="line">
                  <a:avLst/>
                </a:prstGeom>
                <a:ln w="38100" cap="flat" cmpd="sng">
                  <a:solidFill>
                    <a:srgbClr val="000000"/>
                  </a:solidFill>
                  <a:prstDash val="solid"/>
                  <a:headEnd type="none" w="med" len="med"/>
                  <a:tailEnd type="none" w="med" len="med"/>
                </a:ln>
              </p:spPr>
            </p:sp>
            <p:sp>
              <p:nvSpPr>
                <p:cNvPr id="61458" name="Line 18"/>
                <p:cNvSpPr/>
                <p:nvPr/>
              </p:nvSpPr>
              <p:spPr>
                <a:xfrm>
                  <a:off x="9828" y="6538"/>
                  <a:ext cx="2" cy="907"/>
                </a:xfrm>
                <a:prstGeom prst="line">
                  <a:avLst/>
                </a:prstGeom>
                <a:ln w="38100" cap="flat" cmpd="sng">
                  <a:solidFill>
                    <a:srgbClr val="000000"/>
                  </a:solidFill>
                  <a:prstDash val="solid"/>
                  <a:headEnd type="none" w="med" len="med"/>
                  <a:tailEnd type="none" w="med" len="med"/>
                </a:ln>
              </p:spPr>
            </p:sp>
            <p:sp>
              <p:nvSpPr>
                <p:cNvPr id="61459" name="Line 19"/>
                <p:cNvSpPr/>
                <p:nvPr/>
              </p:nvSpPr>
              <p:spPr>
                <a:xfrm>
                  <a:off x="10960" y="6538"/>
                  <a:ext cx="3" cy="907"/>
                </a:xfrm>
                <a:prstGeom prst="line">
                  <a:avLst/>
                </a:prstGeom>
                <a:ln w="38100" cap="flat" cmpd="sng">
                  <a:solidFill>
                    <a:srgbClr val="000000"/>
                  </a:solidFill>
                  <a:prstDash val="solid"/>
                  <a:headEnd type="none" w="med" len="med"/>
                  <a:tailEnd type="none" w="med" len="med"/>
                </a:ln>
              </p:spPr>
            </p:sp>
            <p:sp>
              <p:nvSpPr>
                <p:cNvPr id="61460" name="Line 20"/>
                <p:cNvSpPr/>
                <p:nvPr/>
              </p:nvSpPr>
              <p:spPr>
                <a:xfrm>
                  <a:off x="12095" y="6538"/>
                  <a:ext cx="0" cy="907"/>
                </a:xfrm>
                <a:prstGeom prst="line">
                  <a:avLst/>
                </a:prstGeom>
                <a:ln w="38100" cap="flat" cmpd="sng">
                  <a:solidFill>
                    <a:srgbClr val="000000"/>
                  </a:solidFill>
                  <a:prstDash val="solid"/>
                  <a:headEnd type="none" w="med" len="med"/>
                  <a:tailEnd type="none" w="med" len="med"/>
                </a:ln>
              </p:spPr>
            </p:sp>
            <p:sp>
              <p:nvSpPr>
                <p:cNvPr id="61461" name="Line 21"/>
                <p:cNvSpPr/>
                <p:nvPr/>
              </p:nvSpPr>
              <p:spPr>
                <a:xfrm>
                  <a:off x="13003" y="6538"/>
                  <a:ext cx="2" cy="907"/>
                </a:xfrm>
                <a:prstGeom prst="line">
                  <a:avLst/>
                </a:prstGeom>
                <a:ln w="38100" cap="flat" cmpd="sng">
                  <a:solidFill>
                    <a:srgbClr val="000000"/>
                  </a:solidFill>
                  <a:prstDash val="solid"/>
                  <a:headEnd type="none" w="med" len="med"/>
                  <a:tailEnd type="none" w="med" len="med"/>
                </a:ln>
              </p:spPr>
            </p:sp>
            <p:sp>
              <p:nvSpPr>
                <p:cNvPr id="61462" name="Text Box 22"/>
                <p:cNvSpPr txBox="1"/>
                <p:nvPr/>
              </p:nvSpPr>
              <p:spPr>
                <a:xfrm>
                  <a:off x="2998" y="6500"/>
                  <a:ext cx="11780" cy="976"/>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dirty="0">
                      <a:latin typeface="Candara" panose="020E0502030303020204" pitchFamily="2" charset="0"/>
                      <a:ea typeface="宋体" panose="02010600030101010101" pitchFamily="2" charset="-122"/>
                    </a:rPr>
                    <a:t> 0    1    2      ...                 </a:t>
                  </a:r>
                  <a:r>
                    <a:rPr lang="en-US" altLang="zh-CN" dirty="0">
                      <a:latin typeface="Candara" panose="020E0502030303020204" pitchFamily="2" charset="0"/>
                      <a:ea typeface="宋体" panose="02010600030101010101" pitchFamily="2" charset="-122"/>
                    </a:rPr>
                    <a:t>0</a:t>
                  </a:r>
                  <a:r>
                    <a:rPr lang="zh-CN" altLang="en-US" dirty="0">
                      <a:latin typeface="Candara" panose="020E0502030303020204" pitchFamily="2" charset="0"/>
                      <a:ea typeface="宋体" panose="02010600030101010101" pitchFamily="2" charset="-122"/>
                    </a:rPr>
                    <a:t>       1      2     ...      </a:t>
                  </a:r>
                  <a:endParaRPr lang="zh-CN" altLang="en-US" dirty="0">
                    <a:latin typeface="Candara" panose="020E0502030303020204" pitchFamily="2" charset="0"/>
                    <a:ea typeface="宋体" panose="02010600030101010101" pitchFamily="2" charset="-122"/>
                  </a:endParaRPr>
                </a:p>
              </p:txBody>
            </p:sp>
            <p:sp>
              <p:nvSpPr>
                <p:cNvPr id="61466" name="Line 26"/>
                <p:cNvSpPr/>
                <p:nvPr/>
              </p:nvSpPr>
              <p:spPr>
                <a:xfrm>
                  <a:off x="5178" y="7558"/>
                  <a:ext cx="2" cy="1362"/>
                </a:xfrm>
                <a:prstGeom prst="line">
                  <a:avLst/>
                </a:prstGeom>
                <a:ln w="38100" cap="flat" cmpd="sng">
                  <a:solidFill>
                    <a:srgbClr val="000000"/>
                  </a:solidFill>
                  <a:prstDash val="solid"/>
                  <a:headEnd type="none" w="med" len="med"/>
                  <a:tailEnd type="none" w="med" len="med"/>
                </a:ln>
              </p:spPr>
            </p:sp>
            <p:sp>
              <p:nvSpPr>
                <p:cNvPr id="61467" name="Line 27"/>
                <p:cNvSpPr/>
                <p:nvPr/>
              </p:nvSpPr>
              <p:spPr>
                <a:xfrm flipH="1">
                  <a:off x="5178" y="7560"/>
                  <a:ext cx="6350" cy="1360"/>
                </a:xfrm>
                <a:prstGeom prst="line">
                  <a:avLst/>
                </a:prstGeom>
                <a:ln w="38100" cap="flat" cmpd="sng">
                  <a:solidFill>
                    <a:srgbClr val="000000"/>
                  </a:solidFill>
                  <a:prstDash val="solid"/>
                  <a:miter/>
                  <a:headEnd type="none" w="med" len="med"/>
                  <a:tailEnd type="none" w="med" len="med"/>
                </a:ln>
              </p:spPr>
            </p:sp>
            <p:sp>
              <p:nvSpPr>
                <p:cNvPr id="61468" name="Line 28"/>
                <p:cNvSpPr/>
                <p:nvPr/>
              </p:nvSpPr>
              <p:spPr>
                <a:xfrm>
                  <a:off x="11528" y="7558"/>
                  <a:ext cx="2" cy="1362"/>
                </a:xfrm>
                <a:prstGeom prst="line">
                  <a:avLst/>
                </a:prstGeom>
                <a:ln w="38100" cap="flat" cmpd="sng">
                  <a:solidFill>
                    <a:srgbClr val="000000"/>
                  </a:solidFill>
                  <a:prstDash val="solid"/>
                  <a:miter/>
                  <a:headEnd type="none" w="med" len="med"/>
                  <a:tailEnd type="none" w="med" len="med"/>
                </a:ln>
              </p:spPr>
            </p:sp>
            <p:sp>
              <p:nvSpPr>
                <p:cNvPr id="61469" name="Line 29"/>
                <p:cNvSpPr/>
                <p:nvPr/>
              </p:nvSpPr>
              <p:spPr>
                <a:xfrm flipH="1" flipV="1">
                  <a:off x="5378" y="7760"/>
                  <a:ext cx="6350" cy="1360"/>
                </a:xfrm>
                <a:prstGeom prst="line">
                  <a:avLst/>
                </a:prstGeom>
                <a:ln w="38100" cap="flat" cmpd="sng">
                  <a:solidFill>
                    <a:srgbClr val="000000"/>
                  </a:solidFill>
                  <a:prstDash val="solid"/>
                  <a:headEnd type="none" w="med" len="med"/>
                  <a:tailEnd type="none" w="med" len="med"/>
                </a:ln>
              </p:spPr>
            </p:sp>
            <p:sp>
              <p:nvSpPr>
                <p:cNvPr id="61470" name="Rectangle 30"/>
                <p:cNvSpPr/>
                <p:nvPr/>
              </p:nvSpPr>
              <p:spPr>
                <a:xfrm>
                  <a:off x="2885" y="8998"/>
                  <a:ext cx="11818" cy="940"/>
                </a:xfrm>
                <a:prstGeom prst="rect">
                  <a:avLst/>
                </a:prstGeom>
                <a:solidFill>
                  <a:srgbClr val="0099CC"/>
                </a:solidFill>
                <a:ln w="38100" cap="flat" cmpd="sng">
                  <a:solidFill>
                    <a:schemeClr val="tx1"/>
                  </a:solidFill>
                  <a:prstDash val="solid"/>
                  <a:miter/>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61471" name="Line 31"/>
                <p:cNvSpPr/>
                <p:nvPr/>
              </p:nvSpPr>
              <p:spPr>
                <a:xfrm>
                  <a:off x="8580" y="8998"/>
                  <a:ext cx="0" cy="907"/>
                </a:xfrm>
                <a:prstGeom prst="line">
                  <a:avLst/>
                </a:prstGeom>
                <a:ln w="57150" cap="flat" cmpd="sng">
                  <a:solidFill>
                    <a:schemeClr val="tx1"/>
                  </a:solidFill>
                  <a:prstDash val="solid"/>
                  <a:headEnd type="none" w="med" len="med"/>
                  <a:tailEnd type="none" w="med" len="med"/>
                </a:ln>
              </p:spPr>
            </p:sp>
            <p:sp>
              <p:nvSpPr>
                <p:cNvPr id="61472" name="Line 32"/>
                <p:cNvSpPr/>
                <p:nvPr/>
              </p:nvSpPr>
              <p:spPr>
                <a:xfrm>
                  <a:off x="3790" y="8998"/>
                  <a:ext cx="3" cy="907"/>
                </a:xfrm>
                <a:prstGeom prst="line">
                  <a:avLst/>
                </a:prstGeom>
                <a:ln w="38100" cap="flat" cmpd="sng">
                  <a:solidFill>
                    <a:srgbClr val="000000"/>
                  </a:solidFill>
                  <a:prstDash val="solid"/>
                  <a:miter/>
                  <a:headEnd type="none" w="med" len="med"/>
                  <a:tailEnd type="none" w="med" len="med"/>
                </a:ln>
              </p:spPr>
            </p:sp>
            <p:sp>
              <p:nvSpPr>
                <p:cNvPr id="61473" name="Line 33"/>
                <p:cNvSpPr/>
                <p:nvPr/>
              </p:nvSpPr>
              <p:spPr>
                <a:xfrm>
                  <a:off x="4700" y="8998"/>
                  <a:ext cx="0" cy="907"/>
                </a:xfrm>
                <a:prstGeom prst="line">
                  <a:avLst/>
                </a:prstGeom>
                <a:ln w="38100" cap="flat" cmpd="sng">
                  <a:solidFill>
                    <a:srgbClr val="000000"/>
                  </a:solidFill>
                  <a:prstDash val="solid"/>
                  <a:miter/>
                  <a:headEnd type="none" w="med" len="med"/>
                  <a:tailEnd type="none" w="med" len="med"/>
                </a:ln>
              </p:spPr>
            </p:sp>
            <p:sp>
              <p:nvSpPr>
                <p:cNvPr id="61474" name="Line 34"/>
                <p:cNvSpPr/>
                <p:nvPr/>
              </p:nvSpPr>
              <p:spPr>
                <a:xfrm>
                  <a:off x="5605" y="8998"/>
                  <a:ext cx="3" cy="907"/>
                </a:xfrm>
                <a:prstGeom prst="line">
                  <a:avLst/>
                </a:prstGeom>
                <a:ln w="38100" cap="flat" cmpd="sng">
                  <a:solidFill>
                    <a:srgbClr val="000000"/>
                  </a:solidFill>
                  <a:prstDash val="solid"/>
                  <a:miter/>
                  <a:headEnd type="none" w="med" len="med"/>
                  <a:tailEnd type="none" w="med" len="med"/>
                </a:ln>
              </p:spPr>
            </p:sp>
            <p:sp>
              <p:nvSpPr>
                <p:cNvPr id="61475" name="Line 35"/>
                <p:cNvSpPr/>
                <p:nvPr/>
              </p:nvSpPr>
              <p:spPr>
                <a:xfrm>
                  <a:off x="7308" y="8998"/>
                  <a:ext cx="0" cy="907"/>
                </a:xfrm>
                <a:prstGeom prst="line">
                  <a:avLst/>
                </a:prstGeom>
                <a:ln w="38100" cap="flat" cmpd="sng">
                  <a:solidFill>
                    <a:srgbClr val="000000"/>
                  </a:solidFill>
                  <a:prstDash val="solid"/>
                  <a:miter/>
                  <a:headEnd type="none" w="med" len="med"/>
                  <a:tailEnd type="none" w="med" len="med"/>
                </a:ln>
              </p:spPr>
            </p:sp>
            <p:sp>
              <p:nvSpPr>
                <p:cNvPr id="61476" name="Line 36"/>
                <p:cNvSpPr/>
                <p:nvPr/>
              </p:nvSpPr>
              <p:spPr>
                <a:xfrm>
                  <a:off x="9803" y="8998"/>
                  <a:ext cx="0" cy="907"/>
                </a:xfrm>
                <a:prstGeom prst="line">
                  <a:avLst/>
                </a:prstGeom>
                <a:ln w="38100" cap="flat" cmpd="sng">
                  <a:solidFill>
                    <a:srgbClr val="000000"/>
                  </a:solidFill>
                  <a:prstDash val="solid"/>
                  <a:miter/>
                  <a:headEnd type="none" w="med" len="med"/>
                  <a:tailEnd type="none" w="med" len="med"/>
                </a:ln>
              </p:spPr>
            </p:sp>
            <p:sp>
              <p:nvSpPr>
                <p:cNvPr id="61477" name="Line 37"/>
                <p:cNvSpPr/>
                <p:nvPr/>
              </p:nvSpPr>
              <p:spPr>
                <a:xfrm>
                  <a:off x="10935" y="8998"/>
                  <a:ext cx="0" cy="907"/>
                </a:xfrm>
                <a:prstGeom prst="line">
                  <a:avLst/>
                </a:prstGeom>
                <a:ln w="38100" cap="flat" cmpd="sng">
                  <a:solidFill>
                    <a:srgbClr val="000000"/>
                  </a:solidFill>
                  <a:prstDash val="solid"/>
                  <a:miter/>
                  <a:headEnd type="none" w="med" len="med"/>
                  <a:tailEnd type="none" w="med" len="med"/>
                </a:ln>
              </p:spPr>
            </p:sp>
            <p:sp>
              <p:nvSpPr>
                <p:cNvPr id="61478" name="Line 38"/>
                <p:cNvSpPr/>
                <p:nvPr/>
              </p:nvSpPr>
              <p:spPr>
                <a:xfrm>
                  <a:off x="12070" y="8998"/>
                  <a:ext cx="0" cy="907"/>
                </a:xfrm>
                <a:prstGeom prst="line">
                  <a:avLst/>
                </a:prstGeom>
                <a:ln w="38100" cap="flat" cmpd="sng">
                  <a:solidFill>
                    <a:srgbClr val="000000"/>
                  </a:solidFill>
                  <a:prstDash val="solid"/>
                  <a:miter/>
                  <a:headEnd type="none" w="med" len="med"/>
                  <a:tailEnd type="none" w="med" len="med"/>
                </a:ln>
              </p:spPr>
            </p:sp>
            <p:sp>
              <p:nvSpPr>
                <p:cNvPr id="61479" name="Line 39"/>
                <p:cNvSpPr/>
                <p:nvPr/>
              </p:nvSpPr>
              <p:spPr>
                <a:xfrm>
                  <a:off x="12978" y="8998"/>
                  <a:ext cx="0" cy="907"/>
                </a:xfrm>
                <a:prstGeom prst="line">
                  <a:avLst/>
                </a:prstGeom>
                <a:ln w="38100" cap="flat" cmpd="sng">
                  <a:solidFill>
                    <a:srgbClr val="000000"/>
                  </a:solidFill>
                  <a:prstDash val="solid"/>
                  <a:miter/>
                  <a:headEnd type="none" w="med" len="med"/>
                  <a:tailEnd type="none" w="med" len="med"/>
                </a:ln>
              </p:spPr>
            </p:sp>
            <p:sp>
              <p:nvSpPr>
                <p:cNvPr id="61480" name="Text Box 40"/>
                <p:cNvSpPr txBox="1"/>
                <p:nvPr/>
              </p:nvSpPr>
              <p:spPr>
                <a:xfrm>
                  <a:off x="958" y="5581"/>
                  <a:ext cx="2254" cy="976"/>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dirty="0">
                      <a:latin typeface="Candara" panose="020E0502030303020204" pitchFamily="2" charset="0"/>
                      <a:ea typeface="宋体" panose="02010600030101010101" pitchFamily="2" charset="-122"/>
                    </a:rPr>
                    <a:t>第</a:t>
                  </a:r>
                  <a:r>
                    <a:rPr lang="en-US" altLang="zh-CN" dirty="0">
                      <a:latin typeface="Candara" panose="020E0502030303020204" pitchFamily="2" charset="0"/>
                      <a:ea typeface="宋体" panose="02010600030101010101" pitchFamily="2" charset="-122"/>
                    </a:rPr>
                    <a:t>i+1</a:t>
                  </a:r>
                  <a:r>
                    <a:rPr lang="zh-CN" altLang="en-US" dirty="0">
                      <a:latin typeface="Candara" panose="020E0502030303020204" pitchFamily="2" charset="0"/>
                      <a:ea typeface="宋体" panose="02010600030101010101" pitchFamily="2" charset="-122"/>
                    </a:rPr>
                    <a:t>层</a:t>
                  </a:r>
                  <a:endParaRPr lang="zh-CN" altLang="en-US" dirty="0">
                    <a:latin typeface="Candara" panose="020E0502030303020204" pitchFamily="2" charset="0"/>
                    <a:ea typeface="宋体" panose="02010600030101010101" pitchFamily="2" charset="-122"/>
                  </a:endParaRPr>
                </a:p>
              </p:txBody>
            </p:sp>
            <p:grpSp>
              <p:nvGrpSpPr>
                <p:cNvPr id="15" name="组合 14"/>
                <p:cNvGrpSpPr/>
                <p:nvPr/>
              </p:nvGrpSpPr>
              <p:grpSpPr>
                <a:xfrm>
                  <a:off x="3002" y="5061"/>
                  <a:ext cx="5518" cy="1437"/>
                  <a:chOff x="3002" y="5001"/>
                  <a:chExt cx="5518" cy="1437"/>
                </a:xfrm>
              </p:grpSpPr>
              <p:sp>
                <p:nvSpPr>
                  <p:cNvPr id="61465" name="AutoShape 25"/>
                  <p:cNvSpPr/>
                  <p:nvPr/>
                </p:nvSpPr>
                <p:spPr>
                  <a:xfrm rot="16140000">
                    <a:off x="5535" y="3453"/>
                    <a:ext cx="452" cy="5519"/>
                  </a:xfrm>
                  <a:prstGeom prst="rightBrace">
                    <a:avLst>
                      <a:gd name="adj1" fmla="val 296243"/>
                      <a:gd name="adj2" fmla="val 50380"/>
                    </a:avLst>
                  </a:prstGeom>
                  <a:noFill/>
                  <a:ln w="38100" cap="flat" cmpd="sng">
                    <a:solidFill>
                      <a:schemeClr val="tx1"/>
                    </a:solidFill>
                    <a:prstDash val="solid"/>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4850" y="5001"/>
                  <a:ext cx="783" cy="1175"/>
                </p:xfrm>
                <a:graphic>
                  <a:graphicData uri="http://schemas.openxmlformats.org/presentationml/2006/ole">
                    <mc:AlternateContent xmlns:mc="http://schemas.openxmlformats.org/markup-compatibility/2006">
                      <mc:Choice xmlns:v="urn:schemas-microsoft-com:vml" Requires="v">
                        <p:oleObj spid="_x0000_s13318" name="" r:id="rId7" imgW="304800" imgH="457200" progId="Equation.KSEE3">
                          <p:embed/>
                        </p:oleObj>
                      </mc:Choice>
                      <mc:Fallback>
                        <p:oleObj name="" r:id="rId7" imgW="304800" imgH="457200" progId="Equation.KSEE3">
                          <p:embed/>
                          <p:pic>
                            <p:nvPicPr>
                              <p:cNvPr id="0" name="图片 13317"/>
                              <p:cNvPicPr/>
                              <p:nvPr/>
                            </p:nvPicPr>
                            <p:blipFill>
                              <a:blip r:embed="rId8"/>
                              <a:stretch>
                                <a:fillRect/>
                              </a:stretch>
                            </p:blipFill>
                            <p:spPr>
                              <a:xfrm>
                                <a:off x="4850" y="5001"/>
                                <a:ext cx="783" cy="1175"/>
                              </a:xfrm>
                              <a:prstGeom prst="rect">
                                <a:avLst/>
                              </a:prstGeom>
                            </p:spPr>
                          </p:pic>
                        </p:oleObj>
                      </mc:Fallback>
                    </mc:AlternateContent>
                  </a:graphicData>
                </a:graphic>
              </p:graphicFrame>
            </p:grpSp>
            <p:grpSp>
              <p:nvGrpSpPr>
                <p:cNvPr id="16" name="组合 15"/>
                <p:cNvGrpSpPr/>
                <p:nvPr/>
              </p:nvGrpSpPr>
              <p:grpSpPr>
                <a:xfrm>
                  <a:off x="8933" y="5049"/>
                  <a:ext cx="5518" cy="1437"/>
                  <a:chOff x="3002" y="5001"/>
                  <a:chExt cx="5518" cy="1437"/>
                </a:xfrm>
              </p:grpSpPr>
              <p:sp>
                <p:nvSpPr>
                  <p:cNvPr id="17" name="AutoShape 25"/>
                  <p:cNvSpPr/>
                  <p:nvPr/>
                </p:nvSpPr>
                <p:spPr>
                  <a:xfrm rot="16140000">
                    <a:off x="5535" y="3453"/>
                    <a:ext cx="452" cy="5519"/>
                  </a:xfrm>
                  <a:prstGeom prst="rightBrace">
                    <a:avLst>
                      <a:gd name="adj1" fmla="val 296243"/>
                      <a:gd name="adj2" fmla="val 50380"/>
                    </a:avLst>
                  </a:prstGeom>
                  <a:noFill/>
                  <a:ln w="38100" cap="flat" cmpd="sng">
                    <a:solidFill>
                      <a:schemeClr val="tx1"/>
                    </a:solidFill>
                    <a:prstDash val="solid"/>
                    <a:headEnd type="none" w="med" len="med"/>
                    <a:tailEnd type="none" w="med" len="med"/>
                  </a:ln>
                </p:spPr>
                <p:txBody>
                  <a:bodyPr anchor="ct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4850" y="5001"/>
                  <a:ext cx="783" cy="1175"/>
                </p:xfrm>
                <a:graphic>
                  <a:graphicData uri="http://schemas.openxmlformats.org/presentationml/2006/ole">
                    <mc:AlternateContent xmlns:mc="http://schemas.openxmlformats.org/markup-compatibility/2006">
                      <mc:Choice xmlns:v="urn:schemas-microsoft-com:vml" Requires="v">
                        <p:oleObj spid="_x0000_s3" name="" r:id="rId9" imgW="304800" imgH="457200" progId="Equation.KSEE3">
                          <p:embed/>
                        </p:oleObj>
                      </mc:Choice>
                      <mc:Fallback>
                        <p:oleObj name="" r:id="rId9" imgW="304800" imgH="457200" progId="Equation.KSEE3">
                          <p:embed/>
                          <p:pic>
                            <p:nvPicPr>
                              <p:cNvPr id="0" name="图片 13317"/>
                              <p:cNvPicPr/>
                              <p:nvPr/>
                            </p:nvPicPr>
                            <p:blipFill>
                              <a:blip r:embed="rId8"/>
                              <a:stretch>
                                <a:fillRect/>
                              </a:stretch>
                            </p:blipFill>
                            <p:spPr>
                              <a:xfrm>
                                <a:off x="4850" y="5001"/>
                                <a:ext cx="783" cy="1175"/>
                              </a:xfrm>
                              <a:prstGeom prst="rect">
                                <a:avLst/>
                              </a:prstGeom>
                            </p:spPr>
                          </p:pic>
                        </p:oleObj>
                      </mc:Fallback>
                    </mc:AlternateContent>
                  </a:graphicData>
                </a:graphic>
              </p:graphicFrame>
            </p:grpSp>
            <p:graphicFrame>
              <p:nvGraphicFramePr>
                <p:cNvPr id="19" name="对象 18">
                  <a:hlinkClick r:id="" action="ppaction://ole?verb="/>
                </p:cNvPr>
                <p:cNvGraphicFramePr>
                  <a:graphicFrameLocks noChangeAspect="1"/>
                </p:cNvGraphicFramePr>
                <p:nvPr/>
              </p:nvGraphicFramePr>
              <p:xfrm>
                <a:off x="7408" y="6517"/>
                <a:ext cx="1038" cy="983"/>
              </p:xfrm>
              <a:graphic>
                <a:graphicData uri="http://schemas.openxmlformats.org/presentationml/2006/ole">
                  <mc:AlternateContent xmlns:mc="http://schemas.openxmlformats.org/markup-compatibility/2006">
                    <mc:Choice xmlns:v="urn:schemas-microsoft-com:vml" Requires="v">
                      <p:oleObj spid="_x0000_s13319" name="" r:id="rId10" imgW="482600" imgH="457200" progId="Equation.KSEE3">
                        <p:embed/>
                      </p:oleObj>
                    </mc:Choice>
                    <mc:Fallback>
                      <p:oleObj name="" r:id="rId10" imgW="482600" imgH="457200" progId="Equation.KSEE3">
                        <p:embed/>
                        <p:pic>
                          <p:nvPicPr>
                            <p:cNvPr id="0" name="图片 13318"/>
                            <p:cNvPicPr/>
                            <p:nvPr/>
                          </p:nvPicPr>
                          <p:blipFill>
                            <a:blip r:embed="rId11"/>
                            <a:stretch>
                              <a:fillRect/>
                            </a:stretch>
                          </p:blipFill>
                          <p:spPr>
                            <a:xfrm>
                              <a:off x="7408" y="6517"/>
                              <a:ext cx="1038" cy="983"/>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3303" y="6517"/>
                <a:ext cx="1038" cy="983"/>
              </p:xfrm>
              <a:graphic>
                <a:graphicData uri="http://schemas.openxmlformats.org/presentationml/2006/ole">
                  <mc:AlternateContent xmlns:mc="http://schemas.openxmlformats.org/markup-compatibility/2006">
                    <mc:Choice xmlns:v="urn:schemas-microsoft-com:vml" Requires="v">
                      <p:oleObj spid="_x0000_s7" name="" r:id="rId12" imgW="482600" imgH="457200" progId="Equation.KSEE3">
                        <p:embed/>
                      </p:oleObj>
                    </mc:Choice>
                    <mc:Fallback>
                      <p:oleObj name="" r:id="rId12" imgW="482600" imgH="457200" progId="Equation.KSEE3">
                        <p:embed/>
                        <p:pic>
                          <p:nvPicPr>
                            <p:cNvPr id="0" name="图片 13318"/>
                            <p:cNvPicPr/>
                            <p:nvPr/>
                          </p:nvPicPr>
                          <p:blipFill>
                            <a:blip r:embed="rId11"/>
                            <a:stretch>
                              <a:fillRect/>
                            </a:stretch>
                          </p:blipFill>
                          <p:spPr>
                            <a:xfrm>
                              <a:off x="13303" y="6517"/>
                              <a:ext cx="1038" cy="983"/>
                            </a:xfrm>
                            <a:prstGeom prst="rect">
                              <a:avLst/>
                            </a:prstGeom>
                          </p:spPr>
                        </p:pic>
                      </p:oleObj>
                    </mc:Fallback>
                  </mc:AlternateContent>
                </a:graphicData>
              </a:graphic>
            </p:graphicFrame>
            <p:sp>
              <p:nvSpPr>
                <p:cNvPr id="21" name="Text Box 40"/>
                <p:cNvSpPr txBox="1"/>
                <p:nvPr/>
              </p:nvSpPr>
              <p:spPr>
                <a:xfrm>
                  <a:off x="1178" y="7980"/>
                  <a:ext cx="1707" cy="976"/>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dirty="0">
                      <a:latin typeface="Candara" panose="020E0502030303020204" pitchFamily="2" charset="0"/>
                      <a:ea typeface="宋体" panose="02010600030101010101" pitchFamily="2" charset="-122"/>
                    </a:rPr>
                    <a:t>第</a:t>
                  </a:r>
                  <a:r>
                    <a:rPr lang="en-US" altLang="zh-CN" dirty="0">
                      <a:latin typeface="Candara" panose="020E0502030303020204" pitchFamily="2" charset="0"/>
                      <a:ea typeface="宋体" panose="02010600030101010101" pitchFamily="2" charset="-122"/>
                    </a:rPr>
                    <a:t>i</a:t>
                  </a:r>
                  <a:r>
                    <a:rPr lang="zh-CN" altLang="en-US" dirty="0">
                      <a:latin typeface="Candara" panose="020E0502030303020204" pitchFamily="2" charset="0"/>
                      <a:ea typeface="宋体" panose="02010600030101010101" pitchFamily="2" charset="-122"/>
                    </a:rPr>
                    <a:t>层</a:t>
                  </a:r>
                  <a:endParaRPr lang="zh-CN" altLang="en-US" dirty="0">
                    <a:latin typeface="Candara" panose="020E0502030303020204" pitchFamily="2" charset="0"/>
                    <a:ea typeface="宋体" panose="02010600030101010101" pitchFamily="2" charset="-122"/>
                  </a:endParaRPr>
                </a:p>
              </p:txBody>
            </p:sp>
          </p:grpSp>
          <p:sp>
            <p:nvSpPr>
              <p:cNvPr id="22" name="右大括号 21"/>
              <p:cNvSpPr/>
              <p:nvPr/>
            </p:nvSpPr>
            <p:spPr>
              <a:xfrm rot="5400000">
                <a:off x="8444" y="4091"/>
                <a:ext cx="699" cy="11818"/>
              </a:xfrm>
              <a:prstGeom prst="righ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Text Box 22"/>
              <p:cNvSpPr txBox="1"/>
              <p:nvPr/>
            </p:nvSpPr>
            <p:spPr>
              <a:xfrm>
                <a:off x="2885" y="8749"/>
                <a:ext cx="11780" cy="919"/>
              </a:xfrm>
              <a:prstGeom prst="rect">
                <a:avLst/>
              </a:prstGeom>
              <a:noFill/>
              <a:ln w="9525">
                <a:noFill/>
              </a:ln>
            </p:spPr>
            <p:txBody>
              <a:bodyPr>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Arial" panose="020B0604020202020204" pitchFamily="34" charset="0"/>
                    <a:ea typeface="Arial" panose="020B0604020202020204" pitchFamily="34" charset="0"/>
                  </a:defRPr>
                </a:lvl5pPr>
              </a:lstStyle>
              <a:p>
                <a:pPr marL="0" lvl="0" indent="0" eaLnBrk="1" hangingPunct="1">
                  <a:spcBef>
                    <a:spcPct val="0"/>
                  </a:spcBef>
                  <a:buNone/>
                </a:pPr>
                <a:r>
                  <a:rPr lang="zh-CN" altLang="en-US" dirty="0">
                    <a:latin typeface="Candara" panose="020E0502030303020204" pitchFamily="2" charset="0"/>
                    <a:ea typeface="宋体" panose="02010600030101010101" pitchFamily="2" charset="-122"/>
                  </a:rPr>
                  <a:t> 0    1    2      ...                                          </a:t>
                </a:r>
                <a:r>
                  <a:rPr lang="en-US" altLang="zh-CN" dirty="0">
                    <a:latin typeface="Candara" panose="020E0502030303020204" pitchFamily="2" charset="0"/>
                    <a:ea typeface="宋体" panose="02010600030101010101" pitchFamily="2" charset="-122"/>
                  </a:rPr>
                  <a:t>...</a:t>
                </a:r>
                <a:r>
                  <a:rPr lang="zh-CN" altLang="en-US" dirty="0">
                    <a:latin typeface="Candara" panose="020E0502030303020204" pitchFamily="2" charset="0"/>
                    <a:ea typeface="宋体" panose="02010600030101010101" pitchFamily="2" charset="-122"/>
                  </a:rPr>
                  <a:t>                                                      </a:t>
                </a:r>
                <a:endParaRPr lang="zh-CN" altLang="en-US" dirty="0">
                  <a:latin typeface="Candara" panose="020E0502030303020204" pitchFamily="2" charset="0"/>
                  <a:ea typeface="宋体" panose="02010600030101010101" pitchFamily="2" charset="-122"/>
                </a:endParaRPr>
              </a:p>
            </p:txBody>
          </p:sp>
          <p:graphicFrame>
            <p:nvGraphicFramePr>
              <p:cNvPr id="27" name="对象 26">
                <a:hlinkClick r:id="" action="ppaction://ole?verb="/>
              </p:cNvPr>
              <p:cNvGraphicFramePr>
                <a:graphicFrameLocks noChangeAspect="1"/>
              </p:cNvGraphicFramePr>
              <p:nvPr/>
            </p:nvGraphicFramePr>
            <p:xfrm>
              <a:off x="7503" y="8701"/>
              <a:ext cx="1038" cy="925"/>
            </p:xfrm>
            <a:graphic>
              <a:graphicData uri="http://schemas.openxmlformats.org/presentationml/2006/ole">
                <mc:AlternateContent xmlns:mc="http://schemas.openxmlformats.org/markup-compatibility/2006">
                  <mc:Choice xmlns:v="urn:schemas-microsoft-com:vml" Requires="v">
                    <p:oleObj spid="_x0000_s28" name="" r:id="rId13" imgW="482600" imgH="457200" progId="Equation.KSEE3">
                      <p:embed/>
                    </p:oleObj>
                  </mc:Choice>
                  <mc:Fallback>
                    <p:oleObj name="" r:id="rId13" imgW="482600" imgH="457200" progId="Equation.KSEE3">
                      <p:embed/>
                      <p:pic>
                        <p:nvPicPr>
                          <p:cNvPr id="0" name="图片 13318"/>
                          <p:cNvPicPr/>
                          <p:nvPr/>
                        </p:nvPicPr>
                        <p:blipFill>
                          <a:blip r:embed="rId11"/>
                          <a:stretch>
                            <a:fillRect/>
                          </a:stretch>
                        </p:blipFill>
                        <p:spPr>
                          <a:xfrm>
                            <a:off x="7503" y="8701"/>
                            <a:ext cx="1038" cy="92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8911" y="8753"/>
              <a:ext cx="656" cy="925"/>
            </p:xfrm>
            <a:graphic>
              <a:graphicData uri="http://schemas.openxmlformats.org/presentationml/2006/ole">
                <mc:AlternateContent xmlns:mc="http://schemas.openxmlformats.org/markup-compatibility/2006">
                  <mc:Choice xmlns:v="urn:schemas-microsoft-com:vml" Requires="v">
                    <p:oleObj spid="_x0000_s30" name="" r:id="rId14" imgW="304800" imgH="457200" progId="Equation.KSEE3">
                      <p:embed/>
                    </p:oleObj>
                  </mc:Choice>
                  <mc:Fallback>
                    <p:oleObj name="" r:id="rId14" imgW="304800" imgH="457200" progId="Equation.KSEE3">
                      <p:embed/>
                      <p:pic>
                        <p:nvPicPr>
                          <p:cNvPr id="0" name="图片 13318"/>
                          <p:cNvPicPr/>
                          <p:nvPr/>
                        </p:nvPicPr>
                        <p:blipFill>
                          <a:blip r:embed="rId15"/>
                          <a:stretch>
                            <a:fillRect/>
                          </a:stretch>
                        </p:blipFill>
                        <p:spPr>
                          <a:xfrm>
                            <a:off x="8911" y="8753"/>
                            <a:ext cx="656" cy="92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9803" y="8766"/>
              <a:ext cx="1039" cy="925"/>
            </p:xfrm>
            <a:graphic>
              <a:graphicData uri="http://schemas.openxmlformats.org/presentationml/2006/ole">
                <mc:AlternateContent xmlns:mc="http://schemas.openxmlformats.org/markup-compatibility/2006">
                  <mc:Choice xmlns:v="urn:schemas-microsoft-com:vml" Requires="v">
                    <p:oleObj spid="_x0000_s32" name="" r:id="rId16" imgW="482600" imgH="457200" progId="Equation.KSEE3">
                      <p:embed/>
                    </p:oleObj>
                  </mc:Choice>
                  <mc:Fallback>
                    <p:oleObj name="" r:id="rId16" imgW="482600" imgH="457200" progId="Equation.KSEE3">
                      <p:embed/>
                      <p:pic>
                        <p:nvPicPr>
                          <p:cNvPr id="0" name="图片 13318"/>
                          <p:cNvPicPr/>
                          <p:nvPr/>
                        </p:nvPicPr>
                        <p:blipFill>
                          <a:blip r:embed="rId17"/>
                          <a:stretch>
                            <a:fillRect/>
                          </a:stretch>
                        </p:blipFill>
                        <p:spPr>
                          <a:xfrm>
                            <a:off x="9803" y="8766"/>
                            <a:ext cx="1039" cy="92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0935" y="8771"/>
              <a:ext cx="1094" cy="925"/>
            </p:xfrm>
            <a:graphic>
              <a:graphicData uri="http://schemas.openxmlformats.org/presentationml/2006/ole">
                <mc:AlternateContent xmlns:mc="http://schemas.openxmlformats.org/markup-compatibility/2006">
                  <mc:Choice xmlns:v="urn:schemas-microsoft-com:vml" Requires="v">
                    <p:oleObj spid="_x0000_s34" name="" r:id="rId18" imgW="508000" imgH="457200" progId="Equation.KSEE3">
                      <p:embed/>
                    </p:oleObj>
                  </mc:Choice>
                  <mc:Fallback>
                    <p:oleObj name="" r:id="rId18" imgW="508000" imgH="457200" progId="Equation.KSEE3">
                      <p:embed/>
                      <p:pic>
                        <p:nvPicPr>
                          <p:cNvPr id="0" name="图片 13318"/>
                          <p:cNvPicPr/>
                          <p:nvPr/>
                        </p:nvPicPr>
                        <p:blipFill>
                          <a:blip r:embed="rId19"/>
                          <a:stretch>
                            <a:fillRect/>
                          </a:stretch>
                        </p:blipFill>
                        <p:spPr>
                          <a:xfrm>
                            <a:off x="10935" y="8771"/>
                            <a:ext cx="1094" cy="92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3590" y="8693"/>
              <a:ext cx="465" cy="925"/>
            </p:xfrm>
            <a:graphic>
              <a:graphicData uri="http://schemas.openxmlformats.org/presentationml/2006/ole">
                <mc:AlternateContent xmlns:mc="http://schemas.openxmlformats.org/markup-compatibility/2006">
                  <mc:Choice xmlns:v="urn:schemas-microsoft-com:vml" Requires="v">
                    <p:oleObj spid="_x0000_s36" name="" r:id="rId20" imgW="215900" imgH="457200" progId="Equation.KSEE3">
                      <p:embed/>
                    </p:oleObj>
                  </mc:Choice>
                  <mc:Fallback>
                    <p:oleObj name="" r:id="rId20" imgW="215900" imgH="457200" progId="Equation.KSEE3">
                      <p:embed/>
                      <p:pic>
                        <p:nvPicPr>
                          <p:cNvPr id="0" name="图片 13318"/>
                          <p:cNvPicPr/>
                          <p:nvPr/>
                        </p:nvPicPr>
                        <p:blipFill>
                          <a:blip r:embed="rId21"/>
                          <a:stretch>
                            <a:fillRect/>
                          </a:stretch>
                        </p:blipFill>
                        <p:spPr>
                          <a:xfrm>
                            <a:off x="13590" y="8693"/>
                            <a:ext cx="465" cy="925"/>
                          </a:xfrm>
                          <a:prstGeom prst="rect">
                            <a:avLst/>
                          </a:prstGeom>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pic>
        <p:nvPicPr>
          <p:cNvPr id="57346" name="图片 3"/>
          <p:cNvPicPr>
            <a:picLocks noChangeAspect="1"/>
          </p:cNvPicPr>
          <p:nvPr>
            <p:ph idx="1"/>
          </p:nvPr>
        </p:nvPicPr>
        <p:blipFill>
          <a:blip r:embed="rId1"/>
          <a:srcRect l="14198" t="9450" r="14140" b="7600"/>
          <a:stretch>
            <a:fillRect/>
          </a:stretch>
        </p:blipFill>
        <p:spPr>
          <a:xfrm>
            <a:off x="2962910" y="1459865"/>
            <a:ext cx="5801995" cy="48336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latin typeface="黑体" panose="02010609060101010101" charset="-122"/>
                <a:ea typeface="黑体" panose="02010609060101010101" charset="-122"/>
              </a:rPr>
              <a:t>Part1</a:t>
            </a:r>
            <a:r>
              <a:rPr lang="zh-CN" altLang="en-US" sz="4800">
                <a:latin typeface="黑体" panose="02010609060101010101" charset="-122"/>
                <a:ea typeface="黑体" panose="02010609060101010101" charset="-122"/>
              </a:rPr>
              <a:t>：中心思想</a:t>
            </a:r>
            <a:endParaRPr lang="zh-CN" altLang="en-US" sz="4800">
              <a:latin typeface="黑体" panose="02010609060101010101" charset="-122"/>
              <a:ea typeface="黑体" panose="0201060906010101010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397510" y="1867535"/>
            <a:ext cx="11137265" cy="2681605"/>
          </a:xfrm>
        </p:spPr>
        <p:txBody>
          <a:bodyPr/>
          <a:p>
            <a:r>
              <a:rPr lang="zh-CN" altLang="en-US">
                <a:latin typeface="楷体" panose="02010609060101010101" charset="-122"/>
                <a:ea typeface="楷体" panose="02010609060101010101" charset="-122"/>
                <a:cs typeface="楷体" panose="02010609060101010101" charset="-122"/>
              </a:rPr>
              <a:t>参考上图</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设由底向上更新到第</a:t>
            </a:r>
            <a:r>
              <a:rPr lang="en-US" altLang="zh-CN">
                <a:latin typeface="楷体" panose="02010609060101010101" charset="-122"/>
                <a:ea typeface="楷体" panose="02010609060101010101" charset="-122"/>
                <a:cs typeface="楷体" panose="02010609060101010101" charset="-122"/>
              </a:rPr>
              <a:t>i</a:t>
            </a:r>
            <a:r>
              <a:rPr lang="zh-CN" altLang="en-US">
                <a:latin typeface="楷体" panose="02010609060101010101" charset="-122"/>
                <a:ea typeface="楷体" panose="02010609060101010101" charset="-122"/>
                <a:cs typeface="楷体" panose="02010609060101010101" charset="-122"/>
              </a:rPr>
              <a:t>层，第</a:t>
            </a:r>
            <a:r>
              <a:rPr lang="en-US" altLang="zh-CN">
                <a:latin typeface="楷体" panose="02010609060101010101" charset="-122"/>
                <a:ea typeface="楷体" panose="02010609060101010101" charset="-122"/>
                <a:cs typeface="楷体" panose="02010609060101010101" charset="-122"/>
              </a:rPr>
              <a:t>i</a:t>
            </a:r>
            <a:r>
              <a:rPr lang="zh-CN" altLang="en-US">
                <a:latin typeface="楷体" panose="02010609060101010101" charset="-122"/>
                <a:ea typeface="楷体" panose="02010609060101010101" charset="-122"/>
                <a:cs typeface="楷体" panose="02010609060101010101" charset="-122"/>
              </a:rPr>
              <a:t>层一共有  个  次界的多项式，即多项式系数向量有  个元素，每一个多项式要计算出在               处的值</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第</a:t>
            </a:r>
            <a:r>
              <a:rPr lang="en-US" altLang="zh-CN">
                <a:latin typeface="楷体" panose="02010609060101010101" charset="-122"/>
                <a:ea typeface="楷体" panose="02010609060101010101" charset="-122"/>
                <a:cs typeface="楷体" panose="02010609060101010101" charset="-122"/>
              </a:rPr>
              <a:t>i</a:t>
            </a:r>
            <a:r>
              <a:rPr lang="zh-CN" altLang="en-US">
                <a:latin typeface="楷体" panose="02010609060101010101" charset="-122"/>
                <a:ea typeface="楷体" panose="02010609060101010101" charset="-122"/>
                <a:cs typeface="楷体" panose="02010609060101010101" charset="-122"/>
              </a:rPr>
              <a:t>层第</a:t>
            </a:r>
            <a:r>
              <a:rPr lang="en-US" altLang="zh-CN">
                <a:latin typeface="楷体" panose="02010609060101010101" charset="-122"/>
                <a:ea typeface="楷体" panose="02010609060101010101" charset="-122"/>
                <a:cs typeface="楷体" panose="02010609060101010101" charset="-122"/>
              </a:rPr>
              <a:t>j(</a:t>
            </a:r>
            <a:r>
              <a:rPr lang="zh-CN" altLang="en-US">
                <a:latin typeface="楷体" panose="02010609060101010101" charset="-122"/>
                <a:ea typeface="楷体" panose="02010609060101010101" charset="-122"/>
                <a:cs typeface="楷体" panose="02010609060101010101" charset="-122"/>
              </a:rPr>
              <a:t>从</a:t>
            </a:r>
            <a:r>
              <a:rPr lang="en-US" altLang="zh-CN">
                <a:latin typeface="楷体" panose="02010609060101010101" charset="-122"/>
                <a:ea typeface="楷体" panose="02010609060101010101" charset="-122"/>
                <a:cs typeface="楷体" panose="02010609060101010101" charset="-122"/>
              </a:rPr>
              <a:t>0</a:t>
            </a:r>
            <a:r>
              <a:rPr lang="zh-CN" altLang="en-US">
                <a:latin typeface="楷体" panose="02010609060101010101" charset="-122"/>
                <a:ea typeface="楷体" panose="02010609060101010101" charset="-122"/>
                <a:cs typeface="楷体" panose="02010609060101010101" charset="-122"/>
              </a:rPr>
              <a:t>开始编号</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个多项式的前半段第</a:t>
            </a:r>
            <a:r>
              <a:rPr lang="en-US" altLang="zh-CN">
                <a:latin typeface="楷体" panose="02010609060101010101" charset="-122"/>
                <a:ea typeface="楷体" panose="02010609060101010101" charset="-122"/>
                <a:cs typeface="楷体" panose="02010609060101010101" charset="-122"/>
              </a:rPr>
              <a:t>k</a:t>
            </a:r>
            <a:r>
              <a:rPr lang="en-US" altLang="zh-CN">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从</a:t>
            </a:r>
            <a:r>
              <a:rPr lang="en-US" altLang="zh-CN">
                <a:latin typeface="楷体" panose="02010609060101010101" charset="-122"/>
                <a:ea typeface="楷体" panose="02010609060101010101" charset="-122"/>
                <a:cs typeface="楷体" panose="02010609060101010101" charset="-122"/>
                <a:sym typeface="+mn-ea"/>
              </a:rPr>
              <a:t>0</a:t>
            </a:r>
            <a:r>
              <a:rPr lang="zh-CN" altLang="en-US">
                <a:latin typeface="楷体" panose="02010609060101010101" charset="-122"/>
                <a:ea typeface="楷体" panose="02010609060101010101" charset="-122"/>
                <a:cs typeface="楷体" panose="02010609060101010101" charset="-122"/>
                <a:sym typeface="+mn-ea"/>
              </a:rPr>
              <a:t>开始编号</a:t>
            </a:r>
            <a:r>
              <a:rPr lang="en-US" altLang="zh-CN">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rPr>
              <a:t>个元素在整个</a:t>
            </a:r>
            <a:r>
              <a:rPr lang="en-US" altLang="zh-CN">
                <a:latin typeface="楷体" panose="02010609060101010101" charset="-122"/>
                <a:ea typeface="楷体" panose="02010609060101010101" charset="-122"/>
                <a:cs typeface="楷体" panose="02010609060101010101" charset="-122"/>
              </a:rPr>
              <a:t>t</a:t>
            </a:r>
            <a:r>
              <a:rPr lang="zh-CN" altLang="en-US">
                <a:latin typeface="楷体" panose="02010609060101010101" charset="-122"/>
                <a:ea typeface="楷体" panose="02010609060101010101" charset="-122"/>
                <a:cs typeface="楷体" panose="02010609060101010101" charset="-122"/>
              </a:rPr>
              <a:t>数组的下标为：      </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计算</a:t>
            </a:r>
            <a:endParaRPr lang="en-US" altLang="zh-CN">
              <a:latin typeface="楷体" panose="02010609060101010101" charset="-122"/>
              <a:ea typeface="楷体" panose="02010609060101010101" charset="-122"/>
              <a:cs typeface="楷体" panose="02010609060101010101" charset="-122"/>
            </a:endParaRPr>
          </a:p>
        </p:txBody>
      </p:sp>
      <p:grpSp>
        <p:nvGrpSpPr>
          <p:cNvPr id="17" name="组合 16"/>
          <p:cNvGrpSpPr/>
          <p:nvPr/>
        </p:nvGrpSpPr>
        <p:grpSpPr>
          <a:xfrm>
            <a:off x="465455" y="3964305"/>
            <a:ext cx="11450320" cy="1886585"/>
            <a:chOff x="733" y="6243"/>
            <a:chExt cx="18032" cy="2971"/>
          </a:xfrm>
        </p:grpSpPr>
        <p:graphicFrame>
          <p:nvGraphicFramePr>
            <p:cNvPr id="12" name="对象 11">
              <a:hlinkClick r:id="" action="ppaction://ole?verb="/>
            </p:cNvPr>
            <p:cNvGraphicFramePr>
              <a:graphicFrameLocks noChangeAspect="1"/>
            </p:cNvGraphicFramePr>
            <p:nvPr/>
          </p:nvGraphicFramePr>
          <p:xfrm>
            <a:off x="6822" y="6243"/>
            <a:ext cx="1756" cy="1317"/>
          </p:xfrm>
          <a:graphic>
            <a:graphicData uri="http://schemas.openxmlformats.org/presentationml/2006/ole">
              <mc:AlternateContent xmlns:mc="http://schemas.openxmlformats.org/markup-compatibility/2006">
                <mc:Choice xmlns:v="urn:schemas-microsoft-com:vml" Requires="v">
                  <p:oleObj spid="_x0000_s13316" name="" r:id="rId1" imgW="609600" imgH="457200" progId="Equation.KSEE3">
                    <p:embed/>
                  </p:oleObj>
                </mc:Choice>
                <mc:Fallback>
                  <p:oleObj name="" r:id="rId1" imgW="609600" imgH="457200" progId="Equation.KSEE3">
                    <p:embed/>
                    <p:pic>
                      <p:nvPicPr>
                        <p:cNvPr id="0" name="图片 13315"/>
                        <p:cNvPicPr/>
                        <p:nvPr/>
                      </p:nvPicPr>
                      <p:blipFill>
                        <a:blip r:embed="rId2"/>
                        <a:stretch>
                          <a:fillRect/>
                        </a:stretch>
                      </p:blipFill>
                      <p:spPr>
                        <a:xfrm>
                          <a:off x="6822" y="6243"/>
                          <a:ext cx="1756" cy="1317"/>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733" y="7828"/>
            <a:ext cx="18033" cy="1386"/>
          </p:xfrm>
          <a:graphic>
            <a:graphicData uri="http://schemas.openxmlformats.org/presentationml/2006/ole">
              <mc:AlternateContent xmlns:mc="http://schemas.openxmlformats.org/markup-compatibility/2006">
                <mc:Choice xmlns:v="urn:schemas-microsoft-com:vml" Requires="v">
                  <p:oleObj spid="_x0000_s13317" name="" r:id="rId3" imgW="6108700" imgH="457200" progId="Equation.KSEE3">
                    <p:embed/>
                  </p:oleObj>
                </mc:Choice>
                <mc:Fallback>
                  <p:oleObj name="" r:id="rId3" imgW="6108700" imgH="457200" progId="Equation.KSEE3">
                    <p:embed/>
                    <p:pic>
                      <p:nvPicPr>
                        <p:cNvPr id="0" name="图片 13316"/>
                        <p:cNvPicPr/>
                        <p:nvPr/>
                      </p:nvPicPr>
                      <p:blipFill>
                        <a:blip r:embed="rId4"/>
                        <a:stretch>
                          <a:fillRect/>
                        </a:stretch>
                      </p:blipFill>
                      <p:spPr>
                        <a:xfrm>
                          <a:off x="733" y="7828"/>
                          <a:ext cx="18033" cy="1386"/>
                        </a:xfrm>
                        <a:prstGeom prst="rect">
                          <a:avLst/>
                        </a:prstGeom>
                      </p:spPr>
                    </p:pic>
                  </p:oleObj>
                </mc:Fallback>
              </mc:AlternateContent>
            </a:graphicData>
          </a:graphic>
        </p:graphicFrame>
      </p:grpSp>
      <p:grpSp>
        <p:nvGrpSpPr>
          <p:cNvPr id="16" name="组合 15"/>
          <p:cNvGrpSpPr/>
          <p:nvPr/>
        </p:nvGrpSpPr>
        <p:grpSpPr>
          <a:xfrm>
            <a:off x="2899410" y="2204720"/>
            <a:ext cx="8198485" cy="1543685"/>
            <a:chOff x="4566" y="3472"/>
            <a:chExt cx="12911" cy="2431"/>
          </a:xfrm>
        </p:grpSpPr>
        <p:graphicFrame>
          <p:nvGraphicFramePr>
            <p:cNvPr id="7" name="对象 6">
              <a:hlinkClick r:id="" action="ppaction://ole?verb="/>
            </p:cNvPr>
            <p:cNvGraphicFramePr>
              <a:graphicFrameLocks noChangeAspect="1"/>
            </p:cNvGraphicFramePr>
            <p:nvPr/>
          </p:nvGraphicFramePr>
          <p:xfrm>
            <a:off x="11762" y="3472"/>
            <a:ext cx="466" cy="988"/>
          </p:xfrm>
          <a:graphic>
            <a:graphicData uri="http://schemas.openxmlformats.org/presentationml/2006/ole">
              <mc:AlternateContent xmlns:mc="http://schemas.openxmlformats.org/markup-compatibility/2006">
                <mc:Choice xmlns:v="urn:schemas-microsoft-com:vml" Requires="v">
                  <p:oleObj spid="_x0000_s13313" name="" r:id="rId5" imgW="215900" imgH="457200" progId="Equation.KSEE3">
                    <p:embed/>
                  </p:oleObj>
                </mc:Choice>
                <mc:Fallback>
                  <p:oleObj name="" r:id="rId5" imgW="215900" imgH="457200" progId="Equation.KSEE3">
                    <p:embed/>
                    <p:pic>
                      <p:nvPicPr>
                        <p:cNvPr id="0" name="图片 13312"/>
                        <p:cNvPicPr/>
                        <p:nvPr/>
                      </p:nvPicPr>
                      <p:blipFill>
                        <a:blip r:embed="rId6"/>
                        <a:stretch>
                          <a:fillRect/>
                        </a:stretch>
                      </p:blipFill>
                      <p:spPr>
                        <a:xfrm>
                          <a:off x="11762" y="3472"/>
                          <a:ext cx="466" cy="988"/>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0669" y="3677"/>
            <a:ext cx="477" cy="668"/>
          </p:xfrm>
          <a:graphic>
            <a:graphicData uri="http://schemas.openxmlformats.org/presentationml/2006/ole">
              <mc:AlternateContent xmlns:mc="http://schemas.openxmlformats.org/markup-compatibility/2006">
                <mc:Choice xmlns:v="urn:schemas-microsoft-com:vml" Requires="v">
                  <p:oleObj spid="_x0000_s13314" name="" r:id="rId7" imgW="190500" imgH="266700" progId="Equation.KSEE3">
                    <p:embed/>
                  </p:oleObj>
                </mc:Choice>
                <mc:Fallback>
                  <p:oleObj name="" r:id="rId7" imgW="190500" imgH="266700" progId="Equation.KSEE3">
                    <p:embed/>
                    <p:pic>
                      <p:nvPicPr>
                        <p:cNvPr id="0" name="图片 13313"/>
                        <p:cNvPicPr/>
                        <p:nvPr/>
                      </p:nvPicPr>
                      <p:blipFill>
                        <a:blip r:embed="rId8"/>
                        <a:stretch>
                          <a:fillRect/>
                        </a:stretch>
                      </p:blipFill>
                      <p:spPr>
                        <a:xfrm>
                          <a:off x="10669" y="3677"/>
                          <a:ext cx="477" cy="668"/>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3545" y="4345"/>
            <a:ext cx="3932" cy="1558"/>
          </p:xfrm>
          <a:graphic>
            <a:graphicData uri="http://schemas.openxmlformats.org/presentationml/2006/ole">
              <mc:AlternateContent xmlns:mc="http://schemas.openxmlformats.org/markup-compatibility/2006">
                <mc:Choice xmlns:v="urn:schemas-microsoft-com:vml" Requires="v">
                  <p:oleObj spid="_x0000_s13315" name="" r:id="rId9" imgW="1282700" imgH="482600" progId="Equation.KSEE3">
                    <p:embed/>
                  </p:oleObj>
                </mc:Choice>
                <mc:Fallback>
                  <p:oleObj name="" r:id="rId9" imgW="1282700" imgH="482600" progId="Equation.KSEE3">
                    <p:embed/>
                    <p:pic>
                      <p:nvPicPr>
                        <p:cNvPr id="0" name="图片 13314"/>
                        <p:cNvPicPr/>
                        <p:nvPr/>
                      </p:nvPicPr>
                      <p:blipFill>
                        <a:blip r:embed="rId10"/>
                        <a:stretch>
                          <a:fillRect/>
                        </a:stretch>
                      </p:blipFill>
                      <p:spPr>
                        <a:xfrm>
                          <a:off x="13545" y="4345"/>
                          <a:ext cx="3932" cy="1558"/>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566" y="4345"/>
            <a:ext cx="466" cy="988"/>
          </p:xfrm>
          <a:graphic>
            <a:graphicData uri="http://schemas.openxmlformats.org/presentationml/2006/ole">
              <mc:AlternateContent xmlns:mc="http://schemas.openxmlformats.org/markup-compatibility/2006">
                <mc:Choice xmlns:v="urn:schemas-microsoft-com:vml" Requires="v">
                  <p:oleObj spid="_x0000_s15" name="" r:id="rId11" imgW="215900" imgH="457200" progId="Equation.KSEE3">
                    <p:embed/>
                  </p:oleObj>
                </mc:Choice>
                <mc:Fallback>
                  <p:oleObj name="" r:id="rId11" imgW="215900" imgH="457200" progId="Equation.KSEE3">
                    <p:embed/>
                    <p:pic>
                      <p:nvPicPr>
                        <p:cNvPr id="0" name="图片 13312"/>
                        <p:cNvPicPr/>
                        <p:nvPr/>
                      </p:nvPicPr>
                      <p:blipFill>
                        <a:blip r:embed="rId6"/>
                        <a:stretch>
                          <a:fillRect/>
                        </a:stretch>
                      </p:blipFill>
                      <p:spPr>
                        <a:xfrm>
                          <a:off x="4566" y="4345"/>
                          <a:ext cx="466" cy="988"/>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lnSpcReduction="20000"/>
          </a:bodyPr>
          <a:p>
            <a:r>
              <a:rPr lang="zh-CN" altLang="en-US">
                <a:latin typeface="楷体" panose="02010609060101010101" charset="-122"/>
                <a:ea typeface="楷体" panose="02010609060101010101" charset="-122"/>
              </a:rPr>
              <a:t>其中</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pPr marL="0" indent="0">
              <a:buNone/>
            </a:pPr>
            <a:endParaRPr lang="en-US" altLang="zh-CN">
              <a:latin typeface="楷体" panose="02010609060101010101" charset="-122"/>
              <a:ea typeface="楷体" panose="02010609060101010101" charset="-122"/>
            </a:endParaRPr>
          </a:p>
        </p:txBody>
      </p:sp>
      <p:graphicFrame>
        <p:nvGraphicFramePr>
          <p:cNvPr id="4" name="对象 3">
            <a:hlinkClick r:id="" action="ppaction://ole?verb="/>
          </p:cNvPr>
          <p:cNvGraphicFramePr>
            <a:graphicFrameLocks noChangeAspect="1"/>
          </p:cNvGraphicFramePr>
          <p:nvPr/>
        </p:nvGraphicFramePr>
        <p:xfrm>
          <a:off x="2125980" y="1691005"/>
          <a:ext cx="8450580" cy="4828540"/>
        </p:xfrm>
        <a:graphic>
          <a:graphicData uri="http://schemas.openxmlformats.org/presentationml/2006/ole">
            <mc:AlternateContent xmlns:mc="http://schemas.openxmlformats.org/markup-compatibility/2006">
              <mc:Choice xmlns:v="urn:schemas-microsoft-com:vml" Requires="v">
                <p:oleObj spid="_x0000_s14337" name="" r:id="rId1" imgW="4888865" imgH="2870200" progId="Equation.KSEE3">
                  <p:embed/>
                </p:oleObj>
              </mc:Choice>
              <mc:Fallback>
                <p:oleObj name="" r:id="rId1" imgW="4888865" imgH="2870200" progId="Equation.KSEE3">
                  <p:embed/>
                  <p:pic>
                    <p:nvPicPr>
                      <p:cNvPr id="0" name="图片 14336"/>
                      <p:cNvPicPr/>
                      <p:nvPr/>
                    </p:nvPicPr>
                    <p:blipFill>
                      <a:blip r:embed="rId2"/>
                      <a:stretch>
                        <a:fillRect/>
                      </a:stretch>
                    </p:blipFill>
                    <p:spPr>
                      <a:xfrm>
                        <a:off x="2125980" y="1691005"/>
                        <a:ext cx="8450580" cy="48285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8435"/>
            <a:ext cx="10515600" cy="1325563"/>
          </a:xfrm>
        </p:spPr>
        <p:txBody>
          <a:bodyPr/>
          <a:p>
            <a:r>
              <a:rPr lang="zh-CN" altLang="en-US">
                <a:latin typeface="黑体" panose="02010609060101010101" charset="-122"/>
                <a:ea typeface="黑体" panose="02010609060101010101" charset="-122"/>
              </a:rPr>
              <a:t>迭代解决</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560705" y="1247140"/>
            <a:ext cx="11422380" cy="5493385"/>
          </a:xfrm>
        </p:spPr>
        <p:txBody>
          <a:bodyPr>
            <a:noAutofit/>
          </a:bodyPr>
          <a:p>
            <a:r>
              <a:rPr lang="zh-CN" altLang="en-US" sz="2000" b="1">
                <a:latin typeface="楷体" panose="02010609060101010101" charset="-122"/>
                <a:ea typeface="楷体" panose="02010609060101010101" charset="-122"/>
              </a:rPr>
              <a:t>非递归</a:t>
            </a:r>
            <a:r>
              <a:rPr lang="en-US" altLang="zh-CN" sz="2000" b="1">
                <a:latin typeface="楷体" panose="02010609060101010101" charset="-122"/>
                <a:ea typeface="楷体" panose="02010609060101010101" charset="-122"/>
              </a:rPr>
              <a:t>DFT</a:t>
            </a:r>
            <a:r>
              <a:rPr lang="zh-CN" altLang="en-US" sz="2000" b="1">
                <a:latin typeface="楷体" panose="02010609060101010101" charset="-122"/>
                <a:ea typeface="楷体" panose="02010609060101010101" charset="-122"/>
              </a:rPr>
              <a:t>代码</a:t>
            </a:r>
            <a:endParaRPr lang="zh-CN" altLang="en-US" sz="2000">
              <a:latin typeface="楷体" panose="02010609060101010101" charset="-122"/>
              <a:ea typeface="楷体" panose="02010609060101010101" charset="-122"/>
            </a:endParaRPr>
          </a:p>
          <a:p>
            <a:r>
              <a:rPr lang="zh-CN" altLang="en-US" sz="2000">
                <a:latin typeface="楷体" panose="02010609060101010101" charset="-122"/>
                <a:ea typeface="楷体" panose="02010609060101010101" charset="-122"/>
              </a:rPr>
              <a:t>void dft(node *a)</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for(int i=0;i&lt;N;++i)</a:t>
            </a:r>
            <a:r>
              <a:rPr lang="en-US" altLang="zh-CN" sz="2000">
                <a:latin typeface="楷体" panose="02010609060101010101" charset="-122"/>
                <a:ea typeface="楷体" panose="02010609060101010101" charset="-122"/>
              </a:rPr>
              <a:t>t</a:t>
            </a:r>
            <a:r>
              <a:rPr lang="zh-CN" altLang="en-US" sz="2000">
                <a:latin typeface="楷体" panose="02010609060101010101" charset="-122"/>
                <a:ea typeface="楷体" panose="02010609060101010101" charset="-122"/>
              </a:rPr>
              <a:t>[i]=a[</a:t>
            </a:r>
            <a:r>
              <a:rPr lang="en-US" altLang="zh-CN" sz="2000">
                <a:latin typeface="楷体" panose="02010609060101010101" charset="-122"/>
                <a:ea typeface="楷体" panose="02010609060101010101" charset="-122"/>
              </a:rPr>
              <a:t>bt[</a:t>
            </a:r>
            <a:r>
              <a:rPr lang="zh-CN" altLang="en-US" sz="2000">
                <a:latin typeface="楷体" panose="02010609060101010101" charset="-122"/>
                <a:ea typeface="楷体" panose="02010609060101010101" charset="-122"/>
              </a:rPr>
              <a:t>i</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for(int </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d-1</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i&gt;=0</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//d</a:t>
            </a:r>
            <a:r>
              <a:rPr lang="zh-CN" altLang="en-US" sz="2000">
                <a:latin typeface="楷体" panose="02010609060101010101" charset="-122"/>
                <a:ea typeface="楷体" panose="02010609060101010101" charset="-122"/>
              </a:rPr>
              <a:t>表示最大层数，从</a:t>
            </a:r>
            <a:r>
              <a:rPr lang="en-US" altLang="zh-CN" sz="2000">
                <a:latin typeface="楷体" panose="02010609060101010101" charset="-122"/>
                <a:ea typeface="楷体" panose="02010609060101010101" charset="-122"/>
              </a:rPr>
              <a:t>1</a:t>
            </a:r>
            <a:r>
              <a:rPr lang="zh-CN" altLang="en-US" sz="2000">
                <a:latin typeface="楷体" panose="02010609060101010101" charset="-122"/>
                <a:ea typeface="楷体" panose="02010609060101010101" charset="-122"/>
              </a:rPr>
              <a:t>开始计数，</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表示当前处理第</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层</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for(int </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=0;</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&lt;</a:t>
            </a:r>
            <a:r>
              <a:rPr lang="en-US" altLang="zh-CN" sz="2000">
                <a:latin typeface="楷体" panose="02010609060101010101" charset="-122"/>
                <a:ea typeface="楷体" panose="02010609060101010101" charset="-122"/>
              </a:rPr>
              <a:t>(1&lt;&lt;i)</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表示当前处理第</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层的第</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个多项式</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for(int </a:t>
            </a:r>
            <a:r>
              <a:rPr lang="en-US" altLang="zh-CN" sz="2000">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=0;</a:t>
            </a:r>
            <a:r>
              <a:rPr lang="en-US" altLang="zh-CN" sz="2000">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&lt;</a:t>
            </a:r>
            <a:r>
              <a:rPr lang="en-US" altLang="zh-CN" sz="2000">
                <a:latin typeface="楷体" panose="02010609060101010101" charset="-122"/>
                <a:ea typeface="楷体" panose="02010609060101010101" charset="-122"/>
              </a:rPr>
              <a:t>(N&gt;&gt;(i+1))</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表示第</a:t>
            </a:r>
            <a:r>
              <a:rPr lang="en-US" altLang="zh-CN" sz="2000">
                <a:latin typeface="楷体" panose="02010609060101010101" charset="-122"/>
                <a:ea typeface="楷体" panose="02010609060101010101" charset="-122"/>
              </a:rPr>
              <a:t>i</a:t>
            </a:r>
            <a:r>
              <a:rPr lang="zh-CN" altLang="en-US" sz="2000">
                <a:latin typeface="楷体" panose="02010609060101010101" charset="-122"/>
                <a:ea typeface="楷体" panose="02010609060101010101" charset="-122"/>
              </a:rPr>
              <a:t>层第</a:t>
            </a:r>
            <a:r>
              <a:rPr lang="en-US" altLang="zh-CN" sz="2000">
                <a:latin typeface="楷体" panose="02010609060101010101" charset="-122"/>
                <a:ea typeface="楷体" panose="02010609060101010101" charset="-122"/>
              </a:rPr>
              <a:t>j</a:t>
            </a:r>
            <a:r>
              <a:rPr lang="zh-CN" altLang="en-US" sz="2000">
                <a:latin typeface="楷体" panose="02010609060101010101" charset="-122"/>
                <a:ea typeface="楷体" panose="02010609060101010101" charset="-122"/>
              </a:rPr>
              <a:t>个多项式的第</a:t>
            </a:r>
            <a:r>
              <a:rPr lang="en-US" altLang="zh-CN" sz="2000">
                <a:latin typeface="楷体" panose="02010609060101010101" charset="-122"/>
                <a:ea typeface="楷体" panose="02010609060101010101" charset="-122"/>
              </a:rPr>
              <a:t>k</a:t>
            </a:r>
            <a:r>
              <a:rPr lang="zh-CN" altLang="en-US" sz="2000">
                <a:latin typeface="楷体" panose="02010609060101010101" charset="-122"/>
                <a:ea typeface="楷体" panose="02010609060101010101" charset="-122"/>
              </a:rPr>
              <a:t>个元素</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int temp</a:t>
            </a:r>
            <a:r>
              <a:rPr lang="en-US" altLang="zh-CN" sz="2000">
                <a:latin typeface="楷体" panose="02010609060101010101" charset="-122"/>
                <a:ea typeface="楷体" panose="02010609060101010101" charset="-122"/>
              </a:rPr>
              <a:t>1</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j*(N&gt;&gt;i)+k,temp2=temp1+(N&gt;&gt;(i+1));</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node t1=t[temp</a:t>
            </a:r>
            <a:r>
              <a:rPr lang="en-US" altLang="zh-CN" sz="2000">
                <a:latin typeface="楷体" panose="02010609060101010101" charset="-122"/>
                <a:ea typeface="楷体" panose="02010609060101010101" charset="-122"/>
              </a:rPr>
              <a:t>1</a:t>
            </a:r>
            <a:r>
              <a:rPr lang="zh-CN" altLang="en-US" sz="2000">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t2=w[</a:t>
            </a:r>
            <a:r>
              <a:rPr lang="en-US" altLang="zh-CN" sz="2000">
                <a:latin typeface="楷体" panose="02010609060101010101" charset="-122"/>
                <a:ea typeface="楷体" panose="02010609060101010101" charset="-122"/>
              </a:rPr>
              <a:t>k&lt;&lt;i</a:t>
            </a:r>
            <a:r>
              <a:rPr lang="zh-CN" altLang="en-US" sz="2000">
                <a:latin typeface="楷体" panose="02010609060101010101" charset="-122"/>
                <a:ea typeface="楷体" panose="02010609060101010101" charset="-122"/>
              </a:rPr>
              <a:t>]*t[</a:t>
            </a:r>
            <a:r>
              <a:rPr lang="en-US" altLang="zh-CN" sz="2000">
                <a:latin typeface="楷体" panose="02010609060101010101" charset="-122"/>
                <a:ea typeface="楷体" panose="02010609060101010101" charset="-122"/>
              </a:rPr>
              <a:t>temp2</a:t>
            </a:r>
            <a:r>
              <a:rPr lang="zh-CN" altLang="en-US" sz="2000">
                <a:latin typeface="楷体" panose="02010609060101010101" charset="-122"/>
                <a:ea typeface="楷体" panose="02010609060101010101" charset="-122"/>
              </a:rPr>
              <a:t>];</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t[temp</a:t>
            </a:r>
            <a:r>
              <a:rPr lang="en-US" altLang="zh-CN" sz="2000">
                <a:latin typeface="楷体" panose="02010609060101010101" charset="-122"/>
                <a:ea typeface="楷体" panose="02010609060101010101" charset="-122"/>
              </a:rPr>
              <a:t>1</a:t>
            </a:r>
            <a:r>
              <a:rPr lang="zh-CN" altLang="en-US" sz="2000">
                <a:latin typeface="楷体" panose="02010609060101010101" charset="-122"/>
                <a:ea typeface="楷体" panose="02010609060101010101" charset="-122"/>
              </a:rPr>
              <a:t>]=t1+t2;t[</a:t>
            </a:r>
            <a:r>
              <a:rPr lang="en-US" altLang="zh-CN" sz="2000">
                <a:latin typeface="楷体" panose="02010609060101010101" charset="-122"/>
                <a:ea typeface="楷体" panose="02010609060101010101" charset="-122"/>
              </a:rPr>
              <a:t>temp2</a:t>
            </a:r>
            <a:r>
              <a:rPr lang="zh-CN" altLang="en-US" sz="2000">
                <a:latin typeface="楷体" panose="02010609060101010101" charset="-122"/>
                <a:ea typeface="楷体" panose="02010609060101010101" charset="-122"/>
              </a:rPr>
              <a:t>]=t1-t2;</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for(int i=0;i&lt;N;++i)a[i]=t[i];</a:t>
            </a:r>
            <a:endParaRPr lang="zh-CN" altLang="en-US" sz="2000">
              <a:latin typeface="楷体" panose="02010609060101010101" charset="-122"/>
              <a:ea typeface="楷体" panose="02010609060101010101" charset="-122"/>
            </a:endParaRPr>
          </a:p>
          <a:p>
            <a:pPr marL="0" indent="0">
              <a:buNone/>
            </a:pPr>
            <a:r>
              <a:rPr lang="zh-CN" altLang="en-US" sz="2000">
                <a:latin typeface="楷体" panose="02010609060101010101" charset="-122"/>
                <a:ea typeface="楷体" panose="02010609060101010101" charset="-122"/>
              </a:rPr>
              <a:t> }</a:t>
            </a:r>
            <a:endParaRPr lang="zh-CN" altLang="en-US" sz="200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latin typeface="黑体" panose="02010609060101010101" charset="-122"/>
                <a:ea typeface="黑体" panose="02010609060101010101" charset="-122"/>
              </a:rPr>
              <a:t>Part5</a:t>
            </a:r>
            <a:r>
              <a:rPr lang="zh-CN" altLang="en-US" sz="4800">
                <a:latin typeface="黑体" panose="02010609060101010101" charset="-122"/>
                <a:ea typeface="黑体" panose="02010609060101010101" charset="-122"/>
              </a:rPr>
              <a:t>：</a:t>
            </a:r>
            <a:r>
              <a:rPr lang="zh-CN" sz="4800">
                <a:latin typeface="黑体" panose="02010609060101010101" charset="-122"/>
                <a:ea typeface="黑体" panose="02010609060101010101" charset="-122"/>
              </a:rPr>
              <a:t>总结</a:t>
            </a:r>
            <a:endParaRPr lang="zh-CN" sz="4800">
              <a:latin typeface="黑体" panose="02010609060101010101" charset="-122"/>
              <a:ea typeface="黑体" panose="0201060906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FFT</a:t>
            </a:r>
            <a:r>
              <a:rPr lang="zh-CN" altLang="en-US">
                <a:latin typeface="黑体" panose="02010609060101010101" charset="-122"/>
                <a:ea typeface="黑体" panose="02010609060101010101" charset="-122"/>
              </a:rPr>
              <a:t>基本流程</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lnSpcReduction="20000"/>
          </a:bodyPr>
          <a:p>
            <a:pPr>
              <a:lnSpc>
                <a:spcPct val="150000"/>
              </a:lnSpc>
            </a:pP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中心思想</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点值运算</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与</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插值运算</a:t>
            </a:r>
            <a:endParaRPr lang="zh-CN" altLang="en-US" b="1" dirty="0">
              <a:solidFill>
                <a:schemeClr val="tx1"/>
              </a:solidFill>
              <a:latin typeface="楷体" panose="02010609060101010101" charset="-122"/>
              <a:ea typeface="楷体" panose="02010609060101010101" charset="-122"/>
              <a:cs typeface="楷体" panose="02010609060101010101" charset="-122"/>
              <a:sym typeface="+mn-ea"/>
            </a:endParaRPr>
          </a:p>
          <a:p>
            <a:pPr>
              <a:lnSpc>
                <a:spcPct val="150000"/>
              </a:lnSpc>
            </a:pP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优化时间复杂度</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：选取</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n次单位复根</a:t>
            </a:r>
            <a:endParaRPr lang="zh-CN" altLang="en-US">
              <a:solidFill>
                <a:schemeClr val="tx1"/>
              </a:solidFill>
              <a:latin typeface="楷体" panose="02010609060101010101" charset="-122"/>
              <a:ea typeface="楷体" panose="02010609060101010101" charset="-122"/>
            </a:endParaRPr>
          </a:p>
          <a:p>
            <a:pPr>
              <a:lnSpc>
                <a:spcPct val="150000"/>
              </a:lnSpc>
            </a:pP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重点</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n次单位复数根</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的</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各种性质</a:t>
            </a:r>
            <a:endParaRPr lang="zh-CN" altLang="en-US">
              <a:solidFill>
                <a:schemeClr val="tx1"/>
              </a:solidFill>
              <a:latin typeface="楷体" panose="02010609060101010101" charset="-122"/>
              <a:ea typeface="楷体" panose="02010609060101010101" charset="-122"/>
            </a:endParaRPr>
          </a:p>
          <a:p>
            <a:pPr>
              <a:lnSpc>
                <a:spcPct val="150000"/>
              </a:lnSpc>
            </a:pP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难点</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FFT的分治思想</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DFT</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与</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逆DFT，</a:t>
            </a:r>
            <a:r>
              <a:rPr lang="en-US" altLang="zh-CN" b="1" dirty="0">
                <a:solidFill>
                  <a:schemeClr val="tx1"/>
                </a:solidFill>
                <a:latin typeface="楷体" panose="02010609060101010101" charset="-122"/>
                <a:ea typeface="楷体" panose="02010609060101010101" charset="-122"/>
                <a:cs typeface="楷体" panose="02010609060101010101" charset="-122"/>
                <a:sym typeface="+mn-ea"/>
              </a:rPr>
              <a:t>FFT</a:t>
            </a:r>
            <a:r>
              <a:rPr lang="zh-CN" altLang="en-US" b="1" dirty="0">
                <a:solidFill>
                  <a:schemeClr val="tx1"/>
                </a:solidFill>
                <a:latin typeface="楷体" panose="02010609060101010101" charset="-122"/>
                <a:ea typeface="楷体" panose="02010609060101010101" charset="-122"/>
                <a:cs typeface="楷体" panose="02010609060101010101" charset="-122"/>
                <a:sym typeface="+mn-ea"/>
              </a:rPr>
              <a:t>的迭代实现</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pPr marL="0" indent="0">
              <a:buNone/>
            </a:pPr>
            <a:endParaRPr lang="en-US" altLang="zh-CN">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600">
                <a:latin typeface="楷体" panose="02010609060101010101" charset="-122"/>
                <a:ea typeface="楷体" panose="02010609060101010101" charset="-122"/>
              </a:rPr>
              <a:t>谢谢大家的聆听！</a:t>
            </a:r>
            <a:endParaRPr lang="zh-CN" altLang="en-US" sz="360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转换思路</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latin typeface="楷体" panose="02010609060101010101" charset="-122"/>
                <a:ea typeface="楷体" panose="02010609060101010101" charset="-122"/>
              </a:rPr>
              <a:t>①</a:t>
            </a:r>
            <a:r>
              <a:rPr lang="zh-CN" altLang="en-US" b="1">
                <a:latin typeface="楷体" panose="02010609060101010101" charset="-122"/>
                <a:ea typeface="楷体" panose="02010609060101010101" charset="-122"/>
              </a:rPr>
              <a:t>点值</a:t>
            </a:r>
            <a:r>
              <a:rPr lang="zh-CN" altLang="en-US">
                <a:latin typeface="楷体" panose="02010609060101010101" charset="-122"/>
                <a:ea typeface="楷体" panose="02010609060101010101" charset="-122"/>
              </a:rPr>
              <a:t>：用点值表示法表示多项式</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②</a:t>
            </a:r>
            <a:r>
              <a:rPr lang="zh-CN" altLang="en-US" b="1">
                <a:latin typeface="楷体" panose="02010609060101010101" charset="-122"/>
                <a:ea typeface="楷体" panose="02010609060101010101" charset="-122"/>
              </a:rPr>
              <a:t>插值</a:t>
            </a:r>
            <a:r>
              <a:rPr lang="zh-CN" altLang="en-US">
                <a:latin typeface="楷体" panose="02010609060101010101" charset="-122"/>
                <a:ea typeface="楷体" panose="02010609060101010101" charset="-122"/>
              </a:rPr>
              <a:t>：根据多项式的点值表示确定其系数表示中的系数</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点值</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825625"/>
            <a:ext cx="10955655" cy="4367530"/>
          </a:xfrm>
        </p:spPr>
        <p:txBody>
          <a:bodyPr/>
          <a:p>
            <a:r>
              <a:rPr lang="zh-CN" altLang="en-US" dirty="0">
                <a:latin typeface="楷体" panose="02010609060101010101" charset="-122"/>
                <a:ea typeface="楷体" panose="02010609060101010101" charset="-122"/>
                <a:cs typeface="楷体" panose="02010609060101010101" charset="-122"/>
                <a:sym typeface="+mn-ea"/>
              </a:rPr>
              <a:t>一个次数界为n的多项式        的</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点值表达</a:t>
            </a:r>
            <a:r>
              <a:rPr lang="zh-CN" altLang="en-US" dirty="0">
                <a:latin typeface="楷体" panose="02010609060101010101" charset="-122"/>
                <a:ea typeface="楷体" panose="02010609060101010101" charset="-122"/>
                <a:cs typeface="楷体" panose="02010609060101010101" charset="-122"/>
                <a:sym typeface="+mn-ea"/>
              </a:rPr>
              <a:t>就是一个由n个</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点值对</a:t>
            </a:r>
            <a:r>
              <a:rPr lang="zh-CN" altLang="en-US" dirty="0">
                <a:latin typeface="楷体" panose="02010609060101010101" charset="-122"/>
                <a:ea typeface="楷体" panose="02010609060101010101" charset="-122"/>
                <a:cs typeface="楷体" panose="02010609060101010101" charset="-122"/>
                <a:sym typeface="+mn-ea"/>
              </a:rPr>
              <a:t>所组成的集合：</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endParaRPr>
          </a:p>
          <a:p>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其中每一个x都不相同</a:t>
            </a:r>
            <a:r>
              <a:rPr lang="zh-CN" altLang="en-US" dirty="0">
                <a:latin typeface="楷体" panose="02010609060101010101" charset="-122"/>
                <a:ea typeface="楷体" panose="02010609060101010101" charset="-122"/>
                <a:cs typeface="楷体" panose="02010609060101010101" charset="-122"/>
                <a:sym typeface="+mn-ea"/>
              </a:rPr>
              <a:t>，且</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例如：多项式                的一个合法点值表达是</a:t>
            </a:r>
            <a:endParaRPr lang="zh-CN" altLang="en-US">
              <a:latin typeface="楷体" panose="02010609060101010101" charset="-122"/>
              <a:ea typeface="楷体" panose="02010609060101010101" charset="-122"/>
              <a:cs typeface="楷体" panose="02010609060101010101" charset="-122"/>
            </a:endParaRPr>
          </a:p>
        </p:txBody>
      </p:sp>
      <p:graphicFrame>
        <p:nvGraphicFramePr>
          <p:cNvPr id="12292" name="对象 12291"/>
          <p:cNvGraphicFramePr>
            <a:graphicFrameLocks noChangeAspect="1"/>
          </p:cNvGraphicFramePr>
          <p:nvPr/>
        </p:nvGraphicFramePr>
        <p:xfrm>
          <a:off x="1331913" y="2565400"/>
          <a:ext cx="5538787" cy="647700"/>
        </p:xfrm>
        <a:graphic>
          <a:graphicData uri="http://schemas.openxmlformats.org/presentationml/2006/ole">
            <mc:AlternateContent xmlns:mc="http://schemas.openxmlformats.org/markup-compatibility/2006">
              <mc:Choice xmlns:v="urn:schemas-microsoft-com:vml" Requires="v">
                <p:oleObj spid="_x0000_s3082" name="" r:id="rId1" imgW="46939200" imgH="5486400" progId="Equation.3">
                  <p:embed/>
                </p:oleObj>
              </mc:Choice>
              <mc:Fallback>
                <p:oleObj name="" r:id="rId1" imgW="46939200" imgH="5486400" progId="Equation.3">
                  <p:embed/>
                  <p:pic>
                    <p:nvPicPr>
                      <p:cNvPr id="0" name="图片 3081"/>
                      <p:cNvPicPr/>
                      <p:nvPr/>
                    </p:nvPicPr>
                    <p:blipFill>
                      <a:blip r:embed="rId2"/>
                      <a:stretch>
                        <a:fillRect/>
                      </a:stretch>
                    </p:blipFill>
                    <p:spPr>
                      <a:xfrm>
                        <a:off x="1331913" y="2565400"/>
                        <a:ext cx="5538787" cy="647700"/>
                      </a:xfrm>
                      <a:prstGeom prst="rect">
                        <a:avLst/>
                      </a:prstGeom>
                      <a:noFill/>
                      <a:ln w="38100">
                        <a:noFill/>
                        <a:miter/>
                      </a:ln>
                    </p:spPr>
                  </p:pic>
                </p:oleObj>
              </mc:Fallback>
            </mc:AlternateContent>
          </a:graphicData>
        </a:graphic>
      </p:graphicFrame>
      <p:graphicFrame>
        <p:nvGraphicFramePr>
          <p:cNvPr id="12293" name="对象 12292"/>
          <p:cNvGraphicFramePr>
            <a:graphicFrameLocks noChangeAspect="1"/>
          </p:cNvGraphicFramePr>
          <p:nvPr/>
        </p:nvGraphicFramePr>
        <p:xfrm>
          <a:off x="5291138" y="3141028"/>
          <a:ext cx="1758950" cy="576262"/>
        </p:xfrm>
        <a:graphic>
          <a:graphicData uri="http://schemas.openxmlformats.org/presentationml/2006/ole">
            <mc:AlternateContent xmlns:mc="http://schemas.openxmlformats.org/markup-compatibility/2006">
              <mc:Choice xmlns:v="urn:schemas-microsoft-com:vml" Requires="v">
                <p:oleObj spid="_x0000_s3083" name="" r:id="rId3" imgW="16764000" imgH="5486400" progId="Equation.3">
                  <p:embed/>
                </p:oleObj>
              </mc:Choice>
              <mc:Fallback>
                <p:oleObj name="" r:id="rId3" imgW="16764000" imgH="5486400" progId="Equation.3">
                  <p:embed/>
                  <p:pic>
                    <p:nvPicPr>
                      <p:cNvPr id="0" name="图片 3082"/>
                      <p:cNvPicPr/>
                      <p:nvPr/>
                    </p:nvPicPr>
                    <p:blipFill>
                      <a:blip r:embed="rId4"/>
                      <a:stretch>
                        <a:fillRect/>
                      </a:stretch>
                    </p:blipFill>
                    <p:spPr>
                      <a:xfrm>
                        <a:off x="5291138" y="3141028"/>
                        <a:ext cx="1758950" cy="576262"/>
                      </a:xfrm>
                      <a:prstGeom prst="rect">
                        <a:avLst/>
                      </a:prstGeom>
                      <a:noFill/>
                      <a:ln w="38100">
                        <a:noFill/>
                        <a:miter/>
                      </a:ln>
                    </p:spPr>
                  </p:pic>
                </p:oleObj>
              </mc:Fallback>
            </mc:AlternateContent>
          </a:graphicData>
        </a:graphic>
      </p:graphicFrame>
      <p:graphicFrame>
        <p:nvGraphicFramePr>
          <p:cNvPr id="12294" name="对象 12293"/>
          <p:cNvGraphicFramePr>
            <a:graphicFrameLocks noChangeAspect="1"/>
          </p:cNvGraphicFramePr>
          <p:nvPr/>
        </p:nvGraphicFramePr>
        <p:xfrm>
          <a:off x="3241675" y="3660140"/>
          <a:ext cx="2844800" cy="574675"/>
        </p:xfrm>
        <a:graphic>
          <a:graphicData uri="http://schemas.openxmlformats.org/presentationml/2006/ole">
            <mc:AlternateContent xmlns:mc="http://schemas.openxmlformats.org/markup-compatibility/2006">
              <mc:Choice xmlns:v="urn:schemas-microsoft-com:vml" Requires="v">
                <p:oleObj spid="_x0000_s3084" name="" r:id="rId5" imgW="27127200" imgH="5486400" progId="Equation.3">
                  <p:embed/>
                </p:oleObj>
              </mc:Choice>
              <mc:Fallback>
                <p:oleObj name="" r:id="rId5" imgW="27127200" imgH="5486400" progId="Equation.3">
                  <p:embed/>
                  <p:pic>
                    <p:nvPicPr>
                      <p:cNvPr id="0" name="图片 3083"/>
                      <p:cNvPicPr/>
                      <p:nvPr/>
                    </p:nvPicPr>
                    <p:blipFill>
                      <a:blip r:embed="rId6"/>
                      <a:stretch>
                        <a:fillRect/>
                      </a:stretch>
                    </p:blipFill>
                    <p:spPr>
                      <a:xfrm>
                        <a:off x="3241675" y="3660140"/>
                        <a:ext cx="2844800" cy="574675"/>
                      </a:xfrm>
                      <a:prstGeom prst="rect">
                        <a:avLst/>
                      </a:prstGeom>
                      <a:noFill/>
                      <a:ln w="38100">
                        <a:noFill/>
                        <a:miter/>
                      </a:ln>
                    </p:spPr>
                  </p:pic>
                </p:oleObj>
              </mc:Fallback>
            </mc:AlternateContent>
          </a:graphicData>
        </a:graphic>
      </p:graphicFrame>
      <p:graphicFrame>
        <p:nvGraphicFramePr>
          <p:cNvPr id="12295" name="对象 12294"/>
          <p:cNvGraphicFramePr>
            <a:graphicFrameLocks noChangeAspect="1"/>
          </p:cNvGraphicFramePr>
          <p:nvPr/>
        </p:nvGraphicFramePr>
        <p:xfrm>
          <a:off x="1117918" y="4312920"/>
          <a:ext cx="3169920" cy="502920"/>
        </p:xfrm>
        <a:graphic>
          <a:graphicData uri="http://schemas.openxmlformats.org/presentationml/2006/ole">
            <mc:AlternateContent xmlns:mc="http://schemas.openxmlformats.org/markup-compatibility/2006">
              <mc:Choice xmlns:v="urn:schemas-microsoft-com:vml" Requires="v">
                <p:oleObj spid="_x0000_s3078" name="" r:id="rId7" imgW="1282700" imgH="203200" progId="Equation.3">
                  <p:embed/>
                </p:oleObj>
              </mc:Choice>
              <mc:Fallback>
                <p:oleObj name="" r:id="rId7" imgW="1282700" imgH="203200" progId="Equation.3">
                  <p:embed/>
                  <p:pic>
                    <p:nvPicPr>
                      <p:cNvPr id="0" name="图片 3077"/>
                      <p:cNvPicPr/>
                      <p:nvPr/>
                    </p:nvPicPr>
                    <p:blipFill>
                      <a:blip r:embed="rId8"/>
                      <a:stretch>
                        <a:fillRect/>
                      </a:stretch>
                    </p:blipFill>
                    <p:spPr>
                      <a:xfrm>
                        <a:off x="1117918" y="4312920"/>
                        <a:ext cx="3169920" cy="50292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838065" y="1691005"/>
          <a:ext cx="1534795" cy="687070"/>
        </p:xfrm>
        <a:graphic>
          <a:graphicData uri="http://schemas.openxmlformats.org/presentationml/2006/ole">
            <mc:AlternateContent xmlns:mc="http://schemas.openxmlformats.org/markup-compatibility/2006">
              <mc:Choice xmlns:v="urn:schemas-microsoft-com:vml" Requires="v">
                <p:oleObj spid="_x0000_s1025" name="" r:id="rId9" imgW="965200" imgH="431800" progId="Equation.KSEE3">
                  <p:embed/>
                </p:oleObj>
              </mc:Choice>
              <mc:Fallback>
                <p:oleObj name="" r:id="rId9" imgW="965200" imgH="431800" progId="Equation.KSEE3">
                  <p:embed/>
                  <p:pic>
                    <p:nvPicPr>
                      <p:cNvPr id="0" name="图片 1024"/>
                      <p:cNvPicPr/>
                      <p:nvPr/>
                    </p:nvPicPr>
                    <p:blipFill>
                      <a:blip r:embed="rId10"/>
                      <a:stretch>
                        <a:fillRect/>
                      </a:stretch>
                    </p:blipFill>
                    <p:spPr>
                      <a:xfrm>
                        <a:off x="4838065" y="1691005"/>
                        <a:ext cx="1534795" cy="6870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Par">
                                  <p:stCondLst>
                                    <p:cond delay="0"/>
                                  </p:stCondLst>
                                  <p:childTnLst>
                                    <p:set>
                                      <p:cBhvr>
                                        <p:cTn id="12" dur="500"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additive="base">
                                        <p:cTn id="19" dur="500" fill="hold"/>
                                        <p:tgtEl>
                                          <p:spTgt spid="12292"/>
                                        </p:tgtEl>
                                        <p:attrNameLst>
                                          <p:attrName>ppt_x</p:attrName>
                                        </p:attrNameLst>
                                      </p:cBhvr>
                                      <p:tavLst>
                                        <p:tav tm="0">
                                          <p:val>
                                            <p:strVal val="#ppt_x"/>
                                          </p:val>
                                        </p:tav>
                                        <p:tav tm="100000">
                                          <p:val>
                                            <p:strVal val="#ppt_x"/>
                                          </p:val>
                                        </p:tav>
                                      </p:tavLst>
                                    </p:anim>
                                    <p:anim calcmode="lin" valueType="num">
                                      <p:cBhvr additive="base">
                                        <p:cTn id="2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500"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3"/>
                                        </p:tgtEl>
                                        <p:attrNameLst>
                                          <p:attrName>style.visibility</p:attrName>
                                        </p:attrNameLst>
                                      </p:cBhvr>
                                      <p:to>
                                        <p:strVal val="visible"/>
                                      </p:to>
                                    </p:set>
                                    <p:anim calcmode="lin" valueType="num">
                                      <p:cBhvr additive="base">
                                        <p:cTn id="29" dur="500" fill="hold"/>
                                        <p:tgtEl>
                                          <p:spTgt spid="12293"/>
                                        </p:tgtEl>
                                        <p:attrNameLst>
                                          <p:attrName>ppt_x</p:attrName>
                                        </p:attrNameLst>
                                      </p:cBhvr>
                                      <p:tavLst>
                                        <p:tav tm="0">
                                          <p:val>
                                            <p:strVal val="#ppt_x"/>
                                          </p:val>
                                        </p:tav>
                                        <p:tav tm="100000">
                                          <p:val>
                                            <p:strVal val="#ppt_x"/>
                                          </p:val>
                                        </p:tav>
                                      </p:tavLst>
                                    </p:anim>
                                    <p:anim calcmode="lin" valueType="num">
                                      <p:cBhvr additive="base">
                                        <p:cTn id="30"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500"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294"/>
                                        </p:tgtEl>
                                        <p:attrNameLst>
                                          <p:attrName>style.visibility</p:attrName>
                                        </p:attrNameLst>
                                      </p:cBhvr>
                                      <p:to>
                                        <p:strVal val="visible"/>
                                      </p:to>
                                    </p:set>
                                    <p:anim calcmode="lin" valueType="num">
                                      <p:cBhvr additive="base">
                                        <p:cTn id="39" dur="500" fill="hold"/>
                                        <p:tgtEl>
                                          <p:spTgt spid="12294"/>
                                        </p:tgtEl>
                                        <p:attrNameLst>
                                          <p:attrName>ppt_x</p:attrName>
                                        </p:attrNameLst>
                                      </p:cBhvr>
                                      <p:tavLst>
                                        <p:tav tm="0">
                                          <p:val>
                                            <p:strVal val="#ppt_x"/>
                                          </p:val>
                                        </p:tav>
                                        <p:tav tm="100000">
                                          <p:val>
                                            <p:strVal val="#ppt_x"/>
                                          </p:val>
                                        </p:tav>
                                      </p:tavLst>
                                    </p:anim>
                                    <p:anim calcmode="lin" valueType="num">
                                      <p:cBhvr additive="base">
                                        <p:cTn id="40" dur="500" fill="hold"/>
                                        <p:tgtEl>
                                          <p:spTgt spid="1229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5"/>
                                        </p:tgtEl>
                                        <p:attrNameLst>
                                          <p:attrName>style.visibility</p:attrName>
                                        </p:attrNameLst>
                                      </p:cBhvr>
                                      <p:to>
                                        <p:strVal val="visible"/>
                                      </p:to>
                                    </p:set>
                                    <p:anim calcmode="lin" valueType="num">
                                      <p:cBhvr additive="base">
                                        <p:cTn id="43" dur="500" fill="hold"/>
                                        <p:tgtEl>
                                          <p:spTgt spid="12295"/>
                                        </p:tgtEl>
                                        <p:attrNameLst>
                                          <p:attrName>ppt_x</p:attrName>
                                        </p:attrNameLst>
                                      </p:cBhvr>
                                      <p:tavLst>
                                        <p:tav tm="0">
                                          <p:val>
                                            <p:strVal val="#ppt_x"/>
                                          </p:val>
                                        </p:tav>
                                        <p:tav tm="100000">
                                          <p:val>
                                            <p:strVal val="#ppt_x"/>
                                          </p:val>
                                        </p:tav>
                                      </p:tavLst>
                                    </p:anim>
                                    <p:anim calcmode="lin" valueType="num">
                                      <p:cBhvr additive="base">
                                        <p:cTn id="4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插值</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pPr>
              <a:lnSpc>
                <a:spcPct val="100000"/>
              </a:lnSpc>
            </a:pP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插值运算</a:t>
            </a:r>
            <a:r>
              <a:rPr lang="zh-CN" altLang="en-US" dirty="0">
                <a:latin typeface="楷体" panose="02010609060101010101" charset="-122"/>
                <a:ea typeface="楷体" panose="02010609060101010101" charset="-122"/>
                <a:cs typeface="楷体" panose="02010609060101010101" charset="-122"/>
                <a:sym typeface="+mn-ea"/>
              </a:rPr>
              <a:t>是</a:t>
            </a:r>
            <a:r>
              <a:rPr lang="zh-CN" altLang="en-US">
                <a:latin typeface="楷体" panose="02010609060101010101" charset="-122"/>
                <a:ea typeface="楷体" panose="02010609060101010101" charset="-122"/>
                <a:cs typeface="楷体" panose="02010609060101010101" charset="-122"/>
                <a:sym typeface="+mn-ea"/>
              </a:rPr>
              <a:t>根据多项式的点值表示确定多项式系数表示中的系数，</a:t>
            </a:r>
            <a:r>
              <a:rPr lang="zh-CN" altLang="en-US" dirty="0">
                <a:latin typeface="楷体" panose="02010609060101010101" charset="-122"/>
                <a:ea typeface="楷体" panose="02010609060101010101" charset="-122"/>
                <a:cs typeface="楷体" panose="02010609060101010101" charset="-122"/>
                <a:sym typeface="+mn-ea"/>
              </a:rPr>
              <a:t>是</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点值运算</a:t>
            </a:r>
            <a:r>
              <a:rPr lang="zh-CN" altLang="en-US" dirty="0">
                <a:latin typeface="楷体" panose="02010609060101010101" charset="-122"/>
                <a:ea typeface="楷体" panose="02010609060101010101" charset="-122"/>
                <a:cs typeface="楷体" panose="02010609060101010101" charset="-122"/>
                <a:sym typeface="+mn-ea"/>
              </a:rPr>
              <a:t>的逆运算</a:t>
            </a:r>
            <a:endParaRPr lang="zh-CN" altLang="en-US">
              <a:latin typeface="楷体" panose="02010609060101010101" charset="-122"/>
              <a:ea typeface="楷体" panose="02010609060101010101" charset="-122"/>
              <a:cs typeface="楷体" panose="02010609060101010101" charset="-122"/>
              <a:sym typeface="+mn-ea"/>
            </a:endParaRPr>
          </a:p>
          <a:p>
            <a:pPr>
              <a:lnSpc>
                <a:spcPct val="100000"/>
              </a:lnSpc>
            </a:pPr>
            <a:r>
              <a:rPr lang="zh-CN" altLang="en-US" dirty="0">
                <a:latin typeface="楷体" panose="02010609060101010101" charset="-122"/>
                <a:ea typeface="楷体" panose="02010609060101010101" charset="-122"/>
                <a:cs typeface="楷体" panose="02010609060101010101" charset="-122"/>
                <a:sym typeface="+mn-ea"/>
              </a:rPr>
              <a:t>假设我们得到了一个有n个</a:t>
            </a:r>
            <a:r>
              <a:rPr lang="zh-CN" altLang="en-US" b="1" u="sng" dirty="0">
                <a:latin typeface="楷体" panose="02010609060101010101" charset="-122"/>
                <a:ea typeface="楷体" panose="02010609060101010101" charset="-122"/>
                <a:cs typeface="楷体" panose="02010609060101010101" charset="-122"/>
                <a:sym typeface="+mn-ea"/>
              </a:rPr>
              <a:t>点值对</a:t>
            </a:r>
            <a:r>
              <a:rPr lang="zh-CN" altLang="en-US" dirty="0">
                <a:latin typeface="楷体" panose="02010609060101010101" charset="-122"/>
                <a:ea typeface="楷体" panose="02010609060101010101" charset="-122"/>
                <a:cs typeface="楷体" panose="02010609060101010101" charset="-122"/>
                <a:sym typeface="+mn-ea"/>
              </a:rPr>
              <a:t>的</a:t>
            </a:r>
            <a:r>
              <a:rPr lang="zh-CN" altLang="en-US" b="1" u="sng" dirty="0">
                <a:latin typeface="楷体" panose="02010609060101010101" charset="-122"/>
                <a:ea typeface="楷体" panose="02010609060101010101" charset="-122"/>
                <a:cs typeface="楷体" panose="02010609060101010101" charset="-122"/>
                <a:sym typeface="+mn-ea"/>
              </a:rPr>
              <a:t>点值表达</a:t>
            </a:r>
            <a:r>
              <a:rPr lang="zh-CN" altLang="en-US" dirty="0">
                <a:latin typeface="楷体" panose="02010609060101010101" charset="-122"/>
                <a:ea typeface="楷体" panose="02010609060101010101" charset="-122"/>
                <a:cs typeface="楷体" panose="02010609060101010101" charset="-122"/>
                <a:sym typeface="+mn-ea"/>
              </a:rPr>
              <a:t>，那我们可以确定</a:t>
            </a:r>
            <a:r>
              <a:rPr lang="zh-CN" altLang="en-US" b="1" dirty="0">
                <a:solidFill>
                  <a:srgbClr val="6600CC"/>
                </a:solidFill>
                <a:latin typeface="楷体" panose="02010609060101010101" charset="-122"/>
                <a:ea typeface="楷体" panose="02010609060101010101" charset="-122"/>
                <a:cs typeface="楷体" panose="02010609060101010101" charset="-122"/>
                <a:sym typeface="+mn-ea"/>
              </a:rPr>
              <a:t>唯一</a:t>
            </a:r>
            <a:r>
              <a:rPr lang="zh-CN" altLang="en-US" dirty="0">
                <a:latin typeface="楷体" panose="02010609060101010101" charset="-122"/>
                <a:ea typeface="楷体" panose="02010609060101010101" charset="-122"/>
                <a:cs typeface="楷体" panose="02010609060101010101" charset="-122"/>
                <a:sym typeface="+mn-ea"/>
              </a:rPr>
              <a:t>的一个次数界为n的多项式</a:t>
            </a:r>
            <a:endParaRPr lang="zh-CN" altLang="en-US" dirty="0">
              <a:latin typeface="楷体" panose="02010609060101010101" charset="-122"/>
              <a:ea typeface="楷体" panose="02010609060101010101" charset="-122"/>
              <a:cs typeface="楷体" panose="02010609060101010101" charset="-122"/>
            </a:endParaRPr>
          </a:p>
          <a:p>
            <a:pPr>
              <a:lnSpc>
                <a:spcPct val="100000"/>
              </a:lnSpc>
            </a:pPr>
            <a:r>
              <a:rPr lang="zh-CN" altLang="en-US" dirty="0">
                <a:latin typeface="楷体" panose="02010609060101010101" charset="-122"/>
                <a:ea typeface="楷体" panose="02010609060101010101" charset="-122"/>
                <a:cs typeface="楷体" panose="02010609060101010101" charset="-122"/>
                <a:sym typeface="+mn-ea"/>
              </a:rPr>
              <a:t>就像我们知道一个有3个点值对的点值表达：                      就可以知道这个唯一的多项式是</a:t>
            </a:r>
            <a:endParaRPr lang="zh-CN" altLang="en-US"/>
          </a:p>
        </p:txBody>
      </p:sp>
      <p:graphicFrame>
        <p:nvGraphicFramePr>
          <p:cNvPr id="13317" name="对象 13316"/>
          <p:cNvGraphicFramePr>
            <a:graphicFrameLocks noChangeAspect="1"/>
          </p:cNvGraphicFramePr>
          <p:nvPr/>
        </p:nvGraphicFramePr>
        <p:xfrm>
          <a:off x="7964170" y="3826510"/>
          <a:ext cx="2828290" cy="461645"/>
        </p:xfrm>
        <a:graphic>
          <a:graphicData uri="http://schemas.openxmlformats.org/presentationml/2006/ole">
            <mc:AlternateContent xmlns:mc="http://schemas.openxmlformats.org/markup-compatibility/2006">
              <mc:Choice xmlns:v="urn:schemas-microsoft-com:vml" Requires="v">
                <p:oleObj spid="_x0000_s3079" name="" r:id="rId1" imgW="1245235" imgH="203200" progId="Equation.3">
                  <p:embed/>
                </p:oleObj>
              </mc:Choice>
              <mc:Fallback>
                <p:oleObj name="" r:id="rId1" imgW="1245235" imgH="203200" progId="Equation.3">
                  <p:embed/>
                  <p:pic>
                    <p:nvPicPr>
                      <p:cNvPr id="0" name="图片 3078"/>
                      <p:cNvPicPr/>
                      <p:nvPr/>
                    </p:nvPicPr>
                    <p:blipFill>
                      <a:blip r:embed="rId2"/>
                      <a:stretch>
                        <a:fillRect/>
                      </a:stretch>
                    </p:blipFill>
                    <p:spPr>
                      <a:xfrm>
                        <a:off x="7964170" y="3826510"/>
                        <a:ext cx="2828290" cy="461645"/>
                      </a:xfrm>
                      <a:prstGeom prst="rect">
                        <a:avLst/>
                      </a:prstGeom>
                      <a:noFill/>
                      <a:ln w="38100">
                        <a:noFill/>
                        <a:miter/>
                      </a:ln>
                    </p:spPr>
                  </p:pic>
                </p:oleObj>
              </mc:Fallback>
            </mc:AlternateContent>
          </a:graphicData>
        </a:graphic>
      </p:graphicFrame>
      <p:graphicFrame>
        <p:nvGraphicFramePr>
          <p:cNvPr id="13318" name="对象 13317"/>
          <p:cNvGraphicFramePr>
            <a:graphicFrameLocks noChangeAspect="1"/>
          </p:cNvGraphicFramePr>
          <p:nvPr/>
        </p:nvGraphicFramePr>
        <p:xfrm>
          <a:off x="6159500" y="4230370"/>
          <a:ext cx="2470150" cy="499110"/>
        </p:xfrm>
        <a:graphic>
          <a:graphicData uri="http://schemas.openxmlformats.org/presentationml/2006/ole">
            <mc:AlternateContent xmlns:mc="http://schemas.openxmlformats.org/markup-compatibility/2006">
              <mc:Choice xmlns:v="urn:schemas-microsoft-com:vml" Requires="v">
                <p:oleObj spid="_x0000_s3080" name="" r:id="rId3" imgW="27127200" imgH="5486400" progId="Equation.3">
                  <p:embed/>
                </p:oleObj>
              </mc:Choice>
              <mc:Fallback>
                <p:oleObj name="" r:id="rId3" imgW="27127200" imgH="5486400" progId="Equation.3">
                  <p:embed/>
                  <p:pic>
                    <p:nvPicPr>
                      <p:cNvPr id="0" name="图片 3079"/>
                      <p:cNvPicPr/>
                      <p:nvPr/>
                    </p:nvPicPr>
                    <p:blipFill>
                      <a:blip r:embed="rId4"/>
                      <a:stretch>
                        <a:fillRect/>
                      </a:stretch>
                    </p:blipFill>
                    <p:spPr>
                      <a:xfrm>
                        <a:off x="6159500" y="4230370"/>
                        <a:ext cx="2470150" cy="499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 fill="hold"/>
                                        <p:tgtEl>
                                          <p:spTgt spid="13317"/>
                                        </p:tgtEl>
                                        <p:attrNameLst>
                                          <p:attrName>ppt_x</p:attrName>
                                        </p:attrNameLst>
                                      </p:cBhvr>
                                      <p:tavLst>
                                        <p:tav tm="0">
                                          <p:val>
                                            <p:strVal val="#ppt_x"/>
                                          </p:val>
                                        </p:tav>
                                        <p:tav tm="100000">
                                          <p:val>
                                            <p:strVal val="#ppt_x"/>
                                          </p:val>
                                        </p:tav>
                                      </p:tavLst>
                                    </p:anim>
                                    <p:anim calcmode="lin" valueType="num">
                                      <p:cBhvr additive="base">
                                        <p:cTn id="24" dur="500" fill="hold"/>
                                        <p:tgtEl>
                                          <p:spTgt spid="133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8"/>
                                        </p:tgtEl>
                                        <p:attrNameLst>
                                          <p:attrName>style.visibility</p:attrName>
                                        </p:attrNameLst>
                                      </p:cBhvr>
                                      <p:to>
                                        <p:strVal val="visible"/>
                                      </p:to>
                                    </p:set>
                                    <p:anim calcmode="lin" valueType="num">
                                      <p:cBhvr additive="base">
                                        <p:cTn id="27" dur="500" fill="hold"/>
                                        <p:tgtEl>
                                          <p:spTgt spid="13318"/>
                                        </p:tgtEl>
                                        <p:attrNameLst>
                                          <p:attrName>ppt_x</p:attrName>
                                        </p:attrNameLst>
                                      </p:cBhvr>
                                      <p:tavLst>
                                        <p:tav tm="0">
                                          <p:val>
                                            <p:strVal val="#ppt_x"/>
                                          </p:val>
                                        </p:tav>
                                        <p:tav tm="100000">
                                          <p:val>
                                            <p:strVal val="#ppt_x"/>
                                          </p:val>
                                        </p:tav>
                                      </p:tavLst>
                                    </p:anim>
                                    <p:anim calcmode="lin" valueType="num">
                                      <p:cBhvr additive="base">
                                        <p:cTn id="2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6265</Words>
  <Application>WPS 演示</Application>
  <PresentationFormat>宽屏</PresentationFormat>
  <Paragraphs>758</Paragraphs>
  <Slides>65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159</vt:i4>
      </vt:variant>
      <vt:variant>
        <vt:lpstr>幻灯片标题</vt:lpstr>
      </vt:variant>
      <vt:variant>
        <vt:i4>65</vt:i4>
      </vt:variant>
    </vt:vector>
  </HeadingPairs>
  <TitlesOfParts>
    <vt:vector size="239" baseType="lpstr">
      <vt:lpstr>Arial</vt:lpstr>
      <vt:lpstr>宋体</vt:lpstr>
      <vt:lpstr>Wingdings</vt:lpstr>
      <vt:lpstr>黑体</vt:lpstr>
      <vt:lpstr>楷体</vt:lpstr>
      <vt:lpstr>Courier New</vt:lpstr>
      <vt:lpstr>微软雅黑</vt:lpstr>
      <vt:lpstr>Arial Unicode MS</vt:lpstr>
      <vt:lpstr>Calibri Light</vt:lpstr>
      <vt:lpstr>Calibri</vt:lpstr>
      <vt:lpstr>Bookshelf Symbol 7</vt:lpstr>
      <vt:lpstr>Tahoma</vt:lpstr>
      <vt:lpstr>Candara</vt:lpstr>
      <vt:lpstr>Symbol</vt:lpstr>
      <vt:lpstr>Office 主题</vt:lpstr>
      <vt:lpstr>Equation.KSEE3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Equation.KSEE3</vt:lpstr>
      <vt:lpstr>Equation.3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Equation.KSEE3</vt:lpstr>
      <vt:lpstr>Equation.3</vt:lpstr>
      <vt:lpstr>Equation.KSEE3</vt:lpstr>
      <vt:lpstr>Equation.3</vt:lpstr>
      <vt:lpstr>Equation.3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Equation.3</vt:lpstr>
      <vt:lpstr>Equation.KSEE3</vt:lpstr>
      <vt:lpstr>Equation.3</vt:lpstr>
      <vt:lpstr>Equation.KSEE3</vt:lpstr>
      <vt:lpstr>Equation.KSEE3</vt:lpstr>
      <vt:lpstr>Equation.KSEE3</vt:lpstr>
      <vt:lpstr>Equation.3</vt:lpstr>
      <vt:lpstr>Equation.3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快速傅里叶变换</vt:lpstr>
      <vt:lpstr>快速傅里叶变换</vt:lpstr>
      <vt:lpstr>解决的问题</vt:lpstr>
      <vt:lpstr>问题：多项式乘法</vt:lpstr>
      <vt:lpstr>普通方法</vt:lpstr>
      <vt:lpstr>Part1：中心思想</vt:lpstr>
      <vt:lpstr>转换思路</vt:lpstr>
      <vt:lpstr>点值</vt:lpstr>
      <vt:lpstr>插值</vt:lpstr>
      <vt:lpstr>多项式插值的唯一性</vt:lpstr>
      <vt:lpstr>多项式插值的唯一性</vt:lpstr>
      <vt:lpstr>多项式插值的唯一性</vt:lpstr>
      <vt:lpstr>多项式插值的唯一性</vt:lpstr>
      <vt:lpstr>算法流程</vt:lpstr>
      <vt:lpstr>实现细节</vt:lpstr>
      <vt:lpstr>实现细节</vt:lpstr>
      <vt:lpstr>实现细节</vt:lpstr>
      <vt:lpstr>Part2：n次单位复根及其性质</vt:lpstr>
      <vt:lpstr>n次单位复根</vt:lpstr>
      <vt:lpstr>n次单位复根</vt:lpstr>
      <vt:lpstr>性质1—主n次单位根</vt:lpstr>
      <vt:lpstr>性质1—主n次单位根</vt:lpstr>
      <vt:lpstr>性质2—群的性质</vt:lpstr>
      <vt:lpstr>性质3—相消引理</vt:lpstr>
      <vt:lpstr>性质4—折半引理</vt:lpstr>
      <vt:lpstr>性质5—求和引理</vt:lpstr>
      <vt:lpstr>Part3：FFT及其关键算法</vt:lpstr>
      <vt:lpstr>DFT—离散傅里叶变换</vt:lpstr>
      <vt:lpstr>FFT—快速傅里叶变换</vt:lpstr>
      <vt:lpstr>分治策略</vt:lpstr>
      <vt:lpstr>分治策略</vt:lpstr>
      <vt:lpstr>分治策略</vt:lpstr>
      <vt:lpstr>分治策略</vt:lpstr>
      <vt:lpstr>分治策略</vt:lpstr>
      <vt:lpstr>程序实现</vt:lpstr>
      <vt:lpstr>时间复杂度</vt:lpstr>
      <vt:lpstr>插值计算</vt:lpstr>
      <vt:lpstr>插值计算</vt:lpstr>
      <vt:lpstr>插值计算</vt:lpstr>
      <vt:lpstr>插值计算</vt:lpstr>
      <vt:lpstr>Part4：FFT程序实现</vt:lpstr>
      <vt:lpstr>递归实现优化</vt:lpstr>
      <vt:lpstr>递归实现优化</vt:lpstr>
      <vt:lpstr>递归实现优化</vt:lpstr>
      <vt:lpstr>递归实现优化</vt:lpstr>
      <vt:lpstr>递归实现优化</vt:lpstr>
      <vt:lpstr>递归解析</vt:lpstr>
      <vt:lpstr>递归解析</vt:lpstr>
      <vt:lpstr>递归解析</vt:lpstr>
      <vt:lpstr>递归解析</vt:lpstr>
      <vt:lpstr>递归解析</vt:lpstr>
      <vt:lpstr>递归解析</vt:lpstr>
      <vt:lpstr>递归解析</vt:lpstr>
      <vt:lpstr>递归解析</vt:lpstr>
      <vt:lpstr>递归解析</vt:lpstr>
      <vt:lpstr>迭代解决</vt:lpstr>
      <vt:lpstr>迭代解决</vt:lpstr>
      <vt:lpstr>迭代解决</vt:lpstr>
      <vt:lpstr>迭代解决</vt:lpstr>
      <vt:lpstr>迭代解决</vt:lpstr>
      <vt:lpstr>迭代解决</vt:lpstr>
      <vt:lpstr>迭代解决</vt:lpstr>
      <vt:lpstr>Part5：总结</vt:lpstr>
      <vt:lpstr>FFT基本流程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宋新波</cp:lastModifiedBy>
  <cp:revision>341</cp:revision>
  <dcterms:created xsi:type="dcterms:W3CDTF">2018-12-17T02:54:00Z</dcterms:created>
  <dcterms:modified xsi:type="dcterms:W3CDTF">2018-12-28T15:27:18Z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