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76" r:id="rId4"/>
  </p:sldMasterIdLst>
  <p:notesMasterIdLst>
    <p:notesMasterId r:id="rId6"/>
  </p:notesMasterIdLst>
  <p:sldIdLst>
    <p:sldId id="256" r:id="rId5"/>
    <p:sldId id="316" r:id="rId7"/>
    <p:sldId id="318" r:id="rId8"/>
    <p:sldId id="320" r:id="rId9"/>
    <p:sldId id="357" r:id="rId10"/>
    <p:sldId id="322" r:id="rId11"/>
    <p:sldId id="358" r:id="rId12"/>
    <p:sldId id="359" r:id="rId13"/>
    <p:sldId id="360" r:id="rId14"/>
    <p:sldId id="362" r:id="rId15"/>
    <p:sldId id="364" r:id="rId16"/>
    <p:sldId id="367" r:id="rId17"/>
    <p:sldId id="380" r:id="rId18"/>
    <p:sldId id="373" r:id="rId19"/>
    <p:sldId id="381" r:id="rId20"/>
    <p:sldId id="443" r:id="rId21"/>
    <p:sldId id="444" r:id="rId22"/>
    <p:sldId id="382" r:id="rId23"/>
    <p:sldId id="383" r:id="rId24"/>
    <p:sldId id="445" r:id="rId25"/>
    <p:sldId id="446" r:id="rId26"/>
    <p:sldId id="324" r:id="rId27"/>
    <p:sldId id="384" r:id="rId28"/>
    <p:sldId id="385" r:id="rId29"/>
    <p:sldId id="389" r:id="rId30"/>
    <p:sldId id="390" r:id="rId31"/>
    <p:sldId id="399" r:id="rId32"/>
    <p:sldId id="394" r:id="rId33"/>
    <p:sldId id="395" r:id="rId34"/>
    <p:sldId id="396" r:id="rId35"/>
    <p:sldId id="397" r:id="rId36"/>
    <p:sldId id="398" r:id="rId37"/>
    <p:sldId id="326" r:id="rId38"/>
    <p:sldId id="281" r:id="rId39"/>
    <p:sldId id="328" r:id="rId40"/>
    <p:sldId id="329" r:id="rId41"/>
    <p:sldId id="282" r:id="rId42"/>
    <p:sldId id="283" r:id="rId43"/>
    <p:sldId id="331" r:id="rId44"/>
    <p:sldId id="287" r:id="rId45"/>
    <p:sldId id="332" r:id="rId46"/>
    <p:sldId id="348" r:id="rId47"/>
    <p:sldId id="288" r:id="rId48"/>
    <p:sldId id="289" r:id="rId49"/>
    <p:sldId id="291" r:id="rId50"/>
    <p:sldId id="297" r:id="rId51"/>
    <p:sldId id="336" r:id="rId52"/>
    <p:sldId id="337" r:id="rId53"/>
    <p:sldId id="405" r:id="rId54"/>
    <p:sldId id="406" r:id="rId55"/>
    <p:sldId id="295" r:id="rId56"/>
    <p:sldId id="338" r:id="rId57"/>
    <p:sldId id="294" r:id="rId58"/>
    <p:sldId id="301" r:id="rId59"/>
    <p:sldId id="342" r:id="rId60"/>
    <p:sldId id="343" r:id="rId61"/>
    <p:sldId id="302" r:id="rId62"/>
    <p:sldId id="303" r:id="rId63"/>
    <p:sldId id="351" r:id="rId64"/>
    <p:sldId id="305" r:id="rId65"/>
    <p:sldId id="344" r:id="rId66"/>
    <p:sldId id="306" r:id="rId67"/>
    <p:sldId id="307" r:id="rId68"/>
    <p:sldId id="309" r:id="rId69"/>
    <p:sldId id="401" r:id="rId70"/>
    <p:sldId id="402" r:id="rId71"/>
    <p:sldId id="403" r:id="rId72"/>
    <p:sldId id="498" r:id="rId73"/>
    <p:sldId id="497" r:id="rId74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26645"/>
    <p:restoredTop sz="90920"/>
  </p:normalViewPr>
  <p:slideViewPr>
    <p:cSldViewPr showGuides="1">
      <p:cViewPr>
        <p:scale>
          <a:sx n="51" d="100"/>
          <a:sy n="51" d="100"/>
        </p:scale>
        <p:origin x="-1380" y="-236"/>
      </p:cViewPr>
      <p:guideLst>
        <p:guide orient="horz" pos="2177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7" Type="http://schemas.openxmlformats.org/officeDocument/2006/relationships/tableStyles" Target="tableStyles.xml"/><Relationship Id="rId76" Type="http://schemas.openxmlformats.org/officeDocument/2006/relationships/viewProps" Target="viewProps.xml"/><Relationship Id="rId75" Type="http://schemas.openxmlformats.org/officeDocument/2006/relationships/presProps" Target="presProps.xml"/><Relationship Id="rId74" Type="http://schemas.openxmlformats.org/officeDocument/2006/relationships/slide" Target="slides/slide6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7" Type="http://schemas.openxmlformats.org/officeDocument/2006/relationships/slide" Target="slides/slide2.xml"/><Relationship Id="rId69" Type="http://schemas.openxmlformats.org/officeDocument/2006/relationships/slide" Target="slides/slide64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0" Type="http://schemas.openxmlformats.org/officeDocument/2006/relationships/slide" Target="slides/slide55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Relationship Id="rId3" Type="http://schemas.openxmlformats.org/officeDocument/2006/relationships/image" Target="../media/image37.emf"/><Relationship Id="rId2" Type="http://schemas.openxmlformats.org/officeDocument/2006/relationships/image" Target="../media/image36.wmf"/><Relationship Id="rId1" Type="http://schemas.openxmlformats.org/officeDocument/2006/relationships/image" Target="../media/image3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51.wmf"/><Relationship Id="rId8" Type="http://schemas.openxmlformats.org/officeDocument/2006/relationships/image" Target="../media/image50.wmf"/><Relationship Id="rId7" Type="http://schemas.openxmlformats.org/officeDocument/2006/relationships/image" Target="../media/image49.emf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2" Type="http://schemas.openxmlformats.org/officeDocument/2006/relationships/image" Target="../media/image54.emf"/><Relationship Id="rId11" Type="http://schemas.openxmlformats.org/officeDocument/2006/relationships/image" Target="../media/image53.emf"/><Relationship Id="rId10" Type="http://schemas.openxmlformats.org/officeDocument/2006/relationships/image" Target="../media/image52.wmf"/><Relationship Id="rId1" Type="http://schemas.openxmlformats.org/officeDocument/2006/relationships/image" Target="../media/image4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6.vml.rels><?xml version="1.0" encoding="UTF-8" standalone="yes"?>
<Relationships xmlns="http://schemas.openxmlformats.org/package/2006/relationships"><Relationship Id="rId4" Type="http://schemas.openxmlformats.org/officeDocument/2006/relationships/image" Target="../media/image82.wmf"/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emf"/><Relationship Id="rId1" Type="http://schemas.openxmlformats.org/officeDocument/2006/relationships/image" Target="../media/image86.wmf"/></Relationships>
</file>

<file path=ppt/drawings/_rels/vmlDrawing29.vml.rels><?xml version="1.0" encoding="UTF-8" standalone="yes"?>
<Relationships xmlns="http://schemas.openxmlformats.org/package/2006/relationships"><Relationship Id="rId4" Type="http://schemas.openxmlformats.org/officeDocument/2006/relationships/image" Target="../media/image92.emf"/><Relationship Id="rId3" Type="http://schemas.openxmlformats.org/officeDocument/2006/relationships/image" Target="../media/image91.wmf"/><Relationship Id="rId2" Type="http://schemas.openxmlformats.org/officeDocument/2006/relationships/image" Target="../media/image90.emf"/><Relationship Id="rId1" Type="http://schemas.openxmlformats.org/officeDocument/2006/relationships/image" Target="../media/image8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4" Type="http://schemas.openxmlformats.org/officeDocument/2006/relationships/image" Target="../media/image97.wmf"/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wmf"/></Relationships>
</file>

<file path=ppt/drawings/_rels/vmlDrawing3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6.wmf"/><Relationship Id="rId8" Type="http://schemas.openxmlformats.org/officeDocument/2006/relationships/image" Target="../media/image115.wmf"/><Relationship Id="rId7" Type="http://schemas.openxmlformats.org/officeDocument/2006/relationships/image" Target="../media/image114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39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0.wmf"/><Relationship Id="rId4" Type="http://schemas.openxmlformats.org/officeDocument/2006/relationships/image" Target="../media/image119.wmf"/><Relationship Id="rId3" Type="http://schemas.openxmlformats.org/officeDocument/2006/relationships/image" Target="../media/image108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7" Type="http://schemas.openxmlformats.org/officeDocument/2006/relationships/image" Target="../media/image21.emf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34.wmf"/><Relationship Id="rId4" Type="http://schemas.openxmlformats.org/officeDocument/2006/relationships/image" Target="../media/image33.emf"/><Relationship Id="rId3" Type="http://schemas.openxmlformats.org/officeDocument/2006/relationships/image" Target="../media/image32.e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6" name="Rectangle 4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39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9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9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/>
            <a:fld id="{9A0DB2DC-4C9A-4742-B13C-FB6460FD3503}" type="slidenum">
              <a:rPr lang="en-US" altLang="zh-CN" sz="1800" dirty="0">
                <a:latin typeface="Tahoma" panose="020B0604030504040204" pitchFamily="34" charset="0"/>
              </a:rPr>
            </a:fld>
            <a:endParaRPr lang="en-US" altLang="zh-CN" sz="1800" dirty="0">
              <a:latin typeface="Tahoma" panose="020B0604030504040204" pitchFamily="34" charset="0"/>
            </a:endParaRPr>
          </a:p>
        </p:txBody>
      </p:sp>
      <p:sp>
        <p:nvSpPr>
          <p:cNvPr id="4608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608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/>
            <a:fld id="{9A0DB2DC-4C9A-4742-B13C-FB6460FD3503}" type="slidenum">
              <a:rPr lang="en-US" altLang="zh-CN" sz="1800" dirty="0">
                <a:latin typeface="Tahoma" panose="020B0604030504040204" pitchFamily="34" charset="0"/>
              </a:rPr>
            </a:fld>
            <a:endParaRPr lang="en-US" altLang="zh-CN" sz="1800" dirty="0">
              <a:latin typeface="Tahoma" panose="020B0604030504040204" pitchFamily="34" charset="0"/>
            </a:endParaRPr>
          </a:p>
        </p:txBody>
      </p:sp>
      <p:sp>
        <p:nvSpPr>
          <p:cNvPr id="7680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680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/>
            <a:fld id="{9A0DB2DC-4C9A-4742-B13C-FB6460FD3503}" type="slidenum">
              <a:rPr lang="en-US" altLang="zh-CN" sz="1800" dirty="0">
                <a:latin typeface="Tahoma" panose="020B0604030504040204" pitchFamily="34" charset="0"/>
              </a:rPr>
            </a:fld>
            <a:endParaRPr lang="en-US" altLang="zh-CN" sz="1800" dirty="0">
              <a:latin typeface="Tahoma" panose="020B0604030504040204" pitchFamily="34" charset="0"/>
            </a:endParaRPr>
          </a:p>
        </p:txBody>
      </p:sp>
      <p:sp>
        <p:nvSpPr>
          <p:cNvPr id="7885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885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/>
            <a:fld id="{9A0DB2DC-4C9A-4742-B13C-FB6460FD3503}" type="slidenum">
              <a:rPr lang="en-US" altLang="zh-CN" sz="1800" dirty="0">
                <a:latin typeface="Tahoma" panose="020B0604030504040204" pitchFamily="34" charset="0"/>
              </a:rPr>
            </a:fld>
            <a:endParaRPr lang="en-US" altLang="zh-CN" sz="1800" dirty="0">
              <a:latin typeface="Tahoma" panose="020B0604030504040204" pitchFamily="34" charset="0"/>
            </a:endParaRPr>
          </a:p>
        </p:txBody>
      </p:sp>
      <p:sp>
        <p:nvSpPr>
          <p:cNvPr id="8089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089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/>
            <a:fld id="{9A0DB2DC-4C9A-4742-B13C-FB6460FD3503}" type="slidenum">
              <a:rPr lang="en-US" altLang="zh-CN" sz="1800" dirty="0">
                <a:latin typeface="Tahoma" panose="020B0604030504040204" pitchFamily="34" charset="0"/>
              </a:rPr>
            </a:fld>
            <a:endParaRPr lang="en-US" altLang="zh-CN" sz="1800" dirty="0">
              <a:latin typeface="Tahoma" panose="020B0604030504040204" pitchFamily="34" charset="0"/>
            </a:endParaRPr>
          </a:p>
        </p:txBody>
      </p:sp>
      <p:sp>
        <p:nvSpPr>
          <p:cNvPr id="8294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294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/>
            <a:fld id="{9A0DB2DC-4C9A-4742-B13C-FB6460FD3503}" type="slidenum">
              <a:rPr lang="en-US" altLang="zh-CN" sz="1800" dirty="0">
                <a:latin typeface="Tahoma" panose="020B0604030504040204" pitchFamily="34" charset="0"/>
              </a:rPr>
            </a:fld>
            <a:endParaRPr lang="en-US" altLang="zh-CN" sz="1800" dirty="0">
              <a:latin typeface="Tahoma" panose="020B0604030504040204" pitchFamily="34" charset="0"/>
            </a:endParaRPr>
          </a:p>
        </p:txBody>
      </p:sp>
      <p:sp>
        <p:nvSpPr>
          <p:cNvPr id="8499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499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/>
            <a:fld id="{9A0DB2DC-4C9A-4742-B13C-FB6460FD3503}" type="slidenum">
              <a:rPr lang="en-US" altLang="zh-CN" sz="1800" dirty="0">
                <a:latin typeface="Tahoma" panose="020B0604030504040204" pitchFamily="34" charset="0"/>
              </a:rPr>
            </a:fld>
            <a:endParaRPr lang="en-US" altLang="zh-CN" sz="1800" dirty="0">
              <a:latin typeface="Tahoma" panose="020B0604030504040204" pitchFamily="34" charset="0"/>
            </a:endParaRPr>
          </a:p>
        </p:txBody>
      </p:sp>
      <p:sp>
        <p:nvSpPr>
          <p:cNvPr id="8704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704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/>
            <a:fld id="{9A0DB2DC-4C9A-4742-B13C-FB6460FD3503}" type="slidenum">
              <a:rPr lang="en-US" altLang="zh-CN" sz="1800" dirty="0">
                <a:latin typeface="Tahoma" panose="020B0604030504040204" pitchFamily="34" charset="0"/>
              </a:rPr>
            </a:fld>
            <a:endParaRPr lang="en-US" altLang="zh-CN" sz="1800" dirty="0">
              <a:latin typeface="Tahoma" panose="020B0604030504040204" pitchFamily="34" charset="0"/>
            </a:endParaRPr>
          </a:p>
        </p:txBody>
      </p:sp>
      <p:sp>
        <p:nvSpPr>
          <p:cNvPr id="8909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909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/>
            <a:fld id="{9A0DB2DC-4C9A-4742-B13C-FB6460FD3503}" type="slidenum">
              <a:rPr lang="en-US" altLang="zh-CN" sz="1800" dirty="0">
                <a:latin typeface="Tahoma" panose="020B0604030504040204" pitchFamily="34" charset="0"/>
              </a:rPr>
            </a:fld>
            <a:endParaRPr lang="en-US" altLang="zh-CN" sz="1800" dirty="0">
              <a:latin typeface="Tahoma" panose="020B0604030504040204" pitchFamily="34" charset="0"/>
            </a:endParaRPr>
          </a:p>
        </p:txBody>
      </p:sp>
      <p:sp>
        <p:nvSpPr>
          <p:cNvPr id="9113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113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/>
            <a:fld id="{9A0DB2DC-4C9A-4742-B13C-FB6460FD3503}" type="slidenum">
              <a:rPr lang="en-US" altLang="zh-CN" sz="1800" dirty="0">
                <a:latin typeface="Tahoma" panose="020B0604030504040204" pitchFamily="34" charset="0"/>
              </a:rPr>
            </a:fld>
            <a:endParaRPr lang="en-US" altLang="zh-CN" sz="1800" dirty="0">
              <a:latin typeface="Tahoma" panose="020B0604030504040204" pitchFamily="34" charset="0"/>
            </a:endParaRPr>
          </a:p>
        </p:txBody>
      </p:sp>
      <p:sp>
        <p:nvSpPr>
          <p:cNvPr id="9318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318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/>
            <a:fld id="{9A0DB2DC-4C9A-4742-B13C-FB6460FD3503}" type="slidenum">
              <a:rPr lang="en-US" altLang="zh-CN" sz="1800" dirty="0">
                <a:latin typeface="Tahoma" panose="020B0604030504040204" pitchFamily="34" charset="0"/>
              </a:rPr>
            </a:fld>
            <a:endParaRPr lang="en-US" altLang="zh-CN" sz="1800" dirty="0">
              <a:latin typeface="Tahoma" panose="020B0604030504040204" pitchFamily="34" charset="0"/>
            </a:endParaRPr>
          </a:p>
        </p:txBody>
      </p:sp>
      <p:sp>
        <p:nvSpPr>
          <p:cNvPr id="9523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523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/>
            <a:fld id="{9A0DB2DC-4C9A-4742-B13C-FB6460FD3503}" type="slidenum">
              <a:rPr lang="en-US" altLang="zh-CN" sz="1800" dirty="0">
                <a:latin typeface="Tahoma" panose="020B0604030504040204" pitchFamily="34" charset="0"/>
              </a:rPr>
            </a:fld>
            <a:endParaRPr lang="en-US" altLang="zh-CN" sz="1800" dirty="0">
              <a:latin typeface="Tahoma" panose="020B0604030504040204" pitchFamily="34" charset="0"/>
            </a:endParaRPr>
          </a:p>
        </p:txBody>
      </p:sp>
      <p:sp>
        <p:nvSpPr>
          <p:cNvPr id="4813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813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/>
            <a:fld id="{9A0DB2DC-4C9A-4742-B13C-FB6460FD3503}" type="slidenum">
              <a:rPr lang="en-US" altLang="zh-CN" sz="1800" dirty="0">
                <a:latin typeface="Tahoma" panose="020B0604030504040204" pitchFamily="34" charset="0"/>
              </a:rPr>
            </a:fld>
            <a:endParaRPr lang="en-US" altLang="zh-CN" sz="1800" dirty="0">
              <a:latin typeface="Tahoma" panose="020B0604030504040204" pitchFamily="34" charset="0"/>
            </a:endParaRPr>
          </a:p>
        </p:txBody>
      </p:sp>
      <p:sp>
        <p:nvSpPr>
          <p:cNvPr id="9728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728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/>
            <a:fld id="{9A0DB2DC-4C9A-4742-B13C-FB6460FD3503}" type="slidenum">
              <a:rPr lang="en-US" altLang="zh-CN" sz="1800" dirty="0">
                <a:latin typeface="Tahoma" panose="020B0604030504040204" pitchFamily="34" charset="0"/>
              </a:rPr>
            </a:fld>
            <a:endParaRPr lang="en-US" altLang="zh-CN" sz="1800" dirty="0">
              <a:latin typeface="Tahoma" panose="020B0604030504040204" pitchFamily="34" charset="0"/>
            </a:endParaRPr>
          </a:p>
        </p:txBody>
      </p:sp>
      <p:sp>
        <p:nvSpPr>
          <p:cNvPr id="9933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933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/>
            <a:fld id="{9A0DB2DC-4C9A-4742-B13C-FB6460FD3503}" type="slidenum">
              <a:rPr lang="en-US" altLang="zh-CN" sz="1800" dirty="0">
                <a:latin typeface="Tahoma" panose="020B0604030504040204" pitchFamily="34" charset="0"/>
              </a:rPr>
            </a:fld>
            <a:endParaRPr lang="en-US" altLang="zh-CN" sz="1800" dirty="0">
              <a:latin typeface="Tahoma" panose="020B0604030504040204" pitchFamily="34" charset="0"/>
            </a:endParaRPr>
          </a:p>
        </p:txBody>
      </p:sp>
      <p:sp>
        <p:nvSpPr>
          <p:cNvPr id="10137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137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/>
            <a:fld id="{9A0DB2DC-4C9A-4742-B13C-FB6460FD3503}" type="slidenum">
              <a:rPr lang="en-US" altLang="zh-CN" sz="1800" dirty="0">
                <a:latin typeface="Tahoma" panose="020B0604030504040204" pitchFamily="34" charset="0"/>
              </a:rPr>
            </a:fld>
            <a:endParaRPr lang="en-US" altLang="zh-CN" sz="1800" dirty="0">
              <a:latin typeface="Tahoma" panose="020B0604030504040204" pitchFamily="34" charset="0"/>
            </a:endParaRPr>
          </a:p>
        </p:txBody>
      </p:sp>
      <p:sp>
        <p:nvSpPr>
          <p:cNvPr id="10342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342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/>
            <a:fld id="{9A0DB2DC-4C9A-4742-B13C-FB6460FD3503}" type="slidenum">
              <a:rPr lang="en-US" altLang="zh-CN" sz="1800" dirty="0">
                <a:latin typeface="Tahoma" panose="020B0604030504040204" pitchFamily="34" charset="0"/>
              </a:rPr>
            </a:fld>
            <a:endParaRPr lang="en-US" altLang="zh-CN" sz="1800" dirty="0">
              <a:latin typeface="Tahoma" panose="020B0604030504040204" pitchFamily="34" charset="0"/>
            </a:endParaRPr>
          </a:p>
        </p:txBody>
      </p:sp>
      <p:sp>
        <p:nvSpPr>
          <p:cNvPr id="10547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547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/>
            <a:fld id="{9A0DB2DC-4C9A-4742-B13C-FB6460FD3503}" type="slidenum">
              <a:rPr lang="en-US" altLang="zh-CN" sz="1800" dirty="0">
                <a:latin typeface="Tahoma" panose="020B0604030504040204" pitchFamily="34" charset="0"/>
              </a:rPr>
            </a:fld>
            <a:endParaRPr lang="en-US" altLang="zh-CN" sz="1800" dirty="0">
              <a:latin typeface="Tahoma" panose="020B0604030504040204" pitchFamily="34" charset="0"/>
            </a:endParaRPr>
          </a:p>
        </p:txBody>
      </p:sp>
      <p:sp>
        <p:nvSpPr>
          <p:cNvPr id="10752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752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/>
            <a:fld id="{9A0DB2DC-4C9A-4742-B13C-FB6460FD3503}" type="slidenum">
              <a:rPr lang="en-US" altLang="zh-CN" sz="1800" dirty="0">
                <a:latin typeface="Tahoma" panose="020B0604030504040204" pitchFamily="34" charset="0"/>
              </a:rPr>
            </a:fld>
            <a:endParaRPr lang="en-US" altLang="zh-CN" sz="1800" dirty="0">
              <a:latin typeface="Tahoma" panose="020B0604030504040204" pitchFamily="34" charset="0"/>
            </a:endParaRPr>
          </a:p>
        </p:txBody>
      </p:sp>
      <p:sp>
        <p:nvSpPr>
          <p:cNvPr id="10957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957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/>
            <a:fld id="{9A0DB2DC-4C9A-4742-B13C-FB6460FD3503}" type="slidenum">
              <a:rPr lang="en-US" altLang="zh-CN" sz="1800" dirty="0">
                <a:latin typeface="Tahoma" panose="020B0604030504040204" pitchFamily="34" charset="0"/>
              </a:rPr>
            </a:fld>
            <a:endParaRPr lang="en-US" altLang="zh-CN" sz="1800" dirty="0">
              <a:latin typeface="Tahoma" panose="020B0604030504040204" pitchFamily="34" charset="0"/>
            </a:endParaRPr>
          </a:p>
        </p:txBody>
      </p:sp>
      <p:sp>
        <p:nvSpPr>
          <p:cNvPr id="11161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1161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/>
            <a:fld id="{9A0DB2DC-4C9A-4742-B13C-FB6460FD3503}" type="slidenum">
              <a:rPr lang="en-US" altLang="zh-CN" sz="1800" dirty="0">
                <a:latin typeface="Tahoma" panose="020B0604030504040204" pitchFamily="34" charset="0"/>
              </a:rPr>
            </a:fld>
            <a:endParaRPr lang="en-US" altLang="zh-CN" sz="1800" dirty="0">
              <a:latin typeface="Tahoma" panose="020B0604030504040204" pitchFamily="34" charset="0"/>
            </a:endParaRPr>
          </a:p>
        </p:txBody>
      </p:sp>
      <p:sp>
        <p:nvSpPr>
          <p:cNvPr id="11366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1366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/>
            <a:fld id="{9A0DB2DC-4C9A-4742-B13C-FB6460FD3503}" type="slidenum">
              <a:rPr lang="en-US" altLang="zh-CN" sz="1800" dirty="0">
                <a:latin typeface="Tahoma" panose="020B0604030504040204" pitchFamily="34" charset="0"/>
              </a:rPr>
            </a:fld>
            <a:endParaRPr lang="en-US" altLang="zh-CN" sz="1800" dirty="0">
              <a:latin typeface="Tahoma" panose="020B0604030504040204" pitchFamily="34" charset="0"/>
            </a:endParaRPr>
          </a:p>
        </p:txBody>
      </p:sp>
      <p:sp>
        <p:nvSpPr>
          <p:cNvPr id="11571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1571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/>
            <a:fld id="{9A0DB2DC-4C9A-4742-B13C-FB6460FD3503}" type="slidenum">
              <a:rPr lang="en-US" altLang="zh-CN" sz="1800" dirty="0">
                <a:latin typeface="Tahoma" panose="020B0604030504040204" pitchFamily="34" charset="0"/>
              </a:rPr>
            </a:fld>
            <a:endParaRPr lang="en-US" altLang="zh-CN" sz="1800" dirty="0">
              <a:latin typeface="Tahoma" panose="020B0604030504040204" pitchFamily="34" charset="0"/>
            </a:endParaRPr>
          </a:p>
        </p:txBody>
      </p:sp>
      <p:sp>
        <p:nvSpPr>
          <p:cNvPr id="5017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017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/>
            <a:fld id="{9A0DB2DC-4C9A-4742-B13C-FB6460FD3503}" type="slidenum">
              <a:rPr lang="en-US" altLang="zh-CN" sz="1800" dirty="0">
                <a:latin typeface="Tahoma" panose="020B0604030504040204" pitchFamily="34" charset="0"/>
              </a:rPr>
            </a:fld>
            <a:endParaRPr lang="en-US" altLang="zh-CN" sz="1800" dirty="0">
              <a:latin typeface="Tahoma" panose="020B0604030504040204" pitchFamily="34" charset="0"/>
            </a:endParaRPr>
          </a:p>
        </p:txBody>
      </p:sp>
      <p:sp>
        <p:nvSpPr>
          <p:cNvPr id="11776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1776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/>
            <a:fld id="{9A0DB2DC-4C9A-4742-B13C-FB6460FD3503}" type="slidenum">
              <a:rPr lang="en-US" altLang="zh-CN" sz="1800" dirty="0">
                <a:latin typeface="Tahoma" panose="020B0604030504040204" pitchFamily="34" charset="0"/>
              </a:rPr>
            </a:fld>
            <a:endParaRPr lang="en-US" altLang="zh-CN" sz="1800" dirty="0">
              <a:latin typeface="Tahoma" panose="020B0604030504040204" pitchFamily="34" charset="0"/>
            </a:endParaRPr>
          </a:p>
        </p:txBody>
      </p:sp>
      <p:sp>
        <p:nvSpPr>
          <p:cNvPr id="11981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1981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/>
            <a:fld id="{9A0DB2DC-4C9A-4742-B13C-FB6460FD3503}" type="slidenum">
              <a:rPr lang="en-US" altLang="zh-CN" sz="1800" dirty="0">
                <a:latin typeface="Tahoma" panose="020B0604030504040204" pitchFamily="34" charset="0"/>
              </a:rPr>
            </a:fld>
            <a:endParaRPr lang="en-US" altLang="zh-CN" sz="1800" dirty="0">
              <a:latin typeface="Tahoma" panose="020B0604030504040204" pitchFamily="34" charset="0"/>
            </a:endParaRPr>
          </a:p>
        </p:txBody>
      </p:sp>
      <p:sp>
        <p:nvSpPr>
          <p:cNvPr id="12185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2185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/>
            <a:fld id="{9A0DB2DC-4C9A-4742-B13C-FB6460FD3503}" type="slidenum">
              <a:rPr lang="en-US" altLang="zh-CN" sz="1800" dirty="0">
                <a:latin typeface="Tahoma" panose="020B0604030504040204" pitchFamily="34" charset="0"/>
              </a:rPr>
            </a:fld>
            <a:endParaRPr lang="en-US" altLang="zh-CN" sz="1800" dirty="0">
              <a:latin typeface="Tahoma" panose="020B0604030504040204" pitchFamily="34" charset="0"/>
            </a:endParaRPr>
          </a:p>
        </p:txBody>
      </p:sp>
      <p:sp>
        <p:nvSpPr>
          <p:cNvPr id="12390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2390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/>
            <a:fld id="{9A0DB2DC-4C9A-4742-B13C-FB6460FD3503}" type="slidenum">
              <a:rPr lang="en-US" altLang="zh-CN" sz="1800" dirty="0">
                <a:latin typeface="Tahoma" panose="020B0604030504040204" pitchFamily="34" charset="0"/>
              </a:rPr>
            </a:fld>
            <a:endParaRPr lang="en-US" altLang="zh-CN" sz="1800" dirty="0">
              <a:latin typeface="Tahoma" panose="020B0604030504040204" pitchFamily="34" charset="0"/>
            </a:endParaRPr>
          </a:p>
        </p:txBody>
      </p:sp>
      <p:sp>
        <p:nvSpPr>
          <p:cNvPr id="12595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2595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/>
            <a:fld id="{9A0DB2DC-4C9A-4742-B13C-FB6460FD3503}" type="slidenum">
              <a:rPr lang="en-US" altLang="zh-CN" sz="1800" dirty="0">
                <a:latin typeface="Tahoma" panose="020B0604030504040204" pitchFamily="34" charset="0"/>
              </a:rPr>
            </a:fld>
            <a:endParaRPr lang="en-US" altLang="zh-CN" sz="1800" dirty="0">
              <a:latin typeface="Tahoma" panose="020B0604030504040204" pitchFamily="34" charset="0"/>
            </a:endParaRPr>
          </a:p>
        </p:txBody>
      </p:sp>
      <p:sp>
        <p:nvSpPr>
          <p:cNvPr id="12800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2800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/>
            <a:fld id="{9A0DB2DC-4C9A-4742-B13C-FB6460FD3503}" type="slidenum">
              <a:rPr lang="en-US" altLang="zh-CN" sz="1800" dirty="0">
                <a:latin typeface="Tahoma" panose="020B0604030504040204" pitchFamily="34" charset="0"/>
              </a:rPr>
            </a:fld>
            <a:endParaRPr lang="en-US" altLang="zh-CN" sz="1800" dirty="0">
              <a:latin typeface="Tahoma" panose="020B0604030504040204" pitchFamily="34" charset="0"/>
            </a:endParaRPr>
          </a:p>
        </p:txBody>
      </p:sp>
      <p:sp>
        <p:nvSpPr>
          <p:cNvPr id="13005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3005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41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/>
            <a:fld id="{9A0DB2DC-4C9A-4742-B13C-FB6460FD3503}" type="slidenum">
              <a:rPr lang="en-US" altLang="zh-CN" sz="1800" dirty="0">
                <a:latin typeface="Tahoma" panose="020B0604030504040204" pitchFamily="34" charset="0"/>
              </a:rPr>
            </a:fld>
            <a:endParaRPr lang="en-US" altLang="zh-CN" sz="1800" dirty="0">
              <a:latin typeface="Tahoma" panose="020B0604030504040204" pitchFamily="34" charset="0"/>
            </a:endParaRPr>
          </a:p>
        </p:txBody>
      </p:sp>
      <p:sp>
        <p:nvSpPr>
          <p:cNvPr id="13414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3414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/>
            <a:fld id="{9A0DB2DC-4C9A-4742-B13C-FB6460FD3503}" type="slidenum">
              <a:rPr lang="en-US" altLang="zh-CN" sz="1800" dirty="0">
                <a:latin typeface="Tahoma" panose="020B0604030504040204" pitchFamily="34" charset="0"/>
              </a:rPr>
            </a:fld>
            <a:endParaRPr lang="en-US" altLang="zh-CN" sz="1800" dirty="0">
              <a:latin typeface="Tahoma" panose="020B0604030504040204" pitchFamily="34" charset="0"/>
            </a:endParaRPr>
          </a:p>
        </p:txBody>
      </p:sp>
      <p:sp>
        <p:nvSpPr>
          <p:cNvPr id="13619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3619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2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/>
            <a:fld id="{9A0DB2DC-4C9A-4742-B13C-FB6460FD3503}" type="slidenum">
              <a:rPr lang="en-US" altLang="zh-CN" sz="1800" dirty="0">
                <a:latin typeface="Tahoma" panose="020B0604030504040204" pitchFamily="34" charset="0"/>
              </a:rPr>
            </a:fld>
            <a:endParaRPr lang="en-US" altLang="zh-CN" sz="1800" dirty="0">
              <a:latin typeface="Tahoma" panose="020B0604030504040204" pitchFamily="34" charset="0"/>
            </a:endParaRPr>
          </a:p>
        </p:txBody>
      </p:sp>
      <p:sp>
        <p:nvSpPr>
          <p:cNvPr id="13824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3824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/>
            <a:fld id="{9A0DB2DC-4C9A-4742-B13C-FB6460FD3503}" type="slidenum">
              <a:rPr lang="en-US" altLang="zh-CN" sz="1800" dirty="0">
                <a:latin typeface="Tahoma" panose="020B0604030504040204" pitchFamily="34" charset="0"/>
              </a:rPr>
            </a:fld>
            <a:endParaRPr lang="en-US" altLang="zh-CN" sz="1800" dirty="0">
              <a:latin typeface="Tahoma" panose="020B0604030504040204" pitchFamily="34" charset="0"/>
            </a:endParaRPr>
          </a:p>
        </p:txBody>
      </p:sp>
      <p:sp>
        <p:nvSpPr>
          <p:cNvPr id="5222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222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/>
            <a:fld id="{9A0DB2DC-4C9A-4742-B13C-FB6460FD3503}" type="slidenum">
              <a:rPr lang="en-US" altLang="zh-CN" sz="1800" dirty="0">
                <a:latin typeface="Tahoma" panose="020B0604030504040204" pitchFamily="34" charset="0"/>
              </a:rPr>
            </a:fld>
            <a:endParaRPr lang="en-US" altLang="zh-CN" sz="1800" dirty="0">
              <a:latin typeface="Tahoma" panose="020B0604030504040204" pitchFamily="34" charset="0"/>
            </a:endParaRPr>
          </a:p>
        </p:txBody>
      </p:sp>
      <p:sp>
        <p:nvSpPr>
          <p:cNvPr id="14029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4029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23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/>
            <a:fld id="{9A0DB2DC-4C9A-4742-B13C-FB6460FD3503}" type="slidenum">
              <a:rPr lang="en-US" altLang="zh-CN" sz="1800" dirty="0">
                <a:latin typeface="Tahoma" panose="020B0604030504040204" pitchFamily="34" charset="0"/>
              </a:rPr>
            </a:fld>
            <a:endParaRPr lang="en-US" altLang="zh-CN" sz="1800" dirty="0">
              <a:latin typeface="Tahoma" panose="020B0604030504040204" pitchFamily="34" charset="0"/>
            </a:endParaRPr>
          </a:p>
        </p:txBody>
      </p:sp>
      <p:sp>
        <p:nvSpPr>
          <p:cNvPr id="14233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4233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43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/>
            <a:fld id="{9A0DB2DC-4C9A-4742-B13C-FB6460FD3503}" type="slidenum">
              <a:rPr lang="en-US" altLang="zh-CN" sz="1800" dirty="0">
                <a:latin typeface="Tahoma" panose="020B0604030504040204" pitchFamily="34" charset="0"/>
              </a:rPr>
            </a:fld>
            <a:endParaRPr lang="en-US" altLang="zh-CN" sz="1800" dirty="0">
              <a:latin typeface="Tahoma" panose="020B0604030504040204" pitchFamily="34" charset="0"/>
            </a:endParaRPr>
          </a:p>
        </p:txBody>
      </p:sp>
      <p:sp>
        <p:nvSpPr>
          <p:cNvPr id="14438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4438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64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/>
            <a:fld id="{9A0DB2DC-4C9A-4742-B13C-FB6460FD3503}" type="slidenum">
              <a:rPr lang="en-US" altLang="zh-CN" sz="1800" dirty="0">
                <a:latin typeface="Tahoma" panose="020B0604030504040204" pitchFamily="34" charset="0"/>
              </a:rPr>
            </a:fld>
            <a:endParaRPr lang="en-US" altLang="zh-CN" sz="1800" dirty="0">
              <a:latin typeface="Tahoma" panose="020B0604030504040204" pitchFamily="34" charset="0"/>
            </a:endParaRPr>
          </a:p>
        </p:txBody>
      </p:sp>
      <p:sp>
        <p:nvSpPr>
          <p:cNvPr id="14643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4643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84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/>
            <a:fld id="{9A0DB2DC-4C9A-4742-B13C-FB6460FD3503}" type="slidenum">
              <a:rPr lang="en-US" altLang="zh-CN" sz="1800" dirty="0">
                <a:latin typeface="Tahoma" panose="020B0604030504040204" pitchFamily="34" charset="0"/>
              </a:rPr>
            </a:fld>
            <a:endParaRPr lang="en-US" altLang="zh-CN" sz="1800" dirty="0">
              <a:latin typeface="Tahoma" panose="020B0604030504040204" pitchFamily="34" charset="0"/>
            </a:endParaRPr>
          </a:p>
        </p:txBody>
      </p:sp>
      <p:sp>
        <p:nvSpPr>
          <p:cNvPr id="14848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4848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05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/>
            <a:fld id="{9A0DB2DC-4C9A-4742-B13C-FB6460FD3503}" type="slidenum">
              <a:rPr lang="en-US" altLang="zh-CN" sz="1800" dirty="0">
                <a:latin typeface="Tahoma" panose="020B0604030504040204" pitchFamily="34" charset="0"/>
              </a:rPr>
            </a:fld>
            <a:endParaRPr lang="en-US" altLang="zh-CN" sz="1800" dirty="0">
              <a:latin typeface="Tahoma" panose="020B0604030504040204" pitchFamily="34" charset="0"/>
            </a:endParaRPr>
          </a:p>
        </p:txBody>
      </p:sp>
      <p:sp>
        <p:nvSpPr>
          <p:cNvPr id="15053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5053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25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/>
            <a:fld id="{9A0DB2DC-4C9A-4742-B13C-FB6460FD3503}" type="slidenum">
              <a:rPr lang="en-US" altLang="zh-CN" sz="1800" dirty="0">
                <a:latin typeface="Tahoma" panose="020B0604030504040204" pitchFamily="34" charset="0"/>
              </a:rPr>
            </a:fld>
            <a:endParaRPr lang="en-US" altLang="zh-CN" sz="1800" dirty="0">
              <a:latin typeface="Tahoma" panose="020B0604030504040204" pitchFamily="34" charset="0"/>
            </a:endParaRPr>
          </a:p>
        </p:txBody>
      </p:sp>
      <p:sp>
        <p:nvSpPr>
          <p:cNvPr id="15257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5257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/>
            <a:fld id="{9A0DB2DC-4C9A-4742-B13C-FB6460FD3503}" type="slidenum">
              <a:rPr lang="en-US" altLang="zh-CN" sz="1800" dirty="0">
                <a:latin typeface="Tahoma" panose="020B0604030504040204" pitchFamily="34" charset="0"/>
              </a:rPr>
            </a:fld>
            <a:endParaRPr lang="en-US" altLang="zh-CN" sz="1800" dirty="0">
              <a:latin typeface="Tahoma" panose="020B0604030504040204" pitchFamily="34" charset="0"/>
            </a:endParaRPr>
          </a:p>
        </p:txBody>
      </p:sp>
      <p:sp>
        <p:nvSpPr>
          <p:cNvPr id="15462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5462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66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/>
            <a:fld id="{9A0DB2DC-4C9A-4742-B13C-FB6460FD3503}" type="slidenum">
              <a:rPr lang="en-US" altLang="zh-CN" sz="1800" dirty="0">
                <a:latin typeface="Tahoma" panose="020B0604030504040204" pitchFamily="34" charset="0"/>
              </a:rPr>
            </a:fld>
            <a:endParaRPr lang="en-US" altLang="zh-CN" sz="1800" dirty="0">
              <a:latin typeface="Tahoma" panose="020B0604030504040204" pitchFamily="34" charset="0"/>
            </a:endParaRPr>
          </a:p>
        </p:txBody>
      </p:sp>
      <p:sp>
        <p:nvSpPr>
          <p:cNvPr id="15667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5667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87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/>
            <a:fld id="{9A0DB2DC-4C9A-4742-B13C-FB6460FD3503}" type="slidenum">
              <a:rPr lang="en-US" altLang="zh-CN" sz="1800" dirty="0">
                <a:latin typeface="Tahoma" panose="020B0604030504040204" pitchFamily="34" charset="0"/>
              </a:rPr>
            </a:fld>
            <a:endParaRPr lang="en-US" altLang="zh-CN" sz="1800" dirty="0">
              <a:latin typeface="Tahoma" panose="020B0604030504040204" pitchFamily="34" charset="0"/>
            </a:endParaRPr>
          </a:p>
        </p:txBody>
      </p:sp>
      <p:sp>
        <p:nvSpPr>
          <p:cNvPr id="15872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5872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/>
            <a:fld id="{9A0DB2DC-4C9A-4742-B13C-FB6460FD3503}" type="slidenum">
              <a:rPr lang="en-US" altLang="zh-CN" sz="1800" dirty="0">
                <a:latin typeface="Tahoma" panose="020B0604030504040204" pitchFamily="34" charset="0"/>
              </a:rPr>
            </a:fld>
            <a:endParaRPr lang="en-US" altLang="zh-CN" sz="1800" dirty="0">
              <a:latin typeface="Tahoma" panose="020B0604030504040204" pitchFamily="34" charset="0"/>
            </a:endParaRPr>
          </a:p>
        </p:txBody>
      </p:sp>
      <p:sp>
        <p:nvSpPr>
          <p:cNvPr id="5529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529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07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/>
            <a:fld id="{9A0DB2DC-4C9A-4742-B13C-FB6460FD3503}" type="slidenum">
              <a:rPr lang="en-US" altLang="zh-CN" sz="1800" dirty="0">
                <a:latin typeface="Tahoma" panose="020B0604030504040204" pitchFamily="34" charset="0"/>
              </a:rPr>
            </a:fld>
            <a:endParaRPr lang="en-US" altLang="zh-CN" sz="1800" dirty="0">
              <a:latin typeface="Tahoma" panose="020B0604030504040204" pitchFamily="34" charset="0"/>
            </a:endParaRPr>
          </a:p>
        </p:txBody>
      </p:sp>
      <p:sp>
        <p:nvSpPr>
          <p:cNvPr id="16077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6077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4865" name="幻灯片图像占位符 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64866" name="文本占位符 2"/>
          <p:cNvSpPr/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/>
            <a:fld id="{9A0DB2DC-4C9A-4742-B13C-FB6460FD3503}" type="slidenum">
              <a:rPr lang="en-US" altLang="zh-CN" sz="1800" dirty="0">
                <a:latin typeface="Tahoma" panose="020B0604030504040204" pitchFamily="34" charset="0"/>
              </a:rPr>
            </a:fld>
            <a:endParaRPr lang="en-US" altLang="zh-CN" sz="1800" dirty="0">
              <a:latin typeface="Tahoma" panose="020B0604030504040204" pitchFamily="34" charset="0"/>
            </a:endParaRPr>
          </a:p>
        </p:txBody>
      </p:sp>
      <p:sp>
        <p:nvSpPr>
          <p:cNvPr id="5734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734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/>
            <a:fld id="{9A0DB2DC-4C9A-4742-B13C-FB6460FD3503}" type="slidenum">
              <a:rPr lang="en-US" altLang="zh-CN" sz="1800" dirty="0">
                <a:latin typeface="Tahoma" panose="020B0604030504040204" pitchFamily="34" charset="0"/>
              </a:rPr>
            </a:fld>
            <a:endParaRPr lang="en-US" altLang="zh-CN" sz="1800" dirty="0">
              <a:latin typeface="Tahoma" panose="020B0604030504040204" pitchFamily="34" charset="0"/>
            </a:endParaRPr>
          </a:p>
        </p:txBody>
      </p:sp>
      <p:sp>
        <p:nvSpPr>
          <p:cNvPr id="5939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939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/>
            <a:fld id="{9A0DB2DC-4C9A-4742-B13C-FB6460FD3503}" type="slidenum">
              <a:rPr lang="en-US" altLang="zh-CN" sz="1800" dirty="0">
                <a:latin typeface="Tahoma" panose="020B0604030504040204" pitchFamily="34" charset="0"/>
              </a:rPr>
            </a:fld>
            <a:endParaRPr lang="en-US" altLang="zh-CN" sz="1800" dirty="0">
              <a:latin typeface="Tahoma" panose="020B0604030504040204" pitchFamily="34" charset="0"/>
            </a:endParaRPr>
          </a:p>
        </p:txBody>
      </p:sp>
      <p:sp>
        <p:nvSpPr>
          <p:cNvPr id="6144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144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indent="0" algn="r"/>
            <a:fld id="{9A0DB2DC-4C9A-4742-B13C-FB6460FD3503}" type="slidenum">
              <a:rPr lang="en-US" altLang="zh-CN" sz="1800" dirty="0">
                <a:latin typeface="Tahoma" panose="020B0604030504040204" pitchFamily="34" charset="0"/>
              </a:rPr>
            </a:fld>
            <a:endParaRPr lang="en-US" altLang="zh-CN" sz="1800" dirty="0">
              <a:latin typeface="Tahoma" panose="020B0604030504040204" pitchFamily="34" charset="0"/>
            </a:endParaRPr>
          </a:p>
        </p:txBody>
      </p:sp>
      <p:sp>
        <p:nvSpPr>
          <p:cNvPr id="6349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349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gradFill rotWithShape="0">
          <a:gsLst>
            <a:gs pos="0">
              <a:srgbClr val="FFEFD1">
                <a:alpha val="100000"/>
              </a:srgbClr>
            </a:gs>
            <a:gs pos="64999">
              <a:srgbClr val="F0EBD5">
                <a:alpha val="100000"/>
              </a:srgbClr>
            </a:gs>
            <a:gs pos="100000">
              <a:srgbClr val="D1C39F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099" name="Group 3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79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4101" name="Group 5"/>
              <p:cNvGrpSpPr/>
              <p:nvPr userDrawn="1"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4102" name="Line 6"/>
                <p:cNvSpPr/>
                <p:nvPr/>
              </p:nvSpPr>
              <p:spPr>
                <a:xfrm>
                  <a:off x="0" y="19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03" name="Line 7"/>
                <p:cNvSpPr/>
                <p:nvPr/>
              </p:nvSpPr>
              <p:spPr>
                <a:xfrm>
                  <a:off x="0" y="38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04" name="Line 8"/>
                <p:cNvSpPr/>
                <p:nvPr/>
              </p:nvSpPr>
              <p:spPr>
                <a:xfrm>
                  <a:off x="0" y="57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05" name="Line 9"/>
                <p:cNvSpPr/>
                <p:nvPr/>
              </p:nvSpPr>
              <p:spPr>
                <a:xfrm>
                  <a:off x="0" y="76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06" name="Line 10"/>
                <p:cNvSpPr/>
                <p:nvPr/>
              </p:nvSpPr>
              <p:spPr>
                <a:xfrm>
                  <a:off x="0" y="96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07" name="Line 11"/>
                <p:cNvSpPr/>
                <p:nvPr/>
              </p:nvSpPr>
              <p:spPr>
                <a:xfrm>
                  <a:off x="0" y="115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08" name="Line 12"/>
                <p:cNvSpPr/>
                <p:nvPr/>
              </p:nvSpPr>
              <p:spPr>
                <a:xfrm>
                  <a:off x="0" y="134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09" name="Line 13"/>
                <p:cNvSpPr/>
                <p:nvPr/>
              </p:nvSpPr>
              <p:spPr>
                <a:xfrm>
                  <a:off x="0" y="153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10" name="Line 14"/>
                <p:cNvSpPr/>
                <p:nvPr/>
              </p:nvSpPr>
              <p:spPr>
                <a:xfrm>
                  <a:off x="0" y="172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11" name="Line 15"/>
                <p:cNvSpPr/>
                <p:nvPr/>
              </p:nvSpPr>
              <p:spPr>
                <a:xfrm>
                  <a:off x="0" y="192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12" name="Line 16"/>
                <p:cNvSpPr/>
                <p:nvPr/>
              </p:nvSpPr>
              <p:spPr>
                <a:xfrm>
                  <a:off x="0" y="211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13" name="Line 17"/>
                <p:cNvSpPr/>
                <p:nvPr/>
              </p:nvSpPr>
              <p:spPr>
                <a:xfrm>
                  <a:off x="0" y="230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14" name="Line 18"/>
                <p:cNvSpPr/>
                <p:nvPr/>
              </p:nvSpPr>
              <p:spPr>
                <a:xfrm>
                  <a:off x="0" y="249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15" name="Line 19"/>
                <p:cNvSpPr/>
                <p:nvPr/>
              </p:nvSpPr>
              <p:spPr>
                <a:xfrm>
                  <a:off x="0" y="268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16" name="Line 20"/>
                <p:cNvSpPr/>
                <p:nvPr/>
              </p:nvSpPr>
              <p:spPr>
                <a:xfrm>
                  <a:off x="0" y="288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17" name="Line 21"/>
                <p:cNvSpPr/>
                <p:nvPr/>
              </p:nvSpPr>
              <p:spPr>
                <a:xfrm>
                  <a:off x="0" y="307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18" name="Line 22"/>
                <p:cNvSpPr/>
                <p:nvPr/>
              </p:nvSpPr>
              <p:spPr>
                <a:xfrm>
                  <a:off x="0" y="326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19" name="Line 23"/>
                <p:cNvSpPr/>
                <p:nvPr/>
              </p:nvSpPr>
              <p:spPr>
                <a:xfrm>
                  <a:off x="0" y="345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20" name="Line 24"/>
                <p:cNvSpPr/>
                <p:nvPr/>
              </p:nvSpPr>
              <p:spPr>
                <a:xfrm>
                  <a:off x="0" y="364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21" name="Line 25"/>
                <p:cNvSpPr/>
                <p:nvPr/>
              </p:nvSpPr>
              <p:spPr>
                <a:xfrm>
                  <a:off x="0" y="384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22" name="Line 26"/>
                <p:cNvSpPr/>
                <p:nvPr/>
              </p:nvSpPr>
              <p:spPr>
                <a:xfrm>
                  <a:off x="0" y="403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23" name="Line 27"/>
                <p:cNvSpPr/>
                <p:nvPr/>
              </p:nvSpPr>
              <p:spPr>
                <a:xfrm>
                  <a:off x="0" y="422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24" name="Line 28"/>
                <p:cNvSpPr/>
                <p:nvPr/>
              </p:nvSpPr>
              <p:spPr>
                <a:xfrm>
                  <a:off x="19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25" name="Line 29"/>
                <p:cNvSpPr/>
                <p:nvPr/>
              </p:nvSpPr>
              <p:spPr>
                <a:xfrm>
                  <a:off x="38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26" name="Line 30"/>
                <p:cNvSpPr/>
                <p:nvPr/>
              </p:nvSpPr>
              <p:spPr>
                <a:xfrm>
                  <a:off x="57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27" name="Line 31"/>
                <p:cNvSpPr/>
                <p:nvPr/>
              </p:nvSpPr>
              <p:spPr>
                <a:xfrm>
                  <a:off x="76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28" name="Line 32"/>
                <p:cNvSpPr/>
                <p:nvPr/>
              </p:nvSpPr>
              <p:spPr>
                <a:xfrm>
                  <a:off x="96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29" name="Line 33"/>
                <p:cNvSpPr/>
                <p:nvPr/>
              </p:nvSpPr>
              <p:spPr>
                <a:xfrm>
                  <a:off x="115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30" name="Line 34"/>
                <p:cNvSpPr/>
                <p:nvPr/>
              </p:nvSpPr>
              <p:spPr>
                <a:xfrm>
                  <a:off x="134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31" name="Line 35"/>
                <p:cNvSpPr/>
                <p:nvPr/>
              </p:nvSpPr>
              <p:spPr>
                <a:xfrm>
                  <a:off x="153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32" name="Line 36"/>
                <p:cNvSpPr/>
                <p:nvPr/>
              </p:nvSpPr>
              <p:spPr>
                <a:xfrm>
                  <a:off x="172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33" name="Line 37"/>
                <p:cNvSpPr/>
                <p:nvPr/>
              </p:nvSpPr>
              <p:spPr>
                <a:xfrm>
                  <a:off x="192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34" name="Line 38"/>
                <p:cNvSpPr/>
                <p:nvPr/>
              </p:nvSpPr>
              <p:spPr>
                <a:xfrm>
                  <a:off x="211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35" name="Line 39"/>
                <p:cNvSpPr/>
                <p:nvPr/>
              </p:nvSpPr>
              <p:spPr>
                <a:xfrm>
                  <a:off x="230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36" name="Line 40"/>
                <p:cNvSpPr/>
                <p:nvPr/>
              </p:nvSpPr>
              <p:spPr>
                <a:xfrm>
                  <a:off x="249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37" name="Line 41"/>
                <p:cNvSpPr/>
                <p:nvPr/>
              </p:nvSpPr>
              <p:spPr>
                <a:xfrm>
                  <a:off x="268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38" name="Line 42"/>
                <p:cNvSpPr/>
                <p:nvPr/>
              </p:nvSpPr>
              <p:spPr>
                <a:xfrm>
                  <a:off x="288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39" name="Line 43"/>
                <p:cNvSpPr/>
                <p:nvPr/>
              </p:nvSpPr>
              <p:spPr>
                <a:xfrm>
                  <a:off x="307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40" name="Line 44"/>
                <p:cNvSpPr/>
                <p:nvPr/>
              </p:nvSpPr>
              <p:spPr>
                <a:xfrm>
                  <a:off x="326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41" name="Line 45"/>
                <p:cNvSpPr/>
                <p:nvPr/>
              </p:nvSpPr>
              <p:spPr>
                <a:xfrm>
                  <a:off x="345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42" name="Line 46"/>
                <p:cNvSpPr/>
                <p:nvPr/>
              </p:nvSpPr>
              <p:spPr>
                <a:xfrm>
                  <a:off x="364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43" name="Line 47"/>
                <p:cNvSpPr/>
                <p:nvPr/>
              </p:nvSpPr>
              <p:spPr>
                <a:xfrm>
                  <a:off x="384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44" name="Line 48"/>
                <p:cNvSpPr/>
                <p:nvPr/>
              </p:nvSpPr>
              <p:spPr>
                <a:xfrm>
                  <a:off x="403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45" name="Line 49"/>
                <p:cNvSpPr/>
                <p:nvPr/>
              </p:nvSpPr>
              <p:spPr>
                <a:xfrm>
                  <a:off x="422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46" name="Line 50"/>
                <p:cNvSpPr/>
                <p:nvPr/>
              </p:nvSpPr>
              <p:spPr>
                <a:xfrm>
                  <a:off x="441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47" name="Line 51"/>
                <p:cNvSpPr/>
                <p:nvPr/>
              </p:nvSpPr>
              <p:spPr>
                <a:xfrm>
                  <a:off x="460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48" name="Line 52"/>
                <p:cNvSpPr/>
                <p:nvPr/>
              </p:nvSpPr>
              <p:spPr>
                <a:xfrm>
                  <a:off x="480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49" name="Line 53"/>
                <p:cNvSpPr/>
                <p:nvPr/>
              </p:nvSpPr>
              <p:spPr>
                <a:xfrm>
                  <a:off x="499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50" name="Line 54"/>
                <p:cNvSpPr/>
                <p:nvPr/>
              </p:nvSpPr>
              <p:spPr>
                <a:xfrm>
                  <a:off x="518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51" name="Line 55"/>
                <p:cNvSpPr/>
                <p:nvPr/>
              </p:nvSpPr>
              <p:spPr>
                <a:xfrm>
                  <a:off x="537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52" name="Line 56"/>
                <p:cNvSpPr/>
                <p:nvPr/>
              </p:nvSpPr>
              <p:spPr>
                <a:xfrm>
                  <a:off x="556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4153" name="Line 57"/>
              <p:cNvSpPr/>
              <p:nvPr/>
            </p:nvSpPr>
            <p:spPr>
              <a:xfrm>
                <a:off x="5568" y="0"/>
                <a:ext cx="0" cy="1488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154" name="Group 58"/>
            <p:cNvGrpSpPr/>
            <p:nvPr userDrawn="1"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4155" name="Line 59"/>
              <p:cNvSpPr/>
              <p:nvPr/>
            </p:nvSpPr>
            <p:spPr>
              <a:xfrm>
                <a:off x="506" y="559"/>
                <a:ext cx="0" cy="1796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56" name="Line 60"/>
              <p:cNvSpPr/>
              <p:nvPr/>
            </p:nvSpPr>
            <p:spPr>
              <a:xfrm flipH="1" flipV="1">
                <a:off x="3" y="1924"/>
                <a:ext cx="3211" cy="1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57" name="Line 61"/>
              <p:cNvSpPr/>
              <p:nvPr/>
            </p:nvSpPr>
            <p:spPr>
              <a:xfrm flipH="1" flipV="1">
                <a:off x="384" y="938"/>
                <a:ext cx="3811" cy="1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58" name="Arc 62"/>
              <p:cNvSpPr/>
              <p:nvPr/>
            </p:nvSpPr>
            <p:spPr>
              <a:xfrm rot="-5400000" flipH="1">
                <a:off x="416" y="851"/>
                <a:ext cx="156" cy="1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43195" h="43200" fill="none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4159" name="Group 63"/>
            <p:cNvGrpSpPr/>
            <p:nvPr userDrawn="1"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4160" name="Line 64"/>
              <p:cNvSpPr/>
              <p:nvPr/>
            </p:nvSpPr>
            <p:spPr>
              <a:xfrm flipV="1">
                <a:off x="1480" y="3442"/>
                <a:ext cx="3808" cy="0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61" name="Line 65"/>
              <p:cNvSpPr/>
              <p:nvPr/>
            </p:nvSpPr>
            <p:spPr>
              <a:xfrm flipH="1">
                <a:off x="5172" y="1952"/>
                <a:ext cx="0" cy="1812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62" name="Arc 66"/>
              <p:cNvSpPr/>
              <p:nvPr/>
            </p:nvSpPr>
            <p:spPr>
              <a:xfrm rot="5400000">
                <a:off x="5087" y="3338"/>
                <a:ext cx="156" cy="1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43195" h="43200" fill="none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6457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 fontAlgn="base"/>
            <a:r>
              <a:rPr lang="zh-CN" altLang="en-US" strike="noStrike" noProof="0" smtClean="0"/>
              <a:t>单击此处编辑母版标题样式</a:t>
            </a:r>
            <a:endParaRPr lang="zh-CN" altLang="en-US" strike="noStrike" noProof="0" smtClean="0"/>
          </a:p>
        </p:txBody>
      </p:sp>
      <p:sp>
        <p:nvSpPr>
          <p:cNvPr id="6458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 fontAlgn="base"/>
            <a:r>
              <a:rPr lang="zh-CN" altLang="en-US" strike="noStrike" noProof="0" smtClean="0"/>
              <a:t>单击此处编辑母版副标题样式</a:t>
            </a:r>
            <a:endParaRPr lang="zh-CN" altLang="en-US" strike="noStrike" noProof="0" smtClean="0"/>
          </a:p>
        </p:txBody>
      </p:sp>
      <p:sp>
        <p:nvSpPr>
          <p:cNvPr id="133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en-US" altLang="zh-CN" sz="14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gradFill rotWithShape="0">
          <a:gsLst>
            <a:gs pos="0">
              <a:srgbClr val="FFEFD1">
                <a:alpha val="100000"/>
              </a:srgbClr>
            </a:gs>
            <a:gs pos="64999">
              <a:srgbClr val="F0EBD5">
                <a:alpha val="100000"/>
              </a:srgbClr>
            </a:gs>
            <a:gs pos="100000">
              <a:srgbClr val="D1C39F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8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en-US" altLang="zh-CN" sz="14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bg>
      <p:bgPr>
        <a:gradFill rotWithShape="0">
          <a:gsLst>
            <a:gs pos="0">
              <a:srgbClr val="FFEFD1">
                <a:alpha val="100000"/>
              </a:srgbClr>
            </a:gs>
            <a:gs pos="64999">
              <a:srgbClr val="F0EBD5">
                <a:alpha val="100000"/>
              </a:srgbClr>
            </a:gs>
            <a:gs pos="100000">
              <a:srgbClr val="D1C39F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8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en-US" altLang="zh-CN" sz="14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 showMasterSp="0">
  <p:cSld name="标题，文本与两项内容">
    <p:bg>
      <p:bgPr>
        <a:gradFill rotWithShape="0">
          <a:gsLst>
            <a:gs pos="0">
              <a:srgbClr val="FFEFD1">
                <a:alpha val="100000"/>
              </a:srgbClr>
            </a:gs>
            <a:gs pos="64999">
              <a:srgbClr val="F0EBD5">
                <a:alpha val="100000"/>
              </a:srgbClr>
            </a:gs>
            <a:gs pos="100000">
              <a:srgbClr val="D1C39F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8" name="Rectangle 65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Rectangle 66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en-US" altLang="zh-CN" sz="14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 showMasterSp="0">
  <p:cSld name="标题，文本与内容">
    <p:bg>
      <p:bgPr>
        <a:gradFill rotWithShape="0">
          <a:gsLst>
            <a:gs pos="0">
              <a:srgbClr val="FFEFD1">
                <a:alpha val="100000"/>
              </a:srgbClr>
            </a:gs>
            <a:gs pos="64999">
              <a:srgbClr val="F0EBD5">
                <a:alpha val="100000"/>
              </a:srgbClr>
            </a:gs>
            <a:gs pos="100000">
              <a:srgbClr val="D1C39F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8" name="Rectangle 65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en-US" altLang="zh-CN" sz="14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gradFill rotWithShape="0">
          <a:gsLst>
            <a:gs pos="0">
              <a:srgbClr val="FFEFD1">
                <a:alpha val="100000"/>
              </a:srgbClr>
            </a:gs>
            <a:gs pos="64999">
              <a:srgbClr val="F0EBD5">
                <a:alpha val="100000"/>
              </a:srgbClr>
            </a:gs>
            <a:gs pos="100000">
              <a:srgbClr val="D1C39F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7411" name="Group 3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79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7413" name="Group 5"/>
              <p:cNvGrpSpPr/>
              <p:nvPr userDrawn="1"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7414" name="Line 6"/>
                <p:cNvSpPr/>
                <p:nvPr/>
              </p:nvSpPr>
              <p:spPr>
                <a:xfrm>
                  <a:off x="0" y="19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15" name="Line 7"/>
                <p:cNvSpPr/>
                <p:nvPr/>
              </p:nvSpPr>
              <p:spPr>
                <a:xfrm>
                  <a:off x="0" y="38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16" name="Line 8"/>
                <p:cNvSpPr/>
                <p:nvPr/>
              </p:nvSpPr>
              <p:spPr>
                <a:xfrm>
                  <a:off x="0" y="57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17" name="Line 9"/>
                <p:cNvSpPr/>
                <p:nvPr/>
              </p:nvSpPr>
              <p:spPr>
                <a:xfrm>
                  <a:off x="0" y="76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18" name="Line 10"/>
                <p:cNvSpPr/>
                <p:nvPr/>
              </p:nvSpPr>
              <p:spPr>
                <a:xfrm>
                  <a:off x="0" y="96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19" name="Line 11"/>
                <p:cNvSpPr/>
                <p:nvPr/>
              </p:nvSpPr>
              <p:spPr>
                <a:xfrm>
                  <a:off x="0" y="115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20" name="Line 12"/>
                <p:cNvSpPr/>
                <p:nvPr/>
              </p:nvSpPr>
              <p:spPr>
                <a:xfrm>
                  <a:off x="0" y="134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21" name="Line 13"/>
                <p:cNvSpPr/>
                <p:nvPr/>
              </p:nvSpPr>
              <p:spPr>
                <a:xfrm>
                  <a:off x="0" y="153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22" name="Line 14"/>
                <p:cNvSpPr/>
                <p:nvPr/>
              </p:nvSpPr>
              <p:spPr>
                <a:xfrm>
                  <a:off x="0" y="172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23" name="Line 15"/>
                <p:cNvSpPr/>
                <p:nvPr/>
              </p:nvSpPr>
              <p:spPr>
                <a:xfrm>
                  <a:off x="0" y="192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24" name="Line 16"/>
                <p:cNvSpPr/>
                <p:nvPr/>
              </p:nvSpPr>
              <p:spPr>
                <a:xfrm>
                  <a:off x="0" y="211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25" name="Line 17"/>
                <p:cNvSpPr/>
                <p:nvPr/>
              </p:nvSpPr>
              <p:spPr>
                <a:xfrm>
                  <a:off x="0" y="230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26" name="Line 18"/>
                <p:cNvSpPr/>
                <p:nvPr/>
              </p:nvSpPr>
              <p:spPr>
                <a:xfrm>
                  <a:off x="0" y="249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27" name="Line 19"/>
                <p:cNvSpPr/>
                <p:nvPr/>
              </p:nvSpPr>
              <p:spPr>
                <a:xfrm>
                  <a:off x="0" y="268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28" name="Line 20"/>
                <p:cNvSpPr/>
                <p:nvPr/>
              </p:nvSpPr>
              <p:spPr>
                <a:xfrm>
                  <a:off x="0" y="288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29" name="Line 21"/>
                <p:cNvSpPr/>
                <p:nvPr/>
              </p:nvSpPr>
              <p:spPr>
                <a:xfrm>
                  <a:off x="0" y="307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30" name="Line 22"/>
                <p:cNvSpPr/>
                <p:nvPr/>
              </p:nvSpPr>
              <p:spPr>
                <a:xfrm>
                  <a:off x="0" y="326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31" name="Line 23"/>
                <p:cNvSpPr/>
                <p:nvPr/>
              </p:nvSpPr>
              <p:spPr>
                <a:xfrm>
                  <a:off x="0" y="345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32" name="Line 24"/>
                <p:cNvSpPr/>
                <p:nvPr/>
              </p:nvSpPr>
              <p:spPr>
                <a:xfrm>
                  <a:off x="0" y="364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33" name="Line 25"/>
                <p:cNvSpPr/>
                <p:nvPr/>
              </p:nvSpPr>
              <p:spPr>
                <a:xfrm>
                  <a:off x="0" y="384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34" name="Line 26"/>
                <p:cNvSpPr/>
                <p:nvPr/>
              </p:nvSpPr>
              <p:spPr>
                <a:xfrm>
                  <a:off x="0" y="403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35" name="Line 27"/>
                <p:cNvSpPr/>
                <p:nvPr/>
              </p:nvSpPr>
              <p:spPr>
                <a:xfrm>
                  <a:off x="0" y="422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36" name="Line 28"/>
                <p:cNvSpPr/>
                <p:nvPr/>
              </p:nvSpPr>
              <p:spPr>
                <a:xfrm>
                  <a:off x="19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37" name="Line 29"/>
                <p:cNvSpPr/>
                <p:nvPr/>
              </p:nvSpPr>
              <p:spPr>
                <a:xfrm>
                  <a:off x="38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38" name="Line 30"/>
                <p:cNvSpPr/>
                <p:nvPr/>
              </p:nvSpPr>
              <p:spPr>
                <a:xfrm>
                  <a:off x="57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39" name="Line 31"/>
                <p:cNvSpPr/>
                <p:nvPr/>
              </p:nvSpPr>
              <p:spPr>
                <a:xfrm>
                  <a:off x="76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40" name="Line 32"/>
                <p:cNvSpPr/>
                <p:nvPr/>
              </p:nvSpPr>
              <p:spPr>
                <a:xfrm>
                  <a:off x="96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41" name="Line 33"/>
                <p:cNvSpPr/>
                <p:nvPr/>
              </p:nvSpPr>
              <p:spPr>
                <a:xfrm>
                  <a:off x="115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42" name="Line 34"/>
                <p:cNvSpPr/>
                <p:nvPr/>
              </p:nvSpPr>
              <p:spPr>
                <a:xfrm>
                  <a:off x="134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43" name="Line 35"/>
                <p:cNvSpPr/>
                <p:nvPr/>
              </p:nvSpPr>
              <p:spPr>
                <a:xfrm>
                  <a:off x="153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44" name="Line 36"/>
                <p:cNvSpPr/>
                <p:nvPr/>
              </p:nvSpPr>
              <p:spPr>
                <a:xfrm>
                  <a:off x="172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45" name="Line 37"/>
                <p:cNvSpPr/>
                <p:nvPr/>
              </p:nvSpPr>
              <p:spPr>
                <a:xfrm>
                  <a:off x="192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46" name="Line 38"/>
                <p:cNvSpPr/>
                <p:nvPr/>
              </p:nvSpPr>
              <p:spPr>
                <a:xfrm>
                  <a:off x="211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47" name="Line 39"/>
                <p:cNvSpPr/>
                <p:nvPr/>
              </p:nvSpPr>
              <p:spPr>
                <a:xfrm>
                  <a:off x="230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48" name="Line 40"/>
                <p:cNvSpPr/>
                <p:nvPr/>
              </p:nvSpPr>
              <p:spPr>
                <a:xfrm>
                  <a:off x="249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49" name="Line 41"/>
                <p:cNvSpPr/>
                <p:nvPr/>
              </p:nvSpPr>
              <p:spPr>
                <a:xfrm>
                  <a:off x="268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50" name="Line 42"/>
                <p:cNvSpPr/>
                <p:nvPr/>
              </p:nvSpPr>
              <p:spPr>
                <a:xfrm>
                  <a:off x="288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51" name="Line 43"/>
                <p:cNvSpPr/>
                <p:nvPr/>
              </p:nvSpPr>
              <p:spPr>
                <a:xfrm>
                  <a:off x="307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52" name="Line 44"/>
                <p:cNvSpPr/>
                <p:nvPr/>
              </p:nvSpPr>
              <p:spPr>
                <a:xfrm>
                  <a:off x="326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53" name="Line 45"/>
                <p:cNvSpPr/>
                <p:nvPr/>
              </p:nvSpPr>
              <p:spPr>
                <a:xfrm>
                  <a:off x="345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54" name="Line 46"/>
                <p:cNvSpPr/>
                <p:nvPr/>
              </p:nvSpPr>
              <p:spPr>
                <a:xfrm>
                  <a:off x="364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55" name="Line 47"/>
                <p:cNvSpPr/>
                <p:nvPr/>
              </p:nvSpPr>
              <p:spPr>
                <a:xfrm>
                  <a:off x="384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56" name="Line 48"/>
                <p:cNvSpPr/>
                <p:nvPr/>
              </p:nvSpPr>
              <p:spPr>
                <a:xfrm>
                  <a:off x="403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57" name="Line 49"/>
                <p:cNvSpPr/>
                <p:nvPr/>
              </p:nvSpPr>
              <p:spPr>
                <a:xfrm>
                  <a:off x="422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58" name="Line 50"/>
                <p:cNvSpPr/>
                <p:nvPr/>
              </p:nvSpPr>
              <p:spPr>
                <a:xfrm>
                  <a:off x="441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59" name="Line 51"/>
                <p:cNvSpPr/>
                <p:nvPr/>
              </p:nvSpPr>
              <p:spPr>
                <a:xfrm>
                  <a:off x="460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60" name="Line 52"/>
                <p:cNvSpPr/>
                <p:nvPr/>
              </p:nvSpPr>
              <p:spPr>
                <a:xfrm>
                  <a:off x="480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61" name="Line 53"/>
                <p:cNvSpPr/>
                <p:nvPr/>
              </p:nvSpPr>
              <p:spPr>
                <a:xfrm>
                  <a:off x="499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62" name="Line 54"/>
                <p:cNvSpPr/>
                <p:nvPr/>
              </p:nvSpPr>
              <p:spPr>
                <a:xfrm>
                  <a:off x="518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63" name="Line 55"/>
                <p:cNvSpPr/>
                <p:nvPr/>
              </p:nvSpPr>
              <p:spPr>
                <a:xfrm>
                  <a:off x="537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464" name="Line 56"/>
                <p:cNvSpPr/>
                <p:nvPr/>
              </p:nvSpPr>
              <p:spPr>
                <a:xfrm>
                  <a:off x="556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7465" name="Line 57"/>
              <p:cNvSpPr/>
              <p:nvPr/>
            </p:nvSpPr>
            <p:spPr>
              <a:xfrm>
                <a:off x="5568" y="0"/>
                <a:ext cx="0" cy="1488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7466" name="Group 58"/>
            <p:cNvGrpSpPr/>
            <p:nvPr userDrawn="1"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7467" name="Line 59"/>
              <p:cNvSpPr/>
              <p:nvPr/>
            </p:nvSpPr>
            <p:spPr>
              <a:xfrm>
                <a:off x="506" y="559"/>
                <a:ext cx="0" cy="1796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7468" name="Line 60"/>
              <p:cNvSpPr/>
              <p:nvPr/>
            </p:nvSpPr>
            <p:spPr>
              <a:xfrm flipH="1" flipV="1">
                <a:off x="3" y="1924"/>
                <a:ext cx="3211" cy="1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7469" name="Line 61"/>
              <p:cNvSpPr/>
              <p:nvPr/>
            </p:nvSpPr>
            <p:spPr>
              <a:xfrm flipH="1" flipV="1">
                <a:off x="384" y="938"/>
                <a:ext cx="3811" cy="1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7470" name="Arc 62"/>
              <p:cNvSpPr/>
              <p:nvPr/>
            </p:nvSpPr>
            <p:spPr>
              <a:xfrm rot="-5400000" flipH="1">
                <a:off x="416" y="851"/>
                <a:ext cx="156" cy="1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43195" h="43200" fill="none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7471" name="Group 63"/>
            <p:cNvGrpSpPr/>
            <p:nvPr userDrawn="1"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17472" name="Line 64"/>
              <p:cNvSpPr/>
              <p:nvPr/>
            </p:nvSpPr>
            <p:spPr>
              <a:xfrm flipV="1">
                <a:off x="1480" y="3442"/>
                <a:ext cx="3808" cy="0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7473" name="Line 65"/>
              <p:cNvSpPr/>
              <p:nvPr/>
            </p:nvSpPr>
            <p:spPr>
              <a:xfrm flipH="1">
                <a:off x="5172" y="1952"/>
                <a:ext cx="0" cy="1812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7474" name="Arc 66"/>
              <p:cNvSpPr/>
              <p:nvPr/>
            </p:nvSpPr>
            <p:spPr>
              <a:xfrm rot="5400000">
                <a:off x="5087" y="3338"/>
                <a:ext cx="156" cy="1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43195" h="43200" fill="none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6457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 fontAlgn="base"/>
            <a:r>
              <a:rPr lang="zh-CN" altLang="en-US" strike="noStrike" noProof="0" smtClean="0"/>
              <a:t>单击此处编辑母版标题样式</a:t>
            </a:r>
            <a:endParaRPr lang="zh-CN" altLang="en-US" strike="noStrike" noProof="0" smtClean="0"/>
          </a:p>
        </p:txBody>
      </p:sp>
      <p:sp>
        <p:nvSpPr>
          <p:cNvPr id="6458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 fontAlgn="base"/>
            <a:r>
              <a:rPr lang="zh-CN" altLang="en-US" strike="noStrike" noProof="0" smtClean="0"/>
              <a:t>单击此处编辑母版副标题样式</a:t>
            </a:r>
            <a:endParaRPr lang="zh-CN" altLang="en-US" strike="noStrike" noProof="0" smtClean="0"/>
          </a:p>
        </p:txBody>
      </p:sp>
      <p:sp>
        <p:nvSpPr>
          <p:cNvPr id="133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en-US" altLang="zh-CN" sz="14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gradFill rotWithShape="0">
          <a:gsLst>
            <a:gs pos="0">
              <a:srgbClr val="FFEFD1">
                <a:alpha val="100000"/>
              </a:srgbClr>
            </a:gs>
            <a:gs pos="64999">
              <a:srgbClr val="F0EBD5">
                <a:alpha val="100000"/>
              </a:srgbClr>
            </a:gs>
            <a:gs pos="100000">
              <a:srgbClr val="D1C39F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8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en-US" altLang="zh-CN" sz="14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gradFill rotWithShape="0">
          <a:gsLst>
            <a:gs pos="0">
              <a:srgbClr val="FFEFD1">
                <a:alpha val="100000"/>
              </a:srgbClr>
            </a:gs>
            <a:gs pos="64999">
              <a:srgbClr val="F0EBD5">
                <a:alpha val="100000"/>
              </a:srgbClr>
            </a:gs>
            <a:gs pos="100000">
              <a:srgbClr val="D1C39F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8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en-US" altLang="zh-CN" sz="14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gradFill rotWithShape="0">
          <a:gsLst>
            <a:gs pos="0">
              <a:srgbClr val="FFEFD1">
                <a:alpha val="100000"/>
              </a:srgbClr>
            </a:gs>
            <a:gs pos="64999">
              <a:srgbClr val="F0EBD5">
                <a:alpha val="100000"/>
              </a:srgbClr>
            </a:gs>
            <a:gs pos="100000">
              <a:srgbClr val="D1C39F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8" name="Rectangle 65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en-US" altLang="zh-CN" sz="14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gradFill rotWithShape="0">
          <a:gsLst>
            <a:gs pos="0">
              <a:srgbClr val="FFEFD1">
                <a:alpha val="100000"/>
              </a:srgbClr>
            </a:gs>
            <a:gs pos="64999">
              <a:srgbClr val="F0EBD5">
                <a:alpha val="100000"/>
              </a:srgbClr>
            </a:gs>
            <a:gs pos="100000">
              <a:srgbClr val="D1C39F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8" name="Rectangle 65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Rectangle 66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Rectangle 67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en-US" altLang="zh-CN" sz="14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gradFill rotWithShape="0">
          <a:gsLst>
            <a:gs pos="0">
              <a:srgbClr val="FFEFD1">
                <a:alpha val="100000"/>
              </a:srgbClr>
            </a:gs>
            <a:gs pos="64999">
              <a:srgbClr val="F0EBD5">
                <a:alpha val="100000"/>
              </a:srgbClr>
            </a:gs>
            <a:gs pos="100000">
              <a:srgbClr val="D1C39F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68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en-US" altLang="zh-CN" sz="14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gradFill rotWithShape="0">
          <a:gsLst>
            <a:gs pos="0">
              <a:srgbClr val="FFEFD1">
                <a:alpha val="100000"/>
              </a:srgbClr>
            </a:gs>
            <a:gs pos="64999">
              <a:srgbClr val="F0EBD5">
                <a:alpha val="100000"/>
              </a:srgbClr>
            </a:gs>
            <a:gs pos="100000">
              <a:srgbClr val="D1C39F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8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en-US" altLang="zh-CN" sz="14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gradFill rotWithShape="0">
          <a:gsLst>
            <a:gs pos="0">
              <a:srgbClr val="FFEFD1">
                <a:alpha val="100000"/>
              </a:srgbClr>
            </a:gs>
            <a:gs pos="64999">
              <a:srgbClr val="F0EBD5">
                <a:alpha val="100000"/>
              </a:srgbClr>
            </a:gs>
            <a:gs pos="100000">
              <a:srgbClr val="D1C39F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en-US" altLang="zh-CN" sz="14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gradFill rotWithShape="0">
          <a:gsLst>
            <a:gs pos="0">
              <a:srgbClr val="FFEFD1">
                <a:alpha val="100000"/>
              </a:srgbClr>
            </a:gs>
            <a:gs pos="64999">
              <a:srgbClr val="F0EBD5">
                <a:alpha val="100000"/>
              </a:srgbClr>
            </a:gs>
            <a:gs pos="100000">
              <a:srgbClr val="D1C39F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8" name="Rectangle 65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en-US" altLang="zh-CN" sz="14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gradFill rotWithShape="0">
          <a:gsLst>
            <a:gs pos="0">
              <a:srgbClr val="FFEFD1">
                <a:alpha val="100000"/>
              </a:srgbClr>
            </a:gs>
            <a:gs pos="64999">
              <a:srgbClr val="F0EBD5">
                <a:alpha val="100000"/>
              </a:srgbClr>
            </a:gs>
            <a:gs pos="100000">
              <a:srgbClr val="D1C39F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8" name="Rectangle 65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en-US" altLang="zh-CN" sz="14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gradFill rotWithShape="0">
          <a:gsLst>
            <a:gs pos="0">
              <a:srgbClr val="FFEFD1">
                <a:alpha val="100000"/>
              </a:srgbClr>
            </a:gs>
            <a:gs pos="64999">
              <a:srgbClr val="F0EBD5">
                <a:alpha val="100000"/>
              </a:srgbClr>
            </a:gs>
            <a:gs pos="100000">
              <a:srgbClr val="D1C39F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8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en-US" altLang="zh-CN" sz="14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bg>
      <p:bgPr>
        <a:gradFill rotWithShape="0">
          <a:gsLst>
            <a:gs pos="0">
              <a:srgbClr val="FFEFD1">
                <a:alpha val="100000"/>
              </a:srgbClr>
            </a:gs>
            <a:gs pos="64999">
              <a:srgbClr val="F0EBD5">
                <a:alpha val="100000"/>
              </a:srgbClr>
            </a:gs>
            <a:gs pos="100000">
              <a:srgbClr val="D1C39F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8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en-US" altLang="zh-CN" sz="14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 showMasterSp="0">
  <p:cSld name="标题，文本与两项内容">
    <p:bg>
      <p:bgPr>
        <a:gradFill rotWithShape="0">
          <a:gsLst>
            <a:gs pos="0">
              <a:srgbClr val="FFEFD1">
                <a:alpha val="100000"/>
              </a:srgbClr>
            </a:gs>
            <a:gs pos="64999">
              <a:srgbClr val="F0EBD5">
                <a:alpha val="100000"/>
              </a:srgbClr>
            </a:gs>
            <a:gs pos="100000">
              <a:srgbClr val="D1C39F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8" name="Rectangle 65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Rectangle 66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en-US" altLang="zh-CN" sz="14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 showMasterSp="0">
  <p:cSld name="标题，文本与内容">
    <p:bg>
      <p:bgPr>
        <a:gradFill rotWithShape="0">
          <a:gsLst>
            <a:gs pos="0">
              <a:srgbClr val="FFEFD1">
                <a:alpha val="100000"/>
              </a:srgbClr>
            </a:gs>
            <a:gs pos="64999">
              <a:srgbClr val="F0EBD5">
                <a:alpha val="100000"/>
              </a:srgbClr>
            </a:gs>
            <a:gs pos="100000">
              <a:srgbClr val="D1C39F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8" name="Rectangle 65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en-US" altLang="zh-CN" sz="14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gradFill rotWithShape="0">
          <a:gsLst>
            <a:gs pos="0">
              <a:srgbClr val="FFEFD1">
                <a:alpha val="100000"/>
              </a:srgbClr>
            </a:gs>
            <a:gs pos="64999">
              <a:srgbClr val="F0EBD5">
                <a:alpha val="100000"/>
              </a:srgbClr>
            </a:gs>
            <a:gs pos="100000">
              <a:srgbClr val="D1C39F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0723" name="Group 3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79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30725" name="Group 5"/>
              <p:cNvGrpSpPr/>
              <p:nvPr userDrawn="1"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30726" name="Line 6"/>
                <p:cNvSpPr/>
                <p:nvPr/>
              </p:nvSpPr>
              <p:spPr>
                <a:xfrm>
                  <a:off x="0" y="19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727" name="Line 7"/>
                <p:cNvSpPr/>
                <p:nvPr/>
              </p:nvSpPr>
              <p:spPr>
                <a:xfrm>
                  <a:off x="0" y="38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728" name="Line 8"/>
                <p:cNvSpPr/>
                <p:nvPr/>
              </p:nvSpPr>
              <p:spPr>
                <a:xfrm>
                  <a:off x="0" y="57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729" name="Line 9"/>
                <p:cNvSpPr/>
                <p:nvPr/>
              </p:nvSpPr>
              <p:spPr>
                <a:xfrm>
                  <a:off x="0" y="76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730" name="Line 10"/>
                <p:cNvSpPr/>
                <p:nvPr/>
              </p:nvSpPr>
              <p:spPr>
                <a:xfrm>
                  <a:off x="0" y="96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731" name="Line 11"/>
                <p:cNvSpPr/>
                <p:nvPr/>
              </p:nvSpPr>
              <p:spPr>
                <a:xfrm>
                  <a:off x="0" y="115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732" name="Line 12"/>
                <p:cNvSpPr/>
                <p:nvPr/>
              </p:nvSpPr>
              <p:spPr>
                <a:xfrm>
                  <a:off x="0" y="134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733" name="Line 13"/>
                <p:cNvSpPr/>
                <p:nvPr/>
              </p:nvSpPr>
              <p:spPr>
                <a:xfrm>
                  <a:off x="0" y="153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734" name="Line 14"/>
                <p:cNvSpPr/>
                <p:nvPr/>
              </p:nvSpPr>
              <p:spPr>
                <a:xfrm>
                  <a:off x="0" y="172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735" name="Line 15"/>
                <p:cNvSpPr/>
                <p:nvPr/>
              </p:nvSpPr>
              <p:spPr>
                <a:xfrm>
                  <a:off x="0" y="192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736" name="Line 16"/>
                <p:cNvSpPr/>
                <p:nvPr/>
              </p:nvSpPr>
              <p:spPr>
                <a:xfrm>
                  <a:off x="0" y="211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737" name="Line 17"/>
                <p:cNvSpPr/>
                <p:nvPr/>
              </p:nvSpPr>
              <p:spPr>
                <a:xfrm>
                  <a:off x="0" y="230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738" name="Line 18"/>
                <p:cNvSpPr/>
                <p:nvPr/>
              </p:nvSpPr>
              <p:spPr>
                <a:xfrm>
                  <a:off x="0" y="249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739" name="Line 19"/>
                <p:cNvSpPr/>
                <p:nvPr/>
              </p:nvSpPr>
              <p:spPr>
                <a:xfrm>
                  <a:off x="0" y="268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740" name="Line 20"/>
                <p:cNvSpPr/>
                <p:nvPr/>
              </p:nvSpPr>
              <p:spPr>
                <a:xfrm>
                  <a:off x="0" y="288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741" name="Line 21"/>
                <p:cNvSpPr/>
                <p:nvPr/>
              </p:nvSpPr>
              <p:spPr>
                <a:xfrm>
                  <a:off x="0" y="307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742" name="Line 22"/>
                <p:cNvSpPr/>
                <p:nvPr/>
              </p:nvSpPr>
              <p:spPr>
                <a:xfrm>
                  <a:off x="0" y="326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743" name="Line 23"/>
                <p:cNvSpPr/>
                <p:nvPr/>
              </p:nvSpPr>
              <p:spPr>
                <a:xfrm>
                  <a:off x="0" y="345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744" name="Line 24"/>
                <p:cNvSpPr/>
                <p:nvPr/>
              </p:nvSpPr>
              <p:spPr>
                <a:xfrm>
                  <a:off x="0" y="364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745" name="Line 25"/>
                <p:cNvSpPr/>
                <p:nvPr/>
              </p:nvSpPr>
              <p:spPr>
                <a:xfrm>
                  <a:off x="0" y="384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746" name="Line 26"/>
                <p:cNvSpPr/>
                <p:nvPr/>
              </p:nvSpPr>
              <p:spPr>
                <a:xfrm>
                  <a:off x="0" y="403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747" name="Line 27"/>
                <p:cNvSpPr/>
                <p:nvPr/>
              </p:nvSpPr>
              <p:spPr>
                <a:xfrm>
                  <a:off x="0" y="422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748" name="Line 28"/>
                <p:cNvSpPr/>
                <p:nvPr/>
              </p:nvSpPr>
              <p:spPr>
                <a:xfrm>
                  <a:off x="19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749" name="Line 29"/>
                <p:cNvSpPr/>
                <p:nvPr/>
              </p:nvSpPr>
              <p:spPr>
                <a:xfrm>
                  <a:off x="38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750" name="Line 30"/>
                <p:cNvSpPr/>
                <p:nvPr/>
              </p:nvSpPr>
              <p:spPr>
                <a:xfrm>
                  <a:off x="57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751" name="Line 31"/>
                <p:cNvSpPr/>
                <p:nvPr/>
              </p:nvSpPr>
              <p:spPr>
                <a:xfrm>
                  <a:off x="76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752" name="Line 32"/>
                <p:cNvSpPr/>
                <p:nvPr/>
              </p:nvSpPr>
              <p:spPr>
                <a:xfrm>
                  <a:off x="96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753" name="Line 33"/>
                <p:cNvSpPr/>
                <p:nvPr/>
              </p:nvSpPr>
              <p:spPr>
                <a:xfrm>
                  <a:off x="115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754" name="Line 34"/>
                <p:cNvSpPr/>
                <p:nvPr/>
              </p:nvSpPr>
              <p:spPr>
                <a:xfrm>
                  <a:off x="134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755" name="Line 35"/>
                <p:cNvSpPr/>
                <p:nvPr/>
              </p:nvSpPr>
              <p:spPr>
                <a:xfrm>
                  <a:off x="153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756" name="Line 36"/>
                <p:cNvSpPr/>
                <p:nvPr/>
              </p:nvSpPr>
              <p:spPr>
                <a:xfrm>
                  <a:off x="172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757" name="Line 37"/>
                <p:cNvSpPr/>
                <p:nvPr/>
              </p:nvSpPr>
              <p:spPr>
                <a:xfrm>
                  <a:off x="192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758" name="Line 38"/>
                <p:cNvSpPr/>
                <p:nvPr/>
              </p:nvSpPr>
              <p:spPr>
                <a:xfrm>
                  <a:off x="211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759" name="Line 39"/>
                <p:cNvSpPr/>
                <p:nvPr/>
              </p:nvSpPr>
              <p:spPr>
                <a:xfrm>
                  <a:off x="230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760" name="Line 40"/>
                <p:cNvSpPr/>
                <p:nvPr/>
              </p:nvSpPr>
              <p:spPr>
                <a:xfrm>
                  <a:off x="249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761" name="Line 41"/>
                <p:cNvSpPr/>
                <p:nvPr/>
              </p:nvSpPr>
              <p:spPr>
                <a:xfrm>
                  <a:off x="268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762" name="Line 42"/>
                <p:cNvSpPr/>
                <p:nvPr/>
              </p:nvSpPr>
              <p:spPr>
                <a:xfrm>
                  <a:off x="288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763" name="Line 43"/>
                <p:cNvSpPr/>
                <p:nvPr/>
              </p:nvSpPr>
              <p:spPr>
                <a:xfrm>
                  <a:off x="307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764" name="Line 44"/>
                <p:cNvSpPr/>
                <p:nvPr/>
              </p:nvSpPr>
              <p:spPr>
                <a:xfrm>
                  <a:off x="326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765" name="Line 45"/>
                <p:cNvSpPr/>
                <p:nvPr/>
              </p:nvSpPr>
              <p:spPr>
                <a:xfrm>
                  <a:off x="345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766" name="Line 46"/>
                <p:cNvSpPr/>
                <p:nvPr/>
              </p:nvSpPr>
              <p:spPr>
                <a:xfrm>
                  <a:off x="364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767" name="Line 47"/>
                <p:cNvSpPr/>
                <p:nvPr/>
              </p:nvSpPr>
              <p:spPr>
                <a:xfrm>
                  <a:off x="384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768" name="Line 48"/>
                <p:cNvSpPr/>
                <p:nvPr/>
              </p:nvSpPr>
              <p:spPr>
                <a:xfrm>
                  <a:off x="403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769" name="Line 49"/>
                <p:cNvSpPr/>
                <p:nvPr/>
              </p:nvSpPr>
              <p:spPr>
                <a:xfrm>
                  <a:off x="422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770" name="Line 50"/>
                <p:cNvSpPr/>
                <p:nvPr/>
              </p:nvSpPr>
              <p:spPr>
                <a:xfrm>
                  <a:off x="441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771" name="Line 51"/>
                <p:cNvSpPr/>
                <p:nvPr/>
              </p:nvSpPr>
              <p:spPr>
                <a:xfrm>
                  <a:off x="460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772" name="Line 52"/>
                <p:cNvSpPr/>
                <p:nvPr/>
              </p:nvSpPr>
              <p:spPr>
                <a:xfrm>
                  <a:off x="480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773" name="Line 53"/>
                <p:cNvSpPr/>
                <p:nvPr/>
              </p:nvSpPr>
              <p:spPr>
                <a:xfrm>
                  <a:off x="499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774" name="Line 54"/>
                <p:cNvSpPr/>
                <p:nvPr/>
              </p:nvSpPr>
              <p:spPr>
                <a:xfrm>
                  <a:off x="518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775" name="Line 55"/>
                <p:cNvSpPr/>
                <p:nvPr/>
              </p:nvSpPr>
              <p:spPr>
                <a:xfrm>
                  <a:off x="537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776" name="Line 56"/>
                <p:cNvSpPr/>
                <p:nvPr/>
              </p:nvSpPr>
              <p:spPr>
                <a:xfrm>
                  <a:off x="556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0777" name="Line 57"/>
              <p:cNvSpPr/>
              <p:nvPr/>
            </p:nvSpPr>
            <p:spPr>
              <a:xfrm>
                <a:off x="5568" y="0"/>
                <a:ext cx="0" cy="1488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0778" name="Group 58"/>
            <p:cNvGrpSpPr/>
            <p:nvPr userDrawn="1"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30779" name="Line 59"/>
              <p:cNvSpPr/>
              <p:nvPr/>
            </p:nvSpPr>
            <p:spPr>
              <a:xfrm>
                <a:off x="506" y="559"/>
                <a:ext cx="0" cy="1796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0780" name="Line 60"/>
              <p:cNvSpPr/>
              <p:nvPr/>
            </p:nvSpPr>
            <p:spPr>
              <a:xfrm flipH="1" flipV="1">
                <a:off x="3" y="1924"/>
                <a:ext cx="3211" cy="1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0781" name="Line 61"/>
              <p:cNvSpPr/>
              <p:nvPr/>
            </p:nvSpPr>
            <p:spPr>
              <a:xfrm flipH="1" flipV="1">
                <a:off x="384" y="938"/>
                <a:ext cx="3811" cy="1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0782" name="Arc 62"/>
              <p:cNvSpPr/>
              <p:nvPr/>
            </p:nvSpPr>
            <p:spPr>
              <a:xfrm rot="-5400000" flipH="1">
                <a:off x="416" y="851"/>
                <a:ext cx="156" cy="1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43195" h="43200" fill="none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30783" name="Group 63"/>
            <p:cNvGrpSpPr/>
            <p:nvPr userDrawn="1"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30784" name="Line 64"/>
              <p:cNvSpPr/>
              <p:nvPr/>
            </p:nvSpPr>
            <p:spPr>
              <a:xfrm flipV="1">
                <a:off x="1480" y="3442"/>
                <a:ext cx="3808" cy="0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0785" name="Line 65"/>
              <p:cNvSpPr/>
              <p:nvPr/>
            </p:nvSpPr>
            <p:spPr>
              <a:xfrm flipH="1">
                <a:off x="5172" y="1952"/>
                <a:ext cx="0" cy="1812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0786" name="Arc 66"/>
              <p:cNvSpPr/>
              <p:nvPr/>
            </p:nvSpPr>
            <p:spPr>
              <a:xfrm rot="5400000">
                <a:off x="5087" y="3338"/>
                <a:ext cx="156" cy="1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43195" h="43200" fill="none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6457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 fontAlgn="base"/>
            <a:r>
              <a:rPr lang="zh-CN" altLang="en-US" strike="noStrike" noProof="0" smtClean="0"/>
              <a:t>单击此处编辑母版标题样式</a:t>
            </a:r>
            <a:endParaRPr lang="zh-CN" altLang="en-US" strike="noStrike" noProof="0" smtClean="0"/>
          </a:p>
        </p:txBody>
      </p:sp>
      <p:sp>
        <p:nvSpPr>
          <p:cNvPr id="6458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 fontAlgn="base"/>
            <a:r>
              <a:rPr lang="zh-CN" altLang="en-US" strike="noStrike" noProof="0" smtClean="0"/>
              <a:t>单击此处编辑母版副标题样式</a:t>
            </a:r>
            <a:endParaRPr lang="zh-CN" altLang="en-US" strike="noStrike" noProof="0" smtClean="0"/>
          </a:p>
        </p:txBody>
      </p:sp>
      <p:sp>
        <p:nvSpPr>
          <p:cNvPr id="133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en-US" altLang="zh-CN" sz="14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gradFill rotWithShape="0">
          <a:gsLst>
            <a:gs pos="0">
              <a:srgbClr val="FFEFD1">
                <a:alpha val="100000"/>
              </a:srgbClr>
            </a:gs>
            <a:gs pos="64999">
              <a:srgbClr val="F0EBD5">
                <a:alpha val="100000"/>
              </a:srgbClr>
            </a:gs>
            <a:gs pos="100000">
              <a:srgbClr val="D1C39F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8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en-US" altLang="zh-CN" sz="14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gradFill rotWithShape="0">
          <a:gsLst>
            <a:gs pos="0">
              <a:srgbClr val="FFEFD1">
                <a:alpha val="100000"/>
              </a:srgbClr>
            </a:gs>
            <a:gs pos="64999">
              <a:srgbClr val="F0EBD5">
                <a:alpha val="100000"/>
              </a:srgbClr>
            </a:gs>
            <a:gs pos="100000">
              <a:srgbClr val="D1C39F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8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en-US" altLang="zh-CN" sz="14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gradFill rotWithShape="0">
          <a:gsLst>
            <a:gs pos="0">
              <a:srgbClr val="FFEFD1">
                <a:alpha val="100000"/>
              </a:srgbClr>
            </a:gs>
            <a:gs pos="64999">
              <a:srgbClr val="F0EBD5">
                <a:alpha val="100000"/>
              </a:srgbClr>
            </a:gs>
            <a:gs pos="100000">
              <a:srgbClr val="D1C39F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8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en-US" altLang="zh-CN" sz="14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gradFill rotWithShape="0">
          <a:gsLst>
            <a:gs pos="0">
              <a:srgbClr val="FFEFD1">
                <a:alpha val="100000"/>
              </a:srgbClr>
            </a:gs>
            <a:gs pos="64999">
              <a:srgbClr val="F0EBD5">
                <a:alpha val="100000"/>
              </a:srgbClr>
            </a:gs>
            <a:gs pos="100000">
              <a:srgbClr val="D1C39F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8" name="Rectangle 65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en-US" altLang="zh-CN" sz="14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gradFill rotWithShape="0">
          <a:gsLst>
            <a:gs pos="0">
              <a:srgbClr val="FFEFD1">
                <a:alpha val="100000"/>
              </a:srgbClr>
            </a:gs>
            <a:gs pos="64999">
              <a:srgbClr val="F0EBD5">
                <a:alpha val="100000"/>
              </a:srgbClr>
            </a:gs>
            <a:gs pos="100000">
              <a:srgbClr val="D1C39F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8" name="Rectangle 65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Rectangle 66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Rectangle 67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en-US" altLang="zh-CN" sz="14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gradFill rotWithShape="0">
          <a:gsLst>
            <a:gs pos="0">
              <a:srgbClr val="FFEFD1">
                <a:alpha val="100000"/>
              </a:srgbClr>
            </a:gs>
            <a:gs pos="64999">
              <a:srgbClr val="F0EBD5">
                <a:alpha val="100000"/>
              </a:srgbClr>
            </a:gs>
            <a:gs pos="100000">
              <a:srgbClr val="D1C39F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68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en-US" altLang="zh-CN" sz="14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gradFill rotWithShape="0">
          <a:gsLst>
            <a:gs pos="0">
              <a:srgbClr val="FFEFD1">
                <a:alpha val="100000"/>
              </a:srgbClr>
            </a:gs>
            <a:gs pos="64999">
              <a:srgbClr val="F0EBD5">
                <a:alpha val="100000"/>
              </a:srgbClr>
            </a:gs>
            <a:gs pos="100000">
              <a:srgbClr val="D1C39F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en-US" altLang="zh-CN" sz="14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gradFill rotWithShape="0">
          <a:gsLst>
            <a:gs pos="0">
              <a:srgbClr val="FFEFD1">
                <a:alpha val="100000"/>
              </a:srgbClr>
            </a:gs>
            <a:gs pos="64999">
              <a:srgbClr val="F0EBD5">
                <a:alpha val="100000"/>
              </a:srgbClr>
            </a:gs>
            <a:gs pos="100000">
              <a:srgbClr val="D1C39F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8" name="Rectangle 65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en-US" altLang="zh-CN" sz="14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gradFill rotWithShape="0">
          <a:gsLst>
            <a:gs pos="0">
              <a:srgbClr val="FFEFD1">
                <a:alpha val="100000"/>
              </a:srgbClr>
            </a:gs>
            <a:gs pos="64999">
              <a:srgbClr val="F0EBD5">
                <a:alpha val="100000"/>
              </a:srgbClr>
            </a:gs>
            <a:gs pos="100000">
              <a:srgbClr val="D1C39F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8" name="Rectangle 65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en-US" altLang="zh-CN" sz="14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gradFill rotWithShape="0">
          <a:gsLst>
            <a:gs pos="0">
              <a:srgbClr val="FFEFD1">
                <a:alpha val="100000"/>
              </a:srgbClr>
            </a:gs>
            <a:gs pos="64999">
              <a:srgbClr val="F0EBD5">
                <a:alpha val="100000"/>
              </a:srgbClr>
            </a:gs>
            <a:gs pos="100000">
              <a:srgbClr val="D1C39F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8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en-US" altLang="zh-CN" sz="14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bg>
      <p:bgPr>
        <a:gradFill rotWithShape="0">
          <a:gsLst>
            <a:gs pos="0">
              <a:srgbClr val="FFEFD1">
                <a:alpha val="100000"/>
              </a:srgbClr>
            </a:gs>
            <a:gs pos="64999">
              <a:srgbClr val="F0EBD5">
                <a:alpha val="100000"/>
              </a:srgbClr>
            </a:gs>
            <a:gs pos="100000">
              <a:srgbClr val="D1C39F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8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en-US" altLang="zh-CN" sz="14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 showMasterSp="0">
  <p:cSld name="标题，文本与两项内容">
    <p:bg>
      <p:bgPr>
        <a:gradFill rotWithShape="0">
          <a:gsLst>
            <a:gs pos="0">
              <a:srgbClr val="FFEFD1">
                <a:alpha val="100000"/>
              </a:srgbClr>
            </a:gs>
            <a:gs pos="64999">
              <a:srgbClr val="F0EBD5">
                <a:alpha val="100000"/>
              </a:srgbClr>
            </a:gs>
            <a:gs pos="100000">
              <a:srgbClr val="D1C39F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8" name="Rectangle 65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Rectangle 66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en-US" altLang="zh-CN" sz="14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 showMasterSp="0">
  <p:cSld name="标题，文本与内容">
    <p:bg>
      <p:bgPr>
        <a:gradFill rotWithShape="0">
          <a:gsLst>
            <a:gs pos="0">
              <a:srgbClr val="FFEFD1">
                <a:alpha val="100000"/>
              </a:srgbClr>
            </a:gs>
            <a:gs pos="64999">
              <a:srgbClr val="F0EBD5">
                <a:alpha val="100000"/>
              </a:srgbClr>
            </a:gs>
            <a:gs pos="100000">
              <a:srgbClr val="D1C39F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8" name="Rectangle 65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en-US" altLang="zh-CN" sz="14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gradFill rotWithShape="0">
          <a:gsLst>
            <a:gs pos="0">
              <a:srgbClr val="FFEFD1">
                <a:alpha val="100000"/>
              </a:srgbClr>
            </a:gs>
            <a:gs pos="64999">
              <a:srgbClr val="F0EBD5">
                <a:alpha val="100000"/>
              </a:srgbClr>
            </a:gs>
            <a:gs pos="100000">
              <a:srgbClr val="D1C39F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8" name="Rectangle 65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en-US" altLang="zh-CN" sz="14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gradFill rotWithShape="0">
          <a:gsLst>
            <a:gs pos="0">
              <a:srgbClr val="FFEFD1">
                <a:alpha val="100000"/>
              </a:srgbClr>
            </a:gs>
            <a:gs pos="64999">
              <a:srgbClr val="F0EBD5">
                <a:alpha val="100000"/>
              </a:srgbClr>
            </a:gs>
            <a:gs pos="100000">
              <a:srgbClr val="D1C39F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8" name="Rectangle 65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Rectangle 66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Rectangle 67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en-US" altLang="zh-CN" sz="14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gradFill rotWithShape="0">
          <a:gsLst>
            <a:gs pos="0">
              <a:srgbClr val="FFEFD1">
                <a:alpha val="100000"/>
              </a:srgbClr>
            </a:gs>
            <a:gs pos="64999">
              <a:srgbClr val="F0EBD5">
                <a:alpha val="100000"/>
              </a:srgbClr>
            </a:gs>
            <a:gs pos="100000">
              <a:srgbClr val="D1C39F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68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en-US" altLang="zh-CN" sz="14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gradFill rotWithShape="0">
          <a:gsLst>
            <a:gs pos="0">
              <a:srgbClr val="FFEFD1">
                <a:alpha val="100000"/>
              </a:srgbClr>
            </a:gs>
            <a:gs pos="64999">
              <a:srgbClr val="F0EBD5">
                <a:alpha val="100000"/>
              </a:srgbClr>
            </a:gs>
            <a:gs pos="100000">
              <a:srgbClr val="D1C39F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en-US" altLang="zh-CN" sz="14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gradFill rotWithShape="0">
          <a:gsLst>
            <a:gs pos="0">
              <a:srgbClr val="FFEFD1">
                <a:alpha val="100000"/>
              </a:srgbClr>
            </a:gs>
            <a:gs pos="64999">
              <a:srgbClr val="F0EBD5">
                <a:alpha val="100000"/>
              </a:srgbClr>
            </a:gs>
            <a:gs pos="100000">
              <a:srgbClr val="D1C39F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8" name="Rectangle 65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en-US" altLang="zh-CN" sz="14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gradFill rotWithShape="0">
          <a:gsLst>
            <a:gs pos="0">
              <a:srgbClr val="FFEFD1">
                <a:alpha val="100000"/>
              </a:srgbClr>
            </a:gs>
            <a:gs pos="64999">
              <a:srgbClr val="F0EBD5">
                <a:alpha val="100000"/>
              </a:srgbClr>
            </a:gs>
            <a:gs pos="100000">
              <a:srgbClr val="D1C39F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8" name="Rectangle 65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/>
            <a:fld id="{9A0DB2DC-4C9A-4742-B13C-FB6460FD3503}" type="slidenum">
              <a:rPr lang="en-US" altLang="zh-CN" sz="14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5" Type="http://schemas.openxmlformats.org/officeDocument/2006/relationships/theme" Target="../theme/theme3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EFD1">
                <a:alpha val="100000"/>
              </a:srgbClr>
            </a:gs>
            <a:gs pos="64999">
              <a:srgbClr val="F0EBD5">
                <a:alpha val="100000"/>
              </a:srgbClr>
            </a:gs>
            <a:gs pos="100000">
              <a:srgbClr val="D1C39F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27" name="Group 3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28" name="Group 4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9" name="Line 5"/>
                <p:cNvSpPr/>
                <p:nvPr/>
              </p:nvSpPr>
              <p:spPr>
                <a:xfrm>
                  <a:off x="0" y="19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30" name="Line 6"/>
                <p:cNvSpPr/>
                <p:nvPr/>
              </p:nvSpPr>
              <p:spPr>
                <a:xfrm>
                  <a:off x="0" y="38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31" name="Line 7"/>
                <p:cNvSpPr/>
                <p:nvPr/>
              </p:nvSpPr>
              <p:spPr>
                <a:xfrm>
                  <a:off x="0" y="57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32" name="Line 8"/>
                <p:cNvSpPr/>
                <p:nvPr/>
              </p:nvSpPr>
              <p:spPr>
                <a:xfrm>
                  <a:off x="0" y="76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33" name="Line 9"/>
                <p:cNvSpPr/>
                <p:nvPr/>
              </p:nvSpPr>
              <p:spPr>
                <a:xfrm>
                  <a:off x="0" y="96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34" name="Line 10"/>
                <p:cNvSpPr/>
                <p:nvPr/>
              </p:nvSpPr>
              <p:spPr>
                <a:xfrm>
                  <a:off x="0" y="115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35" name="Line 11"/>
                <p:cNvSpPr/>
                <p:nvPr/>
              </p:nvSpPr>
              <p:spPr>
                <a:xfrm>
                  <a:off x="0" y="134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36" name="Line 12"/>
                <p:cNvSpPr/>
                <p:nvPr/>
              </p:nvSpPr>
              <p:spPr>
                <a:xfrm>
                  <a:off x="0" y="153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37" name="Line 13"/>
                <p:cNvSpPr/>
                <p:nvPr/>
              </p:nvSpPr>
              <p:spPr>
                <a:xfrm>
                  <a:off x="0" y="172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38" name="Line 14"/>
                <p:cNvSpPr/>
                <p:nvPr/>
              </p:nvSpPr>
              <p:spPr>
                <a:xfrm>
                  <a:off x="0" y="192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39" name="Line 15"/>
                <p:cNvSpPr/>
                <p:nvPr/>
              </p:nvSpPr>
              <p:spPr>
                <a:xfrm>
                  <a:off x="0" y="211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40" name="Line 16"/>
                <p:cNvSpPr/>
                <p:nvPr/>
              </p:nvSpPr>
              <p:spPr>
                <a:xfrm>
                  <a:off x="0" y="230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41" name="Line 17"/>
                <p:cNvSpPr/>
                <p:nvPr/>
              </p:nvSpPr>
              <p:spPr>
                <a:xfrm>
                  <a:off x="0" y="249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42" name="Line 18"/>
                <p:cNvSpPr/>
                <p:nvPr/>
              </p:nvSpPr>
              <p:spPr>
                <a:xfrm>
                  <a:off x="0" y="268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43" name="Line 19"/>
                <p:cNvSpPr/>
                <p:nvPr/>
              </p:nvSpPr>
              <p:spPr>
                <a:xfrm>
                  <a:off x="0" y="288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44" name="Line 20"/>
                <p:cNvSpPr/>
                <p:nvPr/>
              </p:nvSpPr>
              <p:spPr>
                <a:xfrm>
                  <a:off x="0" y="307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45" name="Line 21"/>
                <p:cNvSpPr/>
                <p:nvPr/>
              </p:nvSpPr>
              <p:spPr>
                <a:xfrm>
                  <a:off x="0" y="326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46" name="Line 22"/>
                <p:cNvSpPr/>
                <p:nvPr/>
              </p:nvSpPr>
              <p:spPr>
                <a:xfrm>
                  <a:off x="0" y="345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47" name="Line 23"/>
                <p:cNvSpPr/>
                <p:nvPr/>
              </p:nvSpPr>
              <p:spPr>
                <a:xfrm>
                  <a:off x="0" y="364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48" name="Line 24"/>
                <p:cNvSpPr/>
                <p:nvPr/>
              </p:nvSpPr>
              <p:spPr>
                <a:xfrm>
                  <a:off x="0" y="384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49" name="Line 25"/>
                <p:cNvSpPr/>
                <p:nvPr/>
              </p:nvSpPr>
              <p:spPr>
                <a:xfrm>
                  <a:off x="0" y="403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50" name="Line 26"/>
                <p:cNvSpPr/>
                <p:nvPr/>
              </p:nvSpPr>
              <p:spPr>
                <a:xfrm>
                  <a:off x="0" y="422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051" name="Group 27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52" name="Line 28"/>
                <p:cNvSpPr/>
                <p:nvPr/>
              </p:nvSpPr>
              <p:spPr>
                <a:xfrm>
                  <a:off x="19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53" name="Line 29"/>
                <p:cNvSpPr/>
                <p:nvPr/>
              </p:nvSpPr>
              <p:spPr>
                <a:xfrm>
                  <a:off x="38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54" name="Line 30"/>
                <p:cNvSpPr/>
                <p:nvPr/>
              </p:nvSpPr>
              <p:spPr>
                <a:xfrm>
                  <a:off x="57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55" name="Line 31"/>
                <p:cNvSpPr/>
                <p:nvPr/>
              </p:nvSpPr>
              <p:spPr>
                <a:xfrm>
                  <a:off x="76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56" name="Line 32"/>
                <p:cNvSpPr/>
                <p:nvPr/>
              </p:nvSpPr>
              <p:spPr>
                <a:xfrm>
                  <a:off x="96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57" name="Line 33"/>
                <p:cNvSpPr/>
                <p:nvPr/>
              </p:nvSpPr>
              <p:spPr>
                <a:xfrm>
                  <a:off x="115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58" name="Line 34"/>
                <p:cNvSpPr/>
                <p:nvPr/>
              </p:nvSpPr>
              <p:spPr>
                <a:xfrm>
                  <a:off x="134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59" name="Line 35"/>
                <p:cNvSpPr/>
                <p:nvPr/>
              </p:nvSpPr>
              <p:spPr>
                <a:xfrm>
                  <a:off x="153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60" name="Line 36"/>
                <p:cNvSpPr/>
                <p:nvPr/>
              </p:nvSpPr>
              <p:spPr>
                <a:xfrm>
                  <a:off x="172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61" name="Line 37"/>
                <p:cNvSpPr/>
                <p:nvPr/>
              </p:nvSpPr>
              <p:spPr>
                <a:xfrm>
                  <a:off x="192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62" name="Line 38"/>
                <p:cNvSpPr/>
                <p:nvPr/>
              </p:nvSpPr>
              <p:spPr>
                <a:xfrm>
                  <a:off x="211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63" name="Line 39"/>
                <p:cNvSpPr/>
                <p:nvPr/>
              </p:nvSpPr>
              <p:spPr>
                <a:xfrm>
                  <a:off x="230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64" name="Line 40"/>
                <p:cNvSpPr/>
                <p:nvPr/>
              </p:nvSpPr>
              <p:spPr>
                <a:xfrm>
                  <a:off x="249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65" name="Line 41"/>
                <p:cNvSpPr/>
                <p:nvPr/>
              </p:nvSpPr>
              <p:spPr>
                <a:xfrm>
                  <a:off x="268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66" name="Line 42"/>
                <p:cNvSpPr/>
                <p:nvPr/>
              </p:nvSpPr>
              <p:spPr>
                <a:xfrm>
                  <a:off x="288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67" name="Line 43"/>
                <p:cNvSpPr/>
                <p:nvPr/>
              </p:nvSpPr>
              <p:spPr>
                <a:xfrm>
                  <a:off x="307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68" name="Line 44"/>
                <p:cNvSpPr/>
                <p:nvPr/>
              </p:nvSpPr>
              <p:spPr>
                <a:xfrm>
                  <a:off x="326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69" name="Line 45"/>
                <p:cNvSpPr/>
                <p:nvPr/>
              </p:nvSpPr>
              <p:spPr>
                <a:xfrm>
                  <a:off x="345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70" name="Line 46"/>
                <p:cNvSpPr/>
                <p:nvPr/>
              </p:nvSpPr>
              <p:spPr>
                <a:xfrm>
                  <a:off x="364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71" name="Line 47"/>
                <p:cNvSpPr/>
                <p:nvPr/>
              </p:nvSpPr>
              <p:spPr>
                <a:xfrm>
                  <a:off x="384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72" name="Line 48"/>
                <p:cNvSpPr/>
                <p:nvPr/>
              </p:nvSpPr>
              <p:spPr>
                <a:xfrm>
                  <a:off x="403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73" name="Line 49"/>
                <p:cNvSpPr/>
                <p:nvPr/>
              </p:nvSpPr>
              <p:spPr>
                <a:xfrm>
                  <a:off x="422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74" name="Line 50"/>
                <p:cNvSpPr/>
                <p:nvPr/>
              </p:nvSpPr>
              <p:spPr>
                <a:xfrm>
                  <a:off x="441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75" name="Line 51"/>
                <p:cNvSpPr/>
                <p:nvPr/>
              </p:nvSpPr>
              <p:spPr>
                <a:xfrm>
                  <a:off x="460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76" name="Line 52"/>
                <p:cNvSpPr/>
                <p:nvPr/>
              </p:nvSpPr>
              <p:spPr>
                <a:xfrm>
                  <a:off x="480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77" name="Line 53"/>
                <p:cNvSpPr/>
                <p:nvPr/>
              </p:nvSpPr>
              <p:spPr>
                <a:xfrm>
                  <a:off x="499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78" name="Line 54"/>
                <p:cNvSpPr/>
                <p:nvPr/>
              </p:nvSpPr>
              <p:spPr>
                <a:xfrm>
                  <a:off x="518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79" name="Line 55"/>
                <p:cNvSpPr/>
                <p:nvPr/>
              </p:nvSpPr>
              <p:spPr>
                <a:xfrm>
                  <a:off x="537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80" name="Line 56"/>
                <p:cNvSpPr/>
                <p:nvPr/>
              </p:nvSpPr>
              <p:spPr>
                <a:xfrm>
                  <a:off x="556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2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2" name="Line 58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083" name="Group 59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84" name="Line 60"/>
              <p:cNvSpPr/>
              <p:nvPr/>
            </p:nvSpPr>
            <p:spPr>
              <a:xfrm flipH="1">
                <a:off x="96" y="1038"/>
                <a:ext cx="2208" cy="0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85" name="Line 61"/>
              <p:cNvSpPr/>
              <p:nvPr/>
            </p:nvSpPr>
            <p:spPr>
              <a:xfrm>
                <a:off x="336" y="920"/>
                <a:ext cx="0" cy="2872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86" name="Arc 62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43195" h="43200" fill="none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1087" name="Rectangle 63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88" name="Rectangle 6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3553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54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kumimoji="0"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55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4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EFD1">
                <a:alpha val="100000"/>
              </a:srgbClr>
            </a:gs>
            <a:gs pos="64999">
              <a:srgbClr val="F0EBD5">
                <a:alpha val="100000"/>
              </a:srgbClr>
            </a:gs>
            <a:gs pos="100000">
              <a:srgbClr val="D1C39F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51" name="Group 3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2052" name="Group 4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2053" name="Line 5"/>
                <p:cNvSpPr/>
                <p:nvPr/>
              </p:nvSpPr>
              <p:spPr>
                <a:xfrm>
                  <a:off x="0" y="19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54" name="Line 6"/>
                <p:cNvSpPr/>
                <p:nvPr/>
              </p:nvSpPr>
              <p:spPr>
                <a:xfrm>
                  <a:off x="0" y="38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55" name="Line 7"/>
                <p:cNvSpPr/>
                <p:nvPr/>
              </p:nvSpPr>
              <p:spPr>
                <a:xfrm>
                  <a:off x="0" y="57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56" name="Line 8"/>
                <p:cNvSpPr/>
                <p:nvPr/>
              </p:nvSpPr>
              <p:spPr>
                <a:xfrm>
                  <a:off x="0" y="76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57" name="Line 9"/>
                <p:cNvSpPr/>
                <p:nvPr/>
              </p:nvSpPr>
              <p:spPr>
                <a:xfrm>
                  <a:off x="0" y="96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58" name="Line 10"/>
                <p:cNvSpPr/>
                <p:nvPr/>
              </p:nvSpPr>
              <p:spPr>
                <a:xfrm>
                  <a:off x="0" y="115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59" name="Line 11"/>
                <p:cNvSpPr/>
                <p:nvPr/>
              </p:nvSpPr>
              <p:spPr>
                <a:xfrm>
                  <a:off x="0" y="134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60" name="Line 12"/>
                <p:cNvSpPr/>
                <p:nvPr/>
              </p:nvSpPr>
              <p:spPr>
                <a:xfrm>
                  <a:off x="0" y="153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61" name="Line 13"/>
                <p:cNvSpPr/>
                <p:nvPr/>
              </p:nvSpPr>
              <p:spPr>
                <a:xfrm>
                  <a:off x="0" y="172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62" name="Line 14"/>
                <p:cNvSpPr/>
                <p:nvPr/>
              </p:nvSpPr>
              <p:spPr>
                <a:xfrm>
                  <a:off x="0" y="192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63" name="Line 15"/>
                <p:cNvSpPr/>
                <p:nvPr/>
              </p:nvSpPr>
              <p:spPr>
                <a:xfrm>
                  <a:off x="0" y="211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64" name="Line 16"/>
                <p:cNvSpPr/>
                <p:nvPr/>
              </p:nvSpPr>
              <p:spPr>
                <a:xfrm>
                  <a:off x="0" y="230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65" name="Line 17"/>
                <p:cNvSpPr/>
                <p:nvPr/>
              </p:nvSpPr>
              <p:spPr>
                <a:xfrm>
                  <a:off x="0" y="249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66" name="Line 18"/>
                <p:cNvSpPr/>
                <p:nvPr/>
              </p:nvSpPr>
              <p:spPr>
                <a:xfrm>
                  <a:off x="0" y="268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67" name="Line 19"/>
                <p:cNvSpPr/>
                <p:nvPr/>
              </p:nvSpPr>
              <p:spPr>
                <a:xfrm>
                  <a:off x="0" y="288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68" name="Line 20"/>
                <p:cNvSpPr/>
                <p:nvPr/>
              </p:nvSpPr>
              <p:spPr>
                <a:xfrm>
                  <a:off x="0" y="307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69" name="Line 21"/>
                <p:cNvSpPr/>
                <p:nvPr/>
              </p:nvSpPr>
              <p:spPr>
                <a:xfrm>
                  <a:off x="0" y="326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70" name="Line 22"/>
                <p:cNvSpPr/>
                <p:nvPr/>
              </p:nvSpPr>
              <p:spPr>
                <a:xfrm>
                  <a:off x="0" y="345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71" name="Line 23"/>
                <p:cNvSpPr/>
                <p:nvPr/>
              </p:nvSpPr>
              <p:spPr>
                <a:xfrm>
                  <a:off x="0" y="364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72" name="Line 24"/>
                <p:cNvSpPr/>
                <p:nvPr/>
              </p:nvSpPr>
              <p:spPr>
                <a:xfrm>
                  <a:off x="0" y="384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73" name="Line 25"/>
                <p:cNvSpPr/>
                <p:nvPr/>
              </p:nvSpPr>
              <p:spPr>
                <a:xfrm>
                  <a:off x="0" y="403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74" name="Line 26"/>
                <p:cNvSpPr/>
                <p:nvPr/>
              </p:nvSpPr>
              <p:spPr>
                <a:xfrm>
                  <a:off x="0" y="422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075" name="Group 27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2076" name="Line 28"/>
                <p:cNvSpPr/>
                <p:nvPr/>
              </p:nvSpPr>
              <p:spPr>
                <a:xfrm>
                  <a:off x="19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77" name="Line 29"/>
                <p:cNvSpPr/>
                <p:nvPr/>
              </p:nvSpPr>
              <p:spPr>
                <a:xfrm>
                  <a:off x="38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78" name="Line 30"/>
                <p:cNvSpPr/>
                <p:nvPr/>
              </p:nvSpPr>
              <p:spPr>
                <a:xfrm>
                  <a:off x="57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79" name="Line 31"/>
                <p:cNvSpPr/>
                <p:nvPr/>
              </p:nvSpPr>
              <p:spPr>
                <a:xfrm>
                  <a:off x="76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80" name="Line 32"/>
                <p:cNvSpPr/>
                <p:nvPr/>
              </p:nvSpPr>
              <p:spPr>
                <a:xfrm>
                  <a:off x="96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81" name="Line 33"/>
                <p:cNvSpPr/>
                <p:nvPr/>
              </p:nvSpPr>
              <p:spPr>
                <a:xfrm>
                  <a:off x="115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82" name="Line 34"/>
                <p:cNvSpPr/>
                <p:nvPr/>
              </p:nvSpPr>
              <p:spPr>
                <a:xfrm>
                  <a:off x="134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83" name="Line 35"/>
                <p:cNvSpPr/>
                <p:nvPr/>
              </p:nvSpPr>
              <p:spPr>
                <a:xfrm>
                  <a:off x="153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84" name="Line 36"/>
                <p:cNvSpPr/>
                <p:nvPr/>
              </p:nvSpPr>
              <p:spPr>
                <a:xfrm>
                  <a:off x="172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85" name="Line 37"/>
                <p:cNvSpPr/>
                <p:nvPr/>
              </p:nvSpPr>
              <p:spPr>
                <a:xfrm>
                  <a:off x="192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86" name="Line 38"/>
                <p:cNvSpPr/>
                <p:nvPr/>
              </p:nvSpPr>
              <p:spPr>
                <a:xfrm>
                  <a:off x="211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87" name="Line 39"/>
                <p:cNvSpPr/>
                <p:nvPr/>
              </p:nvSpPr>
              <p:spPr>
                <a:xfrm>
                  <a:off x="230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88" name="Line 40"/>
                <p:cNvSpPr/>
                <p:nvPr/>
              </p:nvSpPr>
              <p:spPr>
                <a:xfrm>
                  <a:off x="249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89" name="Line 41"/>
                <p:cNvSpPr/>
                <p:nvPr/>
              </p:nvSpPr>
              <p:spPr>
                <a:xfrm>
                  <a:off x="268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90" name="Line 42"/>
                <p:cNvSpPr/>
                <p:nvPr/>
              </p:nvSpPr>
              <p:spPr>
                <a:xfrm>
                  <a:off x="288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91" name="Line 43"/>
                <p:cNvSpPr/>
                <p:nvPr/>
              </p:nvSpPr>
              <p:spPr>
                <a:xfrm>
                  <a:off x="307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92" name="Line 44"/>
                <p:cNvSpPr/>
                <p:nvPr/>
              </p:nvSpPr>
              <p:spPr>
                <a:xfrm>
                  <a:off x="326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93" name="Line 45"/>
                <p:cNvSpPr/>
                <p:nvPr/>
              </p:nvSpPr>
              <p:spPr>
                <a:xfrm>
                  <a:off x="345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94" name="Line 46"/>
                <p:cNvSpPr/>
                <p:nvPr/>
              </p:nvSpPr>
              <p:spPr>
                <a:xfrm>
                  <a:off x="364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95" name="Line 47"/>
                <p:cNvSpPr/>
                <p:nvPr/>
              </p:nvSpPr>
              <p:spPr>
                <a:xfrm>
                  <a:off x="384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96" name="Line 48"/>
                <p:cNvSpPr/>
                <p:nvPr/>
              </p:nvSpPr>
              <p:spPr>
                <a:xfrm>
                  <a:off x="403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97" name="Line 49"/>
                <p:cNvSpPr/>
                <p:nvPr/>
              </p:nvSpPr>
              <p:spPr>
                <a:xfrm>
                  <a:off x="422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98" name="Line 50"/>
                <p:cNvSpPr/>
                <p:nvPr/>
              </p:nvSpPr>
              <p:spPr>
                <a:xfrm>
                  <a:off x="441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99" name="Line 51"/>
                <p:cNvSpPr/>
                <p:nvPr/>
              </p:nvSpPr>
              <p:spPr>
                <a:xfrm>
                  <a:off x="460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100" name="Line 52"/>
                <p:cNvSpPr/>
                <p:nvPr/>
              </p:nvSpPr>
              <p:spPr>
                <a:xfrm>
                  <a:off x="480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101" name="Line 53"/>
                <p:cNvSpPr/>
                <p:nvPr/>
              </p:nvSpPr>
              <p:spPr>
                <a:xfrm>
                  <a:off x="499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102" name="Line 54"/>
                <p:cNvSpPr/>
                <p:nvPr/>
              </p:nvSpPr>
              <p:spPr>
                <a:xfrm>
                  <a:off x="518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103" name="Line 55"/>
                <p:cNvSpPr/>
                <p:nvPr/>
              </p:nvSpPr>
              <p:spPr>
                <a:xfrm>
                  <a:off x="537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104" name="Line 56"/>
                <p:cNvSpPr/>
                <p:nvPr/>
              </p:nvSpPr>
              <p:spPr>
                <a:xfrm>
                  <a:off x="556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2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06" name="Line 58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107" name="Group 59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2108" name="Line 60"/>
              <p:cNvSpPr/>
              <p:nvPr/>
            </p:nvSpPr>
            <p:spPr>
              <a:xfrm flipH="1">
                <a:off x="96" y="1038"/>
                <a:ext cx="2208" cy="0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09" name="Line 61"/>
              <p:cNvSpPr/>
              <p:nvPr/>
            </p:nvSpPr>
            <p:spPr>
              <a:xfrm>
                <a:off x="336" y="920"/>
                <a:ext cx="0" cy="2872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10" name="Arc 62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43195" h="43200" fill="none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2111" name="Rectangle 63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112" name="Rectangle 6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3553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54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kumimoji="0"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55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4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EFD1">
                <a:alpha val="100000"/>
              </a:srgbClr>
            </a:gs>
            <a:gs pos="64999">
              <a:srgbClr val="F0EBD5">
                <a:alpha val="100000"/>
              </a:srgbClr>
            </a:gs>
            <a:gs pos="100000">
              <a:srgbClr val="D1C39F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3074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075" name="Group 3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076" name="Group 4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3077" name="Line 5"/>
                <p:cNvSpPr/>
                <p:nvPr/>
              </p:nvSpPr>
              <p:spPr>
                <a:xfrm>
                  <a:off x="0" y="19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78" name="Line 6"/>
                <p:cNvSpPr/>
                <p:nvPr/>
              </p:nvSpPr>
              <p:spPr>
                <a:xfrm>
                  <a:off x="0" y="38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79" name="Line 7"/>
                <p:cNvSpPr/>
                <p:nvPr/>
              </p:nvSpPr>
              <p:spPr>
                <a:xfrm>
                  <a:off x="0" y="57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80" name="Line 8"/>
                <p:cNvSpPr/>
                <p:nvPr/>
              </p:nvSpPr>
              <p:spPr>
                <a:xfrm>
                  <a:off x="0" y="76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81" name="Line 9"/>
                <p:cNvSpPr/>
                <p:nvPr/>
              </p:nvSpPr>
              <p:spPr>
                <a:xfrm>
                  <a:off x="0" y="96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82" name="Line 10"/>
                <p:cNvSpPr/>
                <p:nvPr/>
              </p:nvSpPr>
              <p:spPr>
                <a:xfrm>
                  <a:off x="0" y="115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83" name="Line 11"/>
                <p:cNvSpPr/>
                <p:nvPr/>
              </p:nvSpPr>
              <p:spPr>
                <a:xfrm>
                  <a:off x="0" y="134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84" name="Line 12"/>
                <p:cNvSpPr/>
                <p:nvPr/>
              </p:nvSpPr>
              <p:spPr>
                <a:xfrm>
                  <a:off x="0" y="153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85" name="Line 13"/>
                <p:cNvSpPr/>
                <p:nvPr/>
              </p:nvSpPr>
              <p:spPr>
                <a:xfrm>
                  <a:off x="0" y="172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86" name="Line 14"/>
                <p:cNvSpPr/>
                <p:nvPr/>
              </p:nvSpPr>
              <p:spPr>
                <a:xfrm>
                  <a:off x="0" y="192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87" name="Line 15"/>
                <p:cNvSpPr/>
                <p:nvPr/>
              </p:nvSpPr>
              <p:spPr>
                <a:xfrm>
                  <a:off x="0" y="211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88" name="Line 16"/>
                <p:cNvSpPr/>
                <p:nvPr/>
              </p:nvSpPr>
              <p:spPr>
                <a:xfrm>
                  <a:off x="0" y="230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89" name="Line 17"/>
                <p:cNvSpPr/>
                <p:nvPr/>
              </p:nvSpPr>
              <p:spPr>
                <a:xfrm>
                  <a:off x="0" y="249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90" name="Line 18"/>
                <p:cNvSpPr/>
                <p:nvPr/>
              </p:nvSpPr>
              <p:spPr>
                <a:xfrm>
                  <a:off x="0" y="268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91" name="Line 19"/>
                <p:cNvSpPr/>
                <p:nvPr/>
              </p:nvSpPr>
              <p:spPr>
                <a:xfrm>
                  <a:off x="0" y="288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92" name="Line 20"/>
                <p:cNvSpPr/>
                <p:nvPr/>
              </p:nvSpPr>
              <p:spPr>
                <a:xfrm>
                  <a:off x="0" y="307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93" name="Line 21"/>
                <p:cNvSpPr/>
                <p:nvPr/>
              </p:nvSpPr>
              <p:spPr>
                <a:xfrm>
                  <a:off x="0" y="326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94" name="Line 22"/>
                <p:cNvSpPr/>
                <p:nvPr/>
              </p:nvSpPr>
              <p:spPr>
                <a:xfrm>
                  <a:off x="0" y="345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95" name="Line 23"/>
                <p:cNvSpPr/>
                <p:nvPr/>
              </p:nvSpPr>
              <p:spPr>
                <a:xfrm>
                  <a:off x="0" y="364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96" name="Line 24"/>
                <p:cNvSpPr/>
                <p:nvPr/>
              </p:nvSpPr>
              <p:spPr>
                <a:xfrm>
                  <a:off x="0" y="384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97" name="Line 25"/>
                <p:cNvSpPr/>
                <p:nvPr/>
              </p:nvSpPr>
              <p:spPr>
                <a:xfrm>
                  <a:off x="0" y="403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98" name="Line 26"/>
                <p:cNvSpPr/>
                <p:nvPr/>
              </p:nvSpPr>
              <p:spPr>
                <a:xfrm>
                  <a:off x="0" y="422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3099" name="Group 27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100" name="Line 28"/>
                <p:cNvSpPr/>
                <p:nvPr/>
              </p:nvSpPr>
              <p:spPr>
                <a:xfrm>
                  <a:off x="19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101" name="Line 29"/>
                <p:cNvSpPr/>
                <p:nvPr/>
              </p:nvSpPr>
              <p:spPr>
                <a:xfrm>
                  <a:off x="38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102" name="Line 30"/>
                <p:cNvSpPr/>
                <p:nvPr/>
              </p:nvSpPr>
              <p:spPr>
                <a:xfrm>
                  <a:off x="57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103" name="Line 31"/>
                <p:cNvSpPr/>
                <p:nvPr/>
              </p:nvSpPr>
              <p:spPr>
                <a:xfrm>
                  <a:off x="76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104" name="Line 32"/>
                <p:cNvSpPr/>
                <p:nvPr/>
              </p:nvSpPr>
              <p:spPr>
                <a:xfrm>
                  <a:off x="96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105" name="Line 33"/>
                <p:cNvSpPr/>
                <p:nvPr/>
              </p:nvSpPr>
              <p:spPr>
                <a:xfrm>
                  <a:off x="115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106" name="Line 34"/>
                <p:cNvSpPr/>
                <p:nvPr/>
              </p:nvSpPr>
              <p:spPr>
                <a:xfrm>
                  <a:off x="134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107" name="Line 35"/>
                <p:cNvSpPr/>
                <p:nvPr/>
              </p:nvSpPr>
              <p:spPr>
                <a:xfrm>
                  <a:off x="153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108" name="Line 36"/>
                <p:cNvSpPr/>
                <p:nvPr/>
              </p:nvSpPr>
              <p:spPr>
                <a:xfrm>
                  <a:off x="172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109" name="Line 37"/>
                <p:cNvSpPr/>
                <p:nvPr/>
              </p:nvSpPr>
              <p:spPr>
                <a:xfrm>
                  <a:off x="192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110" name="Line 38"/>
                <p:cNvSpPr/>
                <p:nvPr/>
              </p:nvSpPr>
              <p:spPr>
                <a:xfrm>
                  <a:off x="211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111" name="Line 39"/>
                <p:cNvSpPr/>
                <p:nvPr/>
              </p:nvSpPr>
              <p:spPr>
                <a:xfrm>
                  <a:off x="230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112" name="Line 40"/>
                <p:cNvSpPr/>
                <p:nvPr/>
              </p:nvSpPr>
              <p:spPr>
                <a:xfrm>
                  <a:off x="249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113" name="Line 41"/>
                <p:cNvSpPr/>
                <p:nvPr/>
              </p:nvSpPr>
              <p:spPr>
                <a:xfrm>
                  <a:off x="268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114" name="Line 42"/>
                <p:cNvSpPr/>
                <p:nvPr/>
              </p:nvSpPr>
              <p:spPr>
                <a:xfrm>
                  <a:off x="288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115" name="Line 43"/>
                <p:cNvSpPr/>
                <p:nvPr/>
              </p:nvSpPr>
              <p:spPr>
                <a:xfrm>
                  <a:off x="307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116" name="Line 44"/>
                <p:cNvSpPr/>
                <p:nvPr/>
              </p:nvSpPr>
              <p:spPr>
                <a:xfrm>
                  <a:off x="326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117" name="Line 45"/>
                <p:cNvSpPr/>
                <p:nvPr/>
              </p:nvSpPr>
              <p:spPr>
                <a:xfrm>
                  <a:off x="345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118" name="Line 46"/>
                <p:cNvSpPr/>
                <p:nvPr/>
              </p:nvSpPr>
              <p:spPr>
                <a:xfrm>
                  <a:off x="364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119" name="Line 47"/>
                <p:cNvSpPr/>
                <p:nvPr/>
              </p:nvSpPr>
              <p:spPr>
                <a:xfrm>
                  <a:off x="384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120" name="Line 48"/>
                <p:cNvSpPr/>
                <p:nvPr/>
              </p:nvSpPr>
              <p:spPr>
                <a:xfrm>
                  <a:off x="403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121" name="Line 49"/>
                <p:cNvSpPr/>
                <p:nvPr/>
              </p:nvSpPr>
              <p:spPr>
                <a:xfrm>
                  <a:off x="422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122" name="Line 50"/>
                <p:cNvSpPr/>
                <p:nvPr/>
              </p:nvSpPr>
              <p:spPr>
                <a:xfrm>
                  <a:off x="441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123" name="Line 51"/>
                <p:cNvSpPr/>
                <p:nvPr/>
              </p:nvSpPr>
              <p:spPr>
                <a:xfrm>
                  <a:off x="460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124" name="Line 52"/>
                <p:cNvSpPr/>
                <p:nvPr/>
              </p:nvSpPr>
              <p:spPr>
                <a:xfrm>
                  <a:off x="480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125" name="Line 53"/>
                <p:cNvSpPr/>
                <p:nvPr/>
              </p:nvSpPr>
              <p:spPr>
                <a:xfrm>
                  <a:off x="499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126" name="Line 54"/>
                <p:cNvSpPr/>
                <p:nvPr/>
              </p:nvSpPr>
              <p:spPr>
                <a:xfrm>
                  <a:off x="518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127" name="Line 55"/>
                <p:cNvSpPr/>
                <p:nvPr/>
              </p:nvSpPr>
              <p:spPr>
                <a:xfrm>
                  <a:off x="537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128" name="Line 56"/>
                <p:cNvSpPr/>
                <p:nvPr/>
              </p:nvSpPr>
              <p:spPr>
                <a:xfrm>
                  <a:off x="556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2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30" name="Line 58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131" name="Group 59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3132" name="Line 60"/>
              <p:cNvSpPr/>
              <p:nvPr/>
            </p:nvSpPr>
            <p:spPr>
              <a:xfrm flipH="1">
                <a:off x="96" y="1038"/>
                <a:ext cx="2208" cy="0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33" name="Line 61"/>
              <p:cNvSpPr/>
              <p:nvPr/>
            </p:nvSpPr>
            <p:spPr>
              <a:xfrm>
                <a:off x="336" y="920"/>
                <a:ext cx="0" cy="2872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34" name="Arc 62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43195" h="43200" fill="none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3135" name="Rectangle 63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136" name="Rectangle 6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3553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54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kumimoji="0"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55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4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18.e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6.e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5.emf"/><Relationship Id="rId18" Type="http://schemas.openxmlformats.org/officeDocument/2006/relationships/vmlDrawing" Target="../drawings/vmlDrawing6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2.emf"/><Relationship Id="rId15" Type="http://schemas.openxmlformats.org/officeDocument/2006/relationships/oleObject" Target="../embeddings/oleObject18.bin"/><Relationship Id="rId14" Type="http://schemas.openxmlformats.org/officeDocument/2006/relationships/image" Target="../media/image21.emf"/><Relationship Id="rId13" Type="http://schemas.openxmlformats.org/officeDocument/2006/relationships/oleObject" Target="../embeddings/oleObject17.bin"/><Relationship Id="rId12" Type="http://schemas.openxmlformats.org/officeDocument/2006/relationships/image" Target="../media/image20.emf"/><Relationship Id="rId11" Type="http://schemas.openxmlformats.org/officeDocument/2006/relationships/oleObject" Target="../embeddings/oleObject16.bin"/><Relationship Id="rId10" Type="http://schemas.openxmlformats.org/officeDocument/2006/relationships/image" Target="../media/image19.emf"/><Relationship Id="rId1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4.e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3.emf"/><Relationship Id="rId1" Type="http://schemas.openxmlformats.org/officeDocument/2006/relationships/oleObject" Target="../embeddings/oleObject19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8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9.png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7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6.wmf"/><Relationship Id="rId1" Type="http://schemas.openxmlformats.org/officeDocument/2006/relationships/oleObject" Target="../embeddings/oleObject22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33.e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30.wmf"/><Relationship Id="rId12" Type="http://schemas.openxmlformats.org/officeDocument/2006/relationships/vmlDrawing" Target="../drawings/vmlDrawing9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4.wmf"/><Relationship Id="rId1" Type="http://schemas.openxmlformats.org/officeDocument/2006/relationships/oleObject" Target="../embeddings/oleObject25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8" Type="http://schemas.openxmlformats.org/officeDocument/2006/relationships/image" Target="../media/image38.e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37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5.emf"/><Relationship Id="rId14" Type="http://schemas.openxmlformats.org/officeDocument/2006/relationships/vmlDrawing" Target="../drawings/vmlDrawing10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40.emf"/><Relationship Id="rId11" Type="http://schemas.openxmlformats.org/officeDocument/2006/relationships/oleObject" Target="../embeddings/oleObject35.bin"/><Relationship Id="rId10" Type="http://schemas.openxmlformats.org/officeDocument/2006/relationships/image" Target="../media/image39.emf"/><Relationship Id="rId1" Type="http://schemas.openxmlformats.org/officeDocument/2006/relationships/oleObject" Target="../embeddings/oleObject30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1.wmf"/><Relationship Id="rId1" Type="http://schemas.openxmlformats.org/officeDocument/2006/relationships/oleObject" Target="../embeddings/oleObject36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42.wmf"/><Relationship Id="rId1" Type="http://schemas.openxmlformats.org/officeDocument/2006/relationships/oleObject" Target="../embeddings/oleObject37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.bin"/><Relationship Id="rId8" Type="http://schemas.openxmlformats.org/officeDocument/2006/relationships/image" Target="../media/image46.e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45.e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4.emf"/><Relationship Id="rId3" Type="http://schemas.openxmlformats.org/officeDocument/2006/relationships/oleObject" Target="../embeddings/oleObject39.bin"/><Relationship Id="rId26" Type="http://schemas.openxmlformats.org/officeDocument/2006/relationships/vmlDrawing" Target="../drawings/vmlDrawing13.vml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54.emf"/><Relationship Id="rId23" Type="http://schemas.openxmlformats.org/officeDocument/2006/relationships/oleObject" Target="../embeddings/oleObject49.bin"/><Relationship Id="rId22" Type="http://schemas.openxmlformats.org/officeDocument/2006/relationships/image" Target="../media/image53.emf"/><Relationship Id="rId21" Type="http://schemas.openxmlformats.org/officeDocument/2006/relationships/oleObject" Target="../embeddings/oleObject48.bin"/><Relationship Id="rId20" Type="http://schemas.openxmlformats.org/officeDocument/2006/relationships/image" Target="../media/image52.wmf"/><Relationship Id="rId2" Type="http://schemas.openxmlformats.org/officeDocument/2006/relationships/image" Target="../media/image43.wmf"/><Relationship Id="rId19" Type="http://schemas.openxmlformats.org/officeDocument/2006/relationships/oleObject" Target="../embeddings/oleObject47.bin"/><Relationship Id="rId18" Type="http://schemas.openxmlformats.org/officeDocument/2006/relationships/image" Target="../media/image51.wmf"/><Relationship Id="rId17" Type="http://schemas.openxmlformats.org/officeDocument/2006/relationships/oleObject" Target="../embeddings/oleObject46.bin"/><Relationship Id="rId16" Type="http://schemas.openxmlformats.org/officeDocument/2006/relationships/image" Target="../media/image50.wmf"/><Relationship Id="rId15" Type="http://schemas.openxmlformats.org/officeDocument/2006/relationships/oleObject" Target="../embeddings/oleObject45.bin"/><Relationship Id="rId14" Type="http://schemas.openxmlformats.org/officeDocument/2006/relationships/image" Target="../media/image49.emf"/><Relationship Id="rId13" Type="http://schemas.openxmlformats.org/officeDocument/2006/relationships/oleObject" Target="../embeddings/oleObject44.bin"/><Relationship Id="rId12" Type="http://schemas.openxmlformats.org/officeDocument/2006/relationships/image" Target="../media/image48.emf"/><Relationship Id="rId11" Type="http://schemas.openxmlformats.org/officeDocument/2006/relationships/oleObject" Target="../embeddings/oleObject43.bin"/><Relationship Id="rId10" Type="http://schemas.openxmlformats.org/officeDocument/2006/relationships/image" Target="../media/image47.emf"/><Relationship Id="rId1" Type="http://schemas.openxmlformats.org/officeDocument/2006/relationships/oleObject" Target="../embeddings/oleObject38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6.e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55.emf"/><Relationship Id="rId1" Type="http://schemas.openxmlformats.org/officeDocument/2006/relationships/oleObject" Target="../embeddings/oleObject5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image" Target="../media/image63.wmf"/><Relationship Id="rId7" Type="http://schemas.openxmlformats.org/officeDocument/2006/relationships/oleObject" Target="../embeddings/oleObject52.bin"/><Relationship Id="rId6" Type="http://schemas.openxmlformats.org/officeDocument/2006/relationships/image" Target="../media/image62.png"/><Relationship Id="rId5" Type="http://schemas.openxmlformats.org/officeDocument/2006/relationships/tags" Target="../tags/tag1.xml"/><Relationship Id="rId4" Type="http://schemas.openxmlformats.org/officeDocument/2006/relationships/image" Target="../media/image61.png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0" Type="http://schemas.openxmlformats.org/officeDocument/2006/relationships/vmlDrawing" Target="../drawings/vmlDrawing15.vml"/><Relationship Id="rId1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4.wmf"/><Relationship Id="rId1" Type="http://schemas.openxmlformats.org/officeDocument/2006/relationships/oleObject" Target="../embeddings/oleObject53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5.wmf"/><Relationship Id="rId1" Type="http://schemas.openxmlformats.org/officeDocument/2006/relationships/oleObject" Target="../embeddings/oleObject54.bin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6.wmf"/><Relationship Id="rId1" Type="http://schemas.openxmlformats.org/officeDocument/2006/relationships/oleObject" Target="../embeddings/oleObject55.bin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7.wmf"/><Relationship Id="rId1" Type="http://schemas.openxmlformats.org/officeDocument/2006/relationships/oleObject" Target="../embeddings/oleObject56.bin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8.wmf"/><Relationship Id="rId1" Type="http://schemas.openxmlformats.org/officeDocument/2006/relationships/oleObject" Target="../embeddings/oleObject57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9.wmf"/><Relationship Id="rId1" Type="http://schemas.openxmlformats.org/officeDocument/2006/relationships/oleObject" Target="../embeddings/oleObject58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2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2.wmf"/><Relationship Id="rId6" Type="http://schemas.openxmlformats.org/officeDocument/2006/relationships/oleObject" Target="../embeddings/oleObject61.bin"/><Relationship Id="rId5" Type="http://schemas.openxmlformats.org/officeDocument/2006/relationships/image" Target="../media/image71.wmf"/><Relationship Id="rId4" Type="http://schemas.openxmlformats.org/officeDocument/2006/relationships/oleObject" Target="../embeddings/oleObject60.bin"/><Relationship Id="rId3" Type="http://schemas.openxmlformats.org/officeDocument/2006/relationships/image" Target="../media/image70.wmf"/><Relationship Id="rId2" Type="http://schemas.openxmlformats.org/officeDocument/2006/relationships/oleObject" Target="../embeddings/oleObject59.bin"/><Relationship Id="rId10" Type="http://schemas.openxmlformats.org/officeDocument/2006/relationships/notesSlide" Target="../notesSlides/notesSlide24.xml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vmlDrawing" Target="../drawings/vmlDrawing2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4.wmf"/><Relationship Id="rId3" Type="http://schemas.openxmlformats.org/officeDocument/2006/relationships/oleObject" Target="../embeddings/oleObject63.bin"/><Relationship Id="rId2" Type="http://schemas.openxmlformats.org/officeDocument/2006/relationships/image" Target="../media/image73.wmf"/><Relationship Id="rId1" Type="http://schemas.openxmlformats.org/officeDocument/2006/relationships/oleObject" Target="../embeddings/oleObject62.bin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6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75.wmf"/><Relationship Id="rId1" Type="http://schemas.openxmlformats.org/officeDocument/2006/relationships/oleObject" Target="../embeddings/oleObject64.bin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vmlDrawing" Target="../drawings/vmlDrawing2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8.wmf"/><Relationship Id="rId3" Type="http://schemas.openxmlformats.org/officeDocument/2006/relationships/oleObject" Target="../embeddings/oleObject67.bin"/><Relationship Id="rId2" Type="http://schemas.openxmlformats.org/officeDocument/2006/relationships/image" Target="../media/image77.wmf"/><Relationship Id="rId1" Type="http://schemas.openxmlformats.org/officeDocument/2006/relationships/oleObject" Target="../embeddings/oleObject66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82.wmf"/><Relationship Id="rId7" Type="http://schemas.openxmlformats.org/officeDocument/2006/relationships/oleObject" Target="../embeddings/oleObject71.bin"/><Relationship Id="rId6" Type="http://schemas.openxmlformats.org/officeDocument/2006/relationships/image" Target="../media/image81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80.wmf"/><Relationship Id="rId3" Type="http://schemas.openxmlformats.org/officeDocument/2006/relationships/oleObject" Target="../embeddings/oleObject69.bin"/><Relationship Id="rId2" Type="http://schemas.openxmlformats.org/officeDocument/2006/relationships/image" Target="../media/image79.wmf"/><Relationship Id="rId11" Type="http://schemas.openxmlformats.org/officeDocument/2006/relationships/notesSlide" Target="../notesSlides/notesSlide28.xml"/><Relationship Id="rId10" Type="http://schemas.openxmlformats.org/officeDocument/2006/relationships/vmlDrawing" Target="../drawings/vmlDrawing26.vml"/><Relationship Id="rId1" Type="http://schemas.openxmlformats.org/officeDocument/2006/relationships/oleObject" Target="../embeddings/oleObject68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0.xml"/><Relationship Id="rId7" Type="http://schemas.openxmlformats.org/officeDocument/2006/relationships/vmlDrawing" Target="../drawings/vmlDrawing27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wmf"/><Relationship Id="rId3" Type="http://schemas.openxmlformats.org/officeDocument/2006/relationships/oleObject" Target="../embeddings/oleObject73.bin"/><Relationship Id="rId2" Type="http://schemas.openxmlformats.org/officeDocument/2006/relationships/image" Target="../media/image83.wmf"/><Relationship Id="rId1" Type="http://schemas.openxmlformats.org/officeDocument/2006/relationships/oleObject" Target="../embeddings/oleObject72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87.emf"/><Relationship Id="rId3" Type="http://schemas.openxmlformats.org/officeDocument/2006/relationships/oleObject" Target="../embeddings/oleObject75.bin"/><Relationship Id="rId2" Type="http://schemas.openxmlformats.org/officeDocument/2006/relationships/image" Target="../media/image86.wmf"/><Relationship Id="rId1" Type="http://schemas.openxmlformats.org/officeDocument/2006/relationships/oleObject" Target="../embeddings/oleObject74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image" Target="../media/image6.e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e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3.e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7.emf"/><Relationship Id="rId1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image" Target="../media/image93.jpeg"/><Relationship Id="rId8" Type="http://schemas.openxmlformats.org/officeDocument/2006/relationships/image" Target="../media/image92.emf"/><Relationship Id="rId7" Type="http://schemas.openxmlformats.org/officeDocument/2006/relationships/oleObject" Target="../embeddings/oleObject80.bin"/><Relationship Id="rId6" Type="http://schemas.openxmlformats.org/officeDocument/2006/relationships/image" Target="../media/image91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90.emf"/><Relationship Id="rId3" Type="http://schemas.openxmlformats.org/officeDocument/2006/relationships/oleObject" Target="../embeddings/oleObject78.bin"/><Relationship Id="rId2" Type="http://schemas.openxmlformats.org/officeDocument/2006/relationships/image" Target="../media/image89.wmf"/><Relationship Id="rId11" Type="http://schemas.openxmlformats.org/officeDocument/2006/relationships/vmlDrawing" Target="../drawings/vmlDrawing29.vml"/><Relationship Id="rId10" Type="http://schemas.openxmlformats.org/officeDocument/2006/relationships/slideLayout" Target="../slideLayouts/slideLayout13.xml"/><Relationship Id="rId1" Type="http://schemas.openxmlformats.org/officeDocument/2006/relationships/oleObject" Target="../embeddings/oleObject77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97.wmf"/><Relationship Id="rId7" Type="http://schemas.openxmlformats.org/officeDocument/2006/relationships/oleObject" Target="../embeddings/oleObject84.bin"/><Relationship Id="rId6" Type="http://schemas.openxmlformats.org/officeDocument/2006/relationships/image" Target="../media/image96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95.wmf"/><Relationship Id="rId3" Type="http://schemas.openxmlformats.org/officeDocument/2006/relationships/oleObject" Target="../embeddings/oleObject82.bin"/><Relationship Id="rId2" Type="http://schemas.openxmlformats.org/officeDocument/2006/relationships/image" Target="../media/image94.wmf"/><Relationship Id="rId11" Type="http://schemas.openxmlformats.org/officeDocument/2006/relationships/notesSlide" Target="../notesSlides/notesSlide38.xml"/><Relationship Id="rId10" Type="http://schemas.openxmlformats.org/officeDocument/2006/relationships/vmlDrawing" Target="../drawings/vmlDrawing30.vml"/><Relationship Id="rId1" Type="http://schemas.openxmlformats.org/officeDocument/2006/relationships/oleObject" Target="../embeddings/oleObject81.bin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8.wmf"/><Relationship Id="rId1" Type="http://schemas.openxmlformats.org/officeDocument/2006/relationships/oleObject" Target="../embeddings/oleObject85.bin"/></Relationships>
</file>

<file path=ppt/slides/_rels/slide5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8.wmf"/><Relationship Id="rId1" Type="http://schemas.openxmlformats.org/officeDocument/2006/relationships/oleObject" Target="../embeddings/oleObject86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wmf"/><Relationship Id="rId2" Type="http://schemas.openxmlformats.org/officeDocument/2006/relationships/oleObject" Target="../embeddings/oleObject7.bin"/><Relationship Id="rId1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6.xml"/><Relationship Id="rId7" Type="http://schemas.openxmlformats.org/officeDocument/2006/relationships/vmlDrawing" Target="../drawings/vmlDrawing33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100.wmf"/><Relationship Id="rId3" Type="http://schemas.openxmlformats.org/officeDocument/2006/relationships/oleObject" Target="../embeddings/oleObject88.bin"/><Relationship Id="rId2" Type="http://schemas.openxmlformats.org/officeDocument/2006/relationships/image" Target="../media/image99.wmf"/><Relationship Id="rId1" Type="http://schemas.openxmlformats.org/officeDocument/2006/relationships/oleObject" Target="../embeddings/oleObject87.bin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7.xml"/><Relationship Id="rId6" Type="http://schemas.openxmlformats.org/officeDocument/2006/relationships/vmlDrawing" Target="../drawings/vmlDrawing3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3.wmf"/><Relationship Id="rId3" Type="http://schemas.openxmlformats.org/officeDocument/2006/relationships/oleObject" Target="../embeddings/oleObject90.bin"/><Relationship Id="rId2" Type="http://schemas.openxmlformats.org/officeDocument/2006/relationships/image" Target="../media/image102.wmf"/><Relationship Id="rId1" Type="http://schemas.openxmlformats.org/officeDocument/2006/relationships/oleObject" Target="../embeddings/oleObject89.bin"/></Relationships>
</file>

<file path=ppt/slides/_rels/slide6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8.xml"/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4.wmf"/><Relationship Id="rId1" Type="http://schemas.openxmlformats.org/officeDocument/2006/relationships/oleObject" Target="../embeddings/oleObject91.bin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vmlDrawing" Target="../drawings/vmlDrawing3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6.wmf"/><Relationship Id="rId3" Type="http://schemas.openxmlformats.org/officeDocument/2006/relationships/oleObject" Target="../embeddings/oleObject93.bin"/><Relationship Id="rId2" Type="http://schemas.openxmlformats.org/officeDocument/2006/relationships/image" Target="../media/image105.wmf"/><Relationship Id="rId1" Type="http://schemas.openxmlformats.org/officeDocument/2006/relationships/oleObject" Target="../embeddings/oleObject92.bin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7.wmf"/><Relationship Id="rId1" Type="http://schemas.openxmlformats.org/officeDocument/2006/relationships/oleObject" Target="../embeddings/oleObject94.bin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9.bin"/><Relationship Id="rId8" Type="http://schemas.openxmlformats.org/officeDocument/2006/relationships/image" Target="../media/image111.wmf"/><Relationship Id="rId7" Type="http://schemas.openxmlformats.org/officeDocument/2006/relationships/oleObject" Target="../embeddings/oleObject98.bin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109.wmf"/><Relationship Id="rId3" Type="http://schemas.openxmlformats.org/officeDocument/2006/relationships/oleObject" Target="../embeddings/oleObject96.bin"/><Relationship Id="rId24" Type="http://schemas.openxmlformats.org/officeDocument/2006/relationships/notesSlide" Target="../notesSlides/notesSlide51.xml"/><Relationship Id="rId23" Type="http://schemas.openxmlformats.org/officeDocument/2006/relationships/vmlDrawing" Target="../drawings/vmlDrawing38.vml"/><Relationship Id="rId22" Type="http://schemas.openxmlformats.org/officeDocument/2006/relationships/slideLayout" Target="../slideLayouts/slideLayout12.xml"/><Relationship Id="rId21" Type="http://schemas.openxmlformats.org/officeDocument/2006/relationships/oleObject" Target="../embeddings/oleObject106.bin"/><Relationship Id="rId20" Type="http://schemas.openxmlformats.org/officeDocument/2006/relationships/image" Target="../media/image116.wmf"/><Relationship Id="rId2" Type="http://schemas.openxmlformats.org/officeDocument/2006/relationships/image" Target="../media/image108.wmf"/><Relationship Id="rId19" Type="http://schemas.openxmlformats.org/officeDocument/2006/relationships/oleObject" Target="../embeddings/oleObject105.bin"/><Relationship Id="rId18" Type="http://schemas.openxmlformats.org/officeDocument/2006/relationships/image" Target="../media/image115.wmf"/><Relationship Id="rId17" Type="http://schemas.openxmlformats.org/officeDocument/2006/relationships/oleObject" Target="../embeddings/oleObject104.bin"/><Relationship Id="rId16" Type="http://schemas.openxmlformats.org/officeDocument/2006/relationships/image" Target="../media/image114.wmf"/><Relationship Id="rId15" Type="http://schemas.openxmlformats.org/officeDocument/2006/relationships/oleObject" Target="../embeddings/oleObject103.bin"/><Relationship Id="rId14" Type="http://schemas.openxmlformats.org/officeDocument/2006/relationships/image" Target="../media/image113.wmf"/><Relationship Id="rId13" Type="http://schemas.openxmlformats.org/officeDocument/2006/relationships/oleObject" Target="../embeddings/oleObject102.bin"/><Relationship Id="rId12" Type="http://schemas.openxmlformats.org/officeDocument/2006/relationships/oleObject" Target="../embeddings/oleObject101.bin"/><Relationship Id="rId11" Type="http://schemas.openxmlformats.org/officeDocument/2006/relationships/oleObject" Target="../embeddings/oleObject100.bin"/><Relationship Id="rId10" Type="http://schemas.openxmlformats.org/officeDocument/2006/relationships/image" Target="../media/image112.wmf"/><Relationship Id="rId1" Type="http://schemas.openxmlformats.org/officeDocument/2006/relationships/oleObject" Target="../embeddings/oleObject95.bin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1.bin"/><Relationship Id="rId8" Type="http://schemas.openxmlformats.org/officeDocument/2006/relationships/image" Target="../media/image119.wmf"/><Relationship Id="rId7" Type="http://schemas.openxmlformats.org/officeDocument/2006/relationships/oleObject" Target="../embeddings/oleObject110.bin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118.wmf"/><Relationship Id="rId3" Type="http://schemas.openxmlformats.org/officeDocument/2006/relationships/oleObject" Target="../embeddings/oleObject108.bin"/><Relationship Id="rId2" Type="http://schemas.openxmlformats.org/officeDocument/2006/relationships/image" Target="../media/image117.wmf"/><Relationship Id="rId13" Type="http://schemas.openxmlformats.org/officeDocument/2006/relationships/vmlDrawing" Target="../drawings/vmlDrawing39.vml"/><Relationship Id="rId12" Type="http://schemas.openxmlformats.org/officeDocument/2006/relationships/slideLayout" Target="../slideLayouts/slideLayout12.xml"/><Relationship Id="rId11" Type="http://schemas.openxmlformats.org/officeDocument/2006/relationships/image" Target="../media/image1.png"/><Relationship Id="rId10" Type="http://schemas.openxmlformats.org/officeDocument/2006/relationships/image" Target="../media/image120.wmf"/><Relationship Id="rId1" Type="http://schemas.openxmlformats.org/officeDocument/2006/relationships/oleObject" Target="../embeddings/oleObject107.bin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www.zhihu.com/question/336322284/answer/918067537" TargetMode="External"/><Relationship Id="rId2" Type="http://schemas.openxmlformats.org/officeDocument/2006/relationships/hyperlink" Target="https://zhuanlan.zhihu.com/p/136844841" TargetMode="External"/><Relationship Id="rId1" Type="http://schemas.openxmlformats.org/officeDocument/2006/relationships/image" Target="../media/image1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wmf"/><Relationship Id="rId2" Type="http://schemas.openxmlformats.org/officeDocument/2006/relationships/oleObject" Target="../embeddings/oleObject10.bin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5057" name="Rectangle 2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676275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第</a:t>
            </a:r>
            <a:r>
              <a:rPr lang="en-US" altLang="zh-CN" dirty="0">
                <a:latin typeface="Times New Roman" panose="02020603050405020304" pitchFamily="18" charset="0"/>
              </a:rPr>
              <a:t>7</a:t>
            </a:r>
            <a:r>
              <a:rPr lang="zh-CN" altLang="en-US" dirty="0">
                <a:latin typeface="Times New Roman" panose="02020603050405020304" pitchFamily="18" charset="0"/>
              </a:rPr>
              <a:t>章 生成函数与递推关系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5058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468313" y="1196975"/>
            <a:ext cx="7926387" cy="5256213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en-US" altLang="zh-CN" dirty="0"/>
              <a:t> </a:t>
            </a:r>
            <a:r>
              <a:rPr lang="en-US" altLang="zh-CN" sz="3600" dirty="0">
                <a:latin typeface="Times New Roman" panose="02020603050405020304" pitchFamily="18" charset="0"/>
              </a:rPr>
              <a:t>7.1   </a:t>
            </a:r>
            <a:r>
              <a:rPr lang="zh-CN" altLang="en-US" sz="3600" dirty="0">
                <a:latin typeface="Times New Roman" panose="02020603050405020304" pitchFamily="18" charset="0"/>
              </a:rPr>
              <a:t>幂级数型生成函数</a:t>
            </a:r>
            <a:endParaRPr lang="zh-CN" altLang="en-US" sz="36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sz="3600" dirty="0">
                <a:latin typeface="Times New Roman" panose="02020603050405020304" pitchFamily="18" charset="0"/>
              </a:rPr>
              <a:t>多重集的组合</a:t>
            </a:r>
            <a:endParaRPr lang="zh-CN" altLang="en-US" sz="36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sz="3600" dirty="0">
                <a:latin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</a:rPr>
              <a:t>7.2   </a:t>
            </a:r>
            <a:r>
              <a:rPr lang="zh-CN" altLang="en-US" sz="3600" dirty="0">
                <a:latin typeface="Times New Roman" panose="02020603050405020304" pitchFamily="18" charset="0"/>
              </a:rPr>
              <a:t>指数型生成函数</a:t>
            </a:r>
            <a:endParaRPr lang="zh-CN" altLang="en-US" sz="36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sz="3600" dirty="0">
                <a:latin typeface="Times New Roman" panose="02020603050405020304" pitchFamily="18" charset="0"/>
              </a:rPr>
              <a:t>多重集的排列</a:t>
            </a:r>
            <a:endParaRPr lang="zh-CN" altLang="en-US" sz="36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sz="3600" dirty="0">
                <a:latin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</a:rPr>
              <a:t>7.3   </a:t>
            </a:r>
            <a:r>
              <a:rPr lang="zh-CN" altLang="en-US" sz="3600" dirty="0">
                <a:latin typeface="Times New Roman" panose="02020603050405020304" pitchFamily="18" charset="0"/>
              </a:rPr>
              <a:t>递推关系</a:t>
            </a:r>
            <a:endParaRPr lang="zh-CN" alt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539750" y="1484630"/>
            <a:ext cx="8070850" cy="2362200"/>
          </a:xfrm>
        </p:spPr>
        <p:txBody>
          <a:bodyPr vert="horz" wrap="square" lIns="91440" tIns="45720" rIns="91440" bIns="45720" anchor="t" anchorCtr="0"/>
          <a:p>
            <a:pPr marL="0" indent="0" algn="just" eaLnBrk="1" hangingPunct="1">
              <a:buNone/>
            </a:pPr>
            <a:r>
              <a:rPr lang="en-US" altLang="zh-CN" sz="4000" dirty="0">
                <a:latin typeface="宋体" panose="02010600030101010101" pitchFamily="2" charset="-122"/>
              </a:rPr>
              <a:t>(8)</a:t>
            </a:r>
            <a:r>
              <a:rPr lang="zh-CN" altLang="en-US" sz="4000" dirty="0">
                <a:latin typeface="宋体" panose="02010600030101010101" pitchFamily="2" charset="-122"/>
              </a:rPr>
              <a:t>如果</a:t>
            </a:r>
            <a:r>
              <a:rPr lang="en-US" altLang="zh-CN" sz="4000" i="1" dirty="0">
                <a:latin typeface="Times New Roman" panose="02020603050405020304" pitchFamily="18" charset="0"/>
              </a:rPr>
              <a:t>b</a:t>
            </a:r>
            <a:r>
              <a:rPr lang="en-US" altLang="zh-CN" sz="4000" i="1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sz="4000" i="1" dirty="0">
                <a:latin typeface="Times New Roman" panose="02020603050405020304" pitchFamily="18" charset="0"/>
              </a:rPr>
              <a:t>=r</a:t>
            </a:r>
            <a:r>
              <a:rPr lang="en-US" altLang="zh-CN" sz="4000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sz="4000" i="1" dirty="0">
                <a:latin typeface="Times New Roman" panose="02020603050405020304" pitchFamily="18" charset="0"/>
              </a:rPr>
              <a:t>a</a:t>
            </a:r>
            <a:r>
              <a:rPr lang="en-US" altLang="zh-CN" sz="4000" i="1" baseline="-30000" dirty="0">
                <a:latin typeface="Times New Roman" panose="02020603050405020304" pitchFamily="18" charset="0"/>
              </a:rPr>
              <a:t>n</a:t>
            </a:r>
            <a:r>
              <a:rPr lang="zh-CN" altLang="en-US" sz="4000" dirty="0">
                <a:latin typeface="宋体" panose="02010600030101010101" pitchFamily="2" charset="-122"/>
              </a:rPr>
              <a:t>，则</a:t>
            </a:r>
            <a:r>
              <a:rPr lang="en-US" altLang="zh-CN" sz="4000" i="1" dirty="0">
                <a:latin typeface="Times New Roman" panose="02020603050405020304" pitchFamily="18" charset="0"/>
              </a:rPr>
              <a:t>g(x)=f(rx)</a:t>
            </a:r>
            <a:r>
              <a:rPr lang="zh-CN" altLang="en-US" sz="4000" dirty="0">
                <a:latin typeface="宋体" panose="02010600030101010101" pitchFamily="2" charset="-122"/>
              </a:rPr>
              <a:t>。</a:t>
            </a:r>
            <a:endParaRPr lang="zh-CN" altLang="en-US" sz="4000" dirty="0">
              <a:latin typeface="宋体" panose="02010600030101010101" pitchFamily="2" charset="-122"/>
            </a:endParaRPr>
          </a:p>
          <a:p>
            <a:pPr marL="0" indent="0" algn="just" eaLnBrk="1" hangingPunct="1">
              <a:lnSpc>
                <a:spcPct val="200000"/>
              </a:lnSpc>
              <a:buNone/>
            </a:pPr>
            <a:r>
              <a:rPr lang="en-US" altLang="zh-CN" sz="4000" dirty="0">
                <a:latin typeface="宋体" panose="02010600030101010101" pitchFamily="2" charset="-122"/>
              </a:rPr>
              <a:t>(9)</a:t>
            </a:r>
            <a:r>
              <a:rPr lang="zh-CN" altLang="en-US" sz="4000" dirty="0">
                <a:latin typeface="宋体" panose="02010600030101010101" pitchFamily="2" charset="-122"/>
              </a:rPr>
              <a:t>如果</a:t>
            </a:r>
            <a:r>
              <a:rPr lang="en-US" altLang="zh-CN" sz="4000" i="1" dirty="0">
                <a:latin typeface="Times New Roman" panose="02020603050405020304" pitchFamily="18" charset="0"/>
              </a:rPr>
              <a:t>b</a:t>
            </a:r>
            <a:r>
              <a:rPr lang="en-US" altLang="zh-CN" sz="4000" i="1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sz="4000" i="1" dirty="0">
                <a:latin typeface="Times New Roman" panose="02020603050405020304" pitchFamily="18" charset="0"/>
              </a:rPr>
              <a:t>=na</a:t>
            </a:r>
            <a:r>
              <a:rPr lang="en-US" altLang="zh-CN" sz="4000" i="1" baseline="-30000" dirty="0">
                <a:latin typeface="Times New Roman" panose="02020603050405020304" pitchFamily="18" charset="0"/>
              </a:rPr>
              <a:t>n</a:t>
            </a:r>
            <a:r>
              <a:rPr lang="zh-CN" altLang="en-US" sz="4000" dirty="0">
                <a:latin typeface="宋体" panose="02010600030101010101" pitchFamily="2" charset="-122"/>
              </a:rPr>
              <a:t>，则</a:t>
            </a:r>
            <a:r>
              <a:rPr lang="en-US" altLang="zh-CN" sz="4000" i="1" dirty="0">
                <a:latin typeface="Times New Roman" panose="02020603050405020304" pitchFamily="18" charset="0"/>
              </a:rPr>
              <a:t>g(x)=xf '(x)</a:t>
            </a:r>
            <a:r>
              <a:rPr lang="zh-CN" altLang="en-US" sz="4000" dirty="0">
                <a:latin typeface="宋体" panose="02010600030101010101" pitchFamily="2" charset="-122"/>
              </a:rPr>
              <a:t>。</a:t>
            </a:r>
            <a:endParaRPr lang="en-US" altLang="zh-CN" sz="4000" dirty="0">
              <a:latin typeface="宋体" panose="02010600030101010101" pitchFamily="2" charset="-122"/>
            </a:endParaRPr>
          </a:p>
          <a:p>
            <a:pPr marL="0" indent="0" eaLnBrk="1" hangingPunct="1">
              <a:buNone/>
            </a:pPr>
            <a:endParaRPr lang="en-US" altLang="zh-CN" dirty="0"/>
          </a:p>
        </p:txBody>
      </p:sp>
      <p:pic>
        <p:nvPicPr>
          <p:cNvPr id="62466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188" y="3860800"/>
            <a:ext cx="7307262" cy="11445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Rectangle 2"/>
          <p:cNvSpPr>
            <a:spLocks noGrp="1"/>
          </p:cNvSpPr>
          <p:nvPr>
            <p:ph type="title"/>
          </p:nvPr>
        </p:nvSpPr>
        <p:spPr>
          <a:xfrm>
            <a:off x="385763" y="404813"/>
            <a:ext cx="7986712" cy="1403350"/>
          </a:xfrm>
        </p:spPr>
        <p:txBody>
          <a:bodyPr vert="horz" wrap="square" lIns="91440" tIns="45720" rIns="91440" bIns="45720" anchor="b" anchorCtr="0"/>
          <a:p>
            <a:pPr>
              <a:lnSpc>
                <a:spcPct val="150000"/>
              </a:lnSpc>
            </a:pP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母函数的性质：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假设两个序列</a:t>
            </a:r>
            <a:br>
              <a:rPr lang="en-US" altLang="zh-CN" sz="3600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对应的母函数分别为 </a:t>
            </a:r>
            <a:endParaRPr lang="zh-CN" altLang="en-US" sz="36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4514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395288" y="2060575"/>
            <a:ext cx="8077200" cy="47625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zh-CN" altLang="en-US" b="1" dirty="0">
                <a:ea typeface="楷体_GB2312" pitchFamily="49" charset="-122"/>
              </a:rPr>
              <a:t>性质1：</a:t>
            </a:r>
            <a:endParaRPr lang="zh-CN" altLang="en-US" b="1" dirty="0"/>
          </a:p>
        </p:txBody>
      </p:sp>
      <p:sp>
        <p:nvSpPr>
          <p:cNvPr id="64515" name="Text Box 4"/>
          <p:cNvSpPr txBox="1"/>
          <p:nvPr/>
        </p:nvSpPr>
        <p:spPr>
          <a:xfrm>
            <a:off x="382588" y="3141663"/>
            <a:ext cx="8761412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dirty="0">
                <a:latin typeface="Tahoma" panose="020B0604030504040204" pitchFamily="34" charset="0"/>
                <a:ea typeface="楷体_GB2312" pitchFamily="49" charset="-122"/>
              </a:rPr>
              <a:t>若       　　                      则</a:t>
            </a:r>
            <a:endParaRPr lang="zh-CN" altLang="en-US" sz="3200" dirty="0">
              <a:latin typeface="Tahoma" panose="020B0604030504040204" pitchFamily="34" charset="0"/>
              <a:ea typeface="楷体_GB2312" pitchFamily="49" charset="-122"/>
            </a:endParaRPr>
          </a:p>
        </p:txBody>
      </p:sp>
      <p:grpSp>
        <p:nvGrpSpPr>
          <p:cNvPr id="64516" name="Group 5"/>
          <p:cNvGrpSpPr/>
          <p:nvPr/>
        </p:nvGrpSpPr>
        <p:grpSpPr>
          <a:xfrm>
            <a:off x="2100263" y="2997200"/>
            <a:ext cx="2774950" cy="969963"/>
            <a:chOff x="1324" y="1549"/>
            <a:chExt cx="1748" cy="611"/>
          </a:xfrm>
        </p:grpSpPr>
        <p:graphicFrame>
          <p:nvGraphicFramePr>
            <p:cNvPr id="64517" name="Object 4"/>
            <p:cNvGraphicFramePr>
              <a:graphicFrameLocks noChangeAspect="1"/>
            </p:cNvGraphicFramePr>
            <p:nvPr/>
          </p:nvGraphicFramePr>
          <p:xfrm>
            <a:off x="1324" y="1705"/>
            <a:ext cx="448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1397000" imgH="965200" progId="Equation.3">
                    <p:embed/>
                  </p:oleObj>
                </mc:Choice>
                <mc:Fallback>
                  <p:oleObj name="" r:id="rId1" imgW="1397000" imgH="9652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ECD882"/>
                            </a:clrTo>
                          </a:clrChange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24" y="1705"/>
                          <a:ext cx="448" cy="3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18" name="Object 5"/>
            <p:cNvGraphicFramePr>
              <a:graphicFrameLocks noChangeAspect="1"/>
            </p:cNvGraphicFramePr>
            <p:nvPr/>
          </p:nvGraphicFramePr>
          <p:xfrm>
            <a:off x="2000" y="1549"/>
            <a:ext cx="107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3" imgW="3378200" imgH="711200" progId="Equation.3">
                    <p:embed/>
                  </p:oleObj>
                </mc:Choice>
                <mc:Fallback>
                  <p:oleObj name="" r:id="rId3" imgW="3378200" imgH="7112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ECD882"/>
                            </a:clrTo>
                          </a:clrChange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00" y="1549"/>
                          <a:ext cx="1072" cy="2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19" name="Object 6"/>
            <p:cNvGraphicFramePr>
              <a:graphicFrameLocks noChangeAspect="1"/>
            </p:cNvGraphicFramePr>
            <p:nvPr/>
          </p:nvGraphicFramePr>
          <p:xfrm>
            <a:off x="1980" y="1849"/>
            <a:ext cx="1064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5" imgW="3352800" imgH="965200" progId="Equation.3">
                    <p:embed/>
                  </p:oleObj>
                </mc:Choice>
                <mc:Fallback>
                  <p:oleObj name="" r:id="rId5" imgW="3352800" imgH="9652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ECD882"/>
                            </a:clrTo>
                          </a:clrChange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80" y="1849"/>
                          <a:ext cx="1064" cy="3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20" name="Object 7"/>
            <p:cNvGraphicFramePr>
              <a:graphicFrameLocks noChangeAspect="1"/>
            </p:cNvGraphicFramePr>
            <p:nvPr/>
          </p:nvGraphicFramePr>
          <p:xfrm>
            <a:off x="1824" y="1632"/>
            <a:ext cx="167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7" imgW="330200" imgH="889000" progId="Equation.3">
                    <p:embed/>
                  </p:oleObj>
                </mc:Choice>
                <mc:Fallback>
                  <p:oleObj name="" r:id="rId7" imgW="330200" imgH="8890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ECD882"/>
                            </a:clrTo>
                          </a:clrChange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24" y="1632"/>
                          <a:ext cx="167" cy="4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4521" name="Object 2"/>
          <p:cNvGraphicFramePr>
            <a:graphicFrameLocks noChangeAspect="1"/>
          </p:cNvGraphicFramePr>
          <p:nvPr/>
        </p:nvGraphicFramePr>
        <p:xfrm>
          <a:off x="6154738" y="3103563"/>
          <a:ext cx="23495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9" imgW="4673600" imgH="1041400" progId="Equation.3">
                  <p:embed/>
                </p:oleObj>
              </mc:Choice>
              <mc:Fallback>
                <p:oleObj name="" r:id="rId9" imgW="4673600" imgH="10414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ECD882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6154738" y="3103563"/>
                        <a:ext cx="2349500" cy="531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2" name="Text Box 11"/>
          <p:cNvSpPr txBox="1"/>
          <p:nvPr/>
        </p:nvSpPr>
        <p:spPr>
          <a:xfrm>
            <a:off x="684213" y="4368800"/>
            <a:ext cx="8016875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latin typeface="Tahoma" panose="020B0604030504040204" pitchFamily="34" charset="0"/>
                <a:ea typeface="楷体_GB2312" pitchFamily="49" charset="-122"/>
              </a:rPr>
              <a:t>证：</a:t>
            </a:r>
            <a:endParaRPr lang="zh-CN" altLang="en-US" sz="3200" dirty="0">
              <a:latin typeface="Tahoma" panose="020B0604030504040204" pitchFamily="34" charset="0"/>
              <a:ea typeface="楷体_GB2312" pitchFamily="49" charset="-122"/>
            </a:endParaRPr>
          </a:p>
        </p:txBody>
      </p:sp>
      <p:graphicFrame>
        <p:nvGraphicFramePr>
          <p:cNvPr id="64523" name="Object 3"/>
          <p:cNvGraphicFramePr>
            <a:graphicFrameLocks noChangeAspect="1"/>
          </p:cNvGraphicFramePr>
          <p:nvPr/>
        </p:nvGraphicFramePr>
        <p:xfrm>
          <a:off x="1979613" y="4195763"/>
          <a:ext cx="6542087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1" imgW="13055600" imgH="3784600" progId="Equation.3">
                  <p:embed/>
                </p:oleObj>
              </mc:Choice>
              <mc:Fallback>
                <p:oleObj name="" r:id="rId11" imgW="13055600" imgH="37846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ECD882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979613" y="4195763"/>
                        <a:ext cx="6542087" cy="190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4" name="Object 8"/>
          <p:cNvGraphicFramePr>
            <a:graphicFrameLocks noChangeAspect="1"/>
          </p:cNvGraphicFramePr>
          <p:nvPr/>
        </p:nvGraphicFramePr>
        <p:xfrm>
          <a:off x="6588125" y="188913"/>
          <a:ext cx="180975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3" imgW="1117600" imgH="431800" progId="Equation.3">
                  <p:embed/>
                </p:oleObj>
              </mc:Choice>
              <mc:Fallback>
                <p:oleObj name="" r:id="rId13" imgW="1117600" imgH="4318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ECD882"/>
                          </a:clrTo>
                        </a:clrChange>
                        <a:lum bright="-100000" contrast="-48000"/>
                      </a:blip>
                      <a:stretch>
                        <a:fillRect/>
                      </a:stretch>
                    </p:blipFill>
                    <p:spPr>
                      <a:xfrm>
                        <a:off x="6588125" y="188913"/>
                        <a:ext cx="1809750" cy="719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5" name="Object 10"/>
          <p:cNvGraphicFramePr>
            <a:graphicFrameLocks noChangeAspect="1"/>
          </p:cNvGraphicFramePr>
          <p:nvPr/>
        </p:nvGraphicFramePr>
        <p:xfrm>
          <a:off x="4692650" y="1196975"/>
          <a:ext cx="21113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5" imgW="1498600" imgH="381000" progId="Equation.3">
                  <p:embed/>
                </p:oleObj>
              </mc:Choice>
              <mc:Fallback>
                <p:oleObj name="" r:id="rId15" imgW="1498600" imgH="3810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ECD882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4692650" y="1196975"/>
                        <a:ext cx="2111375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5537" name="Object 2"/>
          <p:cNvGraphicFramePr>
            <a:graphicFrameLocks noChangeAspect="1"/>
          </p:cNvGraphicFramePr>
          <p:nvPr/>
        </p:nvGraphicFramePr>
        <p:xfrm>
          <a:off x="920750" y="2486025"/>
          <a:ext cx="8029575" cy="355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6172200" imgH="2717800" progId="Equation.3">
                  <p:embed/>
                </p:oleObj>
              </mc:Choice>
              <mc:Fallback>
                <p:oleObj name="" r:id="rId1" imgW="6172200" imgH="27178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ECD882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920750" y="2486025"/>
                        <a:ext cx="8029575" cy="3554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38" name="Text Box 4"/>
          <p:cNvSpPr txBox="1"/>
          <p:nvPr/>
        </p:nvSpPr>
        <p:spPr>
          <a:xfrm>
            <a:off x="179388" y="1708150"/>
            <a:ext cx="8016875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latin typeface="Tahoma" panose="020B0604030504040204" pitchFamily="34" charset="0"/>
                <a:ea typeface="楷体_GB2312" pitchFamily="49" charset="-122"/>
              </a:rPr>
              <a:t>证：</a:t>
            </a:r>
            <a:endParaRPr lang="zh-CN" altLang="en-US" sz="3200" dirty="0">
              <a:latin typeface="Tahoma" panose="020B0604030504040204" pitchFamily="34" charset="0"/>
              <a:ea typeface="楷体_GB2312" pitchFamily="49" charset="-122"/>
            </a:endParaRPr>
          </a:p>
        </p:txBody>
      </p:sp>
      <p:graphicFrame>
        <p:nvGraphicFramePr>
          <p:cNvPr id="65539" name="Object 3"/>
          <p:cNvGraphicFramePr>
            <a:graphicFrameLocks noChangeAspect="1"/>
          </p:cNvGraphicFramePr>
          <p:nvPr/>
        </p:nvGraphicFramePr>
        <p:xfrm>
          <a:off x="1042988" y="1725613"/>
          <a:ext cx="49276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9829800" imgH="1066800" progId="Equation.3">
                  <p:embed/>
                </p:oleObj>
              </mc:Choice>
              <mc:Fallback>
                <p:oleObj name="" r:id="rId3" imgW="9829800" imgH="10668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ECD882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042988" y="1725613"/>
                        <a:ext cx="4927600" cy="544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0" name="Rectangle 3"/>
          <p:cNvSpPr txBox="1"/>
          <p:nvPr/>
        </p:nvSpPr>
        <p:spPr>
          <a:xfrm>
            <a:off x="179388" y="503238"/>
            <a:ext cx="2103437" cy="6286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zh-CN" altLang="en-US" sz="3200" dirty="0">
                <a:latin typeface="Tahoma" panose="020B0604030504040204" pitchFamily="34" charset="0"/>
                <a:ea typeface="楷体_GB2312" pitchFamily="49" charset="-122"/>
              </a:rPr>
              <a:t> </a:t>
            </a:r>
            <a:r>
              <a:rPr lang="zh-CN" altLang="en-US" sz="3200" b="1" dirty="0">
                <a:latin typeface="Tahoma" panose="020B0604030504040204" pitchFamily="34" charset="0"/>
                <a:ea typeface="楷体_GB2312" pitchFamily="49" charset="-122"/>
              </a:rPr>
              <a:t>性质2：</a:t>
            </a:r>
            <a:endParaRPr lang="zh-CN" altLang="en-US" sz="3200" b="1" dirty="0">
              <a:latin typeface="Tahoma" panose="020B0604030504040204" pitchFamily="34" charset="0"/>
              <a:ea typeface="楷体_GB2312" pitchFamily="49" charset="-122"/>
            </a:endParaRPr>
          </a:p>
        </p:txBody>
      </p:sp>
      <p:graphicFrame>
        <p:nvGraphicFramePr>
          <p:cNvPr id="65541" name="Object 4"/>
          <p:cNvGraphicFramePr>
            <a:graphicFrameLocks noChangeAspect="1"/>
          </p:cNvGraphicFramePr>
          <p:nvPr/>
        </p:nvGraphicFramePr>
        <p:xfrm>
          <a:off x="1908175" y="219075"/>
          <a:ext cx="6969125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5" imgW="5270500" imgH="901700" progId="Equation.DSMT4">
                  <p:embed/>
                </p:oleObj>
              </mc:Choice>
              <mc:Fallback>
                <p:oleObj name="" r:id="rId5" imgW="5270500" imgH="9017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ECD882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908175" y="219075"/>
                        <a:ext cx="6969125" cy="1196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71438" y="549275"/>
            <a:ext cx="2590800" cy="64770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None/>
            </a:pPr>
            <a:r>
              <a:rPr lang="en-US" altLang="zh-CN" sz="2800" dirty="0">
                <a:ea typeface="楷体_GB2312" pitchFamily="49" charset="-122"/>
              </a:rPr>
              <a:t>     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性质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3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：</a:t>
            </a:r>
            <a:endParaRPr lang="zh-CN" altLang="en-US" sz="2800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66562" name="Text Box 6"/>
          <p:cNvSpPr txBox="1"/>
          <p:nvPr/>
        </p:nvSpPr>
        <p:spPr>
          <a:xfrm>
            <a:off x="323850" y="1628775"/>
            <a:ext cx="1152525" cy="646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600" b="1" dirty="0">
                <a:latin typeface="Tahoma" panose="020B0604030504040204" pitchFamily="34" charset="0"/>
                <a:ea typeface="宋体" panose="02010600030101010101" pitchFamily="2" charset="-122"/>
              </a:rPr>
              <a:t>证</a:t>
            </a:r>
            <a:r>
              <a:rPr lang="zh-CN" altLang="en-US" b="1" dirty="0">
                <a:latin typeface="Tahoma" panose="020B0604030504040204" pitchFamily="34" charset="0"/>
                <a:ea typeface="宋体" panose="02010600030101010101" pitchFamily="2" charset="-122"/>
              </a:rPr>
              <a:t>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6563" name="对象 2"/>
          <p:cNvGraphicFramePr>
            <a:graphicFrameLocks noChangeAspect="1"/>
          </p:cNvGraphicFramePr>
          <p:nvPr/>
        </p:nvGraphicFramePr>
        <p:xfrm>
          <a:off x="2617788" y="260350"/>
          <a:ext cx="5508625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1943100" imgH="431800" progId="Equation.DSMT4">
                  <p:embed/>
                </p:oleObj>
              </mc:Choice>
              <mc:Fallback>
                <p:oleObj name="" r:id="rId1" imgW="1943100" imgH="4318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17788" y="260350"/>
                        <a:ext cx="5508625" cy="1223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39750" y="4581525"/>
          <a:ext cx="828040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" imgW="11861800" imgH="177800" progId="Equation.DSMT4">
                  <p:embed/>
                </p:oleObj>
              </mc:Choice>
              <mc:Fallback>
                <p:oleObj name="" r:id="rId3" imgW="11861800" imgH="1778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750" y="4581525"/>
                        <a:ext cx="8280400" cy="234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987425" y="5013325"/>
          <a:ext cx="7318375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5" imgW="16332200" imgH="2463800" progId="Equation.3">
                  <p:embed/>
                </p:oleObj>
              </mc:Choice>
              <mc:Fallback>
                <p:oleObj name="" r:id="rId5" imgW="16332200" imgH="24638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7425" y="5013325"/>
                        <a:ext cx="7318375" cy="1103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66" name="Group 7"/>
          <p:cNvGrpSpPr/>
          <p:nvPr/>
        </p:nvGrpSpPr>
        <p:grpSpPr>
          <a:xfrm>
            <a:off x="1557338" y="1622425"/>
            <a:ext cx="6399212" cy="3000375"/>
            <a:chOff x="1156" y="1525"/>
            <a:chExt cx="3313" cy="2422"/>
          </a:xfrm>
        </p:grpSpPr>
        <p:sp>
          <p:nvSpPr>
            <p:cNvPr id="66567" name="AutoShape 8"/>
            <p:cNvSpPr>
              <a:spLocks noChangeAspect="1" noTextEdit="1"/>
            </p:cNvSpPr>
            <p:nvPr/>
          </p:nvSpPr>
          <p:spPr>
            <a:xfrm>
              <a:off x="1156" y="1573"/>
              <a:ext cx="3313" cy="2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68" name="Rectangle 9"/>
            <p:cNvSpPr/>
            <p:nvPr/>
          </p:nvSpPr>
          <p:spPr>
            <a:xfrm>
              <a:off x="3668" y="3628"/>
              <a:ext cx="66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3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69" name="Rectangle 10"/>
            <p:cNvSpPr/>
            <p:nvPr/>
          </p:nvSpPr>
          <p:spPr>
            <a:xfrm>
              <a:off x="2633" y="3628"/>
              <a:ext cx="66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3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70" name="Rectangle 11"/>
            <p:cNvSpPr/>
            <p:nvPr/>
          </p:nvSpPr>
          <p:spPr>
            <a:xfrm>
              <a:off x="1399" y="3628"/>
              <a:ext cx="264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3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71" name="Rectangle 12"/>
            <p:cNvSpPr/>
            <p:nvPr/>
          </p:nvSpPr>
          <p:spPr>
            <a:xfrm>
              <a:off x="1321" y="3628"/>
              <a:ext cx="88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3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72" name="Rectangle 13"/>
            <p:cNvSpPr/>
            <p:nvPr/>
          </p:nvSpPr>
          <p:spPr>
            <a:xfrm>
              <a:off x="1852" y="3226"/>
              <a:ext cx="73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3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: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73" name="Rectangle 14"/>
            <p:cNvSpPr/>
            <p:nvPr/>
          </p:nvSpPr>
          <p:spPr>
            <a:xfrm>
              <a:off x="1172" y="3226"/>
              <a:ext cx="396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3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74" name="Rectangle 15"/>
            <p:cNvSpPr/>
            <p:nvPr/>
          </p:nvSpPr>
          <p:spPr>
            <a:xfrm>
              <a:off x="1172" y="2797"/>
              <a:ext cx="462" cy="3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3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75" name="Rectangle 16"/>
            <p:cNvSpPr/>
            <p:nvPr/>
          </p:nvSpPr>
          <p:spPr>
            <a:xfrm>
              <a:off x="1849" y="2394"/>
              <a:ext cx="73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3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: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76" name="Rectangle 17"/>
            <p:cNvSpPr/>
            <p:nvPr/>
          </p:nvSpPr>
          <p:spPr>
            <a:xfrm>
              <a:off x="1172" y="2394"/>
              <a:ext cx="396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3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77" name="Rectangle 18"/>
            <p:cNvSpPr/>
            <p:nvPr/>
          </p:nvSpPr>
          <p:spPr>
            <a:xfrm>
              <a:off x="1801" y="1959"/>
              <a:ext cx="73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3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: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78" name="Rectangle 19"/>
            <p:cNvSpPr/>
            <p:nvPr/>
          </p:nvSpPr>
          <p:spPr>
            <a:xfrm>
              <a:off x="1172" y="1959"/>
              <a:ext cx="462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3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79" name="Rectangle 20"/>
            <p:cNvSpPr/>
            <p:nvPr/>
          </p:nvSpPr>
          <p:spPr>
            <a:xfrm>
              <a:off x="1813" y="1556"/>
              <a:ext cx="73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3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: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80" name="Rectangle 21"/>
            <p:cNvSpPr/>
            <p:nvPr/>
          </p:nvSpPr>
          <p:spPr>
            <a:xfrm>
              <a:off x="1667" y="1556"/>
              <a:ext cx="132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3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81" name="Rectangle 22"/>
            <p:cNvSpPr/>
            <p:nvPr/>
          </p:nvSpPr>
          <p:spPr>
            <a:xfrm>
              <a:off x="1172" y="1556"/>
              <a:ext cx="528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3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82" name="Rectangle 23"/>
            <p:cNvSpPr/>
            <p:nvPr/>
          </p:nvSpPr>
          <p:spPr>
            <a:xfrm>
              <a:off x="3415" y="3391"/>
              <a:ext cx="76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19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83" name="Rectangle 24"/>
            <p:cNvSpPr/>
            <p:nvPr/>
          </p:nvSpPr>
          <p:spPr>
            <a:xfrm>
              <a:off x="2947" y="3391"/>
              <a:ext cx="76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19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84" name="Rectangle 25"/>
            <p:cNvSpPr/>
            <p:nvPr/>
          </p:nvSpPr>
          <p:spPr>
            <a:xfrm>
              <a:off x="2485" y="3391"/>
              <a:ext cx="76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19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85" name="Rectangle 26"/>
            <p:cNvSpPr/>
            <p:nvPr/>
          </p:nvSpPr>
          <p:spPr>
            <a:xfrm>
              <a:off x="3475" y="2559"/>
              <a:ext cx="76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19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86" name="Rectangle 27"/>
            <p:cNvSpPr/>
            <p:nvPr/>
          </p:nvSpPr>
          <p:spPr>
            <a:xfrm>
              <a:off x="3007" y="2559"/>
              <a:ext cx="76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19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87" name="Rectangle 28"/>
            <p:cNvSpPr/>
            <p:nvPr/>
          </p:nvSpPr>
          <p:spPr>
            <a:xfrm>
              <a:off x="2545" y="2559"/>
              <a:ext cx="76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19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88" name="Rectangle 29"/>
            <p:cNvSpPr/>
            <p:nvPr/>
          </p:nvSpPr>
          <p:spPr>
            <a:xfrm>
              <a:off x="2060" y="2559"/>
              <a:ext cx="76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19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89" name="Rectangle 30"/>
            <p:cNvSpPr/>
            <p:nvPr/>
          </p:nvSpPr>
          <p:spPr>
            <a:xfrm>
              <a:off x="1709" y="2375"/>
              <a:ext cx="76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19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90" name="Rectangle 31"/>
            <p:cNvSpPr/>
            <p:nvPr/>
          </p:nvSpPr>
          <p:spPr>
            <a:xfrm>
              <a:off x="2959" y="2124"/>
              <a:ext cx="76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19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91" name="Rectangle 32"/>
            <p:cNvSpPr/>
            <p:nvPr/>
          </p:nvSpPr>
          <p:spPr>
            <a:xfrm>
              <a:off x="2496" y="2124"/>
              <a:ext cx="76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19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92" name="Rectangle 33"/>
            <p:cNvSpPr/>
            <p:nvPr/>
          </p:nvSpPr>
          <p:spPr>
            <a:xfrm>
              <a:off x="2011" y="2124"/>
              <a:ext cx="76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19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93" name="Rectangle 34"/>
            <p:cNvSpPr/>
            <p:nvPr/>
          </p:nvSpPr>
          <p:spPr>
            <a:xfrm>
              <a:off x="2535" y="1721"/>
              <a:ext cx="76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19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94" name="Rectangle 35"/>
            <p:cNvSpPr/>
            <p:nvPr/>
          </p:nvSpPr>
          <p:spPr>
            <a:xfrm>
              <a:off x="2038" y="1721"/>
              <a:ext cx="76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19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95" name="Rectangle 36"/>
            <p:cNvSpPr/>
            <p:nvPr/>
          </p:nvSpPr>
          <p:spPr>
            <a:xfrm>
              <a:off x="3433" y="3558"/>
              <a:ext cx="264" cy="3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300" dirty="0">
                  <a:solidFill>
                    <a:srgbClr val="000000"/>
                  </a:solidFill>
                  <a:latin typeface="MT Extra" panose="05050102010205020202" pitchFamily="18" charset="2"/>
                  <a:ea typeface="宋体" panose="02010600030101010101" pitchFamily="2" charset="-122"/>
                </a:rPr>
                <a:t>L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96" name="Rectangle 37"/>
            <p:cNvSpPr/>
            <p:nvPr/>
          </p:nvSpPr>
          <p:spPr>
            <a:xfrm>
              <a:off x="3179" y="3558"/>
              <a:ext cx="264" cy="3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300" dirty="0">
                  <a:solidFill>
                    <a:srgbClr val="000000"/>
                  </a:solidFill>
                  <a:latin typeface="MT Extra" panose="05050102010205020202" pitchFamily="18" charset="2"/>
                  <a:ea typeface="宋体" panose="02010600030101010101" pitchFamily="2" charset="-122"/>
                </a:rPr>
                <a:t>L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97" name="Rectangle 38"/>
            <p:cNvSpPr/>
            <p:nvPr/>
          </p:nvSpPr>
          <p:spPr>
            <a:xfrm>
              <a:off x="2924" y="3558"/>
              <a:ext cx="264" cy="3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300" dirty="0">
                  <a:solidFill>
                    <a:srgbClr val="000000"/>
                  </a:solidFill>
                  <a:latin typeface="MT Extra" panose="05050102010205020202" pitchFamily="18" charset="2"/>
                  <a:ea typeface="宋体" panose="02010600030101010101" pitchFamily="2" charset="-122"/>
                </a:rPr>
                <a:t>L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98" name="Rectangle 39"/>
            <p:cNvSpPr/>
            <p:nvPr/>
          </p:nvSpPr>
          <p:spPr>
            <a:xfrm>
              <a:off x="2670" y="3558"/>
              <a:ext cx="265" cy="3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300" dirty="0">
                  <a:solidFill>
                    <a:srgbClr val="000000"/>
                  </a:solidFill>
                  <a:latin typeface="MT Extra" panose="05050102010205020202" pitchFamily="18" charset="2"/>
                  <a:ea typeface="宋体" panose="02010600030101010101" pitchFamily="2" charset="-122"/>
                </a:rPr>
                <a:t>L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599" name="Rectangle 40"/>
            <p:cNvSpPr/>
            <p:nvPr/>
          </p:nvSpPr>
          <p:spPr>
            <a:xfrm>
              <a:off x="2398" y="3558"/>
              <a:ext cx="264" cy="3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300" dirty="0">
                  <a:solidFill>
                    <a:srgbClr val="000000"/>
                  </a:solidFill>
                  <a:latin typeface="MT Extra" panose="05050102010205020202" pitchFamily="18" charset="2"/>
                  <a:ea typeface="宋体" panose="02010600030101010101" pitchFamily="2" charset="-122"/>
                </a:rPr>
                <a:t>L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00" name="Rectangle 41"/>
            <p:cNvSpPr/>
            <p:nvPr/>
          </p:nvSpPr>
          <p:spPr>
            <a:xfrm>
              <a:off x="2143" y="3558"/>
              <a:ext cx="264" cy="3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300" dirty="0">
                  <a:solidFill>
                    <a:srgbClr val="000000"/>
                  </a:solidFill>
                  <a:latin typeface="MT Extra" panose="05050102010205020202" pitchFamily="18" charset="2"/>
                  <a:ea typeface="宋体" panose="02010600030101010101" pitchFamily="2" charset="-122"/>
                </a:rPr>
                <a:t>L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01" name="Rectangle 42"/>
            <p:cNvSpPr/>
            <p:nvPr/>
          </p:nvSpPr>
          <p:spPr>
            <a:xfrm>
              <a:off x="1889" y="3558"/>
              <a:ext cx="264" cy="3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300" dirty="0">
                  <a:solidFill>
                    <a:srgbClr val="000000"/>
                  </a:solidFill>
                  <a:latin typeface="MT Extra" panose="05050102010205020202" pitchFamily="18" charset="2"/>
                  <a:ea typeface="宋体" panose="02010600030101010101" pitchFamily="2" charset="-122"/>
                </a:rPr>
                <a:t>L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02" name="Rectangle 43"/>
            <p:cNvSpPr/>
            <p:nvPr/>
          </p:nvSpPr>
          <p:spPr>
            <a:xfrm>
              <a:off x="1635" y="3558"/>
              <a:ext cx="264" cy="3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300" dirty="0">
                  <a:solidFill>
                    <a:srgbClr val="000000"/>
                  </a:solidFill>
                  <a:latin typeface="MT Extra" panose="05050102010205020202" pitchFamily="18" charset="2"/>
                  <a:ea typeface="宋体" panose="02010600030101010101" pitchFamily="2" charset="-122"/>
                </a:rPr>
                <a:t>L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03" name="Rectangle 44"/>
            <p:cNvSpPr/>
            <p:nvPr/>
          </p:nvSpPr>
          <p:spPr>
            <a:xfrm>
              <a:off x="3735" y="3156"/>
              <a:ext cx="264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300" dirty="0">
                  <a:solidFill>
                    <a:srgbClr val="000000"/>
                  </a:solidFill>
                  <a:latin typeface="MT Extra" panose="05050102010205020202" pitchFamily="18" charset="2"/>
                  <a:ea typeface="宋体" panose="02010600030101010101" pitchFamily="2" charset="-122"/>
                </a:rPr>
                <a:t>L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04" name="Rectangle 45"/>
            <p:cNvSpPr/>
            <p:nvPr/>
          </p:nvSpPr>
          <p:spPr>
            <a:xfrm>
              <a:off x="3131" y="2727"/>
              <a:ext cx="264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300" dirty="0">
                  <a:solidFill>
                    <a:srgbClr val="000000"/>
                  </a:solidFill>
                  <a:latin typeface="MT Extra" panose="05050102010205020202" pitchFamily="18" charset="2"/>
                  <a:ea typeface="宋体" panose="02010600030101010101" pitchFamily="2" charset="-122"/>
                </a:rPr>
                <a:t>L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05" name="Rectangle 46"/>
            <p:cNvSpPr/>
            <p:nvPr/>
          </p:nvSpPr>
          <p:spPr>
            <a:xfrm>
              <a:off x="2877" y="2727"/>
              <a:ext cx="264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300" dirty="0">
                  <a:solidFill>
                    <a:srgbClr val="000000"/>
                  </a:solidFill>
                  <a:latin typeface="MT Extra" panose="05050102010205020202" pitchFamily="18" charset="2"/>
                  <a:ea typeface="宋体" panose="02010600030101010101" pitchFamily="2" charset="-122"/>
                </a:rPr>
                <a:t>L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06" name="Rectangle 47"/>
            <p:cNvSpPr/>
            <p:nvPr/>
          </p:nvSpPr>
          <p:spPr>
            <a:xfrm>
              <a:off x="2623" y="2727"/>
              <a:ext cx="265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300" dirty="0">
                  <a:solidFill>
                    <a:srgbClr val="000000"/>
                  </a:solidFill>
                  <a:latin typeface="MT Extra" panose="05050102010205020202" pitchFamily="18" charset="2"/>
                  <a:ea typeface="宋体" panose="02010600030101010101" pitchFamily="2" charset="-122"/>
                </a:rPr>
                <a:t>L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07" name="Rectangle 48"/>
            <p:cNvSpPr/>
            <p:nvPr/>
          </p:nvSpPr>
          <p:spPr>
            <a:xfrm>
              <a:off x="2368" y="2727"/>
              <a:ext cx="264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300" dirty="0">
                  <a:solidFill>
                    <a:srgbClr val="000000"/>
                  </a:solidFill>
                  <a:latin typeface="MT Extra" panose="05050102010205020202" pitchFamily="18" charset="2"/>
                  <a:ea typeface="宋体" panose="02010600030101010101" pitchFamily="2" charset="-122"/>
                </a:rPr>
                <a:t>L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08" name="Rectangle 49"/>
            <p:cNvSpPr/>
            <p:nvPr/>
          </p:nvSpPr>
          <p:spPr>
            <a:xfrm>
              <a:off x="2114" y="2727"/>
              <a:ext cx="264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300" dirty="0">
                  <a:solidFill>
                    <a:srgbClr val="000000"/>
                  </a:solidFill>
                  <a:latin typeface="MT Extra" panose="05050102010205020202" pitchFamily="18" charset="2"/>
                  <a:ea typeface="宋体" panose="02010600030101010101" pitchFamily="2" charset="-122"/>
                </a:rPr>
                <a:t>L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09" name="Rectangle 50"/>
            <p:cNvSpPr/>
            <p:nvPr/>
          </p:nvSpPr>
          <p:spPr>
            <a:xfrm>
              <a:off x="1860" y="2727"/>
              <a:ext cx="264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300" dirty="0">
                  <a:solidFill>
                    <a:srgbClr val="000000"/>
                  </a:solidFill>
                  <a:latin typeface="MT Extra" panose="05050102010205020202" pitchFamily="18" charset="2"/>
                  <a:ea typeface="宋体" panose="02010600030101010101" pitchFamily="2" charset="-122"/>
                </a:rPr>
                <a:t>L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10" name="Rectangle 51"/>
            <p:cNvSpPr/>
            <p:nvPr/>
          </p:nvSpPr>
          <p:spPr>
            <a:xfrm>
              <a:off x="1605" y="2727"/>
              <a:ext cx="264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300" dirty="0">
                  <a:solidFill>
                    <a:srgbClr val="000000"/>
                  </a:solidFill>
                  <a:latin typeface="MT Extra" panose="05050102010205020202" pitchFamily="18" charset="2"/>
                  <a:ea typeface="宋体" panose="02010600030101010101" pitchFamily="2" charset="-122"/>
                </a:rPr>
                <a:t>L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11" name="Rectangle 52"/>
            <p:cNvSpPr/>
            <p:nvPr/>
          </p:nvSpPr>
          <p:spPr>
            <a:xfrm>
              <a:off x="1168" y="3597"/>
              <a:ext cx="145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3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+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12" name="Rectangle 53"/>
            <p:cNvSpPr/>
            <p:nvPr/>
          </p:nvSpPr>
          <p:spPr>
            <a:xfrm>
              <a:off x="4026" y="3195"/>
              <a:ext cx="145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3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+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13" name="Rectangle 54"/>
            <p:cNvSpPr/>
            <p:nvPr/>
          </p:nvSpPr>
          <p:spPr>
            <a:xfrm>
              <a:off x="3564" y="3195"/>
              <a:ext cx="145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r>
                <a:rPr lang="en-US" altLang="zh-CN" sz="33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+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14" name="Rectangle 55"/>
            <p:cNvSpPr/>
            <p:nvPr/>
          </p:nvSpPr>
          <p:spPr>
            <a:xfrm>
              <a:off x="3084" y="3195"/>
              <a:ext cx="145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3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+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15" name="Rectangle 56"/>
            <p:cNvSpPr/>
            <p:nvPr/>
          </p:nvSpPr>
          <p:spPr>
            <a:xfrm>
              <a:off x="2633" y="3195"/>
              <a:ext cx="145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3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+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16" name="Rectangle 57"/>
            <p:cNvSpPr/>
            <p:nvPr/>
          </p:nvSpPr>
          <p:spPr>
            <a:xfrm>
              <a:off x="2149" y="3195"/>
              <a:ext cx="145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3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=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17" name="Rectangle 58"/>
            <p:cNvSpPr/>
            <p:nvPr/>
          </p:nvSpPr>
          <p:spPr>
            <a:xfrm>
              <a:off x="3144" y="2363"/>
              <a:ext cx="145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3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+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18" name="Rectangle 59"/>
            <p:cNvSpPr/>
            <p:nvPr/>
          </p:nvSpPr>
          <p:spPr>
            <a:xfrm>
              <a:off x="2693" y="2363"/>
              <a:ext cx="146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3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+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19" name="Rectangle 60"/>
            <p:cNvSpPr/>
            <p:nvPr/>
          </p:nvSpPr>
          <p:spPr>
            <a:xfrm>
              <a:off x="2209" y="2363"/>
              <a:ext cx="145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3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=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20" name="Rectangle 61"/>
            <p:cNvSpPr/>
            <p:nvPr/>
          </p:nvSpPr>
          <p:spPr>
            <a:xfrm>
              <a:off x="2645" y="1928"/>
              <a:ext cx="145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3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+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21" name="Rectangle 62"/>
            <p:cNvSpPr/>
            <p:nvPr/>
          </p:nvSpPr>
          <p:spPr>
            <a:xfrm>
              <a:off x="2160" y="1928"/>
              <a:ext cx="145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3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=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22" name="Rectangle 63"/>
            <p:cNvSpPr/>
            <p:nvPr/>
          </p:nvSpPr>
          <p:spPr>
            <a:xfrm>
              <a:off x="2199" y="1525"/>
              <a:ext cx="145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3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=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23" name="Rectangle 64"/>
            <p:cNvSpPr/>
            <p:nvPr/>
          </p:nvSpPr>
          <p:spPr>
            <a:xfrm>
              <a:off x="4357" y="3391"/>
              <a:ext cx="76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19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24" name="Rectangle 65"/>
            <p:cNvSpPr/>
            <p:nvPr/>
          </p:nvSpPr>
          <p:spPr>
            <a:xfrm>
              <a:off x="1709" y="3206"/>
              <a:ext cx="76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19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25" name="Rectangle 66"/>
            <p:cNvSpPr/>
            <p:nvPr/>
          </p:nvSpPr>
          <p:spPr>
            <a:xfrm>
              <a:off x="4223" y="3226"/>
              <a:ext cx="132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r>
                <a:rPr lang="en-US" altLang="zh-CN" sz="33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26" name="Rectangle 67"/>
            <p:cNvSpPr/>
            <p:nvPr/>
          </p:nvSpPr>
          <p:spPr>
            <a:xfrm>
              <a:off x="3281" y="3226"/>
              <a:ext cx="132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3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27" name="Rectangle 68"/>
            <p:cNvSpPr/>
            <p:nvPr/>
          </p:nvSpPr>
          <p:spPr>
            <a:xfrm>
              <a:off x="2830" y="3226"/>
              <a:ext cx="132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3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28" name="Rectangle 69"/>
            <p:cNvSpPr/>
            <p:nvPr/>
          </p:nvSpPr>
          <p:spPr>
            <a:xfrm>
              <a:off x="2353" y="3226"/>
              <a:ext cx="132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3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29" name="Rectangle 70"/>
            <p:cNvSpPr/>
            <p:nvPr/>
          </p:nvSpPr>
          <p:spPr>
            <a:xfrm>
              <a:off x="1957" y="3226"/>
              <a:ext cx="216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3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1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30" name="Rectangle 71"/>
            <p:cNvSpPr/>
            <p:nvPr/>
          </p:nvSpPr>
          <p:spPr>
            <a:xfrm>
              <a:off x="1576" y="3226"/>
              <a:ext cx="117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3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31" name="Rectangle 72"/>
            <p:cNvSpPr/>
            <p:nvPr/>
          </p:nvSpPr>
          <p:spPr>
            <a:xfrm>
              <a:off x="3341" y="2394"/>
              <a:ext cx="132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3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32" name="Rectangle 73"/>
            <p:cNvSpPr/>
            <p:nvPr/>
          </p:nvSpPr>
          <p:spPr>
            <a:xfrm>
              <a:off x="2890" y="2394"/>
              <a:ext cx="132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3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33" name="Rectangle 74"/>
            <p:cNvSpPr/>
            <p:nvPr/>
          </p:nvSpPr>
          <p:spPr>
            <a:xfrm>
              <a:off x="2413" y="2394"/>
              <a:ext cx="132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3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34" name="Rectangle 75"/>
            <p:cNvSpPr/>
            <p:nvPr/>
          </p:nvSpPr>
          <p:spPr>
            <a:xfrm>
              <a:off x="1954" y="2394"/>
              <a:ext cx="132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3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35" name="Rectangle 76"/>
            <p:cNvSpPr/>
            <p:nvPr/>
          </p:nvSpPr>
          <p:spPr>
            <a:xfrm>
              <a:off x="1576" y="2394"/>
              <a:ext cx="117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3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36" name="Rectangle 77"/>
            <p:cNvSpPr/>
            <p:nvPr/>
          </p:nvSpPr>
          <p:spPr>
            <a:xfrm>
              <a:off x="2841" y="1959"/>
              <a:ext cx="132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3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37" name="Rectangle 78"/>
            <p:cNvSpPr/>
            <p:nvPr/>
          </p:nvSpPr>
          <p:spPr>
            <a:xfrm>
              <a:off x="2364" y="1959"/>
              <a:ext cx="132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3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38" name="Rectangle 79"/>
            <p:cNvSpPr/>
            <p:nvPr/>
          </p:nvSpPr>
          <p:spPr>
            <a:xfrm>
              <a:off x="1906" y="1959"/>
              <a:ext cx="132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3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39" name="Rectangle 80"/>
            <p:cNvSpPr/>
            <p:nvPr/>
          </p:nvSpPr>
          <p:spPr>
            <a:xfrm>
              <a:off x="1642" y="1959"/>
              <a:ext cx="117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3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40" name="Rectangle 81"/>
            <p:cNvSpPr/>
            <p:nvPr/>
          </p:nvSpPr>
          <p:spPr>
            <a:xfrm>
              <a:off x="2403" y="1556"/>
              <a:ext cx="132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3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641" name="Rectangle 82"/>
            <p:cNvSpPr/>
            <p:nvPr/>
          </p:nvSpPr>
          <p:spPr>
            <a:xfrm>
              <a:off x="1918" y="1556"/>
              <a:ext cx="132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3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6664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750" y="6348413"/>
            <a:ext cx="4933950" cy="466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179388" y="188913"/>
            <a:ext cx="2843212" cy="62865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zh-CN" altLang="en-US" b="1" dirty="0">
                <a:ea typeface="楷体_GB2312" pitchFamily="49" charset="-122"/>
              </a:rPr>
              <a:t>    性质</a:t>
            </a:r>
            <a:r>
              <a:rPr lang="en-US" altLang="zh-CN" b="1" dirty="0">
                <a:ea typeface="楷体_GB2312" pitchFamily="49" charset="-122"/>
              </a:rPr>
              <a:t>4</a:t>
            </a:r>
            <a:r>
              <a:rPr lang="zh-CN" altLang="en-US" b="1" dirty="0">
                <a:ea typeface="楷体_GB2312" pitchFamily="49" charset="-122"/>
              </a:rPr>
              <a:t>：</a:t>
            </a:r>
            <a:endParaRPr lang="zh-CN" altLang="en-US" dirty="0"/>
          </a:p>
        </p:txBody>
      </p:sp>
      <p:graphicFrame>
        <p:nvGraphicFramePr>
          <p:cNvPr id="67586" name="Object 5"/>
          <p:cNvGraphicFramePr>
            <a:graphicFrameLocks noChangeAspect="1"/>
          </p:cNvGraphicFramePr>
          <p:nvPr/>
        </p:nvGraphicFramePr>
        <p:xfrm>
          <a:off x="453708" y="764540"/>
          <a:ext cx="84455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3619500" imgH="431800" progId="Equation.DSMT4">
                  <p:embed/>
                </p:oleObj>
              </mc:Choice>
              <mc:Fallback>
                <p:oleObj name="" r:id="rId1" imgW="3619500" imgH="4318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453708" y="764540"/>
                        <a:ext cx="8445500" cy="100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7" name="Object 4"/>
          <p:cNvGraphicFramePr>
            <a:graphicFrameLocks noChangeAspect="1"/>
          </p:cNvGraphicFramePr>
          <p:nvPr/>
        </p:nvGraphicFramePr>
        <p:xfrm>
          <a:off x="1090613" y="1916113"/>
          <a:ext cx="7010400" cy="242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2717800" imgH="939800" progId="Equation.DSMT4">
                  <p:embed/>
                </p:oleObj>
              </mc:Choice>
              <mc:Fallback>
                <p:oleObj name="" r:id="rId3" imgW="2717800" imgH="9398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0613" y="1916113"/>
                        <a:ext cx="7010400" cy="2424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1069975" y="4292600"/>
          <a:ext cx="7239000" cy="18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5" imgW="11861800" imgH="177800" progId="Equation.3">
                  <p:embed/>
                </p:oleObj>
              </mc:Choice>
              <mc:Fallback>
                <p:oleObj name="" r:id="rId5" imgW="11861800" imgH="1778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9975" y="4292600"/>
                        <a:ext cx="7239000" cy="185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6"/>
          <p:cNvGraphicFramePr>
            <a:graphicFrameLocks noChangeAspect="1"/>
          </p:cNvGraphicFramePr>
          <p:nvPr/>
        </p:nvGraphicFramePr>
        <p:xfrm>
          <a:off x="1069975" y="4508500"/>
          <a:ext cx="706755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7" imgW="15849600" imgH="2463800" progId="Equation.3">
                  <p:embed/>
                </p:oleObj>
              </mc:Choice>
              <mc:Fallback>
                <p:oleObj name="" r:id="rId7" imgW="15849600" imgH="24638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9975" y="4508500"/>
                        <a:ext cx="7067550" cy="1098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0" name="Rectangle 7"/>
          <p:cNvSpPr/>
          <p:nvPr/>
        </p:nvSpPr>
        <p:spPr>
          <a:xfrm>
            <a:off x="423863" y="1916113"/>
            <a:ext cx="646112" cy="6477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证</a:t>
            </a:r>
            <a:endParaRPr lang="zh-CN" altLang="en-US" sz="36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7591" name="对象 4"/>
          <p:cNvGraphicFramePr>
            <a:graphicFrameLocks noChangeAspect="1"/>
          </p:cNvGraphicFramePr>
          <p:nvPr/>
        </p:nvGraphicFramePr>
        <p:xfrm>
          <a:off x="454025" y="5732463"/>
          <a:ext cx="772795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9" imgW="3060700" imgH="393700" progId="Equation.DSMT4">
                  <p:embed/>
                </p:oleObj>
              </mc:Choice>
              <mc:Fallback>
                <p:oleObj name="" r:id="rId9" imgW="3060700" imgH="3937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4025" y="5732463"/>
                        <a:ext cx="7727950" cy="993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Text Box 7"/>
          <p:cNvSpPr txBox="1"/>
          <p:nvPr/>
        </p:nvSpPr>
        <p:spPr>
          <a:xfrm>
            <a:off x="542925" y="1412875"/>
            <a:ext cx="2590800" cy="20621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3200" b="1" dirty="0"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3200" b="1" dirty="0">
                <a:latin typeface="Tahoma" panose="020B0604030504040204" pitchFamily="34" charset="0"/>
                <a:ea typeface="宋体" panose="02010600030101010101" pitchFamily="2" charset="-122"/>
              </a:rPr>
              <a:t>例：</a:t>
            </a:r>
            <a:r>
              <a:rPr lang="en-US" altLang="zh-CN" sz="3200" b="1" dirty="0">
                <a:latin typeface="Tahoma" panose="020B0604030504040204" pitchFamily="34" charset="0"/>
                <a:ea typeface="宋体" panose="02010600030101010101" pitchFamily="2" charset="-122"/>
              </a:rPr>
              <a:t>                                              </a:t>
            </a:r>
            <a:endParaRPr lang="en-US" altLang="zh-CN" sz="32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</a:pPr>
            <a:endParaRPr lang="en-US" altLang="zh-CN" sz="32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3200" b="1" dirty="0">
                <a:latin typeface="Tahoma" panose="020B0604030504040204" pitchFamily="34" charset="0"/>
                <a:ea typeface="宋体" panose="02010600030101010101" pitchFamily="2" charset="-122"/>
              </a:rPr>
              <a:t>	</a:t>
            </a:r>
            <a:endParaRPr lang="en-US" altLang="zh-CN" sz="3200" b="1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8610" name="Object 8"/>
          <p:cNvGraphicFramePr>
            <a:graphicFrameLocks noChangeAspect="1"/>
          </p:cNvGraphicFramePr>
          <p:nvPr/>
        </p:nvGraphicFramePr>
        <p:xfrm>
          <a:off x="2314575" y="1327150"/>
          <a:ext cx="4610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9220200" imgH="1930400" progId="Equation.3">
                  <p:embed/>
                </p:oleObj>
              </mc:Choice>
              <mc:Fallback>
                <p:oleObj name="" r:id="rId1" imgW="9220200" imgH="19304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14575" y="1327150"/>
                        <a:ext cx="46101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9"/>
          <p:cNvGraphicFramePr>
            <a:graphicFrameLocks noChangeAspect="1"/>
          </p:cNvGraphicFramePr>
          <p:nvPr/>
        </p:nvGraphicFramePr>
        <p:xfrm>
          <a:off x="2060575" y="2565400"/>
          <a:ext cx="6340475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2425700" imgH="520700" progId="Equation.DSMT4">
                  <p:embed/>
                </p:oleObj>
              </mc:Choice>
              <mc:Fallback>
                <p:oleObj name="" r:id="rId3" imgW="2425700" imgH="5207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0575" y="2565400"/>
                        <a:ext cx="6340475" cy="1368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2" name="Text Box 10"/>
          <p:cNvSpPr txBox="1"/>
          <p:nvPr/>
        </p:nvSpPr>
        <p:spPr>
          <a:xfrm>
            <a:off x="966788" y="2782888"/>
            <a:ext cx="595312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latin typeface="Tahoma" panose="020B0604030504040204" pitchFamily="34" charset="0"/>
                <a:ea typeface="宋体" panose="02010600030101010101" pitchFamily="2" charset="-122"/>
              </a:rPr>
              <a:t>则</a:t>
            </a:r>
            <a:endParaRPr lang="zh-CN" altLang="en-US" sz="3200" b="1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8613" name="Rectangle 11"/>
          <p:cNvSpPr/>
          <p:nvPr/>
        </p:nvSpPr>
        <p:spPr>
          <a:xfrm>
            <a:off x="395288" y="263525"/>
            <a:ext cx="1766887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200" b="1" dirty="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性质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3200" b="1" dirty="0">
              <a:solidFill>
                <a:srgbClr val="FF33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68614" name="Group 15"/>
          <p:cNvGrpSpPr/>
          <p:nvPr/>
        </p:nvGrpSpPr>
        <p:grpSpPr>
          <a:xfrm>
            <a:off x="2162175" y="260350"/>
            <a:ext cx="5435600" cy="596900"/>
            <a:chOff x="1248" y="1296"/>
            <a:chExt cx="3424" cy="376"/>
          </a:xfrm>
        </p:grpSpPr>
        <p:graphicFrame>
          <p:nvGraphicFramePr>
            <p:cNvPr id="68615" name="Object 15"/>
            <p:cNvGraphicFramePr>
              <a:graphicFrameLocks noChangeAspect="1"/>
            </p:cNvGraphicFramePr>
            <p:nvPr/>
          </p:nvGraphicFramePr>
          <p:xfrm>
            <a:off x="1728" y="1344"/>
            <a:ext cx="840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5" imgW="2667000" imgH="990600" progId="Equation.3">
                    <p:embed/>
                  </p:oleObj>
                </mc:Choice>
                <mc:Fallback>
                  <p:oleObj name="" r:id="rId5" imgW="2667000" imgH="9906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728" y="1344"/>
                          <a:ext cx="840" cy="3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6" name="Object 6"/>
            <p:cNvGraphicFramePr>
              <a:graphicFrameLocks noChangeAspect="1"/>
            </p:cNvGraphicFramePr>
            <p:nvPr/>
          </p:nvGraphicFramePr>
          <p:xfrm>
            <a:off x="3264" y="1344"/>
            <a:ext cx="140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7" imgW="4470400" imgH="1041400" progId="Equation.3">
                    <p:embed/>
                  </p:oleObj>
                </mc:Choice>
                <mc:Fallback>
                  <p:oleObj name="" r:id="rId7" imgW="4470400" imgH="10414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264" y="1344"/>
                          <a:ext cx="1408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17" name="Rectangle 12"/>
            <p:cNvSpPr/>
            <p:nvPr/>
          </p:nvSpPr>
          <p:spPr>
            <a:xfrm>
              <a:off x="1248" y="1296"/>
              <a:ext cx="375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3200" b="1" dirty="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若</a:t>
              </a:r>
              <a:endParaRPr lang="zh-CN" altLang="en-US" sz="3200" b="1" dirty="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18" name="Rectangle 13"/>
            <p:cNvSpPr/>
            <p:nvPr/>
          </p:nvSpPr>
          <p:spPr>
            <a:xfrm>
              <a:off x="2784" y="1296"/>
              <a:ext cx="375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3200" b="1" dirty="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则</a:t>
              </a:r>
              <a:endParaRPr lang="zh-CN" altLang="en-US" sz="3200" b="1" dirty="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8619" name="Text Box 6"/>
          <p:cNvSpPr txBox="1"/>
          <p:nvPr/>
        </p:nvSpPr>
        <p:spPr>
          <a:xfrm>
            <a:off x="412750" y="5589588"/>
            <a:ext cx="6781800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>
                <a:schemeClr val="accent2"/>
              </a:buClr>
            </a:pPr>
            <a:r>
              <a:rPr lang="zh-CN" altLang="en-US" sz="3200" b="1" dirty="0">
                <a:latin typeface="Tahoma" panose="020B0604030504040204" pitchFamily="34" charset="0"/>
                <a:ea typeface="宋体" panose="02010600030101010101" pitchFamily="2" charset="-122"/>
              </a:rPr>
              <a:t>性质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和性质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的结论</a:t>
            </a:r>
            <a:r>
              <a:rPr lang="zh-CN" altLang="en-US" sz="3200" b="1" dirty="0">
                <a:latin typeface="Tahoma" panose="020B0604030504040204" pitchFamily="34" charset="0"/>
                <a:ea typeface="宋体" panose="02010600030101010101" pitchFamily="2" charset="-122"/>
              </a:rPr>
              <a:t>是显而易见的。 </a:t>
            </a:r>
            <a:endParaRPr lang="zh-CN" altLang="en-US" sz="3200" b="1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8620" name="Rectangle 8"/>
          <p:cNvSpPr/>
          <p:nvPr/>
        </p:nvSpPr>
        <p:spPr>
          <a:xfrm>
            <a:off x="247650" y="4254500"/>
            <a:ext cx="1214438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200" b="1" dirty="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性质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3200" b="1" dirty="0">
              <a:solidFill>
                <a:srgbClr val="FF33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68621" name="Group 12"/>
          <p:cNvGrpSpPr/>
          <p:nvPr/>
        </p:nvGrpSpPr>
        <p:grpSpPr>
          <a:xfrm>
            <a:off x="1765300" y="4160838"/>
            <a:ext cx="6553200" cy="990600"/>
            <a:chOff x="1248" y="1440"/>
            <a:chExt cx="4128" cy="624"/>
          </a:xfrm>
        </p:grpSpPr>
        <p:graphicFrame>
          <p:nvGraphicFramePr>
            <p:cNvPr id="68622" name="Object 4"/>
            <p:cNvGraphicFramePr>
              <a:graphicFrameLocks noChangeAspect="1"/>
            </p:cNvGraphicFramePr>
            <p:nvPr/>
          </p:nvGraphicFramePr>
          <p:xfrm>
            <a:off x="1824" y="1440"/>
            <a:ext cx="984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9" imgW="3124200" imgH="1930400" progId="Equation.3">
                    <p:embed/>
                  </p:oleObj>
                </mc:Choice>
                <mc:Fallback>
                  <p:oleObj name="" r:id="rId9" imgW="3124200" imgH="19304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824" y="1440"/>
                          <a:ext cx="984" cy="6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23" name="Object 5"/>
            <p:cNvGraphicFramePr>
              <a:graphicFrameLocks noChangeAspect="1"/>
            </p:cNvGraphicFramePr>
            <p:nvPr/>
          </p:nvGraphicFramePr>
          <p:xfrm>
            <a:off x="3456" y="1456"/>
            <a:ext cx="1920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11" imgW="6096000" imgH="1930400" progId="Equation.3">
                    <p:embed/>
                  </p:oleObj>
                </mc:Choice>
                <mc:Fallback>
                  <p:oleObj name="" r:id="rId11" imgW="6096000" imgH="19304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456" y="1456"/>
                          <a:ext cx="1920" cy="6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24" name="Rectangle 9"/>
            <p:cNvSpPr/>
            <p:nvPr/>
          </p:nvSpPr>
          <p:spPr>
            <a:xfrm>
              <a:off x="1248" y="1488"/>
              <a:ext cx="375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3200" b="1" dirty="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若</a:t>
              </a:r>
              <a:endParaRPr lang="zh-CN" altLang="en-US" sz="3200" b="1" dirty="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25" name="Rectangle 10"/>
            <p:cNvSpPr/>
            <p:nvPr/>
          </p:nvSpPr>
          <p:spPr>
            <a:xfrm>
              <a:off x="2880" y="1488"/>
              <a:ext cx="375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3200" b="1" dirty="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则</a:t>
              </a:r>
              <a:endParaRPr lang="zh-CN" altLang="en-US" sz="3200" b="1" dirty="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9633" name="对象 2"/>
          <p:cNvGraphicFramePr/>
          <p:nvPr/>
        </p:nvGraphicFramePr>
        <p:xfrm>
          <a:off x="284163" y="977900"/>
          <a:ext cx="8575675" cy="430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" imgW="5162550" imgH="2590800" progId="Paint.Picture">
                  <p:embed/>
                </p:oleObj>
              </mc:Choice>
              <mc:Fallback>
                <p:oleObj name="" r:id="rId1" imgW="5162550" imgH="2590800" progId="Paint.Picture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4163" y="977900"/>
                        <a:ext cx="8575675" cy="430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0657" name="对象 5"/>
          <p:cNvGraphicFramePr/>
          <p:nvPr/>
        </p:nvGraphicFramePr>
        <p:xfrm>
          <a:off x="706438" y="965200"/>
          <a:ext cx="7731125" cy="492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" imgW="7724775" imgH="4924425" progId="Paint.Picture">
                  <p:embed/>
                </p:oleObj>
              </mc:Choice>
              <mc:Fallback>
                <p:oleObj name="" r:id="rId1" imgW="7724775" imgH="4924425" progId="Paint.Picture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6438" y="965200"/>
                        <a:ext cx="7731125" cy="492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Rectangle 8"/>
          <p:cNvSpPr/>
          <p:nvPr/>
        </p:nvSpPr>
        <p:spPr>
          <a:xfrm>
            <a:off x="98425" y="404813"/>
            <a:ext cx="1270000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200" b="1" dirty="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性质</a:t>
            </a:r>
            <a:r>
              <a:rPr lang="en-US" altLang="zh-CN" sz="3200" b="1" dirty="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3200" b="1" dirty="0">
              <a:solidFill>
                <a:srgbClr val="FF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1682" name="Object 5"/>
          <p:cNvGraphicFramePr>
            <a:graphicFrameLocks noChangeAspect="1"/>
          </p:cNvGraphicFramePr>
          <p:nvPr/>
        </p:nvGraphicFramePr>
        <p:xfrm>
          <a:off x="1309688" y="188913"/>
          <a:ext cx="7775575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" imgW="3263900" imgH="685800" progId="Equation.DSMT4">
                  <p:embed/>
                </p:oleObj>
              </mc:Choice>
              <mc:Fallback>
                <p:oleObj name="" r:id="rId1" imgW="3263900" imgH="6858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09688" y="188913"/>
                        <a:ext cx="7775575" cy="162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683" name="Group 23"/>
          <p:cNvGrpSpPr/>
          <p:nvPr/>
        </p:nvGrpSpPr>
        <p:grpSpPr>
          <a:xfrm>
            <a:off x="2189163" y="4041775"/>
            <a:ext cx="6172200" cy="1535113"/>
            <a:chOff x="1152" y="2352"/>
            <a:chExt cx="3888" cy="967"/>
          </a:xfrm>
        </p:grpSpPr>
        <p:graphicFrame>
          <p:nvGraphicFramePr>
            <p:cNvPr id="71684" name="Object 11"/>
            <p:cNvGraphicFramePr>
              <a:graphicFrameLocks noChangeAspect="1"/>
            </p:cNvGraphicFramePr>
            <p:nvPr/>
          </p:nvGraphicFramePr>
          <p:xfrm>
            <a:off x="1152" y="2352"/>
            <a:ext cx="3080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3" imgW="9779000" imgH="1092200" progId="Equation.3">
                    <p:embed/>
                  </p:oleObj>
                </mc:Choice>
                <mc:Fallback>
                  <p:oleObj name="" r:id="rId3" imgW="9779000" imgH="109220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52" y="2352"/>
                          <a:ext cx="3080" cy="3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85" name="Object 6"/>
            <p:cNvGraphicFramePr>
              <a:graphicFrameLocks noChangeAspect="1"/>
            </p:cNvGraphicFramePr>
            <p:nvPr/>
          </p:nvGraphicFramePr>
          <p:xfrm>
            <a:off x="1864" y="2640"/>
            <a:ext cx="2616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5" imgW="8305800" imgH="1092200" progId="Equation.3">
                    <p:embed/>
                  </p:oleObj>
                </mc:Choice>
                <mc:Fallback>
                  <p:oleObj name="" r:id="rId5" imgW="8305800" imgH="1092200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864" y="2640"/>
                          <a:ext cx="2616" cy="3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86" name="Object 7"/>
            <p:cNvGraphicFramePr>
              <a:graphicFrameLocks noChangeAspect="1"/>
            </p:cNvGraphicFramePr>
            <p:nvPr/>
          </p:nvGraphicFramePr>
          <p:xfrm>
            <a:off x="1816" y="2976"/>
            <a:ext cx="3224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7" imgW="10236200" imgH="1092200" progId="Equation.3">
                    <p:embed/>
                  </p:oleObj>
                </mc:Choice>
                <mc:Fallback>
                  <p:oleObj name="" r:id="rId7" imgW="10236200" imgH="1092200" progId="Equation.3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816" y="2976"/>
                          <a:ext cx="3224" cy="3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687" name="Object 8"/>
          <p:cNvGraphicFramePr>
            <a:graphicFrameLocks noChangeAspect="1"/>
          </p:cNvGraphicFramePr>
          <p:nvPr/>
        </p:nvGraphicFramePr>
        <p:xfrm>
          <a:off x="1731963" y="5554663"/>
          <a:ext cx="7011987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9" imgW="14020800" imgH="1092200" progId="Equation.3">
                  <p:embed/>
                </p:oleObj>
              </mc:Choice>
              <mc:Fallback>
                <p:oleObj name="" r:id="rId9" imgW="14020800" imgH="10922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31963" y="5554663"/>
                        <a:ext cx="7011987" cy="544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9"/>
          <p:cNvGraphicFramePr>
            <a:graphicFrameLocks noChangeAspect="1"/>
          </p:cNvGraphicFramePr>
          <p:nvPr/>
        </p:nvGraphicFramePr>
        <p:xfrm>
          <a:off x="2520950" y="6251575"/>
          <a:ext cx="3098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1" imgW="6197600" imgH="939800" progId="Equation.3">
                  <p:embed/>
                </p:oleObj>
              </mc:Choice>
              <mc:Fallback>
                <p:oleObj name="" r:id="rId11" imgW="6197600" imgH="9398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20950" y="6251575"/>
                        <a:ext cx="30988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689" name="Group 22"/>
          <p:cNvGrpSpPr/>
          <p:nvPr/>
        </p:nvGrpSpPr>
        <p:grpSpPr>
          <a:xfrm>
            <a:off x="2124075" y="1916113"/>
            <a:ext cx="4559300" cy="1828800"/>
            <a:chOff x="1065" y="1104"/>
            <a:chExt cx="2872" cy="1152"/>
          </a:xfrm>
        </p:grpSpPr>
        <p:graphicFrame>
          <p:nvGraphicFramePr>
            <p:cNvPr id="71690" name="Object 11"/>
            <p:cNvGraphicFramePr>
              <a:graphicFrameLocks noChangeAspect="1"/>
            </p:cNvGraphicFramePr>
            <p:nvPr/>
          </p:nvGraphicFramePr>
          <p:xfrm>
            <a:off x="1065" y="1968"/>
            <a:ext cx="52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13" imgW="1651000" imgH="914400" progId="Equation.3">
                    <p:embed/>
                  </p:oleObj>
                </mc:Choice>
                <mc:Fallback>
                  <p:oleObj name="" r:id="rId13" imgW="1651000" imgH="914400" progId="Equation.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065" y="1968"/>
                          <a:ext cx="520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691" name="Group 21"/>
            <p:cNvGrpSpPr/>
            <p:nvPr/>
          </p:nvGrpSpPr>
          <p:grpSpPr>
            <a:xfrm>
              <a:off x="1337" y="1104"/>
              <a:ext cx="2600" cy="1043"/>
              <a:chOff x="1337" y="1104"/>
              <a:chExt cx="2600" cy="1043"/>
            </a:xfrm>
          </p:grpSpPr>
          <p:graphicFrame>
            <p:nvGraphicFramePr>
              <p:cNvPr id="71692" name="Object 13"/>
              <p:cNvGraphicFramePr>
                <a:graphicFrameLocks noChangeAspect="1"/>
              </p:cNvGraphicFramePr>
              <p:nvPr/>
            </p:nvGraphicFramePr>
            <p:xfrm>
              <a:off x="1337" y="1104"/>
              <a:ext cx="1187" cy="3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3" name="" r:id="rId15" imgW="837565" imgH="241300" progId="Equation.DSMT4">
                      <p:embed/>
                    </p:oleObj>
                  </mc:Choice>
                  <mc:Fallback>
                    <p:oleObj name="" r:id="rId15" imgW="837565" imgH="241300" progId="Equation.DSMT4">
                      <p:embed/>
                      <p:pic>
                        <p:nvPicPr>
                          <p:cNvPr id="0" name="图片 3112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337" y="1104"/>
                            <a:ext cx="1187" cy="3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693" name="Object 14"/>
              <p:cNvGraphicFramePr>
                <a:graphicFrameLocks noChangeAspect="1"/>
              </p:cNvGraphicFramePr>
              <p:nvPr/>
            </p:nvGraphicFramePr>
            <p:xfrm>
              <a:off x="1337" y="1422"/>
              <a:ext cx="1734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4" name="" r:id="rId17" imgW="1167765" imgH="241300" progId="Equation.DSMT4">
                      <p:embed/>
                    </p:oleObj>
                  </mc:Choice>
                  <mc:Fallback>
                    <p:oleObj name="" r:id="rId17" imgW="1167765" imgH="241300" progId="Equation.DSMT4">
                      <p:embed/>
                      <p:pic>
                        <p:nvPicPr>
                          <p:cNvPr id="0" name="图片 3113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1337" y="1422"/>
                            <a:ext cx="1734" cy="36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694" name="Object 15"/>
              <p:cNvGraphicFramePr>
                <a:graphicFrameLocks noChangeAspect="1"/>
              </p:cNvGraphicFramePr>
              <p:nvPr/>
            </p:nvGraphicFramePr>
            <p:xfrm>
              <a:off x="1337" y="1694"/>
              <a:ext cx="2363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2" name="" r:id="rId19" imgW="1586865" imgH="241300" progId="Equation.DSMT4">
                      <p:embed/>
                    </p:oleObj>
                  </mc:Choice>
                  <mc:Fallback>
                    <p:oleObj name="" r:id="rId19" imgW="1586865" imgH="241300" progId="Equation.DSMT4">
                      <p:embed/>
                      <p:pic>
                        <p:nvPicPr>
                          <p:cNvPr id="0" name="图片 3121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1337" y="1694"/>
                            <a:ext cx="2363" cy="36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695" name="Object 16"/>
              <p:cNvGraphicFramePr>
                <a:graphicFrameLocks noChangeAspect="1"/>
              </p:cNvGraphicFramePr>
              <p:nvPr/>
            </p:nvGraphicFramePr>
            <p:xfrm>
              <a:off x="1657" y="2076"/>
              <a:ext cx="2280" cy="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4" name="" r:id="rId21" imgW="7239000" imgH="228600" progId="Equation.3">
                      <p:embed/>
                    </p:oleObj>
                  </mc:Choice>
                  <mc:Fallback>
                    <p:oleObj name="" r:id="rId21" imgW="7239000" imgH="228600" progId="Equation.3">
                      <p:embed/>
                      <p:pic>
                        <p:nvPicPr>
                          <p:cNvPr id="0" name="图片 3123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1657" y="2076"/>
                            <a:ext cx="2280" cy="7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71696" name="Object 17"/>
          <p:cNvGraphicFramePr>
            <a:graphicFrameLocks noChangeAspect="1"/>
          </p:cNvGraphicFramePr>
          <p:nvPr/>
        </p:nvGraphicFramePr>
        <p:xfrm>
          <a:off x="2063750" y="3844925"/>
          <a:ext cx="46736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23" imgW="9347200" imgH="177800" progId="Equation.3">
                  <p:embed/>
                </p:oleObj>
              </mc:Choice>
              <mc:Fallback>
                <p:oleObj name="" r:id="rId23" imgW="9347200" imgH="1778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063750" y="3844925"/>
                        <a:ext cx="4673600" cy="196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2705" name="Group 10"/>
          <p:cNvGrpSpPr/>
          <p:nvPr/>
        </p:nvGrpSpPr>
        <p:grpSpPr>
          <a:xfrm>
            <a:off x="539750" y="836613"/>
            <a:ext cx="7656513" cy="5029200"/>
            <a:chOff x="432" y="816"/>
            <a:chExt cx="4823" cy="3168"/>
          </a:xfrm>
        </p:grpSpPr>
        <p:graphicFrame>
          <p:nvGraphicFramePr>
            <p:cNvPr id="72706" name="Object 4"/>
            <p:cNvGraphicFramePr>
              <a:graphicFrameLocks noChangeAspect="1"/>
            </p:cNvGraphicFramePr>
            <p:nvPr/>
          </p:nvGraphicFramePr>
          <p:xfrm>
            <a:off x="1566" y="1195"/>
            <a:ext cx="3689" cy="2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1" imgW="11709400" imgH="6629400" progId="Equation.3">
                    <p:embed/>
                  </p:oleObj>
                </mc:Choice>
                <mc:Fallback>
                  <p:oleObj name="" r:id="rId1" imgW="11709400" imgH="6629400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566" y="1195"/>
                          <a:ext cx="3689" cy="20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07" name="Object 5"/>
            <p:cNvGraphicFramePr>
              <a:graphicFrameLocks noChangeAspect="1"/>
            </p:cNvGraphicFramePr>
            <p:nvPr/>
          </p:nvGraphicFramePr>
          <p:xfrm>
            <a:off x="1512" y="3312"/>
            <a:ext cx="1512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3" imgW="4800600" imgH="2133600" progId="Equation.3">
                    <p:embed/>
                  </p:oleObj>
                </mc:Choice>
                <mc:Fallback>
                  <p:oleObj name="" r:id="rId3" imgW="4800600" imgH="2133600" progId="Equation.3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512" y="3312"/>
                          <a:ext cx="1512" cy="6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08" name="Rectangle 6"/>
            <p:cNvSpPr/>
            <p:nvPr/>
          </p:nvSpPr>
          <p:spPr>
            <a:xfrm>
              <a:off x="816" y="1248"/>
              <a:ext cx="11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09" name="Rectangle 7"/>
            <p:cNvSpPr/>
            <p:nvPr/>
          </p:nvSpPr>
          <p:spPr>
            <a:xfrm>
              <a:off x="432" y="816"/>
              <a:ext cx="2404" cy="8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20000"/>
                </a:spcBef>
              </a:pPr>
              <a:r>
                <a:rPr lang="zh-CN" altLang="en-US" sz="3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例：</a:t>
              </a:r>
              <a:r>
                <a:rPr lang="zh-CN" altLang="en-US" sz="3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已知</a:t>
              </a:r>
              <a:endPara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20000"/>
                </a:spcBef>
              </a:pPr>
              <a:r>
                <a:rPr lang="en-US" altLang="zh-CN" sz="3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10" name="Rectangle 8"/>
            <p:cNvSpPr/>
            <p:nvPr/>
          </p:nvSpPr>
          <p:spPr>
            <a:xfrm>
              <a:off x="714" y="3447"/>
              <a:ext cx="407" cy="4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3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则</a:t>
              </a:r>
              <a:endPara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7105" name="Rectangle 1027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250825" y="0"/>
            <a:ext cx="8713788" cy="6408738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生成函数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又称母函数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en-US" altLang="zh-CN" sz="3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/>
              <a:t>例</a:t>
            </a:r>
            <a:r>
              <a:rPr lang="en-US" altLang="zh-CN" dirty="0"/>
              <a:t>: </a:t>
            </a:r>
            <a:r>
              <a:rPr lang="en-US" altLang="zh-CN" dirty="0">
                <a:latin typeface="Times New Roman" panose="02020603050405020304" pitchFamily="18" charset="0"/>
              </a:rPr>
              <a:t>(1+a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x)(1+a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x)… (1+a</a:t>
            </a:r>
            <a:r>
              <a:rPr lang="en-US" altLang="zh-CN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x)=1+(a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+a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+…+a</a:t>
            </a:r>
            <a:r>
              <a:rPr lang="en-US" altLang="zh-CN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)x+</a:t>
            </a:r>
            <a:r>
              <a:rPr lang="zh-CN" altLang="en-US" dirty="0">
                <a:latin typeface="Times New Roman" panose="02020603050405020304" pitchFamily="18" charset="0"/>
              </a:rPr>
              <a:t>　　　  </a:t>
            </a:r>
            <a:r>
              <a:rPr lang="en-US" altLang="zh-CN" dirty="0">
                <a:latin typeface="Times New Roman" panose="02020603050405020304" pitchFamily="18" charset="0"/>
              </a:rPr>
              <a:t>(a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+…+a</a:t>
            </a:r>
            <a:r>
              <a:rPr lang="en-US" altLang="zh-CN" baseline="-25000" dirty="0">
                <a:latin typeface="Times New Roman" panose="02020603050405020304" pitchFamily="18" charset="0"/>
              </a:rPr>
              <a:t>n-1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)x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zh-CN" altLang="en-US" baseline="30000" dirty="0">
                <a:latin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</a:rPr>
              <a:t>+…+ 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…a</a:t>
            </a:r>
            <a:r>
              <a:rPr lang="en-US" altLang="zh-CN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n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2400"/>
              </a:spcBef>
              <a:buChar char="Ø"/>
            </a:pP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</a:rPr>
              <a:t>的系数为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i="1" dirty="0">
                <a:latin typeface="Times New Roman" panose="02020603050405020304" pitchFamily="18" charset="0"/>
              </a:rPr>
              <a:t>+a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</a:rPr>
              <a:t>+</a:t>
            </a:r>
            <a:r>
              <a:rPr lang="en-US" altLang="zh-CN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2800" i="1" dirty="0">
                <a:latin typeface="Times New Roman" panose="02020603050405020304" pitchFamily="18" charset="0"/>
              </a:rPr>
              <a:t>+a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</a:rPr>
              <a:t>;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spcAft>
                <a:spcPts val="600"/>
              </a:spcAft>
              <a:buNone/>
            </a:pPr>
            <a:r>
              <a:rPr lang="zh-CN" altLang="en-US" sz="2800" i="1" u="sng" dirty="0">
                <a:latin typeface="Times New Roman" panose="02020603050405020304" pitchFamily="18" charset="0"/>
              </a:rPr>
              <a:t> 包含从</a:t>
            </a:r>
            <a:r>
              <a:rPr lang="en-US" altLang="zh-CN" sz="2800" u="sng" dirty="0">
                <a:latin typeface="Times New Roman" panose="02020603050405020304" pitchFamily="18" charset="0"/>
              </a:rPr>
              <a:t>{</a:t>
            </a:r>
            <a:r>
              <a:rPr lang="en-US" altLang="zh-CN" sz="2800" i="1" u="sng" dirty="0">
                <a:latin typeface="Times New Roman" panose="02020603050405020304" pitchFamily="18" charset="0"/>
              </a:rPr>
              <a:t>a</a:t>
            </a:r>
            <a:r>
              <a:rPr lang="en-US" altLang="zh-CN" sz="2800" u="sng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i="1" u="sng" dirty="0">
                <a:latin typeface="Times New Roman" panose="02020603050405020304" pitchFamily="18" charset="0"/>
              </a:rPr>
              <a:t>, a</a:t>
            </a:r>
            <a:r>
              <a:rPr lang="en-US" altLang="zh-CN" sz="2800" u="sng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i="1" u="sng" dirty="0">
                <a:latin typeface="Times New Roman" panose="02020603050405020304" pitchFamily="18" charset="0"/>
              </a:rPr>
              <a:t>, </a:t>
            </a:r>
            <a:r>
              <a:rPr lang="en-US" altLang="zh-CN" sz="2800" i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2800" i="1" u="sng" dirty="0">
                <a:latin typeface="Times New Roman" panose="02020603050405020304" pitchFamily="18" charset="0"/>
              </a:rPr>
              <a:t>, a</a:t>
            </a:r>
            <a:r>
              <a:rPr lang="en-US" altLang="zh-CN" sz="2800" i="1" u="sng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800" u="sng" dirty="0">
                <a:latin typeface="Times New Roman" panose="02020603050405020304" pitchFamily="18" charset="0"/>
              </a:rPr>
              <a:t>}</a:t>
            </a:r>
            <a:r>
              <a:rPr lang="zh-CN" altLang="en-US" sz="2800" i="1" u="sng" dirty="0">
                <a:latin typeface="Times New Roman" panose="02020603050405020304" pitchFamily="18" charset="0"/>
              </a:rPr>
              <a:t>中取一个组合的全体</a:t>
            </a:r>
            <a:endParaRPr lang="en-US" altLang="zh-CN" sz="2800" i="1" u="sng" dirty="0">
              <a:latin typeface="Times New Roman" panose="02020603050405020304" pitchFamily="18" charset="0"/>
            </a:endParaRPr>
          </a:p>
          <a:p>
            <a:pPr eaLnBrk="1" hangingPunct="1">
              <a:spcAft>
                <a:spcPts val="600"/>
              </a:spcAft>
              <a:buChar char="Ø"/>
            </a:pP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的系数为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</a:rPr>
              <a:t>+a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800" i="1" dirty="0">
                <a:latin typeface="Times New Roman" panose="02020603050405020304" pitchFamily="18" charset="0"/>
              </a:rPr>
              <a:t>+</a:t>
            </a:r>
            <a:r>
              <a:rPr lang="en-US" altLang="zh-CN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2800" i="1" dirty="0">
                <a:latin typeface="Times New Roman" panose="02020603050405020304" pitchFamily="18" charset="0"/>
              </a:rPr>
              <a:t>+a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n-1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</a:rPr>
              <a:t>;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spcAft>
                <a:spcPts val="600"/>
              </a:spcAft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zh-CN" altLang="en-US" sz="2800" i="1" u="sng" dirty="0">
                <a:latin typeface="Times New Roman" panose="02020603050405020304" pitchFamily="18" charset="0"/>
              </a:rPr>
              <a:t>包含从</a:t>
            </a:r>
            <a:r>
              <a:rPr lang="en-US" altLang="zh-CN" sz="2800" u="sng" dirty="0">
                <a:latin typeface="Times New Roman" panose="02020603050405020304" pitchFamily="18" charset="0"/>
              </a:rPr>
              <a:t>{</a:t>
            </a:r>
            <a:r>
              <a:rPr lang="en-US" altLang="zh-CN" sz="2800" i="1" u="sng" dirty="0">
                <a:latin typeface="Times New Roman" panose="02020603050405020304" pitchFamily="18" charset="0"/>
              </a:rPr>
              <a:t>a</a:t>
            </a:r>
            <a:r>
              <a:rPr lang="en-US" altLang="zh-CN" sz="2800" u="sng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i="1" u="sng" dirty="0">
                <a:latin typeface="Times New Roman" panose="02020603050405020304" pitchFamily="18" charset="0"/>
              </a:rPr>
              <a:t>, a</a:t>
            </a:r>
            <a:r>
              <a:rPr lang="en-US" altLang="zh-CN" sz="2800" u="sng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i="1" u="sng" dirty="0">
                <a:latin typeface="Times New Roman" panose="02020603050405020304" pitchFamily="18" charset="0"/>
              </a:rPr>
              <a:t>, </a:t>
            </a:r>
            <a:r>
              <a:rPr lang="en-US" altLang="zh-CN" sz="2800" i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2800" i="1" u="sng" dirty="0">
                <a:latin typeface="Times New Roman" panose="02020603050405020304" pitchFamily="18" charset="0"/>
              </a:rPr>
              <a:t>, a</a:t>
            </a:r>
            <a:r>
              <a:rPr lang="en-US" altLang="zh-CN" sz="2800" i="1" u="sng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800" u="sng" dirty="0">
                <a:latin typeface="Times New Roman" panose="02020603050405020304" pitchFamily="18" charset="0"/>
              </a:rPr>
              <a:t>}</a:t>
            </a:r>
            <a:r>
              <a:rPr lang="zh-CN" altLang="en-US" sz="2800" i="1" u="sng" dirty="0">
                <a:latin typeface="Times New Roman" panose="02020603050405020304" pitchFamily="18" charset="0"/>
              </a:rPr>
              <a:t>中取两个组合的全体</a:t>
            </a:r>
            <a:endParaRPr lang="en-US" altLang="zh-CN" sz="2800" i="1" u="sng" dirty="0">
              <a:latin typeface="Times New Roman" panose="02020603050405020304" pitchFamily="18" charset="0"/>
            </a:endParaRPr>
          </a:p>
          <a:p>
            <a:pPr eaLnBrk="1" hangingPunct="1">
              <a:spcAft>
                <a:spcPts val="600"/>
              </a:spcAft>
              <a:buChar char="Ø"/>
            </a:pP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</a:rPr>
              <a:t>的系数为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800" i="1" dirty="0">
                <a:latin typeface="Times New Roman" panose="02020603050405020304" pitchFamily="18" charset="0"/>
              </a:rPr>
              <a:t>+a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sz="2800" i="1" dirty="0">
                <a:latin typeface="Times New Roman" panose="02020603050405020304" pitchFamily="18" charset="0"/>
              </a:rPr>
              <a:t>+</a:t>
            </a:r>
            <a:r>
              <a:rPr lang="en-US" altLang="zh-CN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2800" i="1" dirty="0">
                <a:latin typeface="Times New Roman" panose="02020603050405020304" pitchFamily="18" charset="0"/>
              </a:rPr>
              <a:t>+a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n-2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n-1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</a:rPr>
              <a:t>;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spcAft>
                <a:spcPts val="600"/>
              </a:spcAft>
              <a:buNone/>
            </a:pPr>
            <a:r>
              <a:rPr lang="zh-CN" altLang="en-US" sz="2800" i="1" u="sng" dirty="0">
                <a:latin typeface="Times New Roman" panose="02020603050405020304" pitchFamily="18" charset="0"/>
              </a:rPr>
              <a:t>包含从</a:t>
            </a:r>
            <a:r>
              <a:rPr lang="en-US" altLang="zh-CN" sz="2800" u="sng" dirty="0">
                <a:latin typeface="Times New Roman" panose="02020603050405020304" pitchFamily="18" charset="0"/>
              </a:rPr>
              <a:t>{</a:t>
            </a:r>
            <a:r>
              <a:rPr lang="en-US" altLang="zh-CN" sz="2800" i="1" u="sng" dirty="0">
                <a:latin typeface="Times New Roman" panose="02020603050405020304" pitchFamily="18" charset="0"/>
              </a:rPr>
              <a:t>a</a:t>
            </a:r>
            <a:r>
              <a:rPr lang="en-US" altLang="zh-CN" sz="2800" u="sng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i="1" u="sng" dirty="0">
                <a:latin typeface="Times New Roman" panose="02020603050405020304" pitchFamily="18" charset="0"/>
              </a:rPr>
              <a:t>, a</a:t>
            </a:r>
            <a:r>
              <a:rPr lang="en-US" altLang="zh-CN" sz="2800" u="sng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i="1" u="sng" dirty="0">
                <a:latin typeface="Times New Roman" panose="02020603050405020304" pitchFamily="18" charset="0"/>
              </a:rPr>
              <a:t>, </a:t>
            </a:r>
            <a:r>
              <a:rPr lang="en-US" altLang="zh-CN" sz="2800" i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2800" i="1" u="sng" dirty="0">
                <a:latin typeface="Times New Roman" panose="02020603050405020304" pitchFamily="18" charset="0"/>
              </a:rPr>
              <a:t>, a</a:t>
            </a:r>
            <a:r>
              <a:rPr lang="en-US" altLang="zh-CN" sz="2800" i="1" u="sng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800" u="sng" dirty="0">
                <a:latin typeface="Times New Roman" panose="02020603050405020304" pitchFamily="18" charset="0"/>
              </a:rPr>
              <a:t>}</a:t>
            </a:r>
            <a:r>
              <a:rPr lang="zh-CN" altLang="en-US" sz="2800" i="1" u="sng" dirty="0">
                <a:latin typeface="Times New Roman" panose="02020603050405020304" pitchFamily="18" charset="0"/>
              </a:rPr>
              <a:t>中取三个组合的全体</a:t>
            </a:r>
            <a:endParaRPr lang="en-US" altLang="zh-CN" sz="2800" i="1" u="sng" dirty="0">
              <a:latin typeface="Times New Roman" panose="02020603050405020304" pitchFamily="18" charset="0"/>
            </a:endParaRPr>
          </a:p>
          <a:p>
            <a:pPr eaLnBrk="1" hangingPunct="1">
              <a:spcAft>
                <a:spcPts val="600"/>
              </a:spcAft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                      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…………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Aft>
                <a:spcPts val="600"/>
              </a:spcAft>
              <a:buChar char="Ø"/>
            </a:pP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</a:rPr>
              <a:t>的系数为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……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</a:rPr>
              <a:t>;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spcAft>
                <a:spcPts val="600"/>
              </a:spcAft>
              <a:buNone/>
            </a:pPr>
            <a:r>
              <a:rPr lang="zh-CN" altLang="en-US" sz="2800" i="1" u="sng" dirty="0">
                <a:latin typeface="Times New Roman" panose="02020603050405020304" pitchFamily="18" charset="0"/>
              </a:rPr>
              <a:t>包含从</a:t>
            </a:r>
            <a:r>
              <a:rPr lang="en-US" altLang="zh-CN" sz="2800" u="sng" dirty="0">
                <a:latin typeface="Times New Roman" panose="02020603050405020304" pitchFamily="18" charset="0"/>
              </a:rPr>
              <a:t>{</a:t>
            </a:r>
            <a:r>
              <a:rPr lang="en-US" altLang="zh-CN" sz="2800" i="1" u="sng" dirty="0">
                <a:latin typeface="Times New Roman" panose="02020603050405020304" pitchFamily="18" charset="0"/>
              </a:rPr>
              <a:t>a</a:t>
            </a:r>
            <a:r>
              <a:rPr lang="en-US" altLang="zh-CN" sz="2800" u="sng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i="1" u="sng" dirty="0">
                <a:latin typeface="Times New Roman" panose="02020603050405020304" pitchFamily="18" charset="0"/>
              </a:rPr>
              <a:t>, a</a:t>
            </a:r>
            <a:r>
              <a:rPr lang="en-US" altLang="zh-CN" sz="2800" u="sng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i="1" u="sng" dirty="0">
                <a:latin typeface="Times New Roman" panose="02020603050405020304" pitchFamily="18" charset="0"/>
              </a:rPr>
              <a:t>, </a:t>
            </a:r>
            <a:r>
              <a:rPr lang="en-US" altLang="zh-CN" sz="2800" i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2800" i="1" u="sng" dirty="0">
                <a:latin typeface="Times New Roman" panose="02020603050405020304" pitchFamily="18" charset="0"/>
              </a:rPr>
              <a:t>, a</a:t>
            </a:r>
            <a:r>
              <a:rPr lang="en-US" altLang="zh-CN" sz="2800" i="1" u="sng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800" u="sng" dirty="0">
                <a:latin typeface="Times New Roman" panose="02020603050405020304" pitchFamily="18" charset="0"/>
              </a:rPr>
              <a:t>}</a:t>
            </a:r>
            <a:r>
              <a:rPr lang="zh-CN" altLang="en-US" sz="2800" i="1" u="sng" dirty="0">
                <a:latin typeface="Times New Roman" panose="02020603050405020304" pitchFamily="18" charset="0"/>
              </a:rPr>
              <a:t>中取</a:t>
            </a:r>
            <a:r>
              <a:rPr lang="en-US" altLang="zh-CN" sz="2800" i="1" u="sng" dirty="0">
                <a:latin typeface="Times New Roman" panose="02020603050405020304" pitchFamily="18" charset="0"/>
              </a:rPr>
              <a:t>n</a:t>
            </a:r>
            <a:r>
              <a:rPr lang="zh-CN" altLang="en-US" sz="2800" i="1" u="sng" dirty="0">
                <a:latin typeface="Times New Roman" panose="02020603050405020304" pitchFamily="18" charset="0"/>
              </a:rPr>
              <a:t>个组合的全体 </a:t>
            </a:r>
            <a:endParaRPr lang="en-US" altLang="zh-CN" sz="2800" i="1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3729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350" y="492125"/>
            <a:ext cx="8623300" cy="4876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4753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" y="28575"/>
            <a:ext cx="4408488" cy="2463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4754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" y="2546350"/>
            <a:ext cx="4408488" cy="2625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4755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913" y="42863"/>
            <a:ext cx="4510087" cy="22971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4756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150" y="2413000"/>
            <a:ext cx="4540250" cy="16017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4758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8575" y="5237163"/>
            <a:ext cx="4605338" cy="162083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" name="对象 1"/>
          <p:cNvGraphicFramePr/>
          <p:nvPr/>
        </p:nvGraphicFramePr>
        <p:xfrm>
          <a:off x="4629150" y="4078288"/>
          <a:ext cx="4508500" cy="171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7" imgW="4505325" imgH="1714500" progId="Paint.Picture">
                  <p:embed/>
                </p:oleObj>
              </mc:Choice>
              <mc:Fallback>
                <p:oleObj name="" r:id="rId7" imgW="4505325" imgH="1714500" progId="Paint.Picture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29150" y="4078288"/>
                        <a:ext cx="4508500" cy="1716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75777" name="Rectangle 1027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323850" y="188913"/>
            <a:ext cx="8569325" cy="6669087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800" b="1" dirty="0"/>
              <a:t>生成函数的实例     </a:t>
            </a:r>
            <a:r>
              <a:rPr lang="zh-CN" altLang="en-US" sz="2800" dirty="0"/>
              <a:t>有红球两只，白球、黄球各一只，有多少种不同的组合方案？设</a:t>
            </a:r>
            <a:r>
              <a:rPr lang="en-US" altLang="zh-CN" sz="2800" i="1" dirty="0">
                <a:latin typeface="Times New Roman" panose="02020603050405020304" pitchFamily="18" charset="0"/>
              </a:rPr>
              <a:t>r, w, y</a:t>
            </a:r>
            <a:r>
              <a:rPr lang="zh-CN" altLang="en-US" sz="2800" dirty="0"/>
              <a:t>分别代表红球，白球和黄球。</a:t>
            </a:r>
            <a:endParaRPr lang="en-US" altLang="zh-CN" sz="2800" dirty="0"/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解：红球不取（</a:t>
            </a:r>
            <a:r>
              <a:rPr lang="en-US" altLang="zh-CN" sz="2800" i="1" dirty="0">
                <a:latin typeface="Times New Roman" panose="02020603050405020304" pitchFamily="18" charset="0"/>
              </a:rPr>
              <a:t>r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0</a:t>
            </a:r>
            <a:r>
              <a:rPr lang="en-US" altLang="zh-CN" sz="2800" i="1" dirty="0">
                <a:latin typeface="Times New Roman" panose="02020603050405020304" pitchFamily="18" charset="0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），取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只（</a:t>
            </a:r>
            <a:r>
              <a:rPr lang="en-US" altLang="zh-CN" sz="2800" i="1" dirty="0">
                <a:latin typeface="Times New Roman" panose="02020603050405020304" pitchFamily="18" charset="0"/>
              </a:rPr>
              <a:t>r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i="1" dirty="0">
                <a:latin typeface="Times New Roman" panose="02020603050405020304" pitchFamily="18" charset="0"/>
              </a:rPr>
              <a:t>=r</a:t>
            </a:r>
            <a:r>
              <a:rPr lang="zh-CN" altLang="en-US" sz="2800" dirty="0">
                <a:latin typeface="Times New Roman" panose="02020603050405020304" pitchFamily="18" charset="0"/>
              </a:rPr>
              <a:t>），取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只（</a:t>
            </a:r>
            <a:r>
              <a:rPr lang="en-US" altLang="zh-CN" sz="2800" i="1" dirty="0">
                <a:latin typeface="Times New Roman" panose="02020603050405020304" pitchFamily="18" charset="0"/>
              </a:rPr>
              <a:t>r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）；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　　黄球不取（</a:t>
            </a:r>
            <a:r>
              <a:rPr lang="en-US" altLang="zh-CN" sz="2800" i="1" dirty="0">
                <a:latin typeface="Times New Roman" panose="02020603050405020304" pitchFamily="18" charset="0"/>
              </a:rPr>
              <a:t>y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0</a:t>
            </a:r>
            <a:r>
              <a:rPr lang="en-US" altLang="zh-CN" sz="2800" i="1" dirty="0">
                <a:latin typeface="Times New Roman" panose="02020603050405020304" pitchFamily="18" charset="0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），取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只（</a:t>
            </a:r>
            <a:r>
              <a:rPr lang="en-US" altLang="zh-CN" sz="2800" i="1" dirty="0">
                <a:latin typeface="Times New Roman" panose="02020603050405020304" pitchFamily="18" charset="0"/>
              </a:rPr>
              <a:t>y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i="1" dirty="0">
                <a:latin typeface="Times New Roman" panose="02020603050405020304" pitchFamily="18" charset="0"/>
              </a:rPr>
              <a:t>=y</a:t>
            </a:r>
            <a:r>
              <a:rPr lang="zh-CN" altLang="en-US" sz="2800" dirty="0">
                <a:latin typeface="Times New Roman" panose="02020603050405020304" pitchFamily="18" charset="0"/>
              </a:rPr>
              <a:t>），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　　白球不取（</a:t>
            </a:r>
            <a:r>
              <a:rPr lang="en-US" altLang="zh-CN" sz="2800" i="1" dirty="0">
                <a:latin typeface="Times New Roman" panose="02020603050405020304" pitchFamily="18" charset="0"/>
              </a:rPr>
              <a:t>w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0</a:t>
            </a:r>
            <a:r>
              <a:rPr lang="en-US" altLang="zh-CN" sz="2800" i="1" dirty="0">
                <a:latin typeface="Times New Roman" panose="02020603050405020304" pitchFamily="18" charset="0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），取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只（</a:t>
            </a:r>
            <a:r>
              <a:rPr lang="en-US" altLang="zh-CN" sz="2800" i="1" dirty="0">
                <a:latin typeface="Times New Roman" panose="02020603050405020304" pitchFamily="18" charset="0"/>
              </a:rPr>
              <a:t>w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i="1" dirty="0">
                <a:latin typeface="Times New Roman" panose="02020603050405020304" pitchFamily="18" charset="0"/>
              </a:rPr>
              <a:t>=w</a:t>
            </a:r>
            <a:r>
              <a:rPr lang="zh-CN" altLang="en-US" sz="2800" dirty="0">
                <a:latin typeface="Times New Roman" panose="02020603050405020304" pitchFamily="18" charset="0"/>
              </a:rPr>
              <a:t>），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根据乘法原理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en-US" altLang="zh-CN" sz="2800" i="1" dirty="0">
                <a:latin typeface="Times New Roman" panose="02020603050405020304" pitchFamily="18" charset="0"/>
              </a:rPr>
              <a:t>+r+r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</a:rPr>
              <a:t>(1</a:t>
            </a:r>
            <a:r>
              <a:rPr lang="en-US" altLang="zh-CN" sz="2800" i="1" dirty="0">
                <a:latin typeface="Times New Roman" panose="02020603050405020304" pitchFamily="18" charset="0"/>
              </a:rPr>
              <a:t>+w</a:t>
            </a:r>
            <a:r>
              <a:rPr lang="en-US" altLang="zh-CN" sz="2800" dirty="0">
                <a:latin typeface="Times New Roman" panose="02020603050405020304" pitchFamily="18" charset="0"/>
              </a:rPr>
              <a:t>)(1</a:t>
            </a:r>
            <a:r>
              <a:rPr lang="en-US" altLang="zh-CN" sz="2800" i="1" dirty="0">
                <a:latin typeface="Times New Roman" panose="02020603050405020304" pitchFamily="18" charset="0"/>
              </a:rPr>
              <a:t>+y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en-US" altLang="zh-CN" sz="2800" i="1" dirty="0">
                <a:latin typeface="Times New Roman" panose="02020603050405020304" pitchFamily="18" charset="0"/>
              </a:rPr>
              <a:t>+(r+w+y)+(r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</a:rPr>
              <a:t>+ry+rw+yw)+(r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</a:rPr>
              <a:t>y+r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</a:rPr>
              <a:t>w+rwy) +r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</a:rPr>
              <a:t>yw</a:t>
            </a:r>
            <a:endParaRPr lang="en-US" altLang="zh-CN" sz="2800" i="1" dirty="0">
              <a:latin typeface="Times New Roman" panose="02020603050405020304" pitchFamily="18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zh-CN" altLang="en-US" sz="2800" i="1" dirty="0">
                <a:latin typeface="Times New Roman" panose="02020603050405020304" pitchFamily="18" charset="0"/>
              </a:rPr>
              <a:t>取一个球的组合数为</a:t>
            </a:r>
            <a:r>
              <a:rPr lang="en-US" altLang="zh-CN" sz="2800" i="1" dirty="0">
                <a:latin typeface="Times New Roman" panose="02020603050405020304" pitchFamily="18" charset="0"/>
              </a:rPr>
              <a:t>3</a:t>
            </a:r>
            <a:r>
              <a:rPr lang="zh-CN" altLang="en-US" sz="2800" i="1" dirty="0">
                <a:latin typeface="Times New Roman" panose="02020603050405020304" pitchFamily="18" charset="0"/>
              </a:rPr>
              <a:t>： </a:t>
            </a:r>
            <a:r>
              <a:rPr lang="en-US" altLang="zh-CN" sz="2800" i="1" dirty="0">
                <a:latin typeface="Times New Roman" panose="02020603050405020304" pitchFamily="18" charset="0"/>
              </a:rPr>
              <a:t>r</a:t>
            </a:r>
            <a:r>
              <a:rPr lang="zh-CN" altLang="en-US" sz="2800" i="1" dirty="0">
                <a:latin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</a:rPr>
              <a:t>w</a:t>
            </a:r>
            <a:r>
              <a:rPr lang="zh-CN" altLang="en-US" sz="2800" i="1" dirty="0">
                <a:latin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</a:rPr>
              <a:t>y</a:t>
            </a:r>
            <a:endParaRPr lang="en-US" altLang="zh-CN" sz="2800" i="1" dirty="0">
              <a:latin typeface="Times New Roman" panose="02020603050405020304" pitchFamily="18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zh-CN" altLang="en-US" sz="2800" i="1" dirty="0">
                <a:latin typeface="Times New Roman" panose="02020603050405020304" pitchFamily="18" charset="0"/>
              </a:rPr>
              <a:t>取两个球的组合数为</a:t>
            </a:r>
            <a:r>
              <a:rPr lang="en-US" altLang="zh-CN" sz="2800" i="1" dirty="0">
                <a:latin typeface="Times New Roman" panose="02020603050405020304" pitchFamily="18" charset="0"/>
              </a:rPr>
              <a:t>4</a:t>
            </a:r>
            <a:r>
              <a:rPr lang="zh-CN" altLang="en-US" sz="2800" i="1" dirty="0">
                <a:latin typeface="Times New Roman" panose="02020603050405020304" pitchFamily="18" charset="0"/>
              </a:rPr>
              <a:t>： </a:t>
            </a:r>
            <a:r>
              <a:rPr lang="en-US" altLang="zh-CN" sz="2800" i="1" dirty="0">
                <a:latin typeface="Times New Roman" panose="02020603050405020304" pitchFamily="18" charset="0"/>
              </a:rPr>
              <a:t>r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2</a:t>
            </a:r>
            <a:r>
              <a:rPr lang="zh-CN" altLang="en-US" sz="2800" i="1" dirty="0">
                <a:latin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</a:rPr>
              <a:t>ry</a:t>
            </a:r>
            <a:r>
              <a:rPr lang="zh-CN" altLang="en-US" sz="2800" i="1" dirty="0">
                <a:latin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</a:rPr>
              <a:t>rw</a:t>
            </a:r>
            <a:r>
              <a:rPr lang="zh-CN" altLang="en-US" sz="2800" i="1" dirty="0">
                <a:latin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</a:rPr>
              <a:t>yw</a:t>
            </a:r>
            <a:endParaRPr lang="en-US" altLang="zh-CN" sz="2800" i="1" dirty="0">
              <a:latin typeface="Times New Roman" panose="02020603050405020304" pitchFamily="18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zh-CN" altLang="en-US" sz="2800" i="1" dirty="0">
                <a:latin typeface="Times New Roman" panose="02020603050405020304" pitchFamily="18" charset="0"/>
              </a:rPr>
              <a:t>取三个球的组合数为</a:t>
            </a:r>
            <a:r>
              <a:rPr lang="en-US" altLang="zh-CN" sz="2800" i="1" dirty="0">
                <a:latin typeface="Times New Roman" panose="02020603050405020304" pitchFamily="18" charset="0"/>
              </a:rPr>
              <a:t>3</a:t>
            </a:r>
            <a:r>
              <a:rPr lang="zh-CN" altLang="en-US" sz="2800" i="1" dirty="0">
                <a:latin typeface="Times New Roman" panose="02020603050405020304" pitchFamily="18" charset="0"/>
              </a:rPr>
              <a:t>： </a:t>
            </a:r>
            <a:r>
              <a:rPr lang="en-US" altLang="zh-CN" sz="2800" i="1" dirty="0">
                <a:latin typeface="Times New Roman" panose="02020603050405020304" pitchFamily="18" charset="0"/>
              </a:rPr>
              <a:t>r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</a:rPr>
              <a:t>y</a:t>
            </a:r>
            <a:r>
              <a:rPr lang="zh-CN" altLang="en-US" sz="2800" i="1" dirty="0">
                <a:latin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</a:rPr>
              <a:t>r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</a:rPr>
              <a:t>w</a:t>
            </a:r>
            <a:r>
              <a:rPr lang="zh-CN" altLang="en-US" sz="2800" i="1" dirty="0">
                <a:latin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</a:rPr>
              <a:t>rwy</a:t>
            </a:r>
            <a:endParaRPr lang="en-US" altLang="zh-CN" sz="2800" i="1" dirty="0">
              <a:latin typeface="Times New Roman" panose="02020603050405020304" pitchFamily="18" charset="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zh-CN" altLang="en-US" sz="2800" i="1" dirty="0">
                <a:latin typeface="Times New Roman" panose="02020603050405020304" pitchFamily="18" charset="0"/>
              </a:rPr>
              <a:t>取四个球的组合数为</a:t>
            </a:r>
            <a:r>
              <a:rPr lang="en-US" altLang="zh-CN" sz="2800" i="1" dirty="0">
                <a:latin typeface="Times New Roman" panose="02020603050405020304" pitchFamily="18" charset="0"/>
              </a:rPr>
              <a:t>1</a:t>
            </a:r>
            <a:r>
              <a:rPr lang="zh-CN" altLang="en-US" sz="2800" i="1" dirty="0">
                <a:latin typeface="Times New Roman" panose="02020603050405020304" pitchFamily="18" charset="0"/>
              </a:rPr>
              <a:t>： </a:t>
            </a:r>
            <a:r>
              <a:rPr lang="en-US" altLang="zh-CN" sz="2800" i="1" dirty="0">
                <a:latin typeface="Times New Roman" panose="02020603050405020304" pitchFamily="18" charset="0"/>
              </a:rPr>
              <a:t>r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</a:rPr>
              <a:t>yw</a:t>
            </a:r>
            <a:endParaRPr lang="en-US" altLang="zh-CN" sz="28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323850" y="260350"/>
            <a:ext cx="8496300" cy="575945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</a:rPr>
              <a:t>7.1</a:t>
            </a:r>
            <a:r>
              <a:rPr lang="zh-CN" altLang="en-US" sz="2800" dirty="0">
                <a:latin typeface="Times New Roman" panose="02020603050405020304" pitchFamily="18" charset="0"/>
              </a:rPr>
              <a:t>　</a:t>
            </a:r>
            <a:r>
              <a:rPr lang="en-US" altLang="zh-CN" sz="2800" dirty="0">
                <a:latin typeface="Times New Roman" panose="02020603050405020304" pitchFamily="18" charset="0"/>
              </a:rPr>
              <a:t>(1)</a:t>
            </a:r>
            <a:r>
              <a:rPr lang="zh-CN" altLang="en-US" sz="2800" dirty="0">
                <a:latin typeface="Times New Roman" panose="02020603050405020304" pitchFamily="18" charset="0"/>
              </a:rPr>
              <a:t>设有质量分别为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en-US" altLang="zh-CN" sz="2800" i="1" baseline="-300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克，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en-US" altLang="zh-CN" sz="2800" i="1" baseline="-300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克，</a:t>
            </a:r>
            <a:r>
              <a:rPr lang="en-US" altLang="zh-C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en-US" altLang="zh-CN" sz="2800" i="1" baseline="-30000" dirty="0">
                <a:latin typeface="Times New Roman" panose="02020603050405020304" pitchFamily="18" charset="0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</a:rPr>
              <a:t>克的</a:t>
            </a:r>
            <a:r>
              <a:rPr lang="en-US" altLang="zh-CN" sz="2800" i="1" dirty="0">
                <a:latin typeface="Times New Roman" panose="02020603050405020304" pitchFamily="18" charset="0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</a:rPr>
              <a:t>个砝码。现要用天平称</a:t>
            </a:r>
            <a:r>
              <a:rPr lang="en-US" altLang="zh-CN" sz="2800" i="1" dirty="0">
                <a:latin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</a:rPr>
              <a:t>克的物体，物体放在左边，砝码放在右边，共有多少种不同称法</a:t>
            </a:r>
            <a:r>
              <a:rPr lang="en-US" altLang="zh-CN" sz="2800" dirty="0">
                <a:latin typeface="Times New Roman" panose="02020603050405020304" pitchFamily="18" charset="0"/>
              </a:rPr>
              <a:t>?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解：</a:t>
            </a:r>
            <a:r>
              <a:rPr lang="en-US" altLang="zh-CN" sz="2800" dirty="0">
                <a:latin typeface="Times New Roman" panose="02020603050405020304" pitchFamily="18" charset="0"/>
              </a:rPr>
              <a:t>(1)</a:t>
            </a:r>
            <a:r>
              <a:rPr lang="zh-CN" altLang="en-US" sz="2800" dirty="0">
                <a:latin typeface="Times New Roman" panose="02020603050405020304" pitchFamily="18" charset="0"/>
              </a:rPr>
              <a:t>设有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30000" dirty="0">
                <a:latin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</a:rPr>
              <a:t>种方法称</a:t>
            </a:r>
            <a:r>
              <a:rPr lang="en-US" altLang="zh-CN" sz="2800" i="1" dirty="0">
                <a:latin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</a:rPr>
              <a:t>克物体。考察</a:t>
            </a:r>
            <a:r>
              <a:rPr lang="en-US" altLang="zh-CN" sz="2800" i="1" dirty="0">
                <a:latin typeface="Times New Roman" panose="02020603050405020304" pitchFamily="18" charset="0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</a:rPr>
              <a:t>个形式幂集数的积为</a:t>
            </a:r>
            <a:r>
              <a:rPr lang="en-US" altLang="zh-CN" sz="2800" dirty="0">
                <a:latin typeface="Times New Roman" panose="02020603050405020304" pitchFamily="18" charset="0"/>
              </a:rPr>
              <a:t>(1+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</a:rPr>
              <a:t>)(1+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2800" dirty="0">
                <a:latin typeface="Times New Roman" panose="02020603050405020304" pitchFamily="18" charset="0"/>
              </a:rPr>
              <a:t>(1+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。该展开式中的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</a:rPr>
              <a:t>幂来源于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mk</a:t>
            </a:r>
            <a:r>
              <a:rPr lang="en-US" altLang="zh-CN" sz="2800" dirty="0">
                <a:latin typeface="Times New Roman" panose="02020603050405020304" pitchFamily="18" charset="0"/>
              </a:rPr>
              <a:t>=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i</a:t>
            </a:r>
            <a:r>
              <a:rPr lang="zh-CN" altLang="en-US" sz="2800" i="1" dirty="0">
                <a:latin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</a:rPr>
              <a:t>m</a:t>
            </a:r>
            <a:r>
              <a:rPr lang="en-US" altLang="zh-CN" sz="2800" i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i="1" dirty="0">
                <a:latin typeface="Times New Roman" panose="02020603050405020304" pitchFamily="18" charset="0"/>
              </a:rPr>
              <a:t>+m</a:t>
            </a:r>
            <a:r>
              <a:rPr lang="en-US" altLang="zh-CN" sz="2800" i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</a:rPr>
              <a:t>+</a:t>
            </a:r>
            <a:r>
              <a:rPr lang="en-US" altLang="zh-CN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2800" i="1" dirty="0">
                <a:latin typeface="Times New Roman" panose="02020603050405020304" pitchFamily="18" charset="0"/>
              </a:rPr>
              <a:t>+m</a:t>
            </a:r>
            <a:r>
              <a:rPr lang="en-US" altLang="zh-CN" sz="2800" i="1" baseline="-30000" dirty="0">
                <a:latin typeface="Times New Roman" panose="02020603050405020304" pitchFamily="18" charset="0"/>
              </a:rPr>
              <a:t>k</a:t>
            </a:r>
            <a:r>
              <a:rPr lang="en-US" altLang="zh-CN" sz="2800" i="1" dirty="0">
                <a:latin typeface="Times New Roman" panose="02020603050405020304" pitchFamily="18" charset="0"/>
              </a:rPr>
              <a:t>=i, m</a:t>
            </a:r>
            <a:r>
              <a:rPr lang="en-US" altLang="zh-CN" sz="2800" i="1" baseline="-30000" dirty="0">
                <a:latin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latin typeface="Times New Roman" panose="02020603050405020304" pitchFamily="18" charset="0"/>
              </a:rPr>
              <a:t>{0</a:t>
            </a:r>
            <a:r>
              <a:rPr lang="en-US" altLang="zh-CN" sz="2800" i="1" dirty="0">
                <a:latin typeface="Times New Roman" panose="02020603050405020304" pitchFamily="18" charset="0"/>
              </a:rPr>
              <a:t>, n</a:t>
            </a:r>
            <a:r>
              <a:rPr lang="en-US" altLang="zh-CN" sz="2800" i="1" baseline="-30000" dirty="0">
                <a:latin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</a:rPr>
              <a:t>}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　其中第一个括弧提供</a:t>
            </a:r>
            <a:r>
              <a:rPr lang="en-US" altLang="zh-CN" sz="2800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次幂，第二个括弧提供</a:t>
            </a:r>
            <a:r>
              <a:rPr lang="en-US" altLang="zh-CN" sz="2800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次幂，</a:t>
            </a:r>
            <a:r>
              <a:rPr lang="en-US" altLang="zh-C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</a:rPr>
              <a:t>，第</a:t>
            </a:r>
            <a:r>
              <a:rPr lang="en-US" altLang="zh-CN" sz="2800" i="1" dirty="0">
                <a:latin typeface="Times New Roman" panose="02020603050405020304" pitchFamily="18" charset="0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</a:rPr>
              <a:t>个括弧提供</a:t>
            </a:r>
            <a:r>
              <a:rPr lang="en-US" altLang="zh-CN" sz="2800" i="1" dirty="0">
                <a:latin typeface="Times New Roman" panose="02020603050405020304" pitchFamily="18" charset="0"/>
              </a:rPr>
              <a:t>m</a:t>
            </a:r>
            <a:r>
              <a:rPr lang="en-US" altLang="zh-CN" sz="2800" i="1" baseline="-30000" dirty="0">
                <a:latin typeface="Times New Roman" panose="02020603050405020304" pitchFamily="18" charset="0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</a:rPr>
              <a:t>次幂，</a:t>
            </a:r>
            <a:r>
              <a:rPr lang="en-US" altLang="zh-CN" sz="2800" i="1" dirty="0">
                <a:latin typeface="Times New Roman" panose="02020603050405020304" pitchFamily="18" charset="0"/>
              </a:rPr>
              <a:t>m</a:t>
            </a:r>
            <a:r>
              <a:rPr lang="en-US" altLang="zh-CN" sz="2800" i="1" baseline="-30000" dirty="0">
                <a:latin typeface="Times New Roman" panose="02020603050405020304" pitchFamily="18" charset="0"/>
              </a:rPr>
              <a:t>j</a:t>
            </a:r>
            <a:r>
              <a:rPr lang="en-US" altLang="zh-CN" sz="2800" i="1" dirty="0">
                <a:latin typeface="Times New Roman" panose="02020603050405020304" pitchFamily="18" charset="0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</a:rPr>
              <a:t>0(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0</a:t>
            </a:r>
            <a:r>
              <a:rPr lang="en-US" altLang="zh-CN" sz="2800" i="1" dirty="0">
                <a:latin typeface="Times New Roman" panose="02020603050405020304" pitchFamily="18" charset="0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</a:rPr>
              <a:t>1)</a:t>
            </a:r>
            <a:r>
              <a:rPr lang="zh-CN" altLang="en-US" sz="2800" dirty="0">
                <a:latin typeface="Times New Roman" panose="02020603050405020304" pitchFamily="18" charset="0"/>
              </a:rPr>
              <a:t>表示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en-US" altLang="zh-CN" sz="2800" i="1" baseline="-30000" dirty="0">
                <a:latin typeface="Times New Roman" panose="02020603050405020304" pitchFamily="18" charset="0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</a:rPr>
              <a:t>克砝码没有用上，</a:t>
            </a:r>
            <a:r>
              <a:rPr lang="en-US" altLang="zh-CN" sz="2800" i="1" dirty="0">
                <a:latin typeface="Times New Roman" panose="02020603050405020304" pitchFamily="18" charset="0"/>
              </a:rPr>
              <a:t>m</a:t>
            </a:r>
            <a:r>
              <a:rPr lang="en-US" altLang="zh-CN" sz="2800" i="1" baseline="-30000" dirty="0">
                <a:latin typeface="Times New Roman" panose="02020603050405020304" pitchFamily="18" charset="0"/>
              </a:rPr>
              <a:t>j</a:t>
            </a:r>
            <a:r>
              <a:rPr lang="en-US" altLang="zh-CN" sz="2800" i="1" dirty="0">
                <a:latin typeface="Times New Roman" panose="02020603050405020304" pitchFamily="18" charset="0"/>
              </a:rPr>
              <a:t>=n</a:t>
            </a:r>
            <a:r>
              <a:rPr lang="en-US" altLang="zh-CN" sz="2800" i="1" baseline="-30000" dirty="0">
                <a:latin typeface="Times New Roman" panose="02020603050405020304" pitchFamily="18" charset="0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</a:rPr>
              <a:t>表示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en-US" altLang="zh-CN" sz="2800" i="1" baseline="-30000" dirty="0">
                <a:latin typeface="Times New Roman" panose="02020603050405020304" pitchFamily="18" charset="0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</a:rPr>
              <a:t>克砝码用上了，因此展开式中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</a:rPr>
              <a:t>的系数恰好是称</a:t>
            </a:r>
            <a:r>
              <a:rPr lang="en-US" altLang="zh-CN" sz="2800" i="1" dirty="0">
                <a:latin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</a:rPr>
              <a:t>克物体的方法数，故有：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77826" name="对象 1"/>
          <p:cNvGraphicFramePr>
            <a:graphicFrameLocks noChangeAspect="1"/>
          </p:cNvGraphicFramePr>
          <p:nvPr/>
        </p:nvGraphicFramePr>
        <p:xfrm>
          <a:off x="1692275" y="5876925"/>
          <a:ext cx="5334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" imgW="2387600" imgH="292100" progId="Equation.DSMT4">
                  <p:embed/>
                </p:oleObj>
              </mc:Choice>
              <mc:Fallback>
                <p:oleObj name="" r:id="rId1" imgW="2387600" imgH="2921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2275" y="5876925"/>
                        <a:ext cx="53340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50825" y="260350"/>
            <a:ext cx="8642350" cy="62642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24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7.1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(2)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用质量分别为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克，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克，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克，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克，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克的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个砝码，在天平上能称几种质量的物体？每种质量的物体有几种不同的称法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? </a:t>
            </a: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：设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质量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克物体有</a:t>
            </a:r>
            <a:r>
              <a:rPr kumimoji="1" lang="en-US" altLang="zh-CN" sz="28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2800" b="0" i="1" u="none" strike="noStrike" kern="0" cap="none" spc="0" normalizeH="0" baseline="-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种称法，则数列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</a:t>
            </a:r>
            <a:r>
              <a:rPr kumimoji="1" lang="en-US" altLang="zh-CN" sz="28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2800" b="0" i="1" u="none" strike="noStrike" kern="0" cap="none" spc="0" normalizeH="0" baseline="-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的生成函数是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)=(1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+x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)(1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+x</a:t>
            </a:r>
            <a:r>
              <a:rPr kumimoji="1" lang="en-US" altLang="zh-CN" sz="2800" b="0" i="1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)(1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+x</a:t>
            </a:r>
            <a:r>
              <a:rPr kumimoji="1" lang="en-US" altLang="zh-CN" sz="2800" b="0" i="1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)(1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+x</a:t>
            </a:r>
            <a:r>
              <a:rPr kumimoji="1" lang="en-US" altLang="zh-CN" sz="2800" b="0" i="1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(1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+x</a:t>
            </a:r>
            <a:r>
              <a:rPr kumimoji="1" lang="en-US" altLang="zh-CN" sz="2800" b="0" i="1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), </a:t>
            </a: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/*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1+x</a:t>
            </a:r>
            <a:r>
              <a:rPr kumimoji="1" lang="zh-CN" alt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表示砝码为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zh-CN" alt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克的或者不取或者取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1" lang="zh-CN" alt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取了就是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zh-CN" alt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克</a:t>
            </a:r>
            <a:r>
              <a:rPr kumimoji="1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1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+x</a:t>
            </a:r>
            <a:r>
              <a:rPr kumimoji="1" lang="en-US" altLang="zh-CN" sz="2800" b="0" i="1" u="none" strike="noStrike" kern="0" cap="none" spc="0" normalizeH="0" baseline="3000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</a:t>
            </a:r>
            <a:r>
              <a:rPr kumimoji="1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表示砝码为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</a:t>
            </a:r>
            <a:r>
              <a:rPr kumimoji="1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克的或者不取或者取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1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取了就是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</a:t>
            </a:r>
            <a:r>
              <a:rPr kumimoji="1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克*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</a:t>
            </a:r>
            <a:endParaRPr kumimoji="1" lang="en-US" altLang="zh-CN" sz="28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-x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f(x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)=(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-x)(1+x)(1+x</a:t>
            </a:r>
            <a:r>
              <a:rPr kumimoji="1" lang="en-US" altLang="zh-CN" sz="2800" b="0" i="1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)(1+x</a:t>
            </a:r>
            <a:r>
              <a:rPr kumimoji="1" lang="en-US" altLang="zh-CN" sz="2800" b="0" i="1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)(1+x</a:t>
            </a:r>
            <a:r>
              <a:rPr kumimoji="1" lang="en-US" altLang="zh-CN" sz="2800" b="0" i="1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1+x</a:t>
            </a:r>
            <a:r>
              <a:rPr kumimoji="1" lang="en-US" altLang="zh-CN" sz="28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=1-x</a:t>
            </a:r>
            <a:r>
              <a:rPr kumimoji="1" lang="en-US" altLang="zh-CN" sz="2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32</a:t>
            </a: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f(x)=(1-x</a:t>
            </a:r>
            <a:r>
              <a:rPr kumimoji="1" lang="en-US" altLang="zh-CN" sz="2800" b="0" i="1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32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)/(1-x)=1+x+x</a:t>
            </a:r>
            <a:r>
              <a:rPr kumimoji="1" lang="en-US" altLang="zh-CN" sz="2800" b="0" i="1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+…+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en-US" altLang="zh-CN" sz="2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31</a:t>
            </a: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因为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en-US" altLang="zh-CN" sz="2800" b="0" i="1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前面系数都是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，这表明凡是不超过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31 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克的物体都能用给定的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 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个砝码称出，且每个恰有一种称法。</a:t>
            </a: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24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endParaRPr kumimoji="1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95288" y="188913"/>
            <a:ext cx="8497888" cy="57594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7.1</a:t>
            </a: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(3)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　用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个质量为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克，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个质量为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克，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个质量为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克的砝码在天平上能称几种质量的物体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?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且每种质量的物体有几种不同的称法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? </a:t>
            </a:r>
            <a:endParaRPr kumimoji="1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：设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质量</a:t>
            </a:r>
            <a:r>
              <a:rPr kumimoji="1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克物体有</a:t>
            </a:r>
            <a:r>
              <a:rPr kumimoji="1" lang="en-US" altLang="zh-CN" sz="32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3200" b="0" i="1" u="none" strike="noStrike" kern="0" cap="none" spc="0" normalizeH="0" baseline="-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种称法，则数列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</a:t>
            </a:r>
            <a:r>
              <a:rPr kumimoji="1" lang="en-US" altLang="zh-CN" sz="32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3200" b="0" i="1" u="none" strike="noStrike" kern="0" cap="none" spc="0" normalizeH="0" baseline="-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的生成函数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</a:t>
            </a:r>
            <a:endParaRPr kumimoji="1" lang="en-US" altLang="zh-CN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=(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+x+x</a:t>
            </a:r>
            <a:r>
              <a:rPr kumimoji="1" lang="en-US" altLang="zh-CN" sz="32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)(1</a:t>
            </a:r>
            <a:r>
              <a:rPr kumimoji="1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+x</a:t>
            </a:r>
            <a:r>
              <a:rPr kumimoji="1" lang="en-US" altLang="zh-CN" sz="3200" b="0" i="1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+(</a:t>
            </a:r>
            <a:r>
              <a:rPr kumimoji="1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en-US" altLang="zh-CN" sz="32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1" lang="en-US" altLang="zh-CN" sz="32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+(x</a:t>
            </a:r>
            <a:r>
              <a:rPr kumimoji="1" lang="en-US" altLang="zh-CN" sz="32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1" lang="en-US" altLang="zh-CN" sz="32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)(1</a:t>
            </a:r>
            <a:r>
              <a:rPr kumimoji="1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+x</a:t>
            </a:r>
            <a:r>
              <a:rPr kumimoji="1" lang="en-US" altLang="zh-CN" sz="3200" b="0" i="1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+(</a:t>
            </a:r>
            <a:r>
              <a:rPr kumimoji="1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en-US" altLang="zh-CN" sz="32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1" lang="en-US" altLang="zh-CN" sz="32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1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kumimoji="1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1+x+2x</a:t>
            </a:r>
            <a:r>
              <a:rPr kumimoji="1" lang="en-US" altLang="zh-CN" sz="3200" b="0" i="1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+x</a:t>
            </a:r>
            <a:r>
              <a:rPr kumimoji="1" lang="en-US" altLang="zh-CN" sz="3200" b="0" i="1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1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+2x</a:t>
            </a:r>
            <a:r>
              <a:rPr kumimoji="1" lang="en-US" altLang="zh-CN" sz="3200" b="0" i="1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kumimoji="1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+2x</a:t>
            </a:r>
            <a:r>
              <a:rPr kumimoji="1" lang="en-US" altLang="zh-CN" sz="3200" b="0" i="1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kumimoji="1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+3x</a:t>
            </a:r>
            <a:r>
              <a:rPr kumimoji="1" lang="en-US" altLang="zh-CN" sz="3200" b="0" i="1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</a:t>
            </a:r>
            <a:r>
              <a:rPr kumimoji="1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+3x</a:t>
            </a:r>
            <a:r>
              <a:rPr kumimoji="1" lang="en-US" altLang="zh-CN" sz="3200" b="0" i="1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</a:t>
            </a:r>
            <a:r>
              <a:rPr kumimoji="1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+2x</a:t>
            </a:r>
            <a:r>
              <a:rPr kumimoji="1" lang="en-US" altLang="zh-CN" sz="3200" b="0" i="1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  <a:r>
              <a:rPr kumimoji="1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+2x</a:t>
            </a:r>
            <a:r>
              <a:rPr kumimoji="1" lang="en-US" altLang="zh-CN" sz="3200" b="0" i="1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</a:t>
            </a:r>
            <a:r>
              <a:rPr kumimoji="1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 </a:t>
            </a:r>
            <a:r>
              <a:rPr kumimoji="1" lang="zh-CN" alt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　　  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2x</a:t>
            </a:r>
            <a:r>
              <a:rPr kumimoji="1" lang="en-US" altLang="zh-CN" sz="32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+3x</a:t>
            </a:r>
            <a:r>
              <a:rPr kumimoji="1" lang="en-US" altLang="zh-CN" sz="32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+3x</a:t>
            </a:r>
            <a:r>
              <a:rPr kumimoji="1" lang="en-US" altLang="zh-CN" sz="32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+2x</a:t>
            </a:r>
            <a:r>
              <a:rPr kumimoji="1" lang="en-US" altLang="zh-CN" sz="32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13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+2x</a:t>
            </a:r>
            <a:r>
              <a:rPr kumimoji="1" lang="en-US" altLang="zh-CN" sz="32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14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+x</a:t>
            </a:r>
            <a:r>
              <a:rPr kumimoji="1" lang="en-US" altLang="zh-CN" sz="32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+2x</a:t>
            </a:r>
            <a:r>
              <a:rPr kumimoji="1" lang="en-US" altLang="zh-CN" sz="32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+x</a:t>
            </a:r>
            <a:r>
              <a:rPr kumimoji="1" lang="en-US" altLang="zh-CN" sz="32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+x</a:t>
            </a:r>
            <a:r>
              <a:rPr kumimoji="1" lang="en-US" altLang="zh-CN" sz="32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18</a:t>
            </a: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endParaRPr kumimoji="1" lang="zh-CN" altLang="en-US" sz="28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/*1+x+x</a:t>
            </a:r>
            <a:r>
              <a:rPr kumimoji="1" lang="en-US" altLang="zh-CN" sz="28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表示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个质量为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克的砝码或者不用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(x</a:t>
            </a:r>
            <a:r>
              <a:rPr kumimoji="1" lang="en-US" altLang="zh-CN" sz="2800" b="0" i="1" u="none" strike="noStrike" kern="0" cap="none" spc="0" normalizeH="0" baseline="3000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=1)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，或者用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(x</a:t>
            </a:r>
            <a:r>
              <a:rPr kumimoji="1" lang="en-US" altLang="zh-CN" sz="2800" b="0" i="1" u="none" strike="noStrike" kern="0" cap="none" spc="0" normalizeH="0" baseline="3000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=x)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，或者用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(x</a:t>
            </a:r>
            <a:r>
              <a:rPr kumimoji="1" lang="en-US" altLang="zh-CN" sz="2800" b="0" i="1" u="none" strike="noStrike" kern="0" cap="none" spc="0" normalizeH="0" baseline="3000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)*/</a:t>
            </a:r>
            <a:endParaRPr kumimoji="1" lang="en-US" altLang="zh-CN" sz="28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endParaRPr kumimoji="1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3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23850" y="333375"/>
            <a:ext cx="8712200" cy="59753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利用组合模型来模拟多重集的</a:t>
            </a:r>
            <a:r>
              <a:rPr kumimoji="1" lang="en-US" altLang="zh-CN" sz="36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r-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组合数</a:t>
            </a:r>
            <a:endParaRPr kumimoji="1" lang="en-US" altLang="zh-CN" sz="3600" b="1" i="1" u="sng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第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6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章提到，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求多重集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S=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{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1" lang="en-US" altLang="zh-CN" sz="32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·a</a:t>
            </a:r>
            <a:r>
              <a:rPr kumimoji="1" lang="en-US" altLang="zh-CN" sz="32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,n</a:t>
            </a:r>
            <a:r>
              <a:rPr kumimoji="1" lang="en-US" altLang="zh-CN" sz="32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·a</a:t>
            </a:r>
            <a:r>
              <a:rPr kumimoji="1" lang="en-US" altLang="zh-CN" sz="32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,…,</a:t>
            </a:r>
            <a:r>
              <a:rPr kumimoji="1" lang="en-US" altLang="zh-CN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1" lang="en-US" altLang="zh-CN" sz="3200" b="0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k</a:t>
            </a:r>
            <a:r>
              <a:rPr kumimoji="1" lang="en-US" altLang="zh-CN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·a</a:t>
            </a:r>
            <a:r>
              <a:rPr kumimoji="1" lang="en-US" altLang="zh-CN" sz="3200" b="0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k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}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n=n</a:t>
            </a:r>
            <a:r>
              <a:rPr kumimoji="1" lang="en-US" altLang="zh-CN" sz="32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+n</a:t>
            </a:r>
            <a:r>
              <a:rPr kumimoji="1" lang="en-US" altLang="zh-CN" sz="32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+…+</a:t>
            </a:r>
            <a:r>
              <a:rPr kumimoji="1" lang="en-US" altLang="zh-CN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1" lang="en-US" altLang="zh-CN" sz="3200" b="0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k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的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组合数时，当对一切</a:t>
            </a:r>
            <a:r>
              <a:rPr kumimoji="1" lang="en-US" altLang="zh-CN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=1,2,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…,k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有</a:t>
            </a:r>
            <a:r>
              <a:rPr kumimoji="1" lang="en-US" altLang="zh-CN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1" lang="en-US" altLang="zh-CN" sz="3200" b="0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1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</a:t>
            </a:r>
            <a:r>
              <a:rPr kumimoji="1" lang="en-US" altLang="zh-CN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时，有计算公式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N=C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k+r-1, r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；而当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r&lt;n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，且存在某个</a:t>
            </a:r>
            <a:r>
              <a:rPr kumimoji="1" lang="en-US" altLang="zh-CN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1" lang="en-US" altLang="zh-CN" sz="3200" b="0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&lt;r, 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利用容斥原理予以解决。实际上，</a:t>
            </a: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可</a:t>
            </a: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利用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组合模型来模拟多重集的</a:t>
            </a:r>
            <a:r>
              <a:rPr kumimoji="1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r-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组合</a:t>
            </a: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1" lang="zh-CN" altLang="en-US" sz="3200" b="1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  设有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k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个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标志为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1,2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,…,k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的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网袋，第</a:t>
            </a:r>
            <a:r>
              <a:rPr kumimoji="1" lang="en-US" altLang="zh-CN" sz="32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个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(</a:t>
            </a:r>
            <a:r>
              <a:rPr kumimoji="1" lang="en-US" altLang="zh-CN" sz="32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1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1,2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,…k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)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网袋里放有</a:t>
            </a:r>
            <a:r>
              <a:rPr kumimoji="1" lang="en-US" altLang="zh-CN" sz="32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1" lang="en-US" altLang="zh-CN" sz="3200" b="0" i="1" u="none" strike="noStrike" kern="0" cap="none" spc="0" normalizeH="0" baseline="-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个球。不同网袋里的球是不同的，而同一网袋里的球则是没有差别的，认为是相同的。</a:t>
            </a: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07950" y="188913"/>
            <a:ext cx="8785225" cy="64452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多重集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组合数就等于从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个网袋里取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个球的取法数。用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代表球，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en-US" altLang="zh-CN" sz="28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2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代表从第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个网袋里取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28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个球，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en-US" altLang="zh-CN" sz="28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2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代表从第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个网袋里取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28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个球，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…, </a:t>
            </a:r>
            <a:r>
              <a:rPr kumimoji="1" lang="en-US" altLang="zh-CN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en-US" altLang="zh-CN" sz="2800" b="0" i="1" u="none" strike="noStrike" kern="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ik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代表从第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个网袋里取</a:t>
            </a:r>
            <a:r>
              <a:rPr kumimoji="1" lang="en-US" altLang="zh-CN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2800" b="0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个球。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28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,i</a:t>
            </a:r>
            <a:r>
              <a:rPr kumimoji="1" lang="en-US" altLang="zh-CN" sz="28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,…,</a:t>
            </a:r>
            <a:r>
              <a:rPr kumimoji="1" lang="en-US" altLang="zh-CN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2800" b="0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个满足条件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28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+i</a:t>
            </a:r>
            <a:r>
              <a:rPr kumimoji="1" lang="en-US" altLang="zh-CN" sz="28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+…+</a:t>
            </a:r>
            <a:r>
              <a:rPr kumimoji="1" lang="en-US" altLang="zh-CN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2800" b="0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=r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zh-CN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2800" b="0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</a:t>
            </a:r>
            <a:r>
              <a:rPr kumimoji="1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2800" b="0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</a:t>
            </a:r>
            <a:r>
              <a:rPr kumimoji="1" lang="en-US" altLang="zh-CN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,j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…, k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。故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en-US" altLang="zh-CN" sz="28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2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en-US" altLang="zh-CN" sz="28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2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28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…</a:t>
            </a:r>
            <a:r>
              <a:rPr kumimoji="1" lang="en-US" altLang="zh-CN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en-US" altLang="zh-CN" sz="2800" b="0" i="1" u="none" strike="noStrike" kern="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ik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=x</a:t>
            </a:r>
            <a:r>
              <a:rPr kumimoji="1" lang="en-US" altLang="zh-CN" sz="28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2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28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+i</a:t>
            </a:r>
            <a:r>
              <a:rPr kumimoji="1" lang="en-US" altLang="zh-CN" sz="2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28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+…+</a:t>
            </a:r>
            <a:r>
              <a:rPr kumimoji="1" lang="en-US" altLang="zh-CN" sz="2800" b="0" i="1" u="none" strike="noStrike" kern="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ik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kumimoji="1" lang="en-US" altLang="zh-CN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en-US" altLang="zh-CN" sz="2800" b="0" i="1" u="none" strike="noStrike" kern="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就对应了多重集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的一个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组合。因为给出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</a:t>
            </a:r>
            <a:r>
              <a:rPr kumimoji="1" lang="en-US" altLang="zh-CN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en-US" altLang="zh-CN" sz="2800" b="0" i="1" u="none" strike="noStrike" kern="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的构成就等于给出了多重集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的一个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组合，所以</a:t>
            </a:r>
            <a:r>
              <a:rPr kumimoji="1" lang="en-US" altLang="zh-CN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en-US" altLang="zh-CN" sz="2800" b="0" i="1" u="none" strike="noStrike" kern="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的系数就是多重集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组合数。</a:t>
            </a: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例如：多重集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的一个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6-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组合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28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28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28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28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28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28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就相应于从第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个网袋里取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个球，第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个网袋里取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个球，第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个网袋里取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个球。　而从第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个网袋里取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个球，第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个网袋里取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个球，第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个网袋里取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个球。就对应了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的一个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6-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组合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2800" b="0" i="0" u="none" strike="noStrike" kern="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2800" b="0" i="0" u="none" strike="noStrike" kern="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2800" b="0" i="0" u="none" strike="noStrike" kern="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2800" b="0" i="0" u="none" strike="noStrike" kern="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2800" b="0" i="0" u="none" strike="noStrike" kern="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2800" b="0" i="0" u="none" strike="noStrike" kern="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 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kumimoji="1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　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利用上述方法就得到了求组合数的方法，就称为</a:t>
            </a:r>
            <a:r>
              <a:rPr kumimoji="1" lang="zh-CN" altLang="en-US" sz="2800" b="1" i="1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生成函数法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kumimoji="1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50825" y="333375"/>
            <a:ext cx="8610600" cy="61087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用生成函数来求多重集的</a:t>
            </a:r>
            <a:r>
              <a:rPr kumimoji="1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r-</a:t>
            </a:r>
            <a:r>
              <a:rPr kumimoji="1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组合数</a:t>
            </a:r>
            <a:endParaRPr kumimoji="1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例</a:t>
            </a:r>
            <a:r>
              <a:rPr kumimoji="1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7.2</a:t>
            </a: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：设多重集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S=</a:t>
            </a:r>
            <a:r>
              <a:rPr kumimoji="1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{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 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·z</a:t>
            </a:r>
            <a:r>
              <a:rPr kumimoji="1" lang="en-US" altLang="zh-CN" sz="36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 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·z</a:t>
            </a:r>
            <a:r>
              <a:rPr kumimoji="1" lang="en-US" altLang="zh-CN" sz="36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…, 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 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·</a:t>
            </a:r>
            <a:r>
              <a:rPr kumimoji="1" lang="en-US" altLang="zh-CN" sz="36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z</a:t>
            </a:r>
            <a:r>
              <a:rPr kumimoji="1" lang="en-US" altLang="zh-CN" sz="3600" b="0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k</a:t>
            </a:r>
            <a:r>
              <a:rPr kumimoji="1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}</a:t>
            </a: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，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</a:t>
            </a: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的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</a:t>
            </a:r>
            <a:r>
              <a:rPr kumimoji="1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组合数是</a:t>
            </a:r>
            <a:r>
              <a:rPr kumimoji="1" lang="en-US" altLang="zh-CN" sz="36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r>
              <a:rPr kumimoji="1" lang="en-US" altLang="zh-CN" sz="3600" b="0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=C</a:t>
            </a:r>
            <a:r>
              <a:rPr kumimoji="1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r+k-</a:t>
            </a:r>
            <a:r>
              <a:rPr kumimoji="1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r</a:t>
            </a:r>
            <a:r>
              <a:rPr kumimoji="1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，它也是方程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1" lang="en-US" altLang="zh-CN" sz="36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+x</a:t>
            </a:r>
            <a:r>
              <a:rPr kumimoji="1" lang="en-US" altLang="zh-CN" sz="36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+…+</a:t>
            </a:r>
            <a:r>
              <a:rPr kumimoji="1" lang="en-US" altLang="zh-CN" sz="36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1" lang="en-US" altLang="zh-CN" sz="3600" b="0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k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=r</a:t>
            </a: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的非负整数解的个数。现用生成函数的方法求</a:t>
            </a:r>
            <a:r>
              <a:rPr kumimoji="1" lang="en-US" altLang="zh-CN" sz="36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r>
              <a:rPr kumimoji="1" lang="en-US" altLang="zh-CN" sz="3600" b="0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</a:t>
            </a: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。</a:t>
            </a:r>
            <a:endParaRPr kumimoji="1" lang="zh-CN" alt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注意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：对于有限序列，可看成自某项后全为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的无穷序列</a:t>
            </a:r>
            <a:endParaRPr kumimoji="1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800" y="260350"/>
            <a:ext cx="8588375" cy="63690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ts val="18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解：设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{</a:t>
            </a:r>
            <a:r>
              <a:rPr kumimoji="1" lang="en-US" altLang="zh-CN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r>
              <a:rPr kumimoji="1" lang="en-US" altLang="zh-CN" sz="3200" b="0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}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的生成函数为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，构造幂级数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(1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+y+y</a:t>
            </a:r>
            <a:r>
              <a:rPr kumimoji="1" lang="en-US" altLang="zh-CN" sz="32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+…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1" lang="en-US" altLang="zh-CN" sz="32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k</a:t>
            </a:r>
            <a:endParaRPr kumimoji="1" lang="en-US" altLang="zh-CN" sz="3200" b="0" i="1" u="none" strike="noStrike" kern="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ts val="18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/* 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(1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+y+y</a:t>
            </a:r>
            <a:r>
              <a:rPr kumimoji="1" lang="en-US" altLang="zh-CN" sz="28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+…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表示</a:t>
            </a:r>
            <a:r>
              <a:rPr kumimoji="1" lang="en-US" altLang="zh-CN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z</a:t>
            </a:r>
            <a:r>
              <a:rPr kumimoji="1" lang="en-US" altLang="zh-CN" sz="2800" b="0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可以不取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,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取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1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个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,2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个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…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*/</a:t>
            </a: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ts val="18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　展开该式，</a:t>
            </a:r>
            <a:r>
              <a:rPr kumimoji="1" lang="en-US" altLang="zh-CN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r>
              <a:rPr kumimoji="1" lang="en-US" altLang="zh-CN" sz="2800" b="0" i="1" u="none" strike="noStrike" kern="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幂来源于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r>
              <a:rPr kumimoji="1" lang="en-US" altLang="zh-CN" sz="28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1" lang="en-US" altLang="zh-CN" sz="2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r>
              <a:rPr kumimoji="1" lang="en-US" altLang="zh-CN" sz="28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1" lang="en-US" altLang="zh-CN" sz="2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…</a:t>
            </a:r>
            <a:r>
              <a:rPr kumimoji="1" lang="en-US" altLang="zh-CN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r>
              <a:rPr kumimoji="1" lang="en-US" altLang="zh-CN" sz="2800" b="0" i="1" u="none" strike="noStrike" kern="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xk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=y</a:t>
            </a:r>
            <a:r>
              <a:rPr kumimoji="1" lang="en-US" altLang="zh-CN" sz="28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1" lang="en-US" altLang="zh-CN" sz="2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  <a:r>
              <a:rPr kumimoji="1" lang="en-US" altLang="zh-CN" sz="28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+x</a:t>
            </a:r>
            <a:r>
              <a:rPr kumimoji="1" lang="en-US" altLang="zh-CN" sz="2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1" lang="en-US" altLang="zh-CN" sz="28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+…+</a:t>
            </a:r>
            <a:r>
              <a:rPr kumimoji="1" lang="en-US" altLang="zh-CN" sz="2800" b="0" i="1" u="none" strike="noStrike" kern="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xk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x</a:t>
            </a:r>
            <a:r>
              <a:rPr kumimoji="1" lang="en-US" altLang="zh-CN" sz="28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+x</a:t>
            </a:r>
            <a:r>
              <a:rPr kumimoji="1" lang="en-US" altLang="zh-CN" sz="28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+…+</a:t>
            </a:r>
            <a:r>
              <a:rPr kumimoji="1" lang="en-US" altLang="zh-CN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1" lang="en-US" altLang="zh-CN" sz="2800" b="0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k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=r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，其中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r>
              <a:rPr kumimoji="1" lang="en-US" altLang="zh-CN" sz="28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1" lang="en-US" altLang="zh-CN" sz="2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来自第一个因式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(1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+y+y</a:t>
            </a:r>
            <a:r>
              <a:rPr kumimoji="1" lang="en-US" altLang="zh-CN" sz="28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+…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，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r>
              <a:rPr kumimoji="1" lang="en-US" altLang="zh-CN" sz="28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1" lang="en-US" altLang="zh-CN" sz="2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来自第二个因式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(1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+y+y</a:t>
            </a:r>
            <a:r>
              <a:rPr kumimoji="1" lang="en-US" altLang="zh-CN" sz="28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+…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1" lang="zh-CN" alt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，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…</a:t>
            </a:r>
            <a:r>
              <a:rPr kumimoji="1" lang="zh-CN" alt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，</a:t>
            </a:r>
            <a:r>
              <a:rPr kumimoji="1" lang="en-US" altLang="zh-CN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r>
              <a:rPr kumimoji="1" lang="en-US" altLang="zh-CN" sz="2800" b="0" i="1" u="none" strike="noStrike" kern="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xk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来自第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k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个因式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(1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+y+y</a:t>
            </a:r>
            <a:r>
              <a:rPr kumimoji="1" lang="en-US" altLang="zh-CN" sz="28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+…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，且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1" lang="en-US" altLang="zh-CN" sz="28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x</a:t>
            </a:r>
            <a:r>
              <a:rPr kumimoji="1" lang="en-US" altLang="zh-CN" sz="28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…, </a:t>
            </a:r>
            <a:r>
              <a:rPr kumimoji="1" lang="en-US" altLang="zh-CN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1" lang="en-US" altLang="zh-CN" sz="2800" b="0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k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为非负整数。因此展开式中</a:t>
            </a:r>
            <a:r>
              <a:rPr kumimoji="1" lang="en-US" altLang="zh-CN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r>
              <a:rPr kumimoji="1" lang="en-US" altLang="zh-CN" sz="2800" b="0" i="1" u="none" strike="noStrike" kern="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的系数对应了不定方程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1" lang="en-US" altLang="zh-CN" sz="28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+x</a:t>
            </a:r>
            <a:r>
              <a:rPr kumimoji="1" lang="en-US" altLang="zh-CN" sz="28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+…+</a:t>
            </a:r>
            <a:r>
              <a:rPr kumimoji="1" lang="en-US" altLang="zh-CN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1" lang="en-US" altLang="zh-CN" sz="2800" b="0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k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=r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的非负整数解的个数。故所构造的幂级数就是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{</a:t>
            </a:r>
            <a:r>
              <a:rPr kumimoji="1" lang="en-US" altLang="zh-CN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r>
              <a:rPr kumimoji="1" lang="en-US" altLang="zh-CN" sz="2800" b="0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}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的生成函数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。由推论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6.4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可得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:</a:t>
            </a: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所以</a:t>
            </a:r>
            <a:r>
              <a:rPr kumimoji="1" lang="en-US" altLang="zh-CN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r>
              <a:rPr kumimoji="1" lang="en-US" altLang="zh-CN" sz="2800" b="0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=C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k+r-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r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0114" name="Object 4"/>
          <p:cNvGraphicFramePr>
            <a:graphicFrameLocks noChangeAspect="1"/>
          </p:cNvGraphicFramePr>
          <p:nvPr/>
        </p:nvGraphicFramePr>
        <p:xfrm>
          <a:off x="4140200" y="5545138"/>
          <a:ext cx="465613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" imgW="2413000" imgH="419100" progId="Equation.DSMT4">
                  <p:embed/>
                </p:oleObj>
              </mc:Choice>
              <mc:Fallback>
                <p:oleObj name="" r:id="rId1" imgW="2413000" imgH="4191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40200" y="5545138"/>
                        <a:ext cx="4656138" cy="923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FFEFD1">
                <a:alpha val="100000"/>
              </a:srgbClr>
            </a:gs>
            <a:gs pos="64999">
              <a:srgbClr val="F0EBD5">
                <a:alpha val="100000"/>
              </a:srgbClr>
            </a:gs>
            <a:gs pos="100000">
              <a:srgbClr val="D1C39F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9154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250825" y="549275"/>
            <a:ext cx="8642350" cy="41148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　若令</a:t>
            </a:r>
            <a:r>
              <a:rPr lang="en-US" altLang="zh-CN" sz="3600" i="1" dirty="0"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en-US" altLang="zh-CN" sz="3600" baseline="-25000" dirty="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en-US" altLang="zh-CN" sz="3600" dirty="0">
                <a:latin typeface="Times New Roman" panose="02020603050405020304" pitchFamily="18" charset="0"/>
                <a:ea typeface="仿宋_GB2312" pitchFamily="49" charset="-122"/>
              </a:rPr>
              <a:t>=</a:t>
            </a:r>
            <a:r>
              <a:rPr lang="en-US" altLang="zh-CN" sz="3600" i="1" dirty="0"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en-US" altLang="zh-CN" sz="3600" baseline="-25000" dirty="0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3600" dirty="0">
                <a:latin typeface="Times New Roman" panose="02020603050405020304" pitchFamily="18" charset="0"/>
                <a:ea typeface="仿宋_GB2312" pitchFamily="49" charset="-122"/>
              </a:rPr>
              <a:t>=</a:t>
            </a:r>
            <a:r>
              <a:rPr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3600" i="1" dirty="0">
                <a:latin typeface="Times New Roman" panose="02020603050405020304" pitchFamily="18" charset="0"/>
                <a:ea typeface="仿宋_GB2312" pitchFamily="49" charset="-122"/>
              </a:rPr>
              <a:t>…=a</a:t>
            </a:r>
            <a:r>
              <a:rPr lang="en-US" altLang="zh-CN" sz="3600" i="1" baseline="-25000" dirty="0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600" i="1" dirty="0">
                <a:latin typeface="Times New Roman" panose="02020603050405020304" pitchFamily="18" charset="0"/>
                <a:ea typeface="仿宋_GB2312" pitchFamily="49" charset="-122"/>
              </a:rPr>
              <a:t>=</a:t>
            </a:r>
            <a:r>
              <a:rPr lang="en-US" altLang="zh-CN" sz="36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在式中</a:t>
            </a:r>
            <a:r>
              <a:rPr lang="en-US" altLang="zh-CN" sz="3600" dirty="0">
                <a:latin typeface="Times New Roman" panose="02020603050405020304" pitchFamily="18" charset="0"/>
              </a:rPr>
              <a:t>x</a:t>
            </a:r>
            <a:r>
              <a:rPr lang="en-US" altLang="zh-CN" sz="3600" baseline="30000" dirty="0">
                <a:latin typeface="Times New Roman" panose="02020603050405020304" pitchFamily="18" charset="0"/>
              </a:rPr>
              <a:t>2</a:t>
            </a:r>
            <a:r>
              <a:rPr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项系数： </a:t>
            </a:r>
            <a:r>
              <a:rPr lang="en-US" altLang="zh-CN" sz="3600" dirty="0">
                <a:latin typeface="Times New Roman" panose="02020603050405020304" pitchFamily="18" charset="0"/>
              </a:rPr>
              <a:t>a</a:t>
            </a:r>
            <a:r>
              <a:rPr lang="en-US" altLang="zh-CN" sz="36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600" dirty="0">
                <a:latin typeface="Times New Roman" panose="02020603050405020304" pitchFamily="18" charset="0"/>
              </a:rPr>
              <a:t>a</a:t>
            </a:r>
            <a:r>
              <a:rPr lang="en-US" altLang="zh-CN" sz="36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3600" dirty="0">
                <a:latin typeface="Times New Roman" panose="02020603050405020304" pitchFamily="18" charset="0"/>
              </a:rPr>
              <a:t>+a</a:t>
            </a:r>
            <a:r>
              <a:rPr lang="en-US" altLang="zh-CN" sz="36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600" dirty="0">
                <a:latin typeface="Times New Roman" panose="02020603050405020304" pitchFamily="18" charset="0"/>
              </a:rPr>
              <a:t>a</a:t>
            </a:r>
            <a:r>
              <a:rPr lang="en-US" altLang="zh-CN" sz="36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3600" dirty="0">
                <a:latin typeface="Times New Roman" panose="02020603050405020304" pitchFamily="18" charset="0"/>
              </a:rPr>
              <a:t>+</a:t>
            </a:r>
            <a:r>
              <a:rPr lang="en-US" altLang="zh-CN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3600" dirty="0">
                <a:latin typeface="Times New Roman" panose="02020603050405020304" pitchFamily="18" charset="0"/>
              </a:rPr>
              <a:t>+a</a:t>
            </a:r>
            <a:r>
              <a:rPr lang="en-US" altLang="zh-CN" sz="3600" baseline="-25000" dirty="0">
                <a:latin typeface="Times New Roman" panose="02020603050405020304" pitchFamily="18" charset="0"/>
              </a:rPr>
              <a:t>n-1</a:t>
            </a:r>
            <a:r>
              <a:rPr lang="en-US" altLang="zh-CN" sz="3600" dirty="0">
                <a:latin typeface="Times New Roman" panose="02020603050405020304" pitchFamily="18" charset="0"/>
              </a:rPr>
              <a:t>a</a:t>
            </a:r>
            <a:r>
              <a:rPr lang="en-US" altLang="zh-CN" sz="3600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3600" dirty="0">
                <a:latin typeface="Times New Roman" panose="02020603050405020304" pitchFamily="18" charset="0"/>
              </a:rPr>
              <a:t> </a:t>
            </a:r>
            <a:r>
              <a:rPr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中每一个组合有1个贡献，其他各项以此类推。故有：　</a:t>
            </a:r>
            <a:endParaRPr lang="zh-CN" alt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9155" name="Object 5"/>
          <p:cNvGraphicFramePr>
            <a:graphicFrameLocks noChangeAspect="1"/>
          </p:cNvGraphicFramePr>
          <p:nvPr/>
        </p:nvGraphicFramePr>
        <p:xfrm>
          <a:off x="250825" y="3429000"/>
          <a:ext cx="84677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943600" imgH="431800" progId="Equation.3">
                  <p:embed/>
                </p:oleObj>
              </mc:Choice>
              <mc:Fallback>
                <p:oleObj name="" r:id="rId1" imgW="5943600" imgH="4318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ECD882"/>
                          </a:clrTo>
                        </a:clrChange>
                        <a:lum bright="-100000" contras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50825" y="3429000"/>
                        <a:ext cx="8467725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23850" y="333375"/>
            <a:ext cx="8286750" cy="54705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ts val="18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　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设多重集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S=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32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·z</a:t>
            </a:r>
            <a:r>
              <a:rPr kumimoji="1" lang="en-US" altLang="zh-CN" sz="32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n</a:t>
            </a:r>
            <a:r>
              <a:rPr kumimoji="1" lang="en-US" altLang="zh-CN" sz="32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·z</a:t>
            </a:r>
            <a:r>
              <a:rPr kumimoji="1" lang="en-US" altLang="zh-CN" sz="32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…, </a:t>
            </a:r>
            <a:r>
              <a:rPr kumimoji="1" lang="en-US" altLang="zh-CN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3200" b="0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en-US" altLang="zh-CN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·z</a:t>
            </a:r>
            <a:r>
              <a:rPr kumimoji="1" lang="en-US" altLang="zh-CN" sz="3200" b="0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r-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组合数</a:t>
            </a:r>
            <a:r>
              <a:rPr kumimoji="1" lang="en-US" altLang="zh-CN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3200" b="0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就相当于方程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en-US" altLang="zh-CN" sz="32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+x</a:t>
            </a:r>
            <a:r>
              <a:rPr kumimoji="1" lang="en-US" altLang="zh-CN" sz="32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+…+</a:t>
            </a:r>
            <a:r>
              <a:rPr kumimoji="1" lang="en-US" altLang="zh-CN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en-US" altLang="zh-CN" sz="3200" b="0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r 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en-US" altLang="zh-CN" sz="32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32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x</a:t>
            </a:r>
            <a:r>
              <a:rPr kumimoji="1" lang="en-US" altLang="zh-CN" sz="32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32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…, </a:t>
            </a:r>
            <a:r>
              <a:rPr kumimoji="1" lang="en-US" altLang="zh-CN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en-US" altLang="zh-CN" sz="3200" b="0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3200" b="0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的非负整数解的组数。设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</a:t>
            </a:r>
            <a:r>
              <a:rPr kumimoji="1" lang="en-US" altLang="zh-CN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3200" b="0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的生成函数为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f(y)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，类似可以得到：</a:t>
            </a:r>
            <a:endParaRPr kumimoji="1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18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f(y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)=(1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+y+y</a:t>
            </a:r>
            <a:r>
              <a:rPr kumimoji="1" lang="en-US" altLang="zh-CN" sz="32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+…+y</a:t>
            </a:r>
            <a:r>
              <a:rPr kumimoji="1" lang="en-US" altLang="zh-CN" sz="32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32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)(1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+y+y</a:t>
            </a:r>
            <a:r>
              <a:rPr kumimoji="1" lang="en-US" altLang="zh-CN" sz="32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+…+y</a:t>
            </a:r>
            <a:r>
              <a:rPr kumimoji="1" lang="en-US" altLang="zh-CN" sz="32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32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)…(1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+y+y</a:t>
            </a:r>
            <a:r>
              <a:rPr kumimoji="1" lang="en-US" altLang="zh-CN" sz="32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+…+</a:t>
            </a:r>
            <a:r>
              <a:rPr kumimoji="1" lang="en-US" altLang="zh-CN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kumimoji="1" lang="en-US" altLang="zh-CN" sz="3200" b="0" i="1" u="none" strike="noStrike" kern="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nk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，则 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的展开式中</a:t>
            </a:r>
            <a:r>
              <a:rPr kumimoji="1" lang="en-US" altLang="zh-CN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kumimoji="1" lang="en-US" altLang="zh-CN" sz="3200" b="0" i="1" u="none" strike="noStrike" kern="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的系数</a:t>
            </a:r>
            <a:r>
              <a:rPr kumimoji="1" lang="en-US" altLang="zh-CN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3200" b="0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就是所求的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r-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组合数。 </a:t>
            </a:r>
            <a:endParaRPr kumimoji="1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18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注意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：对于有限序列，可看成自某项后全为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的无穷序列</a:t>
            </a:r>
            <a:endParaRPr kumimoji="1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18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95288" y="188913"/>
            <a:ext cx="8353425" cy="58547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18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kumimoji="1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7.3   </a:t>
            </a: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S=</a:t>
            </a:r>
            <a:r>
              <a:rPr kumimoji="1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 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·x</a:t>
            </a:r>
            <a:r>
              <a:rPr kumimoji="1" lang="en-US" altLang="zh-CN" sz="36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 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·x</a:t>
            </a:r>
            <a:r>
              <a:rPr kumimoji="1" lang="en-US" altLang="zh-CN" sz="36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…, 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 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·</a:t>
            </a:r>
            <a:r>
              <a:rPr kumimoji="1" lang="en-US" altLang="zh-CN" sz="36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en-US" altLang="zh-CN" sz="3600" b="0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，求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的每个元素只出现偶数次的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1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组合数</a:t>
            </a:r>
            <a:r>
              <a:rPr kumimoji="1" lang="en-US" altLang="zh-CN" sz="36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3600" b="0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kumimoji="1" lang="zh-CN" alt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ts val="18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：令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</a:t>
            </a:r>
            <a:r>
              <a:rPr kumimoji="1" lang="en-US" altLang="zh-CN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3200" b="0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的生成函数是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，因为要求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的每个元素只出现偶数次，则对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en-US" altLang="zh-CN" sz="3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来讲，或者不出现，或者是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…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其他也类似。故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</a:t>
            </a:r>
            <a:r>
              <a:rPr kumimoji="1" lang="en-US" altLang="zh-CN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3200" b="0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的生成函数为：</a:t>
            </a:r>
            <a:endParaRPr kumimoji="1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20725" marR="0" lvl="0" indent="-720725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f(y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)=(1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+y</a:t>
            </a:r>
            <a:r>
              <a:rPr kumimoji="1" lang="en-US" altLang="zh-CN" sz="32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+y</a:t>
            </a:r>
            <a:r>
              <a:rPr kumimoji="1" lang="en-US" altLang="zh-CN" sz="32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+…)</a:t>
            </a:r>
            <a:r>
              <a:rPr kumimoji="1" lang="en-US" altLang="zh-CN" sz="32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1/(1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-y</a:t>
            </a:r>
            <a:r>
              <a:rPr kumimoji="1" lang="en-US" altLang="zh-CN" sz="32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1" lang="en-US" altLang="zh-CN" sz="32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 </a:t>
            </a:r>
            <a:r>
              <a:rPr kumimoji="1" lang="zh-CN" altLang="en-US" sz="32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=1+ky</a:t>
            </a:r>
            <a:r>
              <a:rPr kumimoji="1" lang="en-US" altLang="zh-CN" sz="32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+C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k+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1,2)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kumimoji="1" lang="en-US" altLang="zh-CN" sz="32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+…+C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k+n-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,n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kumimoji="1" lang="en-US" altLang="zh-CN" sz="32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32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+…</a:t>
            </a:r>
            <a:endParaRPr kumimoji="1" lang="en-US" altLang="zh-CN" sz="32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18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所以有</a:t>
            </a:r>
            <a:endParaRPr kumimoji="1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94210" name="Object 4"/>
          <p:cNvGraphicFramePr>
            <a:graphicFrameLocks noChangeAspect="1"/>
          </p:cNvGraphicFramePr>
          <p:nvPr/>
        </p:nvGraphicFramePr>
        <p:xfrm>
          <a:off x="2700338" y="5262563"/>
          <a:ext cx="4895850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" imgW="2717800" imgH="685800" progId="Equation.DSMT4">
                  <p:embed/>
                </p:oleObj>
              </mc:Choice>
              <mc:Fallback>
                <p:oleObj name="" r:id="rId1" imgW="2717800" imgH="6858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00338" y="5262563"/>
                        <a:ext cx="4895850" cy="1449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323850" y="333375"/>
            <a:ext cx="8424863" cy="5995988"/>
          </a:xfrm>
        </p:spPr>
        <p:txBody>
          <a:bodyPr vert="horz" wrap="square" lIns="91440" tIns="45720" rIns="91440" bIns="45720" anchor="t" anchorCtr="0"/>
          <a:p>
            <a:pPr marL="0" indent="0" algn="just" eaLnBrk="1" hangingPunct="1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3600" b="1" dirty="0">
                <a:latin typeface="Times New Roman" panose="02020603050405020304" pitchFamily="18" charset="0"/>
              </a:rPr>
              <a:t>例</a:t>
            </a:r>
            <a:r>
              <a:rPr lang="en-US" altLang="zh-CN" sz="3600" b="1" dirty="0">
                <a:latin typeface="Times New Roman" panose="02020603050405020304" pitchFamily="18" charset="0"/>
              </a:rPr>
              <a:t>7.4</a:t>
            </a:r>
            <a:r>
              <a:rPr lang="zh-CN" altLang="en-US" sz="3600" dirty="0">
                <a:latin typeface="Times New Roman" panose="02020603050405020304" pitchFamily="18" charset="0"/>
              </a:rPr>
              <a:t>：求</a:t>
            </a:r>
            <a:r>
              <a:rPr lang="en-US" altLang="zh-CN" sz="3600" i="1" dirty="0">
                <a:latin typeface="Times New Roman" panose="02020603050405020304" pitchFamily="18" charset="0"/>
              </a:rPr>
              <a:t>x</a:t>
            </a:r>
            <a:r>
              <a:rPr lang="en-US" altLang="zh-CN" sz="36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3600" i="1" dirty="0">
                <a:latin typeface="Times New Roman" panose="02020603050405020304" pitchFamily="18" charset="0"/>
              </a:rPr>
              <a:t>+x</a:t>
            </a:r>
            <a:r>
              <a:rPr lang="en-US" altLang="zh-CN" sz="36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3600" i="1" dirty="0">
                <a:latin typeface="Times New Roman" panose="02020603050405020304" pitchFamily="18" charset="0"/>
              </a:rPr>
              <a:t>+x</a:t>
            </a:r>
            <a:r>
              <a:rPr lang="en-US" altLang="zh-CN" sz="3600" baseline="-30000" dirty="0">
                <a:latin typeface="Times New Roman" panose="02020603050405020304" pitchFamily="18" charset="0"/>
              </a:rPr>
              <a:t>3</a:t>
            </a:r>
            <a:r>
              <a:rPr lang="en-US" altLang="zh-CN" sz="3600" i="1" dirty="0">
                <a:latin typeface="Times New Roman" panose="02020603050405020304" pitchFamily="18" charset="0"/>
              </a:rPr>
              <a:t>=5</a:t>
            </a:r>
            <a:r>
              <a:rPr lang="en-US" altLang="zh-CN" sz="3600" dirty="0">
                <a:latin typeface="Times New Roman" panose="02020603050405020304" pitchFamily="18" charset="0"/>
              </a:rPr>
              <a:t>(</a:t>
            </a:r>
            <a:r>
              <a:rPr lang="en-US" altLang="zh-CN" sz="3600" i="1" dirty="0">
                <a:latin typeface="Times New Roman" panose="02020603050405020304" pitchFamily="18" charset="0"/>
              </a:rPr>
              <a:t>0</a:t>
            </a:r>
            <a:r>
              <a:rPr lang="en-US" altLang="zh-CN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600" i="1" dirty="0">
                <a:latin typeface="Times New Roman" panose="02020603050405020304" pitchFamily="18" charset="0"/>
              </a:rPr>
              <a:t>x</a:t>
            </a:r>
            <a:r>
              <a:rPr lang="en-US" altLang="zh-CN" sz="36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3600" dirty="0">
                <a:latin typeface="Times New Roman" panose="02020603050405020304" pitchFamily="18" charset="0"/>
              </a:rPr>
              <a:t>,0</a:t>
            </a:r>
            <a:r>
              <a:rPr lang="en-US" altLang="zh-CN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600" i="1" dirty="0">
                <a:latin typeface="Times New Roman" panose="02020603050405020304" pitchFamily="18" charset="0"/>
              </a:rPr>
              <a:t>x</a:t>
            </a:r>
            <a:r>
              <a:rPr lang="en-US" altLang="zh-CN" sz="36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3600" dirty="0">
                <a:latin typeface="Times New Roman" panose="02020603050405020304" pitchFamily="18" charset="0"/>
              </a:rPr>
              <a:t>,1</a:t>
            </a:r>
            <a:r>
              <a:rPr lang="en-US" altLang="zh-CN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600" i="1" dirty="0">
                <a:latin typeface="Times New Roman" panose="02020603050405020304" pitchFamily="18" charset="0"/>
              </a:rPr>
              <a:t>x</a:t>
            </a:r>
            <a:r>
              <a:rPr lang="en-US" altLang="zh-CN" sz="3600" baseline="-30000" dirty="0">
                <a:latin typeface="Times New Roman" panose="02020603050405020304" pitchFamily="18" charset="0"/>
              </a:rPr>
              <a:t>3</a:t>
            </a:r>
            <a:r>
              <a:rPr lang="en-US" altLang="zh-CN" sz="3600" dirty="0">
                <a:latin typeface="Times New Roman" panose="02020603050405020304" pitchFamily="18" charset="0"/>
              </a:rPr>
              <a:t>)</a:t>
            </a:r>
            <a:r>
              <a:rPr lang="zh-CN" altLang="en-US" sz="3600" dirty="0">
                <a:latin typeface="Times New Roman" panose="02020603050405020304" pitchFamily="18" charset="0"/>
              </a:rPr>
              <a:t>的整数解组数。</a:t>
            </a:r>
            <a:endParaRPr lang="zh-CN" altLang="en-US" sz="3600" dirty="0">
              <a:latin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3600" b="1" dirty="0">
                <a:latin typeface="Times New Roman" panose="02020603050405020304" pitchFamily="18" charset="0"/>
              </a:rPr>
              <a:t>解</a:t>
            </a:r>
            <a:r>
              <a:rPr lang="zh-CN" altLang="en-US" sz="3600" dirty="0">
                <a:latin typeface="Times New Roman" panose="02020603050405020304" pitchFamily="18" charset="0"/>
              </a:rPr>
              <a:t>：令</a:t>
            </a:r>
            <a:r>
              <a:rPr lang="en-US" altLang="zh-CN" sz="3600" i="1" dirty="0">
                <a:latin typeface="Times New Roman" panose="02020603050405020304" pitchFamily="18" charset="0"/>
              </a:rPr>
              <a:t>x</a:t>
            </a:r>
            <a:r>
              <a:rPr lang="en-US" altLang="zh-CN" sz="3600" i="1" baseline="-30000" dirty="0">
                <a:latin typeface="Times New Roman" panose="02020603050405020304" pitchFamily="18" charset="0"/>
              </a:rPr>
              <a:t>3</a:t>
            </a:r>
            <a:r>
              <a:rPr lang="en-US" altLang="zh-CN" sz="3600" i="1" dirty="0">
                <a:latin typeface="Times New Roman" panose="02020603050405020304" pitchFamily="18" charset="0"/>
              </a:rPr>
              <a:t>’=x</a:t>
            </a:r>
            <a:r>
              <a:rPr lang="en-US" altLang="zh-CN" sz="3600" i="1" baseline="-30000" dirty="0">
                <a:latin typeface="Times New Roman" panose="02020603050405020304" pitchFamily="18" charset="0"/>
              </a:rPr>
              <a:t>3</a:t>
            </a:r>
            <a:r>
              <a:rPr lang="en-US" altLang="zh-CN" sz="3600" i="1" dirty="0">
                <a:latin typeface="Times New Roman" panose="02020603050405020304" pitchFamily="18" charset="0"/>
              </a:rPr>
              <a:t>-</a:t>
            </a:r>
            <a:r>
              <a:rPr lang="en-US" altLang="zh-CN" sz="3600" dirty="0">
                <a:latin typeface="Times New Roman" panose="02020603050405020304" pitchFamily="18" charset="0"/>
              </a:rPr>
              <a:t>1</a:t>
            </a:r>
            <a:r>
              <a:rPr lang="zh-CN" altLang="en-US" sz="3600" dirty="0">
                <a:latin typeface="Times New Roman" panose="02020603050405020304" pitchFamily="18" charset="0"/>
              </a:rPr>
              <a:t>，则原问题即为求在约束条件</a:t>
            </a:r>
            <a:r>
              <a:rPr lang="en-US" altLang="zh-CN" sz="3600" i="1" dirty="0">
                <a:latin typeface="Times New Roman" panose="02020603050405020304" pitchFamily="18" charset="0"/>
              </a:rPr>
              <a:t>0</a:t>
            </a:r>
            <a:r>
              <a:rPr lang="en-US" altLang="zh-CN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600" i="1" dirty="0">
                <a:latin typeface="Times New Roman" panose="02020603050405020304" pitchFamily="18" charset="0"/>
              </a:rPr>
              <a:t>x</a:t>
            </a:r>
            <a:r>
              <a:rPr lang="en-US" altLang="zh-CN" sz="3600" i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3600" i="1" dirty="0">
                <a:latin typeface="Times New Roman" panose="02020603050405020304" pitchFamily="18" charset="0"/>
              </a:rPr>
              <a:t>, 0</a:t>
            </a:r>
            <a:r>
              <a:rPr lang="en-US" altLang="zh-CN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600" i="1" dirty="0">
                <a:latin typeface="Times New Roman" panose="02020603050405020304" pitchFamily="18" charset="0"/>
              </a:rPr>
              <a:t>x</a:t>
            </a:r>
            <a:r>
              <a:rPr lang="en-US" altLang="zh-CN" sz="3600" i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3600" i="1" dirty="0">
                <a:latin typeface="Times New Roman" panose="02020603050405020304" pitchFamily="18" charset="0"/>
              </a:rPr>
              <a:t>, 0</a:t>
            </a:r>
            <a:r>
              <a:rPr lang="en-US" altLang="zh-CN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600" i="1" dirty="0">
                <a:latin typeface="Times New Roman" panose="02020603050405020304" pitchFamily="18" charset="0"/>
              </a:rPr>
              <a:t>x</a:t>
            </a:r>
            <a:r>
              <a:rPr lang="en-US" altLang="zh-CN" sz="3600" i="1" baseline="-30000" dirty="0">
                <a:latin typeface="Times New Roman" panose="02020603050405020304" pitchFamily="18" charset="0"/>
              </a:rPr>
              <a:t>3</a:t>
            </a:r>
            <a:r>
              <a:rPr lang="en-US" altLang="zh-CN" sz="3600" i="1" dirty="0">
                <a:latin typeface="Times New Roman" panose="02020603050405020304" pitchFamily="18" charset="0"/>
              </a:rPr>
              <a:t>’</a:t>
            </a:r>
            <a:r>
              <a:rPr lang="zh-CN" altLang="en-US" sz="3600" dirty="0">
                <a:latin typeface="Times New Roman" panose="02020603050405020304" pitchFamily="18" charset="0"/>
              </a:rPr>
              <a:t>下</a:t>
            </a:r>
            <a:r>
              <a:rPr lang="en-US" altLang="zh-CN" sz="3600" i="1" dirty="0">
                <a:latin typeface="Times New Roman" panose="02020603050405020304" pitchFamily="18" charset="0"/>
              </a:rPr>
              <a:t>x</a:t>
            </a:r>
            <a:r>
              <a:rPr lang="en-US" altLang="zh-CN" sz="3600" i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3600" i="1" dirty="0">
                <a:latin typeface="Times New Roman" panose="02020603050405020304" pitchFamily="18" charset="0"/>
              </a:rPr>
              <a:t>+x</a:t>
            </a:r>
            <a:r>
              <a:rPr lang="en-US" altLang="zh-CN" sz="3600" i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3600" i="1" dirty="0">
                <a:latin typeface="Times New Roman" panose="02020603050405020304" pitchFamily="18" charset="0"/>
              </a:rPr>
              <a:t>+x</a:t>
            </a:r>
            <a:r>
              <a:rPr lang="en-US" altLang="zh-CN" sz="3600" i="1" baseline="-30000" dirty="0">
                <a:latin typeface="Times New Roman" panose="02020603050405020304" pitchFamily="18" charset="0"/>
              </a:rPr>
              <a:t>3</a:t>
            </a:r>
            <a:r>
              <a:rPr lang="en-US" altLang="zh-CN" sz="3600" i="1" dirty="0">
                <a:latin typeface="Times New Roman" panose="02020603050405020304" pitchFamily="18" charset="0"/>
              </a:rPr>
              <a:t>’=</a:t>
            </a:r>
            <a:r>
              <a:rPr lang="en-US" altLang="zh-CN" sz="3600" dirty="0">
                <a:latin typeface="Times New Roman" panose="02020603050405020304" pitchFamily="18" charset="0"/>
              </a:rPr>
              <a:t>4</a:t>
            </a:r>
            <a:r>
              <a:rPr lang="zh-CN" altLang="en-US" sz="3600" dirty="0">
                <a:latin typeface="Times New Roman" panose="02020603050405020304" pitchFamily="18" charset="0"/>
              </a:rPr>
              <a:t>的非负整数解组数。解的组数为</a:t>
            </a:r>
            <a:r>
              <a:rPr lang="en-US" altLang="zh-CN" sz="3600" i="1" dirty="0">
                <a:latin typeface="Times New Roman" panose="02020603050405020304" pitchFamily="18" charset="0"/>
              </a:rPr>
              <a:t>a</a:t>
            </a:r>
            <a:r>
              <a:rPr lang="en-US" altLang="zh-CN" sz="3600" baseline="-30000" dirty="0">
                <a:latin typeface="Times New Roman" panose="02020603050405020304" pitchFamily="18" charset="0"/>
              </a:rPr>
              <a:t>4</a:t>
            </a:r>
            <a:r>
              <a:rPr lang="en-US" altLang="zh-CN" sz="3600" i="1" dirty="0">
                <a:latin typeface="Times New Roman" panose="02020603050405020304" pitchFamily="18" charset="0"/>
              </a:rPr>
              <a:t>, </a:t>
            </a:r>
            <a:r>
              <a:rPr lang="en-US" altLang="zh-CN" sz="3600" dirty="0">
                <a:latin typeface="Times New Roman" panose="02020603050405020304" pitchFamily="18" charset="0"/>
              </a:rPr>
              <a:t>{</a:t>
            </a:r>
            <a:r>
              <a:rPr lang="en-US" altLang="zh-CN" sz="3600" i="1" dirty="0">
                <a:latin typeface="Times New Roman" panose="02020603050405020304" pitchFamily="18" charset="0"/>
              </a:rPr>
              <a:t>a</a:t>
            </a:r>
            <a:r>
              <a:rPr lang="en-US" altLang="zh-CN" sz="3600" i="1" baseline="-30000" dirty="0">
                <a:latin typeface="Times New Roman" panose="02020603050405020304" pitchFamily="18" charset="0"/>
              </a:rPr>
              <a:t>r</a:t>
            </a:r>
            <a:r>
              <a:rPr lang="en-US" altLang="zh-CN" sz="3600" dirty="0">
                <a:latin typeface="Times New Roman" panose="02020603050405020304" pitchFamily="18" charset="0"/>
              </a:rPr>
              <a:t>}</a:t>
            </a:r>
            <a:r>
              <a:rPr lang="zh-CN" altLang="en-US" sz="3600" dirty="0">
                <a:latin typeface="Times New Roman" panose="02020603050405020304" pitchFamily="18" charset="0"/>
              </a:rPr>
              <a:t>的生成函数是</a:t>
            </a:r>
            <a:endParaRPr lang="zh-CN" altLang="en-US" sz="3600" dirty="0">
              <a:latin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Aft>
                <a:spcPts val="600"/>
              </a:spcAft>
              <a:buNone/>
            </a:pPr>
            <a:r>
              <a:rPr lang="zh-CN" altLang="en-US" sz="3600" dirty="0">
                <a:latin typeface="Times New Roman" panose="02020603050405020304" pitchFamily="18" charset="0"/>
              </a:rPr>
              <a:t>所以有</a:t>
            </a:r>
            <a:r>
              <a:rPr lang="en-US" altLang="zh-CN" sz="3600" i="1" dirty="0">
                <a:latin typeface="Times New Roman" panose="02020603050405020304" pitchFamily="18" charset="0"/>
              </a:rPr>
              <a:t>a</a:t>
            </a:r>
            <a:r>
              <a:rPr lang="en-US" altLang="zh-CN" sz="3600" baseline="-30000" dirty="0">
                <a:latin typeface="Times New Roman" panose="02020603050405020304" pitchFamily="18" charset="0"/>
              </a:rPr>
              <a:t>4</a:t>
            </a:r>
            <a:r>
              <a:rPr lang="en-US" altLang="zh-CN" sz="3600" i="1" dirty="0">
                <a:latin typeface="Times New Roman" panose="02020603050405020304" pitchFamily="18" charset="0"/>
              </a:rPr>
              <a:t>=C</a:t>
            </a:r>
            <a:r>
              <a:rPr lang="en-US" altLang="zh-CN" sz="3600" dirty="0">
                <a:latin typeface="Times New Roman" panose="02020603050405020304" pitchFamily="18" charset="0"/>
              </a:rPr>
              <a:t>(4+2</a:t>
            </a:r>
            <a:r>
              <a:rPr lang="en-US" altLang="zh-CN" sz="3600" i="1" dirty="0">
                <a:latin typeface="Times New Roman" panose="02020603050405020304" pitchFamily="18" charset="0"/>
              </a:rPr>
              <a:t>, 4</a:t>
            </a:r>
            <a:r>
              <a:rPr lang="en-US" altLang="zh-CN" sz="3600" dirty="0">
                <a:latin typeface="Times New Roman" panose="02020603050405020304" pitchFamily="18" charset="0"/>
              </a:rPr>
              <a:t>)</a:t>
            </a:r>
            <a:r>
              <a:rPr lang="en-US" altLang="zh-CN" sz="3600" i="1" dirty="0">
                <a:latin typeface="Times New Roman" panose="02020603050405020304" pitchFamily="18" charset="0"/>
              </a:rPr>
              <a:t>=</a:t>
            </a:r>
            <a:r>
              <a:rPr lang="en-US" altLang="zh-CN" sz="3600" dirty="0">
                <a:latin typeface="Times New Roman" panose="02020603050405020304" pitchFamily="18" charset="0"/>
              </a:rPr>
              <a:t>15</a:t>
            </a:r>
            <a:r>
              <a:rPr lang="zh-CN" altLang="en-US" sz="3600" dirty="0">
                <a:latin typeface="Times New Roman" panose="02020603050405020304" pitchFamily="18" charset="0"/>
              </a:rPr>
              <a:t>。</a:t>
            </a:r>
            <a:r>
              <a:rPr lang="zh-CN" altLang="en-US" sz="3600" dirty="0"/>
              <a:t> </a:t>
            </a:r>
            <a:endParaRPr lang="zh-CN" altLang="en-US" sz="3600" dirty="0"/>
          </a:p>
        </p:txBody>
      </p:sp>
      <p:graphicFrame>
        <p:nvGraphicFramePr>
          <p:cNvPr id="96258" name="Object 4"/>
          <p:cNvGraphicFramePr>
            <a:graphicFrameLocks noChangeAspect="1"/>
          </p:cNvGraphicFramePr>
          <p:nvPr/>
        </p:nvGraphicFramePr>
        <p:xfrm>
          <a:off x="2051050" y="4581525"/>
          <a:ext cx="5562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" imgW="2222500" imgH="419100" progId="Equation.DSMT4">
                  <p:embed/>
                </p:oleObj>
              </mc:Choice>
              <mc:Fallback>
                <p:oleObj name="" r:id="rId1" imgW="2222500" imgH="4191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51050" y="4581525"/>
                        <a:ext cx="55626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98305" name="Rectangle 2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20738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7.2 </a:t>
            </a:r>
            <a:r>
              <a:rPr lang="zh-CN" altLang="en-US" b="1" dirty="0">
                <a:latin typeface="Times New Roman" panose="02020603050405020304" pitchFamily="18" charset="0"/>
              </a:rPr>
              <a:t>指数型生成函数</a:t>
            </a:r>
            <a:endParaRPr lang="zh-CN" alt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8306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323850" y="1341438"/>
            <a:ext cx="8640763" cy="5059362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zh-CN" altLang="en-US" sz="3600" b="1" dirty="0">
                <a:latin typeface="Times New Roman" panose="02020603050405020304" pitchFamily="18" charset="0"/>
              </a:rPr>
              <a:t>问题提出</a:t>
            </a:r>
            <a:r>
              <a:rPr lang="zh-CN" altLang="en-US" sz="3600" dirty="0">
                <a:latin typeface="Times New Roman" panose="02020603050405020304" pitchFamily="18" charset="0"/>
              </a:rPr>
              <a:t>：　用生成函数解决排列问题</a:t>
            </a:r>
            <a:endParaRPr lang="zh-CN" altLang="en-US" sz="3600" dirty="0"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3600" i="1" dirty="0">
                <a:latin typeface="Times New Roman" panose="02020603050405020304" pitchFamily="18" charset="0"/>
              </a:rPr>
              <a:t>　</a:t>
            </a:r>
            <a:r>
              <a:rPr lang="en-US" altLang="zh-CN" sz="3600" i="1" dirty="0">
                <a:latin typeface="Times New Roman" panose="02020603050405020304" pitchFamily="18" charset="0"/>
              </a:rPr>
              <a:t>a</a:t>
            </a:r>
            <a:r>
              <a:rPr lang="en-US" altLang="zh-CN" sz="36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3600" i="1" dirty="0">
                <a:latin typeface="Times New Roman" panose="02020603050405020304" pitchFamily="18" charset="0"/>
              </a:rPr>
              <a:t>, </a:t>
            </a:r>
            <a:r>
              <a:rPr lang="en-US" altLang="zh-CN" sz="3600" i="1" dirty="0">
                <a:latin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3600" i="1" dirty="0">
                <a:latin typeface="Times New Roman" panose="02020603050405020304" pitchFamily="18" charset="0"/>
              </a:rPr>
              <a:t>, a</a:t>
            </a:r>
            <a:r>
              <a:rPr lang="en-US" altLang="zh-CN" sz="3600" i="1" baseline="-30000" dirty="0">
                <a:latin typeface="Times New Roman" panose="02020603050405020304" pitchFamily="18" charset="0"/>
              </a:rPr>
              <a:t>n</a:t>
            </a:r>
            <a:r>
              <a:rPr lang="zh-CN" altLang="en-US" sz="3600" dirty="0">
                <a:latin typeface="Times New Roman" panose="02020603050405020304" pitchFamily="18" charset="0"/>
              </a:rPr>
              <a:t>互不相同</a:t>
            </a:r>
            <a:r>
              <a:rPr lang="zh-CN" altLang="en-US" sz="3600" i="1" dirty="0">
                <a:latin typeface="Times New Roman" panose="02020603050405020304" pitchFamily="18" charset="0"/>
              </a:rPr>
              <a:t>，</a:t>
            </a:r>
            <a:r>
              <a:rPr lang="en-US" altLang="zh-CN" sz="3600" i="1" dirty="0">
                <a:latin typeface="Times New Roman" panose="02020603050405020304" pitchFamily="18" charset="0"/>
              </a:rPr>
              <a:t>n</a:t>
            </a:r>
            <a:r>
              <a:rPr lang="zh-CN" altLang="en-US" sz="3600" dirty="0">
                <a:latin typeface="Times New Roman" panose="02020603050405020304" pitchFamily="18" charset="0"/>
              </a:rPr>
              <a:t>个元素</a:t>
            </a:r>
            <a:r>
              <a:rPr lang="en-US" altLang="zh-CN" sz="3600" i="1" dirty="0">
                <a:latin typeface="Times New Roman" panose="02020603050405020304" pitchFamily="18" charset="0"/>
              </a:rPr>
              <a:t>a</a:t>
            </a:r>
            <a:r>
              <a:rPr lang="en-US" altLang="zh-CN" sz="36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3600" i="1" dirty="0">
                <a:latin typeface="Times New Roman" panose="02020603050405020304" pitchFamily="18" charset="0"/>
              </a:rPr>
              <a:t>, </a:t>
            </a:r>
            <a:r>
              <a:rPr lang="en-US" altLang="zh-CN" sz="3600" i="1" dirty="0">
                <a:latin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3600" i="1" dirty="0">
                <a:latin typeface="Times New Roman" panose="02020603050405020304" pitchFamily="18" charset="0"/>
              </a:rPr>
              <a:t>, a</a:t>
            </a:r>
            <a:r>
              <a:rPr lang="en-US" altLang="zh-CN" sz="3600" i="1" baseline="-30000" dirty="0">
                <a:latin typeface="Times New Roman" panose="02020603050405020304" pitchFamily="18" charset="0"/>
              </a:rPr>
              <a:t>n</a:t>
            </a:r>
            <a:r>
              <a:rPr lang="zh-CN" altLang="en-US" sz="3600" dirty="0">
                <a:latin typeface="Times New Roman" panose="02020603050405020304" pitchFamily="18" charset="0"/>
              </a:rPr>
              <a:t>的全排列：</a:t>
            </a:r>
            <a:r>
              <a:rPr lang="en-US" altLang="zh-CN" sz="3600" i="1" dirty="0">
                <a:latin typeface="Times New Roman" panose="02020603050405020304" pitchFamily="18" charset="0"/>
              </a:rPr>
              <a:t>n</a:t>
            </a:r>
            <a:r>
              <a:rPr lang="zh-CN" altLang="en-US" sz="3600" dirty="0">
                <a:latin typeface="Times New Roman" panose="02020603050405020304" pitchFamily="18" charset="0"/>
              </a:rPr>
              <a:t>！。</a:t>
            </a:r>
            <a:endParaRPr lang="zh-CN" altLang="en-US" sz="3600" dirty="0"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3600" dirty="0">
                <a:latin typeface="Times New Roman" panose="02020603050405020304" pitchFamily="18" charset="0"/>
              </a:rPr>
              <a:t>　如果其中</a:t>
            </a:r>
            <a:r>
              <a:rPr lang="en-US" altLang="zh-CN" sz="3600" i="1" dirty="0">
                <a:latin typeface="Times New Roman" panose="02020603050405020304" pitchFamily="18" charset="0"/>
              </a:rPr>
              <a:t>a</a:t>
            </a:r>
            <a:r>
              <a:rPr lang="en-US" altLang="zh-CN" sz="3600" baseline="-30000" dirty="0">
                <a:latin typeface="Times New Roman" panose="02020603050405020304" pitchFamily="18" charset="0"/>
              </a:rPr>
              <a:t>1</a:t>
            </a:r>
            <a:r>
              <a:rPr lang="zh-CN" altLang="en-US" sz="3600" dirty="0">
                <a:latin typeface="Times New Roman" panose="02020603050405020304" pitchFamily="18" charset="0"/>
              </a:rPr>
              <a:t>重复</a:t>
            </a:r>
            <a:r>
              <a:rPr lang="en-US" altLang="zh-CN" sz="3600" i="1" dirty="0">
                <a:latin typeface="Times New Roman" panose="02020603050405020304" pitchFamily="18" charset="0"/>
              </a:rPr>
              <a:t>n</a:t>
            </a:r>
            <a:r>
              <a:rPr lang="en-US" altLang="zh-CN" sz="3600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3600" dirty="0">
                <a:latin typeface="Times New Roman" panose="02020603050405020304" pitchFamily="18" charset="0"/>
              </a:rPr>
              <a:t>次，全排列：</a:t>
            </a:r>
            <a:r>
              <a:rPr lang="en-US" altLang="zh-CN" sz="3600" i="1" dirty="0">
                <a:latin typeface="Times New Roman" panose="02020603050405020304" pitchFamily="18" charset="0"/>
              </a:rPr>
              <a:t>n</a:t>
            </a:r>
            <a:r>
              <a:rPr lang="en-US" altLang="zh-CN" sz="3600" dirty="0">
                <a:latin typeface="Times New Roman" panose="02020603050405020304" pitchFamily="18" charset="0"/>
              </a:rPr>
              <a:t>!/</a:t>
            </a:r>
            <a:r>
              <a:rPr lang="en-US" altLang="zh-CN" sz="3600" i="1" dirty="0">
                <a:latin typeface="Times New Roman" panose="02020603050405020304" pitchFamily="18" charset="0"/>
              </a:rPr>
              <a:t>n</a:t>
            </a:r>
            <a:r>
              <a:rPr lang="en-US" altLang="zh-CN" sz="36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600" dirty="0">
                <a:latin typeface="Times New Roman" panose="02020603050405020304" pitchFamily="18" charset="0"/>
              </a:rPr>
              <a:t>!</a:t>
            </a:r>
            <a:r>
              <a:rPr lang="zh-CN" altLang="en-US" sz="3600" dirty="0">
                <a:latin typeface="Times New Roman" panose="02020603050405020304" pitchFamily="18" charset="0"/>
              </a:rPr>
              <a:t>。</a:t>
            </a:r>
            <a:endParaRPr lang="zh-CN" altLang="en-US" sz="3600" dirty="0"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3600" dirty="0">
                <a:latin typeface="Times New Roman" panose="02020603050405020304" pitchFamily="18" charset="0"/>
              </a:rPr>
              <a:t> 　如果其中</a:t>
            </a:r>
            <a:r>
              <a:rPr lang="en-US" altLang="zh-CN" sz="3600" i="1" dirty="0">
                <a:latin typeface="Times New Roman" panose="02020603050405020304" pitchFamily="18" charset="0"/>
              </a:rPr>
              <a:t>a</a:t>
            </a:r>
            <a:r>
              <a:rPr lang="en-US" altLang="zh-CN" sz="3600" baseline="-30000" dirty="0">
                <a:latin typeface="Times New Roman" panose="02020603050405020304" pitchFamily="18" charset="0"/>
              </a:rPr>
              <a:t>1</a:t>
            </a:r>
            <a:r>
              <a:rPr lang="zh-CN" altLang="en-US" sz="3600" dirty="0">
                <a:latin typeface="Times New Roman" panose="02020603050405020304" pitchFamily="18" charset="0"/>
              </a:rPr>
              <a:t>重复</a:t>
            </a:r>
            <a:r>
              <a:rPr lang="en-US" altLang="zh-CN" sz="3600" i="1" dirty="0">
                <a:latin typeface="Times New Roman" panose="02020603050405020304" pitchFamily="18" charset="0"/>
              </a:rPr>
              <a:t>n</a:t>
            </a:r>
            <a:r>
              <a:rPr lang="en-US" altLang="zh-CN" sz="3600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3600" dirty="0">
                <a:latin typeface="Times New Roman" panose="02020603050405020304" pitchFamily="18" charset="0"/>
              </a:rPr>
              <a:t>次，</a:t>
            </a:r>
            <a:r>
              <a:rPr lang="en-US" altLang="zh-CN" sz="3600" i="1" dirty="0">
                <a:latin typeface="Times New Roman" panose="02020603050405020304" pitchFamily="18" charset="0"/>
              </a:rPr>
              <a:t>a</a:t>
            </a:r>
            <a:r>
              <a:rPr lang="en-US" altLang="zh-CN" sz="3600" i="1" baseline="-30000" dirty="0">
                <a:latin typeface="Times New Roman" panose="02020603050405020304" pitchFamily="18" charset="0"/>
              </a:rPr>
              <a:t>2</a:t>
            </a:r>
            <a:r>
              <a:rPr lang="zh-CN" altLang="en-US" sz="3600" dirty="0">
                <a:latin typeface="Times New Roman" panose="02020603050405020304" pitchFamily="18" charset="0"/>
              </a:rPr>
              <a:t>重复</a:t>
            </a:r>
            <a:r>
              <a:rPr lang="en-US" altLang="zh-CN" sz="3600" i="1" dirty="0">
                <a:latin typeface="Times New Roman" panose="02020603050405020304" pitchFamily="18" charset="0"/>
              </a:rPr>
              <a:t>n</a:t>
            </a:r>
            <a:r>
              <a:rPr lang="en-US" altLang="zh-CN" sz="3600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3600" dirty="0">
                <a:latin typeface="Times New Roman" panose="02020603050405020304" pitchFamily="18" charset="0"/>
              </a:rPr>
              <a:t>次，</a:t>
            </a:r>
            <a:r>
              <a:rPr lang="en-US" altLang="zh-CN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zh-CN" altLang="en-US" sz="3600" dirty="0">
                <a:latin typeface="Times New Roman" panose="02020603050405020304" pitchFamily="18" charset="0"/>
              </a:rPr>
              <a:t>，</a:t>
            </a:r>
            <a:r>
              <a:rPr lang="en-US" altLang="zh-CN" sz="3600" i="1" dirty="0">
                <a:latin typeface="Times New Roman" panose="02020603050405020304" pitchFamily="18" charset="0"/>
              </a:rPr>
              <a:t>a</a:t>
            </a:r>
            <a:r>
              <a:rPr lang="en-US" altLang="zh-CN" sz="3600" i="1" baseline="-30000" dirty="0">
                <a:latin typeface="Times New Roman" panose="02020603050405020304" pitchFamily="18" charset="0"/>
              </a:rPr>
              <a:t>h</a:t>
            </a:r>
            <a:r>
              <a:rPr lang="zh-CN" altLang="en-US" sz="3600" dirty="0">
                <a:latin typeface="Times New Roman" panose="02020603050405020304" pitchFamily="18" charset="0"/>
              </a:rPr>
              <a:t>重复</a:t>
            </a:r>
            <a:r>
              <a:rPr lang="en-US" altLang="zh-CN" sz="3600" i="1" dirty="0">
                <a:latin typeface="Times New Roman" panose="02020603050405020304" pitchFamily="18" charset="0"/>
              </a:rPr>
              <a:t>n</a:t>
            </a:r>
            <a:r>
              <a:rPr lang="en-US" altLang="zh-CN" sz="3600" i="1" baseline="-25000" dirty="0">
                <a:latin typeface="Times New Roman" panose="02020603050405020304" pitchFamily="18" charset="0"/>
              </a:rPr>
              <a:t>h</a:t>
            </a:r>
            <a:r>
              <a:rPr lang="zh-CN" altLang="en-US" sz="3600" dirty="0">
                <a:latin typeface="Times New Roman" panose="02020603050405020304" pitchFamily="18" charset="0"/>
              </a:rPr>
              <a:t>次，且 </a:t>
            </a:r>
            <a:r>
              <a:rPr lang="en-US" altLang="zh-CN" sz="3600" i="1" dirty="0">
                <a:latin typeface="Times New Roman" panose="02020603050405020304" pitchFamily="18" charset="0"/>
              </a:rPr>
              <a:t>n</a:t>
            </a:r>
            <a:r>
              <a:rPr lang="en-US" altLang="zh-CN" sz="36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600" dirty="0">
                <a:latin typeface="Times New Roman" panose="02020603050405020304" pitchFamily="18" charset="0"/>
              </a:rPr>
              <a:t>+</a:t>
            </a:r>
            <a:r>
              <a:rPr lang="en-US" altLang="zh-CN" sz="3600" i="1" dirty="0">
                <a:latin typeface="Times New Roman" panose="02020603050405020304" pitchFamily="18" charset="0"/>
              </a:rPr>
              <a:t>n</a:t>
            </a:r>
            <a:r>
              <a:rPr lang="en-US" altLang="zh-CN" sz="36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3600" dirty="0">
                <a:latin typeface="Times New Roman" panose="02020603050405020304" pitchFamily="18" charset="0"/>
              </a:rPr>
              <a:t>+</a:t>
            </a:r>
            <a:r>
              <a:rPr lang="en-US" altLang="zh-CN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……</a:t>
            </a:r>
            <a:r>
              <a:rPr lang="en-US" altLang="zh-CN" sz="3600" dirty="0">
                <a:latin typeface="Times New Roman" panose="02020603050405020304" pitchFamily="18" charset="0"/>
              </a:rPr>
              <a:t>+</a:t>
            </a:r>
            <a:r>
              <a:rPr lang="en-US" altLang="zh-CN" sz="3600" i="1" dirty="0">
                <a:latin typeface="Times New Roman" panose="02020603050405020304" pitchFamily="18" charset="0"/>
              </a:rPr>
              <a:t>n</a:t>
            </a:r>
            <a:r>
              <a:rPr lang="en-US" altLang="zh-CN" sz="3600" i="1" baseline="-25000" dirty="0">
                <a:latin typeface="Times New Roman" panose="02020603050405020304" pitchFamily="18" charset="0"/>
              </a:rPr>
              <a:t>h</a:t>
            </a:r>
            <a:r>
              <a:rPr lang="en-US" altLang="zh-CN" sz="3600" dirty="0">
                <a:latin typeface="Times New Roman" panose="02020603050405020304" pitchFamily="18" charset="0"/>
              </a:rPr>
              <a:t> =</a:t>
            </a:r>
            <a:r>
              <a:rPr lang="en-US" altLang="zh-CN" sz="3600" i="1" dirty="0">
                <a:latin typeface="Times New Roman" panose="02020603050405020304" pitchFamily="18" charset="0"/>
              </a:rPr>
              <a:t>n</a:t>
            </a:r>
            <a:r>
              <a:rPr lang="en-US" altLang="zh-CN" sz="3600" dirty="0">
                <a:latin typeface="Times New Roman" panose="02020603050405020304" pitchFamily="18" charset="0"/>
              </a:rPr>
              <a:t>;</a:t>
            </a:r>
            <a:r>
              <a:rPr lang="zh-CN" altLang="en-US" sz="3600" dirty="0">
                <a:latin typeface="Times New Roman" panose="02020603050405020304" pitchFamily="18" charset="0"/>
              </a:rPr>
              <a:t>则全排列为：</a:t>
            </a:r>
            <a:endParaRPr lang="zh-CN" alt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98307" name="Object 4"/>
          <p:cNvGraphicFramePr>
            <a:graphicFrameLocks noChangeAspect="1"/>
          </p:cNvGraphicFramePr>
          <p:nvPr/>
        </p:nvGraphicFramePr>
        <p:xfrm>
          <a:off x="2922588" y="5300663"/>
          <a:ext cx="3757612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" imgW="723900" imgH="431800" progId="Equation.DSMT4">
                  <p:embed/>
                </p:oleObj>
              </mc:Choice>
              <mc:Fallback>
                <p:oleObj name="" r:id="rId1" imgW="723900" imgH="4318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22588" y="5300663"/>
                        <a:ext cx="3757612" cy="1358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00353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395288" y="404813"/>
            <a:ext cx="8569325" cy="5995987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例：</a:t>
            </a:r>
            <a:r>
              <a:rPr lang="en-US" altLang="zh-CN" dirty="0">
                <a:latin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</a:rPr>
              <a:t>个元素中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重复</a:t>
            </a:r>
            <a:r>
              <a:rPr lang="en-US" altLang="zh-CN" i="1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次，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重复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次，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重复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次，从中取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个组合。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解：</a:t>
            </a:r>
            <a:r>
              <a:rPr lang="en-US" altLang="zh-CN" i="1" dirty="0">
                <a:latin typeface="Times New Roman" panose="02020603050405020304" pitchFamily="18" charset="0"/>
              </a:rPr>
              <a:t>(1+x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+x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+x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i="1" dirty="0">
                <a:latin typeface="Times New Roman" panose="02020603050405020304" pitchFamily="18" charset="0"/>
              </a:rPr>
              <a:t>)(1+x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+x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)(1</a:t>
            </a:r>
            <a:r>
              <a:rPr lang="en-US" altLang="zh-CN" i="1" dirty="0">
                <a:latin typeface="Times New Roman" panose="02020603050405020304" pitchFamily="18" charset="0"/>
              </a:rPr>
              <a:t>+x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i="1" dirty="0">
                <a:latin typeface="Times New Roman" panose="02020603050405020304" pitchFamily="18" charset="0"/>
              </a:rPr>
              <a:t>+x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+x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=[1</a:t>
            </a:r>
            <a:r>
              <a:rPr lang="en-US" altLang="zh-CN" i="1" dirty="0">
                <a:latin typeface="Times New Roman" panose="02020603050405020304" pitchFamily="18" charset="0"/>
              </a:rPr>
              <a:t>+(x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+x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)+(x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+x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+x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)+(x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i="1" dirty="0">
                <a:latin typeface="Times New Roman" panose="02020603050405020304" pitchFamily="18" charset="0"/>
              </a:rPr>
              <a:t>+ 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+ 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)+ (x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+ 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)+ 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(1</a:t>
            </a:r>
            <a:r>
              <a:rPr lang="en-US" altLang="zh-CN" i="1" dirty="0">
                <a:latin typeface="Times New Roman" panose="02020603050405020304" pitchFamily="18" charset="0"/>
              </a:rPr>
              <a:t>+x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i="1" dirty="0">
                <a:latin typeface="Times New Roman" panose="02020603050405020304" pitchFamily="18" charset="0"/>
              </a:rPr>
              <a:t>+x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+x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展开式中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次方项为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 x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i="1" dirty="0">
                <a:latin typeface="Times New Roman" panose="02020603050405020304" pitchFamily="18" charset="0"/>
              </a:rPr>
              <a:t>+ x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i="1" dirty="0">
                <a:latin typeface="Times New Roman" panose="02020603050405020304" pitchFamily="18" charset="0"/>
              </a:rPr>
              <a:t>+ 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+ 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2</a:t>
            </a:r>
            <a:r>
              <a:rPr lang="zh-CN" altLang="en-US" i="1" baseline="30000" dirty="0">
                <a:latin typeface="Times New Roman" panose="02020603050405020304" pitchFamily="18" charset="0"/>
              </a:rPr>
              <a:t>　</a:t>
            </a:r>
            <a:r>
              <a:rPr lang="en-US" altLang="zh-CN" i="1" dirty="0">
                <a:latin typeface="Times New Roman" panose="02020603050405020304" pitchFamily="18" charset="0"/>
              </a:rPr>
              <a:t>+ 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+ 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i="1" dirty="0">
                <a:latin typeface="Times New Roman" panose="02020603050405020304" pitchFamily="18" charset="0"/>
              </a:rPr>
              <a:t>+ 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i="1" dirty="0">
                <a:latin typeface="Times New Roman" panose="02020603050405020304" pitchFamily="18" charset="0"/>
              </a:rPr>
              <a:t>+x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i="1" dirty="0">
                <a:latin typeface="Times New Roman" panose="02020603050405020304" pitchFamily="18" charset="0"/>
              </a:rPr>
              <a:t>+ 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+ 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2</a:t>
            </a:r>
            <a:endParaRPr lang="en-US" altLang="zh-CN" i="1" baseline="30000" dirty="0"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其中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项表示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个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3</a:t>
            </a:r>
            <a:r>
              <a:rPr lang="zh-CN" altLang="en-US" dirty="0">
                <a:latin typeface="Times New Roman" panose="02020603050405020304" pitchFamily="18" charset="0"/>
              </a:rPr>
              <a:t>个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;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项表示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个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2</a:t>
            </a:r>
            <a:r>
              <a:rPr lang="zh-CN" altLang="en-US" dirty="0">
                <a:latin typeface="Times New Roman" panose="02020603050405020304" pitchFamily="18" charset="0"/>
              </a:rPr>
              <a:t>个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1</a:t>
            </a:r>
            <a:r>
              <a:rPr lang="zh-CN" altLang="en-US" dirty="0">
                <a:latin typeface="Times New Roman" panose="02020603050405020304" pitchFamily="18" charset="0"/>
              </a:rPr>
              <a:t>个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;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　而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baseline="30000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对应的排列数为</a:t>
            </a:r>
            <a:r>
              <a:rPr lang="en-US" altLang="zh-CN" dirty="0">
                <a:latin typeface="Times New Roman" panose="02020603050405020304" pitchFamily="18" charset="0"/>
              </a:rPr>
              <a:t>4!/(1!3!) ;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对应的排列数为</a:t>
            </a:r>
            <a:r>
              <a:rPr lang="en-US" altLang="zh-CN" dirty="0">
                <a:latin typeface="Times New Roman" panose="02020603050405020304" pitchFamily="18" charset="0"/>
              </a:rPr>
              <a:t>4!/(1!2!1!).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02401" name="Rectangle 1027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468313" y="620713"/>
            <a:ext cx="7924800" cy="936625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zh-CN" altLang="en-US" sz="3600" b="1" dirty="0">
                <a:latin typeface="Times New Roman" panose="02020603050405020304" pitchFamily="18" charset="0"/>
              </a:rPr>
              <a:t>取</a:t>
            </a:r>
            <a:r>
              <a:rPr lang="en-US" altLang="zh-CN" sz="3600" b="1" dirty="0">
                <a:latin typeface="Times New Roman" panose="02020603050405020304" pitchFamily="18" charset="0"/>
              </a:rPr>
              <a:t>4</a:t>
            </a:r>
            <a:r>
              <a:rPr lang="zh-CN" altLang="en-US" sz="3600" b="1" dirty="0">
                <a:latin typeface="Times New Roman" panose="02020603050405020304" pitchFamily="18" charset="0"/>
              </a:rPr>
              <a:t>个元素的排列数为</a:t>
            </a:r>
            <a:r>
              <a:rPr lang="en-US" altLang="zh-CN" sz="3600" dirty="0">
                <a:latin typeface="Times New Roman" panose="02020603050405020304" pitchFamily="18" charset="0"/>
              </a:rPr>
              <a:t>:</a:t>
            </a:r>
            <a:endParaRPr lang="en-US" altLang="zh-CN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02402" name="Object 1028"/>
          <p:cNvGraphicFramePr>
            <a:graphicFrameLocks noChangeAspect="1"/>
          </p:cNvGraphicFramePr>
          <p:nvPr/>
        </p:nvGraphicFramePr>
        <p:xfrm>
          <a:off x="468313" y="1484313"/>
          <a:ext cx="7908925" cy="429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" imgW="2501900" imgH="1295400" progId="Equation.DSMT4">
                  <p:embed/>
                </p:oleObj>
              </mc:Choice>
              <mc:Fallback>
                <p:oleObj name="" r:id="rId1" imgW="2501900" imgH="12954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8313" y="1484313"/>
                        <a:ext cx="7908925" cy="4291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0179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68313" y="404813"/>
            <a:ext cx="7924800" cy="7921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指数型生成函数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:</a:t>
            </a:r>
            <a:endParaRPr kumimoji="1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/>
            </a:pPr>
            <a:endParaRPr kumimoji="1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graphicFrame>
        <p:nvGraphicFramePr>
          <p:cNvPr id="104450" name="Object 1028"/>
          <p:cNvGraphicFramePr>
            <a:graphicFrameLocks noChangeAspect="1"/>
          </p:cNvGraphicFramePr>
          <p:nvPr/>
        </p:nvGraphicFramePr>
        <p:xfrm>
          <a:off x="395288" y="1268413"/>
          <a:ext cx="8280400" cy="288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2" imgW="4036695" imgH="1320165" progId="Equation.DSMT4">
                  <p:embed/>
                </p:oleObj>
              </mc:Choice>
              <mc:Fallback>
                <p:oleObj name="" r:id="rId2" imgW="4036695" imgH="1320165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288" y="1268413"/>
                        <a:ext cx="8280400" cy="2881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027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395288" y="4076700"/>
            <a:ext cx="7621588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取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个的排列数为</a:t>
            </a:r>
            <a:endParaRPr kumimoji="1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endParaRPr kumimoji="1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取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个的排列数为</a:t>
            </a:r>
            <a:endParaRPr kumimoji="1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4452" name="Object 1028"/>
          <p:cNvGraphicFramePr>
            <a:graphicFrameLocks noChangeAspect="1"/>
          </p:cNvGraphicFramePr>
          <p:nvPr/>
        </p:nvGraphicFramePr>
        <p:xfrm>
          <a:off x="3851275" y="4437063"/>
          <a:ext cx="25209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4" imgW="1548765" imgH="393700" progId="Equation.DSMT4">
                  <p:embed/>
                </p:oleObj>
              </mc:Choice>
              <mc:Fallback>
                <p:oleObj name="" r:id="rId4" imgW="1548765" imgH="3937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51275" y="4437063"/>
                        <a:ext cx="252095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Object 1031"/>
          <p:cNvGraphicFramePr>
            <a:graphicFrameLocks noChangeAspect="1"/>
          </p:cNvGraphicFramePr>
          <p:nvPr/>
        </p:nvGraphicFramePr>
        <p:xfrm>
          <a:off x="3851275" y="5556250"/>
          <a:ext cx="2808288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6" imgW="1244600" imgH="393700" progId="Equation.DSMT4">
                  <p:embed/>
                </p:oleObj>
              </mc:Choice>
              <mc:Fallback>
                <p:oleObj name="" r:id="rId6" imgW="1244600" imgH="393700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51275" y="5556250"/>
                        <a:ext cx="2808288" cy="884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06497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250825" y="188913"/>
            <a:ext cx="8569325" cy="5761037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buNone/>
            </a:pPr>
            <a:r>
              <a:rPr lang="en-US" altLang="zh-CN" sz="3600" b="1" dirty="0">
                <a:latin typeface="微软雅黑" panose="020B0503020204020204" charset="-122"/>
                <a:ea typeface="微软雅黑" panose="020B0503020204020204" charset="-122"/>
              </a:rPr>
              <a:t>7.2 </a:t>
            </a:r>
            <a:r>
              <a:rPr lang="zh-CN" altLang="en-US" sz="3600" b="1" dirty="0">
                <a:latin typeface="微软雅黑" panose="020B0503020204020204" charset="-122"/>
                <a:ea typeface="微软雅黑" panose="020B0503020204020204" charset="-122"/>
              </a:rPr>
              <a:t>指数型生成函数</a:t>
            </a:r>
            <a:endParaRPr lang="en-US" altLang="zh-CN" sz="3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微软雅黑" panose="020B0503020204020204" charset="-122"/>
              </a:rPr>
              <a:t>定义</a:t>
            </a:r>
            <a:r>
              <a:rPr lang="en-US" altLang="zh-CN" sz="3600" b="1" dirty="0">
                <a:latin typeface="Times New Roman" panose="02020603050405020304" pitchFamily="18" charset="0"/>
                <a:ea typeface="微软雅黑" panose="020B0503020204020204" charset="-122"/>
              </a:rPr>
              <a:t>7.2</a:t>
            </a:r>
            <a:r>
              <a:rPr lang="en-US" altLang="zh-CN" sz="3600" dirty="0">
                <a:latin typeface="Times New Roman" panose="02020603050405020304" pitchFamily="18" charset="0"/>
                <a:ea typeface="微软雅黑" panose="020B0503020204020204" charset="-122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charset="-122"/>
              </a:rPr>
              <a:t>a</a:t>
            </a:r>
            <a:r>
              <a:rPr lang="en-US" altLang="zh-CN" i="1" baseline="-30000" dirty="0">
                <a:latin typeface="Times New Roman" panose="02020603050405020304" pitchFamily="18" charset="0"/>
                <a:ea typeface="微软雅黑" panose="020B0503020204020204" charset="-122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charset="-122"/>
              </a:rPr>
              <a:t>, a</a:t>
            </a:r>
            <a:r>
              <a:rPr lang="en-US" altLang="zh-CN" i="1" baseline="-30000" dirty="0">
                <a:latin typeface="Times New Roman" panose="02020603050405020304" pitchFamily="18" charset="0"/>
                <a:ea typeface="微软雅黑" panose="020B0503020204020204" charset="-122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charset="-12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charset="-122"/>
                <a:sym typeface="Symbol" panose="05050102010706020507" pitchFamily="18" charset="2"/>
              </a:rPr>
              <a:t>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charset="-122"/>
              </a:rPr>
              <a:t>, a</a:t>
            </a:r>
            <a:r>
              <a:rPr lang="en-US" altLang="zh-CN" i="1" baseline="-30000" dirty="0">
                <a:latin typeface="Times New Roman" panose="02020603050405020304" pitchFamily="18" charset="0"/>
                <a:ea typeface="微软雅黑" panose="020B0503020204020204" charset="-122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charset="-12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charset="-122"/>
                <a:sym typeface="Symbol" panose="05050102010706020507" pitchFamily="18" charset="2"/>
              </a:rPr>
              <a:t>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是一个数列，构造形式幂级数</a:t>
            </a:r>
            <a:endParaRPr lang="zh-CN" altLang="en-US" dirty="0">
              <a:latin typeface="Times New Roman" panose="02020603050405020304" pitchFamily="18" charset="0"/>
              <a:ea typeface="微软雅黑" panose="020B0503020204020204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zh-CN" altLang="en-US" sz="3600" dirty="0">
              <a:latin typeface="Times New Roman" panose="02020603050405020304" pitchFamily="18" charset="0"/>
              <a:ea typeface="微软雅黑" panose="020B0503020204020204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3600" dirty="0"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称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charset="-122"/>
              </a:rPr>
              <a:t>f(x)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是数列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charset="-122"/>
              </a:rPr>
              <a:t>a</a:t>
            </a:r>
            <a:r>
              <a:rPr lang="en-US" altLang="zh-CN" i="1" baseline="-30000" dirty="0">
                <a:latin typeface="Times New Roman" panose="02020603050405020304" pitchFamily="18" charset="0"/>
                <a:ea typeface="微软雅黑" panose="020B0503020204020204" charset="-122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charset="-122"/>
              </a:rPr>
              <a:t>,a</a:t>
            </a:r>
            <a:r>
              <a:rPr lang="en-US" altLang="zh-CN" i="1" baseline="-30000" dirty="0">
                <a:latin typeface="Times New Roman" panose="02020603050405020304" pitchFamily="18" charset="0"/>
                <a:ea typeface="微软雅黑" panose="020B0503020204020204" charset="-122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charset="-122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charset="-122"/>
                <a:sym typeface="Symbol" panose="05050102010706020507" pitchFamily="18" charset="2"/>
              </a:rPr>
              <a:t>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charset="-122"/>
              </a:rPr>
              <a:t>,a</a:t>
            </a:r>
            <a:r>
              <a:rPr lang="en-US" altLang="zh-CN" i="1" baseline="-30000" dirty="0">
                <a:latin typeface="Times New Roman" panose="02020603050405020304" pitchFamily="18" charset="0"/>
                <a:ea typeface="微软雅黑" panose="020B0503020204020204" charset="-122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charset="-122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charset="-122"/>
                <a:sym typeface="Symbol" panose="05050102010706020507" pitchFamily="18" charset="2"/>
              </a:rPr>
              <a:t>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的指数型生成函数。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b="1" dirty="0">
                <a:ea typeface="微软雅黑" panose="020B0503020204020204" charset="-122"/>
              </a:rPr>
              <a:t>例</a:t>
            </a:r>
            <a:r>
              <a:rPr lang="zh-CN" altLang="en-US" dirty="0">
                <a:ea typeface="微软雅黑" panose="020B0503020204020204" charset="-122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数列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</a:rPr>
              <a:t>1, 1, ……, 1, ……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的指数型生成函数为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</a:rPr>
              <a:t>:</a:t>
            </a:r>
            <a:endParaRPr lang="en-US" altLang="zh-CN" dirty="0">
              <a:latin typeface="Times New Roman" panose="02020603050405020304" pitchFamily="18" charset="0"/>
              <a:ea typeface="微软雅黑" panose="020B0503020204020204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zh-CN" altLang="en-US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106498" name="Object 4"/>
          <p:cNvGraphicFramePr>
            <a:graphicFrameLocks noChangeAspect="1"/>
          </p:cNvGraphicFramePr>
          <p:nvPr/>
        </p:nvGraphicFramePr>
        <p:xfrm>
          <a:off x="971550" y="2708275"/>
          <a:ext cx="76327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" imgW="3263900" imgH="393700" progId="Equation.DSMT4">
                  <p:embed/>
                </p:oleObj>
              </mc:Choice>
              <mc:Fallback>
                <p:oleObj name="" r:id="rId1" imgW="3263900" imgH="3937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2708275"/>
                        <a:ext cx="7632700" cy="1012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9" name="Object 5"/>
          <p:cNvGraphicFramePr>
            <a:graphicFrameLocks noChangeAspect="1"/>
          </p:cNvGraphicFramePr>
          <p:nvPr/>
        </p:nvGraphicFramePr>
        <p:xfrm>
          <a:off x="1476375" y="5445125"/>
          <a:ext cx="38100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3" imgW="1497965" imgH="444500" progId="Equation.DSMT4">
                  <p:embed/>
                </p:oleObj>
              </mc:Choice>
              <mc:Fallback>
                <p:oleObj name="" r:id="rId3" imgW="1497965" imgH="4445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6375" y="5445125"/>
                        <a:ext cx="3810000" cy="1130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08545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250825" y="333375"/>
            <a:ext cx="8642350" cy="6143625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定理</a:t>
            </a:r>
            <a:r>
              <a:rPr lang="en-US" altLang="zh-CN" sz="3600" b="1" dirty="0">
                <a:latin typeface="宋体" panose="02010600030101010101" pitchFamily="2" charset="-122"/>
              </a:rPr>
              <a:t>7.2</a:t>
            </a:r>
            <a:r>
              <a:rPr lang="zh-CN" altLang="en-US" sz="3600" dirty="0">
                <a:latin typeface="宋体" panose="02010600030101010101" pitchFamily="2" charset="-122"/>
              </a:rPr>
              <a:t>：设</a:t>
            </a:r>
            <a:r>
              <a:rPr lang="en-US" altLang="zh-CN" sz="3600" i="1" dirty="0">
                <a:latin typeface="Times New Roman" panose="02020603050405020304" pitchFamily="18" charset="0"/>
              </a:rPr>
              <a:t>a</a:t>
            </a:r>
            <a:r>
              <a:rPr lang="en-US" altLang="zh-CN" sz="3600" i="1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sz="3600" i="1" dirty="0">
                <a:latin typeface="Times New Roman" panose="02020603050405020304" pitchFamily="18" charset="0"/>
              </a:rPr>
              <a:t>, b</a:t>
            </a:r>
            <a:r>
              <a:rPr lang="en-US" altLang="zh-CN" sz="3600" i="1" baseline="-30000" dirty="0">
                <a:latin typeface="Times New Roman" panose="02020603050405020304" pitchFamily="18" charset="0"/>
              </a:rPr>
              <a:t>n</a:t>
            </a:r>
            <a:r>
              <a:rPr lang="zh-CN" altLang="en-US" sz="3600" dirty="0">
                <a:latin typeface="宋体" panose="02010600030101010101" pitchFamily="2" charset="-122"/>
              </a:rPr>
              <a:t>的指数生成函数分别为</a:t>
            </a:r>
            <a:r>
              <a:rPr lang="en-US" altLang="zh-CN" sz="3600" i="1" dirty="0">
                <a:latin typeface="Times New Roman" panose="02020603050405020304" pitchFamily="18" charset="0"/>
              </a:rPr>
              <a:t>f</a:t>
            </a:r>
            <a:r>
              <a:rPr lang="en-US" altLang="zh-CN" sz="3600" i="1" baseline="-30000" dirty="0">
                <a:latin typeface="Times New Roman" panose="02020603050405020304" pitchFamily="18" charset="0"/>
              </a:rPr>
              <a:t>e</a:t>
            </a:r>
            <a:r>
              <a:rPr lang="en-US" altLang="zh-CN" sz="3600" i="1" dirty="0">
                <a:latin typeface="Times New Roman" panose="02020603050405020304" pitchFamily="18" charset="0"/>
              </a:rPr>
              <a:t>(x)</a:t>
            </a:r>
            <a:r>
              <a:rPr lang="zh-CN" altLang="en-US" sz="3600" dirty="0">
                <a:latin typeface="宋体" panose="02010600030101010101" pitchFamily="2" charset="-122"/>
              </a:rPr>
              <a:t>和</a:t>
            </a:r>
            <a:r>
              <a:rPr lang="en-US" altLang="zh-CN" sz="3600" i="1" dirty="0">
                <a:latin typeface="Times New Roman" panose="02020603050405020304" pitchFamily="18" charset="0"/>
              </a:rPr>
              <a:t>g</a:t>
            </a:r>
            <a:r>
              <a:rPr lang="en-US" altLang="zh-CN" sz="3600" i="1" baseline="-30000" dirty="0">
                <a:latin typeface="Times New Roman" panose="02020603050405020304" pitchFamily="18" charset="0"/>
              </a:rPr>
              <a:t>e</a:t>
            </a:r>
            <a:r>
              <a:rPr lang="en-US" altLang="zh-CN" sz="3600" i="1" dirty="0">
                <a:latin typeface="Times New Roman" panose="02020603050405020304" pitchFamily="18" charset="0"/>
              </a:rPr>
              <a:t>(x)</a:t>
            </a:r>
            <a:r>
              <a:rPr lang="zh-CN" altLang="en-US" sz="3600" dirty="0">
                <a:latin typeface="宋体" panose="02010600030101010101" pitchFamily="2" charset="-122"/>
              </a:rPr>
              <a:t>，则：</a:t>
            </a:r>
            <a:endParaRPr lang="zh-CN" altLang="en-US" sz="3600" dirty="0">
              <a:latin typeface="宋体" panose="02010600030101010101" pitchFamily="2" charset="-122"/>
            </a:endParaRPr>
          </a:p>
          <a:p>
            <a:pPr marL="0" indent="0" eaLnBrk="1" hangingPunct="1"/>
            <a:endParaRPr lang="zh-CN" altLang="en-US" sz="3600" dirty="0">
              <a:latin typeface="宋体" panose="02010600030101010101" pitchFamily="2" charset="-122"/>
            </a:endParaRPr>
          </a:p>
          <a:p>
            <a:pPr marL="0" indent="0" eaLnBrk="1" hangingPunct="1"/>
            <a:endParaRPr lang="zh-CN" altLang="en-US" sz="3600" dirty="0">
              <a:latin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en-US" sz="3600" dirty="0">
                <a:latin typeface="宋体" panose="02010600030101010101" pitchFamily="2" charset="-122"/>
              </a:rPr>
              <a:t>其中</a:t>
            </a:r>
            <a:endParaRPr lang="zh-CN" altLang="en-US" sz="3600" dirty="0">
              <a:latin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en-US" sz="3600" dirty="0">
                <a:latin typeface="宋体" panose="02010600030101010101" pitchFamily="2" charset="-122"/>
              </a:rPr>
              <a:t>  </a:t>
            </a:r>
            <a:endParaRPr lang="zh-CN" altLang="en-US" sz="3600" dirty="0">
              <a:latin typeface="宋体" panose="02010600030101010101" pitchFamily="2" charset="-122"/>
            </a:endParaRPr>
          </a:p>
        </p:txBody>
      </p:sp>
      <p:graphicFrame>
        <p:nvGraphicFramePr>
          <p:cNvPr id="108546" name="Object 4"/>
          <p:cNvGraphicFramePr>
            <a:graphicFrameLocks noChangeAspect="1"/>
          </p:cNvGraphicFramePr>
          <p:nvPr/>
        </p:nvGraphicFramePr>
        <p:xfrm>
          <a:off x="2700338" y="2349500"/>
          <a:ext cx="4284662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" imgW="1587500" imgH="419100" progId="Equation.DSMT4">
                  <p:embed/>
                </p:oleObj>
              </mc:Choice>
              <mc:Fallback>
                <p:oleObj name="" r:id="rId1" imgW="1587500" imgH="4191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00338" y="2349500"/>
                        <a:ext cx="4284662" cy="1223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7" name="Object 5"/>
          <p:cNvGraphicFramePr>
            <a:graphicFrameLocks noChangeAspect="1"/>
          </p:cNvGraphicFramePr>
          <p:nvPr/>
        </p:nvGraphicFramePr>
        <p:xfrm>
          <a:off x="2124075" y="4508500"/>
          <a:ext cx="561657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3" imgW="1497965" imgH="292100" progId="Equation.DSMT4">
                  <p:embed/>
                </p:oleObj>
              </mc:Choice>
              <mc:Fallback>
                <p:oleObj name="" r:id="rId3" imgW="1497965" imgH="292100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4075" y="4508500"/>
                        <a:ext cx="5616575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6323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23850" y="404813"/>
            <a:ext cx="8496300" cy="56149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用指数型生成函数来解决多重集的排列问题</a:t>
            </a:r>
            <a:endParaRPr kumimoji="1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定理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7.3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：设有限多重集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S=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28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·a</a:t>
            </a:r>
            <a:r>
              <a:rPr kumimoji="1" lang="en-US" altLang="zh-CN" sz="28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n</a:t>
            </a:r>
            <a:r>
              <a:rPr kumimoji="1" lang="en-US" altLang="zh-CN" sz="28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·a</a:t>
            </a:r>
            <a:r>
              <a:rPr kumimoji="1" lang="en-US" altLang="zh-CN" sz="28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…, </a:t>
            </a:r>
            <a:r>
              <a:rPr kumimoji="1" lang="en-US" altLang="zh-CN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2800" b="0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en-US" altLang="zh-CN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·a</a:t>
            </a:r>
            <a:r>
              <a:rPr kumimoji="1" lang="en-US" altLang="zh-CN" sz="2800" b="0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，且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n=n</a:t>
            </a:r>
            <a:r>
              <a:rPr kumimoji="1" lang="en-US" altLang="zh-CN" sz="28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+n</a:t>
            </a:r>
            <a:r>
              <a:rPr kumimoji="1" lang="en-US" altLang="zh-CN" sz="28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+…+</a:t>
            </a:r>
            <a:r>
              <a:rPr kumimoji="1" lang="en-US" altLang="zh-CN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2800" b="0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，对任意的非负整数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kumimoji="1" lang="en-US" altLang="zh-CN" sz="28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排列数，则数列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kumimoji="1" lang="en-US" altLang="zh-CN" sz="28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的指数型生成函数为：</a:t>
            </a: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=g</a:t>
            </a:r>
            <a:r>
              <a:rPr kumimoji="1" lang="en-US" altLang="zh-CN" sz="28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28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(x)·g</a:t>
            </a:r>
            <a:r>
              <a:rPr kumimoji="1" lang="en-US" altLang="zh-CN" sz="28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28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(x)·…·</a:t>
            </a:r>
            <a:r>
              <a:rPr kumimoji="1" lang="en-US" altLang="zh-CN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kumimoji="1" lang="en-US" altLang="zh-CN" sz="2800" b="0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nk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(x)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，其中</a:t>
            </a: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kumimoji="1" lang="en-US" altLang="zh-CN" sz="2800" b="0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+x+ x</a:t>
            </a:r>
            <a:r>
              <a:rPr kumimoji="1" lang="en-US" altLang="zh-CN" sz="28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/2! + …+</a:t>
            </a:r>
            <a:r>
              <a:rPr kumimoji="1" lang="en-US" altLang="zh-CN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en-US" altLang="zh-CN" sz="2800" b="0" i="1" u="none" strike="noStrike" kern="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</a:t>
            </a:r>
            <a:r>
              <a:rPr kumimoji="1" lang="en-US" altLang="zh-CN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2800" b="0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!, </a:t>
            </a:r>
            <a:r>
              <a:rPr kumimoji="1" lang="en-US" altLang="zh-CN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1,2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,…,k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 </a:t>
            </a: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证明：</a:t>
            </a:r>
            <a:r>
              <a:rPr kumimoji="1" lang="zh-CN" alt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考察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</a:t>
            </a:r>
            <a:r>
              <a:rPr kumimoji="1" lang="en-US" altLang="zh-CN" sz="28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n1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(x)·g</a:t>
            </a:r>
            <a:r>
              <a:rPr kumimoji="1" lang="en-US" altLang="zh-CN" sz="28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n2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(x)·…·</a:t>
            </a:r>
            <a:r>
              <a:rPr kumimoji="1" lang="en-US" altLang="zh-CN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</a:t>
            </a:r>
            <a:r>
              <a:rPr kumimoji="1" lang="en-US" altLang="zh-CN" sz="2800" b="0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nk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(x)</a:t>
            </a:r>
            <a:r>
              <a:rPr kumimoji="1" lang="zh-CN" alt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的展开式，</a:t>
            </a:r>
            <a:r>
              <a:rPr kumimoji="1" lang="en-US" altLang="zh-CN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1" lang="en-US" altLang="zh-CN" sz="2800" b="0" i="1" u="none" strike="noStrike" kern="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项必为下述项之和</a:t>
            </a: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endParaRPr kumimoji="1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其中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</a:t>
            </a:r>
            <a:r>
              <a:rPr kumimoji="1" lang="en-US" altLang="zh-CN" sz="28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+m</a:t>
            </a:r>
            <a:r>
              <a:rPr kumimoji="1" lang="en-US" altLang="zh-CN" sz="28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+……+</a:t>
            </a:r>
            <a:r>
              <a:rPr kumimoji="1" lang="en-US" altLang="zh-CN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</a:t>
            </a:r>
            <a:r>
              <a:rPr kumimoji="1" lang="en-US" altLang="zh-CN" sz="2800" b="0" i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k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=r, 0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m</a:t>
            </a:r>
            <a:r>
              <a:rPr kumimoji="1" lang="en-US" altLang="zh-CN" sz="28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i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n</a:t>
            </a:r>
            <a:r>
              <a:rPr kumimoji="1" lang="en-US" altLang="zh-CN" sz="28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i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1" lang="en-US" altLang="zh-CN" sz="2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=1, 2, …, k.</a:t>
            </a:r>
            <a:r>
              <a:rPr kumimoji="1" lang="zh-CN" alt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而</a:t>
            </a:r>
            <a:endParaRPr kumimoji="1" lang="en-US" altLang="zh-CN" sz="28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endParaRPr kumimoji="1" lang="en-US" altLang="zh-CN" sz="28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1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10594" name="Object 4"/>
          <p:cNvGraphicFramePr>
            <a:graphicFrameLocks noChangeAspect="1"/>
          </p:cNvGraphicFramePr>
          <p:nvPr/>
        </p:nvGraphicFramePr>
        <p:xfrm>
          <a:off x="2916238" y="3727450"/>
          <a:ext cx="35274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" imgW="1168400" imgH="457200" progId="Equation.DSMT4">
                  <p:embed/>
                </p:oleObj>
              </mc:Choice>
              <mc:Fallback>
                <p:oleObj name="" r:id="rId1" imgW="1168400" imgH="457200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16238" y="3727450"/>
                        <a:ext cx="3527425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5" name="Object 5"/>
          <p:cNvGraphicFramePr>
            <a:graphicFrameLocks noChangeAspect="1"/>
          </p:cNvGraphicFramePr>
          <p:nvPr/>
        </p:nvGraphicFramePr>
        <p:xfrm>
          <a:off x="1187450" y="5229225"/>
          <a:ext cx="5976938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3" imgW="2209800" imgH="457200" progId="Equation.DSMT4">
                  <p:embed/>
                </p:oleObj>
              </mc:Choice>
              <mc:Fallback>
                <p:oleObj name="" r:id="rId3" imgW="2209800" imgH="457200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450" y="5229225"/>
                        <a:ext cx="5976938" cy="1231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9459" name="Rectangle 2051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50825" y="260350"/>
            <a:ext cx="8971280" cy="59055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另一方面：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(1+x)</a:t>
            </a:r>
            <a:r>
              <a:rPr kumimoji="1" lang="en-US" altLang="zh-CN" sz="2400" b="1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(1+x)</a:t>
            </a:r>
            <a:r>
              <a:rPr kumimoji="1" lang="en-US" altLang="zh-CN" sz="2400" b="1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=(1+x)</a:t>
            </a:r>
            <a:r>
              <a:rPr kumimoji="1" lang="en-US" altLang="zh-CN" sz="2400" b="1" i="0" u="none" strike="noStrike" kern="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m+n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左式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=[C(m, 0)+C(m, 1)x+…+C(m, m)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en-US" altLang="zh-CN" sz="2400" b="1" i="0" u="none" strike="noStrike" kern="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[C(n, 0)+C(n, 1)x+…+C(n, n)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en-US" altLang="zh-CN" sz="2400" b="1" i="0" u="none" strike="noStrike" kern="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右式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[C(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m+n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0)+C(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m+n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1)x+……+ C(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m+n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m+n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en-US" altLang="zh-CN" sz="2400" b="1" i="0" u="none" strike="noStrike" kern="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m+n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展开左式，得：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C(m, 0)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C(n, 0)+[C(m, 1)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C(n, 0)+ C(m, 0)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C(n, 1)]x+ [C(m, 2)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C(n, 0)+ C(m, 1)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C(n, 1)+C(m, 0)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C(n, 2)]x</a:t>
            </a:r>
            <a:r>
              <a:rPr kumimoji="1" lang="en-US" altLang="zh-CN" sz="2200" b="1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+…+C(m, m)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C(n, n)</a:t>
            </a:r>
            <a:r>
              <a:rPr kumimoji="1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en-US" altLang="zh-CN" sz="2200" b="1" i="0" u="none" strike="noStrike" kern="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m+n</a:t>
            </a:r>
            <a:endParaRPr kumimoji="1" lang="en-US" altLang="zh-CN" sz="2200" b="1" i="0" u="none" strike="noStrike" kern="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比较对应项的系数，得：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C(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m+n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1)=C(m, 1)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C(n, 0)+ C(m, 0)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C(n, 1)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C(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m+n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2)= C(m, 2)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C(n, 0)+ C(m, 1)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C(n, 1)+ C(m, 0)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C(n, 2)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　　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……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一般有</a:t>
            </a:r>
            <a:r>
              <a:rPr kumimoji="1" lang="en-US" altLang="zh-CN" sz="2400" b="1" i="1" u="sng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Vandermonde</a:t>
            </a:r>
            <a:r>
              <a:rPr kumimoji="1" lang="zh-CN" altLang="en-US" sz="2400" b="1" i="1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恒等式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C(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m+n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r)=C(m, 0)C(n, r)+C(m, 1)C(n, r-1)+…+C(m, r)C(n, 0)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12641" name="Rectangle 3" descr="Rectangle: Click to edit Master text styles&#13;&#10;Second level&#13;&#10;Third level&#13;&#10;Fourth level&#13;&#10;Fifth level"/>
          <p:cNvSpPr>
            <a:spLocks noGrp="1"/>
          </p:cNvSpPr>
          <p:nvPr>
            <p:ph type="body" sz="half" idx="1"/>
          </p:nvPr>
        </p:nvSpPr>
        <p:spPr>
          <a:xfrm>
            <a:off x="395288" y="333375"/>
            <a:ext cx="8342312" cy="6524625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所以在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的展开式中      的系数是</a:t>
            </a:r>
            <a:r>
              <a:rPr lang="en-US" altLang="zh-CN" b="1" dirty="0"/>
              <a:t>:</a:t>
            </a:r>
            <a:endParaRPr lang="en-US" altLang="zh-CN" sz="2800" b="1" dirty="0"/>
          </a:p>
        </p:txBody>
      </p:sp>
      <p:graphicFrame>
        <p:nvGraphicFramePr>
          <p:cNvPr id="112642" name="Object 7" descr="Rectangle: Click to edit Master text styles&#13;&#10;Second level&#13;&#10;Third level&#13;&#10;Fourth level&#13;&#10;Fifth level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356100" y="333375"/>
          <a:ext cx="6477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" imgW="215900" imgH="419100" progId="Equation.DSMT4">
                  <p:embed/>
                </p:oleObj>
              </mc:Choice>
              <mc:Fallback>
                <p:oleObj name="" r:id="rId1" imgW="215900" imgH="4191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56100" y="333375"/>
                        <a:ext cx="647700" cy="6445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3" name="Object 10"/>
          <p:cNvGraphicFramePr>
            <a:graphicFrameLocks noChangeAspect="1"/>
          </p:cNvGraphicFramePr>
          <p:nvPr/>
        </p:nvGraphicFramePr>
        <p:xfrm>
          <a:off x="3924300" y="1125538"/>
          <a:ext cx="2359025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3" imgW="1282065" imgH="431800" progId="Equation.DSMT4">
                  <p:embed/>
                </p:oleObj>
              </mc:Choice>
              <mc:Fallback>
                <p:oleObj name="" r:id="rId3" imgW="1282065" imgH="4318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4300" y="1125538"/>
                        <a:ext cx="2359025" cy="839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4" name="Rectangle 2051" descr="Rectangle: Click to edit Master text styles&#10;Second level&#10;Third level&#10;Fourth level&#10;Fifth level"/>
          <p:cNvSpPr txBox="1"/>
          <p:nvPr/>
        </p:nvSpPr>
        <p:spPr>
          <a:xfrm>
            <a:off x="323850" y="2060575"/>
            <a:ext cx="8569325" cy="4149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hlink"/>
              </a:buClr>
              <a:buSzPct val="110000"/>
            </a:pPr>
            <a:r>
              <a:rPr lang="zh-CN" altLang="en-US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这里求和是对方程</a:t>
            </a:r>
            <a:r>
              <a:rPr lang="en-US" altLang="zh-CN" sz="3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30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+m</a:t>
            </a:r>
            <a:r>
              <a:rPr lang="en-US" altLang="zh-CN" sz="30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+……+</a:t>
            </a:r>
            <a:r>
              <a:rPr lang="en-US" altLang="zh-CN" sz="30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3000" b="1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=r, 0</a:t>
            </a:r>
            <a:r>
              <a:rPr lang="en-US" altLang="zh-CN" sz="3000" b="1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m</a:t>
            </a:r>
            <a:r>
              <a:rPr lang="en-US" altLang="zh-CN" sz="30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000" b="1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n</a:t>
            </a:r>
            <a:r>
              <a:rPr lang="en-US" altLang="zh-CN" sz="30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0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1, 2</a:t>
            </a:r>
            <a:r>
              <a:rPr lang="en-US" altLang="zh-CN" sz="3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, …, k.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的一切非负整数解进行求和的。又因为对固定的</a:t>
            </a:r>
            <a:r>
              <a:rPr lang="en-US" altLang="zh-CN" sz="3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3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3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3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3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r>
              <a:rPr lang="zh-CN" altLang="en-US" sz="3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0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3000" b="1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                             就是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3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元子集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3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3000" b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·x</a:t>
            </a:r>
            <a:r>
              <a:rPr lang="en-US" altLang="zh-CN" sz="3000" b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, m</a:t>
            </a:r>
            <a:r>
              <a:rPr lang="en-US" altLang="zh-CN" sz="3000" b="1" i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·x</a:t>
            </a:r>
            <a:r>
              <a:rPr lang="en-US" altLang="zh-CN" sz="3000" b="1" i="1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, …, </a:t>
            </a:r>
            <a:r>
              <a:rPr lang="en-US" altLang="zh-CN" sz="30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3000" b="1" i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0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·x</a:t>
            </a:r>
            <a:r>
              <a:rPr lang="en-US" altLang="zh-CN" sz="3000" b="1" i="1" baseline="-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en-US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的全排列数。</a:t>
            </a:r>
            <a:endParaRPr lang="zh-CN" altLang="en-US" sz="3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hlink"/>
              </a:buClr>
              <a:buSzPct val="110000"/>
            </a:pPr>
            <a:r>
              <a:rPr lang="zh-CN" altLang="en-US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故</a:t>
            </a:r>
            <a:r>
              <a:rPr lang="en-US" altLang="zh-CN" sz="30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000" b="1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就是</a:t>
            </a:r>
            <a:r>
              <a:rPr lang="en-US" altLang="zh-CN" sz="3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的所有</a:t>
            </a:r>
            <a:r>
              <a:rPr lang="en-US" altLang="zh-CN" sz="3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元子集的全排列数之和，即</a:t>
            </a:r>
            <a:r>
              <a:rPr lang="en-US" altLang="zh-CN" sz="3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3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r-</a:t>
            </a:r>
            <a:r>
              <a:rPr lang="zh-CN" altLang="en-US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排列数。所以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g(x)</a:t>
            </a:r>
            <a:r>
              <a:rPr lang="zh-CN" altLang="en-US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的展开式中        的系数</a:t>
            </a:r>
            <a:r>
              <a:rPr lang="en-US" altLang="zh-CN" sz="30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000" b="1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就是多重集</a:t>
            </a:r>
            <a:r>
              <a:rPr lang="en-US" altLang="zh-CN" sz="3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3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r-</a:t>
            </a:r>
            <a:r>
              <a:rPr lang="zh-CN" altLang="en-US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排列数</a:t>
            </a:r>
            <a:r>
              <a:rPr lang="zh-CN" altLang="en-US" sz="3000" b="1" dirty="0">
                <a:latin typeface="Tahoma" panose="020B0604030504040204" pitchFamily="34" charset="0"/>
                <a:ea typeface="宋体" panose="02010600030101010101" pitchFamily="2" charset="-122"/>
              </a:rPr>
              <a:t>。</a:t>
            </a:r>
            <a:endParaRPr lang="zh-CN" altLang="en-US" sz="3000" b="1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2645" name="Object 2052" descr="Rectangle: Click to edit Master text styles&#13;&#10;Second level&#13;&#10;Third level&#13;&#10;Fourth level&#13;&#10;Fifth level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940425" y="3213100"/>
          <a:ext cx="21590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5" imgW="939165" imgH="431800" progId="Equation.DSMT4">
                  <p:embed/>
                </p:oleObj>
              </mc:Choice>
              <mc:Fallback>
                <p:oleObj name="" r:id="rId5" imgW="939165" imgH="4318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40425" y="3213100"/>
                        <a:ext cx="2159000" cy="5762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6" name="Object 2055"/>
          <p:cNvGraphicFramePr>
            <a:graphicFrameLocks noChangeAspect="1"/>
          </p:cNvGraphicFramePr>
          <p:nvPr/>
        </p:nvGraphicFramePr>
        <p:xfrm>
          <a:off x="5580063" y="5013325"/>
          <a:ext cx="7524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7" imgW="215900" imgH="419100" progId="Equation.DSMT4">
                  <p:embed/>
                </p:oleObj>
              </mc:Choice>
              <mc:Fallback>
                <p:oleObj name="" r:id="rId7" imgW="215900" imgH="41910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80063" y="5013325"/>
                        <a:ext cx="752475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14689" name="Rectangle 1027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323850" y="260350"/>
            <a:ext cx="8496300" cy="6408738"/>
          </a:xfrm>
        </p:spPr>
        <p:txBody>
          <a:bodyPr vert="horz" wrap="square" lIns="91440" tIns="45720" rIns="91440" bIns="45720" anchor="t" anchorCtr="0"/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zh-CN" altLang="en-US" sz="3600" b="1" dirty="0">
                <a:latin typeface="Times New Roman" panose="02020603050405020304" pitchFamily="18" charset="0"/>
              </a:rPr>
              <a:t>例</a:t>
            </a:r>
            <a:r>
              <a:rPr lang="en-US" altLang="zh-CN" sz="3600" b="1" dirty="0">
                <a:latin typeface="Times New Roman" panose="02020603050405020304" pitchFamily="18" charset="0"/>
              </a:rPr>
              <a:t>7.5</a:t>
            </a:r>
            <a:r>
              <a:rPr lang="zh-CN" altLang="en-US" sz="3600" dirty="0">
                <a:latin typeface="Times New Roman" panose="02020603050405020304" pitchFamily="18" charset="0"/>
              </a:rPr>
              <a:t>：设有</a:t>
            </a:r>
            <a:r>
              <a:rPr lang="en-US" altLang="zh-CN" sz="3600" dirty="0">
                <a:latin typeface="Times New Roman" panose="02020603050405020304" pitchFamily="18" charset="0"/>
              </a:rPr>
              <a:t>6</a:t>
            </a:r>
            <a:r>
              <a:rPr lang="zh-CN" altLang="en-US" sz="3600" dirty="0">
                <a:latin typeface="Times New Roman" panose="02020603050405020304" pitchFamily="18" charset="0"/>
              </a:rPr>
              <a:t>个数字，其中 </a:t>
            </a:r>
            <a:r>
              <a:rPr lang="en-US" altLang="zh-CN" sz="3600" dirty="0">
                <a:latin typeface="Times New Roman" panose="02020603050405020304" pitchFamily="18" charset="0"/>
              </a:rPr>
              <a:t>3 </a:t>
            </a:r>
            <a:r>
              <a:rPr lang="zh-CN" altLang="en-US" sz="3600" dirty="0">
                <a:latin typeface="Times New Roman" panose="02020603050405020304" pitchFamily="18" charset="0"/>
              </a:rPr>
              <a:t>个数字 </a:t>
            </a:r>
            <a:r>
              <a:rPr lang="en-US" altLang="zh-CN" sz="3600" dirty="0">
                <a:latin typeface="Times New Roman" panose="02020603050405020304" pitchFamily="18" charset="0"/>
              </a:rPr>
              <a:t>1, 2</a:t>
            </a:r>
            <a:r>
              <a:rPr lang="zh-CN" altLang="en-US" sz="3600" dirty="0">
                <a:latin typeface="Times New Roman" panose="02020603050405020304" pitchFamily="18" charset="0"/>
              </a:rPr>
              <a:t>个数字</a:t>
            </a:r>
            <a:r>
              <a:rPr lang="en-US" altLang="zh-CN" sz="3600" dirty="0">
                <a:latin typeface="Times New Roman" panose="02020603050405020304" pitchFamily="18" charset="0"/>
              </a:rPr>
              <a:t>6, 1</a:t>
            </a:r>
            <a:r>
              <a:rPr lang="zh-CN" altLang="en-US" sz="3600" dirty="0">
                <a:latin typeface="Times New Roman" panose="02020603050405020304" pitchFamily="18" charset="0"/>
              </a:rPr>
              <a:t>个数字</a:t>
            </a:r>
            <a:r>
              <a:rPr lang="en-US" altLang="zh-CN" sz="3600" dirty="0">
                <a:latin typeface="Times New Roman" panose="02020603050405020304" pitchFamily="18" charset="0"/>
              </a:rPr>
              <a:t>8</a:t>
            </a:r>
            <a:r>
              <a:rPr lang="zh-CN" altLang="en-US" sz="3600" dirty="0">
                <a:latin typeface="Times New Roman" panose="02020603050405020304" pitchFamily="18" charset="0"/>
              </a:rPr>
              <a:t>，问能组成多少个四位数</a:t>
            </a:r>
            <a:r>
              <a:rPr lang="en-US" altLang="zh-CN" sz="3600" dirty="0">
                <a:latin typeface="Times New Roman" panose="02020603050405020304" pitchFamily="18" charset="0"/>
              </a:rPr>
              <a:t>?</a:t>
            </a:r>
            <a:endParaRPr lang="en-US" altLang="zh-CN" sz="3600" dirty="0">
              <a:latin typeface="Times New Roman" panose="02020603050405020304" pitchFamily="18" charset="0"/>
            </a:endParaRPr>
          </a:p>
          <a:p>
            <a:pPr marL="0" indent="0" algn="just" eaLnBrk="1" hangingPunct="1">
              <a:spcAft>
                <a:spcPts val="600"/>
              </a:spcAft>
              <a:buNone/>
            </a:pPr>
            <a:r>
              <a:rPr lang="zh-CN" altLang="en-US" sz="3600" dirty="0">
                <a:latin typeface="Times New Roman" panose="02020603050405020304" pitchFamily="18" charset="0"/>
              </a:rPr>
              <a:t>解：这实际上是求</a:t>
            </a:r>
            <a:r>
              <a:rPr lang="en-US" altLang="zh-CN" sz="3600" i="1" dirty="0">
                <a:latin typeface="Times New Roman" panose="02020603050405020304" pitchFamily="18" charset="0"/>
              </a:rPr>
              <a:t>S=</a:t>
            </a:r>
            <a:r>
              <a:rPr lang="en-US" altLang="zh-CN" sz="3600" dirty="0">
                <a:latin typeface="Times New Roman" panose="02020603050405020304" pitchFamily="18" charset="0"/>
              </a:rPr>
              <a:t>{3</a:t>
            </a:r>
            <a:r>
              <a:rPr lang="en-US" altLang="zh-CN" sz="3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3600" i="1" dirty="0">
                <a:latin typeface="Times New Roman" panose="02020603050405020304" pitchFamily="18" charset="0"/>
              </a:rPr>
              <a:t>x</a:t>
            </a:r>
            <a:r>
              <a:rPr lang="en-US" altLang="zh-CN" sz="36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3600" i="1" dirty="0">
                <a:latin typeface="Times New Roman" panose="02020603050405020304" pitchFamily="18" charset="0"/>
              </a:rPr>
              <a:t>,</a:t>
            </a:r>
            <a:r>
              <a:rPr lang="en-US" altLang="zh-CN" sz="3600" dirty="0">
                <a:latin typeface="Times New Roman" panose="02020603050405020304" pitchFamily="18" charset="0"/>
              </a:rPr>
              <a:t>2</a:t>
            </a:r>
            <a:r>
              <a:rPr lang="en-US" altLang="zh-CN" sz="3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3600" i="1" dirty="0">
                <a:latin typeface="Times New Roman" panose="02020603050405020304" pitchFamily="18" charset="0"/>
              </a:rPr>
              <a:t>x</a:t>
            </a:r>
            <a:r>
              <a:rPr lang="en-US" altLang="zh-CN" sz="36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3600" i="1" dirty="0">
                <a:latin typeface="Times New Roman" panose="02020603050405020304" pitchFamily="18" charset="0"/>
              </a:rPr>
              <a:t>,</a:t>
            </a:r>
            <a:r>
              <a:rPr lang="en-US" altLang="zh-CN" sz="3600" dirty="0">
                <a:latin typeface="Times New Roman" panose="02020603050405020304" pitchFamily="18" charset="0"/>
              </a:rPr>
              <a:t>1</a:t>
            </a:r>
            <a:r>
              <a:rPr lang="en-US" altLang="zh-CN" sz="3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3600" i="1" dirty="0">
                <a:latin typeface="Times New Roman" panose="02020603050405020304" pitchFamily="18" charset="0"/>
              </a:rPr>
              <a:t>x</a:t>
            </a:r>
            <a:r>
              <a:rPr lang="en-US" altLang="zh-CN" sz="3600" baseline="-30000" dirty="0">
                <a:latin typeface="Times New Roman" panose="02020603050405020304" pitchFamily="18" charset="0"/>
              </a:rPr>
              <a:t>3</a:t>
            </a:r>
            <a:r>
              <a:rPr lang="en-US" altLang="zh-CN" sz="3600" dirty="0">
                <a:latin typeface="Times New Roman" panose="02020603050405020304" pitchFamily="18" charset="0"/>
              </a:rPr>
              <a:t>}</a:t>
            </a:r>
            <a:r>
              <a:rPr lang="zh-CN" altLang="en-US" sz="3600" dirty="0">
                <a:latin typeface="Times New Roman" panose="02020603050405020304" pitchFamily="18" charset="0"/>
              </a:rPr>
              <a:t>中取</a:t>
            </a:r>
            <a:r>
              <a:rPr lang="en-US" altLang="zh-CN" sz="3600" dirty="0">
                <a:latin typeface="Times New Roman" panose="02020603050405020304" pitchFamily="18" charset="0"/>
              </a:rPr>
              <a:t>4</a:t>
            </a:r>
            <a:r>
              <a:rPr lang="zh-CN" altLang="en-US" sz="3600" dirty="0">
                <a:latin typeface="Times New Roman" panose="02020603050405020304" pitchFamily="18" charset="0"/>
              </a:rPr>
              <a:t>个的多重集排列数问题。其指数型生成函数为：</a:t>
            </a:r>
            <a:endParaRPr lang="zh-CN" altLang="en-US" sz="3600" dirty="0">
              <a:latin typeface="Times New Roman" panose="02020603050405020304" pitchFamily="18" charset="0"/>
            </a:endParaRPr>
          </a:p>
          <a:p>
            <a:pPr marL="0" indent="0" algn="just" eaLnBrk="1" hangingPunct="1">
              <a:spcAft>
                <a:spcPts val="600"/>
              </a:spcAft>
              <a:buNone/>
            </a:pPr>
            <a:r>
              <a:rPr lang="en-US" altLang="zh-CN" sz="3600" i="1" dirty="0">
                <a:latin typeface="Times New Roman" panose="02020603050405020304" pitchFamily="18" charset="0"/>
              </a:rPr>
              <a:t>g</a:t>
            </a:r>
            <a:r>
              <a:rPr lang="en-US" altLang="zh-CN" sz="3600" dirty="0">
                <a:latin typeface="Times New Roman" panose="02020603050405020304" pitchFamily="18" charset="0"/>
              </a:rPr>
              <a:t>(</a:t>
            </a:r>
            <a:r>
              <a:rPr lang="en-US" altLang="zh-CN" sz="3600" i="1" dirty="0">
                <a:latin typeface="Times New Roman" panose="02020603050405020304" pitchFamily="18" charset="0"/>
              </a:rPr>
              <a:t>x</a:t>
            </a:r>
            <a:r>
              <a:rPr lang="en-US" altLang="zh-CN" sz="3600" dirty="0">
                <a:latin typeface="Times New Roman" panose="02020603050405020304" pitchFamily="18" charset="0"/>
              </a:rPr>
              <a:t>)=(1</a:t>
            </a:r>
            <a:r>
              <a:rPr lang="en-US" altLang="zh-CN" sz="3600" i="1" dirty="0">
                <a:latin typeface="Times New Roman" panose="02020603050405020304" pitchFamily="18" charset="0"/>
              </a:rPr>
              <a:t>+x+x</a:t>
            </a:r>
            <a:r>
              <a:rPr lang="en-US" altLang="zh-CN" sz="3600" i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3600" i="1" dirty="0">
                <a:latin typeface="Times New Roman" panose="02020603050405020304" pitchFamily="18" charset="0"/>
              </a:rPr>
              <a:t>/</a:t>
            </a:r>
            <a:r>
              <a:rPr lang="en-US" altLang="zh-CN" sz="3600" dirty="0">
                <a:latin typeface="Times New Roman" panose="02020603050405020304" pitchFamily="18" charset="0"/>
              </a:rPr>
              <a:t>2</a:t>
            </a:r>
            <a:r>
              <a:rPr lang="en-US" altLang="zh-CN" sz="3600" i="1" dirty="0">
                <a:latin typeface="Times New Roman" panose="02020603050405020304" pitchFamily="18" charset="0"/>
              </a:rPr>
              <a:t>!+x</a:t>
            </a:r>
            <a:r>
              <a:rPr lang="en-US" altLang="zh-CN" sz="3600" i="1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sz="3600" i="1" dirty="0">
                <a:latin typeface="Times New Roman" panose="02020603050405020304" pitchFamily="18" charset="0"/>
              </a:rPr>
              <a:t>/3!)(1+x+x</a:t>
            </a:r>
            <a:r>
              <a:rPr lang="en-US" altLang="zh-CN" sz="3600" i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3600" i="1" dirty="0">
                <a:latin typeface="Times New Roman" panose="02020603050405020304" pitchFamily="18" charset="0"/>
              </a:rPr>
              <a:t>/2</a:t>
            </a:r>
            <a:r>
              <a:rPr lang="en-US" altLang="zh-CN" sz="3600" dirty="0">
                <a:latin typeface="Times New Roman" panose="02020603050405020304" pitchFamily="18" charset="0"/>
              </a:rPr>
              <a:t>!)(1</a:t>
            </a:r>
            <a:r>
              <a:rPr lang="en-US" altLang="zh-CN" sz="3600" i="1" dirty="0">
                <a:latin typeface="Times New Roman" panose="02020603050405020304" pitchFamily="18" charset="0"/>
              </a:rPr>
              <a:t>+x</a:t>
            </a:r>
            <a:r>
              <a:rPr lang="en-US" altLang="zh-CN" sz="3600" dirty="0">
                <a:latin typeface="Times New Roman" panose="02020603050405020304" pitchFamily="18" charset="0"/>
              </a:rPr>
              <a:t>)</a:t>
            </a:r>
            <a:endParaRPr lang="en-US" altLang="zh-CN" sz="3600" dirty="0">
              <a:latin typeface="Times New Roman" panose="02020603050405020304" pitchFamily="18" charset="0"/>
            </a:endParaRPr>
          </a:p>
          <a:p>
            <a:pPr marL="0" indent="0" algn="just" eaLnBrk="1" hangingPunct="1">
              <a:spcAft>
                <a:spcPts val="600"/>
              </a:spcAft>
              <a:buNone/>
            </a:pPr>
            <a:r>
              <a:rPr lang="zh-CN" altLang="en-US" sz="3600" i="1" dirty="0">
                <a:latin typeface="Times New Roman" panose="02020603050405020304" pitchFamily="18" charset="0"/>
              </a:rPr>
              <a:t>     </a:t>
            </a:r>
            <a:r>
              <a:rPr lang="en-US" altLang="zh-CN" sz="3600" i="1" dirty="0">
                <a:latin typeface="Times New Roman" panose="02020603050405020304" pitchFamily="18" charset="0"/>
              </a:rPr>
              <a:t>=</a:t>
            </a:r>
            <a:r>
              <a:rPr lang="en-US" altLang="zh-CN" sz="3600" dirty="0">
                <a:latin typeface="Times New Roman" panose="02020603050405020304" pitchFamily="18" charset="0"/>
              </a:rPr>
              <a:t>1</a:t>
            </a:r>
            <a:r>
              <a:rPr lang="en-US" altLang="zh-CN" sz="3600" i="1" dirty="0">
                <a:latin typeface="Times New Roman" panose="02020603050405020304" pitchFamily="18" charset="0"/>
              </a:rPr>
              <a:t>+</a:t>
            </a:r>
            <a:r>
              <a:rPr lang="en-US" altLang="zh-CN" sz="3600" dirty="0">
                <a:latin typeface="Times New Roman" panose="02020603050405020304" pitchFamily="18" charset="0"/>
              </a:rPr>
              <a:t>3</a:t>
            </a:r>
            <a:r>
              <a:rPr lang="en-US" altLang="zh-CN" sz="3600" i="1" dirty="0">
                <a:latin typeface="Times New Roman" panose="02020603050405020304" pitchFamily="18" charset="0"/>
              </a:rPr>
              <a:t>x+8(x</a:t>
            </a:r>
            <a:r>
              <a:rPr lang="en-US" altLang="zh-CN" sz="3600" i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3600" i="1" dirty="0">
                <a:latin typeface="Times New Roman" panose="02020603050405020304" pitchFamily="18" charset="0"/>
              </a:rPr>
              <a:t>/2!</a:t>
            </a:r>
            <a:r>
              <a:rPr lang="en-US" altLang="zh-CN" sz="3600" dirty="0">
                <a:latin typeface="Times New Roman" panose="02020603050405020304" pitchFamily="18" charset="0"/>
              </a:rPr>
              <a:t>)</a:t>
            </a:r>
            <a:r>
              <a:rPr lang="en-US" altLang="zh-CN" sz="3600" i="1" dirty="0">
                <a:latin typeface="Times New Roman" panose="02020603050405020304" pitchFamily="18" charset="0"/>
              </a:rPr>
              <a:t>+19(x</a:t>
            </a:r>
            <a:r>
              <a:rPr lang="en-US" altLang="zh-CN" sz="3600" i="1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sz="3600" i="1" dirty="0">
                <a:latin typeface="Times New Roman" panose="02020603050405020304" pitchFamily="18" charset="0"/>
              </a:rPr>
              <a:t>/3!)+38(x</a:t>
            </a:r>
            <a:r>
              <a:rPr lang="en-US" altLang="zh-CN" sz="3600" i="1" baseline="30000" dirty="0">
                <a:latin typeface="Times New Roman" panose="02020603050405020304" pitchFamily="18" charset="0"/>
              </a:rPr>
              <a:t>4</a:t>
            </a:r>
            <a:r>
              <a:rPr lang="en-US" altLang="zh-CN" sz="3600" i="1" dirty="0">
                <a:latin typeface="Times New Roman" panose="02020603050405020304" pitchFamily="18" charset="0"/>
              </a:rPr>
              <a:t>/4!)</a:t>
            </a:r>
            <a:endParaRPr lang="en-US" altLang="zh-CN" sz="3600" i="1" dirty="0">
              <a:latin typeface="Times New Roman" panose="02020603050405020304" pitchFamily="18" charset="0"/>
            </a:endParaRPr>
          </a:p>
          <a:p>
            <a:pPr marL="0" indent="0" algn="just" eaLnBrk="1" hangingPunct="1">
              <a:spcAft>
                <a:spcPts val="600"/>
              </a:spcAft>
              <a:buNone/>
            </a:pPr>
            <a:r>
              <a:rPr lang="zh-CN" altLang="en-US" sz="3600" i="1" dirty="0">
                <a:latin typeface="Times New Roman" panose="02020603050405020304" pitchFamily="18" charset="0"/>
              </a:rPr>
              <a:t>         </a:t>
            </a:r>
            <a:r>
              <a:rPr lang="en-US" altLang="zh-CN" sz="3600" i="1" dirty="0">
                <a:latin typeface="Times New Roman" panose="02020603050405020304" pitchFamily="18" charset="0"/>
              </a:rPr>
              <a:t>+60</a:t>
            </a:r>
            <a:r>
              <a:rPr lang="en-US" altLang="zh-CN" sz="3600" dirty="0">
                <a:latin typeface="Times New Roman" panose="02020603050405020304" pitchFamily="18" charset="0"/>
              </a:rPr>
              <a:t>(</a:t>
            </a:r>
            <a:r>
              <a:rPr lang="en-US" altLang="zh-CN" sz="3600" i="1" dirty="0">
                <a:latin typeface="Times New Roman" panose="02020603050405020304" pitchFamily="18" charset="0"/>
              </a:rPr>
              <a:t>x</a:t>
            </a:r>
            <a:r>
              <a:rPr lang="en-US" altLang="zh-CN" sz="3600" i="1" baseline="30000" dirty="0">
                <a:latin typeface="Times New Roman" panose="02020603050405020304" pitchFamily="18" charset="0"/>
              </a:rPr>
              <a:t>5</a:t>
            </a:r>
            <a:r>
              <a:rPr lang="en-US" altLang="zh-CN" sz="3600" i="1" dirty="0">
                <a:latin typeface="Times New Roman" panose="02020603050405020304" pitchFamily="18" charset="0"/>
              </a:rPr>
              <a:t>/5!)+ 60(x</a:t>
            </a:r>
            <a:r>
              <a:rPr lang="en-US" altLang="zh-CN" sz="3600" i="1" baseline="30000" dirty="0">
                <a:latin typeface="Times New Roman" panose="02020603050405020304" pitchFamily="18" charset="0"/>
              </a:rPr>
              <a:t>6</a:t>
            </a:r>
            <a:r>
              <a:rPr lang="en-US" altLang="zh-CN" sz="3600" i="1" dirty="0">
                <a:latin typeface="Times New Roman" panose="02020603050405020304" pitchFamily="18" charset="0"/>
              </a:rPr>
              <a:t>/6!</a:t>
            </a:r>
            <a:r>
              <a:rPr lang="en-US" altLang="zh-CN" sz="3600" dirty="0">
                <a:latin typeface="Times New Roman" panose="02020603050405020304" pitchFamily="18" charset="0"/>
              </a:rPr>
              <a:t>)</a:t>
            </a:r>
            <a:endParaRPr lang="en-US" altLang="zh-CN" sz="3600" dirty="0">
              <a:latin typeface="Times New Roman" panose="02020603050405020304" pitchFamily="18" charset="0"/>
            </a:endParaRPr>
          </a:p>
          <a:p>
            <a:pPr marL="0" indent="0" eaLnBrk="1" hangingPunct="1">
              <a:spcAft>
                <a:spcPts val="600"/>
              </a:spcAft>
              <a:buNone/>
            </a:pPr>
            <a:r>
              <a:rPr lang="zh-CN" altLang="en-US" sz="3600" dirty="0">
                <a:latin typeface="Times New Roman" panose="02020603050405020304" pitchFamily="18" charset="0"/>
              </a:rPr>
              <a:t>由此可得</a:t>
            </a:r>
            <a:r>
              <a:rPr lang="en-US" altLang="zh-CN" sz="3600" i="1" dirty="0">
                <a:latin typeface="Times New Roman" panose="02020603050405020304" pitchFamily="18" charset="0"/>
              </a:rPr>
              <a:t>a</a:t>
            </a:r>
            <a:r>
              <a:rPr lang="en-US" altLang="zh-CN" sz="3600" baseline="-30000" dirty="0">
                <a:latin typeface="Times New Roman" panose="02020603050405020304" pitchFamily="18" charset="0"/>
              </a:rPr>
              <a:t>4</a:t>
            </a:r>
            <a:r>
              <a:rPr lang="en-US" altLang="zh-CN" sz="3600" i="1" dirty="0">
                <a:latin typeface="Times New Roman" panose="02020603050405020304" pitchFamily="18" charset="0"/>
              </a:rPr>
              <a:t>=</a:t>
            </a:r>
            <a:r>
              <a:rPr lang="en-US" altLang="zh-CN" sz="3600" dirty="0">
                <a:latin typeface="Times New Roman" panose="02020603050405020304" pitchFamily="18" charset="0"/>
              </a:rPr>
              <a:t>38</a:t>
            </a:r>
            <a:r>
              <a:rPr lang="zh-CN" altLang="en-US" sz="3600" dirty="0">
                <a:latin typeface="Times New Roman" panose="02020603050405020304" pitchFamily="18" charset="0"/>
              </a:rPr>
              <a:t>，即可组成</a:t>
            </a:r>
            <a:r>
              <a:rPr lang="en-US" altLang="zh-CN" sz="3600" dirty="0">
                <a:latin typeface="Times New Roman" panose="02020603050405020304" pitchFamily="18" charset="0"/>
              </a:rPr>
              <a:t>38</a:t>
            </a:r>
            <a:r>
              <a:rPr lang="zh-CN" altLang="en-US" sz="3600" dirty="0">
                <a:latin typeface="Times New Roman" panose="02020603050405020304" pitchFamily="18" charset="0"/>
              </a:rPr>
              <a:t>个四位数。 </a:t>
            </a:r>
            <a:endParaRPr lang="zh-CN" alt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16737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250825" y="260350"/>
            <a:ext cx="8713788" cy="575945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b="1" dirty="0"/>
              <a:t>例</a:t>
            </a:r>
            <a:r>
              <a:rPr lang="zh-CN" altLang="en-US" dirty="0"/>
              <a:t>：</a:t>
            </a:r>
            <a:r>
              <a:rPr lang="zh-CN" altLang="en-US" dirty="0">
                <a:latin typeface="Times New Roman" panose="02020603050405020304" pitchFamily="18" charset="0"/>
              </a:rPr>
              <a:t>求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7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</a:rPr>
              <a:t>这</a:t>
            </a:r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</a:rPr>
              <a:t>个数字组成的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位数个数，要求其中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7</a:t>
            </a:r>
            <a:r>
              <a:rPr lang="zh-CN" altLang="en-US" dirty="0">
                <a:latin typeface="Times New Roman" panose="02020603050405020304" pitchFamily="18" charset="0"/>
              </a:rPr>
              <a:t>出现的次数为偶数，其他数字出现的次数无限制。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zh-CN" altLang="en-US" b="1" dirty="0"/>
              <a:t>解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graphicFrame>
        <p:nvGraphicFramePr>
          <p:cNvPr id="116738" name="Object 4"/>
          <p:cNvGraphicFramePr>
            <a:graphicFrameLocks noChangeAspect="1"/>
          </p:cNvGraphicFramePr>
          <p:nvPr/>
        </p:nvGraphicFramePr>
        <p:xfrm>
          <a:off x="1258888" y="1760538"/>
          <a:ext cx="5902325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" imgW="2844800" imgH="1117600" progId="Equation.DSMT4">
                  <p:embed/>
                </p:oleObj>
              </mc:Choice>
              <mc:Fallback>
                <p:oleObj name="" r:id="rId1" imgW="2844800" imgH="111760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58888" y="1760538"/>
                        <a:ext cx="5902325" cy="2476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39" name="Object 5"/>
          <p:cNvGraphicFramePr>
            <a:graphicFrameLocks noChangeAspect="1"/>
          </p:cNvGraphicFramePr>
          <p:nvPr/>
        </p:nvGraphicFramePr>
        <p:xfrm>
          <a:off x="1116013" y="4191000"/>
          <a:ext cx="6324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3" imgW="2628900" imgH="1257300" progId="Equation.DSMT4">
                  <p:embed/>
                </p:oleObj>
              </mc:Choice>
              <mc:Fallback>
                <p:oleObj name="" r:id="rId3" imgW="2628900" imgH="12573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6013" y="4191000"/>
                        <a:ext cx="6324600" cy="2667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6740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2775" y="3295650"/>
            <a:ext cx="1371600" cy="533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18785" name="Rectangle 2"/>
          <p:cNvSpPr>
            <a:spLocks noGrp="1"/>
          </p:cNvSpPr>
          <p:nvPr>
            <p:ph type="title"/>
          </p:nvPr>
        </p:nvSpPr>
        <p:spPr>
          <a:xfrm>
            <a:off x="611505" y="260350"/>
            <a:ext cx="7772400" cy="747713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  <a:ea typeface="微软雅黑" panose="020B0503020204020204" charset="-122"/>
              </a:rPr>
              <a:t>7.3   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charset="-122"/>
              </a:rPr>
              <a:t>递推关系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34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23850" y="1524000"/>
            <a:ext cx="8496300" cy="50736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449580" marR="0" lvl="0" indent="-4495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递推关系是离散变量之间变化规律中常见的一种方式，与生成函数一样是解决计数问题的有力工具。</a:t>
            </a:r>
            <a:endParaRPr kumimoji="1" lang="zh-CN" alt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49580" marR="0" lvl="0" indent="-4495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对数列</a:t>
            </a:r>
            <a:r>
              <a:rPr kumimoji="1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</a:t>
            </a:r>
            <a:r>
              <a:rPr kumimoji="1" lang="en-US" altLang="zh-CN" sz="36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}, </a:t>
            </a: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如从某项后，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</a:t>
            </a:r>
            <a:r>
              <a:rPr kumimoji="1" lang="en-US" altLang="zh-CN" sz="36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前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项可推出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</a:t>
            </a:r>
            <a:r>
              <a:rPr kumimoji="1" lang="en-US" altLang="zh-CN" sz="36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的普遍规律，就称为</a:t>
            </a:r>
            <a:r>
              <a:rPr kumimoji="1" lang="zh-CN" altLang="en-US" sz="3600" b="1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递推关系</a:t>
            </a: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kumimoji="1" lang="zh-CN" alt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49580" marR="0" lvl="0" indent="-4495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Ø"/>
              <a:defRPr/>
            </a:pP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利用递推关系和初值在某些情况下可以求出序列的通项表达式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</a:t>
            </a:r>
            <a:r>
              <a:rPr kumimoji="1" lang="en-US" altLang="zh-CN" sz="36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，称为该</a:t>
            </a:r>
            <a:r>
              <a:rPr kumimoji="1" lang="zh-CN" altLang="en-US" sz="3600" b="1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递推关系的解</a:t>
            </a: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kumimoji="1" lang="zh-CN" alt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6656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50825" y="188913"/>
            <a:ext cx="8569325" cy="56864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递推关系实例</a:t>
            </a:r>
            <a:endParaRPr kumimoji="1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1069975" marR="0" lvl="0" indent="-1069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7.6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13 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世纪初意大利数学家 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Fibonacci 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研究过著名的兔子繁殖数目问题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设一对一雌一雄小兔刚满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个月时，便可繁殖出一雌一雄一对小兔。以后每隔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个月生一对一雌一雄小兔。由一对刚出生的小兔开始饲养到第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个月，有多少对兔子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? 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：设第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个月有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kumimoji="1" lang="en-US" altLang="zh-CN" sz="24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对兔子，它由两部分组成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542925" marR="0" lvl="0" indent="-44958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新生出的小兔，其数目等于能生小兔的大兔对数目，由于小兔满两个月才能繁殖，故数目为第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n-2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个月时的兔对数目，即为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kumimoji="1" lang="en-US" altLang="zh-CN" sz="24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n-2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kumimoji="1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542925" marR="0" lvl="0" indent="-44958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(2)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原有小兔，其数目等于上月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即第 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n-1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个月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的兔对数目，即为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kumimoji="1" lang="en-US" altLang="zh-CN" sz="24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n-</a:t>
            </a:r>
            <a:r>
              <a:rPr kumimoji="1" lang="en-US" altLang="zh-CN" sz="24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kumimoji="1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542925" marR="0" lvl="0" indent="-44958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　因此，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kumimoji="1" lang="en-US" altLang="zh-CN" sz="24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=F</a:t>
            </a:r>
            <a:r>
              <a:rPr kumimoji="1" lang="en-US" altLang="zh-CN" sz="24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n-2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+F</a:t>
            </a:r>
            <a:r>
              <a:rPr kumimoji="1" lang="en-US" altLang="zh-CN" sz="24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24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-1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，初始条件：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kumimoji="1" lang="en-US" altLang="zh-CN" sz="24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=F</a:t>
            </a:r>
            <a:r>
              <a:rPr kumimoji="1" lang="en-US" altLang="zh-CN" sz="24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542925" marR="0" lvl="0" indent="-44958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　这是一个带有初值的递推关系。</a:t>
            </a:r>
            <a:endParaRPr kumimoji="1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22881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179388" y="260350"/>
            <a:ext cx="8647112" cy="498475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latin typeface="Times New Roman" panose="02020603050405020304" pitchFamily="18" charset="0"/>
              </a:rPr>
              <a:t>7.7</a:t>
            </a:r>
            <a:r>
              <a:rPr lang="zh-CN" altLang="en-US" sz="2400" dirty="0">
                <a:latin typeface="Times New Roman" panose="02020603050405020304" pitchFamily="18" charset="0"/>
              </a:rPr>
              <a:t>：设多重集</a:t>
            </a:r>
            <a:r>
              <a:rPr lang="en-US" altLang="zh-CN" sz="2400" i="1" dirty="0">
                <a:latin typeface="Times New Roman" panose="02020603050405020304" pitchFamily="18" charset="0"/>
              </a:rPr>
              <a:t>S=</a:t>
            </a:r>
            <a:r>
              <a:rPr lang="en-US" altLang="zh-CN" sz="2400" dirty="0">
                <a:latin typeface="Times New Roman" panose="02020603050405020304" pitchFamily="18" charset="0"/>
              </a:rPr>
              <a:t>{</a:t>
            </a:r>
            <a:r>
              <a:rPr lang="en-US" altLang="zh-CN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 </a:t>
            </a:r>
            <a:r>
              <a:rPr lang="en-US" altLang="zh-CN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400" i="1" dirty="0">
                <a:latin typeface="Times New Roman" panose="02020603050405020304" pitchFamily="18" charset="0"/>
              </a:rPr>
              <a:t>a, </a:t>
            </a:r>
            <a:r>
              <a:rPr lang="en-US" altLang="zh-CN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 </a:t>
            </a:r>
            <a:r>
              <a:rPr lang="en-US" altLang="zh-CN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400" i="1" dirty="0">
                <a:latin typeface="Times New Roman" panose="02020603050405020304" pitchFamily="18" charset="0"/>
              </a:rPr>
              <a:t>b, </a:t>
            </a:r>
            <a:r>
              <a:rPr lang="en-US" altLang="zh-CN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 </a:t>
            </a:r>
            <a:r>
              <a:rPr lang="en-US" altLang="zh-CN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</a:rPr>
              <a:t>，求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</a:rPr>
              <a:t>不相邻的</a:t>
            </a:r>
            <a:r>
              <a:rPr lang="en-US" altLang="zh-CN" sz="2400" i="1" dirty="0">
                <a:latin typeface="Times New Roman" panose="02020603050405020304" pitchFamily="18" charset="0"/>
              </a:rPr>
              <a:t>n-</a:t>
            </a:r>
            <a:r>
              <a:rPr lang="zh-CN" altLang="en-US" sz="2400" dirty="0">
                <a:latin typeface="Times New Roman" panose="02020603050405020304" pitchFamily="18" charset="0"/>
              </a:rPr>
              <a:t>排列数。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algn="just" eaLnBrk="1" hangingPunct="1">
              <a:spcAft>
                <a:spcPts val="600"/>
              </a:spcAft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解</a:t>
            </a:r>
            <a:r>
              <a:rPr lang="en-US" altLang="zh-CN" sz="2400" dirty="0">
                <a:latin typeface="Times New Roman" panose="02020603050405020304" pitchFamily="18" charset="0"/>
              </a:rPr>
              <a:t>: </a:t>
            </a:r>
            <a:r>
              <a:rPr lang="zh-CN" altLang="en-US" sz="2400" dirty="0">
                <a:latin typeface="Times New Roman" panose="02020603050405020304" pitchFamily="18" charset="0"/>
              </a:rPr>
              <a:t>设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</a:rPr>
              <a:t>不相邻的</a:t>
            </a:r>
            <a:r>
              <a:rPr lang="en-US" altLang="zh-CN" sz="2400" i="1" dirty="0">
                <a:latin typeface="Times New Roman" panose="02020603050405020304" pitchFamily="18" charset="0"/>
              </a:rPr>
              <a:t>n-</a:t>
            </a:r>
            <a:r>
              <a:rPr lang="zh-CN" altLang="en-US" sz="2400" dirty="0">
                <a:latin typeface="Times New Roman" panose="02020603050405020304" pitchFamily="18" charset="0"/>
              </a:rPr>
              <a:t>排列数为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i="1" baseline="-30000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。则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</a:rPr>
              <a:t>=3, a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</a:rPr>
              <a:t>=</a:t>
            </a:r>
            <a:r>
              <a:rPr lang="en-US" altLang="zh-CN" sz="2400" dirty="0">
                <a:latin typeface="Times New Roman" panose="02020603050405020304" pitchFamily="18" charset="0"/>
              </a:rPr>
              <a:t>3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-1=8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algn="just" eaLnBrk="1" hangingPunct="1">
              <a:spcAft>
                <a:spcPts val="600"/>
              </a:spcAft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　当</a:t>
            </a:r>
            <a:r>
              <a:rPr lang="en-US" altLang="zh-CN" sz="2400" i="1" dirty="0">
                <a:latin typeface="Times New Roman" panose="02020603050405020304" pitchFamily="18" charset="0"/>
              </a:rPr>
              <a:t>n≥3</a:t>
            </a:r>
            <a:r>
              <a:rPr lang="zh-CN" altLang="en-US" sz="2400" dirty="0">
                <a:latin typeface="Times New Roman" panose="02020603050405020304" pitchFamily="18" charset="0"/>
              </a:rPr>
              <a:t>时，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</a:rPr>
              <a:t>不相邻的所有</a:t>
            </a:r>
            <a:r>
              <a:rPr lang="en-US" altLang="zh-CN" sz="2400" i="1" dirty="0">
                <a:latin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</a:rPr>
              <a:t>排列可分为互不相容的两类</a:t>
            </a:r>
            <a:r>
              <a:rPr lang="en-US" altLang="zh-CN" sz="2400" dirty="0">
                <a:latin typeface="Times New Roman" panose="02020603050405020304" pitchFamily="18" charset="0"/>
              </a:rPr>
              <a:t>: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algn="just" eaLnBrk="1" hangingPunct="1">
              <a:spcAft>
                <a:spcPts val="600"/>
              </a:spcAft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(1)</a:t>
            </a:r>
            <a:r>
              <a:rPr lang="zh-CN" altLang="en-US" sz="2400" dirty="0">
                <a:latin typeface="Times New Roman" panose="02020603050405020304" pitchFamily="18" charset="0"/>
              </a:rPr>
              <a:t> 第一个位置排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</a:rPr>
              <a:t>或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</a:rPr>
              <a:t>，剩下的</a:t>
            </a:r>
            <a:r>
              <a:rPr lang="en-US" altLang="zh-CN" sz="2400" i="1" dirty="0">
                <a:latin typeface="Times New Roman" panose="02020603050405020304" pitchFamily="18" charset="0"/>
              </a:rPr>
              <a:t>n-</a:t>
            </a: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个位置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</a:rPr>
              <a:t>不相邻，由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i="1" baseline="-30000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的定义知，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</a:rPr>
              <a:t>不相邻的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n-1</a:t>
            </a:r>
            <a:r>
              <a:rPr lang="en-US" altLang="zh-CN" sz="2400" i="1" u="sng" dirty="0">
                <a:latin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</a:rPr>
              <a:t>排列数为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i="1" baseline="-30000" dirty="0">
                <a:latin typeface="Times New Roman" panose="02020603050405020304" pitchFamily="18" charset="0"/>
              </a:rPr>
              <a:t>n-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，根据乘法原则，这类排列数为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i="1" baseline="-30000" dirty="0">
                <a:latin typeface="Times New Roman" panose="02020603050405020304" pitchFamily="18" charset="0"/>
              </a:rPr>
              <a:t>n-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Aft>
                <a:spcPts val="600"/>
              </a:spcAft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(2)</a:t>
            </a:r>
            <a:r>
              <a:rPr lang="zh-CN" altLang="en-US" sz="2400" dirty="0">
                <a:latin typeface="Times New Roman" panose="02020603050405020304" pitchFamily="18" charset="0"/>
              </a:rPr>
              <a:t> 第一个位置排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</a:rPr>
              <a:t>，则第二个位置只能排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</a:rPr>
              <a:t>或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</a:rPr>
              <a:t>，而剩下的</a:t>
            </a:r>
            <a:r>
              <a:rPr lang="en-US" altLang="zh-CN" sz="2400" i="1" dirty="0">
                <a:latin typeface="Times New Roman" panose="02020603050405020304" pitchFamily="18" charset="0"/>
              </a:rPr>
              <a:t>n-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个位置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</a:rPr>
              <a:t>不相邻，由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i="1" baseline="-30000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的定义知，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</a:rPr>
              <a:t>不相邻的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n-</a:t>
            </a:r>
            <a:r>
              <a:rPr lang="en-US" altLang="zh-CN" sz="2400" dirty="0">
                <a:latin typeface="Times New Roman" panose="02020603050405020304" pitchFamily="18" charset="0"/>
              </a:rPr>
              <a:t>2)-</a:t>
            </a:r>
            <a:r>
              <a:rPr lang="zh-CN" altLang="en-US" sz="2400" dirty="0">
                <a:latin typeface="Times New Roman" panose="02020603050405020304" pitchFamily="18" charset="0"/>
              </a:rPr>
              <a:t>排列数为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i="1" baseline="-30000" dirty="0">
                <a:latin typeface="Times New Roman" panose="02020603050405020304" pitchFamily="18" charset="0"/>
              </a:rPr>
              <a:t>n-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，根据乘法原则，这类排列数为</a:t>
            </a:r>
            <a:r>
              <a:rPr lang="en-US" altLang="zh-CN" sz="2400" i="1" dirty="0">
                <a:latin typeface="Times New Roman" panose="02020603050405020304" pitchFamily="18" charset="0"/>
              </a:rPr>
              <a:t>2a</a:t>
            </a:r>
            <a:r>
              <a:rPr lang="en-US" altLang="zh-CN" sz="2400" i="1" baseline="-30000" dirty="0">
                <a:latin typeface="Times New Roman" panose="02020603050405020304" pitchFamily="18" charset="0"/>
              </a:rPr>
              <a:t>n-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。由加法原则知，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</a:rPr>
              <a:t>不相邻的</a:t>
            </a:r>
            <a:r>
              <a:rPr lang="en-US" altLang="zh-CN" sz="2400" i="1" dirty="0">
                <a:latin typeface="Times New Roman" panose="02020603050405020304" pitchFamily="18" charset="0"/>
              </a:rPr>
              <a:t>n-</a:t>
            </a:r>
            <a:r>
              <a:rPr lang="zh-CN" altLang="en-US" sz="2400" dirty="0">
                <a:latin typeface="Times New Roman" panose="02020603050405020304" pitchFamily="18" charset="0"/>
              </a:rPr>
              <a:t>排列数为</a:t>
            </a:r>
            <a:r>
              <a:rPr lang="en-US" altLang="zh-CN" sz="2400" dirty="0">
                <a:latin typeface="Times New Roman" panose="02020603050405020304" pitchFamily="18" charset="0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i="1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sz="2400" i="1" dirty="0">
                <a:latin typeface="Times New Roman" panose="02020603050405020304" pitchFamily="18" charset="0"/>
              </a:rPr>
              <a:t>=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i="1" baseline="-30000" dirty="0">
                <a:latin typeface="Times New Roman" panose="02020603050405020304" pitchFamily="18" charset="0"/>
              </a:rPr>
              <a:t>n-1</a:t>
            </a:r>
            <a:r>
              <a:rPr lang="en-US" altLang="zh-CN" sz="2400" i="1" dirty="0">
                <a:latin typeface="Times New Roman" panose="02020603050405020304" pitchFamily="18" charset="0"/>
              </a:rPr>
              <a:t>+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i="1" baseline="-30000" dirty="0">
                <a:latin typeface="Times New Roman" panose="02020603050405020304" pitchFamily="18" charset="0"/>
              </a:rPr>
              <a:t>n-2</a:t>
            </a:r>
            <a:r>
              <a:rPr lang="zh-CN" altLang="en-US" sz="2400" dirty="0">
                <a:latin typeface="Times New Roman" panose="02020603050405020304" pitchFamily="18" charset="0"/>
              </a:rPr>
              <a:t>，并有初始条件</a:t>
            </a:r>
            <a:r>
              <a:rPr lang="en-US" altLang="zh-CN" sz="2400" dirty="0">
                <a:latin typeface="Times New Roman" panose="02020603050405020304" pitchFamily="18" charset="0"/>
              </a:rPr>
              <a:t>: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</a:rPr>
              <a:t>=</a:t>
            </a:r>
            <a:r>
              <a:rPr lang="en-US" altLang="zh-CN" sz="2400" dirty="0">
                <a:latin typeface="Times New Roman" panose="02020603050405020304" pitchFamily="18" charset="0"/>
              </a:rPr>
              <a:t>3</a:t>
            </a:r>
            <a:r>
              <a:rPr lang="en-US" altLang="zh-CN" sz="2400" i="1" dirty="0">
                <a:latin typeface="Times New Roman" panose="02020603050405020304" pitchFamily="18" charset="0"/>
              </a:rPr>
              <a:t>, a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</a:rPr>
              <a:t>=</a:t>
            </a:r>
            <a:r>
              <a:rPr lang="en-US" altLang="zh-CN" sz="2400" dirty="0">
                <a:latin typeface="Times New Roman" panose="02020603050405020304" pitchFamily="18" charset="0"/>
              </a:rPr>
              <a:t>8</a:t>
            </a:r>
            <a:r>
              <a:rPr lang="en-US" altLang="zh-CN" sz="2400" i="1" dirty="0">
                <a:latin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</a:rPr>
              <a:t>即这是一个带有初值的递推关系。 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4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50825" y="188913"/>
            <a:ext cx="8569325" cy="62642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求解常系数线性递推关系的特征根方法</a:t>
            </a:r>
            <a:endParaRPr kumimoji="1" lang="zh-CN" alt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定义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7.3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　数列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24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满足递推关系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24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=h</a:t>
            </a:r>
            <a:r>
              <a:rPr kumimoji="1" lang="en-US" altLang="zh-CN" sz="24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24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n-</a:t>
            </a:r>
            <a:r>
              <a:rPr kumimoji="1" lang="en-US" altLang="zh-CN" sz="24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+h</a:t>
            </a:r>
            <a:r>
              <a:rPr kumimoji="1" lang="en-US" altLang="zh-CN" sz="24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24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n-</a:t>
            </a:r>
            <a:r>
              <a:rPr kumimoji="1" lang="en-US" altLang="zh-CN" sz="24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24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 …+</a:t>
            </a:r>
            <a:r>
              <a:rPr kumimoji="1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1" lang="en-US" altLang="zh-CN" sz="2400" b="0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2400" b="0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24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-k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endParaRPr kumimoji="1" lang="en-US" altLang="zh-CN" sz="24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1" lang="en-US" altLang="zh-CN" sz="24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为常数， </a:t>
            </a:r>
            <a:r>
              <a:rPr kumimoji="1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…, k, </a:t>
            </a:r>
            <a:r>
              <a:rPr kumimoji="1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n≥k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h</a:t>
            </a:r>
            <a:r>
              <a:rPr kumimoji="1" lang="en-US" altLang="zh-CN" sz="24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≠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称该递推关系为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24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阶常系数线性齐次递推关系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。形如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24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=h</a:t>
            </a:r>
            <a:r>
              <a:rPr kumimoji="1" lang="en-US" altLang="zh-CN" sz="24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24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n-</a:t>
            </a:r>
            <a:r>
              <a:rPr kumimoji="1" lang="en-US" altLang="zh-CN" sz="24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+h</a:t>
            </a:r>
            <a:r>
              <a:rPr kumimoji="1" lang="en-US" altLang="zh-CN" sz="24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24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n-</a:t>
            </a:r>
            <a:r>
              <a:rPr kumimoji="1" lang="en-US" altLang="zh-CN" sz="24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24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+…+</a:t>
            </a:r>
            <a:r>
              <a:rPr kumimoji="1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1" lang="en-US" altLang="zh-CN" sz="2400" b="0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2400" b="0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n-k</a:t>
            </a:r>
            <a:r>
              <a:rPr kumimoji="1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+f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(n), </a:t>
            </a:r>
            <a:endParaRPr kumimoji="1" lang="en-US" altLang="zh-CN" sz="24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1" lang="en-US" altLang="zh-CN" sz="24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为常数，</a:t>
            </a:r>
            <a:r>
              <a:rPr kumimoji="1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…, k, </a:t>
            </a:r>
            <a:r>
              <a:rPr kumimoji="1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n≥k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h</a:t>
            </a:r>
            <a:r>
              <a:rPr kumimoji="1" lang="en-US" altLang="zh-CN" sz="24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≠0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称该递推关系为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24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阶常系数线性非齐次递推关系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kumimoji="1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73731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1625" y="625475"/>
            <a:ext cx="8237538" cy="19875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609600" algn="just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阶常系数线性齐次递推关系与微分方程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kumimoji="1" lang="en-US" altLang="zh-CN" sz="24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(k)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h</a:t>
            </a:r>
            <a:r>
              <a:rPr kumimoji="1" lang="en-US" altLang="zh-CN" sz="24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kumimoji="1" lang="en-US" altLang="zh-CN" sz="24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zh-CN" sz="24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k-</a:t>
            </a:r>
            <a:r>
              <a:rPr kumimoji="1" lang="en-US" altLang="zh-CN" sz="24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1)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+h</a:t>
            </a:r>
            <a:r>
              <a:rPr kumimoji="1" lang="en-US" altLang="zh-CN" sz="24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kumimoji="1" lang="en-US" altLang="zh-CN" sz="24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zh-CN" sz="24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k-</a:t>
            </a:r>
            <a:r>
              <a:rPr kumimoji="1" lang="en-US" altLang="zh-CN" sz="24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2)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+…+</a:t>
            </a:r>
            <a:r>
              <a:rPr kumimoji="1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1" lang="en-US" altLang="zh-CN" sz="2400" b="0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1" lang="en-US" altLang="zh-CN" sz="24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为常数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=1, 2, …, 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在结构上类似；</a:t>
            </a:r>
            <a:endParaRPr kumimoji="1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60960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求解方法也与相应的微分方程类似</a:t>
            </a: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kumimoji="1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96259" name="Rectangle 3" descr="Rectangle: Click to edit Master text styles&#10;Second level&#10;Third level&#10;Fourth level&#10;Fifth level"/>
          <p:cNvSpPr>
            <a:spLocks noGrp="1" noChangeArrowheads="1"/>
          </p:cNvSpPr>
          <p:nvPr/>
        </p:nvSpPr>
        <p:spPr>
          <a:xfrm>
            <a:off x="301625" y="2708275"/>
            <a:ext cx="8540750" cy="30892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609600" algn="just" defTabSz="9144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求解常系数线性递推关系的基本方法是寻找形如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24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kumimoji="1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1" lang="en-US" altLang="zh-CN" sz="2400" b="0" i="1" u="none" strike="noStrike" kern="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的解。</a:t>
            </a:r>
            <a:endParaRPr kumimoji="1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609600" algn="just" defTabSz="9144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若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24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kumimoji="1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1" lang="en-US" altLang="zh-CN" sz="2400" b="0" i="1" u="none" strike="noStrike" kern="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24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=h</a:t>
            </a:r>
            <a:r>
              <a:rPr kumimoji="1" lang="en-US" altLang="zh-CN" sz="24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24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n-</a:t>
            </a:r>
            <a:r>
              <a:rPr kumimoji="1" lang="en-US" altLang="zh-CN" sz="24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+h</a:t>
            </a:r>
            <a:r>
              <a:rPr kumimoji="1" lang="en-US" altLang="zh-CN" sz="24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24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24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-2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+…+</a:t>
            </a:r>
            <a:r>
              <a:rPr kumimoji="1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1" lang="en-US" altLang="zh-CN" sz="2400" b="0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2400" b="0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24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-k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的解，</a:t>
            </a:r>
            <a:endParaRPr kumimoji="1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609600" algn="just" defTabSz="9144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</a:t>
            </a:r>
            <a:r>
              <a:rPr kumimoji="1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1" lang="en-US" altLang="zh-CN" sz="2400" b="0" i="1" u="none" strike="noStrike" kern="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=h</a:t>
            </a:r>
            <a:r>
              <a:rPr kumimoji="1" lang="en-US" altLang="zh-CN" sz="24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1" lang="en-US" altLang="zh-CN" sz="24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n-</a:t>
            </a:r>
            <a:r>
              <a:rPr kumimoji="1" lang="en-US" altLang="zh-CN" sz="24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+h</a:t>
            </a:r>
            <a:r>
              <a:rPr kumimoji="1" lang="en-US" altLang="zh-CN" sz="24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1" lang="en-US" altLang="zh-CN" sz="24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n-</a:t>
            </a:r>
            <a:r>
              <a:rPr kumimoji="1" lang="en-US" altLang="zh-CN" sz="24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+……+</a:t>
            </a:r>
            <a:r>
              <a:rPr kumimoji="1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1" lang="en-US" altLang="zh-CN" sz="2400" b="0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1" lang="en-US" altLang="zh-CN" sz="2400" b="0" i="1" u="none" strike="noStrike" kern="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24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-k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的等价方程为</a:t>
            </a:r>
            <a:endParaRPr kumimoji="1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609600" algn="just" defTabSz="9144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1" lang="en-US" altLang="zh-CN" sz="24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-h</a:t>
            </a:r>
            <a:r>
              <a:rPr kumimoji="1" lang="en-US" altLang="zh-CN" sz="24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1" lang="en-US" altLang="zh-CN" sz="24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k-</a:t>
            </a:r>
            <a:r>
              <a:rPr kumimoji="1" lang="en-US" altLang="zh-CN" sz="24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-h</a:t>
            </a:r>
            <a:r>
              <a:rPr kumimoji="1" lang="en-US" altLang="zh-CN" sz="24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1" lang="en-US" altLang="zh-CN" sz="24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k-</a:t>
            </a:r>
            <a:r>
              <a:rPr kumimoji="1" lang="en-US" altLang="zh-CN" sz="24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-……-</a:t>
            </a:r>
            <a:r>
              <a:rPr kumimoji="1" lang="en-US" altLang="zh-CN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1" lang="en-US" altLang="zh-CN" sz="2400" b="0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=0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endParaRPr kumimoji="1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609600" algn="just" defTabSz="9144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这一方程称为该递推关系的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特征方程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，方程的解称为该递推关系的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特征根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kumimoji="1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9830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50825" y="404813"/>
            <a:ext cx="8593138" cy="3630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定义</a:t>
            </a:r>
            <a:r>
              <a:rPr kumimoji="1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7.4</a:t>
            </a:r>
            <a:r>
              <a:rPr kumimoji="1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 </a:t>
            </a: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方程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en-US" altLang="zh-CN" sz="36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-h</a:t>
            </a:r>
            <a:r>
              <a:rPr kumimoji="1" lang="en-US" altLang="zh-CN" sz="36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en-US" altLang="zh-CN" sz="36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k-</a:t>
            </a:r>
            <a:r>
              <a:rPr kumimoji="1" lang="en-US" altLang="zh-CN" sz="36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-h</a:t>
            </a:r>
            <a:r>
              <a:rPr kumimoji="1" lang="en-US" altLang="zh-CN" sz="36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en-US" altLang="zh-CN" sz="36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k-</a:t>
            </a:r>
            <a:r>
              <a:rPr kumimoji="1" lang="en-US" altLang="zh-CN" sz="36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-…-</a:t>
            </a:r>
            <a:r>
              <a:rPr kumimoji="1" lang="en-US" altLang="zh-CN" sz="36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1" lang="en-US" altLang="zh-CN" sz="3600" b="0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kumimoji="1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称为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阶常系数线性齐次递推关系的</a:t>
            </a:r>
            <a:r>
              <a:rPr kumimoji="1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特征方程</a:t>
            </a:r>
            <a:r>
              <a:rPr kumimoji="1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它的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个根 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</a:t>
            </a:r>
            <a:r>
              <a:rPr kumimoji="1" lang="en-US" altLang="zh-CN" sz="36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,q</a:t>
            </a:r>
            <a:r>
              <a:rPr kumimoji="1" lang="en-US" altLang="zh-CN" sz="36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,…,</a:t>
            </a:r>
            <a:r>
              <a:rPr kumimoji="1" lang="en-US" altLang="zh-CN" sz="36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</a:t>
            </a:r>
            <a:r>
              <a:rPr kumimoji="1" lang="en-US" altLang="zh-CN" sz="3600" b="0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称为该递推关系的</a:t>
            </a:r>
            <a:r>
              <a:rPr kumimoji="1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特征根</a:t>
            </a: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。其中</a:t>
            </a:r>
            <a:r>
              <a:rPr kumimoji="1" lang="en-US" altLang="zh-CN" sz="36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</a:t>
            </a:r>
            <a:r>
              <a:rPr kumimoji="1" lang="en-US" altLang="zh-CN" sz="3600" b="0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zh-CN" sz="36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kumimoji="1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1,2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,…,k</a:t>
            </a:r>
            <a:r>
              <a:rPr kumimoji="1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是复数。</a:t>
            </a:r>
            <a:endParaRPr kumimoji="1" lang="zh-CN" alt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50825" y="333375"/>
            <a:ext cx="8359775" cy="65246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定理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7.4  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32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kumimoji="1" lang="en-US" altLang="zh-CN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</a:t>
            </a:r>
            <a:r>
              <a:rPr kumimoji="1" lang="en-US" altLang="zh-CN" sz="3200" b="0" i="1" u="none" strike="noStrike" kern="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q≠0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是常系数线性齐次递推关系的解的充要条件是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是该递推关系的特征根。 </a:t>
            </a:r>
            <a:endParaRPr kumimoji="1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证明 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设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(n)=</a:t>
            </a:r>
            <a:r>
              <a:rPr kumimoji="1" lang="en-US" altLang="zh-CN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</a:t>
            </a:r>
            <a:r>
              <a:rPr kumimoji="1" lang="en-US" altLang="zh-CN" sz="3200" b="0" i="0" u="none" strike="noStrike" kern="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是递推关系的解，即</a:t>
            </a:r>
            <a:endParaRPr kumimoji="1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Tx/>
              <a:buNone/>
              <a:defRPr/>
            </a:pP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因为          ，所以</a:t>
            </a:r>
            <a:endParaRPr kumimoji="1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Tx/>
              <a:buNone/>
              <a:defRPr/>
            </a:pP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即是递推关系的特征根，反之亦然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kumimoji="1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　如果</a:t>
            </a:r>
            <a:r>
              <a:rPr kumimoji="1" lang="en-US" altLang="zh-CN" sz="28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</a:t>
            </a:r>
            <a:r>
              <a:rPr kumimoji="1" lang="en-US" altLang="zh-CN" sz="2800" b="1" i="1" u="none" strike="noStrike" kern="0" cap="none" spc="0" normalizeH="0" baseline="3000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是常系数线性齐次递推关系的解，还有吗？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　如果有，那么是否可以根据特征根构造递推关系的所有解？即从特解如何构造通解？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Tx/>
              <a:buChar char="•"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Tx/>
              <a:buNone/>
              <a:defRPr/>
            </a:pP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Tx/>
              <a:buNone/>
              <a:defRPr/>
            </a:pP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1074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31075" name="Object 4"/>
          <p:cNvGraphicFramePr>
            <a:graphicFrameLocks noChangeAspect="1"/>
          </p:cNvGraphicFramePr>
          <p:nvPr/>
        </p:nvGraphicFramePr>
        <p:xfrm>
          <a:off x="2600325" y="2630488"/>
          <a:ext cx="459105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2373630" imgH="241300" progId="Equation.DSMT4">
                  <p:embed/>
                </p:oleObj>
              </mc:Choice>
              <mc:Fallback>
                <p:oleObj name="" r:id="rId1" imgW="2373630" imgH="2413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40458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00325" y="2630488"/>
                        <a:ext cx="4591050" cy="471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6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31077" name="Object 6"/>
          <p:cNvGraphicFramePr>
            <a:graphicFrameLocks noChangeAspect="1"/>
          </p:cNvGraphicFramePr>
          <p:nvPr/>
        </p:nvGraphicFramePr>
        <p:xfrm>
          <a:off x="1763713" y="3213100"/>
          <a:ext cx="9350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3" imgW="723900" imgH="393700" progId="Equation.DSMT4">
                  <p:embed/>
                </p:oleObj>
              </mc:Choice>
              <mc:Fallback>
                <p:oleObj name="" r:id="rId3" imgW="723900" imgH="3937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40458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63713" y="3213100"/>
                        <a:ext cx="935037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8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31079" name="Object 8"/>
          <p:cNvGraphicFramePr>
            <a:graphicFrameLocks noChangeAspect="1"/>
          </p:cNvGraphicFramePr>
          <p:nvPr/>
        </p:nvGraphicFramePr>
        <p:xfrm>
          <a:off x="3136900" y="3709988"/>
          <a:ext cx="42418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5" imgW="1764665" imgH="241300" progId="Equation.DSMT4">
                  <p:embed/>
                </p:oleObj>
              </mc:Choice>
              <mc:Fallback>
                <p:oleObj name="" r:id="rId5" imgW="1764665" imgH="2413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40458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36900" y="3709988"/>
                        <a:ext cx="4241800" cy="582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179388" y="247650"/>
            <a:ext cx="8713787" cy="1238250"/>
          </a:xfrm>
        </p:spPr>
        <p:txBody>
          <a:bodyPr vert="horz" wrap="square" lIns="91440" tIns="45720" rIns="91440" bIns="45720" anchor="t" anchorCtr="0"/>
          <a:p>
            <a:pPr>
              <a:lnSpc>
                <a:spcPct val="110000"/>
              </a:lnSpc>
              <a:buNone/>
            </a:pPr>
            <a:r>
              <a:rPr lang="zh-CN" altLang="en-US" b="1" dirty="0"/>
              <a:t>        </a:t>
            </a:r>
            <a:r>
              <a:rPr lang="zh-CN" altLang="en-US" b="1" dirty="0">
                <a:ea typeface="楷体_GB2312" pitchFamily="49" charset="-122"/>
              </a:rPr>
              <a:t>同样对于                       ，（设         ），用类似的方法可得等式</a:t>
            </a:r>
            <a:r>
              <a:rPr lang="zh-CN" altLang="en-US" dirty="0">
                <a:ea typeface="楷体_GB2312" pitchFamily="49" charset="-122"/>
              </a:rPr>
              <a:t>：</a:t>
            </a:r>
            <a:endParaRPr lang="zh-CN" altLang="en-US" dirty="0">
              <a:ea typeface="楷体_GB2312" pitchFamily="49" charset="-122"/>
            </a:endParaRPr>
          </a:p>
          <a:p>
            <a:pPr>
              <a:lnSpc>
                <a:spcPct val="110000"/>
              </a:lnSpc>
              <a:buChar char="•"/>
            </a:pPr>
            <a:endParaRPr lang="zh-CN" altLang="en-US" dirty="0">
              <a:ea typeface="楷体_GB2312" pitchFamily="49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dirty="0">
                <a:ea typeface="楷体_GB2312" pitchFamily="49" charset="-122"/>
              </a:rPr>
              <a:t>                               </a:t>
            </a:r>
            <a:endParaRPr lang="zh-CN" altLang="zh-CN" dirty="0"/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2916238" y="260350"/>
          <a:ext cx="29718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2108200" imgH="431800" progId="Equation.3">
                  <p:embed/>
                </p:oleObj>
              </mc:Choice>
              <mc:Fallback>
                <p:oleObj name="" r:id="rId1" imgW="2108200" imgH="4318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ECD882"/>
                          </a:clrTo>
                        </a:clrChange>
                        <a:lum bright="-100000" contras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916238" y="260350"/>
                        <a:ext cx="2971800" cy="636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6804025" y="260350"/>
          <a:ext cx="12954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762000" imgH="304800" progId="Equation.3">
                  <p:embed/>
                </p:oleObj>
              </mc:Choice>
              <mc:Fallback>
                <p:oleObj name="" r:id="rId3" imgW="762000" imgH="3048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ECD882"/>
                          </a:clrTo>
                        </a:clrChange>
                        <a:lum bright="-100000" contras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6804025" y="260350"/>
                        <a:ext cx="1295400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136525" y="1476375"/>
          <a:ext cx="88376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8382000" imgH="406400" progId="Equation.DSMT4">
                  <p:embed/>
                </p:oleObj>
              </mc:Choice>
              <mc:Fallback>
                <p:oleObj name="" r:id="rId5" imgW="8382000" imgH="4064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ECD882"/>
                          </a:clrTo>
                        </a:clrChange>
                        <a:lum bright="-100000" contras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36525" y="1476375"/>
                        <a:ext cx="8837613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468313" y="2565400"/>
          <a:ext cx="63246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7" imgW="4445000" imgH="431800" progId="Equation.3">
                  <p:embed/>
                </p:oleObj>
              </mc:Choice>
              <mc:Fallback>
                <p:oleObj name="" r:id="rId7" imgW="4445000" imgH="4318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ECD882"/>
                          </a:clrTo>
                        </a:clrChange>
                        <a:lum bright="-100000" contras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468313" y="2565400"/>
                        <a:ext cx="6324600" cy="646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Text Box 8"/>
          <p:cNvSpPr txBox="1"/>
          <p:nvPr/>
        </p:nvSpPr>
        <p:spPr>
          <a:xfrm>
            <a:off x="315913" y="1955800"/>
            <a:ext cx="2236787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3200" b="1" dirty="0">
                <a:latin typeface="Tahoma" panose="020B0604030504040204" pitchFamily="34" charset="0"/>
                <a:ea typeface="楷体_GB2312" pitchFamily="49" charset="-122"/>
              </a:rPr>
              <a:t>证法如下</a:t>
            </a:r>
            <a:r>
              <a:rPr lang="zh-CN" altLang="en-US" sz="3200" dirty="0">
                <a:latin typeface="Tahoma" panose="020B0604030504040204" pitchFamily="34" charset="0"/>
                <a:ea typeface="楷体_GB2312" pitchFamily="49" charset="-122"/>
              </a:rPr>
              <a:t>：</a:t>
            </a:r>
            <a:endParaRPr lang="zh-CN" altLang="en-US" dirty="0">
              <a:latin typeface="Tahoma" panose="020B0604030504040204" pitchFamily="34" charset="0"/>
              <a:ea typeface="楷体_GB2312" pitchFamily="49" charset="-122"/>
            </a:endParaRPr>
          </a:p>
        </p:txBody>
      </p:sp>
      <p:graphicFrame>
        <p:nvGraphicFramePr>
          <p:cNvPr id="53255" name="Object 6"/>
          <p:cNvGraphicFramePr>
            <a:graphicFrameLocks noChangeAspect="1"/>
          </p:cNvGraphicFramePr>
          <p:nvPr/>
        </p:nvGraphicFramePr>
        <p:xfrm>
          <a:off x="323850" y="3284538"/>
          <a:ext cx="8153400" cy="253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9" imgW="6197600" imgH="1905000" progId="Equation.3">
                  <p:embed/>
                </p:oleObj>
              </mc:Choice>
              <mc:Fallback>
                <p:oleObj name="" r:id="rId9" imgW="6197600" imgH="19050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ECD882"/>
                          </a:clrTo>
                        </a:clrChange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323850" y="3284538"/>
                        <a:ext cx="8153400" cy="2532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TextBox 10"/>
          <p:cNvSpPr txBox="1"/>
          <p:nvPr/>
        </p:nvSpPr>
        <p:spPr>
          <a:xfrm>
            <a:off x="323850" y="5949950"/>
            <a:ext cx="6264275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200" b="1" dirty="0">
                <a:latin typeface="Tahoma" panose="020B0604030504040204" pitchFamily="34" charset="0"/>
                <a:ea typeface="楷体_GB2312" pitchFamily="49" charset="-122"/>
              </a:rPr>
              <a:t>比较等式两端的常数项即可。</a:t>
            </a:r>
            <a:endParaRPr lang="zh-CN" altLang="en-US" sz="3200" b="1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260350"/>
            <a:ext cx="8893175" cy="62642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引理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如果              都是递推关系的解，      是常数，则                    也是递推关系的解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1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证明：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因为             都是递推关系的解，所以             </a:t>
            </a:r>
            <a:endParaRPr kumimoji="1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Tx/>
              <a:buNone/>
              <a:defRPr/>
            </a:pP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</a:t>
            </a:r>
            <a:endParaRPr kumimoji="1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endParaRPr kumimoji="1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从而也是递推关系的解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1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Tx/>
              <a:buNone/>
              <a:defRPr/>
            </a:pP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</a:t>
            </a:r>
            <a:endParaRPr kumimoji="1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2098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32099" name="Object 4"/>
          <p:cNvGraphicFramePr>
            <a:graphicFrameLocks noChangeAspect="1"/>
          </p:cNvGraphicFramePr>
          <p:nvPr/>
        </p:nvGraphicFramePr>
        <p:xfrm>
          <a:off x="2268538" y="692150"/>
          <a:ext cx="15573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" imgW="736600" imgH="228600" progId="Equation.DSMT4">
                  <p:embed/>
                </p:oleObj>
              </mc:Choice>
              <mc:Fallback>
                <p:oleObj name="" r:id="rId1" imgW="736600" imgH="2286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40458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68538" y="692150"/>
                        <a:ext cx="1557337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0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32101" name="Object 6"/>
          <p:cNvGraphicFramePr>
            <a:graphicFrameLocks noChangeAspect="1"/>
          </p:cNvGraphicFramePr>
          <p:nvPr/>
        </p:nvGraphicFramePr>
        <p:xfrm>
          <a:off x="7596188" y="692150"/>
          <a:ext cx="7207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" imgW="673100" imgH="419100" progId="Equation.DSMT4">
                  <p:embed/>
                </p:oleObj>
              </mc:Choice>
              <mc:Fallback>
                <p:oleObj name="" r:id="rId3" imgW="673100" imgH="4191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40458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96188" y="692150"/>
                        <a:ext cx="720725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2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32103" name="Object 8"/>
          <p:cNvGraphicFramePr>
            <a:graphicFrameLocks noChangeAspect="1"/>
          </p:cNvGraphicFramePr>
          <p:nvPr/>
        </p:nvGraphicFramePr>
        <p:xfrm>
          <a:off x="2503488" y="1606550"/>
          <a:ext cx="2336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5" imgW="1040765" imgH="228600" progId="Equation.DSMT4">
                  <p:embed/>
                </p:oleObj>
              </mc:Choice>
              <mc:Fallback>
                <p:oleObj name="" r:id="rId5" imgW="1040765" imgH="2286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40458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03488" y="1606550"/>
                        <a:ext cx="2336800" cy="531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4" name="Rectangle 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2105" name="Rectangle 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2106" name="Rectangle 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2107" name="Rectangle 24"/>
          <p:cNvSpPr/>
          <p:nvPr/>
        </p:nvSpPr>
        <p:spPr>
          <a:xfrm>
            <a:off x="971550" y="4941888"/>
            <a:ext cx="7129463" cy="100806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32108" name="对象 2"/>
          <p:cNvGraphicFramePr>
            <a:graphicFrameLocks noChangeAspect="1"/>
          </p:cNvGraphicFramePr>
          <p:nvPr/>
        </p:nvGraphicFramePr>
        <p:xfrm>
          <a:off x="2771775" y="2708275"/>
          <a:ext cx="15573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7" imgW="1473200" imgH="457200" progId="Equation.DSMT4">
                  <p:embed/>
                </p:oleObj>
              </mc:Choice>
              <mc:Fallback>
                <p:oleObj name="" r:id="rId7" imgW="1473200" imgH="4572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40458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71775" y="2708275"/>
                        <a:ext cx="1557338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2109" name="图片 5" descr="未标题-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0850" y="3514725"/>
            <a:ext cx="8439150" cy="1689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33121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323850" y="404813"/>
            <a:ext cx="8424863" cy="6048375"/>
          </a:xfrm>
        </p:spPr>
        <p:txBody>
          <a:bodyPr vert="horz" wrap="square" lIns="91440" tIns="45720" rIns="91440" bIns="45720" anchor="t" anchorCtr="0"/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4000" b="1" dirty="0">
                <a:latin typeface="Times New Roman" panose="02020603050405020304" pitchFamily="18" charset="0"/>
              </a:rPr>
              <a:t>定理</a:t>
            </a:r>
            <a:r>
              <a:rPr lang="en-US" altLang="zh-CN" sz="4000" b="1" dirty="0">
                <a:latin typeface="Times New Roman" panose="02020603050405020304" pitchFamily="18" charset="0"/>
              </a:rPr>
              <a:t>7.5</a:t>
            </a:r>
            <a:r>
              <a:rPr lang="en-US" altLang="zh-CN" sz="4000" dirty="0">
                <a:latin typeface="Times New Roman" panose="02020603050405020304" pitchFamily="18" charset="0"/>
              </a:rPr>
              <a:t>:</a:t>
            </a:r>
            <a:r>
              <a:rPr lang="zh-CN" altLang="en-US" sz="4000" dirty="0">
                <a:latin typeface="Times New Roman" panose="02020603050405020304" pitchFamily="18" charset="0"/>
              </a:rPr>
              <a:t>　若</a:t>
            </a:r>
            <a:r>
              <a:rPr lang="en-US" altLang="zh-CN" sz="4000" i="1" dirty="0">
                <a:latin typeface="Times New Roman" panose="02020603050405020304" pitchFamily="18" charset="0"/>
              </a:rPr>
              <a:t>k</a:t>
            </a:r>
            <a:r>
              <a:rPr lang="zh-CN" altLang="en-US" sz="4000" dirty="0">
                <a:latin typeface="Times New Roman" panose="02020603050405020304" pitchFamily="18" charset="0"/>
              </a:rPr>
              <a:t>阶常系数线性齐次递推关系的特征方程有</a:t>
            </a:r>
            <a:r>
              <a:rPr lang="en-US" altLang="zh-CN" sz="4000" i="1" dirty="0">
                <a:latin typeface="Times New Roman" panose="02020603050405020304" pitchFamily="18" charset="0"/>
              </a:rPr>
              <a:t>k</a:t>
            </a:r>
            <a:r>
              <a:rPr lang="zh-CN" altLang="en-US" sz="4000" dirty="0">
                <a:latin typeface="Times New Roman" panose="02020603050405020304" pitchFamily="18" charset="0"/>
              </a:rPr>
              <a:t>个互异的特征根</a:t>
            </a:r>
            <a:r>
              <a:rPr lang="en-US" altLang="zh-CN" sz="4000" dirty="0">
                <a:latin typeface="Times New Roman" panose="02020603050405020304" pitchFamily="18" charset="0"/>
              </a:rPr>
              <a:t>: </a:t>
            </a:r>
            <a:r>
              <a:rPr lang="en-US" altLang="zh-CN" sz="4000" i="1" dirty="0">
                <a:latin typeface="Times New Roman" panose="02020603050405020304" pitchFamily="18" charset="0"/>
              </a:rPr>
              <a:t>q</a:t>
            </a:r>
            <a:r>
              <a:rPr lang="en-US" altLang="zh-CN" sz="40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4000" i="1" dirty="0">
                <a:latin typeface="Times New Roman" panose="02020603050405020304" pitchFamily="18" charset="0"/>
              </a:rPr>
              <a:t>,q</a:t>
            </a:r>
            <a:r>
              <a:rPr lang="en-US" altLang="zh-CN" sz="40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4000" i="1" dirty="0">
                <a:latin typeface="Times New Roman" panose="02020603050405020304" pitchFamily="18" charset="0"/>
              </a:rPr>
              <a:t>,</a:t>
            </a:r>
            <a:r>
              <a:rPr lang="en-US" altLang="zh-CN" sz="4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4000" i="1" dirty="0">
                <a:latin typeface="Times New Roman" panose="02020603050405020304" pitchFamily="18" charset="0"/>
              </a:rPr>
              <a:t>,q</a:t>
            </a:r>
            <a:r>
              <a:rPr lang="en-US" altLang="zh-CN" sz="4000" i="1" baseline="-30000" dirty="0">
                <a:latin typeface="Times New Roman" panose="02020603050405020304" pitchFamily="18" charset="0"/>
              </a:rPr>
              <a:t>k</a:t>
            </a:r>
            <a:r>
              <a:rPr lang="zh-CN" altLang="en-US" sz="4000" dirty="0">
                <a:latin typeface="Times New Roman" panose="02020603050405020304" pitchFamily="18" charset="0"/>
              </a:rPr>
              <a:t>，则该递推关系的通解为</a:t>
            </a:r>
            <a:r>
              <a:rPr lang="en-US" altLang="zh-CN" sz="4000" dirty="0">
                <a:latin typeface="Times New Roman" panose="02020603050405020304" pitchFamily="18" charset="0"/>
              </a:rPr>
              <a:t>: </a:t>
            </a:r>
            <a:r>
              <a:rPr lang="en-US" altLang="zh-CN" sz="4000" i="1" dirty="0">
                <a:latin typeface="Times New Roman" panose="02020603050405020304" pitchFamily="18" charset="0"/>
              </a:rPr>
              <a:t>a</a:t>
            </a:r>
            <a:r>
              <a:rPr lang="en-US" altLang="zh-CN" sz="4000" i="1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sz="4000" i="1" dirty="0">
                <a:latin typeface="Times New Roman" panose="02020603050405020304" pitchFamily="18" charset="0"/>
              </a:rPr>
              <a:t>=c</a:t>
            </a:r>
            <a:r>
              <a:rPr lang="en-US" altLang="zh-CN" sz="40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4000" i="1" dirty="0">
                <a:latin typeface="Times New Roman" panose="02020603050405020304" pitchFamily="18" charset="0"/>
              </a:rPr>
              <a:t>q</a:t>
            </a:r>
            <a:r>
              <a:rPr lang="en-US" altLang="zh-CN" sz="40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4000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sz="4000" i="1" dirty="0">
                <a:latin typeface="Times New Roman" panose="02020603050405020304" pitchFamily="18" charset="0"/>
              </a:rPr>
              <a:t>+c</a:t>
            </a:r>
            <a:r>
              <a:rPr lang="en-US" altLang="zh-CN" sz="40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4000" i="1" dirty="0">
                <a:latin typeface="Times New Roman" panose="02020603050405020304" pitchFamily="18" charset="0"/>
              </a:rPr>
              <a:t>q</a:t>
            </a:r>
            <a:r>
              <a:rPr lang="en-US" altLang="zh-CN" sz="40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4000" i="1" baseline="30000" dirty="0">
                <a:latin typeface="Times New Roman" panose="02020603050405020304" pitchFamily="18" charset="0"/>
              </a:rPr>
              <a:t>n </a:t>
            </a:r>
            <a:r>
              <a:rPr lang="en-US" altLang="zh-CN" sz="4000" i="1" dirty="0">
                <a:latin typeface="Times New Roman" panose="02020603050405020304" pitchFamily="18" charset="0"/>
              </a:rPr>
              <a:t>+</a:t>
            </a:r>
            <a:r>
              <a:rPr lang="en-US" altLang="zh-CN" sz="4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4000" i="1" dirty="0">
                <a:latin typeface="Times New Roman" panose="02020603050405020304" pitchFamily="18" charset="0"/>
              </a:rPr>
              <a:t>+c</a:t>
            </a:r>
            <a:r>
              <a:rPr lang="en-US" altLang="zh-CN" sz="4000" i="1" baseline="-30000" dirty="0">
                <a:latin typeface="Times New Roman" panose="02020603050405020304" pitchFamily="18" charset="0"/>
              </a:rPr>
              <a:t>k</a:t>
            </a:r>
            <a:r>
              <a:rPr lang="en-US" altLang="zh-CN" sz="4000" i="1" dirty="0">
                <a:latin typeface="Times New Roman" panose="02020603050405020304" pitchFamily="18" charset="0"/>
              </a:rPr>
              <a:t>q</a:t>
            </a:r>
            <a:r>
              <a:rPr lang="en-US" altLang="zh-CN" sz="4000" i="1" baseline="-30000" dirty="0">
                <a:latin typeface="Times New Roman" panose="02020603050405020304" pitchFamily="18" charset="0"/>
              </a:rPr>
              <a:t>k</a:t>
            </a:r>
            <a:r>
              <a:rPr lang="en-US" altLang="zh-CN" sz="4000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sz="4000" i="1" dirty="0">
                <a:latin typeface="Times New Roman" panose="02020603050405020304" pitchFamily="18" charset="0"/>
              </a:rPr>
              <a:t>, </a:t>
            </a:r>
            <a:r>
              <a:rPr lang="zh-CN" altLang="en-US" sz="4000" dirty="0">
                <a:latin typeface="Times New Roman" panose="02020603050405020304" pitchFamily="18" charset="0"/>
              </a:rPr>
              <a:t>其中</a:t>
            </a:r>
            <a:r>
              <a:rPr lang="en-US" altLang="zh-CN" sz="4000" i="1" dirty="0">
                <a:latin typeface="Times New Roman" panose="02020603050405020304" pitchFamily="18" charset="0"/>
              </a:rPr>
              <a:t>c</a:t>
            </a:r>
            <a:r>
              <a:rPr lang="en-US" altLang="zh-CN" sz="40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4000" i="1" dirty="0">
                <a:latin typeface="Times New Roman" panose="02020603050405020304" pitchFamily="18" charset="0"/>
              </a:rPr>
              <a:t>,c</a:t>
            </a:r>
            <a:r>
              <a:rPr lang="en-US" altLang="zh-CN" sz="40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4000" i="1" dirty="0">
                <a:latin typeface="Times New Roman" panose="02020603050405020304" pitchFamily="18" charset="0"/>
              </a:rPr>
              <a:t>,</a:t>
            </a:r>
            <a:r>
              <a:rPr lang="en-US" altLang="zh-CN" sz="4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4000" i="1" dirty="0">
                <a:latin typeface="Times New Roman" panose="02020603050405020304" pitchFamily="18" charset="0"/>
              </a:rPr>
              <a:t>c</a:t>
            </a:r>
            <a:r>
              <a:rPr lang="en-US" altLang="zh-CN" sz="4000" i="1" baseline="-30000" dirty="0">
                <a:latin typeface="Times New Roman" panose="02020603050405020304" pitchFamily="18" charset="0"/>
              </a:rPr>
              <a:t>k</a:t>
            </a:r>
            <a:r>
              <a:rPr lang="zh-CN" altLang="en-US" sz="4000" dirty="0">
                <a:latin typeface="Times New Roman" panose="02020603050405020304" pitchFamily="18" charset="0"/>
              </a:rPr>
              <a:t>为任意常数。</a:t>
            </a:r>
            <a:endParaRPr lang="zh-CN" altLang="en-US" sz="4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867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260350"/>
            <a:ext cx="8280400" cy="53276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7.8   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求例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7.7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的递推关系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28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28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n-1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28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n-2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，并有初始条件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28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a</a:t>
            </a:r>
            <a:r>
              <a:rPr kumimoji="1" lang="en-US" altLang="zh-CN" sz="28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的解。</a:t>
            </a:r>
            <a:endParaRPr kumimoji="1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解：例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7.7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的递推关系的特征方程为：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en-US" altLang="zh-CN" sz="28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-2x-2=0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其根为：</a:t>
            </a:r>
            <a:endParaRPr kumimoji="1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由定理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7.5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，递推关系的通解为：</a:t>
            </a: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要满足初值条件，故有：</a:t>
            </a:r>
            <a:endParaRPr kumimoji="1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endParaRPr kumimoji="1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5170" name="Object 4" descr="Rectangle: Click to edit Master text styles&#13;&#10;Second level&#13;&#10;Third level&#13;&#10;Fourth level&#13;&#10;Fifth level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051050" y="1773238"/>
          <a:ext cx="30972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" imgW="1397000" imgH="241300" progId="Equation.DSMT4">
                  <p:embed/>
                </p:oleObj>
              </mc:Choice>
              <mc:Fallback>
                <p:oleObj name="" r:id="rId1" imgW="1397000" imgH="2413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51050" y="1773238"/>
                        <a:ext cx="3097213" cy="4857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1" name="Object 7" descr="Rectangle: Click to edit Master text styles&#13;&#10;Second level&#13;&#10;Third level&#13;&#10;Fourth level&#13;&#10;Fifth level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051050" y="2636838"/>
          <a:ext cx="338455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3" imgW="1764030" imgH="254000" progId="Equation.DSMT4">
                  <p:embed/>
                </p:oleObj>
              </mc:Choice>
              <mc:Fallback>
                <p:oleObj name="" r:id="rId3" imgW="1764030" imgH="2540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1050" y="2636838"/>
                        <a:ext cx="3384550" cy="5603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2" name="Object 6"/>
          <p:cNvGraphicFramePr>
            <a:graphicFrameLocks noChangeAspect="1"/>
          </p:cNvGraphicFramePr>
          <p:nvPr/>
        </p:nvGraphicFramePr>
        <p:xfrm>
          <a:off x="1763713" y="3644900"/>
          <a:ext cx="424815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5" imgW="1790700" imgH="1016000" progId="Equation.DSMT4">
                  <p:embed/>
                </p:oleObj>
              </mc:Choice>
              <mc:Fallback>
                <p:oleObj name="" r:id="rId5" imgW="1790700" imgH="1016000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3713" y="3644900"/>
                        <a:ext cx="4248150" cy="182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3" name="Object 7"/>
          <p:cNvGraphicFramePr>
            <a:graphicFrameLocks noChangeAspect="1"/>
          </p:cNvGraphicFramePr>
          <p:nvPr/>
        </p:nvGraphicFramePr>
        <p:xfrm>
          <a:off x="1763713" y="5589588"/>
          <a:ext cx="4824412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7" imgW="2540000" imgH="457200" progId="Equation.DSMT4">
                  <p:embed/>
                </p:oleObj>
              </mc:Choice>
              <mc:Fallback>
                <p:oleObj name="" r:id="rId7" imgW="2540000" imgH="457200" progId="Equation.DSMT4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63713" y="5589588"/>
                        <a:ext cx="4824412" cy="1025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37217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323850" y="476250"/>
            <a:ext cx="8569325" cy="6121400"/>
          </a:xfrm>
        </p:spPr>
        <p:txBody>
          <a:bodyPr vert="horz" wrap="square" lIns="91440" tIns="45720" rIns="91440" bIns="45720" anchor="t" anchorCtr="0"/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zh-CN" altLang="en-US" sz="3600" b="1" dirty="0">
                <a:latin typeface="Times New Roman" panose="02020603050405020304" pitchFamily="18" charset="0"/>
              </a:rPr>
              <a:t>定理</a:t>
            </a:r>
            <a:r>
              <a:rPr lang="en-US" altLang="zh-CN" sz="3600" b="1" dirty="0">
                <a:latin typeface="Times New Roman" panose="02020603050405020304" pitchFamily="18" charset="0"/>
              </a:rPr>
              <a:t>7.6</a:t>
            </a:r>
            <a:r>
              <a:rPr lang="en-US" altLang="zh-CN" sz="3600" dirty="0">
                <a:latin typeface="Times New Roman" panose="02020603050405020304" pitchFamily="18" charset="0"/>
              </a:rPr>
              <a:t>: </a:t>
            </a:r>
            <a:r>
              <a:rPr lang="zh-CN" altLang="en-US" sz="3600" dirty="0">
                <a:latin typeface="Times New Roman" panose="02020603050405020304" pitchFamily="18" charset="0"/>
              </a:rPr>
              <a:t>若</a:t>
            </a:r>
            <a:r>
              <a:rPr lang="en-US" altLang="zh-CN" sz="3600" i="1" dirty="0">
                <a:latin typeface="Times New Roman" panose="02020603050405020304" pitchFamily="18" charset="0"/>
              </a:rPr>
              <a:t>k</a:t>
            </a:r>
            <a:r>
              <a:rPr lang="zh-CN" altLang="en-US" sz="3600" dirty="0">
                <a:latin typeface="Times New Roman" panose="02020603050405020304" pitchFamily="18" charset="0"/>
              </a:rPr>
              <a:t>阶常系数线性齐次递推关系的特征方程有</a:t>
            </a:r>
            <a:r>
              <a:rPr lang="en-US" altLang="zh-CN" sz="3600" i="1" dirty="0">
                <a:latin typeface="Times New Roman" panose="02020603050405020304" pitchFamily="18" charset="0"/>
              </a:rPr>
              <a:t>t</a:t>
            </a:r>
            <a:r>
              <a:rPr lang="zh-CN" altLang="en-US" sz="3600" dirty="0">
                <a:latin typeface="Times New Roman" panose="02020603050405020304" pitchFamily="18" charset="0"/>
              </a:rPr>
              <a:t>个互异的特征根</a:t>
            </a:r>
            <a:r>
              <a:rPr lang="en-US" altLang="zh-CN" sz="3600" dirty="0">
                <a:latin typeface="Times New Roman" panose="02020603050405020304" pitchFamily="18" charset="0"/>
              </a:rPr>
              <a:t>: </a:t>
            </a:r>
            <a:r>
              <a:rPr lang="en-US" altLang="zh-CN" sz="3600" i="1" dirty="0">
                <a:latin typeface="Times New Roman" panose="02020603050405020304" pitchFamily="18" charset="0"/>
              </a:rPr>
              <a:t>q</a:t>
            </a:r>
            <a:r>
              <a:rPr lang="en-US" altLang="zh-CN" sz="36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3600" i="1" dirty="0">
                <a:latin typeface="Times New Roman" panose="02020603050405020304" pitchFamily="18" charset="0"/>
              </a:rPr>
              <a:t>, q</a:t>
            </a:r>
            <a:r>
              <a:rPr lang="en-US" altLang="zh-CN" sz="36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3600" i="1" dirty="0">
                <a:latin typeface="Times New Roman" panose="02020603050405020304" pitchFamily="18" charset="0"/>
              </a:rPr>
              <a:t>, </a:t>
            </a:r>
            <a:r>
              <a:rPr lang="en-US" altLang="zh-CN" sz="3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3600" i="1" dirty="0">
                <a:latin typeface="Times New Roman" panose="02020603050405020304" pitchFamily="18" charset="0"/>
              </a:rPr>
              <a:t>, q</a:t>
            </a:r>
            <a:r>
              <a:rPr lang="en-US" altLang="zh-CN" sz="3600" i="1" baseline="-30000" dirty="0">
                <a:latin typeface="Times New Roman" panose="02020603050405020304" pitchFamily="18" charset="0"/>
              </a:rPr>
              <a:t>t</a:t>
            </a:r>
            <a:r>
              <a:rPr lang="zh-CN" altLang="en-US" sz="3600" i="1" dirty="0">
                <a:latin typeface="Times New Roman" panose="02020603050405020304" pitchFamily="18" charset="0"/>
              </a:rPr>
              <a:t>，</a:t>
            </a:r>
            <a:r>
              <a:rPr lang="en-US" altLang="zh-CN" sz="3600" i="1" dirty="0">
                <a:latin typeface="Times New Roman" panose="02020603050405020304" pitchFamily="18" charset="0"/>
              </a:rPr>
              <a:t>m</a:t>
            </a:r>
            <a:r>
              <a:rPr lang="en-US" altLang="zh-CN" sz="36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3600" i="1" dirty="0">
                <a:latin typeface="Times New Roman" panose="02020603050405020304" pitchFamily="18" charset="0"/>
              </a:rPr>
              <a:t>, m</a:t>
            </a:r>
            <a:r>
              <a:rPr lang="en-US" altLang="zh-CN" sz="36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3600" i="1" dirty="0">
                <a:latin typeface="Times New Roman" panose="02020603050405020304" pitchFamily="18" charset="0"/>
              </a:rPr>
              <a:t>, </a:t>
            </a:r>
            <a:r>
              <a:rPr lang="en-US" altLang="zh-CN" sz="3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3600" i="1" dirty="0">
                <a:latin typeface="Times New Roman" panose="02020603050405020304" pitchFamily="18" charset="0"/>
              </a:rPr>
              <a:t>, m</a:t>
            </a:r>
            <a:r>
              <a:rPr lang="en-US" altLang="zh-CN" sz="3600" i="1" baseline="-30000" dirty="0">
                <a:latin typeface="Times New Roman" panose="02020603050405020304" pitchFamily="18" charset="0"/>
              </a:rPr>
              <a:t>t</a:t>
            </a:r>
            <a:r>
              <a:rPr lang="zh-CN" altLang="en-US" sz="3600" dirty="0">
                <a:latin typeface="Times New Roman" panose="02020603050405020304" pitchFamily="18" charset="0"/>
              </a:rPr>
              <a:t>为相应根的重数，且</a:t>
            </a:r>
            <a:r>
              <a:rPr lang="en-US" altLang="zh-CN" sz="3600" i="1" dirty="0">
                <a:latin typeface="Times New Roman" panose="02020603050405020304" pitchFamily="18" charset="0"/>
              </a:rPr>
              <a:t>m</a:t>
            </a:r>
            <a:r>
              <a:rPr lang="en-US" altLang="zh-CN" sz="36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3600" i="1" dirty="0">
                <a:latin typeface="Times New Roman" panose="02020603050405020304" pitchFamily="18" charset="0"/>
              </a:rPr>
              <a:t>+m</a:t>
            </a:r>
            <a:r>
              <a:rPr lang="en-US" altLang="zh-CN" sz="36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3600" i="1" dirty="0">
                <a:latin typeface="Times New Roman" panose="02020603050405020304" pitchFamily="18" charset="0"/>
              </a:rPr>
              <a:t>+</a:t>
            </a:r>
            <a:r>
              <a:rPr lang="en-US" altLang="zh-CN" sz="36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3600" i="1" dirty="0">
                <a:latin typeface="Times New Roman" panose="02020603050405020304" pitchFamily="18" charset="0"/>
              </a:rPr>
              <a:t>+m</a:t>
            </a:r>
            <a:r>
              <a:rPr lang="en-US" altLang="zh-CN" sz="3600" i="1" baseline="-30000" dirty="0">
                <a:latin typeface="Times New Roman" panose="02020603050405020304" pitchFamily="18" charset="0"/>
              </a:rPr>
              <a:t>t</a:t>
            </a:r>
            <a:r>
              <a:rPr lang="en-US" altLang="zh-CN" sz="3600" i="1" dirty="0">
                <a:latin typeface="Times New Roman" panose="02020603050405020304" pitchFamily="18" charset="0"/>
              </a:rPr>
              <a:t>=k</a:t>
            </a:r>
            <a:r>
              <a:rPr lang="zh-CN" altLang="en-US" sz="3600" dirty="0">
                <a:latin typeface="Times New Roman" panose="02020603050405020304" pitchFamily="18" charset="0"/>
              </a:rPr>
              <a:t>，则该递推关系的通解为</a:t>
            </a:r>
            <a:r>
              <a:rPr lang="en-US" altLang="zh-CN" sz="3600" dirty="0">
                <a:latin typeface="Times New Roman" panose="02020603050405020304" pitchFamily="18" charset="0"/>
              </a:rPr>
              <a:t>:</a:t>
            </a:r>
            <a:endParaRPr lang="en-US" altLang="zh-CN" sz="3600" dirty="0">
              <a:latin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zh-CN" sz="3600" dirty="0">
                <a:latin typeface="Times New Roman" panose="02020603050405020304" pitchFamily="18" charset="0"/>
              </a:rPr>
              <a:t>                     </a:t>
            </a:r>
            <a:endParaRPr lang="en-US" altLang="zh-CN" sz="3600" dirty="0">
              <a:latin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zh-CN" altLang="en-US" sz="3600" dirty="0">
                <a:latin typeface="Times New Roman" panose="02020603050405020304" pitchFamily="18" charset="0"/>
              </a:rPr>
              <a:t>其中</a:t>
            </a:r>
            <a:r>
              <a:rPr lang="en-US" altLang="zh-CN" sz="3600" i="1" dirty="0">
                <a:latin typeface="Times New Roman" panose="02020603050405020304" pitchFamily="18" charset="0"/>
              </a:rPr>
              <a:t>c</a:t>
            </a:r>
            <a:r>
              <a:rPr lang="en-US" altLang="zh-CN" sz="3600" i="1" baseline="-30000" dirty="0">
                <a:latin typeface="Times New Roman" panose="02020603050405020304" pitchFamily="18" charset="0"/>
              </a:rPr>
              <a:t>ij</a:t>
            </a:r>
            <a:r>
              <a:rPr lang="zh-CN" altLang="en-US" sz="3600" dirty="0">
                <a:latin typeface="Times New Roman" panose="02020603050405020304" pitchFamily="18" charset="0"/>
              </a:rPr>
              <a:t>为任意常数</a:t>
            </a:r>
            <a:r>
              <a:rPr lang="en-US" altLang="zh-CN" sz="3600" dirty="0">
                <a:latin typeface="Times New Roman" panose="02020603050405020304" pitchFamily="18" charset="0"/>
              </a:rPr>
              <a:t>(1</a:t>
            </a:r>
            <a:r>
              <a:rPr lang="en-US" altLang="zh-CN" sz="3600" i="1" dirty="0">
                <a:latin typeface="Times New Roman" panose="02020603050405020304" pitchFamily="18" charset="0"/>
              </a:rPr>
              <a:t>≤j≤m</a:t>
            </a:r>
            <a:r>
              <a:rPr lang="en-US" altLang="zh-CN" sz="3600" i="1" baseline="-30000" dirty="0">
                <a:latin typeface="Times New Roman" panose="02020603050405020304" pitchFamily="18" charset="0"/>
              </a:rPr>
              <a:t>i</a:t>
            </a:r>
            <a:r>
              <a:rPr lang="en-US" altLang="zh-CN" sz="3600" i="1" dirty="0">
                <a:latin typeface="Times New Roman" panose="02020603050405020304" pitchFamily="18" charset="0"/>
              </a:rPr>
              <a:t>,</a:t>
            </a:r>
            <a:r>
              <a:rPr lang="en-US" altLang="zh-CN" sz="3600" dirty="0">
                <a:latin typeface="Times New Roman" panose="02020603050405020304" pitchFamily="18" charset="0"/>
              </a:rPr>
              <a:t>1</a:t>
            </a:r>
            <a:r>
              <a:rPr lang="en-US" altLang="zh-CN" sz="3600" i="1" dirty="0">
                <a:latin typeface="Times New Roman" panose="02020603050405020304" pitchFamily="18" charset="0"/>
              </a:rPr>
              <a:t>≤i≤t</a:t>
            </a:r>
            <a:r>
              <a:rPr lang="en-US" altLang="zh-CN" sz="3600" dirty="0">
                <a:latin typeface="Times New Roman" panose="02020603050405020304" pitchFamily="18" charset="0"/>
              </a:rPr>
              <a:t>)</a:t>
            </a:r>
            <a:r>
              <a:rPr lang="zh-CN" altLang="en-US" sz="3600" dirty="0">
                <a:latin typeface="Times New Roman" panose="02020603050405020304" pitchFamily="18" charset="0"/>
              </a:rPr>
              <a:t>为任意常数。</a:t>
            </a:r>
            <a:r>
              <a:rPr lang="zh-CN" altLang="en-US" sz="3600" dirty="0"/>
              <a:t> </a:t>
            </a:r>
            <a:endParaRPr lang="zh-CN" altLang="en-US" sz="3600" dirty="0"/>
          </a:p>
        </p:txBody>
      </p:sp>
      <p:graphicFrame>
        <p:nvGraphicFramePr>
          <p:cNvPr id="137218" name="Object 4"/>
          <p:cNvGraphicFramePr>
            <a:graphicFrameLocks noChangeAspect="1"/>
          </p:cNvGraphicFramePr>
          <p:nvPr/>
        </p:nvGraphicFramePr>
        <p:xfrm>
          <a:off x="1619250" y="3933825"/>
          <a:ext cx="403225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" imgW="1484630" imgH="304800" progId="Equation.DSMT4">
                  <p:embed/>
                </p:oleObj>
              </mc:Choice>
              <mc:Fallback>
                <p:oleObj name="" r:id="rId1" imgW="1484630" imgH="3048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9250" y="3933825"/>
                        <a:ext cx="4032250" cy="827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39265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250825" y="260350"/>
            <a:ext cx="8664575" cy="6264275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latin typeface="Times New Roman" panose="02020603050405020304" pitchFamily="18" charset="0"/>
              </a:rPr>
              <a:t>7.9  </a:t>
            </a:r>
            <a:r>
              <a:rPr lang="zh-CN" altLang="en-US" dirty="0">
                <a:latin typeface="Times New Roman" panose="02020603050405020304" pitchFamily="18" charset="0"/>
              </a:rPr>
              <a:t>求解递推关系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</a:rPr>
              <a:t>+a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n-1</a:t>
            </a:r>
            <a:r>
              <a:rPr lang="en-US" altLang="zh-CN" i="1" dirty="0">
                <a:latin typeface="Times New Roman" panose="02020603050405020304" pitchFamily="18" charset="0"/>
              </a:rPr>
              <a:t>-3a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n-2</a:t>
            </a:r>
            <a:r>
              <a:rPr lang="en-US" altLang="zh-CN" i="1" dirty="0">
                <a:latin typeface="Times New Roman" panose="02020603050405020304" pitchFamily="18" charset="0"/>
              </a:rPr>
              <a:t>-5a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n-3</a:t>
            </a:r>
            <a:r>
              <a:rPr lang="en-US" altLang="zh-CN" i="1" dirty="0">
                <a:latin typeface="Times New Roman" panose="02020603050405020304" pitchFamily="18" charset="0"/>
              </a:rPr>
              <a:t>-2a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n-4</a:t>
            </a:r>
            <a:r>
              <a:rPr lang="en-US" altLang="zh-CN" i="1" dirty="0">
                <a:latin typeface="Times New Roman" panose="02020603050405020304" pitchFamily="18" charset="0"/>
              </a:rPr>
              <a:t>=0,  n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i="1" dirty="0">
                <a:latin typeface="Times New Roman" panose="02020603050405020304" pitchFamily="18" charset="0"/>
              </a:rPr>
              <a:t>4</a:t>
            </a:r>
            <a:r>
              <a:rPr lang="zh-CN" altLang="en-US" i="1" dirty="0"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</a:rPr>
              <a:t>初始条件为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=1, 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=0, a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=2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解</a:t>
            </a:r>
            <a:r>
              <a:rPr lang="en-US" altLang="zh-CN" sz="2800" dirty="0">
                <a:latin typeface="Times New Roman" panose="02020603050405020304" pitchFamily="18" charset="0"/>
              </a:rPr>
              <a:t>: </a:t>
            </a:r>
            <a:r>
              <a:rPr lang="zh-CN" altLang="en-US" sz="2800" dirty="0">
                <a:latin typeface="Times New Roman" panose="02020603050405020304" pitchFamily="18" charset="0"/>
              </a:rPr>
              <a:t>该递推关系的特征方程是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4</a:t>
            </a:r>
            <a:r>
              <a:rPr lang="en-US" altLang="zh-CN" sz="2800" i="1" dirty="0">
                <a:latin typeface="Times New Roman" panose="02020603050405020304" pitchFamily="18" charset="0"/>
              </a:rPr>
              <a:t>+x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sz="2800" i="1" dirty="0">
                <a:latin typeface="Times New Roman" panose="02020603050405020304" pitchFamily="18" charset="0"/>
              </a:rPr>
              <a:t>-3x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</a:rPr>
              <a:t>-5x-2=0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</a:rPr>
              <a:t>其特征根是</a:t>
            </a:r>
            <a:r>
              <a:rPr lang="en-US" altLang="zh-CN" sz="2800" dirty="0">
                <a:latin typeface="Times New Roman" panose="02020603050405020304" pitchFamily="18" charset="0"/>
              </a:rPr>
              <a:t>-1,-1,-1,2</a:t>
            </a:r>
            <a:r>
              <a:rPr lang="zh-CN" altLang="en-US" sz="2800" dirty="0">
                <a:latin typeface="Times New Roman" panose="02020603050405020304" pitchFamily="18" charset="0"/>
              </a:rPr>
              <a:t>。由定理</a:t>
            </a:r>
            <a:r>
              <a:rPr lang="en-US" altLang="zh-CN" sz="2800" dirty="0">
                <a:latin typeface="Times New Roman" panose="02020603050405020304" pitchFamily="18" charset="0"/>
              </a:rPr>
              <a:t>7.6</a:t>
            </a:r>
            <a:r>
              <a:rPr lang="zh-CN" altLang="en-US" sz="2800" dirty="0">
                <a:latin typeface="Times New Roman" panose="02020603050405020304" pitchFamily="18" charset="0"/>
              </a:rPr>
              <a:t>得：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sz="2800" i="1" dirty="0">
                <a:latin typeface="Times New Roman" panose="02020603050405020304" pitchFamily="18" charset="0"/>
              </a:rPr>
              <a:t>=c</a:t>
            </a:r>
            <a:r>
              <a:rPr lang="en-US" altLang="zh-CN" sz="2800" i="1" baseline="-30000" dirty="0">
                <a:latin typeface="Times New Roman" panose="02020603050405020304" pitchFamily="18" charset="0"/>
              </a:rPr>
              <a:t>11</a:t>
            </a:r>
            <a:r>
              <a:rPr lang="en-US" altLang="zh-CN" sz="2800" i="1" dirty="0">
                <a:latin typeface="Times New Roman" panose="02020603050405020304" pitchFamily="18" charset="0"/>
              </a:rPr>
              <a:t>(-1)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sz="2800" i="1" dirty="0">
                <a:latin typeface="Times New Roman" panose="02020603050405020304" pitchFamily="18" charset="0"/>
              </a:rPr>
              <a:t>+c</a:t>
            </a:r>
            <a:r>
              <a:rPr lang="en-US" altLang="zh-CN" sz="2800" i="1" baseline="-30000" dirty="0">
                <a:latin typeface="Times New Roman" panose="02020603050405020304" pitchFamily="18" charset="0"/>
              </a:rPr>
              <a:t>12</a:t>
            </a:r>
            <a:r>
              <a:rPr lang="en-US" altLang="zh-CN" sz="2800" i="1" dirty="0">
                <a:latin typeface="Times New Roman" panose="02020603050405020304" pitchFamily="18" charset="0"/>
              </a:rPr>
              <a:t>n(-1)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sz="2800" i="1" dirty="0">
                <a:latin typeface="Times New Roman" panose="02020603050405020304" pitchFamily="18" charset="0"/>
              </a:rPr>
              <a:t>+c</a:t>
            </a:r>
            <a:r>
              <a:rPr lang="en-US" altLang="zh-CN" sz="2800" i="1" baseline="-30000" dirty="0">
                <a:latin typeface="Times New Roman" panose="02020603050405020304" pitchFamily="18" charset="0"/>
              </a:rPr>
              <a:t>13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</a:rPr>
              <a:t>(-1)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sz="2800" i="1" dirty="0">
                <a:latin typeface="Times New Roman" panose="02020603050405020304" pitchFamily="18" charset="0"/>
              </a:rPr>
              <a:t>+c</a:t>
            </a:r>
            <a:r>
              <a:rPr lang="en-US" altLang="zh-CN" sz="2800" i="1" baseline="-30000" dirty="0">
                <a:latin typeface="Times New Roman" panose="02020603050405020304" pitchFamily="18" charset="0"/>
              </a:rPr>
              <a:t>21</a:t>
            </a:r>
            <a:r>
              <a:rPr lang="en-US" altLang="zh-CN" sz="2800" i="1" dirty="0">
                <a:latin typeface="Times New Roman" panose="02020603050405020304" pitchFamily="18" charset="0"/>
              </a:rPr>
              <a:t>2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n</a:t>
            </a:r>
            <a:endParaRPr lang="en-US" altLang="zh-CN" sz="2800" i="1" dirty="0">
              <a:latin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代入初值得到以下方程组：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c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11</a:t>
            </a:r>
            <a:r>
              <a:rPr lang="en-US" altLang="zh-CN" sz="2800" dirty="0">
                <a:latin typeface="Times New Roman" panose="02020603050405020304" pitchFamily="18" charset="0"/>
              </a:rPr>
              <a:t>+c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21</a:t>
            </a:r>
            <a:r>
              <a:rPr lang="en-US" altLang="zh-CN" sz="2800" dirty="0">
                <a:latin typeface="Times New Roman" panose="02020603050405020304" pitchFamily="18" charset="0"/>
              </a:rPr>
              <a:t>=1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-c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11</a:t>
            </a:r>
            <a:r>
              <a:rPr lang="en-US" altLang="zh-CN" sz="2800" dirty="0">
                <a:latin typeface="Times New Roman" panose="02020603050405020304" pitchFamily="18" charset="0"/>
              </a:rPr>
              <a:t>-c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12</a:t>
            </a:r>
            <a:r>
              <a:rPr lang="en-US" altLang="zh-CN" sz="2800" dirty="0">
                <a:latin typeface="Times New Roman" panose="02020603050405020304" pitchFamily="18" charset="0"/>
              </a:rPr>
              <a:t>-c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13</a:t>
            </a:r>
            <a:r>
              <a:rPr lang="en-US" altLang="zh-CN" sz="2800" dirty="0">
                <a:latin typeface="Times New Roman" panose="02020603050405020304" pitchFamily="18" charset="0"/>
              </a:rPr>
              <a:t>+2c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21</a:t>
            </a:r>
            <a:r>
              <a:rPr lang="en-US" altLang="zh-CN" sz="2800" dirty="0">
                <a:latin typeface="Times New Roman" panose="02020603050405020304" pitchFamily="18" charset="0"/>
              </a:rPr>
              <a:t>=0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c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11</a:t>
            </a:r>
            <a:r>
              <a:rPr lang="en-US" altLang="zh-CN" sz="2800" dirty="0">
                <a:latin typeface="Times New Roman" panose="02020603050405020304" pitchFamily="18" charset="0"/>
              </a:rPr>
              <a:t>+2c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12</a:t>
            </a:r>
            <a:r>
              <a:rPr lang="en-US" altLang="zh-CN" sz="2800" dirty="0">
                <a:latin typeface="Times New Roman" panose="02020603050405020304" pitchFamily="18" charset="0"/>
              </a:rPr>
              <a:t>+4c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13</a:t>
            </a:r>
            <a:r>
              <a:rPr lang="en-US" altLang="zh-CN" sz="2800" dirty="0">
                <a:latin typeface="Times New Roman" panose="02020603050405020304" pitchFamily="18" charset="0"/>
              </a:rPr>
              <a:t>+4c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21</a:t>
            </a:r>
            <a:r>
              <a:rPr lang="en-US" altLang="zh-CN" sz="2800" dirty="0">
                <a:latin typeface="Times New Roman" panose="02020603050405020304" pitchFamily="18" charset="0"/>
              </a:rPr>
              <a:t>=0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-c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11</a:t>
            </a:r>
            <a:r>
              <a:rPr lang="en-US" altLang="zh-CN" sz="2800" dirty="0">
                <a:latin typeface="Times New Roman" panose="02020603050405020304" pitchFamily="18" charset="0"/>
              </a:rPr>
              <a:t>-3c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12</a:t>
            </a:r>
            <a:r>
              <a:rPr lang="en-US" altLang="zh-CN" sz="2800" dirty="0">
                <a:latin typeface="Times New Roman" panose="02020603050405020304" pitchFamily="18" charset="0"/>
              </a:rPr>
              <a:t>-9c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13</a:t>
            </a:r>
            <a:r>
              <a:rPr lang="en-US" altLang="zh-CN" sz="2800" dirty="0">
                <a:latin typeface="Times New Roman" panose="02020603050405020304" pitchFamily="18" charset="0"/>
              </a:rPr>
              <a:t>+8c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21</a:t>
            </a:r>
            <a:r>
              <a:rPr lang="en-US" altLang="zh-CN" sz="2800" dirty="0">
                <a:latin typeface="Times New Roman" panose="02020603050405020304" pitchFamily="18" charset="0"/>
              </a:rPr>
              <a:t>=2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800" dirty="0"/>
              <a:t>解得：</a:t>
            </a:r>
            <a:r>
              <a:rPr lang="en-US" altLang="zh-CN" sz="2800" i="1" dirty="0">
                <a:latin typeface="Times New Roman" panose="02020603050405020304" pitchFamily="18" charset="0"/>
              </a:rPr>
              <a:t>c</a:t>
            </a:r>
            <a:r>
              <a:rPr lang="en-US" altLang="zh-CN" sz="2800" i="1" baseline="-30000" dirty="0">
                <a:latin typeface="Times New Roman" panose="02020603050405020304" pitchFamily="18" charset="0"/>
              </a:rPr>
              <a:t>11</a:t>
            </a:r>
            <a:r>
              <a:rPr lang="en-US" altLang="zh-CN" sz="2800" i="1" dirty="0">
                <a:latin typeface="Times New Roman" panose="02020603050405020304" pitchFamily="18" charset="0"/>
              </a:rPr>
              <a:t>=7/9, c</a:t>
            </a:r>
            <a:r>
              <a:rPr lang="en-US" altLang="zh-CN" sz="2800" i="1" baseline="-30000" dirty="0">
                <a:latin typeface="Times New Roman" panose="02020603050405020304" pitchFamily="18" charset="0"/>
              </a:rPr>
              <a:t>12</a:t>
            </a:r>
            <a:r>
              <a:rPr lang="en-US" altLang="zh-CN" sz="2800" i="1" dirty="0">
                <a:latin typeface="Times New Roman" panose="02020603050405020304" pitchFamily="18" charset="0"/>
              </a:rPr>
              <a:t>=-13/16, c</a:t>
            </a:r>
            <a:r>
              <a:rPr lang="en-US" altLang="zh-CN" sz="2800" i="1" baseline="-30000" dirty="0">
                <a:latin typeface="Times New Roman" panose="02020603050405020304" pitchFamily="18" charset="0"/>
              </a:rPr>
              <a:t>13</a:t>
            </a:r>
            <a:r>
              <a:rPr lang="en-US" altLang="zh-CN" sz="2800" i="1" dirty="0">
                <a:latin typeface="Times New Roman" panose="02020603050405020304" pitchFamily="18" charset="0"/>
              </a:rPr>
              <a:t>=1/16, c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21</a:t>
            </a:r>
            <a:r>
              <a:rPr lang="en-US" altLang="zh-CN" sz="2800" i="1" dirty="0">
                <a:latin typeface="Times New Roman" panose="02020603050405020304" pitchFamily="18" charset="0"/>
              </a:rPr>
              <a:t>=1/8</a:t>
            </a:r>
            <a:endParaRPr lang="en-US" altLang="zh-CN" sz="2800" i="1" dirty="0">
              <a:latin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800" dirty="0"/>
              <a:t>故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sz="2800" i="1" dirty="0">
                <a:latin typeface="Times New Roman" panose="02020603050405020304" pitchFamily="18" charset="0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</a:rPr>
              <a:t>7/9(-1)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</a:rPr>
              <a:t>-(13/16)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</a:rPr>
              <a:t>(-1)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</a:rPr>
              <a:t>+(1/16)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</a:rPr>
              <a:t>(-1)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</a:rPr>
              <a:t>+(1/8)2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/>
              <a:t> </a:t>
            </a:r>
            <a:endParaRPr lang="en-US" altLang="zh-CN" sz="2800" dirty="0"/>
          </a:p>
          <a:p>
            <a:pPr algn="just" eaLnBrk="1" hangingPunct="1">
              <a:buNone/>
            </a:pPr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39266" name="Object 4"/>
          <p:cNvGraphicFramePr>
            <a:graphicFrameLocks noChangeAspect="1"/>
          </p:cNvGraphicFramePr>
          <p:nvPr/>
        </p:nvGraphicFramePr>
        <p:xfrm>
          <a:off x="4086225" y="3854450"/>
          <a:ext cx="403225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1" imgW="1484630" imgH="304800" progId="Equation.DSMT4">
                  <p:embed/>
                </p:oleObj>
              </mc:Choice>
              <mc:Fallback>
                <p:oleObj name="" r:id="rId1" imgW="1484630" imgH="304800" progId="Equation.DSMT4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86225" y="3854450"/>
                        <a:ext cx="4032250" cy="827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6019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50825" y="404813"/>
            <a:ext cx="8642350" cy="61483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阶常系数线性非齐次递推关系</a:t>
            </a:r>
            <a:endParaRPr kumimoji="1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ts val="1800"/>
              </a:spcBef>
              <a:spcAft>
                <a:spcPts val="6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阶常系数线性非齐次递推关系的通解与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阶常系数线性非齐次微分方程的通解类似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也是齐次通解与特解之和，即：</a:t>
            </a:r>
            <a:endParaRPr kumimoji="1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32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kumimoji="1" lang="en-US" altLang="zh-CN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a'</a:t>
            </a:r>
            <a:r>
              <a:rPr kumimoji="1" lang="en-US" altLang="zh-CN" sz="3200" b="0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+a</a:t>
            </a:r>
            <a:r>
              <a:rPr kumimoji="1" lang="en-US" altLang="zh-CN" sz="32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</a:t>
            </a:r>
            <a:r>
              <a:rPr kumimoji="1" lang="en-US" altLang="zh-CN" sz="32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</a:t>
            </a:r>
            <a:endParaRPr kumimoji="1" lang="en-US" altLang="zh-CN" sz="32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其中</a:t>
            </a:r>
            <a:r>
              <a:rPr kumimoji="1" lang="en-US" altLang="zh-CN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a'</a:t>
            </a:r>
            <a:r>
              <a:rPr kumimoji="1" lang="en-US" altLang="zh-CN" sz="3200" b="0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阶常系数线性非齐次递推关系所对应的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阶常系数线性齐次递推关系</a:t>
            </a:r>
            <a:endParaRPr kumimoji="1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32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=h</a:t>
            </a:r>
            <a:r>
              <a:rPr kumimoji="1" lang="en-US" altLang="zh-CN" sz="32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32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n-</a:t>
            </a:r>
            <a:r>
              <a:rPr kumimoji="1" lang="en-US" altLang="zh-CN" sz="32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+h</a:t>
            </a:r>
            <a:r>
              <a:rPr kumimoji="1" lang="en-US" altLang="zh-CN" sz="32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32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n-</a:t>
            </a:r>
            <a:r>
              <a:rPr kumimoji="1" lang="en-US" altLang="zh-CN" sz="32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+…+</a:t>
            </a:r>
            <a:r>
              <a:rPr kumimoji="1" lang="en-US" altLang="zh-CN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1" lang="en-US" altLang="zh-CN" sz="3200" b="0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en-US" altLang="zh-CN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3200" b="0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32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-k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=0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的通解，而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32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32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阶常系数线性非齐次递推关系的特解。</a:t>
            </a:r>
            <a:endParaRPr kumimoji="1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80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50825" y="333375"/>
            <a:ext cx="8642350" cy="61436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关于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32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32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的求解，对一般的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没有普遍的解法，在某些简单的情况下可用待定系数法求出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32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32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1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当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次多项式时，对应的特解形式为：</a:t>
            </a:r>
            <a:endParaRPr kumimoji="1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32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32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=P</a:t>
            </a:r>
            <a:r>
              <a:rPr kumimoji="1" lang="en-US" altLang="zh-CN" sz="32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32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+P</a:t>
            </a:r>
            <a:r>
              <a:rPr kumimoji="1" lang="en-US" altLang="zh-CN" sz="32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32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t-</a:t>
            </a:r>
            <a:r>
              <a:rPr kumimoji="1" lang="en-US" altLang="zh-CN" sz="32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+…+P</a:t>
            </a:r>
            <a:r>
              <a:rPr kumimoji="1" lang="en-US" altLang="zh-CN" sz="32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n+P</a:t>
            </a:r>
            <a:r>
              <a:rPr kumimoji="1" lang="en-US" altLang="zh-CN" sz="32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t+</a:t>
            </a:r>
            <a:r>
              <a:rPr kumimoji="1" lang="en-US" altLang="zh-CN" sz="32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endParaRPr kumimoji="1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其中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kumimoji="1" lang="en-US" altLang="zh-CN" sz="32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P</a:t>
            </a:r>
            <a:r>
              <a:rPr kumimoji="1" lang="en-US" altLang="zh-CN" sz="32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…, P</a:t>
            </a:r>
            <a:r>
              <a:rPr kumimoji="1" lang="en-US" altLang="zh-CN" sz="32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P</a:t>
            </a:r>
            <a:r>
              <a:rPr kumimoji="1" lang="en-US" altLang="zh-CN" sz="32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t+</a:t>
            </a:r>
            <a:r>
              <a:rPr kumimoji="1" lang="en-US" altLang="zh-CN" sz="32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为待定系数。</a:t>
            </a:r>
            <a:endParaRPr kumimoji="1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92075" marR="0" lvl="0" indent="-92075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(2)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当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</a:t>
            </a:r>
            <a:r>
              <a:rPr kumimoji="1" lang="zh-CN" alt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kumimoji="1" lang="en-US" altLang="zh-CN" sz="32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的形式时，若</a:t>
            </a:r>
            <a:r>
              <a:rPr kumimoji="1" lang="zh-CN" alt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不是对应的齐次递推关系的特征根，则对应的特解是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P∙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kumimoji="1" lang="en-US" altLang="zh-CN" sz="32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，其中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为待定系数；若</a:t>
            </a:r>
            <a:r>
              <a:rPr kumimoji="1" lang="zh-CN" alt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是对应的齐次递推关系的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重特征根，则对应的特解是 </a:t>
            </a:r>
            <a:r>
              <a:rPr kumimoji="1" lang="en-US" altLang="zh-CN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P∙n</a:t>
            </a:r>
            <a:r>
              <a:rPr kumimoji="1" lang="en-US" altLang="zh-CN" sz="3200" b="0" i="1" u="none" strike="noStrike" kern="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∙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kumimoji="1" lang="en-US" altLang="zh-CN" sz="32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，其中</a:t>
            </a:r>
            <a:r>
              <a:rPr kumimoji="1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kumimoji="1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为待定系数。</a:t>
            </a:r>
            <a:endParaRPr kumimoji="1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45409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304800" y="333375"/>
            <a:ext cx="8458200" cy="4948238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latin typeface="Times New Roman" panose="02020603050405020304" pitchFamily="18" charset="0"/>
              </a:rPr>
              <a:t>7.10</a:t>
            </a:r>
            <a:r>
              <a:rPr lang="en-US" altLang="zh-CN" dirty="0">
                <a:latin typeface="Times New Roman" panose="02020603050405020304" pitchFamily="18" charset="0"/>
              </a:rPr>
              <a:t>:   </a:t>
            </a:r>
            <a:r>
              <a:rPr lang="zh-CN" altLang="en-US" dirty="0">
                <a:latin typeface="Times New Roman" panose="02020603050405020304" pitchFamily="18" charset="0"/>
              </a:rPr>
              <a:t>求解递推关系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</a:rPr>
              <a:t>+2a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n-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=n+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, 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,  a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</a:rPr>
              <a:t>=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ts val="18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解</a:t>
            </a:r>
            <a:r>
              <a:rPr lang="en-US" altLang="zh-CN" sz="2400" dirty="0">
                <a:latin typeface="Times New Roman" panose="02020603050405020304" pitchFamily="18" charset="0"/>
              </a:rPr>
              <a:t>:</a:t>
            </a:r>
            <a:r>
              <a:rPr lang="zh-CN" altLang="en-US" sz="2400" dirty="0">
                <a:latin typeface="Times New Roman" panose="02020603050405020304" pitchFamily="18" charset="0"/>
              </a:rPr>
              <a:t>该递推关系导出的齐次线性递推关系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i="1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sz="2400" i="1" dirty="0">
                <a:latin typeface="Times New Roman" panose="02020603050405020304" pitchFamily="18" charset="0"/>
              </a:rPr>
              <a:t>+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i="1" baseline="-30000" dirty="0">
                <a:latin typeface="Times New Roman" panose="02020603050405020304" pitchFamily="18" charset="0"/>
              </a:rPr>
              <a:t>n-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</a:rPr>
              <a:t>=</a:t>
            </a:r>
            <a:r>
              <a:rPr lang="en-US" altLang="zh-CN" sz="2400" dirty="0">
                <a:latin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</a:rPr>
              <a:t>的特征方程是</a:t>
            </a:r>
            <a:r>
              <a:rPr lang="en-US" altLang="zh-CN" sz="2400" i="1" dirty="0">
                <a:latin typeface="Times New Roman" panose="02020603050405020304" pitchFamily="18" charset="0"/>
              </a:rPr>
              <a:t>x+2=</a:t>
            </a:r>
            <a:r>
              <a:rPr lang="en-US" altLang="zh-CN" sz="2400" dirty="0">
                <a:latin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</a:rPr>
              <a:t>，其特征根是</a:t>
            </a:r>
            <a:r>
              <a:rPr lang="en-US" altLang="zh-CN" sz="2400" dirty="0">
                <a:latin typeface="Times New Roman" panose="02020603050405020304" pitchFamily="18" charset="0"/>
              </a:rPr>
              <a:t>-2</a:t>
            </a:r>
            <a:r>
              <a:rPr lang="zh-CN" altLang="en-US" sz="2400" dirty="0">
                <a:latin typeface="Times New Roman" panose="02020603050405020304" pitchFamily="18" charset="0"/>
              </a:rPr>
              <a:t>。由定理</a:t>
            </a:r>
            <a:r>
              <a:rPr lang="en-US" altLang="zh-CN" sz="2400" dirty="0">
                <a:latin typeface="Times New Roman" panose="02020603050405020304" pitchFamily="18" charset="0"/>
              </a:rPr>
              <a:t>7.5</a:t>
            </a:r>
            <a:r>
              <a:rPr lang="zh-CN" altLang="en-US" sz="2400" dirty="0">
                <a:latin typeface="Times New Roman" panose="02020603050405020304" pitchFamily="18" charset="0"/>
              </a:rPr>
              <a:t>知其通解为</a:t>
            </a:r>
            <a:r>
              <a:rPr lang="en-US" altLang="zh-CN" sz="2400" i="1" dirty="0">
                <a:latin typeface="Times New Roman" panose="02020603050405020304" pitchFamily="18" charset="0"/>
              </a:rPr>
              <a:t>a’</a:t>
            </a:r>
            <a:r>
              <a:rPr lang="en-US" altLang="zh-CN" sz="2400" i="1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sz="2400" i="1" dirty="0">
                <a:latin typeface="Times New Roman" panose="02020603050405020304" pitchFamily="18" charset="0"/>
              </a:rPr>
              <a:t>=c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-2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en-US" altLang="zh-CN" sz="2400" i="1" baseline="30000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；又因</a:t>
            </a:r>
            <a:r>
              <a:rPr lang="en-US" altLang="zh-CN" sz="2400" i="1" dirty="0">
                <a:latin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</a:rPr>
              <a:t>=n+</a:t>
            </a: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，故它的特解具有形式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i="1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sz="2400" i="1" baseline="30000" dirty="0">
                <a:latin typeface="Times New Roman" panose="02020603050405020304" pitchFamily="18" charset="0"/>
              </a:rPr>
              <a:t>*</a:t>
            </a:r>
            <a:r>
              <a:rPr lang="en-US" altLang="zh-CN" sz="2400" i="1" dirty="0">
                <a:latin typeface="Times New Roman" panose="02020603050405020304" pitchFamily="18" charset="0"/>
              </a:rPr>
              <a:t>=P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</a:rPr>
              <a:t>n+P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，其中</a:t>
            </a:r>
            <a:r>
              <a:rPr lang="en-US" altLang="zh-CN" sz="2400" i="1" dirty="0">
                <a:latin typeface="Times New Roman" panose="02020603050405020304" pitchFamily="18" charset="0"/>
              </a:rPr>
              <a:t>P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zh-CN" altLang="en-US" sz="2400" baseline="-30000" dirty="0">
                <a:latin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</a:rPr>
              <a:t>P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为待定系数。将其代入原递推关系</a:t>
            </a:r>
            <a:r>
              <a:rPr lang="en-US" altLang="zh-CN" sz="2400" i="1" dirty="0">
                <a:latin typeface="Times New Roman" panose="02020603050405020304" pitchFamily="18" charset="0"/>
              </a:rPr>
              <a:t>P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</a:rPr>
              <a:t>n+P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</a:rPr>
              <a:t>+2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P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</a:rPr>
              <a:t>∙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</a:rPr>
              <a:t>-1)</a:t>
            </a:r>
            <a:r>
              <a:rPr lang="en-US" altLang="zh-CN" sz="2400" i="1" dirty="0">
                <a:latin typeface="Times New Roman" panose="02020603050405020304" pitchFamily="18" charset="0"/>
              </a:rPr>
              <a:t>+P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)=</a:t>
            </a:r>
            <a:r>
              <a:rPr lang="en-US" altLang="zh-CN" sz="2400" i="1" dirty="0">
                <a:latin typeface="Times New Roman" panose="02020603050405020304" pitchFamily="18" charset="0"/>
              </a:rPr>
              <a:t>n+</a:t>
            </a: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，即：</a:t>
            </a:r>
            <a:r>
              <a:rPr lang="en-US" altLang="zh-CN" sz="2400" i="1" dirty="0">
                <a:latin typeface="Times New Roman" panose="02020603050405020304" pitchFamily="18" charset="0"/>
              </a:rPr>
              <a:t>3P</a:t>
            </a:r>
            <a:r>
              <a:rPr lang="en-US" altLang="zh-CN" sz="2400" i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</a:rPr>
              <a:t>n+3P</a:t>
            </a:r>
            <a:r>
              <a:rPr lang="en-US" altLang="zh-CN" sz="2400" i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</a:rPr>
              <a:t>-2P</a:t>
            </a:r>
            <a:r>
              <a:rPr lang="en-US" altLang="zh-CN" sz="2400" i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</a:rPr>
              <a:t>=n+1</a:t>
            </a:r>
            <a:r>
              <a:rPr lang="zh-CN" altLang="en-US" sz="2400" dirty="0">
                <a:latin typeface="Times New Roman" panose="02020603050405020304" pitchFamily="18" charset="0"/>
              </a:rPr>
              <a:t>，比较上式两端</a:t>
            </a:r>
            <a:r>
              <a:rPr lang="en-US" altLang="zh-CN" sz="2400" i="1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的同次幂的系数，得：</a:t>
            </a:r>
            <a:r>
              <a:rPr lang="en-US" altLang="zh-CN" sz="2400" i="1" dirty="0">
                <a:latin typeface="Times New Roman" panose="02020603050405020304" pitchFamily="18" charset="0"/>
              </a:rPr>
              <a:t>P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</a:rPr>
              <a:t>=</a:t>
            </a:r>
            <a:r>
              <a:rPr lang="en-US" altLang="zh-CN" sz="2400" dirty="0">
                <a:latin typeface="Times New Roman" panose="02020603050405020304" pitchFamily="18" charset="0"/>
              </a:rPr>
              <a:t>1/3</a:t>
            </a:r>
            <a:r>
              <a:rPr lang="en-US" altLang="zh-CN" sz="2400" i="1" dirty="0">
                <a:latin typeface="Times New Roman" panose="02020603050405020304" pitchFamily="18" charset="0"/>
              </a:rPr>
              <a:t>, P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</a:rPr>
              <a:t>=</a:t>
            </a:r>
            <a:r>
              <a:rPr lang="en-US" altLang="zh-CN" sz="2400" dirty="0">
                <a:latin typeface="Times New Roman" panose="02020603050405020304" pitchFamily="18" charset="0"/>
              </a:rPr>
              <a:t>5/9</a:t>
            </a:r>
            <a:r>
              <a:rPr lang="zh-CN" altLang="en-US" sz="2400" dirty="0">
                <a:latin typeface="Times New Roman" panose="02020603050405020304" pitchFamily="18" charset="0"/>
              </a:rPr>
              <a:t>。因此，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i="1" baseline="-30000" dirty="0">
                <a:latin typeface="Times New Roman" panose="02020603050405020304" pitchFamily="18" charset="0"/>
              </a:rPr>
              <a:t> n</a:t>
            </a:r>
            <a:r>
              <a:rPr lang="en-US" altLang="zh-CN" sz="2400" i="1" baseline="30000" dirty="0">
                <a:latin typeface="Times New Roman" panose="02020603050405020304" pitchFamily="18" charset="0"/>
              </a:rPr>
              <a:t>*</a:t>
            </a:r>
            <a:r>
              <a:rPr lang="en-US" altLang="zh-CN" sz="2400" i="1" dirty="0">
                <a:latin typeface="Times New Roman" panose="02020603050405020304" pitchFamily="18" charset="0"/>
              </a:rPr>
              <a:t>=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n/3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</a:rPr>
              <a:t>+5/9</a:t>
            </a:r>
            <a:r>
              <a:rPr lang="zh-CN" altLang="en-US" sz="2400" dirty="0">
                <a:latin typeface="Times New Roman" panose="02020603050405020304" pitchFamily="18" charset="0"/>
              </a:rPr>
              <a:t>是原递推关系的特解。而它的通解是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i="1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sz="2400" i="1" dirty="0">
                <a:latin typeface="Times New Roman" panose="02020603050405020304" pitchFamily="18" charset="0"/>
              </a:rPr>
              <a:t>=c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-2)</a:t>
            </a:r>
            <a:r>
              <a:rPr lang="en-US" altLang="zh-CN" sz="2400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sz="2400" i="1" dirty="0">
                <a:latin typeface="Times New Roman" panose="02020603050405020304" pitchFamily="18" charset="0"/>
              </a:rPr>
              <a:t>+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n/3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</a:rPr>
              <a:t>+5/9</a:t>
            </a:r>
            <a:r>
              <a:rPr lang="zh-CN" altLang="en-US" sz="2400" dirty="0">
                <a:latin typeface="Times New Roman" panose="02020603050405020304" pitchFamily="18" charset="0"/>
              </a:rPr>
              <a:t>。要它满足初值，只须</a:t>
            </a:r>
            <a:r>
              <a:rPr lang="en-US" altLang="zh-CN" sz="2400" i="1" dirty="0">
                <a:latin typeface="Times New Roman" panose="02020603050405020304" pitchFamily="18" charset="0"/>
              </a:rPr>
              <a:t>2=c</a:t>
            </a:r>
            <a:r>
              <a:rPr lang="en-US" altLang="zh-CN" sz="2400" dirty="0">
                <a:latin typeface="Times New Roman" panose="02020603050405020304" pitchFamily="18" charset="0"/>
              </a:rPr>
              <a:t>+(5/9)</a:t>
            </a:r>
            <a:r>
              <a:rPr lang="en-US" altLang="zh-CN" sz="2400" i="1" dirty="0">
                <a:latin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故</a:t>
            </a:r>
            <a:r>
              <a:rPr lang="en-US" altLang="zh-CN" sz="2400" i="1" dirty="0">
                <a:latin typeface="Times New Roman" panose="02020603050405020304" pitchFamily="18" charset="0"/>
              </a:rPr>
              <a:t>c=</a:t>
            </a:r>
            <a:r>
              <a:rPr lang="en-US" altLang="zh-CN" sz="2400" dirty="0">
                <a:latin typeface="Times New Roman" panose="02020603050405020304" pitchFamily="18" charset="0"/>
              </a:rPr>
              <a:t>13/9</a:t>
            </a:r>
            <a:r>
              <a:rPr lang="zh-CN" altLang="en-US" sz="2400" dirty="0">
                <a:latin typeface="Times New Roman" panose="02020603050405020304" pitchFamily="18" charset="0"/>
              </a:rPr>
              <a:t>。所以带初值的递推关系的解为：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i="1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</a:rPr>
              <a:t>=(13/9)(-2)</a:t>
            </a:r>
            <a:r>
              <a:rPr lang="en-US" altLang="zh-CN" sz="2400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</a:rPr>
              <a:t>+(n/3)+5/9 </a:t>
            </a:r>
            <a:endParaRPr lang="en-US" altLang="zh-C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47457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381000" y="404813"/>
            <a:ext cx="8512175" cy="6148387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50000"/>
              </a:lnSpc>
              <a:buNone/>
            </a:pPr>
            <a:r>
              <a:rPr lang="zh-CN" altLang="en-US" sz="3600" b="1" dirty="0">
                <a:latin typeface="Times New Roman" panose="02020603050405020304" pitchFamily="18" charset="0"/>
              </a:rPr>
              <a:t>例</a:t>
            </a:r>
            <a:r>
              <a:rPr lang="en-US" altLang="zh-CN" sz="3600" dirty="0">
                <a:latin typeface="Times New Roman" panose="02020603050405020304" pitchFamily="18" charset="0"/>
              </a:rPr>
              <a:t>: </a:t>
            </a:r>
            <a:r>
              <a:rPr lang="zh-CN" altLang="en-US" sz="3600" dirty="0">
                <a:latin typeface="Times New Roman" panose="02020603050405020304" pitchFamily="18" charset="0"/>
              </a:rPr>
              <a:t>求</a:t>
            </a:r>
            <a:r>
              <a:rPr lang="en-US" altLang="zh-CN" sz="3600" i="1" dirty="0">
                <a:latin typeface="Times New Roman" panose="02020603050405020304" pitchFamily="18" charset="0"/>
              </a:rPr>
              <a:t>h</a:t>
            </a:r>
            <a:r>
              <a:rPr lang="en-US" altLang="zh-CN" sz="3600" dirty="0">
                <a:latin typeface="Times New Roman" panose="02020603050405020304" pitchFamily="18" charset="0"/>
              </a:rPr>
              <a:t>(</a:t>
            </a:r>
            <a:r>
              <a:rPr lang="en-US" altLang="zh-CN" sz="3600" i="1" dirty="0">
                <a:latin typeface="Times New Roman" panose="02020603050405020304" pitchFamily="18" charset="0"/>
              </a:rPr>
              <a:t>n</a:t>
            </a:r>
            <a:r>
              <a:rPr lang="en-US" altLang="zh-CN" sz="3600" dirty="0">
                <a:latin typeface="Times New Roman" panose="02020603050405020304" pitchFamily="18" charset="0"/>
              </a:rPr>
              <a:t>)</a:t>
            </a:r>
            <a:r>
              <a:rPr lang="en-US" altLang="zh-CN" sz="3600" i="1" dirty="0">
                <a:latin typeface="Times New Roman" panose="02020603050405020304" pitchFamily="18" charset="0"/>
              </a:rPr>
              <a:t>=</a:t>
            </a:r>
            <a:r>
              <a:rPr lang="en-US" altLang="zh-CN" sz="3600" dirty="0">
                <a:latin typeface="Times New Roman" panose="02020603050405020304" pitchFamily="18" charset="0"/>
              </a:rPr>
              <a:t>2</a:t>
            </a:r>
            <a:r>
              <a:rPr lang="en-US" altLang="zh-CN" sz="3600" i="1" dirty="0">
                <a:latin typeface="Times New Roman" panose="02020603050405020304" pitchFamily="18" charset="0"/>
              </a:rPr>
              <a:t>h</a:t>
            </a:r>
            <a:r>
              <a:rPr lang="en-US" altLang="zh-CN" sz="3600" dirty="0">
                <a:latin typeface="Times New Roman" panose="02020603050405020304" pitchFamily="18" charset="0"/>
              </a:rPr>
              <a:t>(</a:t>
            </a:r>
            <a:r>
              <a:rPr lang="en-US" altLang="zh-CN" sz="3600" i="1" dirty="0">
                <a:latin typeface="Times New Roman" panose="02020603050405020304" pitchFamily="18" charset="0"/>
              </a:rPr>
              <a:t>n-</a:t>
            </a:r>
            <a:r>
              <a:rPr lang="en-US" altLang="zh-CN" sz="3600" dirty="0">
                <a:latin typeface="Times New Roman" panose="02020603050405020304" pitchFamily="18" charset="0"/>
              </a:rPr>
              <a:t>1)</a:t>
            </a:r>
            <a:r>
              <a:rPr lang="en-US" altLang="zh-CN" sz="3600" i="1" dirty="0">
                <a:latin typeface="Times New Roman" panose="02020603050405020304" pitchFamily="18" charset="0"/>
              </a:rPr>
              <a:t>+</a:t>
            </a:r>
            <a:r>
              <a:rPr lang="en-US" altLang="zh-CN" sz="3600" dirty="0">
                <a:latin typeface="Times New Roman" panose="02020603050405020304" pitchFamily="18" charset="0"/>
              </a:rPr>
              <a:t>1, </a:t>
            </a:r>
            <a:r>
              <a:rPr lang="zh-CN" altLang="en-US" sz="3600" dirty="0">
                <a:latin typeface="Times New Roman" panose="02020603050405020304" pitchFamily="18" charset="0"/>
              </a:rPr>
              <a:t>并有初始条件</a:t>
            </a:r>
            <a:r>
              <a:rPr lang="en-US" altLang="zh-CN" sz="3600" i="1" dirty="0">
                <a:latin typeface="Times New Roman" panose="02020603050405020304" pitchFamily="18" charset="0"/>
              </a:rPr>
              <a:t>h</a:t>
            </a:r>
            <a:r>
              <a:rPr lang="en-US" altLang="zh-CN" sz="3600" dirty="0">
                <a:latin typeface="Times New Roman" panose="02020603050405020304" pitchFamily="18" charset="0"/>
              </a:rPr>
              <a:t>(1)=1</a:t>
            </a:r>
            <a:r>
              <a:rPr lang="zh-CN" altLang="en-US" sz="3600" dirty="0">
                <a:latin typeface="Times New Roman" panose="02020603050405020304" pitchFamily="18" charset="0"/>
              </a:rPr>
              <a:t>的递推关系</a:t>
            </a:r>
            <a:r>
              <a:rPr lang="en-US" altLang="zh-CN" sz="3600" dirty="0">
                <a:latin typeface="Times New Roman" panose="02020603050405020304" pitchFamily="18" charset="0"/>
              </a:rPr>
              <a:t>.</a:t>
            </a:r>
            <a:endParaRPr lang="zh-CN" altLang="en-US" sz="3600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1800"/>
              </a:spcBef>
              <a:buNone/>
            </a:pPr>
            <a:r>
              <a:rPr lang="zh-CN" altLang="en-US" sz="3600" b="1" dirty="0">
                <a:latin typeface="Times New Roman" panose="02020603050405020304" pitchFamily="18" charset="0"/>
              </a:rPr>
              <a:t>解</a:t>
            </a:r>
            <a:r>
              <a:rPr lang="en-US" altLang="zh-CN" sz="3600" dirty="0">
                <a:latin typeface="Times New Roman" panose="02020603050405020304" pitchFamily="18" charset="0"/>
              </a:rPr>
              <a:t>: </a:t>
            </a:r>
            <a:r>
              <a:rPr lang="zh-CN" altLang="en-US" sz="3600" dirty="0">
                <a:latin typeface="Times New Roman" panose="02020603050405020304" pitchFamily="18" charset="0"/>
              </a:rPr>
              <a:t>特征根</a:t>
            </a:r>
            <a:r>
              <a:rPr lang="en-US" altLang="zh-CN" sz="3600" i="1" dirty="0">
                <a:latin typeface="Times New Roman" panose="02020603050405020304" pitchFamily="18" charset="0"/>
              </a:rPr>
              <a:t>x=2</a:t>
            </a:r>
            <a:r>
              <a:rPr lang="en-US" altLang="zh-CN" sz="3600" dirty="0">
                <a:latin typeface="Times New Roman" panose="02020603050405020304" pitchFamily="18" charset="0"/>
              </a:rPr>
              <a:t>, </a:t>
            </a:r>
            <a:r>
              <a:rPr lang="zh-CN" altLang="en-US" sz="3600" dirty="0">
                <a:latin typeface="Times New Roman" panose="02020603050405020304" pitchFamily="18" charset="0"/>
              </a:rPr>
              <a:t>所以</a:t>
            </a:r>
            <a:r>
              <a:rPr lang="en-US" altLang="zh-CN" sz="3600" i="1" dirty="0">
                <a:latin typeface="Times New Roman" panose="02020603050405020304" pitchFamily="18" charset="0"/>
              </a:rPr>
              <a:t>h'</a:t>
            </a:r>
            <a:r>
              <a:rPr lang="en-US" altLang="zh-CN" sz="3600" dirty="0">
                <a:latin typeface="Times New Roman" panose="02020603050405020304" pitchFamily="18" charset="0"/>
              </a:rPr>
              <a:t>(</a:t>
            </a:r>
            <a:r>
              <a:rPr lang="en-US" altLang="zh-CN" sz="3600" i="1" dirty="0">
                <a:latin typeface="Times New Roman" panose="02020603050405020304" pitchFamily="18" charset="0"/>
              </a:rPr>
              <a:t>n</a:t>
            </a:r>
            <a:r>
              <a:rPr lang="en-US" altLang="zh-CN" sz="3600" dirty="0">
                <a:latin typeface="Times New Roman" panose="02020603050405020304" pitchFamily="18" charset="0"/>
              </a:rPr>
              <a:t>)</a:t>
            </a:r>
            <a:r>
              <a:rPr lang="en-US" altLang="zh-CN" sz="3600" i="1" dirty="0">
                <a:latin typeface="Times New Roman" panose="02020603050405020304" pitchFamily="18" charset="0"/>
              </a:rPr>
              <a:t>=c</a:t>
            </a:r>
            <a:r>
              <a:rPr lang="en-US" altLang="zh-CN" sz="3600" dirty="0">
                <a:latin typeface="Times New Roman" panose="02020603050405020304" pitchFamily="18" charset="0"/>
              </a:rPr>
              <a:t>2</a:t>
            </a:r>
            <a:r>
              <a:rPr lang="en-US" altLang="zh-CN" sz="3600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sz="3600" dirty="0">
                <a:latin typeface="Times New Roman" panose="02020603050405020304" pitchFamily="18" charset="0"/>
              </a:rPr>
              <a:t>, </a:t>
            </a:r>
            <a:r>
              <a:rPr lang="zh-CN" altLang="en-US" sz="3600" dirty="0">
                <a:latin typeface="Times New Roman" panose="02020603050405020304" pitchFamily="18" charset="0"/>
              </a:rPr>
              <a:t>因为</a:t>
            </a:r>
            <a:r>
              <a:rPr lang="en-US" altLang="zh-CN" sz="3600" i="1" dirty="0">
                <a:latin typeface="Times New Roman" panose="02020603050405020304" pitchFamily="18" charset="0"/>
              </a:rPr>
              <a:t>f(n)=</a:t>
            </a:r>
            <a:r>
              <a:rPr lang="en-US" altLang="zh-CN" sz="3600" dirty="0">
                <a:latin typeface="Times New Roman" panose="02020603050405020304" pitchFamily="18" charset="0"/>
              </a:rPr>
              <a:t>1, </a:t>
            </a:r>
            <a:r>
              <a:rPr lang="zh-CN" altLang="en-US" sz="3600" dirty="0">
                <a:latin typeface="Times New Roman" panose="02020603050405020304" pitchFamily="18" charset="0"/>
              </a:rPr>
              <a:t>所以特解</a:t>
            </a:r>
            <a:r>
              <a:rPr lang="en-US" altLang="zh-CN" sz="3600" i="1" dirty="0">
                <a:latin typeface="Times New Roman" panose="02020603050405020304" pitchFamily="18" charset="0"/>
              </a:rPr>
              <a:t>h</a:t>
            </a:r>
            <a:r>
              <a:rPr lang="en-US" altLang="zh-CN" sz="3600" i="1" baseline="30000" dirty="0">
                <a:latin typeface="Times New Roman" panose="02020603050405020304" pitchFamily="18" charset="0"/>
              </a:rPr>
              <a:t>*</a:t>
            </a:r>
            <a:r>
              <a:rPr lang="en-US" altLang="zh-CN" sz="3600" dirty="0">
                <a:latin typeface="Times New Roman" panose="02020603050405020304" pitchFamily="18" charset="0"/>
              </a:rPr>
              <a:t>(</a:t>
            </a:r>
            <a:r>
              <a:rPr lang="en-US" altLang="zh-CN" sz="3600" i="1" dirty="0">
                <a:latin typeface="Times New Roman" panose="02020603050405020304" pitchFamily="18" charset="0"/>
              </a:rPr>
              <a:t>n</a:t>
            </a:r>
            <a:r>
              <a:rPr lang="en-US" altLang="zh-CN" sz="3600" dirty="0">
                <a:latin typeface="Times New Roman" panose="02020603050405020304" pitchFamily="18" charset="0"/>
              </a:rPr>
              <a:t>)</a:t>
            </a:r>
            <a:r>
              <a:rPr lang="en-US" altLang="zh-CN" sz="3600" i="1" dirty="0">
                <a:latin typeface="Times New Roman" panose="02020603050405020304" pitchFamily="18" charset="0"/>
              </a:rPr>
              <a:t>=P</a:t>
            </a:r>
            <a:r>
              <a:rPr lang="en-US" altLang="zh-CN" sz="36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3600" dirty="0">
                <a:latin typeface="Times New Roman" panose="02020603050405020304" pitchFamily="18" charset="0"/>
              </a:rPr>
              <a:t>, </a:t>
            </a:r>
            <a:r>
              <a:rPr lang="zh-CN" altLang="en-US" sz="3600" dirty="0">
                <a:latin typeface="Times New Roman" panose="02020603050405020304" pitchFamily="18" charset="0"/>
              </a:rPr>
              <a:t>代入原递推关系</a:t>
            </a:r>
            <a:r>
              <a:rPr lang="en-US" altLang="zh-CN" sz="3600" i="1" dirty="0">
                <a:latin typeface="Times New Roman" panose="02020603050405020304" pitchFamily="18" charset="0"/>
              </a:rPr>
              <a:t>P</a:t>
            </a:r>
            <a:r>
              <a:rPr lang="en-US" altLang="zh-CN" sz="36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3600" i="1" dirty="0">
                <a:latin typeface="Times New Roman" panose="02020603050405020304" pitchFamily="18" charset="0"/>
              </a:rPr>
              <a:t>=2P</a:t>
            </a:r>
            <a:r>
              <a:rPr lang="en-US" altLang="zh-CN" sz="36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3600" i="1" dirty="0">
                <a:latin typeface="Times New Roman" panose="02020603050405020304" pitchFamily="18" charset="0"/>
              </a:rPr>
              <a:t>+</a:t>
            </a:r>
            <a:r>
              <a:rPr lang="en-US" altLang="zh-CN" sz="3600" dirty="0">
                <a:latin typeface="Times New Roman" panose="02020603050405020304" pitchFamily="18" charset="0"/>
              </a:rPr>
              <a:t>1</a:t>
            </a:r>
            <a:r>
              <a:rPr lang="en-US" altLang="zh-CN" sz="3600" i="1" dirty="0">
                <a:latin typeface="Times New Roman" panose="02020603050405020304" pitchFamily="18" charset="0"/>
              </a:rPr>
              <a:t>,</a:t>
            </a:r>
            <a:r>
              <a:rPr lang="en-US" altLang="zh-CN" sz="3600" dirty="0">
                <a:latin typeface="Times New Roman" panose="02020603050405020304" pitchFamily="18" charset="0"/>
              </a:rPr>
              <a:t> </a:t>
            </a:r>
            <a:r>
              <a:rPr lang="zh-CN" altLang="en-US" sz="3600" dirty="0">
                <a:latin typeface="Times New Roman" panose="02020603050405020304" pitchFamily="18" charset="0"/>
              </a:rPr>
              <a:t>所以</a:t>
            </a:r>
            <a:r>
              <a:rPr lang="en-US" altLang="zh-CN" sz="3600" i="1" dirty="0">
                <a:latin typeface="Times New Roman" panose="02020603050405020304" pitchFamily="18" charset="0"/>
              </a:rPr>
              <a:t>P</a:t>
            </a:r>
            <a:r>
              <a:rPr lang="en-US" altLang="zh-CN" sz="36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3600" i="1" dirty="0">
                <a:latin typeface="Times New Roman" panose="02020603050405020304" pitchFamily="18" charset="0"/>
              </a:rPr>
              <a:t>=-</a:t>
            </a:r>
            <a:r>
              <a:rPr lang="en-US" altLang="zh-CN" sz="3600" dirty="0">
                <a:latin typeface="Times New Roman" panose="02020603050405020304" pitchFamily="18" charset="0"/>
              </a:rPr>
              <a:t>1. </a:t>
            </a:r>
            <a:r>
              <a:rPr lang="zh-CN" altLang="en-US" sz="3600" dirty="0">
                <a:latin typeface="Times New Roman" panose="02020603050405020304" pitchFamily="18" charset="0"/>
              </a:rPr>
              <a:t>因此</a:t>
            </a:r>
            <a:r>
              <a:rPr lang="en-US" altLang="zh-CN" sz="3600" i="1" dirty="0">
                <a:latin typeface="Times New Roman" panose="02020603050405020304" pitchFamily="18" charset="0"/>
              </a:rPr>
              <a:t>h(n)=c</a:t>
            </a:r>
            <a:r>
              <a:rPr lang="en-US" altLang="zh-CN" sz="3600" dirty="0">
                <a:latin typeface="Times New Roman" panose="02020603050405020304" pitchFamily="18" charset="0"/>
              </a:rPr>
              <a:t>2</a:t>
            </a:r>
            <a:r>
              <a:rPr lang="en-US" altLang="zh-CN" sz="3600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sz="3600" i="1" dirty="0">
                <a:latin typeface="Times New Roman" panose="02020603050405020304" pitchFamily="18" charset="0"/>
              </a:rPr>
              <a:t>-</a:t>
            </a:r>
            <a:r>
              <a:rPr lang="en-US" altLang="zh-CN" sz="3600" dirty="0">
                <a:latin typeface="Times New Roman" panose="02020603050405020304" pitchFamily="18" charset="0"/>
              </a:rPr>
              <a:t>1. </a:t>
            </a:r>
            <a:r>
              <a:rPr lang="zh-CN" altLang="en-US" sz="3600" dirty="0">
                <a:latin typeface="Times New Roman" panose="02020603050405020304" pitchFamily="18" charset="0"/>
              </a:rPr>
              <a:t>因为</a:t>
            </a:r>
            <a:r>
              <a:rPr lang="en-US" altLang="zh-CN" sz="3600" i="1" dirty="0">
                <a:latin typeface="Times New Roman" panose="02020603050405020304" pitchFamily="18" charset="0"/>
              </a:rPr>
              <a:t>h</a:t>
            </a:r>
            <a:r>
              <a:rPr lang="en-US" altLang="zh-CN" sz="3600" dirty="0">
                <a:latin typeface="Times New Roman" panose="02020603050405020304" pitchFamily="18" charset="0"/>
              </a:rPr>
              <a:t>(1)=1, </a:t>
            </a:r>
            <a:r>
              <a:rPr lang="zh-CN" altLang="en-US" sz="3600" dirty="0">
                <a:latin typeface="Times New Roman" panose="02020603050405020304" pitchFamily="18" charset="0"/>
              </a:rPr>
              <a:t>所以</a:t>
            </a:r>
            <a:r>
              <a:rPr lang="en-US" altLang="zh-CN" sz="3600" i="1" dirty="0">
                <a:latin typeface="Times New Roman" panose="02020603050405020304" pitchFamily="18" charset="0"/>
              </a:rPr>
              <a:t>c=</a:t>
            </a:r>
            <a:r>
              <a:rPr lang="en-US" altLang="zh-CN" sz="3600" dirty="0">
                <a:latin typeface="Times New Roman" panose="02020603050405020304" pitchFamily="18" charset="0"/>
              </a:rPr>
              <a:t>1. </a:t>
            </a:r>
            <a:r>
              <a:rPr lang="zh-CN" altLang="en-US" sz="3600" dirty="0">
                <a:latin typeface="Times New Roman" panose="02020603050405020304" pitchFamily="18" charset="0"/>
              </a:rPr>
              <a:t>故</a:t>
            </a:r>
            <a:r>
              <a:rPr lang="en-US" altLang="zh-CN" sz="3600" i="1" dirty="0">
                <a:latin typeface="Times New Roman" panose="02020603050405020304" pitchFamily="18" charset="0"/>
              </a:rPr>
              <a:t>h(n)=</a:t>
            </a:r>
            <a:r>
              <a:rPr lang="en-US" altLang="zh-CN" sz="3600" dirty="0">
                <a:latin typeface="Times New Roman" panose="02020603050405020304" pitchFamily="18" charset="0"/>
              </a:rPr>
              <a:t>2</a:t>
            </a:r>
            <a:r>
              <a:rPr lang="en-US" altLang="zh-CN" sz="3600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sz="3600" dirty="0">
                <a:latin typeface="Times New Roman" panose="02020603050405020304" pitchFamily="18" charset="0"/>
              </a:rPr>
              <a:t>-1.</a:t>
            </a:r>
            <a:endParaRPr lang="en-US" altLang="zh-CN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49505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323850" y="333375"/>
            <a:ext cx="8569325" cy="5329238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buNone/>
            </a:pPr>
            <a:r>
              <a:rPr lang="zh-CN" altLang="en-US" sz="3400" b="1" dirty="0">
                <a:latin typeface="Times New Roman" panose="02020603050405020304" pitchFamily="18" charset="0"/>
              </a:rPr>
              <a:t>例</a:t>
            </a:r>
            <a:r>
              <a:rPr lang="en-US" altLang="zh-CN" sz="3400" dirty="0">
                <a:latin typeface="Times New Roman" panose="02020603050405020304" pitchFamily="18" charset="0"/>
              </a:rPr>
              <a:t>:</a:t>
            </a:r>
            <a:r>
              <a:rPr lang="zh-CN" altLang="en-US" sz="3400" dirty="0">
                <a:latin typeface="Times New Roman" panose="02020603050405020304" pitchFamily="18" charset="0"/>
              </a:rPr>
              <a:t> 求解下面递推关系的特解</a:t>
            </a:r>
            <a:r>
              <a:rPr lang="en-US" altLang="zh-CN" sz="3400" i="1" dirty="0">
                <a:latin typeface="Times New Roman" panose="02020603050405020304" pitchFamily="18" charset="0"/>
              </a:rPr>
              <a:t>a</a:t>
            </a:r>
            <a:r>
              <a:rPr lang="en-US" altLang="zh-CN" sz="3400" i="1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sz="3400" i="1" dirty="0">
                <a:latin typeface="Times New Roman" panose="02020603050405020304" pitchFamily="18" charset="0"/>
              </a:rPr>
              <a:t>=a</a:t>
            </a:r>
            <a:r>
              <a:rPr lang="en-US" altLang="zh-CN" sz="3400" i="1" baseline="-30000" dirty="0">
                <a:latin typeface="Times New Roman" panose="02020603050405020304" pitchFamily="18" charset="0"/>
              </a:rPr>
              <a:t>n-1</a:t>
            </a:r>
            <a:r>
              <a:rPr lang="en-US" altLang="zh-CN" sz="3400" i="1" dirty="0">
                <a:latin typeface="Times New Roman" panose="02020603050405020304" pitchFamily="18" charset="0"/>
              </a:rPr>
              <a:t>+</a:t>
            </a:r>
            <a:r>
              <a:rPr lang="en-US" altLang="zh-CN" sz="3400" dirty="0">
                <a:latin typeface="Times New Roman" panose="02020603050405020304" pitchFamily="18" charset="0"/>
              </a:rPr>
              <a:t>7</a:t>
            </a:r>
            <a:r>
              <a:rPr lang="en-US" altLang="zh-CN" sz="3400" i="1" dirty="0">
                <a:latin typeface="Times New Roman" panose="02020603050405020304" pitchFamily="18" charset="0"/>
              </a:rPr>
              <a:t>n, n</a:t>
            </a:r>
            <a:r>
              <a:rPr lang="en-US" altLang="zh-CN" sz="3400" i="1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3400" dirty="0">
                <a:latin typeface="Times New Roman" panose="02020603050405020304" pitchFamily="18" charset="0"/>
              </a:rPr>
              <a:t>1</a:t>
            </a:r>
            <a:r>
              <a:rPr lang="en-US" altLang="zh-CN" sz="3400" i="1" dirty="0">
                <a:latin typeface="Times New Roman" panose="02020603050405020304" pitchFamily="18" charset="0"/>
              </a:rPr>
              <a:t>.</a:t>
            </a:r>
            <a:endParaRPr lang="en-US" altLang="zh-CN" sz="3400" i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解</a:t>
            </a:r>
            <a:r>
              <a:rPr lang="en-US" altLang="zh-CN" sz="2400" dirty="0">
                <a:latin typeface="Times New Roman" panose="02020603050405020304" pitchFamily="18" charset="0"/>
              </a:rPr>
              <a:t>:</a:t>
            </a:r>
            <a:r>
              <a:rPr lang="zh-CN" altLang="en-US" sz="2400" dirty="0">
                <a:latin typeface="Times New Roman" panose="02020603050405020304" pitchFamily="18" charset="0"/>
              </a:rPr>
              <a:t>该递推关系导出的齐次线性递推关系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i="1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sz="2400" i="1" dirty="0">
                <a:latin typeface="Times New Roman" panose="02020603050405020304" pitchFamily="18" charset="0"/>
              </a:rPr>
              <a:t>-a</a:t>
            </a:r>
            <a:r>
              <a:rPr lang="en-US" altLang="zh-CN" sz="2400" i="1" baseline="-30000" dirty="0">
                <a:latin typeface="Times New Roman" panose="02020603050405020304" pitchFamily="18" charset="0"/>
              </a:rPr>
              <a:t>n-1</a:t>
            </a:r>
            <a:r>
              <a:rPr lang="en-US" altLang="zh-CN" sz="2400" i="1" dirty="0">
                <a:latin typeface="Times New Roman" panose="02020603050405020304" pitchFamily="18" charset="0"/>
              </a:rPr>
              <a:t>=0</a:t>
            </a:r>
            <a:r>
              <a:rPr lang="zh-CN" altLang="en-US" sz="2400" dirty="0">
                <a:latin typeface="Times New Roman" panose="02020603050405020304" pitchFamily="18" charset="0"/>
              </a:rPr>
              <a:t>的特征方程是</a:t>
            </a:r>
            <a:r>
              <a:rPr lang="en-US" altLang="zh-CN" sz="2400" i="1" dirty="0">
                <a:latin typeface="Times New Roman" panose="02020603050405020304" pitchFamily="18" charset="0"/>
              </a:rPr>
              <a:t>x-</a:t>
            </a: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</a:rPr>
              <a:t>=</a:t>
            </a:r>
            <a:r>
              <a:rPr lang="en-US" altLang="zh-CN" sz="2400" dirty="0">
                <a:latin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</a:rPr>
              <a:t>，其特征根是</a:t>
            </a: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。因为</a:t>
            </a:r>
            <a:r>
              <a:rPr lang="en-US" altLang="zh-CN" sz="2400" i="1" dirty="0">
                <a:latin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</a:rPr>
              <a:t>=7n</a:t>
            </a:r>
            <a:r>
              <a:rPr lang="zh-CN" altLang="en-US" sz="2400" dirty="0">
                <a:latin typeface="Times New Roman" panose="02020603050405020304" pitchFamily="18" charset="0"/>
              </a:rPr>
              <a:t>，如果设特解为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i="1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sz="2400" i="1" baseline="30000" dirty="0">
                <a:latin typeface="Times New Roman" panose="02020603050405020304" pitchFamily="18" charset="0"/>
              </a:rPr>
              <a:t>*</a:t>
            </a:r>
            <a:r>
              <a:rPr lang="en-US" altLang="zh-CN" sz="2400" i="1" dirty="0">
                <a:latin typeface="Times New Roman" panose="02020603050405020304" pitchFamily="18" charset="0"/>
              </a:rPr>
              <a:t>=P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</a:rPr>
              <a:t>n+P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代入原递推关系</a:t>
            </a:r>
            <a:r>
              <a:rPr lang="en-US" altLang="zh-CN" sz="2400" i="1" dirty="0">
                <a:latin typeface="Times New Roman" panose="02020603050405020304" pitchFamily="18" charset="0"/>
              </a:rPr>
              <a:t>P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</a:rPr>
              <a:t>n+P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</a:rPr>
              <a:t>-P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n-</a:t>
            </a:r>
            <a:r>
              <a:rPr lang="en-US" altLang="zh-CN" sz="2400" dirty="0">
                <a:latin typeface="Times New Roman" panose="02020603050405020304" pitchFamily="18" charset="0"/>
              </a:rPr>
              <a:t>1)</a:t>
            </a:r>
            <a:r>
              <a:rPr lang="en-US" altLang="zh-CN" sz="2400" i="1" dirty="0">
                <a:latin typeface="Times New Roman" panose="02020603050405020304" pitchFamily="18" charset="0"/>
              </a:rPr>
              <a:t>-P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</a:rPr>
              <a:t>=</a:t>
            </a:r>
            <a:r>
              <a:rPr lang="en-US" altLang="zh-CN" sz="2400" dirty="0">
                <a:latin typeface="Times New Roman" panose="02020603050405020304" pitchFamily="18" charset="0"/>
              </a:rPr>
              <a:t>7</a:t>
            </a:r>
            <a:r>
              <a:rPr lang="en-US" altLang="zh-CN" sz="2400" i="1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，即：</a:t>
            </a:r>
            <a:r>
              <a:rPr lang="en-US" altLang="zh-CN" sz="2400" i="1" dirty="0">
                <a:latin typeface="Times New Roman" panose="02020603050405020304" pitchFamily="18" charset="0"/>
              </a:rPr>
              <a:t>P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</a:rPr>
              <a:t>=7n</a:t>
            </a:r>
            <a:r>
              <a:rPr lang="zh-CN" altLang="en-US" sz="2400" dirty="0">
                <a:latin typeface="Times New Roman" panose="02020603050405020304" pitchFamily="18" charset="0"/>
              </a:rPr>
              <a:t>，与</a:t>
            </a:r>
            <a:r>
              <a:rPr lang="en-US" altLang="zh-CN" sz="2400" i="1" dirty="0">
                <a:latin typeface="Times New Roman" panose="02020603050405020304" pitchFamily="18" charset="0"/>
              </a:rPr>
              <a:t>P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为常量矛盾。其原因是当唯一的特征根是</a:t>
            </a: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时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</a:rPr>
              <a:t>若所设特解中</a:t>
            </a:r>
            <a:r>
              <a:rPr lang="en-US" altLang="zh-CN" sz="2400" i="1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最高次幂与</a:t>
            </a:r>
            <a:r>
              <a:rPr lang="en-US" altLang="zh-CN" sz="2400" i="1" dirty="0">
                <a:latin typeface="Times New Roman" panose="02020603050405020304" pitchFamily="18" charset="0"/>
              </a:rPr>
              <a:t>f(n)</a:t>
            </a:r>
            <a:r>
              <a:rPr lang="zh-CN" altLang="en-US" sz="2400" dirty="0">
                <a:latin typeface="Times New Roman" panose="02020603050405020304" pitchFamily="18" charset="0"/>
              </a:rPr>
              <a:t>一样时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</a:rPr>
              <a:t>代入递推关系后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</a:rPr>
              <a:t>等式左边的</a:t>
            </a:r>
            <a:r>
              <a:rPr lang="en-US" altLang="zh-CN" sz="2400" i="1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最高次幂比右边的次数低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</a:rPr>
              <a:t>在此情况上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</a:rPr>
              <a:t>采用</a:t>
            </a:r>
            <a:r>
              <a:rPr lang="zh-CN" altLang="en-US" sz="2400" b="1" u="sng" dirty="0">
                <a:latin typeface="Times New Roman" panose="02020603050405020304" pitchFamily="18" charset="0"/>
              </a:rPr>
              <a:t>升幂</a:t>
            </a:r>
            <a:r>
              <a:rPr lang="zh-CN" altLang="en-US" sz="2400" dirty="0">
                <a:latin typeface="Times New Roman" panose="02020603050405020304" pitchFamily="18" charset="0"/>
              </a:rPr>
              <a:t>的方法</a:t>
            </a:r>
            <a:r>
              <a:rPr lang="en-US" altLang="zh-CN" sz="2400" dirty="0">
                <a:latin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</a:rPr>
              <a:t>且可不设常数项</a:t>
            </a:r>
            <a:r>
              <a:rPr lang="en-US" altLang="zh-CN" sz="2400" dirty="0">
                <a:latin typeface="Times New Roman" panose="02020603050405020304" pitchFamily="18" charset="0"/>
              </a:rPr>
              <a:t>. </a:t>
            </a:r>
            <a:r>
              <a:rPr lang="zh-CN" altLang="en-US" sz="2400" dirty="0">
                <a:latin typeface="Times New Roman" panose="02020603050405020304" pitchFamily="18" charset="0"/>
              </a:rPr>
              <a:t>令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i="1" baseline="-30000" dirty="0">
                <a:latin typeface="Times New Roman" panose="02020603050405020304" pitchFamily="18" charset="0"/>
              </a:rPr>
              <a:t> n</a:t>
            </a:r>
            <a:r>
              <a:rPr lang="en-US" altLang="zh-CN" sz="2400" i="1" baseline="30000" dirty="0">
                <a:latin typeface="Times New Roman" panose="02020603050405020304" pitchFamily="18" charset="0"/>
              </a:rPr>
              <a:t>*</a:t>
            </a:r>
            <a:r>
              <a:rPr lang="en-US" altLang="zh-CN" sz="2400" i="1" dirty="0">
                <a:latin typeface="Times New Roman" panose="02020603050405020304" pitchFamily="18" charset="0"/>
              </a:rPr>
              <a:t>=P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</a:rPr>
              <a:t>n</a:t>
            </a:r>
            <a:r>
              <a:rPr lang="en-US" altLang="zh-CN" sz="2400" i="1" baseline="30000" dirty="0">
                <a:latin typeface="Times New Roman" panose="02020603050405020304" pitchFamily="18" charset="0"/>
              </a:rPr>
              <a:t> 2</a:t>
            </a:r>
            <a:r>
              <a:rPr lang="en-US" altLang="zh-CN" sz="2400" i="1" dirty="0">
                <a:latin typeface="Times New Roman" panose="02020603050405020304" pitchFamily="18" charset="0"/>
              </a:rPr>
              <a:t> +P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</a:rPr>
              <a:t>n,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代入原递推关系化简后得</a:t>
            </a:r>
            <a:r>
              <a:rPr lang="en-US" altLang="zh-CN" sz="2400" dirty="0">
                <a:latin typeface="Times New Roman" panose="02020603050405020304" pitchFamily="18" charset="0"/>
              </a:rPr>
              <a:t>: 2</a:t>
            </a:r>
            <a:r>
              <a:rPr lang="en-US" altLang="zh-CN" sz="2400" i="1" dirty="0">
                <a:latin typeface="Times New Roman" panose="02020603050405020304" pitchFamily="18" charset="0"/>
              </a:rPr>
              <a:t>P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</a:rPr>
              <a:t>n+P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</a:rPr>
              <a:t>-P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</a:rPr>
              <a:t>=</a:t>
            </a:r>
            <a:r>
              <a:rPr lang="en-US" altLang="zh-CN" sz="2400" dirty="0">
                <a:latin typeface="Times New Roman" panose="02020603050405020304" pitchFamily="18" charset="0"/>
              </a:rPr>
              <a:t>7</a:t>
            </a:r>
            <a:r>
              <a:rPr lang="en-US" altLang="zh-CN" sz="2400" i="1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，比较上式两端</a:t>
            </a:r>
            <a:r>
              <a:rPr lang="en-US" altLang="zh-CN" sz="2400" i="1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的同次幂的系数，得：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</a:rPr>
              <a:t>P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=7, </a:t>
            </a:r>
            <a:r>
              <a:rPr lang="en-US" altLang="zh-CN" sz="2400" i="1" dirty="0">
                <a:latin typeface="Times New Roman" panose="02020603050405020304" pitchFamily="18" charset="0"/>
              </a:rPr>
              <a:t>P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-</a:t>
            </a:r>
            <a:r>
              <a:rPr lang="en-US" altLang="zh-CN" sz="2400" i="1" dirty="0">
                <a:latin typeface="Times New Roman" panose="02020603050405020304" pitchFamily="18" charset="0"/>
              </a:rPr>
              <a:t>P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=0</a:t>
            </a:r>
            <a:r>
              <a:rPr lang="zh-CN" altLang="en-US" sz="2400" dirty="0">
                <a:latin typeface="Times New Roman" panose="02020603050405020304" pitchFamily="18" charset="0"/>
              </a:rPr>
              <a:t>，所以</a:t>
            </a:r>
            <a:r>
              <a:rPr lang="en-US" altLang="zh-CN" sz="2400" i="1" dirty="0">
                <a:latin typeface="Times New Roman" panose="02020603050405020304" pitchFamily="18" charset="0"/>
              </a:rPr>
              <a:t>P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</a:rPr>
              <a:t>=P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</a:rPr>
              <a:t>=</a:t>
            </a:r>
            <a:r>
              <a:rPr lang="en-US" altLang="zh-CN" sz="2400" dirty="0">
                <a:latin typeface="Times New Roman" panose="02020603050405020304" pitchFamily="18" charset="0"/>
              </a:rPr>
              <a:t>7/2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因此，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i="1" baseline="-30000" dirty="0">
                <a:latin typeface="Times New Roman" panose="02020603050405020304" pitchFamily="18" charset="0"/>
              </a:rPr>
              <a:t> n</a:t>
            </a:r>
            <a:r>
              <a:rPr lang="en-US" altLang="zh-CN" sz="2400" i="1" baseline="30000" dirty="0">
                <a:latin typeface="Times New Roman" panose="02020603050405020304" pitchFamily="18" charset="0"/>
              </a:rPr>
              <a:t>*</a:t>
            </a:r>
            <a:r>
              <a:rPr lang="en-US" altLang="zh-CN" sz="2400" i="1" dirty="0">
                <a:latin typeface="Times New Roman" panose="02020603050405020304" pitchFamily="18" charset="0"/>
              </a:rPr>
              <a:t>=</a:t>
            </a:r>
            <a:r>
              <a:rPr lang="en-US" altLang="zh-CN" sz="2400" dirty="0">
                <a:latin typeface="Times New Roman" panose="02020603050405020304" pitchFamily="18" charset="0"/>
              </a:rPr>
              <a:t>7</a:t>
            </a:r>
            <a:r>
              <a:rPr lang="en-US" altLang="zh-CN" sz="2400" i="1" dirty="0">
                <a:latin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 2 </a:t>
            </a:r>
            <a:r>
              <a:rPr lang="en-US" altLang="zh-CN" sz="2400" dirty="0">
                <a:latin typeface="Times New Roman" panose="02020603050405020304" pitchFamily="18" charset="0"/>
              </a:rPr>
              <a:t>/2+7/2 </a:t>
            </a:r>
            <a:endParaRPr lang="en-US" altLang="zh-C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79388" y="404813"/>
            <a:ext cx="8640763" cy="60483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生成函数的定义</a:t>
            </a: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endParaRPr kumimoji="1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定义</a:t>
            </a:r>
            <a:r>
              <a:rPr kumimoji="1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7.1</a:t>
            </a: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：设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36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,a</a:t>
            </a:r>
            <a:r>
              <a:rPr kumimoji="1" lang="en-US" altLang="zh-CN" sz="36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,…,a</a:t>
            </a:r>
            <a:r>
              <a:rPr kumimoji="1" lang="en-US" altLang="zh-CN" sz="36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,…</a:t>
            </a: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是一个数列，构造形式幂级数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kumimoji="1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=a</a:t>
            </a:r>
            <a:r>
              <a:rPr kumimoji="1" lang="en-US" altLang="zh-CN" sz="36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+a</a:t>
            </a:r>
            <a:r>
              <a:rPr kumimoji="1" lang="en-US" altLang="zh-CN" sz="36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x+a</a:t>
            </a:r>
            <a:r>
              <a:rPr kumimoji="1" lang="en-US" altLang="zh-CN" sz="36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en-US" altLang="zh-CN" sz="36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+…+ </a:t>
            </a:r>
            <a:r>
              <a:rPr kumimoji="1" lang="en-US" altLang="zh-CN" sz="36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3600" b="0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36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en-US" altLang="zh-CN" sz="3600" b="0" i="1" u="none" strike="noStrike" kern="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+…</a:t>
            </a:r>
            <a:r>
              <a:rPr kumimoji="1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称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f(x)</a:t>
            </a: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是数列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36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,a</a:t>
            </a:r>
            <a:r>
              <a:rPr kumimoji="1" lang="en-US" altLang="zh-CN" sz="36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,…,a</a:t>
            </a:r>
            <a:r>
              <a:rPr kumimoji="1" lang="en-US" altLang="zh-CN" sz="36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,…</a:t>
            </a: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kumimoji="1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生成函数</a:t>
            </a: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，且两个形式幂级数</a:t>
            </a:r>
            <a:endParaRPr kumimoji="1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　　　　　　　　　　　相等当且仅当对每个</a:t>
            </a:r>
            <a:r>
              <a:rPr kumimoji="1" lang="en-US" altLang="zh-CN" sz="36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，有</a:t>
            </a:r>
            <a:r>
              <a:rPr kumimoji="1" lang="en-US" altLang="zh-CN" sz="36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3600" b="0" i="1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=b</a:t>
            </a:r>
            <a:r>
              <a:rPr kumimoji="1" lang="en-US" altLang="zh-CN" sz="36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 </a:t>
            </a:r>
            <a:endParaRPr kumimoji="1" lang="zh-CN" alt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例如： </a:t>
            </a:r>
            <a:r>
              <a:rPr kumimoji="1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+x</a:t>
            </a:r>
            <a:r>
              <a:rPr kumimoji="1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1" lang="en-US" altLang="zh-CN" sz="36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1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n, </a:t>
            </a:r>
            <a:r>
              <a:rPr kumimoji="1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0)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C</a:t>
            </a:r>
            <a:r>
              <a:rPr kumimoji="1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n, </a:t>
            </a:r>
            <a:r>
              <a:rPr kumimoji="1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1)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C</a:t>
            </a:r>
            <a:r>
              <a:rPr kumimoji="1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n, </a:t>
            </a:r>
            <a:r>
              <a:rPr kumimoji="1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2)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1" lang="zh-CN" altLang="en-US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…, C</a:t>
            </a:r>
            <a:r>
              <a:rPr kumimoji="1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n, n</a:t>
            </a:r>
            <a:r>
              <a:rPr kumimoji="1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的生成函数。</a:t>
            </a:r>
            <a:endParaRPr kumimoji="1" lang="zh-CN" altLang="en-US" sz="3600" b="0" i="0" u="none" strike="noStrike" kern="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"/>
              </a:buBlip>
              <a:defRPr/>
            </a:pPr>
            <a:endParaRPr kumimoji="1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4274" name="Object 4"/>
          <p:cNvGraphicFramePr>
            <a:graphicFrameLocks noChangeAspect="1"/>
          </p:cNvGraphicFramePr>
          <p:nvPr/>
        </p:nvGraphicFramePr>
        <p:xfrm>
          <a:off x="900113" y="3789363"/>
          <a:ext cx="4572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2" imgW="1307465" imgH="254000" progId="Equation.DSMT4">
                  <p:embed/>
                </p:oleObj>
              </mc:Choice>
              <mc:Fallback>
                <p:oleObj name="" r:id="rId2" imgW="1307465" imgH="2540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0113" y="3789363"/>
                        <a:ext cx="45720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51553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250825" y="188913"/>
            <a:ext cx="8642350" cy="5402262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buNone/>
            </a:pPr>
            <a:r>
              <a:rPr lang="zh-CN" altLang="en-US" sz="2800" b="1" dirty="0"/>
              <a:t>例</a:t>
            </a:r>
            <a:r>
              <a:rPr lang="zh-CN" altLang="en-US" sz="2800" dirty="0"/>
              <a:t>：求解递推关系</a:t>
            </a:r>
            <a:endParaRPr lang="en-US" altLang="zh-CN" sz="2800" dirty="0"/>
          </a:p>
          <a:p>
            <a:pPr algn="just" eaLnBrk="1" hangingPunct="1">
              <a:buNone/>
            </a:pPr>
            <a:endParaRPr lang="en-US" altLang="zh-CN" sz="2800" dirty="0"/>
          </a:p>
          <a:p>
            <a:pPr algn="just" eaLnBrk="1" hangingPunct="1"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解</a:t>
            </a:r>
            <a:r>
              <a:rPr lang="zh-CN" altLang="en-US" sz="2800" dirty="0">
                <a:latin typeface="Times New Roman" panose="02020603050405020304" pitchFamily="18" charset="0"/>
              </a:rPr>
              <a:t>：递推关系：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800" i="1" dirty="0">
                <a:latin typeface="Times New Roman" panose="02020603050405020304" pitchFamily="18" charset="0"/>
              </a:rPr>
              <a:t>=4a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n-1</a:t>
            </a:r>
            <a:r>
              <a:rPr lang="en-US" altLang="zh-CN" sz="2800" i="1" dirty="0">
                <a:latin typeface="Times New Roman" panose="02020603050405020304" pitchFamily="18" charset="0"/>
              </a:rPr>
              <a:t>-5a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n-2</a:t>
            </a:r>
            <a:r>
              <a:rPr lang="en-US" altLang="zh-CN" sz="2800" i="1" dirty="0">
                <a:latin typeface="Times New Roman" panose="02020603050405020304" pitchFamily="18" charset="0"/>
              </a:rPr>
              <a:t>+2a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n-3</a:t>
            </a:r>
            <a:r>
              <a:rPr lang="en-US" altLang="zh-CN" sz="2800" i="1" dirty="0">
                <a:latin typeface="Times New Roman" panose="02020603050405020304" pitchFamily="18" charset="0"/>
              </a:rPr>
              <a:t>, n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800" i="1" dirty="0">
                <a:latin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</a:rPr>
              <a:t> (*), </a:t>
            </a:r>
            <a:r>
              <a:rPr lang="zh-CN" altLang="en-US" sz="2800" dirty="0">
                <a:latin typeface="Times New Roman" panose="02020603050405020304" pitchFamily="18" charset="0"/>
              </a:rPr>
              <a:t>特征方程为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sz="2800" i="1" dirty="0">
                <a:latin typeface="Times New Roman" panose="02020603050405020304" pitchFamily="18" charset="0"/>
              </a:rPr>
              <a:t>-4x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</a:rPr>
              <a:t>+5x-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</a:rPr>
              <a:t>=0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</a:rPr>
              <a:t>其特征根为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i="1" dirty="0">
                <a:latin typeface="Times New Roman" panose="02020603050405020304" pitchFamily="18" charset="0"/>
              </a:rPr>
              <a:t>=x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en-US" altLang="zh-CN" sz="2800" i="1" dirty="0">
                <a:latin typeface="Times New Roman" panose="02020603050405020304" pitchFamily="18" charset="0"/>
              </a:rPr>
              <a:t>, x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800" i="1" dirty="0">
                <a:latin typeface="Times New Roman" panose="02020603050405020304" pitchFamily="18" charset="0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</a:rPr>
              <a:t>2, </a:t>
            </a:r>
            <a:r>
              <a:rPr lang="zh-CN" altLang="en-US" sz="2800" dirty="0">
                <a:latin typeface="Times New Roman" panose="02020603050405020304" pitchFamily="18" charset="0"/>
              </a:rPr>
              <a:t>通解为：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800" i="1" dirty="0">
                <a:latin typeface="Times New Roman" panose="02020603050405020304" pitchFamily="18" charset="0"/>
              </a:rPr>
              <a:t>=c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i="1" dirty="0">
                <a:latin typeface="Times New Roman" panose="02020603050405020304" pitchFamily="18" charset="0"/>
              </a:rPr>
              <a:t>+</a:t>
            </a:r>
            <a:r>
              <a:rPr lang="en-US" altLang="zh-CN" sz="2800" dirty="0">
                <a:latin typeface="Times New Roman" panose="02020603050405020304" pitchFamily="18" charset="0"/>
              </a:rPr>
              <a:t>c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800" i="1" dirty="0">
                <a:latin typeface="Times New Roman" panose="02020603050405020304" pitchFamily="18" charset="0"/>
              </a:rPr>
              <a:t>n+c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n</a:t>
            </a:r>
            <a:r>
              <a:rPr lang="zh-CN" altLang="en-US" sz="2800" i="1" dirty="0">
                <a:latin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</a:rPr>
              <a:t>因为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</a:rPr>
              <a:t>(*)</a:t>
            </a:r>
            <a:r>
              <a:rPr lang="zh-CN" altLang="en-US" sz="2800" dirty="0">
                <a:latin typeface="Times New Roman" panose="02020603050405020304" pitchFamily="18" charset="0"/>
              </a:rPr>
              <a:t>的一重特征根，所以递推关系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800" i="1" dirty="0">
                <a:latin typeface="Times New Roman" panose="02020603050405020304" pitchFamily="18" charset="0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</a:rPr>
              <a:t>4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n-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i="1" dirty="0">
                <a:latin typeface="Times New Roman" panose="02020603050405020304" pitchFamily="18" charset="0"/>
              </a:rPr>
              <a:t>-5a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n-2</a:t>
            </a:r>
            <a:r>
              <a:rPr lang="en-US" altLang="zh-CN" sz="2800" i="1" dirty="0">
                <a:latin typeface="Times New Roman" panose="02020603050405020304" pitchFamily="18" charset="0"/>
              </a:rPr>
              <a:t>+2a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n-3</a:t>
            </a:r>
            <a:r>
              <a:rPr lang="en-US" altLang="zh-CN" sz="2800" i="1" dirty="0">
                <a:latin typeface="Times New Roman" panose="02020603050405020304" pitchFamily="18" charset="0"/>
              </a:rPr>
              <a:t>+2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sz="2800" i="1" dirty="0">
                <a:latin typeface="Times New Roman" panose="02020603050405020304" pitchFamily="18" charset="0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</a:rPr>
              <a:t>(**)(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800" dirty="0">
                <a:latin typeface="Times New Roman" panose="02020603050405020304" pitchFamily="18" charset="0"/>
              </a:rPr>
              <a:t>3)</a:t>
            </a:r>
            <a:r>
              <a:rPr lang="zh-CN" altLang="en-US" sz="2800" dirty="0">
                <a:latin typeface="Times New Roman" panose="02020603050405020304" pitchFamily="18" charset="0"/>
              </a:rPr>
              <a:t>有形如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800" i="1" dirty="0">
                <a:latin typeface="Times New Roman" panose="02020603050405020304" pitchFamily="18" charset="0"/>
              </a:rPr>
              <a:t>=A</a:t>
            </a:r>
            <a:r>
              <a:rPr lang="en-US" altLang="zh-C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800" i="1" dirty="0">
                <a:latin typeface="Times New Roman" panose="02020603050405020304" pitchFamily="18" charset="0"/>
              </a:rPr>
              <a:t>2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</a:rPr>
              <a:t>的特解，其中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为常数。以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800" i="1" dirty="0">
                <a:latin typeface="Times New Roman" panose="02020603050405020304" pitchFamily="18" charset="0"/>
              </a:rPr>
              <a:t>=A</a:t>
            </a:r>
            <a:r>
              <a:rPr lang="en-US" altLang="zh-C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800" i="1" dirty="0">
                <a:latin typeface="Times New Roman" panose="02020603050405020304" pitchFamily="18" charset="0"/>
              </a:rPr>
              <a:t>2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</a:rPr>
              <a:t>代入</a:t>
            </a:r>
            <a:r>
              <a:rPr lang="en-US" altLang="zh-CN" sz="2800" dirty="0">
                <a:latin typeface="Times New Roman" panose="02020603050405020304" pitchFamily="18" charset="0"/>
              </a:rPr>
              <a:t>(**)</a:t>
            </a:r>
            <a:r>
              <a:rPr lang="zh-CN" altLang="en-US" sz="2800" dirty="0">
                <a:latin typeface="Times New Roman" panose="02020603050405020304" pitchFamily="18" charset="0"/>
              </a:rPr>
              <a:t>，得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800" i="1" dirty="0">
                <a:latin typeface="Times New Roman" panose="02020603050405020304" pitchFamily="18" charset="0"/>
              </a:rPr>
              <a:t>2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</a:rPr>
              <a:t>=</a:t>
            </a:r>
            <a:r>
              <a:rPr lang="en-US" altLang="zh-CN" sz="2800" i="1" dirty="0">
                <a:latin typeface="Times New Roman" panose="02020603050405020304" pitchFamily="18" charset="0"/>
              </a:rPr>
              <a:t>4</a:t>
            </a:r>
            <a:r>
              <a:rPr lang="en-US" altLang="zh-C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</a:rPr>
              <a:t>-1)</a:t>
            </a:r>
            <a:r>
              <a:rPr lang="en-US" altLang="zh-C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800" i="1" dirty="0">
                <a:latin typeface="Times New Roman" panose="02020603050405020304" pitchFamily="18" charset="0"/>
              </a:rPr>
              <a:t>2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n-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i="1" dirty="0">
                <a:latin typeface="Times New Roman" panose="02020603050405020304" pitchFamily="18" charset="0"/>
              </a:rPr>
              <a:t>-5</a:t>
            </a:r>
            <a:r>
              <a:rPr lang="en-US" altLang="zh-C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800" i="1" dirty="0">
                <a:latin typeface="Times New Roman" panose="02020603050405020304" pitchFamily="18" charset="0"/>
              </a:rPr>
              <a:t>(n-2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800" i="1" dirty="0">
                <a:latin typeface="Times New Roman" panose="02020603050405020304" pitchFamily="18" charset="0"/>
              </a:rPr>
              <a:t>2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n-2</a:t>
            </a:r>
            <a:r>
              <a:rPr lang="en-US" altLang="zh-CN" sz="2800" i="1" dirty="0">
                <a:latin typeface="Times New Roman" panose="02020603050405020304" pitchFamily="18" charset="0"/>
              </a:rPr>
              <a:t>+2</a:t>
            </a:r>
            <a:r>
              <a:rPr lang="en-US" altLang="zh-C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n-3)</a:t>
            </a:r>
            <a:r>
              <a:rPr lang="en-US" altLang="zh-C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800" i="1" dirty="0">
                <a:latin typeface="Times New Roman" panose="02020603050405020304" pitchFamily="18" charset="0"/>
              </a:rPr>
              <a:t>2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n-3</a:t>
            </a:r>
            <a:r>
              <a:rPr lang="en-US" altLang="zh-CN" sz="2800" i="1" dirty="0">
                <a:latin typeface="Times New Roman" panose="02020603050405020304" pitchFamily="18" charset="0"/>
              </a:rPr>
              <a:t> +2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sz="2800" i="1" dirty="0"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</a:rPr>
              <a:t>解得</a:t>
            </a:r>
            <a:r>
              <a:rPr lang="en-US" altLang="zh-CN" sz="2800" i="1" dirty="0">
                <a:latin typeface="Times New Roman" panose="02020603050405020304" pitchFamily="18" charset="0"/>
              </a:rPr>
              <a:t>A=4</a:t>
            </a:r>
            <a:r>
              <a:rPr lang="zh-CN" altLang="en-US" sz="2800" i="1" dirty="0">
                <a:latin typeface="Times New Roman" panose="02020603050405020304" pitchFamily="18" charset="0"/>
              </a:rPr>
              <a:t>。</a:t>
            </a:r>
            <a:r>
              <a:rPr lang="zh-CN" altLang="en-US" sz="2800" dirty="0">
                <a:latin typeface="Times New Roman" panose="02020603050405020304" pitchFamily="18" charset="0"/>
              </a:rPr>
              <a:t>所以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800" i="1" dirty="0">
                <a:latin typeface="Times New Roman" panose="02020603050405020304" pitchFamily="18" charset="0"/>
              </a:rPr>
              <a:t>=c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i="1" dirty="0">
                <a:latin typeface="Times New Roman" panose="02020603050405020304" pitchFamily="18" charset="0"/>
              </a:rPr>
              <a:t>+c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800" i="1" dirty="0">
                <a:latin typeface="Times New Roman" panose="02020603050405020304" pitchFamily="18" charset="0"/>
              </a:rPr>
              <a:t>n+c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800" i="1" dirty="0">
                <a:latin typeface="Times New Roman" panose="02020603050405020304" pitchFamily="18" charset="0"/>
              </a:rPr>
              <a:t>2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sz="2800" i="1" dirty="0">
                <a:latin typeface="Times New Roman" panose="02020603050405020304" pitchFamily="18" charset="0"/>
              </a:rPr>
              <a:t>+4</a:t>
            </a:r>
            <a:r>
              <a:rPr lang="en-US" altLang="zh-C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800" i="1" dirty="0">
                <a:latin typeface="Times New Roman" panose="02020603050405020304" pitchFamily="18" charset="0"/>
              </a:rPr>
              <a:t>2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</a:rPr>
              <a:t>，由初始条件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algn="just" eaLnBrk="1" hangingPunct="1">
              <a:buNone/>
            </a:pPr>
            <a:endParaRPr lang="en-US" altLang="zh-CN" sz="2800" dirty="0"/>
          </a:p>
          <a:p>
            <a:pPr algn="just" eaLnBrk="1" hangingPunct="1">
              <a:buNone/>
            </a:pPr>
            <a:endParaRPr lang="en-US" altLang="zh-CN" sz="2800" dirty="0"/>
          </a:p>
          <a:p>
            <a:pPr algn="just" eaLnBrk="1" hangingPunct="1">
              <a:buNone/>
            </a:pPr>
            <a:endParaRPr lang="en-US" altLang="zh-CN" sz="2800" dirty="0"/>
          </a:p>
          <a:p>
            <a:pPr algn="just" eaLnBrk="1" hangingPunct="1">
              <a:buNone/>
            </a:pPr>
            <a:endParaRPr lang="zh-CN" altLang="zh-CN" sz="2800" dirty="0"/>
          </a:p>
        </p:txBody>
      </p:sp>
      <p:graphicFrame>
        <p:nvGraphicFramePr>
          <p:cNvPr id="151554" name="Object 4"/>
          <p:cNvGraphicFramePr>
            <a:graphicFrameLocks noChangeAspect="1"/>
          </p:cNvGraphicFramePr>
          <p:nvPr/>
        </p:nvGraphicFramePr>
        <p:xfrm>
          <a:off x="3635375" y="260350"/>
          <a:ext cx="400685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" imgW="2247900" imgH="482600" progId="Equation.DSMT4">
                  <p:embed/>
                </p:oleObj>
              </mc:Choice>
              <mc:Fallback>
                <p:oleObj name="" r:id="rId1" imgW="2247900" imgH="4826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35375" y="260350"/>
                        <a:ext cx="4006850" cy="1008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5" name="Object 5"/>
          <p:cNvGraphicFramePr>
            <a:graphicFrameLocks noChangeAspect="1"/>
          </p:cNvGraphicFramePr>
          <p:nvPr/>
        </p:nvGraphicFramePr>
        <p:xfrm>
          <a:off x="2627313" y="4365625"/>
          <a:ext cx="5495925" cy="230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3" imgW="2946400" imgH="1193800" progId="Equation.DSMT4">
                  <p:embed/>
                </p:oleObj>
              </mc:Choice>
              <mc:Fallback>
                <p:oleObj name="" r:id="rId3" imgW="2946400" imgH="1193800" progId="Equation.DSMT4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7313" y="4365625"/>
                        <a:ext cx="5495925" cy="2303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1556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7250" y="4611688"/>
            <a:ext cx="981075" cy="447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53601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323850" y="260350"/>
            <a:ext cx="8496300" cy="5184775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buNone/>
            </a:pPr>
            <a:r>
              <a:rPr lang="zh-CN" altLang="en-US" sz="2800" b="1" dirty="0"/>
              <a:t>例</a:t>
            </a:r>
            <a:r>
              <a:rPr lang="zh-CN" altLang="en-US" sz="2800" dirty="0"/>
              <a:t>：求解递推关系</a:t>
            </a:r>
            <a:endParaRPr lang="en-US" altLang="zh-CN" sz="2800" dirty="0"/>
          </a:p>
          <a:p>
            <a:pPr algn="just" eaLnBrk="1" hangingPunct="1">
              <a:buNone/>
            </a:pPr>
            <a:endParaRPr lang="en-US" altLang="zh-CN" sz="2800" dirty="0"/>
          </a:p>
          <a:p>
            <a:pPr algn="just" eaLnBrk="1" hangingPunct="1">
              <a:buNone/>
            </a:pPr>
            <a:r>
              <a:rPr lang="zh-CN" altLang="en-US" sz="2800" dirty="0"/>
              <a:t>解</a:t>
            </a:r>
            <a:r>
              <a:rPr lang="zh-CN" altLang="en-US" sz="2800" dirty="0">
                <a:latin typeface="Times New Roman" panose="02020603050405020304" pitchFamily="18" charset="0"/>
              </a:rPr>
              <a:t>：递推关系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800" i="1" dirty="0">
                <a:latin typeface="Times New Roman" panose="02020603050405020304" pitchFamily="18" charset="0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</a:rPr>
              <a:t>7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n-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i="1" dirty="0">
                <a:latin typeface="Times New Roman" panose="02020603050405020304" pitchFamily="18" charset="0"/>
              </a:rPr>
              <a:t>-</a:t>
            </a:r>
            <a:r>
              <a:rPr lang="en-US" altLang="zh-CN" sz="2800" dirty="0">
                <a:latin typeface="Times New Roman" panose="02020603050405020304" pitchFamily="18" charset="0"/>
              </a:rPr>
              <a:t>10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n-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</a:rPr>
              <a:t>, n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2 (*)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800" dirty="0">
                <a:latin typeface="Times New Roman" panose="02020603050405020304" pitchFamily="18" charset="0"/>
              </a:rPr>
              <a:t>特征方程为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</a:rPr>
              <a:t>-7x+10=0</a:t>
            </a:r>
            <a:r>
              <a:rPr lang="zh-CN" altLang="en-US" sz="2800" i="1" dirty="0">
                <a:latin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</a:rPr>
              <a:t>其根为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i="1" dirty="0">
                <a:latin typeface="Times New Roman" panose="02020603050405020304" pitchFamily="18" charset="0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i="1" dirty="0">
                <a:latin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</a:rPr>
              <a:t>=5</a:t>
            </a:r>
            <a:r>
              <a:rPr lang="zh-CN" altLang="en-US" sz="2800" dirty="0">
                <a:latin typeface="Times New Roman" panose="02020603050405020304" pitchFamily="18" charset="0"/>
              </a:rPr>
              <a:t>，则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(*)</a:t>
            </a:r>
            <a:r>
              <a:rPr lang="zh-CN" altLang="en-US" sz="2800" dirty="0">
                <a:latin typeface="Times New Roman" panose="02020603050405020304" pitchFamily="18" charset="0"/>
              </a:rPr>
              <a:t>的通解为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800" i="1" dirty="0">
                <a:latin typeface="Times New Roman" panose="02020603050405020304" pitchFamily="18" charset="0"/>
              </a:rPr>
              <a:t>=c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800" i="1" dirty="0">
                <a:latin typeface="Times New Roman" panose="02020603050405020304" pitchFamily="18" charset="0"/>
              </a:rPr>
              <a:t>2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sz="2800" i="1" dirty="0">
                <a:latin typeface="Times New Roman" panose="02020603050405020304" pitchFamily="18" charset="0"/>
              </a:rPr>
              <a:t>+c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800" i="1" dirty="0">
                <a:latin typeface="Times New Roman" panose="02020603050405020304" pitchFamily="18" charset="0"/>
              </a:rPr>
              <a:t>5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</a:rPr>
              <a:t>。因为</a:t>
            </a:r>
            <a:r>
              <a:rPr lang="en-US" altLang="zh-CN" sz="2800" dirty="0">
                <a:latin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</a:rPr>
              <a:t>不是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(*)</a:t>
            </a:r>
            <a:r>
              <a:rPr lang="zh-CN" altLang="en-US" sz="2800" dirty="0">
                <a:latin typeface="Times New Roman" panose="02020603050405020304" pitchFamily="18" charset="0"/>
              </a:rPr>
              <a:t>的特征根，所以递推关系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800" i="1" dirty="0">
                <a:latin typeface="Times New Roman" panose="02020603050405020304" pitchFamily="18" charset="0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</a:rPr>
              <a:t>7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n-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i="1" dirty="0">
                <a:latin typeface="Times New Roman" panose="02020603050405020304" pitchFamily="18" charset="0"/>
              </a:rPr>
              <a:t>-</a:t>
            </a:r>
            <a:r>
              <a:rPr lang="en-US" altLang="zh-CN" sz="2800" dirty="0">
                <a:latin typeface="Times New Roman" panose="02020603050405020304" pitchFamily="18" charset="0"/>
              </a:rPr>
              <a:t>10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n-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800" dirty="0">
                <a:latin typeface="Times New Roman" panose="02020603050405020304" pitchFamily="18" charset="0"/>
              </a:rPr>
              <a:t>3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n-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</a:rPr>
              <a:t>, n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2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 (**)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有形如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800" i="1" dirty="0">
                <a:latin typeface="Times New Roman" panose="02020603050405020304" pitchFamily="18" charset="0"/>
              </a:rPr>
              <a:t>=A</a:t>
            </a:r>
            <a:r>
              <a:rPr lang="en-US" altLang="zh-C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800" dirty="0">
                <a:latin typeface="Times New Roman" panose="02020603050405020304" pitchFamily="18" charset="0"/>
              </a:rPr>
              <a:t>3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的特解，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为常数。将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800" i="1" dirty="0">
                <a:latin typeface="Times New Roman" panose="02020603050405020304" pitchFamily="18" charset="0"/>
              </a:rPr>
              <a:t>=A</a:t>
            </a:r>
            <a:r>
              <a:rPr lang="en-US" altLang="zh-C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800" i="1" dirty="0">
                <a:latin typeface="Times New Roman" panose="02020603050405020304" pitchFamily="18" charset="0"/>
              </a:rPr>
              <a:t>3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代入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(**)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得</a:t>
            </a:r>
            <a:endParaRPr lang="en-US" altLang="zh-CN" sz="2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　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800" dirty="0">
                <a:latin typeface="Times New Roman" panose="02020603050405020304" pitchFamily="18" charset="0"/>
              </a:rPr>
              <a:t>3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lang="en-US" altLang="zh-C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800" dirty="0">
                <a:latin typeface="Times New Roman" panose="02020603050405020304" pitchFamily="18" charset="0"/>
              </a:rPr>
              <a:t>3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n-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zh-C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800" dirty="0">
                <a:latin typeface="Times New Roman" panose="02020603050405020304" pitchFamily="18" charset="0"/>
              </a:rPr>
              <a:t>3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n-2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–2</a:t>
            </a:r>
            <a:r>
              <a:rPr lang="en-US" altLang="zh-C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800" i="1" dirty="0">
                <a:latin typeface="Times New Roman" panose="02020603050405020304" pitchFamily="18" charset="0"/>
              </a:rPr>
              <a:t>3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n-2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，即</a:t>
            </a:r>
            <a:endParaRPr lang="en-US" altLang="zh-CN" sz="2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buNone/>
            </a:pP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　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A=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21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A-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A-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得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A=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因此，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800" i="1" dirty="0">
                <a:latin typeface="Times New Roman" panose="02020603050405020304" pitchFamily="18" charset="0"/>
              </a:rPr>
              <a:t>= c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800" i="1" dirty="0">
                <a:latin typeface="Times New Roman" panose="02020603050405020304" pitchFamily="18" charset="0"/>
              </a:rPr>
              <a:t>2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sz="2800" i="1" dirty="0">
                <a:latin typeface="Times New Roman" panose="02020603050405020304" pitchFamily="18" charset="0"/>
              </a:rPr>
              <a:t>+c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800" i="1" dirty="0">
                <a:latin typeface="Times New Roman" panose="02020603050405020304" pitchFamily="18" charset="0"/>
              </a:rPr>
              <a:t>5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</a:rPr>
              <a:t>+</a:t>
            </a:r>
            <a:r>
              <a:rPr lang="en-US" altLang="zh-CN" sz="2800" i="1" dirty="0">
                <a:latin typeface="Times New Roman" panose="02020603050405020304" pitchFamily="18" charset="0"/>
              </a:rPr>
              <a:t>3</a:t>
            </a:r>
            <a:r>
              <a:rPr lang="en-US" altLang="zh-CN" sz="2800" i="1" baseline="30000" dirty="0">
                <a:latin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  <a:r>
              <a:rPr lang="zh-CN" altLang="en-US" sz="2800" dirty="0"/>
              <a:t>由初始条件</a:t>
            </a:r>
            <a:endParaRPr lang="zh-CN" altLang="en-US" sz="2800" dirty="0"/>
          </a:p>
          <a:p>
            <a:pPr algn="just" eaLnBrk="1" hangingPunct="1">
              <a:buNone/>
            </a:pPr>
            <a:endParaRPr lang="zh-CN" altLang="en-US" sz="2800" dirty="0">
              <a:latin typeface="Times New Roman" panose="02020603050405020304" pitchFamily="18" charset="0"/>
            </a:endParaRPr>
          </a:p>
          <a:p>
            <a:pPr algn="just" eaLnBrk="1" hangingPunct="1"/>
            <a:endParaRPr lang="en-US" altLang="zh-CN" sz="2800" dirty="0"/>
          </a:p>
        </p:txBody>
      </p:sp>
      <p:graphicFrame>
        <p:nvGraphicFramePr>
          <p:cNvPr id="153602" name="Object 4"/>
          <p:cNvGraphicFramePr>
            <a:graphicFrameLocks noChangeAspect="1"/>
          </p:cNvGraphicFramePr>
          <p:nvPr/>
        </p:nvGraphicFramePr>
        <p:xfrm>
          <a:off x="3635375" y="260350"/>
          <a:ext cx="4800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1" imgW="2247900" imgH="482600" progId="Equation.DSMT4">
                  <p:embed/>
                </p:oleObj>
              </mc:Choice>
              <mc:Fallback>
                <p:oleObj name="" r:id="rId1" imgW="2247900" imgH="4826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35375" y="260350"/>
                        <a:ext cx="48006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3" name="Object 5"/>
          <p:cNvGraphicFramePr>
            <a:graphicFrameLocks noChangeAspect="1"/>
          </p:cNvGraphicFramePr>
          <p:nvPr/>
        </p:nvGraphicFramePr>
        <p:xfrm>
          <a:off x="3059113" y="4724400"/>
          <a:ext cx="4537075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3" imgW="2095500" imgH="952500" progId="Equation.DSMT4">
                  <p:embed/>
                </p:oleObj>
              </mc:Choice>
              <mc:Fallback>
                <p:oleObj name="" r:id="rId3" imgW="2095500" imgH="952500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9113" y="4724400"/>
                        <a:ext cx="4537075" cy="1944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68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800" y="333375"/>
            <a:ext cx="8588375" cy="61436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生成函数方法求解递推关系</a:t>
            </a:r>
            <a:endParaRPr kumimoji="1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　在求解递推关系时，生成函数法也是一个有力的工具。用生成函数法求解递推关系的关键是用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kumimoji="1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(x)</a:t>
            </a: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表示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36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的生成函数，即：</a:t>
            </a:r>
            <a:endParaRPr kumimoji="1" lang="zh-CN" alt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endParaRPr kumimoji="1" lang="zh-CN" alt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18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　然后将</a:t>
            </a:r>
            <a:r>
              <a:rPr kumimoji="1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36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的递推关系代入右边，便得到一个关于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kumimoji="1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(x)</a:t>
            </a: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的方程，解此方程，并将所得的解展开成幂级数，就可得到 </a:t>
            </a:r>
            <a:r>
              <a:rPr kumimoji="1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3600" b="0" i="0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的表达式。 </a:t>
            </a:r>
            <a:endParaRPr kumimoji="1" lang="zh-CN" altLang="en-US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55650" name="Object 4"/>
          <p:cNvGraphicFramePr>
            <a:graphicFrameLocks noChangeAspect="1"/>
          </p:cNvGraphicFramePr>
          <p:nvPr/>
        </p:nvGraphicFramePr>
        <p:xfrm>
          <a:off x="1763713" y="2997200"/>
          <a:ext cx="3962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" imgW="1104900" imgH="292100" progId="Equation.DSMT4">
                  <p:embed/>
                </p:oleObj>
              </mc:Choice>
              <mc:Fallback>
                <p:oleObj name="" r:id="rId1" imgW="1104900" imgH="292100" progId="Equation.DSMT4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3713" y="2997200"/>
                        <a:ext cx="39624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57697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395288" y="404813"/>
            <a:ext cx="8497887" cy="6119812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latin typeface="Times New Roman" panose="02020603050405020304" pitchFamily="18" charset="0"/>
              </a:rPr>
              <a:t>7.11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</a:rPr>
              <a:t> 用生成函数法求解递推关系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</a:rPr>
              <a:t>=a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n-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+9a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n-</a:t>
            </a:r>
            <a:r>
              <a:rPr lang="en-US" altLang="zh-CN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-9a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n-</a:t>
            </a:r>
            <a:r>
              <a:rPr lang="en-US" altLang="zh-CN" baseline="-30000" dirty="0">
                <a:latin typeface="Times New Roman" panose="02020603050405020304" pitchFamily="18" charset="0"/>
              </a:rPr>
              <a:t>3</a:t>
            </a:r>
            <a:r>
              <a:rPr lang="zh-CN" altLang="en-US" i="1" baseline="-30000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n≥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i="1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>
                <a:latin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</a:rPr>
              <a:t>=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</a:rPr>
              <a:t>, a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=1,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=2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ts val="180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解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的生成函数为：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f(x)=a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</a:rPr>
              <a:t>+a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x+a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i="1" dirty="0">
                <a:latin typeface="Times New Roman" panose="02020603050405020304" pitchFamily="18" charset="0"/>
              </a:rPr>
              <a:t>+a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zh-CN" altLang="en-US" i="1" dirty="0">
                <a:latin typeface="Times New Roman" panose="02020603050405020304" pitchFamily="18" charset="0"/>
              </a:rPr>
              <a:t>　　</a:t>
            </a:r>
            <a:r>
              <a:rPr lang="zh-CN" altLang="en-US" dirty="0">
                <a:latin typeface="Times New Roman" panose="02020603050405020304" pitchFamily="18" charset="0"/>
              </a:rPr>
              <a:t>则，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-xf(x)=-a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</a:rPr>
              <a:t>x-a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+-a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i="1" dirty="0">
                <a:latin typeface="Times New Roman" panose="02020603050405020304" pitchFamily="18" charset="0"/>
              </a:rPr>
              <a:t>+a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n+1</a:t>
            </a:r>
            <a:r>
              <a:rPr lang="en-US" altLang="zh-CN" i="1" dirty="0">
                <a:latin typeface="Times New Roman" panose="02020603050405020304" pitchFamily="18" charset="0"/>
              </a:rPr>
              <a:t>-</a:t>
            </a:r>
            <a:r>
              <a:rPr lang="en-US" altLang="zh-CN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-9x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f(x)=-9a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-9a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i="1" dirty="0">
                <a:latin typeface="Times New Roman" panose="02020603050405020304" pitchFamily="18" charset="0"/>
              </a:rPr>
              <a:t>-9a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4</a:t>
            </a:r>
            <a:r>
              <a:rPr lang="en-US" altLang="zh-CN" i="1" dirty="0">
                <a:latin typeface="Times New Roman" panose="02020603050405020304" pitchFamily="18" charset="0"/>
              </a:rPr>
              <a:t>-</a:t>
            </a:r>
            <a:r>
              <a:rPr lang="en-US" altLang="zh-CN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i="1" dirty="0">
                <a:latin typeface="Times New Roman" panose="02020603050405020304" pitchFamily="18" charset="0"/>
              </a:rPr>
              <a:t>-9a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n-2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</a:rPr>
              <a:t>-</a:t>
            </a:r>
            <a:r>
              <a:rPr lang="en-US" altLang="zh-CN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9x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i="1" dirty="0">
                <a:latin typeface="Times New Roman" panose="02020603050405020304" pitchFamily="18" charset="0"/>
              </a:rPr>
              <a:t>f(x)=9a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i="1" dirty="0">
                <a:latin typeface="Times New Roman" panose="02020603050405020304" pitchFamily="18" charset="0"/>
              </a:rPr>
              <a:t>+9a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4</a:t>
            </a:r>
            <a:r>
              <a:rPr lang="en-US" altLang="zh-CN" i="1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i="1" dirty="0">
                <a:latin typeface="Times New Roman" panose="02020603050405020304" pitchFamily="18" charset="0"/>
              </a:rPr>
              <a:t>+9a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n-3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以上四式相加得：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(1</a:t>
            </a:r>
            <a:r>
              <a:rPr lang="en-US" altLang="zh-CN" i="1" dirty="0">
                <a:latin typeface="Times New Roman" panose="02020603050405020304" pitchFamily="18" charset="0"/>
              </a:rPr>
              <a:t>-x-9x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+9x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f(x)=a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</a:rPr>
              <a:t>+(a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-a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</a:rPr>
              <a:t>)x+(a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-a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-9a</a:t>
            </a:r>
            <a:r>
              <a:rPr lang="en-US" altLang="zh-CN" baseline="-30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3</a:t>
            </a:r>
            <a:r>
              <a:rPr lang="en-US" altLang="zh-CN" i="1" dirty="0">
                <a:latin typeface="Times New Roman" panose="02020603050405020304" pitchFamily="18" charset="0"/>
              </a:rPr>
              <a:t>-a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-9a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+9a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</a:rPr>
              <a:t>) x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3 </a:t>
            </a:r>
            <a:r>
              <a:rPr lang="en-US" altLang="zh-CN" i="1" dirty="0">
                <a:latin typeface="Times New Roman" panose="02020603050405020304" pitchFamily="18" charset="0"/>
              </a:rPr>
              <a:t>+ </a:t>
            </a:r>
            <a:r>
              <a:rPr lang="en-US" altLang="zh-CN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i="1" dirty="0">
                <a:latin typeface="Times New Roman" panose="02020603050405020304" pitchFamily="18" charset="0"/>
              </a:rPr>
              <a:t>+(a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</a:rPr>
              <a:t>-a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n-1</a:t>
            </a:r>
            <a:r>
              <a:rPr lang="en-US" altLang="zh-CN" i="1" dirty="0">
                <a:latin typeface="Times New Roman" panose="02020603050405020304" pitchFamily="18" charset="0"/>
              </a:rPr>
              <a:t>-9a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n-2</a:t>
            </a:r>
            <a:r>
              <a:rPr lang="en-US" altLang="zh-CN" i="1" dirty="0">
                <a:latin typeface="Times New Roman" panose="02020603050405020304" pitchFamily="18" charset="0"/>
              </a:rPr>
              <a:t>+9a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n-</a:t>
            </a:r>
            <a:r>
              <a:rPr lang="en-US" altLang="zh-CN" baseline="-30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 algn="just" eaLnBrk="1" hangingPunct="1">
              <a:buNone/>
            </a:pPr>
            <a:endParaRPr lang="en-US" altLang="zh-CN" dirty="0"/>
          </a:p>
          <a:p>
            <a:pPr algn="just" eaLnBrk="1" hangingPunct="1">
              <a:buNone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789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79388" y="260350"/>
            <a:ext cx="8659813" cy="60642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　因</a:t>
            </a:r>
            <a:r>
              <a:rPr kumimoji="1" lang="en-US" altLang="zh-CN" sz="2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26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1" lang="en-US" altLang="zh-CN" sz="2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=0,a</a:t>
            </a:r>
            <a:r>
              <a:rPr kumimoji="1" lang="en-US" altLang="zh-CN" sz="26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CN" sz="2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=1, a</a:t>
            </a:r>
            <a:r>
              <a:rPr kumimoji="1" lang="en-US" altLang="zh-CN" sz="26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2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=2</a:t>
            </a:r>
            <a:r>
              <a:rPr kumimoji="1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，且当</a:t>
            </a:r>
            <a:r>
              <a:rPr kumimoji="1" lang="en-US" altLang="zh-CN" sz="2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n≥3</a:t>
            </a:r>
            <a:r>
              <a:rPr kumimoji="1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</a:t>
            </a:r>
            <a:r>
              <a:rPr kumimoji="1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en-US" altLang="zh-CN" sz="2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26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CN" sz="2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-a</a:t>
            </a:r>
            <a:r>
              <a:rPr kumimoji="1" lang="en-US" altLang="zh-CN" sz="26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n-1</a:t>
            </a:r>
            <a:r>
              <a:rPr kumimoji="1" lang="en-US" altLang="zh-CN" sz="2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-9a</a:t>
            </a:r>
            <a:r>
              <a:rPr kumimoji="1" lang="en-US" altLang="zh-CN" sz="26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n-2</a:t>
            </a:r>
            <a:r>
              <a:rPr kumimoji="1" lang="en-US" altLang="zh-CN" sz="2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+ 9a</a:t>
            </a:r>
            <a:r>
              <a:rPr kumimoji="1" lang="en-US" altLang="zh-CN" sz="2600" b="0" i="1" u="none" strike="noStrike" kern="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n-3</a:t>
            </a:r>
            <a:r>
              <a:rPr kumimoji="1" lang="en-US" altLang="zh-CN" sz="2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=0</a:t>
            </a:r>
            <a:r>
              <a:rPr kumimoji="1" lang="zh-CN" altLang="en-US" sz="2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所以有：</a:t>
            </a:r>
            <a:r>
              <a:rPr kumimoji="1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</a:t>
            </a:r>
            <a:r>
              <a:rPr kumimoji="1" lang="en-US" altLang="zh-CN" sz="2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-x-9x</a:t>
            </a:r>
            <a:r>
              <a:rPr kumimoji="1" lang="en-US" altLang="zh-CN" sz="26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2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+9x</a:t>
            </a:r>
            <a:r>
              <a:rPr kumimoji="1" lang="en-US" altLang="zh-CN" sz="26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1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1" lang="en-US" altLang="zh-CN" sz="2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f(x)=x+x</a:t>
            </a:r>
            <a:r>
              <a:rPr kumimoji="1" lang="en-US" altLang="zh-CN" sz="26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endParaRPr kumimoji="1" lang="en-US" altLang="zh-CN" sz="26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即：</a:t>
            </a:r>
            <a:r>
              <a:rPr kumimoji="1" lang="en-US" altLang="zh-CN" sz="2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f(x)=(x+x</a:t>
            </a:r>
            <a:r>
              <a:rPr kumimoji="1" lang="en-US" altLang="zh-CN" sz="26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2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)/(1-x-9x</a:t>
            </a:r>
            <a:r>
              <a:rPr kumimoji="1" lang="en-US" altLang="zh-CN" sz="26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2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+9x</a:t>
            </a:r>
            <a:r>
              <a:rPr kumimoji="1" lang="en-US" altLang="zh-CN" sz="26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1" lang="en-US" altLang="zh-CN" sz="2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1" lang="en-US" altLang="zh-CN" sz="26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zh-CN" altLang="en-US" sz="2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　　　</a:t>
            </a:r>
            <a:r>
              <a:rPr kumimoji="1" lang="en-US" altLang="zh-CN" sz="2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=(x+x</a:t>
            </a:r>
            <a:r>
              <a:rPr kumimoji="1" lang="en-US" altLang="zh-CN" sz="2600" b="0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CN" sz="2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)/((1-x)(1+3x)(1-3x))</a:t>
            </a:r>
            <a:endParaRPr kumimoji="1" lang="en-US" altLang="zh-CN" sz="2600" b="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59746" name="Object 4"/>
          <p:cNvGraphicFramePr>
            <a:graphicFrameLocks noChangeAspect="1"/>
          </p:cNvGraphicFramePr>
          <p:nvPr/>
        </p:nvGraphicFramePr>
        <p:xfrm>
          <a:off x="1300163" y="2116138"/>
          <a:ext cx="47117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" imgW="2108200" imgH="393700" progId="Equation.DSMT4">
                  <p:embed/>
                </p:oleObj>
              </mc:Choice>
              <mc:Fallback>
                <p:oleObj name="" r:id="rId1" imgW="2108200" imgH="3937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00163" y="2116138"/>
                        <a:ext cx="4711700" cy="846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47" name="Rectangle 3" descr="Rectangle: Click to edit Master text styles&#10;Second level&#10;Third level&#10;Fourth level&#10;Fifth level"/>
          <p:cNvSpPr txBox="1"/>
          <p:nvPr/>
        </p:nvSpPr>
        <p:spPr>
          <a:xfrm>
            <a:off x="223838" y="3486150"/>
            <a:ext cx="8569325" cy="30686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而 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1/(1-x)=1+x+x</a:t>
            </a:r>
            <a:r>
              <a:rPr lang="en-US" altLang="zh-CN" sz="26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+…+</a:t>
            </a:r>
            <a:r>
              <a:rPr lang="en-US" altLang="zh-CN" sz="26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baseline="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+…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　 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1/(1+3x)=1-3x+3</a:t>
            </a:r>
            <a:r>
              <a:rPr lang="en-US" altLang="zh-CN" sz="26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-…+(-1)</a:t>
            </a:r>
            <a:r>
              <a:rPr lang="en-US" altLang="zh-CN" sz="26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6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+…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1/(1-3x)=1+3x+3</a:t>
            </a:r>
            <a:r>
              <a:rPr lang="en-US" altLang="zh-CN" sz="26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+…+3</a:t>
            </a:r>
            <a:r>
              <a:rPr lang="en-US" altLang="zh-CN" sz="26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+…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因此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600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endParaRPr lang="zh-CN" altLang="en-US" sz="26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9748" name="Object 5"/>
          <p:cNvGraphicFramePr>
            <a:graphicFrameLocks noChangeAspect="1"/>
          </p:cNvGraphicFramePr>
          <p:nvPr/>
        </p:nvGraphicFramePr>
        <p:xfrm>
          <a:off x="1219200" y="4983163"/>
          <a:ext cx="438785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3" imgW="1803400" imgH="812800" progId="Equation.DSMT4">
                  <p:embed/>
                </p:oleObj>
              </mc:Choice>
              <mc:Fallback>
                <p:oleObj name="" r:id="rId3" imgW="1803400" imgH="812800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4983163"/>
                        <a:ext cx="4387850" cy="1341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1793" name="Rectangle 3" descr="Rectangle: Click to edit Master text styles&#13;&#10;Second level&#13;&#10;Third level&#13;&#10;Fourth level&#13;&#10;Fifth level"/>
          <p:cNvSpPr>
            <a:spLocks noGrp="1"/>
          </p:cNvSpPr>
          <p:nvPr>
            <p:ph type="body" sz="half" idx="1"/>
          </p:nvPr>
        </p:nvSpPr>
        <p:spPr>
          <a:xfrm>
            <a:off x="323850" y="333375"/>
            <a:ext cx="8640763" cy="6408738"/>
          </a:xfrm>
        </p:spPr>
        <p:txBody>
          <a:bodyPr vert="horz" wrap="square" lIns="91440" tIns="45720" rIns="91440" bIns="45720" anchor="t" anchorCtr="0"/>
          <a:p>
            <a:pPr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3600" b="1" dirty="0">
                <a:latin typeface="Times New Roman" panose="02020603050405020304" pitchFamily="18" charset="0"/>
              </a:rPr>
              <a:t>例</a:t>
            </a:r>
            <a:r>
              <a:rPr lang="zh-CN" altLang="en-US" sz="3600" dirty="0">
                <a:latin typeface="Times New Roman" panose="02020603050405020304" pitchFamily="18" charset="0"/>
              </a:rPr>
              <a:t>：求集合</a:t>
            </a:r>
            <a:r>
              <a:rPr lang="en-US" altLang="zh-CN" sz="3600" dirty="0">
                <a:latin typeface="Times New Roman" panose="02020603050405020304" pitchFamily="18" charset="0"/>
              </a:rPr>
              <a:t>{1,2,</a:t>
            </a:r>
            <a:r>
              <a:rPr lang="en-US" altLang="zh-CN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3600" dirty="0">
                <a:latin typeface="Times New Roman" panose="02020603050405020304" pitchFamily="18" charset="0"/>
              </a:rPr>
              <a:t>,</a:t>
            </a:r>
            <a:r>
              <a:rPr lang="en-US" altLang="zh-CN" sz="3600" i="1" dirty="0">
                <a:latin typeface="Times New Roman" panose="02020603050405020304" pitchFamily="18" charset="0"/>
              </a:rPr>
              <a:t>n</a:t>
            </a:r>
            <a:r>
              <a:rPr lang="en-US" altLang="zh-CN" sz="3600" dirty="0">
                <a:latin typeface="Times New Roman" panose="02020603050405020304" pitchFamily="18" charset="0"/>
              </a:rPr>
              <a:t>}</a:t>
            </a:r>
            <a:r>
              <a:rPr lang="zh-CN" altLang="en-US" sz="3600" dirty="0">
                <a:latin typeface="Times New Roman" panose="02020603050405020304" pitchFamily="18" charset="0"/>
              </a:rPr>
              <a:t>的错排的错排个数。</a:t>
            </a:r>
            <a:endParaRPr lang="en-US" altLang="zh-CN" sz="3600" dirty="0">
              <a:latin typeface="Times New Roman" panose="02020603050405020304" pitchFamily="18" charset="0"/>
            </a:endParaRPr>
          </a:p>
          <a:p>
            <a:pPr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3600" b="1" dirty="0">
                <a:latin typeface="Times New Roman" panose="02020603050405020304" pitchFamily="18" charset="0"/>
              </a:rPr>
              <a:t>解</a:t>
            </a:r>
            <a:r>
              <a:rPr lang="zh-CN" altLang="en-US" sz="3600" dirty="0">
                <a:latin typeface="Times New Roman" panose="02020603050405020304" pitchFamily="18" charset="0"/>
              </a:rPr>
              <a:t>：集合</a:t>
            </a:r>
            <a:r>
              <a:rPr lang="en-US" altLang="zh-CN" sz="3600" dirty="0">
                <a:latin typeface="Times New Roman" panose="02020603050405020304" pitchFamily="18" charset="0"/>
              </a:rPr>
              <a:t>{1,2,</a:t>
            </a:r>
            <a:r>
              <a:rPr lang="en-US" altLang="zh-CN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3600" dirty="0">
                <a:latin typeface="Times New Roman" panose="02020603050405020304" pitchFamily="18" charset="0"/>
              </a:rPr>
              <a:t>,</a:t>
            </a:r>
            <a:r>
              <a:rPr lang="en-US" altLang="zh-CN" sz="3600" i="1" dirty="0">
                <a:latin typeface="Times New Roman" panose="02020603050405020304" pitchFamily="18" charset="0"/>
              </a:rPr>
              <a:t>n</a:t>
            </a:r>
            <a:r>
              <a:rPr lang="en-US" altLang="zh-CN" sz="3600" dirty="0">
                <a:latin typeface="Times New Roman" panose="02020603050405020304" pitchFamily="18" charset="0"/>
              </a:rPr>
              <a:t>}</a:t>
            </a:r>
            <a:r>
              <a:rPr lang="zh-CN" altLang="en-US" sz="3600" dirty="0">
                <a:latin typeface="Times New Roman" panose="02020603050405020304" pitchFamily="18" charset="0"/>
              </a:rPr>
              <a:t>的错排可划分为 </a:t>
            </a:r>
            <a:endParaRPr lang="zh-CN" alt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30221" name="Group 173"/>
          <p:cNvGraphicFramePr>
            <a:graphicFrameLocks noGrp="1"/>
          </p:cNvGraphicFramePr>
          <p:nvPr>
            <p:ph sz="half" idx="1"/>
          </p:nvPr>
        </p:nvGraphicFramePr>
        <p:xfrm>
          <a:off x="468313" y="1916113"/>
          <a:ext cx="8353425" cy="4791075"/>
        </p:xfrm>
        <a:graphic>
          <a:graphicData uri="http://schemas.openxmlformats.org/drawingml/2006/table">
            <a:tbl>
              <a:tblPr/>
              <a:tblGrid>
                <a:gridCol w="1044404"/>
                <a:gridCol w="1044404"/>
                <a:gridCol w="1044404"/>
                <a:gridCol w="4175809"/>
                <a:gridCol w="1044404"/>
              </a:tblGrid>
              <a:tr h="883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第一位</a:t>
                      </a:r>
                      <a:endParaRPr kumimoji="0" lang="zh-CN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5" marR="91445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第二位</a:t>
                      </a:r>
                      <a:endParaRPr kumimoji="0" lang="zh-CN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5" marR="91445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第三位</a:t>
                      </a:r>
                      <a:endParaRPr kumimoji="0" lang="zh-CN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5" marR="91445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5" marR="91445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</a:t>
                      </a:r>
                      <a:endParaRPr kumimoji="0" lang="zh-CN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5" marR="91445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146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2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5" marR="91445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1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5" marR="91445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做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{3,4,…,n}</a:t>
                      </a: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的错排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有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2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n-2</a:t>
                      </a: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</a:t>
                      </a: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5" marR="91445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558146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非</a:t>
                      </a: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5" marR="91445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做</a:t>
                      </a: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{1,3,4,…,n}</a:t>
                      </a: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的错排</a:t>
                      </a: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有</a:t>
                      </a: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2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n-1</a:t>
                      </a: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 </a:t>
                      </a:r>
                      <a:endParaRPr kumimoji="0" lang="zh-CN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5" marR="91445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558146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3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5" marR="91445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5" marR="91445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1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5" marR="91445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做</a:t>
                      </a: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{2,4,5,…,n}</a:t>
                      </a: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的错排</a:t>
                      </a: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有</a:t>
                      </a: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2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n-2</a:t>
                      </a: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</a:t>
                      </a:r>
                      <a:endParaRPr kumimoji="0" lang="zh-CN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5" marR="91445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558146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5" marR="91445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非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5" marR="91445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做</a:t>
                      </a: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{2,1,4,5,…,n}</a:t>
                      </a: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的错排</a:t>
                      </a: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有</a:t>
                      </a: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2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n-1</a:t>
                      </a: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 </a:t>
                      </a:r>
                      <a:endParaRPr kumimoji="0" lang="zh-CN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5" marR="91445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5581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5" marR="91445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5" marR="91445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58146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n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5" marR="91445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做</a:t>
                      </a: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{2,3,4,…,n</a:t>
                      </a: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－</a:t>
                      </a: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1}</a:t>
                      </a: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的错排</a:t>
                      </a: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有</a:t>
                      </a: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2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n-2</a:t>
                      </a: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</a:t>
                      </a:r>
                      <a:endParaRPr kumimoji="0" lang="zh-CN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5" marR="91445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1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5" marR="91445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146">
                <a:tc vMerge="1"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做</a:t>
                      </a: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{2,3,4,…,n</a:t>
                      </a: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－</a:t>
                      </a: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1,1}</a:t>
                      </a: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的错排 </a:t>
                      </a: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有</a:t>
                      </a: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2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n-1</a:t>
                      </a: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 </a:t>
                      </a:r>
                      <a:endParaRPr kumimoji="0" lang="zh-CN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5" marR="91445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非</a:t>
                      </a: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5" marR="91445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2817" name="Rectangle 3" descr="Rectangle: Click to edit Master text styles&#13;&#10;Second level&#13;&#10;Third level&#13;&#10;Fourth level&#13;&#10;Fifth level"/>
          <p:cNvSpPr>
            <a:spLocks noGrp="1"/>
          </p:cNvSpPr>
          <p:nvPr>
            <p:ph type="body" sz="half" idx="1"/>
          </p:nvPr>
        </p:nvSpPr>
        <p:spPr>
          <a:xfrm>
            <a:off x="395288" y="333375"/>
            <a:ext cx="8459787" cy="6191250"/>
          </a:xfrm>
        </p:spPr>
        <p:txBody>
          <a:bodyPr vert="horz" wrap="square" lIns="91440" tIns="45720" rIns="91440" bIns="45720" anchor="t" anchorCtr="0"/>
          <a:p>
            <a:pPr>
              <a:lnSpc>
                <a:spcPct val="11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800" dirty="0"/>
              <a:t>   </a:t>
            </a:r>
            <a:r>
              <a:rPr lang="zh-CN" altLang="en-US" dirty="0"/>
              <a:t>因此</a:t>
            </a:r>
            <a:endParaRPr lang="zh-CN" altLang="en-US" dirty="0"/>
          </a:p>
          <a:p>
            <a:pPr>
              <a:lnSpc>
                <a:spcPct val="11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</a:pPr>
            <a:endParaRPr lang="zh-CN" altLang="en-US" dirty="0"/>
          </a:p>
          <a:p>
            <a:pPr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dirty="0"/>
              <a:t>   </a:t>
            </a:r>
            <a:r>
              <a:rPr lang="zh-CN" altLang="en-US" dirty="0">
                <a:latin typeface="Times New Roman" panose="02020603050405020304" pitchFamily="18" charset="0"/>
              </a:rPr>
              <a:t>而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i="1" dirty="0">
                <a:latin typeface="Times New Roman" panose="02020603050405020304" pitchFamily="18" charset="0"/>
              </a:rPr>
              <a:t>－</a:t>
            </a:r>
            <a:r>
              <a:rPr lang="en-US" altLang="zh-CN" i="1" dirty="0">
                <a:latin typeface="Times New Roman" panose="02020603050405020304" pitchFamily="18" charset="0"/>
              </a:rPr>
              <a:t>nD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n-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i="1" dirty="0">
                <a:latin typeface="Times New Roman" panose="02020603050405020304" pitchFamily="18" charset="0"/>
              </a:rPr>
              <a:t>＝－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n-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i="1" dirty="0">
                <a:latin typeface="Times New Roman" panose="02020603050405020304" pitchFamily="18" charset="0"/>
              </a:rPr>
              <a:t>－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i="1" dirty="0">
                <a:latin typeface="Times New Roman" panose="02020603050405020304" pitchFamily="18" charset="0"/>
              </a:rPr>
              <a:t>－</a:t>
            </a:r>
            <a:r>
              <a:rPr lang="en-US" altLang="zh-CN" i="1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n-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                    </a:t>
            </a:r>
            <a:r>
              <a:rPr lang="zh-CN" altLang="en-US" i="1" dirty="0">
                <a:latin typeface="Times New Roman" panose="02020603050405020304" pitchFamily="18" charset="0"/>
              </a:rPr>
              <a:t>＝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－</a:t>
            </a:r>
            <a:r>
              <a:rPr lang="en-US" altLang="zh-CN" dirty="0">
                <a:latin typeface="Times New Roman" panose="02020603050405020304" pitchFamily="18" charset="0"/>
              </a:rPr>
              <a:t>1)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[(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i="1" dirty="0">
                <a:latin typeface="Times New Roman" panose="02020603050405020304" pitchFamily="18" charset="0"/>
              </a:rPr>
              <a:t>－</a:t>
            </a:r>
            <a:r>
              <a:rPr lang="en-US" altLang="zh-CN" dirty="0">
                <a:latin typeface="Times New Roman" panose="02020603050405020304" pitchFamily="18" charset="0"/>
              </a:rPr>
              <a:t>1)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n-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i="1" dirty="0">
                <a:latin typeface="Times New Roman" panose="02020603050405020304" pitchFamily="18" charset="0"/>
                <a:sym typeface="宋体" panose="02010600030101010101" pitchFamily="2" charset="-122"/>
              </a:rPr>
              <a:t>－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</a:rPr>
              <a:t>n-1</a:t>
            </a:r>
            <a:r>
              <a:rPr lang="en-US" altLang="zh-CN" i="1" dirty="0">
                <a:latin typeface="Times New Roman" panose="02020603050405020304" pitchFamily="18" charset="0"/>
              </a:rPr>
              <a:t>]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                    </a:t>
            </a:r>
            <a:r>
              <a:rPr lang="zh-CN" altLang="en-US" i="1" dirty="0">
                <a:latin typeface="Times New Roman" panose="02020603050405020304" pitchFamily="18" charset="0"/>
              </a:rPr>
              <a:t>＝</a:t>
            </a:r>
            <a:r>
              <a:rPr lang="zh-CN" altLang="zh-CN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zh-CN" altLang="en-US" i="1" dirty="0">
                <a:latin typeface="Times New Roman" panose="02020603050405020304" pitchFamily="18" charset="0"/>
              </a:rPr>
              <a:t>＝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－</a:t>
            </a:r>
            <a:r>
              <a:rPr lang="en-US" altLang="zh-CN" dirty="0">
                <a:latin typeface="Times New Roman" panose="02020603050405020304" pitchFamily="18" charset="0"/>
              </a:rPr>
              <a:t>1)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n</a:t>
            </a:r>
            <a:endParaRPr lang="en-US" altLang="zh-CN" i="1" baseline="300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i="1" dirty="0">
                <a:latin typeface="Times New Roman" panose="02020603050405020304" pitchFamily="18" charset="0"/>
              </a:rPr>
              <a:t>＝</a:t>
            </a:r>
            <a:r>
              <a:rPr lang="en-US" altLang="zh-CN" i="1" dirty="0">
                <a:latin typeface="Times New Roman" panose="02020603050405020304" pitchFamily="18" charset="0"/>
              </a:rPr>
              <a:t>nD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n-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＋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－</a:t>
            </a:r>
            <a:r>
              <a:rPr lang="en-US" altLang="zh-CN" dirty="0">
                <a:latin typeface="Times New Roman" panose="02020603050405020304" pitchFamily="18" charset="0"/>
              </a:rPr>
              <a:t>1)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n</a:t>
            </a:r>
            <a:endParaRPr lang="en-US" altLang="zh-CN" i="1" baseline="300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＝</a:t>
            </a:r>
            <a:r>
              <a:rPr lang="en-US" altLang="zh-CN" dirty="0">
                <a:latin typeface="Times New Roman" panose="02020603050405020304" pitchFamily="18" charset="0"/>
              </a:rPr>
              <a:t>0,1,2,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的指数生成函数为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(x) </a:t>
            </a:r>
            <a:endParaRPr lang="en-US" altLang="zh-CN" baseline="30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62818" name="Object 2" descr="Rectangle: Click to edit Master text styles&#13;&#10;Second level&#13;&#10;Third level&#13;&#10;Fourth level&#13;&#10;Fifth level"/>
          <p:cNvGraphicFramePr>
            <a:graphicFrameLocks noGrp="1" noChangeAspect="1"/>
          </p:cNvGraphicFramePr>
          <p:nvPr>
            <p:ph sz="half" idx="2"/>
          </p:nvPr>
        </p:nvGraphicFramePr>
        <p:xfrm>
          <a:off x="1835150" y="404813"/>
          <a:ext cx="4348163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" imgW="1727200" imgH="508000" progId="Equation.DSMT4">
                  <p:embed/>
                </p:oleObj>
              </mc:Choice>
              <mc:Fallback>
                <p:oleObj name="" r:id="rId1" imgW="1727200" imgH="5080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5150" y="404813"/>
                        <a:ext cx="4348163" cy="12811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41" name="Rectangle 3" descr="Rectangle: Click to edit Master text styles&#13;&#10;Second level&#13;&#10;Third level&#13;&#10;Fourth level&#13;&#10;Fifth level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8459788" cy="4840288"/>
          </a:xfrm>
        </p:spPr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dirty="0"/>
              <a:t>则　</a:t>
            </a:r>
            <a:r>
              <a:rPr lang="en-US" altLang="zh-CN" dirty="0"/>
              <a:t>A(x)</a:t>
            </a:r>
            <a:r>
              <a:rPr lang="zh-CN" altLang="en-US" dirty="0"/>
              <a:t>＝</a:t>
            </a:r>
            <a:r>
              <a:rPr lang="en-US" altLang="zh-CN" dirty="0"/>
              <a:t>D</a:t>
            </a:r>
            <a:r>
              <a:rPr lang="en-US" altLang="zh-CN" baseline="-25000" dirty="0"/>
              <a:t>0</a:t>
            </a:r>
            <a:r>
              <a:rPr lang="zh-CN" altLang="en-US" dirty="0"/>
              <a:t>＋</a:t>
            </a:r>
            <a:r>
              <a:rPr lang="en-US" altLang="zh-CN" dirty="0"/>
              <a:t>D</a:t>
            </a:r>
            <a:r>
              <a:rPr lang="en-US" altLang="zh-CN" baseline="-25000" dirty="0"/>
              <a:t>1     </a:t>
            </a:r>
            <a:r>
              <a:rPr lang="zh-CN" altLang="en-US" dirty="0"/>
              <a:t>＋</a:t>
            </a:r>
            <a:r>
              <a:rPr lang="en-US" altLang="zh-CN" dirty="0"/>
              <a:t>D</a:t>
            </a:r>
            <a:r>
              <a:rPr lang="en-US" altLang="zh-CN" baseline="-25000" dirty="0"/>
              <a:t>2     </a:t>
            </a:r>
            <a:r>
              <a:rPr lang="zh-CN" altLang="en-US" dirty="0"/>
              <a:t>＋</a:t>
            </a:r>
            <a:r>
              <a:rPr lang="zh-CN" altLang="zh-CN" dirty="0">
                <a:latin typeface="Arial" panose="020B0604020202020204" pitchFamily="34" charset="0"/>
              </a:rPr>
              <a:t>…</a:t>
            </a:r>
            <a:r>
              <a:rPr lang="zh-CN" altLang="en-US" dirty="0"/>
              <a:t>＋</a:t>
            </a:r>
            <a:r>
              <a:rPr lang="en-US" altLang="zh-CN" dirty="0">
                <a:solidFill>
                  <a:schemeClr val="hlink"/>
                </a:solidFill>
              </a:rPr>
              <a:t>D</a:t>
            </a:r>
            <a:r>
              <a:rPr lang="en-US" altLang="zh-CN" baseline="-25000" dirty="0">
                <a:solidFill>
                  <a:schemeClr val="hlink"/>
                </a:solidFill>
              </a:rPr>
              <a:t>n</a:t>
            </a:r>
            <a:r>
              <a:rPr lang="en-US" altLang="zh-CN" baseline="-25000" dirty="0"/>
              <a:t>     </a:t>
            </a:r>
            <a:r>
              <a:rPr lang="zh-CN" altLang="en-US" dirty="0"/>
              <a:t>＋ </a:t>
            </a:r>
            <a:r>
              <a:rPr lang="zh-CN" altLang="zh-CN" dirty="0">
                <a:latin typeface="Arial" panose="020B0604020202020204" pitchFamily="34" charset="0"/>
              </a:rPr>
              <a:t>…</a:t>
            </a:r>
            <a:endParaRPr lang="en-US" altLang="zh-CN" dirty="0"/>
          </a:p>
          <a:p>
            <a:pPr>
              <a:lnSpc>
                <a:spcPct val="14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dirty="0"/>
              <a:t>   </a:t>
            </a:r>
            <a:r>
              <a:rPr lang="zh-CN" altLang="en-US" dirty="0"/>
              <a:t>＝</a:t>
            </a:r>
            <a:r>
              <a:rPr lang="en-US" altLang="zh-CN" dirty="0"/>
              <a:t>D</a:t>
            </a:r>
            <a:r>
              <a:rPr lang="en-US" altLang="zh-CN" baseline="-25000" dirty="0"/>
              <a:t>0</a:t>
            </a:r>
            <a:r>
              <a:rPr lang="zh-CN" altLang="en-US" dirty="0"/>
              <a:t>＋</a:t>
            </a:r>
            <a:r>
              <a:rPr lang="en-US" altLang="zh-CN" dirty="0"/>
              <a:t>[D</a:t>
            </a:r>
            <a:r>
              <a:rPr lang="en-US" altLang="zh-CN" baseline="-25000" dirty="0"/>
              <a:t>0</a:t>
            </a:r>
            <a:r>
              <a:rPr lang="zh-CN" altLang="en-US" dirty="0"/>
              <a:t>＋</a:t>
            </a:r>
            <a:r>
              <a:rPr lang="en-US" altLang="zh-CN" dirty="0"/>
              <a:t>(</a:t>
            </a:r>
            <a:r>
              <a:rPr lang="zh-CN" altLang="en-US" dirty="0"/>
              <a:t>－</a:t>
            </a:r>
            <a:r>
              <a:rPr lang="en-US" altLang="zh-CN" dirty="0"/>
              <a:t>1)</a:t>
            </a:r>
            <a:r>
              <a:rPr lang="en-US" altLang="zh-CN" baseline="30000" dirty="0"/>
              <a:t>1</a:t>
            </a:r>
            <a:r>
              <a:rPr lang="en-US" altLang="zh-CN" dirty="0"/>
              <a:t>]    </a:t>
            </a:r>
            <a:r>
              <a:rPr lang="zh-CN" altLang="en-US" dirty="0"/>
              <a:t>＋</a:t>
            </a:r>
            <a:r>
              <a:rPr lang="en-US" altLang="zh-CN" dirty="0"/>
              <a:t>[2D</a:t>
            </a:r>
            <a:r>
              <a:rPr lang="en-US" altLang="zh-CN" baseline="-25000" dirty="0"/>
              <a:t>1</a:t>
            </a:r>
            <a:r>
              <a:rPr lang="zh-CN" altLang="en-US" dirty="0"/>
              <a:t>＋</a:t>
            </a:r>
            <a:r>
              <a:rPr lang="en-US" altLang="zh-CN" dirty="0"/>
              <a:t>(</a:t>
            </a:r>
            <a:r>
              <a:rPr lang="zh-CN" altLang="en-US" dirty="0"/>
              <a:t>－</a:t>
            </a:r>
            <a:r>
              <a:rPr lang="en-US" altLang="zh-CN" dirty="0"/>
              <a:t>1)</a:t>
            </a:r>
            <a:r>
              <a:rPr lang="en-US" altLang="zh-CN" baseline="30000" dirty="0"/>
              <a:t>2</a:t>
            </a:r>
            <a:r>
              <a:rPr lang="en-US" altLang="zh-CN" dirty="0"/>
              <a:t>]    </a:t>
            </a:r>
            <a:endParaRPr lang="en-US" altLang="zh-CN" dirty="0"/>
          </a:p>
          <a:p>
            <a:pPr>
              <a:lnSpc>
                <a:spcPct val="14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＋ </a:t>
            </a:r>
            <a:r>
              <a:rPr lang="zh-CN" altLang="zh-CN" dirty="0">
                <a:latin typeface="Arial" panose="020B0604020202020204" pitchFamily="34" charset="0"/>
              </a:rPr>
              <a:t>…</a:t>
            </a:r>
            <a:r>
              <a:rPr lang="en-US" altLang="zh-CN" dirty="0"/>
              <a:t> </a:t>
            </a:r>
            <a:r>
              <a:rPr lang="zh-CN" altLang="en-US" dirty="0"/>
              <a:t>＋</a:t>
            </a:r>
            <a:r>
              <a:rPr lang="en-US" altLang="zh-CN" dirty="0"/>
              <a:t>[</a:t>
            </a:r>
            <a:r>
              <a:rPr lang="en-US" altLang="zh-CN" dirty="0">
                <a:solidFill>
                  <a:schemeClr val="hlink"/>
                </a:solidFill>
              </a:rPr>
              <a:t>nD</a:t>
            </a:r>
            <a:r>
              <a:rPr lang="en-US" altLang="zh-CN" baseline="-25000" dirty="0">
                <a:solidFill>
                  <a:schemeClr val="hlink"/>
                </a:solidFill>
              </a:rPr>
              <a:t>n-1</a:t>
            </a:r>
            <a:r>
              <a:rPr lang="zh-CN" altLang="en-US" dirty="0">
                <a:solidFill>
                  <a:schemeClr val="hlink"/>
                </a:solidFill>
              </a:rPr>
              <a:t>＋</a:t>
            </a:r>
            <a:r>
              <a:rPr lang="en-US" altLang="zh-CN" dirty="0">
                <a:solidFill>
                  <a:schemeClr val="hlink"/>
                </a:solidFill>
              </a:rPr>
              <a:t>(</a:t>
            </a:r>
            <a:r>
              <a:rPr lang="zh-CN" altLang="en-US" dirty="0">
                <a:solidFill>
                  <a:schemeClr val="hlink"/>
                </a:solidFill>
              </a:rPr>
              <a:t>－</a:t>
            </a:r>
            <a:r>
              <a:rPr lang="en-US" altLang="zh-CN" dirty="0">
                <a:solidFill>
                  <a:schemeClr val="hlink"/>
                </a:solidFill>
              </a:rPr>
              <a:t>1)</a:t>
            </a:r>
            <a:r>
              <a:rPr lang="en-US" altLang="zh-CN" baseline="30000" dirty="0">
                <a:solidFill>
                  <a:schemeClr val="hlink"/>
                </a:solidFill>
              </a:rPr>
              <a:t>n</a:t>
            </a:r>
            <a:r>
              <a:rPr lang="en-US" altLang="zh-CN" dirty="0"/>
              <a:t>]    </a:t>
            </a:r>
            <a:r>
              <a:rPr lang="zh-CN" altLang="en-US" dirty="0"/>
              <a:t>＋ </a:t>
            </a:r>
            <a:r>
              <a:rPr lang="zh-CN" altLang="zh-CN" dirty="0">
                <a:latin typeface="Arial" panose="020B0604020202020204" pitchFamily="34" charset="0"/>
              </a:rPr>
              <a:t>…</a:t>
            </a:r>
            <a:endParaRPr lang="en-US" altLang="zh-CN" dirty="0"/>
          </a:p>
          <a:p>
            <a:pPr>
              <a:lnSpc>
                <a:spcPct val="14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dirty="0"/>
              <a:t>   </a:t>
            </a:r>
            <a:r>
              <a:rPr lang="zh-CN" altLang="en-US" dirty="0"/>
              <a:t>＝</a:t>
            </a:r>
            <a:r>
              <a:rPr lang="en-US" altLang="zh-CN" dirty="0"/>
              <a:t>x[D</a:t>
            </a:r>
            <a:r>
              <a:rPr lang="en-US" altLang="zh-CN" baseline="-25000" dirty="0"/>
              <a:t>0</a:t>
            </a:r>
            <a:r>
              <a:rPr lang="zh-CN" altLang="en-US" dirty="0"/>
              <a:t>＋</a:t>
            </a:r>
            <a:r>
              <a:rPr lang="en-US" altLang="zh-CN" dirty="0"/>
              <a:t>D</a:t>
            </a:r>
            <a:r>
              <a:rPr lang="en-US" altLang="zh-CN" baseline="-25000" dirty="0"/>
              <a:t>1     </a:t>
            </a:r>
            <a:r>
              <a:rPr lang="zh-CN" altLang="en-US" dirty="0"/>
              <a:t>＋</a:t>
            </a:r>
            <a:r>
              <a:rPr lang="en-US" altLang="zh-CN" dirty="0"/>
              <a:t>D</a:t>
            </a:r>
            <a:r>
              <a:rPr lang="en-US" altLang="zh-CN" baseline="-25000" dirty="0"/>
              <a:t>2     </a:t>
            </a:r>
            <a:r>
              <a:rPr lang="zh-CN" altLang="en-US" dirty="0"/>
              <a:t>＋</a:t>
            </a:r>
            <a:r>
              <a:rPr lang="zh-CN" altLang="zh-CN" dirty="0">
                <a:latin typeface="Arial" panose="020B0604020202020204" pitchFamily="34" charset="0"/>
              </a:rPr>
              <a:t>…</a:t>
            </a:r>
            <a:r>
              <a:rPr lang="zh-CN" altLang="en-US" dirty="0"/>
              <a:t>＋</a:t>
            </a:r>
            <a:r>
              <a:rPr lang="en-US" altLang="zh-CN" dirty="0"/>
              <a:t>D</a:t>
            </a:r>
            <a:r>
              <a:rPr lang="en-US" altLang="zh-CN" baseline="-25000" dirty="0"/>
              <a:t>n     </a:t>
            </a:r>
            <a:r>
              <a:rPr lang="zh-CN" altLang="en-US" dirty="0"/>
              <a:t>＋ </a:t>
            </a:r>
            <a:r>
              <a:rPr lang="zh-CN" altLang="zh-CN" dirty="0">
                <a:latin typeface="Arial" panose="020B0604020202020204" pitchFamily="34" charset="0"/>
              </a:rPr>
              <a:t>…</a:t>
            </a:r>
            <a:r>
              <a:rPr lang="en-US" altLang="zh-CN" dirty="0"/>
              <a:t>]</a:t>
            </a:r>
            <a:r>
              <a:rPr lang="zh-CN" altLang="en-US" dirty="0">
                <a:solidFill>
                  <a:srgbClr val="FF00FF"/>
                </a:solidFill>
              </a:rPr>
              <a:t>＋</a:t>
            </a:r>
            <a:r>
              <a:rPr lang="zh-CN" altLang="en-US" dirty="0"/>
              <a:t> </a:t>
            </a:r>
            <a:endParaRPr lang="zh-CN" altLang="en-US" dirty="0"/>
          </a:p>
          <a:p>
            <a:pPr>
              <a:lnSpc>
                <a:spcPct val="14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dirty="0"/>
              <a:t>         </a:t>
            </a:r>
            <a:r>
              <a:rPr lang="en-US" altLang="zh-CN" dirty="0"/>
              <a:t>[1</a:t>
            </a:r>
            <a:r>
              <a:rPr lang="zh-CN" altLang="en-US" dirty="0"/>
              <a:t>－    ＋    － </a:t>
            </a:r>
            <a:r>
              <a:rPr lang="zh-CN" altLang="zh-CN" dirty="0">
                <a:latin typeface="Arial" panose="020B0604020202020204" pitchFamily="34" charset="0"/>
              </a:rPr>
              <a:t>…</a:t>
            </a:r>
            <a:r>
              <a:rPr lang="zh-CN" altLang="en-US" dirty="0"/>
              <a:t>＋</a:t>
            </a:r>
            <a:r>
              <a:rPr lang="en-US" altLang="zh-CN" dirty="0"/>
              <a:t>(</a:t>
            </a:r>
            <a:r>
              <a:rPr lang="zh-CN" altLang="en-US" dirty="0"/>
              <a:t>－</a:t>
            </a:r>
            <a:r>
              <a:rPr lang="en-US" altLang="zh-CN" dirty="0"/>
              <a:t>1)</a:t>
            </a:r>
            <a:r>
              <a:rPr lang="en-US" altLang="zh-CN" baseline="30000" dirty="0"/>
              <a:t>n</a:t>
            </a:r>
            <a:r>
              <a:rPr lang="en-US" altLang="zh-CN" dirty="0"/>
              <a:t>    </a:t>
            </a:r>
            <a:r>
              <a:rPr lang="zh-CN" altLang="en-US" dirty="0"/>
              <a:t>＋ </a:t>
            </a:r>
            <a:r>
              <a:rPr lang="zh-CN" altLang="zh-CN" dirty="0">
                <a:latin typeface="Arial" panose="020B0604020202020204" pitchFamily="34" charset="0"/>
              </a:rPr>
              <a:t>…</a:t>
            </a:r>
            <a:r>
              <a:rPr lang="en-US" altLang="zh-CN" dirty="0"/>
              <a:t>] </a:t>
            </a:r>
            <a:endParaRPr lang="en-US" altLang="zh-CN" dirty="0"/>
          </a:p>
          <a:p>
            <a:pPr>
              <a:lnSpc>
                <a:spcPct val="14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dirty="0"/>
              <a:t>   </a:t>
            </a:r>
            <a:r>
              <a:rPr lang="zh-CN" altLang="en-US" dirty="0"/>
              <a:t>＝</a:t>
            </a:r>
            <a:r>
              <a:rPr lang="en-US" altLang="zh-CN" dirty="0"/>
              <a:t>xA(x)</a:t>
            </a:r>
            <a:r>
              <a:rPr lang="zh-CN" altLang="en-US" dirty="0">
                <a:solidFill>
                  <a:srgbClr val="FF00FF"/>
                </a:solidFill>
              </a:rPr>
              <a:t>＋</a:t>
            </a:r>
            <a:r>
              <a:rPr lang="en-US" altLang="zh-CN" dirty="0"/>
              <a:t>e</a:t>
            </a:r>
            <a:r>
              <a:rPr lang="en-US" altLang="zh-CN" baseline="30000" dirty="0"/>
              <a:t>-x</a:t>
            </a:r>
            <a:r>
              <a:rPr lang="en-US" altLang="zh-CN" dirty="0"/>
              <a:t> </a:t>
            </a:r>
            <a:endParaRPr lang="en-US" altLang="zh-CN" dirty="0"/>
          </a:p>
        </p:txBody>
      </p:sp>
      <p:graphicFrame>
        <p:nvGraphicFramePr>
          <p:cNvPr id="163842" name="Object 2"/>
          <p:cNvGraphicFramePr>
            <a:graphicFrameLocks noChangeAspect="1"/>
          </p:cNvGraphicFramePr>
          <p:nvPr/>
        </p:nvGraphicFramePr>
        <p:xfrm>
          <a:off x="4714875" y="879475"/>
          <a:ext cx="547688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1" imgW="215900" imgH="419100" progId="Equation.DSMT4">
                  <p:embed/>
                </p:oleObj>
              </mc:Choice>
              <mc:Fallback>
                <p:oleObj name="" r:id="rId1" imgW="215900" imgH="419100" progId="Equation.DSMT4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14875" y="879475"/>
                        <a:ext cx="547688" cy="1062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3" name="Object 3"/>
          <p:cNvGraphicFramePr>
            <a:graphicFrameLocks noChangeAspect="1"/>
          </p:cNvGraphicFramePr>
          <p:nvPr/>
        </p:nvGraphicFramePr>
        <p:xfrm>
          <a:off x="3462338" y="879475"/>
          <a:ext cx="515937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3" imgW="203200" imgH="419100" progId="Equation.DSMT4">
                  <p:embed/>
                </p:oleObj>
              </mc:Choice>
              <mc:Fallback>
                <p:oleObj name="" r:id="rId3" imgW="203200" imgH="41910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62338" y="879475"/>
                        <a:ext cx="515937" cy="1062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4" name="Object 4"/>
          <p:cNvGraphicFramePr>
            <a:graphicFrameLocks noChangeAspect="1"/>
          </p:cNvGraphicFramePr>
          <p:nvPr/>
        </p:nvGraphicFramePr>
        <p:xfrm>
          <a:off x="4154488" y="1671638"/>
          <a:ext cx="51435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5" imgW="203200" imgH="419100" progId="Equation.DSMT4">
                  <p:embed/>
                </p:oleObj>
              </mc:Choice>
              <mc:Fallback>
                <p:oleObj name="" r:id="rId5" imgW="203200" imgH="419100" progId="Equation.DSMT4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54488" y="1671638"/>
                        <a:ext cx="514350" cy="1062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5" name="Object 5"/>
          <p:cNvGraphicFramePr>
            <a:graphicFrameLocks noChangeAspect="1"/>
          </p:cNvGraphicFramePr>
          <p:nvPr/>
        </p:nvGraphicFramePr>
        <p:xfrm>
          <a:off x="6743700" y="879475"/>
          <a:ext cx="579438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7" imgW="228600" imgH="419100" progId="Equation.DSMT4">
                  <p:embed/>
                </p:oleObj>
              </mc:Choice>
              <mc:Fallback>
                <p:oleObj name="" r:id="rId7" imgW="228600" imgH="419100" progId="Equation.DSMT4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43700" y="879475"/>
                        <a:ext cx="579438" cy="1062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6" name="Object 6"/>
          <p:cNvGraphicFramePr>
            <a:graphicFrameLocks noChangeAspect="1"/>
          </p:cNvGraphicFramePr>
          <p:nvPr/>
        </p:nvGraphicFramePr>
        <p:xfrm>
          <a:off x="5375275" y="2463800"/>
          <a:ext cx="579438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9" imgW="228600" imgH="419100" progId="Equation.DSMT4">
                  <p:embed/>
                </p:oleObj>
              </mc:Choice>
              <mc:Fallback>
                <p:oleObj name="" r:id="rId9" imgW="228600" imgH="419100" progId="Equation.DSMT4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75275" y="2463800"/>
                        <a:ext cx="579438" cy="1062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7" name="Object 7"/>
          <p:cNvGraphicFramePr>
            <a:graphicFrameLocks noChangeAspect="1"/>
          </p:cNvGraphicFramePr>
          <p:nvPr/>
        </p:nvGraphicFramePr>
        <p:xfrm>
          <a:off x="7478713" y="1617663"/>
          <a:ext cx="547687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11" imgW="215900" imgH="419100" progId="Equation.DSMT4">
                  <p:embed/>
                </p:oleObj>
              </mc:Choice>
              <mc:Fallback>
                <p:oleObj name="" r:id="rId11" imgW="215900" imgH="419100" progId="Equation.DSMT4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8713" y="1617663"/>
                        <a:ext cx="547687" cy="1062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8" name="Object 8"/>
          <p:cNvGraphicFramePr>
            <a:graphicFrameLocks noChangeAspect="1"/>
          </p:cNvGraphicFramePr>
          <p:nvPr/>
        </p:nvGraphicFramePr>
        <p:xfrm>
          <a:off x="3951288" y="3201988"/>
          <a:ext cx="547687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12" imgW="215900" imgH="419100" progId="Equation.DSMT4">
                  <p:embed/>
                </p:oleObj>
              </mc:Choice>
              <mc:Fallback>
                <p:oleObj name="" r:id="rId12" imgW="215900" imgH="419100" progId="Equation.DSMT4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1288" y="3201988"/>
                        <a:ext cx="547687" cy="1062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9" name="Object 9"/>
          <p:cNvGraphicFramePr>
            <a:graphicFrameLocks noChangeAspect="1"/>
          </p:cNvGraphicFramePr>
          <p:nvPr/>
        </p:nvGraphicFramePr>
        <p:xfrm>
          <a:off x="2670175" y="3201988"/>
          <a:ext cx="51435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13" imgW="203200" imgH="419100" progId="Equation.DSMT4">
                  <p:embed/>
                </p:oleObj>
              </mc:Choice>
              <mc:Fallback>
                <p:oleObj name="" r:id="rId13" imgW="203200" imgH="419100" progId="Equation.DSMT4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70175" y="3201988"/>
                        <a:ext cx="514350" cy="1062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50" name="Object 10"/>
          <p:cNvGraphicFramePr>
            <a:graphicFrameLocks noChangeAspect="1"/>
          </p:cNvGraphicFramePr>
          <p:nvPr/>
        </p:nvGraphicFramePr>
        <p:xfrm>
          <a:off x="5935663" y="3201988"/>
          <a:ext cx="579437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5" imgW="228600" imgH="419100" progId="Equation.DSMT4">
                  <p:embed/>
                </p:oleObj>
              </mc:Choice>
              <mc:Fallback>
                <p:oleObj name="" r:id="rId15" imgW="228600" imgH="419100" progId="Equation.DSMT4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935663" y="3201988"/>
                        <a:ext cx="579437" cy="1062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51" name="Object 11"/>
          <p:cNvGraphicFramePr>
            <a:graphicFrameLocks noChangeAspect="1"/>
          </p:cNvGraphicFramePr>
          <p:nvPr/>
        </p:nvGraphicFramePr>
        <p:xfrm>
          <a:off x="6154738" y="3994150"/>
          <a:ext cx="579437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17" imgW="228600" imgH="419100" progId="Equation.DSMT4">
                  <p:embed/>
                </p:oleObj>
              </mc:Choice>
              <mc:Fallback>
                <p:oleObj name="" r:id="rId17" imgW="228600" imgH="419100" progId="Equation.DSMT4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154738" y="3994150"/>
                        <a:ext cx="579437" cy="1062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52" name="Object 12"/>
          <p:cNvGraphicFramePr>
            <a:graphicFrameLocks noChangeAspect="1"/>
          </p:cNvGraphicFramePr>
          <p:nvPr/>
        </p:nvGraphicFramePr>
        <p:xfrm>
          <a:off x="2266950" y="3994150"/>
          <a:ext cx="515938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9" imgW="203200" imgH="419100" progId="Equation.DSMT4">
                  <p:embed/>
                </p:oleObj>
              </mc:Choice>
              <mc:Fallback>
                <p:oleObj name="" r:id="rId19" imgW="203200" imgH="419100" progId="Equation.DSMT4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266950" y="3994150"/>
                        <a:ext cx="515938" cy="1062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53" name="Object 13"/>
          <p:cNvGraphicFramePr>
            <a:graphicFrameLocks noChangeAspect="1"/>
          </p:cNvGraphicFramePr>
          <p:nvPr/>
        </p:nvGraphicFramePr>
        <p:xfrm>
          <a:off x="3130550" y="3994150"/>
          <a:ext cx="547688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21" imgW="215900" imgH="419100" progId="Equation.DSMT4">
                  <p:embed/>
                </p:oleObj>
              </mc:Choice>
              <mc:Fallback>
                <p:oleObj name="" r:id="rId21" imgW="215900" imgH="419100" progId="Equation.DSMT4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30550" y="3994150"/>
                        <a:ext cx="547688" cy="1062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3" descr="Rectangle: Click to edit Master text styles&#13;&#10;Second level&#13;&#10;Third level&#13;&#10;Fourth level&#13;&#10;Fifth level"/>
          <p:cNvSpPr>
            <a:spLocks noGrp="1"/>
          </p:cNvSpPr>
          <p:nvPr>
            <p:ph type="body" sz="half" idx="1"/>
          </p:nvPr>
        </p:nvSpPr>
        <p:spPr>
          <a:xfrm>
            <a:off x="323850" y="836613"/>
            <a:ext cx="8532813" cy="4840287"/>
          </a:xfrm>
        </p:spPr>
        <p:txBody>
          <a:bodyPr vert="horz" wrap="square" lIns="91440" tIns="45720" rIns="91440" bIns="45720" anchor="t" anchorCtr="0"/>
          <a:p>
            <a:pPr>
              <a:lnSpc>
                <a:spcPct val="20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dirty="0"/>
              <a:t>所以 </a:t>
            </a:r>
            <a:r>
              <a:rPr lang="en-US" altLang="zh-CN" dirty="0"/>
              <a:t>A(x)</a:t>
            </a:r>
            <a:r>
              <a:rPr lang="zh-CN" altLang="en-US" dirty="0"/>
              <a:t>＝ </a:t>
            </a:r>
            <a:endParaRPr lang="zh-CN" altLang="en-US" dirty="0"/>
          </a:p>
          <a:p>
            <a:pPr>
              <a:lnSpc>
                <a:spcPct val="20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dirty="0"/>
              <a:t>   ＝</a:t>
            </a:r>
            <a:r>
              <a:rPr lang="en-US" altLang="zh-CN" dirty="0"/>
              <a:t>[1</a:t>
            </a:r>
            <a:r>
              <a:rPr lang="zh-CN" altLang="en-US" dirty="0"/>
              <a:t>－    ＋    － </a:t>
            </a:r>
            <a:r>
              <a:rPr lang="zh-CN" altLang="zh-CN" dirty="0">
                <a:latin typeface="Arial" panose="020B0604020202020204" pitchFamily="34" charset="0"/>
              </a:rPr>
              <a:t>…</a:t>
            </a:r>
            <a:r>
              <a:rPr lang="zh-CN" altLang="en-US" dirty="0"/>
              <a:t>＋</a:t>
            </a:r>
            <a:r>
              <a:rPr lang="en-US" altLang="zh-CN" dirty="0"/>
              <a:t>(</a:t>
            </a:r>
            <a:r>
              <a:rPr lang="zh-CN" altLang="en-US" dirty="0"/>
              <a:t>－</a:t>
            </a:r>
            <a:r>
              <a:rPr lang="en-US" altLang="zh-CN" dirty="0"/>
              <a:t>1)</a:t>
            </a:r>
            <a:r>
              <a:rPr lang="en-US" altLang="zh-CN" baseline="30000" dirty="0"/>
              <a:t>n</a:t>
            </a:r>
            <a:r>
              <a:rPr lang="en-US" altLang="zh-CN" dirty="0"/>
              <a:t>    </a:t>
            </a:r>
            <a:r>
              <a:rPr lang="zh-CN" altLang="en-US" dirty="0"/>
              <a:t>＋</a:t>
            </a:r>
            <a:r>
              <a:rPr lang="zh-CN" altLang="zh-CN" dirty="0">
                <a:latin typeface="Arial" panose="020B0604020202020204" pitchFamily="34" charset="0"/>
              </a:rPr>
              <a:t>…</a:t>
            </a:r>
            <a:r>
              <a:rPr lang="en-US" altLang="zh-CN" dirty="0"/>
              <a:t>] </a:t>
            </a:r>
            <a:r>
              <a:rPr lang="en-US" altLang="zh-CN" sz="2800" dirty="0"/>
              <a:t>×</a:t>
            </a:r>
            <a:endParaRPr lang="en-US" altLang="zh-CN" dirty="0"/>
          </a:p>
          <a:p>
            <a:pPr>
              <a:lnSpc>
                <a:spcPct val="20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dirty="0"/>
              <a:t>                                 (1</a:t>
            </a:r>
            <a:r>
              <a:rPr lang="zh-CN" altLang="en-US" dirty="0"/>
              <a:t>＋</a:t>
            </a:r>
            <a:r>
              <a:rPr lang="en-US" altLang="zh-CN" dirty="0"/>
              <a:t>x</a:t>
            </a:r>
            <a:r>
              <a:rPr lang="zh-CN" altLang="en-US" dirty="0"/>
              <a:t>＋</a:t>
            </a:r>
            <a:r>
              <a:rPr lang="en-US" altLang="zh-CN" dirty="0"/>
              <a:t>x</a:t>
            </a:r>
            <a:r>
              <a:rPr lang="en-US" altLang="zh-CN" baseline="30000" dirty="0"/>
              <a:t>2</a:t>
            </a:r>
            <a:r>
              <a:rPr lang="zh-CN" altLang="en-US" dirty="0"/>
              <a:t>＋</a:t>
            </a:r>
            <a:r>
              <a:rPr lang="en-US" altLang="zh-CN" dirty="0"/>
              <a:t>x</a:t>
            </a:r>
            <a:r>
              <a:rPr lang="en-US" altLang="zh-CN" baseline="30000" dirty="0"/>
              <a:t>3</a:t>
            </a:r>
            <a:r>
              <a:rPr lang="zh-CN" altLang="en-US" dirty="0"/>
              <a:t>＋ </a:t>
            </a:r>
            <a:r>
              <a:rPr lang="en-US" altLang="zh-CN" dirty="0"/>
              <a:t>)</a:t>
            </a:r>
            <a:endParaRPr lang="en-US" altLang="zh-CN" dirty="0"/>
          </a:p>
          <a:p>
            <a:pPr>
              <a:lnSpc>
                <a:spcPct val="20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dirty="0"/>
              <a:t>   </a:t>
            </a:r>
            <a:r>
              <a:rPr lang="zh-CN" altLang="en-US" dirty="0"/>
              <a:t>＝ </a:t>
            </a:r>
            <a:endParaRPr lang="zh-CN" altLang="en-US" dirty="0"/>
          </a:p>
        </p:txBody>
      </p:sp>
      <p:graphicFrame>
        <p:nvGraphicFramePr>
          <p:cNvPr id="80899" name="Object 2"/>
          <p:cNvGraphicFramePr>
            <a:graphicFrameLocks noChangeAspect="1"/>
          </p:cNvGraphicFramePr>
          <p:nvPr/>
        </p:nvGraphicFramePr>
        <p:xfrm>
          <a:off x="1081088" y="4160838"/>
          <a:ext cx="6443662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1" imgW="2540000" imgH="444500" progId="Equation.DSMT4">
                  <p:embed/>
                </p:oleObj>
              </mc:Choice>
              <mc:Fallback>
                <p:oleObj name="" r:id="rId1" imgW="2540000" imgH="444500" progId="Equation.DSMT4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81088" y="4160838"/>
                        <a:ext cx="6443662" cy="1127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0" name="Object 3"/>
          <p:cNvGraphicFramePr>
            <a:graphicFrameLocks noChangeAspect="1"/>
          </p:cNvGraphicFramePr>
          <p:nvPr/>
        </p:nvGraphicFramePr>
        <p:xfrm>
          <a:off x="2693988" y="952500"/>
          <a:ext cx="86995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3" imgW="342900" imgH="419100" progId="Equation.DSMT4">
                  <p:embed/>
                </p:oleObj>
              </mc:Choice>
              <mc:Fallback>
                <p:oleObj name="" r:id="rId3" imgW="342900" imgH="419100" progId="Equation.DSMT4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3988" y="952500"/>
                        <a:ext cx="869950" cy="1062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4"/>
          <p:cNvGraphicFramePr>
            <a:graphicFrameLocks noChangeAspect="1"/>
          </p:cNvGraphicFramePr>
          <p:nvPr/>
        </p:nvGraphicFramePr>
        <p:xfrm>
          <a:off x="2844800" y="2032000"/>
          <a:ext cx="547688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5" imgW="215900" imgH="419100" progId="Equation.DSMT4">
                  <p:embed/>
                </p:oleObj>
              </mc:Choice>
              <mc:Fallback>
                <p:oleObj name="" r:id="rId5" imgW="215900" imgH="4191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4800" y="2032000"/>
                        <a:ext cx="547688" cy="1062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2" name="Object 5"/>
          <p:cNvGraphicFramePr>
            <a:graphicFrameLocks noChangeAspect="1"/>
          </p:cNvGraphicFramePr>
          <p:nvPr/>
        </p:nvGraphicFramePr>
        <p:xfrm>
          <a:off x="1997075" y="2032000"/>
          <a:ext cx="515938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7" imgW="203200" imgH="419100" progId="Equation.DSMT4">
                  <p:embed/>
                </p:oleObj>
              </mc:Choice>
              <mc:Fallback>
                <p:oleObj name="" r:id="rId7" imgW="203200" imgH="419100" progId="Equation.DSMT4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97075" y="2032000"/>
                        <a:ext cx="515938" cy="1062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3" name="Object 6"/>
          <p:cNvGraphicFramePr>
            <a:graphicFrameLocks noChangeAspect="1"/>
          </p:cNvGraphicFramePr>
          <p:nvPr/>
        </p:nvGraphicFramePr>
        <p:xfrm>
          <a:off x="5808663" y="2049463"/>
          <a:ext cx="581025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9" imgW="228600" imgH="419100" progId="Equation.DSMT4">
                  <p:embed/>
                </p:oleObj>
              </mc:Choice>
              <mc:Fallback>
                <p:oleObj name="" r:id="rId9" imgW="228600" imgH="419100" progId="Equation.DSMT4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08663" y="2049463"/>
                        <a:ext cx="581025" cy="1062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4" name="Freeform 24"/>
          <p:cNvSpPr/>
          <p:nvPr/>
        </p:nvSpPr>
        <p:spPr>
          <a:xfrm>
            <a:off x="1503363" y="3783013"/>
            <a:ext cx="5562600" cy="1633537"/>
          </a:xfrm>
          <a:custGeom>
            <a:avLst/>
            <a:gdLst>
              <a:gd name="txL" fmla="*/ 0 w 3504"/>
              <a:gd name="txT" fmla="*/ 0 h 1029"/>
              <a:gd name="txR" fmla="*/ 3504 w 3504"/>
              <a:gd name="txB" fmla="*/ 1029 h 1029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3504" h="1029">
                <a:moveTo>
                  <a:pt x="3504" y="233"/>
                </a:moveTo>
                <a:cubicBezTo>
                  <a:pt x="3469" y="339"/>
                  <a:pt x="3500" y="236"/>
                  <a:pt x="3488" y="513"/>
                </a:cubicBezTo>
                <a:cubicBezTo>
                  <a:pt x="3484" y="605"/>
                  <a:pt x="3476" y="680"/>
                  <a:pt x="3440" y="761"/>
                </a:cubicBezTo>
                <a:cubicBezTo>
                  <a:pt x="3419" y="807"/>
                  <a:pt x="3413" y="843"/>
                  <a:pt x="3368" y="873"/>
                </a:cubicBezTo>
                <a:cubicBezTo>
                  <a:pt x="3356" y="910"/>
                  <a:pt x="3351" y="919"/>
                  <a:pt x="3312" y="929"/>
                </a:cubicBezTo>
                <a:cubicBezTo>
                  <a:pt x="3277" y="964"/>
                  <a:pt x="3231" y="973"/>
                  <a:pt x="3184" y="985"/>
                </a:cubicBezTo>
                <a:cubicBezTo>
                  <a:pt x="3118" y="1029"/>
                  <a:pt x="3178" y="996"/>
                  <a:pt x="3016" y="993"/>
                </a:cubicBezTo>
                <a:cubicBezTo>
                  <a:pt x="2784" y="989"/>
                  <a:pt x="2552" y="987"/>
                  <a:pt x="2320" y="985"/>
                </a:cubicBezTo>
                <a:cubicBezTo>
                  <a:pt x="1549" y="977"/>
                  <a:pt x="779" y="973"/>
                  <a:pt x="8" y="961"/>
                </a:cubicBezTo>
                <a:cubicBezTo>
                  <a:pt x="11" y="726"/>
                  <a:pt x="0" y="491"/>
                  <a:pt x="16" y="257"/>
                </a:cubicBezTo>
                <a:cubicBezTo>
                  <a:pt x="17" y="243"/>
                  <a:pt x="45" y="257"/>
                  <a:pt x="56" y="249"/>
                </a:cubicBezTo>
                <a:cubicBezTo>
                  <a:pt x="63" y="244"/>
                  <a:pt x="59" y="232"/>
                  <a:pt x="64" y="225"/>
                </a:cubicBezTo>
                <a:cubicBezTo>
                  <a:pt x="96" y="185"/>
                  <a:pt x="194" y="187"/>
                  <a:pt x="232" y="185"/>
                </a:cubicBezTo>
                <a:cubicBezTo>
                  <a:pt x="288" y="182"/>
                  <a:pt x="344" y="180"/>
                  <a:pt x="400" y="177"/>
                </a:cubicBezTo>
                <a:cubicBezTo>
                  <a:pt x="1424" y="180"/>
                  <a:pt x="2468" y="0"/>
                  <a:pt x="3472" y="201"/>
                </a:cubicBezTo>
                <a:cubicBezTo>
                  <a:pt x="3490" y="256"/>
                  <a:pt x="3476" y="261"/>
                  <a:pt x="3504" y="233"/>
                </a:cubicBezTo>
                <a:close/>
              </a:path>
            </a:pathLst>
          </a:custGeom>
          <a:noFill/>
          <a:ln w="25400" cap="flat" cmpd="sng">
            <a:solidFill>
              <a:schemeClr val="hlink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0905" name="AutoShape 25"/>
          <p:cNvSpPr/>
          <p:nvPr/>
        </p:nvSpPr>
        <p:spPr>
          <a:xfrm>
            <a:off x="828675" y="3151188"/>
            <a:ext cx="1368425" cy="609600"/>
          </a:xfrm>
          <a:prstGeom prst="wedgeEllipseCallout">
            <a:avLst>
              <a:gd name="adj1" fmla="val 33991"/>
              <a:gd name="adj2" fmla="val 92968"/>
            </a:avLst>
          </a:pr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1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/>
              <a:t>D</a:t>
            </a:r>
            <a:r>
              <a:rPr lang="en-US" altLang="zh-CN" sz="2800" baseline="-25000" dirty="0"/>
              <a:t>n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691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963" y="2459038"/>
            <a:ext cx="3057525" cy="3314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6914" name="文本框 5"/>
          <p:cNvSpPr txBox="1"/>
          <p:nvPr/>
        </p:nvSpPr>
        <p:spPr>
          <a:xfrm>
            <a:off x="469900" y="1431925"/>
            <a:ext cx="29527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b="1">
                <a:latin typeface="Tahoma" panose="020B0604030504040204" pitchFamily="34" charset="0"/>
                <a:ea typeface="宋体" panose="02010600030101010101" pitchFamily="2" charset="-122"/>
                <a:hlinkClick r:id="rId2" action="ppaction://hlinkfile"/>
              </a:rPr>
              <a:t>导数的计算方法</a:t>
            </a:r>
            <a:endParaRPr lang="zh-CN" altLang="en-US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6915" name="文本框 6"/>
          <p:cNvSpPr txBox="1"/>
          <p:nvPr/>
        </p:nvSpPr>
        <p:spPr>
          <a:xfrm>
            <a:off x="469900" y="542925"/>
            <a:ext cx="29527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b="1">
                <a:latin typeface="Tahoma" panose="020B0604030504040204" pitchFamily="34" charset="0"/>
                <a:ea typeface="宋体" panose="02010600030101010101" pitchFamily="2" charset="-122"/>
                <a:hlinkClick r:id="rId3" action="ppaction://hlinkfile"/>
              </a:rPr>
              <a:t>微积分到底是什么?</a:t>
            </a:r>
            <a:endParaRPr lang="zh-CN" altLang="en-US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250825" y="476250"/>
            <a:ext cx="8642350" cy="61214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150000"/>
              </a:lnSpc>
              <a:spcAft>
                <a:spcPts val="600"/>
              </a:spcAft>
              <a:buNone/>
            </a:pPr>
            <a:r>
              <a:rPr lang="zh-CN" altLang="en-US" sz="3600" b="1" dirty="0">
                <a:solidFill>
                  <a:srgbClr val="0000CC"/>
                </a:solidFill>
                <a:latin typeface="宋体" panose="02010600030101010101" pitchFamily="2" charset="-122"/>
              </a:rPr>
              <a:t>为什么称为形式幂级数呢？</a:t>
            </a:r>
            <a:endParaRPr lang="en-US" altLang="zh-CN" sz="3600" b="1" dirty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spcAft>
                <a:spcPts val="600"/>
              </a:spcAft>
              <a:buNone/>
            </a:pPr>
            <a:r>
              <a:rPr lang="zh-CN" altLang="en-US" sz="3600" dirty="0">
                <a:latin typeface="宋体" panose="02010600030101010101" pitchFamily="2" charset="-122"/>
              </a:rPr>
              <a:t>　　根据高等数学，作为幂级数要讨论它们的收敛范围，即当</a:t>
            </a:r>
            <a:r>
              <a:rPr lang="en-US" altLang="zh-CN" sz="3600" i="1" dirty="0">
                <a:latin typeface="Times New Roman" panose="02020603050405020304" pitchFamily="18" charset="0"/>
              </a:rPr>
              <a:t>x</a:t>
            </a:r>
            <a:r>
              <a:rPr lang="zh-CN" altLang="en-US" sz="3600" dirty="0">
                <a:latin typeface="宋体" panose="02010600030101010101" pitchFamily="2" charset="-122"/>
              </a:rPr>
              <a:t>在收敛范围内取值时，幂级数才会收敛于某个函数</a:t>
            </a:r>
            <a:r>
              <a:rPr lang="en-US" altLang="zh-CN" sz="3600" i="1" dirty="0">
                <a:latin typeface="Times New Roman" panose="02020603050405020304" pitchFamily="18" charset="0"/>
              </a:rPr>
              <a:t>f</a:t>
            </a:r>
            <a:r>
              <a:rPr lang="en-US" altLang="zh-CN" sz="3600" dirty="0">
                <a:latin typeface="Times New Roman" panose="02020603050405020304" pitchFamily="18" charset="0"/>
              </a:rPr>
              <a:t>(</a:t>
            </a:r>
            <a:r>
              <a:rPr lang="en-US" altLang="zh-CN" sz="3600" i="1" dirty="0">
                <a:latin typeface="Times New Roman" panose="02020603050405020304" pitchFamily="18" charset="0"/>
              </a:rPr>
              <a:t>x</a:t>
            </a:r>
            <a:r>
              <a:rPr lang="en-US" altLang="zh-CN" sz="3600" dirty="0">
                <a:latin typeface="Times New Roman" panose="02020603050405020304" pitchFamily="18" charset="0"/>
              </a:rPr>
              <a:t>)</a:t>
            </a:r>
            <a:r>
              <a:rPr lang="zh-CN" altLang="en-US" sz="3600" dirty="0">
                <a:latin typeface="宋体" panose="02010600030101010101" pitchFamily="2" charset="-122"/>
              </a:rPr>
              <a:t>。而这里，</a:t>
            </a:r>
            <a:r>
              <a:rPr lang="en-US" altLang="zh-CN" sz="3600" i="1" dirty="0">
                <a:latin typeface="Times New Roman" panose="02020603050405020304" pitchFamily="18" charset="0"/>
              </a:rPr>
              <a:t>x</a:t>
            </a:r>
            <a:r>
              <a:rPr lang="zh-CN" altLang="en-US" sz="3600" dirty="0">
                <a:latin typeface="宋体" panose="02010600030101010101" pitchFamily="2" charset="-122"/>
              </a:rPr>
              <a:t>仅是记号，并不需要赋值，从而也不需要考虑收敛范围，故称为</a:t>
            </a:r>
            <a:r>
              <a:rPr lang="zh-CN" altLang="en-US" sz="3600" b="1" dirty="0">
                <a:latin typeface="宋体" panose="02010600030101010101" pitchFamily="2" charset="-122"/>
              </a:rPr>
              <a:t>形式幂级数</a:t>
            </a:r>
            <a:r>
              <a:rPr lang="zh-CN" altLang="en-US" sz="3600" dirty="0">
                <a:latin typeface="宋体" panose="02010600030101010101" pitchFamily="2" charset="-122"/>
              </a:rPr>
              <a:t>，而</a:t>
            </a:r>
            <a:r>
              <a:rPr lang="en-US" altLang="zh-CN" sz="3600" i="1" dirty="0">
                <a:latin typeface="Times New Roman" panose="02020603050405020304" pitchFamily="18" charset="0"/>
              </a:rPr>
              <a:t>x</a:t>
            </a:r>
            <a:r>
              <a:rPr lang="zh-CN" altLang="en-US" sz="3600" dirty="0">
                <a:latin typeface="宋体" panose="02010600030101010101" pitchFamily="2" charset="-122"/>
              </a:rPr>
              <a:t>也称为</a:t>
            </a:r>
            <a:r>
              <a:rPr lang="zh-CN" altLang="en-US" sz="3600" b="1" dirty="0">
                <a:latin typeface="宋体" panose="02010600030101010101" pitchFamily="2" charset="-122"/>
              </a:rPr>
              <a:t>形式变元</a:t>
            </a:r>
            <a:r>
              <a:rPr lang="zh-CN" altLang="en-US" sz="3600" dirty="0">
                <a:latin typeface="宋体" panose="02010600030101010101" pitchFamily="2" charset="-122"/>
              </a:rPr>
              <a:t>。</a:t>
            </a:r>
            <a:r>
              <a:rPr lang="zh-CN" altLang="en-US" sz="3600" dirty="0"/>
              <a:t> 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323850" y="260350"/>
            <a:ext cx="8496300" cy="4537075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buNone/>
            </a:pPr>
            <a:r>
              <a:rPr lang="zh-CN" altLang="en-US" sz="3600" b="1" dirty="0">
                <a:latin typeface="Times New Roman" panose="02020603050405020304" pitchFamily="18" charset="0"/>
              </a:rPr>
              <a:t>形式幂级数的运算性质</a:t>
            </a:r>
            <a:endParaRPr lang="en-US" altLang="zh-CN" sz="36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定理</a:t>
            </a:r>
            <a:r>
              <a:rPr lang="en-US" altLang="zh-CN" b="1" dirty="0">
                <a:latin typeface="Times New Roman" panose="02020603050405020304" pitchFamily="18" charset="0"/>
              </a:rPr>
              <a:t>7.1</a:t>
            </a:r>
            <a:r>
              <a:rPr lang="zh-CN" altLang="en-US" dirty="0">
                <a:latin typeface="Times New Roman" panose="02020603050405020304" pitchFamily="18" charset="0"/>
              </a:rPr>
              <a:t>：设数列</a:t>
            </a:r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},{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},{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的生成函数分别是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, 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为常数。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(1)</a:t>
            </a:r>
            <a:r>
              <a:rPr lang="zh-CN" altLang="en-US" dirty="0">
                <a:latin typeface="Times New Roman" panose="02020603050405020304" pitchFamily="18" charset="0"/>
              </a:rPr>
              <a:t> 如果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</a:rPr>
              <a:t>=ra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，则</a:t>
            </a:r>
            <a:r>
              <a:rPr lang="en-US" altLang="zh-CN" i="1" dirty="0">
                <a:latin typeface="Times New Roman" panose="02020603050405020304" pitchFamily="18" charset="0"/>
              </a:rPr>
              <a:t>g(x)=rf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 如果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</a:rPr>
              <a:t>=a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</a:rPr>
              <a:t>+b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，则</a:t>
            </a:r>
            <a:r>
              <a:rPr lang="en-US" altLang="zh-CN" i="1" dirty="0">
                <a:latin typeface="Times New Roman" panose="02020603050405020304" pitchFamily="18" charset="0"/>
              </a:rPr>
              <a:t>h(x)=f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+g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(3)  </a:t>
            </a:r>
            <a:r>
              <a:rPr lang="zh-CN" altLang="en-US" dirty="0">
                <a:latin typeface="Times New Roman" panose="02020603050405020304" pitchFamily="18" charset="0"/>
              </a:rPr>
              <a:t> 如果　　　　　　，则</a:t>
            </a:r>
            <a:r>
              <a:rPr lang="en-US" altLang="zh-CN" i="1" dirty="0">
                <a:latin typeface="Times New Roman" panose="02020603050405020304" pitchFamily="18" charset="0"/>
              </a:rPr>
              <a:t>h(x)=f(x)</a:t>
            </a:r>
            <a:r>
              <a:rPr lang="en-US" altLang="zh-CN" dirty="0">
                <a:latin typeface="Times New Roman" panose="02020603050405020304" pitchFamily="18" charset="0"/>
              </a:rPr>
              <a:t>×</a:t>
            </a:r>
            <a:r>
              <a:rPr lang="en-US" altLang="zh-CN" i="1" dirty="0">
                <a:latin typeface="Times New Roman" panose="02020603050405020304" pitchFamily="18" charset="0"/>
              </a:rPr>
              <a:t>g(x)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58370" name="Object 4"/>
          <p:cNvGraphicFramePr>
            <a:graphicFrameLocks noChangeAspect="1"/>
          </p:cNvGraphicFramePr>
          <p:nvPr/>
        </p:nvGraphicFramePr>
        <p:xfrm>
          <a:off x="1908175" y="4149725"/>
          <a:ext cx="24066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1002665" imgH="292100" progId="Equation.DSMT4">
                  <p:embed/>
                </p:oleObj>
              </mc:Choice>
              <mc:Fallback>
                <p:oleObj name="" r:id="rId1" imgW="1002665" imgH="2921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8175" y="4149725"/>
                        <a:ext cx="240665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247650" y="4868863"/>
          <a:ext cx="8382000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2794000" imgH="482600" progId="Equation.DSMT4">
                  <p:embed/>
                </p:oleObj>
              </mc:Choice>
              <mc:Fallback>
                <p:oleObj name="" r:id="rId3" imgW="2794000" imgH="4826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650" y="4868863"/>
                        <a:ext cx="8382000" cy="1252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0417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476250"/>
            <a:ext cx="6108700" cy="1871663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0418" name="Object 4"/>
          <p:cNvGraphicFramePr>
            <a:graphicFrameLocks noChangeAspect="1"/>
          </p:cNvGraphicFramePr>
          <p:nvPr/>
        </p:nvGraphicFramePr>
        <p:xfrm>
          <a:off x="452438" y="2492375"/>
          <a:ext cx="680720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2" imgW="2019300" imgH="393700" progId="Equation.DSMT4">
                  <p:embed/>
                </p:oleObj>
              </mc:Choice>
              <mc:Fallback>
                <p:oleObj name="" r:id="rId2" imgW="2019300" imgH="3937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2438" y="2492375"/>
                        <a:ext cx="6807200" cy="969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0419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13" y="3716338"/>
            <a:ext cx="8131175" cy="20494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835,&quot;width&quot;:8055}"/>
</p:tagLst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0</TotalTime>
  <Words>11913</Words>
  <Application>WPS 演示</Application>
  <PresentationFormat>全屏显示(4:3)</PresentationFormat>
  <Paragraphs>648</Paragraphs>
  <Slides>69</Slides>
  <Notes>52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111</vt:i4>
      </vt:variant>
      <vt:variant>
        <vt:lpstr>幻灯片标题</vt:lpstr>
      </vt:variant>
      <vt:variant>
        <vt:i4>69</vt:i4>
      </vt:variant>
    </vt:vector>
  </HeadingPairs>
  <TitlesOfParts>
    <vt:vector size="198" baseType="lpstr">
      <vt:lpstr>Arial</vt:lpstr>
      <vt:lpstr>宋体</vt:lpstr>
      <vt:lpstr>Wingdings</vt:lpstr>
      <vt:lpstr>Tahoma</vt:lpstr>
      <vt:lpstr>Times New Roman</vt:lpstr>
      <vt:lpstr>楷体_GB2312</vt:lpstr>
      <vt:lpstr>新宋体</vt:lpstr>
      <vt:lpstr>仿宋_GB2312</vt:lpstr>
      <vt:lpstr>黑体</vt:lpstr>
      <vt:lpstr>Symbol</vt:lpstr>
      <vt:lpstr>微软雅黑</vt:lpstr>
      <vt:lpstr>Arial Unicode MS</vt:lpstr>
      <vt:lpstr>MT Extra</vt:lpstr>
      <vt:lpstr>Courier New</vt:lpstr>
      <vt:lpstr>仿宋</vt:lpstr>
      <vt:lpstr>Blueprint</vt:lpstr>
      <vt:lpstr>1_Blueprint</vt:lpstr>
      <vt:lpstr>2_Blueprint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Paint.Picture</vt:lpstr>
      <vt:lpstr>Paint.Picture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Paint.Picture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第7章 生成函数与递推关系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母函数的性质：假设两个序列 对应的母函数分别为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7.2 指数型生成函数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7.3   递推关系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FDU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第十二章 生成函数与递推关系</dc:title>
  <dc:creator>wyh</dc:creator>
  <cp:lastModifiedBy>CYSY</cp:lastModifiedBy>
  <cp:revision>230</cp:revision>
  <dcterms:created xsi:type="dcterms:W3CDTF">2003-11-29T06:16:00Z</dcterms:created>
  <dcterms:modified xsi:type="dcterms:W3CDTF">2022-02-14T07:14:05Z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0B0C6AF3E3D146898FDB7747988B6E1E</vt:lpwstr>
  </property>
</Properties>
</file>