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notesSlides/notesSlide11.xml" ContentType="application/vnd.openxmlformats-officedocument.presentationml.notesSlide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charts/chart1.xml" ContentType="application/vnd.openxmlformats-officedocument.drawingml.chart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339" r:id="rId3"/>
    <p:sldId id="386" r:id="rId4"/>
    <p:sldId id="387" r:id="rId5"/>
    <p:sldId id="388" r:id="rId6"/>
    <p:sldId id="389" r:id="rId7"/>
    <p:sldId id="390" r:id="rId8"/>
    <p:sldId id="391" r:id="rId9"/>
    <p:sldId id="355" r:id="rId10"/>
    <p:sldId id="288" r:id="rId11"/>
    <p:sldId id="356" r:id="rId12"/>
    <p:sldId id="308" r:id="rId13"/>
    <p:sldId id="392" r:id="rId14"/>
    <p:sldId id="357" r:id="rId15"/>
    <p:sldId id="281" r:id="rId16"/>
    <p:sldId id="321" r:id="rId17"/>
    <p:sldId id="307" r:id="rId18"/>
    <p:sldId id="393" r:id="rId19"/>
    <p:sldId id="394" r:id="rId20"/>
    <p:sldId id="373" r:id="rId21"/>
    <p:sldId id="282" r:id="rId22"/>
    <p:sldId id="295" r:id="rId23"/>
    <p:sldId id="384" r:id="rId24"/>
    <p:sldId id="284" r:id="rId25"/>
    <p:sldId id="287" r:id="rId26"/>
    <p:sldId id="296" r:id="rId27"/>
    <p:sldId id="267" r:id="rId28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E:\&#24555;&#30424;\&#31454;&#36187;&#24037;&#20316;\NOI\NOI2018&#20908;&#20196;&#33829;\&#29255;&#27573;&#25945;&#23398;&#27604;&#36187;\&#21046;&#20316;&#22270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[制作图表.xlsx]Sheet1!$A$2</c:f>
              <c:strCache>
                <c:ptCount val="1"/>
                <c:pt idx="0">
                  <c:v>终点判断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[制作图表.xlsx]Sheet1!$B$1:$E$1</c:f>
              <c:strCache>
                <c:ptCount val="4"/>
                <c:pt idx="0">
                  <c:v>n=8</c:v>
                </c:pt>
                <c:pt idx="1">
                  <c:v>n=9</c:v>
                </c:pt>
                <c:pt idx="2">
                  <c:v>n=10</c:v>
                </c:pt>
                <c:pt idx="3">
                  <c:v>n=11</c:v>
                </c:pt>
              </c:strCache>
            </c:strRef>
          </c:cat>
          <c:val>
            <c:numRef>
              <c:f>[制作图表.xlsx]Sheet1!$B$2:$E$2</c:f>
              <c:numCache>
                <c:formatCode>General</c:formatCode>
                <c:ptCount val="4"/>
                <c:pt idx="0">
                  <c:v>0.38900000000000001</c:v>
                </c:pt>
                <c:pt idx="1">
                  <c:v>9.1560000000000006</c:v>
                </c:pt>
                <c:pt idx="2">
                  <c:v>252.9</c:v>
                </c:pt>
                <c:pt idx="3">
                  <c:v>1000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[制作图表.xlsx]Sheet1!$A$3</c:f>
              <c:strCache>
                <c:ptCount val="1"/>
                <c:pt idx="0">
                  <c:v>逐位循环判断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[制作图表.xlsx]Sheet1!$B$1:$E$1</c:f>
              <c:strCache>
                <c:ptCount val="4"/>
                <c:pt idx="0">
                  <c:v>n=8</c:v>
                </c:pt>
                <c:pt idx="1">
                  <c:v>n=9</c:v>
                </c:pt>
                <c:pt idx="2">
                  <c:v>n=10</c:v>
                </c:pt>
                <c:pt idx="3">
                  <c:v>n=11</c:v>
                </c:pt>
              </c:strCache>
            </c:strRef>
          </c:cat>
          <c:val>
            <c:numRef>
              <c:f>[制作图表.xlsx]Sheet1!$B$3:$E$3</c:f>
              <c:numCache>
                <c:formatCode>General</c:formatCode>
                <c:ptCount val="4"/>
                <c:pt idx="0">
                  <c:v>4.5999999999999999E-2</c:v>
                </c:pt>
                <c:pt idx="1">
                  <c:v>0.11899999999999999</c:v>
                </c:pt>
                <c:pt idx="2">
                  <c:v>1.0549999999999999</c:v>
                </c:pt>
                <c:pt idx="3">
                  <c:v>12.88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[制作图表.xlsx]Sheet1!$A$4</c:f>
              <c:strCache>
                <c:ptCount val="1"/>
                <c:pt idx="0">
                  <c:v>逐位布尔判断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[制作图表.xlsx]Sheet1!$B$1:$E$1</c:f>
              <c:strCache>
                <c:ptCount val="4"/>
                <c:pt idx="0">
                  <c:v>n=8</c:v>
                </c:pt>
                <c:pt idx="1">
                  <c:v>n=9</c:v>
                </c:pt>
                <c:pt idx="2">
                  <c:v>n=10</c:v>
                </c:pt>
                <c:pt idx="3">
                  <c:v>n=11</c:v>
                </c:pt>
              </c:strCache>
            </c:strRef>
          </c:cat>
          <c:val>
            <c:numRef>
              <c:f>[制作图表.xlsx]Sheet1!$B$4:$E$4</c:f>
              <c:numCache>
                <c:formatCode>General</c:formatCode>
                <c:ptCount val="4"/>
                <c:pt idx="0">
                  <c:v>2.7E-2</c:v>
                </c:pt>
                <c:pt idx="1">
                  <c:v>4.7E-2</c:v>
                </c:pt>
                <c:pt idx="2">
                  <c:v>0.20699999999999999</c:v>
                </c:pt>
                <c:pt idx="3">
                  <c:v>2.2789999999999999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1220736"/>
        <c:axId val="101222272"/>
      </c:lineChart>
      <c:catAx>
        <c:axId val="1012207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1222272"/>
        <c:crosses val="autoZero"/>
        <c:auto val="1"/>
        <c:lblAlgn val="ctr"/>
        <c:lblOffset val="100"/>
        <c:noMultiLvlLbl val="0"/>
      </c:catAx>
      <c:valAx>
        <c:axId val="101222272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600" b="1"/>
                  <a:t>程序运行时间</a:t>
                </a:r>
                <a:r>
                  <a:rPr lang="en-US" altLang="zh-CN" sz="1600" b="1"/>
                  <a:t>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122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b="1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80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37983" y="2149475"/>
            <a:ext cx="7068035" cy="1881188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7982" y="4054651"/>
            <a:ext cx="7068036" cy="10033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565910" y="6422390"/>
            <a:ext cx="1462405" cy="365125"/>
          </a:xfrm>
        </p:spPr>
        <p:txBody>
          <a:bodyPr/>
          <a:lstStyle/>
          <a:p>
            <a:fld id="{C0969DF5-CE6F-460D-85D3-AC9F3B21A050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22391"/>
            <a:ext cx="3086100" cy="365125"/>
          </a:xfrm>
        </p:spPr>
        <p:txBody>
          <a:bodyPr/>
          <a:lstStyle/>
          <a:p>
            <a:r>
              <a:rPr lang="zh-CN" altLang="en-US"/>
              <a:t>江苏省常州高级中学 吴涛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422391"/>
            <a:ext cx="2057400" cy="365125"/>
          </a:xfrm>
        </p:spPr>
        <p:txBody>
          <a:bodyPr/>
          <a:lstStyle/>
          <a:p>
            <a:fld id="{4F7F28AF-5BE0-4465-9148-1AC3FCF059DB}" type="slidenum">
              <a:rPr lang="zh-CN" altLang="en-US" smtClean="0"/>
              <a:t>‹#›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江苏省常州高级中学 吴涛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29068"/>
            <a:ext cx="78867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7243"/>
            <a:ext cx="7886699" cy="46736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江苏省常州高级中学 吴涛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0969DF5-CE6F-460D-85D3-AC9F3B21A050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江苏省常州高级中学 吴涛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7F28AF-5BE0-4465-9148-1AC3FCF059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 bwMode="auto">
          <a:xfrm>
            <a:off x="7517868" y="0"/>
            <a:ext cx="463375" cy="3775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 bwMode="auto">
          <a:xfrm>
            <a:off x="7517868" y="5211762"/>
            <a:ext cx="463375" cy="1646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3721629"/>
            <a:ext cx="6355111" cy="1572859"/>
          </a:xfrm>
          <a:solidFill>
            <a:schemeClr val="accent1"/>
          </a:solidFill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6959" y="1273445"/>
            <a:ext cx="7898391" cy="232325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3894667"/>
            <a:ext cx="7898391" cy="232325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江苏省常州高级中学 吴涛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82155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106067"/>
            <a:ext cx="3868340" cy="402872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82155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106067"/>
            <a:ext cx="3887391" cy="40287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江苏省常州高级中学 吴涛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8000" y="3238500"/>
            <a:ext cx="9180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/>
            <a:endParaRPr lang="zh-CN" altLang="en-US" sz="6600" b="1">
              <a:solidFill>
                <a:srgbClr val="FFFFFF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C0969DF5-CE6F-460D-85D3-AC9F3B21A050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r>
              <a:rPr lang="zh-CN" altLang="en-US">
                <a:sym typeface="+mn-ea"/>
              </a:rPr>
              <a:t>江苏省常州高级中学 吴涛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4F7F28AF-5BE0-4465-9148-1AC3FCF059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26356" y="2400300"/>
            <a:ext cx="5091289" cy="2057400"/>
          </a:xfrm>
          <a:solidFill>
            <a:schemeClr val="accent1"/>
          </a:solidFill>
        </p:spPr>
        <p:txBody>
          <a:bodyPr wrap="square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江苏省常州高级中学 吴涛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936980"/>
            <a:ext cx="3196800" cy="1600200"/>
          </a:xfrm>
        </p:spPr>
        <p:txBody>
          <a:bodyPr anchor="t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95920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53718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江苏省常州高级中学 吴涛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36994" y="365125"/>
            <a:ext cx="1278356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427871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江苏省常州高级中学 吴涛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0" y="1"/>
            <a:ext cx="5204178" cy="824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095023"/>
            <a:ext cx="7886700" cy="5170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69DF5-CE6F-460D-85D3-AC9F3B21A050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>
                <a:sym typeface="+mn-ea"/>
              </a:rPr>
              <a:t>江苏省常州高级中学 吴涛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28AF-5BE0-4465-9148-1AC3FCF05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just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just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just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just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just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 dirty="0" smtClean="0">
                <a:solidFill>
                  <a:schemeClr val="tx1"/>
                </a:solidFill>
              </a:rPr>
              <a:t>全排列问题</a:t>
            </a:r>
          </a:p>
        </p:txBody>
      </p:sp>
      <p:sp>
        <p:nvSpPr>
          <p:cNvPr id="21" name="副标题 20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——</a:t>
            </a:r>
            <a:r>
              <a:rPr lang="zh-CN" altLang="zh-CN" dirty="0" smtClean="0">
                <a:sym typeface="+mn-ea"/>
              </a:rPr>
              <a:t>用递归实现回溯算法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 fontScale="62500" lnSpcReduction="20000"/>
          </a:bodyPr>
          <a:lstStyle/>
          <a:p>
            <a:fld id="{C0969DF5-CE6F-460D-85D3-AC9F3B21A050}" type="datetime1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  <a:t>1</a:t>
            </a:fld>
            <a:endParaRPr lang="zh-CN" altLang="en-US" smtClean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江苏省常州高级中学 吴涛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全排列问题分析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805" y="823595"/>
            <a:ext cx="8789670" cy="5897880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/>
              <a:t>给定整数</a:t>
            </a:r>
            <a:r>
              <a:rPr lang="en-US" altLang="zh-CN"/>
              <a:t>n</a:t>
            </a:r>
            <a:r>
              <a:rPr lang="zh-CN" altLang="en-US"/>
              <a:t>（</a:t>
            </a:r>
            <a:r>
              <a:rPr lang="en-US" altLang="zh-CN"/>
              <a:t>1≤n≤11</a:t>
            </a:r>
            <a:r>
              <a:rPr lang="zh-CN" altLang="en-US"/>
              <a:t>）</a:t>
            </a:r>
            <a:r>
              <a:rPr lang="en-US" altLang="zh-CN"/>
              <a:t>,</a:t>
            </a:r>
            <a:r>
              <a:rPr lang="zh-CN" altLang="en-US"/>
              <a:t>按照字典序输出</a:t>
            </a:r>
            <a:r>
              <a:rPr lang="en-US" altLang="zh-CN"/>
              <a:t>1~</a:t>
            </a:r>
            <a:r>
              <a:rPr lang="en-US" altLang="zh-CN">
                <a:sym typeface="+mn-ea"/>
              </a:rPr>
              <a:t>n</a:t>
            </a:r>
            <a:r>
              <a:rPr lang="zh-CN" altLang="en-US"/>
              <a:t>的全部排列方案。</a:t>
            </a:r>
          </a:p>
          <a:p>
            <a:r>
              <a:rPr lang="zh-CN" altLang="en-US"/>
              <a:t>如当</a:t>
            </a:r>
            <a:r>
              <a:rPr lang="en-US" altLang="zh-CN"/>
              <a:t>n=3</a:t>
            </a:r>
            <a:r>
              <a:rPr lang="zh-CN" altLang="en-US"/>
              <a:t>时，应该输出：</a:t>
            </a:r>
          </a:p>
          <a:p>
            <a:pPr>
              <a:lnSpc>
                <a:spcPct val="100000"/>
              </a:lnSpc>
            </a:pPr>
            <a:r>
              <a:rPr lang="en-US" altLang="zh-CN" sz="3200"/>
              <a:t>1 2 3</a:t>
            </a:r>
          </a:p>
          <a:p>
            <a:pPr>
              <a:lnSpc>
                <a:spcPct val="100000"/>
              </a:lnSpc>
            </a:pPr>
            <a:r>
              <a:rPr lang="en-US" altLang="zh-CN" sz="3200"/>
              <a:t>1 3 2</a:t>
            </a:r>
          </a:p>
          <a:p>
            <a:pPr>
              <a:lnSpc>
                <a:spcPct val="100000"/>
              </a:lnSpc>
            </a:pPr>
            <a:r>
              <a:rPr lang="en-US" altLang="zh-CN" sz="3200"/>
              <a:t>2 1 3</a:t>
            </a:r>
          </a:p>
          <a:p>
            <a:pPr>
              <a:lnSpc>
                <a:spcPct val="100000"/>
              </a:lnSpc>
            </a:pPr>
            <a:r>
              <a:rPr lang="en-US" altLang="zh-CN" sz="3200"/>
              <a:t>2 3 1</a:t>
            </a:r>
          </a:p>
          <a:p>
            <a:pPr>
              <a:lnSpc>
                <a:spcPct val="100000"/>
              </a:lnSpc>
            </a:pPr>
            <a:r>
              <a:rPr lang="en-US" altLang="zh-CN" sz="3200"/>
              <a:t>3 1 2</a:t>
            </a:r>
          </a:p>
          <a:p>
            <a:pPr>
              <a:lnSpc>
                <a:spcPct val="100000"/>
              </a:lnSpc>
            </a:pPr>
            <a:r>
              <a:rPr lang="en-US" altLang="zh-CN" sz="3200"/>
              <a:t>3 2 1</a:t>
            </a:r>
            <a:endParaRPr lang="zh-CN" altLang="en-US"/>
          </a:p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简单多重循环可以解决吗？</a:t>
            </a: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由于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不确定，也就不能确定几重循环，怎么办？</a:t>
            </a: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这里可以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“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用递归实现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回溯算法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来解决。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88565" y="2034540"/>
            <a:ext cx="6253480" cy="22453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for(int i=1;i&lt;=3;i++)</a:t>
            </a: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for(int j=1;j&lt;=3;j++)</a:t>
            </a: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for(int k=1;k&lt;=3;k++)</a:t>
            </a: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if(i、j、k互不相等)</a:t>
            </a: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cout&lt;&lt;i&lt;&lt;' '&lt;&lt;j&lt;&lt;' '&lt;&lt;k&lt;&lt;endl;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  <a:t>10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031480" cy="824230"/>
          </a:xfrm>
        </p:spPr>
        <p:txBody>
          <a:bodyPr/>
          <a:lstStyle/>
          <a:p>
            <a:r>
              <a:rPr lang="zh-CN" altLang="en-US" smtClean="0">
                <a:sym typeface="+mn-ea"/>
              </a:rPr>
              <a:t>全排列解法</a:t>
            </a:r>
            <a:r>
              <a:rPr lang="en-US" altLang="zh-CN" smtClean="0">
                <a:sym typeface="+mn-ea"/>
              </a:rPr>
              <a:t>1</a:t>
            </a:r>
            <a:r>
              <a:rPr lang="zh-CN" altLang="en-US" smtClean="0">
                <a:sym typeface="+mn-ea"/>
              </a:rPr>
              <a:t>-</a:t>
            </a:r>
            <a:r>
              <a:rPr lang="en-US" altLang="zh-CN" smtClean="0">
                <a:sym typeface="+mn-ea"/>
              </a:rPr>
              <a:t>-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终点判断（例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n=3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</a:p>
        </p:txBody>
      </p:sp>
      <p:cxnSp>
        <p:nvCxnSpPr>
          <p:cNvPr id="70665" name="_s70665"/>
          <p:cNvCxnSpPr>
            <a:stCxn id="70783" idx="0"/>
            <a:endCxn id="70732" idx="2"/>
          </p:cNvCxnSpPr>
          <p:nvPr/>
        </p:nvCxnSpPr>
        <p:spPr>
          <a:xfrm rot="16200000" flipV="1">
            <a:off x="2766695" y="4502150"/>
            <a:ext cx="1035685" cy="31940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66" name="_s70666"/>
          <p:cNvCxnSpPr>
            <a:stCxn id="70782" idx="0"/>
            <a:endCxn id="70732" idx="2"/>
          </p:cNvCxnSpPr>
          <p:nvPr/>
        </p:nvCxnSpPr>
        <p:spPr>
          <a:xfrm rot="16200000">
            <a:off x="2606675" y="4661535"/>
            <a:ext cx="1035685" cy="63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67" name="_s70667"/>
          <p:cNvCxnSpPr>
            <a:stCxn id="70781" idx="0"/>
            <a:endCxn id="70732" idx="2"/>
          </p:cNvCxnSpPr>
          <p:nvPr/>
        </p:nvCxnSpPr>
        <p:spPr>
          <a:xfrm rot="16200000">
            <a:off x="2446655" y="4501515"/>
            <a:ext cx="1035685" cy="32067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81" name="_s70681"/>
          <p:cNvCxnSpPr>
            <a:stCxn id="70767" idx="0"/>
            <a:endCxn id="70738" idx="2"/>
          </p:cNvCxnSpPr>
          <p:nvPr/>
        </p:nvCxnSpPr>
        <p:spPr>
          <a:xfrm rot="16200000" flipV="1">
            <a:off x="7262178" y="4501833"/>
            <a:ext cx="1035685" cy="3200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82" name="_s70682"/>
          <p:cNvCxnSpPr>
            <a:stCxn id="70766" idx="0"/>
            <a:endCxn id="70738" idx="2"/>
          </p:cNvCxnSpPr>
          <p:nvPr/>
        </p:nvCxnSpPr>
        <p:spPr>
          <a:xfrm rot="16200000">
            <a:off x="7102158" y="4661853"/>
            <a:ext cx="1035685" cy="3175"/>
          </a:xfrm>
          <a:prstGeom prst="bentConnector2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83" name="_s70683"/>
          <p:cNvCxnSpPr>
            <a:stCxn id="70765" idx="0"/>
            <a:endCxn id="70738" idx="2"/>
          </p:cNvCxnSpPr>
          <p:nvPr/>
        </p:nvCxnSpPr>
        <p:spPr>
          <a:xfrm rot="16200000">
            <a:off x="6942138" y="4501833"/>
            <a:ext cx="1035685" cy="3200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85" name="_s70685"/>
          <p:cNvCxnSpPr>
            <a:stCxn id="70763" idx="0"/>
            <a:endCxn id="70728" idx="2"/>
          </p:cNvCxnSpPr>
          <p:nvPr/>
        </p:nvCxnSpPr>
        <p:spPr>
          <a:xfrm rot="16200000" flipV="1">
            <a:off x="6364288" y="4502468"/>
            <a:ext cx="1035685" cy="3187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86" name="_s70686"/>
          <p:cNvCxnSpPr>
            <a:stCxn id="70762" idx="0"/>
            <a:endCxn id="70728" idx="2"/>
          </p:cNvCxnSpPr>
          <p:nvPr/>
        </p:nvCxnSpPr>
        <p:spPr>
          <a:xfrm rot="16200000">
            <a:off x="6204585" y="4661535"/>
            <a:ext cx="1035685" cy="63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87" name="_s70687"/>
          <p:cNvCxnSpPr>
            <a:stCxn id="70761" idx="0"/>
            <a:endCxn id="70728" idx="2"/>
          </p:cNvCxnSpPr>
          <p:nvPr/>
        </p:nvCxnSpPr>
        <p:spPr>
          <a:xfrm rot="16200000">
            <a:off x="6044883" y="4501833"/>
            <a:ext cx="1035685" cy="3200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93" name="_s70693"/>
          <p:cNvCxnSpPr>
            <a:stCxn id="70755" idx="0"/>
            <a:endCxn id="70736" idx="2"/>
          </p:cNvCxnSpPr>
          <p:nvPr/>
        </p:nvCxnSpPr>
        <p:spPr>
          <a:xfrm rot="16200000" flipV="1">
            <a:off x="5466398" y="4501833"/>
            <a:ext cx="1035685" cy="3200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94" name="_s70694"/>
          <p:cNvCxnSpPr>
            <a:stCxn id="70754" idx="0"/>
            <a:endCxn id="70736" idx="2"/>
          </p:cNvCxnSpPr>
          <p:nvPr/>
        </p:nvCxnSpPr>
        <p:spPr>
          <a:xfrm rot="16200000" flipV="1">
            <a:off x="5306695" y="4661535"/>
            <a:ext cx="1035685" cy="63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95" name="_s70695"/>
          <p:cNvCxnSpPr>
            <a:stCxn id="70753" idx="0"/>
            <a:endCxn id="70736" idx="2"/>
          </p:cNvCxnSpPr>
          <p:nvPr/>
        </p:nvCxnSpPr>
        <p:spPr>
          <a:xfrm rot="16200000">
            <a:off x="5146993" y="4502468"/>
            <a:ext cx="1035685" cy="3187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97" name="_s70697"/>
          <p:cNvCxnSpPr>
            <a:stCxn id="70751" idx="0"/>
            <a:endCxn id="70734" idx="2"/>
          </p:cNvCxnSpPr>
          <p:nvPr/>
        </p:nvCxnSpPr>
        <p:spPr>
          <a:xfrm rot="16200000" flipV="1">
            <a:off x="3677285" y="4498975"/>
            <a:ext cx="1026160" cy="3187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98" name="_s70698"/>
          <p:cNvCxnSpPr>
            <a:stCxn id="70750" idx="0"/>
            <a:endCxn id="70734" idx="2"/>
          </p:cNvCxnSpPr>
          <p:nvPr/>
        </p:nvCxnSpPr>
        <p:spPr>
          <a:xfrm rot="16200000">
            <a:off x="3517583" y="4658043"/>
            <a:ext cx="1026160" cy="635"/>
          </a:xfrm>
          <a:prstGeom prst="bentConnector3">
            <a:avLst>
              <a:gd name="adj1" fmla="val 50031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99" name="_s70699"/>
          <p:cNvCxnSpPr>
            <a:stCxn id="70749" idx="0"/>
            <a:endCxn id="70734" idx="2"/>
          </p:cNvCxnSpPr>
          <p:nvPr/>
        </p:nvCxnSpPr>
        <p:spPr>
          <a:xfrm rot="16200000">
            <a:off x="3353753" y="4502468"/>
            <a:ext cx="1034415" cy="3200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03" name="_s70703"/>
          <p:cNvCxnSpPr>
            <a:stCxn id="70745" idx="0"/>
            <a:endCxn id="70731" idx="2"/>
          </p:cNvCxnSpPr>
          <p:nvPr/>
        </p:nvCxnSpPr>
        <p:spPr>
          <a:xfrm rot="16200000">
            <a:off x="1549083" y="4501833"/>
            <a:ext cx="1035685" cy="3200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09" name="_s70709"/>
          <p:cNvCxnSpPr>
            <a:stCxn id="70739" idx="0"/>
            <a:endCxn id="70727" idx="2"/>
          </p:cNvCxnSpPr>
          <p:nvPr/>
        </p:nvCxnSpPr>
        <p:spPr>
          <a:xfrm rot="16200000" flipV="1">
            <a:off x="7714298" y="2789873"/>
            <a:ext cx="702945" cy="8915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10" name="_s70710"/>
          <p:cNvCxnSpPr>
            <a:stCxn id="70738" idx="0"/>
            <a:endCxn id="70727" idx="2"/>
          </p:cNvCxnSpPr>
          <p:nvPr/>
        </p:nvCxnSpPr>
        <p:spPr>
          <a:xfrm rot="16200000">
            <a:off x="7268528" y="3235643"/>
            <a:ext cx="702945" cy="3175"/>
          </a:xfrm>
          <a:prstGeom prst="bentConnector2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12" name="_s70712"/>
          <p:cNvCxnSpPr>
            <a:stCxn id="70736" idx="0"/>
            <a:endCxn id="70726" idx="2"/>
          </p:cNvCxnSpPr>
          <p:nvPr/>
        </p:nvCxnSpPr>
        <p:spPr>
          <a:xfrm rot="16200000" flipV="1">
            <a:off x="5024755" y="2787650"/>
            <a:ext cx="702945" cy="895985"/>
          </a:xfrm>
          <a:prstGeom prst="bentConnector3">
            <a:avLst>
              <a:gd name="adj1" fmla="val 49955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13" name="_s70713"/>
          <p:cNvCxnSpPr>
            <a:stCxn id="70735" idx="0"/>
            <a:endCxn id="70726" idx="2"/>
          </p:cNvCxnSpPr>
          <p:nvPr/>
        </p:nvCxnSpPr>
        <p:spPr>
          <a:xfrm rot="16200000">
            <a:off x="4576128" y="3235008"/>
            <a:ext cx="702945" cy="12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14" name="_s70714"/>
          <p:cNvCxnSpPr>
            <a:stCxn id="70734" idx="0"/>
            <a:endCxn id="70726" idx="2"/>
          </p:cNvCxnSpPr>
          <p:nvPr/>
        </p:nvCxnSpPr>
        <p:spPr>
          <a:xfrm rot="16200000">
            <a:off x="4127500" y="2787650"/>
            <a:ext cx="704215" cy="897255"/>
          </a:xfrm>
          <a:prstGeom prst="bentConnector3">
            <a:avLst>
              <a:gd name="adj1" fmla="val 49955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16" name="_s70716"/>
          <p:cNvCxnSpPr>
            <a:stCxn id="70732" idx="0"/>
            <a:endCxn id="70725" idx="2"/>
          </p:cNvCxnSpPr>
          <p:nvPr/>
        </p:nvCxnSpPr>
        <p:spPr>
          <a:xfrm rot="16200000" flipV="1">
            <a:off x="2324735" y="2787015"/>
            <a:ext cx="701040" cy="89916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17" name="_s70717"/>
          <p:cNvCxnSpPr>
            <a:stCxn id="70731" idx="0"/>
            <a:endCxn id="70725" idx="2"/>
          </p:cNvCxnSpPr>
          <p:nvPr/>
        </p:nvCxnSpPr>
        <p:spPr>
          <a:xfrm rot="16200000" flipV="1">
            <a:off x="1875790" y="3235960"/>
            <a:ext cx="701040" cy="12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18" name="_s70718"/>
          <p:cNvCxnSpPr>
            <a:stCxn id="70730" idx="0"/>
            <a:endCxn id="70725" idx="2"/>
          </p:cNvCxnSpPr>
          <p:nvPr/>
        </p:nvCxnSpPr>
        <p:spPr>
          <a:xfrm rot="16200000">
            <a:off x="1425893" y="2788603"/>
            <a:ext cx="702310" cy="897255"/>
          </a:xfrm>
          <a:prstGeom prst="bentConnector3">
            <a:avLst>
              <a:gd name="adj1" fmla="val 50045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20" name="_s70720"/>
          <p:cNvCxnSpPr>
            <a:stCxn id="70728" idx="0"/>
            <a:endCxn id="70727" idx="2"/>
          </p:cNvCxnSpPr>
          <p:nvPr/>
        </p:nvCxnSpPr>
        <p:spPr>
          <a:xfrm rot="16200000">
            <a:off x="6819900" y="2787015"/>
            <a:ext cx="702945" cy="897255"/>
          </a:xfrm>
          <a:prstGeom prst="bentConnector3">
            <a:avLst>
              <a:gd name="adj1" fmla="val 49955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21" name="_s70721"/>
          <p:cNvCxnSpPr>
            <a:stCxn id="70727" idx="0"/>
            <a:endCxn id="70724" idx="2"/>
          </p:cNvCxnSpPr>
          <p:nvPr/>
        </p:nvCxnSpPr>
        <p:spPr>
          <a:xfrm rot="16200000" flipV="1">
            <a:off x="6034405" y="739775"/>
            <a:ext cx="478155" cy="2693035"/>
          </a:xfrm>
          <a:prstGeom prst="bentConnector3">
            <a:avLst>
              <a:gd name="adj1" fmla="val 49934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22" name="_s70722"/>
          <p:cNvCxnSpPr>
            <a:stCxn id="70726" idx="0"/>
            <a:endCxn id="70724" idx="2"/>
          </p:cNvCxnSpPr>
          <p:nvPr/>
        </p:nvCxnSpPr>
        <p:spPr>
          <a:xfrm rot="16200000" flipV="1">
            <a:off x="4688523" y="2085658"/>
            <a:ext cx="478155" cy="12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23" name="_s70723"/>
          <p:cNvCxnSpPr>
            <a:stCxn id="70725" idx="0"/>
            <a:endCxn id="70724" idx="2"/>
          </p:cNvCxnSpPr>
          <p:nvPr/>
        </p:nvCxnSpPr>
        <p:spPr>
          <a:xfrm rot="16200000">
            <a:off x="3336290" y="736600"/>
            <a:ext cx="480060" cy="270129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0724" name="_s70724"/>
          <p:cNvSpPr/>
          <p:nvPr/>
        </p:nvSpPr>
        <p:spPr>
          <a:xfrm>
            <a:off x="3843020" y="1290320"/>
            <a:ext cx="216725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zh-CN" sz="28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开始尝试</a:t>
            </a:r>
            <a:endParaRPr 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725" name="_s70725"/>
          <p:cNvSpPr/>
          <p:nvPr/>
        </p:nvSpPr>
        <p:spPr>
          <a:xfrm>
            <a:off x="2115820" y="2327275"/>
            <a:ext cx="219075" cy="55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0726" name="_s70726"/>
          <p:cNvSpPr/>
          <p:nvPr/>
        </p:nvSpPr>
        <p:spPr>
          <a:xfrm>
            <a:off x="4818380" y="2325370"/>
            <a:ext cx="219075" cy="55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0727" name="_s70727"/>
          <p:cNvSpPr/>
          <p:nvPr/>
        </p:nvSpPr>
        <p:spPr>
          <a:xfrm>
            <a:off x="7510145" y="2325370"/>
            <a:ext cx="219075" cy="55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0728" name="_s70728"/>
          <p:cNvSpPr/>
          <p:nvPr/>
        </p:nvSpPr>
        <p:spPr>
          <a:xfrm>
            <a:off x="6612890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0730" name="_s70730"/>
          <p:cNvSpPr/>
          <p:nvPr/>
        </p:nvSpPr>
        <p:spPr>
          <a:xfrm>
            <a:off x="1218565" y="358838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</a:p>
        </p:txBody>
      </p:sp>
      <p:sp>
        <p:nvSpPr>
          <p:cNvPr id="70731" name="_s70731"/>
          <p:cNvSpPr/>
          <p:nvPr/>
        </p:nvSpPr>
        <p:spPr>
          <a:xfrm>
            <a:off x="2117090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70732" name="_s70732"/>
          <p:cNvSpPr/>
          <p:nvPr/>
        </p:nvSpPr>
        <p:spPr>
          <a:xfrm>
            <a:off x="3014980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0734" name="_s70734"/>
          <p:cNvSpPr/>
          <p:nvPr/>
        </p:nvSpPr>
        <p:spPr>
          <a:xfrm>
            <a:off x="3921125" y="358838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4197" tIns="7099" rIns="14197" bIns="7099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</a:p>
        </p:txBody>
      </p:sp>
      <p:sp>
        <p:nvSpPr>
          <p:cNvPr id="70735" name="_s70735"/>
          <p:cNvSpPr/>
          <p:nvPr/>
        </p:nvSpPr>
        <p:spPr>
          <a:xfrm>
            <a:off x="4817110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70736" name="_s70736"/>
          <p:cNvSpPr/>
          <p:nvPr/>
        </p:nvSpPr>
        <p:spPr>
          <a:xfrm>
            <a:off x="5714365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4197" tIns="7099" rIns="14197" bIns="7099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  <p:sp>
        <p:nvSpPr>
          <p:cNvPr id="70738" name="_s70738"/>
          <p:cNvSpPr/>
          <p:nvPr/>
        </p:nvSpPr>
        <p:spPr>
          <a:xfrm>
            <a:off x="7510145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4197" tIns="7099" rIns="14197" bIns="7099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70739" name="_s70739"/>
          <p:cNvSpPr/>
          <p:nvPr/>
        </p:nvSpPr>
        <p:spPr>
          <a:xfrm>
            <a:off x="8401685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  <p:sp>
        <p:nvSpPr>
          <p:cNvPr id="70745" name="_s70745"/>
          <p:cNvSpPr/>
          <p:nvPr/>
        </p:nvSpPr>
        <p:spPr>
          <a:xfrm>
            <a:off x="1797685" y="517969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0746" name="_s70746"/>
          <p:cNvSpPr/>
          <p:nvPr/>
        </p:nvSpPr>
        <p:spPr>
          <a:xfrm>
            <a:off x="2117090" y="517969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0747" name="_s70747"/>
          <p:cNvSpPr/>
          <p:nvPr/>
        </p:nvSpPr>
        <p:spPr>
          <a:xfrm>
            <a:off x="2436495" y="517969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  <p:sp>
        <p:nvSpPr>
          <p:cNvPr id="70749" name="_s70749"/>
          <p:cNvSpPr/>
          <p:nvPr/>
        </p:nvSpPr>
        <p:spPr>
          <a:xfrm>
            <a:off x="3601720" y="517969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0750" name="_s70750"/>
          <p:cNvSpPr/>
          <p:nvPr/>
        </p:nvSpPr>
        <p:spPr>
          <a:xfrm>
            <a:off x="3921125" y="5171440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0397" tIns="15198" rIns="30397" bIns="1519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70751" name="_s70751"/>
          <p:cNvSpPr/>
          <p:nvPr/>
        </p:nvSpPr>
        <p:spPr>
          <a:xfrm>
            <a:off x="4240530" y="5171440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  <p:sp>
        <p:nvSpPr>
          <p:cNvPr id="70753" name="_s70753"/>
          <p:cNvSpPr/>
          <p:nvPr/>
        </p:nvSpPr>
        <p:spPr>
          <a:xfrm>
            <a:off x="5396230" y="517969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55375" tIns="27687" rIns="55375" bIns="27687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0754" name="_s70754"/>
          <p:cNvSpPr/>
          <p:nvPr/>
        </p:nvSpPr>
        <p:spPr>
          <a:xfrm>
            <a:off x="5715635" y="517969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55375" tIns="27687" rIns="55375" bIns="27687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0755" name="_s70755"/>
          <p:cNvSpPr/>
          <p:nvPr/>
        </p:nvSpPr>
        <p:spPr>
          <a:xfrm>
            <a:off x="6035040" y="517969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55375" tIns="27687" rIns="55375" bIns="27687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0761" name="_s70761"/>
          <p:cNvSpPr/>
          <p:nvPr/>
        </p:nvSpPr>
        <p:spPr>
          <a:xfrm>
            <a:off x="6293485" y="517969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55934" tIns="27966" rIns="55934" bIns="27966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0762" name="_s70762"/>
          <p:cNvSpPr/>
          <p:nvPr/>
        </p:nvSpPr>
        <p:spPr>
          <a:xfrm>
            <a:off x="6612890" y="517969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70763" name="_s70763"/>
          <p:cNvSpPr/>
          <p:nvPr/>
        </p:nvSpPr>
        <p:spPr>
          <a:xfrm>
            <a:off x="6932295" y="517969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60797" tIns="30399" rIns="60797" bIns="30399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0765" name="_s70765"/>
          <p:cNvSpPr/>
          <p:nvPr/>
        </p:nvSpPr>
        <p:spPr>
          <a:xfrm>
            <a:off x="7190740" y="5179695"/>
            <a:ext cx="218440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</a:p>
        </p:txBody>
      </p:sp>
      <p:sp>
        <p:nvSpPr>
          <p:cNvPr id="70766" name="_s70766"/>
          <p:cNvSpPr/>
          <p:nvPr/>
        </p:nvSpPr>
        <p:spPr>
          <a:xfrm>
            <a:off x="7510780" y="5179695"/>
            <a:ext cx="218440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0397" tIns="15198" rIns="30397" bIns="1519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70767" name="_s70767"/>
          <p:cNvSpPr/>
          <p:nvPr/>
        </p:nvSpPr>
        <p:spPr>
          <a:xfrm>
            <a:off x="7830820" y="5179695"/>
            <a:ext cx="218440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67486" tIns="33743" rIns="67486" bIns="33743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0781" name="_s70781"/>
          <p:cNvSpPr/>
          <p:nvPr/>
        </p:nvSpPr>
        <p:spPr>
          <a:xfrm>
            <a:off x="2694940" y="5179695"/>
            <a:ext cx="218440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78758" tIns="39379" rIns="78758" bIns="39379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0782" name="_s70782"/>
          <p:cNvSpPr/>
          <p:nvPr/>
        </p:nvSpPr>
        <p:spPr>
          <a:xfrm>
            <a:off x="3014980" y="5179695"/>
            <a:ext cx="218440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70783" name="_s70783"/>
          <p:cNvSpPr/>
          <p:nvPr/>
        </p:nvSpPr>
        <p:spPr>
          <a:xfrm>
            <a:off x="3335020" y="5179695"/>
            <a:ext cx="218440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78758" tIns="39379" rIns="78758" bIns="39379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4" name="_s70703"/>
          <p:cNvCxnSpPr>
            <a:stCxn id="70746" idx="0"/>
            <a:endCxn id="70731" idx="2"/>
          </p:cNvCxnSpPr>
          <p:nvPr/>
        </p:nvCxnSpPr>
        <p:spPr>
          <a:xfrm rot="16200000">
            <a:off x="1708785" y="4661535"/>
            <a:ext cx="1035685" cy="63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" name="_s70703"/>
          <p:cNvCxnSpPr>
            <a:stCxn id="70747" idx="0"/>
            <a:endCxn id="70731" idx="2"/>
          </p:cNvCxnSpPr>
          <p:nvPr/>
        </p:nvCxnSpPr>
        <p:spPr>
          <a:xfrm rot="16200000" flipV="1">
            <a:off x="1868488" y="4502468"/>
            <a:ext cx="1035685" cy="3187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" name="_s70703"/>
          <p:cNvCxnSpPr>
            <a:stCxn id="12" idx="0"/>
            <a:endCxn id="70730" idx="2"/>
          </p:cNvCxnSpPr>
          <p:nvPr/>
        </p:nvCxnSpPr>
        <p:spPr>
          <a:xfrm rot="16200000">
            <a:off x="651828" y="4503103"/>
            <a:ext cx="1034415" cy="3187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_s70745"/>
          <p:cNvSpPr/>
          <p:nvPr/>
        </p:nvSpPr>
        <p:spPr>
          <a:xfrm>
            <a:off x="900430" y="517969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3" name="_s70746"/>
          <p:cNvSpPr/>
          <p:nvPr/>
        </p:nvSpPr>
        <p:spPr>
          <a:xfrm>
            <a:off x="1219835" y="517969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4" name="_s70747"/>
          <p:cNvSpPr/>
          <p:nvPr/>
        </p:nvSpPr>
        <p:spPr>
          <a:xfrm>
            <a:off x="1539240" y="517969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  <p:cxnSp>
        <p:nvCxnSpPr>
          <p:cNvPr id="15" name="_s70703"/>
          <p:cNvCxnSpPr>
            <a:stCxn id="13" idx="0"/>
            <a:endCxn id="70730" idx="2"/>
          </p:cNvCxnSpPr>
          <p:nvPr/>
        </p:nvCxnSpPr>
        <p:spPr>
          <a:xfrm rot="16200000" flipV="1">
            <a:off x="811530" y="4662170"/>
            <a:ext cx="1034415" cy="63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_s70703"/>
          <p:cNvCxnSpPr>
            <a:stCxn id="14" idx="0"/>
            <a:endCxn id="70730" idx="2"/>
          </p:cNvCxnSpPr>
          <p:nvPr/>
        </p:nvCxnSpPr>
        <p:spPr>
          <a:xfrm rot="16200000" flipV="1">
            <a:off x="971233" y="4502468"/>
            <a:ext cx="1034415" cy="3200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" name="_s70697"/>
          <p:cNvCxnSpPr>
            <a:stCxn id="22" idx="0"/>
            <a:endCxn id="70735" idx="2"/>
          </p:cNvCxnSpPr>
          <p:nvPr/>
        </p:nvCxnSpPr>
        <p:spPr>
          <a:xfrm rot="16200000" flipV="1">
            <a:off x="4569143" y="4501833"/>
            <a:ext cx="1035685" cy="3200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" name="_s70698"/>
          <p:cNvCxnSpPr>
            <a:stCxn id="21" idx="0"/>
            <a:endCxn id="70735" idx="2"/>
          </p:cNvCxnSpPr>
          <p:nvPr/>
        </p:nvCxnSpPr>
        <p:spPr>
          <a:xfrm rot="16200000" flipV="1">
            <a:off x="4409440" y="4661535"/>
            <a:ext cx="1035685" cy="63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_s70699"/>
          <p:cNvCxnSpPr>
            <a:stCxn id="20" idx="0"/>
            <a:endCxn id="70735" idx="2"/>
          </p:cNvCxnSpPr>
          <p:nvPr/>
        </p:nvCxnSpPr>
        <p:spPr>
          <a:xfrm rot="16200000">
            <a:off x="4249738" y="4502468"/>
            <a:ext cx="1035685" cy="3187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_s70749"/>
          <p:cNvSpPr/>
          <p:nvPr/>
        </p:nvSpPr>
        <p:spPr>
          <a:xfrm>
            <a:off x="4498975" y="517969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" name="_s70750"/>
          <p:cNvSpPr/>
          <p:nvPr/>
        </p:nvSpPr>
        <p:spPr>
          <a:xfrm>
            <a:off x="4818380" y="517969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0397" tIns="15198" rIns="30397" bIns="1519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22" name="_s70751"/>
          <p:cNvSpPr/>
          <p:nvPr/>
        </p:nvSpPr>
        <p:spPr>
          <a:xfrm>
            <a:off x="5137785" y="517969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  <p:cxnSp>
        <p:nvCxnSpPr>
          <p:cNvPr id="23" name="_s70681"/>
          <p:cNvCxnSpPr>
            <a:stCxn id="28" idx="0"/>
            <a:endCxn id="70739" idx="2"/>
          </p:cNvCxnSpPr>
          <p:nvPr/>
        </p:nvCxnSpPr>
        <p:spPr>
          <a:xfrm rot="16200000" flipV="1">
            <a:off x="8153718" y="4501833"/>
            <a:ext cx="1035685" cy="3200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" name="_s70682"/>
          <p:cNvCxnSpPr>
            <a:stCxn id="27" idx="0"/>
            <a:endCxn id="70739" idx="2"/>
          </p:cNvCxnSpPr>
          <p:nvPr/>
        </p:nvCxnSpPr>
        <p:spPr>
          <a:xfrm rot="16200000">
            <a:off x="7993698" y="4661853"/>
            <a:ext cx="1035685" cy="3175"/>
          </a:xfrm>
          <a:prstGeom prst="bentConnector2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" name="_s70683"/>
          <p:cNvCxnSpPr>
            <a:stCxn id="26" idx="0"/>
            <a:endCxn id="70739" idx="2"/>
          </p:cNvCxnSpPr>
          <p:nvPr/>
        </p:nvCxnSpPr>
        <p:spPr>
          <a:xfrm rot="16200000">
            <a:off x="7833678" y="4501833"/>
            <a:ext cx="1035685" cy="3200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6" name="_s70765"/>
          <p:cNvSpPr/>
          <p:nvPr/>
        </p:nvSpPr>
        <p:spPr>
          <a:xfrm>
            <a:off x="8082280" y="5179695"/>
            <a:ext cx="218440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</a:p>
        </p:txBody>
      </p:sp>
      <p:sp>
        <p:nvSpPr>
          <p:cNvPr id="27" name="_s70766"/>
          <p:cNvSpPr/>
          <p:nvPr/>
        </p:nvSpPr>
        <p:spPr>
          <a:xfrm>
            <a:off x="8402320" y="5179695"/>
            <a:ext cx="218440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0397" tIns="15198" rIns="30397" bIns="1519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28" name="_s70767"/>
          <p:cNvSpPr/>
          <p:nvPr/>
        </p:nvSpPr>
        <p:spPr>
          <a:xfrm>
            <a:off x="8722360" y="5179695"/>
            <a:ext cx="218440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67486" tIns="33743" rIns="67486" bIns="33743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050" y="2213610"/>
            <a:ext cx="82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050" y="3682365"/>
            <a:ext cx="82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050" y="5265420"/>
            <a:ext cx="82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位</a:t>
            </a: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  <a:t>11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7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7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7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7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7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7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7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7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7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0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0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0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0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0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0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0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20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20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0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20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0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2000"/>
                                        <p:tgtEl>
                                          <p:spTgt spid="7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2000"/>
                                        <p:tgtEl>
                                          <p:spTgt spid="7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2000"/>
                                        <p:tgtEl>
                                          <p:spTgt spid="7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2000"/>
                                        <p:tgtEl>
                                          <p:spTgt spid="7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2000"/>
                                        <p:tgtEl>
                                          <p:spTgt spid="7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2000"/>
                                        <p:tgtEl>
                                          <p:spTgt spid="7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000"/>
                                        <p:tgtEl>
                                          <p:spTgt spid="7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2000"/>
                                        <p:tgtEl>
                                          <p:spTgt spid="7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2000"/>
                                        <p:tgtEl>
                                          <p:spTgt spid="7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2000"/>
                                        <p:tgtEl>
                                          <p:spTgt spid="7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2000"/>
                                        <p:tgtEl>
                                          <p:spTgt spid="7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2000"/>
                                        <p:tgtEl>
                                          <p:spTgt spid="7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2000"/>
                                        <p:tgtEl>
                                          <p:spTgt spid="7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2000"/>
                                        <p:tgtEl>
                                          <p:spTgt spid="7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2000"/>
                                        <p:tgtEl>
                                          <p:spTgt spid="7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2000"/>
                                        <p:tgtEl>
                                          <p:spTgt spid="7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2000"/>
                                        <p:tgtEl>
                                          <p:spTgt spid="7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2000"/>
                                        <p:tgtEl>
                                          <p:spTgt spid="7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2000"/>
                                        <p:tgtEl>
                                          <p:spTgt spid="7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2000"/>
                                        <p:tgtEl>
                                          <p:spTgt spid="7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28" grpId="0" bldLvl="0" animBg="1"/>
      <p:bldP spid="70730" grpId="0" bldLvl="0" animBg="1"/>
      <p:bldP spid="70731" grpId="0" bldLvl="0" animBg="1"/>
      <p:bldP spid="70732" grpId="0" bldLvl="0" animBg="1"/>
      <p:bldP spid="70734" grpId="0" bldLvl="0" animBg="1"/>
      <p:bldP spid="70735" grpId="0" bldLvl="0" animBg="1"/>
      <p:bldP spid="70736" grpId="0" bldLvl="0" animBg="1"/>
      <p:bldP spid="70738" grpId="0" bldLvl="0" animBg="1"/>
      <p:bldP spid="70739" grpId="0" bldLvl="0" animBg="1"/>
      <p:bldP spid="70745" grpId="0" bldLvl="0" animBg="1"/>
      <p:bldP spid="70746" grpId="0" bldLvl="0" animBg="1"/>
      <p:bldP spid="70747" grpId="0" bldLvl="0" animBg="1"/>
      <p:bldP spid="70749" grpId="0" bldLvl="0" animBg="1"/>
      <p:bldP spid="70750" grpId="0" bldLvl="0" animBg="1"/>
      <p:bldP spid="70751" grpId="0" bldLvl="0" animBg="1"/>
      <p:bldP spid="70753" grpId="0" bldLvl="0" animBg="1"/>
      <p:bldP spid="70754" grpId="0" bldLvl="0" animBg="1"/>
      <p:bldP spid="70755" grpId="0" bldLvl="0" animBg="1"/>
      <p:bldP spid="70761" grpId="0" bldLvl="0" animBg="1"/>
      <p:bldP spid="70762" grpId="0" bldLvl="0" animBg="1"/>
      <p:bldP spid="70763" grpId="0" bldLvl="0" animBg="1"/>
      <p:bldP spid="70765" grpId="0" bldLvl="0" animBg="1"/>
      <p:bldP spid="70766" grpId="0" bldLvl="0" animBg="1"/>
      <p:bldP spid="70767" grpId="0" bldLvl="0" animBg="1"/>
      <p:bldP spid="70781" grpId="0" bldLvl="0" animBg="1"/>
      <p:bldP spid="70782" grpId="0" bldLvl="0" animBg="1"/>
      <p:bldP spid="70783" grpId="0" bldLvl="0" animBg="1"/>
      <p:bldP spid="12" grpId="0" bldLvl="0" animBg="1"/>
      <p:bldP spid="13" grpId="0" bldLvl="0" animBg="1"/>
      <p:bldP spid="14" grpId="0" bldLvl="0" animBg="1"/>
      <p:bldP spid="20" grpId="0" bldLvl="0" animBg="1"/>
      <p:bldP spid="21" grpId="0" bldLvl="0" animBg="1"/>
      <p:bldP spid="22" grpId="0" bldLvl="0" animBg="1"/>
      <p:bldP spid="26" grpId="0" bldLvl="0" animBg="1"/>
      <p:bldP spid="27" grpId="0" bldLvl="0" animBg="1"/>
      <p:bldP spid="28" grpId="0" bldLvl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031480" cy="824230"/>
          </a:xfrm>
        </p:spPr>
        <p:txBody>
          <a:bodyPr/>
          <a:lstStyle/>
          <a:p>
            <a:r>
              <a:rPr lang="zh-CN" altLang="en-US" smtClean="0">
                <a:sym typeface="+mn-ea"/>
              </a:rPr>
              <a:t>全排列解法</a:t>
            </a:r>
            <a:r>
              <a:rPr lang="en-US" altLang="zh-CN" smtClean="0">
                <a:sym typeface="+mn-ea"/>
              </a:rPr>
              <a:t>1</a:t>
            </a:r>
            <a:r>
              <a:rPr lang="zh-CN" altLang="en-US" smtClean="0">
                <a:sym typeface="+mn-ea"/>
              </a:rPr>
              <a:t>-</a:t>
            </a:r>
            <a:r>
              <a:rPr lang="en-US" altLang="zh-CN" smtClean="0">
                <a:sym typeface="+mn-ea"/>
              </a:rPr>
              <a:t>-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终点判断（例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n=3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</a:p>
        </p:txBody>
      </p:sp>
      <p:cxnSp>
        <p:nvCxnSpPr>
          <p:cNvPr id="70665" name="_s70665"/>
          <p:cNvCxnSpPr>
            <a:stCxn id="70783" idx="0"/>
            <a:endCxn id="70732" idx="2"/>
          </p:cNvCxnSpPr>
          <p:nvPr/>
        </p:nvCxnSpPr>
        <p:spPr>
          <a:xfrm rot="16200000" flipV="1">
            <a:off x="2766695" y="4502150"/>
            <a:ext cx="1035685" cy="31940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66" name="_s70666"/>
          <p:cNvCxnSpPr>
            <a:stCxn id="70782" idx="0"/>
            <a:endCxn id="70732" idx="2"/>
          </p:cNvCxnSpPr>
          <p:nvPr/>
        </p:nvCxnSpPr>
        <p:spPr>
          <a:xfrm rot="16200000">
            <a:off x="2606675" y="4661535"/>
            <a:ext cx="1035685" cy="63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67" name="_s70667"/>
          <p:cNvCxnSpPr>
            <a:stCxn id="70781" idx="0"/>
            <a:endCxn id="70732" idx="2"/>
          </p:cNvCxnSpPr>
          <p:nvPr/>
        </p:nvCxnSpPr>
        <p:spPr>
          <a:xfrm rot="16200000">
            <a:off x="2446655" y="4501515"/>
            <a:ext cx="1035685" cy="32067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81" name="_s70681"/>
          <p:cNvCxnSpPr>
            <a:stCxn id="70767" idx="0"/>
            <a:endCxn id="70738" idx="2"/>
          </p:cNvCxnSpPr>
          <p:nvPr/>
        </p:nvCxnSpPr>
        <p:spPr>
          <a:xfrm rot="16200000" flipV="1">
            <a:off x="7257415" y="4506595"/>
            <a:ext cx="1045210" cy="3200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82" name="_s70682"/>
          <p:cNvCxnSpPr>
            <a:stCxn id="70766" idx="0"/>
            <a:endCxn id="70738" idx="2"/>
          </p:cNvCxnSpPr>
          <p:nvPr/>
        </p:nvCxnSpPr>
        <p:spPr>
          <a:xfrm rot="16200000">
            <a:off x="7102158" y="4661853"/>
            <a:ext cx="1035685" cy="3175"/>
          </a:xfrm>
          <a:prstGeom prst="bentConnector2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83" name="_s70683"/>
          <p:cNvCxnSpPr>
            <a:stCxn id="70765" idx="0"/>
            <a:endCxn id="70738" idx="2"/>
          </p:cNvCxnSpPr>
          <p:nvPr/>
        </p:nvCxnSpPr>
        <p:spPr>
          <a:xfrm rot="16200000">
            <a:off x="6942138" y="4501833"/>
            <a:ext cx="1035685" cy="3200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85" name="_s70685"/>
          <p:cNvCxnSpPr>
            <a:stCxn id="70763" idx="0"/>
            <a:endCxn id="70728" idx="2"/>
          </p:cNvCxnSpPr>
          <p:nvPr/>
        </p:nvCxnSpPr>
        <p:spPr>
          <a:xfrm rot="16200000" flipV="1">
            <a:off x="6364288" y="4502468"/>
            <a:ext cx="1035685" cy="3187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86" name="_s70686"/>
          <p:cNvCxnSpPr>
            <a:stCxn id="70762" idx="0"/>
            <a:endCxn id="70728" idx="2"/>
          </p:cNvCxnSpPr>
          <p:nvPr/>
        </p:nvCxnSpPr>
        <p:spPr>
          <a:xfrm rot="16200000">
            <a:off x="6204585" y="4661535"/>
            <a:ext cx="1035685" cy="63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87" name="_s70687"/>
          <p:cNvCxnSpPr>
            <a:stCxn id="70761" idx="0"/>
            <a:endCxn id="70728" idx="2"/>
          </p:cNvCxnSpPr>
          <p:nvPr/>
        </p:nvCxnSpPr>
        <p:spPr>
          <a:xfrm rot="16200000">
            <a:off x="6044883" y="4501833"/>
            <a:ext cx="1035685" cy="3200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93" name="_s70693"/>
          <p:cNvCxnSpPr>
            <a:stCxn id="70755" idx="0"/>
            <a:endCxn id="70736" idx="2"/>
          </p:cNvCxnSpPr>
          <p:nvPr/>
        </p:nvCxnSpPr>
        <p:spPr>
          <a:xfrm rot="16200000" flipV="1">
            <a:off x="5466398" y="4501833"/>
            <a:ext cx="1035685" cy="3200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94" name="_s70694"/>
          <p:cNvCxnSpPr>
            <a:stCxn id="70754" idx="0"/>
            <a:endCxn id="70736" idx="2"/>
          </p:cNvCxnSpPr>
          <p:nvPr/>
        </p:nvCxnSpPr>
        <p:spPr>
          <a:xfrm rot="16200000" flipV="1">
            <a:off x="5306695" y="4661535"/>
            <a:ext cx="1035685" cy="63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95" name="_s70695"/>
          <p:cNvCxnSpPr>
            <a:stCxn id="70753" idx="0"/>
            <a:endCxn id="70736" idx="2"/>
          </p:cNvCxnSpPr>
          <p:nvPr/>
        </p:nvCxnSpPr>
        <p:spPr>
          <a:xfrm rot="16200000">
            <a:off x="5146993" y="4502468"/>
            <a:ext cx="1035685" cy="3187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97" name="_s70697"/>
          <p:cNvCxnSpPr>
            <a:stCxn id="70751" idx="0"/>
            <a:endCxn id="70734" idx="2"/>
          </p:cNvCxnSpPr>
          <p:nvPr/>
        </p:nvCxnSpPr>
        <p:spPr>
          <a:xfrm rot="16200000" flipV="1">
            <a:off x="3677285" y="4498975"/>
            <a:ext cx="1026160" cy="3187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98" name="_s70698"/>
          <p:cNvCxnSpPr>
            <a:stCxn id="70750" idx="0"/>
            <a:endCxn id="70734" idx="2"/>
          </p:cNvCxnSpPr>
          <p:nvPr/>
        </p:nvCxnSpPr>
        <p:spPr>
          <a:xfrm rot="16200000">
            <a:off x="3517583" y="4658043"/>
            <a:ext cx="1026160" cy="635"/>
          </a:xfrm>
          <a:prstGeom prst="bentConnector3">
            <a:avLst>
              <a:gd name="adj1" fmla="val 50031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99" name="_s70699"/>
          <p:cNvCxnSpPr>
            <a:stCxn id="70749" idx="0"/>
            <a:endCxn id="70734" idx="2"/>
          </p:cNvCxnSpPr>
          <p:nvPr/>
        </p:nvCxnSpPr>
        <p:spPr>
          <a:xfrm rot="16200000">
            <a:off x="3353753" y="4502468"/>
            <a:ext cx="1034415" cy="3200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03" name="_s70703"/>
          <p:cNvCxnSpPr>
            <a:stCxn id="70745" idx="0"/>
            <a:endCxn id="70731" idx="2"/>
          </p:cNvCxnSpPr>
          <p:nvPr/>
        </p:nvCxnSpPr>
        <p:spPr>
          <a:xfrm rot="16200000">
            <a:off x="1549083" y="4501833"/>
            <a:ext cx="1035685" cy="3200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09" name="_s70709"/>
          <p:cNvCxnSpPr>
            <a:stCxn id="70739" idx="0"/>
            <a:endCxn id="70727" idx="2"/>
          </p:cNvCxnSpPr>
          <p:nvPr/>
        </p:nvCxnSpPr>
        <p:spPr>
          <a:xfrm rot="16200000" flipV="1">
            <a:off x="7714298" y="2789873"/>
            <a:ext cx="702945" cy="8915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10" name="_s70710"/>
          <p:cNvCxnSpPr>
            <a:stCxn id="70738" idx="0"/>
            <a:endCxn id="70727" idx="2"/>
          </p:cNvCxnSpPr>
          <p:nvPr/>
        </p:nvCxnSpPr>
        <p:spPr>
          <a:xfrm rot="16200000">
            <a:off x="7268528" y="3235643"/>
            <a:ext cx="702945" cy="3175"/>
          </a:xfrm>
          <a:prstGeom prst="bentConnector2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12" name="_s70712"/>
          <p:cNvCxnSpPr>
            <a:stCxn id="70736" idx="0"/>
            <a:endCxn id="70726" idx="2"/>
          </p:cNvCxnSpPr>
          <p:nvPr/>
        </p:nvCxnSpPr>
        <p:spPr>
          <a:xfrm rot="16200000" flipV="1">
            <a:off x="5024755" y="2787650"/>
            <a:ext cx="702945" cy="895985"/>
          </a:xfrm>
          <a:prstGeom prst="bentConnector3">
            <a:avLst>
              <a:gd name="adj1" fmla="val 49955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13" name="_s70713"/>
          <p:cNvCxnSpPr>
            <a:stCxn id="70735" idx="0"/>
            <a:endCxn id="70726" idx="2"/>
          </p:cNvCxnSpPr>
          <p:nvPr/>
        </p:nvCxnSpPr>
        <p:spPr>
          <a:xfrm rot="16200000">
            <a:off x="4576128" y="3235008"/>
            <a:ext cx="702945" cy="12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14" name="_s70714"/>
          <p:cNvCxnSpPr>
            <a:stCxn id="70734" idx="0"/>
            <a:endCxn id="70726" idx="2"/>
          </p:cNvCxnSpPr>
          <p:nvPr/>
        </p:nvCxnSpPr>
        <p:spPr>
          <a:xfrm rot="16200000">
            <a:off x="4127500" y="2787650"/>
            <a:ext cx="704215" cy="897255"/>
          </a:xfrm>
          <a:prstGeom prst="bentConnector3">
            <a:avLst>
              <a:gd name="adj1" fmla="val 49955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16" name="_s70716"/>
          <p:cNvCxnSpPr>
            <a:stCxn id="70732" idx="0"/>
            <a:endCxn id="70725" idx="2"/>
          </p:cNvCxnSpPr>
          <p:nvPr/>
        </p:nvCxnSpPr>
        <p:spPr>
          <a:xfrm rot="16200000" flipV="1">
            <a:off x="2324735" y="2787015"/>
            <a:ext cx="701040" cy="89916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17" name="_s70717"/>
          <p:cNvCxnSpPr>
            <a:stCxn id="70731" idx="0"/>
            <a:endCxn id="70725" idx="2"/>
          </p:cNvCxnSpPr>
          <p:nvPr/>
        </p:nvCxnSpPr>
        <p:spPr>
          <a:xfrm rot="16200000" flipV="1">
            <a:off x="1875790" y="3235960"/>
            <a:ext cx="701040" cy="12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18" name="_s70718"/>
          <p:cNvCxnSpPr>
            <a:stCxn id="70730" idx="0"/>
            <a:endCxn id="70725" idx="2"/>
          </p:cNvCxnSpPr>
          <p:nvPr/>
        </p:nvCxnSpPr>
        <p:spPr>
          <a:xfrm rot="16200000">
            <a:off x="1425893" y="2788603"/>
            <a:ext cx="702310" cy="897255"/>
          </a:xfrm>
          <a:prstGeom prst="bentConnector3">
            <a:avLst>
              <a:gd name="adj1" fmla="val 50045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20" name="_s70720"/>
          <p:cNvCxnSpPr>
            <a:stCxn id="70728" idx="0"/>
            <a:endCxn id="70727" idx="2"/>
          </p:cNvCxnSpPr>
          <p:nvPr/>
        </p:nvCxnSpPr>
        <p:spPr>
          <a:xfrm rot="16200000">
            <a:off x="6819900" y="2787015"/>
            <a:ext cx="702945" cy="897255"/>
          </a:xfrm>
          <a:prstGeom prst="bentConnector3">
            <a:avLst>
              <a:gd name="adj1" fmla="val 49955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21" name="_s70721"/>
          <p:cNvCxnSpPr>
            <a:stCxn id="70727" idx="0"/>
            <a:endCxn id="70724" idx="2"/>
          </p:cNvCxnSpPr>
          <p:nvPr/>
        </p:nvCxnSpPr>
        <p:spPr>
          <a:xfrm rot="16200000" flipV="1">
            <a:off x="6034405" y="739775"/>
            <a:ext cx="478155" cy="2693035"/>
          </a:xfrm>
          <a:prstGeom prst="bentConnector3">
            <a:avLst>
              <a:gd name="adj1" fmla="val 49934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22" name="_s70722"/>
          <p:cNvCxnSpPr>
            <a:stCxn id="70726" idx="0"/>
            <a:endCxn id="70724" idx="2"/>
          </p:cNvCxnSpPr>
          <p:nvPr/>
        </p:nvCxnSpPr>
        <p:spPr>
          <a:xfrm rot="16200000" flipV="1">
            <a:off x="4688523" y="2085658"/>
            <a:ext cx="478155" cy="12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723" name="_s70723"/>
          <p:cNvCxnSpPr>
            <a:stCxn id="70725" idx="0"/>
            <a:endCxn id="70724" idx="2"/>
          </p:cNvCxnSpPr>
          <p:nvPr/>
        </p:nvCxnSpPr>
        <p:spPr>
          <a:xfrm rot="16200000">
            <a:off x="3336290" y="736600"/>
            <a:ext cx="480060" cy="270129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0724" name="_s70724"/>
          <p:cNvSpPr/>
          <p:nvPr/>
        </p:nvSpPr>
        <p:spPr>
          <a:xfrm>
            <a:off x="3843020" y="1290320"/>
            <a:ext cx="216725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zh-CN" sz="2800" b="1">
                <a:latin typeface="Arial" panose="020B0604020202020204" pitchFamily="34" charset="0"/>
                <a:ea typeface="宋体" panose="02010600030101010101" pitchFamily="2" charset="-122"/>
              </a:rPr>
              <a:t>开始尝试</a:t>
            </a:r>
          </a:p>
        </p:txBody>
      </p:sp>
      <p:sp>
        <p:nvSpPr>
          <p:cNvPr id="70725" name="_s70725"/>
          <p:cNvSpPr/>
          <p:nvPr/>
        </p:nvSpPr>
        <p:spPr>
          <a:xfrm>
            <a:off x="2115820" y="2327275"/>
            <a:ext cx="219075" cy="55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0726" name="_s70726"/>
          <p:cNvSpPr/>
          <p:nvPr/>
        </p:nvSpPr>
        <p:spPr>
          <a:xfrm>
            <a:off x="4818380" y="2325370"/>
            <a:ext cx="219075" cy="55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0727" name="_s70727"/>
          <p:cNvSpPr/>
          <p:nvPr/>
        </p:nvSpPr>
        <p:spPr>
          <a:xfrm>
            <a:off x="7510145" y="2325370"/>
            <a:ext cx="219075" cy="55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0728" name="_s70728"/>
          <p:cNvSpPr/>
          <p:nvPr/>
        </p:nvSpPr>
        <p:spPr>
          <a:xfrm>
            <a:off x="6612890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0730" name="_s70730"/>
          <p:cNvSpPr/>
          <p:nvPr/>
        </p:nvSpPr>
        <p:spPr>
          <a:xfrm>
            <a:off x="1218565" y="358838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</a:p>
        </p:txBody>
      </p:sp>
      <p:sp>
        <p:nvSpPr>
          <p:cNvPr id="70731" name="_s70731"/>
          <p:cNvSpPr/>
          <p:nvPr/>
        </p:nvSpPr>
        <p:spPr>
          <a:xfrm>
            <a:off x="2117090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70732" name="_s70732"/>
          <p:cNvSpPr/>
          <p:nvPr/>
        </p:nvSpPr>
        <p:spPr>
          <a:xfrm>
            <a:off x="3014980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0734" name="_s70734"/>
          <p:cNvSpPr/>
          <p:nvPr/>
        </p:nvSpPr>
        <p:spPr>
          <a:xfrm>
            <a:off x="3921125" y="358838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4197" tIns="7099" rIns="14197" bIns="7099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</a:p>
        </p:txBody>
      </p:sp>
      <p:sp>
        <p:nvSpPr>
          <p:cNvPr id="70735" name="_s70735"/>
          <p:cNvSpPr/>
          <p:nvPr/>
        </p:nvSpPr>
        <p:spPr>
          <a:xfrm>
            <a:off x="4817110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70736" name="_s70736"/>
          <p:cNvSpPr/>
          <p:nvPr/>
        </p:nvSpPr>
        <p:spPr>
          <a:xfrm>
            <a:off x="5714365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4197" tIns="7099" rIns="14197" bIns="7099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  <p:sp>
        <p:nvSpPr>
          <p:cNvPr id="70738" name="_s70738"/>
          <p:cNvSpPr/>
          <p:nvPr/>
        </p:nvSpPr>
        <p:spPr>
          <a:xfrm>
            <a:off x="7510145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4197" tIns="7099" rIns="14197" bIns="7099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70739" name="_s70739"/>
          <p:cNvSpPr/>
          <p:nvPr/>
        </p:nvSpPr>
        <p:spPr>
          <a:xfrm>
            <a:off x="8401685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  <p:sp>
        <p:nvSpPr>
          <p:cNvPr id="70767" name="_s70767"/>
          <p:cNvSpPr/>
          <p:nvPr/>
        </p:nvSpPr>
        <p:spPr>
          <a:xfrm>
            <a:off x="7830820" y="5189220"/>
            <a:ext cx="218440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67486" tIns="33743" rIns="67486" bIns="33743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4" name="_s70703"/>
          <p:cNvCxnSpPr>
            <a:stCxn id="70746" idx="0"/>
            <a:endCxn id="70731" idx="2"/>
          </p:cNvCxnSpPr>
          <p:nvPr/>
        </p:nvCxnSpPr>
        <p:spPr>
          <a:xfrm rot="16200000">
            <a:off x="1708785" y="4661535"/>
            <a:ext cx="1035685" cy="63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" name="_s70703"/>
          <p:cNvCxnSpPr>
            <a:stCxn id="70747" idx="0"/>
            <a:endCxn id="70731" idx="2"/>
          </p:cNvCxnSpPr>
          <p:nvPr/>
        </p:nvCxnSpPr>
        <p:spPr>
          <a:xfrm rot="16200000" flipV="1">
            <a:off x="1868488" y="4502468"/>
            <a:ext cx="1035685" cy="3187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" name="_s70703"/>
          <p:cNvCxnSpPr>
            <a:stCxn id="12" idx="0"/>
            <a:endCxn id="70730" idx="2"/>
          </p:cNvCxnSpPr>
          <p:nvPr/>
        </p:nvCxnSpPr>
        <p:spPr>
          <a:xfrm rot="16200000">
            <a:off x="651828" y="4503103"/>
            <a:ext cx="1034415" cy="3187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" name="_s70703"/>
          <p:cNvCxnSpPr>
            <a:stCxn id="13" idx="0"/>
            <a:endCxn id="70730" idx="2"/>
          </p:cNvCxnSpPr>
          <p:nvPr/>
        </p:nvCxnSpPr>
        <p:spPr>
          <a:xfrm rot="16200000" flipV="1">
            <a:off x="811530" y="4662170"/>
            <a:ext cx="1034415" cy="63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_s70703"/>
          <p:cNvCxnSpPr>
            <a:stCxn id="14" idx="0"/>
            <a:endCxn id="70730" idx="2"/>
          </p:cNvCxnSpPr>
          <p:nvPr/>
        </p:nvCxnSpPr>
        <p:spPr>
          <a:xfrm rot="16200000" flipV="1">
            <a:off x="971233" y="4502468"/>
            <a:ext cx="1034415" cy="3200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" name="_s70697"/>
          <p:cNvCxnSpPr>
            <a:stCxn id="22" idx="0"/>
            <a:endCxn id="70735" idx="2"/>
          </p:cNvCxnSpPr>
          <p:nvPr/>
        </p:nvCxnSpPr>
        <p:spPr>
          <a:xfrm rot="16200000" flipV="1">
            <a:off x="4569143" y="4501833"/>
            <a:ext cx="1035685" cy="3200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" name="_s70698"/>
          <p:cNvCxnSpPr>
            <a:stCxn id="21" idx="0"/>
            <a:endCxn id="70735" idx="2"/>
          </p:cNvCxnSpPr>
          <p:nvPr/>
        </p:nvCxnSpPr>
        <p:spPr>
          <a:xfrm rot="16200000" flipV="1">
            <a:off x="4409440" y="4661535"/>
            <a:ext cx="1035685" cy="63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_s70699"/>
          <p:cNvCxnSpPr>
            <a:stCxn id="20" idx="0"/>
            <a:endCxn id="70735" idx="2"/>
          </p:cNvCxnSpPr>
          <p:nvPr/>
        </p:nvCxnSpPr>
        <p:spPr>
          <a:xfrm rot="16200000">
            <a:off x="4249738" y="4502468"/>
            <a:ext cx="1035685" cy="3187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" name="_s70681"/>
          <p:cNvCxnSpPr>
            <a:stCxn id="28" idx="0"/>
            <a:endCxn id="70739" idx="2"/>
          </p:cNvCxnSpPr>
          <p:nvPr/>
        </p:nvCxnSpPr>
        <p:spPr>
          <a:xfrm rot="16200000" flipV="1">
            <a:off x="8148955" y="4506595"/>
            <a:ext cx="1045210" cy="3200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" name="_s70682"/>
          <p:cNvCxnSpPr>
            <a:stCxn id="27" idx="0"/>
            <a:endCxn id="70739" idx="2"/>
          </p:cNvCxnSpPr>
          <p:nvPr/>
        </p:nvCxnSpPr>
        <p:spPr>
          <a:xfrm rot="16200000">
            <a:off x="7988935" y="4666615"/>
            <a:ext cx="1045210" cy="3175"/>
          </a:xfrm>
          <a:prstGeom prst="bentConnector2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" name="_s70683"/>
          <p:cNvCxnSpPr>
            <a:stCxn id="26" idx="0"/>
            <a:endCxn id="70739" idx="2"/>
          </p:cNvCxnSpPr>
          <p:nvPr/>
        </p:nvCxnSpPr>
        <p:spPr>
          <a:xfrm rot="16200000">
            <a:off x="7828915" y="4506595"/>
            <a:ext cx="1045210" cy="3200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6" name="_s70765"/>
          <p:cNvSpPr/>
          <p:nvPr/>
        </p:nvSpPr>
        <p:spPr>
          <a:xfrm>
            <a:off x="8082280" y="5189220"/>
            <a:ext cx="218440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</a:p>
        </p:txBody>
      </p:sp>
      <p:sp>
        <p:nvSpPr>
          <p:cNvPr id="27" name="_s70766"/>
          <p:cNvSpPr/>
          <p:nvPr/>
        </p:nvSpPr>
        <p:spPr>
          <a:xfrm>
            <a:off x="8402320" y="5189220"/>
            <a:ext cx="218440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0397" tIns="15198" rIns="30397" bIns="1519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28" name="_s70767"/>
          <p:cNvSpPr/>
          <p:nvPr/>
        </p:nvSpPr>
        <p:spPr>
          <a:xfrm>
            <a:off x="8722360" y="5189220"/>
            <a:ext cx="218440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67486" tIns="33743" rIns="67486" bIns="33743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050" y="2213610"/>
            <a:ext cx="82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050" y="3682365"/>
            <a:ext cx="82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050" y="5265420"/>
            <a:ext cx="82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50265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×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69035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89075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×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747520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×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066290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×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644775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×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285490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×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551555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×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871595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×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448810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×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767580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×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087620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×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665470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×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5984875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×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243320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×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882130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×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460615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×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781290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×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032750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×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352790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×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72195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×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9050" y="5712460"/>
            <a:ext cx="645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终点判断</a:t>
            </a:r>
          </a:p>
        </p:txBody>
      </p:sp>
      <p:sp>
        <p:nvSpPr>
          <p:cNvPr id="58" name="_s70766"/>
          <p:cNvSpPr/>
          <p:nvPr/>
        </p:nvSpPr>
        <p:spPr>
          <a:xfrm>
            <a:off x="7510780" y="5191125"/>
            <a:ext cx="218440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0397" tIns="15198" rIns="30397" bIns="1519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8" name="_s70747"/>
          <p:cNvSpPr/>
          <p:nvPr/>
        </p:nvSpPr>
        <p:spPr>
          <a:xfrm>
            <a:off x="2446020" y="519112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  <p:sp>
        <p:nvSpPr>
          <p:cNvPr id="69" name="_s70751"/>
          <p:cNvSpPr/>
          <p:nvPr/>
        </p:nvSpPr>
        <p:spPr>
          <a:xfrm>
            <a:off x="4250055" y="5182870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  <p:sp>
        <p:nvSpPr>
          <p:cNvPr id="70" name="_s70753"/>
          <p:cNvSpPr/>
          <p:nvPr/>
        </p:nvSpPr>
        <p:spPr>
          <a:xfrm>
            <a:off x="5405755" y="519112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55375" tIns="27687" rIns="55375" bIns="27687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1" name="_s70762"/>
          <p:cNvSpPr/>
          <p:nvPr/>
        </p:nvSpPr>
        <p:spPr>
          <a:xfrm>
            <a:off x="6622415" y="519112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72" name="_s70765"/>
          <p:cNvSpPr/>
          <p:nvPr/>
        </p:nvSpPr>
        <p:spPr>
          <a:xfrm>
            <a:off x="7200265" y="5191125"/>
            <a:ext cx="218440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</a:p>
        </p:txBody>
      </p:sp>
      <p:sp>
        <p:nvSpPr>
          <p:cNvPr id="73" name="_s70782"/>
          <p:cNvSpPr/>
          <p:nvPr/>
        </p:nvSpPr>
        <p:spPr>
          <a:xfrm>
            <a:off x="3024505" y="5191125"/>
            <a:ext cx="218440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74" name="_s70745"/>
          <p:cNvSpPr/>
          <p:nvPr/>
        </p:nvSpPr>
        <p:spPr>
          <a:xfrm>
            <a:off x="909955" y="5191125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5" name="_s70746"/>
          <p:cNvSpPr/>
          <p:nvPr/>
        </p:nvSpPr>
        <p:spPr>
          <a:xfrm>
            <a:off x="1229360" y="5191125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6" name="_s70747"/>
          <p:cNvSpPr/>
          <p:nvPr/>
        </p:nvSpPr>
        <p:spPr>
          <a:xfrm>
            <a:off x="1548765" y="5191125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  <p:sp>
        <p:nvSpPr>
          <p:cNvPr id="77" name="_s70745"/>
          <p:cNvSpPr/>
          <p:nvPr/>
        </p:nvSpPr>
        <p:spPr>
          <a:xfrm>
            <a:off x="1807210" y="5193030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8" name="_s70746"/>
          <p:cNvSpPr/>
          <p:nvPr/>
        </p:nvSpPr>
        <p:spPr>
          <a:xfrm>
            <a:off x="2126615" y="5193030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9" name="_s70749"/>
          <p:cNvSpPr/>
          <p:nvPr/>
        </p:nvSpPr>
        <p:spPr>
          <a:xfrm>
            <a:off x="3611245" y="5193030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0" name="_s70750"/>
          <p:cNvSpPr/>
          <p:nvPr/>
        </p:nvSpPr>
        <p:spPr>
          <a:xfrm>
            <a:off x="3930650" y="5184775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0397" tIns="15198" rIns="30397" bIns="1519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81" name="_s70754"/>
          <p:cNvSpPr/>
          <p:nvPr/>
        </p:nvSpPr>
        <p:spPr>
          <a:xfrm>
            <a:off x="5725160" y="5193030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55375" tIns="27687" rIns="55375" bIns="27687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2" name="_s70755"/>
          <p:cNvSpPr/>
          <p:nvPr/>
        </p:nvSpPr>
        <p:spPr>
          <a:xfrm>
            <a:off x="6044565" y="5193030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55375" tIns="27687" rIns="55375" bIns="27687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3" name="_s70761"/>
          <p:cNvSpPr/>
          <p:nvPr/>
        </p:nvSpPr>
        <p:spPr>
          <a:xfrm>
            <a:off x="6303010" y="5193030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55934" tIns="27966" rIns="55934" bIns="27966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4" name="_s70763"/>
          <p:cNvSpPr/>
          <p:nvPr/>
        </p:nvSpPr>
        <p:spPr>
          <a:xfrm>
            <a:off x="6941820" y="5193030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60797" tIns="30399" rIns="60797" bIns="30399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5" name="_s70781"/>
          <p:cNvSpPr/>
          <p:nvPr/>
        </p:nvSpPr>
        <p:spPr>
          <a:xfrm>
            <a:off x="2704465" y="5193030"/>
            <a:ext cx="218440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78758" tIns="39379" rIns="78758" bIns="39379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6" name="_s70783"/>
          <p:cNvSpPr/>
          <p:nvPr/>
        </p:nvSpPr>
        <p:spPr>
          <a:xfrm>
            <a:off x="3344545" y="5193030"/>
            <a:ext cx="218440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78758" tIns="39379" rIns="78758" bIns="39379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7" name="_s70749"/>
          <p:cNvSpPr/>
          <p:nvPr/>
        </p:nvSpPr>
        <p:spPr>
          <a:xfrm>
            <a:off x="4508500" y="5193030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8" name="_s70750"/>
          <p:cNvSpPr/>
          <p:nvPr/>
        </p:nvSpPr>
        <p:spPr>
          <a:xfrm>
            <a:off x="4827905" y="5193030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0397" tIns="15198" rIns="30397" bIns="1519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89" name="_s70751"/>
          <p:cNvSpPr/>
          <p:nvPr/>
        </p:nvSpPr>
        <p:spPr>
          <a:xfrm>
            <a:off x="5147310" y="5193030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901430" cy="824230"/>
          </a:xfrm>
        </p:spPr>
        <p:txBody>
          <a:bodyPr>
            <a:normAutofit/>
          </a:bodyPr>
          <a:lstStyle/>
          <a:p>
            <a:r>
              <a:rPr lang="zh-CN" altLang="en-US" smtClean="0">
                <a:sym typeface="+mn-ea"/>
              </a:rPr>
              <a:t>全排列问题</a:t>
            </a:r>
            <a:r>
              <a:rPr lang="en-US" altLang="zh-CN" smtClean="0">
                <a:sym typeface="+mn-ea"/>
              </a:rPr>
              <a:t>1</a:t>
            </a:r>
            <a:r>
              <a:rPr lang="zh-CN" altLang="en-US" smtClean="0">
                <a:sym typeface="+mn-ea"/>
              </a:rPr>
              <a:t>-</a:t>
            </a:r>
            <a:r>
              <a:rPr lang="en-US" altLang="zh-CN" smtClean="0">
                <a:sym typeface="+mn-ea"/>
              </a:rPr>
              <a:t>-</a:t>
            </a:r>
            <a:r>
              <a:rPr lang="zh-CN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终点判断（例</a:t>
            </a:r>
            <a:r>
              <a:rPr lang="en-US" altLang="zh-CN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n=3</a:t>
            </a:r>
            <a:r>
              <a:rPr lang="zh-CN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1370330" y="930275"/>
          <a:ext cx="616077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590"/>
                <a:gridCol w="2053590"/>
                <a:gridCol w="2053590"/>
              </a:tblGrid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312</a:t>
                      </a:r>
                      <a:endParaRPr lang="en-US" altLang="zh-CN" sz="4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113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213</a:t>
                      </a:r>
                      <a:endParaRPr lang="en-US" altLang="zh-CN" sz="4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313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321</a:t>
                      </a:r>
                      <a:endParaRPr lang="en-US" altLang="zh-CN" sz="4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123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223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323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231</a:t>
                      </a:r>
                      <a:endParaRPr lang="en-US" altLang="zh-CN" sz="4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132</a:t>
                      </a:r>
                      <a:endParaRPr lang="en-US" altLang="zh-CN" sz="4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133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233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333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270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663180" cy="824230"/>
          </a:xfrm>
        </p:spPr>
        <p:txBody>
          <a:bodyPr>
            <a:normAutofit/>
          </a:bodyPr>
          <a:lstStyle/>
          <a:p>
            <a:r>
              <a:rPr lang="zh-CN" altLang="en-US" smtClean="0">
                <a:sym typeface="+mn-ea"/>
              </a:rPr>
              <a:t>全排列解法</a:t>
            </a:r>
            <a:r>
              <a:rPr lang="en-US" altLang="zh-CN" smtClean="0">
                <a:sym typeface="+mn-ea"/>
              </a:rPr>
              <a:t>1</a:t>
            </a:r>
            <a:r>
              <a:rPr lang="zh-CN" altLang="en-US" smtClean="0">
                <a:sym typeface="+mn-ea"/>
              </a:rPr>
              <a:t>-</a:t>
            </a:r>
            <a:r>
              <a:rPr lang="en-US" altLang="zh-CN" smtClean="0">
                <a:sym typeface="+mn-ea"/>
              </a:rPr>
              <a:t>-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核心程序框架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930275" y="824230"/>
            <a:ext cx="7776845" cy="5680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void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search</a:t>
            </a:r>
            <a:r>
              <a:rPr lang="zh-CN" altLang="en-US">
                <a:sym typeface="+mn-ea"/>
              </a:rPr>
              <a:t>(int dep)</a:t>
            </a:r>
            <a:r>
              <a:rPr lang="en-US" altLang="zh-CN">
                <a:sym typeface="+mn-ea"/>
              </a:rPr>
              <a:t>		//</a:t>
            </a:r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dep</a:t>
            </a:r>
            <a:r>
              <a:rPr lang="zh-CN" altLang="en-US">
                <a:sym typeface="+mn-ea"/>
              </a:rPr>
              <a:t>位，即第</a:t>
            </a:r>
            <a:r>
              <a:rPr lang="en-US" altLang="zh-CN">
                <a:sym typeface="+mn-ea"/>
              </a:rPr>
              <a:t>dep</a:t>
            </a:r>
            <a:r>
              <a:rPr lang="zh-CN" altLang="en-US">
                <a:sym typeface="+mn-ea"/>
              </a:rPr>
              <a:t>重循环</a:t>
            </a:r>
          </a:p>
          <a:p>
            <a:pPr marL="0" indent="0">
              <a:buNone/>
            </a:pPr>
            <a:r>
              <a:rPr lang="zh-CN" altLang="en-US">
                <a:sym typeface="+mn-ea"/>
              </a:rPr>
              <a:t>{	if(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终点</a:t>
            </a:r>
            <a:r>
              <a:rPr lang="zh-CN" altLang="en-US">
                <a:sym typeface="+mn-ea"/>
              </a:rPr>
              <a:t>，即dep超过n位)</a:t>
            </a:r>
          </a:p>
          <a:p>
            <a:pPr marL="0" indent="0">
              <a:buNone/>
            </a:pPr>
            <a:r>
              <a:rPr lang="zh-CN" altLang="en-US">
                <a:sym typeface="+mn-ea"/>
              </a:rPr>
              <a:t>	{	if(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前n位互不相等</a:t>
            </a:r>
            <a:r>
              <a:rPr lang="zh-CN" altLang="en-US">
                <a:sym typeface="+mn-ea"/>
              </a:rPr>
              <a:t>)</a:t>
            </a:r>
            <a:r>
              <a:rPr lang="zh-CN" altLang="en-US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输出方案</a:t>
            </a:r>
            <a:r>
              <a:rPr lang="zh-CN" altLang="en-US">
                <a:sym typeface="+mn-ea"/>
              </a:rPr>
              <a:t>;</a:t>
            </a:r>
          </a:p>
          <a:p>
            <a:pPr marL="0" indent="0">
              <a:buNone/>
            </a:pPr>
            <a:r>
              <a:rPr lang="zh-CN" altLang="en-US">
                <a:sym typeface="+mn-ea"/>
              </a:rPr>
              <a:t>		返回;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	}</a:t>
            </a:r>
          </a:p>
          <a:p>
            <a:pPr marL="0" indent="0">
              <a:buNone/>
            </a:pPr>
            <a:r>
              <a:rPr lang="zh-CN" altLang="en-US">
                <a:sym typeface="+mn-ea"/>
              </a:rPr>
              <a:t>	当前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第dep位尝试1~n</a:t>
            </a:r>
          </a:p>
          <a:p>
            <a:pPr marL="0" indent="0">
              <a:buNone/>
            </a:pPr>
            <a:r>
              <a:rPr lang="zh-CN" altLang="en-US">
                <a:sym typeface="+mn-ea"/>
              </a:rPr>
              <a:t>	{	</a:t>
            </a:r>
            <a:r>
              <a:rPr lang="zh-CN" altLang="en-US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确定当前位取数</a:t>
            </a:r>
            <a:r>
              <a:rPr lang="zh-CN" altLang="en-US">
                <a:sym typeface="+mn-ea"/>
              </a:rPr>
              <a:t>;</a:t>
            </a:r>
          </a:p>
          <a:p>
            <a:pPr marL="0" indent="0">
              <a:buNone/>
            </a:pPr>
            <a:r>
              <a:rPr lang="zh-CN" altLang="en-US">
                <a:sym typeface="+mn-ea"/>
              </a:rPr>
              <a:t>		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search</a:t>
            </a:r>
            <a:r>
              <a:rPr lang="zh-CN" altLang="en-US">
                <a:sym typeface="+mn-ea"/>
              </a:rPr>
              <a:t>(dep+1);</a:t>
            </a:r>
            <a:r>
              <a:rPr lang="en-US" altLang="zh-CN">
                <a:sym typeface="+mn-ea"/>
              </a:rPr>
              <a:t>	//</a:t>
            </a:r>
            <a:r>
              <a:rPr lang="zh-CN" altLang="en-US">
                <a:sym typeface="+mn-ea"/>
              </a:rPr>
              <a:t>进入下一位尝试</a:t>
            </a:r>
          </a:p>
          <a:p>
            <a:pPr marL="0" indent="0">
              <a:buNone/>
            </a:pPr>
            <a:r>
              <a:rPr lang="zh-CN" altLang="en-US">
                <a:sym typeface="+mn-ea"/>
              </a:rPr>
              <a:t>	}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99790" y="2562225"/>
            <a:ext cx="5403850" cy="460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sym typeface="+mn-ea"/>
              </a:rPr>
              <a:t>//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终点处理后返回上一位，即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回溯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35480" y="5248275"/>
            <a:ext cx="6868795" cy="460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sym typeface="+mn-ea"/>
              </a:rPr>
              <a:t>//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尝试完所有可能情况，自动返回上一位，即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回溯</a:t>
            </a:r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663180" cy="824230"/>
          </a:xfrm>
        </p:spPr>
        <p:txBody>
          <a:bodyPr>
            <a:normAutofit/>
          </a:bodyPr>
          <a:lstStyle/>
          <a:p>
            <a:r>
              <a:rPr lang="zh-CN" altLang="en-US" smtClean="0">
                <a:sym typeface="+mn-ea"/>
              </a:rPr>
              <a:t>全排列解法</a:t>
            </a:r>
            <a:r>
              <a:rPr lang="en-US" altLang="zh-CN" smtClean="0">
                <a:sym typeface="+mn-ea"/>
              </a:rPr>
              <a:t>1</a:t>
            </a:r>
            <a:r>
              <a:rPr lang="zh-CN" altLang="en-US" smtClean="0">
                <a:sym typeface="+mn-ea"/>
              </a:rPr>
              <a:t>-</a:t>
            </a:r>
            <a:r>
              <a:rPr lang="en-US" altLang="zh-CN" smtClean="0">
                <a:sym typeface="+mn-ea"/>
              </a:rPr>
              <a:t>-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终点判断</a:t>
            </a:r>
            <a:r>
              <a:rPr lang="en-US" altLang="zh-CN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—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程序展示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989965" y="932815"/>
            <a:ext cx="7283450" cy="5680710"/>
          </a:xfrm>
        </p:spPr>
        <p:txBody>
          <a:bodyPr>
            <a:noAutofit/>
          </a:bodyPr>
          <a:lstStyle/>
          <a:p>
            <a:r>
              <a:rPr lang="zh-CN" altLang="en-US" sz="2800"/>
              <a:t>int n</a:t>
            </a:r>
            <a:r>
              <a:rPr lang="en-US" altLang="zh-CN" sz="2800"/>
              <a:t>,</a:t>
            </a:r>
            <a:r>
              <a:rPr lang="zh-CN" altLang="en-US" sz="2800"/>
              <a:t>a[20];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bool check(int);//</a:t>
            </a:r>
            <a:r>
              <a:rPr lang="zh-CN" altLang="en-US" sz="2800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终点</a:t>
            </a:r>
            <a:r>
              <a:rPr lang="en-US" altLang="zh-CN" sz="2800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判断</a:t>
            </a:r>
            <a:r>
              <a:rPr lang="zh-CN" altLang="en-US" sz="2800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是否互不相等</a:t>
            </a:r>
          </a:p>
          <a:p>
            <a:r>
              <a:rPr lang="zh-CN" altLang="en-US" sz="2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void print(int);</a:t>
            </a:r>
            <a:r>
              <a:rPr lang="en-US" altLang="zh-CN" sz="2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//</a:t>
            </a:r>
            <a:r>
              <a:rPr lang="zh-CN" altLang="en-US" sz="2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输出方案</a:t>
            </a: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void search(int);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寻找可行方案</a:t>
            </a:r>
          </a:p>
          <a:p>
            <a:r>
              <a:rPr lang="zh-CN" altLang="en-US" sz="2800">
                <a:sym typeface="+mn-ea"/>
              </a:rPr>
              <a:t>int main()</a:t>
            </a:r>
          </a:p>
          <a:p>
            <a:r>
              <a:rPr lang="zh-CN" altLang="en-US" sz="2800">
                <a:sym typeface="+mn-ea"/>
              </a:rPr>
              <a:t>{	cin&gt;&gt;n;	</a:t>
            </a:r>
          </a:p>
          <a:p>
            <a:r>
              <a:rPr lang="zh-CN" altLang="en-US" sz="2800">
                <a:sym typeface="+mn-ea"/>
              </a:rPr>
              <a:t>	search(1);</a:t>
            </a:r>
            <a:r>
              <a:rPr lang="en-US" altLang="zh-CN" sz="2800">
                <a:sym typeface="+mn-ea"/>
              </a:rPr>
              <a:t>//</a:t>
            </a:r>
            <a:r>
              <a:rPr lang="zh-CN" altLang="en-US" sz="2800">
                <a:sym typeface="+mn-ea"/>
              </a:rPr>
              <a:t>从第</a:t>
            </a:r>
            <a:r>
              <a:rPr lang="en-US" altLang="zh-CN" sz="2800">
                <a:sym typeface="+mn-ea"/>
              </a:rPr>
              <a:t>1</a:t>
            </a:r>
            <a:r>
              <a:rPr lang="zh-CN" altLang="en-US" sz="2800">
                <a:sym typeface="+mn-ea"/>
              </a:rPr>
              <a:t>位开始尝试</a:t>
            </a:r>
          </a:p>
          <a:p>
            <a:r>
              <a:rPr lang="zh-CN" altLang="en-US" sz="2800">
                <a:sym typeface="+mn-ea"/>
              </a:rPr>
              <a:t>	return 0;</a:t>
            </a:r>
          </a:p>
          <a:p>
            <a:r>
              <a:rPr lang="zh-CN" altLang="en-US" sz="2800">
                <a:sym typeface="+mn-ea"/>
              </a:rPr>
              <a:t>}</a:t>
            </a:r>
            <a:r>
              <a:rPr lang="en-US" altLang="zh-CN" sz="2800"/>
              <a:t>//</a:t>
            </a:r>
            <a:r>
              <a:rPr lang="zh-CN" altLang="en-US" sz="2800"/>
              <a:t>主程序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  <a:t>15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663180" cy="824230"/>
          </a:xfrm>
        </p:spPr>
        <p:txBody>
          <a:bodyPr>
            <a:normAutofit/>
          </a:bodyPr>
          <a:lstStyle/>
          <a:p>
            <a:r>
              <a:rPr lang="zh-CN" altLang="en-US" smtClean="0">
                <a:sym typeface="+mn-ea"/>
              </a:rPr>
              <a:t>全排列解法</a:t>
            </a:r>
            <a:r>
              <a:rPr lang="en-US" altLang="zh-CN" smtClean="0">
                <a:sym typeface="+mn-ea"/>
              </a:rPr>
              <a:t>1</a:t>
            </a:r>
            <a:r>
              <a:rPr lang="zh-CN" altLang="en-US" smtClean="0">
                <a:sym typeface="+mn-ea"/>
              </a:rPr>
              <a:t>-</a:t>
            </a:r>
            <a:r>
              <a:rPr lang="en-US" altLang="zh-CN" smtClean="0">
                <a:sym typeface="+mn-ea"/>
              </a:rPr>
              <a:t>-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终点判断</a:t>
            </a:r>
            <a:r>
              <a:rPr lang="en-US" altLang="zh-CN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—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程序展示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0680" y="2234565"/>
            <a:ext cx="4693920" cy="4458335"/>
          </a:xfrm>
        </p:spPr>
        <p:txBody>
          <a:bodyPr>
            <a:noAutofit/>
          </a:bodyPr>
          <a:lstStyle/>
          <a:p>
            <a:r>
              <a:rPr lang="zh-CN" altLang="en-US"/>
              <a:t>void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search</a:t>
            </a:r>
            <a:r>
              <a:rPr lang="zh-CN" altLang="en-US"/>
              <a:t>(int dep)</a:t>
            </a:r>
          </a:p>
          <a:p>
            <a:r>
              <a:rPr lang="zh-CN" altLang="en-US"/>
              <a:t>{	if(dep&gt;n)</a:t>
            </a:r>
          </a:p>
          <a:p>
            <a:r>
              <a:rPr lang="en-US" altLang="zh-CN"/>
              <a:t>	</a:t>
            </a:r>
            <a:r>
              <a:rPr lang="zh-CN" altLang="en-US"/>
              <a:t>{	if(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check(n)</a:t>
            </a:r>
            <a:r>
              <a:rPr lang="zh-CN" altLang="en-US"/>
              <a:t>)</a:t>
            </a:r>
            <a:r>
              <a:rPr lang="zh-CN" altLang="en-US" sz="2000">
                <a:sym typeface="+mn-ea"/>
              </a:rPr>
              <a:t>print(n);</a:t>
            </a:r>
          </a:p>
          <a:p>
            <a:r>
              <a:rPr lang="zh-CN" altLang="en-US"/>
              <a:t>		return;}</a:t>
            </a:r>
          </a:p>
          <a:p>
            <a:r>
              <a:rPr lang="zh-CN" altLang="en-US"/>
              <a:t>	for(int i=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/>
              <a:t>;i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=n</a:t>
            </a:r>
            <a:r>
              <a:rPr lang="zh-CN" altLang="en-US"/>
              <a:t>;i++)</a:t>
            </a:r>
          </a:p>
          <a:p>
            <a:r>
              <a:rPr lang="en-US" altLang="zh-CN"/>
              <a:t>	</a:t>
            </a:r>
            <a:r>
              <a:rPr lang="zh-CN" altLang="en-US"/>
              <a:t>{</a:t>
            </a:r>
            <a:r>
              <a:rPr lang="en-US" altLang="zh-CN"/>
              <a:t>	</a:t>
            </a:r>
            <a:r>
              <a:rPr lang="zh-CN" altLang="en-US"/>
              <a:t>a[dep]=i;</a:t>
            </a:r>
          </a:p>
          <a:p>
            <a:r>
              <a:rPr lang="zh-CN" altLang="en-US"/>
              <a:t>		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search</a:t>
            </a:r>
            <a:r>
              <a:rPr lang="zh-CN" altLang="en-US"/>
              <a:t>(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dep+1</a:t>
            </a:r>
            <a:r>
              <a:rPr lang="zh-CN" altLang="en-US"/>
              <a:t>);}</a:t>
            </a:r>
          </a:p>
          <a:p>
            <a:r>
              <a:rPr lang="zh-CN" altLang="en-US"/>
              <a:t>}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用递归实现回溯算法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146050" y="932815"/>
            <a:ext cx="4353560" cy="33451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bool </a:t>
            </a:r>
            <a:r>
              <a:rPr lang="en-US" altLang="zh-CN" sz="2800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check</a:t>
            </a:r>
            <a:r>
              <a:rPr lang="en-US" altLang="zh-CN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(int x) 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{ for(int i=1;i&lt;x;i++)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for(int j=i+1;j&lt;=x;j++)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if(a[i]==a[j])return false;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return true;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}//判断</a:t>
            </a:r>
            <a:r>
              <a:rPr lang="zh-CN" altLang="en-US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是否互不相等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146050" y="4386580"/>
            <a:ext cx="4151630" cy="22269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171450" indent="-171450" algn="just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just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just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just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just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void print(int x)</a:t>
            </a:r>
          </a:p>
          <a:p>
            <a:pPr marL="0" indent="0">
              <a:buNone/>
            </a:pP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{	for(int i=1;i&lt;=x;i++)</a:t>
            </a:r>
          </a:p>
          <a:p>
            <a:pPr marL="0" indent="0">
              <a:buNone/>
            </a:pP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             cout&lt;&lt;a[i]</a:t>
            </a:r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&lt;&lt;' '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;</a:t>
            </a:r>
          </a:p>
          <a:p>
            <a:pPr marL="0" indent="0">
              <a:buNone/>
            </a:pP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	cout&lt;&lt;endl;</a:t>
            </a:r>
          </a:p>
          <a:p>
            <a:pPr marL="0" indent="0">
              <a:buNone/>
            </a:pP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}</a:t>
            </a:r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//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输出方案</a:t>
            </a:r>
            <a:endParaRPr lang="zh-CN" alt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01845" y="932815"/>
            <a:ext cx="1836420" cy="460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时间复杂度？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1845" y="1592580"/>
            <a:ext cx="1836420" cy="460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O(n</a:t>
            </a:r>
            <a:r>
              <a:rPr lang="en-US" altLang="zh-CN" sz="24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24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39865" y="1592580"/>
            <a:ext cx="2470785" cy="460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太慢，能否优化？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39865" y="563245"/>
            <a:ext cx="2470785" cy="8299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24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24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≈ 10</a:t>
            </a:r>
            <a:r>
              <a:rPr lang="en-US" sz="24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en-US" altLang="zh-CN" sz="24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×</a:t>
            </a:r>
            <a:r>
              <a:rPr 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9</a:t>
            </a:r>
            <a:r>
              <a:rPr lang="en-US" sz="2400" baseline="30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 </a:t>
            </a:r>
            <a:r>
              <a:rPr 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≈ 3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×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altLang="zh-CN" sz="24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031480" cy="824230"/>
          </a:xfrm>
        </p:spPr>
        <p:txBody>
          <a:bodyPr/>
          <a:lstStyle/>
          <a:p>
            <a:r>
              <a:rPr lang="zh-CN" altLang="en-US" smtClean="0">
                <a:sym typeface="+mn-ea"/>
              </a:rPr>
              <a:t>全排列解法</a:t>
            </a:r>
            <a:r>
              <a:rPr lang="en-US" altLang="zh-CN" smtClean="0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-</a:t>
            </a:r>
            <a:r>
              <a:rPr lang="en-US" altLang="zh-CN" smtClean="0">
                <a:sym typeface="+mn-ea"/>
              </a:rPr>
              <a:t>-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逐位循环判断（例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n=3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  <a:t>17</a:t>
            </a:fld>
            <a:endParaRPr lang="zh-CN" altLang="en-US"/>
          </a:p>
        </p:txBody>
      </p:sp>
      <p:cxnSp>
        <p:nvCxnSpPr>
          <p:cNvPr id="12" name="_s70666"/>
          <p:cNvCxnSpPr>
            <a:stCxn id="69" idx="0"/>
            <a:endCxn id="46" idx="2"/>
          </p:cNvCxnSpPr>
          <p:nvPr/>
        </p:nvCxnSpPr>
        <p:spPr>
          <a:xfrm rot="16200000">
            <a:off x="2611120" y="4656455"/>
            <a:ext cx="1026795" cy="190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" name="_s70681"/>
          <p:cNvCxnSpPr>
            <a:stCxn id="67" idx="0"/>
            <a:endCxn id="51" idx="2"/>
          </p:cNvCxnSpPr>
          <p:nvPr/>
        </p:nvCxnSpPr>
        <p:spPr>
          <a:xfrm rot="16200000" flipV="1">
            <a:off x="7265035" y="4496435"/>
            <a:ext cx="1026795" cy="32194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" name="_s70686"/>
          <p:cNvCxnSpPr>
            <a:stCxn id="63" idx="0"/>
            <a:endCxn id="43" idx="2"/>
          </p:cNvCxnSpPr>
          <p:nvPr/>
        </p:nvCxnSpPr>
        <p:spPr>
          <a:xfrm rot="16200000">
            <a:off x="6208713" y="4656773"/>
            <a:ext cx="1026795" cy="12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" name="_s70694"/>
          <p:cNvCxnSpPr>
            <a:stCxn id="120" idx="0"/>
            <a:endCxn id="50" idx="2"/>
          </p:cNvCxnSpPr>
          <p:nvPr/>
        </p:nvCxnSpPr>
        <p:spPr>
          <a:xfrm rot="16200000">
            <a:off x="5310823" y="4656773"/>
            <a:ext cx="1026160" cy="635"/>
          </a:xfrm>
          <a:prstGeom prst="bentConnector3">
            <a:avLst>
              <a:gd name="adj1" fmla="val 50031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" name="_s70695"/>
          <p:cNvCxnSpPr>
            <a:stCxn id="59" idx="0"/>
            <a:endCxn id="50" idx="2"/>
          </p:cNvCxnSpPr>
          <p:nvPr/>
        </p:nvCxnSpPr>
        <p:spPr>
          <a:xfrm rot="16200000">
            <a:off x="5151120" y="4497705"/>
            <a:ext cx="1026795" cy="31940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" name="_s70697"/>
          <p:cNvCxnSpPr>
            <a:stCxn id="58" idx="0"/>
            <a:endCxn id="47" idx="2"/>
          </p:cNvCxnSpPr>
          <p:nvPr/>
        </p:nvCxnSpPr>
        <p:spPr>
          <a:xfrm rot="16200000" flipV="1">
            <a:off x="3676650" y="4498340"/>
            <a:ext cx="1026795" cy="31813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" name="_s70698"/>
          <p:cNvCxnSpPr>
            <a:stCxn id="57" idx="0"/>
            <a:endCxn id="47" idx="2"/>
          </p:cNvCxnSpPr>
          <p:nvPr/>
        </p:nvCxnSpPr>
        <p:spPr>
          <a:xfrm rot="16200000">
            <a:off x="3517583" y="4656773"/>
            <a:ext cx="1026160" cy="635"/>
          </a:xfrm>
          <a:prstGeom prst="bentConnector3">
            <a:avLst>
              <a:gd name="adj1" fmla="val 50031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_s70709"/>
          <p:cNvCxnSpPr>
            <a:stCxn id="52" idx="0"/>
            <a:endCxn id="42" idx="2"/>
          </p:cNvCxnSpPr>
          <p:nvPr/>
        </p:nvCxnSpPr>
        <p:spPr>
          <a:xfrm rot="16200000" flipV="1">
            <a:off x="7714615" y="2789555"/>
            <a:ext cx="702945" cy="892175"/>
          </a:xfrm>
          <a:prstGeom prst="bentConnector3">
            <a:avLst>
              <a:gd name="adj1" fmla="val 49955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" name="_s70710"/>
          <p:cNvCxnSpPr>
            <a:stCxn id="51" idx="0"/>
            <a:endCxn id="42" idx="2"/>
          </p:cNvCxnSpPr>
          <p:nvPr/>
        </p:nvCxnSpPr>
        <p:spPr>
          <a:xfrm rot="16200000">
            <a:off x="7267258" y="3234373"/>
            <a:ext cx="702945" cy="25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9" name="_s70712"/>
          <p:cNvCxnSpPr>
            <a:stCxn id="50" idx="0"/>
            <a:endCxn id="41" idx="2"/>
          </p:cNvCxnSpPr>
          <p:nvPr/>
        </p:nvCxnSpPr>
        <p:spPr>
          <a:xfrm rot="16200000" flipV="1">
            <a:off x="5024755" y="2787650"/>
            <a:ext cx="702945" cy="895985"/>
          </a:xfrm>
          <a:prstGeom prst="bentConnector3">
            <a:avLst>
              <a:gd name="adj1" fmla="val 49955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" name="_s70714"/>
          <p:cNvCxnSpPr>
            <a:stCxn id="47" idx="0"/>
            <a:endCxn id="41" idx="2"/>
          </p:cNvCxnSpPr>
          <p:nvPr/>
        </p:nvCxnSpPr>
        <p:spPr>
          <a:xfrm rot="16200000">
            <a:off x="4128135" y="2787015"/>
            <a:ext cx="702945" cy="897255"/>
          </a:xfrm>
          <a:prstGeom prst="bentConnector3">
            <a:avLst>
              <a:gd name="adj1" fmla="val 49955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_s70716"/>
          <p:cNvCxnSpPr>
            <a:stCxn id="46" idx="0"/>
            <a:endCxn id="40" idx="2"/>
          </p:cNvCxnSpPr>
          <p:nvPr/>
        </p:nvCxnSpPr>
        <p:spPr>
          <a:xfrm rot="16200000" flipV="1">
            <a:off x="2324100" y="2785745"/>
            <a:ext cx="702945" cy="899795"/>
          </a:xfrm>
          <a:prstGeom prst="bentConnector3">
            <a:avLst>
              <a:gd name="adj1" fmla="val 49955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" name="_s70717"/>
          <p:cNvCxnSpPr>
            <a:stCxn id="45" idx="0"/>
            <a:endCxn id="40" idx="2"/>
          </p:cNvCxnSpPr>
          <p:nvPr/>
        </p:nvCxnSpPr>
        <p:spPr>
          <a:xfrm rot="16200000" flipV="1">
            <a:off x="1874838" y="3235008"/>
            <a:ext cx="702945" cy="12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" name="_s70718"/>
          <p:cNvCxnSpPr>
            <a:stCxn id="44" idx="0"/>
            <a:endCxn id="40" idx="2"/>
          </p:cNvCxnSpPr>
          <p:nvPr/>
        </p:nvCxnSpPr>
        <p:spPr>
          <a:xfrm rot="16200000">
            <a:off x="1425575" y="2787015"/>
            <a:ext cx="702945" cy="897255"/>
          </a:xfrm>
          <a:prstGeom prst="bentConnector3">
            <a:avLst>
              <a:gd name="adj1" fmla="val 49955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_s70720"/>
          <p:cNvCxnSpPr>
            <a:stCxn id="43" idx="0"/>
            <a:endCxn id="42" idx="2"/>
          </p:cNvCxnSpPr>
          <p:nvPr/>
        </p:nvCxnSpPr>
        <p:spPr>
          <a:xfrm rot="16200000">
            <a:off x="6819900" y="2787015"/>
            <a:ext cx="702945" cy="897255"/>
          </a:xfrm>
          <a:prstGeom prst="bentConnector3">
            <a:avLst>
              <a:gd name="adj1" fmla="val 49955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" name="_s70721"/>
          <p:cNvCxnSpPr>
            <a:stCxn id="42" idx="0"/>
            <a:endCxn id="39" idx="2"/>
          </p:cNvCxnSpPr>
          <p:nvPr/>
        </p:nvCxnSpPr>
        <p:spPr>
          <a:xfrm rot="16200000" flipV="1">
            <a:off x="6034405" y="739775"/>
            <a:ext cx="478155" cy="2693035"/>
          </a:xfrm>
          <a:prstGeom prst="bentConnector3">
            <a:avLst>
              <a:gd name="adj1" fmla="val 49934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" name="_s70722"/>
          <p:cNvCxnSpPr>
            <a:stCxn id="41" idx="0"/>
            <a:endCxn id="39" idx="2"/>
          </p:cNvCxnSpPr>
          <p:nvPr/>
        </p:nvCxnSpPr>
        <p:spPr>
          <a:xfrm rot="16200000" flipV="1">
            <a:off x="4688523" y="2085658"/>
            <a:ext cx="478155" cy="12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_s70723"/>
          <p:cNvCxnSpPr>
            <a:stCxn id="40" idx="0"/>
            <a:endCxn id="39" idx="2"/>
          </p:cNvCxnSpPr>
          <p:nvPr/>
        </p:nvCxnSpPr>
        <p:spPr>
          <a:xfrm rot="16200000">
            <a:off x="3337243" y="735648"/>
            <a:ext cx="478155" cy="270129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" name="_s70724"/>
          <p:cNvSpPr/>
          <p:nvPr/>
        </p:nvSpPr>
        <p:spPr>
          <a:xfrm>
            <a:off x="3843020" y="1290320"/>
            <a:ext cx="216725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zh-CN" sz="2800" b="1">
                <a:latin typeface="Arial" panose="020B0604020202020204" pitchFamily="34" charset="0"/>
                <a:ea typeface="宋体" panose="02010600030101010101" pitchFamily="2" charset="-122"/>
              </a:rPr>
              <a:t>开始尝试</a:t>
            </a:r>
          </a:p>
        </p:txBody>
      </p:sp>
      <p:sp>
        <p:nvSpPr>
          <p:cNvPr id="40" name="_s70725"/>
          <p:cNvSpPr/>
          <p:nvPr/>
        </p:nvSpPr>
        <p:spPr>
          <a:xfrm>
            <a:off x="2115820" y="2325370"/>
            <a:ext cx="219075" cy="55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1" name="_s70726"/>
          <p:cNvSpPr/>
          <p:nvPr/>
        </p:nvSpPr>
        <p:spPr>
          <a:xfrm>
            <a:off x="4818380" y="2325370"/>
            <a:ext cx="219075" cy="55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2" name="_s70727"/>
          <p:cNvSpPr/>
          <p:nvPr/>
        </p:nvSpPr>
        <p:spPr>
          <a:xfrm>
            <a:off x="7510145" y="2325370"/>
            <a:ext cx="219075" cy="55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3" name="_s70728"/>
          <p:cNvSpPr/>
          <p:nvPr/>
        </p:nvSpPr>
        <p:spPr>
          <a:xfrm>
            <a:off x="6612890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4" name="_s70730"/>
          <p:cNvSpPr/>
          <p:nvPr/>
        </p:nvSpPr>
        <p:spPr>
          <a:xfrm>
            <a:off x="1218565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</a:p>
        </p:txBody>
      </p:sp>
      <p:sp>
        <p:nvSpPr>
          <p:cNvPr id="45" name="_s70731"/>
          <p:cNvSpPr/>
          <p:nvPr/>
        </p:nvSpPr>
        <p:spPr>
          <a:xfrm>
            <a:off x="2117090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46" name="_s70732"/>
          <p:cNvSpPr/>
          <p:nvPr/>
        </p:nvSpPr>
        <p:spPr>
          <a:xfrm>
            <a:off x="3015615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7" name="_s70734"/>
          <p:cNvSpPr/>
          <p:nvPr/>
        </p:nvSpPr>
        <p:spPr>
          <a:xfrm>
            <a:off x="3921125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4197" tIns="7099" rIns="14197" bIns="7099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</a:p>
        </p:txBody>
      </p:sp>
      <p:sp>
        <p:nvSpPr>
          <p:cNvPr id="48" name="_s70735"/>
          <p:cNvSpPr/>
          <p:nvPr/>
        </p:nvSpPr>
        <p:spPr>
          <a:xfrm>
            <a:off x="4817745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50" name="_s70736"/>
          <p:cNvSpPr/>
          <p:nvPr/>
        </p:nvSpPr>
        <p:spPr>
          <a:xfrm>
            <a:off x="5714365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4197" tIns="7099" rIns="14197" bIns="7099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  <p:sp>
        <p:nvSpPr>
          <p:cNvPr id="51" name="_s70738"/>
          <p:cNvSpPr/>
          <p:nvPr/>
        </p:nvSpPr>
        <p:spPr>
          <a:xfrm>
            <a:off x="7507605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4197" tIns="7099" rIns="14197" bIns="7099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52" name="_s70739"/>
          <p:cNvSpPr/>
          <p:nvPr/>
        </p:nvSpPr>
        <p:spPr>
          <a:xfrm>
            <a:off x="8402320" y="3587115"/>
            <a:ext cx="21907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  <p:sp>
        <p:nvSpPr>
          <p:cNvPr id="55" name="_s70747"/>
          <p:cNvSpPr/>
          <p:nvPr/>
        </p:nvSpPr>
        <p:spPr>
          <a:xfrm>
            <a:off x="2436495" y="517080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  <p:sp>
        <p:nvSpPr>
          <p:cNvPr id="58" name="_s70751"/>
          <p:cNvSpPr/>
          <p:nvPr/>
        </p:nvSpPr>
        <p:spPr>
          <a:xfrm>
            <a:off x="4239895" y="517080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  <p:sp>
        <p:nvSpPr>
          <p:cNvPr id="59" name="_s70753"/>
          <p:cNvSpPr/>
          <p:nvPr/>
        </p:nvSpPr>
        <p:spPr>
          <a:xfrm>
            <a:off x="5395595" y="517080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55375" tIns="27687" rIns="55375" bIns="27687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3" name="_s70762"/>
          <p:cNvSpPr/>
          <p:nvPr/>
        </p:nvSpPr>
        <p:spPr>
          <a:xfrm>
            <a:off x="6612255" y="5170805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65" name="_s70765"/>
          <p:cNvSpPr/>
          <p:nvPr/>
        </p:nvSpPr>
        <p:spPr>
          <a:xfrm>
            <a:off x="7190105" y="5170805"/>
            <a:ext cx="218440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</a:p>
        </p:txBody>
      </p:sp>
      <p:sp>
        <p:nvSpPr>
          <p:cNvPr id="67" name="_s70767"/>
          <p:cNvSpPr/>
          <p:nvPr/>
        </p:nvSpPr>
        <p:spPr>
          <a:xfrm>
            <a:off x="7830185" y="5170805"/>
            <a:ext cx="218440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67486" tIns="33743" rIns="67486" bIns="33743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9" name="_s70782"/>
          <p:cNvSpPr/>
          <p:nvPr/>
        </p:nvSpPr>
        <p:spPr>
          <a:xfrm>
            <a:off x="3014345" y="5170805"/>
            <a:ext cx="218440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cxnSp>
        <p:nvCxnSpPr>
          <p:cNvPr id="71" name="_s70703"/>
          <p:cNvCxnSpPr>
            <a:stCxn id="117" idx="0"/>
            <a:endCxn id="45" idx="2"/>
          </p:cNvCxnSpPr>
          <p:nvPr/>
        </p:nvCxnSpPr>
        <p:spPr>
          <a:xfrm rot="16200000">
            <a:off x="1712913" y="4656773"/>
            <a:ext cx="1026795" cy="12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2" name="_s70703"/>
          <p:cNvCxnSpPr>
            <a:stCxn id="55" idx="0"/>
            <a:endCxn id="45" idx="2"/>
          </p:cNvCxnSpPr>
          <p:nvPr/>
        </p:nvCxnSpPr>
        <p:spPr>
          <a:xfrm rot="16200000" flipV="1">
            <a:off x="1872933" y="4498023"/>
            <a:ext cx="1026795" cy="3187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1" name="文本框 90"/>
          <p:cNvSpPr txBox="1"/>
          <p:nvPr/>
        </p:nvSpPr>
        <p:spPr>
          <a:xfrm>
            <a:off x="19050" y="2213610"/>
            <a:ext cx="82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位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9050" y="3682365"/>
            <a:ext cx="82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位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19050" y="5265420"/>
            <a:ext cx="82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位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2386330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√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19050" y="5850890"/>
            <a:ext cx="177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终点不需判断</a:t>
            </a:r>
          </a:p>
        </p:txBody>
      </p:sp>
      <p:sp>
        <p:nvSpPr>
          <p:cNvPr id="116" name="_s70745"/>
          <p:cNvSpPr/>
          <p:nvPr/>
        </p:nvSpPr>
        <p:spPr>
          <a:xfrm>
            <a:off x="1796415" y="5170805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7" name="_s70746"/>
          <p:cNvSpPr/>
          <p:nvPr/>
        </p:nvSpPr>
        <p:spPr>
          <a:xfrm>
            <a:off x="2116455" y="5170805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8" name="_s70749"/>
          <p:cNvSpPr/>
          <p:nvPr/>
        </p:nvSpPr>
        <p:spPr>
          <a:xfrm>
            <a:off x="3601085" y="5170805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9" name="_s70750"/>
          <p:cNvSpPr/>
          <p:nvPr/>
        </p:nvSpPr>
        <p:spPr>
          <a:xfrm>
            <a:off x="3920490" y="5170805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0397" tIns="15198" rIns="30397" bIns="1519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120" name="_s70754"/>
          <p:cNvSpPr/>
          <p:nvPr/>
        </p:nvSpPr>
        <p:spPr>
          <a:xfrm>
            <a:off x="5714365" y="5170170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55375" tIns="27687" rIns="55375" bIns="27687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21" name="_s70755"/>
          <p:cNvSpPr/>
          <p:nvPr/>
        </p:nvSpPr>
        <p:spPr>
          <a:xfrm>
            <a:off x="6034405" y="5170805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55375" tIns="27687" rIns="55375" bIns="27687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22" name="_s70761"/>
          <p:cNvSpPr/>
          <p:nvPr/>
        </p:nvSpPr>
        <p:spPr>
          <a:xfrm>
            <a:off x="6292850" y="5170805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55934" tIns="27966" rIns="55934" bIns="27966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3" name="_s70763"/>
          <p:cNvSpPr/>
          <p:nvPr/>
        </p:nvSpPr>
        <p:spPr>
          <a:xfrm>
            <a:off x="6931660" y="5170805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60797" tIns="30399" rIns="60797" bIns="30399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24" name="_s70766"/>
          <p:cNvSpPr/>
          <p:nvPr/>
        </p:nvSpPr>
        <p:spPr>
          <a:xfrm>
            <a:off x="7510145" y="5170805"/>
            <a:ext cx="218440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0397" tIns="15198" rIns="30397" bIns="1519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125" name="_s70781"/>
          <p:cNvSpPr/>
          <p:nvPr/>
        </p:nvSpPr>
        <p:spPr>
          <a:xfrm>
            <a:off x="2694305" y="5170805"/>
            <a:ext cx="218440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78758" tIns="39379" rIns="78758" bIns="39379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6" name="_s70783"/>
          <p:cNvSpPr/>
          <p:nvPr/>
        </p:nvSpPr>
        <p:spPr>
          <a:xfrm>
            <a:off x="3334385" y="5170805"/>
            <a:ext cx="218440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78758" tIns="39379" rIns="78758" bIns="39379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2964815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√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4190365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√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5346065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√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6562725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√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7141210" y="585089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√</a:t>
            </a:r>
          </a:p>
        </p:txBody>
      </p:sp>
      <p:cxnSp>
        <p:nvCxnSpPr>
          <p:cNvPr id="136" name="_s70681"/>
          <p:cNvCxnSpPr>
            <a:stCxn id="125" idx="0"/>
            <a:endCxn id="46" idx="2"/>
          </p:cNvCxnSpPr>
          <p:nvPr/>
        </p:nvCxnSpPr>
        <p:spPr>
          <a:xfrm rot="16200000">
            <a:off x="2451100" y="4496435"/>
            <a:ext cx="1026795" cy="32194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8" name="_s70681"/>
          <p:cNvCxnSpPr>
            <a:stCxn id="126" idx="0"/>
            <a:endCxn id="46" idx="2"/>
          </p:cNvCxnSpPr>
          <p:nvPr/>
        </p:nvCxnSpPr>
        <p:spPr>
          <a:xfrm rot="16200000" flipV="1">
            <a:off x="2771140" y="4498340"/>
            <a:ext cx="1026795" cy="31813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9" name="_s70681"/>
          <p:cNvCxnSpPr>
            <a:stCxn id="47" idx="2"/>
            <a:endCxn id="118" idx="0"/>
          </p:cNvCxnSpPr>
          <p:nvPr/>
        </p:nvCxnSpPr>
        <p:spPr>
          <a:xfrm rot="5400000">
            <a:off x="3357245" y="4497070"/>
            <a:ext cx="1026795" cy="320675"/>
          </a:xfrm>
          <a:prstGeom prst="bentConnector3">
            <a:avLst>
              <a:gd name="adj1" fmla="val 50031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0" name="_s70681"/>
          <p:cNvCxnSpPr>
            <a:endCxn id="124" idx="0"/>
          </p:cNvCxnSpPr>
          <p:nvPr/>
        </p:nvCxnSpPr>
        <p:spPr>
          <a:xfrm rot="5400000">
            <a:off x="7105015" y="4652010"/>
            <a:ext cx="1032510" cy="4445"/>
          </a:xfrm>
          <a:prstGeom prst="bentConnector3">
            <a:avLst>
              <a:gd name="adj1" fmla="val 50031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1" name="_s70681"/>
          <p:cNvCxnSpPr>
            <a:stCxn id="116" idx="0"/>
            <a:endCxn id="45" idx="2"/>
          </p:cNvCxnSpPr>
          <p:nvPr/>
        </p:nvCxnSpPr>
        <p:spPr>
          <a:xfrm rot="16200000">
            <a:off x="1552893" y="4496753"/>
            <a:ext cx="1026795" cy="32131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2" name="_s70681"/>
          <p:cNvCxnSpPr>
            <a:stCxn id="123" idx="0"/>
            <a:endCxn id="43" idx="2"/>
          </p:cNvCxnSpPr>
          <p:nvPr/>
        </p:nvCxnSpPr>
        <p:spPr>
          <a:xfrm rot="16200000" flipV="1">
            <a:off x="6368415" y="4498340"/>
            <a:ext cx="1026795" cy="31813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3" name="_s70681"/>
          <p:cNvCxnSpPr>
            <a:stCxn id="43" idx="2"/>
            <a:endCxn id="122" idx="0"/>
          </p:cNvCxnSpPr>
          <p:nvPr/>
        </p:nvCxnSpPr>
        <p:spPr>
          <a:xfrm rot="5400000">
            <a:off x="6049010" y="4497070"/>
            <a:ext cx="1026795" cy="320675"/>
          </a:xfrm>
          <a:prstGeom prst="bentConnector3">
            <a:avLst>
              <a:gd name="adj1" fmla="val 50031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4" name="_s70681"/>
          <p:cNvCxnSpPr>
            <a:stCxn id="121" idx="0"/>
            <a:endCxn id="50" idx="2"/>
          </p:cNvCxnSpPr>
          <p:nvPr/>
        </p:nvCxnSpPr>
        <p:spPr>
          <a:xfrm rot="16200000" flipV="1">
            <a:off x="5470525" y="4497705"/>
            <a:ext cx="1026795" cy="31940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5" name="_s70681"/>
          <p:cNvCxnSpPr>
            <a:stCxn id="65" idx="0"/>
            <a:endCxn id="51" idx="2"/>
          </p:cNvCxnSpPr>
          <p:nvPr/>
        </p:nvCxnSpPr>
        <p:spPr>
          <a:xfrm rot="16200000">
            <a:off x="6944995" y="4498340"/>
            <a:ext cx="1026795" cy="31813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6" name="_s70714"/>
          <p:cNvCxnSpPr>
            <a:stCxn id="48" idx="0"/>
            <a:endCxn id="41" idx="2"/>
          </p:cNvCxnSpPr>
          <p:nvPr/>
        </p:nvCxnSpPr>
        <p:spPr>
          <a:xfrm rot="16200000">
            <a:off x="4576445" y="3235325"/>
            <a:ext cx="702945" cy="635"/>
          </a:xfrm>
          <a:prstGeom prst="bentConnector3">
            <a:avLst>
              <a:gd name="adj1" fmla="val 49955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50" grpId="0" bldLvl="0" animBg="1"/>
      <p:bldP spid="51" grpId="0" bldLvl="0" animBg="1"/>
      <p:bldP spid="52" grpId="0" bldLvl="0" animBg="1"/>
      <p:bldP spid="55" grpId="0" bldLvl="0" animBg="1"/>
      <p:bldP spid="58" grpId="0" bldLvl="0" animBg="1"/>
      <p:bldP spid="59" grpId="0" bldLvl="0" animBg="1"/>
      <p:bldP spid="63" grpId="0" bldLvl="0" animBg="1"/>
      <p:bldP spid="65" grpId="0" bldLvl="0" animBg="1"/>
      <p:bldP spid="67" grpId="0" bldLvl="0" animBg="1"/>
      <p:bldP spid="69" grpId="0" bldLvl="0" animBg="1"/>
      <p:bldP spid="91" grpId="0"/>
      <p:bldP spid="92" grpId="0"/>
      <p:bldP spid="93" grpId="0"/>
      <p:bldP spid="99" grpId="0"/>
      <p:bldP spid="115" grpId="0"/>
      <p:bldP spid="116" grpId="0" bldLvl="0" animBg="1"/>
      <p:bldP spid="117" grpId="0" bldLvl="0" animBg="1"/>
      <p:bldP spid="118" grpId="0" bldLvl="0" animBg="1"/>
      <p:bldP spid="119" grpId="0" bldLvl="0" animBg="1"/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30" grpId="0"/>
      <p:bldP spid="132" grpId="0"/>
      <p:bldP spid="133" grpId="0"/>
      <p:bldP spid="134" grpId="0"/>
      <p:bldP spid="13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91270" cy="824230"/>
          </a:xfrm>
        </p:spPr>
        <p:txBody>
          <a:bodyPr>
            <a:normAutofit/>
          </a:bodyPr>
          <a:lstStyle/>
          <a:p>
            <a:r>
              <a:rPr lang="zh-CN" altLang="en-US" smtClean="0">
                <a:sym typeface="+mn-ea"/>
              </a:rPr>
              <a:t>全排列问题</a:t>
            </a:r>
            <a:r>
              <a:rPr lang="en-US" altLang="zh-CN" smtClean="0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-</a:t>
            </a:r>
            <a:r>
              <a:rPr lang="en-US" altLang="zh-CN" smtClean="0">
                <a:sym typeface="+mn-ea"/>
              </a:rPr>
              <a:t>-</a:t>
            </a:r>
            <a:r>
              <a:rPr lang="zh-CN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逐层判断（例</a:t>
            </a:r>
            <a:r>
              <a:rPr lang="en-US" altLang="zh-CN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n=3</a:t>
            </a:r>
            <a:r>
              <a:rPr lang="zh-CN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1421765" y="989965"/>
          <a:ext cx="6048375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94"/>
                <a:gridCol w="1512094"/>
                <a:gridCol w="1512093"/>
                <a:gridCol w="1512094"/>
              </a:tblGrid>
              <a:tr h="609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40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□□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1 3 2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2 3</a:t>
                      </a:r>
                      <a:r>
                        <a:rPr lang="zh-CN" altLang="en-US" sz="40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□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 i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3 1 3</a:t>
                      </a:r>
                      <a:endParaRPr lang="en-US" altLang="zh-CN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i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1 1</a:t>
                      </a:r>
                      <a:r>
                        <a:rPr lang="zh-CN" altLang="en-US" sz="4000" i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□</a:t>
                      </a:r>
                      <a:endParaRPr lang="zh-CN" altLang="en-US" sz="4000" b="0" i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 i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1 3 3</a:t>
                      </a:r>
                      <a:endParaRPr lang="en-US" altLang="zh-CN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2 3 1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3 2</a:t>
                      </a:r>
                      <a:r>
                        <a:rPr lang="zh-CN" altLang="en-US" sz="4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□</a:t>
                      </a:r>
                      <a:endParaRPr lang="zh-CN" altLang="en-US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1 2</a:t>
                      </a:r>
                      <a:r>
                        <a:rPr lang="zh-CN" altLang="en-US" sz="4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□</a:t>
                      </a:r>
                      <a:endParaRPr lang="zh-CN" altLang="en-US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4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□□</a:t>
                      </a:r>
                      <a:endParaRPr lang="zh-CN" altLang="en-US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000" b="0" i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2 3 2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3 2 1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000" b="0" i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1 2 1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2 1</a:t>
                      </a:r>
                      <a:r>
                        <a:rPr lang="zh-CN" altLang="en-US" sz="4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□</a:t>
                      </a:r>
                      <a:endParaRPr lang="zh-CN" altLang="en-US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000" b="0" i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2 3 3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000" b="0" i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3 2 2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000" b="0" i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1 2 2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000" b="0" i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2 1 1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4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□□</a:t>
                      </a:r>
                      <a:endParaRPr lang="zh-CN" altLang="en-US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000" b="0" i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3 2 3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1 2 3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4000" b="0" i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2 1 2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3 1</a:t>
                      </a:r>
                      <a:r>
                        <a:rPr lang="zh-CN" altLang="en-US" sz="4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□</a:t>
                      </a:r>
                      <a:endParaRPr lang="zh-CN" altLang="en-US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1 3</a:t>
                      </a:r>
                      <a:r>
                        <a:rPr lang="zh-CN" altLang="en-US" sz="4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□</a:t>
                      </a:r>
                      <a:endParaRPr lang="zh-CN" altLang="en-US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2 1 3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 i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3 1 1</a:t>
                      </a:r>
                      <a:endParaRPr lang="en-US" altLang="zh-CN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i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1 3 1</a:t>
                      </a:r>
                      <a:endParaRPr lang="en-US" altLang="zh-CN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 i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2 2</a:t>
                      </a:r>
                      <a:r>
                        <a:rPr lang="en-US" altLang="zh-CN" sz="4000" i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□</a:t>
                      </a:r>
                      <a:endParaRPr lang="zh-CN" altLang="en-US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3 1 2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9351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91270" cy="824230"/>
          </a:xfrm>
        </p:spPr>
        <p:txBody>
          <a:bodyPr>
            <a:normAutofit/>
          </a:bodyPr>
          <a:lstStyle/>
          <a:p>
            <a:r>
              <a:rPr lang="zh-CN" altLang="en-US" smtClean="0">
                <a:sym typeface="+mn-ea"/>
              </a:rPr>
              <a:t>全排列问题</a:t>
            </a:r>
            <a:r>
              <a:rPr lang="en-US" altLang="zh-CN" smtClean="0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-</a:t>
            </a:r>
            <a:r>
              <a:rPr lang="en-US" altLang="zh-CN" smtClean="0">
                <a:sym typeface="+mn-ea"/>
              </a:rPr>
              <a:t>-</a:t>
            </a:r>
            <a:r>
              <a:rPr lang="zh-CN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逐层判断（例</a:t>
            </a:r>
            <a:r>
              <a:rPr lang="en-US" altLang="zh-CN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n=3</a:t>
            </a:r>
            <a:r>
              <a:rPr lang="zh-CN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1421765" y="989965"/>
          <a:ext cx="6048375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94"/>
                <a:gridCol w="1512094"/>
                <a:gridCol w="1512093"/>
                <a:gridCol w="1512094"/>
              </a:tblGrid>
              <a:tr h="609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40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□□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1 3 2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2 3</a:t>
                      </a:r>
                      <a:r>
                        <a:rPr lang="zh-CN" altLang="en-US" sz="40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□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4000" b="0" i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2 3 1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3 2</a:t>
                      </a:r>
                      <a:r>
                        <a:rPr lang="zh-CN" altLang="en-US" sz="4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□</a:t>
                      </a:r>
                      <a:endParaRPr lang="zh-CN" altLang="en-US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1 2</a:t>
                      </a:r>
                      <a:r>
                        <a:rPr lang="zh-CN" altLang="en-US" sz="4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□</a:t>
                      </a:r>
                      <a:endParaRPr lang="zh-CN" altLang="en-US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4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□□</a:t>
                      </a:r>
                      <a:endParaRPr lang="zh-CN" altLang="en-US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4000" b="0" i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3 2 1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4000" b="0" i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2 1</a:t>
                      </a:r>
                      <a:r>
                        <a:rPr lang="zh-CN" altLang="en-US" sz="4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□</a:t>
                      </a:r>
                      <a:endParaRPr lang="zh-CN" altLang="en-US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4000" b="0" i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4000" b="0" i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4000" b="0" i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4000" b="0" i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4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□□</a:t>
                      </a:r>
                      <a:endParaRPr lang="zh-CN" altLang="en-US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4000" b="0" i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1 2 3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4000" b="0" i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3 1</a:t>
                      </a:r>
                      <a:r>
                        <a:rPr lang="zh-CN" altLang="en-US" sz="4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□</a:t>
                      </a:r>
                      <a:endParaRPr lang="zh-CN" altLang="en-US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1 3</a:t>
                      </a:r>
                      <a:r>
                        <a:rPr lang="zh-CN" altLang="en-US" sz="4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□</a:t>
                      </a:r>
                      <a:endParaRPr lang="zh-CN" altLang="en-US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2 1 3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3 1 2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40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2684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全排列问题描述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805" y="895985"/>
            <a:ext cx="8789670" cy="5825490"/>
          </a:xfrm>
        </p:spPr>
        <p:txBody>
          <a:bodyPr>
            <a:normAutofit fontScale="92500"/>
          </a:bodyPr>
          <a:lstStyle/>
          <a:p>
            <a:r>
              <a:rPr lang="zh-CN" altLang="en-US"/>
              <a:t>给定整数</a:t>
            </a:r>
            <a:r>
              <a:rPr lang="en-US" altLang="zh-CN"/>
              <a:t>n</a:t>
            </a:r>
            <a:r>
              <a:rPr lang="zh-CN" altLang="en-US"/>
              <a:t>（</a:t>
            </a:r>
            <a:r>
              <a:rPr lang="en-US" altLang="zh-CN"/>
              <a:t>1≤n≤11</a:t>
            </a:r>
            <a:r>
              <a:rPr lang="zh-CN" altLang="en-US"/>
              <a:t>）</a:t>
            </a:r>
            <a:r>
              <a:rPr lang="en-US" altLang="zh-CN"/>
              <a:t>,</a:t>
            </a:r>
            <a:r>
              <a:rPr lang="zh-CN" altLang="en-US"/>
              <a:t>按照字典序输出</a:t>
            </a:r>
            <a:r>
              <a:rPr lang="en-US" altLang="zh-CN"/>
              <a:t>1~</a:t>
            </a:r>
            <a:r>
              <a:rPr lang="en-US" altLang="zh-CN">
                <a:sym typeface="+mn-ea"/>
              </a:rPr>
              <a:t>n</a:t>
            </a:r>
            <a:r>
              <a:rPr lang="zh-CN" altLang="en-US"/>
              <a:t>的全部排列方案。</a:t>
            </a:r>
          </a:p>
          <a:p>
            <a:r>
              <a:rPr lang="zh-CN" altLang="en-US"/>
              <a:t>如当</a:t>
            </a:r>
            <a:r>
              <a:rPr lang="en-US" altLang="zh-CN"/>
              <a:t>n=3</a:t>
            </a:r>
            <a:r>
              <a:rPr lang="zh-CN" altLang="en-US"/>
              <a:t>时，应该输出：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4800"/>
              <a:t>1   2   3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4800"/>
              <a:t>1   3   2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4800"/>
              <a:t>2   1   3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4800"/>
              <a:t>2   3   1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4800"/>
              <a:t>3   1   2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4800"/>
              <a:t>3   2   1</a:t>
            </a:r>
          </a:p>
          <a:p>
            <a:r>
              <a:rPr lang="zh-CN" altLang="en-US"/>
              <a:t>观察：每组输出都是</a:t>
            </a:r>
            <a:r>
              <a:rPr lang="en-US" altLang="zh-CN"/>
              <a:t>1~n</a:t>
            </a:r>
            <a:r>
              <a:rPr lang="zh-CN" altLang="en-US"/>
              <a:t>的一种排列，每组按照字典序给出。</a:t>
            </a: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  <a:t>2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663180" cy="824230"/>
          </a:xfrm>
        </p:spPr>
        <p:txBody>
          <a:bodyPr>
            <a:normAutofit/>
          </a:bodyPr>
          <a:lstStyle/>
          <a:p>
            <a:r>
              <a:rPr lang="zh-CN" altLang="en-US" smtClean="0">
                <a:sym typeface="+mn-ea"/>
              </a:rPr>
              <a:t>全排列解法</a:t>
            </a:r>
            <a:r>
              <a:rPr lang="en-US" altLang="zh-CN" smtClean="0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-</a:t>
            </a:r>
            <a:r>
              <a:rPr lang="en-US" altLang="zh-CN" smtClean="0">
                <a:sym typeface="+mn-ea"/>
              </a:rPr>
              <a:t>-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核心程序框架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930275" y="821055"/>
            <a:ext cx="7776845" cy="56819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void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search</a:t>
            </a:r>
            <a:r>
              <a:rPr lang="zh-CN" altLang="en-US">
                <a:sym typeface="+mn-ea"/>
              </a:rPr>
              <a:t>(int dep)</a:t>
            </a:r>
            <a:r>
              <a:rPr lang="en-US" altLang="zh-CN">
                <a:sym typeface="+mn-ea"/>
              </a:rPr>
              <a:t>		//</a:t>
            </a:r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dep</a:t>
            </a:r>
            <a:r>
              <a:rPr lang="zh-CN" altLang="en-US">
                <a:sym typeface="+mn-ea"/>
              </a:rPr>
              <a:t>位，即第</a:t>
            </a:r>
            <a:r>
              <a:rPr lang="en-US" altLang="zh-CN">
                <a:sym typeface="+mn-ea"/>
              </a:rPr>
              <a:t>dep</a:t>
            </a:r>
            <a:r>
              <a:rPr lang="zh-CN" altLang="en-US">
                <a:sym typeface="+mn-ea"/>
              </a:rPr>
              <a:t>重循环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{	if(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终点</a:t>
            </a:r>
            <a:r>
              <a:rPr lang="zh-CN" altLang="en-US">
                <a:sym typeface="+mn-ea"/>
              </a:rPr>
              <a:t>，即dep超过n位)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	{	</a:t>
            </a:r>
            <a:r>
              <a:rPr lang="zh-CN" altLang="en-US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输出方案</a:t>
            </a:r>
            <a:r>
              <a:rPr lang="zh-CN" altLang="en-US">
                <a:sym typeface="+mn-ea"/>
              </a:rPr>
              <a:t>;</a:t>
            </a:r>
            <a:r>
              <a:rPr lang="en-US" altLang="zh-CN">
                <a:sym typeface="+mn-ea"/>
              </a:rPr>
              <a:t>		//</a:t>
            </a:r>
            <a:r>
              <a:rPr lang="zh-CN" altLang="en-US">
                <a:sym typeface="+mn-ea"/>
              </a:rPr>
              <a:t>终点无需判断互不相等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		返回;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	当前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第dep位尝试1~n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		</a:t>
            </a:r>
            <a:r>
              <a:rPr lang="zh-CN" altLang="en-US">
                <a:sym typeface="+mn-ea"/>
              </a:rPr>
              <a:t>if</a:t>
            </a:r>
            <a:r>
              <a:rPr lang="en-US" altLang="zh-CN">
                <a:sym typeface="+mn-ea"/>
              </a:rPr>
              <a:t>(</a:t>
            </a:r>
            <a:r>
              <a:rPr lang="zh-CN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循环判断</a:t>
            </a:r>
            <a:r>
              <a:rPr lang="zh-CN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不重复</a:t>
            </a:r>
            <a:r>
              <a:rPr lang="en-US" altLang="zh-CN">
                <a:sym typeface="+mn-ea"/>
              </a:rPr>
              <a:t>)</a:t>
            </a:r>
            <a:endParaRPr lang="en-US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	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{	</a:t>
            </a:r>
            <a:r>
              <a:rPr lang="zh-CN" altLang="en-US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确定当前位取数</a:t>
            </a:r>
            <a:r>
              <a:rPr lang="zh-CN" altLang="en-US">
                <a:sym typeface="+mn-ea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		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search</a:t>
            </a:r>
            <a:r>
              <a:rPr lang="zh-CN" altLang="en-US">
                <a:sym typeface="+mn-ea"/>
              </a:rPr>
              <a:t>(dep+1);</a:t>
            </a:r>
            <a:r>
              <a:rPr lang="en-US" altLang="zh-CN">
                <a:sym typeface="+mn-ea"/>
              </a:rPr>
              <a:t>	//</a:t>
            </a:r>
            <a:r>
              <a:rPr lang="zh-CN" altLang="en-US">
                <a:sym typeface="+mn-ea"/>
              </a:rPr>
              <a:t>进入下一位尝试</a:t>
            </a:r>
            <a:endParaRPr lang="zh-CN" altLang="en-US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}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7385" y="2148205"/>
            <a:ext cx="5307965" cy="460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sym typeface="+mn-ea"/>
              </a:rPr>
              <a:t>//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终点处理后返回上一位，即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回溯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46555" y="5465445"/>
            <a:ext cx="6868795" cy="460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sym typeface="+mn-ea"/>
              </a:rPr>
              <a:t>//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尝试完所有可能情况，自动返回上一位，即</a:t>
            </a:r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回溯</a:t>
            </a:r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663180" cy="824230"/>
          </a:xfrm>
        </p:spPr>
        <p:txBody>
          <a:bodyPr>
            <a:normAutofit/>
          </a:bodyPr>
          <a:lstStyle/>
          <a:p>
            <a:r>
              <a:rPr lang="zh-CN" altLang="en-US" smtClean="0">
                <a:sym typeface="+mn-ea"/>
              </a:rPr>
              <a:t>全排列解法</a:t>
            </a:r>
            <a:r>
              <a:rPr lang="en-US" altLang="zh-CN" smtClean="0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-</a:t>
            </a:r>
            <a:r>
              <a:rPr lang="en-US" altLang="zh-CN" smtClean="0">
                <a:sym typeface="+mn-ea"/>
              </a:rPr>
              <a:t>-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逐位循环判断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30420" y="932815"/>
            <a:ext cx="4432300" cy="5680710"/>
          </a:xfrm>
        </p:spPr>
        <p:txBody>
          <a:bodyPr>
            <a:normAutofit/>
          </a:bodyPr>
          <a:lstStyle/>
          <a:p>
            <a:r>
              <a:rPr lang="zh-CN" altLang="en-US"/>
              <a:t>void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search</a:t>
            </a:r>
            <a:r>
              <a:rPr lang="zh-CN" altLang="en-US"/>
              <a:t>(int dep)</a:t>
            </a:r>
          </a:p>
          <a:p>
            <a:r>
              <a:rPr lang="zh-CN" altLang="en-US">
                <a:sym typeface="+mn-ea"/>
              </a:rPr>
              <a:t>{	if(dep&gt;n){print(n);return;}</a:t>
            </a:r>
            <a:endParaRPr lang="zh-CN" altLang="en-US"/>
          </a:p>
          <a:p>
            <a:r>
              <a:t>	for(int i=</a:t>
            </a:r>
            <a:r>
              <a:rPr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t>;i</a:t>
            </a:r>
            <a:r>
              <a:rPr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&lt;=n</a:t>
            </a:r>
            <a:r>
              <a:t>;i++)</a:t>
            </a:r>
          </a:p>
          <a:p>
            <a:r>
              <a:t>		if(</a:t>
            </a:r>
            <a:r>
              <a:rPr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check(dep-1,i)</a:t>
            </a:r>
            <a:r>
              <a:t>)</a:t>
            </a:r>
          </a:p>
          <a:p>
            <a:r>
              <a:t>		</a:t>
            </a:r>
            <a:r>
              <a:rPr>
                <a:sym typeface="+mn-ea"/>
              </a:rPr>
              <a:t>{</a:t>
            </a:r>
            <a:r>
              <a:t>	a[dep]=i;</a:t>
            </a:r>
          </a:p>
          <a:p>
            <a:r>
              <a:t>			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search</a:t>
            </a:r>
            <a:r>
              <a:t>(dep+1);</a:t>
            </a:r>
            <a:r>
              <a:rPr>
                <a:sym typeface="+mn-ea"/>
              </a:rPr>
              <a:t>}</a:t>
            </a:r>
          </a:p>
          <a:p>
            <a:r>
              <a:rPr lang="zh-CN" altLang="en-US"/>
              <a:t>}</a:t>
            </a:r>
            <a:r>
              <a:rPr lang="en-US" altLang="zh-CN"/>
              <a:t>//</a:t>
            </a:r>
            <a:r>
              <a:rPr lang="zh-CN" altLang="en-US">
                <a:sym typeface="+mn-ea"/>
              </a:rPr>
              <a:t>用递归实现回溯算法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154940" y="932815"/>
            <a:ext cx="4327525" cy="5680710"/>
          </a:xfrm>
        </p:spPr>
        <p:txBody>
          <a:bodyPr>
            <a:noAutofit/>
          </a:bodyPr>
          <a:lstStyle/>
          <a:p>
            <a:r>
              <a:rPr lang="zh-CN" altLang="en-US"/>
              <a:t>int n</a:t>
            </a:r>
            <a:r>
              <a:rPr lang="en-US" altLang="zh-CN"/>
              <a:t>,</a:t>
            </a:r>
            <a:r>
              <a:rPr lang="zh-CN" altLang="en-US"/>
              <a:t>a[20];</a:t>
            </a:r>
          </a:p>
          <a:p>
            <a:r>
              <a:rPr lang="en-US" altLang="zh-CN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bool check(int,int);</a:t>
            </a:r>
          </a:p>
          <a:p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void print(int);</a:t>
            </a:r>
          </a:p>
          <a:p>
            <a:r>
              <a:rPr lang="zh-CN" altLang="en-US"/>
              <a:t>void search(int);</a:t>
            </a:r>
            <a:endParaRPr lang="en-US" altLang="zh-CN"/>
          </a:p>
          <a:p>
            <a:r>
              <a:rPr lang="zh-CN" altLang="en-US"/>
              <a:t>int main(){</a:t>
            </a:r>
            <a:r>
              <a:rPr lang="en-US" altLang="zh-CN"/>
              <a:t>...</a:t>
            </a:r>
            <a:r>
              <a:rPr lang="zh-CN" altLang="en-US"/>
              <a:t>}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主程序</a:t>
            </a:r>
            <a:endParaRPr lang="zh-CN" altLang="en-US"/>
          </a:p>
          <a:p>
            <a:r>
              <a:rPr lang="en-US" altLang="zh-CN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bool </a:t>
            </a:r>
            <a:r>
              <a:rPr lang="en-US" altLang="zh-CN" sz="2800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check</a:t>
            </a:r>
            <a:r>
              <a:rPr lang="en-US" altLang="zh-CN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(int x,int num) </a:t>
            </a:r>
          </a:p>
          <a:p>
            <a:r>
              <a:rPr lang="en-US" altLang="zh-CN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{  for(int i=1;i&lt;=x;i++)</a:t>
            </a:r>
          </a:p>
          <a:p>
            <a:r>
              <a:rPr lang="en-US" altLang="zh-CN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if(a[i]==num)return false;</a:t>
            </a:r>
          </a:p>
          <a:p>
            <a:r>
              <a:rPr lang="en-US" altLang="zh-CN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return true;</a:t>
            </a:r>
          </a:p>
          <a:p>
            <a:r>
              <a:rPr lang="en-US" altLang="zh-CN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}//判断重复</a:t>
            </a:r>
          </a:p>
          <a:p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void print(int x){</a:t>
            </a:r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...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}</a:t>
            </a:r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//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输出方案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82465" y="5258435"/>
            <a:ext cx="1836420" cy="460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时间复杂度？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82465" y="5895975"/>
            <a:ext cx="1836420" cy="460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O(n!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n)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75095" y="5895975"/>
            <a:ext cx="2584450" cy="460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还能优化吗？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474460" y="4888865"/>
            <a:ext cx="2585720" cy="8299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10!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≈ 3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altLang="zh-CN" sz="24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11!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 ≈ 4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10</a:t>
            </a:r>
            <a:r>
              <a:rPr lang="en-US" altLang="zh-CN" sz="2400" baseline="30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8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91270" cy="824230"/>
          </a:xfrm>
        </p:spPr>
        <p:txBody>
          <a:bodyPr>
            <a:normAutofit/>
          </a:bodyPr>
          <a:lstStyle/>
          <a:p>
            <a:r>
              <a:rPr lang="zh-CN" altLang="en-US" smtClean="0">
                <a:sym typeface="+mn-ea"/>
              </a:rPr>
              <a:t>全排列解法</a:t>
            </a:r>
            <a:r>
              <a:rPr lang="en-US" smtClean="0">
                <a:sym typeface="+mn-ea"/>
              </a:rPr>
              <a:t>3</a:t>
            </a:r>
            <a:r>
              <a:rPr lang="zh-CN" altLang="en-US" smtClean="0">
                <a:sym typeface="+mn-ea"/>
              </a:rPr>
              <a:t>-</a:t>
            </a:r>
            <a:r>
              <a:rPr lang="en-US" altLang="zh-CN" smtClean="0">
                <a:sym typeface="+mn-ea"/>
              </a:rPr>
              <a:t>-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逐位布尔判断（例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n=3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1005840" y="5664200"/>
          <a:ext cx="41605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/>
                <a:gridCol w="594360"/>
                <a:gridCol w="594360"/>
                <a:gridCol w="594360"/>
                <a:gridCol w="594360"/>
                <a:gridCol w="594360"/>
                <a:gridCol w="594360"/>
              </a:tblGrid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…</a:t>
                      </a: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7945" y="5708650"/>
            <a:ext cx="937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used[ ]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05840" y="6121400"/>
            <a:ext cx="4159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0        1       2       3        4       5       …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  <a:t>22</a:t>
            </a:fld>
            <a:endParaRPr lang="zh-CN" altLang="en-US"/>
          </a:p>
        </p:txBody>
      </p:sp>
      <p:cxnSp>
        <p:nvCxnSpPr>
          <p:cNvPr id="10" name="_s70666"/>
          <p:cNvCxnSpPr>
            <a:stCxn id="107" idx="0"/>
            <a:endCxn id="95" idx="2"/>
          </p:cNvCxnSpPr>
          <p:nvPr/>
        </p:nvCxnSpPr>
        <p:spPr>
          <a:xfrm rot="16200000">
            <a:off x="2805113" y="3917633"/>
            <a:ext cx="638810" cy="1905"/>
          </a:xfrm>
          <a:prstGeom prst="bentConnector3">
            <a:avLst>
              <a:gd name="adj1" fmla="val 5005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1" name="_s70681"/>
          <p:cNvCxnSpPr>
            <a:stCxn id="106" idx="0"/>
            <a:endCxn id="99" idx="2"/>
          </p:cNvCxnSpPr>
          <p:nvPr/>
        </p:nvCxnSpPr>
        <p:spPr>
          <a:xfrm rot="16200000" flipV="1">
            <a:off x="7467283" y="3749358"/>
            <a:ext cx="622300" cy="321945"/>
          </a:xfrm>
          <a:prstGeom prst="bentConnector3">
            <a:avLst>
              <a:gd name="adj1" fmla="val 50051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2" name="_s70686"/>
          <p:cNvCxnSpPr>
            <a:stCxn id="104" idx="0"/>
            <a:endCxn id="92" idx="2"/>
          </p:cNvCxnSpPr>
          <p:nvPr/>
        </p:nvCxnSpPr>
        <p:spPr>
          <a:xfrm rot="16200000" flipV="1">
            <a:off x="6406833" y="3915093"/>
            <a:ext cx="638810" cy="6985"/>
          </a:xfrm>
          <a:prstGeom prst="bentConnector3">
            <a:avLst>
              <a:gd name="adj1" fmla="val 5005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3" name="_s70694"/>
          <p:cNvCxnSpPr>
            <a:endCxn id="98" idx="2"/>
          </p:cNvCxnSpPr>
          <p:nvPr/>
        </p:nvCxnSpPr>
        <p:spPr>
          <a:xfrm rot="16200000" flipV="1">
            <a:off x="5306695" y="4116705"/>
            <a:ext cx="1035685" cy="635"/>
          </a:xfrm>
          <a:prstGeom prst="bentConnector3">
            <a:avLst>
              <a:gd name="adj1" fmla="val 49969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4" name="_s70695"/>
          <p:cNvCxnSpPr>
            <a:stCxn id="103" idx="0"/>
            <a:endCxn id="98" idx="2"/>
          </p:cNvCxnSpPr>
          <p:nvPr/>
        </p:nvCxnSpPr>
        <p:spPr>
          <a:xfrm rot="16200000">
            <a:off x="5345113" y="3758883"/>
            <a:ext cx="638810" cy="319405"/>
          </a:xfrm>
          <a:prstGeom prst="bentConnector3">
            <a:avLst>
              <a:gd name="adj1" fmla="val 5005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5" name="_s70697"/>
          <p:cNvCxnSpPr>
            <a:stCxn id="102" idx="0"/>
            <a:endCxn id="96" idx="2"/>
          </p:cNvCxnSpPr>
          <p:nvPr/>
        </p:nvCxnSpPr>
        <p:spPr>
          <a:xfrm rot="16200000" flipV="1">
            <a:off x="3878898" y="3751263"/>
            <a:ext cx="622300" cy="318135"/>
          </a:xfrm>
          <a:prstGeom prst="bentConnector3">
            <a:avLst>
              <a:gd name="adj1" fmla="val 50051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6" name="_s70698"/>
          <p:cNvCxnSpPr>
            <a:endCxn id="96" idx="2"/>
          </p:cNvCxnSpPr>
          <p:nvPr/>
        </p:nvCxnSpPr>
        <p:spPr>
          <a:xfrm rot="16200000">
            <a:off x="3517583" y="4111943"/>
            <a:ext cx="1026160" cy="635"/>
          </a:xfrm>
          <a:prstGeom prst="bentConnector3">
            <a:avLst>
              <a:gd name="adj1" fmla="val 50031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7" name="_s70709"/>
          <p:cNvCxnSpPr>
            <a:stCxn id="100" idx="0"/>
            <a:endCxn id="91" idx="2"/>
          </p:cNvCxnSpPr>
          <p:nvPr/>
        </p:nvCxnSpPr>
        <p:spPr>
          <a:xfrm rot="16200000" flipV="1">
            <a:off x="7826058" y="2356168"/>
            <a:ext cx="480060" cy="892175"/>
          </a:xfrm>
          <a:prstGeom prst="bentConnector3">
            <a:avLst>
              <a:gd name="adj1" fmla="val 50066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8" name="_s70710"/>
          <p:cNvCxnSpPr>
            <a:stCxn id="99" idx="0"/>
            <a:endCxn id="91" idx="2"/>
          </p:cNvCxnSpPr>
          <p:nvPr/>
        </p:nvCxnSpPr>
        <p:spPr>
          <a:xfrm rot="16200000">
            <a:off x="7378700" y="2800985"/>
            <a:ext cx="480060" cy="254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" name="_s70712"/>
          <p:cNvCxnSpPr>
            <a:stCxn id="98" idx="0"/>
            <a:endCxn id="90" idx="2"/>
          </p:cNvCxnSpPr>
          <p:nvPr/>
        </p:nvCxnSpPr>
        <p:spPr>
          <a:xfrm rot="16200000" flipV="1">
            <a:off x="5136198" y="2354263"/>
            <a:ext cx="480060" cy="895985"/>
          </a:xfrm>
          <a:prstGeom prst="bentConnector3">
            <a:avLst>
              <a:gd name="adj1" fmla="val 50066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" name="_s70714"/>
          <p:cNvCxnSpPr>
            <a:stCxn id="96" idx="0"/>
            <a:endCxn id="90" idx="2"/>
          </p:cNvCxnSpPr>
          <p:nvPr/>
        </p:nvCxnSpPr>
        <p:spPr>
          <a:xfrm rot="16200000">
            <a:off x="4239578" y="2353628"/>
            <a:ext cx="480060" cy="897255"/>
          </a:xfrm>
          <a:prstGeom prst="bentConnector3">
            <a:avLst>
              <a:gd name="adj1" fmla="val 50066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1" name="_s70716"/>
          <p:cNvCxnSpPr>
            <a:stCxn id="95" idx="0"/>
            <a:endCxn id="89" idx="2"/>
          </p:cNvCxnSpPr>
          <p:nvPr/>
        </p:nvCxnSpPr>
        <p:spPr>
          <a:xfrm rot="16200000" flipV="1">
            <a:off x="2435543" y="2352358"/>
            <a:ext cx="480060" cy="899795"/>
          </a:xfrm>
          <a:prstGeom prst="bentConnector3">
            <a:avLst>
              <a:gd name="adj1" fmla="val 50066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2" name="_s70717"/>
          <p:cNvCxnSpPr>
            <a:stCxn id="94" idx="0"/>
            <a:endCxn id="89" idx="2"/>
          </p:cNvCxnSpPr>
          <p:nvPr/>
        </p:nvCxnSpPr>
        <p:spPr>
          <a:xfrm rot="16200000" flipV="1">
            <a:off x="1986280" y="2801620"/>
            <a:ext cx="480060" cy="12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3" name="_s70718"/>
          <p:cNvCxnSpPr>
            <a:stCxn id="93" idx="0"/>
            <a:endCxn id="89" idx="2"/>
          </p:cNvCxnSpPr>
          <p:nvPr/>
        </p:nvCxnSpPr>
        <p:spPr>
          <a:xfrm rot="16200000">
            <a:off x="1537018" y="2353628"/>
            <a:ext cx="480060" cy="897255"/>
          </a:xfrm>
          <a:prstGeom prst="bentConnector3">
            <a:avLst>
              <a:gd name="adj1" fmla="val 50066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4" name="_s70720"/>
          <p:cNvCxnSpPr>
            <a:stCxn id="92" idx="0"/>
            <a:endCxn id="91" idx="2"/>
          </p:cNvCxnSpPr>
          <p:nvPr/>
        </p:nvCxnSpPr>
        <p:spPr>
          <a:xfrm rot="16200000">
            <a:off x="6931343" y="2353628"/>
            <a:ext cx="480060" cy="897255"/>
          </a:xfrm>
          <a:prstGeom prst="bentConnector3">
            <a:avLst>
              <a:gd name="adj1" fmla="val 50066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5" name="_s70721"/>
          <p:cNvCxnSpPr>
            <a:stCxn id="91" idx="0"/>
            <a:endCxn id="88" idx="2"/>
          </p:cNvCxnSpPr>
          <p:nvPr/>
        </p:nvCxnSpPr>
        <p:spPr>
          <a:xfrm rot="16200000" flipV="1">
            <a:off x="6034405" y="417830"/>
            <a:ext cx="478155" cy="2693035"/>
          </a:xfrm>
          <a:prstGeom prst="bentConnector3">
            <a:avLst>
              <a:gd name="adj1" fmla="val 49934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6" name="_s70722"/>
          <p:cNvCxnSpPr>
            <a:stCxn id="90" idx="0"/>
            <a:endCxn id="88" idx="2"/>
          </p:cNvCxnSpPr>
          <p:nvPr/>
        </p:nvCxnSpPr>
        <p:spPr>
          <a:xfrm rot="16200000" flipV="1">
            <a:off x="4688523" y="1763713"/>
            <a:ext cx="478155" cy="12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7" name="_s70723"/>
          <p:cNvCxnSpPr>
            <a:stCxn id="89" idx="0"/>
            <a:endCxn id="88" idx="2"/>
          </p:cNvCxnSpPr>
          <p:nvPr/>
        </p:nvCxnSpPr>
        <p:spPr>
          <a:xfrm rot="16200000">
            <a:off x="3337243" y="413703"/>
            <a:ext cx="478155" cy="270129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8" name="_s70724"/>
          <p:cNvSpPr/>
          <p:nvPr/>
        </p:nvSpPr>
        <p:spPr>
          <a:xfrm>
            <a:off x="3843020" y="968375"/>
            <a:ext cx="216725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zh-CN" sz="2800" b="1">
                <a:latin typeface="Arial" panose="020B0604020202020204" pitchFamily="34" charset="0"/>
                <a:ea typeface="宋体" panose="02010600030101010101" pitchFamily="2" charset="-122"/>
              </a:rPr>
              <a:t>开始尝试</a:t>
            </a:r>
          </a:p>
        </p:txBody>
      </p:sp>
      <p:sp>
        <p:nvSpPr>
          <p:cNvPr id="89" name="_s70725"/>
          <p:cNvSpPr/>
          <p:nvPr/>
        </p:nvSpPr>
        <p:spPr>
          <a:xfrm>
            <a:off x="2115820" y="2003425"/>
            <a:ext cx="219075" cy="55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0" name="_s70726"/>
          <p:cNvSpPr/>
          <p:nvPr/>
        </p:nvSpPr>
        <p:spPr>
          <a:xfrm>
            <a:off x="4818380" y="2003425"/>
            <a:ext cx="219075" cy="55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1" name="_s70727"/>
          <p:cNvSpPr/>
          <p:nvPr/>
        </p:nvSpPr>
        <p:spPr>
          <a:xfrm>
            <a:off x="7510145" y="2003425"/>
            <a:ext cx="219075" cy="55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2" name="_s70728"/>
          <p:cNvSpPr/>
          <p:nvPr/>
        </p:nvSpPr>
        <p:spPr>
          <a:xfrm>
            <a:off x="6612890" y="304228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3" name="_s70730"/>
          <p:cNvSpPr/>
          <p:nvPr/>
        </p:nvSpPr>
        <p:spPr>
          <a:xfrm>
            <a:off x="1218565" y="3042285"/>
            <a:ext cx="21907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</a:p>
        </p:txBody>
      </p:sp>
      <p:sp>
        <p:nvSpPr>
          <p:cNvPr id="94" name="_s70731"/>
          <p:cNvSpPr/>
          <p:nvPr/>
        </p:nvSpPr>
        <p:spPr>
          <a:xfrm>
            <a:off x="2117090" y="304228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95" name="_s70732"/>
          <p:cNvSpPr/>
          <p:nvPr/>
        </p:nvSpPr>
        <p:spPr>
          <a:xfrm>
            <a:off x="3015615" y="304228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6" name="_s70734"/>
          <p:cNvSpPr/>
          <p:nvPr/>
        </p:nvSpPr>
        <p:spPr>
          <a:xfrm>
            <a:off x="3921125" y="304228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4197" tIns="7099" rIns="14197" bIns="7099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</a:p>
        </p:txBody>
      </p:sp>
      <p:sp>
        <p:nvSpPr>
          <p:cNvPr id="97" name="_s70735"/>
          <p:cNvSpPr/>
          <p:nvPr/>
        </p:nvSpPr>
        <p:spPr>
          <a:xfrm>
            <a:off x="4817745" y="3042285"/>
            <a:ext cx="21907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98" name="_s70736"/>
          <p:cNvSpPr/>
          <p:nvPr/>
        </p:nvSpPr>
        <p:spPr>
          <a:xfrm>
            <a:off x="5714365" y="304228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4197" tIns="7099" rIns="14197" bIns="7099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  <p:sp>
        <p:nvSpPr>
          <p:cNvPr id="99" name="_s70738"/>
          <p:cNvSpPr/>
          <p:nvPr/>
        </p:nvSpPr>
        <p:spPr>
          <a:xfrm>
            <a:off x="7507605" y="304228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4197" tIns="7099" rIns="14197" bIns="7099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100" name="_s70739"/>
          <p:cNvSpPr/>
          <p:nvPr/>
        </p:nvSpPr>
        <p:spPr>
          <a:xfrm>
            <a:off x="8402320" y="3042285"/>
            <a:ext cx="21907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  <p:sp>
        <p:nvSpPr>
          <p:cNvPr id="101" name="_s70747"/>
          <p:cNvSpPr/>
          <p:nvPr/>
        </p:nvSpPr>
        <p:spPr>
          <a:xfrm>
            <a:off x="2436495" y="4237990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  <p:sp>
        <p:nvSpPr>
          <p:cNvPr id="102" name="_s70751"/>
          <p:cNvSpPr/>
          <p:nvPr/>
        </p:nvSpPr>
        <p:spPr>
          <a:xfrm>
            <a:off x="4239895" y="4221480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  <p:sp>
        <p:nvSpPr>
          <p:cNvPr id="103" name="_s70753"/>
          <p:cNvSpPr/>
          <p:nvPr/>
        </p:nvSpPr>
        <p:spPr>
          <a:xfrm>
            <a:off x="5395595" y="4237990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55375" tIns="27687" rIns="55375" bIns="27687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4" name="_s70762"/>
          <p:cNvSpPr/>
          <p:nvPr/>
        </p:nvSpPr>
        <p:spPr>
          <a:xfrm>
            <a:off x="6620510" y="4237990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105" name="_s70765"/>
          <p:cNvSpPr/>
          <p:nvPr/>
        </p:nvSpPr>
        <p:spPr>
          <a:xfrm>
            <a:off x="7190105" y="4237990"/>
            <a:ext cx="218440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</a:p>
        </p:txBody>
      </p:sp>
      <p:sp>
        <p:nvSpPr>
          <p:cNvPr id="106" name="_s70767"/>
          <p:cNvSpPr/>
          <p:nvPr/>
        </p:nvSpPr>
        <p:spPr>
          <a:xfrm>
            <a:off x="7830185" y="4221480"/>
            <a:ext cx="218440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67486" tIns="33743" rIns="67486" bIns="33743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7" name="_s70782"/>
          <p:cNvSpPr/>
          <p:nvPr/>
        </p:nvSpPr>
        <p:spPr>
          <a:xfrm>
            <a:off x="3014345" y="4237990"/>
            <a:ext cx="218440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cxnSp>
        <p:nvCxnSpPr>
          <p:cNvPr id="108" name="_s70703"/>
          <p:cNvCxnSpPr>
            <a:stCxn id="117" idx="0"/>
            <a:endCxn id="94" idx="2"/>
          </p:cNvCxnSpPr>
          <p:nvPr/>
        </p:nvCxnSpPr>
        <p:spPr>
          <a:xfrm rot="16200000" flipV="1">
            <a:off x="1911033" y="3915093"/>
            <a:ext cx="638810" cy="6985"/>
          </a:xfrm>
          <a:prstGeom prst="bentConnector3">
            <a:avLst>
              <a:gd name="adj1" fmla="val 5005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9" name="_s70703"/>
          <p:cNvCxnSpPr>
            <a:stCxn id="101" idx="0"/>
            <a:endCxn id="94" idx="2"/>
          </p:cNvCxnSpPr>
          <p:nvPr/>
        </p:nvCxnSpPr>
        <p:spPr>
          <a:xfrm rot="16200000" flipV="1">
            <a:off x="2066925" y="3750945"/>
            <a:ext cx="638810" cy="31877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0" name="文本框 109"/>
          <p:cNvSpPr txBox="1"/>
          <p:nvPr/>
        </p:nvSpPr>
        <p:spPr>
          <a:xfrm>
            <a:off x="19050" y="1891665"/>
            <a:ext cx="82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位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19050" y="3137535"/>
            <a:ext cx="82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位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19050" y="4332605"/>
            <a:ext cx="82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位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2386330" y="4918075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√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19050" y="4918075"/>
            <a:ext cx="177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终点不需判断</a:t>
            </a:r>
          </a:p>
        </p:txBody>
      </p:sp>
      <p:sp>
        <p:nvSpPr>
          <p:cNvPr id="116" name="_s70745"/>
          <p:cNvSpPr/>
          <p:nvPr/>
        </p:nvSpPr>
        <p:spPr>
          <a:xfrm>
            <a:off x="1796415" y="4237990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7" name="_s70746"/>
          <p:cNvSpPr/>
          <p:nvPr/>
        </p:nvSpPr>
        <p:spPr>
          <a:xfrm>
            <a:off x="2124710" y="4237990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8" name="_s70749"/>
          <p:cNvSpPr/>
          <p:nvPr/>
        </p:nvSpPr>
        <p:spPr>
          <a:xfrm>
            <a:off x="3601085" y="4237990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46497" tIns="23248" rIns="46497" bIns="23248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9" name="_s70750"/>
          <p:cNvSpPr/>
          <p:nvPr/>
        </p:nvSpPr>
        <p:spPr>
          <a:xfrm>
            <a:off x="3920490" y="4237990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0397" tIns="15198" rIns="30397" bIns="1519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120" name="_s70754"/>
          <p:cNvSpPr/>
          <p:nvPr/>
        </p:nvSpPr>
        <p:spPr>
          <a:xfrm>
            <a:off x="5715000" y="4237990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55375" tIns="27687" rIns="55375" bIns="27687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21" name="_s70755"/>
          <p:cNvSpPr/>
          <p:nvPr/>
        </p:nvSpPr>
        <p:spPr>
          <a:xfrm>
            <a:off x="6034405" y="4246245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55375" tIns="27687" rIns="55375" bIns="27687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22" name="_s70761"/>
          <p:cNvSpPr/>
          <p:nvPr/>
        </p:nvSpPr>
        <p:spPr>
          <a:xfrm>
            <a:off x="6292850" y="4237990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55934" tIns="27966" rIns="55934" bIns="27966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3" name="_s70763"/>
          <p:cNvSpPr/>
          <p:nvPr/>
        </p:nvSpPr>
        <p:spPr>
          <a:xfrm>
            <a:off x="6931660" y="4237990"/>
            <a:ext cx="217805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60797" tIns="30399" rIns="60797" bIns="30399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24" name="_s70766"/>
          <p:cNvSpPr/>
          <p:nvPr/>
        </p:nvSpPr>
        <p:spPr>
          <a:xfrm>
            <a:off x="7510145" y="4237990"/>
            <a:ext cx="218440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0397" tIns="15198" rIns="30397" bIns="15198" anchor="ctr">
            <a:noAutofit/>
          </a:bodyPr>
          <a:lstStyle/>
          <a:p>
            <a:pPr lvl="0"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125" name="_s70781"/>
          <p:cNvSpPr/>
          <p:nvPr/>
        </p:nvSpPr>
        <p:spPr>
          <a:xfrm>
            <a:off x="2694305" y="4237990"/>
            <a:ext cx="218440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78758" tIns="39379" rIns="78758" bIns="39379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6" name="_s70783"/>
          <p:cNvSpPr/>
          <p:nvPr/>
        </p:nvSpPr>
        <p:spPr>
          <a:xfrm>
            <a:off x="3334385" y="4237990"/>
            <a:ext cx="218440" cy="5568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78758" tIns="39379" rIns="78758" bIns="39379" anchor="ctr"/>
          <a:lstStyle/>
          <a:p>
            <a:pPr algn="ctr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2964815" y="4918075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√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4190365" y="4918075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√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5346065" y="4918075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√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6562725" y="4918075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√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7141210" y="4918075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√</a:t>
            </a:r>
          </a:p>
        </p:txBody>
      </p:sp>
      <p:cxnSp>
        <p:nvCxnSpPr>
          <p:cNvPr id="136" name="_s70681"/>
          <p:cNvCxnSpPr>
            <a:stCxn id="125" idx="0"/>
            <a:endCxn id="95" idx="2"/>
          </p:cNvCxnSpPr>
          <p:nvPr/>
        </p:nvCxnSpPr>
        <p:spPr>
          <a:xfrm rot="16200000">
            <a:off x="2645093" y="3749358"/>
            <a:ext cx="638810" cy="321945"/>
          </a:xfrm>
          <a:prstGeom prst="bentConnector3">
            <a:avLst>
              <a:gd name="adj1" fmla="val 5005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8" name="_s70681"/>
          <p:cNvCxnSpPr>
            <a:stCxn id="126" idx="0"/>
            <a:endCxn id="95" idx="2"/>
          </p:cNvCxnSpPr>
          <p:nvPr/>
        </p:nvCxnSpPr>
        <p:spPr>
          <a:xfrm rot="16200000" flipV="1">
            <a:off x="2965133" y="3751263"/>
            <a:ext cx="638810" cy="318135"/>
          </a:xfrm>
          <a:prstGeom prst="bentConnector3">
            <a:avLst>
              <a:gd name="adj1" fmla="val 5005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9" name="_s70681"/>
          <p:cNvCxnSpPr>
            <a:stCxn id="96" idx="2"/>
            <a:endCxn id="118" idx="0"/>
          </p:cNvCxnSpPr>
          <p:nvPr/>
        </p:nvCxnSpPr>
        <p:spPr>
          <a:xfrm rot="5400000">
            <a:off x="3551238" y="3749993"/>
            <a:ext cx="638810" cy="320675"/>
          </a:xfrm>
          <a:prstGeom prst="bentConnector3">
            <a:avLst>
              <a:gd name="adj1" fmla="val 4995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0" name="_s70681"/>
          <p:cNvCxnSpPr>
            <a:stCxn id="99" idx="2"/>
            <a:endCxn id="124" idx="0"/>
          </p:cNvCxnSpPr>
          <p:nvPr/>
        </p:nvCxnSpPr>
        <p:spPr>
          <a:xfrm rot="5400000" flipV="1">
            <a:off x="7298690" y="3917315"/>
            <a:ext cx="638810" cy="3175"/>
          </a:xfrm>
          <a:prstGeom prst="bentConnector3">
            <a:avLst>
              <a:gd name="adj1" fmla="val 4995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1" name="_s70681"/>
          <p:cNvCxnSpPr>
            <a:stCxn id="116" idx="0"/>
            <a:endCxn id="94" idx="2"/>
          </p:cNvCxnSpPr>
          <p:nvPr/>
        </p:nvCxnSpPr>
        <p:spPr>
          <a:xfrm rot="16200000">
            <a:off x="1746885" y="3749675"/>
            <a:ext cx="638810" cy="32131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2" name="_s70681"/>
          <p:cNvCxnSpPr>
            <a:stCxn id="123" idx="0"/>
            <a:endCxn id="92" idx="2"/>
          </p:cNvCxnSpPr>
          <p:nvPr/>
        </p:nvCxnSpPr>
        <p:spPr>
          <a:xfrm rot="16200000" flipV="1">
            <a:off x="6562408" y="3751263"/>
            <a:ext cx="638810" cy="318135"/>
          </a:xfrm>
          <a:prstGeom prst="bentConnector3">
            <a:avLst>
              <a:gd name="adj1" fmla="val 5005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3" name="_s70681"/>
          <p:cNvCxnSpPr>
            <a:stCxn id="92" idx="2"/>
            <a:endCxn id="122" idx="0"/>
          </p:cNvCxnSpPr>
          <p:nvPr/>
        </p:nvCxnSpPr>
        <p:spPr>
          <a:xfrm rot="5400000">
            <a:off x="6243003" y="3749993"/>
            <a:ext cx="638810" cy="320675"/>
          </a:xfrm>
          <a:prstGeom prst="bentConnector3">
            <a:avLst>
              <a:gd name="adj1" fmla="val 4995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4" name="_s70681"/>
          <p:cNvCxnSpPr>
            <a:stCxn id="121" idx="0"/>
            <a:endCxn id="98" idx="2"/>
          </p:cNvCxnSpPr>
          <p:nvPr/>
        </p:nvCxnSpPr>
        <p:spPr>
          <a:xfrm rot="16200000" flipV="1">
            <a:off x="5660390" y="3763010"/>
            <a:ext cx="647065" cy="319405"/>
          </a:xfrm>
          <a:prstGeom prst="bentConnector3">
            <a:avLst>
              <a:gd name="adj1" fmla="val 49951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5" name="_s70681"/>
          <p:cNvCxnSpPr>
            <a:stCxn id="105" idx="0"/>
            <a:endCxn id="99" idx="2"/>
          </p:cNvCxnSpPr>
          <p:nvPr/>
        </p:nvCxnSpPr>
        <p:spPr>
          <a:xfrm rot="16200000">
            <a:off x="7138988" y="3751263"/>
            <a:ext cx="638810" cy="318135"/>
          </a:xfrm>
          <a:prstGeom prst="bentConnector3">
            <a:avLst>
              <a:gd name="adj1" fmla="val 5005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6" name="_s70714"/>
          <p:cNvCxnSpPr>
            <a:stCxn id="97" idx="0"/>
            <a:endCxn id="90" idx="2"/>
          </p:cNvCxnSpPr>
          <p:nvPr/>
        </p:nvCxnSpPr>
        <p:spPr>
          <a:xfrm rot="16200000">
            <a:off x="4687888" y="2801938"/>
            <a:ext cx="480060" cy="635"/>
          </a:xfrm>
          <a:prstGeom prst="bentConnector3">
            <a:avLst>
              <a:gd name="adj1" fmla="val 50066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1" name="文本框 130"/>
          <p:cNvSpPr txBox="1"/>
          <p:nvPr/>
        </p:nvSpPr>
        <p:spPr>
          <a:xfrm>
            <a:off x="2261878" y="5667375"/>
            <a:ext cx="467995" cy="4603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685800"/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2261878" y="5650865"/>
            <a:ext cx="467995" cy="4603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685800"/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1671320" y="5667375"/>
            <a:ext cx="468003" cy="4603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685800"/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1656715" y="5650865"/>
            <a:ext cx="468003" cy="4603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685800"/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47" name="文本框 146"/>
          <p:cNvSpPr txBox="1"/>
          <p:nvPr/>
        </p:nvSpPr>
        <p:spPr>
          <a:xfrm>
            <a:off x="2852428" y="5667375"/>
            <a:ext cx="467995" cy="4603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685800"/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2852428" y="5650865"/>
            <a:ext cx="467995" cy="4603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685800"/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67" name="_s70725"/>
          <p:cNvSpPr/>
          <p:nvPr/>
        </p:nvSpPr>
        <p:spPr>
          <a:xfrm>
            <a:off x="2118995" y="1998345"/>
            <a:ext cx="219075" cy="55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8" name="_s70726"/>
          <p:cNvSpPr/>
          <p:nvPr/>
        </p:nvSpPr>
        <p:spPr>
          <a:xfrm>
            <a:off x="4821555" y="1998345"/>
            <a:ext cx="219075" cy="55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9" name="_s70727"/>
          <p:cNvSpPr/>
          <p:nvPr/>
        </p:nvSpPr>
        <p:spPr>
          <a:xfrm>
            <a:off x="7513320" y="1998345"/>
            <a:ext cx="219075" cy="55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70" name="_s70728"/>
          <p:cNvSpPr/>
          <p:nvPr/>
        </p:nvSpPr>
        <p:spPr>
          <a:xfrm>
            <a:off x="6616065" y="303720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1" name="_s70731"/>
          <p:cNvSpPr/>
          <p:nvPr/>
        </p:nvSpPr>
        <p:spPr>
          <a:xfrm>
            <a:off x="2120265" y="303720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  <a:scene3d>
              <a:camera prst="orthographicFront"/>
              <a:lightRig rig="threePt" dir="t"/>
            </a:scene3d>
          </a:bodyPr>
          <a:lstStyle/>
          <a:p>
            <a:pPr lvl="0" algn="ctr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172" name="_s70732"/>
          <p:cNvSpPr/>
          <p:nvPr/>
        </p:nvSpPr>
        <p:spPr>
          <a:xfrm>
            <a:off x="3018790" y="303720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73" name="_s70734"/>
          <p:cNvSpPr/>
          <p:nvPr/>
        </p:nvSpPr>
        <p:spPr>
          <a:xfrm>
            <a:off x="3924300" y="303720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4197" tIns="7099" rIns="14197" bIns="7099" anchor="ctr">
            <a:noAutofit/>
            <a:scene3d>
              <a:camera prst="orthographicFront"/>
              <a:lightRig rig="threePt" dir="t"/>
            </a:scene3d>
          </a:bodyPr>
          <a:lstStyle/>
          <a:p>
            <a:pPr lvl="0" algn="ctr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</a:p>
        </p:txBody>
      </p:sp>
      <p:sp>
        <p:nvSpPr>
          <p:cNvPr id="174" name="_s70736"/>
          <p:cNvSpPr/>
          <p:nvPr/>
        </p:nvSpPr>
        <p:spPr>
          <a:xfrm>
            <a:off x="5717540" y="303720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4197" tIns="7099" rIns="14197" bIns="7099" anchor="ctr">
            <a:noAutofit/>
            <a:scene3d>
              <a:camera prst="orthographicFront"/>
              <a:lightRig rig="threePt" dir="t"/>
            </a:scene3d>
          </a:bodyPr>
          <a:lstStyle/>
          <a:p>
            <a:pPr lvl="0" algn="ctr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  <p:sp>
        <p:nvSpPr>
          <p:cNvPr id="175" name="_s70738"/>
          <p:cNvSpPr/>
          <p:nvPr/>
        </p:nvSpPr>
        <p:spPr>
          <a:xfrm>
            <a:off x="7510780" y="3037205"/>
            <a:ext cx="21907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4197" tIns="7099" rIns="14197" bIns="7099" anchor="ctr">
            <a:noAutofit/>
            <a:scene3d>
              <a:camera prst="orthographicFront"/>
              <a:lightRig rig="threePt" dir="t"/>
            </a:scene3d>
          </a:bodyPr>
          <a:lstStyle/>
          <a:p>
            <a:pPr lvl="0" algn="ctr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176" name="_s70747"/>
          <p:cNvSpPr/>
          <p:nvPr/>
        </p:nvSpPr>
        <p:spPr>
          <a:xfrm>
            <a:off x="2439670" y="4232910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  <a:scene3d>
              <a:camera prst="orthographicFront"/>
              <a:lightRig rig="threePt" dir="t"/>
            </a:scene3d>
          </a:bodyPr>
          <a:lstStyle/>
          <a:p>
            <a:pPr lvl="0" algn="ctr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  <p:sp>
        <p:nvSpPr>
          <p:cNvPr id="177" name="_s70751"/>
          <p:cNvSpPr/>
          <p:nvPr/>
        </p:nvSpPr>
        <p:spPr>
          <a:xfrm>
            <a:off x="4243070" y="4216400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  <a:scene3d>
              <a:camera prst="orthographicFront"/>
              <a:lightRig rig="threePt" dir="t"/>
            </a:scene3d>
          </a:bodyPr>
          <a:lstStyle/>
          <a:p>
            <a:pPr lvl="0" algn="ctr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</a:p>
        </p:txBody>
      </p:sp>
      <p:sp>
        <p:nvSpPr>
          <p:cNvPr id="178" name="_s70753"/>
          <p:cNvSpPr/>
          <p:nvPr/>
        </p:nvSpPr>
        <p:spPr>
          <a:xfrm>
            <a:off x="5398770" y="4232910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55375" tIns="27687" rIns="55375" bIns="27687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9" name="_s70762"/>
          <p:cNvSpPr/>
          <p:nvPr/>
        </p:nvSpPr>
        <p:spPr>
          <a:xfrm>
            <a:off x="6623685" y="4232910"/>
            <a:ext cx="217805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  <a:scene3d>
              <a:camera prst="orthographicFront"/>
              <a:lightRig rig="threePt" dir="t"/>
            </a:scene3d>
          </a:bodyPr>
          <a:lstStyle/>
          <a:p>
            <a:pPr lvl="0" algn="ctr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180" name="_s70765"/>
          <p:cNvSpPr/>
          <p:nvPr/>
        </p:nvSpPr>
        <p:spPr>
          <a:xfrm>
            <a:off x="7193280" y="4232910"/>
            <a:ext cx="218440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  <a:scene3d>
              <a:camera prst="orthographicFront"/>
              <a:lightRig rig="threePt" dir="t"/>
            </a:scene3d>
          </a:bodyPr>
          <a:lstStyle/>
          <a:p>
            <a:pPr lvl="0" algn="ctr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</a:p>
        </p:txBody>
      </p:sp>
      <p:sp>
        <p:nvSpPr>
          <p:cNvPr id="181" name="_s70782"/>
          <p:cNvSpPr/>
          <p:nvPr/>
        </p:nvSpPr>
        <p:spPr>
          <a:xfrm>
            <a:off x="3017520" y="4232910"/>
            <a:ext cx="218440" cy="5568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2777" tIns="6388" rIns="12777" bIns="6388" anchor="ctr">
            <a:noAutofit/>
            <a:scene3d>
              <a:camera prst="orthographicFront"/>
              <a:lightRig rig="threePt" dir="t"/>
            </a:scene3d>
          </a:bodyPr>
          <a:lstStyle/>
          <a:p>
            <a:pPr lvl="0" algn="ctr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" presetClass="exit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" presetClass="exit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" presetClass="entr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3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3" presetClass="exit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3" presetClass="exit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3" presetClass="entr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3" presetClass="entr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" presetClass="exit" presetSubtype="1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" presetClass="exit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3" presetClass="exit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ldLvl="0" animBg="1"/>
      <p:bldP spid="90" grpId="0" bldLvl="0" animBg="1"/>
      <p:bldP spid="91" grpId="0" bldLvl="0" animBg="1"/>
      <p:bldP spid="92" grpId="0" bldLvl="0" animBg="1"/>
      <p:bldP spid="93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  <p:bldP spid="100" grpId="0" animBg="1"/>
      <p:bldP spid="101" grpId="0" bldLvl="0" animBg="1"/>
      <p:bldP spid="102" grpId="0" bldLvl="0" animBg="1"/>
      <p:bldP spid="103" grpId="0" bldLvl="0" animBg="1"/>
      <p:bldP spid="104" grpId="0" bldLvl="0" animBg="1"/>
      <p:bldP spid="105" grpId="0" bldLvl="0" animBg="1"/>
      <p:bldP spid="106" grpId="0" bldLvl="0" animBg="1"/>
      <p:bldP spid="107" grpId="0" bldLvl="0" animBg="1"/>
      <p:bldP spid="110" grpId="0"/>
      <p:bldP spid="111" grpId="0"/>
      <p:bldP spid="112" grpId="0"/>
      <p:bldP spid="113" grpId="0"/>
      <p:bldP spid="115" grpId="0"/>
      <p:bldP spid="116" grpId="0" bldLvl="0" animBg="1"/>
      <p:bldP spid="117" grpId="0" bldLvl="0" animBg="1"/>
      <p:bldP spid="118" grpId="0" bldLvl="0" animBg="1"/>
      <p:bldP spid="119" grpId="0" bldLvl="0" animBg="1"/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30" grpId="0"/>
      <p:bldP spid="132" grpId="0"/>
      <p:bldP spid="133" grpId="0"/>
      <p:bldP spid="134" grpId="0"/>
      <p:bldP spid="135" grpId="1"/>
      <p:bldP spid="127" grpId="0" bldLvl="0" animBg="1"/>
      <p:bldP spid="127" grpId="1" bldLvl="0" animBg="1"/>
      <p:bldP spid="127" grpId="2" bldLvl="0" animBg="1"/>
      <p:bldP spid="127" grpId="3" bldLvl="0" animBg="1"/>
      <p:bldP spid="127" grpId="4" bldLvl="0" animBg="1"/>
      <p:bldP spid="127" grpId="5" bldLvl="0" animBg="1"/>
      <p:bldP spid="127" grpId="6" bldLvl="0" animBg="1"/>
      <p:bldP spid="127" grpId="7" bldLvl="0" animBg="1"/>
      <p:bldP spid="127" grpId="8" bldLvl="0" animBg="1"/>
      <p:bldP spid="127" grpId="9" bldLvl="0" animBg="1"/>
      <p:bldP spid="129" grpId="0" bldLvl="0" animBg="1"/>
      <p:bldP spid="129" grpId="1" bldLvl="0" animBg="1"/>
      <p:bldP spid="129" grpId="2" bldLvl="0" animBg="1"/>
      <p:bldP spid="129" grpId="3" bldLvl="0" animBg="1"/>
      <p:bldP spid="129" grpId="4" bldLvl="0" animBg="1"/>
      <p:bldP spid="129" grpId="6" bldLvl="0" animBg="1"/>
      <p:bldP spid="129" grpId="7" bldLvl="0" animBg="1"/>
      <p:bldP spid="129" grpId="8" bldLvl="0" animBg="1"/>
      <p:bldP spid="129" grpId="9" bldLvl="0" animBg="1"/>
      <p:bldP spid="129" grpId="10" bldLvl="0" animBg="1"/>
      <p:bldP spid="137" grpId="0" bldLvl="0" animBg="1"/>
      <p:bldP spid="137" grpId="1" bldLvl="0" animBg="1"/>
      <p:bldP spid="137" grpId="2" bldLvl="0" animBg="1"/>
      <p:bldP spid="137" grpId="3" bldLvl="0" animBg="1"/>
      <p:bldP spid="137" grpId="4" bldLvl="0" animBg="1"/>
      <p:bldP spid="137" grpId="5" bldLvl="0" animBg="1"/>
      <p:bldP spid="137" grpId="6" bldLvl="0" animBg="1"/>
      <p:bldP spid="137" grpId="7" bldLvl="0" animBg="1"/>
      <p:bldP spid="137" grpId="8" bldLvl="0" animBg="1"/>
      <p:bldP spid="137" grpId="9" bldLvl="0" animBg="1"/>
      <p:bldP spid="167" grpId="0" bldLvl="0" animBg="1"/>
      <p:bldP spid="168" grpId="0" animBg="1"/>
      <p:bldP spid="169" grpId="0" animBg="1"/>
      <p:bldP spid="170" grpId="0" animBg="1"/>
      <p:bldP spid="171" grpId="0" bldLvl="0" animBg="1"/>
      <p:bldP spid="172" grpId="1" animBg="1"/>
      <p:bldP spid="173" grpId="1" animBg="1"/>
      <p:bldP spid="174" grpId="0" animBg="1"/>
      <p:bldP spid="175" grpId="0" animBg="1"/>
      <p:bldP spid="176" grpId="0" bldLvl="0" animBg="1"/>
      <p:bldP spid="177" grpId="1" animBg="1"/>
      <p:bldP spid="178" grpId="0" animBg="1"/>
      <p:bldP spid="179" grpId="0" animBg="1"/>
      <p:bldP spid="180" grpId="0" animBg="1"/>
      <p:bldP spid="18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663180" cy="824230"/>
          </a:xfrm>
        </p:spPr>
        <p:txBody>
          <a:bodyPr>
            <a:normAutofit/>
          </a:bodyPr>
          <a:lstStyle/>
          <a:p>
            <a:r>
              <a:rPr lang="zh-CN" altLang="en-US" smtClean="0">
                <a:sym typeface="+mn-ea"/>
              </a:rPr>
              <a:t>全排列解法</a:t>
            </a:r>
            <a:r>
              <a:rPr lang="en-US" altLang="zh-CN" smtClean="0">
                <a:sym typeface="+mn-ea"/>
              </a:rPr>
              <a:t>3</a:t>
            </a:r>
            <a:r>
              <a:rPr lang="zh-CN" altLang="en-US" smtClean="0">
                <a:sym typeface="+mn-ea"/>
              </a:rPr>
              <a:t>-</a:t>
            </a:r>
            <a:r>
              <a:rPr lang="en-US" altLang="zh-CN" smtClean="0">
                <a:sym typeface="+mn-ea"/>
              </a:rPr>
              <a:t>-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核心程序框架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930275" y="821055"/>
            <a:ext cx="7776845" cy="56819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void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search</a:t>
            </a:r>
            <a:r>
              <a:rPr lang="zh-CN" altLang="en-US">
                <a:sym typeface="+mn-ea"/>
              </a:rPr>
              <a:t>(int dep)</a:t>
            </a:r>
            <a:r>
              <a:rPr lang="en-US" altLang="zh-CN">
                <a:sym typeface="+mn-ea"/>
              </a:rPr>
              <a:t>		//</a:t>
            </a:r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dep</a:t>
            </a:r>
            <a:r>
              <a:rPr lang="zh-CN" altLang="en-US">
                <a:sym typeface="+mn-ea"/>
              </a:rPr>
              <a:t>位，即第</a:t>
            </a:r>
            <a:r>
              <a:rPr lang="en-US" altLang="zh-CN">
                <a:sym typeface="+mn-ea"/>
              </a:rPr>
              <a:t>dep</a:t>
            </a:r>
            <a:r>
              <a:rPr lang="zh-CN" altLang="en-US">
                <a:sym typeface="+mn-ea"/>
              </a:rPr>
              <a:t>重循环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{	if(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终点</a:t>
            </a:r>
            <a:r>
              <a:rPr lang="zh-CN" altLang="en-US">
                <a:sym typeface="+mn-ea"/>
              </a:rPr>
              <a:t>，即dep超过n位)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	{	</a:t>
            </a:r>
            <a:r>
              <a:rPr lang="zh-CN" altLang="en-US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输出方案</a:t>
            </a:r>
            <a:r>
              <a:rPr lang="zh-CN" altLang="en-US">
                <a:sym typeface="+mn-ea"/>
              </a:rPr>
              <a:t>;</a:t>
            </a:r>
            <a:r>
              <a:rPr lang="en-US" altLang="zh-CN">
                <a:sym typeface="+mn-ea"/>
              </a:rPr>
              <a:t>		//</a:t>
            </a:r>
            <a:r>
              <a:rPr lang="zh-CN" altLang="en-US">
                <a:sym typeface="+mn-ea"/>
              </a:rPr>
              <a:t>终点无需判断互不相等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		返回;}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	当前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第dep位尝试1~n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		</a:t>
            </a:r>
            <a:r>
              <a:rPr lang="zh-CN" altLang="en-US">
                <a:sym typeface="+mn-ea"/>
              </a:rPr>
              <a:t>if</a:t>
            </a:r>
            <a:r>
              <a:rPr lang="en-US" altLang="zh-CN">
                <a:sym typeface="+mn-ea"/>
              </a:rPr>
              <a:t>(</a:t>
            </a:r>
            <a:r>
              <a:rPr lang="zh-CN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布尔判断</a:t>
            </a:r>
            <a:r>
              <a:rPr lang="zh-CN" altLang="zh-CN">
                <a:sym typeface="+mn-ea"/>
              </a:rPr>
              <a:t>不重复</a:t>
            </a:r>
            <a:r>
              <a:rPr lang="en-US" altLang="zh-CN">
                <a:sym typeface="+mn-ea"/>
              </a:rPr>
              <a:t>)</a:t>
            </a:r>
            <a:endParaRPr lang="en-US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	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{	</a:t>
            </a:r>
            <a:r>
              <a:rPr lang="zh-CN" altLang="en-US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确定当前位取数</a:t>
            </a:r>
            <a:r>
              <a:rPr lang="zh-CN" altLang="en-US">
                <a:sym typeface="+mn-ea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		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打上标记；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		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search</a:t>
            </a:r>
            <a:r>
              <a:rPr lang="zh-CN" altLang="en-US">
                <a:sym typeface="+mn-ea"/>
              </a:rPr>
              <a:t>(dep+1);</a:t>
            </a:r>
            <a:r>
              <a:rPr lang="en-US" altLang="zh-CN">
                <a:sym typeface="+mn-ea"/>
              </a:rPr>
              <a:t>	//</a:t>
            </a:r>
            <a:r>
              <a:rPr lang="zh-CN" altLang="en-US">
                <a:sym typeface="+mn-ea"/>
              </a:rPr>
              <a:t>进入下一位尝试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		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取消标记；</a:t>
            </a:r>
            <a:endParaRPr lang="zh-CN" alt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}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7385" y="2148205"/>
            <a:ext cx="5307965" cy="460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sym typeface="+mn-ea"/>
              </a:rPr>
              <a:t>//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终点处理后返回上一位，即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回溯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38325" y="6042660"/>
            <a:ext cx="6868795" cy="460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sym typeface="+mn-ea"/>
              </a:rPr>
              <a:t>//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尝试完所有可能情况，自动返回上一位，即</a:t>
            </a:r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回溯</a:t>
            </a:r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397875" cy="824230"/>
          </a:xfrm>
        </p:spPr>
        <p:txBody>
          <a:bodyPr>
            <a:normAutofit/>
          </a:bodyPr>
          <a:lstStyle/>
          <a:p>
            <a:r>
              <a:rPr lang="zh-CN" altLang="en-US" smtClean="0">
                <a:sym typeface="+mn-ea"/>
              </a:rPr>
              <a:t>全排列解法</a:t>
            </a:r>
            <a:r>
              <a:rPr lang="en-US" altLang="zh-CN" smtClean="0">
                <a:sym typeface="+mn-ea"/>
              </a:rPr>
              <a:t>3</a:t>
            </a:r>
            <a:r>
              <a:rPr lang="zh-CN" altLang="en-US" smtClean="0">
                <a:sym typeface="+mn-ea"/>
              </a:rPr>
              <a:t>-</a:t>
            </a:r>
            <a:r>
              <a:rPr lang="en-US" altLang="zh-CN" smtClean="0">
                <a:sym typeface="+mn-ea"/>
              </a:rPr>
              <a:t>-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逐位布尔判断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119755" y="932815"/>
            <a:ext cx="5942965" cy="5680710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void print(int x){</a:t>
            </a:r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...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}</a:t>
            </a:r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//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输出</a:t>
            </a:r>
          </a:p>
          <a:p>
            <a:r>
              <a:rPr lang="zh-CN" altLang="en-US"/>
              <a:t>void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search</a:t>
            </a:r>
            <a:r>
              <a:rPr lang="zh-CN" altLang="en-US"/>
              <a:t>(int dep){</a:t>
            </a:r>
            <a:endParaRPr lang="en-US" altLang="zh-CN"/>
          </a:p>
          <a:p>
            <a:r>
              <a:rPr lang="zh-CN" altLang="en-US">
                <a:sym typeface="+mn-ea"/>
              </a:rPr>
              <a:t>	if(dep&gt;n){print(n);return;}</a:t>
            </a:r>
            <a:endParaRPr lang="zh-CN" altLang="en-US"/>
          </a:p>
          <a:p>
            <a:r>
              <a:t>	for(int i=</a:t>
            </a:r>
            <a:r>
              <a:rPr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t>;i</a:t>
            </a:r>
            <a:r>
              <a:rPr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&lt;=n</a:t>
            </a:r>
            <a:r>
              <a:t>;i++){</a:t>
            </a:r>
          </a:p>
          <a:p>
            <a:r>
              <a:t>		if(</a:t>
            </a:r>
            <a:r>
              <a:rPr 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used</a:t>
            </a:r>
            <a:r>
              <a:rPr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[i]==0</a:t>
            </a:r>
            <a:r>
              <a:t>){</a:t>
            </a:r>
            <a:r>
              <a:rPr lang="en-US"/>
              <a:t>//</a:t>
            </a:r>
            <a:r>
              <a:rPr lang="zh-CN" altLang="en-US"/>
              <a:t>布尔判断</a:t>
            </a:r>
          </a:p>
          <a:p>
            <a:r>
              <a:t>			a[dep]=i;</a:t>
            </a:r>
          </a:p>
          <a:p>
            <a:r>
              <a:t>			</a:t>
            </a:r>
            <a:r>
              <a:rPr 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used</a:t>
            </a:r>
            <a:r>
              <a:rPr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[i]=1;</a:t>
            </a:r>
            <a:r>
              <a:rPr lang="zh-CN" altLang="en-US" sz="2400">
                <a:sym typeface="+mn-ea"/>
              </a:rPr>
              <a:t>//打上标记(i已用)</a:t>
            </a:r>
            <a:endParaRPr 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t>			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search</a:t>
            </a:r>
            <a:r>
              <a:t>(dep+1);</a:t>
            </a:r>
          </a:p>
          <a:p>
            <a:r>
              <a:t>			</a:t>
            </a:r>
            <a:r>
              <a:rPr 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used</a:t>
            </a:r>
            <a:r>
              <a:rPr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[i]=0;</a:t>
            </a:r>
            <a:r>
              <a:rPr lang="zh-CN" altLang="en-US" sz="2400">
                <a:sym typeface="+mn-ea"/>
              </a:rPr>
              <a:t>//取消标记(i未用)</a:t>
            </a:r>
            <a:endParaRPr lang="zh-CN" altLang="en-US" sz="2400"/>
          </a:p>
          <a:p>
            <a:r>
              <a:t>		}</a:t>
            </a:r>
          </a:p>
          <a:p>
            <a:r>
              <a:t>	}</a:t>
            </a:r>
          </a:p>
          <a:p>
            <a:r>
              <a:rPr lang="zh-CN" altLang="en-US"/>
              <a:t>}</a:t>
            </a:r>
            <a:r>
              <a:rPr lang="en-US" altLang="zh-CN"/>
              <a:t>//</a:t>
            </a:r>
            <a:r>
              <a:rPr lang="zh-CN" altLang="en-US">
                <a:sym typeface="+mn-ea"/>
              </a:rPr>
              <a:t>用递归实现回溯算法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146050" y="932815"/>
            <a:ext cx="4327525" cy="5680710"/>
          </a:xfrm>
        </p:spPr>
        <p:txBody>
          <a:bodyPr>
            <a:noAutofit/>
          </a:bodyPr>
          <a:lstStyle/>
          <a:p>
            <a:r>
              <a:rPr lang="zh-CN" altLang="en-US"/>
              <a:t>int n</a:t>
            </a:r>
            <a:r>
              <a:rPr lang="en-US" altLang="zh-CN"/>
              <a:t>,</a:t>
            </a:r>
            <a:r>
              <a:rPr lang="zh-CN" altLang="en-US"/>
              <a:t>a[20];</a:t>
            </a:r>
          </a:p>
          <a:p>
            <a:r>
              <a:rPr lang="en-US" altLang="zh-CN">
                <a:sym typeface="+mn-ea"/>
              </a:rPr>
              <a:t>bool </a:t>
            </a:r>
            <a:r>
              <a:rPr 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used</a:t>
            </a:r>
            <a:r>
              <a:rPr lang="en-US" altLang="zh-CN">
                <a:sym typeface="+mn-ea"/>
              </a:rPr>
              <a:t>[20]={0};</a:t>
            </a:r>
            <a:endParaRPr lang="zh-CN" altLang="en-US"/>
          </a:p>
          <a:p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void print(int);</a:t>
            </a:r>
          </a:p>
          <a:p>
            <a:r>
              <a:rPr lang="zh-CN" altLang="en-US"/>
              <a:t>void search(int);</a:t>
            </a:r>
            <a:endParaRPr lang="en-US" altLang="zh-CN"/>
          </a:p>
          <a:p>
            <a:r>
              <a:rPr lang="zh-CN" altLang="en-US">
                <a:sym typeface="+mn-ea"/>
              </a:rPr>
              <a:t>int main(){</a:t>
            </a:r>
            <a:r>
              <a:rPr lang="en-US" altLang="zh-CN">
                <a:sym typeface="+mn-ea"/>
              </a:rPr>
              <a:t>...</a:t>
            </a:r>
            <a:r>
              <a:rPr lang="zh-CN" altLang="en-US">
                <a:sym typeface="+mn-ea"/>
              </a:rPr>
              <a:t>}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主程序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71640" y="578485"/>
            <a:ext cx="1897380" cy="460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时间复杂度？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71640" y="1216025"/>
            <a:ext cx="1897380" cy="460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O(n!)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8742680" cy="824230"/>
          </a:xfrm>
        </p:spPr>
        <p:txBody>
          <a:bodyPr>
            <a:normAutofit/>
          </a:bodyPr>
          <a:lstStyle/>
          <a:p>
            <a:r>
              <a:rPr lang="zh-CN" altLang="en-US"/>
              <a:t>运行时间对比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(注：不输出具体方案)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00050" y="5135880"/>
          <a:ext cx="8343900" cy="15849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68780"/>
                <a:gridCol w="1668780"/>
                <a:gridCol w="1668780"/>
                <a:gridCol w="1668780"/>
                <a:gridCol w="1668780"/>
              </a:tblGrid>
              <a:tr h="396240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altLang="en-US" sz="200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2000"/>
                        <a:t>n=8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2000"/>
                        <a:t>n=9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2000"/>
                        <a:t>n=10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2000"/>
                        <a:t>n=11</a:t>
                      </a: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sym typeface="+mn-ea"/>
                        </a:rPr>
                        <a:t>终点判断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2000"/>
                        <a:t>0.389s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2000"/>
                        <a:t>9.156s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2000"/>
                        <a:t>252.9s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2000"/>
                        <a:t>10000+s</a:t>
                      </a: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sym typeface="+mn-ea"/>
                        </a:rPr>
                        <a:t>逐位循环判断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2000"/>
                        <a:t>0.046s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2000"/>
                        <a:t>0.119s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2000"/>
                        <a:t>1.055s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2000"/>
                        <a:t>12.88s</a:t>
                      </a: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sym typeface="+mn-ea"/>
                        </a:rPr>
                        <a:t>逐位布尔判断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2000"/>
                        <a:t>0.027s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2000"/>
                        <a:t>0.047s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2000"/>
                        <a:t>0.207s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2000"/>
                        <a:t>2.279s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1423035" y="962025"/>
          <a:ext cx="7319645" cy="4173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用递归实现</a:t>
            </a:r>
            <a:r>
              <a:rPr lang="zh-CN" altLang="en-US"/>
              <a:t>回溯算法的总结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575" y="933450"/>
            <a:ext cx="7886700" cy="5525770"/>
          </a:xfrm>
        </p:spPr>
        <p:txBody>
          <a:bodyPr>
            <a:noAutofit/>
          </a:bodyPr>
          <a:lstStyle/>
          <a:p>
            <a:r>
              <a:rPr lang="zh-CN" altLang="en-US" sz="2800"/>
              <a:t>回溯算法在本质上是搜索算法的一种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控制策略</a:t>
            </a:r>
          </a:p>
          <a:p>
            <a:r>
              <a:rPr lang="zh-CN" altLang="en-US" sz="2800"/>
              <a:t>何时回溯？</a:t>
            </a:r>
            <a:r>
              <a:rPr lang="en-US" altLang="zh-CN" sz="2800"/>
              <a:t>“</a:t>
            </a:r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走到终点的时候</a:t>
            </a:r>
            <a:r>
              <a:rPr lang="en-US" altLang="zh-CN" sz="2800"/>
              <a:t>”</a:t>
            </a:r>
            <a:r>
              <a:rPr lang="zh-CN" altLang="en-US" sz="2800">
                <a:sym typeface="+mn-ea"/>
              </a:rPr>
              <a:t>、</a:t>
            </a:r>
            <a:r>
              <a:rPr lang="en-US" altLang="zh-CN" sz="2800">
                <a:sym typeface="+mn-ea"/>
              </a:rPr>
              <a:t>“</a:t>
            </a:r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无路可走的时候</a:t>
            </a:r>
            <a:r>
              <a:rPr lang="en-US" altLang="zh-CN" sz="2800">
                <a:sym typeface="+mn-ea"/>
              </a:rPr>
              <a:t>”</a:t>
            </a:r>
            <a:endParaRPr lang="en-US" altLang="zh-CN" sz="2800"/>
          </a:p>
          <a:p>
            <a:r>
              <a:rPr lang="en-US" altLang="zh-CN" sz="2800"/>
              <a:t>“</a:t>
            </a:r>
            <a:r>
              <a:rPr lang="zh-CN" altLang="en-US" sz="2800"/>
              <a:t>用递归实现回溯算法</a:t>
            </a:r>
            <a:r>
              <a:rPr lang="en-US" altLang="zh-CN" sz="2800"/>
              <a:t>”</a:t>
            </a:r>
            <a:r>
              <a:rPr lang="zh-CN" altLang="en-US" sz="2800"/>
              <a:t>如何解决全排列问题？</a:t>
            </a:r>
          </a:p>
          <a:p>
            <a:r>
              <a:rPr lang="zh-CN" altLang="en-US" sz="2800"/>
              <a:t>方法一：终点判断，</a:t>
            </a:r>
            <a:r>
              <a:rPr lang="en-US" altLang="zh-CN" sz="2800"/>
              <a:t>				O(</a:t>
            </a:r>
            <a:r>
              <a:rPr lang="en-US" altLang="zh-CN" sz="2800">
                <a:sym typeface="+mn-ea"/>
              </a:rPr>
              <a:t>n</a:t>
            </a:r>
            <a:r>
              <a:rPr lang="en-US" altLang="zh-CN" sz="2800" baseline="30000">
                <a:sym typeface="+mn-ea"/>
              </a:rPr>
              <a:t>n</a:t>
            </a:r>
            <a:r>
              <a:rPr lang="en-US" altLang="zh-CN" sz="2800">
                <a:sym typeface="+mn-ea"/>
              </a:rPr>
              <a:t>×n</a:t>
            </a:r>
            <a:r>
              <a:rPr lang="en-US" altLang="zh-CN" sz="2800" baseline="30000">
                <a:sym typeface="+mn-ea"/>
              </a:rPr>
              <a:t>2</a:t>
            </a:r>
            <a:r>
              <a:rPr lang="en-US" altLang="zh-CN" sz="2800"/>
              <a:t>)</a:t>
            </a:r>
          </a:p>
          <a:p>
            <a:r>
              <a:rPr lang="zh-CN" altLang="en-US" sz="2800">
                <a:sym typeface="+mn-ea"/>
              </a:rPr>
              <a:t>方法二：逐位循环判断，</a:t>
            </a:r>
            <a:r>
              <a:rPr lang="en-US" altLang="zh-CN" sz="2800">
                <a:sym typeface="+mn-ea"/>
              </a:rPr>
              <a:t>			O(n!×n)</a:t>
            </a:r>
          </a:p>
          <a:p>
            <a:r>
              <a:rPr lang="zh-CN" altLang="en-US" sz="2800">
                <a:sym typeface="+mn-ea"/>
              </a:rPr>
              <a:t>方法三：逐位布尔判断，</a:t>
            </a:r>
            <a:r>
              <a:rPr lang="en-US" altLang="zh-CN" sz="2800">
                <a:sym typeface="+mn-ea"/>
              </a:rPr>
              <a:t>			</a:t>
            </a:r>
            <a:r>
              <a:rPr lang="en-US" sz="2800">
                <a:sym typeface="+mn-ea"/>
              </a:rPr>
              <a:t>O(n!)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  <a:t>26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感谢倾听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>
            <a:normAutofit fontScale="77500" lnSpcReduction="20000"/>
          </a:bodyPr>
          <a:lstStyle/>
          <a:p>
            <a:fld id="{C0969DF5-CE6F-460D-85D3-AC9F3B21A050}" type="datetime1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7F28AF-5BE0-4465-9148-1AC3FCF059D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江苏省常州高级中学 吴涛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85200" cy="824230"/>
          </a:xfrm>
        </p:spPr>
        <p:txBody>
          <a:bodyPr>
            <a:normAutofit/>
          </a:bodyPr>
          <a:lstStyle/>
          <a:p>
            <a:r>
              <a:rPr lang="zh-CN" altLang="en-US" smtClean="0">
                <a:sym typeface="+mn-ea"/>
              </a:rPr>
              <a:t>引例</a:t>
            </a:r>
            <a:r>
              <a:rPr lang="en-US" altLang="zh-CN" smtClean="0">
                <a:sym typeface="+mn-ea"/>
              </a:rPr>
              <a:t>1</a:t>
            </a:r>
            <a:r>
              <a:rPr lang="zh-CN" altLang="en-US" smtClean="0">
                <a:sym typeface="+mn-ea"/>
              </a:rPr>
              <a:t>：递归回溯穷举</a:t>
            </a:r>
            <a:r>
              <a:rPr lang="en-US" altLang="zh-CN" smtClean="0">
                <a:sym typeface="+mn-ea"/>
              </a:rPr>
              <a:t>n</a:t>
            </a:r>
            <a:r>
              <a:rPr lang="zh-CN" altLang="en-US" smtClean="0">
                <a:sym typeface="+mn-ea"/>
              </a:rPr>
              <a:t>位</a:t>
            </a:r>
            <a:r>
              <a:rPr lang="en-US" altLang="zh-CN" smtClean="0">
                <a:sym typeface="+mn-ea"/>
              </a:rPr>
              <a:t>--</a:t>
            </a:r>
            <a:r>
              <a:rPr lang="zh-CN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十进制数（例</a:t>
            </a:r>
            <a:r>
              <a:rPr lang="en-US" altLang="zh-CN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n=3</a:t>
            </a:r>
            <a:r>
              <a:rPr lang="zh-CN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）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28650" y="1377315"/>
          <a:ext cx="7956550" cy="503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655"/>
                <a:gridCol w="795655"/>
                <a:gridCol w="795655"/>
                <a:gridCol w="795655"/>
                <a:gridCol w="795655"/>
                <a:gridCol w="795655"/>
                <a:gridCol w="795655"/>
                <a:gridCol w="795655"/>
                <a:gridCol w="795655"/>
                <a:gridCol w="795655"/>
              </a:tblGrid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020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090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110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980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021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091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022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092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003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013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023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093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103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113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983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993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004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014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024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094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104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114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984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994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005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015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025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095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105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115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985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995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006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016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026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096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106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116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986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996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007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017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027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097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107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117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987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997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008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018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028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098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108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118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988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998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009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019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029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099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109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119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989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999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095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444230" cy="824230"/>
          </a:xfrm>
        </p:spPr>
        <p:txBody>
          <a:bodyPr>
            <a:normAutofit/>
          </a:bodyPr>
          <a:lstStyle/>
          <a:p>
            <a:r>
              <a:rPr lang="zh-CN" altLang="en-US" smtClean="0">
                <a:sym typeface="+mn-ea"/>
              </a:rPr>
              <a:t>引例</a:t>
            </a:r>
            <a:r>
              <a:rPr lang="en-US" altLang="zh-CN" smtClean="0">
                <a:sym typeface="+mn-ea"/>
              </a:rPr>
              <a:t>1</a:t>
            </a:r>
            <a:r>
              <a:rPr lang="zh-CN" altLang="en-US" smtClean="0">
                <a:sym typeface="+mn-ea"/>
              </a:rPr>
              <a:t>：递归回溯穷举</a:t>
            </a:r>
            <a:r>
              <a:rPr lang="en-US" altLang="zh-CN" smtClean="0">
                <a:sym typeface="+mn-ea"/>
              </a:rPr>
              <a:t>n</a:t>
            </a:r>
            <a:r>
              <a:rPr lang="zh-CN" altLang="en-US" smtClean="0">
                <a:sym typeface="+mn-ea"/>
              </a:rPr>
              <a:t>位</a:t>
            </a:r>
            <a:r>
              <a:rPr lang="en-US" altLang="zh-CN" smtClean="0">
                <a:sym typeface="+mn-ea"/>
              </a:rPr>
              <a:t>--</a:t>
            </a:r>
            <a:r>
              <a:rPr lang="zh-CN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十进制数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82365" y="932815"/>
            <a:ext cx="5380355" cy="5680710"/>
          </a:xfrm>
        </p:spPr>
        <p:txBody>
          <a:bodyPr>
            <a:normAutofit fontScale="92500"/>
          </a:bodyPr>
          <a:lstStyle/>
          <a:p>
            <a:r>
              <a:rPr lang="zh-CN" altLang="en-US"/>
              <a:t>void print(int x){</a:t>
            </a:r>
          </a:p>
          <a:p>
            <a:r>
              <a:rPr lang="zh-CN" altLang="en-US"/>
              <a:t>	for(int i=1;i&lt;=x;i++)cout&lt;&lt;a[i]</a:t>
            </a:r>
            <a:r>
              <a:rPr lang="en-US" altLang="zh-CN"/>
              <a:t>&lt;&lt;' '</a:t>
            </a:r>
            <a:r>
              <a:rPr lang="zh-CN" altLang="en-US"/>
              <a:t>;</a:t>
            </a:r>
          </a:p>
          <a:p>
            <a:r>
              <a:rPr lang="zh-CN" altLang="en-US"/>
              <a:t>	cout&lt;&lt;endl;</a:t>
            </a:r>
          </a:p>
          <a:p>
            <a:r>
              <a:rPr lang="zh-CN" altLang="en-US"/>
              <a:t>}</a:t>
            </a:r>
            <a:r>
              <a:rPr lang="en-US" altLang="zh-CN"/>
              <a:t>//</a:t>
            </a:r>
            <a:r>
              <a:rPr lang="zh-CN" altLang="en-US"/>
              <a:t>输出</a:t>
            </a:r>
          </a:p>
          <a:p>
            <a:r>
              <a:rPr lang="zh-CN" altLang="en-US"/>
              <a:t>void search(int dep){</a:t>
            </a:r>
          </a:p>
          <a:p>
            <a:r>
              <a:rPr lang="zh-CN" altLang="en-US"/>
              <a:t>	if(dep&gt;n){print(n);return;}</a:t>
            </a:r>
          </a:p>
          <a:p>
            <a:r>
              <a:rPr lang="zh-CN" altLang="en-US"/>
              <a:t>	for(int i=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</a:t>
            </a:r>
            <a:r>
              <a:rPr lang="zh-CN" altLang="en-US"/>
              <a:t>;i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&lt;10</a:t>
            </a:r>
            <a:r>
              <a:rPr lang="zh-CN" altLang="en-US"/>
              <a:t>;i++){</a:t>
            </a:r>
          </a:p>
          <a:p>
            <a:r>
              <a:rPr lang="zh-CN" altLang="en-US"/>
              <a:t>		a[dep]=i;</a:t>
            </a:r>
          </a:p>
          <a:p>
            <a:r>
              <a:rPr lang="zh-CN" altLang="en-US"/>
              <a:t>		search(dep+1);</a:t>
            </a:r>
          </a:p>
          <a:p>
            <a:r>
              <a:rPr lang="zh-CN" altLang="en-US"/>
              <a:t>	}</a:t>
            </a:r>
          </a:p>
          <a:p>
            <a:r>
              <a:rPr lang="zh-CN" altLang="en-US"/>
              <a:t>}</a:t>
            </a:r>
            <a:r>
              <a:rPr lang="en-US" altLang="zh-CN"/>
              <a:t>//</a:t>
            </a:r>
            <a:r>
              <a:rPr lang="zh-CN" altLang="en-US"/>
              <a:t>递归回溯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146050" y="932815"/>
            <a:ext cx="4327525" cy="5680710"/>
          </a:xfrm>
        </p:spPr>
        <p:txBody>
          <a:bodyPr>
            <a:noAutofit/>
          </a:bodyPr>
          <a:lstStyle/>
          <a:p>
            <a:r>
              <a:rPr lang="zh-CN" altLang="en-US"/>
              <a:t>#include&lt;bits/stdc++.h&gt;</a:t>
            </a:r>
          </a:p>
          <a:p>
            <a:r>
              <a:rPr lang="zh-CN" altLang="en-US"/>
              <a:t>using namespace std;</a:t>
            </a:r>
          </a:p>
          <a:p>
            <a:r>
              <a:rPr lang="zh-CN" altLang="en-US"/>
              <a:t>int n</a:t>
            </a:r>
            <a:r>
              <a:rPr lang="en-US" altLang="zh-CN"/>
              <a:t>,</a:t>
            </a:r>
            <a:r>
              <a:rPr lang="zh-CN" altLang="en-US"/>
              <a:t>a[20];</a:t>
            </a:r>
          </a:p>
          <a:p>
            <a:r>
              <a:rPr lang="zh-CN" altLang="en-US"/>
              <a:t>void search(int);</a:t>
            </a:r>
          </a:p>
          <a:p>
            <a:r>
              <a:rPr lang="zh-CN" altLang="en-US"/>
              <a:t>void print(int);</a:t>
            </a:r>
          </a:p>
          <a:p>
            <a:r>
              <a:rPr lang="zh-CN" altLang="en-US"/>
              <a:t>int main(){</a:t>
            </a:r>
          </a:p>
          <a:p>
            <a:r>
              <a:rPr lang="zh-CN" altLang="en-US"/>
              <a:t>	cin&gt;&gt;n;	</a:t>
            </a:r>
          </a:p>
          <a:p>
            <a:r>
              <a:rPr lang="zh-CN" altLang="en-US"/>
              <a:t>	search(1);</a:t>
            </a:r>
          </a:p>
          <a:p>
            <a:r>
              <a:rPr lang="zh-CN" altLang="en-US"/>
              <a:t>	return 0;</a:t>
            </a:r>
          </a:p>
          <a:p>
            <a:r>
              <a:rPr lang="zh-CN" altLang="en-US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313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761730" cy="824230"/>
          </a:xfrm>
        </p:spPr>
        <p:txBody>
          <a:bodyPr>
            <a:normAutofit/>
          </a:bodyPr>
          <a:lstStyle/>
          <a:p>
            <a:r>
              <a:rPr lang="zh-CN" altLang="en-US" smtClean="0">
                <a:sym typeface="+mn-ea"/>
              </a:rPr>
              <a:t>引例</a:t>
            </a:r>
            <a:r>
              <a:rPr lang="en-US" altLang="zh-CN" smtClean="0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：递归回溯穷举</a:t>
            </a:r>
            <a:r>
              <a:rPr lang="en-US" altLang="zh-CN" smtClean="0">
                <a:sym typeface="+mn-ea"/>
              </a:rPr>
              <a:t>n</a:t>
            </a:r>
            <a:r>
              <a:rPr lang="zh-CN" altLang="en-US" smtClean="0">
                <a:sym typeface="+mn-ea"/>
              </a:rPr>
              <a:t>位</a:t>
            </a:r>
            <a:r>
              <a:rPr lang="en-US" altLang="zh-CN" smtClean="0">
                <a:sym typeface="+mn-ea"/>
              </a:rPr>
              <a:t>--</a:t>
            </a:r>
            <a:r>
              <a:rPr lang="en-US" altLang="zh-CN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n</a:t>
            </a:r>
            <a:r>
              <a:rPr lang="zh-CN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进制数（例</a:t>
            </a:r>
            <a:r>
              <a:rPr lang="en-US" altLang="zh-CN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n=3</a:t>
            </a:r>
            <a:r>
              <a:rPr lang="zh-CN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）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985770" y="989965"/>
          <a:ext cx="317182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5"/>
                <a:gridCol w="1057275"/>
                <a:gridCol w="1057275"/>
              </a:tblGrid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200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010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210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020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220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021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022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783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389495" cy="824230"/>
          </a:xfrm>
        </p:spPr>
        <p:txBody>
          <a:bodyPr>
            <a:normAutofit/>
          </a:bodyPr>
          <a:lstStyle/>
          <a:p>
            <a:r>
              <a:rPr lang="zh-CN" altLang="en-US" smtClean="0">
                <a:sym typeface="+mn-ea"/>
              </a:rPr>
              <a:t>引例</a:t>
            </a:r>
            <a:r>
              <a:rPr lang="en-US" altLang="zh-CN" smtClean="0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：递归回溯穷举</a:t>
            </a:r>
            <a:r>
              <a:rPr lang="en-US" altLang="zh-CN" smtClean="0">
                <a:sym typeface="+mn-ea"/>
              </a:rPr>
              <a:t>n</a:t>
            </a:r>
            <a:r>
              <a:rPr lang="zh-CN" altLang="en-US" smtClean="0">
                <a:sym typeface="+mn-ea"/>
              </a:rPr>
              <a:t>位</a:t>
            </a:r>
            <a:r>
              <a:rPr lang="en-US" altLang="zh-CN" smtClean="0">
                <a:sym typeface="+mn-ea"/>
              </a:rPr>
              <a:t>--</a:t>
            </a:r>
            <a:r>
              <a:rPr lang="en-US" altLang="zh-CN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n</a:t>
            </a:r>
            <a:r>
              <a:rPr lang="zh-CN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进制数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57600" y="932815"/>
            <a:ext cx="5405120" cy="5680710"/>
          </a:xfrm>
        </p:spPr>
        <p:txBody>
          <a:bodyPr>
            <a:normAutofit fontScale="92500"/>
          </a:bodyPr>
          <a:lstStyle/>
          <a:p>
            <a:r>
              <a:rPr lang="zh-CN" altLang="en-US"/>
              <a:t>void print(int x){</a:t>
            </a:r>
          </a:p>
          <a:p>
            <a:r>
              <a:rPr lang="zh-CN" altLang="en-US"/>
              <a:t>	</a:t>
            </a:r>
            <a:r>
              <a:rPr lang="zh-CN" altLang="en-US">
                <a:sym typeface="+mn-ea"/>
              </a:rPr>
              <a:t>for(int i=1;i&lt;=x;i++)cout&lt;&lt;a[i]</a:t>
            </a:r>
            <a:r>
              <a:rPr lang="en-US" altLang="zh-CN">
                <a:sym typeface="+mn-ea"/>
              </a:rPr>
              <a:t>&lt;&lt;' '</a:t>
            </a:r>
            <a:r>
              <a:rPr lang="zh-CN" altLang="en-US">
                <a:sym typeface="+mn-ea"/>
              </a:rPr>
              <a:t>;</a:t>
            </a:r>
            <a:endParaRPr lang="zh-CN" altLang="en-US"/>
          </a:p>
          <a:p>
            <a:r>
              <a:rPr lang="zh-CN" altLang="en-US"/>
              <a:t>	cout&lt;&lt;endl;</a:t>
            </a:r>
          </a:p>
          <a:p>
            <a:r>
              <a:rPr lang="zh-CN" altLang="en-US"/>
              <a:t>}</a:t>
            </a:r>
            <a:r>
              <a:rPr lang="en-US" altLang="zh-CN"/>
              <a:t>//</a:t>
            </a:r>
            <a:r>
              <a:rPr lang="zh-CN" altLang="en-US"/>
              <a:t>输出</a:t>
            </a:r>
          </a:p>
          <a:p>
            <a:r>
              <a:rPr lang="zh-CN" altLang="en-US"/>
              <a:t>void search(int dep){</a:t>
            </a:r>
          </a:p>
          <a:p>
            <a:r>
              <a:rPr lang="zh-CN" altLang="en-US"/>
              <a:t>	if(dep&gt;n){print(n);return;}</a:t>
            </a:r>
          </a:p>
          <a:p>
            <a:r>
              <a:rPr lang="zh-CN" altLang="en-US"/>
              <a:t>	for(int i=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</a:t>
            </a:r>
            <a:r>
              <a:rPr lang="zh-CN" altLang="en-US"/>
              <a:t>;i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</a:t>
            </a:r>
            <a:r>
              <a:rPr lang="zh-CN" altLang="en-US"/>
              <a:t>;i++){</a:t>
            </a:r>
          </a:p>
          <a:p>
            <a:r>
              <a:rPr lang="zh-CN" altLang="en-US"/>
              <a:t>		a[dep]=i;</a:t>
            </a:r>
          </a:p>
          <a:p>
            <a:r>
              <a:rPr lang="zh-CN" altLang="en-US"/>
              <a:t>		search(dep+1);</a:t>
            </a:r>
          </a:p>
          <a:p>
            <a:r>
              <a:rPr lang="zh-CN" altLang="en-US"/>
              <a:t>	}</a:t>
            </a:r>
          </a:p>
          <a:p>
            <a:r>
              <a:rPr lang="zh-CN" altLang="en-US"/>
              <a:t>}</a:t>
            </a:r>
            <a:r>
              <a:rPr lang="en-US" altLang="zh-CN"/>
              <a:t>//</a:t>
            </a:r>
            <a:r>
              <a:rPr lang="zh-CN" altLang="en-US"/>
              <a:t>递归回溯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146050" y="932815"/>
            <a:ext cx="4327525" cy="5680710"/>
          </a:xfrm>
        </p:spPr>
        <p:txBody>
          <a:bodyPr>
            <a:noAutofit/>
          </a:bodyPr>
          <a:lstStyle/>
          <a:p>
            <a:r>
              <a:rPr lang="zh-CN" altLang="en-US"/>
              <a:t>#include&lt;bits/stdc++.h&gt;</a:t>
            </a:r>
          </a:p>
          <a:p>
            <a:r>
              <a:rPr lang="zh-CN" altLang="en-US"/>
              <a:t>using namespace std;</a:t>
            </a:r>
          </a:p>
          <a:p>
            <a:r>
              <a:rPr lang="zh-CN" altLang="en-US"/>
              <a:t>int n</a:t>
            </a:r>
            <a:r>
              <a:rPr lang="en-US" altLang="zh-CN"/>
              <a:t>,</a:t>
            </a:r>
            <a:r>
              <a:rPr lang="zh-CN" altLang="en-US"/>
              <a:t>a[20];</a:t>
            </a:r>
          </a:p>
          <a:p>
            <a:r>
              <a:rPr lang="zh-CN" altLang="en-US"/>
              <a:t>void search(int);</a:t>
            </a:r>
          </a:p>
          <a:p>
            <a:r>
              <a:rPr lang="zh-CN" altLang="en-US"/>
              <a:t>void print(int);</a:t>
            </a:r>
          </a:p>
          <a:p>
            <a:r>
              <a:rPr lang="zh-CN" altLang="en-US"/>
              <a:t>int main(){</a:t>
            </a:r>
          </a:p>
          <a:p>
            <a:r>
              <a:rPr lang="zh-CN" altLang="en-US"/>
              <a:t>	cin&gt;&gt;n;	</a:t>
            </a:r>
          </a:p>
          <a:p>
            <a:r>
              <a:rPr lang="zh-CN" altLang="en-US"/>
              <a:t>	search(1);</a:t>
            </a:r>
          </a:p>
          <a:p>
            <a:r>
              <a:rPr lang="zh-CN" altLang="en-US"/>
              <a:t>	return 0;</a:t>
            </a:r>
          </a:p>
          <a:p>
            <a:r>
              <a:rPr lang="zh-CN" altLang="en-US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234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985770" y="989965"/>
          <a:ext cx="317182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5"/>
                <a:gridCol w="1057275"/>
                <a:gridCol w="1057275"/>
              </a:tblGrid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113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213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313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123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223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323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331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332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133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233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333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8782685" cy="824230"/>
          </a:xfrm>
        </p:spPr>
        <p:txBody>
          <a:bodyPr>
            <a:normAutofit/>
          </a:bodyPr>
          <a:lstStyle/>
          <a:p>
            <a:r>
              <a:rPr lang="zh-CN" altLang="en-US" smtClean="0">
                <a:sym typeface="+mn-ea"/>
              </a:rPr>
              <a:t>引例</a:t>
            </a:r>
            <a:r>
              <a:rPr lang="en-US" altLang="zh-CN" smtClean="0">
                <a:sym typeface="+mn-ea"/>
              </a:rPr>
              <a:t>3</a:t>
            </a:r>
            <a:r>
              <a:rPr lang="zh-CN" altLang="en-US" smtClean="0">
                <a:sym typeface="+mn-ea"/>
              </a:rPr>
              <a:t>：递归回溯穷举</a:t>
            </a:r>
            <a:r>
              <a:rPr lang="en-US" altLang="zh-CN" smtClean="0">
                <a:sym typeface="+mn-ea"/>
              </a:rPr>
              <a:t>n</a:t>
            </a:r>
            <a:r>
              <a:rPr lang="zh-CN" altLang="en-US" smtClean="0">
                <a:sym typeface="+mn-ea"/>
              </a:rPr>
              <a:t>位</a:t>
            </a:r>
            <a:r>
              <a:rPr lang="en-US" altLang="zh-CN" smtClean="0">
                <a:sym typeface="+mn-ea"/>
              </a:rPr>
              <a:t>--</a:t>
            </a:r>
            <a:r>
              <a:rPr lang="zh-CN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每位1到n（例</a:t>
            </a:r>
            <a:r>
              <a:rPr lang="en-US" altLang="zh-CN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n=3</a:t>
            </a:r>
            <a:r>
              <a:rPr lang="zh-CN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4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957820" cy="824230"/>
          </a:xfrm>
        </p:spPr>
        <p:txBody>
          <a:bodyPr>
            <a:normAutofit/>
          </a:bodyPr>
          <a:lstStyle/>
          <a:p>
            <a:r>
              <a:rPr lang="zh-CN" altLang="en-US" smtClean="0">
                <a:sym typeface="+mn-ea"/>
              </a:rPr>
              <a:t>引例</a:t>
            </a:r>
            <a:r>
              <a:rPr lang="en-US" altLang="zh-CN" smtClean="0">
                <a:sym typeface="+mn-ea"/>
              </a:rPr>
              <a:t>3</a:t>
            </a:r>
            <a:r>
              <a:rPr lang="zh-CN" altLang="en-US" smtClean="0">
                <a:sym typeface="+mn-ea"/>
              </a:rPr>
              <a:t>：递归回溯穷举</a:t>
            </a:r>
            <a:r>
              <a:rPr lang="en-US" altLang="zh-CN" smtClean="0">
                <a:sym typeface="+mn-ea"/>
              </a:rPr>
              <a:t>n</a:t>
            </a:r>
            <a:r>
              <a:rPr lang="zh-CN" altLang="en-US" smtClean="0">
                <a:sym typeface="+mn-ea"/>
              </a:rPr>
              <a:t>位</a:t>
            </a:r>
            <a:r>
              <a:rPr lang="en-US" altLang="zh-CN" smtClean="0">
                <a:sym typeface="+mn-ea"/>
              </a:rPr>
              <a:t>--</a:t>
            </a:r>
            <a:r>
              <a:rPr lang="zh-CN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每位1到n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40455" y="932815"/>
            <a:ext cx="5422265" cy="5680710"/>
          </a:xfrm>
        </p:spPr>
        <p:txBody>
          <a:bodyPr>
            <a:normAutofit fontScale="92500"/>
          </a:bodyPr>
          <a:lstStyle/>
          <a:p>
            <a:r>
              <a:rPr lang="zh-CN" altLang="en-US"/>
              <a:t>void print(int x){</a:t>
            </a:r>
          </a:p>
          <a:p>
            <a:r>
              <a:rPr lang="zh-CN" altLang="en-US"/>
              <a:t>	</a:t>
            </a:r>
            <a:r>
              <a:rPr lang="zh-CN" altLang="en-US">
                <a:sym typeface="+mn-ea"/>
              </a:rPr>
              <a:t>for(int i=1;i&lt;=x;i++)cout&lt;&lt;a[i]</a:t>
            </a:r>
            <a:r>
              <a:rPr lang="en-US" altLang="zh-CN">
                <a:sym typeface="+mn-ea"/>
              </a:rPr>
              <a:t>&lt;&lt;' '</a:t>
            </a:r>
            <a:r>
              <a:rPr lang="zh-CN" altLang="en-US">
                <a:sym typeface="+mn-ea"/>
              </a:rPr>
              <a:t>;</a:t>
            </a:r>
            <a:endParaRPr lang="zh-CN" altLang="en-US"/>
          </a:p>
          <a:p>
            <a:r>
              <a:rPr lang="zh-CN" altLang="en-US"/>
              <a:t>	cout&lt;&lt;endl;</a:t>
            </a:r>
          </a:p>
          <a:p>
            <a:r>
              <a:rPr lang="zh-CN" altLang="en-US"/>
              <a:t>}</a:t>
            </a:r>
            <a:r>
              <a:rPr lang="en-US" altLang="zh-CN"/>
              <a:t>//</a:t>
            </a:r>
            <a:r>
              <a:rPr lang="zh-CN" altLang="en-US"/>
              <a:t>输出</a:t>
            </a:r>
          </a:p>
          <a:p>
            <a:r>
              <a:rPr lang="zh-CN" altLang="en-US"/>
              <a:t>void search(int dep){</a:t>
            </a:r>
          </a:p>
          <a:p>
            <a:r>
              <a:rPr lang="zh-CN" altLang="en-US"/>
              <a:t>	if(dep&gt;n){print(n);return;}</a:t>
            </a:r>
          </a:p>
          <a:p>
            <a:r>
              <a:rPr lang="zh-CN" altLang="en-US"/>
              <a:t>	for(int i=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/>
              <a:t>;i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=n</a:t>
            </a:r>
            <a:r>
              <a:rPr lang="zh-CN" altLang="en-US"/>
              <a:t>;i++){</a:t>
            </a:r>
          </a:p>
          <a:p>
            <a:r>
              <a:rPr lang="zh-CN" altLang="en-US"/>
              <a:t>		a[dep]=i;</a:t>
            </a:r>
          </a:p>
          <a:p>
            <a:r>
              <a:rPr lang="zh-CN" altLang="en-US"/>
              <a:t>		search(dep+1);</a:t>
            </a:r>
          </a:p>
          <a:p>
            <a:r>
              <a:rPr lang="zh-CN" altLang="en-US"/>
              <a:t>	}</a:t>
            </a:r>
          </a:p>
          <a:p>
            <a:r>
              <a:rPr lang="zh-CN" altLang="en-US"/>
              <a:t>}</a:t>
            </a:r>
            <a:r>
              <a:rPr lang="en-US" altLang="zh-CN"/>
              <a:t>//</a:t>
            </a:r>
            <a:r>
              <a:rPr lang="zh-CN" altLang="en-US"/>
              <a:t>递归回溯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146050" y="932815"/>
            <a:ext cx="4327525" cy="5680710"/>
          </a:xfrm>
        </p:spPr>
        <p:txBody>
          <a:bodyPr>
            <a:noAutofit/>
          </a:bodyPr>
          <a:lstStyle/>
          <a:p>
            <a:r>
              <a:rPr lang="zh-CN" altLang="en-US"/>
              <a:t>#include&lt;bits/stdc++.h&gt;</a:t>
            </a:r>
          </a:p>
          <a:p>
            <a:r>
              <a:rPr lang="zh-CN" altLang="en-US"/>
              <a:t>using namespace std;</a:t>
            </a:r>
          </a:p>
          <a:p>
            <a:r>
              <a:rPr lang="zh-CN" altLang="en-US"/>
              <a:t>int n</a:t>
            </a:r>
            <a:r>
              <a:rPr lang="en-US" altLang="zh-CN"/>
              <a:t>,</a:t>
            </a:r>
            <a:r>
              <a:rPr lang="zh-CN" altLang="en-US"/>
              <a:t>a[20];</a:t>
            </a:r>
          </a:p>
          <a:p>
            <a:r>
              <a:rPr lang="zh-CN" altLang="en-US"/>
              <a:t>void search(int);</a:t>
            </a:r>
          </a:p>
          <a:p>
            <a:r>
              <a:rPr lang="zh-CN" altLang="en-US"/>
              <a:t>void print(int);</a:t>
            </a:r>
          </a:p>
          <a:p>
            <a:r>
              <a:rPr lang="zh-CN" altLang="en-US"/>
              <a:t>int main(){</a:t>
            </a:r>
          </a:p>
          <a:p>
            <a:r>
              <a:rPr lang="zh-CN" altLang="en-US"/>
              <a:t>	cin&gt;&gt;n;	</a:t>
            </a:r>
          </a:p>
          <a:p>
            <a:r>
              <a:rPr lang="zh-CN" altLang="en-US"/>
              <a:t>	search(1);</a:t>
            </a:r>
          </a:p>
          <a:p>
            <a:r>
              <a:rPr lang="zh-CN" altLang="en-US"/>
              <a:t>	return 0;</a:t>
            </a:r>
          </a:p>
          <a:p>
            <a:r>
              <a:rPr lang="zh-CN" altLang="en-US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59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全排列问题分析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805" y="823595"/>
            <a:ext cx="8789670" cy="5897880"/>
          </a:xfrm>
        </p:spPr>
        <p:txBody>
          <a:bodyPr>
            <a:normAutofit/>
          </a:bodyPr>
          <a:lstStyle/>
          <a:p>
            <a:r>
              <a:rPr lang="zh-CN" altLang="en-US"/>
              <a:t>给定整数</a:t>
            </a:r>
            <a:r>
              <a:rPr lang="en-US" altLang="zh-CN"/>
              <a:t>n</a:t>
            </a:r>
            <a:r>
              <a:rPr lang="zh-CN" altLang="en-US"/>
              <a:t>（</a:t>
            </a:r>
            <a:r>
              <a:rPr lang="en-US" altLang="zh-CN"/>
              <a:t>1≤n≤11</a:t>
            </a:r>
            <a:r>
              <a:rPr lang="zh-CN" altLang="en-US"/>
              <a:t>）</a:t>
            </a:r>
            <a:r>
              <a:rPr lang="en-US" altLang="zh-CN"/>
              <a:t>,</a:t>
            </a:r>
            <a:r>
              <a:rPr lang="zh-CN" altLang="en-US"/>
              <a:t>按照字典序输出</a:t>
            </a:r>
            <a:r>
              <a:rPr lang="en-US" altLang="zh-CN"/>
              <a:t>1~</a:t>
            </a:r>
            <a:r>
              <a:rPr lang="en-US" altLang="zh-CN">
                <a:sym typeface="+mn-ea"/>
              </a:rPr>
              <a:t>n</a:t>
            </a:r>
            <a:r>
              <a:rPr lang="zh-CN" altLang="en-US"/>
              <a:t>的全部排列方案。</a:t>
            </a: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理想状态下的时间复杂度是怎么样的？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8135" y="5213985"/>
            <a:ext cx="8420100" cy="1383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理想状态下的时间复杂度：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O(n!)</a:t>
            </a:r>
          </a:p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11!=  39,916,800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12!=479,001,600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25755" y="2015490"/>
            <a:ext cx="8412480" cy="3107690"/>
            <a:chOff x="513" y="3174"/>
            <a:chExt cx="13248" cy="4894"/>
          </a:xfrm>
        </p:grpSpPr>
        <p:sp>
          <p:nvSpPr>
            <p:cNvPr id="10" name="文本框 9"/>
            <p:cNvSpPr txBox="1"/>
            <p:nvPr/>
          </p:nvSpPr>
          <p:spPr>
            <a:xfrm>
              <a:off x="11553" y="3174"/>
              <a:ext cx="2208" cy="489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sz="2200">
                <a:sym typeface="+mn-ea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4 1 2 3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4 1 3 2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4 2 1 3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4 2 3 1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4 3 1 2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4 3 2 1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929" y="3174"/>
              <a:ext cx="2208" cy="489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200">
                  <a:sym typeface="+mn-ea"/>
                </a:rPr>
                <a:t>当</a:t>
              </a:r>
              <a:r>
                <a:rPr lang="en-US" altLang="zh-CN" sz="2200">
                  <a:sym typeface="+mn-ea"/>
                </a:rPr>
                <a:t>n=4</a:t>
              </a:r>
              <a:r>
                <a:rPr lang="zh-CN" altLang="en-US" sz="2200">
                  <a:sym typeface="+mn-ea"/>
                </a:rPr>
                <a:t>时，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1 2 3 4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1 2 4 3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1 3 2 4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1 3 4 2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1 4 2 3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1 4 3 2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345" y="3174"/>
              <a:ext cx="2208" cy="489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sz="2200">
                <a:sym typeface="+mn-ea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3 1 2 4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3 1 4 2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3 2 1 4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3 2 4 1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3 4 1 2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3 4 2 1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137" y="3174"/>
              <a:ext cx="2208" cy="489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sz="2200">
                <a:sym typeface="+mn-ea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2 1 3 4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2 1 4 3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2 3 1 4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2 3 4 1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2 4 1 3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2 4 3 1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721" y="3174"/>
              <a:ext cx="2208" cy="489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200">
                  <a:sym typeface="+mn-ea"/>
                </a:rPr>
                <a:t>当</a:t>
              </a:r>
              <a:r>
                <a:rPr lang="en-US" altLang="zh-CN" sz="2200">
                  <a:sym typeface="+mn-ea"/>
                </a:rPr>
                <a:t>n=3</a:t>
              </a:r>
              <a:r>
                <a:rPr lang="zh-CN" altLang="en-US" sz="2200">
                  <a:sym typeface="+mn-ea"/>
                </a:rPr>
                <a:t>时，</a:t>
              </a:r>
              <a:r>
                <a:rPr lang="en-US" altLang="zh-CN" sz="2900">
                  <a:sym typeface="+mn-ea"/>
                </a:rPr>
                <a:t>1 2 3</a:t>
              </a:r>
              <a:endParaRPr lang="en-US" altLang="zh-CN" sz="2900"/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1 3 2</a:t>
              </a:r>
              <a:endParaRPr lang="en-US" altLang="zh-CN" sz="2900"/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2 1 3</a:t>
              </a:r>
              <a:endParaRPr lang="en-US" altLang="zh-CN" sz="2900"/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2 3 1</a:t>
              </a:r>
              <a:endParaRPr lang="en-US" altLang="zh-CN" sz="2900"/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3 1 2</a:t>
              </a:r>
              <a:endParaRPr lang="en-US" altLang="zh-CN" sz="2900"/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3 2 1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13" y="3174"/>
              <a:ext cx="2208" cy="4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200">
                  <a:sym typeface="+mn-ea"/>
                </a:rPr>
                <a:t>当</a:t>
              </a:r>
              <a:r>
                <a:rPr lang="en-US" altLang="zh-CN" sz="2200">
                  <a:sym typeface="+mn-ea"/>
                </a:rPr>
                <a:t>n=1</a:t>
              </a:r>
              <a:r>
                <a:rPr lang="zh-CN" altLang="en-US" sz="2200">
                  <a:sym typeface="+mn-ea"/>
                </a:rPr>
                <a:t>时，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1 </a:t>
              </a:r>
            </a:p>
            <a:p>
              <a:pPr>
                <a:lnSpc>
                  <a:spcPct val="100000"/>
                </a:lnSpc>
              </a:pPr>
              <a:endParaRPr lang="en-US" altLang="zh-CN" sz="2900">
                <a:sym typeface="+mn-ea"/>
              </a:endParaRPr>
            </a:p>
            <a:p>
              <a:pPr>
                <a:lnSpc>
                  <a:spcPct val="100000"/>
                </a:lnSpc>
              </a:pPr>
              <a:endParaRPr lang="zh-CN" altLang="en-US" sz="2200">
                <a:sym typeface="+mn-ea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200">
                  <a:sym typeface="+mn-ea"/>
                </a:rPr>
                <a:t>当</a:t>
              </a:r>
              <a:r>
                <a:rPr lang="en-US" altLang="zh-CN" sz="2200">
                  <a:sym typeface="+mn-ea"/>
                </a:rPr>
                <a:t>n</a:t>
              </a:r>
              <a:r>
                <a:rPr lang="zh-CN" altLang="en-US" sz="2200">
                  <a:sym typeface="+mn-ea"/>
                </a:rPr>
                <a:t>=2时，</a:t>
              </a:r>
              <a:endParaRPr lang="zh-CN" altLang="en-US" sz="2900">
                <a:sym typeface="+mn-ea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1 2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900">
                  <a:sym typeface="+mn-ea"/>
                </a:rPr>
                <a:t>2 1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  <a:t>9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7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7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75510"/>
  <p:tag name="MH_LIBRARY" val="GRAPHIC"/>
  <p:tag name="MH_ORDER" val="Rectangle 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75510"/>
  <p:tag name="MH_LIBRARY" val="GRAPHIC"/>
  <p:tag name="MH_ORDER" val="Rectangle 1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10、12、18、24、25、26、27"/>
  <p:tag name="KSO_WM_TEMPLATE_CATEGORY" val="custom"/>
  <p:tag name="KSO_WM_TEMPLATE_INDEX" val="277"/>
  <p:tag name="KSO_WM_TAG_VERSION" val="1.0"/>
  <p:tag name="KSO_WM_SLIDE_ID" val="custom27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77"/>
  <p:tag name="KSO_WM_UNIT_TYPE" val="a"/>
  <p:tag name="KSO_WM_UNIT_INDEX" val="1"/>
  <p:tag name="KSO_WM_UNIT_ID" val="custom501_1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77"/>
  <p:tag name="KSO_WM_UNIT_TYPE" val="b"/>
  <p:tag name="KSO_WM_UNIT_INDEX" val="1"/>
  <p:tag name="KSO_WM_UNIT_ID" val="custom501_1*b*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77"/>
</p:tagLst>
</file>

<file path=ppt/theme/theme1.xml><?xml version="1.0" encoding="utf-8"?>
<a:theme xmlns:a="http://schemas.openxmlformats.org/drawingml/2006/main" name="3_Office 主题">
  <a:themeElements>
    <a:clrScheme name="自定义 225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FCAC1F"/>
      </a:accent1>
      <a:accent2>
        <a:srgbClr val="2C91C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2D0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1813</Words>
  <Application>Microsoft Office PowerPoint</Application>
  <PresentationFormat>全屏显示(4:3)</PresentationFormat>
  <Paragraphs>771</Paragraphs>
  <Slides>27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3_Office 主题</vt:lpstr>
      <vt:lpstr>全排列问题</vt:lpstr>
      <vt:lpstr>全排列问题描述</vt:lpstr>
      <vt:lpstr>引例1：递归回溯穷举n位--十进制数（例n=3）</vt:lpstr>
      <vt:lpstr>引例1：递归回溯穷举n位--十进制数</vt:lpstr>
      <vt:lpstr>引例2：递归回溯穷举n位--n进制数（例n=3）</vt:lpstr>
      <vt:lpstr>引例2：递归回溯穷举n位--n进制数</vt:lpstr>
      <vt:lpstr>引例3：递归回溯穷举n位--每位1到n（例n=3）</vt:lpstr>
      <vt:lpstr>引例3：递归回溯穷举n位--每位1到n</vt:lpstr>
      <vt:lpstr>全排列问题分析</vt:lpstr>
      <vt:lpstr>全排列问题分析</vt:lpstr>
      <vt:lpstr>全排列解法1--终点判断（例n=3）</vt:lpstr>
      <vt:lpstr>全排列解法1--终点判断（例n=3）</vt:lpstr>
      <vt:lpstr>全排列问题1--终点判断（例n=3）</vt:lpstr>
      <vt:lpstr>全排列解法1--核心程序框架</vt:lpstr>
      <vt:lpstr>全排列解法1--终点判断—程序展示</vt:lpstr>
      <vt:lpstr>全排列解法1--终点判断—程序展示</vt:lpstr>
      <vt:lpstr>全排列解法2--逐位循环判断（例n=3）</vt:lpstr>
      <vt:lpstr>全排列问题2--逐层判断（例n=3）</vt:lpstr>
      <vt:lpstr>全排列问题2--逐层判断（例n=3）</vt:lpstr>
      <vt:lpstr>全排列解法2--核心程序框架</vt:lpstr>
      <vt:lpstr>全排列解法2--逐位循环判断</vt:lpstr>
      <vt:lpstr>全排列解法3--逐位布尔判断（例n=3）</vt:lpstr>
      <vt:lpstr>全排列解法3--核心程序框架</vt:lpstr>
      <vt:lpstr>全排列解法3--逐位布尔判断</vt:lpstr>
      <vt:lpstr>运行时间对比(注：不输出具体方案)</vt:lpstr>
      <vt:lpstr>用递归实现回溯算法的总结</vt:lpstr>
      <vt:lpstr>感谢倾听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108</cp:revision>
  <dcterms:created xsi:type="dcterms:W3CDTF">2017-12-29T02:38:00Z</dcterms:created>
  <dcterms:modified xsi:type="dcterms:W3CDTF">2018-05-16T02:20:22Z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