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54" r:id="rId3"/>
    <p:sldId id="764" r:id="rId4"/>
    <p:sldId id="765" r:id="rId5"/>
    <p:sldId id="766" r:id="rId6"/>
    <p:sldId id="767" r:id="rId7"/>
    <p:sldId id="768" r:id="rId8"/>
    <p:sldId id="769" r:id="rId9"/>
    <p:sldId id="770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0" r:id="rId20"/>
    <p:sldId id="781" r:id="rId21"/>
    <p:sldId id="782" r:id="rId22"/>
    <p:sldId id="783" r:id="rId23"/>
    <p:sldId id="784" r:id="rId24"/>
    <p:sldId id="785" r:id="rId25"/>
    <p:sldId id="786" r:id="rId26"/>
    <p:sldId id="787" r:id="rId27"/>
    <p:sldId id="788" r:id="rId28"/>
    <p:sldId id="789" r:id="rId29"/>
    <p:sldId id="790" r:id="rId30"/>
    <p:sldId id="791" r:id="rId31"/>
    <p:sldId id="792" r:id="rId32"/>
    <p:sldId id="793" r:id="rId33"/>
    <p:sldId id="794" r:id="rId34"/>
    <p:sldId id="795" r:id="rId35"/>
    <p:sldId id="796" r:id="rId36"/>
    <p:sldId id="797" r:id="rId37"/>
    <p:sldId id="798" r:id="rId38"/>
    <p:sldId id="799" r:id="rId39"/>
    <p:sldId id="800" r:id="rId40"/>
    <p:sldId id="801" r:id="rId41"/>
    <p:sldId id="802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CC"/>
    <a:srgbClr val="FF0000"/>
    <a:srgbClr val="FFFFCC"/>
    <a:srgbClr val="CC0000"/>
    <a:srgbClr val="000066"/>
    <a:srgbClr val="6600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43"/>
    <p:restoredTop sz="94660"/>
  </p:normalViewPr>
  <p:slideViewPr>
    <p:cSldViewPr showGuides="1">
      <p:cViewPr varScale="1">
        <p:scale>
          <a:sx n="71" d="100"/>
          <a:sy n="71" d="100"/>
        </p:scale>
        <p:origin x="-1386" y="-96"/>
      </p:cViewPr>
      <p:guideLst>
        <p:guide orient="horz" pos="2160"/>
        <p:guide pos="29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41300" y="85328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</a:t>
            </a:r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7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kern="1200" cap="none" spc="0" normalizeH="0" baseline="0" noProof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TP SHUAI</a:t>
            </a: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z="1200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7963" y="188913"/>
            <a:ext cx="2054225" cy="5562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10275" cy="5562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7848600" cy="6477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11188" y="1484313"/>
            <a:ext cx="8001000" cy="426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7"/>
          <p:cNvSpPr/>
          <p:nvPr userDrawn="1"/>
        </p:nvSpPr>
        <p:spPr>
          <a:xfrm>
            <a:off x="468313" y="981075"/>
            <a:ext cx="8207375" cy="0"/>
          </a:xfrm>
          <a:prstGeom prst="line">
            <a:avLst/>
          </a:prstGeom>
          <a:ln w="635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848600" cy="6477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z="1200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484313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484313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7"/>
          <p:cNvSpPr/>
          <p:nvPr userDrawn="1"/>
        </p:nvSpPr>
        <p:spPr>
          <a:xfrm>
            <a:off x="468313" y="981075"/>
            <a:ext cx="8207375" cy="0"/>
          </a:xfrm>
          <a:prstGeom prst="line">
            <a:avLst/>
          </a:prstGeom>
          <a:ln w="635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z="1200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7848600" cy="6477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9750" y="1196975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469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  <p:sp>
        <p:nvSpPr>
          <p:cNvPr id="1030" name="Line 7"/>
          <p:cNvSpPr/>
          <p:nvPr userDrawn="1"/>
        </p:nvSpPr>
        <p:spPr>
          <a:xfrm>
            <a:off x="468313" y="981075"/>
            <a:ext cx="8207375" cy="0"/>
          </a:xfrm>
          <a:prstGeom prst="line">
            <a:avLst/>
          </a:prstGeom>
          <a:ln w="635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oleObject" Target="../embeddings/oleObject6.bin"/><Relationship Id="rId7" Type="http://schemas.openxmlformats.org/officeDocument/2006/relationships/image" Target="../media/image2.wmf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indent="0" algn="r"/>
            <a:fld id="{9A0DB2DC-4C9A-4742-B13C-FB6460FD3503}" type="slidenum">
              <a:rPr lang="en-US" altLang="zh-CN" sz="1200" dirty="0">
                <a:latin typeface="Verdana" panose="020B0604030504040204" pitchFamily="34" charset="0"/>
              </a:rPr>
            </a:fld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250825" y="404813"/>
            <a:ext cx="8713788" cy="2447925"/>
          </a:xfrm>
          <a:solidFill>
            <a:schemeClr val="bg1"/>
          </a:solidFill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algn="ctr" eaLnBrk="1" hangingPunct="1"/>
            <a:r>
              <a:rPr lang="zh-CN" altLang="en-US" sz="4800" b="1" dirty="0">
                <a:solidFill>
                  <a:srgbClr val="3333CC"/>
                </a:solidFill>
                <a:ea typeface="楷体_GB2312" pitchFamily="49" charset="-122"/>
              </a:rPr>
              <a:t>组合数学</a:t>
            </a:r>
            <a:endParaRPr lang="zh-CN" altLang="en-US" sz="4800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7174" name="Line 7"/>
          <p:cNvSpPr/>
          <p:nvPr/>
        </p:nvSpPr>
        <p:spPr>
          <a:xfrm>
            <a:off x="1187450" y="2276475"/>
            <a:ext cx="6659563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41" name="组合 134145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2642" name="文本框 134146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2643" name="图片 134147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644" name="文本框 134148"/>
          <p:cNvSpPr txBox="1"/>
          <p:nvPr/>
        </p:nvSpPr>
        <p:spPr>
          <a:xfrm>
            <a:off x="287338" y="1339850"/>
            <a:ext cx="9075737" cy="283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设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A= 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···a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10个0和10个1 组成的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２进制数．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B=b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···b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是任意的２进制数．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C =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···b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20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···b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= 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···C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存在某个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，1≤ i ≤20，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+19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···a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至少有10位对应相等．</a:t>
            </a:r>
            <a:endParaRPr lang="zh-CN" altLang="en-US" sz="36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645" name="组合 134183"/>
          <p:cNvGrpSpPr/>
          <p:nvPr/>
        </p:nvGrpSpPr>
        <p:grpSpPr>
          <a:xfrm>
            <a:off x="762000" y="4540250"/>
            <a:ext cx="3429000" cy="641350"/>
            <a:chOff x="384" y="2860"/>
            <a:chExt cx="2160" cy="404"/>
          </a:xfrm>
        </p:grpSpPr>
        <p:grpSp>
          <p:nvGrpSpPr>
            <p:cNvPr id="112646" name="组合 134173"/>
            <p:cNvGrpSpPr/>
            <p:nvPr/>
          </p:nvGrpSpPr>
          <p:grpSpPr>
            <a:xfrm>
              <a:off x="384" y="3024"/>
              <a:ext cx="2160" cy="240"/>
              <a:chOff x="384" y="3024"/>
              <a:chExt cx="2160" cy="240"/>
            </a:xfrm>
          </p:grpSpPr>
          <p:sp>
            <p:nvSpPr>
              <p:cNvPr id="112647" name="矩形 134149"/>
              <p:cNvSpPr/>
              <p:nvPr/>
            </p:nvSpPr>
            <p:spPr>
              <a:xfrm>
                <a:off x="384" y="3024"/>
                <a:ext cx="2160" cy="240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48" name="直接连接符 134151"/>
              <p:cNvSpPr/>
              <p:nvPr/>
            </p:nvSpPr>
            <p:spPr>
              <a:xfrm>
                <a:off x="576" y="3024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49" name="直接连接符 134152"/>
              <p:cNvSpPr/>
              <p:nvPr/>
            </p:nvSpPr>
            <p:spPr>
              <a:xfrm>
                <a:off x="768" y="3024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50" name="直接连接符 134153"/>
              <p:cNvSpPr/>
              <p:nvPr/>
            </p:nvSpPr>
            <p:spPr>
              <a:xfrm>
                <a:off x="2160" y="3024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51" name="直接连接符 134154"/>
              <p:cNvSpPr/>
              <p:nvPr/>
            </p:nvSpPr>
            <p:spPr>
              <a:xfrm>
                <a:off x="2352" y="3024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2652" name="文本框 134175"/>
            <p:cNvSpPr txBox="1"/>
            <p:nvPr/>
          </p:nvSpPr>
          <p:spPr>
            <a:xfrm>
              <a:off x="1152" y="2860"/>
              <a:ext cx="6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653" name="组合 134182"/>
          <p:cNvGrpSpPr/>
          <p:nvPr/>
        </p:nvGrpSpPr>
        <p:grpSpPr>
          <a:xfrm>
            <a:off x="5029200" y="4572000"/>
            <a:ext cx="3429000" cy="641350"/>
            <a:chOff x="2976" y="2880"/>
            <a:chExt cx="2160" cy="404"/>
          </a:xfrm>
        </p:grpSpPr>
        <p:grpSp>
          <p:nvGrpSpPr>
            <p:cNvPr id="112654" name="组合 134174"/>
            <p:cNvGrpSpPr/>
            <p:nvPr/>
          </p:nvGrpSpPr>
          <p:grpSpPr>
            <a:xfrm>
              <a:off x="2976" y="3024"/>
              <a:ext cx="2160" cy="240"/>
              <a:chOff x="2976" y="3024"/>
              <a:chExt cx="2160" cy="240"/>
            </a:xfrm>
          </p:grpSpPr>
          <p:sp>
            <p:nvSpPr>
              <p:cNvPr id="112655" name="矩形 134150"/>
              <p:cNvSpPr/>
              <p:nvPr/>
            </p:nvSpPr>
            <p:spPr>
              <a:xfrm>
                <a:off x="2976" y="3024"/>
                <a:ext cx="2160" cy="240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56" name="直接连接符 134155"/>
              <p:cNvSpPr/>
              <p:nvPr/>
            </p:nvSpPr>
            <p:spPr>
              <a:xfrm>
                <a:off x="4944" y="3024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57" name="直接连接符 134156"/>
              <p:cNvSpPr/>
              <p:nvPr/>
            </p:nvSpPr>
            <p:spPr>
              <a:xfrm>
                <a:off x="3360" y="3024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58" name="直接连接符 134157"/>
              <p:cNvSpPr/>
              <p:nvPr/>
            </p:nvSpPr>
            <p:spPr>
              <a:xfrm>
                <a:off x="3168" y="3024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59" name="直接连接符 134160"/>
              <p:cNvSpPr/>
              <p:nvPr/>
            </p:nvSpPr>
            <p:spPr>
              <a:xfrm>
                <a:off x="4752" y="3024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2660" name="文本框 134176"/>
            <p:cNvSpPr txBox="1"/>
            <p:nvPr/>
          </p:nvSpPr>
          <p:spPr>
            <a:xfrm>
              <a:off x="3744" y="2880"/>
              <a:ext cx="6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661" name="组合 134181"/>
          <p:cNvGrpSpPr/>
          <p:nvPr/>
        </p:nvGrpSpPr>
        <p:grpSpPr>
          <a:xfrm>
            <a:off x="1447800" y="5530850"/>
            <a:ext cx="5943600" cy="673100"/>
            <a:chOff x="912" y="3484"/>
            <a:chExt cx="3744" cy="424"/>
          </a:xfrm>
        </p:grpSpPr>
        <p:grpSp>
          <p:nvGrpSpPr>
            <p:cNvPr id="112662" name="组合 134172"/>
            <p:cNvGrpSpPr/>
            <p:nvPr/>
          </p:nvGrpSpPr>
          <p:grpSpPr>
            <a:xfrm>
              <a:off x="912" y="3648"/>
              <a:ext cx="3744" cy="240"/>
              <a:chOff x="912" y="3648"/>
              <a:chExt cx="3744" cy="240"/>
            </a:xfrm>
          </p:grpSpPr>
          <p:sp>
            <p:nvSpPr>
              <p:cNvPr id="112663" name="直接连接符 134158"/>
              <p:cNvSpPr/>
              <p:nvPr/>
            </p:nvSpPr>
            <p:spPr>
              <a:xfrm>
                <a:off x="1296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64" name="直接连接符 134159"/>
              <p:cNvSpPr/>
              <p:nvPr/>
            </p:nvSpPr>
            <p:spPr>
              <a:xfrm>
                <a:off x="1104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65" name="矩形 134161"/>
              <p:cNvSpPr/>
              <p:nvPr/>
            </p:nvSpPr>
            <p:spPr>
              <a:xfrm>
                <a:off x="912" y="3648"/>
                <a:ext cx="3744" cy="240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66" name="直接连接符 134162"/>
              <p:cNvSpPr/>
              <p:nvPr/>
            </p:nvSpPr>
            <p:spPr>
              <a:xfrm>
                <a:off x="2976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67" name="直接连接符 134163"/>
              <p:cNvSpPr/>
              <p:nvPr/>
            </p:nvSpPr>
            <p:spPr>
              <a:xfrm>
                <a:off x="2784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68" name="直接连接符 134164"/>
              <p:cNvSpPr/>
              <p:nvPr/>
            </p:nvSpPr>
            <p:spPr>
              <a:xfrm>
                <a:off x="4272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69" name="直接连接符 134165"/>
              <p:cNvSpPr/>
              <p:nvPr/>
            </p:nvSpPr>
            <p:spPr>
              <a:xfrm>
                <a:off x="4464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70" name="直接连接符 134166"/>
              <p:cNvSpPr/>
              <p:nvPr/>
            </p:nvSpPr>
            <p:spPr>
              <a:xfrm>
                <a:off x="3168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71" name="直接连接符 134167"/>
              <p:cNvSpPr/>
              <p:nvPr/>
            </p:nvSpPr>
            <p:spPr>
              <a:xfrm>
                <a:off x="2592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72" name="直接连接符 134168"/>
              <p:cNvSpPr/>
              <p:nvPr/>
            </p:nvSpPr>
            <p:spPr>
              <a:xfrm>
                <a:off x="1728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73" name="直接连接符 134169"/>
              <p:cNvSpPr/>
              <p:nvPr/>
            </p:nvSpPr>
            <p:spPr>
              <a:xfrm>
                <a:off x="1920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74" name="直接连接符 134170"/>
              <p:cNvSpPr/>
              <p:nvPr/>
            </p:nvSpPr>
            <p:spPr>
              <a:xfrm>
                <a:off x="3888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675" name="直接连接符 134171"/>
              <p:cNvSpPr/>
              <p:nvPr/>
            </p:nvSpPr>
            <p:spPr>
              <a:xfrm>
                <a:off x="3696" y="3648"/>
                <a:ext cx="0" cy="24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2676" name="文本框 134177"/>
            <p:cNvSpPr txBox="1"/>
            <p:nvPr/>
          </p:nvSpPr>
          <p:spPr>
            <a:xfrm>
              <a:off x="1200" y="3504"/>
              <a:ext cx="6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...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77" name="文本框 134178"/>
            <p:cNvSpPr txBox="1"/>
            <p:nvPr/>
          </p:nvSpPr>
          <p:spPr>
            <a:xfrm>
              <a:off x="1972" y="3504"/>
              <a:ext cx="6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...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78" name="文本框 134179"/>
            <p:cNvSpPr txBox="1"/>
            <p:nvPr/>
          </p:nvSpPr>
          <p:spPr>
            <a:xfrm>
              <a:off x="3124" y="3484"/>
              <a:ext cx="6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...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79" name="文本框 134180"/>
            <p:cNvSpPr txBox="1"/>
            <p:nvPr/>
          </p:nvSpPr>
          <p:spPr>
            <a:xfrm>
              <a:off x="3792" y="3504"/>
              <a:ext cx="6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...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680" name="文本框 134184"/>
          <p:cNvSpPr txBox="1"/>
          <p:nvPr/>
        </p:nvSpPr>
        <p:spPr>
          <a:xfrm>
            <a:off x="228600" y="47244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1" name="文本框 134185"/>
          <p:cNvSpPr txBox="1"/>
          <p:nvPr/>
        </p:nvSpPr>
        <p:spPr>
          <a:xfrm>
            <a:off x="4511675" y="47244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2" name="文本框 134186"/>
          <p:cNvSpPr txBox="1"/>
          <p:nvPr/>
        </p:nvSpPr>
        <p:spPr>
          <a:xfrm>
            <a:off x="854075" y="571500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3" name="直接连接符 134187"/>
          <p:cNvSpPr/>
          <p:nvPr/>
        </p:nvSpPr>
        <p:spPr>
          <a:xfrm>
            <a:off x="838200" y="5181600"/>
            <a:ext cx="205740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12684" name="直接连接符 134188"/>
          <p:cNvSpPr/>
          <p:nvPr/>
        </p:nvSpPr>
        <p:spPr>
          <a:xfrm>
            <a:off x="4038600" y="5181600"/>
            <a:ext cx="198120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12685" name="文本框 134189"/>
          <p:cNvSpPr txBox="1"/>
          <p:nvPr/>
        </p:nvSpPr>
        <p:spPr>
          <a:xfrm>
            <a:off x="2743200" y="5334000"/>
            <a:ext cx="1030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格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6" name="文本框 134190"/>
          <p:cNvSpPr txBox="1"/>
          <p:nvPr/>
        </p:nvSpPr>
        <p:spPr>
          <a:xfrm>
            <a:off x="5791200" y="5334000"/>
            <a:ext cx="1506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 +19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格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7" name="文本框 134191"/>
          <p:cNvSpPr txBox="1"/>
          <p:nvPr/>
        </p:nvSpPr>
        <p:spPr>
          <a:xfrm>
            <a:off x="685800" y="4419600"/>
            <a:ext cx="78771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   2     ·········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       19 20      1   2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·······         19  20</a:t>
            </a:r>
            <a:endParaRPr lang="zh-CN" altLang="en-US" sz="28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88" name="文本框 134192"/>
          <p:cNvSpPr txBox="1"/>
          <p:nvPr/>
        </p:nvSpPr>
        <p:spPr>
          <a:xfrm>
            <a:off x="1295400" y="6096000"/>
            <a:ext cx="628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1   2    ········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　　　   19 20 1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······               19 20</a:t>
            </a:r>
            <a:endParaRPr lang="zh-CN" altLang="en-US" sz="28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3665" name="组合 135169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3666" name="文本框 135170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3667" name="图片 135171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3668" name="文本框 135172"/>
          <p:cNvSpPr txBox="1"/>
          <p:nvPr/>
        </p:nvSpPr>
        <p:spPr>
          <a:xfrm>
            <a:off x="211138" y="1263650"/>
            <a:ext cx="8707437" cy="3937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在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C =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···C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中，当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遍历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 , 2 , … ,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20时，每一个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历遍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…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因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有10个0和10个1，每一个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都有10位次对应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相等．从而当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历遍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 , … , 20时，共有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10 ·</a:t>
            </a:r>
            <a:r>
              <a:rPr lang="zh-CN" altLang="en-US" sz="3600" dirty="0">
                <a:latin typeface="Verdana" panose="020B0604030504040204" pitchFamily="34" charset="0"/>
                <a:ea typeface="宋体" panose="02010600030101010101" pitchFamily="2" charset="-122"/>
              </a:rPr>
              <a:t> 20=200位次对应相等．故对每个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平均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200   20 = 10位相等，因而对某个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至少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10位对应相等．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9" name="直接连接符 135173"/>
          <p:cNvSpPr/>
          <p:nvPr/>
        </p:nvSpPr>
        <p:spPr>
          <a:xfrm flipH="1">
            <a:off x="1447800" y="4114800"/>
            <a:ext cx="3048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4689" name="组合 136193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4690" name="文本框 136194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4691" name="图片 136195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4692" name="文本框 136196"/>
          <p:cNvSpPr txBox="1"/>
          <p:nvPr/>
        </p:nvSpPr>
        <p:spPr>
          <a:xfrm>
            <a:off x="258763" y="1263650"/>
            <a:ext cx="8689975" cy="283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若序列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S ={ 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… ,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中的各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数是不等的．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m , n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是正整数，则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有一长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度为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m+1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的严格增子序列或长度为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的减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子序列，而且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有一长度为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m+1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的减子序列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或长度为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的增子序列．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3" name="文本框 136197"/>
          <p:cNvSpPr txBox="1"/>
          <p:nvPr/>
        </p:nvSpPr>
        <p:spPr>
          <a:xfrm>
            <a:off x="287338" y="4191000"/>
            <a:ext cx="8723312" cy="2289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１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由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中的每个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向后选取最长增子序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列，设其长度为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从而得序列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L = { l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l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… ,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若存在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≥m+1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则结论成立．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5713" name="组合 137217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5714" name="文本框 137218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5715" name="图片 137219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5716" name="文本框 137220"/>
          <p:cNvSpPr txBox="1"/>
          <p:nvPr/>
        </p:nvSpPr>
        <p:spPr>
          <a:xfrm>
            <a:off x="211138" y="1263650"/>
            <a:ext cx="8629650" cy="4375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否则所有的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∈[ 1 , m]，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其中必有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「　　  | =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个相等．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设　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 baseline="-58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l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=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r>
              <a:rPr lang="en-US" altLang="zh-CN" baseline="-58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不妨设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&lt;i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&lt;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&lt;i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应有　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&gt;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&gt;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&gt;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即有一长度为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的减子列．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否则　不妨设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&lt;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&gt; l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58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矛盾．</a:t>
            </a:r>
            <a:endParaRPr lang="zh-CN" altLang="en-US" baseline="-58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7" name="直接连接符 137221"/>
          <p:cNvSpPr/>
          <p:nvPr/>
        </p:nvSpPr>
        <p:spPr>
          <a:xfrm>
            <a:off x="1809750" y="1981200"/>
            <a:ext cx="152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718" name="文本框 137222"/>
          <p:cNvSpPr txBox="1"/>
          <p:nvPr/>
        </p:nvSpPr>
        <p:spPr>
          <a:xfrm>
            <a:off x="762000" y="1644650"/>
            <a:ext cx="101600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m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9" name="直接连接符 137223"/>
          <p:cNvSpPr/>
          <p:nvPr/>
        </p:nvSpPr>
        <p:spPr>
          <a:xfrm>
            <a:off x="762000" y="2133600"/>
            <a:ext cx="990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6737" name="组合 138241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6738" name="文本框 138242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6739" name="图片 138243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6740" name="文本框 138244"/>
          <p:cNvSpPr txBox="1"/>
          <p:nvPr/>
        </p:nvSpPr>
        <p:spPr>
          <a:xfrm>
            <a:off x="211138" y="1339850"/>
            <a:ext cx="8802687" cy="4486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２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从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向后取最长增子列及减子列，设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其长度分别为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l’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若任意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 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都有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∈[ 1，m],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l’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∈［１，n］,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不超过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种对．则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存在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j &lt;k，(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l’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 = (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l’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&gt;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l’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&gt;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l’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矛盾．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7761" name="组合 139265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7762" name="文本框 139266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7763" name="图片 139267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7764" name="文本框 139268"/>
          <p:cNvSpPr txBox="1"/>
          <p:nvPr/>
        </p:nvSpPr>
        <p:spPr>
          <a:xfrm>
            <a:off x="325438" y="1219200"/>
            <a:ext cx="8589962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将[ 1 , 65 ]划分为４个子集，必有一个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子集中有一数是同子集中的两数之差．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5" name="文本框 139269"/>
          <p:cNvSpPr txBox="1"/>
          <p:nvPr/>
        </p:nvSpPr>
        <p:spPr>
          <a:xfrm>
            <a:off x="438150" y="2514600"/>
            <a:ext cx="8601075" cy="3937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证　用反证法．设次命题不真．即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存在划分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＝[ 1，65 ]，P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中不存在一个数是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中两数之差，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i=1,2,3,4</a:t>
            </a:r>
            <a:endParaRPr lang="en-US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因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　   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= 17，故有一子集，其中至少有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个数，设这17个数从小到大为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… , 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不妨设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A={a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… , 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}    P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，i = 2，···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，17。</a:t>
            </a:r>
            <a:endParaRPr lang="en-US" altLang="zh-CN" sz="36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7766" name="组合 139276"/>
          <p:cNvGrpSpPr/>
          <p:nvPr/>
        </p:nvGrpSpPr>
        <p:grpSpPr>
          <a:xfrm>
            <a:off x="1066800" y="4419600"/>
            <a:ext cx="152400" cy="457200"/>
            <a:chOff x="672" y="3408"/>
            <a:chExt cx="96" cy="288"/>
          </a:xfrm>
        </p:grpSpPr>
        <p:sp>
          <p:nvSpPr>
            <p:cNvPr id="117767" name="直接连接符 139270"/>
            <p:cNvSpPr/>
            <p:nvPr/>
          </p:nvSpPr>
          <p:spPr>
            <a:xfrm>
              <a:off x="672" y="340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68" name="直接连接符 139272"/>
            <p:cNvSpPr/>
            <p:nvPr/>
          </p:nvSpPr>
          <p:spPr>
            <a:xfrm>
              <a:off x="672" y="340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7769" name="组合 139275"/>
          <p:cNvGrpSpPr/>
          <p:nvPr/>
        </p:nvGrpSpPr>
        <p:grpSpPr>
          <a:xfrm>
            <a:off x="1905000" y="4419600"/>
            <a:ext cx="152400" cy="457200"/>
            <a:chOff x="1104" y="3408"/>
            <a:chExt cx="96" cy="288"/>
          </a:xfrm>
        </p:grpSpPr>
        <p:sp>
          <p:nvSpPr>
            <p:cNvPr id="117770" name="直接连接符 139271"/>
            <p:cNvSpPr/>
            <p:nvPr/>
          </p:nvSpPr>
          <p:spPr>
            <a:xfrm>
              <a:off x="1200" y="340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71" name="直接连接符 139273"/>
            <p:cNvSpPr/>
            <p:nvPr/>
          </p:nvSpPr>
          <p:spPr>
            <a:xfrm>
              <a:off x="1104" y="340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772" name="文本框 139277"/>
          <p:cNvSpPr txBox="1"/>
          <p:nvPr/>
        </p:nvSpPr>
        <p:spPr>
          <a:xfrm>
            <a:off x="1295400" y="4159250"/>
            <a:ext cx="53975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4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3" name="直接连接符 139278"/>
          <p:cNvSpPr/>
          <p:nvPr/>
        </p:nvSpPr>
        <p:spPr>
          <a:xfrm>
            <a:off x="1295400" y="4648200"/>
            <a:ext cx="533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17774" name="对象 139279"/>
          <p:cNvGraphicFramePr/>
          <p:nvPr/>
        </p:nvGraphicFramePr>
        <p:xfrm>
          <a:off x="5105400" y="5334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" imgW="152400" imgH="152400" progId="Equation.DSMT4">
                  <p:embed/>
                </p:oleObj>
              </mc:Choice>
              <mc:Fallback>
                <p:oleObj name="" r:id="rId2" imgW="152400" imgH="1524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5400" y="5334000"/>
                        <a:ext cx="533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8785" name="组合 140289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8786" name="文本框 140290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8787" name="图片 140291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8788" name="文本框 140292"/>
          <p:cNvSpPr txBox="1"/>
          <p:nvPr/>
        </p:nvSpPr>
        <p:spPr>
          <a:xfrm>
            <a:off x="515938" y="1111250"/>
            <a:ext cx="8582025" cy="5035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设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＝｛b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, 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}，B     [ 1 , 65 ]。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由反证法假设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∩P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= ф。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因而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     (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)。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因为          ＝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6，不妨设{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, 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}    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令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，I = 2，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，6</a:t>
            </a:r>
            <a:endParaRPr lang="en-US" altLang="zh-CN" sz="36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＝{ 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, 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}，C     [ 1 , 65 ]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由反证法假设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∩(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) =ф，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故有 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C     (P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因为          ＝3，不妨设{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}   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8789" name="对象 140293"/>
          <p:cNvGraphicFramePr/>
          <p:nvPr/>
        </p:nvGraphicFramePr>
        <p:xfrm>
          <a:off x="5562600" y="1219200"/>
          <a:ext cx="533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" imgW="151765" imgH="127000" progId="Equation.DSMT4">
                  <p:embed/>
                </p:oleObj>
              </mc:Choice>
              <mc:Fallback>
                <p:oleObj name="" r:id="rId2" imgW="151765" imgH="1270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2600" y="1219200"/>
                        <a:ext cx="5334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对象 140294"/>
          <p:cNvGraphicFramePr/>
          <p:nvPr/>
        </p:nvGraphicFramePr>
        <p:xfrm>
          <a:off x="2362200" y="2362200"/>
          <a:ext cx="45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4" imgW="151765" imgH="127000" progId="Equation.DSMT4">
                  <p:embed/>
                </p:oleObj>
              </mc:Choice>
              <mc:Fallback>
                <p:oleObj name="" r:id="rId4" imgW="151765" imgH="1270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2200" y="2362200"/>
                        <a:ext cx="4572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791" name="组合 140295"/>
          <p:cNvGrpSpPr/>
          <p:nvPr/>
        </p:nvGrpSpPr>
        <p:grpSpPr>
          <a:xfrm>
            <a:off x="1676400" y="2895600"/>
            <a:ext cx="152400" cy="457200"/>
            <a:chOff x="672" y="3408"/>
            <a:chExt cx="96" cy="288"/>
          </a:xfrm>
        </p:grpSpPr>
        <p:sp>
          <p:nvSpPr>
            <p:cNvPr id="118792" name="直接连接符 140296"/>
            <p:cNvSpPr/>
            <p:nvPr/>
          </p:nvSpPr>
          <p:spPr>
            <a:xfrm>
              <a:off x="672" y="340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793" name="直接连接符 140297"/>
            <p:cNvSpPr/>
            <p:nvPr/>
          </p:nvSpPr>
          <p:spPr>
            <a:xfrm>
              <a:off x="672" y="340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8794" name="组合 140298"/>
          <p:cNvGrpSpPr/>
          <p:nvPr/>
        </p:nvGrpSpPr>
        <p:grpSpPr>
          <a:xfrm>
            <a:off x="2514600" y="2895600"/>
            <a:ext cx="152400" cy="457200"/>
            <a:chOff x="1104" y="3408"/>
            <a:chExt cx="96" cy="288"/>
          </a:xfrm>
        </p:grpSpPr>
        <p:sp>
          <p:nvSpPr>
            <p:cNvPr id="118795" name="直接连接符 140299"/>
            <p:cNvSpPr/>
            <p:nvPr/>
          </p:nvSpPr>
          <p:spPr>
            <a:xfrm>
              <a:off x="1200" y="340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796" name="直接连接符 140300"/>
            <p:cNvSpPr/>
            <p:nvPr/>
          </p:nvSpPr>
          <p:spPr>
            <a:xfrm>
              <a:off x="1104" y="340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18797" name="对象 140301"/>
          <p:cNvGraphicFramePr/>
          <p:nvPr/>
        </p:nvGraphicFramePr>
        <p:xfrm>
          <a:off x="5257800" y="3962400"/>
          <a:ext cx="533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5" imgW="151765" imgH="127000" progId="Equation.DSMT4">
                  <p:embed/>
                </p:oleObj>
              </mc:Choice>
              <mc:Fallback>
                <p:oleObj name="" r:id="rId5" imgW="151765" imgH="1270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57800" y="3962400"/>
                        <a:ext cx="5334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对象 140302"/>
          <p:cNvGraphicFramePr/>
          <p:nvPr/>
        </p:nvGraphicFramePr>
        <p:xfrm>
          <a:off x="7467600" y="2895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6" imgW="152400" imgH="152400" progId="Equation.DSMT4">
                  <p:embed/>
                </p:oleObj>
              </mc:Choice>
              <mc:Fallback>
                <p:oleObj name="" r:id="rId6" imgW="152400" imgH="1524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67600" y="2895600"/>
                        <a:ext cx="533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9" name="文本框 140303"/>
          <p:cNvSpPr txBox="1"/>
          <p:nvPr/>
        </p:nvSpPr>
        <p:spPr>
          <a:xfrm>
            <a:off x="1905000" y="2635250"/>
            <a:ext cx="5397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00" name="直接连接符 140304"/>
          <p:cNvSpPr/>
          <p:nvPr/>
        </p:nvSpPr>
        <p:spPr>
          <a:xfrm>
            <a:off x="1981200" y="31242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8801" name="组合 140305"/>
          <p:cNvGrpSpPr/>
          <p:nvPr/>
        </p:nvGrpSpPr>
        <p:grpSpPr>
          <a:xfrm>
            <a:off x="1600200" y="5638800"/>
            <a:ext cx="152400" cy="457200"/>
            <a:chOff x="672" y="3408"/>
            <a:chExt cx="96" cy="288"/>
          </a:xfrm>
        </p:grpSpPr>
        <p:sp>
          <p:nvSpPr>
            <p:cNvPr id="118802" name="直接连接符 140306"/>
            <p:cNvSpPr/>
            <p:nvPr/>
          </p:nvSpPr>
          <p:spPr>
            <a:xfrm>
              <a:off x="672" y="340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803" name="直接连接符 140307"/>
            <p:cNvSpPr/>
            <p:nvPr/>
          </p:nvSpPr>
          <p:spPr>
            <a:xfrm>
              <a:off x="672" y="340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8804" name="组合 140308"/>
          <p:cNvGrpSpPr/>
          <p:nvPr/>
        </p:nvGrpSpPr>
        <p:grpSpPr>
          <a:xfrm>
            <a:off x="2362200" y="5638800"/>
            <a:ext cx="152400" cy="457200"/>
            <a:chOff x="1104" y="3408"/>
            <a:chExt cx="96" cy="288"/>
          </a:xfrm>
        </p:grpSpPr>
        <p:sp>
          <p:nvSpPr>
            <p:cNvPr id="118805" name="直接连接符 140309"/>
            <p:cNvSpPr/>
            <p:nvPr/>
          </p:nvSpPr>
          <p:spPr>
            <a:xfrm>
              <a:off x="1200" y="340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806" name="直接连接符 140310"/>
            <p:cNvSpPr/>
            <p:nvPr/>
          </p:nvSpPr>
          <p:spPr>
            <a:xfrm>
              <a:off x="1104" y="340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18807" name="对象 140311"/>
          <p:cNvGraphicFramePr/>
          <p:nvPr/>
        </p:nvGraphicFramePr>
        <p:xfrm>
          <a:off x="1981200" y="5106988"/>
          <a:ext cx="457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8" imgW="151765" imgH="127000" progId="Equation.DSMT4">
                  <p:embed/>
                </p:oleObj>
              </mc:Choice>
              <mc:Fallback>
                <p:oleObj name="" r:id="rId8" imgW="151765" imgH="1270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5106988"/>
                        <a:ext cx="457200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8" name="对象 140312"/>
          <p:cNvGraphicFramePr/>
          <p:nvPr/>
        </p:nvGraphicFramePr>
        <p:xfrm>
          <a:off x="7696200" y="5715000"/>
          <a:ext cx="45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9" imgW="151765" imgH="127000" progId="Equation.DSMT4">
                  <p:embed/>
                </p:oleObj>
              </mc:Choice>
              <mc:Fallback>
                <p:oleObj name="" r:id="rId9" imgW="151765" imgH="1270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6200" y="5715000"/>
                        <a:ext cx="4572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9" name="文本框 140313"/>
          <p:cNvSpPr txBox="1"/>
          <p:nvPr/>
        </p:nvSpPr>
        <p:spPr>
          <a:xfrm>
            <a:off x="1905000" y="5378450"/>
            <a:ext cx="3619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10" name="直接连接符 140314"/>
          <p:cNvSpPr/>
          <p:nvPr/>
        </p:nvSpPr>
        <p:spPr>
          <a:xfrm>
            <a:off x="1905000" y="5867400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9809" name="组合 141313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9810" name="文本框 141314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9811" name="图片 141315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9812" name="文本框 141316"/>
          <p:cNvSpPr txBox="1"/>
          <p:nvPr/>
        </p:nvSpPr>
        <p:spPr>
          <a:xfrm>
            <a:off x="363538" y="1416050"/>
            <a:ext cx="8524875" cy="5035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令　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－C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，I = 2 , 3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设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＝{ 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} , D    [ 1 , 65]。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由反证法假设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D∩(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)=ф，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因而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　。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由反证法假设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∈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∪P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∈ P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，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故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∈ [ 1 , 65 ]，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但显然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∈ [ 1 , 65 ]，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矛盾。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9813" name="对象 141317"/>
          <p:cNvGraphicFramePr/>
          <p:nvPr/>
        </p:nvGraphicFramePr>
        <p:xfrm>
          <a:off x="3124200" y="3200400"/>
          <a:ext cx="45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2" imgW="151765" imgH="127000" progId="Equation.DSMT4">
                  <p:embed/>
                </p:oleObj>
              </mc:Choice>
              <mc:Fallback>
                <p:oleObj name="" r:id="rId2" imgW="151765" imgH="1270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3200400"/>
                        <a:ext cx="4572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对象 141318"/>
          <p:cNvGraphicFramePr/>
          <p:nvPr/>
        </p:nvGraphicFramePr>
        <p:xfrm>
          <a:off x="4572000" y="2133600"/>
          <a:ext cx="45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4" imgW="151765" imgH="127000" progId="Equation.DSMT4">
                  <p:embed/>
                </p:oleObj>
              </mc:Choice>
              <mc:Fallback>
                <p:oleObj name="" r:id="rId4" imgW="151765" imgH="1270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2133600"/>
                        <a:ext cx="4572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直接连接符 141319"/>
          <p:cNvSpPr/>
          <p:nvPr/>
        </p:nvSpPr>
        <p:spPr>
          <a:xfrm flipH="1">
            <a:off x="2438400" y="4343400"/>
            <a:ext cx="2286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16" name="直接连接符 141320"/>
          <p:cNvSpPr/>
          <p:nvPr/>
        </p:nvSpPr>
        <p:spPr>
          <a:xfrm flipH="1">
            <a:off x="6934200" y="4267200"/>
            <a:ext cx="22860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17" name="直接连接符 141322"/>
          <p:cNvSpPr/>
          <p:nvPr/>
        </p:nvSpPr>
        <p:spPr>
          <a:xfrm flipH="1">
            <a:off x="2514600" y="4876800"/>
            <a:ext cx="228600" cy="3810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0833" name="组合 142337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20834" name="文本框 142338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0835" name="图片 142339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0836" name="文本框 142340"/>
          <p:cNvSpPr txBox="1"/>
          <p:nvPr/>
        </p:nvSpPr>
        <p:spPr>
          <a:xfrm>
            <a:off x="152400" y="1093788"/>
            <a:ext cx="378777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１．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Ramsey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7" name="文本框 142341"/>
          <p:cNvSpPr txBox="1"/>
          <p:nvPr/>
        </p:nvSpPr>
        <p:spPr>
          <a:xfrm>
            <a:off x="363538" y="1949450"/>
            <a:ext cx="838200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Ramsey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问题可以看成是鸽巢原理的推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广．下面举例说明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Ramsey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问题．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8" name="文本框 142342"/>
          <p:cNvSpPr txBox="1"/>
          <p:nvPr/>
        </p:nvSpPr>
        <p:spPr>
          <a:xfrm>
            <a:off x="363538" y="3321050"/>
            <a:ext cx="8385175" cy="283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6 个人中至少存在３人相互认识或者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相互不认识．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这个问题与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的边２着色存在同色三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角形等价．假定用红蓝着色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endParaRPr lang="zh-CN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1857" name="组合 143361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21858" name="文本框 143362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1859" name="图片 143363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1860" name="文本框 143364"/>
          <p:cNvSpPr txBox="1"/>
          <p:nvPr/>
        </p:nvSpPr>
        <p:spPr>
          <a:xfrm>
            <a:off x="287338" y="1416050"/>
            <a:ext cx="8505825" cy="3716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的顶点集为{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, 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}，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(v)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示与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顶点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关联的红色边的条数，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(v)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示与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关联的蓝色边的条数．在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中，有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(v)＋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(v)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＝５，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由鸽巢原理可知，至少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有３条边同色．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　现将证明过程用判断树表示如下：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4166235"/>
            <a:ext cx="23526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4449" name="组合 125953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04450" name="文本框 125954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§３.7　鸽巢原理之一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04451" name="图片 125955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4452" name="文本框 125956"/>
          <p:cNvSpPr txBox="1"/>
          <p:nvPr/>
        </p:nvSpPr>
        <p:spPr>
          <a:xfrm>
            <a:off x="273050" y="1247775"/>
            <a:ext cx="852805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鸽巢原理是组合数学中最简单也是最基本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的原理，也叫抽屉原理。即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8" name="文本框 125957"/>
          <p:cNvSpPr txBox="1"/>
          <p:nvPr/>
        </p:nvSpPr>
        <p:spPr>
          <a:xfrm>
            <a:off x="457200" y="2438400"/>
            <a:ext cx="841375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“若有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鸽子巢，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个鸽子，则至少有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一个巢内有至少有两个鸽子。”</a:t>
            </a:r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9" name="文本框 125958"/>
          <p:cNvSpPr txBox="1"/>
          <p:nvPr/>
        </p:nvSpPr>
        <p:spPr>
          <a:xfrm>
            <a:off x="439738" y="3714750"/>
            <a:ext cx="8402637" cy="283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１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367人中至少有２人的生日相同。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例２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10双手套中任取11只，其中至少有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两只是完整配对的。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例３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参加一会议的人中至少有２人认识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的别的参加者的人数相等。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81" name="组合 144385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22882" name="文本框 144386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2883" name="图片 144387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2884" name="文本框 144388"/>
          <p:cNvSpPr txBox="1"/>
          <p:nvPr/>
        </p:nvSpPr>
        <p:spPr>
          <a:xfrm>
            <a:off x="2895600" y="1143000"/>
            <a:ext cx="18732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)≥3?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5" name="文本框 144390"/>
          <p:cNvSpPr txBox="1"/>
          <p:nvPr/>
        </p:nvSpPr>
        <p:spPr>
          <a:xfrm>
            <a:off x="609600" y="2011363"/>
            <a:ext cx="17367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)≥3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6" name="文本框 144391"/>
          <p:cNvSpPr txBox="1"/>
          <p:nvPr/>
        </p:nvSpPr>
        <p:spPr>
          <a:xfrm>
            <a:off x="3981450" y="1981200"/>
            <a:ext cx="4833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为红边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7" name="文本框 144393"/>
          <p:cNvSpPr txBox="1"/>
          <p:nvPr/>
        </p:nvSpPr>
        <p:spPr>
          <a:xfrm>
            <a:off x="133350" y="2984500"/>
            <a:ext cx="4833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为蓝边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8" name="文本框 144394"/>
          <p:cNvSpPr txBox="1"/>
          <p:nvPr/>
        </p:nvSpPr>
        <p:spPr>
          <a:xfrm>
            <a:off x="998538" y="4114800"/>
            <a:ext cx="31019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是红△ ?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9" name="文本框 144395"/>
          <p:cNvSpPr txBox="1"/>
          <p:nvPr/>
        </p:nvSpPr>
        <p:spPr>
          <a:xfrm>
            <a:off x="5418138" y="2971800"/>
            <a:ext cx="31019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是蓝△ ?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0" name="文本框 144396"/>
          <p:cNvSpPr txBox="1"/>
          <p:nvPr/>
        </p:nvSpPr>
        <p:spPr>
          <a:xfrm>
            <a:off x="152400" y="5105400"/>
            <a:ext cx="29479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是蓝边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1" name="文本框 144397"/>
          <p:cNvSpPr txBox="1"/>
          <p:nvPr/>
        </p:nvSpPr>
        <p:spPr>
          <a:xfrm>
            <a:off x="4724400" y="4114800"/>
            <a:ext cx="29479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是红边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2" name="文本框 144398"/>
          <p:cNvSpPr txBox="1"/>
          <p:nvPr/>
        </p:nvSpPr>
        <p:spPr>
          <a:xfrm>
            <a:off x="457200" y="5943600"/>
            <a:ext cx="28114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是蓝△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3" name="文本框 144399"/>
          <p:cNvSpPr txBox="1"/>
          <p:nvPr/>
        </p:nvSpPr>
        <p:spPr>
          <a:xfrm>
            <a:off x="4495800" y="5029200"/>
            <a:ext cx="28114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是红△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4" name="直接连接符 144400"/>
          <p:cNvSpPr/>
          <p:nvPr/>
        </p:nvSpPr>
        <p:spPr>
          <a:xfrm flipH="1">
            <a:off x="1752600" y="1600200"/>
            <a:ext cx="1143000" cy="5334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895" name="直接连接符 144401"/>
          <p:cNvSpPr/>
          <p:nvPr/>
        </p:nvSpPr>
        <p:spPr>
          <a:xfrm>
            <a:off x="4724400" y="1676400"/>
            <a:ext cx="1371600" cy="457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896" name="直接连接符 144402"/>
          <p:cNvSpPr/>
          <p:nvPr/>
        </p:nvSpPr>
        <p:spPr>
          <a:xfrm>
            <a:off x="1371600" y="2667000"/>
            <a:ext cx="0" cy="457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897" name="直接连接符 144403"/>
          <p:cNvSpPr/>
          <p:nvPr/>
        </p:nvSpPr>
        <p:spPr>
          <a:xfrm>
            <a:off x="6477000" y="2590800"/>
            <a:ext cx="0" cy="5334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898" name="直接连接符 144404"/>
          <p:cNvSpPr/>
          <p:nvPr/>
        </p:nvSpPr>
        <p:spPr>
          <a:xfrm>
            <a:off x="2209800" y="3505200"/>
            <a:ext cx="0" cy="7620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899" name="直接连接符 144405"/>
          <p:cNvSpPr/>
          <p:nvPr/>
        </p:nvSpPr>
        <p:spPr>
          <a:xfrm flipH="1">
            <a:off x="5334000" y="3657600"/>
            <a:ext cx="838200" cy="5334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00" name="直接连接符 144406"/>
          <p:cNvSpPr/>
          <p:nvPr/>
        </p:nvSpPr>
        <p:spPr>
          <a:xfrm>
            <a:off x="7315200" y="3581400"/>
            <a:ext cx="838200" cy="6096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01" name="直接连接符 144407"/>
          <p:cNvSpPr/>
          <p:nvPr/>
        </p:nvSpPr>
        <p:spPr>
          <a:xfrm flipH="1">
            <a:off x="762000" y="4724400"/>
            <a:ext cx="762000" cy="457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02" name="直接连接符 144408"/>
          <p:cNvSpPr/>
          <p:nvPr/>
        </p:nvSpPr>
        <p:spPr>
          <a:xfrm>
            <a:off x="3048000" y="4648200"/>
            <a:ext cx="533400" cy="5334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03" name="直接连接符 144409"/>
          <p:cNvSpPr/>
          <p:nvPr/>
        </p:nvSpPr>
        <p:spPr>
          <a:xfrm>
            <a:off x="1295400" y="5715000"/>
            <a:ext cx="0" cy="457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04" name="直接连接符 144410"/>
          <p:cNvSpPr/>
          <p:nvPr/>
        </p:nvSpPr>
        <p:spPr>
          <a:xfrm flipH="1">
            <a:off x="5486400" y="4724400"/>
            <a:ext cx="152400" cy="457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05" name="文本框 144411"/>
          <p:cNvSpPr txBox="1"/>
          <p:nvPr/>
        </p:nvSpPr>
        <p:spPr>
          <a:xfrm>
            <a:off x="3352800" y="510540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6" name="文本框 144412"/>
          <p:cNvSpPr txBox="1"/>
          <p:nvPr/>
        </p:nvSpPr>
        <p:spPr>
          <a:xfrm>
            <a:off x="8001000" y="411480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7" name="文本框 144413"/>
          <p:cNvSpPr txBox="1"/>
          <p:nvPr/>
        </p:nvSpPr>
        <p:spPr>
          <a:xfrm>
            <a:off x="5105400" y="137160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8" name="文本框 144414"/>
          <p:cNvSpPr txBox="1"/>
          <p:nvPr/>
        </p:nvSpPr>
        <p:spPr>
          <a:xfrm>
            <a:off x="2133600" y="137160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9" name="文本框 144415"/>
          <p:cNvSpPr txBox="1"/>
          <p:nvPr/>
        </p:nvSpPr>
        <p:spPr>
          <a:xfrm>
            <a:off x="762000" y="449580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0" name="文本框 144416"/>
          <p:cNvSpPr txBox="1"/>
          <p:nvPr/>
        </p:nvSpPr>
        <p:spPr>
          <a:xfrm>
            <a:off x="5334000" y="3535363"/>
            <a:ext cx="4778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1" name="文本框 144417"/>
          <p:cNvSpPr txBox="1"/>
          <p:nvPr/>
        </p:nvSpPr>
        <p:spPr>
          <a:xfrm>
            <a:off x="3255963" y="4525963"/>
            <a:ext cx="4778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2" name="文本框 144418"/>
          <p:cNvSpPr txBox="1"/>
          <p:nvPr/>
        </p:nvSpPr>
        <p:spPr>
          <a:xfrm>
            <a:off x="7523163" y="3429000"/>
            <a:ext cx="4778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6477000" y="-10160"/>
          <a:ext cx="191389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2371725" imgH="2533650" progId="Paint.Picture">
                  <p:embed/>
                </p:oleObj>
              </mc:Choice>
              <mc:Fallback>
                <p:oleObj name="" r:id="rId2" imgW="2371725" imgH="25336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77000" y="-10160"/>
                        <a:ext cx="1913890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905" name="组合 145409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23906" name="文本框 145410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3907" name="图片 145411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3908" name="文本框 145412"/>
          <p:cNvSpPr txBox="1"/>
          <p:nvPr/>
        </p:nvSpPr>
        <p:spPr>
          <a:xfrm>
            <a:off x="363538" y="1182688"/>
            <a:ext cx="3260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２．若干推论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9" name="文本框 145413"/>
          <p:cNvSpPr txBox="1"/>
          <p:nvPr/>
        </p:nvSpPr>
        <p:spPr>
          <a:xfrm>
            <a:off x="304800" y="1933575"/>
            <a:ext cx="863600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)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K</a:t>
            </a:r>
            <a:r>
              <a:rPr lang="en-US" altLang="zh-CN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的边用红蓝任意着色，则至少有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两个同色的三角形．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10" name="文本框 145414"/>
          <p:cNvSpPr txBox="1"/>
          <p:nvPr/>
        </p:nvSpPr>
        <p:spPr>
          <a:xfrm>
            <a:off x="363538" y="3292475"/>
            <a:ext cx="8397875" cy="17399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由前定理知，有同色三角形，不妨设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是红色三角形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可由如下判断树证明．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4929" name="组合 146433"/>
          <p:cNvGrpSpPr/>
          <p:nvPr/>
        </p:nvGrpSpPr>
        <p:grpSpPr>
          <a:xfrm>
            <a:off x="152400" y="76200"/>
            <a:ext cx="8929688" cy="836613"/>
            <a:chOff x="134" y="144"/>
            <a:chExt cx="5626" cy="527"/>
          </a:xfrm>
        </p:grpSpPr>
        <p:sp>
          <p:nvSpPr>
            <p:cNvPr id="124930" name="文本框 146434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4931" name="图片 146435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4932" name="文本框 146441"/>
          <p:cNvSpPr txBox="1"/>
          <p:nvPr/>
        </p:nvSpPr>
        <p:spPr>
          <a:xfrm>
            <a:off x="76200" y="5637213"/>
            <a:ext cx="2511425" cy="534987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是蓝△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3" name="矩形 146456"/>
          <p:cNvSpPr/>
          <p:nvPr/>
        </p:nvSpPr>
        <p:spPr>
          <a:xfrm>
            <a:off x="0" y="56388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934" name="组合 146501"/>
          <p:cNvGrpSpPr/>
          <p:nvPr/>
        </p:nvGrpSpPr>
        <p:grpSpPr>
          <a:xfrm>
            <a:off x="152400" y="4800600"/>
            <a:ext cx="2846388" cy="533400"/>
            <a:chOff x="144" y="2928"/>
            <a:chExt cx="1793" cy="336"/>
          </a:xfrm>
        </p:grpSpPr>
        <p:sp>
          <p:nvSpPr>
            <p:cNvPr id="124935" name="文本框 146442"/>
            <p:cNvSpPr txBox="1"/>
            <p:nvPr/>
          </p:nvSpPr>
          <p:spPr>
            <a:xfrm>
              <a:off x="144" y="2928"/>
              <a:ext cx="17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为蓝边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36" name="矩形 146457"/>
            <p:cNvSpPr/>
            <p:nvPr/>
          </p:nvSpPr>
          <p:spPr>
            <a:xfrm>
              <a:off x="192" y="2976"/>
              <a:ext cx="1488" cy="288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37" name="组合 146502"/>
          <p:cNvGrpSpPr/>
          <p:nvPr/>
        </p:nvGrpSpPr>
        <p:grpSpPr>
          <a:xfrm>
            <a:off x="0" y="3519488"/>
            <a:ext cx="2659063" cy="519112"/>
            <a:chOff x="192" y="2430"/>
            <a:chExt cx="1584" cy="327"/>
          </a:xfrm>
        </p:grpSpPr>
        <p:sp>
          <p:nvSpPr>
            <p:cNvPr id="124938" name="文本框 146439"/>
            <p:cNvSpPr txBox="1"/>
            <p:nvPr/>
          </p:nvSpPr>
          <p:spPr>
            <a:xfrm>
              <a:off x="192" y="2430"/>
              <a:ext cx="15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△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是红△?</a:t>
              </a:r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39" name="矩形 146458"/>
            <p:cNvSpPr/>
            <p:nvPr/>
          </p:nvSpPr>
          <p:spPr>
            <a:xfrm>
              <a:off x="240" y="2496"/>
              <a:ext cx="1488" cy="240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40" name="组合 146503"/>
          <p:cNvGrpSpPr/>
          <p:nvPr/>
        </p:nvGrpSpPr>
        <p:grpSpPr>
          <a:xfrm>
            <a:off x="0" y="2600325"/>
            <a:ext cx="4283075" cy="523875"/>
            <a:chOff x="0" y="1902"/>
            <a:chExt cx="2698" cy="330"/>
          </a:xfrm>
        </p:grpSpPr>
        <p:sp>
          <p:nvSpPr>
            <p:cNvPr id="124941" name="文本框 146438"/>
            <p:cNvSpPr txBox="1"/>
            <p:nvPr/>
          </p:nvSpPr>
          <p:spPr>
            <a:xfrm>
              <a:off x="0" y="1902"/>
              <a:ext cx="26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设(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 (v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 (v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为蓝边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42" name="矩形 146459"/>
            <p:cNvSpPr/>
            <p:nvPr/>
          </p:nvSpPr>
          <p:spPr>
            <a:xfrm>
              <a:off x="24" y="1944"/>
              <a:ext cx="2640" cy="288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43" name="组合 146504"/>
          <p:cNvGrpSpPr/>
          <p:nvPr/>
        </p:nvGrpSpPr>
        <p:grpSpPr>
          <a:xfrm>
            <a:off x="647700" y="1828800"/>
            <a:ext cx="1562100" cy="531813"/>
            <a:chOff x="384" y="1297"/>
            <a:chExt cx="984" cy="335"/>
          </a:xfrm>
        </p:grpSpPr>
        <p:sp>
          <p:nvSpPr>
            <p:cNvPr id="124944" name="文本框 146437"/>
            <p:cNvSpPr txBox="1"/>
            <p:nvPr/>
          </p:nvSpPr>
          <p:spPr>
            <a:xfrm>
              <a:off x="384" y="1297"/>
              <a:ext cx="9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)≥3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45" name="矩形 146460"/>
            <p:cNvSpPr/>
            <p:nvPr/>
          </p:nvSpPr>
          <p:spPr>
            <a:xfrm>
              <a:off x="408" y="1344"/>
              <a:ext cx="960" cy="288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46" name="组合 146505"/>
          <p:cNvGrpSpPr/>
          <p:nvPr/>
        </p:nvGrpSpPr>
        <p:grpSpPr>
          <a:xfrm>
            <a:off x="2978150" y="990600"/>
            <a:ext cx="1670050" cy="561975"/>
            <a:chOff x="1824" y="750"/>
            <a:chExt cx="1052" cy="354"/>
          </a:xfrm>
        </p:grpSpPr>
        <p:sp>
          <p:nvSpPr>
            <p:cNvPr id="124947" name="文本框 146436"/>
            <p:cNvSpPr txBox="1"/>
            <p:nvPr/>
          </p:nvSpPr>
          <p:spPr>
            <a:xfrm>
              <a:off x="1824" y="750"/>
              <a:ext cx="10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)≥3?</a:t>
              </a:r>
              <a:endParaRPr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48" name="矩形 146461"/>
            <p:cNvSpPr/>
            <p:nvPr/>
          </p:nvSpPr>
          <p:spPr>
            <a:xfrm>
              <a:off x="1848" y="768"/>
              <a:ext cx="1008" cy="336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49" name="组合 146463"/>
          <p:cNvGrpSpPr/>
          <p:nvPr/>
        </p:nvGrpSpPr>
        <p:grpSpPr>
          <a:xfrm>
            <a:off x="5688013" y="1143000"/>
            <a:ext cx="2846387" cy="533400"/>
            <a:chOff x="3120" y="960"/>
            <a:chExt cx="1793" cy="336"/>
          </a:xfrm>
        </p:grpSpPr>
        <p:sp>
          <p:nvSpPr>
            <p:cNvPr id="124950" name="文本框 146443"/>
            <p:cNvSpPr txBox="1"/>
            <p:nvPr/>
          </p:nvSpPr>
          <p:spPr>
            <a:xfrm>
              <a:off x="3120" y="960"/>
              <a:ext cx="17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为红边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51" name="矩形 146462"/>
            <p:cNvSpPr/>
            <p:nvPr/>
          </p:nvSpPr>
          <p:spPr>
            <a:xfrm>
              <a:off x="3168" y="1008"/>
              <a:ext cx="1488" cy="288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52" name="组合 146465"/>
          <p:cNvGrpSpPr/>
          <p:nvPr/>
        </p:nvGrpSpPr>
        <p:grpSpPr>
          <a:xfrm>
            <a:off x="5791200" y="1905000"/>
            <a:ext cx="3255963" cy="542925"/>
            <a:chOff x="3312" y="1470"/>
            <a:chExt cx="1992" cy="342"/>
          </a:xfrm>
        </p:grpSpPr>
        <p:sp>
          <p:nvSpPr>
            <p:cNvPr id="124953" name="文本框 146444"/>
            <p:cNvSpPr txBox="1"/>
            <p:nvPr/>
          </p:nvSpPr>
          <p:spPr>
            <a:xfrm>
              <a:off x="3312" y="1470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 (v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为蓝边?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54" name="矩形 146464"/>
            <p:cNvSpPr/>
            <p:nvPr/>
          </p:nvSpPr>
          <p:spPr>
            <a:xfrm>
              <a:off x="3312" y="1524"/>
              <a:ext cx="1968" cy="28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55" name="组合 146467"/>
          <p:cNvGrpSpPr/>
          <p:nvPr/>
        </p:nvGrpSpPr>
        <p:grpSpPr>
          <a:xfrm>
            <a:off x="4343400" y="2667000"/>
            <a:ext cx="2846388" cy="533400"/>
            <a:chOff x="2832" y="1920"/>
            <a:chExt cx="1793" cy="336"/>
          </a:xfrm>
        </p:grpSpPr>
        <p:sp>
          <p:nvSpPr>
            <p:cNvPr id="124956" name="文本框 146445"/>
            <p:cNvSpPr txBox="1"/>
            <p:nvPr/>
          </p:nvSpPr>
          <p:spPr>
            <a:xfrm>
              <a:off x="2832" y="1920"/>
              <a:ext cx="17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为红边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57" name="矩形 146466"/>
            <p:cNvSpPr/>
            <p:nvPr/>
          </p:nvSpPr>
          <p:spPr>
            <a:xfrm>
              <a:off x="2880" y="1968"/>
              <a:ext cx="1488" cy="28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58" name="组合 146469"/>
          <p:cNvGrpSpPr/>
          <p:nvPr/>
        </p:nvGrpSpPr>
        <p:grpSpPr>
          <a:xfrm>
            <a:off x="7086600" y="2647950"/>
            <a:ext cx="1752600" cy="533400"/>
            <a:chOff x="4416" y="2064"/>
            <a:chExt cx="1104" cy="336"/>
          </a:xfrm>
        </p:grpSpPr>
        <p:sp>
          <p:nvSpPr>
            <p:cNvPr id="124959" name="文本框 146446"/>
            <p:cNvSpPr txBox="1"/>
            <p:nvPr/>
          </p:nvSpPr>
          <p:spPr>
            <a:xfrm>
              <a:off x="4416" y="2064"/>
              <a:ext cx="10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)≥3?</a:t>
              </a:r>
              <a:endParaRPr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60" name="矩形 146468"/>
            <p:cNvSpPr/>
            <p:nvPr/>
          </p:nvSpPr>
          <p:spPr>
            <a:xfrm>
              <a:off x="4464" y="2112"/>
              <a:ext cx="1056" cy="28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61" name="组合 146471"/>
          <p:cNvGrpSpPr/>
          <p:nvPr/>
        </p:nvGrpSpPr>
        <p:grpSpPr>
          <a:xfrm>
            <a:off x="2876550" y="3390900"/>
            <a:ext cx="2514600" cy="533400"/>
            <a:chOff x="2160" y="2304"/>
            <a:chExt cx="1584" cy="384"/>
          </a:xfrm>
        </p:grpSpPr>
        <p:sp>
          <p:nvSpPr>
            <p:cNvPr id="124962" name="文本框 146440"/>
            <p:cNvSpPr txBox="1"/>
            <p:nvPr/>
          </p:nvSpPr>
          <p:spPr>
            <a:xfrm>
              <a:off x="2160" y="2304"/>
              <a:ext cx="1572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△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是红△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63" name="矩形 146470"/>
            <p:cNvSpPr/>
            <p:nvPr/>
          </p:nvSpPr>
          <p:spPr>
            <a:xfrm>
              <a:off x="2208" y="2352"/>
              <a:ext cx="1536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64" name="矩形 146472"/>
          <p:cNvSpPr/>
          <p:nvPr/>
        </p:nvSpPr>
        <p:spPr>
          <a:xfrm>
            <a:off x="5105400" y="4191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965" name="组合 146475"/>
          <p:cNvGrpSpPr/>
          <p:nvPr/>
        </p:nvGrpSpPr>
        <p:grpSpPr>
          <a:xfrm>
            <a:off x="5695950" y="3409950"/>
            <a:ext cx="1524000" cy="519113"/>
            <a:chOff x="3888" y="426"/>
            <a:chExt cx="960" cy="327"/>
          </a:xfrm>
        </p:grpSpPr>
        <p:sp>
          <p:nvSpPr>
            <p:cNvPr id="124966" name="文本框 146473"/>
            <p:cNvSpPr txBox="1"/>
            <p:nvPr/>
          </p:nvSpPr>
          <p:spPr>
            <a:xfrm>
              <a:off x="3888" y="426"/>
              <a:ext cx="9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)≥3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67" name="矩形 146474"/>
            <p:cNvSpPr/>
            <p:nvPr/>
          </p:nvSpPr>
          <p:spPr>
            <a:xfrm>
              <a:off x="3888" y="480"/>
              <a:ext cx="96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68" name="组合 146481"/>
          <p:cNvGrpSpPr/>
          <p:nvPr/>
        </p:nvGrpSpPr>
        <p:grpSpPr>
          <a:xfrm>
            <a:off x="6419850" y="4019550"/>
            <a:ext cx="2846388" cy="533400"/>
            <a:chOff x="4032" y="2592"/>
            <a:chExt cx="1793" cy="336"/>
          </a:xfrm>
        </p:grpSpPr>
        <p:sp>
          <p:nvSpPr>
            <p:cNvPr id="124969" name="文本框 146451"/>
            <p:cNvSpPr txBox="1"/>
            <p:nvPr/>
          </p:nvSpPr>
          <p:spPr>
            <a:xfrm>
              <a:off x="4032" y="2592"/>
              <a:ext cx="17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为蓝边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70" name="矩形 146480"/>
            <p:cNvSpPr/>
            <p:nvPr/>
          </p:nvSpPr>
          <p:spPr>
            <a:xfrm>
              <a:off x="4080" y="2640"/>
              <a:ext cx="1488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71" name="组合 146483"/>
          <p:cNvGrpSpPr/>
          <p:nvPr/>
        </p:nvGrpSpPr>
        <p:grpSpPr>
          <a:xfrm>
            <a:off x="3155950" y="4133850"/>
            <a:ext cx="3092450" cy="533400"/>
            <a:chOff x="2112" y="2976"/>
            <a:chExt cx="1948" cy="336"/>
          </a:xfrm>
        </p:grpSpPr>
        <p:sp>
          <p:nvSpPr>
            <p:cNvPr id="124972" name="文本框 146448"/>
            <p:cNvSpPr txBox="1"/>
            <p:nvPr/>
          </p:nvSpPr>
          <p:spPr>
            <a:xfrm>
              <a:off x="2112" y="2976"/>
              <a:ext cx="19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 (v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为红边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73" name="矩形 146482"/>
            <p:cNvSpPr/>
            <p:nvPr/>
          </p:nvSpPr>
          <p:spPr>
            <a:xfrm>
              <a:off x="2160" y="3024"/>
              <a:ext cx="1872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74" name="组合 146485"/>
          <p:cNvGrpSpPr/>
          <p:nvPr/>
        </p:nvGrpSpPr>
        <p:grpSpPr>
          <a:xfrm>
            <a:off x="6000750" y="4762500"/>
            <a:ext cx="2659063" cy="533400"/>
            <a:chOff x="4128" y="3024"/>
            <a:chExt cx="1612" cy="336"/>
          </a:xfrm>
        </p:grpSpPr>
        <p:sp>
          <p:nvSpPr>
            <p:cNvPr id="124975" name="文本框 146452"/>
            <p:cNvSpPr txBox="1"/>
            <p:nvPr/>
          </p:nvSpPr>
          <p:spPr>
            <a:xfrm>
              <a:off x="4128" y="3024"/>
              <a:ext cx="16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△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是红△?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76" name="矩形 146484"/>
            <p:cNvSpPr/>
            <p:nvPr/>
          </p:nvSpPr>
          <p:spPr>
            <a:xfrm>
              <a:off x="4176" y="3072"/>
              <a:ext cx="153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77" name="组合 146487"/>
          <p:cNvGrpSpPr/>
          <p:nvPr/>
        </p:nvGrpSpPr>
        <p:grpSpPr>
          <a:xfrm>
            <a:off x="6069013" y="5481638"/>
            <a:ext cx="2846387" cy="519112"/>
            <a:chOff x="3823" y="3453"/>
            <a:chExt cx="1793" cy="327"/>
          </a:xfrm>
        </p:grpSpPr>
        <p:sp>
          <p:nvSpPr>
            <p:cNvPr id="124978" name="文本框 146453"/>
            <p:cNvSpPr txBox="1"/>
            <p:nvPr/>
          </p:nvSpPr>
          <p:spPr>
            <a:xfrm>
              <a:off x="3823" y="3453"/>
              <a:ext cx="17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为蓝边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79" name="矩形 146486"/>
            <p:cNvSpPr/>
            <p:nvPr/>
          </p:nvSpPr>
          <p:spPr>
            <a:xfrm>
              <a:off x="3876" y="3480"/>
              <a:ext cx="1488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80" name="组合 146489"/>
          <p:cNvGrpSpPr/>
          <p:nvPr/>
        </p:nvGrpSpPr>
        <p:grpSpPr>
          <a:xfrm>
            <a:off x="5924550" y="6110288"/>
            <a:ext cx="2495550" cy="519112"/>
            <a:chOff x="3852" y="3849"/>
            <a:chExt cx="1572" cy="327"/>
          </a:xfrm>
        </p:grpSpPr>
        <p:sp>
          <p:nvSpPr>
            <p:cNvPr id="124981" name="文本框 146454"/>
            <p:cNvSpPr txBox="1"/>
            <p:nvPr/>
          </p:nvSpPr>
          <p:spPr>
            <a:xfrm>
              <a:off x="3852" y="3849"/>
              <a:ext cx="15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△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是蓝△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82" name="矩形 146488"/>
            <p:cNvSpPr/>
            <p:nvPr/>
          </p:nvSpPr>
          <p:spPr>
            <a:xfrm>
              <a:off x="3888" y="3888"/>
              <a:ext cx="1488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83" name="组合 146496"/>
          <p:cNvGrpSpPr/>
          <p:nvPr/>
        </p:nvGrpSpPr>
        <p:grpSpPr>
          <a:xfrm>
            <a:off x="2362200" y="6248400"/>
            <a:ext cx="2495550" cy="533400"/>
            <a:chOff x="1488" y="3936"/>
            <a:chExt cx="1572" cy="336"/>
          </a:xfrm>
        </p:grpSpPr>
        <p:sp>
          <p:nvSpPr>
            <p:cNvPr id="124984" name="文本框 146455"/>
            <p:cNvSpPr txBox="1"/>
            <p:nvPr/>
          </p:nvSpPr>
          <p:spPr>
            <a:xfrm>
              <a:off x="1488" y="3945"/>
              <a:ext cx="15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△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是红△</a:t>
              </a:r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85" name="矩形 146495"/>
            <p:cNvSpPr/>
            <p:nvPr/>
          </p:nvSpPr>
          <p:spPr>
            <a:xfrm>
              <a:off x="1536" y="3936"/>
              <a:ext cx="1488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86" name="组合 146498"/>
          <p:cNvGrpSpPr/>
          <p:nvPr/>
        </p:nvGrpSpPr>
        <p:grpSpPr>
          <a:xfrm>
            <a:off x="3048000" y="4914900"/>
            <a:ext cx="2659063" cy="533400"/>
            <a:chOff x="2064" y="3360"/>
            <a:chExt cx="1580" cy="336"/>
          </a:xfrm>
        </p:grpSpPr>
        <p:sp>
          <p:nvSpPr>
            <p:cNvPr id="124987" name="文本框 146449"/>
            <p:cNvSpPr txBox="1"/>
            <p:nvPr/>
          </p:nvSpPr>
          <p:spPr>
            <a:xfrm>
              <a:off x="2064" y="3360"/>
              <a:ext cx="15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△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en-US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是蓝△?</a:t>
              </a:r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88" name="矩形 146497"/>
            <p:cNvSpPr/>
            <p:nvPr/>
          </p:nvSpPr>
          <p:spPr>
            <a:xfrm>
              <a:off x="2112" y="3408"/>
              <a:ext cx="1488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89" name="组合 146500"/>
          <p:cNvGrpSpPr/>
          <p:nvPr/>
        </p:nvGrpSpPr>
        <p:grpSpPr>
          <a:xfrm>
            <a:off x="2743200" y="5562600"/>
            <a:ext cx="2846388" cy="533400"/>
            <a:chOff x="1711" y="3600"/>
            <a:chExt cx="1793" cy="336"/>
          </a:xfrm>
        </p:grpSpPr>
        <p:sp>
          <p:nvSpPr>
            <p:cNvPr id="124990" name="文本框 146450"/>
            <p:cNvSpPr txBox="1"/>
            <p:nvPr/>
          </p:nvSpPr>
          <p:spPr>
            <a:xfrm>
              <a:off x="1711" y="3600"/>
              <a:ext cx="17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为红边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991" name="矩形 146499"/>
            <p:cNvSpPr/>
            <p:nvPr/>
          </p:nvSpPr>
          <p:spPr>
            <a:xfrm>
              <a:off x="1752" y="3648"/>
              <a:ext cx="1488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992" name="直接连接符 146506"/>
          <p:cNvSpPr/>
          <p:nvPr/>
        </p:nvSpPr>
        <p:spPr>
          <a:xfrm flipH="1">
            <a:off x="1905000" y="1295400"/>
            <a:ext cx="1066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993" name="直接连接符 146508"/>
          <p:cNvSpPr/>
          <p:nvPr/>
        </p:nvSpPr>
        <p:spPr>
          <a:xfrm>
            <a:off x="1447800" y="243840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994" name="直接连接符 146509"/>
          <p:cNvSpPr/>
          <p:nvPr/>
        </p:nvSpPr>
        <p:spPr>
          <a:xfrm flipH="1">
            <a:off x="1066800" y="3124200"/>
            <a:ext cx="76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995" name="直接连接符 146510"/>
          <p:cNvSpPr/>
          <p:nvPr/>
        </p:nvSpPr>
        <p:spPr>
          <a:xfrm flipH="1">
            <a:off x="609600" y="4038600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996" name="直接连接符 146511"/>
          <p:cNvSpPr/>
          <p:nvPr/>
        </p:nvSpPr>
        <p:spPr>
          <a:xfrm flipH="1">
            <a:off x="914400" y="53340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997" name="直接连接符 146512"/>
          <p:cNvSpPr/>
          <p:nvPr/>
        </p:nvSpPr>
        <p:spPr>
          <a:xfrm>
            <a:off x="4724400" y="1219200"/>
            <a:ext cx="990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998" name="直接连接符 146513"/>
          <p:cNvSpPr/>
          <p:nvPr/>
        </p:nvSpPr>
        <p:spPr>
          <a:xfrm flipH="1">
            <a:off x="6781800" y="1676400"/>
            <a:ext cx="76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999" name="直接连接符 146514"/>
          <p:cNvSpPr/>
          <p:nvPr/>
        </p:nvSpPr>
        <p:spPr>
          <a:xfrm flipH="1">
            <a:off x="5410200" y="2438400"/>
            <a:ext cx="838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00" name="直接连接符 146515"/>
          <p:cNvSpPr/>
          <p:nvPr/>
        </p:nvSpPr>
        <p:spPr>
          <a:xfrm>
            <a:off x="7620000" y="2438400"/>
            <a:ext cx="838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01" name="直接连接符 146516"/>
          <p:cNvSpPr/>
          <p:nvPr/>
        </p:nvSpPr>
        <p:spPr>
          <a:xfrm flipH="1">
            <a:off x="3962400" y="3200400"/>
            <a:ext cx="838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02" name="直接连接符 146517"/>
          <p:cNvSpPr/>
          <p:nvPr/>
        </p:nvSpPr>
        <p:spPr>
          <a:xfrm flipH="1">
            <a:off x="6553200" y="3200400"/>
            <a:ext cx="990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03" name="直接连接符 146518"/>
          <p:cNvSpPr/>
          <p:nvPr/>
        </p:nvSpPr>
        <p:spPr>
          <a:xfrm>
            <a:off x="8153400" y="32004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04" name="直接连接符 146519"/>
          <p:cNvSpPr/>
          <p:nvPr/>
        </p:nvSpPr>
        <p:spPr>
          <a:xfrm flipH="1">
            <a:off x="4648200" y="3886200"/>
            <a:ext cx="1219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05" name="直接连接符 146520"/>
          <p:cNvSpPr/>
          <p:nvPr/>
        </p:nvSpPr>
        <p:spPr>
          <a:xfrm flipH="1">
            <a:off x="3886200" y="4648200"/>
            <a:ext cx="609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06" name="直接连接符 146521"/>
          <p:cNvSpPr/>
          <p:nvPr/>
        </p:nvSpPr>
        <p:spPr>
          <a:xfrm flipH="1">
            <a:off x="3581400" y="54102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07" name="直接连接符 146522"/>
          <p:cNvSpPr/>
          <p:nvPr/>
        </p:nvSpPr>
        <p:spPr>
          <a:xfrm flipH="1">
            <a:off x="3276600" y="60960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08" name="直接连接符 146524"/>
          <p:cNvSpPr/>
          <p:nvPr/>
        </p:nvSpPr>
        <p:spPr>
          <a:xfrm>
            <a:off x="5334000" y="54864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5009" name="组合 146527"/>
          <p:cNvGrpSpPr/>
          <p:nvPr/>
        </p:nvGrpSpPr>
        <p:grpSpPr>
          <a:xfrm>
            <a:off x="5257800" y="5710238"/>
            <a:ext cx="539750" cy="519112"/>
            <a:chOff x="576" y="3916"/>
            <a:chExt cx="340" cy="327"/>
          </a:xfrm>
        </p:grpSpPr>
        <p:sp>
          <p:nvSpPr>
            <p:cNvPr id="125010" name="文本框 146525"/>
            <p:cNvSpPr txBox="1"/>
            <p:nvPr/>
          </p:nvSpPr>
          <p:spPr>
            <a:xfrm>
              <a:off x="576" y="391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√</a:t>
              </a:r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011" name="矩形 146526"/>
            <p:cNvSpPr/>
            <p:nvPr/>
          </p:nvSpPr>
          <p:spPr>
            <a:xfrm>
              <a:off x="624" y="3984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5012" name="直接连接符 146528"/>
          <p:cNvSpPr/>
          <p:nvPr/>
        </p:nvSpPr>
        <p:spPr>
          <a:xfrm>
            <a:off x="1828800" y="4038600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5013" name="组合 146529"/>
          <p:cNvGrpSpPr/>
          <p:nvPr/>
        </p:nvGrpSpPr>
        <p:grpSpPr>
          <a:xfrm>
            <a:off x="2057400" y="4191000"/>
            <a:ext cx="539750" cy="519113"/>
            <a:chOff x="576" y="3916"/>
            <a:chExt cx="340" cy="327"/>
          </a:xfrm>
        </p:grpSpPr>
        <p:sp>
          <p:nvSpPr>
            <p:cNvPr id="125014" name="文本框 146530"/>
            <p:cNvSpPr txBox="1"/>
            <p:nvPr/>
          </p:nvSpPr>
          <p:spPr>
            <a:xfrm>
              <a:off x="576" y="391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√</a:t>
              </a:r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015" name="矩形 146531"/>
            <p:cNvSpPr/>
            <p:nvPr/>
          </p:nvSpPr>
          <p:spPr>
            <a:xfrm>
              <a:off x="624" y="3984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5016" name="直接连接符 146532"/>
          <p:cNvSpPr/>
          <p:nvPr/>
        </p:nvSpPr>
        <p:spPr>
          <a:xfrm flipH="1">
            <a:off x="7162800" y="45720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17" name="直接连接符 146533"/>
          <p:cNvSpPr/>
          <p:nvPr/>
        </p:nvSpPr>
        <p:spPr>
          <a:xfrm flipH="1">
            <a:off x="6781800" y="53340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18" name="直接连接符 146534"/>
          <p:cNvSpPr/>
          <p:nvPr/>
        </p:nvSpPr>
        <p:spPr>
          <a:xfrm flipH="1">
            <a:off x="6477000" y="59436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19" name="直接连接符 146535"/>
          <p:cNvSpPr/>
          <p:nvPr/>
        </p:nvSpPr>
        <p:spPr>
          <a:xfrm>
            <a:off x="8610600" y="50292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020" name="直接连接符 146536"/>
          <p:cNvSpPr/>
          <p:nvPr/>
        </p:nvSpPr>
        <p:spPr>
          <a:xfrm>
            <a:off x="8763000" y="50292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5021" name="组合 146537"/>
          <p:cNvGrpSpPr/>
          <p:nvPr/>
        </p:nvGrpSpPr>
        <p:grpSpPr>
          <a:xfrm>
            <a:off x="8458200" y="5943600"/>
            <a:ext cx="539750" cy="519113"/>
            <a:chOff x="576" y="3916"/>
            <a:chExt cx="340" cy="327"/>
          </a:xfrm>
        </p:grpSpPr>
        <p:sp>
          <p:nvSpPr>
            <p:cNvPr id="125022" name="文本框 146538"/>
            <p:cNvSpPr txBox="1"/>
            <p:nvPr/>
          </p:nvSpPr>
          <p:spPr>
            <a:xfrm>
              <a:off x="576" y="391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√</a:t>
              </a:r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023" name="矩形 146539"/>
            <p:cNvSpPr/>
            <p:nvPr/>
          </p:nvSpPr>
          <p:spPr>
            <a:xfrm>
              <a:off x="624" y="3984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5024" name="文本框 146540"/>
          <p:cNvSpPr txBox="1"/>
          <p:nvPr/>
        </p:nvSpPr>
        <p:spPr>
          <a:xfrm>
            <a:off x="5029200" y="9144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25" name="文本框 146541"/>
          <p:cNvSpPr txBox="1"/>
          <p:nvPr/>
        </p:nvSpPr>
        <p:spPr>
          <a:xfrm>
            <a:off x="7543800" y="23622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26" name="文本框 146542"/>
          <p:cNvSpPr txBox="1"/>
          <p:nvPr/>
        </p:nvSpPr>
        <p:spPr>
          <a:xfrm>
            <a:off x="2133600" y="38862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27" name="文本框 146543"/>
          <p:cNvSpPr txBox="1"/>
          <p:nvPr/>
        </p:nvSpPr>
        <p:spPr>
          <a:xfrm>
            <a:off x="8534400" y="52419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28" name="文本框 146544"/>
          <p:cNvSpPr txBox="1"/>
          <p:nvPr/>
        </p:nvSpPr>
        <p:spPr>
          <a:xfrm>
            <a:off x="5486400" y="53340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29" name="文本框 146545"/>
          <p:cNvSpPr txBox="1"/>
          <p:nvPr/>
        </p:nvSpPr>
        <p:spPr>
          <a:xfrm>
            <a:off x="8153400" y="34290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30" name="文本框 146546"/>
          <p:cNvSpPr txBox="1"/>
          <p:nvPr/>
        </p:nvSpPr>
        <p:spPr>
          <a:xfrm>
            <a:off x="2209800" y="12192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31" name="文本框 146547"/>
          <p:cNvSpPr txBox="1"/>
          <p:nvPr/>
        </p:nvSpPr>
        <p:spPr>
          <a:xfrm>
            <a:off x="533400" y="41148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32" name="文本框 146548"/>
          <p:cNvSpPr txBox="1"/>
          <p:nvPr/>
        </p:nvSpPr>
        <p:spPr>
          <a:xfrm>
            <a:off x="6775450" y="30480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33" name="文本框 146549"/>
          <p:cNvSpPr txBox="1"/>
          <p:nvPr/>
        </p:nvSpPr>
        <p:spPr>
          <a:xfrm>
            <a:off x="3352800" y="53181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034" name="文本框 146550"/>
          <p:cNvSpPr txBox="1"/>
          <p:nvPr/>
        </p:nvSpPr>
        <p:spPr>
          <a:xfrm>
            <a:off x="6477000" y="51816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-52705"/>
            <a:ext cx="1255395" cy="11950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5953" name="组合 147457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25954" name="文本框 147458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5955" name="图片 147459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5956" name="文本框 147460"/>
          <p:cNvSpPr txBox="1"/>
          <p:nvPr/>
        </p:nvSpPr>
        <p:spPr>
          <a:xfrm>
            <a:off x="296863" y="1143000"/>
            <a:ext cx="8770937" cy="4760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)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K</a:t>
            </a:r>
            <a:r>
              <a:rPr lang="en-US" altLang="zh-CN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的边红蓝两色任意着色，则必</a:t>
            </a:r>
            <a:endParaRPr lang="zh-CN" altLang="zh-CN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有红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或蓝色三角形(蓝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或红色三角形)．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设９个顶点为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, 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对９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顶点的完全图的边的红、蓝２着色图中，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必然存在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使得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)≠3 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否则，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红边数＝　∑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)＝     ，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这是不可能的．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不妨设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)≠3，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可得如下判断树证明结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论．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7" name="文本框 147461"/>
          <p:cNvSpPr txBox="1"/>
          <p:nvPr/>
        </p:nvSpPr>
        <p:spPr>
          <a:xfrm>
            <a:off x="2286000" y="3962400"/>
            <a:ext cx="3619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8" name="文本框 147462"/>
          <p:cNvSpPr txBox="1"/>
          <p:nvPr/>
        </p:nvSpPr>
        <p:spPr>
          <a:xfrm>
            <a:off x="4572000" y="3962400"/>
            <a:ext cx="5397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9" name="直接连接符 147463"/>
          <p:cNvSpPr/>
          <p:nvPr/>
        </p:nvSpPr>
        <p:spPr>
          <a:xfrm>
            <a:off x="2305050" y="4457700"/>
            <a:ext cx="3048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960" name="直接连接符 147464"/>
          <p:cNvSpPr/>
          <p:nvPr/>
        </p:nvSpPr>
        <p:spPr>
          <a:xfrm>
            <a:off x="4591050" y="4457700"/>
            <a:ext cx="4572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977" name="组合 148481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26978" name="文本框 148482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6979" name="图片 148483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6980" name="文本框 148486"/>
          <p:cNvSpPr txBox="1"/>
          <p:nvPr/>
        </p:nvSpPr>
        <p:spPr>
          <a:xfrm>
            <a:off x="3048000" y="1219200"/>
            <a:ext cx="18732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)≥4?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1" name="文本框 148487"/>
          <p:cNvSpPr txBox="1"/>
          <p:nvPr/>
        </p:nvSpPr>
        <p:spPr>
          <a:xfrm>
            <a:off x="609600" y="1981200"/>
            <a:ext cx="1736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)≥6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2" name="文本框 148488"/>
          <p:cNvSpPr txBox="1"/>
          <p:nvPr/>
        </p:nvSpPr>
        <p:spPr>
          <a:xfrm>
            <a:off x="2971800" y="1981200"/>
            <a:ext cx="59801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红边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3" name="文本框 148489"/>
          <p:cNvSpPr txBox="1"/>
          <p:nvPr/>
        </p:nvSpPr>
        <p:spPr>
          <a:xfrm>
            <a:off x="76200" y="3001963"/>
            <a:ext cx="48053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···</a:t>
            </a:r>
            <a:r>
              <a:rPr lang="en-US" altLang="zh-CN" sz="3200">
                <a:latin typeface="Verdana" panose="020B0604030504040204" pitchFamily="34" charset="0"/>
                <a:ea typeface="宋体" panose="02010600030101010101" pitchFamily="2" charset="-122"/>
              </a:rPr>
              <a:t> 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条蓝边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4" name="文本框 148490"/>
          <p:cNvSpPr txBox="1"/>
          <p:nvPr/>
        </p:nvSpPr>
        <p:spPr>
          <a:xfrm>
            <a:off x="5151438" y="3429000"/>
            <a:ext cx="3714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是蓝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5" name="文本框 148491"/>
          <p:cNvSpPr txBox="1"/>
          <p:nvPr/>
        </p:nvSpPr>
        <p:spPr>
          <a:xfrm>
            <a:off x="457200" y="3962400"/>
            <a:ext cx="3767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···v</a:t>
            </a:r>
            <a:r>
              <a:rPr lang="en-US" altLang="zh-CN" sz="3200" baseline="-2500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中有红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△ ?</a:t>
            </a:r>
            <a:endParaRPr lang="zh-CN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6" name="文本框 148492"/>
          <p:cNvSpPr txBox="1"/>
          <p:nvPr/>
        </p:nvSpPr>
        <p:spPr>
          <a:xfrm>
            <a:off x="4722813" y="4419600"/>
            <a:ext cx="274478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是红边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7" name="文本框 148493"/>
          <p:cNvSpPr txBox="1"/>
          <p:nvPr/>
        </p:nvSpPr>
        <p:spPr>
          <a:xfrm>
            <a:off x="4656138" y="5410200"/>
            <a:ext cx="281146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是红△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8" name="文本框 148494"/>
          <p:cNvSpPr txBox="1"/>
          <p:nvPr/>
        </p:nvSpPr>
        <p:spPr>
          <a:xfrm>
            <a:off x="228600" y="4876800"/>
            <a:ext cx="32178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设△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是红△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9" name="文本框 148495"/>
          <p:cNvSpPr txBox="1"/>
          <p:nvPr/>
        </p:nvSpPr>
        <p:spPr>
          <a:xfrm>
            <a:off x="228600" y="5638800"/>
            <a:ext cx="34591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是蓝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90" name="文本框 148496"/>
          <p:cNvSpPr txBox="1"/>
          <p:nvPr/>
        </p:nvSpPr>
        <p:spPr>
          <a:xfrm>
            <a:off x="3981450" y="4876800"/>
            <a:ext cx="59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91" name="文本框 148497"/>
          <p:cNvSpPr txBox="1"/>
          <p:nvPr/>
        </p:nvSpPr>
        <p:spPr>
          <a:xfrm>
            <a:off x="8096250" y="4419600"/>
            <a:ext cx="59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92" name="直接连接符 148498"/>
          <p:cNvSpPr/>
          <p:nvPr/>
        </p:nvSpPr>
        <p:spPr>
          <a:xfrm flipH="1">
            <a:off x="1981200" y="1600200"/>
            <a:ext cx="990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993" name="直接连接符 148499"/>
          <p:cNvSpPr/>
          <p:nvPr/>
        </p:nvSpPr>
        <p:spPr>
          <a:xfrm>
            <a:off x="4953000" y="1524000"/>
            <a:ext cx="1447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994" name="直接连接符 148500"/>
          <p:cNvSpPr/>
          <p:nvPr/>
        </p:nvSpPr>
        <p:spPr>
          <a:xfrm>
            <a:off x="1676400" y="2590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995" name="直接连接符 148501"/>
          <p:cNvSpPr/>
          <p:nvPr/>
        </p:nvSpPr>
        <p:spPr>
          <a:xfrm flipH="1">
            <a:off x="1600200" y="3581400"/>
            <a:ext cx="152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996" name="直接连接符 148502"/>
          <p:cNvSpPr/>
          <p:nvPr/>
        </p:nvSpPr>
        <p:spPr>
          <a:xfrm flipH="1">
            <a:off x="1371600" y="4419600"/>
            <a:ext cx="228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997" name="直接连接符 148504"/>
          <p:cNvSpPr/>
          <p:nvPr/>
        </p:nvSpPr>
        <p:spPr>
          <a:xfrm>
            <a:off x="2895600" y="4648200"/>
            <a:ext cx="1219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998" name="直接连接符 148505"/>
          <p:cNvSpPr/>
          <p:nvPr/>
        </p:nvSpPr>
        <p:spPr>
          <a:xfrm flipH="1">
            <a:off x="1447800" y="54864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999" name="直接连接符 148506"/>
          <p:cNvSpPr/>
          <p:nvPr/>
        </p:nvSpPr>
        <p:spPr>
          <a:xfrm flipH="1">
            <a:off x="6172200" y="2743200"/>
            <a:ext cx="228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000" name="直接连接符 148507"/>
          <p:cNvSpPr/>
          <p:nvPr/>
        </p:nvSpPr>
        <p:spPr>
          <a:xfrm flipH="1">
            <a:off x="5562600" y="40386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001" name="直接连接符 148508"/>
          <p:cNvSpPr/>
          <p:nvPr/>
        </p:nvSpPr>
        <p:spPr>
          <a:xfrm>
            <a:off x="7391400" y="4038600"/>
            <a:ext cx="838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002" name="直接连接符 148509"/>
          <p:cNvSpPr/>
          <p:nvPr/>
        </p:nvSpPr>
        <p:spPr>
          <a:xfrm>
            <a:off x="5791200" y="51054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003" name="文本框 148510"/>
          <p:cNvSpPr txBox="1"/>
          <p:nvPr/>
        </p:nvSpPr>
        <p:spPr>
          <a:xfrm>
            <a:off x="3581400" y="44958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004" name="文本框 148511"/>
          <p:cNvSpPr txBox="1"/>
          <p:nvPr/>
        </p:nvSpPr>
        <p:spPr>
          <a:xfrm>
            <a:off x="7772400" y="39624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005" name="文本框 148512"/>
          <p:cNvSpPr txBox="1"/>
          <p:nvPr/>
        </p:nvSpPr>
        <p:spPr>
          <a:xfrm>
            <a:off x="5562600" y="12954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006" name="文本框 148513"/>
          <p:cNvSpPr txBox="1"/>
          <p:nvPr/>
        </p:nvSpPr>
        <p:spPr>
          <a:xfrm>
            <a:off x="2209800" y="13716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007" name="文本框 148514"/>
          <p:cNvSpPr txBox="1"/>
          <p:nvPr/>
        </p:nvSpPr>
        <p:spPr>
          <a:xfrm>
            <a:off x="5310188" y="403860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008" name="文本框 148515"/>
          <p:cNvSpPr txBox="1"/>
          <p:nvPr/>
        </p:nvSpPr>
        <p:spPr>
          <a:xfrm>
            <a:off x="990600" y="44958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8001" name="组合 149505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28002" name="文本框 149506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8003" name="图片 149507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8004" name="文本框 149509"/>
          <p:cNvSpPr txBox="1"/>
          <p:nvPr/>
        </p:nvSpPr>
        <p:spPr>
          <a:xfrm>
            <a:off x="1887538" y="1997075"/>
            <a:ext cx="18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5" name="文本框 149510"/>
          <p:cNvSpPr txBox="1"/>
          <p:nvPr/>
        </p:nvSpPr>
        <p:spPr>
          <a:xfrm>
            <a:off x="363538" y="1339850"/>
            <a:ext cx="8534400" cy="4486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∴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的边红、蓝２着色，必有红色三角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形或蓝色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同理可证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的红、蓝２着色，必有蓝色三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角形或红色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．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(红△ ∨ 蓝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∧ (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蓝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△∨ 红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存在同色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或红△及蓝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＝同色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红△ 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蓝△ )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9025" name="组合 150529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29026" name="文本框 150530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9027" name="图片 150531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9028" name="文本框 150532"/>
          <p:cNvSpPr txBox="1"/>
          <p:nvPr/>
        </p:nvSpPr>
        <p:spPr>
          <a:xfrm>
            <a:off x="439738" y="1263650"/>
            <a:ext cx="837565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)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K</a:t>
            </a:r>
            <a:r>
              <a:rPr lang="en-US" altLang="zh-CN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的边红，蓝２着色，存在红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6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或蓝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endParaRPr lang="en-US" altLang="zh-CN" sz="36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9" name="文本框 150533"/>
          <p:cNvSpPr txBox="1"/>
          <p:nvPr/>
        </p:nvSpPr>
        <p:spPr>
          <a:xfrm>
            <a:off x="439738" y="2635250"/>
            <a:ext cx="8375650" cy="2289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设18个顶点为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v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 , v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18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．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引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出的17条边至少有９条是同色的，不妨先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假定为红色．从而可得下面的判断树证明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命题．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0049" name="组合 151553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30050" name="文本框 151554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§３.9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 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0051" name="图片 151555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0052" name="文本框 151556"/>
          <p:cNvSpPr txBox="1"/>
          <p:nvPr/>
        </p:nvSpPr>
        <p:spPr>
          <a:xfrm>
            <a:off x="3048000" y="1219200"/>
            <a:ext cx="16922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)≥9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3" name="文本框 151557"/>
          <p:cNvSpPr txBox="1"/>
          <p:nvPr/>
        </p:nvSpPr>
        <p:spPr>
          <a:xfrm>
            <a:off x="838200" y="2087563"/>
            <a:ext cx="1905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)≥9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4" name="文本框 151558"/>
          <p:cNvSpPr txBox="1"/>
          <p:nvPr/>
        </p:nvSpPr>
        <p:spPr>
          <a:xfrm>
            <a:off x="4510088" y="2133600"/>
            <a:ext cx="432911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···</a:t>
            </a:r>
            <a:r>
              <a:rPr lang="en-US" altLang="zh-CN" sz="3200">
                <a:latin typeface="Verdana" panose="020B0604030504040204" pitchFamily="34" charset="0"/>
                <a:ea typeface="宋体" panose="02010600030101010101" pitchFamily="2" charset="-122"/>
              </a:rPr>
              <a:t> 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红边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5" name="文本框 151559"/>
          <p:cNvSpPr txBox="1"/>
          <p:nvPr/>
        </p:nvSpPr>
        <p:spPr>
          <a:xfrm>
            <a:off x="4572000" y="3429000"/>
            <a:ext cx="4197350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··· v</a:t>
            </a:r>
            <a:r>
              <a:rPr lang="en-US" altLang="zh-CN" sz="3200" baseline="-25000"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中有同色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或红△加蓝△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6" name="文本框 151560"/>
          <p:cNvSpPr txBox="1"/>
          <p:nvPr/>
        </p:nvSpPr>
        <p:spPr>
          <a:xfrm>
            <a:off x="4343400" y="4953000"/>
            <a:ext cx="46672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( 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···v</a:t>
            </a:r>
            <a:r>
              <a:rPr lang="en-US" altLang="zh-CN" sz="3200" baseline="-25000"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中有同色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7" name="文本框 151561"/>
          <p:cNvSpPr txBox="1"/>
          <p:nvPr/>
        </p:nvSpPr>
        <p:spPr>
          <a:xfrm>
            <a:off x="152400" y="3001963"/>
            <a:ext cx="43291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···</a:t>
            </a:r>
            <a:r>
              <a:rPr lang="en-US" altLang="zh-CN" sz="3200">
                <a:latin typeface="Verdana" panose="020B0604030504040204" pitchFamily="34" charset="0"/>
                <a:ea typeface="宋体" panose="02010600030101010101" pitchFamily="2" charset="-122"/>
              </a:rPr>
              <a:t> 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蓝边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8" name="文本框 151564"/>
          <p:cNvSpPr txBox="1"/>
          <p:nvPr/>
        </p:nvSpPr>
        <p:spPr>
          <a:xfrm>
            <a:off x="228600" y="4114800"/>
            <a:ext cx="4197350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··· v</a:t>
            </a:r>
            <a:r>
              <a:rPr lang="en-US" altLang="zh-CN" sz="3200" baseline="-25000"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中有同色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或红△加蓝△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9" name="文本框 151565"/>
          <p:cNvSpPr txBox="1"/>
          <p:nvPr/>
        </p:nvSpPr>
        <p:spPr>
          <a:xfrm>
            <a:off x="76200" y="5668963"/>
            <a:ext cx="46672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( 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···v</a:t>
            </a:r>
            <a:r>
              <a:rPr lang="en-US" altLang="zh-CN" sz="3200" baseline="-25000"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中有同色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60" name="矩形 151566"/>
          <p:cNvSpPr/>
          <p:nvPr/>
        </p:nvSpPr>
        <p:spPr>
          <a:xfrm>
            <a:off x="3352800" y="5562600"/>
            <a:ext cx="914400" cy="91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61" name="直接连接符 151567"/>
          <p:cNvSpPr/>
          <p:nvPr/>
        </p:nvSpPr>
        <p:spPr>
          <a:xfrm flipH="1">
            <a:off x="2209800" y="1676400"/>
            <a:ext cx="762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62" name="直接连接符 151568"/>
          <p:cNvSpPr/>
          <p:nvPr/>
        </p:nvSpPr>
        <p:spPr>
          <a:xfrm flipH="1">
            <a:off x="1295400" y="28194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63" name="直接连接符 151569"/>
          <p:cNvSpPr/>
          <p:nvPr/>
        </p:nvSpPr>
        <p:spPr>
          <a:xfrm flipH="1">
            <a:off x="1066800" y="3505200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64" name="直接连接符 151570"/>
          <p:cNvSpPr/>
          <p:nvPr/>
        </p:nvSpPr>
        <p:spPr>
          <a:xfrm flipH="1">
            <a:off x="1066800" y="5181600"/>
            <a:ext cx="609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65" name="直接连接符 151571"/>
          <p:cNvSpPr/>
          <p:nvPr/>
        </p:nvSpPr>
        <p:spPr>
          <a:xfrm>
            <a:off x="4495800" y="1752600"/>
            <a:ext cx="1143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66" name="直接连接符 151572"/>
          <p:cNvSpPr/>
          <p:nvPr/>
        </p:nvSpPr>
        <p:spPr>
          <a:xfrm flipH="1">
            <a:off x="5715000" y="2743200"/>
            <a:ext cx="533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67" name="直接连接符 151573"/>
          <p:cNvSpPr/>
          <p:nvPr/>
        </p:nvSpPr>
        <p:spPr>
          <a:xfrm flipH="1">
            <a:off x="5562600" y="4495800"/>
            <a:ext cx="533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68" name="文本框 151574"/>
          <p:cNvSpPr txBox="1"/>
          <p:nvPr/>
        </p:nvSpPr>
        <p:spPr>
          <a:xfrm>
            <a:off x="5029200" y="15240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69" name="文本框 151575"/>
          <p:cNvSpPr txBox="1"/>
          <p:nvPr/>
        </p:nvSpPr>
        <p:spPr>
          <a:xfrm>
            <a:off x="2301875" y="14478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1073" name="组合 152577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31074" name="文本框 152578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1075" name="图片 152579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1076" name="文本框 152580"/>
          <p:cNvSpPr txBox="1"/>
          <p:nvPr/>
        </p:nvSpPr>
        <p:spPr>
          <a:xfrm>
            <a:off x="363538" y="1311275"/>
            <a:ext cx="8394700" cy="3937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将上一节的问题一般化：给定一对正整数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a、b，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存在一个最小的正整数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 ,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对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个顶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点的完全图的边任意红、蓝２着色，存在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个顶点的红边完全图或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个顶点的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蓝边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完全图。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记为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 ( a , b )。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比如：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( 3 , 3 )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＝6，r ( 3 , 4 )＝9，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　　r ( 4 , 4 )＝18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7" name="文本框 152581"/>
          <p:cNvSpPr txBox="1"/>
          <p:nvPr/>
        </p:nvSpPr>
        <p:spPr>
          <a:xfrm>
            <a:off x="304800" y="5410200"/>
            <a:ext cx="58388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１．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Ramsey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数的简单性质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097" name="组合 153601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32098" name="文本框 153602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2099" name="图片 153603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2100" name="文本框 153604"/>
          <p:cNvSpPr txBox="1"/>
          <p:nvPr/>
        </p:nvSpPr>
        <p:spPr>
          <a:xfrm>
            <a:off x="363538" y="1263650"/>
            <a:ext cx="7931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( a , b )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 r ( b , a )；r ( a , 2 )＝a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01" name="文本框 153605"/>
          <p:cNvSpPr txBox="1"/>
          <p:nvPr/>
        </p:nvSpPr>
        <p:spPr>
          <a:xfrm>
            <a:off x="363538" y="2178050"/>
            <a:ext cx="8496300" cy="3716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r(a , b )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的边红蓝２着色，有红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或蓝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将红蓝２色对换，就有红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或蓝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设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 a , b 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＝ r ，K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的边任意红蓝２着色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红蓝互换后仍是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的边的２着色，由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r(a,b)</a:t>
            </a:r>
            <a:endParaRPr lang="en-US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的定义，有红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或蓝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再红蓝对换恢复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原图有红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或蓝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 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5473" name="组合 126977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05474" name="文本框 126978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§３.7　鸽巢原理之一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05475" name="图片 126979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5476" name="文本框 126980"/>
          <p:cNvSpPr txBox="1"/>
          <p:nvPr/>
        </p:nvSpPr>
        <p:spPr>
          <a:xfrm>
            <a:off x="228600" y="1143000"/>
            <a:ext cx="8839200" cy="1739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例４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从1到2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的正整数中任取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个，则这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个数中，至少有一对数，其中一个是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另一个的倍数。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7" name="文本框 126981"/>
          <p:cNvSpPr txBox="1"/>
          <p:nvPr/>
        </p:nvSpPr>
        <p:spPr>
          <a:xfrm>
            <a:off x="152400" y="2940050"/>
            <a:ext cx="8896350" cy="3387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证　设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个数是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 , a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n+1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每个数去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掉一切2的因子，直至剩下一个奇数为止。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组成序列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2,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,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这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个数仍在［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1 , 2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n]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中，且都是奇数。而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[1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n]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中只有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奇数 . 故必有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r , 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36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αi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r,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36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αj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i＞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αj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是 a</a:t>
            </a:r>
            <a:r>
              <a:rPr lang="zh-CN" altLang="zh-CN" sz="3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的倍数。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21" name="组合 154625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33122" name="文本框 154626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3123" name="图片 154627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124" name="文本框 154628"/>
          <p:cNvSpPr txBox="1"/>
          <p:nvPr/>
        </p:nvSpPr>
        <p:spPr>
          <a:xfrm>
            <a:off x="287338" y="1339850"/>
            <a:ext cx="8423275" cy="3881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的边任意红蓝２着色，有红三角形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或蓝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红蓝对换后，仍有红三角形或蓝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再对换一次，回到原来的着色方案，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有蓝三角形或红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第二个等式容易看出．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红蓝２着色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若不全红(红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则必有一条蓝边．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4145" name="组合 155649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34146" name="文本框 155650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4147" name="图片 155651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4148" name="文本框 155652"/>
          <p:cNvSpPr txBox="1"/>
          <p:nvPr/>
        </p:nvSpPr>
        <p:spPr>
          <a:xfrm>
            <a:off x="287338" y="1187450"/>
            <a:ext cx="765175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当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, b 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≥２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( a , b )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 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( a 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－1 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 )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 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( a , b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9" name="文本框 155653"/>
          <p:cNvSpPr txBox="1"/>
          <p:nvPr/>
        </p:nvSpPr>
        <p:spPr>
          <a:xfrm>
            <a:off x="439738" y="2635250"/>
            <a:ext cx="8512175" cy="283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对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 a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－1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, b 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＋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 a , b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个顶点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的完全图红蓝２着色．任取其中一点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v，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 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(v) +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d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(v) =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r( a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－1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, b )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r( a , b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从而可得判断树如下．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69" name="组合 156673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35170" name="文本框 156674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5171" name="图片 156675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5172" name="文本框 156676"/>
          <p:cNvSpPr txBox="1"/>
          <p:nvPr/>
        </p:nvSpPr>
        <p:spPr>
          <a:xfrm>
            <a:off x="3048000" y="1371600"/>
            <a:ext cx="36464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(v)≥r (a－1 , b)  ? 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3" name="文本框 156677"/>
          <p:cNvSpPr txBox="1"/>
          <p:nvPr/>
        </p:nvSpPr>
        <p:spPr>
          <a:xfrm>
            <a:off x="457200" y="2438400"/>
            <a:ext cx="33067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(v)≥r (a, b －1 )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4" name="文本框 156678"/>
          <p:cNvSpPr txBox="1"/>
          <p:nvPr/>
        </p:nvSpPr>
        <p:spPr>
          <a:xfrm>
            <a:off x="3276600" y="3124200"/>
            <a:ext cx="5749925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以红边相连的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r(a－1 , b)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顶点的完全图中有一个红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?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5" name="文本框 156679"/>
          <p:cNvSpPr txBox="1"/>
          <p:nvPr/>
        </p:nvSpPr>
        <p:spPr>
          <a:xfrm>
            <a:off x="2743200" y="5135563"/>
            <a:ext cx="14160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有蓝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6" name="文本框 156680"/>
          <p:cNvSpPr txBox="1"/>
          <p:nvPr/>
        </p:nvSpPr>
        <p:spPr>
          <a:xfrm>
            <a:off x="381000" y="4191000"/>
            <a:ext cx="2243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红</a:t>
            </a:r>
            <a:r>
              <a:rPr lang="en-US" altLang="en-US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或蓝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7" name="文本框 156681"/>
          <p:cNvSpPr txBox="1"/>
          <p:nvPr/>
        </p:nvSpPr>
        <p:spPr>
          <a:xfrm>
            <a:off x="4343400" y="5562600"/>
            <a:ext cx="45100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这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个点构成红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8" name="直接连接符 156682"/>
          <p:cNvSpPr/>
          <p:nvPr/>
        </p:nvSpPr>
        <p:spPr>
          <a:xfrm flipH="1">
            <a:off x="1981200" y="2057400"/>
            <a:ext cx="1066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179" name="直接连接符 156683"/>
          <p:cNvSpPr/>
          <p:nvPr/>
        </p:nvSpPr>
        <p:spPr>
          <a:xfrm flipH="1">
            <a:off x="1371600" y="2971800"/>
            <a:ext cx="3048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180" name="直接连接符 156684"/>
          <p:cNvSpPr/>
          <p:nvPr/>
        </p:nvSpPr>
        <p:spPr>
          <a:xfrm>
            <a:off x="5105400" y="1981200"/>
            <a:ext cx="1219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181" name="直接连接符 156685"/>
          <p:cNvSpPr/>
          <p:nvPr/>
        </p:nvSpPr>
        <p:spPr>
          <a:xfrm flipH="1">
            <a:off x="3657600" y="4267200"/>
            <a:ext cx="914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182" name="直接连接符 156686"/>
          <p:cNvSpPr/>
          <p:nvPr/>
        </p:nvSpPr>
        <p:spPr>
          <a:xfrm flipH="1">
            <a:off x="6172200" y="4191000"/>
            <a:ext cx="9144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183" name="文本框 156687"/>
          <p:cNvSpPr txBox="1"/>
          <p:nvPr/>
        </p:nvSpPr>
        <p:spPr>
          <a:xfrm>
            <a:off x="2133600" y="1843088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84" name="文本框 156688"/>
          <p:cNvSpPr txBox="1"/>
          <p:nvPr/>
        </p:nvSpPr>
        <p:spPr>
          <a:xfrm>
            <a:off x="6781800" y="47244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85" name="文本框 156689"/>
          <p:cNvSpPr txBox="1"/>
          <p:nvPr/>
        </p:nvSpPr>
        <p:spPr>
          <a:xfrm>
            <a:off x="5715000" y="20574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86" name="文本框 156690"/>
          <p:cNvSpPr txBox="1"/>
          <p:nvPr/>
        </p:nvSpPr>
        <p:spPr>
          <a:xfrm>
            <a:off x="3733800" y="43434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6193" name="组合 157697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36194" name="文本框 157698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6195" name="图片 157699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6196" name="文本框 157700"/>
          <p:cNvSpPr txBox="1"/>
          <p:nvPr/>
        </p:nvSpPr>
        <p:spPr>
          <a:xfrm>
            <a:off x="363538" y="1263650"/>
            <a:ext cx="56038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(a , b )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≤ (              )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7" name="文本框 157701"/>
          <p:cNvSpPr txBox="1"/>
          <p:nvPr/>
        </p:nvSpPr>
        <p:spPr>
          <a:xfrm>
            <a:off x="4191000" y="1066800"/>
            <a:ext cx="1430338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 + b－2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a－1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8" name="文本框 157702"/>
          <p:cNvSpPr txBox="1"/>
          <p:nvPr/>
        </p:nvSpPr>
        <p:spPr>
          <a:xfrm>
            <a:off x="439738" y="2635250"/>
            <a:ext cx="8559800" cy="2509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 a , b 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≤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 a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－1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, b 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＋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 a , b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endParaRPr lang="en-US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≤(                )＋(                   ) 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    ＝(                )  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9" name="文本框 157703"/>
          <p:cNvSpPr txBox="1"/>
          <p:nvPr/>
        </p:nvSpPr>
        <p:spPr>
          <a:xfrm>
            <a:off x="1905000" y="4302125"/>
            <a:ext cx="1430338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 + b－2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a－1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200" name="文本框 157704"/>
          <p:cNvSpPr txBox="1"/>
          <p:nvPr/>
        </p:nvSpPr>
        <p:spPr>
          <a:xfrm>
            <a:off x="1922463" y="3276600"/>
            <a:ext cx="1430337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 + b－3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a－2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201" name="文本框 157705"/>
          <p:cNvSpPr txBox="1"/>
          <p:nvPr/>
        </p:nvSpPr>
        <p:spPr>
          <a:xfrm>
            <a:off x="4495800" y="3276600"/>
            <a:ext cx="1430338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 + b－3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a－1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7217" name="组合 164865"/>
          <p:cNvGrpSpPr/>
          <p:nvPr/>
        </p:nvGrpSpPr>
        <p:grpSpPr>
          <a:xfrm>
            <a:off x="138113" y="152400"/>
            <a:ext cx="8929687" cy="836613"/>
            <a:chOff x="134" y="144"/>
            <a:chExt cx="5626" cy="527"/>
          </a:xfrm>
        </p:grpSpPr>
        <p:sp>
          <p:nvSpPr>
            <p:cNvPr id="137218" name="文本框 164866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7219" name="图片 164867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7220" name="文本框 164868"/>
          <p:cNvSpPr txBox="1"/>
          <p:nvPr/>
        </p:nvSpPr>
        <p:spPr>
          <a:xfrm>
            <a:off x="363538" y="1263650"/>
            <a:ext cx="66325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若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≥３，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 ( a ,  a) &gt; 2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21" name="文本框 164869"/>
          <p:cNvSpPr txBox="1"/>
          <p:nvPr/>
        </p:nvSpPr>
        <p:spPr>
          <a:xfrm>
            <a:off x="6826250" y="914400"/>
            <a:ext cx="3365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22" name="直接连接符 164870"/>
          <p:cNvSpPr/>
          <p:nvPr/>
        </p:nvSpPr>
        <p:spPr>
          <a:xfrm>
            <a:off x="6838950" y="1333500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223" name="文本框 164871"/>
          <p:cNvSpPr txBox="1"/>
          <p:nvPr/>
        </p:nvSpPr>
        <p:spPr>
          <a:xfrm>
            <a:off x="457200" y="2209800"/>
            <a:ext cx="8154988" cy="1409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 (      )条边，对边红蓝２着色有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2    种方案．其中同色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方案数不超过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24" name="文本框 164874"/>
          <p:cNvSpPr txBox="1"/>
          <p:nvPr/>
        </p:nvSpPr>
        <p:spPr>
          <a:xfrm>
            <a:off x="2762250" y="2025650"/>
            <a:ext cx="3619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7225" name="组合 164881"/>
          <p:cNvGrpSpPr/>
          <p:nvPr/>
        </p:nvGrpSpPr>
        <p:grpSpPr>
          <a:xfrm>
            <a:off x="685800" y="2590800"/>
            <a:ext cx="688975" cy="822325"/>
            <a:chOff x="382" y="1608"/>
            <a:chExt cx="434" cy="518"/>
          </a:xfrm>
        </p:grpSpPr>
        <p:sp>
          <p:nvSpPr>
            <p:cNvPr id="137226" name="文本框 164882"/>
            <p:cNvSpPr txBox="1"/>
            <p:nvPr/>
          </p:nvSpPr>
          <p:spPr>
            <a:xfrm>
              <a:off x="480" y="1608"/>
              <a:ext cx="21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27" name="文本框 164883"/>
            <p:cNvSpPr txBox="1"/>
            <p:nvPr/>
          </p:nvSpPr>
          <p:spPr>
            <a:xfrm>
              <a:off x="382" y="1737"/>
              <a:ext cx="4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  )</a:t>
              </a:r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7228" name="组合 164885"/>
          <p:cNvGrpSpPr/>
          <p:nvPr/>
        </p:nvGrpSpPr>
        <p:grpSpPr>
          <a:xfrm>
            <a:off x="1752600" y="3500438"/>
            <a:ext cx="3832225" cy="1223962"/>
            <a:chOff x="864" y="2232"/>
            <a:chExt cx="2414" cy="771"/>
          </a:xfrm>
        </p:grpSpPr>
        <p:grpSp>
          <p:nvGrpSpPr>
            <p:cNvPr id="137229" name="组合 164877"/>
            <p:cNvGrpSpPr/>
            <p:nvPr/>
          </p:nvGrpSpPr>
          <p:grpSpPr>
            <a:xfrm>
              <a:off x="2844" y="2232"/>
              <a:ext cx="434" cy="518"/>
              <a:chOff x="382" y="1608"/>
              <a:chExt cx="434" cy="518"/>
            </a:xfrm>
          </p:grpSpPr>
          <p:sp>
            <p:nvSpPr>
              <p:cNvPr id="137230" name="文本框 164872"/>
              <p:cNvSpPr txBox="1"/>
              <p:nvPr/>
            </p:nvSpPr>
            <p:spPr>
              <a:xfrm>
                <a:off x="480" y="1608"/>
                <a:ext cx="212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231" name="文本框 164873"/>
              <p:cNvSpPr txBox="1"/>
              <p:nvPr/>
            </p:nvSpPr>
            <p:spPr>
              <a:xfrm>
                <a:off x="382" y="1737"/>
                <a:ext cx="43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)</a:t>
                </a:r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7232" name="文本框 164875"/>
            <p:cNvSpPr txBox="1"/>
            <p:nvPr/>
          </p:nvSpPr>
          <p:spPr>
            <a:xfrm>
              <a:off x="864" y="2476"/>
              <a:ext cx="16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    )  ·</a:t>
              </a:r>
              <a:r>
                <a:rPr lang="zh-CN" altLang="en-US" sz="3600" dirty="0">
                  <a:latin typeface="Verdana" panose="020B0604030504040204" pitchFamily="34" charset="0"/>
                  <a:ea typeface="宋体" panose="02010600030101010101" pitchFamily="2" charset="-122"/>
                </a:rPr>
                <a:t>  2  </a:t>
              </a:r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· 2</a:t>
              </a:r>
              <a:endParaRPr lang="zh-CN" altLang="en-US" sz="36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7233" name="组合 164878"/>
            <p:cNvGrpSpPr/>
            <p:nvPr/>
          </p:nvGrpSpPr>
          <p:grpSpPr>
            <a:xfrm>
              <a:off x="2316" y="2256"/>
              <a:ext cx="770" cy="518"/>
              <a:chOff x="382" y="1608"/>
              <a:chExt cx="770" cy="518"/>
            </a:xfrm>
          </p:grpSpPr>
          <p:sp>
            <p:nvSpPr>
              <p:cNvPr id="137234" name="文本框 164879"/>
              <p:cNvSpPr txBox="1"/>
              <p:nvPr/>
            </p:nvSpPr>
            <p:spPr>
              <a:xfrm>
                <a:off x="480" y="1608"/>
                <a:ext cx="212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235" name="文本框 164880"/>
              <p:cNvSpPr txBox="1"/>
              <p:nvPr/>
            </p:nvSpPr>
            <p:spPr>
              <a:xfrm>
                <a:off x="382" y="1737"/>
                <a:ext cx="77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)－  </a:t>
                </a:r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7236" name="文本框 164884"/>
            <p:cNvSpPr txBox="1"/>
            <p:nvPr/>
          </p:nvSpPr>
          <p:spPr>
            <a:xfrm>
              <a:off x="1056" y="2380"/>
              <a:ext cx="228" cy="6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7237" name="文本框 164886"/>
          <p:cNvSpPr txBox="1"/>
          <p:nvPr/>
        </p:nvSpPr>
        <p:spPr>
          <a:xfrm>
            <a:off x="1371600" y="5410200"/>
            <a:ext cx="903288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个数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38" name="文本框 164887"/>
          <p:cNvSpPr txBox="1"/>
          <p:nvPr/>
        </p:nvSpPr>
        <p:spPr>
          <a:xfrm>
            <a:off x="2819400" y="5410200"/>
            <a:ext cx="8953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可红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可蓝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39" name="文本框 164888"/>
          <p:cNvSpPr txBox="1"/>
          <p:nvPr/>
        </p:nvSpPr>
        <p:spPr>
          <a:xfrm>
            <a:off x="4495800" y="5103813"/>
            <a:ext cx="1250950" cy="1373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可任意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着色边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40" name="文本框 164889"/>
          <p:cNvSpPr txBox="1"/>
          <p:nvPr/>
        </p:nvSpPr>
        <p:spPr>
          <a:xfrm>
            <a:off x="6553200" y="49530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同色边数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41" name="直接连接符 164890"/>
          <p:cNvSpPr/>
          <p:nvPr/>
        </p:nvSpPr>
        <p:spPr>
          <a:xfrm>
            <a:off x="4343400" y="43434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242" name="直接连接符 164891"/>
          <p:cNvSpPr/>
          <p:nvPr/>
        </p:nvSpPr>
        <p:spPr>
          <a:xfrm>
            <a:off x="4876800" y="43434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37243" name="直接连接符 164892"/>
          <p:cNvSpPr/>
          <p:nvPr/>
        </p:nvSpPr>
        <p:spPr>
          <a:xfrm flipV="1">
            <a:off x="5029200" y="4191000"/>
            <a:ext cx="838200" cy="381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244" name="直接连接符 164893"/>
          <p:cNvSpPr/>
          <p:nvPr/>
        </p:nvSpPr>
        <p:spPr>
          <a:xfrm>
            <a:off x="5867400" y="4191000"/>
            <a:ext cx="1524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37245" name="直接连接符 164894"/>
          <p:cNvSpPr/>
          <p:nvPr/>
        </p:nvSpPr>
        <p:spPr>
          <a:xfrm>
            <a:off x="3352800" y="44196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37246" name="直接连接符 164895"/>
          <p:cNvSpPr/>
          <p:nvPr/>
        </p:nvSpPr>
        <p:spPr>
          <a:xfrm flipH="1">
            <a:off x="1828800" y="46482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8241" name="组合 165889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38242" name="文本框 165890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8243" name="图片 165891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8244" name="文本框 165892"/>
          <p:cNvSpPr txBox="1"/>
          <p:nvPr/>
        </p:nvSpPr>
        <p:spPr>
          <a:xfrm>
            <a:off x="381000" y="1143000"/>
            <a:ext cx="8389938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这是一个上界．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中含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的方案被重复计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数．若取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足够小，便得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8245" name="组合 165893"/>
          <p:cNvGrpSpPr/>
          <p:nvPr/>
        </p:nvGrpSpPr>
        <p:grpSpPr>
          <a:xfrm>
            <a:off x="685800" y="2133600"/>
            <a:ext cx="4616450" cy="1223963"/>
            <a:chOff x="864" y="2232"/>
            <a:chExt cx="2908" cy="771"/>
          </a:xfrm>
        </p:grpSpPr>
        <p:grpSp>
          <p:nvGrpSpPr>
            <p:cNvPr id="138246" name="组合 165894"/>
            <p:cNvGrpSpPr/>
            <p:nvPr/>
          </p:nvGrpSpPr>
          <p:grpSpPr>
            <a:xfrm>
              <a:off x="2844" y="2232"/>
              <a:ext cx="434" cy="518"/>
              <a:chOff x="382" y="1608"/>
              <a:chExt cx="434" cy="518"/>
            </a:xfrm>
          </p:grpSpPr>
          <p:sp>
            <p:nvSpPr>
              <p:cNvPr id="138247" name="文本框 165895"/>
              <p:cNvSpPr txBox="1"/>
              <p:nvPr/>
            </p:nvSpPr>
            <p:spPr>
              <a:xfrm>
                <a:off x="480" y="1608"/>
                <a:ext cx="212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48" name="文本框 165896"/>
              <p:cNvSpPr txBox="1"/>
              <p:nvPr/>
            </p:nvSpPr>
            <p:spPr>
              <a:xfrm>
                <a:off x="382" y="1737"/>
                <a:ext cx="43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)</a:t>
                </a:r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8249" name="文本框 165897"/>
            <p:cNvSpPr txBox="1"/>
            <p:nvPr/>
          </p:nvSpPr>
          <p:spPr>
            <a:xfrm>
              <a:off x="864" y="2476"/>
              <a:ext cx="14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(     )  ·</a:t>
              </a:r>
              <a:r>
                <a:rPr lang="zh-CN" altLang="en-US" sz="3600" dirty="0">
                  <a:latin typeface="Verdana" panose="020B0604030504040204" pitchFamily="34" charset="0"/>
                  <a:ea typeface="宋体" panose="02010600030101010101" pitchFamily="2" charset="-122"/>
                </a:rPr>
                <a:t>  2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8250" name="组合 165898"/>
            <p:cNvGrpSpPr/>
            <p:nvPr/>
          </p:nvGrpSpPr>
          <p:grpSpPr>
            <a:xfrm>
              <a:off x="2316" y="2256"/>
              <a:ext cx="1456" cy="518"/>
              <a:chOff x="382" y="1608"/>
              <a:chExt cx="1456" cy="518"/>
            </a:xfrm>
          </p:grpSpPr>
          <p:sp>
            <p:nvSpPr>
              <p:cNvPr id="138251" name="文本框 165899"/>
              <p:cNvSpPr txBox="1"/>
              <p:nvPr/>
            </p:nvSpPr>
            <p:spPr>
              <a:xfrm>
                <a:off x="480" y="1608"/>
                <a:ext cx="212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52" name="文本框 165900"/>
              <p:cNvSpPr txBox="1"/>
              <p:nvPr/>
            </p:nvSpPr>
            <p:spPr>
              <a:xfrm>
                <a:off x="382" y="1737"/>
                <a:ext cx="145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)－       + 1  </a:t>
                </a:r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8253" name="文本框 165901"/>
            <p:cNvSpPr txBox="1"/>
            <p:nvPr/>
          </p:nvSpPr>
          <p:spPr>
            <a:xfrm>
              <a:off x="1056" y="2380"/>
              <a:ext cx="564" cy="6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    a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8254" name="组合 165934"/>
          <p:cNvGrpSpPr/>
          <p:nvPr/>
        </p:nvGrpSpPr>
        <p:grpSpPr>
          <a:xfrm>
            <a:off x="5257800" y="2178050"/>
            <a:ext cx="1244600" cy="1022350"/>
            <a:chOff x="3538" y="1392"/>
            <a:chExt cx="784" cy="644"/>
          </a:xfrm>
        </p:grpSpPr>
        <p:sp>
          <p:nvSpPr>
            <p:cNvPr id="138255" name="文本框 165902"/>
            <p:cNvSpPr txBox="1"/>
            <p:nvPr/>
          </p:nvSpPr>
          <p:spPr>
            <a:xfrm>
              <a:off x="3538" y="1632"/>
              <a:ext cx="49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&lt; 2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8256" name="组合 165903"/>
            <p:cNvGrpSpPr/>
            <p:nvPr/>
          </p:nvGrpSpPr>
          <p:grpSpPr>
            <a:xfrm>
              <a:off x="3888" y="1392"/>
              <a:ext cx="434" cy="518"/>
              <a:chOff x="382" y="1608"/>
              <a:chExt cx="434" cy="518"/>
            </a:xfrm>
          </p:grpSpPr>
          <p:sp>
            <p:nvSpPr>
              <p:cNvPr id="138257" name="文本框 165904"/>
              <p:cNvSpPr txBox="1"/>
              <p:nvPr/>
            </p:nvSpPr>
            <p:spPr>
              <a:xfrm>
                <a:off x="480" y="1608"/>
                <a:ext cx="212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58" name="文本框 165905"/>
              <p:cNvSpPr txBox="1"/>
              <p:nvPr/>
            </p:nvSpPr>
            <p:spPr>
              <a:xfrm>
                <a:off x="382" y="1737"/>
                <a:ext cx="43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)</a:t>
                </a:r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8259" name="文本框 165906"/>
          <p:cNvSpPr txBox="1"/>
          <p:nvPr/>
        </p:nvSpPr>
        <p:spPr>
          <a:xfrm>
            <a:off x="277813" y="5514975"/>
            <a:ext cx="8408987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则必有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的一个２着色方案中无同色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 a ,a)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定义可知，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(a , a)&gt;n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8260" name="组合 165933"/>
          <p:cNvGrpSpPr/>
          <p:nvPr/>
        </p:nvGrpSpPr>
        <p:grpSpPr>
          <a:xfrm>
            <a:off x="757238" y="3048000"/>
            <a:ext cx="7777162" cy="2643188"/>
            <a:chOff x="1957" y="3274"/>
            <a:chExt cx="4899" cy="1665"/>
          </a:xfrm>
        </p:grpSpPr>
        <p:sp>
          <p:nvSpPr>
            <p:cNvPr id="138261" name="文本框 165907"/>
            <p:cNvSpPr txBox="1"/>
            <p:nvPr/>
          </p:nvSpPr>
          <p:spPr>
            <a:xfrm>
              <a:off x="1957" y="3532"/>
              <a:ext cx="4250" cy="1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　(       ) &lt; 2               </a:t>
              </a:r>
              <a:r>
                <a: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</a:rPr>
                <a:t>n= 2 </a:t>
              </a:r>
              <a:r>
                <a:rPr lang="en-US" altLang="zh-CN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zh-CN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      ) &lt;         = 2          = 2          ·</a:t>
              </a:r>
              <a:r>
                <a:rPr lang="zh-CN" altLang="en-US" sz="3600" dirty="0">
                  <a:latin typeface="Verdana" panose="020B0604030504040204" pitchFamily="34" charset="0"/>
                  <a:ea typeface="宋体" panose="02010600030101010101" pitchFamily="2" charset="-122"/>
                </a:rPr>
                <a:t>  2</a:t>
              </a:r>
              <a:endParaRPr lang="zh-CN" altLang="en-US" sz="3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≤2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8262" name="组合 165909"/>
            <p:cNvGrpSpPr/>
            <p:nvPr/>
          </p:nvGrpSpPr>
          <p:grpSpPr>
            <a:xfrm>
              <a:off x="3694" y="3274"/>
              <a:ext cx="882" cy="518"/>
              <a:chOff x="382" y="1608"/>
              <a:chExt cx="882" cy="518"/>
            </a:xfrm>
          </p:grpSpPr>
          <p:sp>
            <p:nvSpPr>
              <p:cNvPr id="138263" name="文本框 165910"/>
              <p:cNvSpPr txBox="1"/>
              <p:nvPr/>
            </p:nvSpPr>
            <p:spPr>
              <a:xfrm>
                <a:off x="480" y="1608"/>
                <a:ext cx="212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4" name="文本框 165911"/>
              <p:cNvSpPr txBox="1"/>
              <p:nvPr/>
            </p:nvSpPr>
            <p:spPr>
              <a:xfrm>
                <a:off x="382" y="1737"/>
                <a:ext cx="88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)－１</a:t>
                </a:r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8265" name="文本框 165912"/>
            <p:cNvSpPr txBox="1"/>
            <p:nvPr/>
          </p:nvSpPr>
          <p:spPr>
            <a:xfrm>
              <a:off x="2832" y="3456"/>
              <a:ext cx="22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66" name="文本框 165913"/>
            <p:cNvSpPr txBox="1"/>
            <p:nvPr/>
          </p:nvSpPr>
          <p:spPr>
            <a:xfrm>
              <a:off x="5280" y="3274"/>
              <a:ext cx="21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67" name="直接连接符 165914"/>
            <p:cNvSpPr/>
            <p:nvPr/>
          </p:nvSpPr>
          <p:spPr>
            <a:xfrm>
              <a:off x="5288" y="353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8268" name="组合 165915"/>
            <p:cNvGrpSpPr/>
            <p:nvPr/>
          </p:nvGrpSpPr>
          <p:grpSpPr>
            <a:xfrm>
              <a:off x="2398" y="4320"/>
              <a:ext cx="770" cy="518"/>
              <a:chOff x="382" y="1608"/>
              <a:chExt cx="770" cy="518"/>
            </a:xfrm>
          </p:grpSpPr>
          <p:sp>
            <p:nvSpPr>
              <p:cNvPr id="138269" name="文本框 165916"/>
              <p:cNvSpPr txBox="1"/>
              <p:nvPr/>
            </p:nvSpPr>
            <p:spPr>
              <a:xfrm>
                <a:off x="480" y="1608"/>
                <a:ext cx="212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70" name="文本框 165917"/>
              <p:cNvSpPr txBox="1"/>
              <p:nvPr/>
            </p:nvSpPr>
            <p:spPr>
              <a:xfrm>
                <a:off x="382" y="1737"/>
                <a:ext cx="77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)－1</a:t>
                </a:r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8271" name="文本框 165918"/>
            <p:cNvSpPr txBox="1"/>
            <p:nvPr/>
          </p:nvSpPr>
          <p:spPr>
            <a:xfrm>
              <a:off x="2256" y="3936"/>
              <a:ext cx="228" cy="6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72" name="文本框 165920"/>
            <p:cNvSpPr txBox="1"/>
            <p:nvPr/>
          </p:nvSpPr>
          <p:spPr>
            <a:xfrm>
              <a:off x="2976" y="3888"/>
              <a:ext cx="523" cy="6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aseline="30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a－1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73" name="直接连接符 165922"/>
            <p:cNvSpPr/>
            <p:nvPr/>
          </p:nvSpPr>
          <p:spPr>
            <a:xfrm>
              <a:off x="2976" y="4224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8274" name="文本框 165924"/>
            <p:cNvSpPr txBox="1"/>
            <p:nvPr/>
          </p:nvSpPr>
          <p:spPr>
            <a:xfrm>
              <a:off x="4075" y="3897"/>
              <a:ext cx="6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a+1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75" name="文本框 165925"/>
            <p:cNvSpPr txBox="1"/>
            <p:nvPr/>
          </p:nvSpPr>
          <p:spPr>
            <a:xfrm>
              <a:off x="3936" y="3779"/>
              <a:ext cx="265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76" name="直接连接符 165926"/>
            <p:cNvSpPr/>
            <p:nvPr/>
          </p:nvSpPr>
          <p:spPr>
            <a:xfrm>
              <a:off x="3936" y="405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8277" name="组合 165927"/>
            <p:cNvGrpSpPr/>
            <p:nvPr/>
          </p:nvGrpSpPr>
          <p:grpSpPr>
            <a:xfrm>
              <a:off x="4990" y="3792"/>
              <a:ext cx="770" cy="518"/>
              <a:chOff x="382" y="1608"/>
              <a:chExt cx="770" cy="518"/>
            </a:xfrm>
          </p:grpSpPr>
          <p:sp>
            <p:nvSpPr>
              <p:cNvPr id="138278" name="文本框 165928"/>
              <p:cNvSpPr txBox="1"/>
              <p:nvPr/>
            </p:nvSpPr>
            <p:spPr>
              <a:xfrm>
                <a:off x="480" y="1608"/>
                <a:ext cx="212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79" name="文本框 165929"/>
              <p:cNvSpPr txBox="1"/>
              <p:nvPr/>
            </p:nvSpPr>
            <p:spPr>
              <a:xfrm>
                <a:off x="382" y="1737"/>
                <a:ext cx="77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)－1</a:t>
                </a:r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8280" name="文本框 165930"/>
            <p:cNvSpPr txBox="1"/>
            <p:nvPr/>
          </p:nvSpPr>
          <p:spPr>
            <a:xfrm>
              <a:off x="6054" y="3945"/>
              <a:ext cx="8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－    +2</a:t>
              </a:r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81" name="文本框 165931"/>
            <p:cNvSpPr txBox="1"/>
            <p:nvPr/>
          </p:nvSpPr>
          <p:spPr>
            <a:xfrm>
              <a:off x="6288" y="3792"/>
              <a:ext cx="212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82" name="直接连接符 165932"/>
            <p:cNvSpPr/>
            <p:nvPr/>
          </p:nvSpPr>
          <p:spPr>
            <a:xfrm>
              <a:off x="6336" y="4080"/>
              <a:ext cx="14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9265" name="组合 166913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39266" name="文本框 166914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9267" name="图片 166915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9268" name="文本框 166916"/>
          <p:cNvSpPr txBox="1"/>
          <p:nvPr/>
        </p:nvSpPr>
        <p:spPr>
          <a:xfrm>
            <a:off x="457200" y="1752600"/>
            <a:ext cx="35814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所以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(a , a) &gt; 2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69" name="文本框 166917"/>
          <p:cNvSpPr txBox="1"/>
          <p:nvPr/>
        </p:nvSpPr>
        <p:spPr>
          <a:xfrm>
            <a:off x="3892550" y="1295400"/>
            <a:ext cx="4508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70" name="直接连接符 166918"/>
          <p:cNvSpPr/>
          <p:nvPr/>
        </p:nvSpPr>
        <p:spPr>
          <a:xfrm>
            <a:off x="3905250" y="177165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0289" name="组合 158721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40290" name="文本框 158722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40291" name="图片 158723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0292" name="文本框 158724"/>
          <p:cNvSpPr txBox="1"/>
          <p:nvPr/>
        </p:nvSpPr>
        <p:spPr>
          <a:xfrm>
            <a:off x="363538" y="1182688"/>
            <a:ext cx="4813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２．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Ramsey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数的推广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3" name="文本框 158725"/>
          <p:cNvSpPr txBox="1"/>
          <p:nvPr/>
        </p:nvSpPr>
        <p:spPr>
          <a:xfrm>
            <a:off x="228600" y="1981200"/>
            <a:ext cx="8797925" cy="4486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若将２着色改为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着色，同色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或同色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改为同色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baseline="-48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i = 1 , 2 , … , k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即得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Ramsey</a:t>
            </a:r>
            <a:endParaRPr lang="en-US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数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 (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… ,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对于给定的正整数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≥2) ，i = 1 , 2 , … , k．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存在最小正整数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r．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的边用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中颜色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( i = 1 , 2 , … , k)</a:t>
            </a:r>
            <a:endParaRPr lang="en-US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任意着色．则存在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出现全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色的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 baseline="-48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．(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即边都是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色的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个顶点的完全图）；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这个最小正整数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r (a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… ,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表示．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1313" name="组合 159745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41314" name="文本框 159746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41315" name="图片 159747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1316" name="文本框 159749"/>
          <p:cNvSpPr txBox="1"/>
          <p:nvPr/>
        </p:nvSpPr>
        <p:spPr>
          <a:xfrm>
            <a:off x="287338" y="1263650"/>
            <a:ext cx="76581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有 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(a</a:t>
            </a:r>
            <a:r>
              <a:rPr lang="en-US" altLang="zh-CN" sz="32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zh-CN" sz="32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… , </a:t>
            </a:r>
            <a:r>
              <a:rPr lang="en-US" altLang="zh-CN" sz="32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)≤ r ( a</a:t>
            </a:r>
            <a:r>
              <a:rPr lang="en-US" altLang="zh-CN" sz="32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r ( a</a:t>
            </a:r>
            <a:r>
              <a:rPr lang="en-US" altLang="zh-CN" sz="32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… ,</a:t>
            </a:r>
            <a:r>
              <a:rPr lang="en-US" altLang="zh-CN" sz="32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3200" baseline="-250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7" name="文本框 159750"/>
          <p:cNvSpPr txBox="1"/>
          <p:nvPr/>
        </p:nvSpPr>
        <p:spPr>
          <a:xfrm>
            <a:off x="287338" y="2076450"/>
            <a:ext cx="8486775" cy="42560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　设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r ( a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, r ( a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, … ,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) = p，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r (a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, … ,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 = q；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en-US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的边２着色，出现第一色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200" baseline="-48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或第二色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中色对</a:t>
            </a:r>
            <a:r>
              <a:rPr lang="en-US" altLang="en-US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的边着色，至少出现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色的</a:t>
            </a:r>
            <a:r>
              <a:rPr lang="en-US" altLang="en-US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完全图，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i = 2 , … , n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en-US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的边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着色，将后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－1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中色看作同一种色，出现第一色</a:t>
            </a:r>
            <a:r>
              <a:rPr lang="en-US" altLang="en-US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200" baseline="-48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或另一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色(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n－1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种色看作另一色）的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即出现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色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baseline="-50000">
                <a:latin typeface="Times New Roman" panose="02020603050405020304" pitchFamily="18" charset="0"/>
                <a:ea typeface="宋体" panose="02010600030101010101" pitchFamily="2" charset="-122"/>
              </a:rPr>
              <a:t>i 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，I = 2 , … , n. 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故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r (a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, … ,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)≤ p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2337" name="组合 160769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42338" name="文本框 160770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42339" name="图片 160771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2340" name="文本框 160772"/>
          <p:cNvSpPr txBox="1"/>
          <p:nvPr/>
        </p:nvSpPr>
        <p:spPr>
          <a:xfrm>
            <a:off x="363538" y="1219200"/>
            <a:ext cx="40925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( 3 , 3 , 3) = 17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1" name="文本框 160773"/>
          <p:cNvSpPr txBox="1"/>
          <p:nvPr/>
        </p:nvSpPr>
        <p:spPr>
          <a:xfrm>
            <a:off x="439738" y="2025650"/>
            <a:ext cx="8594725" cy="3387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设三色为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r ,b ,g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则对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的任一顶点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有　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(v) +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(v) + d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(v) = 16；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因         =6 ,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故任一顶点与其他顶点的连线中，至少有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６条同色．不妨设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≥6, (v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)…(v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都是红边．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从而可得如下判断树．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2342" name="组合 160774"/>
          <p:cNvGrpSpPr/>
          <p:nvPr/>
        </p:nvGrpSpPr>
        <p:grpSpPr>
          <a:xfrm>
            <a:off x="7162800" y="2743200"/>
            <a:ext cx="152400" cy="457200"/>
            <a:chOff x="672" y="3408"/>
            <a:chExt cx="96" cy="288"/>
          </a:xfrm>
        </p:grpSpPr>
        <p:sp>
          <p:nvSpPr>
            <p:cNvPr id="142343" name="直接连接符 160775"/>
            <p:cNvSpPr/>
            <p:nvPr/>
          </p:nvSpPr>
          <p:spPr>
            <a:xfrm>
              <a:off x="672" y="340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344" name="直接连接符 160776"/>
            <p:cNvSpPr/>
            <p:nvPr/>
          </p:nvSpPr>
          <p:spPr>
            <a:xfrm>
              <a:off x="672" y="340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2345" name="组合 160777"/>
          <p:cNvGrpSpPr/>
          <p:nvPr/>
        </p:nvGrpSpPr>
        <p:grpSpPr>
          <a:xfrm>
            <a:off x="7772400" y="2743200"/>
            <a:ext cx="152400" cy="457200"/>
            <a:chOff x="1104" y="3408"/>
            <a:chExt cx="96" cy="288"/>
          </a:xfrm>
        </p:grpSpPr>
        <p:sp>
          <p:nvSpPr>
            <p:cNvPr id="142346" name="直接连接符 160778"/>
            <p:cNvSpPr/>
            <p:nvPr/>
          </p:nvSpPr>
          <p:spPr>
            <a:xfrm>
              <a:off x="1200" y="340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347" name="直接连接符 160779"/>
            <p:cNvSpPr/>
            <p:nvPr/>
          </p:nvSpPr>
          <p:spPr>
            <a:xfrm>
              <a:off x="1104" y="340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2348" name="文本框 160780"/>
          <p:cNvSpPr txBox="1"/>
          <p:nvPr/>
        </p:nvSpPr>
        <p:spPr>
          <a:xfrm>
            <a:off x="7239000" y="2362200"/>
            <a:ext cx="539750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9" name="直接连接符 160781"/>
          <p:cNvSpPr/>
          <p:nvPr/>
        </p:nvSpPr>
        <p:spPr>
          <a:xfrm>
            <a:off x="7315200" y="2895600"/>
            <a:ext cx="3810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6497" name="组合 128001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06498" name="文本框 128002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§３.7　鸽巢原理之一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06499" name="图片 128003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6500" name="文本框 128004"/>
          <p:cNvSpPr txBox="1"/>
          <p:nvPr/>
        </p:nvSpPr>
        <p:spPr>
          <a:xfrm>
            <a:off x="134938" y="1263650"/>
            <a:ext cx="8734425" cy="17399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５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设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是正整数序列，则至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少存在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l , 1≤k≤ </a:t>
            </a:r>
            <a:r>
              <a:rPr lang="en-US" altLang="zh-CN" sz="3600">
                <a:latin typeface="RomanT" pitchFamily="2" charset="0"/>
                <a:ea typeface="楷体_GB2312" pitchFamily="49" charset="-122"/>
              </a:rPr>
              <a:t>l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≤m，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使得和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 + a</a:t>
            </a:r>
            <a:r>
              <a:rPr lang="en-US" altLang="zh-CN" sz="3600" baseline="-25000">
                <a:latin typeface="Verdan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的倍数。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1" name="文本框 128005"/>
          <p:cNvSpPr txBox="1"/>
          <p:nvPr/>
        </p:nvSpPr>
        <p:spPr>
          <a:xfrm>
            <a:off x="331788" y="3124200"/>
            <a:ext cx="8940165" cy="34150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设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∑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≡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mod m  0≤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≤m-1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h = </a:t>
            </a:r>
            <a:r>
              <a:rPr lang="en-US" altLang="zh-CN" sz="3600" cap="all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2 ,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, m . 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若存在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l ,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≡0 mod  m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命题成立．否则，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1≤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≤m-1．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但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h = 1 , 2 , 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··· , m．</a:t>
            </a:r>
            <a:r>
              <a:rPr lang="zh-CN" altLang="en-US" sz="3600" dirty="0">
                <a:latin typeface="Verdana" panose="020B0604030504040204" pitchFamily="34" charset="0"/>
                <a:ea typeface="宋体" panose="02010600030101010101" pitchFamily="2" charset="-122"/>
              </a:rPr>
              <a:t>由鸽巢原理，故存在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≡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(mod m)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不妨设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h ＞k．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+… +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h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≡0 mod  m 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2" name="文本框 128006"/>
          <p:cNvSpPr txBox="1"/>
          <p:nvPr/>
        </p:nvSpPr>
        <p:spPr>
          <a:xfrm>
            <a:off x="2743200" y="3543300"/>
            <a:ext cx="5918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i=</a:t>
            </a:r>
            <a:r>
              <a:rPr lang="en-US" altLang="zh-CN" sz="2400" cap="all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cap="all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3" name="文本框 128007"/>
          <p:cNvSpPr txBox="1"/>
          <p:nvPr/>
        </p:nvSpPr>
        <p:spPr>
          <a:xfrm>
            <a:off x="2863850" y="2895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61" name="组合 161793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43362" name="文本框 161794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§３.10　</a:t>
              </a:r>
              <a:r>
                <a:rPr lang="en-US" altLang="en-US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Ramsey</a:t>
              </a:r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43363" name="图片 161795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3364" name="文本框 161796"/>
          <p:cNvSpPr txBox="1"/>
          <p:nvPr/>
        </p:nvSpPr>
        <p:spPr>
          <a:xfrm>
            <a:off x="2895600" y="1371600"/>
            <a:ext cx="3767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···v</a:t>
            </a:r>
            <a:r>
              <a:rPr lang="en-US" altLang="zh-CN" sz="3200" baseline="-2500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中无红边 ?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5" name="文本框 161797"/>
          <p:cNvSpPr txBox="1"/>
          <p:nvPr/>
        </p:nvSpPr>
        <p:spPr>
          <a:xfrm>
            <a:off x="304800" y="2438400"/>
            <a:ext cx="3468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···v</a:t>
            </a:r>
            <a:r>
              <a:rPr lang="en-US" altLang="zh-CN" sz="3200" baseline="-2500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中有红边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6" name="文本框 161798"/>
          <p:cNvSpPr txBox="1"/>
          <p:nvPr/>
        </p:nvSpPr>
        <p:spPr>
          <a:xfrm>
            <a:off x="4419600" y="3200400"/>
            <a:ext cx="42894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···v</a:t>
            </a:r>
            <a:r>
              <a:rPr lang="en-US" altLang="zh-CN" sz="3200" baseline="-2500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中蓝绿２着色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7" name="文本框 161799"/>
          <p:cNvSpPr txBox="1"/>
          <p:nvPr/>
        </p:nvSpPr>
        <p:spPr>
          <a:xfrm>
            <a:off x="5486400" y="4724400"/>
            <a:ext cx="26558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有蓝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或绿</a:t>
            </a: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8" name="文本框 161800"/>
          <p:cNvSpPr txBox="1"/>
          <p:nvPr/>
        </p:nvSpPr>
        <p:spPr>
          <a:xfrm>
            <a:off x="762000" y="3733800"/>
            <a:ext cx="27447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设(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为红边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9" name="文本框 161801"/>
          <p:cNvSpPr txBox="1"/>
          <p:nvPr/>
        </p:nvSpPr>
        <p:spPr>
          <a:xfrm>
            <a:off x="381000" y="4724400"/>
            <a:ext cx="3505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是红色的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70" name="直接连接符 161802"/>
          <p:cNvSpPr/>
          <p:nvPr/>
        </p:nvSpPr>
        <p:spPr>
          <a:xfrm flipH="1">
            <a:off x="2362200" y="1981200"/>
            <a:ext cx="990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71" name="直接连接符 161803"/>
          <p:cNvSpPr/>
          <p:nvPr/>
        </p:nvSpPr>
        <p:spPr>
          <a:xfrm>
            <a:off x="2286000" y="30480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72" name="直接连接符 161804"/>
          <p:cNvSpPr/>
          <p:nvPr/>
        </p:nvSpPr>
        <p:spPr>
          <a:xfrm flipH="1">
            <a:off x="1905000" y="4343400"/>
            <a:ext cx="152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73" name="直接连接符 161805"/>
          <p:cNvSpPr/>
          <p:nvPr/>
        </p:nvSpPr>
        <p:spPr>
          <a:xfrm>
            <a:off x="5257800" y="1981200"/>
            <a:ext cx="12192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74" name="直接连接符 161806"/>
          <p:cNvSpPr/>
          <p:nvPr/>
        </p:nvSpPr>
        <p:spPr>
          <a:xfrm flipH="1">
            <a:off x="6096000" y="3810000"/>
            <a:ext cx="3810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75" name="文本框 161807"/>
          <p:cNvSpPr txBox="1"/>
          <p:nvPr/>
        </p:nvSpPr>
        <p:spPr>
          <a:xfrm>
            <a:off x="730250" y="5791200"/>
            <a:ext cx="2470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原题得证．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76" name="文本框 161808"/>
          <p:cNvSpPr txBox="1"/>
          <p:nvPr/>
        </p:nvSpPr>
        <p:spPr>
          <a:xfrm>
            <a:off x="5867400" y="21336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77" name="文本框 161809"/>
          <p:cNvSpPr txBox="1"/>
          <p:nvPr/>
        </p:nvSpPr>
        <p:spPr>
          <a:xfrm>
            <a:off x="2438400" y="19050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7521" name="组合 129025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07522" name="文本框 129026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§３.7　鸽巢原理之一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07523" name="图片 129027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7524" name="文本框 129028"/>
          <p:cNvSpPr txBox="1"/>
          <p:nvPr/>
        </p:nvSpPr>
        <p:spPr>
          <a:xfrm>
            <a:off x="287338" y="1219200"/>
            <a:ext cx="8620125" cy="175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６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设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为任意３个整数，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的任一排列，则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中至少有一个是偶数．</a:t>
            </a:r>
            <a:endParaRPr lang="zh-CN" altLang="en-US" sz="36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5" name="文本框 129029"/>
          <p:cNvSpPr txBox="1"/>
          <p:nvPr/>
        </p:nvSpPr>
        <p:spPr>
          <a:xfrm>
            <a:off x="304800" y="3124200"/>
            <a:ext cx="8629650" cy="28613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由鸽巢原理，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必有两个同奇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偶．设这３个数被２除的余数为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xxy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于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b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, b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中被２除的余数有２个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y．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这样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被２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除的余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数必有一个为０．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8545" name="组合 130049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08546" name="文本框 130050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§３.7　鸽巢原理之一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08547" name="图片 130051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8548" name="文本框 130052"/>
          <p:cNvSpPr txBox="1"/>
          <p:nvPr/>
        </p:nvSpPr>
        <p:spPr>
          <a:xfrm>
            <a:off x="287338" y="1263650"/>
            <a:ext cx="8728075" cy="3387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７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设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···</a:t>
            </a:r>
            <a:r>
              <a:rPr lang="en-US" altLang="zh-CN" sz="3600">
                <a:latin typeface="Verdana" panose="020B0604030504040204" pitchFamily="34" charset="0"/>
                <a:ea typeface="宋体" panose="02010600030101010101" pitchFamily="2" charset="-122"/>
              </a:rPr>
              <a:t> , 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是由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和２组成的序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已知从其任一数开始的顺序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10个数的和</a:t>
            </a:r>
            <a:endParaRPr lang="zh-CN" altLang="en-US" sz="36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不超过16．即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+… +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+9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≤16，1≤ i ≤91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则至少存在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h </a:t>
            </a: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k ，k &gt; h，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 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h+1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+… +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= 39 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9" name="文本框 130053"/>
          <p:cNvSpPr txBox="1"/>
          <p:nvPr/>
        </p:nvSpPr>
        <p:spPr>
          <a:xfrm>
            <a:off x="363538" y="4686300"/>
            <a:ext cx="8416925" cy="17399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令　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∑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，j =1 , 2 , … ,100　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显然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&lt;S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&lt;…&lt;S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且  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= (a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+ … +a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  + (a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+ … +a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)+… + (a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+ … +a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0" name="文本框 130054"/>
          <p:cNvSpPr txBox="1"/>
          <p:nvPr/>
        </p:nvSpPr>
        <p:spPr>
          <a:xfrm>
            <a:off x="3048000" y="5105400"/>
            <a:ext cx="668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 =1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1" name="文本框 130055"/>
          <p:cNvSpPr txBox="1"/>
          <p:nvPr/>
        </p:nvSpPr>
        <p:spPr>
          <a:xfrm>
            <a:off x="3181350" y="44196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569" name="组合 131073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09570" name="文本框 131074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§３.7　鸽巢原理之一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09571" name="图片 131075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9572" name="文本框 131076"/>
          <p:cNvSpPr txBox="1"/>
          <p:nvPr/>
        </p:nvSpPr>
        <p:spPr>
          <a:xfrm>
            <a:off x="287338" y="1263650"/>
            <a:ext cx="8792210" cy="48539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根据假定有　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≤10×16 = 160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作序列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… , 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, 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+39, … , 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+39 .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200项．其中最大项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+39≤160+39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由鸽巢原理，必有两项相等．而且必是前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段中某项与后段中某项相等．设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+ 39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，k&gt;h　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=39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 a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h+1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+… +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= 39 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0593" name="组合 132097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0594" name="文本框 132098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0595" name="图片 132099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2101" name="文本框 132100"/>
          <p:cNvSpPr txBox="1"/>
          <p:nvPr/>
        </p:nvSpPr>
        <p:spPr>
          <a:xfrm>
            <a:off x="304800" y="1295400"/>
            <a:ext cx="8689975" cy="2289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鸽巢原理二　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m</a:t>
            </a:r>
            <a:r>
              <a:rPr lang="en-US" altLang="en-US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… , </a:t>
            </a:r>
            <a:r>
              <a:rPr lang="en-US" altLang="en-US" sz="36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都是正整数，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并有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m</a:t>
            </a:r>
            <a:r>
              <a:rPr lang="en-US" altLang="en-US" sz="3600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+… +</a:t>
            </a:r>
            <a:r>
              <a:rPr lang="en-US" altLang="en-US" sz="36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－n + 1</a:t>
            </a:r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个鸽子住进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鸽巢，则至少对某个 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个巢中至少有</a:t>
            </a:r>
            <a:endParaRPr lang="zh-CN" altLang="zh-CN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600" baseline="-25000" dirty="0" err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个鸽子，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1 , 2 , … , n．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02" name="文本框 132101"/>
          <p:cNvSpPr txBox="1"/>
          <p:nvPr/>
        </p:nvSpPr>
        <p:spPr>
          <a:xfrm>
            <a:off x="282575" y="3657600"/>
            <a:ext cx="8629650" cy="283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上一小节的鸽巢原理一是这一原理的特殊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情况，即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= m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= … = 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 m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+… +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－n + 1 = n + 1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如若不然，则对任一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i，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都有第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个巢中的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鸽子数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－1　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36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1617" name="组合 133121"/>
          <p:cNvGrpSpPr/>
          <p:nvPr/>
        </p:nvGrpSpPr>
        <p:grpSpPr>
          <a:xfrm>
            <a:off x="214313" y="228600"/>
            <a:ext cx="8929687" cy="836613"/>
            <a:chOff x="134" y="144"/>
            <a:chExt cx="5626" cy="527"/>
          </a:xfrm>
        </p:grpSpPr>
        <p:sp>
          <p:nvSpPr>
            <p:cNvPr id="111618" name="文本框 133122"/>
            <p:cNvSpPr txBox="1"/>
            <p:nvPr/>
          </p:nvSpPr>
          <p:spPr>
            <a:xfrm>
              <a:off x="134" y="144"/>
              <a:ext cx="509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4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§３.8　鸽巢原理之二</a:t>
              </a:r>
              <a:endPara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1619" name="图片 133123" descr="paint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" y="624"/>
              <a:ext cx="5626" cy="4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1620" name="文本框 133124"/>
          <p:cNvSpPr txBox="1"/>
          <p:nvPr/>
        </p:nvSpPr>
        <p:spPr>
          <a:xfrm>
            <a:off x="287338" y="1263650"/>
            <a:ext cx="704215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鸽子总数≤ 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 m</a:t>
            </a:r>
            <a:r>
              <a:rPr lang="en-US" altLang="en-US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 +… +</a:t>
            </a:r>
            <a:r>
              <a:rPr lang="en-US" altLang="en-US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en-US" sz="36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－n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与假设相矛盾．</a:t>
            </a:r>
            <a:endParaRPr lang="zh-CN" altLang="en-US" sz="36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21" name="文本框 133125"/>
          <p:cNvSpPr txBox="1"/>
          <p:nvPr/>
        </p:nvSpPr>
        <p:spPr>
          <a:xfrm>
            <a:off x="287338" y="2501900"/>
            <a:ext cx="8550275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just"/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推论１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只鸽子进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个巢，至少有一个巢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里有「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|只鸽子．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1622" name="直接箭头连接符 133127"/>
          <p:cNvCxnSpPr/>
          <p:nvPr/>
        </p:nvCxnSpPr>
        <p:spPr>
          <a:xfrm>
            <a:off x="2286000" y="4343400"/>
            <a:ext cx="152400" cy="0"/>
          </a:xfrm>
          <a:prstGeom prst="straightConnector1">
            <a:avLst/>
          </a:prstGeom>
          <a:ln w="9525">
            <a:noFill/>
          </a:ln>
        </p:spPr>
      </p:cxnSp>
      <p:sp>
        <p:nvSpPr>
          <p:cNvPr id="111623" name="直接连接符 133133"/>
          <p:cNvSpPr/>
          <p:nvPr/>
        </p:nvSpPr>
        <p:spPr>
          <a:xfrm>
            <a:off x="2343150" y="3219450"/>
            <a:ext cx="152400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24" name="文本框 133134"/>
          <p:cNvSpPr txBox="1"/>
          <p:nvPr/>
        </p:nvSpPr>
        <p:spPr>
          <a:xfrm>
            <a:off x="1809750" y="32766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25" name="文本框 133135"/>
          <p:cNvSpPr txBox="1"/>
          <p:nvPr/>
        </p:nvSpPr>
        <p:spPr>
          <a:xfrm>
            <a:off x="1752600" y="2895600"/>
            <a:ext cx="4603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26" name="文本框 133136"/>
          <p:cNvSpPr txBox="1"/>
          <p:nvPr/>
        </p:nvSpPr>
        <p:spPr>
          <a:xfrm>
            <a:off x="279400" y="3657600"/>
            <a:ext cx="8645525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推论２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n(m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－1) + 1</a:t>
            </a:r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只鸽子进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个巢，至少</a:t>
            </a:r>
            <a:endParaRPr lang="zh-CN" altLang="zh-CN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有一个巢内至少有</a:t>
            </a:r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只鸽子．</a:t>
            </a:r>
            <a:endParaRPr lang="zh-CN" altLang="en-US" sz="36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1627" name="组合 133140"/>
          <p:cNvGrpSpPr/>
          <p:nvPr/>
        </p:nvGrpSpPr>
        <p:grpSpPr>
          <a:xfrm>
            <a:off x="228600" y="4800600"/>
            <a:ext cx="8343900" cy="2289175"/>
            <a:chOff x="229" y="3168"/>
            <a:chExt cx="5256" cy="1442"/>
          </a:xfrm>
        </p:grpSpPr>
        <p:sp>
          <p:nvSpPr>
            <p:cNvPr id="111628" name="文本框 133137"/>
            <p:cNvSpPr txBox="1"/>
            <p:nvPr/>
          </p:nvSpPr>
          <p:spPr>
            <a:xfrm>
              <a:off x="229" y="3168"/>
              <a:ext cx="5256" cy="1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推论３</a:t>
              </a:r>
              <a:r>
                <a:rPr lang="zh-CN" altLang="en-US" sz="36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若</a:t>
              </a:r>
              <a:r>
                <a:rPr lang="en-US" altLang="en-US" sz="36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en-US" sz="3600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en-US" sz="36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, m</a:t>
              </a:r>
              <a:r>
                <a:rPr lang="en-US" altLang="en-US" sz="3600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en-US" sz="36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, … , </a:t>
              </a:r>
              <a:r>
                <a:rPr lang="en-US" altLang="en-US" sz="36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en-US" sz="3600" baseline="-250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36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是正整数，且</a:t>
              </a:r>
              <a:endPara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36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&gt;</a:t>
              </a:r>
              <a:r>
                <a:rPr lang="zh-CN" altLang="zh-CN" sz="36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6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r－1,</a:t>
              </a:r>
              <a:r>
                <a:rPr lang="zh-CN" altLang="en-US" sz="36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 </a:t>
              </a:r>
              <a:r>
                <a:rPr lang="en-US" altLang="en-US" sz="36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en-US" sz="3600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en-US" sz="36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,… , </a:t>
              </a:r>
              <a:r>
                <a:rPr lang="en-US" altLang="en-US" sz="36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en-US" sz="3600" baseline="-250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36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至少有一个</a:t>
              </a:r>
              <a:endPara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36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不小于</a:t>
              </a:r>
              <a:r>
                <a:rPr lang="en-US" altLang="en-US" sz="36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zh-CN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29" name="文本框 133138"/>
            <p:cNvSpPr txBox="1"/>
            <p:nvPr/>
          </p:nvSpPr>
          <p:spPr>
            <a:xfrm>
              <a:off x="240" y="3436"/>
              <a:ext cx="1260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+ … +</a:t>
              </a:r>
              <a:r>
                <a:rPr lang="en-US" altLang="zh-CN" sz="28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n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30" name="直接连接符 133139"/>
            <p:cNvSpPr/>
            <p:nvPr/>
          </p:nvSpPr>
          <p:spPr>
            <a:xfrm>
              <a:off x="240" y="3744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7524</Words>
  <Application>WPS 演示</Application>
  <PresentationFormat>全屏显示(4:3)</PresentationFormat>
  <Paragraphs>760</Paragraphs>
  <Slides>40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40</vt:i4>
      </vt:variant>
    </vt:vector>
  </HeadingPairs>
  <TitlesOfParts>
    <vt:vector size="63" baseType="lpstr">
      <vt:lpstr>Arial</vt:lpstr>
      <vt:lpstr>宋体</vt:lpstr>
      <vt:lpstr>Wingdings</vt:lpstr>
      <vt:lpstr>Verdana</vt:lpstr>
      <vt:lpstr>Times New Roman</vt:lpstr>
      <vt:lpstr>楷体_GB2312</vt:lpstr>
      <vt:lpstr>黑体</vt:lpstr>
      <vt:lpstr>RomanT</vt:lpstr>
      <vt:lpstr>新宋体</vt:lpstr>
      <vt:lpstr>微软雅黑</vt:lpstr>
      <vt:lpstr>Arial Unicode MS</vt:lpstr>
      <vt:lpstr>Segoe Print</vt:lpstr>
      <vt:lpstr>Profile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组合数学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jujumao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CYSY</cp:lastModifiedBy>
  <cp:revision>311</cp:revision>
  <dcterms:created xsi:type="dcterms:W3CDTF">2005-09-27T14:40:00Z</dcterms:created>
  <dcterms:modified xsi:type="dcterms:W3CDTF">2021-05-06T12:53:04Z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