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57" r:id="rId4"/>
    <p:sldId id="280" r:id="rId5"/>
    <p:sldId id="277" r:id="rId6"/>
    <p:sldId id="281" r:id="rId7"/>
    <p:sldId id="282" r:id="rId8"/>
    <p:sldId id="276" r:id="rId9"/>
    <p:sldId id="284" r:id="rId10"/>
    <p:sldId id="262" r:id="rId11"/>
    <p:sldId id="283" r:id="rId12"/>
    <p:sldId id="261" r:id="rId13"/>
    <p:sldId id="260" r:id="rId14"/>
    <p:sldId id="285" r:id="rId15"/>
    <p:sldId id="266" r:id="rId16"/>
    <p:sldId id="267" r:id="rId17"/>
    <p:sldId id="271" r:id="rId18"/>
    <p:sldId id="272" r:id="rId19"/>
    <p:sldId id="288" r:id="rId20"/>
    <p:sldId id="264" r:id="rId21"/>
    <p:sldId id="286" r:id="rId22"/>
    <p:sldId id="263" r:id="rId23"/>
    <p:sldId id="287" r:id="rId24"/>
    <p:sldId id="290" r:id="rId25"/>
    <p:sldId id="274" r:id="rId26"/>
    <p:sldId id="289" r:id="rId27"/>
    <p:sldId id="265" r:id="rId28"/>
    <p:sldId id="258" r:id="rId29"/>
    <p:sldId id="25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9"/>
  </p:normalViewPr>
  <p:slideViewPr>
    <p:cSldViewPr snapToGrid="0" snapToObjects="1">
      <p:cViewPr varScale="1">
        <p:scale>
          <a:sx n="95" d="100"/>
          <a:sy n="95" d="100"/>
        </p:scale>
        <p:origin x="200" y="352"/>
      </p:cViewPr>
      <p:guideLst/>
    </p:cSldViewPr>
  </p:slideViewPr>
  <p:outlineViewPr>
    <p:cViewPr>
      <p:scale>
        <a:sx n="33" d="100"/>
        <a:sy n="33" d="100"/>
      </p:scale>
      <p:origin x="0" y="-2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2B346-CCEC-D24B-9273-E21DF2D02BA8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C9303-60B2-3C4A-ABBE-D3644B07486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830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可能思路：排容原理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C9303-60B2-3C4A-ABBE-D3644B074868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8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乍看之下是極值問題，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C9303-60B2-3C4A-ABBE-D3644B07486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319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D02C6-5F63-B744-808C-AF3059C6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3DD50A-7E7C-0943-9187-A68B661D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DCF22-E680-4844-94F2-0D79D00D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61538C-DCFD-4248-A5FE-24EFDC0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249D76-A0B2-BB4D-A5E5-1D9BC4FB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45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FF811-05C4-C345-A237-3AB49A11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9130FE-4870-0E43-8D66-9BF34A2B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05F12-35A8-FB4A-A2D7-6B0EEA18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B7072-C516-814E-B019-BB08EC7A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D7F4F2-9CFF-0F40-9DFD-F9E50E31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1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0E330C-1E76-6D45-AE20-59AAA7C86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770B27-D103-E040-AB8F-AF86E5E4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4DD2E-ECA9-2147-89BF-1DDCACCD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DCD682-534C-B141-A17C-0B4F4773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CAAF56-67DF-4144-82D9-7A745960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445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ECF39-69BD-7040-85A2-C1326993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9A81C-C6A1-004A-969C-8374C48A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AD26B-2AF7-7648-B178-1CC38FC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3EC9B-77A3-E84A-A432-388F92EA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726218-78FD-6E48-8089-4A754F98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99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B6F12-C6E2-C543-9D8E-5397D565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9CA0C-CD9E-854E-87C9-99441C2D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2B31B-CBFF-124C-9AE8-D0E8B8B6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51781-F037-934C-9DC8-514E9663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52866-6E37-8948-9BD3-0C1FEEB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881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8FACA-1A76-8846-A841-08C67E91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FAED8-4924-6E4C-8D9F-41B582377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962015-49D8-4948-B053-D30C1583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F33EE8-7DC5-A845-97E1-FF3F239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99C281-C990-9D41-9555-D9A53724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A2EBDA-924E-074E-84C0-079915FA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3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3F0BC-88D2-5F44-8A67-884EF132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E0A601-18BD-7C45-B7FF-CD4040B9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F39D64-C2B1-C94C-8D85-E53F4EB6A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6A9567-F6BB-D441-A40C-7EB1F293C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C4AFEC-DAC3-7542-B278-9BAD9430C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9478C4-7D80-8844-ABFF-0E4ECC5D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05C14E-B5D8-CB45-8870-D7FE119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CD5A8C-4C49-D34D-83BE-3A388B6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43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D5F2-97E1-E34C-B1FC-4F14434C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60AE06-708F-364B-87C0-B92C803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B35700-DE52-8046-AC7B-DDAD49D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832536-6C84-C84C-AF12-DB11E44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518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D72F01-5FE7-7D4B-ABB6-28C7E4C4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0A664D-B1D2-7B44-8846-98AD3A12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D2ED60-2C7A-694E-B6AB-3456D69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73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2D207-D463-1641-A6AF-AAB4756D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FFB33-EFE8-314A-8FF2-60A58857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E611EF-3EB1-FA48-B39C-21DDC0FD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55FE4A-6F19-D342-92DA-FEAB316F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8E5BA-E2DB-4C4A-9CB4-2A875B7E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3CE285-ADC6-A74D-A026-90624E74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67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F6D87-A902-1F42-B6E7-1FB27603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FACF86-4891-1646-9BA0-8F610F87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438B18-3EF5-2D46-AB14-A1EF9B2E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30F54F-81AA-E149-B77B-21F5B400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56A04C-F7A5-8F48-8B47-9FFD9FC7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791C12-0C9C-5048-8899-6FB471C8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03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2C64FE-6959-9E4E-AEAC-7E05C848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F718E-3457-8C42-AF25-20DE9E834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8B4C8-3306-8E49-96AA-3401B366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4001-2084-204F-898D-26C586C59FEA}" type="datetimeFigureOut">
              <a:rPr kumimoji="1" lang="zh-TW" altLang="en-US" smtClean="0"/>
              <a:t>2019/6/27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8612CF-7272-BC47-8D45-E73EAD0CD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BEFCE-3B00-CA47-AF09-02C3F0DC9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BBD3-C98C-AC4D-95A4-E69C5C7D2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61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.nowcoder.com/acm/contest/375/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udger.icpc.tw/problem/ternarysearch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.nowcoder.com/acm/contest/126/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52/problem/F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75/problem/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forces.com/contest/1167/problem/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235/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082.contest.atcoder.jp/tasks/arc082_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tcoder.jp/contests/agc001/tasks/agc001_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.nowcoder.com/acm/contest/375/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c.nowcoder.com/acm/contest/375/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1109/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418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gc021/tasks/agc021_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578/problem/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vfleaking.blog.uoj.ac/slide/87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97/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archive.ecs.baylor.edu/index.php?option=com_onlinejudge&amp;Itemid=8&amp;category=351&amp;page=show_problem&amp;problem=265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hendry.net/blog/?p=957&amp;page=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j.icpc.tw/problem/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7A693-38EF-644F-AAE5-93F372237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Weibei SC" panose="03000800000000000000" pitchFamily="66" charset="-128"/>
                <a:ea typeface="Weibei SC" panose="03000800000000000000" pitchFamily="66" charset="-128"/>
              </a:rPr>
              <a:t>组合计数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07C95D-BD44-4840-AEE3-A40DE3CFC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黄以文</a:t>
            </a:r>
            <a:r>
              <a:rPr kumimoji="1" lang="en-US" altLang="zh-TW" dirty="0"/>
              <a:t> 2019/06/28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30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F12AD-4B38-D34C-BB6D-DEBBA82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牛客挑战赛</a:t>
            </a:r>
            <a:r>
              <a:rPr lang="en-US" altLang="zh-TW" dirty="0">
                <a:hlinkClick r:id="rId2"/>
              </a:rPr>
              <a:t>30 C - </a:t>
            </a:r>
            <a:r>
              <a:rPr lang="zh-TW" altLang="en-US" dirty="0">
                <a:hlinkClick r:id="rId2"/>
              </a:rPr>
              <a:t>小</a:t>
            </a:r>
            <a:r>
              <a:rPr lang="en" altLang="zh-TW" dirty="0">
                <a:hlinkClick r:id="rId2"/>
              </a:rPr>
              <a:t>G</a:t>
            </a:r>
            <a:r>
              <a:rPr lang="zh-TW" altLang="en-US" dirty="0">
                <a:hlinkClick r:id="rId2"/>
              </a:rPr>
              <a:t>砍树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B4706-B340-C040-860F-FA3168BE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给你一棵</a:t>
            </a:r>
            <a:r>
              <a:rPr lang="en" altLang="zh-TW" dirty="0"/>
              <a:t>n</a:t>
            </a:r>
            <a:r>
              <a:rPr lang="zh-TW" altLang="en-US" dirty="0"/>
              <a:t>个节点的带标号无根树。每次，你可以选择一个度数为</a:t>
            </a:r>
            <a:r>
              <a:rPr lang="en-US" altLang="zh-TW" dirty="0"/>
              <a:t>1</a:t>
            </a:r>
            <a:r>
              <a:rPr lang="zh-TW" altLang="en-US" dirty="0"/>
              <a:t>的节点并将它从树上移除。问总共有多少种不同的方式能将这棵树删到只剩 </a:t>
            </a:r>
            <a:r>
              <a:rPr lang="en-US" altLang="zh-TW" dirty="0"/>
              <a:t>1 </a:t>
            </a:r>
            <a:r>
              <a:rPr lang="zh-TW" altLang="en-US" dirty="0"/>
              <a:t>个点。两种方式不同当且仅当至少有一步被删除的节点不同。</a:t>
            </a:r>
            <a:endParaRPr lang="en-US" altLang="zh-TW" dirty="0"/>
          </a:p>
          <a:p>
            <a:endParaRPr lang="en-US" altLang="zh-TW" dirty="0"/>
          </a:p>
          <a:p>
            <a:r>
              <a:rPr kumimoji="1" lang="zh-CN" altLang="en-US" dirty="0"/>
              <a:t>先想想有根树的情形</a:t>
            </a:r>
            <a:r>
              <a:rPr kumimoji="1" lang="en-US" altLang="zh-CN" dirty="0"/>
              <a:t>(</a:t>
            </a:r>
            <a:r>
              <a:rPr kumimoji="1" lang="zh-CN" altLang="en-US" dirty="0"/>
              <a:t>根必须最后移除</a:t>
            </a:r>
            <a:r>
              <a:rPr kumimoji="1" lang="en-US" altLang="zh-CN" dirty="0"/>
              <a:t>)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题外话：当初我直接拿我在其他 </a:t>
            </a:r>
            <a:r>
              <a:rPr kumimoji="1" lang="en" altLang="zh-CN" dirty="0"/>
              <a:t>OJ </a:t>
            </a:r>
            <a:r>
              <a:rPr kumimoji="1" lang="zh-CN" altLang="en-US" dirty="0"/>
              <a:t>写过的代码传上去获得首杀 </a:t>
            </a:r>
            <a:r>
              <a:rPr kumimoji="1" lang="en-US" altLang="zh-CN" dirty="0"/>
              <a:t>:</a:t>
            </a:r>
            <a:r>
              <a:rPr kumimoji="1" lang="en" altLang="zh-CN" dirty="0"/>
              <a:t>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F09ED-99C4-3140-A0DE-EA5FC021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hlinkClick r:id="rId2"/>
              </a:rPr>
              <a:t>竞程日记</a:t>
            </a:r>
            <a:r>
              <a:rPr kumimoji="1" lang="en-US" altLang="zh-TW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Problem 157. </a:t>
            </a:r>
            <a:r>
              <a:rPr lang="en" altLang="zh-TW" dirty="0" err="1">
                <a:hlinkClick r:id="rId2"/>
              </a:rPr>
              <a:t>ternarysearch</a:t>
            </a:r>
            <a:r>
              <a:rPr lang="en" altLang="zh-TW" dirty="0">
                <a:hlinkClick r:id="rId2"/>
              </a:rPr>
              <a:t> 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03DCE-807A-B646-8618-C6566216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题目大意：有多少 </a:t>
            </a:r>
            <a:r>
              <a:rPr kumimoji="1" lang="en-US" altLang="zh-TW" dirty="0"/>
              <a:t>1~</a:t>
            </a:r>
            <a:r>
              <a:rPr kumimoji="1" lang="en" altLang="zh-TW" dirty="0"/>
              <a:t>n</a:t>
            </a:r>
            <a:r>
              <a:rPr kumimoji="1" lang="zh-TW" altLang="en-US" dirty="0"/>
              <a:t>的排列可以使用以下三分搜找到 </a:t>
            </a:r>
            <a:r>
              <a:rPr kumimoji="1" lang="en" altLang="zh-TW" dirty="0"/>
              <a:t>n </a:t>
            </a:r>
            <a:r>
              <a:rPr kumimoji="1" lang="zh-TW" altLang="en-US" dirty="0"/>
              <a:t>的位置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226433-7A52-7C4D-B52F-FB72F4186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24" y="2489200"/>
            <a:ext cx="8458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ABE3F-DEFA-2447-A69F-920A5769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hlinkClick r:id="rId3"/>
              </a:rPr>
              <a:t>2018 TCO Regional Event </a:t>
            </a:r>
            <a:r>
              <a:rPr lang="zh-TW" altLang="en-US" dirty="0">
                <a:hlinkClick r:id="rId3"/>
              </a:rPr>
              <a:t>现场热身游戏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332FB-29BC-0B45-BF48-73430C39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1457"/>
          </a:xfrm>
        </p:spPr>
        <p:txBody>
          <a:bodyPr>
            <a:normAutofit/>
          </a:bodyPr>
          <a:lstStyle/>
          <a:p>
            <a:r>
              <a:rPr lang="zh-TW" altLang="en-US" dirty="0"/>
              <a:t>齐国的大将田忌很喜欢赛马，有一回他被齐威王请来赛 </a:t>
            </a:r>
            <a:r>
              <a:rPr lang="en" altLang="zh-TW" dirty="0"/>
              <a:t>k </a:t>
            </a:r>
            <a:r>
              <a:rPr lang="zh-TW" altLang="en-US" dirty="0"/>
              <a:t>天马。经过精心的准备，现在田忌有 </a:t>
            </a:r>
            <a:r>
              <a:rPr lang="en" altLang="zh-TW" dirty="0"/>
              <a:t>n </a:t>
            </a:r>
            <a:r>
              <a:rPr lang="zh-TW" altLang="en-US" dirty="0"/>
              <a:t>匹速度分别为 </a:t>
            </a:r>
            <a:r>
              <a:rPr lang="en" altLang="zh-TW" dirty="0"/>
              <a:t>a</a:t>
            </a:r>
            <a:r>
              <a:rPr lang="en" altLang="zh-TW" baseline="-25000" dirty="0"/>
              <a:t>1</a:t>
            </a:r>
            <a:r>
              <a:rPr lang="en" altLang="zh-TW" dirty="0"/>
              <a:t>, a</a:t>
            </a:r>
            <a:r>
              <a:rPr lang="en" altLang="zh-TW" baseline="-25000" dirty="0"/>
              <a:t>2</a:t>
            </a:r>
            <a:r>
              <a:rPr lang="en" altLang="zh-TW" dirty="0"/>
              <a:t>, ..., a</a:t>
            </a:r>
            <a:r>
              <a:rPr lang="en" altLang="zh-TW" baseline="-25000" dirty="0"/>
              <a:t>n</a:t>
            </a:r>
            <a:r>
              <a:rPr lang="en" altLang="zh-TW" dirty="0"/>
              <a:t> </a:t>
            </a:r>
            <a:r>
              <a:rPr lang="zh-TW" altLang="en-US" dirty="0"/>
              <a:t>的马，齐威王则有 </a:t>
            </a:r>
            <a:r>
              <a:rPr lang="en" altLang="zh-TW" dirty="0"/>
              <a:t>n </a:t>
            </a:r>
            <a:r>
              <a:rPr lang="zh-TW" altLang="en-US" dirty="0"/>
              <a:t>匹速度分别为 </a:t>
            </a:r>
            <a:r>
              <a:rPr lang="en" altLang="zh-TW" dirty="0"/>
              <a:t>b</a:t>
            </a:r>
            <a:r>
              <a:rPr lang="en" altLang="zh-TW" baseline="-25000" dirty="0"/>
              <a:t>1</a:t>
            </a:r>
            <a:r>
              <a:rPr lang="en" altLang="zh-TW" dirty="0"/>
              <a:t>, b</a:t>
            </a:r>
            <a:r>
              <a:rPr lang="en" altLang="zh-TW" baseline="-25000" dirty="0"/>
              <a:t>2</a:t>
            </a:r>
            <a:r>
              <a:rPr lang="en" altLang="zh-TW" dirty="0"/>
              <a:t>, ..., </a:t>
            </a:r>
            <a:r>
              <a:rPr lang="en" altLang="zh-TW" dirty="0" err="1"/>
              <a:t>b</a:t>
            </a:r>
            <a:r>
              <a:rPr lang="en" altLang="zh-TW" baseline="-25000" dirty="0" err="1"/>
              <a:t>n</a:t>
            </a:r>
            <a:r>
              <a:rPr lang="en" altLang="zh-TW" dirty="0"/>
              <a:t> </a:t>
            </a:r>
            <a:r>
              <a:rPr lang="zh-TW" altLang="en-US" dirty="0"/>
              <a:t>的马。每天要进行 </a:t>
            </a:r>
            <a:r>
              <a:rPr lang="en" altLang="zh-TW" dirty="0"/>
              <a:t>n </a:t>
            </a:r>
            <a:r>
              <a:rPr lang="zh-TW" altLang="en-US" dirty="0"/>
              <a:t>场比赛，每场比赛田忌和齐威王分别会派出一匹马，每匹马每天只能上场一次，每场比赛的精彩程度是上场的两匹马的速度之和。为了让比赛更精彩，任意不同的两天里进行的比赛不能完全相同，也就是说，对于任意不同的两天，存在至少一匹马在这两天比赛的对手不同。你需要计算出这 </a:t>
            </a:r>
            <a:r>
              <a:rPr lang="en" altLang="zh-TW" dirty="0"/>
              <a:t>k </a:t>
            </a:r>
            <a:r>
              <a:rPr lang="zh-TW" altLang="en-US" dirty="0"/>
              <a:t>天总计 </a:t>
            </a:r>
            <a:r>
              <a:rPr lang="en" altLang="zh-TW" dirty="0"/>
              <a:t>k</a:t>
            </a:r>
            <a:r>
              <a:rPr lang="zh-TW" altLang="en-US" dirty="0"/>
              <a:t> </a:t>
            </a:r>
            <a:r>
              <a:rPr lang="en-US" altLang="zh-TW" dirty="0"/>
              <a:t>x </a:t>
            </a:r>
            <a:r>
              <a:rPr lang="en" altLang="zh-TW" dirty="0"/>
              <a:t>n </a:t>
            </a:r>
            <a:r>
              <a:rPr lang="zh-TW" altLang="en-US" dirty="0"/>
              <a:t>场比赛中精彩程度最小值的最大可能值。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16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D19D7-9B23-3E4F-BEA8-2C97AC6A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hlinkClick r:id="rId2" tooltip="Codeforces Round 554 (Div. 2)"/>
              </a:rPr>
              <a:t>CF 1152F2 - Neko Rules the Catniverse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881A2-F985-1246-9892-44417A6D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n,m,k</a:t>
            </a:r>
            <a:r>
              <a:rPr kumimoji="1" lang="zh-CN" altLang="en-US" dirty="0"/>
              <a:t>為給定值</a:t>
            </a:r>
            <a:r>
              <a:rPr kumimoji="1" lang="en-US" altLang="zh-CN" dirty="0"/>
              <a:t>(n&lt;=10</a:t>
            </a:r>
            <a:r>
              <a:rPr kumimoji="1" lang="en-US" altLang="zh-CN" baseline="30000" dirty="0"/>
              <a:t>9</a:t>
            </a:r>
            <a:r>
              <a:rPr kumimoji="1" lang="en-US" altLang="zh-CN" dirty="0"/>
              <a:t>,1&lt;=k&lt;=min(n,12), m&lt;=4)</a:t>
            </a:r>
            <a:r>
              <a:rPr kumimoji="1" lang="zh-CN" altLang="en-US" dirty="0"/>
              <a:t>，请问有多少长度为</a:t>
            </a:r>
            <a:r>
              <a:rPr kumimoji="1" lang="en-US" altLang="zh-CN" dirty="0"/>
              <a:t> </a:t>
            </a:r>
            <a:r>
              <a:rPr kumimoji="1" lang="en" altLang="zh-CN" dirty="0"/>
              <a:t>k </a:t>
            </a:r>
            <a:r>
              <a:rPr kumimoji="1" lang="zh-CN" altLang="en-US" dirty="0"/>
              <a:t>的序列</a:t>
            </a:r>
            <a:r>
              <a:rPr kumimoji="1" lang="en-US" altLang="zh-CN" dirty="0"/>
              <a:t> 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,…,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k</a:t>
            </a:r>
            <a:r>
              <a:rPr kumimoji="1" lang="en-US" altLang="zh-CN" baseline="-25000" dirty="0"/>
              <a:t> </a:t>
            </a:r>
            <a:r>
              <a:rPr kumimoji="1" lang="zh-CN" altLang="en-US" dirty="0"/>
              <a:t>满足：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1.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</a:t>
            </a:r>
            <a:r>
              <a:rPr kumimoji="1" lang="zh-TW" altLang="en-US" dirty="0"/>
              <a:t> 不重复</a:t>
            </a:r>
            <a:br>
              <a:rPr kumimoji="1" lang="en-US" altLang="zh-TW" dirty="0"/>
            </a:br>
            <a:r>
              <a:rPr kumimoji="1" lang="en-US" altLang="zh-TW" dirty="0"/>
              <a:t>2. </a:t>
            </a:r>
            <a:r>
              <a:rPr kumimoji="1" lang="en-US" altLang="zh-TW" dirty="0" err="1"/>
              <a:t>a</a:t>
            </a:r>
            <a:r>
              <a:rPr kumimoji="1" lang="en-US" altLang="zh-TW" baseline="-25000" dirty="0" err="1"/>
              <a:t>i</a:t>
            </a:r>
            <a:r>
              <a:rPr kumimoji="1" lang="en-US" altLang="zh-TW" dirty="0"/>
              <a:t> &lt;= a</a:t>
            </a:r>
            <a:r>
              <a:rPr kumimoji="1" lang="en-US" altLang="zh-TW" baseline="-25000" dirty="0"/>
              <a:t>i-1</a:t>
            </a:r>
            <a:r>
              <a:rPr kumimoji="1" lang="en-US" altLang="zh-TW" dirty="0"/>
              <a:t> + m</a:t>
            </a:r>
            <a:br>
              <a:rPr kumimoji="1" lang="en-US" altLang="zh-TW" dirty="0"/>
            </a:br>
            <a:r>
              <a:rPr kumimoji="1" lang="en-US" altLang="zh-TW" dirty="0"/>
              <a:t>3. 1 &lt;= </a:t>
            </a:r>
            <a:r>
              <a:rPr kumimoji="1" lang="en-US" altLang="zh-TW" dirty="0" err="1"/>
              <a:t>a</a:t>
            </a:r>
            <a:r>
              <a:rPr kumimoji="1" lang="en-US" altLang="zh-TW" baseline="-25000" dirty="0" err="1"/>
              <a:t>i</a:t>
            </a:r>
            <a:r>
              <a:rPr kumimoji="1" lang="en-US" altLang="zh-TW" dirty="0"/>
              <a:t> &lt;= n</a:t>
            </a:r>
            <a:endParaRPr kumimoji="1"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21810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5ECE9-9557-7244-A93B-3219D2E2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常見技巧：寻找更容易计算的求和顺序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D04A0-ADE5-BD46-84BE-7383C7C7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最常见的就是交换</a:t>
            </a:r>
            <a:r>
              <a:rPr kumimoji="1" lang="en-US" altLang="zh-TW" dirty="0"/>
              <a:t> </a:t>
            </a:r>
            <a:r>
              <a:rPr kumimoji="1" lang="el-GR" altLang="zh-TW" dirty="0"/>
              <a:t>Σ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的顺序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CN" altLang="en-US" dirty="0"/>
              <a:t>非常简单的例子：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1 + 2 + … + n + (n-1) + … 1 = 1 + 3 + 5 + … + (2n - 1) = n</a:t>
            </a:r>
            <a:r>
              <a:rPr kumimoji="1" lang="en-US" altLang="zh-CN" baseline="30000" dirty="0"/>
              <a:t>2</a:t>
            </a:r>
          </a:p>
          <a:p>
            <a:endParaRPr kumimoji="1" lang="en-US" altLang="zh-CN" baseline="30000" dirty="0"/>
          </a:p>
          <a:p>
            <a:endParaRPr kumimoji="1" lang="en-US" altLang="zh-CN" baseline="30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8D8CE-F9E7-A440-A89C-CFD91672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34" y="4114800"/>
            <a:ext cx="2897309" cy="26423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8013FB-1A84-ED40-9B9B-522786AB4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196" y="4114799"/>
            <a:ext cx="2723875" cy="27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8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1530E-1A67-F945-B06A-AC87BACB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CF1175 D – Array Splitting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EC666-7EBC-1E46-9514-59479970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给一个序列</a:t>
            </a:r>
            <a:r>
              <a:rPr kumimoji="1" lang="en-US" altLang="zh-TW" dirty="0"/>
              <a:t> 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,a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,…,a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(|</a:t>
            </a:r>
            <a:r>
              <a:rPr kumimoji="1" lang="en-US" altLang="zh-TW" dirty="0" err="1"/>
              <a:t>a</a:t>
            </a:r>
            <a:r>
              <a:rPr kumimoji="1" lang="en-US" altLang="zh-TW" baseline="-25000" dirty="0" err="1"/>
              <a:t>i</a:t>
            </a:r>
            <a:r>
              <a:rPr kumimoji="1" lang="en-US" altLang="zh-TW" dirty="0"/>
              <a:t>| &lt;= 10</a:t>
            </a:r>
            <a:r>
              <a:rPr kumimoji="1" lang="en-US" altLang="zh-TW" baseline="30000" dirty="0"/>
              <a:t>6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，请把它分成连续的</a:t>
            </a:r>
            <a:r>
              <a:rPr kumimoji="1" lang="en-US" altLang="zh-TW" dirty="0"/>
              <a:t> </a:t>
            </a:r>
            <a:r>
              <a:rPr kumimoji="1" lang="en" altLang="zh-TW" dirty="0"/>
              <a:t>k </a:t>
            </a:r>
            <a:r>
              <a:rPr kumimoji="1" lang="zh-TW" altLang="en-US" dirty="0"/>
              <a:t>段，使得第</a:t>
            </a:r>
            <a:r>
              <a:rPr kumimoji="1" lang="en-US" altLang="zh-TW" dirty="0"/>
              <a:t>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</a:t>
            </a:r>
            <a:r>
              <a:rPr kumimoji="1" lang="zh-TW" altLang="en-US" dirty="0"/>
              <a:t>段的每个数乘以</a:t>
            </a:r>
            <a:r>
              <a:rPr kumimoji="1" lang="en-US" altLang="zh-TW" dirty="0"/>
              <a:t>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</a:t>
            </a:r>
            <a:r>
              <a:rPr kumimoji="1" lang="zh-TW" altLang="en-US" dirty="0"/>
              <a:t>后加总的值最大</a:t>
            </a:r>
            <a:r>
              <a:rPr kumimoji="1" lang="zh-CN" altLang="en-US" dirty="0"/>
              <a:t>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71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52AF6-317C-1546-A116-9356E3AC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1167F - Scalar Queries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CCB32B-ACA9-9645-ACF6-2F2EA0BF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2553"/>
            <a:ext cx="7234518" cy="5345447"/>
          </a:xfrm>
        </p:spPr>
      </p:pic>
    </p:spTree>
    <p:extLst>
      <p:ext uri="{BB962C8B-B14F-4D97-AF65-F5344CB8AC3E}">
        <p14:creationId xmlns:p14="http://schemas.microsoft.com/office/powerpoint/2010/main" val="177391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12276-0540-2E4C-9EC3-3328DC51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235. B – Let’s Play Osu!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37F84-670E-8A4F-8C86-7AF231B8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有一个由</a:t>
            </a:r>
            <a:r>
              <a:rPr kumimoji="1" lang="en-US" altLang="zh-TW" dirty="0"/>
              <a:t> </a:t>
            </a:r>
            <a:r>
              <a:rPr kumimoji="1" lang="en" altLang="zh-TW" dirty="0"/>
              <a:t>o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</a:t>
            </a:r>
            <a:r>
              <a:rPr kumimoji="1" lang="en" altLang="zh-TW" dirty="0"/>
              <a:t>x </a:t>
            </a:r>
            <a:r>
              <a:rPr kumimoji="1" lang="zh-TW" altLang="en-US" dirty="0"/>
              <a:t>组成的字符串，告诉你每个位置是</a:t>
            </a:r>
            <a:r>
              <a:rPr kumimoji="1" lang="en-US" altLang="zh-TW" dirty="0"/>
              <a:t> </a:t>
            </a:r>
            <a:r>
              <a:rPr kumimoji="1" lang="en" altLang="zh-TW" dirty="0"/>
              <a:t>o </a:t>
            </a:r>
            <a:r>
              <a:rPr kumimoji="1" lang="zh-TW" altLang="en-US" dirty="0"/>
              <a:t>的机率，问此字符串的期望得分是多少。得分的计算公式为所有最大的连续的</a:t>
            </a:r>
            <a:r>
              <a:rPr kumimoji="1" lang="en-US" altLang="zh-TW" dirty="0"/>
              <a:t> </a:t>
            </a:r>
            <a:r>
              <a:rPr kumimoji="1" lang="en" altLang="zh-TW" dirty="0"/>
              <a:t>o </a:t>
            </a:r>
            <a:r>
              <a:rPr kumimoji="1" lang="zh-TW" altLang="en-US" dirty="0"/>
              <a:t>长度的平方和。（字符串长度</a:t>
            </a:r>
            <a:r>
              <a:rPr kumimoji="1" lang="en-US" altLang="zh-TW" dirty="0"/>
              <a:t> &lt;= 10</a:t>
            </a:r>
            <a:r>
              <a:rPr kumimoji="1" lang="en-US" altLang="zh-TW" baseline="30000" dirty="0"/>
              <a:t>5</a:t>
            </a:r>
            <a:r>
              <a:rPr kumimoji="1"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2601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9D5C8-360C-3F4B-A804-F1267E6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ARC 082 – E </a:t>
            </a:r>
            <a:r>
              <a:rPr kumimoji="1" lang="en-US" altLang="zh-TW" dirty="0" err="1">
                <a:hlinkClick r:id="rId2"/>
              </a:rPr>
              <a:t>ConvexScore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32984-8D83-CE42-8804-EA01BF8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平面上给定</a:t>
            </a:r>
            <a:r>
              <a:rPr kumimoji="1" lang="en" altLang="zh-TW" dirty="0"/>
              <a:t>n</a:t>
            </a:r>
            <a:r>
              <a:rPr kumimoji="1" lang="zh-TW" altLang="en-US" dirty="0"/>
              <a:t>个点，一个点集是合法的当且仅当恰组成一个凸多边形（所有内角</a:t>
            </a:r>
            <a:r>
              <a:rPr kumimoji="1" lang="en-US" altLang="zh-TW" dirty="0"/>
              <a:t>&lt;180</a:t>
            </a:r>
            <a:r>
              <a:rPr kumimoji="1" lang="zh-TW" altLang="en-US" dirty="0"/>
              <a:t>度），一个合法的点集的分数定义为</a:t>
            </a:r>
            <a:r>
              <a:rPr kumimoji="1" lang="en-US" altLang="zh-TW" dirty="0"/>
              <a:t>2</a:t>
            </a:r>
            <a:r>
              <a:rPr kumimoji="1" lang="en" altLang="zh-TW" baseline="30000" dirty="0"/>
              <a:t>x</a:t>
            </a:r>
            <a:r>
              <a:rPr kumimoji="1" lang="zh-TW" altLang="en" dirty="0"/>
              <a:t>，</a:t>
            </a:r>
            <a:r>
              <a:rPr kumimoji="1" lang="en" altLang="zh-TW" dirty="0"/>
              <a:t>x </a:t>
            </a:r>
            <a:r>
              <a:rPr kumimoji="1" lang="zh-TW" altLang="en-US" dirty="0"/>
              <a:t>是严格在此凸包内的数目，求这</a:t>
            </a:r>
            <a:r>
              <a:rPr kumimoji="1" lang="en-US" altLang="zh-TW" dirty="0"/>
              <a:t> </a:t>
            </a:r>
            <a:r>
              <a:rPr kumimoji="1" lang="en" altLang="zh-TW" dirty="0"/>
              <a:t>n </a:t>
            </a:r>
            <a:r>
              <a:rPr kumimoji="1" lang="zh-TW" altLang="en-US" dirty="0"/>
              <a:t>个点所有合法的点集的分数和。</a:t>
            </a:r>
          </a:p>
        </p:txBody>
      </p:sp>
    </p:spTree>
    <p:extLst>
      <p:ext uri="{BB962C8B-B14F-4D97-AF65-F5344CB8AC3E}">
        <p14:creationId xmlns:p14="http://schemas.microsoft.com/office/powerpoint/2010/main" val="409639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74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E5FCB-0C87-C84E-B80C-D8819A20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本次讨论的问题范围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16760-48C4-0A43-9516-9B25A811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dirty="0"/>
              <a:t>本次讨论所谈的计数问题包括大部分计算不同方法数的问题，也包含一些</a:t>
            </a:r>
            <a:r>
              <a:rPr kumimoji="1" lang="zh-TW" altLang="en-US" sz="3600" b="1" dirty="0"/>
              <a:t>样本是离散的机率与期望值计算问题</a:t>
            </a:r>
            <a:r>
              <a:rPr kumimoji="1" lang="zh-TW" altLang="en-US" sz="3600" dirty="0"/>
              <a:t>。但不包含那些只能使用搜索的计数问题</a:t>
            </a:r>
            <a:r>
              <a:rPr kumimoji="1" lang="en-US" altLang="zh-TW" sz="3600" dirty="0"/>
              <a:t>(</a:t>
            </a:r>
            <a:r>
              <a:rPr kumimoji="1" lang="zh-CN" altLang="en-US" sz="3600" dirty="0"/>
              <a:t>但下一页还是有一题</a:t>
            </a:r>
            <a:r>
              <a:rPr kumimoji="1" lang="en-US" altLang="zh-CN" sz="3600" dirty="0"/>
              <a:t> :P</a:t>
            </a:r>
            <a:r>
              <a:rPr kumimoji="1" lang="en-US" altLang="zh-TW" sz="3600" dirty="0"/>
              <a:t>)</a:t>
            </a:r>
            <a:r>
              <a:rPr kumimoji="1" lang="zh-TW" altLang="en-US" sz="3600" dirty="0"/>
              <a:t>。</a:t>
            </a:r>
            <a:endParaRPr kumimoji="1" lang="en-US" altLang="zh-TW" sz="3600" dirty="0"/>
          </a:p>
          <a:p>
            <a:r>
              <a:rPr kumimoji="1" lang="zh-TW" altLang="en-US" sz="3600" dirty="0"/>
              <a:t>本次采用概览的方式来看看各种技巧和知识点，更深入的研究有待同学们自行在网上搜集资料了</a:t>
            </a:r>
          </a:p>
        </p:txBody>
      </p:sp>
    </p:spTree>
    <p:extLst>
      <p:ext uri="{BB962C8B-B14F-4D97-AF65-F5344CB8AC3E}">
        <p14:creationId xmlns:p14="http://schemas.microsoft.com/office/powerpoint/2010/main" val="42875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B532E-4F25-5548-A98E-94121CE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AGC001 E – BBQ Hard 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8738CB-F509-F748-8A1A-19BA26F1F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/>
                  <a:t>有</a:t>
                </a:r>
                <a:r>
                  <a:rPr kumimoji="1" lang="en" altLang="zh-TW" dirty="0"/>
                  <a:t>n </a:t>
                </a:r>
                <a:r>
                  <a:rPr kumimoji="1" lang="zh-TW" altLang="en-US" dirty="0"/>
                  <a:t>个牛肉和青椒的组合包，第</a:t>
                </a:r>
                <a:r>
                  <a:rPr kumimoji="1" lang="en" altLang="zh-TW" dirty="0"/>
                  <a:t>I </a:t>
                </a:r>
                <a:r>
                  <a:rPr kumimoji="1" lang="zh-TW" altLang="en-US" dirty="0"/>
                  <a:t>个组合包有</a:t>
                </a:r>
                <a:r>
                  <a:rPr kumimoji="1" lang="en" altLang="zh-TW" dirty="0"/>
                  <a:t>A</a:t>
                </a:r>
                <a:r>
                  <a:rPr kumimoji="1" lang="en" altLang="zh-TW" baseline="-25000" dirty="0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个牛肉、</a:t>
                </a:r>
                <a:r>
                  <a:rPr kumimoji="1" lang="en" altLang="zh-TW" dirty="0"/>
                  <a:t>B</a:t>
                </a:r>
                <a:r>
                  <a:rPr kumimoji="1" lang="en" altLang="zh-TW" baseline="-25000" dirty="0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个青椒</a:t>
                </a:r>
                <a:r>
                  <a:rPr kumimoji="1" lang="en-US" altLang="zh-TW" dirty="0"/>
                  <a:t>((</a:t>
                </a:r>
                <a:r>
                  <a:rPr kumimoji="1" lang="en" altLang="zh-TW" dirty="0" err="1"/>
                  <a:t>A</a:t>
                </a:r>
                <a:r>
                  <a:rPr kumimoji="1" lang="en" altLang="zh-TW" baseline="-25000" dirty="0" err="1"/>
                  <a:t>i</a:t>
                </a:r>
                <a:r>
                  <a:rPr kumimoji="1" lang="en" altLang="zh-TW" dirty="0" err="1"/>
                  <a:t>,B</a:t>
                </a:r>
                <a:r>
                  <a:rPr kumimoji="1" lang="en" altLang="zh-TW" baseline="-25000" dirty="0" err="1"/>
                  <a:t>i</a:t>
                </a:r>
                <a:r>
                  <a:rPr kumimoji="1" lang="en" altLang="zh-TW" dirty="0"/>
                  <a:t>)</a:t>
                </a:r>
                <a:r>
                  <a:rPr kumimoji="1" lang="zh-TW" altLang="en-US" dirty="0"/>
                  <a:t>都不重复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，请问取两个组合</a:t>
                </a:r>
                <a:r>
                  <a:rPr kumimoji="1" lang="en-US" altLang="zh-TW" dirty="0"/>
                  <a:t>(</a:t>
                </a:r>
                <a:r>
                  <a:rPr kumimoji="1" lang="en" altLang="zh-TW" dirty="0" err="1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和</a:t>
                </a:r>
                <a:r>
                  <a:rPr kumimoji="1" lang="en" altLang="zh-TW" dirty="0"/>
                  <a:t>j) </a:t>
                </a:r>
                <a:r>
                  <a:rPr kumimoji="1" lang="zh-TW" altLang="en-US" dirty="0"/>
                  <a:t>后，把这</a:t>
                </a:r>
                <a:r>
                  <a:rPr kumimoji="1" lang="en" altLang="zh-TW" dirty="0"/>
                  <a:t>A</a:t>
                </a:r>
                <a:r>
                  <a:rPr kumimoji="1" lang="en" altLang="zh-TW" baseline="-25000" dirty="0"/>
                  <a:t>i</a:t>
                </a:r>
                <a:r>
                  <a:rPr kumimoji="1" lang="en" altLang="zh-TW" dirty="0"/>
                  <a:t>+ </a:t>
                </a:r>
                <a:r>
                  <a:rPr kumimoji="1" lang="en" altLang="zh-TW" dirty="0" err="1"/>
                  <a:t>A</a:t>
                </a:r>
                <a:r>
                  <a:rPr kumimoji="1" lang="en" altLang="zh-TW" baseline="-25000" dirty="0" err="1"/>
                  <a:t>j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个牛肉</a:t>
                </a:r>
                <a:r>
                  <a:rPr kumimoji="1" lang="en-US" altLang="zh-TW" dirty="0"/>
                  <a:t>, </a:t>
                </a:r>
                <a:r>
                  <a:rPr kumimoji="1" lang="en" altLang="zh-TW" dirty="0" err="1"/>
                  <a:t>B</a:t>
                </a:r>
                <a:r>
                  <a:rPr kumimoji="1" lang="en" altLang="zh-TW" baseline="-25000" dirty="0" err="1"/>
                  <a:t>i</a:t>
                </a:r>
                <a:r>
                  <a:rPr kumimoji="1" lang="en" altLang="zh-TW" dirty="0" err="1"/>
                  <a:t>+B</a:t>
                </a:r>
                <a:r>
                  <a:rPr kumimoji="1" lang="en" altLang="zh-TW" baseline="-25000" dirty="0" err="1"/>
                  <a:t>j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个青椒排列串起来，有几种方式。</a:t>
                </a:r>
                <a:br>
                  <a:rPr kumimoji="1" lang="en-US" altLang="zh-TW" dirty="0"/>
                </a:br>
                <a:r>
                  <a:rPr kumimoji="1" lang="en-US" altLang="zh-TW" dirty="0"/>
                  <a:t>(n&lt;=200,000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1 &lt;= </a:t>
                </a:r>
                <a:r>
                  <a:rPr kumimoji="1" lang="en-US" altLang="zh-TW" dirty="0" err="1"/>
                  <a:t>A</a:t>
                </a:r>
                <a:r>
                  <a:rPr kumimoji="1" lang="en-US" altLang="zh-TW" baseline="-25000" dirty="0" err="1"/>
                  <a:t>i</a:t>
                </a:r>
                <a:r>
                  <a:rPr kumimoji="1" lang="en-US" altLang="zh-TW" dirty="0" err="1"/>
                  <a:t>,B</a:t>
                </a:r>
                <a:r>
                  <a:rPr kumimoji="1" lang="en-US" altLang="zh-TW" baseline="-25000" dirty="0" err="1"/>
                  <a:t>i</a:t>
                </a:r>
                <a:r>
                  <a:rPr kumimoji="1" lang="en-US" altLang="zh-TW" dirty="0"/>
                  <a:t>&lt;=2000)</a:t>
                </a:r>
                <a:br>
                  <a:rPr kumimoji="1" lang="en-US" altLang="zh-TW" dirty="0"/>
                </a:br>
                <a:br>
                  <a:rPr kumimoji="1" lang="en-US" altLang="zh-TW" dirty="0"/>
                </a:br>
                <a:r>
                  <a:rPr kumimoji="1" lang="zh-CN" altLang="en-US" dirty="0"/>
                  <a:t>简要题意：計算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𝐴𝑗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kumimoji="1" lang="en-US" altLang="zh-CN" i="1" baseline="-25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𝐴𝑗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𝐵𝑖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𝐵𝑗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8738CB-F509-F748-8A1A-19BA26F1F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924" r="-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0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DA0BF-B689-2B4A-83E3-09D2061D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偶尔出现的技巧：图象化后解释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34D23-5238-934B-B287-B75115A2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一个比较经典的例子：卡特兰数的其中一种证明方式</a:t>
            </a:r>
          </a:p>
        </p:txBody>
      </p:sp>
    </p:spTree>
    <p:extLst>
      <p:ext uri="{BB962C8B-B14F-4D97-AF65-F5344CB8AC3E}">
        <p14:creationId xmlns:p14="http://schemas.microsoft.com/office/powerpoint/2010/main" val="381342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C9FEF-1C1E-6343-8436-1CE6D3C7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牛客挑战赛</a:t>
            </a:r>
            <a:r>
              <a:rPr lang="en-US" altLang="zh-TW" dirty="0">
                <a:hlinkClick r:id="rId2"/>
              </a:rPr>
              <a:t>30 D -</a:t>
            </a:r>
            <a:r>
              <a:rPr lang="zh-TW" altLang="en-US" dirty="0">
                <a:hlinkClick r:id="rId2"/>
              </a:rPr>
              <a:t>小</a:t>
            </a:r>
            <a:r>
              <a:rPr lang="en" altLang="zh-TW" dirty="0">
                <a:hlinkClick r:id="rId2"/>
              </a:rPr>
              <a:t>A</a:t>
            </a:r>
            <a:r>
              <a:rPr lang="zh-TW" altLang="en-US" dirty="0">
                <a:hlinkClick r:id="rId2"/>
              </a:rPr>
              <a:t>的昆特牌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65ABD-62D0-B54E-8961-0C5B6ACD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r>
              <a:rPr lang="zh-TW" altLang="en-US" dirty="0"/>
              <a:t>小</a:t>
            </a:r>
            <a:r>
              <a:rPr lang="en" altLang="zh-TW" dirty="0"/>
              <a:t>A</a:t>
            </a:r>
            <a:r>
              <a:rPr lang="zh-TW" altLang="en-US" dirty="0"/>
              <a:t>的牌库中有</a:t>
            </a:r>
            <a:r>
              <a:rPr lang="en" altLang="zh-TW" dirty="0"/>
              <a:t>S</a:t>
            </a:r>
            <a:r>
              <a:rPr lang="zh-TW" altLang="en-US" dirty="0"/>
              <a:t>张空白的牌，小</a:t>
            </a:r>
            <a:r>
              <a:rPr lang="en" altLang="zh-TW" dirty="0"/>
              <a:t>A</a:t>
            </a:r>
            <a:r>
              <a:rPr lang="zh-TW" altLang="en-US" dirty="0"/>
              <a:t>想把若干张牌锻造成步兵或者弩兵。而步兵牌的种类有</a:t>
            </a:r>
            <a:r>
              <a:rPr lang="en" altLang="zh-TW" dirty="0"/>
              <a:t>n</a:t>
            </a:r>
            <a:r>
              <a:rPr lang="zh-TW" altLang="en-US" dirty="0"/>
              <a:t>种，弩兵牌的种类有</a:t>
            </a:r>
            <a:r>
              <a:rPr lang="en" altLang="zh-TW" dirty="0"/>
              <a:t>m</a:t>
            </a:r>
            <a:r>
              <a:rPr lang="zh-TW" altLang="en-US" dirty="0"/>
              <a:t>种。小</a:t>
            </a:r>
            <a:r>
              <a:rPr lang="en" altLang="zh-TW" dirty="0"/>
              <a:t>A</a:t>
            </a:r>
            <a:r>
              <a:rPr lang="zh-TW" altLang="en-US" dirty="0"/>
              <a:t>希望部队能有足够的近战能力，又希望部队不会太过笨重。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所以他希望锻造成步兵的牌的数量大于等于</a:t>
            </a:r>
            <a:r>
              <a:rPr lang="en" altLang="zh-TW" dirty="0"/>
              <a:t>l</a:t>
            </a:r>
            <a:r>
              <a:rPr lang="zh-TW" altLang="en-US" dirty="0"/>
              <a:t>而小于等于</a:t>
            </a:r>
            <a:r>
              <a:rPr lang="en" altLang="zh-TW" dirty="0"/>
              <a:t>r</a:t>
            </a:r>
            <a:r>
              <a:rPr lang="zh-TW" altLang="en" dirty="0"/>
              <a:t>，</a:t>
            </a:r>
            <a:r>
              <a:rPr lang="zh-TW" altLang="en-US" dirty="0"/>
              <a:t>他希望知道有多少种不同的锻造方法满足这个条件，由于这个数字很大，你需要输出对</a:t>
            </a:r>
            <a:r>
              <a:rPr lang="en-US" altLang="zh-TW" dirty="0"/>
              <a:t>998244353</a:t>
            </a:r>
            <a:r>
              <a:rPr lang="zh-TW" altLang="en-US" dirty="0"/>
              <a:t>取模后的结果。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两种锻造的方案不同，当且仅当锻造的牌的数量不同，或者步兵与弩兵的某一个种类的锻造的牌的数量不同。</a:t>
            </a:r>
            <a:br>
              <a:rPr lang="zh-TW" altLang="en-US" dirty="0"/>
            </a:br>
            <a:br>
              <a:rPr lang="zh-TW" altLang="en-US" dirty="0"/>
            </a:br>
            <a:r>
              <a:rPr lang="en" altLang="zh-TW" dirty="0" err="1"/>
              <a:t>n,m</a:t>
            </a:r>
            <a:r>
              <a:rPr lang="en" altLang="zh-TW" dirty="0"/>
              <a:t>&lt;=10</a:t>
            </a:r>
            <a:r>
              <a:rPr lang="en" altLang="zh-TW" baseline="30000" dirty="0"/>
              <a:t>7</a:t>
            </a:r>
            <a:r>
              <a:rPr lang="en" altLang="zh-TW" dirty="0"/>
              <a:t>,S,l,r&lt;=4∗10</a:t>
            </a:r>
            <a:r>
              <a:rPr lang="en" altLang="zh-TW" baseline="30000" dirty="0"/>
              <a:t>8</a:t>
            </a:r>
            <a:r>
              <a:rPr lang="en" altLang="zh-TW" dirty="0"/>
              <a:t>,l&lt;=r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64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DDE9E-8830-0A43-979A-7D8534B1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牛客挑战赛</a:t>
            </a:r>
            <a:r>
              <a:rPr lang="en-US" altLang="zh-TW" dirty="0">
                <a:hlinkClick r:id="rId2"/>
              </a:rPr>
              <a:t>30 D -</a:t>
            </a:r>
            <a:r>
              <a:rPr lang="zh-TW" altLang="en-US" dirty="0">
                <a:hlinkClick r:id="rId2"/>
              </a:rPr>
              <a:t>小</a:t>
            </a:r>
            <a:r>
              <a:rPr lang="en" altLang="zh-TW" dirty="0">
                <a:hlinkClick r:id="rId2"/>
              </a:rPr>
              <a:t>A</a:t>
            </a:r>
            <a:r>
              <a:rPr lang="zh-TW" altLang="en-US" dirty="0">
                <a:hlinkClick r:id="rId2"/>
              </a:rPr>
              <a:t>的昆特牌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D4FEB8-92F0-FE4A-9F4A-B27636B6B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TW" altLang="en-US" dirty="0"/>
                  <a:t>简要题意：计算下列式子</a:t>
                </a:r>
                <a:br>
                  <a:rPr kumimoji="1" lang="en-US" altLang="zh-TW" dirty="0"/>
                </a:br>
                <a:br>
                  <a:rPr kumimoji="1" lang="en-US" altLang="zh-TW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dirty="0"/>
                  <a:t>。定义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zh-TW" altLang="en-US" dirty="0"/>
                  <a:t>，也就是</a:t>
                </a:r>
                <a:r>
                  <a:rPr kumimoji="1" lang="en-US" altLang="zh-TW" dirty="0"/>
                  <a:t> </a:t>
                </a:r>
                <a:r>
                  <a:rPr kumimoji="1" lang="en" altLang="zh-TW" dirty="0"/>
                  <a:t>n </a:t>
                </a:r>
                <a:r>
                  <a:rPr kumimoji="1" lang="zh-TW" altLang="en-US" dirty="0"/>
                  <a:t>个物品中有</a:t>
                </a:r>
                <a:r>
                  <a:rPr kumimoji="1" lang="en-US" altLang="zh-TW" dirty="0"/>
                  <a:t> </a:t>
                </a:r>
                <a:r>
                  <a:rPr kumimoji="1" lang="en" altLang="zh-TW" dirty="0" err="1"/>
                  <a:t>i</a:t>
                </a:r>
                <a:r>
                  <a:rPr kumimoji="1" lang="en" altLang="zh-TW" dirty="0"/>
                  <a:t> </a:t>
                </a:r>
                <a:r>
                  <a:rPr kumimoji="1" lang="zh-TW" altLang="en-US" dirty="0"/>
                  <a:t>种不同类型的组合数。</a:t>
                </a:r>
                <a:br>
                  <a:rPr kumimoji="1" lang="en-US" altLang="zh-TW" dirty="0"/>
                </a:br>
                <a:br>
                  <a:rPr kumimoji="1" lang="en-US" altLang="zh-TW" dirty="0"/>
                </a:br>
                <a:r>
                  <a:rPr lang="en" altLang="zh-TW" dirty="0" err="1"/>
                  <a:t>n,m</a:t>
                </a:r>
                <a:r>
                  <a:rPr lang="en" altLang="zh-TW" dirty="0"/>
                  <a:t>&lt;=10</a:t>
                </a:r>
                <a:r>
                  <a:rPr lang="en" altLang="zh-TW" baseline="30000" dirty="0"/>
                  <a:t>7</a:t>
                </a:r>
                <a:r>
                  <a:rPr lang="en" altLang="zh-TW" dirty="0"/>
                  <a:t>,S,l,r&lt;=4∗10</a:t>
                </a:r>
                <a:r>
                  <a:rPr lang="en" altLang="zh-TW" baseline="30000" dirty="0"/>
                  <a:t>8</a:t>
                </a:r>
                <a:r>
                  <a:rPr lang="en" altLang="zh-TW" dirty="0"/>
                  <a:t>,l&lt;=r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AD4FEB8-92F0-FE4A-9F4A-B27636B6B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16" t="-2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4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DA760-511E-6049-BE26-803D5EB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三格骨牌 </a:t>
            </a:r>
            <a:r>
              <a:rPr kumimoji="1" lang="en-US" altLang="zh-TW" b="1" dirty="0"/>
              <a:t>(</a:t>
            </a:r>
            <a:r>
              <a:rPr kumimoji="1" lang="en" altLang="zh-TW" b="1" dirty="0" err="1"/>
              <a:t>trominoes</a:t>
            </a:r>
            <a:r>
              <a:rPr kumimoji="1" lang="en" altLang="zh-TW" b="1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89008-DD11-0441-8461-2FBE874D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day1 </a:t>
            </a:r>
            <a:r>
              <a:rPr kumimoji="1" lang="zh-CN" altLang="en-US" dirty="0"/>
              <a:t>實戰模擬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pB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TW" altLang="en-US" dirty="0"/>
              <a:t>考虑轮廓线</a:t>
            </a:r>
            <a:r>
              <a:rPr kumimoji="1" lang="en-US" altLang="zh-TW" dirty="0"/>
              <a:t>….</a:t>
            </a:r>
            <a:r>
              <a:rPr kumimoji="1" lang="zh-TW" altLang="en-US" dirty="0"/>
              <a:t>就会发现神奇的性质</a:t>
            </a:r>
            <a:r>
              <a:rPr kumimoji="1" lang="en-US" altLang="zh-TW" dirty="0"/>
              <a:t>…</a:t>
            </a:r>
          </a:p>
          <a:p>
            <a:r>
              <a:rPr kumimoji="1" lang="zh-TW" altLang="en-US" dirty="0"/>
              <a:t>之后套用钩子公式，没啦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0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F5E5C-B221-CD4E-92D2-96727B0E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1109 D - </a:t>
            </a:r>
            <a:r>
              <a:rPr lang="en" altLang="zh-TW" dirty="0">
                <a:hlinkClick r:id="rId2"/>
              </a:rPr>
              <a:t>Sasha and Interesting Fact from Graph Theory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048564-0933-2C40-A1DC-8544D33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" altLang="zh-CN" dirty="0" err="1"/>
              <a:t>n,m,a,b</a:t>
            </a:r>
            <a:r>
              <a:rPr kumimoji="1" lang="en" altLang="zh-CN" dirty="0"/>
              <a:t> </a:t>
            </a:r>
            <a:r>
              <a:rPr kumimoji="1" lang="zh-CN" altLang="en-US" dirty="0"/>
              <a:t>请问有多少 </a:t>
            </a:r>
            <a:r>
              <a:rPr kumimoji="1" lang="en" altLang="zh-CN" dirty="0"/>
              <a:t>n </a:t>
            </a:r>
            <a:r>
              <a:rPr kumimoji="1" lang="zh-CN" altLang="en-US" dirty="0"/>
              <a:t>个点的</a:t>
            </a:r>
            <a:r>
              <a:rPr kumimoji="1" lang="en-US" altLang="zh-CN" dirty="0"/>
              <a:t> </a:t>
            </a:r>
            <a:r>
              <a:rPr kumimoji="1" lang="en" altLang="zh-CN" dirty="0"/>
              <a:t>tree </a:t>
            </a:r>
            <a:r>
              <a:rPr kumimoji="1" lang="zh-CN" altLang="en-US" dirty="0"/>
              <a:t>满足：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1. </a:t>
            </a:r>
            <a:r>
              <a:rPr kumimoji="1" lang="zh-TW" altLang="en-US" dirty="0"/>
              <a:t>点 </a:t>
            </a:r>
            <a:r>
              <a:rPr kumimoji="1" lang="en-US" altLang="zh-CN" dirty="0"/>
              <a:t>a </a:t>
            </a:r>
            <a:r>
              <a:rPr kumimoji="1" lang="zh-TW" altLang="en-US" dirty="0"/>
              <a:t>到 点 </a:t>
            </a:r>
            <a:r>
              <a:rPr kumimoji="1" lang="en-US" altLang="zh-CN" dirty="0"/>
              <a:t>b </a:t>
            </a:r>
            <a:r>
              <a:rPr kumimoji="1" lang="zh-TW" altLang="en-US" dirty="0"/>
              <a:t>的距离为 </a:t>
            </a:r>
            <a:r>
              <a:rPr kumimoji="1" lang="en-US" altLang="zh-CN" dirty="0"/>
              <a:t>m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2. </a:t>
            </a:r>
            <a:r>
              <a:rPr kumimoji="1" lang="zh-TW" altLang="en-US" dirty="0"/>
              <a:t>每条边的 </a:t>
            </a:r>
            <a:r>
              <a:rPr kumimoji="1" lang="en-US" altLang="zh-CN" dirty="0"/>
              <a:t>weight </a:t>
            </a:r>
            <a:r>
              <a:rPr kumimoji="1" lang="zh-TW" altLang="en-US" dirty="0"/>
              <a:t>介于 </a:t>
            </a:r>
            <a:r>
              <a:rPr kumimoji="1" lang="en-US" altLang="zh-TW" dirty="0"/>
              <a:t>1~</a:t>
            </a:r>
            <a:r>
              <a:rPr kumimoji="1" lang="en-US" altLang="zh-CN" dirty="0"/>
              <a:t>m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(1 &lt;= </a:t>
            </a:r>
            <a:r>
              <a:rPr kumimoji="1" lang="en-US" altLang="zh-CN" dirty="0" err="1"/>
              <a:t>n,m</a:t>
            </a:r>
            <a:r>
              <a:rPr kumimoji="1" lang="en-US" altLang="zh-CN" dirty="0"/>
              <a:t> &lt;= 10</a:t>
            </a:r>
            <a:r>
              <a:rPr kumimoji="1" lang="en-US" altLang="zh-CN" baseline="30000" dirty="0"/>
              <a:t>6</a:t>
            </a:r>
            <a:r>
              <a:rPr kumimoji="1" lang="en-US" altLang="zh-CN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31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9F59F-1D81-C242-9B96-B353A4F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為了部落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ACD49-61CA-E74C-9878-865F58A0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day1 </a:t>
            </a:r>
            <a:r>
              <a:rPr kumimoji="1" lang="zh-CN" altLang="en-US" dirty="0"/>
              <a:t>實戰模擬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pC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TW" altLang="en-US" dirty="0"/>
              <a:t>套用 </a:t>
            </a:r>
            <a:r>
              <a:rPr kumimoji="1" lang="en" altLang="zh-TW" dirty="0"/>
              <a:t>Cayley‘s formula </a:t>
            </a:r>
            <a:r>
              <a:rPr kumimoji="1" lang="zh-TW" altLang="en-US" dirty="0"/>
              <a:t>的扩展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问题简化成给定 </a:t>
            </a:r>
            <a:r>
              <a:rPr kumimoji="1" lang="en" altLang="zh-TW" dirty="0"/>
              <a:t>n </a:t>
            </a:r>
            <a:r>
              <a:rPr kumimoji="1" lang="zh-TW" altLang="en-US" dirty="0"/>
              <a:t>个不同物放进 </a:t>
            </a:r>
            <a:r>
              <a:rPr kumimoji="1" lang="en" altLang="zh-TW" dirty="0"/>
              <a:t>M </a:t>
            </a:r>
            <a:r>
              <a:rPr kumimoji="1" lang="zh-TW" altLang="en-US" dirty="0"/>
              <a:t>个相异箱子，每个箱子至多放 </a:t>
            </a:r>
            <a:r>
              <a:rPr kumimoji="1" lang="en" altLang="zh-TW" dirty="0"/>
              <a:t>K </a:t>
            </a:r>
            <a:r>
              <a:rPr kumimoji="1" lang="zh-TW" altLang="en-US" dirty="0"/>
              <a:t>个，有几种方法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703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6EC2D-0F45-AC45-89EC-6E690C6E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HDU 4187 – Alphabet Soup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3E0845-46F3-8842-9FCB-C04AF83F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在一个圆周上给定的某些位置放一个介于 </a:t>
            </a:r>
            <a:r>
              <a:rPr kumimoji="1" lang="en-US" altLang="zh-TW" dirty="0"/>
              <a:t>1 ~ </a:t>
            </a:r>
            <a:r>
              <a:rPr kumimoji="1" lang="en" altLang="zh-TW" dirty="0"/>
              <a:t>n </a:t>
            </a:r>
            <a:r>
              <a:rPr kumimoji="1" lang="zh-TW" altLang="en-US" dirty="0"/>
              <a:t>的数字，问有几种在可旋转的状况下本质相异的方法</a:t>
            </a:r>
          </a:p>
        </p:txBody>
      </p:sp>
    </p:spTree>
    <p:extLst>
      <p:ext uri="{BB962C8B-B14F-4D97-AF65-F5344CB8AC3E}">
        <p14:creationId xmlns:p14="http://schemas.microsoft.com/office/powerpoint/2010/main" val="422999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370CB-5F0A-B243-B05B-139CF4DB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hlinkClick r:id="rId2"/>
              </a:rPr>
              <a:t>AGC021 E</a:t>
            </a:r>
            <a:r>
              <a:rPr lang="en" altLang="zh-TW" b="1" dirty="0">
                <a:hlinkClick r:id="rId2"/>
              </a:rPr>
              <a:t> - Ball Eat Chameleons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71F46-EEA3-5641-8AE7-3C5AF18D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 </a:t>
            </a:r>
            <a:r>
              <a:rPr kumimoji="1" lang="en" altLang="zh-CN" dirty="0"/>
              <a:t>n </a:t>
            </a:r>
            <a:r>
              <a:rPr kumimoji="1" lang="zh-CN" altLang="en-US" dirty="0"/>
              <a:t>只变色龙原本都是蓝色，共餵他們</a:t>
            </a:r>
            <a:r>
              <a:rPr kumimoji="1" lang="en-US" altLang="zh-CN" dirty="0"/>
              <a:t> K </a:t>
            </a:r>
            <a:r>
              <a:rPr kumimoji="1" lang="zh-CN" altLang="en-US" dirty="0"/>
              <a:t>次飼料，飼料有紅色和藍色兩種。每次飼料不一定被哪一隻吃掉。</a:t>
            </a:r>
            <a:br>
              <a:rPr kumimoji="1" lang="en-US" altLang="zh-CN" dirty="0"/>
            </a:br>
            <a:r>
              <a:rPr kumimoji="1" lang="zh-CN" altLang="en-US" dirty="0"/>
              <a:t>當一隻原本是紅色的變色龍，吃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65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C49EB-CDF8-B449-A8A3-C5FBBCAB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CF 578F - </a:t>
            </a:r>
            <a:r>
              <a:rPr lang="en" altLang="zh-TW" dirty="0">
                <a:hlinkClick r:id="rId2"/>
              </a:rPr>
              <a:t>Mirror Box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92D173-B802-DE4D-91D3-849E95DB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0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56B7A-A155-3744-A88E-81C55293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计数相关定理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3DA66-F39B-F740-B28A-1F0CD654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各种排列组合公式</a:t>
            </a:r>
            <a:endParaRPr lang="en-US" altLang="zh-CN" dirty="0"/>
          </a:p>
          <a:p>
            <a:r>
              <a:rPr lang="zh-CN" altLang="en-US" dirty="0"/>
              <a:t>各种 </a:t>
            </a:r>
            <a:r>
              <a:rPr lang="en" altLang="zh-CN" dirty="0"/>
              <a:t>FFT</a:t>
            </a:r>
            <a:r>
              <a:rPr lang="zh-CN" altLang="en" dirty="0"/>
              <a:t>、</a:t>
            </a:r>
            <a:r>
              <a:rPr lang="zh-CN" altLang="en-US" dirty="0"/>
              <a:t>生成函数应用</a:t>
            </a:r>
            <a:r>
              <a:rPr lang="zh-CN" altLang="zh-TW" dirty="0"/>
              <a:t>容斥原理</a:t>
            </a:r>
          </a:p>
          <a:p>
            <a:r>
              <a:rPr lang="zh-CN" altLang="en-US" b="1" dirty="0">
                <a:hlinkClick r:id="rId2"/>
              </a:rPr>
              <a:t>各种反演</a:t>
            </a:r>
            <a:endParaRPr lang="en-US" altLang="zh-CN" b="1" dirty="0"/>
          </a:p>
          <a:p>
            <a:r>
              <a:rPr lang="en" altLang="zh-TW" dirty="0"/>
              <a:t>Cayley‘s formula (</a:t>
            </a:r>
            <a:r>
              <a:rPr lang="zh-CN" altLang="en-US" dirty="0"/>
              <a:t>与扩展</a:t>
            </a:r>
            <a:r>
              <a:rPr lang="en" altLang="zh-TW" dirty="0"/>
              <a:t>)</a:t>
            </a:r>
            <a:endParaRPr lang="en-US" altLang="zh-TW" b="1" dirty="0"/>
          </a:p>
          <a:p>
            <a:r>
              <a:rPr lang="zh-TW" altLang="en-US" b="1" dirty="0"/>
              <a:t>矩阵</a:t>
            </a:r>
            <a:r>
              <a:rPr lang="en-US" altLang="zh-TW" b="1" dirty="0"/>
              <a:t>-</a:t>
            </a:r>
            <a:r>
              <a:rPr lang="zh-TW" altLang="en-US" b="1" dirty="0"/>
              <a:t>树定理</a:t>
            </a:r>
            <a:r>
              <a:rPr lang="en-US" altLang="zh-TW" b="1" dirty="0"/>
              <a:t> (</a:t>
            </a:r>
            <a:r>
              <a:rPr lang="en" altLang="zh-TW" b="1" dirty="0"/>
              <a:t>Kirchhoff's matrix tree theorem</a:t>
            </a:r>
            <a:r>
              <a:rPr lang="en-US" altLang="zh-TW" b="1" dirty="0"/>
              <a:t>)</a:t>
            </a:r>
          </a:p>
          <a:p>
            <a:r>
              <a:rPr lang="zh-CN" altLang="zh-TW" b="1" dirty="0"/>
              <a:t>普吕弗序列</a:t>
            </a:r>
            <a:r>
              <a:rPr lang="en-US" altLang="zh-CN" b="1" dirty="0"/>
              <a:t> (</a:t>
            </a:r>
            <a:r>
              <a:rPr lang="en" altLang="zh-TW" b="1" dirty="0" err="1"/>
              <a:t>Prüfer</a:t>
            </a:r>
            <a:r>
              <a:rPr lang="en" altLang="zh-TW" b="1" dirty="0"/>
              <a:t> sequence</a:t>
            </a:r>
            <a:r>
              <a:rPr lang="en-US" altLang="zh-CN" b="1" dirty="0"/>
              <a:t>)</a:t>
            </a:r>
            <a:endParaRPr lang="en-US" altLang="zh-TW" b="1" dirty="0"/>
          </a:p>
          <a:p>
            <a:r>
              <a:rPr lang="zh-CN" altLang="zh-TW" b="1" dirty="0"/>
              <a:t>波利亚计数定理</a:t>
            </a:r>
            <a:r>
              <a:rPr lang="en-US" altLang="zh-CN" b="1" dirty="0"/>
              <a:t> (</a:t>
            </a:r>
            <a:r>
              <a:rPr lang="en" altLang="zh-TW" b="1" dirty="0" err="1"/>
              <a:t>Pólya</a:t>
            </a:r>
            <a:r>
              <a:rPr lang="en" altLang="zh-TW" b="1" dirty="0"/>
              <a:t> enumeration theorem</a:t>
            </a:r>
            <a:r>
              <a:rPr lang="en-US" altLang="zh-CN" b="1" dirty="0"/>
              <a:t>)</a:t>
            </a:r>
          </a:p>
          <a:p>
            <a:r>
              <a:rPr lang="en" altLang="zh-TW" b="1" dirty="0" err="1"/>
              <a:t>Lindström</a:t>
            </a:r>
            <a:r>
              <a:rPr lang="en" altLang="zh-TW" b="1" dirty="0"/>
              <a:t>–</a:t>
            </a:r>
            <a:r>
              <a:rPr lang="en" altLang="zh-TW" b="1" dirty="0" err="1"/>
              <a:t>Gessel</a:t>
            </a:r>
            <a:r>
              <a:rPr lang="en" altLang="zh-TW" b="1" dirty="0"/>
              <a:t>–</a:t>
            </a:r>
            <a:r>
              <a:rPr lang="en" altLang="zh-TW" b="1" dirty="0" err="1"/>
              <a:t>Viennot</a:t>
            </a:r>
            <a:r>
              <a:rPr lang="en" altLang="zh-TW" b="1" dirty="0"/>
              <a:t> lemma</a:t>
            </a:r>
          </a:p>
          <a:p>
            <a:r>
              <a:rPr lang="zh-TW" altLang="en-US" b="1" dirty="0"/>
              <a:t>卡特兰数的扩展</a:t>
            </a:r>
            <a:endParaRPr lang="en-US" altLang="zh-TW" b="1" dirty="0"/>
          </a:p>
          <a:p>
            <a:r>
              <a:rPr lang="zh-TW" altLang="en-US" b="1" dirty="0"/>
              <a:t>钩子公式</a:t>
            </a:r>
            <a:r>
              <a:rPr lang="en-US" altLang="zh-TW" b="1" dirty="0"/>
              <a:t> (</a:t>
            </a:r>
            <a:r>
              <a:rPr lang="en" altLang="zh-TW" dirty="0"/>
              <a:t>Hook length formula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59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D875D-DE04-EE41-A99A-A790A7E9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使用搜索的例子</a:t>
            </a:r>
            <a:endParaRPr kumimoji="1"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E2B2B0-3E7D-2941-946A-10116B29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hlinkClick r:id="rId2"/>
              </a:rPr>
              <a:t>Codeforces</a:t>
            </a:r>
            <a:r>
              <a:rPr kumimoji="1" lang="en-US" altLang="zh-TW" dirty="0">
                <a:hlinkClick r:id="rId2"/>
              </a:rPr>
              <a:t> 97 A –</a:t>
            </a:r>
            <a:r>
              <a:rPr lang="en" altLang="zh-TW" dirty="0">
                <a:hlinkClick r:id="rId2"/>
              </a:rPr>
              <a:t> Domino</a:t>
            </a:r>
            <a:br>
              <a:rPr lang="en" altLang="zh-TW" dirty="0"/>
            </a:br>
            <a:endParaRPr lang="en" altLang="zh-TW" dirty="0"/>
          </a:p>
          <a:p>
            <a:r>
              <a:rPr kumimoji="1" lang="zh-CN" altLang="en-US" dirty="0"/>
              <a:t>這題仍然有用到排組的技巧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1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CC45D-AC5F-4C40-9B6A-856D7A0D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个人小小的心得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A205D-7A3B-1647-8CA2-1025F25A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计数问题分为通常两个部分：列式子</a:t>
            </a:r>
            <a:r>
              <a:rPr kumimoji="1" lang="en-US" altLang="zh-TW" dirty="0"/>
              <a:t>(</a:t>
            </a:r>
            <a:r>
              <a:rPr kumimoji="1" lang="zh-TW" altLang="en-US" dirty="0"/>
              <a:t>包括列 </a:t>
            </a:r>
            <a:r>
              <a:rPr kumimoji="1" lang="en-US" altLang="zh-TW" dirty="0" err="1"/>
              <a:t>dp</a:t>
            </a:r>
            <a:r>
              <a:rPr kumimoji="1" lang="en-US" altLang="zh-TW" dirty="0"/>
              <a:t> </a:t>
            </a:r>
            <a:r>
              <a:rPr kumimoji="1" lang="zh-TW" altLang="en-US" dirty="0"/>
              <a:t>式</a:t>
            </a:r>
            <a:r>
              <a:rPr kumimoji="1" lang="en-US" altLang="zh-TW" dirty="0"/>
              <a:t>)+</a:t>
            </a:r>
            <a:r>
              <a:rPr kumimoji="1" lang="zh-TW" altLang="en-US" dirty="0"/>
              <a:t>数学工具的使用</a:t>
            </a:r>
          </a:p>
        </p:txBody>
      </p:sp>
    </p:spTree>
    <p:extLst>
      <p:ext uri="{BB962C8B-B14F-4D97-AF65-F5344CB8AC3E}">
        <p14:creationId xmlns:p14="http://schemas.microsoft.com/office/powerpoint/2010/main" val="40592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CC45D-AC5F-4C40-9B6A-856D7A0D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计数的基础：加法原理、乘法原理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A205D-7A3B-1647-8CA2-1025F25A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这些应该都是中学课程会教的部分</a:t>
            </a:r>
            <a:r>
              <a:rPr kumimoji="1" lang="en-US" altLang="zh-TW" dirty="0"/>
              <a:t>(</a:t>
            </a:r>
            <a:r>
              <a:rPr kumimoji="1" lang="zh-CN" altLang="en-US" dirty="0"/>
              <a:t>下图截自百度百科</a:t>
            </a:r>
            <a:r>
              <a:rPr kumimoji="1" lang="en-US" altLang="zh-TW" dirty="0"/>
              <a:t>)</a:t>
            </a:r>
          </a:p>
          <a:p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E826DE-69B2-564F-A283-FC105B73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6663"/>
            <a:ext cx="101727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657CB-244B-B149-9097-FDC8A59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solidFill>
                  <a:schemeClr val="accent1"/>
                </a:solidFill>
              </a:rPr>
              <a:t>计数的基础：排列组合公式的应用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83DA4-56CE-5D44-8DC6-88D6E91D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zh-TW" altLang="en-US" dirty="0"/>
              <a:t>举例：庭院深深深几许各种排列组合问题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TW" altLang="en-US" dirty="0"/>
              <a:t>有几种排列方式？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TW" altLang="en-US" dirty="0"/>
              <a:t>至少两个</a:t>
            </a:r>
            <a:r>
              <a:rPr kumimoji="1" lang="en-US" altLang="zh-TW" dirty="0"/>
              <a:t>“</a:t>
            </a:r>
            <a:r>
              <a:rPr kumimoji="1" lang="zh-TW" altLang="en-US" dirty="0"/>
              <a:t>深</a:t>
            </a:r>
            <a:r>
              <a:rPr kumimoji="1" lang="en-US" altLang="zh-TW" dirty="0"/>
              <a:t>”</a:t>
            </a:r>
            <a:r>
              <a:rPr kumimoji="1" lang="zh-TW" altLang="en-US" dirty="0"/>
              <a:t>相邻有几种排列方式？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CN" altLang="en-US" dirty="0"/>
              <a:t>排成环状后有几个本质不同的排列方式？</a:t>
            </a:r>
            <a:br>
              <a:rPr kumimoji="1" lang="en-US" altLang="zh-TW" dirty="0"/>
            </a:br>
            <a:r>
              <a:rPr kumimoji="1" lang="en-US" altLang="zh-TW" dirty="0"/>
              <a:t>…</a:t>
            </a:r>
          </a:p>
          <a:p>
            <a:pPr lvl="1"/>
            <a:endParaRPr kumimoji="1" lang="en-US" altLang="zh-TW" dirty="0"/>
          </a:p>
          <a:p>
            <a:pPr lvl="1"/>
            <a:r>
              <a:rPr kumimoji="1" lang="zh-TW" altLang="en-US" dirty="0"/>
              <a:t>数学课所学的方法大概就是分成各种独立的情况</a:t>
            </a:r>
            <a:r>
              <a:rPr kumimoji="1" lang="en-US" altLang="zh-TW" dirty="0"/>
              <a:t>(</a:t>
            </a:r>
            <a:r>
              <a:rPr kumimoji="1" lang="zh-TW" altLang="en-US" dirty="0"/>
              <a:t>加法原理</a:t>
            </a:r>
            <a:r>
              <a:rPr kumimoji="1" lang="en-US" altLang="zh-TW" dirty="0"/>
              <a:t>)</a:t>
            </a:r>
            <a:r>
              <a:rPr kumimoji="1" lang="zh-TW" altLang="en-US" dirty="0"/>
              <a:t>后，用排组公式计算</a:t>
            </a:r>
            <a:r>
              <a:rPr kumimoji="1" lang="en-US" altLang="zh-TW" dirty="0"/>
              <a:t>(</a:t>
            </a:r>
            <a:r>
              <a:rPr kumimoji="1" lang="zh-TW" altLang="en-US" dirty="0"/>
              <a:t>乘法原理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542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355EB-1565-2047-ACE2-D61860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3"/>
              </a:rPr>
              <a:t>2009 ICPC Jakarta – </a:t>
            </a:r>
            <a:r>
              <a:rPr kumimoji="1" lang="en-US" altLang="zh-TW" dirty="0" err="1">
                <a:hlinkClick r:id="rId3"/>
              </a:rPr>
              <a:t>pA</a:t>
            </a:r>
            <a:r>
              <a:rPr kumimoji="1" lang="en-US" altLang="zh-TW" dirty="0">
                <a:hlinkClick r:id="rId3"/>
              </a:rPr>
              <a:t>: Mystic Craft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74961-E76B-F84A-9CAF-6E80B77A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有 </a:t>
            </a:r>
            <a:r>
              <a:rPr kumimoji="1" lang="en" altLang="zh-CN" dirty="0"/>
              <a:t>n </a:t>
            </a:r>
            <a:r>
              <a:rPr kumimoji="1" lang="zh-CN" altLang="en-US" dirty="0"/>
              <a:t>种元素，每个袋子等机率放有其中一种元素，现在有 </a:t>
            </a:r>
            <a:r>
              <a:rPr kumimoji="1" lang="en" altLang="zh-CN" dirty="0"/>
              <a:t>G </a:t>
            </a:r>
            <a:r>
              <a:rPr kumimoji="1" lang="zh-CN" altLang="en-US" dirty="0"/>
              <a:t>个袋子，给定 </a:t>
            </a:r>
            <a:r>
              <a:rPr kumimoji="1" lang="en" altLang="zh-CN" dirty="0"/>
              <a:t>M</a:t>
            </a:r>
            <a:r>
              <a:rPr kumimoji="1" lang="en" altLang="zh-CN" baseline="-25000" dirty="0"/>
              <a:t>i</a:t>
            </a:r>
            <a:r>
              <a:rPr kumimoji="1" lang="en" altLang="zh-CN" dirty="0"/>
              <a:t> </a:t>
            </a:r>
            <a:r>
              <a:rPr kumimoji="1" lang="zh-CN" altLang="en-US" dirty="0"/>
              <a:t>代表我们希望第 </a:t>
            </a:r>
            <a:r>
              <a:rPr kumimoji="1" lang="en" altLang="zh-CN" dirty="0" err="1"/>
              <a:t>i</a:t>
            </a:r>
            <a:r>
              <a:rPr kumimoji="1" lang="en" altLang="zh-CN" dirty="0"/>
              <a:t> </a:t>
            </a:r>
            <a:r>
              <a:rPr kumimoji="1" lang="zh-CN" altLang="en-US" dirty="0"/>
              <a:t>种元素至少有</a:t>
            </a:r>
            <a:r>
              <a:rPr kumimoji="1" lang="en" altLang="zh-CN" dirty="0"/>
              <a:t>M</a:t>
            </a:r>
            <a:r>
              <a:rPr kumimoji="1" lang="en" altLang="zh-CN" baseline="-25000" dirty="0"/>
              <a:t>i</a:t>
            </a:r>
            <a:r>
              <a:rPr kumimoji="1" lang="en" altLang="zh-CN" dirty="0"/>
              <a:t> </a:t>
            </a:r>
            <a:r>
              <a:rPr kumimoji="1" lang="zh-CN" altLang="en-US" dirty="0"/>
              <a:t>个，请问满足我们希望的机率是多少</a:t>
            </a:r>
            <a:r>
              <a:rPr kumimoji="1" lang="en-US" altLang="zh-CN" dirty="0"/>
              <a:t>?(1 &lt;= N &lt;= G &lt;= 32) (</a:t>
            </a:r>
            <a:r>
              <a:rPr kumimoji="1" lang="zh-CN" altLang="en-US" dirty="0">
                <a:hlinkClick r:id="rId4"/>
              </a:rPr>
              <a:t>官方题解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TW" altLang="en-US" dirty="0"/>
              <a:t>这是我第二年参加 </a:t>
            </a:r>
            <a:r>
              <a:rPr kumimoji="1" lang="en-US" altLang="zh-CN" dirty="0"/>
              <a:t>ICPC </a:t>
            </a:r>
            <a:r>
              <a:rPr kumimoji="1" lang="zh-TW" altLang="en-US" dirty="0"/>
              <a:t>时的题目，当时我的思维还停留在高中所学的数学，以至于这题想了超久</a:t>
            </a:r>
            <a:r>
              <a:rPr kumimoji="1" lang="en-US" altLang="zh-TW" dirty="0"/>
              <a:t>...</a:t>
            </a:r>
          </a:p>
          <a:p>
            <a:r>
              <a:rPr kumimoji="1" lang="zh-CN" altLang="en-US" dirty="0"/>
              <a:t>把加法原理和乘法原理灵活地用在 </a:t>
            </a:r>
            <a:r>
              <a:rPr kumimoji="1" lang="en" altLang="zh-CN" dirty="0"/>
              <a:t>DP </a:t>
            </a:r>
            <a:r>
              <a:rPr kumimoji="1" lang="zh-CN" altLang="en-US" dirty="0"/>
              <a:t>概念上即可解家此问题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TW" altLang="en-US" dirty="0"/>
              <a:t>虽然我想各位大老可能都是直接用生成函数秒掉它 </a:t>
            </a:r>
            <a:r>
              <a:rPr kumimoji="1" lang="en-US" altLang="zh-TW" dirty="0"/>
              <a:t>: )</a:t>
            </a:r>
            <a:br>
              <a:rPr kumimoji="1" lang="en-US" altLang="zh-CN" dirty="0"/>
            </a:br>
            <a:endParaRPr kumimoji="1"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21452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74914-5859-B547-A2C9-5AFC15F3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hlinkClick r:id="rId2"/>
              </a:rPr>
              <a:t>竞程日记</a:t>
            </a:r>
            <a:r>
              <a:rPr kumimoji="1" lang="en-US" altLang="zh-TW" dirty="0">
                <a:hlinkClick r:id="rId2"/>
              </a:rPr>
              <a:t> Problem 43. Domino 1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6ABC4-190A-9843-B67C-AF10BBE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题目大意：用</a:t>
            </a:r>
            <a:r>
              <a:rPr kumimoji="1" lang="en" altLang="zh-TW" dirty="0"/>
              <a:t>x</a:t>
            </a:r>
            <a:r>
              <a:rPr kumimoji="1" lang="zh-TW" altLang="en-US" dirty="0"/>
              <a:t>个</a:t>
            </a:r>
            <a:r>
              <a:rPr kumimoji="1" lang="en-US" altLang="zh-TW" dirty="0"/>
              <a:t>2</a:t>
            </a:r>
            <a:r>
              <a:rPr kumimoji="1" lang="en" altLang="zh-TW" dirty="0"/>
              <a:t>x1</a:t>
            </a:r>
            <a:r>
              <a:rPr kumimoji="1" lang="zh-TW" altLang="en-US" dirty="0"/>
              <a:t>个灰色多米诺和</a:t>
            </a:r>
            <a:r>
              <a:rPr kumimoji="1" lang="en" altLang="zh-TW" dirty="0"/>
              <a:t>y</a:t>
            </a:r>
            <a:r>
              <a:rPr kumimoji="1" lang="zh-TW" altLang="en-US" dirty="0"/>
              <a:t>个</a:t>
            </a:r>
            <a:r>
              <a:rPr kumimoji="1" lang="en-US" altLang="zh-TW" dirty="0"/>
              <a:t>2</a:t>
            </a:r>
            <a:r>
              <a:rPr kumimoji="1" lang="en" altLang="zh-TW" dirty="0"/>
              <a:t>x1</a:t>
            </a:r>
            <a:r>
              <a:rPr kumimoji="1" lang="zh-TW" altLang="en-US" dirty="0"/>
              <a:t>个白色多米诺骨牌拼成</a:t>
            </a:r>
            <a:r>
              <a:rPr kumimoji="1" lang="en-US" altLang="zh-TW" dirty="0"/>
              <a:t>2</a:t>
            </a:r>
            <a:r>
              <a:rPr kumimoji="1" lang="en" altLang="zh-TW" dirty="0" err="1"/>
              <a:t>xn</a:t>
            </a:r>
            <a:r>
              <a:rPr kumimoji="1" lang="zh-TW" altLang="en-US" dirty="0"/>
              <a:t>的矩形，并且灰色多米诺只能摆成水平的，有几种拼法？</a:t>
            </a:r>
            <a:r>
              <a:rPr kumimoji="1" lang="en-US" altLang="zh-TW" dirty="0"/>
              <a:t>(</a:t>
            </a:r>
            <a:r>
              <a:rPr kumimoji="1" lang="zh-CN" altLang="en-US" dirty="0"/>
              <a:t>要求做到</a:t>
            </a:r>
            <a:r>
              <a:rPr kumimoji="1" lang="en-US" altLang="zh-CN" dirty="0"/>
              <a:t> O(n)</a:t>
            </a:r>
            <a:r>
              <a:rPr kumimoji="1" lang="en-US" altLang="zh-TW" dirty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112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1339</Words>
  <Application>Microsoft Macintosh PowerPoint</Application>
  <PresentationFormat>寬螢幕</PresentationFormat>
  <Paragraphs>89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等线</vt:lpstr>
      <vt:lpstr>等线 Light</vt:lpstr>
      <vt:lpstr>Weibei SC</vt:lpstr>
      <vt:lpstr>Arial</vt:lpstr>
      <vt:lpstr>Calibri</vt:lpstr>
      <vt:lpstr>Calibri Light</vt:lpstr>
      <vt:lpstr>Cambria Math</vt:lpstr>
      <vt:lpstr>Office 佈景主題</vt:lpstr>
      <vt:lpstr>组合计数</vt:lpstr>
      <vt:lpstr>本次讨论的问题范围</vt:lpstr>
      <vt:lpstr>计数相关定理</vt:lpstr>
      <vt:lpstr>使用搜索的例子</vt:lpstr>
      <vt:lpstr>个人小小的心得</vt:lpstr>
      <vt:lpstr>计数的基础：加法原理、乘法原理</vt:lpstr>
      <vt:lpstr>计数的基础：排列组合公式的应用</vt:lpstr>
      <vt:lpstr>2009 ICPC Jakarta – pA: Mystic Craft</vt:lpstr>
      <vt:lpstr>竞程日记 Problem 43. Domino 1 </vt:lpstr>
      <vt:lpstr>牛客挑战赛30 C - 小G砍树</vt:lpstr>
      <vt:lpstr>竞程日记 Problem 157. ternarysearch 1</vt:lpstr>
      <vt:lpstr>2018 TCO Regional Event 现场热身游戏</vt:lpstr>
      <vt:lpstr>CF 1152F2 - Neko Rules the Catniverse</vt:lpstr>
      <vt:lpstr>常見技巧：寻找更容易计算的求和顺序</vt:lpstr>
      <vt:lpstr>CF1175 D – Array Splitting</vt:lpstr>
      <vt:lpstr>CF 1167F - Scalar Queries</vt:lpstr>
      <vt:lpstr>CF 235. B – Let’s Play Osu!</vt:lpstr>
      <vt:lpstr>ARC 082 – E ConvexScore</vt:lpstr>
      <vt:lpstr>PowerPoint 簡報</vt:lpstr>
      <vt:lpstr>AGC001 E – BBQ Hard </vt:lpstr>
      <vt:lpstr>偶尔出现的技巧：图象化后解释</vt:lpstr>
      <vt:lpstr>牛客挑战赛30 D -小A的昆特牌</vt:lpstr>
      <vt:lpstr>牛客挑战赛30 D -小A的昆特牌</vt:lpstr>
      <vt:lpstr>三格骨牌 (trominoes)</vt:lpstr>
      <vt:lpstr>CF 1109 D - Sasha and Interesting Fact from Graph Theory</vt:lpstr>
      <vt:lpstr>為了部落</vt:lpstr>
      <vt:lpstr>HDU 4187 – Alphabet Soup</vt:lpstr>
      <vt:lpstr>AGC021 E - Ball Eat Chameleons</vt:lpstr>
      <vt:lpstr>CF 578F - Mirror Box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</dc:title>
  <dc:creator>黃以文</dc:creator>
  <cp:lastModifiedBy>黃以文</cp:lastModifiedBy>
  <cp:revision>47</cp:revision>
  <dcterms:created xsi:type="dcterms:W3CDTF">2019-06-22T22:52:49Z</dcterms:created>
  <dcterms:modified xsi:type="dcterms:W3CDTF">2019-06-28T06:29:02Z</dcterms:modified>
</cp:coreProperties>
</file>