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64" r:id="rId3"/>
    <p:sldId id="765" r:id="rId4"/>
    <p:sldId id="766" r:id="rId5"/>
    <p:sldId id="690" r:id="rId6"/>
    <p:sldId id="694" r:id="rId7"/>
    <p:sldId id="767" r:id="rId8"/>
    <p:sldId id="695" r:id="rId9"/>
    <p:sldId id="696" r:id="rId10"/>
    <p:sldId id="697" r:id="rId11"/>
    <p:sldId id="698" r:id="rId12"/>
    <p:sldId id="699" r:id="rId13"/>
    <p:sldId id="700" r:id="rId14"/>
    <p:sldId id="701" r:id="rId15"/>
    <p:sldId id="702" r:id="rId16"/>
    <p:sldId id="703" r:id="rId17"/>
    <p:sldId id="704" r:id="rId18"/>
    <p:sldId id="779" r:id="rId19"/>
    <p:sldId id="780" r:id="rId20"/>
    <p:sldId id="830" r:id="rId21"/>
    <p:sldId id="782" r:id="rId22"/>
    <p:sldId id="781" r:id="rId23"/>
    <p:sldId id="783" r:id="rId24"/>
    <p:sldId id="785" r:id="rId25"/>
    <p:sldId id="899" r:id="rId26"/>
    <p:sldId id="710" r:id="rId27"/>
    <p:sldId id="832" r:id="rId28"/>
    <p:sldId id="831" r:id="rId29"/>
  </p:sldIdLst>
  <p:sldSz cx="12192000" cy="6858000"/>
  <p:notesSz cx="710438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062"/>
        <p:guide pos="30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中宋" panose="02010600040101010101" charset="-122"/>
                <a:ea typeface="华文中宋" panose="02010600040101010101" charset="-122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中宋" panose="02010600040101010101" charset="-122"/>
                <a:ea typeface="华文中宋" panose="0201060004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panose="02010600040101010101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中宋" panose="02010600040101010101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中宋" panose="02010600040101010101" charset="-122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042400" cy="9144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35600" cy="5029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0" y="1295400"/>
            <a:ext cx="5435600" cy="5029200"/>
          </a:xfrm>
        </p:spPr>
        <p:txBody>
          <a:bodyPr/>
          <a:lstStyle>
            <a:lvl1pPr>
              <a:defRPr sz="20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0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p>
            <a:pPr algn="r" fontAlgn="auto"/>
            <a:fld id="{9A0DB2DC-4C9A-4742-B13C-FB6460FD3503}" type="slidenum">
              <a:rPr lang="en-US" altLang="zh-CN" sz="1000" noProof="1" dirty="0">
                <a:latin typeface="+mn-lt"/>
                <a:ea typeface="+mn-ea"/>
                <a:cs typeface="+mn-cs"/>
              </a:rPr>
            </a:fld>
            <a:endParaRPr lang="en-US" altLang="zh-CN" sz="1000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华文中宋" panose="02010600040101010101" charset="-122"/>
                <a:ea typeface="华文中宋" panose="02010600040101010101" charset="-122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 sz="2000">
                <a:latin typeface="华文中宋" panose="02010600040101010101" charset="-122"/>
                <a:ea typeface="华文中宋" panose="02010600040101010101" charset="-122"/>
              </a:defRPr>
            </a:lvl1pPr>
            <a:lvl2pPr marL="4572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panose="02010600040101010101" charset="-122"/>
                <a:ea typeface="华文中宋" panose="02010600040101010101" charset="-122"/>
              </a:defRPr>
            </a:lvl2pPr>
            <a:lvl3pPr marL="9144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panose="02010600040101010101" charset="-122"/>
                <a:ea typeface="华文中宋" panose="02010600040101010101" charset="-122"/>
              </a:defRPr>
            </a:lvl3pPr>
            <a:lvl4pPr marL="13716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panose="02010600040101010101" charset="-122"/>
                <a:ea typeface="华文中宋" panose="02010600040101010101" charset="-122"/>
              </a:defRPr>
            </a:lvl4pPr>
            <a:lvl5pPr marL="18288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panose="02010600040101010101" charset="-122"/>
                <a:ea typeface="华文中宋" panose="02010600040101010101" charset="-122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panose="02010600040101010101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indent="304800" eaLnBrk="1" fontAlgn="auto" latinLnBrk="0" hangingPunct="1">
              <a:defRPr>
                <a:latin typeface="华文中宋" panose="02010600040101010101" charset="-122"/>
              </a:defRPr>
            </a:lvl1pPr>
          </a:lstStyle>
          <a:p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中宋" panose="02010600040101010101" charset="-122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中宋" panose="02010600040101010101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中宋" panose="02010600040101010101" charset="-122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j-cs"/>
        </a:defRPr>
      </a:lvl1pPr>
    </p:titleStyle>
    <p:bodyStyle>
      <a:lvl1pPr marL="0" indent="711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1pPr>
      <a:lvl2pPr marL="457200" indent="609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2pPr>
      <a:lvl3pPr marL="914400" indent="5080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3pPr>
      <a:lvl4pPr marL="13716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4pPr>
      <a:lvl5pPr marL="18288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b="1" dirty="0">
                <a:solidFill>
                  <a:schemeClr val="tx1"/>
                </a:solidFill>
                <a:latin typeface="华文行楷" panose="02010800040101010101" pitchFamily="2" charset="-122"/>
              </a:rPr>
              <a:t>扩展欧几里德算法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26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/>
              <a:t>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735"/>
            <a:ext cx="11002010" cy="3051175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结论：在</a:t>
            </a:r>
            <a:r>
              <a:rPr lang="en-US" altLang="zh-CN" sz="2400">
                <a:sym typeface="宋体" panose="02010600030101010101" pitchFamily="2" charset="-122"/>
              </a:rPr>
              <a:t>[0,b)</a:t>
            </a:r>
            <a:r>
              <a:rPr lang="zh-CN" altLang="en-US" sz="2400" dirty="0" err="1">
                <a:sym typeface="宋体" panose="02010600030101010101" pitchFamily="2" charset="-122"/>
              </a:rPr>
              <a:t>的范围内，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zh-CN" altLang="en-US" sz="2400" u="sng" dirty="0" err="1">
                <a:sym typeface="宋体" panose="02010600030101010101" pitchFamily="2" charset="-122"/>
              </a:rPr>
              <a:t>关于模</a:t>
            </a:r>
            <a:r>
              <a:rPr lang="en-US" altLang="zh-CN" sz="2400" u="sng">
                <a:sym typeface="宋体" panose="02010600030101010101" pitchFamily="2" charset="-122"/>
              </a:rPr>
              <a:t>b</a:t>
            </a:r>
            <a:r>
              <a:rPr lang="zh-CN" altLang="en-US" sz="2400" u="sng" dirty="0" err="1">
                <a:sym typeface="宋体" panose="02010600030101010101" pitchFamily="2" charset="-122"/>
              </a:rPr>
              <a:t>的逆元</a:t>
            </a:r>
            <a:r>
              <a:rPr lang="en-US" altLang="zh-CN" sz="2400" u="sng">
                <a:sym typeface="宋体" panose="02010600030101010101" pitchFamily="2" charset="-122"/>
              </a:rPr>
              <a:t>(</a:t>
            </a:r>
            <a:r>
              <a:rPr lang="zh-CN" altLang="en-US" sz="2400" u="sng" dirty="0" err="1">
                <a:sym typeface="宋体" panose="02010600030101010101" pitchFamily="2" charset="-122"/>
              </a:rPr>
              <a:t>若存在</a:t>
            </a:r>
            <a:r>
              <a:rPr lang="en-US" altLang="zh-CN" sz="2400" u="sng">
                <a:sym typeface="宋体" panose="02010600030101010101" pitchFamily="2" charset="-122"/>
              </a:rPr>
              <a:t>)</a:t>
            </a:r>
            <a:r>
              <a:rPr lang="zh-CN" altLang="en-US" sz="2400" u="sng" dirty="0" err="1">
                <a:sym typeface="宋体" panose="02010600030101010101" pitchFamily="2" charset="-122"/>
              </a:rPr>
              <a:t>是唯一的。</a:t>
            </a:r>
            <a:endParaRPr lang="zh-CN" altLang="en-US" sz="2400" u="sng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证明：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反证法，若</a:t>
            </a:r>
            <a:r>
              <a:rPr lang="en-US" altLang="zh-CN" sz="2400"/>
              <a:t>a</a:t>
            </a:r>
            <a:r>
              <a:rPr lang="zh-CN" altLang="en-US" sz="2400"/>
              <a:t>有两个逆元</a:t>
            </a:r>
            <a:r>
              <a:rPr lang="en-US" altLang="zh-CN" sz="2400"/>
              <a:t>0&lt;x1&lt;x2&lt;b</a:t>
            </a:r>
            <a:r>
              <a:rPr lang="zh-CN" altLang="en-US" sz="2400"/>
              <a:t>，即</a:t>
            </a:r>
            <a:r>
              <a:rPr lang="en-US" altLang="zh-CN" sz="2400"/>
              <a:t>ax</a:t>
            </a:r>
            <a:r>
              <a:rPr lang="en-US" altLang="zh-CN" sz="2400" baseline="-25000"/>
              <a:t>1</a:t>
            </a:r>
            <a:r>
              <a:rPr lang="en-US" altLang="zh-CN" sz="2400">
                <a:sym typeface="宋体" panose="02010600030101010101" pitchFamily="2" charset="-122"/>
              </a:rPr>
              <a:t>≡ax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≡1 (mod b)</a:t>
            </a:r>
            <a:r>
              <a:rPr lang="zh-CN" altLang="en-US" sz="2400" dirty="0" err="1">
                <a:sym typeface="宋体" panose="02010600030101010101" pitchFamily="2" charset="-122"/>
              </a:rPr>
              <a:t>，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那么有</a:t>
            </a:r>
            <a:r>
              <a:rPr lang="en-US" altLang="zh-CN" sz="2400">
                <a:sym typeface="宋体" panose="02010600030101010101" pitchFamily="2" charset="-122"/>
              </a:rPr>
              <a:t>b|a(x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-x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r>
              <a:rPr lang="zh-CN" altLang="en-US" sz="2400" dirty="0" err="1">
                <a:sym typeface="宋体" panose="02010600030101010101" pitchFamily="2" charset="-122"/>
              </a:rPr>
              <a:t>成立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又由于</a:t>
            </a:r>
            <a:r>
              <a:rPr lang="en-US" altLang="zh-CN" sz="2400">
                <a:sym typeface="宋体" panose="02010600030101010101" pitchFamily="2" charset="-122"/>
              </a:rPr>
              <a:t>(</a:t>
            </a:r>
            <a:r>
              <a:rPr lang="en-US" altLang="zh-CN" sz="2400" err="1">
                <a:sym typeface="宋体" panose="02010600030101010101" pitchFamily="2" charset="-122"/>
              </a:rPr>
              <a:t>a,b</a:t>
            </a:r>
            <a:r>
              <a:rPr lang="en-US" altLang="zh-CN" sz="2400">
                <a:sym typeface="宋体" panose="02010600030101010101" pitchFamily="2" charset="-122"/>
              </a:rPr>
              <a:t>)=1</a:t>
            </a:r>
            <a:r>
              <a:rPr lang="zh-CN" altLang="en-US" sz="2400" dirty="0" err="1">
                <a:sym typeface="宋体" panose="02010600030101010101" pitchFamily="2" charset="-122"/>
              </a:rPr>
              <a:t>，因此</a:t>
            </a:r>
            <a:r>
              <a:rPr lang="en-US" altLang="zh-CN" sz="2400">
                <a:sym typeface="宋体" panose="02010600030101010101" pitchFamily="2" charset="-122"/>
              </a:rPr>
              <a:t>b|x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-x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zh-CN" altLang="en-US" sz="2400" dirty="0" err="1">
                <a:sym typeface="宋体" panose="02010600030101010101" pitchFamily="2" charset="-122"/>
              </a:rPr>
              <a:t>。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其中</a:t>
            </a:r>
            <a:r>
              <a:rPr lang="en-US" altLang="zh-CN" sz="2400">
                <a:sym typeface="宋体" panose="02010600030101010101" pitchFamily="2" charset="-122"/>
              </a:rPr>
              <a:t>0&lt;x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-x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&lt;b</a:t>
            </a:r>
            <a:r>
              <a:rPr lang="zh-CN" altLang="en-US" sz="2400" dirty="0" err="1">
                <a:sym typeface="宋体" panose="02010600030101010101" pitchFamily="2" charset="-122"/>
              </a:rPr>
              <a:t>，产生了矛盾。</a:t>
            </a:r>
            <a:endParaRPr lang="zh-CN" altLang="en-US" sz="2400" dirty="0" err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759460" y="693420"/>
            <a:ext cx="2461895" cy="70802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逆元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// </a:t>
            </a:r>
            <a:r>
              <a:rPr lang="zh-CN" altLang="en-US" sz="2400">
                <a:latin typeface="Consolas" panose="020B0609020204030204" pitchFamily="49" charset="0"/>
                <a:sym typeface="宋体" panose="02010600030101010101" pitchFamily="2" charset="-122"/>
              </a:rPr>
              <a:t>利用</a:t>
            </a: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exgcd</a:t>
            </a:r>
            <a:r>
              <a:rPr lang="zh-CN" altLang="en-US" sz="2400">
                <a:latin typeface="Consolas" panose="020B0609020204030204" pitchFamily="49" charset="0"/>
                <a:sym typeface="宋体" panose="02010600030101010101" pitchFamily="2" charset="-122"/>
              </a:rPr>
              <a:t>求逆元</a:t>
            </a:r>
            <a:endParaRPr lang="zh-CN" altLang="en-US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int inv(int a, int b) {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    int x, y;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    exgcd(a, b, x, y);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    return x;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}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824865" y="470535"/>
            <a:ext cx="3933190" cy="748030"/>
          </a:xfrm>
        </p:spPr>
        <p:txBody>
          <a:bodyPr lIns="91440" tIns="45720" rIns="91440" bIns="45720" anchor="ctr"/>
          <a:p>
            <a:r>
              <a:rPr lang="zh-CN" altLang="en-US" b="1"/>
              <a:t>线性求逆元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1360805"/>
            <a:ext cx="10328910" cy="4137025"/>
          </a:xfrm>
        </p:spPr>
        <p:txBody>
          <a:bodyPr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/>
              <a:t>如何</a:t>
            </a:r>
            <a:r>
              <a:rPr lang="en-US" altLang="zh-CN" sz="2400" strike="noStrike" noProof="1"/>
              <a:t>O(n)</a:t>
            </a:r>
            <a:r>
              <a:rPr lang="zh-CN" altLang="en-US" sz="2400" strike="noStrike" noProof="1"/>
              <a:t>求</a:t>
            </a:r>
            <a:r>
              <a:rPr lang="en-US" altLang="zh-CN" sz="2400" strike="noStrike" noProof="1"/>
              <a:t>1~n</a:t>
            </a:r>
            <a:r>
              <a:rPr lang="zh-CN" altLang="en-US" sz="2400" strike="noStrike" noProof="1"/>
              <a:t>模质数</a:t>
            </a:r>
            <a:r>
              <a:rPr lang="en-US" altLang="zh-CN" sz="2400" strike="noStrike" noProof="1"/>
              <a:t>p</a:t>
            </a:r>
            <a:r>
              <a:rPr lang="zh-CN" altLang="en-US" sz="2400" strike="noStrike" noProof="1"/>
              <a:t>的逆元？</a:t>
            </a:r>
            <a:endParaRPr lang="zh-CN" altLang="en-US" sz="2400" strike="noStrike" noProof="1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/>
              <a:t>方法一：递推</a:t>
            </a:r>
            <a:endParaRPr lang="zh-CN" altLang="en-US" sz="2400" strike="noStrike" noProof="1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/>
              <a:t>假设现在要求</a:t>
            </a:r>
            <a:r>
              <a:rPr lang="en-US" altLang="zh-CN" sz="2400" strike="noStrike" noProof="1"/>
              <a:t>i</a:t>
            </a:r>
            <a:r>
              <a:rPr lang="zh-CN" altLang="en-US" sz="2400" strike="noStrike" noProof="1"/>
              <a:t>的逆元</a:t>
            </a:r>
            <a:endParaRPr lang="zh-CN" altLang="en-US" sz="2400" strike="noStrike" noProof="1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/>
              <a:t>考虑带余除法，设</a:t>
            </a:r>
            <a:r>
              <a:rPr lang="en-US" altLang="zh-CN" sz="2400" strike="noStrike" noProof="1"/>
              <a:t>p=iq+r</a:t>
            </a:r>
            <a:r>
              <a:rPr lang="zh-CN" altLang="en-US" sz="2400" strike="noStrike" noProof="1"/>
              <a:t>，其中</a:t>
            </a:r>
            <a:r>
              <a:rPr lang="en-US" altLang="zh-CN" sz="2400" strike="noStrike" noProof="1"/>
              <a:t>i&gt;r</a:t>
            </a:r>
            <a:r>
              <a:rPr lang="zh-CN" altLang="en-US" sz="2400" strike="noStrike" noProof="1"/>
              <a:t>，则有</a:t>
            </a:r>
            <a:r>
              <a:rPr lang="en-US" altLang="zh-CN" sz="2400" strike="noStrike" noProof="1">
                <a:sym typeface="+mn-ea"/>
              </a:rPr>
              <a:t>iq+r</a:t>
            </a:r>
            <a:r>
              <a:rPr lang="en-US" altLang="zh-CN" sz="2400" strike="noStrike" noProof="1" err="1">
                <a:sym typeface="+mn-ea"/>
              </a:rPr>
              <a:t>≡0 (mod p)</a:t>
            </a:r>
            <a:endParaRPr lang="en-US" altLang="zh-CN" sz="2400" strike="noStrike" noProof="1" err="1">
              <a:sym typeface="+mn-ea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 err="1">
                <a:sym typeface="+mn-ea"/>
              </a:rPr>
              <a:t>注意到</a:t>
            </a:r>
            <a:r>
              <a:rPr lang="en-US" altLang="zh-CN" sz="2400" strike="noStrike" noProof="1" err="1">
                <a:sym typeface="+mn-ea"/>
              </a:rPr>
              <a:t>p</a:t>
            </a:r>
            <a:r>
              <a:rPr lang="zh-CN" altLang="en-US" sz="2400" strike="noStrike" noProof="1" err="1">
                <a:sym typeface="+mn-ea"/>
              </a:rPr>
              <a:t>是质数，因此</a:t>
            </a:r>
            <a:r>
              <a:rPr lang="en-US" altLang="zh-CN" sz="2400" strike="noStrike" noProof="1" err="1">
                <a:sym typeface="+mn-ea"/>
              </a:rPr>
              <a:t>r</a:t>
            </a:r>
            <a:r>
              <a:rPr lang="zh-CN" altLang="en-US" sz="2400" strike="noStrike" noProof="1" err="1">
                <a:sym typeface="+mn-ea"/>
              </a:rPr>
              <a:t>不为</a:t>
            </a:r>
            <a:r>
              <a:rPr lang="en-US" altLang="zh-CN" sz="2400" strike="noStrike" noProof="1" err="1">
                <a:sym typeface="+mn-ea"/>
              </a:rPr>
              <a:t>0</a:t>
            </a:r>
            <a:r>
              <a:rPr lang="zh-CN" altLang="en-US" sz="2400" strike="noStrike" noProof="1" err="1">
                <a:sym typeface="+mn-ea"/>
              </a:rPr>
              <a:t>，</a:t>
            </a:r>
            <a:r>
              <a:rPr lang="en-US" altLang="zh-CN" sz="2400" strike="noStrike" noProof="1" err="1">
                <a:sym typeface="+mn-ea"/>
              </a:rPr>
              <a:t>r</a:t>
            </a:r>
            <a:r>
              <a:rPr lang="zh-CN" altLang="en-US" sz="2400" strike="noStrike" noProof="1" err="1">
                <a:sym typeface="+mn-ea"/>
              </a:rPr>
              <a:t>的逆元存在</a:t>
            </a:r>
            <a:endParaRPr lang="zh-CN" altLang="en-US" sz="2400" strike="noStrike" noProof="1" err="1">
              <a:sym typeface="+mn-ea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 err="1">
                <a:sym typeface="+mn-ea"/>
              </a:rPr>
              <a:t>等式两边乘</a:t>
            </a:r>
            <a:r>
              <a:rPr lang="en-US" altLang="zh-CN" sz="2400" strike="noStrike" noProof="1" err="1">
                <a:sym typeface="+mn-ea"/>
              </a:rPr>
              <a:t>i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r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zh-CN" altLang="en-US" sz="2400" strike="noStrike" noProof="1" err="1">
                <a:sym typeface="+mn-ea"/>
              </a:rPr>
              <a:t>，得到</a:t>
            </a:r>
            <a:r>
              <a:rPr lang="en-US" altLang="zh-CN" sz="2400" strike="noStrike" noProof="1" err="1">
                <a:sym typeface="+mn-ea"/>
              </a:rPr>
              <a:t>qr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+i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≡0 (mod p)</a:t>
            </a:r>
            <a:endParaRPr lang="en-US" altLang="zh-CN" sz="2400" strike="noStrike" noProof="1" err="1">
              <a:sym typeface="+mn-ea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 err="1">
                <a:sym typeface="+mn-ea"/>
              </a:rPr>
              <a:t>因此</a:t>
            </a:r>
            <a:r>
              <a:rPr lang="en-US" altLang="zh-CN" sz="2400" strike="noStrike" noProof="1" err="1">
                <a:sym typeface="+mn-ea"/>
              </a:rPr>
              <a:t>i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≡-qr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≡-(p/i)(p mod i)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 (mod p)</a:t>
            </a:r>
            <a:endParaRPr lang="en-US" altLang="zh-CN" sz="2400" strike="noStrike" noProof="1" err="1">
              <a:sym typeface="+mn-ea"/>
            </a:endParaRPr>
          </a:p>
          <a:p>
            <a:pPr marL="0" indent="609600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 strike="noStrike" noProof="1" err="1">
                <a:latin typeface="Consolas" panose="020B0609020204030204" pitchFamily="49" charset="0"/>
                <a:sym typeface="+mn-ea"/>
              </a:rPr>
              <a:t>for (inv[1] = 1, i = 2; i &lt;= n; ++i)</a:t>
            </a:r>
            <a:endParaRPr lang="en-US" altLang="zh-CN" sz="2400" strike="noStrike" noProof="1" err="1">
              <a:latin typeface="Consolas" panose="020B0609020204030204" pitchFamily="49" charset="0"/>
              <a:sym typeface="+mn-ea"/>
            </a:endParaRPr>
          </a:p>
          <a:p>
            <a:pPr marL="0" indent="609600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 strike="noStrike" noProof="1" err="1">
                <a:latin typeface="Consolas" panose="020B0609020204030204" pitchFamily="49" charset="0"/>
                <a:sym typeface="+mn-ea"/>
              </a:rPr>
              <a:t>    inv[i] = (p - p / i) * inv[p % i] % p;</a:t>
            </a:r>
            <a:endParaRPr lang="en-US" altLang="zh-CN" sz="2400" strike="noStrike" noProof="1" err="1">
              <a:latin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2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9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838200" y="692785"/>
            <a:ext cx="3789680" cy="68262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线性求逆元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5440"/>
            <a:ext cx="8860790" cy="2486660"/>
          </a:xfrm>
        </p:spPr>
        <p:txBody>
          <a:bodyPr lIns="91440" tIns="45720" rIns="91440" bIns="45720" anchor="t"/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/>
              <a:t>方法二：倒推</a:t>
            </a:r>
            <a:endParaRPr lang="zh-CN" altLang="en-US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/>
              <a:t>先求</a:t>
            </a:r>
            <a:r>
              <a:rPr lang="en-US" altLang="zh-CN"/>
              <a:t>n!</a:t>
            </a:r>
            <a:r>
              <a:rPr lang="zh-CN" altLang="en-US"/>
              <a:t>的逆元</a:t>
            </a:r>
            <a:r>
              <a:rPr lang="en-US" altLang="zh-CN"/>
              <a:t>(exgcd,</a:t>
            </a:r>
            <a:r>
              <a:rPr lang="zh-CN" altLang="en-US"/>
              <a:t>或者后面提到的快速幂</a:t>
            </a:r>
            <a:r>
              <a:rPr lang="en-US" altLang="zh-CN"/>
              <a:t>)</a:t>
            </a:r>
            <a:endParaRPr lang="en-US" altLang="zh-CN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/>
              <a:t>然后利用</a:t>
            </a:r>
            <a:r>
              <a:rPr lang="en-US" altLang="zh-CN"/>
              <a:t>((k-1)!)</a:t>
            </a:r>
            <a:r>
              <a:rPr lang="en-US" altLang="zh-CN" baseline="30000"/>
              <a:t>-1</a:t>
            </a:r>
            <a:r>
              <a:rPr lang="en-US" altLang="zh-CN">
                <a:sym typeface="宋体" panose="02010600030101010101" pitchFamily="2" charset="-122"/>
              </a:rPr>
              <a:t>≡k</a:t>
            </a:r>
            <a:r>
              <a:rPr lang="zh-CN" altLang="en-US" dirty="0" err="1">
                <a:sym typeface="宋体" panose="02010600030101010101" pitchFamily="2" charset="-122"/>
              </a:rPr>
              <a:t>·</a:t>
            </a:r>
            <a:r>
              <a:rPr lang="en-US" altLang="zh-CN">
                <a:sym typeface="宋体" panose="02010600030101010101" pitchFamily="2" charset="-122"/>
              </a:rPr>
              <a:t>(k!)</a:t>
            </a:r>
            <a:r>
              <a:rPr lang="en-US" altLang="zh-CN" baseline="30000">
                <a:sym typeface="宋体" panose="02010600030101010101" pitchFamily="2" charset="-122"/>
              </a:rPr>
              <a:t>-1</a:t>
            </a:r>
            <a:r>
              <a:rPr lang="en-US" altLang="zh-CN">
                <a:sym typeface="宋体" panose="02010600030101010101" pitchFamily="2" charset="-122"/>
              </a:rPr>
              <a:t> (mod p)</a:t>
            </a:r>
            <a:endParaRPr lang="en-US" altLang="zh-CN">
              <a:sym typeface="宋体" panose="02010600030101010101" pitchFamily="2" charset="-122"/>
            </a:endParaRPr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 err="1">
                <a:sym typeface="宋体" panose="02010600030101010101" pitchFamily="2" charset="-122"/>
              </a:rPr>
              <a:t>倒推求出</a:t>
            </a:r>
            <a:r>
              <a:rPr lang="en-US" altLang="zh-CN">
                <a:sym typeface="宋体" panose="02010600030101010101" pitchFamily="2" charset="-122"/>
              </a:rPr>
              <a:t>1!...(n-1)!</a:t>
            </a:r>
            <a:r>
              <a:rPr lang="zh-CN" altLang="en-US" dirty="0" err="1">
                <a:sym typeface="宋体" panose="02010600030101010101" pitchFamily="2" charset="-122"/>
              </a:rPr>
              <a:t>的逆元</a:t>
            </a:r>
            <a:endParaRPr lang="zh-CN" altLang="en-US" dirty="0" err="1">
              <a:sym typeface="宋体" panose="02010600030101010101" pitchFamily="2" charset="-122"/>
            </a:endParaRPr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 err="1">
                <a:sym typeface="宋体" panose="02010600030101010101" pitchFamily="2" charset="-122"/>
              </a:rPr>
              <a:t>再利用</a:t>
            </a:r>
            <a:r>
              <a:rPr lang="en-US" altLang="zh-CN">
                <a:sym typeface="宋体" panose="02010600030101010101" pitchFamily="2" charset="-122"/>
              </a:rPr>
              <a:t>k</a:t>
            </a:r>
            <a:r>
              <a:rPr lang="en-US" altLang="zh-CN" baseline="30000">
                <a:sym typeface="宋体" panose="02010600030101010101" pitchFamily="2" charset="-122"/>
              </a:rPr>
              <a:t>-1</a:t>
            </a:r>
            <a:r>
              <a:rPr lang="en-US" altLang="zh-CN">
                <a:sym typeface="宋体" panose="02010600030101010101" pitchFamily="2" charset="-122"/>
              </a:rPr>
              <a:t>≡(k-1)!</a:t>
            </a:r>
            <a:r>
              <a:rPr lang="zh-CN" altLang="en-US" dirty="0" err="1">
                <a:sym typeface="宋体" panose="02010600030101010101" pitchFamily="2" charset="-122"/>
              </a:rPr>
              <a:t>·</a:t>
            </a:r>
            <a:r>
              <a:rPr lang="en-US" altLang="zh-CN">
                <a:sym typeface="宋体" panose="02010600030101010101" pitchFamily="2" charset="-122"/>
              </a:rPr>
              <a:t>(k!)</a:t>
            </a:r>
            <a:r>
              <a:rPr lang="en-US" altLang="zh-CN" baseline="30000">
                <a:sym typeface="宋体" panose="02010600030101010101" pitchFamily="2" charset="-122"/>
              </a:rPr>
              <a:t>-1</a:t>
            </a:r>
            <a:r>
              <a:rPr lang="en-US" altLang="zh-CN">
                <a:sym typeface="宋体" panose="02010600030101010101" pitchFamily="2" charset="-122"/>
              </a:rPr>
              <a:t> (mod p)</a:t>
            </a:r>
            <a:endParaRPr lang="en-US" altLang="zh-CN">
              <a:sym typeface="宋体" panose="02010600030101010101" pitchFamily="2" charset="-122"/>
            </a:endParaRPr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 err="1">
                <a:sym typeface="宋体" panose="02010600030101010101" pitchFamily="2" charset="-122"/>
              </a:rPr>
              <a:t>就可以求出</a:t>
            </a:r>
            <a:r>
              <a:rPr lang="en-US" altLang="zh-CN">
                <a:sym typeface="宋体" panose="02010600030101010101" pitchFamily="2" charset="-122"/>
              </a:rPr>
              <a:t>1...n</a:t>
            </a:r>
            <a:r>
              <a:rPr lang="zh-CN" altLang="en-US" dirty="0" err="1">
                <a:sym typeface="宋体" panose="02010600030101010101" pitchFamily="2" charset="-122"/>
              </a:rPr>
              <a:t>的逆元了</a:t>
            </a:r>
            <a:endParaRPr lang="zh-CN" altLang="en-US" dirty="0" err="1">
              <a:sym typeface="宋体" panose="02010600030101010101" pitchFamily="2" charset="-122"/>
            </a:endParaRPr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en-US" altLang="zh-CN" baseline="30000">
              <a:sym typeface="宋体" panose="02010600030101010101" pitchFamily="2" charset="-122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线性求逆元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r>
              <a:rPr lang="zh-CN" altLang="en-US"/>
              <a:t>例题：组合数取模</a:t>
            </a:r>
            <a:endParaRPr lang="zh-CN" altLang="en-US"/>
          </a:p>
          <a:p>
            <a:r>
              <a:rPr lang="zh-CN" altLang="en-US"/>
              <a:t>回答</a:t>
            </a:r>
            <a:r>
              <a:rPr lang="en-US" altLang="zh-CN"/>
              <a:t>T</a:t>
            </a:r>
            <a:r>
              <a:rPr lang="zh-CN" altLang="en-US"/>
              <a:t>次询问</a:t>
            </a:r>
            <a:endParaRPr lang="zh-CN" altLang="en-US"/>
          </a:p>
          <a:p>
            <a:r>
              <a:rPr lang="zh-CN" altLang="en-US"/>
              <a:t>每次询问</a:t>
            </a:r>
            <a:r>
              <a:rPr lang="en-US" altLang="zh-CN"/>
              <a:t>C(n, k) mod 998244353(</a:t>
            </a:r>
            <a:r>
              <a:rPr lang="zh-CN" altLang="en-US"/>
              <a:t>一个质数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T≤10</a:t>
            </a:r>
            <a:r>
              <a:rPr lang="en-US" altLang="zh-CN" baseline="30000"/>
              <a:t>5</a:t>
            </a:r>
            <a:r>
              <a:rPr lang="zh-CN" altLang="en-US"/>
              <a:t>，</a:t>
            </a:r>
            <a:r>
              <a:rPr lang="en-US" altLang="zh-CN"/>
              <a:t>0≤k≤n≤10</a:t>
            </a:r>
            <a:r>
              <a:rPr lang="en-US" altLang="zh-CN" baseline="30000"/>
              <a:t>7</a:t>
            </a:r>
            <a:r>
              <a:rPr lang="zh-CN" altLang="en-US"/>
              <a:t>，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分析：</a:t>
            </a:r>
            <a:r>
              <a:rPr lang="en-US" altLang="zh-CN"/>
              <a:t>C(n, k)=n!/(k!(n-k)!)</a:t>
            </a:r>
            <a:endParaRPr lang="en-US" altLang="zh-CN"/>
          </a:p>
          <a:p>
            <a:r>
              <a:rPr lang="zh-CN" altLang="en-US"/>
              <a:t>线性求逆，预处理</a:t>
            </a:r>
            <a:r>
              <a:rPr lang="en-US" altLang="zh-CN"/>
              <a:t>n!</a:t>
            </a:r>
            <a:r>
              <a:rPr lang="zh-CN" altLang="en-US"/>
              <a:t>以及</a:t>
            </a:r>
            <a:r>
              <a:rPr lang="en-US" altLang="zh-CN"/>
              <a:t>n!</a:t>
            </a:r>
            <a:r>
              <a:rPr lang="zh-CN" altLang="en-US"/>
              <a:t>的逆元</a:t>
            </a:r>
            <a:endParaRPr lang="zh-CN" altLang="en-US"/>
          </a:p>
          <a:p>
            <a:r>
              <a:rPr lang="en-US" altLang="zh-CN"/>
              <a:t>O(1)</a:t>
            </a:r>
            <a:r>
              <a:rPr lang="zh-CN" altLang="en-US"/>
              <a:t>回答询问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/>
              <a:t>线性同余方程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700"/>
            <a:ext cx="10422890" cy="3525520"/>
          </a:xfrm>
        </p:spPr>
        <p:txBody>
          <a:bodyPr lIns="91440" tIns="45720" rIns="91440" bIns="45720" anchor="t"/>
          <a:p>
            <a:pPr>
              <a:lnSpc>
                <a:spcPct val="80000"/>
              </a:lnSpc>
            </a:pPr>
            <a:r>
              <a:rPr lang="zh-CN" altLang="en-US" sz="2400"/>
              <a:t>形如</a:t>
            </a:r>
            <a:r>
              <a:rPr lang="en-US" altLang="zh-CN" sz="2400" err="1"/>
              <a:t>ax</a:t>
            </a:r>
            <a:r>
              <a:rPr lang="en-US" altLang="zh-CN" sz="2400" err="1">
                <a:sym typeface="宋体" panose="02010600030101010101" pitchFamily="2" charset="-122"/>
              </a:rPr>
              <a:t>≡c</a:t>
            </a:r>
            <a:r>
              <a:rPr lang="en-US" altLang="zh-CN" sz="2400"/>
              <a:t> (mod b)</a:t>
            </a:r>
            <a:r>
              <a:rPr lang="zh-CN" altLang="en-US" sz="2400"/>
              <a:t>的方程，称为线性同余方程。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等价于</a:t>
            </a:r>
            <a:r>
              <a:rPr lang="en-US" altLang="zh-CN" sz="2400"/>
              <a:t>ax+by=c</a:t>
            </a:r>
            <a:r>
              <a:rPr lang="zh-CN" altLang="en-US" sz="2400"/>
              <a:t>；因此有解条件为</a:t>
            </a:r>
            <a:r>
              <a:rPr lang="en-US" altLang="zh-CN" sz="2400"/>
              <a:t>(a,b)|c</a:t>
            </a:r>
            <a:endParaRPr lang="en-US" altLang="zh-CN" sz="2400"/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r>
              <a:rPr lang="zh-CN" altLang="en-US" sz="2400"/>
              <a:t>若</a:t>
            </a:r>
            <a:r>
              <a:rPr lang="en-US" altLang="zh-CN" sz="2400"/>
              <a:t>(a,b)=1</a:t>
            </a:r>
            <a:r>
              <a:rPr lang="zh-CN" altLang="en-US" sz="2400"/>
              <a:t>，则</a:t>
            </a:r>
            <a:r>
              <a:rPr lang="en-US" altLang="zh-CN" sz="2400"/>
              <a:t>x</a:t>
            </a:r>
            <a:r>
              <a:rPr lang="zh-CN" altLang="en-US" sz="2400"/>
              <a:t>有唯一解</a:t>
            </a:r>
            <a:r>
              <a:rPr lang="en-US" altLang="zh-CN" sz="2400"/>
              <a:t>x</a:t>
            </a:r>
            <a:r>
              <a:rPr lang="en-US" altLang="zh-CN" sz="2400">
                <a:sym typeface="宋体" panose="02010600030101010101" pitchFamily="2" charset="-122"/>
              </a:rPr>
              <a:t>≡</a:t>
            </a:r>
            <a:r>
              <a:rPr lang="en-US" altLang="zh-CN" sz="2400"/>
              <a:t>a</a:t>
            </a:r>
            <a:r>
              <a:rPr lang="en-US" altLang="zh-CN" sz="2400" baseline="30000"/>
              <a:t>-1</a:t>
            </a:r>
            <a:r>
              <a:rPr lang="en-US" altLang="zh-CN" sz="2400"/>
              <a:t>c (mod b)</a:t>
            </a:r>
            <a:r>
              <a:rPr lang="zh-CN" altLang="en-US" sz="2400"/>
              <a:t>。</a:t>
            </a:r>
            <a:endParaRPr lang="zh-CN" altLang="en-US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ym typeface="宋体" panose="02010600030101010101" pitchFamily="2" charset="-122"/>
              </a:rPr>
              <a:t>否则设</a:t>
            </a:r>
            <a:r>
              <a:rPr lang="en-US" altLang="zh-CN" sz="2400">
                <a:sym typeface="宋体" panose="02010600030101010101" pitchFamily="2" charset="-122"/>
              </a:rPr>
              <a:t>(a,b)=d</a:t>
            </a:r>
            <a:r>
              <a:rPr lang="zh-CN" altLang="en-US" sz="2400">
                <a:sym typeface="宋体" panose="02010600030101010101" pitchFamily="2" charset="-122"/>
              </a:rPr>
              <a:t>，</a:t>
            </a:r>
            <a:r>
              <a:rPr lang="en-US" altLang="zh-CN" sz="2400">
                <a:sym typeface="宋体" panose="02010600030101010101" pitchFamily="2" charset="-122"/>
              </a:rPr>
              <a:t>a=a'd, b=b'd, c=c'd</a:t>
            </a: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ym typeface="宋体" panose="02010600030101010101" pitchFamily="2" charset="-122"/>
              </a:rPr>
              <a:t>那么有</a:t>
            </a:r>
            <a:r>
              <a:rPr lang="en-US" altLang="zh-CN" sz="2400">
                <a:sym typeface="宋体" panose="02010600030101010101" pitchFamily="2" charset="-122"/>
              </a:rPr>
              <a:t>a'x+b'y=c'</a:t>
            </a:r>
            <a:r>
              <a:rPr lang="zh-CN" altLang="en-US" sz="2400">
                <a:sym typeface="宋体" panose="02010600030101010101" pitchFamily="2" charset="-122"/>
              </a:rPr>
              <a:t>，即</a:t>
            </a:r>
            <a:r>
              <a:rPr lang="en-US" altLang="zh-CN" sz="2400" err="1">
                <a:sym typeface="宋体" panose="02010600030101010101" pitchFamily="2" charset="-122"/>
              </a:rPr>
              <a:t>a'x≡c</a:t>
            </a:r>
            <a:r>
              <a:rPr lang="en-US" altLang="zh-CN" sz="2400">
                <a:sym typeface="宋体" panose="02010600030101010101" pitchFamily="2" charset="-122"/>
              </a:rPr>
              <a:t>' (mod b')</a:t>
            </a: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err="1">
                <a:sym typeface="宋体" panose="02010600030101010101" pitchFamily="2" charset="-122"/>
              </a:rPr>
              <a:t>这里</a:t>
            </a:r>
            <a:r>
              <a:rPr lang="en-US" altLang="zh-CN" sz="2400">
                <a:sym typeface="宋体" panose="02010600030101010101" pitchFamily="2" charset="-122"/>
              </a:rPr>
              <a:t>(a', b')=1</a:t>
            </a:r>
            <a:r>
              <a:rPr lang="zh-CN" altLang="en-US" sz="2400" dirty="0" err="1">
                <a:sym typeface="宋体" panose="02010600030101010101" pitchFamily="2" charset="-122"/>
              </a:rPr>
              <a:t>，因此有</a:t>
            </a:r>
            <a:r>
              <a:rPr lang="en-US" altLang="zh-CN" sz="2400">
                <a:sym typeface="宋体" panose="02010600030101010101" pitchFamily="2" charset="-122"/>
              </a:rPr>
              <a:t>x≡(a</a:t>
            </a:r>
            <a:r>
              <a:rPr lang="en-US" altLang="zh-CN" sz="2400" dirty="0">
                <a:sym typeface="宋体" panose="02010600030101010101" pitchFamily="2" charset="-122"/>
              </a:rPr>
              <a:t>')</a:t>
            </a:r>
            <a:r>
              <a:rPr lang="en-US" altLang="zh-CN" sz="2400" baseline="30000" dirty="0">
                <a:sym typeface="宋体" panose="02010600030101010101" pitchFamily="2" charset="-122"/>
              </a:rPr>
              <a:t>-1</a:t>
            </a:r>
            <a:r>
              <a:rPr lang="en-US" altLang="zh-CN" sz="2400" dirty="0">
                <a:sym typeface="宋体" panose="02010600030101010101" pitchFamily="2" charset="-122"/>
              </a:rPr>
              <a:t>c'</a:t>
            </a:r>
            <a:r>
              <a:rPr lang="en-US" altLang="zh-CN" sz="2400">
                <a:sym typeface="宋体" panose="02010600030101010101" pitchFamily="2" charset="-122"/>
              </a:rPr>
              <a:t> (mod b')</a:t>
            </a: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err="1">
                <a:sym typeface="宋体" panose="02010600030101010101" pitchFamily="2" charset="-122"/>
              </a:rPr>
              <a:t>综上，任意的线性同余方程总可以判定为无解、或化为</a:t>
            </a:r>
            <a:r>
              <a:rPr lang="en-US" altLang="zh-CN" sz="2400" err="1">
                <a:sym typeface="宋体" panose="02010600030101010101" pitchFamily="2" charset="-122"/>
              </a:rPr>
              <a:t>x≡a</a:t>
            </a:r>
            <a:r>
              <a:rPr lang="en-US" altLang="zh-CN" sz="2400">
                <a:sym typeface="宋体" panose="02010600030101010101" pitchFamily="2" charset="-122"/>
              </a:rPr>
              <a:t> (mod m)</a:t>
            </a:r>
            <a:r>
              <a:rPr lang="zh-CN" altLang="en-US" sz="2400" dirty="0" err="1">
                <a:sym typeface="宋体" panose="02010600030101010101" pitchFamily="2" charset="-122"/>
              </a:rPr>
              <a:t>的形式。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zh-CN" sz="24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线性同余方程组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70" y="1691005"/>
            <a:ext cx="10436225" cy="3852545"/>
          </a:xfrm>
        </p:spPr>
        <p:txBody>
          <a:bodyPr lIns="91440" tIns="45720" rIns="91440" bIns="45720" anchor="t"/>
          <a:p>
            <a:r>
              <a:rPr lang="zh-CN" altLang="en-US" sz="2400"/>
              <a:t>考虑形如</a:t>
            </a:r>
            <a:r>
              <a:rPr lang="en-US" altLang="zh-CN" sz="2400" err="1"/>
              <a:t>x</a:t>
            </a:r>
            <a:r>
              <a:rPr lang="en-US" altLang="zh-CN" sz="2400" err="1">
                <a:sym typeface="宋体" panose="02010600030101010101" pitchFamily="2" charset="-122"/>
              </a:rPr>
              <a:t>≡a</a:t>
            </a:r>
            <a:r>
              <a:rPr lang="en-US" altLang="zh-CN" sz="2400" baseline="-25000" err="1">
                <a:sym typeface="宋体" panose="02010600030101010101" pitchFamily="2" charset="-122"/>
              </a:rPr>
              <a:t>i</a:t>
            </a:r>
            <a:r>
              <a:rPr lang="en-US" altLang="zh-CN" sz="2400">
                <a:sym typeface="宋体" panose="02010600030101010101" pitchFamily="2" charset="-122"/>
              </a:rPr>
              <a:t> (mod m</a:t>
            </a:r>
            <a:r>
              <a:rPr lang="en-US" altLang="zh-CN" sz="2400" baseline="-25000">
                <a:sym typeface="宋体" panose="02010600030101010101" pitchFamily="2" charset="-122"/>
              </a:rPr>
              <a:t>i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r>
              <a:rPr lang="zh-CN" altLang="en-US" sz="2400" dirty="0" err="1">
                <a:sym typeface="宋体" panose="02010600030101010101" pitchFamily="2" charset="-122"/>
              </a:rPr>
              <a:t>的若干方程联立得到的方程组，如：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 lvl="1"/>
            <a:r>
              <a:rPr lang="en-US" altLang="zh-CN" sz="2400">
                <a:sym typeface="宋体" panose="02010600030101010101" pitchFamily="2" charset="-122"/>
              </a:rPr>
              <a:t>x≡2 (mod 3) ............ (1) 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en-US" altLang="zh-CN" sz="2400">
                <a:sym typeface="宋体" panose="02010600030101010101" pitchFamily="2" charset="-122"/>
              </a:rPr>
              <a:t>x≡3 (mod 5) ............ (2)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en-US" altLang="zh-CN" sz="2400">
                <a:sym typeface="宋体" panose="02010600030101010101" pitchFamily="2" charset="-122"/>
              </a:rPr>
              <a:t>x≡5 (mod 7) ............ (3)</a:t>
            </a:r>
            <a:endParaRPr lang="en-US" altLang="zh-CN" sz="2400">
              <a:sym typeface="宋体" panose="02010600030101010101" pitchFamily="2" charset="-122"/>
            </a:endParaRPr>
          </a:p>
          <a:p>
            <a:r>
              <a:rPr lang="zh-CN" altLang="zh-CN" sz="2400" dirty="0" err="1">
                <a:sym typeface="宋体" panose="02010600030101010101" pitchFamily="2" charset="-122"/>
              </a:rPr>
              <a:t>下面是一种可行的解法：</a:t>
            </a:r>
            <a:endParaRPr lang="zh-CN" altLang="zh-CN" sz="2400" dirty="0" err="1">
              <a:sym typeface="宋体" panose="02010600030101010101" pitchFamily="2" charset="-122"/>
            </a:endParaRPr>
          </a:p>
          <a:p>
            <a:pPr lvl="1"/>
            <a:r>
              <a:rPr lang="zh-CN" altLang="en-US" sz="2400" dirty="0" err="1">
                <a:sym typeface="宋体" panose="02010600030101010101" pitchFamily="2" charset="-122"/>
              </a:rPr>
              <a:t>由</a:t>
            </a:r>
            <a:r>
              <a:rPr lang="en-US" altLang="zh-CN" sz="2400">
                <a:sym typeface="宋体" panose="02010600030101010101" pitchFamily="2" charset="-122"/>
              </a:rPr>
              <a:t>(1)</a:t>
            </a:r>
            <a:r>
              <a:rPr lang="zh-CN" altLang="en-US" sz="2400" dirty="0" err="1">
                <a:sym typeface="宋体" panose="02010600030101010101" pitchFamily="2" charset="-122"/>
              </a:rPr>
              <a:t>设</a:t>
            </a:r>
            <a:r>
              <a:rPr lang="en-US" altLang="zh-CN" sz="2400">
                <a:sym typeface="宋体" panose="02010600030101010101" pitchFamily="2" charset="-122"/>
              </a:rPr>
              <a:t>x=3y+2,</a:t>
            </a:r>
            <a:r>
              <a:rPr lang="zh-CN" altLang="en-US" sz="2400" dirty="0" err="1">
                <a:sym typeface="宋体" panose="02010600030101010101" pitchFamily="2" charset="-122"/>
              </a:rPr>
              <a:t>代入</a:t>
            </a:r>
            <a:r>
              <a:rPr lang="en-US" altLang="zh-CN" sz="2400">
                <a:sym typeface="宋体" panose="02010600030101010101" pitchFamily="2" charset="-122"/>
              </a:rPr>
              <a:t>(2)</a:t>
            </a:r>
            <a:r>
              <a:rPr lang="zh-CN" altLang="en-US" sz="2400" dirty="0" err="1">
                <a:sym typeface="宋体" panose="02010600030101010101" pitchFamily="2" charset="-122"/>
              </a:rPr>
              <a:t>得到</a:t>
            </a:r>
            <a:r>
              <a:rPr lang="en-US" altLang="zh-CN" sz="2400">
                <a:sym typeface="宋体" panose="02010600030101010101" pitchFamily="2" charset="-122"/>
              </a:rPr>
              <a:t>3y+2≡3(mod 5),</a:t>
            </a:r>
            <a:r>
              <a:rPr lang="zh-CN" altLang="en-US" sz="2400" dirty="0" err="1">
                <a:sym typeface="宋体" panose="02010600030101010101" pitchFamily="2" charset="-122"/>
              </a:rPr>
              <a:t>解得</a:t>
            </a:r>
            <a:r>
              <a:rPr lang="en-US" altLang="zh-CN" sz="2400">
                <a:sym typeface="宋体" panose="02010600030101010101" pitchFamily="2" charset="-122"/>
              </a:rPr>
              <a:t>y≡2(mod 5)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zh-CN" altLang="en-US" sz="2400" dirty="0" err="1">
                <a:sym typeface="宋体" panose="02010600030101010101" pitchFamily="2" charset="-122"/>
              </a:rPr>
              <a:t>设</a:t>
            </a:r>
            <a:r>
              <a:rPr lang="en-US" altLang="zh-CN" sz="2400">
                <a:sym typeface="宋体" panose="02010600030101010101" pitchFamily="2" charset="-122"/>
              </a:rPr>
              <a:t>y=5z+2,</a:t>
            </a:r>
            <a:r>
              <a:rPr lang="zh-CN" altLang="en-US" sz="2400" dirty="0" err="1">
                <a:sym typeface="宋体" panose="02010600030101010101" pitchFamily="2" charset="-122"/>
              </a:rPr>
              <a:t>代入</a:t>
            </a:r>
            <a:r>
              <a:rPr lang="en-US" altLang="zh-CN" sz="2400">
                <a:sym typeface="宋体" panose="02010600030101010101" pitchFamily="2" charset="-122"/>
              </a:rPr>
              <a:t>(3)</a:t>
            </a:r>
            <a:r>
              <a:rPr lang="zh-CN" altLang="en-US" sz="2400" dirty="0" err="1">
                <a:sym typeface="宋体" panose="02010600030101010101" pitchFamily="2" charset="-122"/>
              </a:rPr>
              <a:t>得到</a:t>
            </a:r>
            <a:r>
              <a:rPr lang="en-US" altLang="zh-CN" sz="2400">
                <a:sym typeface="宋体" panose="02010600030101010101" pitchFamily="2" charset="-122"/>
              </a:rPr>
              <a:t>3(5z+2)+2≡5(mod 7),</a:t>
            </a:r>
            <a:r>
              <a:rPr lang="zh-CN" altLang="en-US" sz="2400" dirty="0" err="1">
                <a:sym typeface="宋体" panose="02010600030101010101" pitchFamily="2" charset="-122"/>
              </a:rPr>
              <a:t>解得</a:t>
            </a:r>
            <a:r>
              <a:rPr lang="en-US" altLang="zh-CN" sz="2400">
                <a:sym typeface="宋体" panose="02010600030101010101" pitchFamily="2" charset="-122"/>
              </a:rPr>
              <a:t>z≡4(mod 7)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zh-CN" altLang="en-US" sz="2400" dirty="0" err="1">
                <a:sym typeface="宋体" panose="02010600030101010101" pitchFamily="2" charset="-122"/>
              </a:rPr>
              <a:t>设</a:t>
            </a:r>
            <a:r>
              <a:rPr lang="en-US" altLang="zh-CN" sz="2400">
                <a:sym typeface="宋体" panose="02010600030101010101" pitchFamily="2" charset="-122"/>
              </a:rPr>
              <a:t>z=7k+4,</a:t>
            </a:r>
            <a:r>
              <a:rPr lang="zh-CN" altLang="en-US" sz="2400" dirty="0" err="1">
                <a:sym typeface="宋体" panose="02010600030101010101" pitchFamily="2" charset="-122"/>
              </a:rPr>
              <a:t>则</a:t>
            </a:r>
            <a:r>
              <a:rPr lang="en-US" altLang="zh-CN" sz="2400">
                <a:sym typeface="宋体" panose="02010600030101010101" pitchFamily="2" charset="-122"/>
              </a:rPr>
              <a:t>x=3(5(7k+4)+2)+2=105k+68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zh-CN" altLang="en-US" sz="2400" dirty="0" err="1">
                <a:sym typeface="宋体" panose="02010600030101010101" pitchFamily="2" charset="-122"/>
              </a:rPr>
              <a:t>因此</a:t>
            </a:r>
            <a:r>
              <a:rPr lang="en-US" altLang="zh-CN" sz="2400">
                <a:sym typeface="宋体" panose="02010600030101010101" pitchFamily="2" charset="-122"/>
              </a:rPr>
              <a:t>x≡68(mod 105)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endParaRPr lang="zh-CN" altLang="en-US" sz="2400" dirty="0" err="1">
              <a:sym typeface="宋体" panose="02010600030101010101" pitchFamily="2" charset="-122"/>
            </a:endParaRPr>
          </a:p>
          <a:p>
            <a:endParaRPr lang="zh-CN" altLang="en-US" sz="2400" dirty="0" err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4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0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7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1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1524000" y="1564005"/>
            <a:ext cx="9144000" cy="1946275"/>
          </a:xfrm>
        </p:spPr>
        <p:txBody>
          <a:bodyPr vert="horz" wrap="square" lIns="91440" tIns="45720" rIns="91440" bIns="45720" anchor="ctr"/>
          <a:p>
            <a:r>
              <a:rPr lang="zh-CN" altLang="en-US" b="1" dirty="0"/>
              <a:t>中国剩余定理</a:t>
            </a:r>
            <a:endParaRPr lang="zh-CN" altLang="en-US" b="1" dirty="0"/>
          </a:p>
        </p:txBody>
      </p:sp>
      <p:sp>
        <p:nvSpPr>
          <p:cNvPr id="34818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sz="quarter" idx="1"/>
          </p:nvPr>
        </p:nvSpPr>
        <p:spPr>
          <a:xfrm>
            <a:off x="671195" y="968375"/>
            <a:ext cx="11132820" cy="1546860"/>
          </a:xfrm>
        </p:spPr>
        <p:txBody>
          <a:bodyPr vert="horz" wrap="square" lIns="91440" tIns="45720" rIns="91440" bIns="45720" anchor="t"/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中国剩余定理是</a:t>
            </a:r>
            <a:r>
              <a:rPr lang="en-US" altLang="zh-CN" dirty="0"/>
              <a:t>数论</a:t>
            </a:r>
            <a:r>
              <a:rPr lang="zh-CN" altLang="zh-CN" dirty="0"/>
              <a:t>中的一个关于一元线性</a:t>
            </a:r>
            <a:r>
              <a:rPr lang="en-US" altLang="zh-CN" dirty="0"/>
              <a:t>同余</a:t>
            </a:r>
            <a:r>
              <a:rPr lang="zh-CN" altLang="zh-CN" dirty="0"/>
              <a:t>方程组的定理，说明了一元线性同余方程组有解的准则以及求解方法。也称为孙子定理，古有</a:t>
            </a:r>
            <a:r>
              <a:rPr lang="en-US" altLang="zh-CN" dirty="0"/>
              <a:t>“</a:t>
            </a:r>
            <a:r>
              <a:rPr lang="zh-CN" altLang="zh-CN" dirty="0"/>
              <a:t>韩信点兵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孙子定理</a:t>
            </a:r>
            <a:r>
              <a:rPr lang="en-US" altLang="zh-CN" dirty="0"/>
              <a:t>”</a:t>
            </a:r>
            <a:r>
              <a:rPr lang="zh-CN" altLang="zh-CN" dirty="0"/>
              <a:t>、求一术（宋 沈括）</a:t>
            </a:r>
            <a:r>
              <a:rPr lang="en-US" altLang="zh-CN" dirty="0"/>
              <a:t>“</a:t>
            </a:r>
            <a:r>
              <a:rPr lang="zh-CN" altLang="zh-CN" dirty="0"/>
              <a:t>鬼谷算</a:t>
            </a:r>
            <a:r>
              <a:rPr lang="en-US" altLang="zh-CN" dirty="0"/>
              <a:t>”</a:t>
            </a:r>
            <a:r>
              <a:rPr lang="zh-CN" altLang="zh-CN" dirty="0"/>
              <a:t>（宋 周密）、</a:t>
            </a:r>
            <a:r>
              <a:rPr lang="en-US" altLang="zh-CN" dirty="0"/>
              <a:t>“</a:t>
            </a:r>
            <a:r>
              <a:rPr lang="zh-CN" altLang="zh-CN" dirty="0"/>
              <a:t>隔墻算</a:t>
            </a:r>
            <a:r>
              <a:rPr lang="en-US" altLang="zh-CN" dirty="0"/>
              <a:t>”</a:t>
            </a:r>
            <a:r>
              <a:rPr lang="zh-CN" altLang="zh-CN" dirty="0"/>
              <a:t>（宋 周密）、</a:t>
            </a:r>
            <a:r>
              <a:rPr lang="en-US" altLang="zh-CN" dirty="0"/>
              <a:t>“</a:t>
            </a:r>
            <a:r>
              <a:rPr lang="zh-CN" altLang="zh-CN" dirty="0"/>
              <a:t>剪管术</a:t>
            </a:r>
            <a:r>
              <a:rPr lang="en-US" altLang="zh-CN" dirty="0"/>
              <a:t>”</a:t>
            </a:r>
            <a:r>
              <a:rPr lang="zh-CN" altLang="zh-CN" dirty="0"/>
              <a:t>（宋 杨辉）、</a:t>
            </a:r>
            <a:r>
              <a:rPr lang="en-US" altLang="zh-CN" dirty="0"/>
              <a:t>“</a:t>
            </a:r>
            <a:r>
              <a:rPr lang="zh-CN" altLang="zh-CN" dirty="0"/>
              <a:t>秦王暗点兵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物不知数</a:t>
            </a:r>
            <a:r>
              <a:rPr lang="en-US" altLang="zh-CN" dirty="0"/>
              <a:t>”</a:t>
            </a:r>
            <a:r>
              <a:rPr lang="zh-CN" altLang="zh-CN" dirty="0"/>
              <a:t>之名。</a:t>
            </a:r>
            <a:endParaRPr lang="zh-CN" altLang="zh-CN" dirty="0"/>
          </a:p>
        </p:txBody>
      </p:sp>
      <p:pic>
        <p:nvPicPr>
          <p:cNvPr id="3584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4056380"/>
            <a:ext cx="4456113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TextBox 6"/>
          <p:cNvSpPr txBox="1"/>
          <p:nvPr/>
        </p:nvSpPr>
        <p:spPr>
          <a:xfrm>
            <a:off x="671195" y="2773680"/>
            <a:ext cx="111328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用现代数学的语言来说明的话，中国剩余定理给出了以下的一元线性同余方程组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sz="quarter" idx="1"/>
          </p:nvPr>
        </p:nvSpPr>
        <p:spPr>
          <a:xfrm>
            <a:off x="671195" y="968375"/>
            <a:ext cx="2136140" cy="1636395"/>
          </a:xfrm>
        </p:spPr>
        <p:txBody>
          <a:bodyPr vert="horz" wrap="square" lIns="91440" tIns="45720" rIns="91440" bIns="45720" anchor="t"/>
          <a:p>
            <a:pPr indent="0">
              <a:lnSpc>
                <a:spcPct val="120000"/>
              </a:lnSpc>
            </a:pPr>
            <a:r>
              <a:rPr altLang="zh-CN" dirty="0"/>
              <a:t>问题</a:t>
            </a:r>
            <a:endParaRPr altLang="zh-CN" dirty="0"/>
          </a:p>
          <a:p>
            <a:pPr indent="0">
              <a:lnSpc>
                <a:spcPct val="120000"/>
              </a:lnSpc>
            </a:pPr>
            <a:r>
              <a:rPr altLang="zh-CN" dirty="0"/>
              <a:t>求解同余方程组</a:t>
            </a:r>
            <a:endParaRPr altLang="zh-CN" dirty="0"/>
          </a:p>
        </p:txBody>
      </p:sp>
      <p:sp>
        <p:nvSpPr>
          <p:cNvPr id="35843" name="TextBox 6"/>
          <p:cNvSpPr txBox="1"/>
          <p:nvPr/>
        </p:nvSpPr>
        <p:spPr>
          <a:xfrm>
            <a:off x="653415" y="2604770"/>
            <a:ext cx="111328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其中m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,…,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k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为两两互质的整数，求x的最小非负整数解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8465" y="855980"/>
            <a:ext cx="2204720" cy="1748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3582670"/>
            <a:ext cx="4979035" cy="279654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6551930" y="3582670"/>
          <a:ext cx="4437380" cy="263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790950" imgH="2247900" progId="Paint.Picture">
                  <p:embed/>
                </p:oleObj>
              </mc:Choice>
              <mc:Fallback>
                <p:oleObj name="" r:id="rId3" imgW="3790950" imgH="2247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1930" y="3582670"/>
                        <a:ext cx="4437380" cy="263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653415" y="-10160"/>
            <a:ext cx="3322320" cy="692150"/>
          </a:xfrm>
        </p:spPr>
        <p:txBody>
          <a:bodyPr vert="horz" anchor="b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中国剩余定理</a:t>
            </a:r>
            <a:endParaRPr kumimoji="0" lang="zh-CN" altLang="en-US" sz="4000" b="1" i="0" u="none" strike="noStrike" kern="1200" cap="small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sz="quarter" idx="1"/>
          </p:nvPr>
        </p:nvSpPr>
        <p:spPr>
          <a:xfrm>
            <a:off x="733425" y="850900"/>
            <a:ext cx="10253345" cy="3408045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利用递归算法：</a:t>
            </a:r>
            <a:endParaRPr lang="zh-CN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设</a:t>
            </a:r>
            <a:r>
              <a:rPr lang="en-US" altLang="zh-CN" dirty="0"/>
              <a:t>d=gcd(a,b)=gcd(b,a%b),</a:t>
            </a:r>
            <a:r>
              <a:rPr lang="zh-CN" altLang="zh-CN" dirty="0"/>
              <a:t>结合欧几里德算法，</a:t>
            </a:r>
            <a:r>
              <a:rPr lang="en-US" altLang="zh-CN" b="1" dirty="0"/>
              <a:t>a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r>
              <a:rPr lang="en-US" altLang="zh-CN" b="1" dirty="0"/>
              <a:t>+b</a:t>
            </a:r>
            <a:r>
              <a:rPr lang="en-US" altLang="zh-CN" b="1" dirty="0">
                <a:solidFill>
                  <a:srgbClr val="C00000"/>
                </a:solidFill>
              </a:rPr>
              <a:t>y</a:t>
            </a:r>
            <a:r>
              <a:rPr lang="en-US" altLang="zh-CN" dirty="0">
                <a:sym typeface="+mn-ea"/>
              </a:rPr>
              <a:t>=gcd(a,b)</a:t>
            </a:r>
            <a:r>
              <a:rPr lang="zh-CN" altLang="zh-CN" dirty="0"/>
              <a:t>转换为另一个方程：</a:t>
            </a:r>
            <a:endParaRPr lang="zh-CN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dirty="0"/>
              <a:t>bx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+(a%b)y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>
                <a:sym typeface="+mn-ea"/>
              </a:rPr>
              <a:t>=gcd(b,a%b)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最终变成</a:t>
            </a:r>
            <a:r>
              <a:rPr lang="en-US" altLang="zh-CN" dirty="0"/>
              <a:t>ax+by</a:t>
            </a:r>
            <a:r>
              <a:rPr lang="en-US" altLang="zh-CN" dirty="0">
                <a:sym typeface="+mn-ea"/>
              </a:rPr>
              <a:t>=gcd(a,b)</a:t>
            </a:r>
            <a:r>
              <a:rPr lang="zh-CN" altLang="zh-CN" dirty="0"/>
              <a:t>会变成</a:t>
            </a:r>
            <a:r>
              <a:rPr lang="en-US" altLang="zh-CN" dirty="0"/>
              <a:t>ax+0*y</a:t>
            </a:r>
            <a:r>
              <a:rPr lang="en-US" altLang="zh-CN" dirty="0">
                <a:sym typeface="+mn-ea"/>
              </a:rPr>
              <a:t>=gcd(a,0)</a:t>
            </a:r>
            <a:r>
              <a:rPr lang="zh-CN" altLang="en-US" dirty="0"/>
              <a:t>，</a:t>
            </a:r>
            <a:r>
              <a:rPr lang="zh-CN" altLang="zh-CN" dirty="0"/>
              <a:t>只要</a:t>
            </a:r>
            <a:r>
              <a:rPr lang="en-US" altLang="zh-CN" dirty="0"/>
              <a:t>x=1,y=0</a:t>
            </a:r>
            <a:r>
              <a:rPr lang="zh-CN" altLang="zh-CN" dirty="0"/>
              <a:t>就可以满足了</a:t>
            </a:r>
            <a:endParaRPr lang="en-US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/>
              <a:t>但</a:t>
            </a:r>
            <a:r>
              <a:rPr lang="en-US" altLang="zh-CN" dirty="0"/>
              <a:t>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, 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zh-CN" dirty="0"/>
              <a:t>就不是原来的解了。</a:t>
            </a:r>
            <a:endParaRPr lang="en-US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/>
              <a:t>由</a:t>
            </a:r>
            <a:r>
              <a:rPr lang="en-US" altLang="zh-CN" dirty="0"/>
              <a:t>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, 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zh-CN" dirty="0"/>
              <a:t>求出</a:t>
            </a:r>
            <a:r>
              <a:rPr lang="en-US" altLang="zh-CN" dirty="0"/>
              <a:t>x ,y.</a:t>
            </a:r>
            <a:r>
              <a:rPr lang="zh-CN" altLang="zh-CN" dirty="0"/>
              <a:t>我们观察</a:t>
            </a:r>
            <a:r>
              <a:rPr lang="en-US" altLang="zh-CN" dirty="0"/>
              <a:t>gcd(b,a%b)=bx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+a%by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dirty="0"/>
              <a:t>gcd(b,a%b)=ax+by</a:t>
            </a:r>
            <a:r>
              <a:rPr lang="zh-CN" altLang="en-US" dirty="0"/>
              <a:t>，</a:t>
            </a:r>
            <a:r>
              <a:rPr lang="en-US" altLang="zh-CN" dirty="0"/>
              <a:t>a%b=a-a/b*b</a:t>
            </a:r>
            <a:endParaRPr lang="en-US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故</a:t>
            </a:r>
            <a:r>
              <a:rPr lang="en-US" altLang="zh-CN" dirty="0"/>
              <a:t>bx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+a%by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=bx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+(a-a/b*b)y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=</a:t>
            </a:r>
            <a:r>
              <a:rPr lang="en-US" altLang="zh-CN" b="1" dirty="0"/>
              <a:t>a</a:t>
            </a:r>
            <a:r>
              <a:rPr lang="en-US" altLang="zh-CN" b="1" dirty="0">
                <a:solidFill>
                  <a:srgbClr val="C00000"/>
                </a:solidFill>
              </a:rPr>
              <a:t>y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'</a:t>
            </a:r>
            <a:r>
              <a:rPr lang="en-US" altLang="zh-CN" b="1" dirty="0"/>
              <a:t>+b</a:t>
            </a:r>
            <a:r>
              <a:rPr lang="en-US" altLang="zh-CN" b="1" dirty="0">
                <a:solidFill>
                  <a:srgbClr val="C00000"/>
                </a:solidFill>
              </a:rPr>
              <a:t>(x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'</a:t>
            </a:r>
            <a:r>
              <a:rPr lang="en-US" altLang="zh-CN" b="1" dirty="0">
                <a:solidFill>
                  <a:srgbClr val="C00000"/>
                </a:solidFill>
              </a:rPr>
              <a:t>-a/b*y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'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得出</a:t>
            </a:r>
            <a:r>
              <a:rPr lang="en-US" altLang="zh-CN" dirty="0"/>
              <a:t> </a:t>
            </a:r>
            <a:r>
              <a:rPr lang="en-US" altLang="zh-CN" b="1" dirty="0"/>
              <a:t>x=y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b="1" dirty="0"/>
              <a:t>，</a:t>
            </a:r>
            <a:r>
              <a:rPr lang="en-US" altLang="zh-CN" b="1" dirty="0"/>
              <a:t>y=x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b="1" dirty="0"/>
              <a:t>-a/b*y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7170" name="Rectangle 5"/>
          <p:cNvSpPr>
            <a:spLocks noGrp="1"/>
          </p:cNvSpPr>
          <p:nvPr>
            <p:ph type="title"/>
          </p:nvPr>
        </p:nvSpPr>
        <p:spPr>
          <a:xfrm>
            <a:off x="733425" y="6033"/>
            <a:ext cx="3917950" cy="69215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000" b="1" i="0" u="none" strike="noStrike" kern="1200" cap="small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欧几里德算法</a:t>
            </a:r>
            <a:endParaRPr kumimoji="0" lang="zh-CN" altLang="zh-CN" sz="3000" b="1" i="0" u="none" strike="noStrike" kern="1200" cap="small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4834890"/>
            <a:ext cx="5586095" cy="1782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8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612775"/>
            <a:ext cx="9954895" cy="4939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930" y="1298575"/>
            <a:ext cx="8538210" cy="364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6" name="TextBox 3"/>
          <p:cNvSpPr txBox="1"/>
          <p:nvPr/>
        </p:nvSpPr>
        <p:spPr>
          <a:xfrm>
            <a:off x="596900" y="525145"/>
            <a:ext cx="108623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539750"/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中国剩余定理说明：假设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整数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 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... , 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两两互质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，则对任意的整数：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 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... , 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，方程组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有解，并且通解可以用如下方式构造得到：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6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5477510"/>
            <a:ext cx="3388995" cy="1294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96900" y="5078730"/>
            <a:ext cx="11563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sym typeface="+mn-ea"/>
              </a:rPr>
              <a:t>中国剩余定理关键是</a:t>
            </a:r>
            <a:r>
              <a:rPr lang="en-US" altLang="zh-CN" sz="2000" dirty="0">
                <a:sym typeface="+mn-ea"/>
              </a:rPr>
              <a:t>ti</a:t>
            </a:r>
            <a:r>
              <a:rPr lang="zh-CN" altLang="zh-CN" sz="2000" dirty="0">
                <a:sym typeface="+mn-ea"/>
              </a:rPr>
              <a:t>的求法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zh-CN" sz="2000" dirty="0">
                <a:sym typeface="+mn-ea"/>
              </a:rPr>
              <a:t>如果理解了扩展欧几里得</a:t>
            </a:r>
            <a:r>
              <a:rPr lang="en-US" altLang="zh-CN" sz="2000" dirty="0">
                <a:sym typeface="+mn-ea"/>
              </a:rPr>
              <a:t> ax+by=d, </a:t>
            </a:r>
            <a:r>
              <a:rPr lang="zh-CN" altLang="zh-CN" sz="2000" dirty="0">
                <a:sym typeface="+mn-ea"/>
              </a:rPr>
              <a:t>就可以想到：</a:t>
            </a:r>
            <a:r>
              <a:rPr lang="en-US" altLang="zh-CN" sz="2000" dirty="0">
                <a:sym typeface="+mn-ea"/>
              </a:rPr>
              <a:t>Mi*x+mi*y=1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5970" y="808990"/>
            <a:ext cx="10845800" cy="459232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有物不知其数，三三数之剩二，五五数之剩三，七七数之剩二。问物几何？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即，一个整数除以三余二，除以五余三，除以七余二，求这个整数。《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孙子算经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》中首次提到了同余方程组问题，以及以上具体问题的解法，因此在中文数学文献中也会将中国剩余定理称为孙子定理。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宋朝数学家秦九韶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于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1247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年《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数书九章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》卷一、二《大衍类》对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物不知数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问题做出了完整系统的解答。明朝数学家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程大位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将解法编成易于上口的《孙子歌诀》：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三人同行七十希，五树梅花廿一支，七子团圆正半月，除百零五使得知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这个歌诀给出了模数为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时候的同余方程的秦九韶解法。意思是：将除以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得到的余数乘以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，将除以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得到的余数乘以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，将除以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得到的余数乘以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，全部加起来后除以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105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，得到的余数就是答案。比如说在以上的物不知数问题里面，使用以上的方法计算就得到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因此按歌诀求出的结果就是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653415" y="-10160"/>
            <a:ext cx="3322320" cy="692150"/>
          </a:xfrm>
        </p:spPr>
        <p:txBody>
          <a:bodyPr vert="horz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small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欧几里德算法</a:t>
            </a:r>
            <a:endParaRPr kumimoji="0" lang="zh-CN" altLang="zh-CN" sz="4000" b="1" i="0" u="none" strike="noStrike" kern="1200" cap="small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43608" y="487680"/>
          <a:ext cx="2310130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60170" imgH="628015" progId="Package">
                  <p:embed/>
                </p:oleObj>
              </mc:Choice>
              <mc:Fallback>
                <p:oleObj name="" r:id="rId1" imgW="1360170" imgH="62801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3608" y="487680"/>
                        <a:ext cx="2310130" cy="108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4045585"/>
            <a:ext cx="8060055" cy="2805430"/>
          </a:xfrm>
          <a:prstGeom prst="rect">
            <a:avLst/>
          </a:prstGeom>
        </p:spPr>
      </p:pic>
      <p:graphicFrame>
        <p:nvGraphicFramePr>
          <p:cNvPr id="8" name="对象 7"/>
          <p:cNvGraphicFramePr/>
          <p:nvPr/>
        </p:nvGraphicFramePr>
        <p:xfrm>
          <a:off x="390525" y="681990"/>
          <a:ext cx="6266180" cy="305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6096000" imgH="2943225" progId="Paint.Picture">
                  <p:embed/>
                </p:oleObj>
              </mc:Choice>
              <mc:Fallback>
                <p:oleObj name="" r:id="rId4" imgW="6096000" imgH="29432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525" y="681990"/>
                        <a:ext cx="6266180" cy="305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4783455" y="3117850"/>
          <a:ext cx="208343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485900" imgH="1047750" progId="Paint.Picture">
                  <p:embed/>
                </p:oleObj>
              </mc:Choice>
              <mc:Fallback>
                <p:oleObj name="" r:id="rId6" imgW="1485900" imgH="10477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3455" y="3117850"/>
                        <a:ext cx="2083435" cy="161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中国剩余定理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r>
              <a:rPr lang="zh-CN" altLang="en-US"/>
              <a:t>例题：组合数取模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回答</a:t>
            </a:r>
            <a:r>
              <a:rPr lang="en-US" altLang="zh-CN"/>
              <a:t>T</a:t>
            </a:r>
            <a:r>
              <a:rPr lang="zh-CN" altLang="en-US"/>
              <a:t>次询问，</a:t>
            </a:r>
            <a:endParaRPr lang="zh-CN" altLang="en-US"/>
          </a:p>
          <a:p>
            <a:r>
              <a:rPr lang="zh-CN" altLang="en-US"/>
              <a:t>每次询问</a:t>
            </a:r>
            <a:r>
              <a:rPr lang="en-US" altLang="zh-CN"/>
              <a:t>C(n, k) mod 1029471131</a:t>
            </a:r>
            <a:endParaRPr lang="en-US" altLang="zh-CN"/>
          </a:p>
          <a:p>
            <a:r>
              <a:rPr lang="en-US" altLang="zh-CN">
                <a:sym typeface="宋体" panose="02010600030101010101" pitchFamily="2" charset="-122"/>
              </a:rPr>
              <a:t>1029471131 = 13*317*249811</a:t>
            </a:r>
            <a:endParaRPr lang="en-US" altLang="zh-CN">
              <a:sym typeface="宋体" panose="02010600030101010101" pitchFamily="2" charset="-122"/>
            </a:endParaRPr>
          </a:p>
          <a:p>
            <a:r>
              <a:rPr lang="en-US" altLang="zh-CN">
                <a:sym typeface="宋体" panose="02010600030101010101" pitchFamily="2" charset="-122"/>
              </a:rPr>
              <a:t>T≤10</a:t>
            </a:r>
            <a:r>
              <a:rPr lang="en-US" altLang="zh-CN" baseline="30000">
                <a:sym typeface="宋体" panose="02010600030101010101" pitchFamily="2" charset="-122"/>
              </a:rPr>
              <a:t>5</a:t>
            </a:r>
            <a:r>
              <a:rPr lang="en-US" altLang="zh-CN">
                <a:sym typeface="宋体" panose="02010600030101010101" pitchFamily="2" charset="-122"/>
              </a:rPr>
              <a:t>, 0≤k≤n≤10</a:t>
            </a:r>
            <a:r>
              <a:rPr lang="en-US" altLang="zh-CN" baseline="30000">
                <a:sym typeface="宋体" panose="02010600030101010101" pitchFamily="2" charset="-122"/>
              </a:rPr>
              <a:t>18</a:t>
            </a:r>
            <a:endParaRPr lang="en-US" altLang="zh-CN" baseline="30000">
              <a:sym typeface="宋体" panose="02010600030101010101" pitchFamily="2" charset="-122"/>
            </a:endParaRPr>
          </a:p>
          <a:p>
            <a:endParaRPr lang="en-US" altLang="zh-CN" baseline="30000">
              <a:sym typeface="宋体" panose="02010600030101010101" pitchFamily="2" charset="-122"/>
            </a:endParaRPr>
          </a:p>
          <a:p>
            <a:r>
              <a:rPr lang="zh-CN" altLang="zh-CN">
                <a:sym typeface="宋体" panose="02010600030101010101" pitchFamily="2" charset="-122"/>
              </a:rPr>
              <a:t>分析：分别将</a:t>
            </a:r>
            <a:r>
              <a:rPr lang="en-US" altLang="zh-CN">
                <a:sym typeface="宋体" panose="02010600030101010101" pitchFamily="2" charset="-122"/>
              </a:rPr>
              <a:t>C(n, k)</a:t>
            </a:r>
            <a:r>
              <a:rPr lang="zh-CN" altLang="en-US">
                <a:sym typeface="宋体" panose="02010600030101010101" pitchFamily="2" charset="-122"/>
              </a:rPr>
              <a:t>对</a:t>
            </a:r>
            <a:r>
              <a:rPr lang="en-US" altLang="zh-CN">
                <a:sym typeface="宋体" panose="02010600030101010101" pitchFamily="2" charset="-122"/>
              </a:rPr>
              <a:t>13, 317, 249811</a:t>
            </a:r>
            <a:r>
              <a:rPr lang="zh-CN" altLang="en-US">
                <a:sym typeface="宋体" panose="02010600030101010101" pitchFamily="2" charset="-122"/>
              </a:rPr>
              <a:t>取模，再用中国剩余定理合并。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>
                <a:sym typeface="宋体" panose="02010600030101010101" pitchFamily="2" charset="-122"/>
              </a:rPr>
              <a:t>如何求</a:t>
            </a:r>
            <a:r>
              <a:rPr lang="en-US" altLang="zh-CN">
                <a:sym typeface="宋体" panose="02010600030101010101" pitchFamily="2" charset="-122"/>
              </a:rPr>
              <a:t>C(n, k)mod p</a:t>
            </a:r>
            <a:r>
              <a:rPr lang="zh-CN" altLang="en-US">
                <a:sym typeface="宋体" panose="02010600030101010101" pitchFamily="2" charset="-122"/>
              </a:rPr>
              <a:t>，其中</a:t>
            </a:r>
            <a:r>
              <a:rPr lang="en-US" altLang="zh-CN">
                <a:sym typeface="宋体" panose="02010600030101010101" pitchFamily="2" charset="-122"/>
              </a:rPr>
              <a:t>p</a:t>
            </a:r>
            <a:r>
              <a:rPr lang="zh-CN" altLang="en-US">
                <a:sym typeface="宋体" panose="02010600030101010101" pitchFamily="2" charset="-122"/>
              </a:rPr>
              <a:t>为较小的质数？</a:t>
            </a:r>
            <a:endParaRPr lang="zh-CN" altLang="en-US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中国剩余定理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9950450" cy="3018790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/>
              <a:t>*</a:t>
            </a:r>
            <a:r>
              <a:rPr lang="en-US" altLang="zh-CN" sz="2400" u="sng"/>
              <a:t>Lucas</a:t>
            </a:r>
            <a:r>
              <a:rPr lang="zh-CN" altLang="en-US" sz="2400" u="sng"/>
              <a:t>定理：设</a:t>
            </a:r>
            <a:r>
              <a:rPr lang="en-US" altLang="zh-CN" sz="2400" u="sng"/>
              <a:t>p</a:t>
            </a:r>
            <a:r>
              <a:rPr lang="zh-CN" altLang="en-US" sz="2400" u="sng"/>
              <a:t>为质数，则</a:t>
            </a:r>
            <a:endParaRPr lang="zh-CN" altLang="en-US" sz="2400" u="sng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 u="sng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递归使用</a:t>
            </a:r>
            <a:r>
              <a:rPr lang="en-US" altLang="zh-CN" sz="2400"/>
              <a:t>Lucas</a:t>
            </a:r>
            <a:r>
              <a:rPr lang="zh-CN" altLang="en-US" sz="2400"/>
              <a:t>定理，把</a:t>
            </a:r>
            <a:r>
              <a:rPr lang="en-US" altLang="zh-CN" sz="2400"/>
              <a:t>C(n,k)</a:t>
            </a:r>
            <a:r>
              <a:rPr lang="zh-CN" altLang="en-US" sz="2400"/>
              <a:t>中的</a:t>
            </a:r>
            <a:r>
              <a:rPr lang="en-US" altLang="zh-CN" sz="2400"/>
              <a:t>n,k</a:t>
            </a:r>
            <a:r>
              <a:rPr lang="zh-CN" altLang="en-US" sz="2400"/>
              <a:t>缩小到</a:t>
            </a:r>
            <a:r>
              <a:rPr lang="en-US" altLang="zh-CN" sz="2400"/>
              <a:t>&lt;p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注意特判</a:t>
            </a:r>
            <a:r>
              <a:rPr lang="en-US" altLang="zh-CN" sz="2400"/>
              <a:t>n&lt;k</a:t>
            </a:r>
            <a:r>
              <a:rPr lang="zh-CN" altLang="en-US" sz="2400"/>
              <a:t>时</a:t>
            </a:r>
            <a:r>
              <a:rPr lang="en-US" altLang="zh-CN" sz="2400"/>
              <a:t>C(n,k)=0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使用</a:t>
            </a:r>
            <a:r>
              <a:rPr lang="en-US" altLang="zh-CN" sz="2400">
                <a:sym typeface="宋体" panose="02010600030101010101" pitchFamily="2" charset="-122"/>
              </a:rPr>
              <a:t>C(n,k)=n!/(k!(n-k)!)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预处理阶乘、逆元即可</a:t>
            </a:r>
            <a:endParaRPr lang="zh-CN" altLang="en-US" sz="2400">
              <a:sym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5538" y="2249488"/>
          <a:ext cx="48625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05000" imgH="254000" progId="Equation.KSEE3">
                  <p:embed/>
                </p:oleObj>
              </mc:Choice>
              <mc:Fallback>
                <p:oleObj name="" r:id="rId1" imgW="19050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65538" y="2249488"/>
                        <a:ext cx="48625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sz="quarter" idx="1"/>
          </p:nvPr>
        </p:nvSpPr>
        <p:spPr>
          <a:xfrm>
            <a:off x="671195" y="968375"/>
            <a:ext cx="2136140" cy="1636395"/>
          </a:xfrm>
        </p:spPr>
        <p:txBody>
          <a:bodyPr vert="horz" wrap="square" lIns="91440" tIns="45720" rIns="91440" bIns="45720" anchor="t"/>
          <a:p>
            <a:pPr indent="0">
              <a:lnSpc>
                <a:spcPct val="120000"/>
              </a:lnSpc>
            </a:pPr>
            <a:r>
              <a:rPr altLang="zh-CN" dirty="0"/>
              <a:t>问题</a:t>
            </a:r>
            <a:endParaRPr altLang="zh-CN" dirty="0"/>
          </a:p>
          <a:p>
            <a:pPr indent="0">
              <a:lnSpc>
                <a:spcPct val="120000"/>
              </a:lnSpc>
            </a:pPr>
            <a:r>
              <a:rPr altLang="zh-CN" dirty="0"/>
              <a:t>求解同余方程组</a:t>
            </a:r>
            <a:endParaRPr altLang="zh-CN" dirty="0"/>
          </a:p>
        </p:txBody>
      </p:sp>
      <p:sp>
        <p:nvSpPr>
          <p:cNvPr id="35843" name="TextBox 6"/>
          <p:cNvSpPr txBox="1"/>
          <p:nvPr/>
        </p:nvSpPr>
        <p:spPr>
          <a:xfrm>
            <a:off x="653415" y="2604770"/>
            <a:ext cx="52508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其中m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,…,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k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不一定两两互质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求x的最小非负整数解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8465" y="855980"/>
            <a:ext cx="2204720" cy="1748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653415" y="-10160"/>
            <a:ext cx="4007485" cy="692150"/>
          </a:xfrm>
        </p:spPr>
        <p:txBody>
          <a:bodyPr vert="horz" anchor="b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扩展中国剩余定理</a:t>
            </a:r>
            <a:endParaRPr kumimoji="0" lang="zh-CN" altLang="en-US" sz="4000" b="1" i="0" u="none" strike="noStrike" kern="1200" cap="small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776595" y="788670"/>
          <a:ext cx="6186170" cy="528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6181725" imgH="5276850" progId="Paint.Picture">
                  <p:embed/>
                </p:oleObj>
              </mc:Choice>
              <mc:Fallback>
                <p:oleObj name="" r:id="rId2" imgW="6181725" imgH="52768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6595" y="788670"/>
                        <a:ext cx="6186170" cy="528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653415" y="-10160"/>
            <a:ext cx="4007485" cy="692150"/>
          </a:xfrm>
        </p:spPr>
        <p:txBody>
          <a:bodyPr vert="horz" anchor="b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扩展中国剩余定理</a:t>
            </a:r>
            <a:endParaRPr kumimoji="0" lang="zh-CN" altLang="en-US" sz="4000" b="1" i="0" u="none" strike="noStrike" kern="1200" cap="small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783590" y="788035"/>
          <a:ext cx="6186170" cy="528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181725" imgH="5276850" progId="Paint.Picture">
                  <p:embed/>
                </p:oleObj>
              </mc:Choice>
              <mc:Fallback>
                <p:oleObj name="" r:id="rId1" imgW="6181725" imgH="52768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3590" y="788035"/>
                        <a:ext cx="6186170" cy="528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7159625" y="234950"/>
          <a:ext cx="3654425" cy="649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362325" imgH="5972175" progId="Paint.Picture">
                  <p:embed/>
                </p:oleObj>
              </mc:Choice>
              <mc:Fallback>
                <p:oleObj name="" r:id="rId3" imgW="3362325" imgH="59721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59625" y="234950"/>
                        <a:ext cx="3654425" cy="649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3"/>
          <p:cNvSpPr txBox="1"/>
          <p:nvPr/>
        </p:nvSpPr>
        <p:spPr>
          <a:xfrm>
            <a:off x="755015" y="467360"/>
            <a:ext cx="44348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扩展欧几里德的代码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1237615"/>
            <a:ext cx="9089390" cy="2900045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838200" y="299720"/>
            <a:ext cx="2633345" cy="919480"/>
          </a:xfrm>
        </p:spPr>
        <p:txBody>
          <a:bodyPr lIns="91440" tIns="45720" rIns="91440" bIns="45720" anchor="ctr"/>
          <a:p>
            <a:r>
              <a:rPr lang="zh-CN" altLang="en-US" b="1"/>
              <a:t>裴蜀定理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215"/>
            <a:ext cx="10515600" cy="2473960"/>
          </a:xfrm>
        </p:spPr>
        <p:txBody>
          <a:bodyPr lIns="91440" tIns="45720" rIns="91440" bIns="45720" anchor="t"/>
          <a:p>
            <a:pPr indent="0"/>
            <a:r>
              <a:rPr lang="zh-CN" altLang="en-US" sz="2400"/>
              <a:t>裴蜀定理：</a:t>
            </a:r>
            <a:endParaRPr lang="zh-CN" altLang="en-US" sz="2400"/>
          </a:p>
          <a:p>
            <a:pPr marL="0" lvl="1"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/>
              <a:t>设</a:t>
            </a:r>
            <a:r>
              <a:rPr lang="en-US" altLang="zh-CN" sz="2400" u="sng"/>
              <a:t>(a,b)=d</a:t>
            </a:r>
            <a:r>
              <a:rPr lang="zh-CN" altLang="en-US" sz="2400"/>
              <a:t>，则对任意整数</a:t>
            </a:r>
            <a:r>
              <a:rPr lang="en-US" altLang="zh-CN" sz="2400"/>
              <a:t>x,y</a:t>
            </a:r>
            <a:r>
              <a:rPr lang="zh-CN" altLang="en-US" sz="2400"/>
              <a:t>，有</a:t>
            </a:r>
            <a:r>
              <a:rPr lang="en-US" altLang="zh-CN" sz="2400" u="sng"/>
              <a:t>d|ax+by</a:t>
            </a:r>
            <a:r>
              <a:rPr lang="zh-CN" altLang="en-US" sz="2400" u="sng"/>
              <a:t>成立</a:t>
            </a:r>
            <a:r>
              <a:rPr lang="zh-CN" altLang="en-US" sz="2400"/>
              <a:t>；</a:t>
            </a:r>
            <a:endParaRPr lang="zh-CN" altLang="en-US" sz="2400"/>
          </a:p>
          <a:p>
            <a:pPr lvl="1"/>
            <a:r>
              <a:rPr lang="zh-CN" altLang="en-US" sz="2400"/>
              <a:t>特别地，</a:t>
            </a:r>
            <a:r>
              <a:rPr lang="zh-CN" altLang="en-US" sz="2400" u="sng"/>
              <a:t>一定存在</a:t>
            </a:r>
            <a:r>
              <a:rPr lang="en-US" altLang="zh-CN" sz="2400" u="sng"/>
              <a:t>x,y</a:t>
            </a:r>
            <a:r>
              <a:rPr lang="zh-CN" altLang="en-US" sz="2400" u="sng"/>
              <a:t>满足</a:t>
            </a:r>
            <a:r>
              <a:rPr lang="en-US" altLang="zh-CN" sz="2400" u="sng"/>
              <a:t>ax+by=d</a:t>
            </a:r>
            <a:endParaRPr lang="en-US" altLang="zh-CN" sz="2400" u="sng"/>
          </a:p>
          <a:p>
            <a:r>
              <a:rPr lang="zh-CN" altLang="en-US" sz="2400"/>
              <a:t>等价的表述：不定方程</a:t>
            </a:r>
            <a:r>
              <a:rPr lang="en-US" altLang="zh-CN" sz="2400"/>
              <a:t>ax+by=c(a,b,c</a:t>
            </a:r>
            <a:r>
              <a:rPr lang="zh-CN" altLang="en-US" sz="2400"/>
              <a:t>为整数</a:t>
            </a:r>
            <a:r>
              <a:rPr lang="en-US" altLang="zh-CN" sz="2400"/>
              <a:t>)</a:t>
            </a:r>
            <a:r>
              <a:rPr lang="zh-CN" altLang="en-US" sz="2400"/>
              <a:t>有整数解的充要条件为</a:t>
            </a:r>
            <a:r>
              <a:rPr lang="en-US" altLang="zh-CN" sz="2400"/>
              <a:t>(a,b)|c</a:t>
            </a:r>
            <a:endParaRPr lang="en-US" altLang="zh-CN" sz="2400"/>
          </a:p>
          <a:p>
            <a:r>
              <a:rPr lang="zh-CN" altLang="en-US" sz="2400"/>
              <a:t>推论：</a:t>
            </a:r>
            <a:r>
              <a:rPr lang="en-US" altLang="zh-CN" sz="2400"/>
              <a:t>a,b</a:t>
            </a:r>
            <a:r>
              <a:rPr lang="zh-CN" altLang="en-US" sz="2400"/>
              <a:t>互质等价于</a:t>
            </a:r>
            <a:r>
              <a:rPr lang="en-US" altLang="zh-CN" sz="2400"/>
              <a:t>ax+by=1</a:t>
            </a:r>
            <a:r>
              <a:rPr lang="zh-CN" altLang="en-US" sz="2400"/>
              <a:t>有整数解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812165" y="285750"/>
            <a:ext cx="4366260" cy="68262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扩展欧几里德算法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812165" y="1191260"/>
            <a:ext cx="10454005" cy="4851400"/>
          </a:xfrm>
        </p:spPr>
        <p:txBody>
          <a:bodyPr lIns="91440" tIns="45720" rIns="91440" bIns="45720" anchor="t"/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不定方程 ax+by=c 的整数通解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通过扩展欧几里得算法得到 ax+by=gcd(a,b)的一组整数解后如何得到不定方程 ax+by=c 的整数通解呢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令 d = gcd(a,b) 只有 d | c 时这个方程才存在整数解 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我们可以通过扩展欧几里得算法求得方程 ax + by = d 的一组整数解 x0, y0   方程两边同时乘上 c/d  就可以得到方程 ax+by=c 的一组整数解x = x0*c/d, y =y0 *c/d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现在我们知道了ax + by = c 的一组整数解  又怎样得到他的所有整数解呢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设 x+x',y+y'为下一组整数解  即 a*(x+x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) + b*(y+y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) = c</a:t>
            </a:r>
            <a:r>
              <a:rPr lang="en-US" altLang="zh-CN" sz="2000">
                <a:latin typeface="Consolas" panose="020B0609020204030204" pitchFamily="49" charset="0"/>
              </a:rPr>
              <a:t>,</a:t>
            </a:r>
            <a:r>
              <a:rPr lang="zh-CN" altLang="en-US" sz="2000">
                <a:latin typeface="Consolas" panose="020B0609020204030204" pitchFamily="49" charset="0"/>
              </a:rPr>
              <a:t>那么必须满足 ax'+by'=0 且 x'是满足的最小的正整数 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ax'+by'=0  --&gt; 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=-((a/d)/(b/d))x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即 x' 的最小正整数解为 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=b/d, 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=-a/d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那么原不定方程的通解为 {(x+b/d*k , y-a/d*k)  |k in Z}</a:t>
            </a:r>
            <a:endParaRPr lang="zh-CN" altLang="en-US" sz="20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2"/>
          <p:cNvSpPr txBox="1"/>
          <p:nvPr/>
        </p:nvSpPr>
        <p:spPr>
          <a:xfrm>
            <a:off x="494030" y="758825"/>
            <a:ext cx="1075563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推论 ：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设a,b,c为任意整数，g=gcd(a,b),方程ax+by=g的一组解是（x0,y0）,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则当c是g的倍数时ax+by=c的一组解是（x0c/g,y0c/g）;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当c不是g的倍数时无整数解。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例 1. gcd(6,15)=3,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6x+15y=9.求x,y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6*(-2)+15*1=3,   两边同乘3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 6*</a:t>
            </a:r>
            <a:r>
              <a:rPr lang="en-US" altLang="zh-CN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-6</a:t>
            </a:r>
            <a:r>
              <a:rPr lang="en-US" altLang="zh-CN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+15*3=9 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 x=-6，y=3。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l"/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  <a:sym typeface="+mn-ea"/>
              </a:rPr>
              <a:t>    </a:t>
            </a: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  <a:cs typeface="+mn-ea"/>
              </a:rPr>
              <a:t>2. 6x+15y=8，两边同除3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  <a:cs typeface="+mn-ea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 2x+5</a:t>
            </a:r>
            <a:r>
              <a:rPr lang="en-US" altLang="zh-CN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y</a:t>
            </a: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=8/3，左边是整数，右边不是整数，所以无解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32770" name="AutoShape 3"/>
          <p:cNvSpPr/>
          <p:nvPr/>
        </p:nvSpPr>
        <p:spPr>
          <a:xfrm flipV="1">
            <a:off x="1075690" y="3843655"/>
            <a:ext cx="521970" cy="171450"/>
          </a:xfrm>
          <a:prstGeom prst="rightArrow">
            <a:avLst>
              <a:gd name="adj1" fmla="val 50000"/>
              <a:gd name="adj2" fmla="val 1040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AutoShape 4"/>
          <p:cNvSpPr/>
          <p:nvPr/>
        </p:nvSpPr>
        <p:spPr>
          <a:xfrm flipV="1">
            <a:off x="1075690" y="4251960"/>
            <a:ext cx="522605" cy="170180"/>
          </a:xfrm>
          <a:prstGeom prst="rightArrow">
            <a:avLst>
              <a:gd name="adj1" fmla="val 50000"/>
              <a:gd name="adj2" fmla="val 10506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AutoShape 5"/>
          <p:cNvSpPr/>
          <p:nvPr/>
        </p:nvSpPr>
        <p:spPr>
          <a:xfrm>
            <a:off x="1075690" y="4913630"/>
            <a:ext cx="521970" cy="174625"/>
          </a:xfrm>
          <a:prstGeom prst="rightArrow">
            <a:avLst>
              <a:gd name="adj1" fmla="val 50000"/>
              <a:gd name="adj2" fmla="val 9425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lu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4200" cy="82613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扩展欧几里德算法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 lIns="91440" tIns="45720" rIns="91440" bIns="45720" anchor="t"/>
          <a:p>
            <a:r>
              <a:rPr lang="zh-CN" altLang="en-US" sz="2400">
                <a:latin typeface="Consolas" panose="020B0609020204030204" pitchFamily="49" charset="0"/>
              </a:rPr>
              <a:t>例题：线性组合</a:t>
            </a:r>
            <a:endParaRPr lang="zh-CN" altLang="en-US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给定整数</a:t>
            </a:r>
            <a:r>
              <a:rPr lang="en-US" altLang="zh-CN" sz="2400">
                <a:latin typeface="Consolas" panose="020B0609020204030204" pitchFamily="49" charset="0"/>
              </a:rPr>
              <a:t>{x</a:t>
            </a:r>
            <a:r>
              <a:rPr lang="en-US" altLang="zh-CN" sz="2400" baseline="-25000">
                <a:latin typeface="Consolas" panose="020B0609020204030204" pitchFamily="49" charset="0"/>
              </a:rPr>
              <a:t>1</a:t>
            </a:r>
            <a:r>
              <a:rPr lang="en-US" altLang="zh-CN" sz="2400">
                <a:latin typeface="Consolas" panose="020B0609020204030204" pitchFamily="49" charset="0"/>
              </a:rPr>
              <a:t>, x</a:t>
            </a:r>
            <a:r>
              <a:rPr lang="en-US" altLang="zh-CN" sz="2400" baseline="-25000">
                <a:latin typeface="Consolas" panose="020B0609020204030204" pitchFamily="49" charset="0"/>
              </a:rPr>
              <a:t>2</a:t>
            </a:r>
            <a:r>
              <a:rPr lang="en-US" altLang="zh-CN" sz="2400">
                <a:latin typeface="Consolas" panose="020B0609020204030204" pitchFamily="49" charset="0"/>
              </a:rPr>
              <a:t>, x</a:t>
            </a:r>
            <a:r>
              <a:rPr lang="en-US" altLang="zh-CN" sz="2400" baseline="-25000">
                <a:latin typeface="Consolas" panose="020B0609020204030204" pitchFamily="49" charset="0"/>
              </a:rPr>
              <a:t>3</a:t>
            </a:r>
            <a:r>
              <a:rPr lang="en-US" altLang="zh-CN" sz="2400">
                <a:latin typeface="Consolas" panose="020B0609020204030204" pitchFamily="49" charset="0"/>
              </a:rPr>
              <a:t>, ..., x</a:t>
            </a:r>
            <a:r>
              <a:rPr lang="en-US" altLang="zh-CN" sz="2400" baseline="-25000">
                <a:latin typeface="Consolas" panose="020B0609020204030204" pitchFamily="49" charset="0"/>
              </a:rPr>
              <a:t>n</a:t>
            </a:r>
            <a:r>
              <a:rPr lang="en-US" altLang="zh-CN" sz="2400">
                <a:latin typeface="Consolas" panose="020B0609020204030204" pitchFamily="49" charset="0"/>
              </a:rPr>
              <a:t>}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k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求任意一组整数</a:t>
            </a:r>
            <a:r>
              <a:rPr lang="en-US" altLang="zh-CN" sz="2400">
                <a:latin typeface="Consolas" panose="020B0609020204030204" pitchFamily="49" charset="0"/>
              </a:rPr>
              <a:t>{a</a:t>
            </a:r>
            <a:r>
              <a:rPr lang="en-US" altLang="zh-CN" sz="2400" baseline="-25000">
                <a:latin typeface="Consolas" panose="020B0609020204030204" pitchFamily="49" charset="0"/>
              </a:rPr>
              <a:t>1</a:t>
            </a:r>
            <a:r>
              <a:rPr lang="en-US" altLang="zh-CN" sz="2400">
                <a:latin typeface="Consolas" panose="020B0609020204030204" pitchFamily="49" charset="0"/>
              </a:rPr>
              <a:t>, a</a:t>
            </a:r>
            <a:r>
              <a:rPr lang="en-US" altLang="zh-CN" sz="2400" baseline="-25000">
                <a:latin typeface="Consolas" panose="020B0609020204030204" pitchFamily="49" charset="0"/>
              </a:rPr>
              <a:t>2</a:t>
            </a:r>
            <a:r>
              <a:rPr lang="en-US" altLang="zh-CN" sz="2400">
                <a:latin typeface="Consolas" panose="020B0609020204030204" pitchFamily="49" charset="0"/>
              </a:rPr>
              <a:t>, a</a:t>
            </a:r>
            <a:r>
              <a:rPr lang="en-US" altLang="zh-CN" sz="2400" baseline="-25000">
                <a:latin typeface="Consolas" panose="020B0609020204030204" pitchFamily="49" charset="0"/>
              </a:rPr>
              <a:t>3</a:t>
            </a:r>
            <a:r>
              <a:rPr lang="en-US" altLang="zh-CN" sz="2400">
                <a:latin typeface="Consolas" panose="020B0609020204030204" pitchFamily="49" charset="0"/>
              </a:rPr>
              <a:t>, ..., a</a:t>
            </a:r>
            <a:r>
              <a:rPr lang="en-US" altLang="zh-CN" sz="2400" baseline="-25000">
                <a:latin typeface="Consolas" panose="020B0609020204030204" pitchFamily="49" charset="0"/>
              </a:rPr>
              <a:t>n</a:t>
            </a:r>
            <a:r>
              <a:rPr lang="en-US" altLang="zh-CN" sz="2400">
                <a:latin typeface="Consolas" panose="020B0609020204030204" pitchFamily="49" charset="0"/>
              </a:rPr>
              <a:t>}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满足</a:t>
            </a:r>
            <a:r>
              <a:rPr lang="en-US" altLang="zh-CN" sz="2400">
                <a:latin typeface="Consolas" panose="020B0609020204030204" pitchFamily="49" charset="0"/>
              </a:rPr>
              <a:t>a</a:t>
            </a:r>
            <a:r>
              <a:rPr lang="en-US" altLang="zh-CN" sz="2400" baseline="-25000">
                <a:latin typeface="Consolas" panose="020B0609020204030204" pitchFamily="49" charset="0"/>
              </a:rPr>
              <a:t>1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en-US" altLang="zh-CN" sz="2400" baseline="-25000">
                <a:latin typeface="Consolas" panose="020B0609020204030204" pitchFamily="49" charset="0"/>
              </a:rPr>
              <a:t>1</a:t>
            </a:r>
            <a:r>
              <a:rPr lang="en-US" altLang="zh-CN" sz="2400">
                <a:latin typeface="Consolas" panose="020B0609020204030204" pitchFamily="49" charset="0"/>
              </a:rPr>
              <a:t>+a</a:t>
            </a:r>
            <a:r>
              <a:rPr lang="en-US" altLang="zh-CN" sz="2400" baseline="-25000">
                <a:latin typeface="Consolas" panose="020B0609020204030204" pitchFamily="49" charset="0"/>
              </a:rPr>
              <a:t>2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en-US" altLang="zh-CN" sz="2400" baseline="-25000">
                <a:latin typeface="Consolas" panose="020B0609020204030204" pitchFamily="49" charset="0"/>
              </a:rPr>
              <a:t>2</a:t>
            </a:r>
            <a:r>
              <a:rPr lang="en-US" altLang="zh-CN" sz="2400">
                <a:latin typeface="Consolas" panose="020B0609020204030204" pitchFamily="49" charset="0"/>
              </a:rPr>
              <a:t>+a</a:t>
            </a:r>
            <a:r>
              <a:rPr lang="en-US" altLang="zh-CN" sz="2400" baseline="-25000">
                <a:latin typeface="Consolas" panose="020B0609020204030204" pitchFamily="49" charset="0"/>
              </a:rPr>
              <a:t>3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en-US" altLang="zh-CN" sz="2400" baseline="-25000">
                <a:latin typeface="Consolas" panose="020B0609020204030204" pitchFamily="49" charset="0"/>
              </a:rPr>
              <a:t>3</a:t>
            </a:r>
            <a:r>
              <a:rPr lang="en-US" altLang="zh-CN" sz="2400">
                <a:latin typeface="Consolas" panose="020B0609020204030204" pitchFamily="49" charset="0"/>
              </a:rPr>
              <a:t>+...+a</a:t>
            </a:r>
            <a:r>
              <a:rPr lang="en-US" altLang="zh-CN" sz="2400" baseline="-25000">
                <a:latin typeface="Consolas" panose="020B0609020204030204" pitchFamily="49" charset="0"/>
              </a:rPr>
              <a:t>n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en-US" altLang="zh-CN" sz="2400" baseline="-25000">
                <a:latin typeface="Consolas" panose="020B0609020204030204" pitchFamily="49" charset="0"/>
              </a:rPr>
              <a:t>n</a:t>
            </a:r>
            <a:r>
              <a:rPr lang="en-US" altLang="zh-CN" sz="2400">
                <a:latin typeface="Consolas" panose="020B0609020204030204" pitchFamily="49" charset="0"/>
              </a:rPr>
              <a:t>=k</a:t>
            </a:r>
            <a:r>
              <a:rPr lang="zh-CN" altLang="en-US" sz="2400">
                <a:latin typeface="Consolas" panose="020B0609020204030204" pitchFamily="49" charset="0"/>
              </a:rPr>
              <a:t>，或返回无解。</a:t>
            </a:r>
            <a:endParaRPr lang="zh-CN" altLang="en-US" sz="24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扩展欧几里德算法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r>
              <a:rPr lang="zh-CN" altLang="en-US">
                <a:latin typeface="Consolas" panose="020B0609020204030204" pitchFamily="49" charset="0"/>
              </a:rPr>
              <a:t>分析：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显然仅当</a:t>
            </a:r>
            <a:r>
              <a:rPr lang="en-US" altLang="zh-CN">
                <a:latin typeface="Consolas" panose="020B0609020204030204" pitchFamily="49" charset="0"/>
              </a:rPr>
              <a:t>(x</a:t>
            </a:r>
            <a:r>
              <a:rPr lang="en-US" altLang="zh-CN" baseline="-25000"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, x</a:t>
            </a:r>
            <a:r>
              <a:rPr lang="en-US" altLang="zh-CN" baseline="-25000">
                <a:latin typeface="Consolas" panose="020B0609020204030204" pitchFamily="49" charset="0"/>
              </a:rPr>
              <a:t>2</a:t>
            </a:r>
            <a:r>
              <a:rPr lang="en-US" altLang="zh-CN">
                <a:latin typeface="Consolas" panose="020B0609020204030204" pitchFamily="49" charset="0"/>
              </a:rPr>
              <a:t>, ..., x</a:t>
            </a:r>
            <a:r>
              <a:rPr lang="en-US" altLang="zh-CN" baseline="-25000">
                <a:latin typeface="Consolas" panose="020B0609020204030204" pitchFamily="49" charset="0"/>
              </a:rPr>
              <a:t>n</a:t>
            </a:r>
            <a:r>
              <a:rPr lang="en-US" altLang="zh-CN">
                <a:latin typeface="Consolas" panose="020B0609020204030204" pitchFamily="49" charset="0"/>
              </a:rPr>
              <a:t>)|k</a:t>
            </a:r>
            <a:r>
              <a:rPr lang="zh-CN" altLang="en-US">
                <a:latin typeface="Consolas" panose="020B0609020204030204" pitchFamily="49" charset="0"/>
              </a:rPr>
              <a:t>时有解。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若</a:t>
            </a:r>
            <a:r>
              <a:rPr lang="en-US" altLang="zh-CN">
                <a:latin typeface="Consolas" panose="020B0609020204030204" pitchFamily="49" charset="0"/>
              </a:rPr>
              <a:t>n=1</a:t>
            </a:r>
            <a:r>
              <a:rPr lang="zh-CN" altLang="en-US">
                <a:latin typeface="Consolas" panose="020B0609020204030204" pitchFamily="49" charset="0"/>
              </a:rPr>
              <a:t>直接令</a:t>
            </a:r>
            <a:r>
              <a:rPr lang="en-US" altLang="zh-CN">
                <a:latin typeface="Consolas" panose="020B0609020204030204" pitchFamily="49" charset="0"/>
              </a:rPr>
              <a:t>a</a:t>
            </a:r>
            <a:r>
              <a:rPr lang="en-US" altLang="zh-CN" baseline="-25000"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=k/x</a:t>
            </a:r>
            <a:r>
              <a:rPr lang="en-US" altLang="zh-CN" baseline="-25000">
                <a:latin typeface="Consolas" panose="020B0609020204030204" pitchFamily="49" charset="0"/>
              </a:rPr>
              <a:t>1</a:t>
            </a:r>
            <a:r>
              <a:rPr lang="zh-CN" altLang="en-US">
                <a:latin typeface="Consolas" panose="020B0609020204030204" pitchFamily="49" charset="0"/>
              </a:rPr>
              <a:t>构造解。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否则用</a:t>
            </a:r>
            <a:r>
              <a:rPr lang="en-US" altLang="zh-CN">
                <a:latin typeface="Consolas" panose="020B0609020204030204" pitchFamily="49" charset="0"/>
              </a:rPr>
              <a:t>(x</a:t>
            </a:r>
            <a:r>
              <a:rPr lang="en-US" altLang="zh-CN" baseline="-25000">
                <a:latin typeface="Consolas" panose="020B0609020204030204" pitchFamily="49" charset="0"/>
              </a:rPr>
              <a:t>n-1</a:t>
            </a:r>
            <a:r>
              <a:rPr lang="en-US" altLang="zh-CN">
                <a:latin typeface="Consolas" panose="020B0609020204030204" pitchFamily="49" charset="0"/>
              </a:rPr>
              <a:t>,x</a:t>
            </a:r>
            <a:r>
              <a:rPr lang="en-US" altLang="zh-CN" baseline="-25000">
                <a:latin typeface="Consolas" panose="020B0609020204030204" pitchFamily="49" charset="0"/>
              </a:rPr>
              <a:t>n</a:t>
            </a:r>
            <a:r>
              <a:rPr lang="en-US" altLang="zh-CN">
                <a:latin typeface="Consolas" panose="020B0609020204030204" pitchFamily="49" charset="0"/>
              </a:rPr>
              <a:t>)</a:t>
            </a:r>
            <a:r>
              <a:rPr lang="zh-CN" altLang="en-US">
                <a:latin typeface="Consolas" panose="020B0609020204030204" pitchFamily="49" charset="0"/>
              </a:rPr>
              <a:t>代替这两个数，递归构造解；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回溯时调用</a:t>
            </a:r>
            <a:r>
              <a:rPr lang="en-US" altLang="zh-CN">
                <a:latin typeface="Consolas" panose="020B0609020204030204" pitchFamily="49" charset="0"/>
              </a:rPr>
              <a:t>exgcd(x</a:t>
            </a:r>
            <a:r>
              <a:rPr lang="en-US" altLang="zh-CN" baseline="-25000">
                <a:latin typeface="Consolas" panose="020B0609020204030204" pitchFamily="49" charset="0"/>
              </a:rPr>
              <a:t>n-1</a:t>
            </a:r>
            <a:r>
              <a:rPr lang="en-US" altLang="zh-CN">
                <a:latin typeface="Consolas" panose="020B0609020204030204" pitchFamily="49" charset="0"/>
              </a:rPr>
              <a:t>, x</a:t>
            </a:r>
            <a:r>
              <a:rPr lang="en-US" altLang="zh-CN" baseline="-25000">
                <a:latin typeface="Consolas" panose="020B0609020204030204" pitchFamily="49" charset="0"/>
              </a:rPr>
              <a:t>n</a:t>
            </a:r>
            <a:r>
              <a:rPr lang="en-US" altLang="zh-CN">
                <a:latin typeface="Consolas" panose="020B0609020204030204" pitchFamily="49" charset="0"/>
              </a:rPr>
              <a:t>)</a:t>
            </a:r>
            <a:r>
              <a:rPr lang="zh-CN" altLang="en-US">
                <a:latin typeface="Consolas" panose="020B0609020204030204" pitchFamily="49" charset="0"/>
              </a:rPr>
              <a:t>，用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x</a:t>
            </a:r>
            <a:r>
              <a:rPr lang="en-US" altLang="zh-CN" baseline="-25000">
                <a:latin typeface="Consolas" panose="020B0609020204030204" pitchFamily="49" charset="0"/>
                <a:sym typeface="宋体" panose="02010600030101010101" pitchFamily="2" charset="-122"/>
              </a:rPr>
              <a:t>n-1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, x</a:t>
            </a:r>
            <a:r>
              <a:rPr lang="en-US" altLang="zh-CN" baseline="-25000">
                <a:latin typeface="Consolas" panose="020B0609020204030204" pitchFamily="49" charset="0"/>
                <a:sym typeface="宋体" panose="02010600030101010101" pitchFamily="2" charset="-122"/>
              </a:rPr>
              <a:t>n</a:t>
            </a:r>
            <a:r>
              <a:rPr lang="zh-CN" altLang="en-US">
                <a:latin typeface="Consolas" panose="020B0609020204030204" pitchFamily="49" charset="0"/>
                <a:sym typeface="宋体" panose="02010600030101010101" pitchFamily="2" charset="-122"/>
              </a:rPr>
              <a:t>的线性组合替代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(x</a:t>
            </a:r>
            <a:r>
              <a:rPr lang="en-US" altLang="zh-CN" baseline="-25000">
                <a:latin typeface="Consolas" panose="020B0609020204030204" pitchFamily="49" charset="0"/>
                <a:sym typeface="宋体" panose="02010600030101010101" pitchFamily="2" charset="-122"/>
              </a:rPr>
              <a:t>n-1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,x</a:t>
            </a:r>
            <a:r>
              <a:rPr lang="en-US" altLang="zh-CN" baseline="-25000">
                <a:latin typeface="Consolas" panose="020B0609020204030204" pitchFamily="49" charset="0"/>
                <a:sym typeface="宋体" panose="02010600030101010101" pitchFamily="2" charset="-122"/>
              </a:rPr>
              <a:t>n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)</a:t>
            </a:r>
            <a:r>
              <a:rPr lang="zh-CN" altLang="en-US">
                <a:latin typeface="Consolas" panose="020B0609020204030204" pitchFamily="49" charset="0"/>
                <a:sym typeface="宋体" panose="02010600030101010101" pitchFamily="2" charset="-122"/>
              </a:rPr>
              <a:t>。</a:t>
            </a:r>
            <a:endParaRPr lang="zh-CN" altLang="en-US">
              <a:latin typeface="Consolas" panose="020B0609020204030204" pitchFamily="49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838200" y="614680"/>
            <a:ext cx="3237865" cy="643255"/>
          </a:xfrm>
        </p:spPr>
        <p:txBody>
          <a:bodyPr lIns="91440" tIns="45720" rIns="91440" bIns="45720" anchor="ctr"/>
          <a:p>
            <a:r>
              <a:rPr lang="zh-CN" altLang="en-US"/>
              <a:t>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3365"/>
            <a:ext cx="8992235" cy="2592070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/>
              <a:t>若</a:t>
            </a:r>
            <a:r>
              <a:rPr lang="en-US" altLang="zh-CN" sz="2400" u="sng"/>
              <a:t>ax</a:t>
            </a:r>
            <a:r>
              <a:rPr lang="en-US" altLang="zh-CN" sz="2400" u="sng">
                <a:sym typeface="宋体" panose="02010600030101010101" pitchFamily="2" charset="-122"/>
              </a:rPr>
              <a:t>≡1 (mod b)</a:t>
            </a:r>
            <a:r>
              <a:rPr lang="zh-CN" altLang="zh-CN" sz="2400" u="sng" dirty="0" err="1">
                <a:sym typeface="宋体" panose="02010600030101010101" pitchFamily="2" charset="-122"/>
              </a:rPr>
              <a:t>，则称</a:t>
            </a:r>
            <a:r>
              <a:rPr lang="en-US" altLang="zh-CN" sz="2400" u="sng">
                <a:sym typeface="宋体" panose="02010600030101010101" pitchFamily="2" charset="-122"/>
              </a:rPr>
              <a:t>x</a:t>
            </a:r>
            <a:r>
              <a:rPr lang="zh-CN" altLang="en-US" sz="2400" u="sng" dirty="0" err="1">
                <a:sym typeface="宋体" panose="02010600030101010101" pitchFamily="2" charset="-122"/>
              </a:rPr>
              <a:t>是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zh-CN" altLang="en-US" sz="2400" u="sng" dirty="0" err="1">
                <a:sym typeface="宋体" panose="02010600030101010101" pitchFamily="2" charset="-122"/>
              </a:rPr>
              <a:t>关于模</a:t>
            </a:r>
            <a:r>
              <a:rPr lang="en-US" altLang="zh-CN" sz="2400" u="sng">
                <a:sym typeface="宋体" panose="02010600030101010101" pitchFamily="2" charset="-122"/>
              </a:rPr>
              <a:t>b</a:t>
            </a:r>
            <a:r>
              <a:rPr lang="zh-CN" altLang="en-US" sz="2400" u="sng" dirty="0" err="1">
                <a:sym typeface="宋体" panose="02010600030101010101" pitchFamily="2" charset="-122"/>
              </a:rPr>
              <a:t>的逆元，常记做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en-US" altLang="zh-CN" sz="2400" u="sng" baseline="30000">
                <a:sym typeface="宋体" panose="02010600030101010101" pitchFamily="2" charset="-122"/>
              </a:rPr>
              <a:t>-1</a:t>
            </a:r>
            <a:r>
              <a:rPr lang="zh-CN" altLang="en-US" sz="2400" u="sng" dirty="0" err="1">
                <a:sym typeface="宋体" panose="02010600030101010101" pitchFamily="2" charset="-122"/>
              </a:rPr>
              <a:t>。</a:t>
            </a:r>
            <a:endParaRPr lang="zh-CN" altLang="en-US" sz="2400" u="sng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回忆同余的性质。上式等价于</a:t>
            </a:r>
            <a:r>
              <a:rPr lang="en-US" altLang="zh-CN" sz="2400" err="1">
                <a:sym typeface="宋体" panose="02010600030101010101" pitchFamily="2" charset="-122"/>
              </a:rPr>
              <a:t>ax+by</a:t>
            </a:r>
            <a:r>
              <a:rPr lang="en-US" altLang="zh-CN" sz="2400">
                <a:sym typeface="宋体" panose="02010600030101010101" pitchFamily="2" charset="-122"/>
              </a:rPr>
              <a:t>=1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如何求逆元？等价于解方程</a:t>
            </a:r>
            <a:r>
              <a:rPr lang="en-US" altLang="zh-CN" sz="2400" err="1">
                <a:sym typeface="宋体" panose="02010600030101010101" pitchFamily="2" charset="-122"/>
              </a:rPr>
              <a:t>ax+by</a:t>
            </a:r>
            <a:r>
              <a:rPr lang="en-US" altLang="zh-CN" sz="2400">
                <a:sym typeface="宋体" panose="02010600030101010101" pitchFamily="2" charset="-122"/>
              </a:rPr>
              <a:t>=1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因此逆元不一定存在：</a:t>
            </a:r>
            <a:br>
              <a:rPr lang="zh-CN" altLang="en-US" sz="2400" dirty="0" err="1">
                <a:sym typeface="宋体" panose="02010600030101010101" pitchFamily="2" charset="-122"/>
              </a:rPr>
            </a:br>
            <a:r>
              <a:rPr lang="zh-CN" altLang="en-US" sz="2400" u="sng" dirty="0" err="1">
                <a:sym typeface="宋体" panose="02010600030101010101" pitchFamily="2" charset="-122"/>
              </a:rPr>
              <a:t>存在的充要条件为</a:t>
            </a:r>
            <a:r>
              <a:rPr lang="en-US" altLang="zh-CN" sz="2400" u="sng">
                <a:sym typeface="宋体" panose="02010600030101010101" pitchFamily="2" charset="-122"/>
              </a:rPr>
              <a:t>(</a:t>
            </a:r>
            <a:r>
              <a:rPr lang="en-US" altLang="zh-CN" sz="2400" u="sng" err="1">
                <a:sym typeface="宋体" panose="02010600030101010101" pitchFamily="2" charset="-122"/>
              </a:rPr>
              <a:t>a,b</a:t>
            </a:r>
            <a:r>
              <a:rPr lang="en-US" altLang="zh-CN" sz="2400" u="sng">
                <a:sym typeface="宋体" panose="02010600030101010101" pitchFamily="2" charset="-122"/>
              </a:rPr>
              <a:t>)=1</a:t>
            </a:r>
            <a:endParaRPr lang="en-US" altLang="zh-CN" sz="2400" u="sng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 dirty="0" err="1">
                <a:sym typeface="宋体" panose="02010600030101010101" pitchFamily="2" charset="-122"/>
              </a:rPr>
              <a:t>推论：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zh-CN" altLang="en-US" sz="2400" u="sng" dirty="0" err="1">
                <a:sym typeface="宋体" panose="02010600030101010101" pitchFamily="2" charset="-122"/>
              </a:rPr>
              <a:t>是质数，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zh-CN" altLang="en-US" sz="2400" u="sng" dirty="0" err="1">
                <a:sym typeface="宋体" panose="02010600030101010101" pitchFamily="2" charset="-122"/>
              </a:rPr>
              <a:t>不整除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zh-CN" altLang="en-US" sz="2400" u="sng" dirty="0" err="1">
                <a:sym typeface="宋体" panose="02010600030101010101" pitchFamily="2" charset="-122"/>
              </a:rPr>
              <a:t>，则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zh-CN" altLang="en-US" sz="2400" u="sng" dirty="0" err="1">
                <a:sym typeface="宋体" panose="02010600030101010101" pitchFamily="2" charset="-122"/>
              </a:rPr>
              <a:t>模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zh-CN" altLang="en-US" sz="2400" u="sng" dirty="0" err="1">
                <a:sym typeface="宋体" panose="02010600030101010101" pitchFamily="2" charset="-122"/>
              </a:rPr>
              <a:t>的逆元存在。</a:t>
            </a:r>
            <a:endParaRPr lang="zh-CN" altLang="en-US" sz="2400" u="sng" dirty="0" err="1">
              <a:sym typeface="宋体" panose="02010600030101010101" pitchFamily="2" charset="-122"/>
            </a:endParaRPr>
          </a:p>
          <a:p>
            <a:endParaRPr lang="zh-CN" altLang="en-US" sz="2400" dirty="0" err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3749</Words>
  <Application>WPS 演示</Application>
  <PresentationFormat>宽屏</PresentationFormat>
  <Paragraphs>215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华文中宋</vt:lpstr>
      <vt:lpstr>华文行楷</vt:lpstr>
      <vt:lpstr>Consolas</vt:lpstr>
      <vt:lpstr>GungsuhChe</vt:lpstr>
      <vt:lpstr>微软雅黑</vt:lpstr>
      <vt:lpstr>Arial Unicode MS</vt:lpstr>
      <vt:lpstr>Calibri Light</vt:lpstr>
      <vt:lpstr>Malgun Gothic</vt:lpstr>
      <vt:lpstr>Office 主题</vt:lpstr>
      <vt:lpstr>Paint.Picture</vt:lpstr>
      <vt:lpstr>Package</vt:lpstr>
      <vt:lpstr>Paint.Picture</vt:lpstr>
      <vt:lpstr>Paint.Picture</vt:lpstr>
      <vt:lpstr>Equation.KSEE3</vt:lpstr>
      <vt:lpstr>Paint.Picture</vt:lpstr>
      <vt:lpstr>Paint.Picture</vt:lpstr>
      <vt:lpstr>Paint.Picture</vt:lpstr>
      <vt:lpstr>扩展欧几里德算法</vt:lpstr>
      <vt:lpstr>欧几里德算法</vt:lpstr>
      <vt:lpstr>PowerPoint 演示文稿</vt:lpstr>
      <vt:lpstr>裴蜀定理</vt:lpstr>
      <vt:lpstr>扩展欧几里德算法</vt:lpstr>
      <vt:lpstr>PowerPoint 演示文稿</vt:lpstr>
      <vt:lpstr>扩展欧几里德算法</vt:lpstr>
      <vt:lpstr>扩展欧几里德算法</vt:lpstr>
      <vt:lpstr>逆元</vt:lpstr>
      <vt:lpstr>逆元</vt:lpstr>
      <vt:lpstr>逆元</vt:lpstr>
      <vt:lpstr>线性求逆元</vt:lpstr>
      <vt:lpstr>线性求逆元</vt:lpstr>
      <vt:lpstr>线性求逆元</vt:lpstr>
      <vt:lpstr>线性同余方程</vt:lpstr>
      <vt:lpstr>线性同余方程组</vt:lpstr>
      <vt:lpstr>中国剩余定理</vt:lpstr>
      <vt:lpstr>PowerPoint 演示文稿</vt:lpstr>
      <vt:lpstr>中国剩余定理</vt:lpstr>
      <vt:lpstr>PowerPoint 演示文稿</vt:lpstr>
      <vt:lpstr>PowerPoint 演示文稿</vt:lpstr>
      <vt:lpstr>PowerPoint 演示文稿</vt:lpstr>
      <vt:lpstr>欧几里德算法</vt:lpstr>
      <vt:lpstr>中国剩余定理</vt:lpstr>
      <vt:lpstr>中国剩余定理</vt:lpstr>
      <vt:lpstr>扩展中国剩余定理</vt:lpstr>
      <vt:lpstr>扩展中国剩余定理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CYSY</dc:creator>
  <cp:lastModifiedBy>CYSY</cp:lastModifiedBy>
  <cp:revision>142</cp:revision>
  <dcterms:created xsi:type="dcterms:W3CDTF">2020-01-04T07:05:00Z</dcterms:created>
  <dcterms:modified xsi:type="dcterms:W3CDTF">2021-05-21T07:36:32Z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  <property fmtid="{D5CDD505-2E9C-101B-9397-08002B2CF9AE}" pid="3" name="ICV">
    <vt:lpwstr>E1CFB590E74A48478D5235AA81BC5628</vt:lpwstr>
  </property>
</Properties>
</file>