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ink/ink1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8"/>
  </p:notesMasterIdLst>
  <p:handoutMasterIdLst>
    <p:handoutMasterId r:id="rId84"/>
  </p:handoutMasterIdLst>
  <p:sldIdLst>
    <p:sldId id="678" r:id="rId3"/>
    <p:sldId id="679" r:id="rId4"/>
    <p:sldId id="680" r:id="rId5"/>
    <p:sldId id="681" r:id="rId6"/>
    <p:sldId id="825" r:id="rId7"/>
    <p:sldId id="682" r:id="rId8"/>
    <p:sldId id="683" r:id="rId9"/>
    <p:sldId id="757" r:id="rId10"/>
    <p:sldId id="826" r:id="rId11"/>
    <p:sldId id="829" r:id="rId12"/>
    <p:sldId id="827" r:id="rId13"/>
    <p:sldId id="828" r:id="rId14"/>
    <p:sldId id="684" r:id="rId15"/>
    <p:sldId id="685" r:id="rId16"/>
    <p:sldId id="686" r:id="rId17"/>
    <p:sldId id="687" r:id="rId18"/>
    <p:sldId id="688" r:id="rId19"/>
    <p:sldId id="768" r:id="rId20"/>
    <p:sldId id="689" r:id="rId21"/>
    <p:sldId id="769" r:id="rId22"/>
    <p:sldId id="770" r:id="rId23"/>
    <p:sldId id="771" r:id="rId24"/>
    <p:sldId id="772" r:id="rId25"/>
    <p:sldId id="773" r:id="rId26"/>
    <p:sldId id="774" r:id="rId27"/>
    <p:sldId id="775" r:id="rId28"/>
    <p:sldId id="776" r:id="rId29"/>
    <p:sldId id="777" r:id="rId30"/>
    <p:sldId id="778" r:id="rId31"/>
    <p:sldId id="764" r:id="rId32"/>
    <p:sldId id="765" r:id="rId33"/>
    <p:sldId id="766" r:id="rId34"/>
    <p:sldId id="690" r:id="rId35"/>
    <p:sldId id="694" r:id="rId36"/>
    <p:sldId id="767" r:id="rId37"/>
    <p:sldId id="695" r:id="rId38"/>
    <p:sldId id="696" r:id="rId39"/>
    <p:sldId id="697" r:id="rId40"/>
    <p:sldId id="698" r:id="rId41"/>
    <p:sldId id="699" r:id="rId42"/>
    <p:sldId id="700" r:id="rId43"/>
    <p:sldId id="701" r:id="rId44"/>
    <p:sldId id="702" r:id="rId45"/>
    <p:sldId id="703" r:id="rId46"/>
    <p:sldId id="704" r:id="rId47"/>
    <p:sldId id="779" r:id="rId48"/>
    <p:sldId id="780" r:id="rId49"/>
    <p:sldId id="830" r:id="rId50"/>
    <p:sldId id="782" r:id="rId51"/>
    <p:sldId id="781" r:id="rId52"/>
    <p:sldId id="783" r:id="rId53"/>
    <p:sldId id="785" r:id="rId54"/>
    <p:sldId id="899" r:id="rId55"/>
    <p:sldId id="710" r:id="rId56"/>
    <p:sldId id="832" r:id="rId57"/>
    <p:sldId id="831" r:id="rId58"/>
    <p:sldId id="711" r:id="rId59"/>
    <p:sldId id="834" r:id="rId60"/>
    <p:sldId id="835" r:id="rId61"/>
    <p:sldId id="712" r:id="rId62"/>
    <p:sldId id="713" r:id="rId63"/>
    <p:sldId id="714" r:id="rId64"/>
    <p:sldId id="715" r:id="rId65"/>
    <p:sldId id="716" r:id="rId66"/>
    <p:sldId id="717" r:id="rId67"/>
    <p:sldId id="718" r:id="rId68"/>
    <p:sldId id="719" r:id="rId69"/>
    <p:sldId id="720" r:id="rId70"/>
    <p:sldId id="721" r:id="rId71"/>
    <p:sldId id="760" r:id="rId72"/>
    <p:sldId id="722" r:id="rId73"/>
    <p:sldId id="723" r:id="rId74"/>
    <p:sldId id="724" r:id="rId75"/>
    <p:sldId id="725" r:id="rId76"/>
    <p:sldId id="726" r:id="rId77"/>
    <p:sldId id="727" r:id="rId79"/>
    <p:sldId id="923" r:id="rId80"/>
    <p:sldId id="924" r:id="rId81"/>
    <p:sldId id="925" r:id="rId82"/>
    <p:sldId id="926" r:id="rId83"/>
  </p:sldIdLst>
  <p:sldSz cx="12192000" cy="6858000"/>
  <p:notesSz cx="7104380" cy="1023493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062"/>
        <p:guide pos="30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7" Type="http://schemas.openxmlformats.org/officeDocument/2006/relationships/tableStyles" Target="tableStyles.xml"/><Relationship Id="rId86" Type="http://schemas.openxmlformats.org/officeDocument/2006/relationships/viewProps" Target="viewProps.xml"/><Relationship Id="rId85" Type="http://schemas.openxmlformats.org/officeDocument/2006/relationships/presProps" Target="presProps.xml"/><Relationship Id="rId84" Type="http://schemas.openxmlformats.org/officeDocument/2006/relationships/handoutMaster" Target="handoutMasters/handoutMaster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notesMaster" Target="notesMasters/notesMaster1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5.vml.rels><?xml version="1.0" encoding="UTF-8" standalone="yes"?>
<Relationships xmlns="http://schemas.openxmlformats.org/package/2006/relationships"><Relationship Id="rId5" Type="http://schemas.openxmlformats.org/officeDocument/2006/relationships/image" Target="../media/image57.wmf"/><Relationship Id="rId4" Type="http://schemas.openxmlformats.org/officeDocument/2006/relationships/image" Target="../media/image53.wmf"/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4.wmf"/><Relationship Id="rId1" Type="http://schemas.openxmlformats.org/officeDocument/2006/relationships/image" Target="../media/image3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565" cy="51352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4171" y="0"/>
            <a:ext cx="3078565" cy="51352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407"/>
            <a:ext cx="3078565" cy="5135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21-04-24T20:39: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317 712,'1'0,"1"0,-1 1,0-1,0 0,0 1,0-1,1 1,-1-1,0 0,0 0,-1 1,1-1,0 0,1 0,-1 0,1 0,-1 0,-1-1,1 1,0-1,0 0,0 0,0 0,0 0,1 1,-1 0,0 0,0-1,0 1,0 0,1 0,0 0,-1 1,1 0,-1 0,1 0,-1 0,0 0,0-1,0 0,0 0,0 0,0 0,0 0,0 0,0 0,0-1,0 1,0 0,1 0,0-1,-1 0,0 1,0 0,0 0,0 0,-1-1,1 1,0 0,0 0,0 0,0 0,0 0,0 0,0 0,0 0,1-1,-1 1,0 0,0-1,0 1,0 0,0 0,0 0,0 0,0 0,0 0,1 1,-1-1,1 0,-1 1,1 0,-1 0,0-1,1 1,0 0,-1-1,1 0,-1 0,0 0,0 0,0 0,2-1,-2 1,0-1,0 1,0 0,0-1,0 1,0 0,0 0,0 0,1 0,-2-1,1 1,0 0,0 0,0 0,0 0,0 0,1-1,-1 1,0 0,0 0,0 0,0 0,1 1,-1-1,0 1,0-1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D2A48B96-639E-45A3-A0BA-2464DFDB1FAA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A6837353-30EB-4A48-80EB-173D804AEFBD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幻灯片图像占位符 1"/>
          <p:cNvSpPr>
            <a:spLocks noGrp="1" noRot="1"/>
          </p:cNvSpPr>
          <p:nvPr>
            <p:ph type="sldImg"/>
          </p:nvPr>
        </p:nvSpPr>
        <p:spPr>
          <a:xfrm>
            <a:off x="1101725" y="1431925"/>
            <a:ext cx="5154613" cy="3865563"/>
          </a:xfrm>
        </p:spPr>
      </p:sp>
      <p:sp>
        <p:nvSpPr>
          <p:cNvPr id="54274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华文中宋" charset="0"/>
                <a:ea typeface="华文中宋" charset="0"/>
              </a:defRPr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华文中宋" charset="0"/>
                <a:ea typeface="华文中宋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华文中宋" charset="0"/>
              </a:defRPr>
            </a:lvl1pPr>
          </a:lstStyle>
          <a:p>
            <a:pPr fontAlgn="auto"/>
            <a:fld id="{82F288E0-7875-42C4-84C8-98DBBD3BF4D2}" type="datetimeFigureOut">
              <a:rPr lang="zh-CN" altLang="en-US" strike="noStrike" noProof="1" smtClean="0"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华文中宋" charset="0"/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华文中宋" charset="0"/>
              </a:defRPr>
            </a:lvl1pPr>
          </a:lstStyle>
          <a:p>
            <a:pPr fontAlgn="auto"/>
            <a:fld id="{7D9BB5D0-35E4-459D-AEF3-FE4D7C45CC19}" type="slidenum">
              <a:rPr lang="zh-CN" altLang="en-US" strike="noStrike" noProof="1" smtClean="0"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>
            <a:lvl1pPr>
              <a:defRPr sz="2400"/>
            </a:lvl1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9042400" cy="914400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06400" y="1295400"/>
            <a:ext cx="5435600" cy="5029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45200" y="1295400"/>
            <a:ext cx="5435600" cy="5029200"/>
          </a:xfrm>
        </p:spPr>
        <p:txBody>
          <a:bodyPr/>
          <a:lstStyle>
            <a:lvl1pPr>
              <a:defRPr sz="2000"/>
            </a:lvl1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0" name="Rectangle 8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rtlCol="0" anchor="t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rtlCol="0" anchor="t" anchorCtr="0" compatLnSpc="1"/>
          <a:p>
            <a:pPr algn="r" fontAlgn="auto"/>
            <a:fld id="{9A0DB2DC-4C9A-4742-B13C-FB6460FD3503}" type="slidenum">
              <a:rPr lang="en-US" altLang="zh-CN" sz="1000" noProof="1" dirty="0">
                <a:latin typeface="+mn-lt"/>
                <a:ea typeface="+mn-ea"/>
                <a:cs typeface="+mn-cs"/>
              </a:rPr>
            </a:fld>
            <a:endParaRPr lang="en-US" altLang="zh-CN" sz="1000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indent="0" algn="ctr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/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20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华文中宋" charset="0"/>
                <a:ea typeface="华文中宋" charset="0"/>
              </a:defRPr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711200" eaLnBrk="1" fontAlgn="auto" latinLnBrk="0" hangingPunct="1">
              <a:lnSpc>
                <a:spcPct val="100000"/>
              </a:lnSpc>
              <a:spcBef>
                <a:spcPts val="500"/>
              </a:spcBef>
              <a:buNone/>
              <a:defRPr sz="2000">
                <a:latin typeface="华文中宋" charset="0"/>
                <a:ea typeface="华文中宋" charset="0"/>
              </a:defRPr>
            </a:lvl1pPr>
            <a:lvl2pPr marL="457200" indent="711200" eaLnBrk="1" fontAlgn="auto" latinLnBrk="0" hangingPunct="1">
              <a:lnSpc>
                <a:spcPct val="100000"/>
              </a:lnSpc>
              <a:spcBef>
                <a:spcPts val="500"/>
              </a:spcBef>
              <a:buNone/>
              <a:defRPr>
                <a:latin typeface="华文中宋" charset="0"/>
                <a:ea typeface="华文中宋" charset="0"/>
              </a:defRPr>
            </a:lvl2pPr>
            <a:lvl3pPr marL="914400" indent="711200" eaLnBrk="1" fontAlgn="auto" latinLnBrk="0" hangingPunct="1">
              <a:lnSpc>
                <a:spcPct val="100000"/>
              </a:lnSpc>
              <a:spcBef>
                <a:spcPts val="500"/>
              </a:spcBef>
              <a:buNone/>
              <a:defRPr>
                <a:latin typeface="华文中宋" charset="0"/>
                <a:ea typeface="华文中宋" charset="0"/>
              </a:defRPr>
            </a:lvl3pPr>
            <a:lvl4pPr marL="1371600" indent="711200" eaLnBrk="1" fontAlgn="auto" latinLnBrk="0" hangingPunct="1">
              <a:lnSpc>
                <a:spcPct val="100000"/>
              </a:lnSpc>
              <a:spcBef>
                <a:spcPts val="500"/>
              </a:spcBef>
              <a:buNone/>
              <a:defRPr>
                <a:latin typeface="华文中宋" charset="0"/>
                <a:ea typeface="华文中宋" charset="0"/>
              </a:defRPr>
            </a:lvl4pPr>
            <a:lvl5pPr marL="1828800" indent="711200" eaLnBrk="1" fontAlgn="auto" latinLnBrk="0" hangingPunct="1">
              <a:lnSpc>
                <a:spcPct val="100000"/>
              </a:lnSpc>
              <a:spcBef>
                <a:spcPts val="500"/>
              </a:spcBef>
              <a:buNone/>
              <a:defRPr>
                <a:latin typeface="华文中宋" charset="0"/>
                <a:ea typeface="华文中宋" charset="0"/>
              </a:defRPr>
            </a:lvl5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华文中宋" charset="0"/>
              </a:defRPr>
            </a:lvl1pPr>
          </a:lstStyle>
          <a:p>
            <a:pPr fontAlgn="auto"/>
            <a:fld id="{82F288E0-7875-42C4-84C8-98DBBD3BF4D2}" type="datetimeFigureOut">
              <a:rPr lang="zh-CN" altLang="en-US" strike="noStrike" noProof="1" smtClean="0"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indent="304800" eaLnBrk="1" fontAlgn="auto" latinLnBrk="0" hangingPunct="1">
              <a:defRPr>
                <a:latin typeface="华文中宋" charset="0"/>
              </a:defRPr>
            </a:lvl1pPr>
          </a:lstStyle>
          <a:p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000"/>
            </a:lvl1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000"/>
            </a:lvl1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0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0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 sz="2400"/>
            </a:lvl1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 indent="-2286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2860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华文中宋" charset="0"/>
              </a:defRPr>
            </a:lvl1pPr>
          </a:lstStyle>
          <a:p>
            <a:pPr fontAlgn="auto"/>
            <a:fld id="{82F288E0-7875-42C4-84C8-98DBBD3BF4D2}" type="datetimeFigureOut">
              <a:rPr lang="zh-CN" altLang="en-US" strike="noStrike" noProof="1" smtClean="0"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华文中宋" charset="0"/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华文中宋" charset="0"/>
              </a:defRPr>
            </a:lvl1pPr>
          </a:lstStyle>
          <a:p>
            <a:pPr fontAlgn="auto"/>
            <a:fld id="{7D9BB5D0-35E4-459D-AEF3-FE4D7C45CC19}" type="slidenum">
              <a:rPr lang="zh-CN" altLang="en-US" strike="noStrike" noProof="1" smtClean="0"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华文中宋" charset="0"/>
          <a:ea typeface="华文中宋" charset="0"/>
          <a:cs typeface="+mj-cs"/>
        </a:defRPr>
      </a:lvl1pPr>
    </p:titleStyle>
    <p:bodyStyle>
      <a:lvl1pPr marL="0" indent="711200" algn="l" defTabSz="914400" rtl="0" eaLnBrk="1" fontAlgn="auto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华文中宋" charset="0"/>
          <a:ea typeface="华文中宋" charset="0"/>
          <a:cs typeface="+mn-cs"/>
        </a:defRPr>
      </a:lvl1pPr>
      <a:lvl2pPr marL="457200" indent="609600" algn="l" defTabSz="914400" rtl="0" eaLnBrk="1" fontAlgn="auto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华文中宋" charset="0"/>
          <a:ea typeface="华文中宋" charset="0"/>
          <a:cs typeface="+mn-cs"/>
        </a:defRPr>
      </a:lvl2pPr>
      <a:lvl3pPr marL="914400" indent="508000" algn="l" defTabSz="914400" rtl="0" eaLnBrk="1" fontAlgn="auto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华文中宋" charset="0"/>
          <a:ea typeface="华文中宋" charset="0"/>
          <a:cs typeface="+mn-cs"/>
        </a:defRPr>
      </a:lvl3pPr>
      <a:lvl4pPr marL="1371600" indent="457200" algn="l" defTabSz="914400" rtl="0" eaLnBrk="1" fontAlgn="auto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华文中宋" charset="0"/>
          <a:ea typeface="华文中宋" charset="0"/>
          <a:cs typeface="+mn-cs"/>
        </a:defRPr>
      </a:lvl4pPr>
      <a:lvl5pPr marL="1828800" indent="457200" algn="l" defTabSz="914400" rtl="0" eaLnBrk="1" fontAlgn="auto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华文中宋" charset="0"/>
          <a:ea typeface="华文中宋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3.wmf"/><Relationship Id="rId1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emf"/><Relationship Id="rId2" Type="http://schemas.openxmlformats.org/officeDocument/2006/relationships/oleObject" Target="../embeddings/oleObject7.bin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customXml" Target="../ink/ink1.xml"/><Relationship Id="rId1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9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3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7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36.wmf"/><Relationship Id="rId6" Type="http://schemas.openxmlformats.org/officeDocument/2006/relationships/oleObject" Target="../embeddings/oleObject11.bin"/><Relationship Id="rId5" Type="http://schemas.openxmlformats.org/officeDocument/2006/relationships/image" Target="../media/image35.png"/><Relationship Id="rId4" Type="http://schemas.openxmlformats.org/officeDocument/2006/relationships/image" Target="../media/image34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33.emf"/><Relationship Id="rId1" Type="http://schemas.openxmlformats.org/officeDocument/2006/relationships/oleObject" Target="../embeddings/oleObject9.bin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wmf"/><Relationship Id="rId1" Type="http://schemas.openxmlformats.org/officeDocument/2006/relationships/oleObject" Target="../embeddings/oleObject12.bin"/></Relationships>
</file>

<file path=ppt/slides/_rels/slide5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9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8.wmf"/><Relationship Id="rId2" Type="http://schemas.openxmlformats.org/officeDocument/2006/relationships/oleObject" Target="../embeddings/oleObject13.bin"/><Relationship Id="rId1" Type="http://schemas.openxmlformats.org/officeDocument/2006/relationships/image" Target="../media/image27.png"/></Relationships>
</file>

<file path=ppt/slides/_rels/slide5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9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38.wmf"/><Relationship Id="rId1" Type="http://schemas.openxmlformats.org/officeDocument/2006/relationships/oleObject" Target="../embeddings/oleObject14.bin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5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2.bin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6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7.wmf"/><Relationship Id="rId1" Type="http://schemas.openxmlformats.org/officeDocument/2006/relationships/oleObject" Target="../embeddings/oleObject16.bin"/></Relationships>
</file>

<file path=ppt/slides/_rels/slide6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9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48.wmf"/><Relationship Id="rId1" Type="http://schemas.openxmlformats.org/officeDocument/2006/relationships/oleObject" Target="../embeddings/oleObject17.bin"/></Relationships>
</file>

<file path=ppt/slides/_rels/slide6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0.emf"/><Relationship Id="rId1" Type="http://schemas.openxmlformats.org/officeDocument/2006/relationships/oleObject" Target="../embeddings/oleObject19.bin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3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52.wmf"/><Relationship Id="rId1" Type="http://schemas.openxmlformats.org/officeDocument/2006/relationships/oleObject" Target="../embeddings/oleObject20.bin"/></Relationships>
</file>

<file path=ppt/slides/_rels/slide7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.bin"/><Relationship Id="rId8" Type="http://schemas.openxmlformats.org/officeDocument/2006/relationships/image" Target="../media/image53.wmf"/><Relationship Id="rId7" Type="http://schemas.openxmlformats.org/officeDocument/2006/relationships/oleObject" Target="../embeddings/oleObject25.bin"/><Relationship Id="rId6" Type="http://schemas.openxmlformats.org/officeDocument/2006/relationships/image" Target="../media/image56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55.w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54.wmf"/><Relationship Id="rId13" Type="http://schemas.openxmlformats.org/officeDocument/2006/relationships/notesSlide" Target="../notesSlides/notesSlide1.xml"/><Relationship Id="rId12" Type="http://schemas.openxmlformats.org/officeDocument/2006/relationships/vmlDrawing" Target="../drawings/vmlDrawing15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57.wmf"/><Relationship Id="rId1" Type="http://schemas.openxmlformats.org/officeDocument/2006/relationships/oleObject" Target="../embeddings/oleObject22.bin"/></Relationships>
</file>

<file path=ppt/slides/_rels/slide7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6.vml"/><Relationship Id="rId8" Type="http://schemas.openxmlformats.org/officeDocument/2006/relationships/slideLayout" Target="../slideLayouts/slideLayout2.xml"/><Relationship Id="rId7" Type="http://schemas.openxmlformats.org/officeDocument/2006/relationships/oleObject" Target="../embeddings/oleObject30.bin"/><Relationship Id="rId6" Type="http://schemas.openxmlformats.org/officeDocument/2006/relationships/image" Target="../media/image59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58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56.wmf"/><Relationship Id="rId1" Type="http://schemas.openxmlformats.org/officeDocument/2006/relationships/oleObject" Target="../embeddings/oleObject27.bin"/></Relationships>
</file>

<file path=ppt/slides/_rels/slide7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0.emf"/><Relationship Id="rId1" Type="http://schemas.openxmlformats.org/officeDocument/2006/relationships/oleObject" Target="../embeddings/oleObject31.bin"/></Relationships>
</file>

<file path=ppt/slides/_rels/slide7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1.emf"/><Relationship Id="rId1" Type="http://schemas.openxmlformats.org/officeDocument/2006/relationships/oleObject" Target="../embeddings/oleObject32.bin"/></Relationships>
</file>

<file path=ppt/slides/_rels/slide7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9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4.e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63.png"/><Relationship Id="rId1" Type="http://schemas.openxmlformats.org/officeDocument/2006/relationships/image" Target="../media/image6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0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7.e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66.png"/><Relationship Id="rId1" Type="http://schemas.openxmlformats.org/officeDocument/2006/relationships/image" Target="../media/image65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8.wmf"/><Relationship Id="rId1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1"/>
          <p:cNvSpPr>
            <a:spLocks noGrp="1"/>
          </p:cNvSpPr>
          <p:nvPr>
            <p:ph type="ctrTitle"/>
          </p:nvPr>
        </p:nvSpPr>
        <p:spPr/>
        <p:txBody>
          <a:bodyPr lIns="91440" tIns="45720" rIns="91440" bIns="45720" anchor="b"/>
          <a:p>
            <a:pPr defTabSz="914400">
              <a:buNone/>
            </a:pPr>
            <a:r>
              <a:rPr lang="zh-CN" altLang="zh-CN" kern="1200">
                <a:latin typeface="宋体" panose="02010600030101010101" pitchFamily="2" charset="-122"/>
                <a:ea typeface="+mj-ea"/>
                <a:cs typeface="+mj-cs"/>
              </a:rPr>
              <a:t>数论基础</a:t>
            </a:r>
            <a:endParaRPr lang="zh-CN" altLang="zh-CN" kern="1200"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4098" name="副标题 2"/>
          <p:cNvSpPr>
            <a:spLocks noGrp="1"/>
          </p:cNvSpPr>
          <p:nvPr>
            <p:ph type="subTitle" idx="1"/>
          </p:nvPr>
        </p:nvSpPr>
        <p:spPr/>
        <p:txBody>
          <a:bodyPr lIns="91440" tIns="45720" rIns="91440" bIns="45720" anchor="t"/>
          <a:p>
            <a:pPr defTabSz="914400"/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1"/>
          <p:cNvSpPr>
            <a:spLocks noGrp="1"/>
          </p:cNvSpPr>
          <p:nvPr>
            <p:ph type="title"/>
          </p:nvPr>
        </p:nvSpPr>
        <p:spPr>
          <a:xfrm>
            <a:off x="694055" y="76200"/>
            <a:ext cx="3725545" cy="918845"/>
          </a:xfrm>
        </p:spPr>
        <p:txBody>
          <a:bodyPr lIns="91440" tIns="45720" rIns="91440" bIns="45720" anchor="ctr"/>
          <a:p>
            <a:r>
              <a:rPr lang="zh-CN" altLang="en-US" b="1"/>
              <a:t>质数表</a:t>
            </a:r>
            <a:r>
              <a:rPr lang="en-US" altLang="zh-CN" b="1"/>
              <a:t>(</a:t>
            </a:r>
            <a:r>
              <a:rPr lang="zh-CN" altLang="en-US" b="1">
                <a:sym typeface="+mn-ea"/>
              </a:rPr>
              <a:t>欧拉</a:t>
            </a:r>
            <a:r>
              <a:rPr lang="zh-CN" altLang="en-US" b="1"/>
              <a:t>筛法</a:t>
            </a:r>
            <a:r>
              <a:rPr lang="en-US" altLang="zh-CN" b="1"/>
              <a:t>)</a:t>
            </a:r>
            <a:endParaRPr lang="en-US" altLang="zh-CN" b="1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4055" y="1477010"/>
            <a:ext cx="6955790" cy="433578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4055" y="784225"/>
            <a:ext cx="3946525" cy="609600"/>
          </a:xfrm>
        </p:spPr>
        <p:txBody>
          <a:bodyPr>
            <a:normAutofit/>
          </a:bodyPr>
          <a:p>
            <a:pPr indent="0">
              <a:lnSpc>
                <a:spcPct val="120000"/>
              </a:lnSpc>
            </a:pPr>
            <a:r>
              <a:rPr lang="zh-CN" altLang="en-US" sz="2400" noProof="1">
                <a:solidFill>
                  <a:schemeClr val="tx1"/>
                </a:solidFill>
                <a:uFillTx/>
                <a:latin typeface="Consolas" panose="020B0609020204030204" pitchFamily="49" charset="0"/>
                <a:sym typeface="+mn-ea"/>
              </a:rPr>
              <a:t>求</a:t>
            </a:r>
            <a:r>
              <a:rPr lang="en-US" altLang="zh-CN" sz="2400" noProof="1">
                <a:solidFill>
                  <a:schemeClr val="tx1"/>
                </a:solidFill>
                <a:uFillTx/>
                <a:latin typeface="Consolas" panose="020B0609020204030204" pitchFamily="49" charset="0"/>
                <a:sym typeface="+mn-ea"/>
              </a:rPr>
              <a:t>2~n</a:t>
            </a:r>
            <a:r>
              <a:rPr lang="zh-CN" altLang="en-US" sz="2400" noProof="1">
                <a:solidFill>
                  <a:schemeClr val="tx1"/>
                </a:solidFill>
                <a:uFillTx/>
                <a:latin typeface="Consolas" panose="020B0609020204030204" pitchFamily="49" charset="0"/>
                <a:sym typeface="+mn-ea"/>
              </a:rPr>
              <a:t>的质数</a:t>
            </a:r>
            <a:endParaRPr lang="zh-CN" altLang="en-US" sz="2400" noProof="1">
              <a:solidFill>
                <a:schemeClr val="tx1"/>
              </a:solidFill>
              <a:uFillTx/>
              <a:latin typeface="Consolas" panose="020B0609020204030204" pitchFamily="49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1"/>
          <p:cNvSpPr>
            <a:spLocks noGrp="1"/>
          </p:cNvSpPr>
          <p:nvPr>
            <p:ph type="title"/>
          </p:nvPr>
        </p:nvSpPr>
        <p:spPr>
          <a:xfrm>
            <a:off x="694055" y="535940"/>
            <a:ext cx="5760720" cy="708660"/>
          </a:xfrm>
        </p:spPr>
        <p:txBody>
          <a:bodyPr lIns="91440" tIns="45720" rIns="91440" bIns="45720" anchor="ctr"/>
          <a:p>
            <a:r>
              <a:rPr b="1"/>
              <a:t>求N的正约数集合——试除法</a:t>
            </a:r>
            <a:endParaRPr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2165" y="1390015"/>
            <a:ext cx="4423410" cy="4447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1"/>
          <p:cNvSpPr>
            <a:spLocks noGrp="1"/>
          </p:cNvSpPr>
          <p:nvPr>
            <p:ph type="title"/>
          </p:nvPr>
        </p:nvSpPr>
        <p:spPr>
          <a:xfrm>
            <a:off x="694055" y="535940"/>
            <a:ext cx="5760720" cy="708660"/>
          </a:xfrm>
        </p:spPr>
        <p:txBody>
          <a:bodyPr lIns="91440" tIns="45720" rIns="91440" bIns="45720" anchor="ctr"/>
          <a:p>
            <a:r>
              <a:rPr b="1"/>
              <a:t>求1-N的正约数集合——倍数法</a:t>
            </a:r>
            <a:endParaRPr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4055" y="1565910"/>
            <a:ext cx="5760720" cy="48120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p>
            <a:r>
              <a:rPr lang="zh-CN" altLang="en-US"/>
              <a:t>带余除法、同余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655"/>
          </a:xfrm>
        </p:spPr>
        <p:txBody>
          <a:bodyPr lIns="91440" tIns="45720" rIns="91440" bIns="45720" anchor="t"/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/>
              <a:t>对于整数</a:t>
            </a:r>
            <a:r>
              <a:rPr lang="en-US" altLang="zh-CN" sz="2400"/>
              <a:t>a,b</a:t>
            </a:r>
            <a:r>
              <a:rPr lang="zh-CN" altLang="en-US" sz="2400"/>
              <a:t>，</a:t>
            </a:r>
            <a:r>
              <a:rPr lang="en-US" altLang="zh-CN" sz="2400"/>
              <a:t>b&gt;0</a:t>
            </a:r>
            <a:r>
              <a:rPr lang="zh-CN" altLang="en-US" sz="2400"/>
              <a:t>，则</a:t>
            </a:r>
            <a:r>
              <a:rPr lang="zh-CN" altLang="en-US" sz="2400" u="sng"/>
              <a:t>存在唯一的整数</a:t>
            </a:r>
            <a:r>
              <a:rPr lang="en-US" altLang="zh-CN" sz="2400" u="sng"/>
              <a:t>q,r</a:t>
            </a:r>
            <a:r>
              <a:rPr lang="zh-CN" altLang="en-US" sz="2400" u="sng"/>
              <a:t>，满足</a:t>
            </a:r>
            <a:r>
              <a:rPr lang="en-US" altLang="zh-CN" sz="2400" u="sng"/>
              <a:t>a=bq+r</a:t>
            </a:r>
            <a:r>
              <a:rPr lang="zh-CN" altLang="en-US" sz="2400" u="sng"/>
              <a:t>，其中</a:t>
            </a:r>
            <a:r>
              <a:rPr lang="en-US" altLang="zh-CN" sz="2400" u="sng"/>
              <a:t>0≤r&lt;b</a:t>
            </a:r>
            <a:r>
              <a:rPr lang="zh-CN" altLang="en-US" sz="2400" u="sng"/>
              <a:t>。</a:t>
            </a:r>
            <a:endParaRPr lang="zh-CN" altLang="en-US" sz="2400" u="sng"/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/>
              <a:t>其中称</a:t>
            </a:r>
            <a:r>
              <a:rPr lang="en-US" altLang="zh-CN" sz="2400"/>
              <a:t>q</a:t>
            </a:r>
            <a:r>
              <a:rPr lang="zh-CN" altLang="en-US" sz="2400"/>
              <a:t>为商、</a:t>
            </a:r>
            <a:r>
              <a:rPr lang="en-US" altLang="zh-CN" sz="2400"/>
              <a:t>r</a:t>
            </a:r>
            <a:r>
              <a:rPr lang="zh-CN" altLang="en-US" sz="2400"/>
              <a:t>为余数。</a:t>
            </a:r>
            <a:endParaRPr lang="zh-CN" altLang="en-US" sz="2400"/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/>
              <a:t>余数用</a:t>
            </a:r>
            <a:r>
              <a:rPr lang="en-US" altLang="zh-CN" sz="2400"/>
              <a:t>a mod b</a:t>
            </a:r>
            <a:r>
              <a:rPr lang="zh-CN" altLang="en-US" sz="2400"/>
              <a:t>表示。</a:t>
            </a:r>
            <a:endParaRPr lang="zh-CN" altLang="en-US" sz="2400"/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/>
              <a:t>若两数</a:t>
            </a:r>
            <a:r>
              <a:rPr lang="en-US" altLang="zh-CN" sz="2400"/>
              <a:t>a,b</a:t>
            </a:r>
            <a:r>
              <a:rPr lang="zh-CN" altLang="en-US" sz="2400"/>
              <a:t>除以</a:t>
            </a:r>
            <a:r>
              <a:rPr lang="en-US" altLang="zh-CN" sz="2400"/>
              <a:t>c</a:t>
            </a:r>
            <a:r>
              <a:rPr lang="zh-CN" altLang="en-US" sz="2400"/>
              <a:t>的余数相等，则</a:t>
            </a:r>
            <a:r>
              <a:rPr lang="zh-CN" altLang="en-US" sz="2400" u="sng"/>
              <a:t>称</a:t>
            </a:r>
            <a:r>
              <a:rPr lang="en-US" altLang="zh-CN" sz="2400" u="sng"/>
              <a:t>a,b</a:t>
            </a:r>
            <a:r>
              <a:rPr lang="zh-CN" altLang="en-US" sz="2400" u="sng"/>
              <a:t>模</a:t>
            </a:r>
            <a:r>
              <a:rPr lang="en-US" altLang="zh-CN" sz="2400" u="sng"/>
              <a:t>c</a:t>
            </a:r>
            <a:r>
              <a:rPr lang="zh-CN" altLang="en-US" sz="2400" u="sng"/>
              <a:t>同余</a:t>
            </a:r>
            <a:r>
              <a:rPr lang="zh-CN" altLang="en-US" sz="2400"/>
              <a:t>，</a:t>
            </a:r>
            <a:r>
              <a:rPr lang="zh-CN" altLang="en-US" sz="2400" u="sng"/>
              <a:t>记做</a:t>
            </a:r>
            <a:r>
              <a:rPr lang="en-US" altLang="zh-CN" sz="2400" u="sng" err="1"/>
              <a:t>a</a:t>
            </a:r>
            <a:r>
              <a:rPr lang="en-US" altLang="zh-CN" sz="2400" u="sng" err="1">
                <a:sym typeface="宋体" panose="02010600030101010101" pitchFamily="2" charset="-122"/>
              </a:rPr>
              <a:t>≡b(mod</a:t>
            </a:r>
            <a:r>
              <a:rPr lang="en-US" altLang="zh-CN" sz="2400" u="sng">
                <a:sym typeface="宋体" panose="02010600030101010101" pitchFamily="2" charset="-122"/>
              </a:rPr>
              <a:t> c)</a:t>
            </a:r>
            <a:r>
              <a:rPr lang="zh-CN" altLang="en-US" sz="2400">
                <a:sym typeface="宋体" panose="02010600030101010101" pitchFamily="2" charset="-122"/>
              </a:rPr>
              <a:t>。</a:t>
            </a:r>
            <a:endParaRPr lang="zh-CN" altLang="en-US" sz="2400">
              <a:sym typeface="宋体" panose="02010600030101010101" pitchFamily="2" charset="-122"/>
            </a:endParaRPr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 u="sng">
                <a:sym typeface="宋体" panose="02010600030101010101" pitchFamily="2" charset="-122"/>
              </a:rPr>
              <a:t>性质：</a:t>
            </a:r>
            <a:r>
              <a:rPr lang="en-US" altLang="zh-CN" sz="2400" u="sng" err="1">
                <a:sym typeface="宋体" panose="02010600030101010101" pitchFamily="2" charset="-122"/>
              </a:rPr>
              <a:t>a≡b(mod</a:t>
            </a:r>
            <a:r>
              <a:rPr lang="en-US" altLang="zh-CN" sz="2400" u="sng">
                <a:sym typeface="宋体" panose="02010600030101010101" pitchFamily="2" charset="-122"/>
              </a:rPr>
              <a:t> c)</a:t>
            </a:r>
            <a:r>
              <a:rPr lang="zh-CN" altLang="en-US" sz="2400" u="sng">
                <a:sym typeface="宋体" panose="02010600030101010101" pitchFamily="2" charset="-122"/>
              </a:rPr>
              <a:t>与</a:t>
            </a:r>
            <a:r>
              <a:rPr lang="en-US" altLang="zh-CN" sz="2400" u="sng">
                <a:sym typeface="宋体" panose="02010600030101010101" pitchFamily="2" charset="-122"/>
              </a:rPr>
              <a:t>c|a-b</a:t>
            </a:r>
            <a:r>
              <a:rPr lang="zh-CN" altLang="en-US" sz="2400" u="sng">
                <a:sym typeface="宋体" panose="02010600030101010101" pitchFamily="2" charset="-122"/>
              </a:rPr>
              <a:t>等价</a:t>
            </a:r>
            <a:endParaRPr lang="zh-CN" altLang="en-US" sz="2400" u="sng">
              <a:sym typeface="宋体" panose="02010600030101010101" pitchFamily="2" charset="-122"/>
            </a:endParaRPr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>
                <a:sym typeface="宋体" panose="02010600030101010101" pitchFamily="2" charset="-122"/>
              </a:rPr>
              <a:t>推论：若</a:t>
            </a:r>
            <a:r>
              <a:rPr lang="en-US" altLang="zh-CN" sz="2400" err="1">
                <a:sym typeface="宋体" panose="02010600030101010101" pitchFamily="2" charset="-122"/>
              </a:rPr>
              <a:t>a≡b(mod</a:t>
            </a:r>
            <a:r>
              <a:rPr lang="en-US" altLang="zh-CN" sz="2400">
                <a:sym typeface="宋体" panose="02010600030101010101" pitchFamily="2" charset="-122"/>
              </a:rPr>
              <a:t> c),d|c</a:t>
            </a:r>
            <a:r>
              <a:rPr lang="zh-CN" altLang="en-US" sz="2400">
                <a:sym typeface="宋体" panose="02010600030101010101" pitchFamily="2" charset="-122"/>
              </a:rPr>
              <a:t>，则</a:t>
            </a:r>
            <a:r>
              <a:rPr lang="en-US" altLang="zh-CN" sz="2400" err="1">
                <a:sym typeface="宋体" panose="02010600030101010101" pitchFamily="2" charset="-122"/>
              </a:rPr>
              <a:t>a≡b(mod</a:t>
            </a:r>
            <a:r>
              <a:rPr lang="en-US" altLang="zh-CN" sz="2400">
                <a:sym typeface="宋体" panose="02010600030101010101" pitchFamily="2" charset="-122"/>
              </a:rPr>
              <a:t> d)</a:t>
            </a:r>
            <a:endParaRPr lang="zh-CN" altLang="en-US" sz="2400"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5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9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08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30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1"/>
          <p:cNvSpPr>
            <a:spLocks noGrp="1"/>
          </p:cNvSpPr>
          <p:nvPr>
            <p:ph type="title"/>
          </p:nvPr>
        </p:nvSpPr>
        <p:spPr>
          <a:xfrm>
            <a:off x="652145" y="445135"/>
            <a:ext cx="3986530" cy="708025"/>
          </a:xfrm>
        </p:spPr>
        <p:txBody>
          <a:bodyPr lIns="91440" tIns="45720" rIns="91440" bIns="45720" anchor="ctr"/>
          <a:p>
            <a:r>
              <a:rPr lang="zh-CN" altLang="en-US" b="1"/>
              <a:t>最大公约数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2145" y="1253490"/>
            <a:ext cx="10934065" cy="2569210"/>
          </a:xfrm>
        </p:spPr>
        <p:txBody>
          <a:bodyPr lIns="91440" tIns="45720" rIns="91440" bIns="45720" anchor="t"/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/>
              <a:t>设</a:t>
            </a:r>
            <a:r>
              <a:rPr lang="en-US" altLang="zh-CN" sz="2400"/>
              <a:t>a,b</a:t>
            </a:r>
            <a:r>
              <a:rPr lang="zh-CN" altLang="en-US" sz="2400"/>
              <a:t>是不都为</a:t>
            </a:r>
            <a:r>
              <a:rPr lang="en-US" altLang="zh-CN" sz="2400"/>
              <a:t>0</a:t>
            </a:r>
            <a:r>
              <a:rPr lang="zh-CN" altLang="en-US" sz="2400"/>
              <a:t>的整数，</a:t>
            </a:r>
            <a:r>
              <a:rPr lang="en-US" altLang="zh-CN" sz="2400"/>
              <a:t>c</a:t>
            </a:r>
            <a:r>
              <a:rPr lang="zh-CN" altLang="en-US" sz="2400"/>
              <a:t>为满足</a:t>
            </a:r>
            <a:r>
              <a:rPr lang="en-US" altLang="zh-CN" sz="2400"/>
              <a:t>c|a</a:t>
            </a:r>
            <a:r>
              <a:rPr lang="zh-CN" altLang="en-US" sz="2400"/>
              <a:t>且</a:t>
            </a:r>
            <a:r>
              <a:rPr lang="en-US" altLang="zh-CN" sz="2400"/>
              <a:t>c|b</a:t>
            </a:r>
            <a:r>
              <a:rPr lang="zh-CN" altLang="en-US" sz="2400"/>
              <a:t>的最大整数，则称</a:t>
            </a:r>
            <a:r>
              <a:rPr lang="en-US" altLang="zh-CN" sz="2400"/>
              <a:t>c</a:t>
            </a:r>
            <a:r>
              <a:rPr lang="zh-CN" altLang="en-US" sz="2400"/>
              <a:t>是</a:t>
            </a:r>
            <a:r>
              <a:rPr lang="en-US" altLang="zh-CN" sz="2400"/>
              <a:t>a,b</a:t>
            </a:r>
            <a:r>
              <a:rPr lang="zh-CN" altLang="en-US" sz="2400"/>
              <a:t>的最大公约数</a:t>
            </a:r>
            <a:endParaRPr lang="zh-CN" altLang="en-US" sz="2400"/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/>
              <a:t>记为</a:t>
            </a:r>
            <a:r>
              <a:rPr lang="en-US" altLang="zh-CN" sz="2400"/>
              <a:t>GCD(a,b)</a:t>
            </a:r>
            <a:r>
              <a:rPr lang="zh-CN" altLang="en-US" sz="2400"/>
              <a:t>或</a:t>
            </a:r>
            <a:r>
              <a:rPr lang="en-US" altLang="zh-CN" sz="2400"/>
              <a:t>(a,b)</a:t>
            </a:r>
            <a:endParaRPr lang="en-US" altLang="zh-CN" sz="2400"/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/>
              <a:t>类似地可以定义多个数的最大公约数</a:t>
            </a:r>
            <a:endParaRPr lang="zh-CN" altLang="en-US" sz="2400"/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en-US" altLang="zh-CN" sz="2400"/>
              <a:t>GCD=Greatest Common Divisor</a:t>
            </a:r>
            <a:endParaRPr lang="en-US" altLang="zh-CN" sz="2400"/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zh-CN" sz="2400">
                <a:sym typeface="+mn-ea"/>
              </a:rPr>
              <a:t>求</a:t>
            </a:r>
            <a:r>
              <a:rPr lang="en-US" altLang="zh-CN" sz="2400">
                <a:sym typeface="+mn-ea"/>
              </a:rPr>
              <a:t>GCD</a:t>
            </a:r>
            <a:r>
              <a:rPr lang="zh-CN" altLang="en-US" sz="2400">
                <a:sym typeface="+mn-ea"/>
              </a:rPr>
              <a:t>的一般公式：质因数分解</a:t>
            </a:r>
            <a:endParaRPr lang="zh-CN" altLang="en-US" sz="2400"/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endParaRPr lang="zh-CN" altLang="en-US" sz="2400"/>
          </a:p>
          <a:p>
            <a:endParaRPr lang="en-US" altLang="zh-CN" sz="2400"/>
          </a:p>
        </p:txBody>
      </p:sp>
      <p:graphicFrame>
        <p:nvGraphicFramePr>
          <p:cNvPr id="11268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114300" imgH="215900" progId="Equation.KSEE3">
                  <p:embed/>
                </p:oleObj>
              </mc:Choice>
              <mc:Fallback>
                <p:oleObj name="" r:id="rId1" imgW="114300" imgH="215900" progId="Equation.KSEE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753110" y="5605145"/>
            <a:ext cx="11118850" cy="1087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20000"/>
              </a:lnSpc>
              <a:spcBef>
                <a:spcPts val="0"/>
              </a:spcBef>
              <a:buNone/>
            </a:pPr>
            <a:r>
              <a:rPr dirty="0">
                <a:latin typeface="+mn-ea"/>
                <a:ea typeface="+mn-ea"/>
                <a:cs typeface="+mn-ea"/>
                <a:sym typeface="+mn-ea"/>
              </a:rPr>
              <a:t>GCD编码</a:t>
            </a:r>
            <a:endParaRPr dirty="0">
              <a:latin typeface="+mn-ea"/>
              <a:ea typeface="+mn-ea"/>
              <a:cs typeface="+mn-ea"/>
            </a:endParaRPr>
          </a:p>
          <a:p>
            <a:pPr indent="457200" algn="l">
              <a:lnSpc>
                <a:spcPct val="12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dirty="0">
                <a:latin typeface="+mn-ea"/>
                <a:ea typeface="+mn-ea"/>
                <a:cs typeface="+mn-ea"/>
                <a:sym typeface="+mn-ea"/>
              </a:rPr>
              <a:t>编程时可以直接用c++函数std::__gcd(a, b)。注意：参数a和b都应该是正整数，否则可能会返回负数。下面介绍三种算法。</a:t>
            </a:r>
            <a:endParaRPr lang="zh-CN" altLang="en-US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84300" y="3822065"/>
          <a:ext cx="4345940" cy="1497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2171700" imgH="749300" progId="Equation.KSEE3">
                  <p:embed/>
                </p:oleObj>
              </mc:Choice>
              <mc:Fallback>
                <p:oleObj name="" r:id="rId3" imgW="2171700" imgH="7493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84300" y="3822065"/>
                        <a:ext cx="4345940" cy="14979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1"/>
          <p:cNvSpPr>
            <a:spLocks noGrp="1"/>
          </p:cNvSpPr>
          <p:nvPr>
            <p:ph type="title"/>
          </p:nvPr>
        </p:nvSpPr>
        <p:spPr>
          <a:xfrm>
            <a:off x="838200" y="496570"/>
            <a:ext cx="2750820" cy="997585"/>
          </a:xfrm>
        </p:spPr>
        <p:txBody>
          <a:bodyPr lIns="91440" tIns="45720" rIns="91440" bIns="45720" anchor="ctr"/>
          <a:p>
            <a:r>
              <a:rPr lang="zh-CN" altLang="en-US" b="1"/>
              <a:t>最大公约数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6863080" cy="3589655"/>
          </a:xfrm>
        </p:spPr>
        <p:txBody>
          <a:bodyPr lIns="91440" tIns="45720" rIns="91440" bIns="45720" anchor="t"/>
          <a:p>
            <a:pPr indent="0"/>
            <a:r>
              <a:rPr lang="zh-CN" altLang="en-US" sz="2400"/>
              <a:t>一些性质：</a:t>
            </a:r>
            <a:endParaRPr lang="zh-CN" altLang="en-US" sz="2400"/>
          </a:p>
          <a:p>
            <a:pPr lvl="1"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en-US" altLang="zh-CN" sz="2400"/>
              <a:t>(a,a)=(0,a)=a</a:t>
            </a:r>
            <a:endParaRPr lang="en-US" altLang="zh-CN" sz="2400"/>
          </a:p>
          <a:p>
            <a:pPr lvl="1"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/>
              <a:t>若</a:t>
            </a:r>
            <a:r>
              <a:rPr lang="en-US" altLang="zh-CN" sz="2400"/>
              <a:t>a|b</a:t>
            </a:r>
            <a:r>
              <a:rPr lang="zh-CN" altLang="en-US" sz="2400"/>
              <a:t>，则</a:t>
            </a:r>
            <a:r>
              <a:rPr lang="en-US" altLang="zh-CN" sz="2400"/>
              <a:t>(a,b)=a</a:t>
            </a:r>
            <a:endParaRPr lang="en-US" altLang="zh-CN" sz="2400"/>
          </a:p>
          <a:p>
            <a:pPr lvl="1"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en-US" altLang="en-US" sz="2400"/>
              <a:t>(a,b)=(a,a+b)=(a,ka+b) </a:t>
            </a:r>
            <a:r>
              <a:rPr lang="en-US" altLang="en-US" sz="2400">
                <a:solidFill>
                  <a:srgbClr val="FF0000"/>
                </a:solidFill>
              </a:rPr>
              <a:t>(?)</a:t>
            </a:r>
            <a:endParaRPr lang="en-US" altLang="en-US" sz="2400">
              <a:solidFill>
                <a:srgbClr val="FF0000"/>
              </a:solidFill>
            </a:endParaRPr>
          </a:p>
          <a:p>
            <a:pPr lvl="1"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en-US" altLang="en-US" sz="2400"/>
              <a:t>(ka,kb)=k</a:t>
            </a:r>
            <a:r>
              <a:rPr lang="zh-CN" altLang="en-US" sz="2400"/>
              <a:t>·</a:t>
            </a:r>
            <a:r>
              <a:rPr lang="en-US" altLang="en-US" sz="2400"/>
              <a:t>(a,b)</a:t>
            </a:r>
            <a:endParaRPr lang="en-US" altLang="en-US" sz="2400"/>
          </a:p>
          <a:p>
            <a:pPr lvl="1"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en-US" altLang="en-US" sz="2400"/>
              <a:t>(a,b,c)=((a,b),c)</a:t>
            </a:r>
            <a:endParaRPr lang="en-US" altLang="en-US" sz="2400"/>
          </a:p>
          <a:p>
            <a:pPr indent="0"/>
            <a:r>
              <a:rPr lang="zh-CN" altLang="en-US" sz="2400"/>
              <a:t>若</a:t>
            </a:r>
            <a:r>
              <a:rPr lang="en-US" altLang="zh-CN" sz="2400"/>
              <a:t>(a,b)=1</a:t>
            </a:r>
            <a:r>
              <a:rPr lang="zh-CN" altLang="en-US" sz="2400"/>
              <a:t>，则称</a:t>
            </a:r>
            <a:r>
              <a:rPr lang="en-US" altLang="zh-CN" sz="2400"/>
              <a:t>a,b</a:t>
            </a:r>
            <a:r>
              <a:rPr lang="zh-CN" altLang="en-US" sz="2400">
                <a:sym typeface="宋体" panose="02010600030101010101" pitchFamily="2" charset="-122"/>
              </a:rPr>
              <a:t>互质</a:t>
            </a:r>
            <a:r>
              <a:rPr lang="zh-CN" altLang="en-US" sz="2400"/>
              <a:t>（</a:t>
            </a:r>
            <a:r>
              <a:rPr lang="zh-CN" altLang="en-US" sz="2400">
                <a:sym typeface="宋体" panose="02010600030101010101" pitchFamily="2" charset="-122"/>
              </a:rPr>
              <a:t>互素</a:t>
            </a:r>
            <a:r>
              <a:rPr lang="zh-CN" altLang="en-US" sz="2400"/>
              <a:t>）</a:t>
            </a:r>
            <a:endParaRPr lang="zh-CN" altLang="en-US" sz="2400"/>
          </a:p>
          <a:p>
            <a:pPr indent="0"/>
            <a:r>
              <a:rPr lang="zh-CN" altLang="en-US" sz="2400"/>
              <a:t>互质的两个数往往有很好的性质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4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1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7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95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16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标题 1"/>
          <p:cNvSpPr>
            <a:spLocks noGrp="1"/>
          </p:cNvSpPr>
          <p:nvPr>
            <p:ph type="title"/>
          </p:nvPr>
        </p:nvSpPr>
        <p:spPr>
          <a:xfrm>
            <a:off x="850265" y="614680"/>
            <a:ext cx="4052570" cy="786765"/>
          </a:xfrm>
        </p:spPr>
        <p:txBody>
          <a:bodyPr lIns="91440" tIns="45720" rIns="91440" bIns="45720" anchor="ctr"/>
          <a:p>
            <a:r>
              <a:rPr lang="zh-CN" altLang="en-US" b="1">
                <a:sym typeface="宋体" panose="02010600030101010101" pitchFamily="2" charset="-122"/>
              </a:rPr>
              <a:t>最大公约数</a:t>
            </a:r>
            <a:endParaRPr lang="zh-CN" altLang="en-US" b="1">
              <a:sym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275" y="1691005"/>
            <a:ext cx="10095865" cy="2815590"/>
          </a:xfrm>
        </p:spPr>
        <p:txBody>
          <a:bodyPr lIns="91440" tIns="45720" rIns="91440" bIns="45720" anchor="t"/>
          <a:p>
            <a:r>
              <a:rPr lang="zh-CN" altLang="en-US" sz="2400"/>
              <a:t>例题：</a:t>
            </a:r>
            <a:r>
              <a:rPr lang="en-US" altLang="zh-CN" sz="2400"/>
              <a:t>[CF 664A]Complicated GCD</a:t>
            </a:r>
            <a:endParaRPr lang="en-US" altLang="zh-CN" sz="2400"/>
          </a:p>
          <a:p>
            <a:r>
              <a:rPr lang="zh-CN" altLang="en-US" sz="2400"/>
              <a:t>求</a:t>
            </a:r>
            <a:r>
              <a:rPr lang="en-US" altLang="zh-CN" sz="2400"/>
              <a:t>gcd(a, a+1, a+2, ..., b)</a:t>
            </a:r>
            <a:endParaRPr lang="en-US" altLang="zh-CN" sz="2400"/>
          </a:p>
          <a:p>
            <a:r>
              <a:rPr lang="en-US" altLang="zh-CN" sz="2400"/>
              <a:t>1≤a≤b≤10</a:t>
            </a:r>
            <a:r>
              <a:rPr lang="en-US" altLang="zh-CN" sz="2400" baseline="30000"/>
              <a:t>100</a:t>
            </a:r>
            <a:endParaRPr lang="en-US" altLang="zh-CN" sz="2400" baseline="30000"/>
          </a:p>
          <a:p>
            <a:endParaRPr lang="en-US" altLang="zh-CN" sz="2400"/>
          </a:p>
          <a:p>
            <a:r>
              <a:rPr lang="zh-CN" altLang="en-US" sz="2400"/>
              <a:t>分析：注意到</a:t>
            </a:r>
            <a:r>
              <a:rPr lang="en-US" altLang="zh-CN" sz="2400"/>
              <a:t>gcd(a, a+1) = 1</a:t>
            </a:r>
            <a:endParaRPr lang="en-US" altLang="zh-CN" sz="2400"/>
          </a:p>
          <a:p>
            <a:r>
              <a:rPr lang="zh-CN" altLang="en-US" sz="2400"/>
              <a:t>因此</a:t>
            </a:r>
            <a:r>
              <a:rPr lang="en-US" altLang="zh-CN" sz="2400"/>
              <a:t>a&lt;b</a:t>
            </a:r>
            <a:r>
              <a:rPr lang="zh-CN" altLang="en-US" sz="2400"/>
              <a:t>时答案为</a:t>
            </a:r>
            <a:r>
              <a:rPr lang="en-US" altLang="zh-CN" sz="2400"/>
              <a:t>1</a:t>
            </a:r>
            <a:r>
              <a:rPr lang="zh-CN" altLang="en-US" sz="2400"/>
              <a:t>，否则答案为</a:t>
            </a:r>
            <a:r>
              <a:rPr lang="en-US" altLang="zh-CN" sz="2400"/>
              <a:t>a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8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4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7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89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标题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p>
            <a:r>
              <a:rPr lang="zh-CN" altLang="en-US">
                <a:sym typeface="宋体" panose="02010600030101010101" pitchFamily="2" charset="-122"/>
              </a:rPr>
              <a:t>最大公约数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5125" y="1691005"/>
            <a:ext cx="5695315" cy="3288030"/>
          </a:xfrm>
        </p:spPr>
        <p:txBody>
          <a:bodyPr lIns="91440" tIns="45720" rIns="91440" bIns="45720" anchor="t"/>
          <a:p>
            <a:r>
              <a:rPr lang="zh-CN" altLang="en-US"/>
              <a:t>例题：</a:t>
            </a:r>
            <a:r>
              <a:rPr lang="en-US" altLang="zh-CN"/>
              <a:t>[CF 757B]Bash's Big Day</a:t>
            </a:r>
            <a:endParaRPr lang="en-US" altLang="zh-CN"/>
          </a:p>
          <a:p>
            <a:r>
              <a:rPr lang="zh-CN" altLang="en-US"/>
              <a:t>给定</a:t>
            </a:r>
            <a:r>
              <a:rPr lang="en-US" altLang="zh-CN"/>
              <a:t>n</a:t>
            </a:r>
            <a:r>
              <a:rPr lang="zh-CN" altLang="en-US"/>
              <a:t>个正整数</a:t>
            </a:r>
            <a:r>
              <a:rPr lang="en-US" altLang="zh-CN"/>
              <a:t>{a</a:t>
            </a:r>
            <a:r>
              <a:rPr lang="en-US" altLang="zh-CN" baseline="-25000"/>
              <a:t>i</a:t>
            </a:r>
            <a:r>
              <a:rPr lang="en-US" altLang="zh-CN"/>
              <a:t>}</a:t>
            </a:r>
            <a:endParaRPr lang="en-US" altLang="zh-CN"/>
          </a:p>
          <a:p>
            <a:r>
              <a:rPr lang="zh-CN" altLang="en-US"/>
              <a:t>求一个子集</a:t>
            </a:r>
            <a:r>
              <a:rPr lang="en-US" altLang="zh-CN"/>
              <a:t>S</a:t>
            </a:r>
            <a:r>
              <a:rPr lang="zh-CN" altLang="en-US"/>
              <a:t>，满足</a:t>
            </a:r>
            <a:r>
              <a:rPr lang="en-US" altLang="zh-CN"/>
              <a:t>gcd(S</a:t>
            </a:r>
            <a:r>
              <a:rPr lang="en-US" altLang="zh-CN" baseline="-25000"/>
              <a:t>1</a:t>
            </a:r>
            <a:r>
              <a:rPr lang="en-US" altLang="zh-CN"/>
              <a:t>, ..., S</a:t>
            </a:r>
            <a:r>
              <a:rPr lang="en-US" altLang="zh-CN" baseline="-25000"/>
              <a:t>k</a:t>
            </a:r>
            <a:r>
              <a:rPr lang="en-US" altLang="zh-CN"/>
              <a:t>)&gt;1</a:t>
            </a:r>
            <a:r>
              <a:rPr lang="zh-CN" altLang="en-US"/>
              <a:t>，同时</a:t>
            </a:r>
            <a:r>
              <a:rPr lang="en-US" altLang="zh-CN"/>
              <a:t>|S|</a:t>
            </a:r>
            <a:r>
              <a:rPr lang="zh-CN" altLang="en-US"/>
              <a:t>尽可能大。</a:t>
            </a:r>
            <a:endParaRPr lang="zh-CN" altLang="en-US"/>
          </a:p>
          <a:p>
            <a:r>
              <a:rPr lang="en-US" altLang="zh-CN"/>
              <a:t>1≤n,a</a:t>
            </a:r>
            <a:r>
              <a:rPr lang="en-US" altLang="zh-CN" baseline="-25000"/>
              <a:t>i</a:t>
            </a:r>
            <a:r>
              <a:rPr lang="en-US" altLang="zh-CN"/>
              <a:t>≤10</a:t>
            </a:r>
            <a:r>
              <a:rPr lang="en-US" altLang="zh-CN" baseline="30000"/>
              <a:t>5</a:t>
            </a:r>
            <a:endParaRPr lang="en-US" altLang="zh-CN" baseline="30000"/>
          </a:p>
          <a:p>
            <a:r>
              <a:rPr lang="zh-CN" altLang="en-US"/>
              <a:t>分析：</a:t>
            </a:r>
            <a:r>
              <a:t>将每个数分解质因子，将其各个不同的质因子在数组上相应加1，最后遍历数组统计最大值即可，注意处理数为1的情况。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3885" y="1296670"/>
            <a:ext cx="4970780" cy="5080000"/>
          </a:xfrm>
          <a:prstGeom prst="rect">
            <a:avLst/>
          </a:prstGeom>
        </p:spPr>
      </p:pic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085070" y="1010920"/>
          <a:ext cx="1497330" cy="907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1051560" imgH="628015" progId="Package">
                  <p:embed/>
                </p:oleObj>
              </mc:Choice>
              <mc:Fallback>
                <p:oleObj name="" r:id="rId2" imgW="1051560" imgH="628015" progId="Package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085070" y="1010920"/>
                        <a:ext cx="1497330" cy="907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7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9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8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89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96265" y="291465"/>
            <a:ext cx="2952750" cy="676275"/>
          </a:xfr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b="1" dirty="0">
                <a:latin typeface="+mn-ea"/>
                <a:ea typeface="+mn-ea"/>
                <a:sym typeface="+mn-ea"/>
              </a:rPr>
              <a:t>欧几里得算法</a:t>
            </a:r>
            <a:endParaRPr kumimoji="0" lang="zh-CN" altLang="en-US" b="1" i="0" u="none" strike="noStrike" kern="1200" cap="small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j-cs"/>
              <a:sym typeface="+mn-ea"/>
            </a:endParaRPr>
          </a:p>
        </p:txBody>
      </p:sp>
      <p:sp>
        <p:nvSpPr>
          <p:cNvPr id="21506" name="文本占位符 472066"/>
          <p:cNvSpPr>
            <a:spLocks noGrp="1"/>
          </p:cNvSpPr>
          <p:nvPr/>
        </p:nvSpPr>
        <p:spPr>
          <a:xfrm>
            <a:off x="596265" y="1217295"/>
            <a:ext cx="11273155" cy="498284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indent="609600">
              <a:lnSpc>
                <a:spcPct val="130000"/>
              </a:lnSpc>
              <a:spcBef>
                <a:spcPts val="0"/>
              </a:spcBef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sz="2400" dirty="0">
                <a:latin typeface="+mn-ea"/>
                <a:ea typeface="+mn-ea"/>
              </a:rPr>
              <a:t>用辗转相除法求gcd，即gcd(a, b) = gcd(b, a mod b)。代码是：</a:t>
            </a:r>
            <a:endParaRPr sz="2400" dirty="0">
              <a:latin typeface="+mn-ea"/>
              <a:ea typeface="+mn-ea"/>
            </a:endParaRPr>
          </a:p>
          <a:p>
            <a:pPr indent="609600">
              <a:lnSpc>
                <a:spcPct val="130000"/>
              </a:lnSpc>
              <a:spcBef>
                <a:spcPts val="0"/>
              </a:spcBef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sz="2400" dirty="0">
                <a:latin typeface="+mn-ea"/>
                <a:ea typeface="+mn-ea"/>
              </a:rPr>
              <a:t>int gcd(int a, int b){  // 一般要求a&gt;=0, b&gt;0。若a=b=0，代码也正确，返回0</a:t>
            </a:r>
            <a:endParaRPr sz="2400" dirty="0">
              <a:latin typeface="+mn-ea"/>
              <a:ea typeface="+mn-ea"/>
            </a:endParaRPr>
          </a:p>
          <a:p>
            <a:pPr indent="609600">
              <a:lnSpc>
                <a:spcPct val="130000"/>
              </a:lnSpc>
              <a:spcBef>
                <a:spcPts val="0"/>
              </a:spcBef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sz="2400" dirty="0">
                <a:latin typeface="+mn-ea"/>
                <a:ea typeface="+mn-ea"/>
              </a:rPr>
              <a:t>	return b? gcd(b, a%b):a;</a:t>
            </a:r>
            <a:endParaRPr sz="2400" dirty="0">
              <a:latin typeface="+mn-ea"/>
              <a:ea typeface="+mn-ea"/>
            </a:endParaRPr>
          </a:p>
          <a:p>
            <a:pPr indent="609600">
              <a:lnSpc>
                <a:spcPct val="130000"/>
              </a:lnSpc>
              <a:spcBef>
                <a:spcPts val="0"/>
              </a:spcBef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sz="2400" dirty="0">
                <a:latin typeface="+mn-ea"/>
                <a:ea typeface="+mn-ea"/>
              </a:rPr>
              <a:t>}</a:t>
            </a:r>
            <a:endParaRPr sz="2400" dirty="0">
              <a:latin typeface="+mn-ea"/>
              <a:ea typeface="+mn-ea"/>
            </a:endParaRPr>
          </a:p>
          <a:p>
            <a:pPr indent="609600">
              <a:lnSpc>
                <a:spcPct val="130000"/>
              </a:lnSpc>
              <a:spcBef>
                <a:spcPts val="0"/>
              </a:spcBef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sz="2400" dirty="0">
                <a:latin typeface="+mn-ea"/>
                <a:ea typeface="+mn-ea"/>
              </a:rPr>
              <a:t>这是竞赛中最常用的编码，它极为高效，“拉梅定理”给出了复杂度分析。</a:t>
            </a:r>
            <a:endParaRPr sz="2400" dirty="0">
              <a:latin typeface="+mn-ea"/>
              <a:ea typeface="+mn-ea"/>
            </a:endParaRPr>
          </a:p>
          <a:p>
            <a:pPr indent="609600">
              <a:lnSpc>
                <a:spcPct val="130000"/>
              </a:lnSpc>
              <a:spcBef>
                <a:spcPts val="0"/>
              </a:spcBef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sz="2400" dirty="0">
                <a:latin typeface="+mn-ea"/>
                <a:ea typeface="+mn-ea"/>
              </a:rPr>
              <a:t>拉梅定理：用欧几里得算法计算两个正整数的最大公因数，需要的除法次数不会超过两个整数中较小的哪个十进制数的位数的5倍。</a:t>
            </a:r>
            <a:endParaRPr sz="2400" dirty="0">
              <a:latin typeface="+mn-ea"/>
              <a:ea typeface="+mn-ea"/>
            </a:endParaRPr>
          </a:p>
          <a:p>
            <a:pPr indent="609600">
              <a:lnSpc>
                <a:spcPct val="130000"/>
              </a:lnSpc>
              <a:spcBef>
                <a:spcPts val="0"/>
              </a:spcBef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sz="2400" dirty="0">
                <a:latin typeface="+mn-ea"/>
                <a:ea typeface="+mn-ea"/>
              </a:rPr>
              <a:t>推论：用欧几里得算法求gcd(a, b)，a&gt;b，需要O(log</a:t>
            </a:r>
            <a:r>
              <a:rPr sz="2400" baseline="-25000" dirty="0">
                <a:latin typeface="+mn-ea"/>
                <a:ea typeface="+mn-ea"/>
              </a:rPr>
              <a:t>2</a:t>
            </a:r>
            <a:r>
              <a:rPr sz="2400" dirty="0">
                <a:latin typeface="+mn-ea"/>
                <a:ea typeface="+mn-ea"/>
              </a:rPr>
              <a:t>a)次位运算。</a:t>
            </a:r>
            <a:endParaRPr sz="2400" dirty="0">
              <a:latin typeface="+mn-ea"/>
              <a:ea typeface="+mn-ea"/>
            </a:endParaRPr>
          </a:p>
          <a:p>
            <a:pPr indent="609600">
              <a:lnSpc>
                <a:spcPct val="130000"/>
              </a:lnSpc>
              <a:spcBef>
                <a:spcPts val="0"/>
              </a:spcBef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sz="2400" dirty="0">
                <a:latin typeface="+mn-ea"/>
                <a:ea typeface="+mn-ea"/>
              </a:rPr>
              <a:t>欧几里得算法的缺点是需要做取模运算，而高精度的除法取模比较耗时，此时可以用“更相减损术”，它只用到了减法。</a:t>
            </a:r>
            <a:endParaRPr sz="240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sz="240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sz="2400"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med">
    <p:circl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1"/>
          <p:cNvSpPr>
            <a:spLocks noGrp="1"/>
          </p:cNvSpPr>
          <p:nvPr>
            <p:ph type="title"/>
          </p:nvPr>
        </p:nvSpPr>
        <p:spPr>
          <a:xfrm>
            <a:off x="693420" y="365125"/>
            <a:ext cx="3881755" cy="721995"/>
          </a:xfrm>
        </p:spPr>
        <p:txBody>
          <a:bodyPr lIns="91440" tIns="45720" rIns="91440" bIns="45720" anchor="ctr"/>
          <a:p>
            <a:r>
              <a:rPr lang="zh-CN" altLang="en-US" b="1">
                <a:sym typeface="宋体" panose="02010600030101010101" pitchFamily="2" charset="-122"/>
              </a:rPr>
              <a:t>欧几里德算法</a:t>
            </a:r>
            <a:endParaRPr lang="zh-CN" altLang="en-US" b="1">
              <a:sym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3420" y="1260475"/>
            <a:ext cx="5923280" cy="462915"/>
          </a:xfrm>
        </p:spPr>
        <p:txBody>
          <a:bodyPr lIns="91440" tIns="45720" rIns="91440" bIns="45720" anchor="t"/>
          <a:p>
            <a:pPr indent="0"/>
            <a:r>
              <a:rPr lang="zh-CN" altLang="en-US" sz="2400"/>
              <a:t>又称辗转相除法</a:t>
            </a:r>
            <a:r>
              <a:rPr lang="zh-CN" sz="2400"/>
              <a:t>：</a:t>
            </a:r>
            <a:r>
              <a:rPr lang="en-US" altLang="zh-CN" sz="2400"/>
              <a:t>gcd(a,b)=gcd(b,a%b)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2" name="内容占位符 2"/>
          <p:cNvSpPr>
            <a:spLocks noGrp="1"/>
          </p:cNvSpPr>
          <p:nvPr/>
        </p:nvSpPr>
        <p:spPr>
          <a:xfrm>
            <a:off x="693420" y="1776730"/>
            <a:ext cx="11501120" cy="181229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lstStyle>
            <a:lvl1pPr marL="0" indent="7112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华文中宋" charset="0"/>
                <a:ea typeface="华文中宋" charset="0"/>
                <a:cs typeface="+mn-cs"/>
              </a:defRPr>
            </a:lvl1pPr>
            <a:lvl2pPr marL="457200" indent="7112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华文中宋" charset="0"/>
                <a:ea typeface="华文中宋" charset="0"/>
                <a:cs typeface="+mn-cs"/>
              </a:defRPr>
            </a:lvl2pPr>
            <a:lvl3pPr marL="914400" indent="7112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华文中宋" charset="0"/>
                <a:ea typeface="华文中宋" charset="0"/>
                <a:cs typeface="+mn-cs"/>
              </a:defRPr>
            </a:lvl3pPr>
            <a:lvl4pPr marL="1371600" indent="7112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华文中宋" charset="0"/>
                <a:ea typeface="华文中宋" charset="0"/>
                <a:cs typeface="+mn-cs"/>
              </a:defRPr>
            </a:lvl4pPr>
            <a:lvl5pPr marL="1828800" indent="7112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华文中宋" charset="0"/>
                <a:ea typeface="华文中宋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/>
            <a:r>
              <a:rPr sz="2400"/>
              <a:t>假设 gcd(a,b)=d</a:t>
            </a:r>
            <a:r>
              <a:rPr sz="2400" baseline="-25000"/>
              <a:t>1</a:t>
            </a:r>
            <a:r>
              <a:rPr lang="zh-CN" altLang="en-US" sz="2400"/>
              <a:t>，</a:t>
            </a:r>
            <a:r>
              <a:rPr sz="2400"/>
              <a:t>即a、b最大公约数为 d</a:t>
            </a:r>
            <a:r>
              <a:rPr sz="2400" baseline="-25000"/>
              <a:t>1</a:t>
            </a:r>
            <a:r>
              <a:rPr sz="2400"/>
              <a:t>，并且有</a:t>
            </a:r>
            <a:endParaRPr sz="2400"/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sz="2400"/>
              <a:t>a=md</a:t>
            </a:r>
            <a:r>
              <a:rPr sz="2400" baseline="-25000"/>
              <a:t>1</a:t>
            </a:r>
            <a:r>
              <a:rPr sz="2400"/>
              <a:t> , b=nd</a:t>
            </a:r>
            <a:r>
              <a:rPr sz="2400" baseline="-25000"/>
              <a:t>1</a:t>
            </a:r>
            <a:r>
              <a:rPr sz="2400"/>
              <a:t> ( m、n、d</a:t>
            </a:r>
            <a:r>
              <a:rPr sz="2400" baseline="-25000"/>
              <a:t>1</a:t>
            </a:r>
            <a:r>
              <a:rPr sz="2400"/>
              <a:t>为正整数 ) </a:t>
            </a:r>
            <a:endParaRPr sz="2400"/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sz="2400"/>
              <a:t>又有a=bq+r，则r=a-bq=(m-nq)d</a:t>
            </a:r>
            <a:r>
              <a:rPr sz="2400" baseline="-25000"/>
              <a:t>1</a:t>
            </a:r>
            <a:endParaRPr sz="2400"/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sz="2400"/>
              <a:t>如果m-nq与n互质，所以gcd(a,b)=gcd(b,a%b)。</a:t>
            </a:r>
            <a:endParaRPr sz="24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78180" y="3542665"/>
            <a:ext cx="11501120" cy="223710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lstStyle>
            <a:lvl1pPr marL="0" indent="7112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华文中宋" charset="0"/>
                <a:ea typeface="华文中宋" charset="0"/>
                <a:cs typeface="+mn-cs"/>
              </a:defRPr>
            </a:lvl1pPr>
            <a:lvl2pPr marL="457200" indent="7112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华文中宋" charset="0"/>
                <a:ea typeface="华文中宋" charset="0"/>
                <a:cs typeface="+mn-cs"/>
              </a:defRPr>
            </a:lvl2pPr>
            <a:lvl3pPr marL="914400" indent="7112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华文中宋" charset="0"/>
                <a:ea typeface="华文中宋" charset="0"/>
                <a:cs typeface="+mn-cs"/>
              </a:defRPr>
            </a:lvl3pPr>
            <a:lvl4pPr marL="1371600" indent="7112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华文中宋" charset="0"/>
                <a:ea typeface="华文中宋" charset="0"/>
                <a:cs typeface="+mn-cs"/>
              </a:defRPr>
            </a:lvl4pPr>
            <a:lvl5pPr marL="1828800" indent="7112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华文中宋" charset="0"/>
                <a:ea typeface="华文中宋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/>
            <a:r>
              <a:rPr sz="2400"/>
              <a:t>假设 n、(m-nq)不是互质的，有gcd(n,m-nq)= d</a:t>
            </a:r>
            <a:r>
              <a:rPr sz="2400" baseline="-25000"/>
              <a:t>2</a:t>
            </a:r>
            <a:r>
              <a:rPr sz="2400"/>
              <a:t>   (d</a:t>
            </a:r>
            <a:r>
              <a:rPr sz="2400" baseline="-25000"/>
              <a:t>2</a:t>
            </a:r>
            <a:r>
              <a:rPr sz="2400"/>
              <a:t>&gt;1) </a:t>
            </a:r>
            <a:endParaRPr sz="2400"/>
          </a:p>
          <a:p>
            <a:pPr indent="609600" algn="l"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sz="2400"/>
              <a:t>设n=xd</a:t>
            </a:r>
            <a:r>
              <a:rPr sz="2400" baseline="-25000"/>
              <a:t>2</a:t>
            </a:r>
            <a:r>
              <a:rPr sz="2400"/>
              <a:t> , m-nq=yd</a:t>
            </a:r>
            <a:r>
              <a:rPr sz="2400" baseline="-25000"/>
              <a:t>2</a:t>
            </a:r>
            <a:r>
              <a:rPr sz="2400"/>
              <a:t> (x、y、d</a:t>
            </a:r>
            <a:r>
              <a:rPr sz="2400" baseline="-25000"/>
              <a:t>2</a:t>
            </a:r>
            <a:r>
              <a:rPr sz="2400"/>
              <a:t>为正整数) ，则m=</a:t>
            </a:r>
            <a:r>
              <a:rPr sz="2400">
                <a:sym typeface="+mn-ea"/>
              </a:rPr>
              <a:t>xd</a:t>
            </a:r>
            <a:r>
              <a:rPr sz="2400" baseline="-25000">
                <a:sym typeface="+mn-ea"/>
              </a:rPr>
              <a:t>2</a:t>
            </a:r>
            <a:r>
              <a:rPr sz="2400"/>
              <a:t>q+yd</a:t>
            </a:r>
            <a:r>
              <a:rPr sz="2400" baseline="-25000"/>
              <a:t>2</a:t>
            </a:r>
            <a:r>
              <a:rPr sz="2400"/>
              <a:t>。</a:t>
            </a:r>
            <a:endParaRPr sz="2400"/>
          </a:p>
          <a:p>
            <a:pPr indent="609600" algn="l"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sz="2400"/>
              <a:t>那么a=md</a:t>
            </a:r>
            <a:r>
              <a:rPr sz="2400" baseline="-25000"/>
              <a:t>1</a:t>
            </a:r>
            <a:r>
              <a:rPr sz="2400"/>
              <a:t>=(</a:t>
            </a:r>
            <a:r>
              <a:rPr lang="en-US" sz="2400"/>
              <a:t>x</a:t>
            </a:r>
            <a:r>
              <a:rPr sz="2400"/>
              <a:t>q+y)d</a:t>
            </a:r>
            <a:r>
              <a:rPr sz="2400" baseline="-25000"/>
              <a:t>1</a:t>
            </a:r>
            <a:r>
              <a:rPr sz="2400"/>
              <a:t>d</a:t>
            </a:r>
            <a:r>
              <a:rPr sz="2400" baseline="-25000"/>
              <a:t>2</a:t>
            </a:r>
            <a:r>
              <a:rPr sz="2400"/>
              <a:t>，b=nd=xd</a:t>
            </a:r>
            <a:r>
              <a:rPr sz="2400" baseline="-25000"/>
              <a:t>1</a:t>
            </a:r>
            <a:r>
              <a:rPr sz="2400"/>
              <a:t>d</a:t>
            </a:r>
            <a:r>
              <a:rPr sz="2400" baseline="-25000"/>
              <a:t>2</a:t>
            </a:r>
            <a:endParaRPr sz="2400"/>
          </a:p>
          <a:p>
            <a:pPr indent="609600" algn="l"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sz="2400"/>
              <a:t>所以gcd(a,b)=d</a:t>
            </a:r>
            <a:r>
              <a:rPr sz="2400" baseline="-25000"/>
              <a:t>1</a:t>
            </a:r>
            <a:r>
              <a:rPr sz="2400"/>
              <a:t>d</a:t>
            </a:r>
            <a:r>
              <a:rPr sz="2400" baseline="-25000"/>
              <a:t>2</a:t>
            </a:r>
            <a:r>
              <a:rPr sz="2400"/>
              <a:t>,与假设 gcd(a,b)=d</a:t>
            </a:r>
            <a:r>
              <a:rPr sz="2400" baseline="-25000"/>
              <a:t>1</a:t>
            </a:r>
            <a:r>
              <a:rPr sz="2400"/>
              <a:t> 相矛盾，故n、 ( m-nq )互质。</a:t>
            </a:r>
            <a:endParaRPr sz="2400"/>
          </a:p>
          <a:p>
            <a:pPr indent="609600" algn="l"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sz="2400"/>
              <a:t>故gcd(a,b)=gcd(b,a%b)=d</a:t>
            </a:r>
            <a:r>
              <a:rPr sz="2400" baseline="-25000"/>
              <a:t>1</a:t>
            </a:r>
            <a:endParaRPr sz="240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693420" y="5993130"/>
            <a:ext cx="4958715" cy="46291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lstStyle>
            <a:lvl1pPr marL="0" indent="7112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华文中宋" charset="0"/>
                <a:ea typeface="华文中宋" charset="0"/>
                <a:cs typeface="+mn-cs"/>
              </a:defRPr>
            </a:lvl1pPr>
            <a:lvl2pPr marL="457200" indent="7112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华文中宋" charset="0"/>
                <a:ea typeface="华文中宋" charset="0"/>
                <a:cs typeface="+mn-cs"/>
              </a:defRPr>
            </a:lvl2pPr>
            <a:lvl3pPr marL="914400" indent="7112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华文中宋" charset="0"/>
                <a:ea typeface="华文中宋" charset="0"/>
                <a:cs typeface="+mn-cs"/>
              </a:defRPr>
            </a:lvl3pPr>
            <a:lvl4pPr marL="1371600" indent="7112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华文中宋" charset="0"/>
                <a:ea typeface="华文中宋" charset="0"/>
                <a:cs typeface="+mn-cs"/>
              </a:defRPr>
            </a:lvl4pPr>
            <a:lvl5pPr marL="1828800" indent="7112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华文中宋" charset="0"/>
                <a:ea typeface="华文中宋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/>
            <a:r>
              <a:rPr lang="zh-CN" altLang="en-US" sz="2400">
                <a:latin typeface="Consolas" panose="020B0609020204030204" pitchFamily="49" charset="0"/>
              </a:rPr>
              <a:t>容易证明这么做的复杂</a:t>
            </a:r>
            <a:r>
              <a:rPr lang="zh-CN" altLang="en-US" sz="2400"/>
              <a:t>度是</a:t>
            </a:r>
            <a:r>
              <a:rPr lang="en-US" altLang="zh-CN" sz="2400"/>
              <a:t>O(logn)</a:t>
            </a:r>
            <a:endParaRPr lang="en-US" altLang="zh-CN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标题 1"/>
          <p:cNvSpPr>
            <a:spLocks noGrp="1"/>
          </p:cNvSpPr>
          <p:nvPr>
            <p:ph type="title"/>
          </p:nvPr>
        </p:nvSpPr>
        <p:spPr>
          <a:xfrm>
            <a:off x="838200" y="575310"/>
            <a:ext cx="1818640" cy="642620"/>
          </a:xfrm>
        </p:spPr>
        <p:txBody>
          <a:bodyPr lIns="91440" tIns="45720" rIns="91440" bIns="45720" anchor="ctr"/>
          <a:p>
            <a:r>
              <a:rPr lang="zh-CN" altLang="en-US" b="1">
                <a:latin typeface="宋体" panose="02010600030101010101" pitchFamily="2" charset="-122"/>
              </a:rPr>
              <a:t>整除</a:t>
            </a:r>
            <a:endParaRPr lang="zh-CN" altLang="en-US" b="1">
              <a:latin typeface="宋体" panose="02010600030101010101" pitchFamily="2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457960"/>
            <a:ext cx="8308975" cy="3300730"/>
          </a:xfrm>
        </p:spPr>
        <p:txBody>
          <a:bodyPr lIns="91440" tIns="45720" rIns="91440" bIns="45720" anchor="t"/>
          <a:p>
            <a:r>
              <a:rPr lang="zh-CN" altLang="en-US"/>
              <a:t>整除：若</a:t>
            </a:r>
            <a:r>
              <a:rPr lang="en-US" altLang="zh-CN"/>
              <a:t>a=bk</a:t>
            </a:r>
            <a:r>
              <a:rPr lang="zh-CN" altLang="en-US"/>
              <a:t>，其</a:t>
            </a:r>
            <a:r>
              <a:rPr lang="zh-CN" altLang="en-US" dirty="0"/>
              <a:t>中</a:t>
            </a:r>
            <a:r>
              <a:rPr lang="en-US" altLang="zh-CN" err="1"/>
              <a:t>a,b,k</a:t>
            </a:r>
            <a:r>
              <a:rPr lang="zh-CN" altLang="en-US"/>
              <a:t>都是整数，则</a:t>
            </a:r>
            <a:r>
              <a:rPr lang="en-US" altLang="zh-CN"/>
              <a:t>b</a:t>
            </a:r>
            <a:r>
              <a:rPr lang="zh-CN" altLang="en-US"/>
              <a:t>整除</a:t>
            </a:r>
            <a:r>
              <a:rPr lang="en-US" altLang="zh-CN"/>
              <a:t>a</a:t>
            </a:r>
            <a:r>
              <a:rPr lang="zh-CN" altLang="en-US"/>
              <a:t>，记做</a:t>
            </a:r>
            <a:r>
              <a:rPr lang="en-US" altLang="zh-CN"/>
              <a:t>b|a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也称</a:t>
            </a:r>
            <a:r>
              <a:rPr lang="en-US" altLang="zh-CN"/>
              <a:t>b</a:t>
            </a:r>
            <a:r>
              <a:rPr lang="zh-CN" altLang="en-US"/>
              <a:t>是</a:t>
            </a:r>
            <a:r>
              <a:rPr lang="en-US" altLang="zh-CN"/>
              <a:t>a</a:t>
            </a:r>
            <a:r>
              <a:rPr lang="zh-CN" altLang="en-US"/>
              <a:t>的约数（因</a:t>
            </a:r>
            <a:r>
              <a:rPr lang="zh-CN" altLang="en-US" dirty="0"/>
              <a:t>数），</a:t>
            </a:r>
            <a:r>
              <a:rPr lang="en-US" altLang="zh-CN"/>
              <a:t>a</a:t>
            </a:r>
            <a:r>
              <a:rPr lang="zh-CN" altLang="en-US"/>
              <a:t>是</a:t>
            </a:r>
            <a:r>
              <a:rPr lang="en-US" altLang="zh-CN"/>
              <a:t>b</a:t>
            </a:r>
            <a:r>
              <a:rPr lang="zh-CN" altLang="en-US"/>
              <a:t>的倍数</a:t>
            </a:r>
            <a:endParaRPr lang="zh-CN" altLang="en-US"/>
          </a:p>
          <a:p>
            <a:r>
              <a:rPr lang="zh-CN" altLang="en-US"/>
              <a:t>显而易见的性质：</a:t>
            </a:r>
            <a:endParaRPr lang="zh-CN" altLang="en-US"/>
          </a:p>
          <a:p>
            <a:pPr lvl="1"/>
            <a:r>
              <a:rPr lang="en-US" altLang="zh-CN"/>
              <a:t>1</a:t>
            </a:r>
            <a:r>
              <a:rPr lang="zh-CN" altLang="en-US"/>
              <a:t>整除任何数，任何数都整除</a:t>
            </a:r>
            <a:r>
              <a:rPr lang="en-US" altLang="zh-CN"/>
              <a:t>0</a:t>
            </a:r>
            <a:endParaRPr lang="zh-CN" altLang="en-US"/>
          </a:p>
          <a:p>
            <a:pPr lvl="1"/>
            <a:r>
              <a:rPr lang="zh-CN" altLang="en-US"/>
              <a:t>若</a:t>
            </a:r>
            <a:r>
              <a:rPr lang="en-US" altLang="zh-CN"/>
              <a:t>a|b,a|c</a:t>
            </a:r>
            <a:r>
              <a:rPr lang="zh-CN" altLang="en-US"/>
              <a:t>，则</a:t>
            </a:r>
            <a:r>
              <a:rPr lang="en-US" altLang="zh-CN"/>
              <a:t>a|b+c, a|b-c</a:t>
            </a:r>
            <a:endParaRPr lang="zh-CN" altLang="en-US"/>
          </a:p>
          <a:p>
            <a:pPr lvl="1"/>
            <a:r>
              <a:rPr lang="zh-CN" altLang="en-US"/>
              <a:t>若</a:t>
            </a:r>
            <a:r>
              <a:rPr lang="en-US" altLang="zh-CN"/>
              <a:t>a|b</a:t>
            </a:r>
            <a:r>
              <a:rPr lang="zh-CN" altLang="en-US"/>
              <a:t>，则对任意整数</a:t>
            </a:r>
            <a:r>
              <a:rPr lang="en-US" altLang="zh-CN"/>
              <a:t>c</a:t>
            </a:r>
            <a:r>
              <a:rPr lang="zh-CN" altLang="en-US"/>
              <a:t>，</a:t>
            </a:r>
            <a:r>
              <a:rPr lang="en-US" altLang="zh-CN"/>
              <a:t>a|bc</a:t>
            </a:r>
            <a:endParaRPr lang="en-US" altLang="zh-CN"/>
          </a:p>
          <a:p>
            <a:pPr lvl="1"/>
            <a:r>
              <a:rPr lang="zh-CN" altLang="en-US"/>
              <a:t>传递性：若</a:t>
            </a:r>
            <a:r>
              <a:rPr lang="en-US" altLang="zh-CN"/>
              <a:t>a|b,b|c</a:t>
            </a:r>
            <a:r>
              <a:rPr lang="zh-CN" altLang="en-US"/>
              <a:t>，则</a:t>
            </a:r>
            <a:r>
              <a:rPr lang="en-US" altLang="zh-CN"/>
              <a:t>a|c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34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54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63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78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01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19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" grpI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96265" y="214630"/>
            <a:ext cx="2205355" cy="676275"/>
          </a:xfrm>
        </p:spPr>
        <p:txBody>
          <a:bodyPr vert="horz" anchor="b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dirty="0">
                <a:latin typeface="+mn-ea"/>
                <a:ea typeface="+mn-ea"/>
                <a:sym typeface="+mn-ea"/>
              </a:rPr>
              <a:t>更相减损术</a:t>
            </a:r>
            <a:endParaRPr kumimoji="0" lang="zh-CN" altLang="en-US" b="0" i="0" u="none" strike="noStrike" kern="1200" cap="small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506" name="文本占位符 472066"/>
          <p:cNvSpPr>
            <a:spLocks noGrp="1"/>
          </p:cNvSpPr>
          <p:nvPr/>
        </p:nvSpPr>
        <p:spPr>
          <a:xfrm>
            <a:off x="596265" y="1066800"/>
            <a:ext cx="11274425" cy="540956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indent="609600">
              <a:lnSpc>
                <a:spcPct val="130000"/>
              </a:lnSpc>
              <a:spcBef>
                <a:spcPts val="0"/>
              </a:spcBef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sz="2400" dirty="0">
                <a:latin typeface="+mn-ea"/>
                <a:ea typeface="+mn-ea"/>
              </a:rPr>
              <a:t>计算基于这一性质：gcd(a, b) = gcd(b, a-b) = gcd(a, a-b)。</a:t>
            </a:r>
            <a:endParaRPr sz="2400" dirty="0">
              <a:latin typeface="+mn-ea"/>
              <a:ea typeface="+mn-ea"/>
            </a:endParaRPr>
          </a:p>
          <a:p>
            <a:pPr indent="609600">
              <a:lnSpc>
                <a:spcPct val="130000"/>
              </a:lnSpc>
              <a:spcBef>
                <a:spcPts val="0"/>
              </a:spcBef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sz="2400" dirty="0">
                <a:latin typeface="+mn-ea"/>
                <a:ea typeface="+mn-ea"/>
              </a:rPr>
              <a:t>计算步骤：用较大的数减较小的数，把所得的差与较小的数比较，然后继续做减法操作，直到减数和差相等为止。</a:t>
            </a:r>
            <a:endParaRPr sz="2400" dirty="0">
              <a:latin typeface="+mn-ea"/>
              <a:ea typeface="+mn-ea"/>
            </a:endParaRPr>
          </a:p>
          <a:p>
            <a:pPr indent="609600">
              <a:lnSpc>
                <a:spcPct val="130000"/>
              </a:lnSpc>
              <a:spcBef>
                <a:spcPts val="0"/>
              </a:spcBef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sz="2400" dirty="0">
                <a:latin typeface="+mn-ea"/>
                <a:ea typeface="+mn-ea"/>
              </a:rPr>
              <a:t>编码也很简单：</a:t>
            </a:r>
            <a:endParaRPr sz="2400" dirty="0">
              <a:latin typeface="+mn-ea"/>
              <a:ea typeface="+mn-ea"/>
            </a:endParaRPr>
          </a:p>
          <a:p>
            <a:pPr indent="609600">
              <a:lnSpc>
                <a:spcPct val="130000"/>
              </a:lnSpc>
              <a:spcBef>
                <a:spcPts val="0"/>
              </a:spcBef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endParaRPr sz="2400" dirty="0">
              <a:latin typeface="+mn-ea"/>
              <a:ea typeface="+mn-ea"/>
            </a:endParaRPr>
          </a:p>
          <a:p>
            <a:pPr indent="609600">
              <a:lnSpc>
                <a:spcPct val="130000"/>
              </a:lnSpc>
              <a:spcBef>
                <a:spcPts val="0"/>
              </a:spcBef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endParaRPr sz="2400" dirty="0">
              <a:latin typeface="+mn-ea"/>
              <a:ea typeface="+mn-ea"/>
            </a:endParaRPr>
          </a:p>
          <a:p>
            <a:pPr indent="609600">
              <a:lnSpc>
                <a:spcPct val="130000"/>
              </a:lnSpc>
              <a:spcBef>
                <a:spcPts val="0"/>
              </a:spcBef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endParaRPr sz="2400" dirty="0">
              <a:latin typeface="+mn-ea"/>
              <a:ea typeface="+mn-ea"/>
            </a:endParaRPr>
          </a:p>
          <a:p>
            <a:pPr indent="609600">
              <a:lnSpc>
                <a:spcPct val="130000"/>
              </a:lnSpc>
              <a:spcBef>
                <a:spcPts val="0"/>
              </a:spcBef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endParaRPr sz="2400" dirty="0">
              <a:latin typeface="+mn-ea"/>
              <a:ea typeface="+mn-ea"/>
            </a:endParaRPr>
          </a:p>
          <a:p>
            <a:pPr indent="609600">
              <a:lnSpc>
                <a:spcPct val="130000"/>
              </a:lnSpc>
              <a:spcBef>
                <a:spcPts val="0"/>
              </a:spcBef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endParaRPr sz="2400" dirty="0">
              <a:latin typeface="+mn-ea"/>
              <a:ea typeface="+mn-ea"/>
            </a:endParaRPr>
          </a:p>
          <a:p>
            <a:pPr indent="609600">
              <a:lnSpc>
                <a:spcPct val="130000"/>
              </a:lnSpc>
              <a:spcBef>
                <a:spcPts val="0"/>
              </a:spcBef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sz="2400" dirty="0">
                <a:latin typeface="+mn-ea"/>
                <a:ea typeface="+mn-ea"/>
              </a:rPr>
              <a:t>更相减损术虽然避免了欧几里得的取模计算，但是计算次数比欧几里得算法多很多，极端情况下需要计算O(max(a,b))次，例如a = 100，b = 1时，需计算100次。</a:t>
            </a:r>
            <a:endParaRPr sz="2400" dirty="0">
              <a:latin typeface="+mn-ea"/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6035" y="3148965"/>
            <a:ext cx="3107690" cy="2101850"/>
          </a:xfrm>
          <a:prstGeom prst="rect">
            <a:avLst/>
          </a:prstGeom>
        </p:spPr>
      </p:pic>
    </p:spTree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13410" y="490220"/>
            <a:ext cx="3042920" cy="676275"/>
          </a:xfr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dirty="0">
                <a:latin typeface="+mn-ea"/>
                <a:ea typeface="+mn-ea"/>
                <a:sym typeface="+mn-ea"/>
              </a:rPr>
              <a:t>更相减损术</a:t>
            </a:r>
            <a:r>
              <a:rPr lang="zh-CN" altLang="en-US" cap="small" noProof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sym typeface="+mn-ea"/>
              </a:rPr>
              <a:t>优化</a:t>
            </a:r>
            <a:endParaRPr kumimoji="0" lang="zh-CN" altLang="en-US" b="0" i="0" u="none" strike="noStrike" kern="1200" cap="small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3410" y="1250315"/>
            <a:ext cx="11072495" cy="1832610"/>
          </a:xfrm>
          <a:prstGeom prst="rect">
            <a:avLst/>
          </a:prstGeom>
        </p:spPr>
      </p:pic>
      <p:sp>
        <p:nvSpPr>
          <p:cNvPr id="6" name="文本占位符 472066"/>
          <p:cNvSpPr>
            <a:spLocks noGrp="1"/>
          </p:cNvSpPr>
          <p:nvPr/>
        </p:nvSpPr>
        <p:spPr>
          <a:xfrm>
            <a:off x="613410" y="3223895"/>
            <a:ext cx="7531100" cy="103759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30000"/>
              </a:lnSpc>
              <a:spcBef>
                <a:spcPts val="0"/>
              </a:spcBef>
            </a:pPr>
            <a:r>
              <a:rPr sz="2000" dirty="0">
                <a:latin typeface="+mn-ea"/>
                <a:ea typeface="+mn-ea"/>
              </a:rPr>
              <a:t>SuperGCD 洛谷 P2152</a:t>
            </a:r>
            <a:endParaRPr sz="200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sz="2000" dirty="0">
                <a:latin typeface="+mn-ea"/>
                <a:ea typeface="+mn-ea"/>
              </a:rPr>
              <a:t>题目描述：求2个正整数a，b的最大公约数，0 &lt; a, b ≤ 10</a:t>
            </a:r>
            <a:r>
              <a:rPr sz="2000" baseline="30000" dirty="0">
                <a:latin typeface="+mn-ea"/>
                <a:ea typeface="+mn-ea"/>
              </a:rPr>
              <a:t>10000</a:t>
            </a:r>
            <a:r>
              <a:rPr sz="2000" dirty="0">
                <a:latin typeface="+mn-ea"/>
                <a:ea typeface="+mn-ea"/>
              </a:rPr>
              <a:t> 。</a:t>
            </a:r>
            <a:endParaRPr sz="2000"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753745" y="199390"/>
            <a:ext cx="2952750" cy="676275"/>
          </a:xfr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1200" cap="small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求最大公约数</a:t>
            </a:r>
            <a:endParaRPr kumimoji="0" lang="zh-CN" altLang="en-US" b="1" i="0" u="none" strike="noStrike" kern="1200" cap="small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506" name="文本占位符 472066"/>
          <p:cNvSpPr>
            <a:spLocks noGrp="1"/>
          </p:cNvSpPr>
          <p:nvPr/>
        </p:nvSpPr>
        <p:spPr>
          <a:xfrm>
            <a:off x="596265" y="1015365"/>
            <a:ext cx="10514330" cy="30035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>
              <a:lnSpc>
                <a:spcPct val="130000"/>
              </a:lnSpc>
              <a:spcBef>
                <a:spcPts val="0"/>
              </a:spcBef>
              <a:buChar char="•"/>
            </a:pPr>
            <a:r>
              <a:rPr lang="zh-CN" altLang="en-US" sz="2400" dirty="0">
                <a:latin typeface="宋体" panose="02010600030101010101" pitchFamily="2" charset="-122"/>
              </a:rPr>
              <a:t>方法一</a:t>
            </a:r>
            <a:r>
              <a:rPr lang="en-US" altLang="zh-CN" sz="2400" dirty="0">
                <a:latin typeface="宋体" panose="02010600030101010101" pitchFamily="2" charset="-122"/>
              </a:rPr>
              <a:t>: </a:t>
            </a:r>
            <a:r>
              <a:rPr lang="zh-CN" altLang="en-US" sz="2400" dirty="0">
                <a:latin typeface="宋体" panose="02010600030101010101" pitchFamily="2" charset="-122"/>
              </a:rPr>
              <a:t>先分解素因数</a:t>
            </a:r>
            <a:r>
              <a:rPr lang="en-US" altLang="zh-CN" sz="2400" dirty="0">
                <a:latin typeface="宋体" panose="02010600030101010101" pitchFamily="2" charset="-122"/>
              </a:rPr>
              <a:t>, </a:t>
            </a:r>
            <a:r>
              <a:rPr lang="zh-CN" altLang="en-US" sz="2400" dirty="0">
                <a:latin typeface="宋体" panose="02010600030101010101" pitchFamily="2" charset="-122"/>
              </a:rPr>
              <a:t>然后求最大公约数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marL="342900">
              <a:lnSpc>
                <a:spcPct val="130000"/>
              </a:lnSpc>
              <a:spcBef>
                <a:spcPts val="0"/>
              </a:spcBef>
              <a:buChar char="•"/>
            </a:pPr>
            <a:r>
              <a:rPr lang="zh-CN" altLang="en-US" sz="2400" dirty="0">
                <a:latin typeface="宋体" panose="02010600030101010101" pitchFamily="2" charset="-122"/>
              </a:rPr>
              <a:t>方法二</a:t>
            </a:r>
            <a:r>
              <a:rPr lang="en-US" altLang="zh-CN" sz="2400" dirty="0">
                <a:latin typeface="宋体" panose="02010600030101010101" pitchFamily="2" charset="-122"/>
              </a:rPr>
              <a:t>: (Euclid</a:t>
            </a:r>
            <a:r>
              <a:rPr lang="zh-CN" altLang="en-US" sz="2400" dirty="0">
                <a:latin typeface="宋体" panose="02010600030101010101" pitchFamily="2" charset="-122"/>
              </a:rPr>
              <a:t>算法</a:t>
            </a:r>
            <a:r>
              <a:rPr lang="en-US" altLang="zh-CN" sz="2400" dirty="0">
                <a:latin typeface="宋体" panose="02010600030101010101" pitchFamily="2" charset="-122"/>
              </a:rPr>
              <a:t>)</a:t>
            </a:r>
            <a:r>
              <a:rPr lang="zh-CN" altLang="en-US" sz="2400" dirty="0">
                <a:latin typeface="宋体" panose="02010600030101010101" pitchFamily="2" charset="-122"/>
              </a:rPr>
              <a:t>利用公式</a:t>
            </a:r>
            <a:r>
              <a:rPr lang="en-US" altLang="zh-CN" sz="2400" dirty="0">
                <a:latin typeface="宋体" panose="02010600030101010101" pitchFamily="2" charset="-122"/>
              </a:rPr>
              <a:t>gcd(a, b)=gcd(b, a mod b), </a:t>
            </a:r>
            <a:r>
              <a:rPr lang="zh-CN" altLang="en-US" sz="2400" dirty="0">
                <a:latin typeface="宋体" panose="02010600030101010101" pitchFamily="2" charset="-122"/>
              </a:rPr>
              <a:t>时间复杂度为</a:t>
            </a:r>
            <a:r>
              <a:rPr lang="en-US" altLang="zh-CN" sz="2400" dirty="0">
                <a:latin typeface="宋体" panose="02010600030101010101" pitchFamily="2" charset="-122"/>
              </a:rPr>
              <a:t>O(logb)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342900">
              <a:lnSpc>
                <a:spcPct val="130000"/>
              </a:lnSpc>
              <a:spcBef>
                <a:spcPts val="0"/>
              </a:spcBef>
              <a:buChar char="•"/>
            </a:pPr>
            <a:r>
              <a:rPr lang="zh-CN" altLang="en-US" sz="2400" dirty="0">
                <a:latin typeface="宋体" panose="02010600030101010101" pitchFamily="2" charset="-122"/>
              </a:rPr>
              <a:t>方法三</a:t>
            </a:r>
            <a:r>
              <a:rPr lang="en-US" altLang="zh-CN" sz="2400" dirty="0">
                <a:latin typeface="宋体" panose="02010600030101010101" pitchFamily="2" charset="-122"/>
              </a:rPr>
              <a:t>: (</a:t>
            </a:r>
            <a:r>
              <a:rPr lang="zh-CN" altLang="en-US" sz="2400" dirty="0">
                <a:latin typeface="宋体" panose="02010600030101010101" pitchFamily="2" charset="-122"/>
              </a:rPr>
              <a:t>二进制算法</a:t>
            </a:r>
            <a:r>
              <a:rPr lang="en-US" altLang="zh-CN" sz="2400" dirty="0">
                <a:latin typeface="宋体" panose="02010600030101010101" pitchFamily="2" charset="-122"/>
              </a:rPr>
              <a:t>) gcd(a,a)=a, a&gt;b</a:t>
            </a:r>
            <a:r>
              <a:rPr lang="zh-CN" altLang="en-US" sz="2400" dirty="0">
                <a:latin typeface="宋体" panose="02010600030101010101" pitchFamily="2" charset="-122"/>
              </a:rPr>
              <a:t>时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marL="742950" lvl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–"/>
            </a:pPr>
            <a:r>
              <a:rPr lang="en-US" altLang="zh-CN" sz="2400" dirty="0">
                <a:latin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</a:rPr>
              <a:t>和</a:t>
            </a:r>
            <a:r>
              <a:rPr lang="en-US" altLang="zh-CN" sz="2400" dirty="0">
                <a:latin typeface="宋体" panose="02010600030101010101" pitchFamily="2" charset="-122"/>
              </a:rPr>
              <a:t>b</a:t>
            </a:r>
            <a:r>
              <a:rPr lang="zh-CN" altLang="en-US" sz="2400" dirty="0">
                <a:latin typeface="宋体" panose="02010600030101010101" pitchFamily="2" charset="-122"/>
              </a:rPr>
              <a:t>均为偶数</a:t>
            </a:r>
            <a:r>
              <a:rPr lang="en-US" altLang="zh-CN" sz="2400" dirty="0">
                <a:latin typeface="宋体" panose="02010600030101010101" pitchFamily="2" charset="-122"/>
              </a:rPr>
              <a:t>, gcd(a,b)=2*gcd(a/2,b/2)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742950" lvl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–"/>
            </a:pPr>
            <a:r>
              <a:rPr lang="en-US" altLang="zh-CN" sz="2400" dirty="0">
                <a:latin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</a:rPr>
              <a:t>为偶数</a:t>
            </a:r>
            <a:r>
              <a:rPr lang="en-US" altLang="zh-CN" sz="2400" dirty="0">
                <a:latin typeface="宋体" panose="02010600030101010101" pitchFamily="2" charset="-122"/>
              </a:rPr>
              <a:t>, b</a:t>
            </a:r>
            <a:r>
              <a:rPr lang="zh-CN" altLang="en-US" sz="2400" dirty="0">
                <a:latin typeface="宋体" panose="02010600030101010101" pitchFamily="2" charset="-122"/>
              </a:rPr>
              <a:t>为奇数</a:t>
            </a:r>
            <a:r>
              <a:rPr lang="en-US" altLang="zh-CN" sz="2400" dirty="0">
                <a:latin typeface="宋体" panose="02010600030101010101" pitchFamily="2" charset="-122"/>
              </a:rPr>
              <a:t>, gcd(a,b)=gcd(a/2,b)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742950" lvl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–"/>
            </a:pPr>
            <a:r>
              <a:rPr lang="zh-CN" altLang="en-US" sz="2400" dirty="0">
                <a:latin typeface="宋体" panose="02010600030101010101" pitchFamily="2" charset="-122"/>
              </a:rPr>
              <a:t>如果</a:t>
            </a:r>
            <a:r>
              <a:rPr lang="en-US" altLang="zh-CN" sz="2400" dirty="0">
                <a:latin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</a:rPr>
              <a:t>和</a:t>
            </a:r>
            <a:r>
              <a:rPr lang="en-US" altLang="zh-CN" sz="2400" dirty="0">
                <a:latin typeface="宋体" panose="02010600030101010101" pitchFamily="2" charset="-122"/>
              </a:rPr>
              <a:t>b</a:t>
            </a:r>
            <a:r>
              <a:rPr lang="zh-CN" altLang="en-US" sz="2400" dirty="0">
                <a:latin typeface="宋体" panose="02010600030101010101" pitchFamily="2" charset="-122"/>
              </a:rPr>
              <a:t>均为奇数</a:t>
            </a:r>
            <a:r>
              <a:rPr lang="en-US" altLang="zh-CN" sz="2400" dirty="0">
                <a:latin typeface="宋体" panose="02010600030101010101" pitchFamily="2" charset="-122"/>
              </a:rPr>
              <a:t>, gcd(a,b)=gcd(a-b,b)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342900">
              <a:lnSpc>
                <a:spcPct val="130000"/>
              </a:lnSpc>
              <a:spcBef>
                <a:spcPts val="0"/>
              </a:spcBef>
              <a:buChar char="•"/>
            </a:pPr>
            <a:r>
              <a:rPr lang="zh-CN" altLang="en-US" sz="2400" dirty="0">
                <a:latin typeface="宋体" panose="02010600030101010101" pitchFamily="2" charset="-122"/>
              </a:rPr>
              <a:t>不需要除法</a:t>
            </a:r>
            <a:r>
              <a:rPr lang="en-US" altLang="zh-CN" sz="2400" dirty="0">
                <a:latin typeface="宋体" panose="02010600030101010101" pitchFamily="2" charset="-122"/>
              </a:rPr>
              <a:t>, </a:t>
            </a:r>
            <a:r>
              <a:rPr lang="zh-CN" altLang="en-US" sz="2400" dirty="0">
                <a:latin typeface="宋体" panose="02010600030101010101" pitchFamily="2" charset="-122"/>
              </a:rPr>
              <a:t>只需减法和右移</a:t>
            </a:r>
            <a:r>
              <a:rPr lang="en-US" altLang="zh-CN" sz="2400" dirty="0">
                <a:latin typeface="宋体" panose="02010600030101010101" pitchFamily="2" charset="-122"/>
              </a:rPr>
              <a:t>, </a:t>
            </a:r>
            <a:r>
              <a:rPr lang="zh-CN" altLang="en-US" sz="2400" dirty="0">
                <a:latin typeface="宋体" panose="02010600030101010101" pitchFamily="2" charset="-122"/>
              </a:rPr>
              <a:t>适合大整数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9" name="Rectangle 3"/>
          <p:cNvSpPr txBox="1"/>
          <p:nvPr/>
        </p:nvSpPr>
        <p:spPr>
          <a:xfrm>
            <a:off x="991870" y="4780915"/>
            <a:ext cx="5884545" cy="183705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gcd(a,b) = gcd(a-k*b,b),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gcd(a-k*b,b)=gcd(a%b,b)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gcd(a,b)=gcd(b,a%b),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a &gt;= b </a:t>
            </a:r>
            <a:r>
              <a:rPr lang="zh-CN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那么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 a%b &lt; a/2 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28675" y="0"/>
            <a:ext cx="2648585" cy="676275"/>
          </a:xfr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b="1" kern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+mj-ea"/>
                <a:sym typeface="+mn-ea"/>
              </a:rPr>
              <a:t>gcd</a:t>
            </a:r>
            <a:r>
              <a:rPr kumimoji="0" lang="zh-CN" altLang="zh-CN" sz="36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锐字云字库行楷体1.0" panose="02010604000000000000" charset="-122"/>
                <a:cs typeface="+mj-cs"/>
              </a:rPr>
              <a:t>公式</a:t>
            </a:r>
            <a:endParaRPr kumimoji="0" lang="zh-CN" altLang="zh-CN" sz="3600" b="1" i="0" u="none" strike="noStrike" kern="1200" cap="small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锐字云字库行楷体1.0" panose="02010604000000000000" charset="-122"/>
              <a:cs typeface="+mj-cs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828675" y="932815"/>
            <a:ext cx="3702050" cy="2223770"/>
            <a:chOff x="1305" y="1251"/>
            <a:chExt cx="5830" cy="3502"/>
          </a:xfrm>
        </p:grpSpPr>
        <p:sp>
          <p:nvSpPr>
            <p:cNvPr id="22531" name="TextBox 5"/>
            <p:cNvSpPr txBox="1"/>
            <p:nvPr/>
          </p:nvSpPr>
          <p:spPr>
            <a:xfrm>
              <a:off x="1305" y="1251"/>
              <a:ext cx="1335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程序</a:t>
              </a:r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05" y="1789"/>
              <a:ext cx="5831" cy="2964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/>
        </p:nvGrpSpPr>
        <p:grpSpPr>
          <a:xfrm>
            <a:off x="6164580" y="906145"/>
            <a:ext cx="3409950" cy="3037840"/>
            <a:chOff x="9686" y="1209"/>
            <a:chExt cx="5370" cy="4784"/>
          </a:xfrm>
        </p:grpSpPr>
        <p:sp>
          <p:nvSpPr>
            <p:cNvPr id="22534" name="TextBox 6"/>
            <p:cNvSpPr txBox="1"/>
            <p:nvPr/>
          </p:nvSpPr>
          <p:spPr>
            <a:xfrm>
              <a:off x="9686" y="1209"/>
              <a:ext cx="1335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程序</a:t>
              </a:r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86" y="1789"/>
              <a:ext cx="5371" cy="4204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/>
        </p:nvGrpSpPr>
        <p:grpSpPr>
          <a:xfrm>
            <a:off x="610235" y="4279265"/>
            <a:ext cx="10257155" cy="2164715"/>
            <a:chOff x="961" y="6739"/>
            <a:chExt cx="16153" cy="3409"/>
          </a:xfrm>
        </p:grpSpPr>
        <p:grpSp>
          <p:nvGrpSpPr>
            <p:cNvPr id="10" name="组合 9"/>
            <p:cNvGrpSpPr/>
            <p:nvPr/>
          </p:nvGrpSpPr>
          <p:grpSpPr>
            <a:xfrm>
              <a:off x="961" y="6739"/>
              <a:ext cx="6223" cy="664"/>
              <a:chOff x="1305" y="7210"/>
              <a:chExt cx="6223" cy="580"/>
            </a:xfrm>
          </p:grpSpPr>
          <p:sp>
            <p:nvSpPr>
              <p:cNvPr id="22537" name="TextBox 7"/>
              <p:cNvSpPr txBox="1"/>
              <p:nvPr/>
            </p:nvSpPr>
            <p:spPr>
              <a:xfrm>
                <a:off x="1305" y="7210"/>
                <a:ext cx="1335" cy="5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r>
                  <a: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rPr>
                  <a:t>程序</a:t>
                </a:r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</a:rPr>
                  <a:t>3</a:t>
                </a: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0" y="7210"/>
                <a:ext cx="4888" cy="580"/>
              </a:xfrm>
              <a:prstGeom prst="rect">
                <a:avLst/>
              </a:prstGeom>
            </p:spPr>
          </p:pic>
        </p:grp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22" y="7502"/>
              <a:ext cx="15993" cy="2647"/>
            </a:xfrm>
            <a:prstGeom prst="rect">
              <a:avLst/>
            </a:prstGeom>
          </p:spPr>
        </p:pic>
      </p:grpSp>
    </p:spTree>
  </p:cSld>
  <p:clrMapOvr>
    <a:masterClrMapping/>
  </p:clrMapOvr>
  <p:transition spd="med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96265" y="93345"/>
            <a:ext cx="2952750" cy="676275"/>
          </a:xfr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最小公倍数</a:t>
            </a:r>
            <a:endParaRPr kumimoji="0" lang="zh-CN" altLang="en-US" b="1" i="0" u="none" strike="noStrike" kern="1200" cap="small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21506" name="文本占位符 472066"/>
          <p:cNvSpPr>
            <a:spLocks noGrp="1"/>
          </p:cNvSpPr>
          <p:nvPr/>
        </p:nvSpPr>
        <p:spPr>
          <a:xfrm>
            <a:off x="749300" y="967740"/>
            <a:ext cx="10803255" cy="451231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indent="508000">
              <a:lnSpc>
                <a:spcPct val="130000"/>
              </a:lnSpc>
              <a:spcBef>
                <a:spcPts val="500"/>
              </a:spcBef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>
                <a:latin typeface="+mn-ea"/>
                <a:ea typeface="+mn-ea"/>
              </a:rPr>
              <a:t>a和b的最小公倍数lcm(a, b)，可以从算术基本定理推理得到。</a:t>
            </a:r>
            <a:endParaRPr sz="2000" dirty="0">
              <a:latin typeface="+mn-ea"/>
              <a:ea typeface="+mn-ea"/>
            </a:endParaRPr>
          </a:p>
          <a:p>
            <a:pPr indent="508000">
              <a:lnSpc>
                <a:spcPct val="130000"/>
              </a:lnSpc>
              <a:spcBef>
                <a:spcPts val="500"/>
              </a:spcBef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>
                <a:latin typeface="+mn-ea"/>
                <a:ea typeface="+mn-ea"/>
              </a:rPr>
              <a:t>算术基本定理（唯一分解定理）：任何大于1的正整数n都可以唯一分解为有限个素数的乘积：n=p</a:t>
            </a:r>
            <a:r>
              <a:rPr lang="en-US" sz="2000" baseline="-25000" dirty="0">
                <a:latin typeface="+mn-ea"/>
                <a:ea typeface="+mn-ea"/>
              </a:rPr>
              <a:t>1</a:t>
            </a:r>
            <a:r>
              <a:rPr sz="2000" baseline="30000" dirty="0">
                <a:latin typeface="+mn-ea"/>
                <a:ea typeface="+mn-ea"/>
              </a:rPr>
              <a:t>c1</a:t>
            </a:r>
            <a:r>
              <a:rPr sz="2000" dirty="0">
                <a:latin typeface="+mn-ea"/>
                <a:ea typeface="+mn-ea"/>
                <a:sym typeface="+mn-ea"/>
              </a:rPr>
              <a:t>⋅</a:t>
            </a:r>
            <a:r>
              <a:rPr sz="2000" dirty="0">
                <a:latin typeface="+mn-ea"/>
                <a:ea typeface="+mn-ea"/>
              </a:rPr>
              <a:t>p</a:t>
            </a:r>
            <a:r>
              <a:rPr lang="en-US" sz="2000" baseline="-25000" dirty="0">
                <a:latin typeface="+mn-ea"/>
                <a:ea typeface="+mn-ea"/>
                <a:cs typeface="+mn-ea"/>
              </a:rPr>
              <a:t>2</a:t>
            </a:r>
            <a:r>
              <a:rPr sz="2000" baseline="30000" dirty="0">
                <a:latin typeface="+mn-ea"/>
                <a:ea typeface="+mn-ea"/>
              </a:rPr>
              <a:t>c2</a:t>
            </a:r>
            <a:r>
              <a:rPr sz="2000" dirty="0">
                <a:latin typeface="+mn-ea"/>
                <a:ea typeface="+mn-ea"/>
              </a:rPr>
              <a:t>...</a:t>
            </a:r>
            <a:r>
              <a:rPr sz="2000" dirty="0">
                <a:latin typeface="+mn-ea"/>
                <a:ea typeface="+mn-ea"/>
                <a:sym typeface="+mn-ea"/>
              </a:rPr>
              <a:t>⋅</a:t>
            </a:r>
            <a:r>
              <a:rPr sz="2000" dirty="0">
                <a:latin typeface="+mn-ea"/>
                <a:ea typeface="+mn-ea"/>
              </a:rPr>
              <a:t>p</a:t>
            </a:r>
            <a:r>
              <a:rPr lang="en-US" sz="2000" baseline="-25000" dirty="0">
                <a:latin typeface="+mn-ea"/>
                <a:ea typeface="+mn-ea"/>
                <a:cs typeface="+mn-ea"/>
              </a:rPr>
              <a:t>m</a:t>
            </a:r>
            <a:r>
              <a:rPr sz="2000" baseline="30000" dirty="0">
                <a:latin typeface="+mn-ea"/>
                <a:ea typeface="+mn-ea"/>
              </a:rPr>
              <a:t>cm</a:t>
            </a:r>
            <a:r>
              <a:rPr sz="2000" dirty="0">
                <a:latin typeface="+mn-ea"/>
                <a:ea typeface="+mn-ea"/>
              </a:rPr>
              <a:t>​ ，其中ci 都是正整数，p</a:t>
            </a:r>
            <a:r>
              <a:rPr lang="en-US" sz="2000" baseline="-25000" dirty="0">
                <a:latin typeface="+mn-ea"/>
                <a:ea typeface="+mn-ea"/>
                <a:cs typeface="+mn-ea"/>
              </a:rPr>
              <a:t>i</a:t>
            </a:r>
            <a:r>
              <a:rPr sz="2000" dirty="0">
                <a:latin typeface="+mn-ea"/>
                <a:ea typeface="+mn-ea"/>
              </a:rPr>
              <a:t> 都是素数且从小到大。</a:t>
            </a:r>
            <a:endParaRPr sz="2000" dirty="0">
              <a:latin typeface="+mn-ea"/>
              <a:ea typeface="+mn-ea"/>
            </a:endParaRPr>
          </a:p>
          <a:p>
            <a:pPr indent="508000">
              <a:lnSpc>
                <a:spcPct val="130000"/>
              </a:lnSpc>
              <a:spcBef>
                <a:spcPts val="500"/>
              </a:spcBef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>
                <a:latin typeface="+mn-ea"/>
                <a:ea typeface="+mn-ea"/>
              </a:rPr>
              <a:t>  设：a=p</a:t>
            </a:r>
            <a:r>
              <a:rPr lang="en-US" sz="2000" baseline="-25000" dirty="0">
                <a:latin typeface="+mn-ea"/>
                <a:ea typeface="+mn-ea"/>
                <a:cs typeface="+mn-ea"/>
              </a:rPr>
              <a:t>1</a:t>
            </a:r>
            <a:r>
              <a:rPr sz="2000" baseline="30000" dirty="0">
                <a:latin typeface="+mn-ea"/>
                <a:ea typeface="+mn-ea"/>
              </a:rPr>
              <a:t>c1</a:t>
            </a:r>
            <a:r>
              <a:rPr sz="2000" dirty="0">
                <a:latin typeface="+mn-ea"/>
                <a:ea typeface="+mn-ea"/>
              </a:rPr>
              <a:t>⋅p</a:t>
            </a:r>
            <a:r>
              <a:rPr lang="en-US" sz="2000" baseline="-25000" dirty="0">
                <a:latin typeface="+mn-ea"/>
                <a:ea typeface="+mn-ea"/>
                <a:cs typeface="+mn-ea"/>
              </a:rPr>
              <a:t>2</a:t>
            </a:r>
            <a:r>
              <a:rPr sz="2000" baseline="30000" dirty="0">
                <a:latin typeface="+mn-ea"/>
                <a:ea typeface="+mn-ea"/>
                <a:cs typeface="+mn-ea"/>
              </a:rPr>
              <a:t>c2</a:t>
            </a:r>
            <a:r>
              <a:rPr sz="2000" dirty="0">
                <a:latin typeface="+mn-ea"/>
                <a:ea typeface="+mn-ea"/>
              </a:rPr>
              <a:t>...⋅p</a:t>
            </a:r>
            <a:r>
              <a:rPr lang="en-US" sz="2000" baseline="-25000" dirty="0">
                <a:latin typeface="+mn-ea"/>
                <a:ea typeface="+mn-ea"/>
                <a:cs typeface="+mn-ea"/>
              </a:rPr>
              <a:t>m</a:t>
            </a:r>
            <a:r>
              <a:rPr sz="2000" baseline="30000" dirty="0">
                <a:latin typeface="+mn-ea"/>
                <a:ea typeface="+mn-ea"/>
                <a:cs typeface="+mn-ea"/>
              </a:rPr>
              <a:t>cm</a:t>
            </a:r>
            <a:r>
              <a:rPr sz="2000" dirty="0">
                <a:latin typeface="+mn-ea"/>
                <a:ea typeface="+mn-ea"/>
              </a:rPr>
              <a:t> ，b=p</a:t>
            </a:r>
            <a:r>
              <a:rPr lang="en-US" sz="2000" baseline="-25000" dirty="0">
                <a:latin typeface="+mn-ea"/>
                <a:ea typeface="+mn-ea"/>
                <a:cs typeface="+mn-ea"/>
              </a:rPr>
              <a:t>1</a:t>
            </a:r>
            <a:r>
              <a:rPr sz="2000" baseline="30000" dirty="0">
                <a:latin typeface="+mn-ea"/>
                <a:ea typeface="+mn-ea"/>
                <a:cs typeface="+mn-ea"/>
              </a:rPr>
              <a:t>f1</a:t>
            </a:r>
            <a:r>
              <a:rPr sz="2000" dirty="0">
                <a:latin typeface="+mn-ea"/>
                <a:ea typeface="+mn-ea"/>
              </a:rPr>
              <a:t>⋅p</a:t>
            </a:r>
            <a:r>
              <a:rPr lang="en-US" sz="2000" baseline="-25000" dirty="0">
                <a:latin typeface="+mn-ea"/>
                <a:ea typeface="+mn-ea"/>
                <a:cs typeface="+mn-ea"/>
              </a:rPr>
              <a:t>2</a:t>
            </a:r>
            <a:r>
              <a:rPr sz="2000" baseline="30000" dirty="0">
                <a:latin typeface="+mn-ea"/>
                <a:ea typeface="+mn-ea"/>
                <a:cs typeface="+mn-ea"/>
              </a:rPr>
              <a:t>f2</a:t>
            </a:r>
            <a:r>
              <a:rPr sz="2000" dirty="0">
                <a:latin typeface="+mn-ea"/>
                <a:ea typeface="+mn-ea"/>
              </a:rPr>
              <a:t>...⋅p</a:t>
            </a:r>
            <a:r>
              <a:rPr lang="en-US" sz="2000" baseline="-25000" dirty="0">
                <a:latin typeface="+mn-ea"/>
                <a:ea typeface="+mn-ea"/>
                <a:cs typeface="+mn-ea"/>
              </a:rPr>
              <a:t>m</a:t>
            </a:r>
            <a:r>
              <a:rPr sz="2000" baseline="30000" dirty="0">
                <a:latin typeface="+mn-ea"/>
                <a:ea typeface="+mn-ea"/>
                <a:cs typeface="+mn-ea"/>
              </a:rPr>
              <a:t>fm</a:t>
            </a:r>
            <a:r>
              <a:rPr sz="2000" dirty="0">
                <a:latin typeface="+mn-ea"/>
                <a:ea typeface="+mn-ea"/>
              </a:rPr>
              <a:t> </a:t>
            </a:r>
            <a:endParaRPr sz="2000" dirty="0">
              <a:latin typeface="+mn-ea"/>
              <a:ea typeface="+mn-ea"/>
            </a:endParaRPr>
          </a:p>
          <a:p>
            <a:pPr indent="508000">
              <a:lnSpc>
                <a:spcPct val="130000"/>
              </a:lnSpc>
              <a:spcBef>
                <a:spcPts val="500"/>
              </a:spcBef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>
                <a:latin typeface="+mn-ea"/>
                <a:ea typeface="+mn-ea"/>
              </a:rPr>
              <a:t>  那么：gcd(a,b)=p</a:t>
            </a:r>
            <a:r>
              <a:rPr lang="en-US" sz="2000" baseline="-25000" dirty="0">
                <a:latin typeface="+mn-ea"/>
                <a:ea typeface="+mn-ea"/>
              </a:rPr>
              <a:t>1</a:t>
            </a:r>
            <a:r>
              <a:rPr sz="2000" baseline="30000" dirty="0">
                <a:latin typeface="+mn-ea"/>
                <a:ea typeface="+mn-ea"/>
              </a:rPr>
              <a:t>min{c1,f1}</a:t>
            </a:r>
            <a:r>
              <a:rPr sz="2000" dirty="0">
                <a:latin typeface="+mn-ea"/>
                <a:ea typeface="+mn-ea"/>
              </a:rPr>
              <a:t>⋅p</a:t>
            </a:r>
            <a:r>
              <a:rPr lang="en-US" sz="2000" baseline="-25000" dirty="0">
                <a:latin typeface="+mn-ea"/>
                <a:ea typeface="+mn-ea"/>
                <a:cs typeface="+mn-ea"/>
              </a:rPr>
              <a:t>2</a:t>
            </a:r>
            <a:r>
              <a:rPr sz="2000" baseline="30000" dirty="0">
                <a:latin typeface="+mn-ea"/>
                <a:ea typeface="+mn-ea"/>
              </a:rPr>
              <a:t>min{c2,f2}</a:t>
            </a:r>
            <a:r>
              <a:rPr sz="2000" dirty="0">
                <a:latin typeface="+mn-ea"/>
                <a:ea typeface="+mn-ea"/>
              </a:rPr>
              <a:t>...⋅p</a:t>
            </a:r>
            <a:r>
              <a:rPr lang="en-US" sz="2000" baseline="-25000" dirty="0">
                <a:latin typeface="+mn-ea"/>
                <a:ea typeface="+mn-ea"/>
                <a:cs typeface="+mn-ea"/>
                <a:sym typeface="+mn-ea"/>
              </a:rPr>
              <a:t>m</a:t>
            </a:r>
            <a:r>
              <a:rPr sz="2000" baseline="30000" dirty="0">
                <a:latin typeface="+mn-ea"/>
                <a:ea typeface="+mn-ea"/>
              </a:rPr>
              <a:t>min{cm,fm}</a:t>
            </a:r>
            <a:endParaRPr sz="2000" baseline="30000" dirty="0">
              <a:latin typeface="+mn-ea"/>
              <a:ea typeface="+mn-ea"/>
            </a:endParaRPr>
          </a:p>
          <a:p>
            <a:pPr indent="508000">
              <a:lnSpc>
                <a:spcPct val="130000"/>
              </a:lnSpc>
              <a:spcBef>
                <a:spcPts val="500"/>
              </a:spcBef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>
                <a:latin typeface="+mn-ea"/>
                <a:ea typeface="+mn-ea"/>
              </a:rPr>
              <a:t>lcm(a,b)=p</a:t>
            </a:r>
            <a:r>
              <a:rPr lang="en-US" sz="2000" baseline="-25000" dirty="0">
                <a:latin typeface="+mn-ea"/>
                <a:ea typeface="+mn-ea"/>
                <a:cs typeface="+mn-ea"/>
              </a:rPr>
              <a:t>1</a:t>
            </a:r>
            <a:r>
              <a:rPr sz="2000" baseline="30000" dirty="0">
                <a:latin typeface="+mn-ea"/>
                <a:ea typeface="+mn-ea"/>
              </a:rPr>
              <a:t>max{c1,f1}</a:t>
            </a:r>
            <a:r>
              <a:rPr sz="2000" dirty="0">
                <a:latin typeface="+mn-ea"/>
                <a:ea typeface="+mn-ea"/>
              </a:rPr>
              <a:t>⋅p</a:t>
            </a:r>
            <a:r>
              <a:rPr lang="en-US" sz="2000" baseline="-25000" dirty="0">
                <a:latin typeface="+mn-ea"/>
                <a:ea typeface="+mn-ea"/>
                <a:cs typeface="+mn-ea"/>
              </a:rPr>
              <a:t>2</a:t>
            </a:r>
            <a:r>
              <a:rPr sz="2000" baseline="30000" dirty="0">
                <a:latin typeface="+mn-ea"/>
                <a:ea typeface="+mn-ea"/>
                <a:cs typeface="+mn-ea"/>
              </a:rPr>
              <a:t>max{c2,f2}</a:t>
            </a:r>
            <a:r>
              <a:rPr sz="2000" dirty="0">
                <a:latin typeface="+mn-ea"/>
                <a:ea typeface="+mn-ea"/>
              </a:rPr>
              <a:t>...⋅p</a:t>
            </a:r>
            <a:r>
              <a:rPr lang="en-US" sz="2000" baseline="-25000" dirty="0">
                <a:latin typeface="+mn-ea"/>
                <a:ea typeface="+mn-ea"/>
                <a:cs typeface="+mn-ea"/>
              </a:rPr>
              <a:t>m</a:t>
            </a:r>
            <a:r>
              <a:rPr sz="2000" baseline="30000" dirty="0">
                <a:latin typeface="+mn-ea"/>
                <a:ea typeface="+mn-ea"/>
                <a:cs typeface="+mn-ea"/>
              </a:rPr>
              <a:t>max{cm,fm}</a:t>
            </a:r>
            <a:r>
              <a:rPr sz="2000" dirty="0">
                <a:latin typeface="+mn-ea"/>
                <a:ea typeface="+mn-ea"/>
              </a:rPr>
              <a:t> </a:t>
            </a:r>
            <a:endParaRPr sz="2000" dirty="0">
              <a:latin typeface="+mn-ea"/>
              <a:ea typeface="+mn-ea"/>
            </a:endParaRPr>
          </a:p>
          <a:p>
            <a:pPr indent="508000">
              <a:lnSpc>
                <a:spcPct val="130000"/>
              </a:lnSpc>
              <a:spcBef>
                <a:spcPts val="500"/>
              </a:spcBef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>
                <a:latin typeface="+mn-ea"/>
                <a:ea typeface="+mn-ea"/>
              </a:rPr>
              <a:t>  推出：gcd(a,b)∗lcm(a,b)=a∗b，</a:t>
            </a:r>
            <a:endParaRPr sz="2000" dirty="0">
              <a:latin typeface="+mn-ea"/>
              <a:ea typeface="+mn-ea"/>
            </a:endParaRPr>
          </a:p>
          <a:p>
            <a:pPr indent="508000">
              <a:lnSpc>
                <a:spcPct val="130000"/>
              </a:lnSpc>
              <a:spcBef>
                <a:spcPts val="500"/>
              </a:spcBef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>
                <a:latin typeface="+mn-ea"/>
                <a:ea typeface="+mn-ea"/>
              </a:rPr>
              <a:t>  即:</a:t>
            </a:r>
            <a:endParaRPr sz="2000" dirty="0">
              <a:latin typeface="+mn-ea"/>
              <a:ea typeface="+mn-ea"/>
            </a:endParaRPr>
          </a:p>
          <a:p>
            <a:pPr indent="508000">
              <a:lnSpc>
                <a:spcPct val="130000"/>
              </a:lnSpc>
              <a:spcBef>
                <a:spcPts val="500"/>
              </a:spcBef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>
                <a:latin typeface="+mn-ea"/>
                <a:ea typeface="+mn-ea"/>
              </a:rPr>
              <a:t>    lcm(a,b)=a∗b/gcd(a,b)=a/gcd(a,b)∗b。</a:t>
            </a:r>
            <a:endParaRPr sz="2000" dirty="0">
              <a:latin typeface="+mn-ea"/>
              <a:ea typeface="+mn-ea"/>
            </a:endParaRPr>
          </a:p>
          <a:p>
            <a:pPr indent="508000">
              <a:lnSpc>
                <a:spcPct val="130000"/>
              </a:lnSpc>
              <a:spcBef>
                <a:spcPts val="500"/>
              </a:spcBef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>
                <a:latin typeface="+mn-ea"/>
                <a:ea typeface="+mn-ea"/>
              </a:rPr>
              <a:t>  注意先做除法再做乘法，如果先做乘法可能会溢出3。</a:t>
            </a:r>
            <a:endParaRPr sz="2000" dirty="0"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1740" y="5730875"/>
            <a:ext cx="3483610" cy="10020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墨迹 1"/>
              <p14:cNvContentPartPr/>
              <p14:nvPr/>
            </p14:nvContentPartPr>
            <p14:xfrm>
              <a:off x="2830830" y="6330950"/>
              <a:ext cx="1250950" cy="6223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2830830" y="6330950"/>
                <a:ext cx="1250950" cy="62230"/>
              </a:xfrm>
              <a:prstGeom prst="rect"/>
            </p:spPr>
          </p:pic>
        </mc:Fallback>
      </mc:AlternateContent>
    </p:spTree>
  </p:cSld>
  <p:clrMapOvr>
    <a:masterClrMapping/>
  </p:clrMapOvr>
  <p:transition spd="med">
    <p:circl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96265" y="93345"/>
            <a:ext cx="3769995" cy="676275"/>
          </a:xfr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dirty="0">
                <a:latin typeface="+mn-ea"/>
                <a:ea typeface="+mn-ea"/>
                <a:sym typeface="+mn-ea"/>
              </a:rPr>
              <a:t>试除法分解质因子</a:t>
            </a:r>
            <a:endParaRPr kumimoji="0" lang="zh-CN" altLang="en-US" b="0" i="0" u="none" strike="noStrike" kern="1200" cap="small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21506" name="文本占位符 472066"/>
          <p:cNvSpPr>
            <a:spLocks noGrp="1"/>
          </p:cNvSpPr>
          <p:nvPr/>
        </p:nvSpPr>
        <p:spPr>
          <a:xfrm>
            <a:off x="749300" y="967740"/>
            <a:ext cx="10803255" cy="455168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indent="508000">
              <a:lnSpc>
                <a:spcPct val="120000"/>
              </a:lnSpc>
              <a:spcBef>
                <a:spcPts val="0"/>
              </a:spcBef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>
                <a:latin typeface="+mn-ea"/>
                <a:ea typeface="+mn-ea"/>
              </a:rPr>
              <a:t>用分解质因子也可以用前面提到的试除法。求n的质因子：</a:t>
            </a:r>
            <a:endParaRPr sz="2000" dirty="0">
              <a:latin typeface="+mn-ea"/>
              <a:ea typeface="+mn-ea"/>
            </a:endParaRPr>
          </a:p>
          <a:p>
            <a:pPr indent="508000">
              <a:lnSpc>
                <a:spcPct val="120000"/>
              </a:lnSpc>
              <a:spcBef>
                <a:spcPts val="0"/>
              </a:spcBef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>
                <a:latin typeface="+mn-ea"/>
                <a:ea typeface="+mn-ea"/>
              </a:rPr>
              <a:t>（1）第一步，求最小质因子p1。逐个检查从2到的所有素数，如果它能整除n，就是最小质因子。然后连续用p1除n，目的是去掉n中的p1，得到n1。</a:t>
            </a:r>
            <a:endParaRPr sz="2000" dirty="0">
              <a:latin typeface="+mn-ea"/>
              <a:ea typeface="+mn-ea"/>
            </a:endParaRPr>
          </a:p>
          <a:p>
            <a:pPr indent="508000">
              <a:lnSpc>
                <a:spcPct val="120000"/>
              </a:lnSpc>
              <a:spcBef>
                <a:spcPts val="0"/>
              </a:spcBef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>
                <a:latin typeface="+mn-ea"/>
                <a:ea typeface="+mn-ea"/>
              </a:rPr>
              <a:t>（2）第二步，再找n1的最小质因子。逐个检查从p1到的所有素数。从p1开始试除，是因为n1没有比p1小的素因子，而且n1的因子也是n的因子。</a:t>
            </a:r>
            <a:endParaRPr sz="2000" dirty="0">
              <a:latin typeface="+mn-ea"/>
              <a:ea typeface="+mn-ea"/>
            </a:endParaRPr>
          </a:p>
          <a:p>
            <a:pPr indent="508000">
              <a:lnSpc>
                <a:spcPct val="120000"/>
              </a:lnSpc>
              <a:spcBef>
                <a:spcPts val="0"/>
              </a:spcBef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>
                <a:latin typeface="+mn-ea"/>
                <a:ea typeface="+mn-ea"/>
              </a:rPr>
              <a:t>（3）继续以上步骤，直到找到所有质因子。</a:t>
            </a:r>
            <a:endParaRPr sz="2000" dirty="0">
              <a:latin typeface="+mn-ea"/>
              <a:ea typeface="+mn-ea"/>
            </a:endParaRPr>
          </a:p>
          <a:p>
            <a:pPr indent="508000">
              <a:lnSpc>
                <a:spcPct val="120000"/>
              </a:lnSpc>
              <a:spcBef>
                <a:spcPts val="0"/>
              </a:spcBef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>
                <a:latin typeface="+mn-ea"/>
                <a:ea typeface="+mn-ea"/>
              </a:rPr>
              <a:t> 最后，经过去除因子的操作后，如果剩下一个大于1的数，那么它也是一个素数，是n的最大质因子。这种情况可以用一个例子说明。大于sqrt(n)的素数也可能是n的质因子，例如6119 = 29*211，找到29后，因为29 ≥  ，说明211是素数，也是质因子。</a:t>
            </a:r>
            <a:endParaRPr sz="2000" dirty="0">
              <a:latin typeface="+mn-ea"/>
              <a:ea typeface="+mn-ea"/>
            </a:endParaRPr>
          </a:p>
          <a:p>
            <a:pPr indent="508000">
              <a:lnSpc>
                <a:spcPct val="120000"/>
              </a:lnSpc>
              <a:spcBef>
                <a:spcPts val="0"/>
              </a:spcBef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>
                <a:latin typeface="+mn-ea"/>
                <a:ea typeface="+mn-ea"/>
              </a:rPr>
              <a:t> 试除法的复杂度是，效率很低。不过，在算法竞赛中，数据规模不大，所以一般就用试除法。</a:t>
            </a:r>
            <a:endParaRPr sz="2000" dirty="0">
              <a:latin typeface="+mn-ea"/>
              <a:ea typeface="+mn-ea"/>
            </a:endParaRPr>
          </a:p>
          <a:p>
            <a:pPr indent="508000">
              <a:lnSpc>
                <a:spcPct val="120000"/>
              </a:lnSpc>
              <a:spcBef>
                <a:spcPts val="0"/>
              </a:spcBef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>
                <a:latin typeface="+mn-ea"/>
                <a:ea typeface="+mn-ea"/>
              </a:rPr>
              <a:t>下面是试除法的代码2。因为试除法的效率不高，所以n用int型，没有用long long。</a:t>
            </a:r>
            <a:endParaRPr sz="2000"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med">
    <p:circl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80060" y="93345"/>
            <a:ext cx="3769995" cy="676275"/>
          </a:xfr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dirty="0">
                <a:latin typeface="+mn-ea"/>
                <a:ea typeface="+mn-ea"/>
                <a:sym typeface="+mn-ea"/>
              </a:rPr>
              <a:t>试除法分解质因子</a:t>
            </a:r>
            <a:endParaRPr kumimoji="0" lang="zh-CN" altLang="en-US" b="0" i="0" u="none" strike="noStrike" kern="1200" cap="small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21506" name="文本占位符 472066"/>
          <p:cNvSpPr>
            <a:spLocks noGrp="1"/>
          </p:cNvSpPr>
          <p:nvPr/>
        </p:nvSpPr>
        <p:spPr>
          <a:xfrm>
            <a:off x="480060" y="769620"/>
            <a:ext cx="11205845" cy="309054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indent="508000">
              <a:lnSpc>
                <a:spcPct val="110000"/>
              </a:lnSpc>
              <a:spcBef>
                <a:spcPts val="0"/>
              </a:spcBef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>
                <a:latin typeface="+mn-ea"/>
                <a:ea typeface="+mn-ea"/>
              </a:rPr>
              <a:t>用分解质因子也可以用前面提到的试除法。求n的质因子：</a:t>
            </a:r>
            <a:endParaRPr sz="2000" dirty="0">
              <a:latin typeface="+mn-ea"/>
              <a:ea typeface="+mn-ea"/>
            </a:endParaRPr>
          </a:p>
          <a:p>
            <a:pPr indent="508000">
              <a:lnSpc>
                <a:spcPct val="110000"/>
              </a:lnSpc>
              <a:spcBef>
                <a:spcPts val="0"/>
              </a:spcBef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>
                <a:latin typeface="+mn-ea"/>
                <a:ea typeface="+mn-ea"/>
              </a:rPr>
              <a:t>（1）第一步，求最小质因子p1。逐个检查从2到的所有素数，如果它能整除n，就是最小质因子。然后连续用p1除n，目的是去掉n中的p1，得到n1。</a:t>
            </a:r>
            <a:endParaRPr sz="2000" dirty="0">
              <a:latin typeface="+mn-ea"/>
              <a:ea typeface="+mn-ea"/>
            </a:endParaRPr>
          </a:p>
          <a:p>
            <a:pPr indent="508000">
              <a:lnSpc>
                <a:spcPct val="110000"/>
              </a:lnSpc>
              <a:spcBef>
                <a:spcPts val="0"/>
              </a:spcBef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>
                <a:latin typeface="+mn-ea"/>
                <a:ea typeface="+mn-ea"/>
              </a:rPr>
              <a:t>（2）第二步，再找n1的最小质因子。逐个检查从p1到的所有素数。从p1开始试除，是因为n1没有比p1小的素因子，而且n1的因子也是n的因子。</a:t>
            </a:r>
            <a:endParaRPr sz="2000" dirty="0">
              <a:latin typeface="+mn-ea"/>
              <a:ea typeface="+mn-ea"/>
            </a:endParaRPr>
          </a:p>
          <a:p>
            <a:pPr indent="508000">
              <a:lnSpc>
                <a:spcPct val="110000"/>
              </a:lnSpc>
              <a:spcBef>
                <a:spcPts val="0"/>
              </a:spcBef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>
                <a:latin typeface="+mn-ea"/>
                <a:ea typeface="+mn-ea"/>
              </a:rPr>
              <a:t>（3）继续以上步骤，直到找到所有质因子。</a:t>
            </a:r>
            <a:endParaRPr sz="2000" dirty="0">
              <a:latin typeface="+mn-ea"/>
              <a:ea typeface="+mn-ea"/>
            </a:endParaRPr>
          </a:p>
          <a:p>
            <a:pPr indent="508000">
              <a:lnSpc>
                <a:spcPct val="110000"/>
              </a:lnSpc>
              <a:spcBef>
                <a:spcPts val="0"/>
              </a:spcBef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>
                <a:latin typeface="+mn-ea"/>
                <a:ea typeface="+mn-ea"/>
              </a:rPr>
              <a:t> 最后，经过去除因子的操作后，如果剩下一个大于1的数，那么它也是一个素数，是n的最大质因子。这种情况可以用一个例子说明。大于sqrt(n)的素数也可能是n的质因子，例如6119 = 29*211，找到29后，因为29 ≥</a:t>
            </a:r>
            <a:r>
              <a:rPr lang="en-US" sz="2000" dirty="0">
                <a:latin typeface="+mn-ea"/>
                <a:ea typeface="+mn-ea"/>
              </a:rPr>
              <a:t>√211</a:t>
            </a:r>
            <a:r>
              <a:rPr sz="2000" dirty="0">
                <a:latin typeface="+mn-ea"/>
                <a:ea typeface="+mn-ea"/>
              </a:rPr>
              <a:t>  ，说明211是素数，也是质因子。</a:t>
            </a:r>
            <a:endParaRPr sz="2000" dirty="0">
              <a:latin typeface="+mn-ea"/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48910" y="3970655"/>
            <a:ext cx="6675755" cy="2865120"/>
          </a:xfrm>
          <a:prstGeom prst="rect">
            <a:avLst/>
          </a:prstGeom>
        </p:spPr>
      </p:pic>
      <p:sp>
        <p:nvSpPr>
          <p:cNvPr id="3" name="文本占位符 472066"/>
          <p:cNvSpPr>
            <a:spLocks noGrp="1"/>
          </p:cNvSpPr>
          <p:nvPr/>
        </p:nvSpPr>
        <p:spPr>
          <a:xfrm>
            <a:off x="480060" y="3860165"/>
            <a:ext cx="4584065" cy="243459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indent="508000">
              <a:lnSpc>
                <a:spcPct val="110000"/>
              </a:lnSpc>
              <a:spcBef>
                <a:spcPts val="0"/>
              </a:spcBef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>
                <a:latin typeface="+mn-ea"/>
                <a:ea typeface="+mn-ea"/>
              </a:rPr>
              <a:t>试除法的复杂度是，效率很低。不过，在算法竞赛中，数据规模不大，所以一般就用试除法。</a:t>
            </a:r>
            <a:endParaRPr sz="2000" dirty="0">
              <a:latin typeface="+mn-ea"/>
              <a:ea typeface="+mn-ea"/>
            </a:endParaRPr>
          </a:p>
          <a:p>
            <a:pPr indent="508000">
              <a:lnSpc>
                <a:spcPct val="110000"/>
              </a:lnSpc>
              <a:spcBef>
                <a:spcPts val="0"/>
              </a:spcBef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>
                <a:latin typeface="+mn-ea"/>
                <a:ea typeface="+mn-ea"/>
              </a:rPr>
              <a:t>下面是试除法的代码2。因为试除法的效率不高，所以n用int型，没有用long long。</a:t>
            </a:r>
            <a:endParaRPr sz="2000"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med">
    <p:circl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48310" y="457200"/>
            <a:ext cx="1471295" cy="510540"/>
          </a:xfrm>
        </p:spPr>
        <p:txBody>
          <a:bodyPr vert="horz" anchor="b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dirty="0">
                <a:latin typeface="+mn-ea"/>
                <a:ea typeface="+mn-ea"/>
                <a:sym typeface="+mn-ea"/>
              </a:rPr>
              <a:t>例题</a:t>
            </a:r>
            <a:endParaRPr kumimoji="0" lang="zh-CN" altLang="en-US" b="0" i="0" u="none" strike="noStrike" kern="1200" cap="small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506" name="文本占位符 472066"/>
          <p:cNvSpPr>
            <a:spLocks noGrp="1"/>
          </p:cNvSpPr>
          <p:nvPr/>
        </p:nvSpPr>
        <p:spPr>
          <a:xfrm>
            <a:off x="337820" y="967740"/>
            <a:ext cx="11675745" cy="47847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00000"/>
              </a:lnSpc>
              <a:spcBef>
                <a:spcPts val="0"/>
              </a:spcBef>
            </a:pPr>
            <a:r>
              <a:rPr sz="2000" dirty="0">
                <a:latin typeface="+mn-ea"/>
                <a:ea typeface="+mn-ea"/>
              </a:rPr>
              <a:t> </a:t>
            </a:r>
            <a:endParaRPr sz="2000" dirty="0">
              <a:latin typeface="+mn-ea"/>
              <a:ea typeface="+mn-ea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sz="2000" dirty="0">
                <a:latin typeface="+mn-ea"/>
                <a:ea typeface="+mn-ea"/>
              </a:rPr>
              <a:t>（1）hdu 5019</a:t>
            </a:r>
            <a:endParaRPr sz="2000" dirty="0">
              <a:latin typeface="+mn-ea"/>
              <a:ea typeface="+mn-ea"/>
            </a:endParaRPr>
          </a:p>
          <a:p>
            <a:pPr indent="508000">
              <a:lnSpc>
                <a:spcPct val="100000"/>
              </a:lnSpc>
              <a:spcBef>
                <a:spcPts val="0"/>
              </a:spcBef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>
                <a:latin typeface="+mn-ea"/>
                <a:ea typeface="+mn-ea"/>
              </a:rPr>
              <a:t>题目描述：给出整数x、y、k，求x、y的第k大公约数。</a:t>
            </a:r>
            <a:endParaRPr sz="2000" dirty="0">
              <a:latin typeface="+mn-ea"/>
              <a:ea typeface="+mn-ea"/>
            </a:endParaRPr>
          </a:p>
          <a:p>
            <a:pPr indent="508000">
              <a:lnSpc>
                <a:spcPct val="100000"/>
              </a:lnSpc>
              <a:spcBef>
                <a:spcPts val="0"/>
              </a:spcBef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>
                <a:latin typeface="+mn-ea"/>
                <a:ea typeface="+mn-ea"/>
              </a:rPr>
              <a:t>题解：先求最大公因数d = gcd(x, y)，由于其他公因子都是d的因子，那么从1到d−−sqrt{d}</a:t>
            </a:r>
            <a:endParaRPr sz="2000" dirty="0">
              <a:latin typeface="+mn-ea"/>
              <a:ea typeface="+mn-ea"/>
            </a:endParaRPr>
          </a:p>
          <a:p>
            <a:pPr indent="508000">
              <a:lnSpc>
                <a:spcPct val="100000"/>
              </a:lnSpc>
              <a:spcBef>
                <a:spcPts val="0"/>
              </a:spcBef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>
                <a:latin typeface="+mn-ea"/>
                <a:ea typeface="+mn-ea"/>
              </a:rPr>
              <a:t> （注意不需要到d）逐个检查是否能整除d，即可找到所有公因子。</a:t>
            </a:r>
            <a:endParaRPr sz="2000" dirty="0">
              <a:latin typeface="+mn-ea"/>
              <a:ea typeface="+mn-ea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sz="2000" dirty="0">
                <a:latin typeface="+mn-ea"/>
                <a:ea typeface="+mn-ea"/>
              </a:rPr>
              <a:t>（2）hdu 2503</a:t>
            </a:r>
            <a:endParaRPr sz="2000" dirty="0">
              <a:latin typeface="+mn-ea"/>
              <a:ea typeface="+mn-ea"/>
            </a:endParaRPr>
          </a:p>
          <a:p>
            <a:pPr indent="508000" algn="l">
              <a:lnSpc>
                <a:spcPct val="10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>
                <a:latin typeface="+mn-ea"/>
                <a:ea typeface="+mn-ea"/>
                <a:cs typeface="+mn-ea"/>
              </a:rPr>
              <a:t>题目描述：给出2个分数a/b和c/d，求a/b + c/d，要求是最简形式。</a:t>
            </a:r>
            <a:endParaRPr sz="2000" dirty="0">
              <a:latin typeface="+mn-ea"/>
              <a:ea typeface="+mn-ea"/>
              <a:cs typeface="+mn-ea"/>
            </a:endParaRPr>
          </a:p>
          <a:p>
            <a:pPr indent="508000" algn="l">
              <a:lnSpc>
                <a:spcPct val="10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>
                <a:latin typeface="+mn-ea"/>
                <a:ea typeface="+mn-ea"/>
                <a:cs typeface="+mn-ea"/>
              </a:rPr>
              <a:t>题解：a/b + c/d = (ad + bc) / bd，分子和分母除以两者的最大公约数。</a:t>
            </a:r>
            <a:endParaRPr sz="2000" dirty="0">
              <a:latin typeface="+mn-ea"/>
              <a:ea typeface="+mn-ea"/>
              <a:cs typeface="+mn-ea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sz="2000" dirty="0">
                <a:latin typeface="+mn-ea"/>
                <a:ea typeface="+mn-ea"/>
              </a:rPr>
              <a:t> （3）hdu 2504</a:t>
            </a:r>
            <a:endParaRPr sz="2000" dirty="0">
              <a:latin typeface="+mn-ea"/>
              <a:ea typeface="+mn-ea"/>
            </a:endParaRPr>
          </a:p>
          <a:p>
            <a:pPr indent="508000" algn="l">
              <a:lnSpc>
                <a:spcPct val="10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>
                <a:latin typeface="+mn-ea"/>
                <a:ea typeface="+mn-ea"/>
              </a:rPr>
              <a:t>题</a:t>
            </a:r>
            <a:r>
              <a:rPr sz="2000" dirty="0">
                <a:latin typeface="+mn-ea"/>
                <a:ea typeface="+mn-ea"/>
                <a:cs typeface="+mn-ea"/>
              </a:rPr>
              <a:t>目描述：已知a和b，求满足gcd(a,c) = b的最小的c。</a:t>
            </a:r>
            <a:endParaRPr sz="2000" dirty="0">
              <a:latin typeface="+mn-ea"/>
              <a:ea typeface="+mn-ea"/>
              <a:cs typeface="+mn-ea"/>
            </a:endParaRPr>
          </a:p>
          <a:p>
            <a:pPr indent="508000" algn="l">
              <a:lnSpc>
                <a:spcPct val="10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>
                <a:latin typeface="+mn-ea"/>
                <a:ea typeface="+mn-ea"/>
                <a:cs typeface="+mn-ea"/>
              </a:rPr>
              <a:t>题解：暴力搜b到a*b内符合条件的c。</a:t>
            </a:r>
            <a:endParaRPr sz="2000" dirty="0">
              <a:latin typeface="+mn-ea"/>
              <a:ea typeface="+mn-ea"/>
              <a:cs typeface="+mn-ea"/>
            </a:endParaRPr>
          </a:p>
          <a:p>
            <a:pPr indent="508000" algn="l">
              <a:lnSpc>
                <a:spcPct val="10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>
                <a:latin typeface="+mn-ea"/>
                <a:ea typeface="+mn-ea"/>
                <a:cs typeface="+mn-ea"/>
              </a:rPr>
              <a:t>ls/107508909</a:t>
            </a:r>
            <a:endParaRPr sz="2000" dirty="0">
              <a:latin typeface="+mn-ea"/>
              <a:ea typeface="+mn-ea"/>
              <a:cs typeface="+mn-ea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sz="2000" dirty="0">
                <a:latin typeface="+mn-ea"/>
                <a:ea typeface="+mn-ea"/>
                <a:sym typeface="+mn-ea"/>
              </a:rPr>
              <a:t>（4）hdu 4497</a:t>
            </a:r>
            <a:endParaRPr sz="2000" dirty="0">
              <a:latin typeface="+mn-ea"/>
              <a:ea typeface="+mn-ea"/>
            </a:endParaRPr>
          </a:p>
          <a:p>
            <a:pPr indent="508000" algn="l">
              <a:lnSpc>
                <a:spcPct val="10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>
                <a:latin typeface="+mn-ea"/>
                <a:ea typeface="+mn-ea"/>
                <a:cs typeface="+mn-ea"/>
                <a:sym typeface="+mn-ea"/>
              </a:rPr>
              <a:t>题目描述：给定两个正整数G、L，问满足gcd(x, y, z) = G和lcm(x, y, z) = L的(x, y, z)有多少个？注意，(1, 2, 3)和(1, 3, 2)是不同的。</a:t>
            </a:r>
            <a:endParaRPr sz="2000" dirty="0">
              <a:latin typeface="+mn-ea"/>
              <a:ea typeface="+mn-ea"/>
              <a:cs typeface="+mn-ea"/>
            </a:endParaRPr>
          </a:p>
        </p:txBody>
      </p:sp>
    </p:spTree>
  </p:cSld>
  <p:clrMapOvr>
    <a:masterClrMapping/>
  </p:clrMapOvr>
  <p:transition spd="med">
    <p:circl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文本占位符 472066"/>
          <p:cNvSpPr>
            <a:spLocks noGrp="1"/>
          </p:cNvSpPr>
          <p:nvPr/>
        </p:nvSpPr>
        <p:spPr>
          <a:xfrm>
            <a:off x="318770" y="638810"/>
            <a:ext cx="11428730" cy="592518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00000"/>
              </a:lnSpc>
              <a:spcBef>
                <a:spcPts val="0"/>
              </a:spcBef>
            </a:pPr>
            <a:r>
              <a:rPr sz="2000" dirty="0">
                <a:latin typeface="+mn-ea"/>
                <a:ea typeface="+mn-ea"/>
                <a:sym typeface="+mn-ea"/>
              </a:rPr>
              <a:t>hdu 4497</a:t>
            </a:r>
            <a:r>
              <a:rPr sz="2000" dirty="0">
                <a:latin typeface="+mn-ea"/>
                <a:ea typeface="+mn-ea"/>
              </a:rPr>
              <a:t>题解。此题利用了GCD的几个性质：</a:t>
            </a:r>
            <a:endParaRPr sz="2000" dirty="0">
              <a:latin typeface="+mn-ea"/>
              <a:ea typeface="+mn-ea"/>
            </a:endParaRPr>
          </a:p>
          <a:p>
            <a:pPr indent="508000">
              <a:lnSpc>
                <a:spcPct val="100000"/>
              </a:lnSpc>
              <a:spcBef>
                <a:spcPts val="0"/>
              </a:spcBef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>
                <a:latin typeface="+mn-ea"/>
                <a:ea typeface="+mn-ea"/>
              </a:rPr>
              <a:t>1）若gcd(a, b) = d，则gcd(a/d, b/d) = 1，即a/d与b/d互素；</a:t>
            </a:r>
            <a:endParaRPr sz="2000" dirty="0">
              <a:latin typeface="+mn-ea"/>
              <a:ea typeface="+mn-ea"/>
            </a:endParaRPr>
          </a:p>
          <a:p>
            <a:pPr indent="508000">
              <a:lnSpc>
                <a:spcPct val="100000"/>
              </a:lnSpc>
              <a:spcBef>
                <a:spcPts val="0"/>
              </a:spcBef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>
                <a:latin typeface="+mn-ea"/>
                <a:ea typeface="+mn-ea"/>
              </a:rPr>
              <a:t>2）gcd(a,b)=p</a:t>
            </a:r>
            <a:r>
              <a:rPr sz="2000" dirty="0">
                <a:latin typeface="+mn-ea"/>
                <a:ea typeface="+mn-ea"/>
                <a:sym typeface="+mn-ea"/>
              </a:rPr>
              <a:t>1</a:t>
            </a:r>
            <a:r>
              <a:rPr sz="2000" baseline="30000" dirty="0">
                <a:latin typeface="+mn-ea"/>
                <a:ea typeface="+mn-ea"/>
              </a:rPr>
              <a:t>min{c1,f1}</a:t>
            </a:r>
            <a:r>
              <a:rPr sz="2000" dirty="0">
                <a:latin typeface="+mn-ea"/>
                <a:ea typeface="+mn-ea"/>
              </a:rPr>
              <a:t>⋅p</a:t>
            </a:r>
            <a:r>
              <a:rPr sz="2000" dirty="0">
                <a:latin typeface="+mn-ea"/>
                <a:ea typeface="+mn-ea"/>
                <a:sym typeface="+mn-ea"/>
              </a:rPr>
              <a:t>2</a:t>
            </a:r>
            <a:r>
              <a:rPr sz="2000" baseline="30000" dirty="0">
                <a:latin typeface="+mn-ea"/>
                <a:ea typeface="+mn-ea"/>
                <a:cs typeface="+mn-ea"/>
              </a:rPr>
              <a:t>min{c2,f2}</a:t>
            </a:r>
            <a:r>
              <a:rPr sz="2000" dirty="0">
                <a:latin typeface="+mn-ea"/>
                <a:ea typeface="+mn-ea"/>
              </a:rPr>
              <a:t>...⋅p</a:t>
            </a:r>
            <a:r>
              <a:rPr sz="2000" dirty="0">
                <a:latin typeface="+mn-ea"/>
                <a:ea typeface="+mn-ea"/>
                <a:sym typeface="+mn-ea"/>
              </a:rPr>
              <a:t>m</a:t>
            </a:r>
            <a:r>
              <a:rPr sz="2000" baseline="30000" dirty="0">
                <a:latin typeface="+mn-ea"/>
                <a:ea typeface="+mn-ea"/>
                <a:cs typeface="+mn-ea"/>
              </a:rPr>
              <a:t>min{cm,fm}​</a:t>
            </a:r>
            <a:r>
              <a:rPr sz="2000" dirty="0">
                <a:latin typeface="+mn-ea"/>
                <a:ea typeface="+mn-ea"/>
              </a:rPr>
              <a:t>	​ </a:t>
            </a:r>
            <a:endParaRPr sz="2000" dirty="0">
              <a:latin typeface="+mn-ea"/>
              <a:ea typeface="+mn-ea"/>
            </a:endParaRPr>
          </a:p>
          <a:p>
            <a:pPr indent="508000">
              <a:lnSpc>
                <a:spcPct val="100000"/>
              </a:lnSpc>
              <a:spcBef>
                <a:spcPts val="0"/>
              </a:spcBef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>
                <a:latin typeface="+mn-ea"/>
                <a:ea typeface="+mn-ea"/>
              </a:rPr>
              <a:t>3）lcm(a,b)=p</a:t>
            </a:r>
            <a:r>
              <a:rPr sz="2000" dirty="0">
                <a:latin typeface="+mn-ea"/>
                <a:ea typeface="+mn-ea"/>
                <a:sym typeface="+mn-ea"/>
              </a:rPr>
              <a:t>1</a:t>
            </a:r>
            <a:r>
              <a:rPr sz="2000" baseline="30000" dirty="0">
                <a:latin typeface="+mn-ea"/>
                <a:ea typeface="+mn-ea"/>
                <a:cs typeface="+mn-ea"/>
              </a:rPr>
              <a:t>max{c1,f1}</a:t>
            </a:r>
            <a:r>
              <a:rPr sz="2000" dirty="0">
                <a:latin typeface="+mn-ea"/>
                <a:ea typeface="+mn-ea"/>
              </a:rPr>
              <a:t>⋅p</a:t>
            </a:r>
            <a:r>
              <a:rPr sz="2000" dirty="0">
                <a:latin typeface="+mn-ea"/>
                <a:ea typeface="+mn-ea"/>
                <a:sym typeface="+mn-ea"/>
              </a:rPr>
              <a:t>2</a:t>
            </a:r>
            <a:r>
              <a:rPr sz="2000" baseline="30000" dirty="0">
                <a:latin typeface="+mn-ea"/>
                <a:ea typeface="+mn-ea"/>
                <a:cs typeface="+mn-ea"/>
              </a:rPr>
              <a:t>max{c2,f2}</a:t>
            </a:r>
            <a:r>
              <a:rPr sz="2000" dirty="0">
                <a:latin typeface="+mn-ea"/>
                <a:ea typeface="+mn-ea"/>
              </a:rPr>
              <a:t>...⋅p</a:t>
            </a:r>
            <a:r>
              <a:rPr sz="2000" dirty="0">
                <a:latin typeface="+mn-ea"/>
                <a:ea typeface="+mn-ea"/>
                <a:sym typeface="+mn-ea"/>
              </a:rPr>
              <a:t>m</a:t>
            </a:r>
            <a:r>
              <a:rPr sz="2000" baseline="30000" dirty="0">
                <a:latin typeface="+mn-ea"/>
                <a:ea typeface="+mn-ea"/>
                <a:cs typeface="+mn-ea"/>
              </a:rPr>
              <a:t>max{cm,fm}​</a:t>
            </a:r>
            <a:r>
              <a:rPr sz="2000" dirty="0">
                <a:latin typeface="+mn-ea"/>
                <a:ea typeface="+mn-ea"/>
              </a:rPr>
              <a:t> </a:t>
            </a:r>
            <a:endParaRPr sz="2000" dirty="0">
              <a:latin typeface="+mn-ea"/>
              <a:ea typeface="+mn-ea"/>
            </a:endParaRPr>
          </a:p>
          <a:p>
            <a:pPr indent="508000">
              <a:lnSpc>
                <a:spcPct val="100000"/>
              </a:lnSpc>
              <a:spcBef>
                <a:spcPts val="0"/>
              </a:spcBef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>
                <a:latin typeface="+mn-ea"/>
                <a:ea typeface="+mn-ea"/>
              </a:rPr>
              <a:t>若L % G ≠ 0，显然无解。下面分析L % G = 0的情况。</a:t>
            </a:r>
            <a:endParaRPr sz="2000" dirty="0">
              <a:latin typeface="+mn-ea"/>
              <a:ea typeface="+mn-ea"/>
            </a:endParaRPr>
          </a:p>
          <a:p>
            <a:pPr indent="508000">
              <a:lnSpc>
                <a:spcPct val="100000"/>
              </a:lnSpc>
              <a:spcBef>
                <a:spcPts val="0"/>
              </a:spcBef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>
                <a:latin typeface="+mn-ea"/>
                <a:ea typeface="+mn-ea"/>
              </a:rPr>
              <a:t>把问题转化为：满足gcd(x/G, y/G, z/G) = 1和lcm（x/G，y/G，z/G）= L/G的(x/G, y/G, z/G)有多少个。下面用排列组合分析有多少种情况。</a:t>
            </a:r>
            <a:endParaRPr sz="2000" dirty="0">
              <a:latin typeface="+mn-ea"/>
              <a:ea typeface="+mn-ea"/>
            </a:endParaRPr>
          </a:p>
          <a:p>
            <a:pPr indent="508000">
              <a:lnSpc>
                <a:spcPct val="100000"/>
              </a:lnSpc>
              <a:spcBef>
                <a:spcPts val="0"/>
              </a:spcBef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>
                <a:latin typeface="+mn-ea"/>
                <a:ea typeface="+mn-ea"/>
              </a:rPr>
              <a:t>根据算术基本定理，把x/G、y/G、z/G写成：</a:t>
            </a:r>
            <a:endParaRPr sz="2000" dirty="0">
              <a:latin typeface="+mn-ea"/>
              <a:ea typeface="+mn-ea"/>
            </a:endParaRPr>
          </a:p>
          <a:p>
            <a:pPr indent="508000">
              <a:lnSpc>
                <a:spcPct val="100000"/>
              </a:lnSpc>
              <a:spcBef>
                <a:spcPts val="0"/>
              </a:spcBef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>
                <a:latin typeface="+mn-ea"/>
                <a:ea typeface="+mn-ea"/>
              </a:rPr>
              <a:t>  x/G = </a:t>
            </a:r>
            <a:r>
              <a:rPr sz="2000" dirty="0">
                <a:latin typeface="+mn-ea"/>
                <a:ea typeface="+mn-ea"/>
                <a:cs typeface="+mn-ea"/>
              </a:rPr>
              <a:t>p</a:t>
            </a:r>
            <a:r>
              <a:rPr sz="2000" dirty="0">
                <a:latin typeface="+mn-ea"/>
                <a:ea typeface="+mn-ea"/>
                <a:cs typeface="+mn-ea"/>
                <a:sym typeface="+mn-ea"/>
              </a:rPr>
              <a:t>1</a:t>
            </a:r>
            <a:r>
              <a:rPr sz="2000" baseline="30000" dirty="0">
                <a:latin typeface="+mn-ea"/>
                <a:ea typeface="+mn-ea"/>
                <a:cs typeface="+mn-ea"/>
              </a:rPr>
              <a:t>i1</a:t>
            </a:r>
            <a:r>
              <a:rPr sz="2000" dirty="0">
                <a:latin typeface="+mn-ea"/>
                <a:ea typeface="+mn-ea"/>
              </a:rPr>
              <a:t>⋅p</a:t>
            </a:r>
            <a:r>
              <a:rPr sz="2000" dirty="0">
                <a:latin typeface="+mn-ea"/>
                <a:ea typeface="+mn-ea"/>
                <a:sym typeface="+mn-ea"/>
              </a:rPr>
              <a:t>2</a:t>
            </a:r>
            <a:r>
              <a:rPr sz="2000" baseline="30000" dirty="0">
                <a:latin typeface="+mn-ea"/>
                <a:ea typeface="+mn-ea"/>
                <a:cs typeface="+mn-ea"/>
              </a:rPr>
              <a:t>i2</a:t>
            </a:r>
            <a:r>
              <a:rPr sz="2000" dirty="0">
                <a:latin typeface="+mn-ea"/>
                <a:ea typeface="+mn-ea"/>
              </a:rPr>
              <a:t>⋅p</a:t>
            </a:r>
            <a:r>
              <a:rPr sz="2000" dirty="0">
                <a:latin typeface="+mn-ea"/>
                <a:ea typeface="+mn-ea"/>
                <a:sym typeface="+mn-ea"/>
              </a:rPr>
              <a:t>3</a:t>
            </a:r>
            <a:r>
              <a:rPr sz="2000" baseline="30000" dirty="0">
                <a:latin typeface="+mn-ea"/>
                <a:ea typeface="+mn-ea"/>
                <a:cs typeface="+mn-ea"/>
              </a:rPr>
              <a:t>i3</a:t>
            </a:r>
            <a:r>
              <a:rPr sz="2000" dirty="0">
                <a:latin typeface="+mn-ea"/>
                <a:ea typeface="+mn-ea"/>
              </a:rPr>
              <a:t>  </a:t>
            </a:r>
            <a:endParaRPr sz="2000" dirty="0">
              <a:latin typeface="+mn-ea"/>
              <a:ea typeface="+mn-ea"/>
            </a:endParaRPr>
          </a:p>
          <a:p>
            <a:pPr indent="508000">
              <a:lnSpc>
                <a:spcPct val="100000"/>
              </a:lnSpc>
              <a:spcBef>
                <a:spcPts val="0"/>
              </a:spcBef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>
                <a:latin typeface="+mn-ea"/>
                <a:ea typeface="+mn-ea"/>
              </a:rPr>
              <a:t>  y/G = p</a:t>
            </a:r>
            <a:r>
              <a:rPr sz="2000" dirty="0">
                <a:latin typeface="+mn-ea"/>
                <a:ea typeface="+mn-ea"/>
                <a:sym typeface="+mn-ea"/>
              </a:rPr>
              <a:t>1</a:t>
            </a:r>
            <a:r>
              <a:rPr sz="2000" baseline="30000" dirty="0">
                <a:latin typeface="+mn-ea"/>
                <a:ea typeface="+mn-ea"/>
                <a:cs typeface="+mn-ea"/>
              </a:rPr>
              <a:t>j1</a:t>
            </a:r>
            <a:r>
              <a:rPr sz="2000" dirty="0">
                <a:latin typeface="+mn-ea"/>
                <a:ea typeface="+mn-ea"/>
              </a:rPr>
              <a:t>⋅p</a:t>
            </a:r>
            <a:r>
              <a:rPr sz="2000" dirty="0">
                <a:latin typeface="+mn-ea"/>
                <a:ea typeface="+mn-ea"/>
                <a:sym typeface="+mn-ea"/>
              </a:rPr>
              <a:t>2</a:t>
            </a:r>
            <a:r>
              <a:rPr sz="2000" baseline="30000" dirty="0">
                <a:latin typeface="+mn-ea"/>
                <a:ea typeface="+mn-ea"/>
                <a:cs typeface="+mn-ea"/>
              </a:rPr>
              <a:t>j2</a:t>
            </a:r>
            <a:r>
              <a:rPr sz="2000" dirty="0">
                <a:latin typeface="+mn-ea"/>
                <a:ea typeface="+mn-ea"/>
              </a:rPr>
              <a:t>⋅p</a:t>
            </a:r>
            <a:r>
              <a:rPr sz="2000" dirty="0">
                <a:latin typeface="+mn-ea"/>
                <a:ea typeface="+mn-ea"/>
                <a:sym typeface="+mn-ea"/>
              </a:rPr>
              <a:t>3</a:t>
            </a:r>
            <a:r>
              <a:rPr sz="2000" baseline="30000" dirty="0">
                <a:latin typeface="+mn-ea"/>
                <a:ea typeface="+mn-ea"/>
                <a:cs typeface="+mn-ea"/>
              </a:rPr>
              <a:t>j3 </a:t>
            </a:r>
            <a:r>
              <a:rPr sz="2000" dirty="0">
                <a:latin typeface="+mn-ea"/>
                <a:ea typeface="+mn-ea"/>
              </a:rPr>
              <a:t> </a:t>
            </a:r>
            <a:endParaRPr sz="2000" dirty="0">
              <a:latin typeface="+mn-ea"/>
              <a:ea typeface="+mn-ea"/>
            </a:endParaRPr>
          </a:p>
          <a:p>
            <a:pPr indent="508000">
              <a:lnSpc>
                <a:spcPct val="100000"/>
              </a:lnSpc>
              <a:spcBef>
                <a:spcPts val="0"/>
              </a:spcBef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>
                <a:latin typeface="+mn-ea"/>
                <a:ea typeface="+mn-ea"/>
              </a:rPr>
              <a:t>式子要满足x/G、y/G、z/G互素的条件。以{i1,j1,k1}为例，其中至少有1个应该等于0。</a:t>
            </a:r>
            <a:endParaRPr sz="2000" dirty="0">
              <a:latin typeface="+mn-ea"/>
              <a:ea typeface="+mn-ea"/>
            </a:endParaRPr>
          </a:p>
          <a:p>
            <a:pPr indent="508000">
              <a:lnSpc>
                <a:spcPct val="100000"/>
              </a:lnSpc>
              <a:spcBef>
                <a:spcPts val="0"/>
              </a:spcBef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>
                <a:latin typeface="+mn-ea"/>
                <a:ea typeface="+mn-ea"/>
              </a:rPr>
              <a:t>另外，把L/G写成：</a:t>
            </a:r>
            <a:endParaRPr sz="2000" dirty="0">
              <a:latin typeface="+mn-ea"/>
              <a:ea typeface="+mn-ea"/>
            </a:endParaRPr>
          </a:p>
          <a:p>
            <a:pPr indent="508000">
              <a:lnSpc>
                <a:spcPct val="100000"/>
              </a:lnSpc>
              <a:spcBef>
                <a:spcPts val="0"/>
              </a:spcBef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>
                <a:latin typeface="+mn-ea"/>
                <a:ea typeface="+mn-ea"/>
              </a:rPr>
              <a:t>  L/G = p</a:t>
            </a:r>
            <a:r>
              <a:rPr sz="2000" dirty="0">
                <a:latin typeface="+mn-ea"/>
                <a:ea typeface="+mn-ea"/>
                <a:sym typeface="+mn-ea"/>
              </a:rPr>
              <a:t>1</a:t>
            </a:r>
            <a:r>
              <a:rPr sz="2000" baseline="30000" dirty="0">
                <a:latin typeface="+mn-ea"/>
                <a:ea typeface="+mn-ea"/>
                <a:cs typeface="+mn-ea"/>
              </a:rPr>
              <a:t>t1</a:t>
            </a:r>
            <a:r>
              <a:rPr sz="2000" dirty="0">
                <a:latin typeface="+mn-ea"/>
                <a:ea typeface="+mn-ea"/>
              </a:rPr>
              <a:t>⋅p</a:t>
            </a:r>
            <a:r>
              <a:rPr sz="2000" dirty="0">
                <a:latin typeface="+mn-ea"/>
                <a:ea typeface="+mn-ea"/>
                <a:sym typeface="+mn-ea"/>
              </a:rPr>
              <a:t>2</a:t>
            </a:r>
            <a:r>
              <a:rPr sz="2000" baseline="30000" dirty="0">
                <a:latin typeface="+mn-ea"/>
                <a:ea typeface="+mn-ea"/>
                <a:cs typeface="+mn-ea"/>
              </a:rPr>
              <a:t>t2</a:t>
            </a:r>
            <a:r>
              <a:rPr sz="2000" dirty="0">
                <a:latin typeface="+mn-ea"/>
                <a:ea typeface="+mn-ea"/>
              </a:rPr>
              <a:t>⋅p</a:t>
            </a:r>
            <a:r>
              <a:rPr sz="2000" dirty="0">
                <a:latin typeface="+mn-ea"/>
                <a:ea typeface="+mn-ea"/>
                <a:sym typeface="+mn-ea"/>
              </a:rPr>
              <a:t>3</a:t>
            </a:r>
            <a:r>
              <a:rPr sz="2000" baseline="30000" dirty="0">
                <a:latin typeface="+mn-ea"/>
                <a:ea typeface="+mn-ea"/>
                <a:cs typeface="+mn-ea"/>
              </a:rPr>
              <a:t>t3​</a:t>
            </a:r>
            <a:r>
              <a:rPr sz="2000" dirty="0">
                <a:latin typeface="+mn-ea"/>
                <a:ea typeface="+mn-ea"/>
              </a:rPr>
              <a:t> </a:t>
            </a:r>
            <a:endParaRPr sz="2000" dirty="0">
              <a:latin typeface="+mn-ea"/>
              <a:ea typeface="+mn-ea"/>
            </a:endParaRPr>
          </a:p>
          <a:p>
            <a:pPr indent="508000">
              <a:lnSpc>
                <a:spcPct val="100000"/>
              </a:lnSpc>
              <a:spcBef>
                <a:spcPts val="0"/>
              </a:spcBef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>
                <a:latin typeface="+mn-ea"/>
                <a:ea typeface="+mn-ea"/>
              </a:rPr>
              <a:t>式子要满足lcm（x/G，y/G，z/G）= L/G。以{i1,j1,k1}为例，允许的情况是：</a:t>
            </a:r>
            <a:endParaRPr sz="2000" dirty="0">
              <a:latin typeface="+mn-ea"/>
              <a:ea typeface="+mn-ea"/>
            </a:endParaRPr>
          </a:p>
          <a:p>
            <a:pPr indent="508000">
              <a:lnSpc>
                <a:spcPct val="100000"/>
              </a:lnSpc>
              <a:spcBef>
                <a:spcPts val="0"/>
              </a:spcBef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>
                <a:latin typeface="+mn-ea"/>
                <a:ea typeface="+mn-ea"/>
              </a:rPr>
              <a:t>1）{0, 0, t1 }，有三种排列；</a:t>
            </a:r>
            <a:endParaRPr sz="2000" dirty="0">
              <a:latin typeface="+mn-ea"/>
              <a:ea typeface="+mn-ea"/>
            </a:endParaRPr>
          </a:p>
          <a:p>
            <a:pPr indent="508000">
              <a:lnSpc>
                <a:spcPct val="100000"/>
              </a:lnSpc>
              <a:spcBef>
                <a:spcPts val="0"/>
              </a:spcBef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>
                <a:latin typeface="+mn-ea"/>
                <a:ea typeface="+mn-ea"/>
              </a:rPr>
              <a:t>2）{0</a:t>
            </a:r>
            <a:r>
              <a:rPr sz="2000" dirty="0">
                <a:latin typeface="+mn-ea"/>
                <a:ea typeface="+mn-ea"/>
                <a:sym typeface="+mn-ea"/>
              </a:rPr>
              <a:t>, t1, t1</a:t>
            </a:r>
            <a:r>
              <a:rPr sz="2000" dirty="0">
                <a:latin typeface="+mn-ea"/>
                <a:ea typeface="+mn-ea"/>
              </a:rPr>
              <a:t>}，有三种排列；</a:t>
            </a:r>
            <a:endParaRPr sz="2000" dirty="0">
              <a:latin typeface="+mn-ea"/>
              <a:ea typeface="+mn-ea"/>
            </a:endParaRPr>
          </a:p>
          <a:p>
            <a:pPr indent="508000">
              <a:lnSpc>
                <a:spcPct val="100000"/>
              </a:lnSpc>
              <a:spcBef>
                <a:spcPts val="0"/>
              </a:spcBef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>
                <a:latin typeface="+mn-ea"/>
                <a:ea typeface="+mn-ea"/>
              </a:rPr>
              <a:t>3）{0, t1 , 1 ~ t1-1}，有(t1 -1)*6种排列；</a:t>
            </a:r>
            <a:endParaRPr sz="2000" dirty="0">
              <a:latin typeface="+mn-ea"/>
              <a:ea typeface="+mn-ea"/>
            </a:endParaRPr>
          </a:p>
          <a:p>
            <a:pPr indent="508000">
              <a:lnSpc>
                <a:spcPct val="100000"/>
              </a:lnSpc>
              <a:spcBef>
                <a:spcPts val="0"/>
              </a:spcBef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>
                <a:latin typeface="+mn-ea"/>
                <a:ea typeface="+mn-ea"/>
              </a:rPr>
              <a:t>加起来一共有 t1*6 种排列。</a:t>
            </a:r>
            <a:endParaRPr sz="2000" dirty="0">
              <a:latin typeface="+mn-ea"/>
              <a:ea typeface="+mn-ea"/>
            </a:endParaRPr>
          </a:p>
          <a:p>
            <a:pPr indent="508000">
              <a:lnSpc>
                <a:spcPct val="100000"/>
              </a:lnSpc>
              <a:spcBef>
                <a:spcPts val="0"/>
              </a:spcBef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>
                <a:latin typeface="+mn-ea"/>
                <a:ea typeface="+mn-ea"/>
              </a:rPr>
              <a:t>最后问题转化为求t1、t2、t3 ，即分解 L/G 的质因子</a:t>
            </a:r>
            <a:endParaRPr sz="2000"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med">
    <p:circl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96265" y="291465"/>
            <a:ext cx="2952750" cy="676275"/>
          </a:xfr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dirty="0">
                <a:latin typeface="+mn-ea"/>
                <a:ea typeface="+mn-ea"/>
                <a:sym typeface="+mn-ea"/>
              </a:rPr>
              <a:t>习题</a:t>
            </a:r>
            <a:endParaRPr kumimoji="0" lang="zh-CN" altLang="en-US" b="0" i="0" u="none" strike="noStrike" kern="1200" cap="small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506" name="文本占位符 472066"/>
          <p:cNvSpPr>
            <a:spLocks noGrp="1"/>
          </p:cNvSpPr>
          <p:nvPr/>
        </p:nvSpPr>
        <p:spPr>
          <a:xfrm>
            <a:off x="596265" y="967740"/>
            <a:ext cx="11234420" cy="559244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indent="508000">
              <a:lnSpc>
                <a:spcPct val="130000"/>
              </a:lnSpc>
              <a:spcBef>
                <a:spcPts val="0"/>
              </a:spcBef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>
                <a:latin typeface="+mn-ea"/>
                <a:ea typeface="+mn-ea"/>
              </a:rPr>
              <a:t>  GCD的题目一般和其他知识点结合出题。</a:t>
            </a:r>
            <a:endParaRPr sz="2000" dirty="0">
              <a:latin typeface="+mn-ea"/>
              <a:ea typeface="+mn-ea"/>
            </a:endParaRPr>
          </a:p>
          <a:p>
            <a:pPr indent="508000">
              <a:lnSpc>
                <a:spcPct val="130000"/>
              </a:lnSpc>
              <a:spcBef>
                <a:spcPts val="0"/>
              </a:spcBef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>
                <a:latin typeface="+mn-ea"/>
                <a:ea typeface="+mn-ea"/>
              </a:rPr>
              <a:t>  hdu 2104，互素判定</a:t>
            </a:r>
            <a:endParaRPr sz="2000" dirty="0">
              <a:latin typeface="+mn-ea"/>
              <a:ea typeface="+mn-ea"/>
            </a:endParaRPr>
          </a:p>
          <a:p>
            <a:pPr indent="508000">
              <a:lnSpc>
                <a:spcPct val="130000"/>
              </a:lnSpc>
              <a:spcBef>
                <a:spcPts val="0"/>
              </a:spcBef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>
                <a:latin typeface="+mn-ea"/>
                <a:ea typeface="+mn-ea"/>
              </a:rPr>
              <a:t>  hdu 3092，GCD+完全背包</a:t>
            </a:r>
            <a:endParaRPr sz="2000" dirty="0">
              <a:latin typeface="+mn-ea"/>
              <a:ea typeface="+mn-ea"/>
            </a:endParaRPr>
          </a:p>
          <a:p>
            <a:pPr indent="508000">
              <a:lnSpc>
                <a:spcPct val="130000"/>
              </a:lnSpc>
              <a:spcBef>
                <a:spcPts val="0"/>
              </a:spcBef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>
                <a:latin typeface="+mn-ea"/>
                <a:ea typeface="+mn-ea"/>
              </a:rPr>
              <a:t>  hdu 5970，GCD+循环节</a:t>
            </a:r>
            <a:endParaRPr sz="2000" dirty="0">
              <a:latin typeface="+mn-ea"/>
              <a:ea typeface="+mn-ea"/>
            </a:endParaRPr>
          </a:p>
          <a:p>
            <a:pPr indent="508000">
              <a:lnSpc>
                <a:spcPct val="130000"/>
              </a:lnSpc>
              <a:spcBef>
                <a:spcPts val="0"/>
              </a:spcBef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>
                <a:latin typeface="+mn-ea"/>
                <a:ea typeface="+mn-ea"/>
              </a:rPr>
              <a:t>  hdu 5584，LCM问题</a:t>
            </a:r>
            <a:endParaRPr sz="2000" dirty="0">
              <a:latin typeface="+mn-ea"/>
              <a:ea typeface="+mn-ea"/>
            </a:endParaRPr>
          </a:p>
          <a:p>
            <a:pPr indent="508000">
              <a:lnSpc>
                <a:spcPct val="130000"/>
              </a:lnSpc>
              <a:spcBef>
                <a:spcPts val="0"/>
              </a:spcBef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>
                <a:latin typeface="+mn-ea"/>
                <a:ea typeface="+mn-ea"/>
              </a:rPr>
              <a:t>  洛谷 P2568 ，GCD + 莫比乌斯反演</a:t>
            </a:r>
            <a:endParaRPr sz="2000" dirty="0">
              <a:latin typeface="+mn-ea"/>
              <a:ea typeface="+mn-ea"/>
            </a:endParaRPr>
          </a:p>
          <a:p>
            <a:pPr indent="508000">
              <a:lnSpc>
                <a:spcPct val="130000"/>
              </a:lnSpc>
              <a:spcBef>
                <a:spcPts val="0"/>
              </a:spcBef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>
                <a:latin typeface="+mn-ea"/>
                <a:ea typeface="+mn-ea"/>
              </a:rPr>
              <a:t>  洛谷 P2398，GCD求和</a:t>
            </a:r>
            <a:endParaRPr sz="2000" dirty="0">
              <a:latin typeface="+mn-ea"/>
              <a:ea typeface="+mn-ea"/>
            </a:endParaRPr>
          </a:p>
          <a:p>
            <a:pPr indent="508000">
              <a:lnSpc>
                <a:spcPct val="130000"/>
              </a:lnSpc>
              <a:spcBef>
                <a:spcPts val="0"/>
              </a:spcBef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>
                <a:latin typeface="+mn-ea"/>
                <a:ea typeface="+mn-ea"/>
              </a:rPr>
              <a:t>  洛谷 P1890，询问区间内的GCD</a:t>
            </a:r>
            <a:endParaRPr sz="2000" dirty="0">
              <a:latin typeface="+mn-ea"/>
              <a:ea typeface="+mn-ea"/>
            </a:endParaRPr>
          </a:p>
          <a:p>
            <a:pPr indent="508000">
              <a:lnSpc>
                <a:spcPct val="130000"/>
              </a:lnSpc>
              <a:spcBef>
                <a:spcPts val="0"/>
              </a:spcBef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>
                <a:latin typeface="+mn-ea"/>
                <a:ea typeface="+mn-ea"/>
              </a:rPr>
              <a:t>  poj 1722，GCD思维题</a:t>
            </a:r>
            <a:endParaRPr sz="2000" dirty="0">
              <a:latin typeface="+mn-ea"/>
              <a:ea typeface="+mn-ea"/>
            </a:endParaRPr>
          </a:p>
          <a:p>
            <a:pPr indent="508000">
              <a:lnSpc>
                <a:spcPct val="130000"/>
              </a:lnSpc>
              <a:spcBef>
                <a:spcPts val="0"/>
              </a:spcBef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>
                <a:latin typeface="+mn-ea"/>
                <a:ea typeface="+mn-ea"/>
              </a:rPr>
              <a:t>  poj 2685，GCD+快速幂</a:t>
            </a:r>
            <a:endParaRPr sz="2000" dirty="0">
              <a:latin typeface="+mn-ea"/>
              <a:ea typeface="+mn-ea"/>
            </a:endParaRPr>
          </a:p>
          <a:p>
            <a:pPr indent="508000">
              <a:lnSpc>
                <a:spcPct val="130000"/>
              </a:lnSpc>
              <a:spcBef>
                <a:spcPts val="0"/>
              </a:spcBef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>
                <a:latin typeface="+mn-ea"/>
                <a:ea typeface="+mn-ea"/>
              </a:rPr>
              <a:t>  poj 3101，大数GCD</a:t>
            </a:r>
            <a:endParaRPr sz="2000" dirty="0">
              <a:latin typeface="+mn-ea"/>
              <a:ea typeface="+mn-ea"/>
            </a:endParaRPr>
          </a:p>
          <a:p>
            <a:pPr indent="508000">
              <a:lnSpc>
                <a:spcPct val="130000"/>
              </a:lnSpc>
              <a:spcBef>
                <a:spcPts val="0"/>
              </a:spcBef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>
                <a:latin typeface="+mn-ea"/>
                <a:ea typeface="+mn-ea"/>
              </a:rPr>
              <a:t>  poj 2429，GCD + Rabin-Miller测试</a:t>
            </a:r>
            <a:endParaRPr sz="2000"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med">
    <p:circl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p>
            <a:r>
              <a:rPr lang="zh-CN" altLang="en-US">
                <a:latin typeface="宋体" panose="02010600030101010101" pitchFamily="2" charset="-122"/>
                <a:sym typeface="宋体" panose="02010600030101010101" pitchFamily="2" charset="-122"/>
              </a:rPr>
              <a:t>整除</a:t>
            </a:r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83510"/>
          </a:xfrm>
        </p:spPr>
        <p:txBody>
          <a:bodyPr lIns="91440" tIns="45720" rIns="91440" bIns="45720" anchor="t"/>
          <a:p>
            <a:r>
              <a:rPr lang="zh-CN" altLang="en-US"/>
              <a:t>例题：</a:t>
            </a:r>
            <a:r>
              <a:rPr lang="en-US" altLang="zh-CN"/>
              <a:t>[CF 762A]k-th divisor</a:t>
            </a:r>
            <a:endParaRPr lang="en-US" altLang="zh-CN"/>
          </a:p>
          <a:p>
            <a:r>
              <a:rPr lang="zh-CN" altLang="en-US"/>
              <a:t>求</a:t>
            </a:r>
            <a:r>
              <a:rPr lang="en-US" altLang="zh-CN"/>
              <a:t>n</a:t>
            </a:r>
            <a:r>
              <a:rPr lang="zh-CN" altLang="en-US"/>
              <a:t>的第</a:t>
            </a:r>
            <a:r>
              <a:rPr lang="en-US" altLang="zh-CN"/>
              <a:t>k</a:t>
            </a:r>
            <a:r>
              <a:rPr lang="zh-CN" altLang="en-US"/>
              <a:t>小的约数。如果不存在输出</a:t>
            </a:r>
            <a:r>
              <a:rPr lang="en-US" altLang="zh-CN"/>
              <a:t>-1</a:t>
            </a:r>
            <a:endParaRPr lang="en-US" altLang="zh-CN"/>
          </a:p>
          <a:p>
            <a:r>
              <a:rPr lang="zh-CN" altLang="en-US"/>
              <a:t>1 ≤ n ≤ 10</a:t>
            </a:r>
            <a:r>
              <a:rPr lang="zh-CN" altLang="en-US" baseline="30000"/>
              <a:t>15</a:t>
            </a:r>
            <a:r>
              <a:rPr lang="zh-CN" altLang="en-US"/>
              <a:t>, 1 ≤ k ≤ 10</a:t>
            </a:r>
            <a:r>
              <a:rPr lang="zh-CN" altLang="en-US" baseline="30000"/>
              <a:t>9</a:t>
            </a:r>
            <a:endParaRPr lang="zh-CN" altLang="en-US" baseline="30000"/>
          </a:p>
          <a:p>
            <a:endParaRPr lang="zh-CN" altLang="en-US" baseline="30000"/>
          </a:p>
          <a:p>
            <a:r>
              <a:rPr lang="zh-CN" altLang="en-US"/>
              <a:t>分析：注意到约数总是成对出现：若</a:t>
            </a:r>
            <a:r>
              <a:rPr lang="en-US" altLang="zh-CN"/>
              <a:t>k</a:t>
            </a:r>
            <a:r>
              <a:rPr lang="zh-CN" altLang="en-US"/>
              <a:t>是</a:t>
            </a:r>
            <a:r>
              <a:rPr lang="en-US" altLang="zh-CN"/>
              <a:t>n</a:t>
            </a:r>
            <a:r>
              <a:rPr lang="zh-CN" altLang="en-US"/>
              <a:t>的约数</a:t>
            </a:r>
            <a:r>
              <a:rPr lang="en-US" altLang="zh-CN"/>
              <a:t>,</a:t>
            </a:r>
            <a:r>
              <a:rPr lang="zh-CN" altLang="en-US"/>
              <a:t>则</a:t>
            </a:r>
            <a:r>
              <a:rPr lang="en-US" altLang="zh-CN"/>
              <a:t>(n/k)</a:t>
            </a:r>
            <a:r>
              <a:rPr lang="zh-CN" altLang="en-US"/>
              <a:t>也是</a:t>
            </a:r>
            <a:r>
              <a:rPr lang="en-US" altLang="zh-CN"/>
              <a:t>n</a:t>
            </a:r>
            <a:r>
              <a:rPr lang="zh-CN" altLang="en-US"/>
              <a:t>的约数。</a:t>
            </a:r>
            <a:endParaRPr lang="zh-CN" altLang="en-US"/>
          </a:p>
          <a:p>
            <a:r>
              <a:rPr lang="zh-CN" altLang="en-US"/>
              <a:t>在一对约数中，必有一个不大于</a:t>
            </a:r>
            <a:r>
              <a:rPr lang="en-US" altLang="zh-CN"/>
              <a:t>sqrt(n)</a:t>
            </a:r>
            <a:r>
              <a:rPr lang="zh-CN" altLang="en-US"/>
              <a:t>，另一个不小于</a:t>
            </a:r>
            <a:r>
              <a:rPr lang="en-US" altLang="zh-CN"/>
              <a:t>sqrt(n)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因此枚举</a:t>
            </a:r>
            <a:r>
              <a:rPr lang="en-US" altLang="zh-CN"/>
              <a:t>1..sqrt(n)</a:t>
            </a:r>
            <a:r>
              <a:rPr lang="zh-CN" altLang="en-US"/>
              <a:t>就能求出</a:t>
            </a:r>
            <a:r>
              <a:rPr lang="en-US" altLang="zh-CN"/>
              <a:t>n</a:t>
            </a:r>
            <a:r>
              <a:rPr lang="zh-CN" altLang="en-US"/>
              <a:t>的所有约数。</a:t>
            </a:r>
            <a:endParaRPr lang="zh-CN" altLang="en-US"/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44065" y="5254625"/>
          <a:ext cx="1442085" cy="923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35990" imgH="613410" progId="Package">
                  <p:embed/>
                </p:oleObj>
              </mc:Choice>
              <mc:Fallback>
                <p:oleObj name="" r:id="rId1" imgW="935990" imgH="613410" progId="Package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44065" y="5254625"/>
                        <a:ext cx="1442085" cy="923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5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5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2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09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46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标题 1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 b="1" dirty="0">
                <a:solidFill>
                  <a:schemeClr val="tx1"/>
                </a:solidFill>
                <a:latin typeface="华文行楷" panose="02010800040101010101" pitchFamily="2" charset="-122"/>
              </a:rPr>
              <a:t>扩展欧几里德算法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626" name="副标题 2"/>
          <p:cNvSpPr>
            <a:spLocks noGrp="1"/>
          </p:cNvSpPr>
          <p:nvPr>
            <p:ph type="subTitle" idx="1"/>
          </p:nvPr>
        </p:nvSpPr>
        <p:spPr/>
        <p:txBody>
          <a:bodyPr vert="horz" wrap="square" lIns="91440" tIns="45720" rIns="91440" bIns="45720" anchor="t"/>
          <a:p>
            <a:endParaRPr lang="zh-CN" altLang="en-US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Rectangle 3"/>
          <p:cNvSpPr>
            <a:spLocks noGrp="1"/>
          </p:cNvSpPr>
          <p:nvPr>
            <p:ph sz="quarter" idx="1"/>
          </p:nvPr>
        </p:nvSpPr>
        <p:spPr>
          <a:xfrm>
            <a:off x="733425" y="850900"/>
            <a:ext cx="10253345" cy="3408045"/>
          </a:xfrm>
        </p:spPr>
        <p:txBody>
          <a:bodyPr vert="horz" wrap="square" lIns="91440" tIns="45720" rIns="91440" bIns="45720" anchor="t"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dirty="0"/>
              <a:t>利用递归算法：</a:t>
            </a:r>
            <a:endParaRPr lang="zh-CN" altLang="zh-CN" dirty="0"/>
          </a:p>
          <a:p>
            <a:pPr marL="0" indent="508000">
              <a:lnSpc>
                <a:spcPct val="12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zh-CN" dirty="0"/>
              <a:t>设</a:t>
            </a:r>
            <a:r>
              <a:rPr lang="en-US" altLang="zh-CN" dirty="0"/>
              <a:t>d=gcd(a,b)=gcd(b,a%b),</a:t>
            </a:r>
            <a:r>
              <a:rPr lang="zh-CN" altLang="zh-CN" dirty="0"/>
              <a:t>结合欧几里德算法，</a:t>
            </a:r>
            <a:r>
              <a:rPr lang="en-US" altLang="zh-CN" b="1" dirty="0"/>
              <a:t>a</a:t>
            </a:r>
            <a:r>
              <a:rPr lang="en-US" altLang="zh-CN" b="1" dirty="0">
                <a:solidFill>
                  <a:srgbClr val="C00000"/>
                </a:solidFill>
              </a:rPr>
              <a:t>x</a:t>
            </a:r>
            <a:r>
              <a:rPr lang="en-US" altLang="zh-CN" b="1" dirty="0"/>
              <a:t>+b</a:t>
            </a:r>
            <a:r>
              <a:rPr lang="en-US" altLang="zh-CN" b="1" dirty="0">
                <a:solidFill>
                  <a:srgbClr val="C00000"/>
                </a:solidFill>
              </a:rPr>
              <a:t>y</a:t>
            </a:r>
            <a:r>
              <a:rPr lang="en-US" altLang="zh-CN" dirty="0">
                <a:sym typeface="+mn-ea"/>
              </a:rPr>
              <a:t>=gcd(a,b)</a:t>
            </a:r>
            <a:r>
              <a:rPr lang="zh-CN" altLang="zh-CN" dirty="0"/>
              <a:t>转换为另一个方程：</a:t>
            </a:r>
            <a:endParaRPr lang="zh-CN" altLang="zh-CN" dirty="0"/>
          </a:p>
          <a:p>
            <a:pPr marL="0" indent="508000">
              <a:lnSpc>
                <a:spcPct val="12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en-US" altLang="zh-CN" dirty="0"/>
              <a:t>bx</a:t>
            </a:r>
            <a:r>
              <a:rPr lang="zh-CN" altLang="en-US">
                <a:latin typeface="Consolas" panose="020B0609020204030204" pitchFamily="49" charset="0"/>
                <a:sym typeface="+mn-ea"/>
              </a:rPr>
              <a:t>'</a:t>
            </a:r>
            <a:r>
              <a:rPr lang="en-US" altLang="zh-CN" dirty="0"/>
              <a:t>+(a%b)y</a:t>
            </a:r>
            <a:r>
              <a:rPr lang="zh-CN" altLang="en-US">
                <a:latin typeface="Consolas" panose="020B0609020204030204" pitchFamily="49" charset="0"/>
                <a:sym typeface="+mn-ea"/>
              </a:rPr>
              <a:t>'</a:t>
            </a:r>
            <a:r>
              <a:rPr lang="en-US" altLang="zh-CN" dirty="0">
                <a:sym typeface="+mn-ea"/>
              </a:rPr>
              <a:t>=gcd(b,a%b)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508000">
              <a:lnSpc>
                <a:spcPct val="12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zh-CN" dirty="0"/>
              <a:t>最终变成</a:t>
            </a:r>
            <a:r>
              <a:rPr lang="en-US" altLang="zh-CN" dirty="0"/>
              <a:t>ax+by</a:t>
            </a:r>
            <a:r>
              <a:rPr lang="en-US" altLang="zh-CN" dirty="0">
                <a:sym typeface="+mn-ea"/>
              </a:rPr>
              <a:t>=gcd(a,b)</a:t>
            </a:r>
            <a:r>
              <a:rPr lang="zh-CN" altLang="zh-CN" dirty="0"/>
              <a:t>会变成</a:t>
            </a:r>
            <a:r>
              <a:rPr lang="en-US" altLang="zh-CN" dirty="0"/>
              <a:t>ax+0*y</a:t>
            </a:r>
            <a:r>
              <a:rPr lang="en-US" altLang="zh-CN" dirty="0">
                <a:sym typeface="+mn-ea"/>
              </a:rPr>
              <a:t>=gcd(a,0)</a:t>
            </a:r>
            <a:r>
              <a:rPr lang="zh-CN" altLang="en-US" dirty="0"/>
              <a:t>，</a:t>
            </a:r>
            <a:r>
              <a:rPr lang="zh-CN" altLang="zh-CN" dirty="0"/>
              <a:t>只要</a:t>
            </a:r>
            <a:r>
              <a:rPr lang="en-US" altLang="zh-CN" dirty="0"/>
              <a:t>x=1,y=0</a:t>
            </a:r>
            <a:r>
              <a:rPr lang="zh-CN" altLang="zh-CN" dirty="0"/>
              <a:t>就可以满足了</a:t>
            </a:r>
            <a:endParaRPr lang="en-US" altLang="zh-CN" dirty="0"/>
          </a:p>
          <a:p>
            <a:pPr marL="0" indent="508000">
              <a:lnSpc>
                <a:spcPct val="12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dirty="0"/>
              <a:t>但</a:t>
            </a:r>
            <a:r>
              <a:rPr lang="en-US" altLang="zh-CN" dirty="0"/>
              <a:t>x</a:t>
            </a:r>
            <a:r>
              <a:rPr lang="zh-CN" altLang="en-US">
                <a:latin typeface="Consolas" panose="020B0609020204030204" pitchFamily="49" charset="0"/>
                <a:sym typeface="+mn-ea"/>
              </a:rPr>
              <a:t>'</a:t>
            </a:r>
            <a:r>
              <a:rPr lang="en-US" altLang="zh-CN" dirty="0"/>
              <a:t>, y</a:t>
            </a:r>
            <a:r>
              <a:rPr lang="zh-CN" altLang="en-US">
                <a:latin typeface="Consolas" panose="020B0609020204030204" pitchFamily="49" charset="0"/>
                <a:sym typeface="+mn-ea"/>
              </a:rPr>
              <a:t>'</a:t>
            </a:r>
            <a:r>
              <a:rPr lang="zh-CN" altLang="zh-CN" dirty="0"/>
              <a:t>就不是原来的解了。</a:t>
            </a:r>
            <a:endParaRPr lang="en-US" altLang="zh-CN" dirty="0"/>
          </a:p>
          <a:p>
            <a:pPr marL="0" indent="508000">
              <a:lnSpc>
                <a:spcPct val="12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dirty="0"/>
              <a:t>由</a:t>
            </a:r>
            <a:r>
              <a:rPr lang="en-US" altLang="zh-CN" dirty="0"/>
              <a:t>x</a:t>
            </a:r>
            <a:r>
              <a:rPr lang="zh-CN" altLang="en-US">
                <a:latin typeface="Consolas" panose="020B0609020204030204" pitchFamily="49" charset="0"/>
                <a:sym typeface="+mn-ea"/>
              </a:rPr>
              <a:t>'</a:t>
            </a:r>
            <a:r>
              <a:rPr lang="en-US" altLang="zh-CN" dirty="0"/>
              <a:t>, y</a:t>
            </a:r>
            <a:r>
              <a:rPr lang="zh-CN" altLang="en-US">
                <a:latin typeface="Consolas" panose="020B0609020204030204" pitchFamily="49" charset="0"/>
                <a:sym typeface="+mn-ea"/>
              </a:rPr>
              <a:t>'</a:t>
            </a:r>
            <a:r>
              <a:rPr lang="zh-CN" altLang="zh-CN" dirty="0"/>
              <a:t>求出</a:t>
            </a:r>
            <a:r>
              <a:rPr lang="en-US" altLang="zh-CN" dirty="0"/>
              <a:t>x ,y.</a:t>
            </a:r>
            <a:r>
              <a:rPr lang="zh-CN" altLang="zh-CN" dirty="0"/>
              <a:t>我们观察</a:t>
            </a:r>
            <a:r>
              <a:rPr lang="en-US" altLang="zh-CN" dirty="0"/>
              <a:t>gcd(b,a%b)=bx</a:t>
            </a:r>
            <a:r>
              <a:rPr lang="zh-CN" altLang="en-US">
                <a:latin typeface="Consolas" panose="020B0609020204030204" pitchFamily="49" charset="0"/>
                <a:sym typeface="+mn-ea"/>
              </a:rPr>
              <a:t>'</a:t>
            </a:r>
            <a:r>
              <a:rPr lang="en-US" altLang="zh-CN" dirty="0"/>
              <a:t>+a%by</a:t>
            </a:r>
            <a:r>
              <a:rPr lang="zh-CN" altLang="en-US">
                <a:latin typeface="Consolas" panose="020B0609020204030204" pitchFamily="49" charset="0"/>
                <a:sym typeface="+mn-ea"/>
              </a:rPr>
              <a:t>'</a:t>
            </a:r>
            <a:r>
              <a:rPr lang="zh-CN" altLang="zh-CN" dirty="0"/>
              <a:t>。</a:t>
            </a:r>
            <a:endParaRPr lang="zh-CN" altLang="zh-CN" dirty="0"/>
          </a:p>
          <a:p>
            <a:pPr marL="0" indent="508000">
              <a:lnSpc>
                <a:spcPct val="12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en-US" altLang="zh-CN" dirty="0"/>
              <a:t>gcd(b,a%b)=ax+by</a:t>
            </a:r>
            <a:r>
              <a:rPr lang="zh-CN" altLang="en-US" dirty="0"/>
              <a:t>，</a:t>
            </a:r>
            <a:r>
              <a:rPr lang="en-US" altLang="zh-CN" dirty="0"/>
              <a:t>a%b=a-a/b*b</a:t>
            </a:r>
            <a:endParaRPr lang="en-US" altLang="zh-CN" dirty="0"/>
          </a:p>
          <a:p>
            <a:pPr marL="0" indent="508000">
              <a:lnSpc>
                <a:spcPct val="12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zh-CN" dirty="0"/>
              <a:t>故</a:t>
            </a:r>
            <a:r>
              <a:rPr lang="en-US" altLang="zh-CN" dirty="0"/>
              <a:t>bx</a:t>
            </a:r>
            <a:r>
              <a:rPr lang="zh-CN" altLang="en-US">
                <a:latin typeface="Consolas" panose="020B0609020204030204" pitchFamily="49" charset="0"/>
                <a:sym typeface="+mn-ea"/>
              </a:rPr>
              <a:t>'</a:t>
            </a:r>
            <a:r>
              <a:rPr lang="en-US" altLang="zh-CN" dirty="0"/>
              <a:t>+a%by</a:t>
            </a:r>
            <a:r>
              <a:rPr lang="zh-CN" altLang="en-US">
                <a:latin typeface="Consolas" panose="020B0609020204030204" pitchFamily="49" charset="0"/>
                <a:sym typeface="+mn-ea"/>
              </a:rPr>
              <a:t>'</a:t>
            </a:r>
            <a:r>
              <a:rPr lang="en-US" altLang="zh-CN" dirty="0"/>
              <a:t>=bx</a:t>
            </a:r>
            <a:r>
              <a:rPr lang="zh-CN" altLang="en-US">
                <a:latin typeface="Consolas" panose="020B0609020204030204" pitchFamily="49" charset="0"/>
                <a:sym typeface="+mn-ea"/>
              </a:rPr>
              <a:t>'</a:t>
            </a:r>
            <a:r>
              <a:rPr lang="en-US" altLang="zh-CN" dirty="0"/>
              <a:t>+(a-a/b*b)y</a:t>
            </a:r>
            <a:r>
              <a:rPr lang="zh-CN" altLang="en-US">
                <a:latin typeface="Consolas" panose="020B0609020204030204" pitchFamily="49" charset="0"/>
                <a:sym typeface="+mn-ea"/>
              </a:rPr>
              <a:t>'</a:t>
            </a:r>
            <a:r>
              <a:rPr lang="en-US" altLang="zh-CN" dirty="0"/>
              <a:t>=</a:t>
            </a:r>
            <a:r>
              <a:rPr lang="en-US" altLang="zh-CN" b="1" dirty="0"/>
              <a:t>a</a:t>
            </a:r>
            <a:r>
              <a:rPr lang="en-US" altLang="zh-CN" b="1" dirty="0">
                <a:solidFill>
                  <a:srgbClr val="C00000"/>
                </a:solidFill>
              </a:rPr>
              <a:t>y</a:t>
            </a:r>
            <a:r>
              <a:rPr lang="en-US" altLang="zh-CN" b="1" dirty="0">
                <a:solidFill>
                  <a:srgbClr val="C00000"/>
                </a:solidFill>
                <a:sym typeface="+mn-ea"/>
              </a:rPr>
              <a:t>'</a:t>
            </a:r>
            <a:r>
              <a:rPr lang="en-US" altLang="zh-CN" b="1" dirty="0"/>
              <a:t>+b</a:t>
            </a:r>
            <a:r>
              <a:rPr lang="en-US" altLang="zh-CN" b="1" dirty="0">
                <a:solidFill>
                  <a:srgbClr val="C00000"/>
                </a:solidFill>
              </a:rPr>
              <a:t>(x</a:t>
            </a:r>
            <a:r>
              <a:rPr lang="en-US" altLang="zh-CN" b="1" dirty="0">
                <a:solidFill>
                  <a:srgbClr val="C00000"/>
                </a:solidFill>
                <a:sym typeface="+mn-ea"/>
              </a:rPr>
              <a:t>'</a:t>
            </a:r>
            <a:r>
              <a:rPr lang="en-US" altLang="zh-CN" b="1" dirty="0">
                <a:solidFill>
                  <a:srgbClr val="C00000"/>
                </a:solidFill>
              </a:rPr>
              <a:t>-a/b*y</a:t>
            </a:r>
            <a:r>
              <a:rPr lang="en-US" altLang="zh-CN" b="1" dirty="0">
                <a:solidFill>
                  <a:srgbClr val="C00000"/>
                </a:solidFill>
                <a:sym typeface="+mn-ea"/>
              </a:rPr>
              <a:t>'</a:t>
            </a:r>
            <a:r>
              <a:rPr lang="en-US" altLang="zh-CN" b="1" dirty="0">
                <a:solidFill>
                  <a:srgbClr val="C00000"/>
                </a:solidFill>
              </a:rPr>
              <a:t>)</a:t>
            </a:r>
            <a:endParaRPr lang="zh-CN" altLang="en-US" b="1" dirty="0">
              <a:solidFill>
                <a:srgbClr val="C00000"/>
              </a:solidFill>
            </a:endParaRPr>
          </a:p>
          <a:p>
            <a:pPr marL="0" indent="508000">
              <a:lnSpc>
                <a:spcPct val="12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zh-CN" dirty="0"/>
              <a:t>得出</a:t>
            </a:r>
            <a:r>
              <a:rPr lang="en-US" altLang="zh-CN" dirty="0"/>
              <a:t> </a:t>
            </a:r>
            <a:r>
              <a:rPr lang="en-US" altLang="zh-CN" b="1" dirty="0"/>
              <a:t>x=y</a:t>
            </a:r>
            <a:r>
              <a:rPr lang="zh-CN" altLang="en-US">
                <a:latin typeface="Consolas" panose="020B0609020204030204" pitchFamily="49" charset="0"/>
                <a:sym typeface="+mn-ea"/>
              </a:rPr>
              <a:t>'</a:t>
            </a:r>
            <a:r>
              <a:rPr lang="zh-CN" altLang="en-US" b="1" dirty="0"/>
              <a:t>，</a:t>
            </a:r>
            <a:r>
              <a:rPr lang="en-US" altLang="zh-CN" b="1" dirty="0"/>
              <a:t>y=x</a:t>
            </a:r>
            <a:r>
              <a:rPr lang="zh-CN" altLang="en-US">
                <a:latin typeface="Consolas" panose="020B0609020204030204" pitchFamily="49" charset="0"/>
                <a:sym typeface="+mn-ea"/>
              </a:rPr>
              <a:t>'</a:t>
            </a:r>
            <a:r>
              <a:rPr lang="en-US" altLang="zh-CN" b="1" dirty="0"/>
              <a:t>-a/b*y</a:t>
            </a:r>
            <a:r>
              <a:rPr lang="zh-CN" altLang="en-US">
                <a:latin typeface="Consolas" panose="020B0609020204030204" pitchFamily="49" charset="0"/>
                <a:sym typeface="+mn-ea"/>
              </a:rPr>
              <a:t>'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sp>
        <p:nvSpPr>
          <p:cNvPr id="7170" name="Rectangle 5"/>
          <p:cNvSpPr>
            <a:spLocks noGrp="1"/>
          </p:cNvSpPr>
          <p:nvPr>
            <p:ph type="title"/>
          </p:nvPr>
        </p:nvSpPr>
        <p:spPr>
          <a:xfrm>
            <a:off x="733425" y="6033"/>
            <a:ext cx="3917950" cy="692150"/>
          </a:xfrm>
        </p:spPr>
        <p:txBody>
          <a:bodyPr vert="horz" wrap="square" lIns="91440" tIns="45720" rIns="91440" bIns="45720" anchor="b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3000" b="1" i="0" u="none" strike="noStrike" kern="1200" cap="small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欧几里德算法</a:t>
            </a:r>
            <a:endParaRPr kumimoji="0" lang="zh-CN" altLang="zh-CN" sz="3000" b="1" i="0" u="none" strike="noStrike" kern="1200" cap="small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1270" y="4834890"/>
            <a:ext cx="5586095" cy="17824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Text Box 3"/>
          <p:cNvSpPr txBox="1"/>
          <p:nvPr/>
        </p:nvSpPr>
        <p:spPr>
          <a:xfrm>
            <a:off x="755015" y="467360"/>
            <a:ext cx="44348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扩展欧几里德的代码</a:t>
            </a:r>
            <a:endParaRPr lang="zh-CN" altLang="en-US" sz="3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2175" y="1237615"/>
            <a:ext cx="9089390" cy="2900045"/>
          </a:xfrm>
          <a:prstGeom prst="rect">
            <a:avLst/>
          </a:prstGeom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838200" y="299720"/>
            <a:ext cx="2633345" cy="919480"/>
          </a:xfrm>
        </p:spPr>
        <p:txBody>
          <a:bodyPr lIns="91440" tIns="45720" rIns="91440" bIns="45720" anchor="ctr"/>
          <a:p>
            <a:r>
              <a:rPr lang="zh-CN" altLang="en-US" b="1"/>
              <a:t>裴蜀定理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85215"/>
            <a:ext cx="10515600" cy="2473960"/>
          </a:xfrm>
        </p:spPr>
        <p:txBody>
          <a:bodyPr lIns="91440" tIns="45720" rIns="91440" bIns="45720" anchor="t"/>
          <a:p>
            <a:pPr indent="0"/>
            <a:r>
              <a:rPr lang="zh-CN" altLang="en-US" sz="2400"/>
              <a:t>裴蜀定理：</a:t>
            </a:r>
            <a:endParaRPr lang="zh-CN" altLang="en-US" sz="2400"/>
          </a:p>
          <a:p>
            <a:pPr marL="0" lvl="1"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 u="sng"/>
              <a:t>设</a:t>
            </a:r>
            <a:r>
              <a:rPr lang="en-US" altLang="zh-CN" sz="2400" u="sng"/>
              <a:t>(a,b)=d</a:t>
            </a:r>
            <a:r>
              <a:rPr lang="zh-CN" altLang="en-US" sz="2400"/>
              <a:t>，则对任意整数</a:t>
            </a:r>
            <a:r>
              <a:rPr lang="en-US" altLang="zh-CN" sz="2400"/>
              <a:t>x,y</a:t>
            </a:r>
            <a:r>
              <a:rPr lang="zh-CN" altLang="en-US" sz="2400"/>
              <a:t>，有</a:t>
            </a:r>
            <a:r>
              <a:rPr lang="en-US" altLang="zh-CN" sz="2400" u="sng"/>
              <a:t>d|ax+by</a:t>
            </a:r>
            <a:r>
              <a:rPr lang="zh-CN" altLang="en-US" sz="2400" u="sng"/>
              <a:t>成立</a:t>
            </a:r>
            <a:r>
              <a:rPr lang="zh-CN" altLang="en-US" sz="2400"/>
              <a:t>；</a:t>
            </a:r>
            <a:endParaRPr lang="zh-CN" altLang="en-US" sz="2400"/>
          </a:p>
          <a:p>
            <a:pPr lvl="1"/>
            <a:r>
              <a:rPr lang="zh-CN" altLang="en-US" sz="2400"/>
              <a:t>特别地，</a:t>
            </a:r>
            <a:r>
              <a:rPr lang="zh-CN" altLang="en-US" sz="2400" u="sng"/>
              <a:t>一定存在</a:t>
            </a:r>
            <a:r>
              <a:rPr lang="en-US" altLang="zh-CN" sz="2400" u="sng"/>
              <a:t>x,y</a:t>
            </a:r>
            <a:r>
              <a:rPr lang="zh-CN" altLang="en-US" sz="2400" u="sng"/>
              <a:t>满足</a:t>
            </a:r>
            <a:r>
              <a:rPr lang="en-US" altLang="zh-CN" sz="2400" u="sng"/>
              <a:t>ax+by=d</a:t>
            </a:r>
            <a:endParaRPr lang="en-US" altLang="zh-CN" sz="2400" u="sng"/>
          </a:p>
          <a:p>
            <a:r>
              <a:rPr lang="zh-CN" altLang="en-US" sz="2400"/>
              <a:t>等价的表述：不定方程</a:t>
            </a:r>
            <a:r>
              <a:rPr lang="en-US" altLang="zh-CN" sz="2400"/>
              <a:t>ax+by=c(a,b,c</a:t>
            </a:r>
            <a:r>
              <a:rPr lang="zh-CN" altLang="en-US" sz="2400"/>
              <a:t>为整数</a:t>
            </a:r>
            <a:r>
              <a:rPr lang="en-US" altLang="zh-CN" sz="2400"/>
              <a:t>)</a:t>
            </a:r>
            <a:r>
              <a:rPr lang="zh-CN" altLang="en-US" sz="2400"/>
              <a:t>有整数解的充要条件为</a:t>
            </a:r>
            <a:r>
              <a:rPr lang="en-US" altLang="zh-CN" sz="2400"/>
              <a:t>(a,b)|c</a:t>
            </a:r>
            <a:endParaRPr lang="en-US" altLang="zh-CN" sz="2400"/>
          </a:p>
          <a:p>
            <a:r>
              <a:rPr lang="zh-CN" altLang="en-US" sz="2400"/>
              <a:t>推论：</a:t>
            </a:r>
            <a:r>
              <a:rPr lang="en-US" altLang="zh-CN" sz="2400"/>
              <a:t>a,b</a:t>
            </a:r>
            <a:r>
              <a:rPr lang="zh-CN" altLang="en-US" sz="2400"/>
              <a:t>互质等价于</a:t>
            </a:r>
            <a:r>
              <a:rPr lang="en-US" altLang="zh-CN" sz="2400"/>
              <a:t>ax+by=1</a:t>
            </a:r>
            <a:r>
              <a:rPr lang="zh-CN" altLang="en-US" sz="2400"/>
              <a:t>有整数解</a:t>
            </a:r>
            <a:endParaRPr lang="zh-CN" altLang="en-US" sz="2400"/>
          </a:p>
          <a:p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7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8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01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标题 1"/>
          <p:cNvSpPr>
            <a:spLocks noGrp="1"/>
          </p:cNvSpPr>
          <p:nvPr>
            <p:ph type="title"/>
          </p:nvPr>
        </p:nvSpPr>
        <p:spPr>
          <a:xfrm>
            <a:off x="812165" y="285750"/>
            <a:ext cx="4366260" cy="682625"/>
          </a:xfrm>
        </p:spPr>
        <p:txBody>
          <a:bodyPr lIns="91440" tIns="45720" rIns="91440" bIns="45720" anchor="ctr"/>
          <a:p>
            <a:r>
              <a:rPr lang="zh-CN" altLang="en-US" b="1">
                <a:sym typeface="宋体" panose="02010600030101010101" pitchFamily="2" charset="-122"/>
              </a:rPr>
              <a:t>扩展欧几里德算法</a:t>
            </a:r>
            <a:endParaRPr lang="zh-CN" altLang="en-US" b="1">
              <a:sym typeface="宋体" panose="02010600030101010101" pitchFamily="2" charset="-122"/>
            </a:endParaRPr>
          </a:p>
        </p:txBody>
      </p:sp>
      <p:sp>
        <p:nvSpPr>
          <p:cNvPr id="20482" name="内容占位符 2"/>
          <p:cNvSpPr>
            <a:spLocks noGrp="1"/>
          </p:cNvSpPr>
          <p:nvPr>
            <p:ph idx="1"/>
          </p:nvPr>
        </p:nvSpPr>
        <p:spPr>
          <a:xfrm>
            <a:off x="812165" y="1191260"/>
            <a:ext cx="10454005" cy="4851400"/>
          </a:xfrm>
        </p:spPr>
        <p:txBody>
          <a:bodyPr lIns="91440" tIns="45720" rIns="91440" bIns="45720" anchor="t"/>
          <a:p>
            <a:pPr marL="0" indent="0">
              <a:buNone/>
            </a:pPr>
            <a:r>
              <a:rPr lang="zh-CN" altLang="en-US" sz="2000">
                <a:latin typeface="Consolas" panose="020B0609020204030204" pitchFamily="49" charset="0"/>
              </a:rPr>
              <a:t>不定方程 ax+by=c 的整数通解</a:t>
            </a:r>
            <a:endParaRPr lang="zh-CN" altLang="en-US" sz="2000">
              <a:latin typeface="Consolas" panose="020B0609020204030204" pitchFamily="49" charset="0"/>
            </a:endParaRPr>
          </a:p>
          <a:p>
            <a:pPr marL="0" indent="508000"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>
                <a:latin typeface="Consolas" panose="020B0609020204030204" pitchFamily="49" charset="0"/>
              </a:rPr>
              <a:t>通过扩展欧几里得算法得到 ax+by=gcd(a,b)的一组整数解后如何得到不定方程 ax+by=c 的整数通解呢</a:t>
            </a:r>
            <a:endParaRPr lang="zh-CN" altLang="en-US" sz="2000">
              <a:latin typeface="Consolas" panose="020B0609020204030204" pitchFamily="49" charset="0"/>
            </a:endParaRPr>
          </a:p>
          <a:p>
            <a:pPr marL="0" indent="508000"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>
                <a:latin typeface="Consolas" panose="020B0609020204030204" pitchFamily="49" charset="0"/>
              </a:rPr>
              <a:t>令 d = gcd(a,b) 只有 d | c 时这个方程才存在整数解 </a:t>
            </a:r>
            <a:endParaRPr lang="zh-CN" altLang="en-US" sz="2000">
              <a:latin typeface="Consolas" panose="020B0609020204030204" pitchFamily="49" charset="0"/>
            </a:endParaRPr>
          </a:p>
          <a:p>
            <a:pPr marL="0" indent="508000"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>
                <a:latin typeface="Consolas" panose="020B0609020204030204" pitchFamily="49" charset="0"/>
              </a:rPr>
              <a:t>我们可以通过扩展欧几里得算法求得方程 ax + by = d 的一组整数解 x0, y0   方程两边同时乘上 c/d  就可以得到方程 ax+by=c 的一组整数解x = x0*c/d, y =y0 *c/d</a:t>
            </a:r>
            <a:endParaRPr lang="zh-CN" altLang="en-US" sz="2000">
              <a:latin typeface="Consolas" panose="020B0609020204030204" pitchFamily="49" charset="0"/>
            </a:endParaRPr>
          </a:p>
          <a:p>
            <a:pPr marL="0" indent="508000"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>
                <a:latin typeface="Consolas" panose="020B0609020204030204" pitchFamily="49" charset="0"/>
              </a:rPr>
              <a:t>现在我们知道了ax + by = c 的一组整数解  又怎样得到他的所有整数解呢</a:t>
            </a:r>
            <a:endParaRPr lang="zh-CN" altLang="en-US" sz="2000">
              <a:latin typeface="Consolas" panose="020B0609020204030204" pitchFamily="49" charset="0"/>
            </a:endParaRPr>
          </a:p>
          <a:p>
            <a:pPr marL="0" indent="508000"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>
                <a:latin typeface="Consolas" panose="020B0609020204030204" pitchFamily="49" charset="0"/>
              </a:rPr>
              <a:t>设 x+x',y+y'为下一组整数解  即 a*(x+x</a:t>
            </a:r>
            <a:r>
              <a:rPr lang="zh-CN" altLang="en-US">
                <a:latin typeface="Consolas" panose="020B0609020204030204" pitchFamily="49" charset="0"/>
                <a:sym typeface="+mn-ea"/>
              </a:rPr>
              <a:t>'</a:t>
            </a:r>
            <a:r>
              <a:rPr lang="zh-CN" altLang="en-US" sz="2000">
                <a:latin typeface="Consolas" panose="020B0609020204030204" pitchFamily="49" charset="0"/>
              </a:rPr>
              <a:t>) + b*(y+y</a:t>
            </a:r>
            <a:r>
              <a:rPr lang="zh-CN" altLang="en-US">
                <a:latin typeface="Consolas" panose="020B0609020204030204" pitchFamily="49" charset="0"/>
                <a:sym typeface="+mn-ea"/>
              </a:rPr>
              <a:t>'</a:t>
            </a:r>
            <a:r>
              <a:rPr lang="zh-CN" altLang="en-US" sz="2000">
                <a:latin typeface="Consolas" panose="020B0609020204030204" pitchFamily="49" charset="0"/>
              </a:rPr>
              <a:t>) = c</a:t>
            </a:r>
            <a:r>
              <a:rPr lang="en-US" altLang="zh-CN" sz="2000">
                <a:latin typeface="Consolas" panose="020B0609020204030204" pitchFamily="49" charset="0"/>
              </a:rPr>
              <a:t>,</a:t>
            </a:r>
            <a:r>
              <a:rPr lang="zh-CN" altLang="en-US" sz="2000">
                <a:latin typeface="Consolas" panose="020B0609020204030204" pitchFamily="49" charset="0"/>
              </a:rPr>
              <a:t>那么必须满足 ax'+by'=0 且 x'是满足的最小的正整数 </a:t>
            </a:r>
            <a:endParaRPr lang="zh-CN" altLang="en-US" sz="2000">
              <a:latin typeface="Consolas" panose="020B0609020204030204" pitchFamily="49" charset="0"/>
            </a:endParaRPr>
          </a:p>
          <a:p>
            <a:pPr marL="0" indent="508000"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>
                <a:latin typeface="Consolas" panose="020B0609020204030204" pitchFamily="49" charset="0"/>
              </a:rPr>
              <a:t>ax'+by'=0  --&gt; y</a:t>
            </a:r>
            <a:r>
              <a:rPr lang="zh-CN" altLang="en-US">
                <a:latin typeface="Consolas" panose="020B0609020204030204" pitchFamily="49" charset="0"/>
                <a:sym typeface="+mn-ea"/>
              </a:rPr>
              <a:t>'</a:t>
            </a:r>
            <a:r>
              <a:rPr lang="zh-CN" altLang="en-US" sz="2000">
                <a:latin typeface="Consolas" panose="020B0609020204030204" pitchFamily="49" charset="0"/>
              </a:rPr>
              <a:t>=-((a/d)/(b/d))x</a:t>
            </a:r>
            <a:r>
              <a:rPr lang="zh-CN" altLang="en-US">
                <a:latin typeface="Consolas" panose="020B0609020204030204" pitchFamily="49" charset="0"/>
                <a:sym typeface="+mn-ea"/>
              </a:rPr>
              <a:t>'</a:t>
            </a:r>
            <a:endParaRPr lang="zh-CN" altLang="en-US" sz="2000">
              <a:latin typeface="Consolas" panose="020B0609020204030204" pitchFamily="49" charset="0"/>
            </a:endParaRPr>
          </a:p>
          <a:p>
            <a:pPr marL="0" indent="508000"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>
                <a:latin typeface="Consolas" panose="020B0609020204030204" pitchFamily="49" charset="0"/>
              </a:rPr>
              <a:t>即 x' 的最小正整数解为 x</a:t>
            </a:r>
            <a:r>
              <a:rPr lang="zh-CN" altLang="en-US">
                <a:latin typeface="Consolas" panose="020B0609020204030204" pitchFamily="49" charset="0"/>
                <a:sym typeface="+mn-ea"/>
              </a:rPr>
              <a:t>'</a:t>
            </a:r>
            <a:r>
              <a:rPr lang="zh-CN" altLang="en-US" sz="2000">
                <a:latin typeface="Consolas" panose="020B0609020204030204" pitchFamily="49" charset="0"/>
              </a:rPr>
              <a:t>=b/d, y</a:t>
            </a:r>
            <a:r>
              <a:rPr lang="zh-CN" altLang="en-US">
                <a:latin typeface="Consolas" panose="020B0609020204030204" pitchFamily="49" charset="0"/>
                <a:sym typeface="+mn-ea"/>
              </a:rPr>
              <a:t>'</a:t>
            </a:r>
            <a:r>
              <a:rPr lang="zh-CN" altLang="en-US" sz="2000">
                <a:latin typeface="Consolas" panose="020B0609020204030204" pitchFamily="49" charset="0"/>
              </a:rPr>
              <a:t>=-a/d</a:t>
            </a:r>
            <a:endParaRPr lang="zh-CN" altLang="en-US" sz="2000">
              <a:latin typeface="Consolas" panose="020B0609020204030204" pitchFamily="49" charset="0"/>
            </a:endParaRPr>
          </a:p>
          <a:p>
            <a:pPr marL="0" indent="508000"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>
                <a:latin typeface="Consolas" panose="020B0609020204030204" pitchFamily="49" charset="0"/>
              </a:rPr>
              <a:t>那么原不定方程的通解为 {(x+b/d*k , y-a/d*k)  |k in Z}</a:t>
            </a:r>
            <a:endParaRPr lang="zh-CN" altLang="en-US" sz="200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Text Box 2"/>
          <p:cNvSpPr txBox="1"/>
          <p:nvPr/>
        </p:nvSpPr>
        <p:spPr>
          <a:xfrm>
            <a:off x="494030" y="758825"/>
            <a:ext cx="10755630" cy="45231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 dirty="0">
                <a:latin typeface="GungsuhChe" panose="02030609000101010101" pitchFamily="49" charset="-127"/>
                <a:ea typeface="GungsuhChe" panose="02030609000101010101" pitchFamily="49" charset="-127"/>
              </a:rPr>
              <a:t>推论 ：</a:t>
            </a:r>
            <a:endParaRPr lang="zh-CN" altLang="en-US" sz="2400" dirty="0"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 dirty="0">
                <a:latin typeface="GungsuhChe" panose="02030609000101010101" pitchFamily="49" charset="-127"/>
                <a:ea typeface="GungsuhChe" panose="02030609000101010101" pitchFamily="49" charset="-127"/>
              </a:rPr>
              <a:t>设a,b,c为任意整数，g=gcd(a,b),方程ax+by=g的一组解是（x0,y0）,</a:t>
            </a:r>
            <a:endParaRPr lang="zh-CN" altLang="en-US" sz="2400" dirty="0"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 dirty="0">
                <a:latin typeface="GungsuhChe" panose="02030609000101010101" pitchFamily="49" charset="-127"/>
                <a:ea typeface="GungsuhChe" panose="02030609000101010101" pitchFamily="49" charset="-127"/>
              </a:rPr>
              <a:t>则当c是g的倍数时ax+by=c的一组解是（x0c/g,y0c/g）;</a:t>
            </a:r>
            <a:endParaRPr lang="zh-CN" altLang="en-US" sz="2400" dirty="0"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 dirty="0">
                <a:latin typeface="GungsuhChe" panose="02030609000101010101" pitchFamily="49" charset="-127"/>
                <a:ea typeface="GungsuhChe" panose="02030609000101010101" pitchFamily="49" charset="-127"/>
              </a:rPr>
              <a:t>当c不是g的倍数时无整数解。</a:t>
            </a:r>
            <a:endParaRPr lang="zh-CN" altLang="en-US" sz="2400" dirty="0"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endParaRPr lang="zh-CN" altLang="en-US" sz="2400" dirty="0"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r>
              <a:rPr lang="zh-CN" altLang="en-US" sz="2400" dirty="0">
                <a:latin typeface="GungsuhChe" panose="02030609000101010101" pitchFamily="49" charset="-127"/>
                <a:ea typeface="GungsuhChe" panose="02030609000101010101" pitchFamily="49" charset="-127"/>
              </a:rPr>
              <a:t>例 1. gcd(6,15)=3,</a:t>
            </a:r>
            <a:endParaRPr lang="zh-CN" altLang="en-US" sz="2400" dirty="0"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r>
              <a:rPr lang="zh-CN" altLang="en-US" sz="2400" dirty="0">
                <a:latin typeface="GungsuhChe" panose="02030609000101010101" pitchFamily="49" charset="-127"/>
                <a:ea typeface="GungsuhChe" panose="02030609000101010101" pitchFamily="49" charset="-127"/>
              </a:rPr>
              <a:t>    6x+15y=9.求x,y</a:t>
            </a:r>
            <a:endParaRPr lang="zh-CN" altLang="en-US" sz="2400" dirty="0"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r>
              <a:rPr lang="zh-CN" altLang="en-US" sz="2400" dirty="0">
                <a:latin typeface="GungsuhChe" panose="02030609000101010101" pitchFamily="49" charset="-127"/>
                <a:ea typeface="GungsuhChe" panose="02030609000101010101" pitchFamily="49" charset="-127"/>
              </a:rPr>
              <a:t>    6*(-2)+15*1=3,   两边同乘3</a:t>
            </a:r>
            <a:endParaRPr lang="zh-CN" altLang="en-US" sz="2400" dirty="0"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r>
              <a:rPr lang="zh-CN" altLang="en-US" sz="2400" dirty="0">
                <a:latin typeface="GungsuhChe" panose="02030609000101010101" pitchFamily="49" charset="-127"/>
                <a:ea typeface="GungsuhChe" panose="02030609000101010101" pitchFamily="49" charset="-127"/>
              </a:rPr>
              <a:t>          6*</a:t>
            </a:r>
            <a:r>
              <a:rPr lang="en-US" altLang="zh-CN" sz="2400" dirty="0">
                <a:latin typeface="GungsuhChe" panose="02030609000101010101" pitchFamily="49" charset="-127"/>
                <a:ea typeface="GungsuhChe" panose="02030609000101010101" pitchFamily="49" charset="-127"/>
              </a:rPr>
              <a:t>(</a:t>
            </a:r>
            <a:r>
              <a:rPr lang="zh-CN" altLang="en-US" sz="2400" dirty="0">
                <a:latin typeface="GungsuhChe" panose="02030609000101010101" pitchFamily="49" charset="-127"/>
                <a:ea typeface="GungsuhChe" panose="02030609000101010101" pitchFamily="49" charset="-127"/>
              </a:rPr>
              <a:t>-6</a:t>
            </a:r>
            <a:r>
              <a:rPr lang="en-US" altLang="zh-CN" sz="2400" dirty="0">
                <a:latin typeface="GungsuhChe" panose="02030609000101010101" pitchFamily="49" charset="-127"/>
                <a:ea typeface="GungsuhChe" panose="02030609000101010101" pitchFamily="49" charset="-127"/>
              </a:rPr>
              <a:t>)</a:t>
            </a:r>
            <a:r>
              <a:rPr lang="zh-CN" altLang="en-US" sz="2400" dirty="0">
                <a:latin typeface="GungsuhChe" panose="02030609000101010101" pitchFamily="49" charset="-127"/>
                <a:ea typeface="GungsuhChe" panose="02030609000101010101" pitchFamily="49" charset="-127"/>
              </a:rPr>
              <a:t>+15*3=9 </a:t>
            </a:r>
            <a:endParaRPr lang="zh-CN" altLang="en-US" sz="2400" dirty="0"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r>
              <a:rPr lang="zh-CN" altLang="en-US" sz="2400" dirty="0">
                <a:latin typeface="GungsuhChe" panose="02030609000101010101" pitchFamily="49" charset="-127"/>
                <a:ea typeface="GungsuhChe" panose="02030609000101010101" pitchFamily="49" charset="-127"/>
              </a:rPr>
              <a:t>          x=-6，y=3。</a:t>
            </a:r>
            <a:endParaRPr lang="zh-CN" altLang="en-US" sz="2400" dirty="0">
              <a:latin typeface="GungsuhChe" panose="02030609000101010101" pitchFamily="49" charset="-127"/>
              <a:ea typeface="GungsuhChe" panose="02030609000101010101" pitchFamily="49" charset="-127"/>
            </a:endParaRPr>
          </a:p>
          <a:p>
            <a:pPr algn="l"/>
            <a:r>
              <a:rPr lang="zh-CN" altLang="en-US" sz="2400" dirty="0">
                <a:latin typeface="GungsuhChe" panose="02030609000101010101" pitchFamily="49" charset="-127"/>
                <a:ea typeface="GungsuhChe" panose="02030609000101010101" pitchFamily="49" charset="-127"/>
                <a:sym typeface="+mn-ea"/>
              </a:rPr>
              <a:t>    </a:t>
            </a:r>
            <a:r>
              <a:rPr lang="zh-CN" altLang="en-US" sz="2400" dirty="0">
                <a:latin typeface="GungsuhChe" panose="02030609000101010101" pitchFamily="49" charset="-127"/>
                <a:ea typeface="GungsuhChe" panose="02030609000101010101" pitchFamily="49" charset="-127"/>
                <a:cs typeface="+mn-ea"/>
              </a:rPr>
              <a:t>2. 6x+15y=8，两边同除3</a:t>
            </a:r>
            <a:endParaRPr lang="zh-CN" altLang="en-US" sz="2400" dirty="0">
              <a:latin typeface="GungsuhChe" panose="02030609000101010101" pitchFamily="49" charset="-127"/>
              <a:ea typeface="GungsuhChe" panose="02030609000101010101" pitchFamily="49" charset="-127"/>
              <a:cs typeface="+mn-ea"/>
            </a:endParaRPr>
          </a:p>
          <a:p>
            <a:r>
              <a:rPr lang="zh-CN" altLang="en-US" sz="2400" dirty="0">
                <a:latin typeface="GungsuhChe" panose="02030609000101010101" pitchFamily="49" charset="-127"/>
                <a:ea typeface="GungsuhChe" panose="02030609000101010101" pitchFamily="49" charset="-127"/>
              </a:rPr>
              <a:t>          2x+5</a:t>
            </a:r>
            <a:r>
              <a:rPr lang="en-US" altLang="zh-CN" sz="2400" dirty="0">
                <a:latin typeface="GungsuhChe" panose="02030609000101010101" pitchFamily="49" charset="-127"/>
                <a:ea typeface="GungsuhChe" panose="02030609000101010101" pitchFamily="49" charset="-127"/>
              </a:rPr>
              <a:t>y</a:t>
            </a:r>
            <a:r>
              <a:rPr lang="zh-CN" altLang="en-US" sz="2400" dirty="0">
                <a:latin typeface="GungsuhChe" panose="02030609000101010101" pitchFamily="49" charset="-127"/>
                <a:ea typeface="GungsuhChe" panose="02030609000101010101" pitchFamily="49" charset="-127"/>
              </a:rPr>
              <a:t>=8/3，左边是整数，右边不是整数，所以无解</a:t>
            </a:r>
            <a:endParaRPr lang="zh-CN" altLang="en-US" sz="2400" dirty="0">
              <a:latin typeface="GungsuhChe" panose="02030609000101010101" pitchFamily="49" charset="-127"/>
              <a:ea typeface="GungsuhChe" panose="02030609000101010101" pitchFamily="49" charset="-127"/>
            </a:endParaRPr>
          </a:p>
        </p:txBody>
      </p:sp>
      <p:sp>
        <p:nvSpPr>
          <p:cNvPr id="32770" name="AutoShape 3"/>
          <p:cNvSpPr/>
          <p:nvPr/>
        </p:nvSpPr>
        <p:spPr>
          <a:xfrm flipV="1">
            <a:off x="1075690" y="3843655"/>
            <a:ext cx="521970" cy="171450"/>
          </a:xfrm>
          <a:prstGeom prst="rightArrow">
            <a:avLst>
              <a:gd name="adj1" fmla="val 50000"/>
              <a:gd name="adj2" fmla="val 104089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71" name="AutoShape 4"/>
          <p:cNvSpPr/>
          <p:nvPr/>
        </p:nvSpPr>
        <p:spPr>
          <a:xfrm flipV="1">
            <a:off x="1075690" y="4251960"/>
            <a:ext cx="522605" cy="170180"/>
          </a:xfrm>
          <a:prstGeom prst="rightArrow">
            <a:avLst>
              <a:gd name="adj1" fmla="val 50000"/>
              <a:gd name="adj2" fmla="val 105061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72" name="AutoShape 5"/>
          <p:cNvSpPr/>
          <p:nvPr/>
        </p:nvSpPr>
        <p:spPr>
          <a:xfrm>
            <a:off x="1075690" y="4913630"/>
            <a:ext cx="521970" cy="174625"/>
          </a:xfrm>
          <a:prstGeom prst="rightArrow">
            <a:avLst>
              <a:gd name="adj1" fmla="val 50000"/>
              <a:gd name="adj2" fmla="val 94258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plus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394200" cy="826135"/>
          </a:xfrm>
        </p:spPr>
        <p:txBody>
          <a:bodyPr lIns="91440" tIns="45720" rIns="91440" bIns="45720" anchor="ctr"/>
          <a:p>
            <a:r>
              <a:rPr lang="zh-CN" altLang="en-US" b="1">
                <a:sym typeface="宋体" panose="02010600030101010101" pitchFamily="2" charset="-122"/>
              </a:rPr>
              <a:t>扩展欧几里德算法</a:t>
            </a:r>
            <a:endParaRPr lang="zh-CN" altLang="en-US" b="1">
              <a:sym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7325"/>
            <a:ext cx="10515600" cy="4351338"/>
          </a:xfrm>
        </p:spPr>
        <p:txBody>
          <a:bodyPr lIns="91440" tIns="45720" rIns="91440" bIns="45720" anchor="t"/>
          <a:p>
            <a:r>
              <a:rPr lang="zh-CN" altLang="en-US" sz="2400">
                <a:latin typeface="Consolas" panose="020B0609020204030204" pitchFamily="49" charset="0"/>
              </a:rPr>
              <a:t>例题：线性组合</a:t>
            </a:r>
            <a:endParaRPr lang="zh-CN" altLang="en-US" sz="2400">
              <a:latin typeface="Consolas" panose="020B0609020204030204" pitchFamily="49" charset="0"/>
            </a:endParaRPr>
          </a:p>
          <a:p>
            <a:r>
              <a:rPr lang="zh-CN" altLang="en-US" sz="2400">
                <a:latin typeface="Consolas" panose="020B0609020204030204" pitchFamily="49" charset="0"/>
              </a:rPr>
              <a:t>给定整数</a:t>
            </a:r>
            <a:r>
              <a:rPr lang="en-US" altLang="zh-CN" sz="2400">
                <a:latin typeface="Consolas" panose="020B0609020204030204" pitchFamily="49" charset="0"/>
              </a:rPr>
              <a:t>{x</a:t>
            </a:r>
            <a:r>
              <a:rPr lang="en-US" altLang="zh-CN" sz="2400" baseline="-25000">
                <a:latin typeface="Consolas" panose="020B0609020204030204" pitchFamily="49" charset="0"/>
              </a:rPr>
              <a:t>1</a:t>
            </a:r>
            <a:r>
              <a:rPr lang="en-US" altLang="zh-CN" sz="2400">
                <a:latin typeface="Consolas" panose="020B0609020204030204" pitchFamily="49" charset="0"/>
              </a:rPr>
              <a:t>, x</a:t>
            </a:r>
            <a:r>
              <a:rPr lang="en-US" altLang="zh-CN" sz="2400" baseline="-25000">
                <a:latin typeface="Consolas" panose="020B0609020204030204" pitchFamily="49" charset="0"/>
              </a:rPr>
              <a:t>2</a:t>
            </a:r>
            <a:r>
              <a:rPr lang="en-US" altLang="zh-CN" sz="2400">
                <a:latin typeface="Consolas" panose="020B0609020204030204" pitchFamily="49" charset="0"/>
              </a:rPr>
              <a:t>, x</a:t>
            </a:r>
            <a:r>
              <a:rPr lang="en-US" altLang="zh-CN" sz="2400" baseline="-25000">
                <a:latin typeface="Consolas" panose="020B0609020204030204" pitchFamily="49" charset="0"/>
              </a:rPr>
              <a:t>3</a:t>
            </a:r>
            <a:r>
              <a:rPr lang="en-US" altLang="zh-CN" sz="2400">
                <a:latin typeface="Consolas" panose="020B0609020204030204" pitchFamily="49" charset="0"/>
              </a:rPr>
              <a:t>, ..., x</a:t>
            </a:r>
            <a:r>
              <a:rPr lang="en-US" altLang="zh-CN" sz="2400" baseline="-25000">
                <a:latin typeface="Consolas" panose="020B0609020204030204" pitchFamily="49" charset="0"/>
              </a:rPr>
              <a:t>n</a:t>
            </a:r>
            <a:r>
              <a:rPr lang="en-US" altLang="zh-CN" sz="2400">
                <a:latin typeface="Consolas" panose="020B0609020204030204" pitchFamily="49" charset="0"/>
              </a:rPr>
              <a:t>}</a:t>
            </a:r>
            <a:r>
              <a:rPr lang="zh-CN" altLang="en-US" sz="2400">
                <a:latin typeface="Consolas" panose="020B0609020204030204" pitchFamily="49" charset="0"/>
              </a:rPr>
              <a:t>和</a:t>
            </a:r>
            <a:r>
              <a:rPr lang="en-US" altLang="zh-CN" sz="2400">
                <a:latin typeface="Consolas" panose="020B0609020204030204" pitchFamily="49" charset="0"/>
              </a:rPr>
              <a:t>k</a:t>
            </a:r>
            <a:endParaRPr lang="en-US" altLang="zh-CN" sz="2400">
              <a:latin typeface="Consolas" panose="020B0609020204030204" pitchFamily="49" charset="0"/>
            </a:endParaRPr>
          </a:p>
          <a:p>
            <a:r>
              <a:rPr lang="zh-CN" altLang="en-US" sz="2400">
                <a:latin typeface="Consolas" panose="020B0609020204030204" pitchFamily="49" charset="0"/>
              </a:rPr>
              <a:t>求任意一组整数</a:t>
            </a:r>
            <a:r>
              <a:rPr lang="en-US" altLang="zh-CN" sz="2400">
                <a:latin typeface="Consolas" panose="020B0609020204030204" pitchFamily="49" charset="0"/>
              </a:rPr>
              <a:t>{a</a:t>
            </a:r>
            <a:r>
              <a:rPr lang="en-US" altLang="zh-CN" sz="2400" baseline="-25000">
                <a:latin typeface="Consolas" panose="020B0609020204030204" pitchFamily="49" charset="0"/>
              </a:rPr>
              <a:t>1</a:t>
            </a:r>
            <a:r>
              <a:rPr lang="en-US" altLang="zh-CN" sz="2400">
                <a:latin typeface="Consolas" panose="020B0609020204030204" pitchFamily="49" charset="0"/>
              </a:rPr>
              <a:t>, a</a:t>
            </a:r>
            <a:r>
              <a:rPr lang="en-US" altLang="zh-CN" sz="2400" baseline="-25000">
                <a:latin typeface="Consolas" panose="020B0609020204030204" pitchFamily="49" charset="0"/>
              </a:rPr>
              <a:t>2</a:t>
            </a:r>
            <a:r>
              <a:rPr lang="en-US" altLang="zh-CN" sz="2400">
                <a:latin typeface="Consolas" panose="020B0609020204030204" pitchFamily="49" charset="0"/>
              </a:rPr>
              <a:t>, a</a:t>
            </a:r>
            <a:r>
              <a:rPr lang="en-US" altLang="zh-CN" sz="2400" baseline="-25000">
                <a:latin typeface="Consolas" panose="020B0609020204030204" pitchFamily="49" charset="0"/>
              </a:rPr>
              <a:t>3</a:t>
            </a:r>
            <a:r>
              <a:rPr lang="en-US" altLang="zh-CN" sz="2400">
                <a:latin typeface="Consolas" panose="020B0609020204030204" pitchFamily="49" charset="0"/>
              </a:rPr>
              <a:t>, ..., a</a:t>
            </a:r>
            <a:r>
              <a:rPr lang="en-US" altLang="zh-CN" sz="2400" baseline="-25000">
                <a:latin typeface="Consolas" panose="020B0609020204030204" pitchFamily="49" charset="0"/>
              </a:rPr>
              <a:t>n</a:t>
            </a:r>
            <a:r>
              <a:rPr lang="en-US" altLang="zh-CN" sz="2400">
                <a:latin typeface="Consolas" panose="020B0609020204030204" pitchFamily="49" charset="0"/>
              </a:rPr>
              <a:t>}</a:t>
            </a:r>
            <a:endParaRPr lang="en-US" altLang="zh-CN" sz="2400">
              <a:latin typeface="Consolas" panose="020B0609020204030204" pitchFamily="49" charset="0"/>
            </a:endParaRPr>
          </a:p>
          <a:p>
            <a:r>
              <a:rPr lang="zh-CN" altLang="en-US" sz="2400">
                <a:latin typeface="Consolas" panose="020B0609020204030204" pitchFamily="49" charset="0"/>
              </a:rPr>
              <a:t>满足</a:t>
            </a:r>
            <a:r>
              <a:rPr lang="en-US" altLang="zh-CN" sz="2400">
                <a:latin typeface="Consolas" panose="020B0609020204030204" pitchFamily="49" charset="0"/>
              </a:rPr>
              <a:t>a</a:t>
            </a:r>
            <a:r>
              <a:rPr lang="en-US" altLang="zh-CN" sz="2400" baseline="-25000">
                <a:latin typeface="Consolas" panose="020B0609020204030204" pitchFamily="49" charset="0"/>
              </a:rPr>
              <a:t>1</a:t>
            </a:r>
            <a:r>
              <a:rPr lang="en-US" altLang="zh-CN" sz="2400">
                <a:latin typeface="Consolas" panose="020B0609020204030204" pitchFamily="49" charset="0"/>
              </a:rPr>
              <a:t>x</a:t>
            </a:r>
            <a:r>
              <a:rPr lang="en-US" altLang="zh-CN" sz="2400" baseline="-25000">
                <a:latin typeface="Consolas" panose="020B0609020204030204" pitchFamily="49" charset="0"/>
              </a:rPr>
              <a:t>1</a:t>
            </a:r>
            <a:r>
              <a:rPr lang="en-US" altLang="zh-CN" sz="2400">
                <a:latin typeface="Consolas" panose="020B0609020204030204" pitchFamily="49" charset="0"/>
              </a:rPr>
              <a:t>+a</a:t>
            </a:r>
            <a:r>
              <a:rPr lang="en-US" altLang="zh-CN" sz="2400" baseline="-25000">
                <a:latin typeface="Consolas" panose="020B0609020204030204" pitchFamily="49" charset="0"/>
              </a:rPr>
              <a:t>2</a:t>
            </a:r>
            <a:r>
              <a:rPr lang="en-US" altLang="zh-CN" sz="2400">
                <a:latin typeface="Consolas" panose="020B0609020204030204" pitchFamily="49" charset="0"/>
              </a:rPr>
              <a:t>x</a:t>
            </a:r>
            <a:r>
              <a:rPr lang="en-US" altLang="zh-CN" sz="2400" baseline="-25000">
                <a:latin typeface="Consolas" panose="020B0609020204030204" pitchFamily="49" charset="0"/>
              </a:rPr>
              <a:t>2</a:t>
            </a:r>
            <a:r>
              <a:rPr lang="en-US" altLang="zh-CN" sz="2400">
                <a:latin typeface="Consolas" panose="020B0609020204030204" pitchFamily="49" charset="0"/>
              </a:rPr>
              <a:t>+a</a:t>
            </a:r>
            <a:r>
              <a:rPr lang="en-US" altLang="zh-CN" sz="2400" baseline="-25000">
                <a:latin typeface="Consolas" panose="020B0609020204030204" pitchFamily="49" charset="0"/>
              </a:rPr>
              <a:t>3</a:t>
            </a:r>
            <a:r>
              <a:rPr lang="en-US" altLang="zh-CN" sz="2400">
                <a:latin typeface="Consolas" panose="020B0609020204030204" pitchFamily="49" charset="0"/>
              </a:rPr>
              <a:t>x</a:t>
            </a:r>
            <a:r>
              <a:rPr lang="en-US" altLang="zh-CN" sz="2400" baseline="-25000">
                <a:latin typeface="Consolas" panose="020B0609020204030204" pitchFamily="49" charset="0"/>
              </a:rPr>
              <a:t>3</a:t>
            </a:r>
            <a:r>
              <a:rPr lang="en-US" altLang="zh-CN" sz="2400">
                <a:latin typeface="Consolas" panose="020B0609020204030204" pitchFamily="49" charset="0"/>
              </a:rPr>
              <a:t>+...+a</a:t>
            </a:r>
            <a:r>
              <a:rPr lang="en-US" altLang="zh-CN" sz="2400" baseline="-25000">
                <a:latin typeface="Consolas" panose="020B0609020204030204" pitchFamily="49" charset="0"/>
              </a:rPr>
              <a:t>n</a:t>
            </a:r>
            <a:r>
              <a:rPr lang="en-US" altLang="zh-CN" sz="2400">
                <a:latin typeface="Consolas" panose="020B0609020204030204" pitchFamily="49" charset="0"/>
              </a:rPr>
              <a:t>x</a:t>
            </a:r>
            <a:r>
              <a:rPr lang="en-US" altLang="zh-CN" sz="2400" baseline="-25000">
                <a:latin typeface="Consolas" panose="020B0609020204030204" pitchFamily="49" charset="0"/>
              </a:rPr>
              <a:t>n</a:t>
            </a:r>
            <a:r>
              <a:rPr lang="en-US" altLang="zh-CN" sz="2400">
                <a:latin typeface="Consolas" panose="020B0609020204030204" pitchFamily="49" charset="0"/>
              </a:rPr>
              <a:t>=k</a:t>
            </a:r>
            <a:r>
              <a:rPr lang="zh-CN" altLang="en-US" sz="2400">
                <a:latin typeface="Consolas" panose="020B0609020204030204" pitchFamily="49" charset="0"/>
              </a:rPr>
              <a:t>，或返回无解。</a:t>
            </a:r>
            <a:endParaRPr lang="zh-CN" altLang="en-US" sz="240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8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6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5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p>
            <a:r>
              <a:rPr lang="zh-CN" altLang="en-US">
                <a:sym typeface="宋体" panose="02010600030101010101" pitchFamily="2" charset="-122"/>
              </a:rPr>
              <a:t>扩展欧几里德算法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p>
            <a:r>
              <a:rPr lang="zh-CN" altLang="en-US">
                <a:latin typeface="Consolas" panose="020B0609020204030204" pitchFamily="49" charset="0"/>
              </a:rPr>
              <a:t>分析：</a:t>
            </a:r>
            <a:endParaRPr lang="zh-CN" altLang="en-US">
              <a:latin typeface="Consolas" panose="020B0609020204030204" pitchFamily="49" charset="0"/>
            </a:endParaRPr>
          </a:p>
          <a:p>
            <a:r>
              <a:rPr lang="zh-CN" altLang="en-US">
                <a:latin typeface="Consolas" panose="020B0609020204030204" pitchFamily="49" charset="0"/>
              </a:rPr>
              <a:t>显然仅当</a:t>
            </a:r>
            <a:r>
              <a:rPr lang="en-US" altLang="zh-CN">
                <a:latin typeface="Consolas" panose="020B0609020204030204" pitchFamily="49" charset="0"/>
              </a:rPr>
              <a:t>(x</a:t>
            </a:r>
            <a:r>
              <a:rPr lang="en-US" altLang="zh-CN" baseline="-25000">
                <a:latin typeface="Consolas" panose="020B0609020204030204" pitchFamily="49" charset="0"/>
              </a:rPr>
              <a:t>1</a:t>
            </a:r>
            <a:r>
              <a:rPr lang="en-US" altLang="zh-CN">
                <a:latin typeface="Consolas" panose="020B0609020204030204" pitchFamily="49" charset="0"/>
              </a:rPr>
              <a:t>, x</a:t>
            </a:r>
            <a:r>
              <a:rPr lang="en-US" altLang="zh-CN" baseline="-25000">
                <a:latin typeface="Consolas" panose="020B0609020204030204" pitchFamily="49" charset="0"/>
              </a:rPr>
              <a:t>2</a:t>
            </a:r>
            <a:r>
              <a:rPr lang="en-US" altLang="zh-CN">
                <a:latin typeface="Consolas" panose="020B0609020204030204" pitchFamily="49" charset="0"/>
              </a:rPr>
              <a:t>, ..., x</a:t>
            </a:r>
            <a:r>
              <a:rPr lang="en-US" altLang="zh-CN" baseline="-25000">
                <a:latin typeface="Consolas" panose="020B0609020204030204" pitchFamily="49" charset="0"/>
              </a:rPr>
              <a:t>n</a:t>
            </a:r>
            <a:r>
              <a:rPr lang="en-US" altLang="zh-CN">
                <a:latin typeface="Consolas" panose="020B0609020204030204" pitchFamily="49" charset="0"/>
              </a:rPr>
              <a:t>)|k</a:t>
            </a:r>
            <a:r>
              <a:rPr lang="zh-CN" altLang="en-US">
                <a:latin typeface="Consolas" panose="020B0609020204030204" pitchFamily="49" charset="0"/>
              </a:rPr>
              <a:t>时有解。</a:t>
            </a:r>
            <a:endParaRPr lang="zh-CN" altLang="en-US">
              <a:latin typeface="Consolas" panose="020B0609020204030204" pitchFamily="49" charset="0"/>
            </a:endParaRPr>
          </a:p>
          <a:p>
            <a:r>
              <a:rPr lang="zh-CN" altLang="en-US">
                <a:latin typeface="Consolas" panose="020B0609020204030204" pitchFamily="49" charset="0"/>
              </a:rPr>
              <a:t>若</a:t>
            </a:r>
            <a:r>
              <a:rPr lang="en-US" altLang="zh-CN">
                <a:latin typeface="Consolas" panose="020B0609020204030204" pitchFamily="49" charset="0"/>
              </a:rPr>
              <a:t>n=1</a:t>
            </a:r>
            <a:r>
              <a:rPr lang="zh-CN" altLang="en-US">
                <a:latin typeface="Consolas" panose="020B0609020204030204" pitchFamily="49" charset="0"/>
              </a:rPr>
              <a:t>直接令</a:t>
            </a:r>
            <a:r>
              <a:rPr lang="en-US" altLang="zh-CN">
                <a:latin typeface="Consolas" panose="020B0609020204030204" pitchFamily="49" charset="0"/>
              </a:rPr>
              <a:t>a</a:t>
            </a:r>
            <a:r>
              <a:rPr lang="en-US" altLang="zh-CN" baseline="-25000">
                <a:latin typeface="Consolas" panose="020B0609020204030204" pitchFamily="49" charset="0"/>
              </a:rPr>
              <a:t>1</a:t>
            </a:r>
            <a:r>
              <a:rPr lang="en-US" altLang="zh-CN">
                <a:latin typeface="Consolas" panose="020B0609020204030204" pitchFamily="49" charset="0"/>
              </a:rPr>
              <a:t>=k/x</a:t>
            </a:r>
            <a:r>
              <a:rPr lang="en-US" altLang="zh-CN" baseline="-25000">
                <a:latin typeface="Consolas" panose="020B0609020204030204" pitchFamily="49" charset="0"/>
              </a:rPr>
              <a:t>1</a:t>
            </a:r>
            <a:r>
              <a:rPr lang="zh-CN" altLang="en-US">
                <a:latin typeface="Consolas" panose="020B0609020204030204" pitchFamily="49" charset="0"/>
              </a:rPr>
              <a:t>构造解。</a:t>
            </a:r>
            <a:endParaRPr lang="zh-CN" altLang="en-US">
              <a:latin typeface="Consolas" panose="020B0609020204030204" pitchFamily="49" charset="0"/>
            </a:endParaRPr>
          </a:p>
          <a:p>
            <a:r>
              <a:rPr lang="zh-CN" altLang="en-US">
                <a:latin typeface="Consolas" panose="020B0609020204030204" pitchFamily="49" charset="0"/>
              </a:rPr>
              <a:t>否则用</a:t>
            </a:r>
            <a:r>
              <a:rPr lang="en-US" altLang="zh-CN">
                <a:latin typeface="Consolas" panose="020B0609020204030204" pitchFamily="49" charset="0"/>
              </a:rPr>
              <a:t>(x</a:t>
            </a:r>
            <a:r>
              <a:rPr lang="en-US" altLang="zh-CN" baseline="-25000">
                <a:latin typeface="Consolas" panose="020B0609020204030204" pitchFamily="49" charset="0"/>
              </a:rPr>
              <a:t>n-1</a:t>
            </a:r>
            <a:r>
              <a:rPr lang="en-US" altLang="zh-CN">
                <a:latin typeface="Consolas" panose="020B0609020204030204" pitchFamily="49" charset="0"/>
              </a:rPr>
              <a:t>,x</a:t>
            </a:r>
            <a:r>
              <a:rPr lang="en-US" altLang="zh-CN" baseline="-25000">
                <a:latin typeface="Consolas" panose="020B0609020204030204" pitchFamily="49" charset="0"/>
              </a:rPr>
              <a:t>n</a:t>
            </a:r>
            <a:r>
              <a:rPr lang="en-US" altLang="zh-CN">
                <a:latin typeface="Consolas" panose="020B0609020204030204" pitchFamily="49" charset="0"/>
              </a:rPr>
              <a:t>)</a:t>
            </a:r>
            <a:r>
              <a:rPr lang="zh-CN" altLang="en-US">
                <a:latin typeface="Consolas" panose="020B0609020204030204" pitchFamily="49" charset="0"/>
              </a:rPr>
              <a:t>代替这两个数，递归构造解；</a:t>
            </a:r>
            <a:endParaRPr lang="zh-CN" altLang="en-US">
              <a:latin typeface="Consolas" panose="020B0609020204030204" pitchFamily="49" charset="0"/>
            </a:endParaRPr>
          </a:p>
          <a:p>
            <a:r>
              <a:rPr lang="zh-CN" altLang="en-US">
                <a:latin typeface="Consolas" panose="020B0609020204030204" pitchFamily="49" charset="0"/>
              </a:rPr>
              <a:t>回溯时调用</a:t>
            </a:r>
            <a:r>
              <a:rPr lang="en-US" altLang="zh-CN">
                <a:latin typeface="Consolas" panose="020B0609020204030204" pitchFamily="49" charset="0"/>
              </a:rPr>
              <a:t>exgcd(x</a:t>
            </a:r>
            <a:r>
              <a:rPr lang="en-US" altLang="zh-CN" baseline="-25000">
                <a:latin typeface="Consolas" panose="020B0609020204030204" pitchFamily="49" charset="0"/>
              </a:rPr>
              <a:t>n-1</a:t>
            </a:r>
            <a:r>
              <a:rPr lang="en-US" altLang="zh-CN">
                <a:latin typeface="Consolas" panose="020B0609020204030204" pitchFamily="49" charset="0"/>
              </a:rPr>
              <a:t>, x</a:t>
            </a:r>
            <a:r>
              <a:rPr lang="en-US" altLang="zh-CN" baseline="-25000">
                <a:latin typeface="Consolas" panose="020B0609020204030204" pitchFamily="49" charset="0"/>
              </a:rPr>
              <a:t>n</a:t>
            </a:r>
            <a:r>
              <a:rPr lang="en-US" altLang="zh-CN">
                <a:latin typeface="Consolas" panose="020B0609020204030204" pitchFamily="49" charset="0"/>
              </a:rPr>
              <a:t>)</a:t>
            </a:r>
            <a:r>
              <a:rPr lang="zh-CN" altLang="en-US">
                <a:latin typeface="Consolas" panose="020B0609020204030204" pitchFamily="49" charset="0"/>
              </a:rPr>
              <a:t>，用</a:t>
            </a:r>
            <a:r>
              <a:rPr lang="en-US" altLang="zh-CN">
                <a:latin typeface="Consolas" panose="020B0609020204030204" pitchFamily="49" charset="0"/>
                <a:sym typeface="宋体" panose="02010600030101010101" pitchFamily="2" charset="-122"/>
              </a:rPr>
              <a:t>x</a:t>
            </a:r>
            <a:r>
              <a:rPr lang="en-US" altLang="zh-CN" baseline="-25000">
                <a:latin typeface="Consolas" panose="020B0609020204030204" pitchFamily="49" charset="0"/>
                <a:sym typeface="宋体" panose="02010600030101010101" pitchFamily="2" charset="-122"/>
              </a:rPr>
              <a:t>n-1</a:t>
            </a:r>
            <a:r>
              <a:rPr lang="en-US" altLang="zh-CN">
                <a:latin typeface="Consolas" panose="020B0609020204030204" pitchFamily="49" charset="0"/>
                <a:sym typeface="宋体" panose="02010600030101010101" pitchFamily="2" charset="-122"/>
              </a:rPr>
              <a:t>, x</a:t>
            </a:r>
            <a:r>
              <a:rPr lang="en-US" altLang="zh-CN" baseline="-25000">
                <a:latin typeface="Consolas" panose="020B0609020204030204" pitchFamily="49" charset="0"/>
                <a:sym typeface="宋体" panose="02010600030101010101" pitchFamily="2" charset="-122"/>
              </a:rPr>
              <a:t>n</a:t>
            </a:r>
            <a:r>
              <a:rPr lang="zh-CN" altLang="en-US">
                <a:latin typeface="Consolas" panose="020B0609020204030204" pitchFamily="49" charset="0"/>
                <a:sym typeface="宋体" panose="02010600030101010101" pitchFamily="2" charset="-122"/>
              </a:rPr>
              <a:t>的线性组合替代</a:t>
            </a:r>
            <a:r>
              <a:rPr lang="en-US" altLang="zh-CN">
                <a:latin typeface="Consolas" panose="020B0609020204030204" pitchFamily="49" charset="0"/>
                <a:sym typeface="宋体" panose="02010600030101010101" pitchFamily="2" charset="-122"/>
              </a:rPr>
              <a:t>(x</a:t>
            </a:r>
            <a:r>
              <a:rPr lang="en-US" altLang="zh-CN" baseline="-25000">
                <a:latin typeface="Consolas" panose="020B0609020204030204" pitchFamily="49" charset="0"/>
                <a:sym typeface="宋体" panose="02010600030101010101" pitchFamily="2" charset="-122"/>
              </a:rPr>
              <a:t>n-1</a:t>
            </a:r>
            <a:r>
              <a:rPr lang="en-US" altLang="zh-CN">
                <a:latin typeface="Consolas" panose="020B0609020204030204" pitchFamily="49" charset="0"/>
                <a:sym typeface="宋体" panose="02010600030101010101" pitchFamily="2" charset="-122"/>
              </a:rPr>
              <a:t>,x</a:t>
            </a:r>
            <a:r>
              <a:rPr lang="en-US" altLang="zh-CN" baseline="-25000">
                <a:latin typeface="Consolas" panose="020B0609020204030204" pitchFamily="49" charset="0"/>
                <a:sym typeface="宋体" panose="02010600030101010101" pitchFamily="2" charset="-122"/>
              </a:rPr>
              <a:t>n</a:t>
            </a:r>
            <a:r>
              <a:rPr lang="en-US" altLang="zh-CN">
                <a:latin typeface="Consolas" panose="020B0609020204030204" pitchFamily="49" charset="0"/>
                <a:sym typeface="宋体" panose="02010600030101010101" pitchFamily="2" charset="-122"/>
              </a:rPr>
              <a:t>)</a:t>
            </a:r>
            <a:r>
              <a:rPr lang="zh-CN" altLang="en-US">
                <a:latin typeface="Consolas" panose="020B0609020204030204" pitchFamily="49" charset="0"/>
                <a:sym typeface="宋体" panose="02010600030101010101" pitchFamily="2" charset="-122"/>
              </a:rPr>
              <a:t>。</a:t>
            </a:r>
            <a:endParaRPr lang="zh-CN" altLang="en-US">
              <a:latin typeface="Consolas" panose="020B0609020204030204" pitchFamily="49" charset="0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2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1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7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标题 1"/>
          <p:cNvSpPr>
            <a:spLocks noGrp="1"/>
          </p:cNvSpPr>
          <p:nvPr>
            <p:ph type="title"/>
          </p:nvPr>
        </p:nvSpPr>
        <p:spPr>
          <a:xfrm>
            <a:off x="838200" y="614680"/>
            <a:ext cx="3237865" cy="643255"/>
          </a:xfrm>
        </p:spPr>
        <p:txBody>
          <a:bodyPr lIns="91440" tIns="45720" rIns="91440" bIns="45720" anchor="ctr"/>
          <a:p>
            <a:r>
              <a:rPr lang="zh-CN" altLang="en-US"/>
              <a:t>逆元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3365"/>
            <a:ext cx="8992235" cy="2592070"/>
          </a:xfrm>
        </p:spPr>
        <p:txBody>
          <a:bodyPr lIns="91440" tIns="45720" rIns="91440" bIns="45720" anchor="t"/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 u="sng"/>
              <a:t>若</a:t>
            </a:r>
            <a:r>
              <a:rPr lang="en-US" altLang="zh-CN" sz="2400" u="sng"/>
              <a:t>ax</a:t>
            </a:r>
            <a:r>
              <a:rPr lang="en-US" altLang="zh-CN" sz="2400" u="sng">
                <a:sym typeface="宋体" panose="02010600030101010101" pitchFamily="2" charset="-122"/>
              </a:rPr>
              <a:t>≡1 (mod b)</a:t>
            </a:r>
            <a:r>
              <a:rPr lang="zh-CN" altLang="zh-CN" sz="2400" u="sng" dirty="0" err="1">
                <a:sym typeface="宋体" panose="02010600030101010101" pitchFamily="2" charset="-122"/>
              </a:rPr>
              <a:t>，则称</a:t>
            </a:r>
            <a:r>
              <a:rPr lang="en-US" altLang="zh-CN" sz="2400" u="sng">
                <a:sym typeface="宋体" panose="02010600030101010101" pitchFamily="2" charset="-122"/>
              </a:rPr>
              <a:t>x</a:t>
            </a:r>
            <a:r>
              <a:rPr lang="zh-CN" altLang="en-US" sz="2400" u="sng" dirty="0" err="1">
                <a:sym typeface="宋体" panose="02010600030101010101" pitchFamily="2" charset="-122"/>
              </a:rPr>
              <a:t>是</a:t>
            </a:r>
            <a:r>
              <a:rPr lang="en-US" altLang="zh-CN" sz="2400" u="sng">
                <a:sym typeface="宋体" panose="02010600030101010101" pitchFamily="2" charset="-122"/>
              </a:rPr>
              <a:t>a</a:t>
            </a:r>
            <a:r>
              <a:rPr lang="zh-CN" altLang="en-US" sz="2400" u="sng" dirty="0" err="1">
                <a:sym typeface="宋体" panose="02010600030101010101" pitchFamily="2" charset="-122"/>
              </a:rPr>
              <a:t>关于模</a:t>
            </a:r>
            <a:r>
              <a:rPr lang="en-US" altLang="zh-CN" sz="2400" u="sng">
                <a:sym typeface="宋体" panose="02010600030101010101" pitchFamily="2" charset="-122"/>
              </a:rPr>
              <a:t>b</a:t>
            </a:r>
            <a:r>
              <a:rPr lang="zh-CN" altLang="en-US" sz="2400" u="sng" dirty="0" err="1">
                <a:sym typeface="宋体" panose="02010600030101010101" pitchFamily="2" charset="-122"/>
              </a:rPr>
              <a:t>的逆元，常记做</a:t>
            </a:r>
            <a:r>
              <a:rPr lang="en-US" altLang="zh-CN" sz="2400" u="sng">
                <a:sym typeface="宋体" panose="02010600030101010101" pitchFamily="2" charset="-122"/>
              </a:rPr>
              <a:t>a</a:t>
            </a:r>
            <a:r>
              <a:rPr lang="en-US" altLang="zh-CN" sz="2400" u="sng" baseline="30000">
                <a:sym typeface="宋体" panose="02010600030101010101" pitchFamily="2" charset="-122"/>
              </a:rPr>
              <a:t>-1</a:t>
            </a:r>
            <a:r>
              <a:rPr lang="zh-CN" altLang="en-US" sz="2400" u="sng" dirty="0" err="1">
                <a:sym typeface="宋体" panose="02010600030101010101" pitchFamily="2" charset="-122"/>
              </a:rPr>
              <a:t>。</a:t>
            </a:r>
            <a:endParaRPr lang="zh-CN" altLang="en-US" sz="2400" u="sng" dirty="0" err="1">
              <a:sym typeface="宋体" panose="02010600030101010101" pitchFamily="2" charset="-122"/>
            </a:endParaRPr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 dirty="0" err="1">
                <a:sym typeface="宋体" panose="02010600030101010101" pitchFamily="2" charset="-122"/>
              </a:rPr>
              <a:t>回忆同余的性质。上式等价于</a:t>
            </a:r>
            <a:r>
              <a:rPr lang="en-US" altLang="zh-CN" sz="2400" err="1">
                <a:sym typeface="宋体" panose="02010600030101010101" pitchFamily="2" charset="-122"/>
              </a:rPr>
              <a:t>ax+by</a:t>
            </a:r>
            <a:r>
              <a:rPr lang="en-US" altLang="zh-CN" sz="2400">
                <a:sym typeface="宋体" panose="02010600030101010101" pitchFamily="2" charset="-122"/>
              </a:rPr>
              <a:t>=1</a:t>
            </a:r>
            <a:endParaRPr lang="en-US" altLang="zh-CN" sz="2400">
              <a:sym typeface="宋体" panose="02010600030101010101" pitchFamily="2" charset="-122"/>
            </a:endParaRPr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 dirty="0" err="1">
                <a:sym typeface="宋体" panose="02010600030101010101" pitchFamily="2" charset="-122"/>
              </a:rPr>
              <a:t>如何求逆元？等价于解方程</a:t>
            </a:r>
            <a:r>
              <a:rPr lang="en-US" altLang="zh-CN" sz="2400" err="1">
                <a:sym typeface="宋体" panose="02010600030101010101" pitchFamily="2" charset="-122"/>
              </a:rPr>
              <a:t>ax+by</a:t>
            </a:r>
            <a:r>
              <a:rPr lang="en-US" altLang="zh-CN" sz="2400">
                <a:sym typeface="宋体" panose="02010600030101010101" pitchFamily="2" charset="-122"/>
              </a:rPr>
              <a:t>=1</a:t>
            </a:r>
            <a:endParaRPr lang="en-US" altLang="zh-CN" sz="2400">
              <a:sym typeface="宋体" panose="02010600030101010101" pitchFamily="2" charset="-122"/>
            </a:endParaRPr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 dirty="0" err="1">
                <a:sym typeface="宋体" panose="02010600030101010101" pitchFamily="2" charset="-122"/>
              </a:rPr>
              <a:t>因此逆元不一定存在：</a:t>
            </a:r>
            <a:br>
              <a:rPr lang="zh-CN" altLang="en-US" sz="2400" dirty="0" err="1">
                <a:sym typeface="宋体" panose="02010600030101010101" pitchFamily="2" charset="-122"/>
              </a:rPr>
            </a:br>
            <a:r>
              <a:rPr lang="zh-CN" altLang="en-US" sz="2400" u="sng" dirty="0" err="1">
                <a:sym typeface="宋体" panose="02010600030101010101" pitchFamily="2" charset="-122"/>
              </a:rPr>
              <a:t>存在的充要条件为</a:t>
            </a:r>
            <a:r>
              <a:rPr lang="en-US" altLang="zh-CN" sz="2400" u="sng">
                <a:sym typeface="宋体" panose="02010600030101010101" pitchFamily="2" charset="-122"/>
              </a:rPr>
              <a:t>(</a:t>
            </a:r>
            <a:r>
              <a:rPr lang="en-US" altLang="zh-CN" sz="2400" u="sng" err="1">
                <a:sym typeface="宋体" panose="02010600030101010101" pitchFamily="2" charset="-122"/>
              </a:rPr>
              <a:t>a,b</a:t>
            </a:r>
            <a:r>
              <a:rPr lang="en-US" altLang="zh-CN" sz="2400" u="sng">
                <a:sym typeface="宋体" panose="02010600030101010101" pitchFamily="2" charset="-122"/>
              </a:rPr>
              <a:t>)=1</a:t>
            </a:r>
            <a:endParaRPr lang="en-US" altLang="zh-CN" sz="2400" u="sng">
              <a:sym typeface="宋体" panose="02010600030101010101" pitchFamily="2" charset="-122"/>
            </a:endParaRPr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 u="sng" dirty="0" err="1">
                <a:sym typeface="宋体" panose="02010600030101010101" pitchFamily="2" charset="-122"/>
              </a:rPr>
              <a:t>推论：</a:t>
            </a:r>
            <a:r>
              <a:rPr lang="en-US" altLang="zh-CN" sz="2400" u="sng">
                <a:sym typeface="宋体" panose="02010600030101010101" pitchFamily="2" charset="-122"/>
              </a:rPr>
              <a:t>p</a:t>
            </a:r>
            <a:r>
              <a:rPr lang="zh-CN" altLang="en-US" sz="2400" u="sng" dirty="0" err="1">
                <a:sym typeface="宋体" panose="02010600030101010101" pitchFamily="2" charset="-122"/>
              </a:rPr>
              <a:t>是质数，</a:t>
            </a:r>
            <a:r>
              <a:rPr lang="en-US" altLang="zh-CN" sz="2400" u="sng">
                <a:sym typeface="宋体" panose="02010600030101010101" pitchFamily="2" charset="-122"/>
              </a:rPr>
              <a:t>p</a:t>
            </a:r>
            <a:r>
              <a:rPr lang="zh-CN" altLang="en-US" sz="2400" u="sng" dirty="0" err="1">
                <a:sym typeface="宋体" panose="02010600030101010101" pitchFamily="2" charset="-122"/>
              </a:rPr>
              <a:t>不整除</a:t>
            </a:r>
            <a:r>
              <a:rPr lang="en-US" altLang="zh-CN" sz="2400" u="sng">
                <a:sym typeface="宋体" panose="02010600030101010101" pitchFamily="2" charset="-122"/>
              </a:rPr>
              <a:t>a</a:t>
            </a:r>
            <a:r>
              <a:rPr lang="zh-CN" altLang="en-US" sz="2400" u="sng" dirty="0" err="1">
                <a:sym typeface="宋体" panose="02010600030101010101" pitchFamily="2" charset="-122"/>
              </a:rPr>
              <a:t>，则</a:t>
            </a:r>
            <a:r>
              <a:rPr lang="en-US" altLang="zh-CN" sz="2400" u="sng">
                <a:sym typeface="宋体" panose="02010600030101010101" pitchFamily="2" charset="-122"/>
              </a:rPr>
              <a:t>a</a:t>
            </a:r>
            <a:r>
              <a:rPr lang="zh-CN" altLang="en-US" sz="2400" u="sng" dirty="0" err="1">
                <a:sym typeface="宋体" panose="02010600030101010101" pitchFamily="2" charset="-122"/>
              </a:rPr>
              <a:t>模</a:t>
            </a:r>
            <a:r>
              <a:rPr lang="en-US" altLang="zh-CN" sz="2400" u="sng">
                <a:sym typeface="宋体" panose="02010600030101010101" pitchFamily="2" charset="-122"/>
              </a:rPr>
              <a:t>p</a:t>
            </a:r>
            <a:r>
              <a:rPr lang="zh-CN" altLang="en-US" sz="2400" u="sng" dirty="0" err="1">
                <a:sym typeface="宋体" panose="02010600030101010101" pitchFamily="2" charset="-122"/>
              </a:rPr>
              <a:t>的逆元存在。</a:t>
            </a:r>
            <a:endParaRPr lang="zh-CN" altLang="en-US" sz="2400" u="sng" dirty="0" err="1">
              <a:sym typeface="宋体" panose="02010600030101010101" pitchFamily="2" charset="-122"/>
            </a:endParaRPr>
          </a:p>
          <a:p>
            <a:endParaRPr lang="zh-CN" altLang="en-US" sz="2400" dirty="0" err="1"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5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6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6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03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p>
            <a:r>
              <a:rPr lang="zh-CN" altLang="en-US"/>
              <a:t>逆元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62735"/>
            <a:ext cx="11002010" cy="3051175"/>
          </a:xfrm>
        </p:spPr>
        <p:txBody>
          <a:bodyPr lIns="91440" tIns="45720" rIns="91440" bIns="45720" anchor="t"/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 dirty="0" err="1">
                <a:sym typeface="宋体" panose="02010600030101010101" pitchFamily="2" charset="-122"/>
              </a:rPr>
              <a:t>结论：在</a:t>
            </a:r>
            <a:r>
              <a:rPr lang="en-US" altLang="zh-CN" sz="2400">
                <a:sym typeface="宋体" panose="02010600030101010101" pitchFamily="2" charset="-122"/>
              </a:rPr>
              <a:t>[0,b)</a:t>
            </a:r>
            <a:r>
              <a:rPr lang="zh-CN" altLang="en-US" sz="2400" dirty="0" err="1">
                <a:sym typeface="宋体" panose="02010600030101010101" pitchFamily="2" charset="-122"/>
              </a:rPr>
              <a:t>的范围内，</a:t>
            </a:r>
            <a:r>
              <a:rPr lang="en-US" altLang="zh-CN" sz="2400" u="sng">
                <a:sym typeface="宋体" panose="02010600030101010101" pitchFamily="2" charset="-122"/>
              </a:rPr>
              <a:t>a</a:t>
            </a:r>
            <a:r>
              <a:rPr lang="zh-CN" altLang="en-US" sz="2400" u="sng" dirty="0" err="1">
                <a:sym typeface="宋体" panose="02010600030101010101" pitchFamily="2" charset="-122"/>
              </a:rPr>
              <a:t>关于模</a:t>
            </a:r>
            <a:r>
              <a:rPr lang="en-US" altLang="zh-CN" sz="2400" u="sng">
                <a:sym typeface="宋体" panose="02010600030101010101" pitchFamily="2" charset="-122"/>
              </a:rPr>
              <a:t>b</a:t>
            </a:r>
            <a:r>
              <a:rPr lang="zh-CN" altLang="en-US" sz="2400" u="sng" dirty="0" err="1">
                <a:sym typeface="宋体" panose="02010600030101010101" pitchFamily="2" charset="-122"/>
              </a:rPr>
              <a:t>的逆元</a:t>
            </a:r>
            <a:r>
              <a:rPr lang="en-US" altLang="zh-CN" sz="2400" u="sng">
                <a:sym typeface="宋体" panose="02010600030101010101" pitchFamily="2" charset="-122"/>
              </a:rPr>
              <a:t>(</a:t>
            </a:r>
            <a:r>
              <a:rPr lang="zh-CN" altLang="en-US" sz="2400" u="sng" dirty="0" err="1">
                <a:sym typeface="宋体" panose="02010600030101010101" pitchFamily="2" charset="-122"/>
              </a:rPr>
              <a:t>若存在</a:t>
            </a:r>
            <a:r>
              <a:rPr lang="en-US" altLang="zh-CN" sz="2400" u="sng">
                <a:sym typeface="宋体" panose="02010600030101010101" pitchFamily="2" charset="-122"/>
              </a:rPr>
              <a:t>)</a:t>
            </a:r>
            <a:r>
              <a:rPr lang="zh-CN" altLang="en-US" sz="2400" u="sng" dirty="0" err="1">
                <a:sym typeface="宋体" panose="02010600030101010101" pitchFamily="2" charset="-122"/>
              </a:rPr>
              <a:t>是唯一的。</a:t>
            </a:r>
            <a:endParaRPr lang="zh-CN" altLang="en-US" sz="2400" u="sng" dirty="0" err="1">
              <a:sym typeface="宋体" panose="02010600030101010101" pitchFamily="2" charset="-122"/>
            </a:endParaRPr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/>
              <a:t>证明：</a:t>
            </a:r>
            <a:endParaRPr lang="zh-CN" altLang="en-US" sz="2400"/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/>
              <a:t>反证法，若</a:t>
            </a:r>
            <a:r>
              <a:rPr lang="en-US" altLang="zh-CN" sz="2400"/>
              <a:t>a</a:t>
            </a:r>
            <a:r>
              <a:rPr lang="zh-CN" altLang="en-US" sz="2400"/>
              <a:t>有两个逆元</a:t>
            </a:r>
            <a:r>
              <a:rPr lang="en-US" altLang="zh-CN" sz="2400"/>
              <a:t>0&lt;x1&lt;x2&lt;b</a:t>
            </a:r>
            <a:r>
              <a:rPr lang="zh-CN" altLang="en-US" sz="2400"/>
              <a:t>，即</a:t>
            </a:r>
            <a:r>
              <a:rPr lang="en-US" altLang="zh-CN" sz="2400"/>
              <a:t>ax</a:t>
            </a:r>
            <a:r>
              <a:rPr lang="en-US" altLang="zh-CN" sz="2400" baseline="-25000"/>
              <a:t>1</a:t>
            </a:r>
            <a:r>
              <a:rPr lang="en-US" altLang="zh-CN" sz="2400">
                <a:sym typeface="宋体" panose="02010600030101010101" pitchFamily="2" charset="-122"/>
              </a:rPr>
              <a:t>≡ax</a:t>
            </a:r>
            <a:r>
              <a:rPr lang="en-US" altLang="zh-CN" sz="2400" baseline="-25000">
                <a:sym typeface="宋体" panose="02010600030101010101" pitchFamily="2" charset="-122"/>
              </a:rPr>
              <a:t>2</a:t>
            </a:r>
            <a:r>
              <a:rPr lang="en-US" altLang="zh-CN" sz="2400">
                <a:sym typeface="宋体" panose="02010600030101010101" pitchFamily="2" charset="-122"/>
              </a:rPr>
              <a:t>≡1 (mod b)</a:t>
            </a:r>
            <a:r>
              <a:rPr lang="zh-CN" altLang="en-US" sz="2400" dirty="0" err="1">
                <a:sym typeface="宋体" panose="02010600030101010101" pitchFamily="2" charset="-122"/>
              </a:rPr>
              <a:t>，</a:t>
            </a:r>
            <a:endParaRPr lang="zh-CN" altLang="en-US" sz="2400" dirty="0" err="1">
              <a:sym typeface="宋体" panose="02010600030101010101" pitchFamily="2" charset="-122"/>
            </a:endParaRPr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 dirty="0" err="1">
                <a:sym typeface="宋体" panose="02010600030101010101" pitchFamily="2" charset="-122"/>
              </a:rPr>
              <a:t>那么有</a:t>
            </a:r>
            <a:r>
              <a:rPr lang="en-US" altLang="zh-CN" sz="2400">
                <a:sym typeface="宋体" panose="02010600030101010101" pitchFamily="2" charset="-122"/>
              </a:rPr>
              <a:t>b|a(x</a:t>
            </a:r>
            <a:r>
              <a:rPr lang="en-US" altLang="zh-CN" sz="2400" baseline="-25000">
                <a:sym typeface="宋体" panose="02010600030101010101" pitchFamily="2" charset="-122"/>
              </a:rPr>
              <a:t>2</a:t>
            </a:r>
            <a:r>
              <a:rPr lang="en-US" altLang="zh-CN" sz="2400">
                <a:sym typeface="宋体" panose="02010600030101010101" pitchFamily="2" charset="-122"/>
              </a:rPr>
              <a:t>-x</a:t>
            </a:r>
            <a:r>
              <a:rPr lang="en-US" altLang="zh-CN" sz="2400" baseline="-25000">
                <a:sym typeface="宋体" panose="02010600030101010101" pitchFamily="2" charset="-122"/>
              </a:rPr>
              <a:t>1</a:t>
            </a:r>
            <a:r>
              <a:rPr lang="en-US" altLang="zh-CN" sz="2400">
                <a:sym typeface="宋体" panose="02010600030101010101" pitchFamily="2" charset="-122"/>
              </a:rPr>
              <a:t>)</a:t>
            </a:r>
            <a:r>
              <a:rPr lang="zh-CN" altLang="en-US" sz="2400" dirty="0" err="1">
                <a:sym typeface="宋体" panose="02010600030101010101" pitchFamily="2" charset="-122"/>
              </a:rPr>
              <a:t>成立</a:t>
            </a:r>
            <a:endParaRPr lang="zh-CN" altLang="en-US" sz="2400" dirty="0" err="1">
              <a:sym typeface="宋体" panose="02010600030101010101" pitchFamily="2" charset="-122"/>
            </a:endParaRPr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 dirty="0" err="1">
                <a:sym typeface="宋体" panose="02010600030101010101" pitchFamily="2" charset="-122"/>
              </a:rPr>
              <a:t>又由于</a:t>
            </a:r>
            <a:r>
              <a:rPr lang="en-US" altLang="zh-CN" sz="2400">
                <a:sym typeface="宋体" panose="02010600030101010101" pitchFamily="2" charset="-122"/>
              </a:rPr>
              <a:t>(</a:t>
            </a:r>
            <a:r>
              <a:rPr lang="en-US" altLang="zh-CN" sz="2400" err="1">
                <a:sym typeface="宋体" panose="02010600030101010101" pitchFamily="2" charset="-122"/>
              </a:rPr>
              <a:t>a,b</a:t>
            </a:r>
            <a:r>
              <a:rPr lang="en-US" altLang="zh-CN" sz="2400">
                <a:sym typeface="宋体" panose="02010600030101010101" pitchFamily="2" charset="-122"/>
              </a:rPr>
              <a:t>)=1</a:t>
            </a:r>
            <a:r>
              <a:rPr lang="zh-CN" altLang="en-US" sz="2400" dirty="0" err="1">
                <a:sym typeface="宋体" panose="02010600030101010101" pitchFamily="2" charset="-122"/>
              </a:rPr>
              <a:t>，因此</a:t>
            </a:r>
            <a:r>
              <a:rPr lang="en-US" altLang="zh-CN" sz="2400">
                <a:sym typeface="宋体" panose="02010600030101010101" pitchFamily="2" charset="-122"/>
              </a:rPr>
              <a:t>b|x</a:t>
            </a:r>
            <a:r>
              <a:rPr lang="en-US" altLang="zh-CN" sz="2400" baseline="-25000">
                <a:sym typeface="宋体" panose="02010600030101010101" pitchFamily="2" charset="-122"/>
              </a:rPr>
              <a:t>2</a:t>
            </a:r>
            <a:r>
              <a:rPr lang="en-US" altLang="zh-CN" sz="2400">
                <a:sym typeface="宋体" panose="02010600030101010101" pitchFamily="2" charset="-122"/>
              </a:rPr>
              <a:t>-x</a:t>
            </a:r>
            <a:r>
              <a:rPr lang="en-US" altLang="zh-CN" sz="2400" baseline="-25000">
                <a:sym typeface="宋体" panose="02010600030101010101" pitchFamily="2" charset="-122"/>
              </a:rPr>
              <a:t>1</a:t>
            </a:r>
            <a:r>
              <a:rPr lang="zh-CN" altLang="en-US" sz="2400" dirty="0" err="1">
                <a:sym typeface="宋体" panose="02010600030101010101" pitchFamily="2" charset="-122"/>
              </a:rPr>
              <a:t>。</a:t>
            </a:r>
            <a:endParaRPr lang="zh-CN" altLang="en-US" sz="2400" dirty="0" err="1">
              <a:sym typeface="宋体" panose="02010600030101010101" pitchFamily="2" charset="-122"/>
            </a:endParaRPr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 dirty="0" err="1">
                <a:sym typeface="宋体" panose="02010600030101010101" pitchFamily="2" charset="-122"/>
              </a:rPr>
              <a:t>其中</a:t>
            </a:r>
            <a:r>
              <a:rPr lang="en-US" altLang="zh-CN" sz="2400">
                <a:sym typeface="宋体" panose="02010600030101010101" pitchFamily="2" charset="-122"/>
              </a:rPr>
              <a:t>0&lt;x</a:t>
            </a:r>
            <a:r>
              <a:rPr lang="en-US" altLang="zh-CN" sz="2400" baseline="-25000">
                <a:sym typeface="宋体" panose="02010600030101010101" pitchFamily="2" charset="-122"/>
              </a:rPr>
              <a:t>2</a:t>
            </a:r>
            <a:r>
              <a:rPr lang="en-US" altLang="zh-CN" sz="2400">
                <a:sym typeface="宋体" panose="02010600030101010101" pitchFamily="2" charset="-122"/>
              </a:rPr>
              <a:t>-x</a:t>
            </a:r>
            <a:r>
              <a:rPr lang="en-US" altLang="zh-CN" sz="2400" baseline="-25000">
                <a:sym typeface="宋体" panose="02010600030101010101" pitchFamily="2" charset="-122"/>
              </a:rPr>
              <a:t>1</a:t>
            </a:r>
            <a:r>
              <a:rPr lang="en-US" altLang="zh-CN" sz="2400">
                <a:sym typeface="宋体" panose="02010600030101010101" pitchFamily="2" charset="-122"/>
              </a:rPr>
              <a:t>&lt;b</a:t>
            </a:r>
            <a:r>
              <a:rPr lang="zh-CN" altLang="en-US" sz="2400" dirty="0" err="1">
                <a:sym typeface="宋体" panose="02010600030101010101" pitchFamily="2" charset="-122"/>
              </a:rPr>
              <a:t>，产生了矛盾。</a:t>
            </a:r>
            <a:endParaRPr lang="zh-CN" altLang="en-US" sz="2400" dirty="0" err="1"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3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7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9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95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17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838200" y="759460"/>
            <a:ext cx="2804160" cy="747395"/>
          </a:xfrm>
        </p:spPr>
        <p:txBody>
          <a:bodyPr lIns="91440" tIns="45720" rIns="91440" bIns="45720" anchor="ctr"/>
          <a:p>
            <a:r>
              <a:rPr lang="zh-CN" altLang="en-US">
                <a:sym typeface="宋体" panose="02010600030101010101" pitchFamily="2" charset="-122"/>
              </a:rPr>
              <a:t>质数</a:t>
            </a:r>
            <a:r>
              <a:rPr lang="zh-CN" altLang="en-US"/>
              <a:t>和合数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0275" y="1718310"/>
            <a:ext cx="10303510" cy="3768725"/>
          </a:xfrm>
        </p:spPr>
        <p:txBody>
          <a:bodyPr anchor="t"/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/>
              <a:t>若大于</a:t>
            </a:r>
            <a:r>
              <a:rPr lang="en-US" altLang="zh-CN" sz="2400"/>
              <a:t>1</a:t>
            </a:r>
            <a:r>
              <a:rPr lang="zh-CN" altLang="en-US" sz="2400"/>
              <a:t>的正整数</a:t>
            </a:r>
            <a:r>
              <a:rPr lang="en-US" altLang="zh-CN" sz="2400"/>
              <a:t>p</a:t>
            </a:r>
            <a:r>
              <a:rPr lang="zh-CN" altLang="en-US" sz="2400"/>
              <a:t>仅有两个因子</a:t>
            </a:r>
            <a:r>
              <a:rPr lang="en-US" altLang="zh-CN" sz="2400"/>
              <a:t>1</a:t>
            </a:r>
            <a:r>
              <a:rPr lang="zh-CN" altLang="en-US" sz="2400"/>
              <a:t>和</a:t>
            </a:r>
            <a:r>
              <a:rPr lang="en-US" altLang="zh-CN" sz="2400"/>
              <a:t>p</a:t>
            </a:r>
            <a:r>
              <a:rPr lang="zh-CN" altLang="en-US" sz="2400"/>
              <a:t>，则称</a:t>
            </a:r>
            <a:r>
              <a:rPr lang="en-US" altLang="zh-CN" sz="2400"/>
              <a:t>p</a:t>
            </a:r>
            <a:r>
              <a:rPr lang="zh-CN" altLang="en-US" sz="2400"/>
              <a:t>是一个</a:t>
            </a:r>
            <a:r>
              <a:rPr lang="zh-CN" altLang="en-US" sz="2400">
                <a:sym typeface="宋体" panose="02010600030101010101" pitchFamily="2" charset="-122"/>
              </a:rPr>
              <a:t>质数</a:t>
            </a:r>
            <a:r>
              <a:rPr lang="zh-CN" altLang="en-US" sz="2400"/>
              <a:t>（素数）。</a:t>
            </a:r>
            <a:endParaRPr lang="en-US" altLang="zh-CN" sz="2400"/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/>
              <a:t>否则，若</a:t>
            </a:r>
            <a:r>
              <a:rPr lang="en-US" altLang="zh-CN" sz="2400"/>
              <a:t>p&gt;1</a:t>
            </a:r>
            <a:r>
              <a:rPr lang="zh-CN" altLang="en-US" sz="2400"/>
              <a:t>，则</a:t>
            </a:r>
            <a:r>
              <a:rPr lang="zh-CN" altLang="en-US" sz="2400">
                <a:sym typeface="宋体" panose="02010600030101010101" pitchFamily="2" charset="-122"/>
              </a:rPr>
              <a:t>称</a:t>
            </a:r>
            <a:r>
              <a:rPr lang="en-US" altLang="zh-CN" sz="2400">
                <a:sym typeface="宋体" panose="02010600030101010101" pitchFamily="2" charset="-122"/>
              </a:rPr>
              <a:t>p</a:t>
            </a:r>
            <a:r>
              <a:rPr lang="zh-CN" altLang="en-US" sz="2400">
                <a:sym typeface="宋体" panose="02010600030101010101" pitchFamily="2" charset="-122"/>
              </a:rPr>
              <a:t>是一个合数。</a:t>
            </a:r>
            <a:endParaRPr lang="zh-CN" altLang="en-US" sz="2400">
              <a:sym typeface="宋体" panose="02010600030101010101" pitchFamily="2" charset="-122"/>
            </a:endParaRPr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en-US" altLang="zh-CN" sz="2400">
                <a:sym typeface="宋体" panose="02010600030101010101" pitchFamily="2" charset="-122"/>
              </a:rPr>
              <a:t>1</a:t>
            </a:r>
            <a:r>
              <a:rPr lang="zh-CN" altLang="en-US" sz="2400">
                <a:sym typeface="宋体" panose="02010600030101010101" pitchFamily="2" charset="-122"/>
              </a:rPr>
              <a:t>不是质数也不是合数</a:t>
            </a:r>
            <a:endParaRPr lang="zh-CN" altLang="en-US" sz="2400">
              <a:sym typeface="宋体" panose="02010600030101010101" pitchFamily="2" charset="-122"/>
            </a:endParaRPr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>
                <a:sym typeface="宋体" panose="02010600030101010101" pitchFamily="2" charset="-122"/>
              </a:rPr>
              <a:t>若</a:t>
            </a:r>
            <a:r>
              <a:rPr lang="en-US" altLang="zh-CN" sz="2400">
                <a:sym typeface="宋体" panose="02010600030101010101" pitchFamily="2" charset="-122"/>
              </a:rPr>
              <a:t>n</a:t>
            </a:r>
            <a:r>
              <a:rPr lang="zh-CN" altLang="en-US" sz="2400">
                <a:sym typeface="宋体" panose="02010600030101010101" pitchFamily="2" charset="-122"/>
              </a:rPr>
              <a:t>是一个合数，则</a:t>
            </a:r>
            <a:r>
              <a:rPr lang="en-US" altLang="zh-CN" sz="2400">
                <a:sym typeface="宋体" panose="02010600030101010101" pitchFamily="2" charset="-122"/>
              </a:rPr>
              <a:t>n</a:t>
            </a:r>
            <a:r>
              <a:rPr lang="zh-CN" altLang="en-US" sz="2400">
                <a:sym typeface="宋体" panose="02010600030101010101" pitchFamily="2" charset="-122"/>
              </a:rPr>
              <a:t>至少</a:t>
            </a:r>
            <a:r>
              <a:rPr lang="zh-CN" altLang="en-US" sz="2400" dirty="0">
                <a:sym typeface="宋体" panose="02010600030101010101" pitchFamily="2" charset="-122"/>
              </a:rPr>
              <a:t>有</a:t>
            </a:r>
            <a:r>
              <a:rPr lang="en-US" altLang="zh-CN" sz="2400">
                <a:sym typeface="宋体" panose="02010600030101010101" pitchFamily="2" charset="-122"/>
              </a:rPr>
              <a:t>1</a:t>
            </a:r>
            <a:r>
              <a:rPr lang="zh-CN" altLang="en-US" sz="2400" dirty="0">
                <a:sym typeface="宋体" panose="02010600030101010101" pitchFamily="2" charset="-122"/>
              </a:rPr>
              <a:t>个</a:t>
            </a:r>
            <a:r>
              <a:rPr lang="zh-CN" altLang="en-US" sz="2400">
                <a:sym typeface="宋体" panose="02010600030101010101" pitchFamily="2" charset="-122"/>
              </a:rPr>
              <a:t>质因子。因此其中最小的质因子一定不大于</a:t>
            </a:r>
            <a:r>
              <a:rPr lang="en-US" altLang="zh-CN" sz="2400">
                <a:sym typeface="宋体" panose="02010600030101010101" pitchFamily="2" charset="-122"/>
              </a:rPr>
              <a:t>sqrt(n)</a:t>
            </a:r>
            <a:endParaRPr lang="en-US" altLang="zh-CN" sz="2400">
              <a:sym typeface="宋体" panose="02010600030101010101" pitchFamily="2" charset="-122"/>
            </a:endParaRPr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>
                <a:sym typeface="宋体" panose="02010600030101010101" pitchFamily="2" charset="-122"/>
              </a:rPr>
              <a:t>质数</a:t>
            </a:r>
            <a:r>
              <a:rPr lang="zh-CN" altLang="en-US" sz="2400"/>
              <a:t>有无穷多个。不大于</a:t>
            </a:r>
            <a:r>
              <a:rPr lang="en-US" altLang="zh-CN" sz="2400"/>
              <a:t>n</a:t>
            </a:r>
            <a:r>
              <a:rPr lang="zh-CN" altLang="en-US" sz="2400"/>
              <a:t>的</a:t>
            </a:r>
            <a:r>
              <a:rPr lang="zh-CN" altLang="en-US" sz="2400">
                <a:sym typeface="宋体" panose="02010600030101010101" pitchFamily="2" charset="-122"/>
              </a:rPr>
              <a:t>质数</a:t>
            </a:r>
            <a:r>
              <a:rPr lang="zh-CN" altLang="en-US" sz="2400"/>
              <a:t>约有</a:t>
            </a:r>
            <a:r>
              <a:rPr lang="en-US" altLang="zh-CN" sz="2400" b="1">
                <a:solidFill>
                  <a:srgbClr val="FF0000"/>
                </a:solidFill>
              </a:rPr>
              <a:t>n/ln(n)</a:t>
            </a:r>
            <a:r>
              <a:rPr lang="zh-CN" altLang="en-US" sz="2400"/>
              <a:t>个。</a:t>
            </a:r>
            <a:endParaRPr lang="zh-CN" altLang="en-US" sz="2400"/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 u="sng"/>
              <a:t>唯一分解定理</a:t>
            </a:r>
            <a:r>
              <a:rPr lang="zh-CN" altLang="en-US" sz="2400"/>
              <a:t>：把正整数</a:t>
            </a:r>
            <a:r>
              <a:rPr lang="en-US" altLang="zh-CN" sz="2400"/>
              <a:t>n</a:t>
            </a:r>
            <a:r>
              <a:rPr lang="zh-CN" altLang="en-US" sz="2400"/>
              <a:t>写成</a:t>
            </a:r>
            <a:r>
              <a:rPr lang="zh-CN" altLang="en-US" sz="2400">
                <a:sym typeface="宋体" panose="02010600030101010101" pitchFamily="2" charset="-122"/>
              </a:rPr>
              <a:t>质数</a:t>
            </a:r>
            <a:r>
              <a:rPr lang="zh-CN" altLang="en-US" sz="2400"/>
              <a:t>的乘积（即</a:t>
            </a:r>
            <a:r>
              <a:rPr lang="en-US" altLang="zh-CN" sz="2400"/>
              <a:t>n=p</a:t>
            </a:r>
            <a:r>
              <a:rPr lang="en-US" altLang="zh-CN" sz="2400" baseline="-25000"/>
              <a:t>1</a:t>
            </a:r>
            <a:r>
              <a:rPr lang="en-US" altLang="zh-CN" sz="2400"/>
              <a:t>p</a:t>
            </a:r>
            <a:r>
              <a:rPr lang="en-US" altLang="zh-CN" sz="2400" baseline="-25000"/>
              <a:t>2</a:t>
            </a:r>
            <a:r>
              <a:rPr lang="en-US" altLang="zh-CN" sz="2400"/>
              <a:t>p</a:t>
            </a:r>
            <a:r>
              <a:rPr lang="en-US" altLang="zh-CN" sz="2400" baseline="-25000"/>
              <a:t>3</a:t>
            </a:r>
            <a:r>
              <a:rPr lang="en-US" altLang="zh-CN" sz="2400"/>
              <a:t>...p</a:t>
            </a:r>
            <a:r>
              <a:rPr lang="en-US" altLang="zh-CN" sz="2400" baseline="-25000"/>
              <a:t>k</a:t>
            </a:r>
            <a:r>
              <a:rPr lang="zh-CN" altLang="en-US" sz="2400"/>
              <a:t>，其</a:t>
            </a:r>
            <a:r>
              <a:rPr lang="zh-CN" altLang="en-US" sz="2400" dirty="0"/>
              <a:t>中</a:t>
            </a:r>
            <a:r>
              <a:rPr lang="en-US" altLang="zh-CN" sz="2400"/>
              <a:t>pi</a:t>
            </a:r>
            <a:r>
              <a:rPr lang="zh-CN" altLang="en-US" sz="2400" dirty="0"/>
              <a:t>为</a:t>
            </a:r>
            <a:r>
              <a:rPr lang="zh-CN" altLang="en-US" sz="2400"/>
              <a:t>质数且单调不减），这样的表示是唯一的。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3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1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2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04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31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标题 1"/>
          <p:cNvSpPr>
            <a:spLocks noGrp="1"/>
          </p:cNvSpPr>
          <p:nvPr>
            <p:ph type="title"/>
          </p:nvPr>
        </p:nvSpPr>
        <p:spPr>
          <a:xfrm>
            <a:off x="759460" y="693420"/>
            <a:ext cx="2461895" cy="708025"/>
          </a:xfrm>
        </p:spPr>
        <p:txBody>
          <a:bodyPr lIns="91440" tIns="45720" rIns="91440" bIns="45720" anchor="ctr"/>
          <a:p>
            <a:r>
              <a:rPr lang="zh-CN" altLang="en-US" b="1">
                <a:sym typeface="宋体" panose="02010600030101010101" pitchFamily="2" charset="-122"/>
              </a:rPr>
              <a:t>逆元</a:t>
            </a:r>
            <a:endParaRPr lang="zh-CN" altLang="en-US" b="1">
              <a:sym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p>
            <a:pPr marL="0" indent="0">
              <a:buNone/>
            </a:pPr>
            <a:r>
              <a:rPr lang="en-US" altLang="zh-CN" sz="2400">
                <a:latin typeface="Consolas" panose="020B0609020204030204" pitchFamily="49" charset="0"/>
                <a:sym typeface="宋体" panose="02010600030101010101" pitchFamily="2" charset="-122"/>
              </a:rPr>
              <a:t>// </a:t>
            </a:r>
            <a:r>
              <a:rPr lang="zh-CN" altLang="en-US" sz="2400">
                <a:latin typeface="Consolas" panose="020B0609020204030204" pitchFamily="49" charset="0"/>
                <a:sym typeface="宋体" panose="02010600030101010101" pitchFamily="2" charset="-122"/>
              </a:rPr>
              <a:t>利用</a:t>
            </a:r>
            <a:r>
              <a:rPr lang="en-US" altLang="zh-CN" sz="2400">
                <a:latin typeface="Consolas" panose="020B0609020204030204" pitchFamily="49" charset="0"/>
                <a:sym typeface="宋体" panose="02010600030101010101" pitchFamily="2" charset="-122"/>
              </a:rPr>
              <a:t>exgcd</a:t>
            </a:r>
            <a:r>
              <a:rPr lang="zh-CN" altLang="en-US" sz="2400">
                <a:latin typeface="Consolas" panose="020B0609020204030204" pitchFamily="49" charset="0"/>
                <a:sym typeface="宋体" panose="02010600030101010101" pitchFamily="2" charset="-122"/>
              </a:rPr>
              <a:t>求逆元</a:t>
            </a:r>
            <a:endParaRPr lang="zh-CN" altLang="en-US" sz="2400">
              <a:latin typeface="Consolas" panose="020B0609020204030204" pitchFamily="49" charset="0"/>
              <a:sym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latin typeface="Consolas" panose="020B0609020204030204" pitchFamily="49" charset="0"/>
                <a:sym typeface="宋体" panose="02010600030101010101" pitchFamily="2" charset="-122"/>
              </a:rPr>
              <a:t>int inv(int a, int b) {</a:t>
            </a:r>
            <a:endParaRPr lang="en-US" altLang="zh-CN" sz="2400">
              <a:latin typeface="Consolas" panose="020B0609020204030204" pitchFamily="49" charset="0"/>
              <a:sym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latin typeface="Consolas" panose="020B0609020204030204" pitchFamily="49" charset="0"/>
                <a:sym typeface="宋体" panose="02010600030101010101" pitchFamily="2" charset="-122"/>
              </a:rPr>
              <a:t>    int x, y;</a:t>
            </a:r>
            <a:endParaRPr lang="en-US" altLang="zh-CN" sz="2400">
              <a:latin typeface="Consolas" panose="020B0609020204030204" pitchFamily="49" charset="0"/>
              <a:sym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latin typeface="Consolas" panose="020B0609020204030204" pitchFamily="49" charset="0"/>
                <a:sym typeface="宋体" panose="02010600030101010101" pitchFamily="2" charset="-122"/>
              </a:rPr>
              <a:t>    exgcd(a, b, x, y);</a:t>
            </a:r>
            <a:endParaRPr lang="en-US" altLang="zh-CN" sz="2400">
              <a:latin typeface="Consolas" panose="020B0609020204030204" pitchFamily="49" charset="0"/>
              <a:sym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latin typeface="Consolas" panose="020B0609020204030204" pitchFamily="49" charset="0"/>
                <a:sym typeface="宋体" panose="02010600030101010101" pitchFamily="2" charset="-122"/>
              </a:rPr>
              <a:t>    return x;</a:t>
            </a:r>
            <a:endParaRPr lang="en-US" altLang="zh-CN" sz="2400">
              <a:latin typeface="Consolas" panose="020B0609020204030204" pitchFamily="49" charset="0"/>
              <a:sym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latin typeface="Consolas" panose="020B0609020204030204" pitchFamily="49" charset="0"/>
                <a:sym typeface="宋体" panose="02010600030101010101" pitchFamily="2" charset="-122"/>
              </a:rPr>
              <a:t>}</a:t>
            </a:r>
            <a:endParaRPr lang="en-US" altLang="zh-CN" sz="2400">
              <a:latin typeface="Consolas" panose="020B0609020204030204" pitchFamily="49" charset="0"/>
              <a:sym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40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4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8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2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5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89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标题 1"/>
          <p:cNvSpPr>
            <a:spLocks noGrp="1"/>
          </p:cNvSpPr>
          <p:nvPr>
            <p:ph type="title"/>
          </p:nvPr>
        </p:nvSpPr>
        <p:spPr>
          <a:xfrm>
            <a:off x="824865" y="470535"/>
            <a:ext cx="3933190" cy="748030"/>
          </a:xfrm>
        </p:spPr>
        <p:txBody>
          <a:bodyPr lIns="91440" tIns="45720" rIns="91440" bIns="45720" anchor="ctr"/>
          <a:p>
            <a:r>
              <a:rPr lang="zh-CN" altLang="en-US" b="1"/>
              <a:t>线性求逆元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4865" y="1360805"/>
            <a:ext cx="10328910" cy="4137025"/>
          </a:xfrm>
        </p:spPr>
        <p:txBody>
          <a:bodyPr/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 strike="noStrike" noProof="1"/>
              <a:t>如何</a:t>
            </a:r>
            <a:r>
              <a:rPr lang="en-US" altLang="zh-CN" sz="2400" strike="noStrike" noProof="1"/>
              <a:t>O(n)</a:t>
            </a:r>
            <a:r>
              <a:rPr lang="zh-CN" altLang="en-US" sz="2400" strike="noStrike" noProof="1"/>
              <a:t>求</a:t>
            </a:r>
            <a:r>
              <a:rPr lang="en-US" altLang="zh-CN" sz="2400" strike="noStrike" noProof="1"/>
              <a:t>1~n</a:t>
            </a:r>
            <a:r>
              <a:rPr lang="zh-CN" altLang="en-US" sz="2400" strike="noStrike" noProof="1"/>
              <a:t>模质数</a:t>
            </a:r>
            <a:r>
              <a:rPr lang="en-US" altLang="zh-CN" sz="2400" strike="noStrike" noProof="1"/>
              <a:t>p</a:t>
            </a:r>
            <a:r>
              <a:rPr lang="zh-CN" altLang="en-US" sz="2400" strike="noStrike" noProof="1"/>
              <a:t>的逆元？</a:t>
            </a:r>
            <a:endParaRPr lang="zh-CN" altLang="en-US" sz="2400" strike="noStrike" noProof="1"/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 strike="noStrike" noProof="1"/>
              <a:t>方法一：递推</a:t>
            </a:r>
            <a:endParaRPr lang="zh-CN" altLang="en-US" sz="2400" strike="noStrike" noProof="1"/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 strike="noStrike" noProof="1"/>
              <a:t>假设现在要求</a:t>
            </a:r>
            <a:r>
              <a:rPr lang="en-US" altLang="zh-CN" sz="2400" strike="noStrike" noProof="1"/>
              <a:t>i</a:t>
            </a:r>
            <a:r>
              <a:rPr lang="zh-CN" altLang="en-US" sz="2400" strike="noStrike" noProof="1"/>
              <a:t>的逆元</a:t>
            </a:r>
            <a:endParaRPr lang="zh-CN" altLang="en-US" sz="2400" strike="noStrike" noProof="1"/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 strike="noStrike" noProof="1"/>
              <a:t>考虑带余除法，设</a:t>
            </a:r>
            <a:r>
              <a:rPr lang="en-US" altLang="zh-CN" sz="2400" strike="noStrike" noProof="1"/>
              <a:t>p=iq+r</a:t>
            </a:r>
            <a:r>
              <a:rPr lang="zh-CN" altLang="en-US" sz="2400" strike="noStrike" noProof="1"/>
              <a:t>，其中</a:t>
            </a:r>
            <a:r>
              <a:rPr lang="en-US" altLang="zh-CN" sz="2400" strike="noStrike" noProof="1"/>
              <a:t>i&gt;r</a:t>
            </a:r>
            <a:r>
              <a:rPr lang="zh-CN" altLang="en-US" sz="2400" strike="noStrike" noProof="1"/>
              <a:t>，则有</a:t>
            </a:r>
            <a:r>
              <a:rPr lang="en-US" altLang="zh-CN" sz="2400" strike="noStrike" noProof="1">
                <a:sym typeface="+mn-ea"/>
              </a:rPr>
              <a:t>iq+r</a:t>
            </a:r>
            <a:r>
              <a:rPr lang="en-US" altLang="zh-CN" sz="2400" strike="noStrike" noProof="1" err="1">
                <a:sym typeface="+mn-ea"/>
              </a:rPr>
              <a:t>≡0 (mod p)</a:t>
            </a:r>
            <a:endParaRPr lang="en-US" altLang="zh-CN" sz="2400" strike="noStrike" noProof="1" err="1">
              <a:sym typeface="+mn-ea"/>
            </a:endParaRPr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 strike="noStrike" noProof="1" err="1">
                <a:sym typeface="+mn-ea"/>
              </a:rPr>
              <a:t>注意到</a:t>
            </a:r>
            <a:r>
              <a:rPr lang="en-US" altLang="zh-CN" sz="2400" strike="noStrike" noProof="1" err="1">
                <a:sym typeface="+mn-ea"/>
              </a:rPr>
              <a:t>p</a:t>
            </a:r>
            <a:r>
              <a:rPr lang="zh-CN" altLang="en-US" sz="2400" strike="noStrike" noProof="1" err="1">
                <a:sym typeface="+mn-ea"/>
              </a:rPr>
              <a:t>是质数，因此</a:t>
            </a:r>
            <a:r>
              <a:rPr lang="en-US" altLang="zh-CN" sz="2400" strike="noStrike" noProof="1" err="1">
                <a:sym typeface="+mn-ea"/>
              </a:rPr>
              <a:t>r</a:t>
            </a:r>
            <a:r>
              <a:rPr lang="zh-CN" altLang="en-US" sz="2400" strike="noStrike" noProof="1" err="1">
                <a:sym typeface="+mn-ea"/>
              </a:rPr>
              <a:t>不为</a:t>
            </a:r>
            <a:r>
              <a:rPr lang="en-US" altLang="zh-CN" sz="2400" strike="noStrike" noProof="1" err="1">
                <a:sym typeface="+mn-ea"/>
              </a:rPr>
              <a:t>0</a:t>
            </a:r>
            <a:r>
              <a:rPr lang="zh-CN" altLang="en-US" sz="2400" strike="noStrike" noProof="1" err="1">
                <a:sym typeface="+mn-ea"/>
              </a:rPr>
              <a:t>，</a:t>
            </a:r>
            <a:r>
              <a:rPr lang="en-US" altLang="zh-CN" sz="2400" strike="noStrike" noProof="1" err="1">
                <a:sym typeface="+mn-ea"/>
              </a:rPr>
              <a:t>r</a:t>
            </a:r>
            <a:r>
              <a:rPr lang="zh-CN" altLang="en-US" sz="2400" strike="noStrike" noProof="1" err="1">
                <a:sym typeface="+mn-ea"/>
              </a:rPr>
              <a:t>的逆元存在</a:t>
            </a:r>
            <a:endParaRPr lang="zh-CN" altLang="en-US" sz="2400" strike="noStrike" noProof="1" err="1">
              <a:sym typeface="+mn-ea"/>
            </a:endParaRPr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 strike="noStrike" noProof="1" err="1">
                <a:sym typeface="+mn-ea"/>
              </a:rPr>
              <a:t>等式两边乘</a:t>
            </a:r>
            <a:r>
              <a:rPr lang="en-US" altLang="zh-CN" sz="2400" strike="noStrike" noProof="1" err="1">
                <a:sym typeface="+mn-ea"/>
              </a:rPr>
              <a:t>i</a:t>
            </a:r>
            <a:r>
              <a:rPr lang="en-US" altLang="zh-CN" sz="2400" strike="noStrike" baseline="30000" noProof="1" err="1">
                <a:sym typeface="+mn-ea"/>
              </a:rPr>
              <a:t>-1</a:t>
            </a:r>
            <a:r>
              <a:rPr lang="en-US" altLang="zh-CN" sz="2400" strike="noStrike" noProof="1" err="1">
                <a:sym typeface="+mn-ea"/>
              </a:rPr>
              <a:t>r</a:t>
            </a:r>
            <a:r>
              <a:rPr lang="en-US" altLang="zh-CN" sz="2400" strike="noStrike" baseline="30000" noProof="1" err="1">
                <a:sym typeface="+mn-ea"/>
              </a:rPr>
              <a:t>-1</a:t>
            </a:r>
            <a:r>
              <a:rPr lang="zh-CN" altLang="en-US" sz="2400" strike="noStrike" noProof="1" err="1">
                <a:sym typeface="+mn-ea"/>
              </a:rPr>
              <a:t>，得到</a:t>
            </a:r>
            <a:r>
              <a:rPr lang="en-US" altLang="zh-CN" sz="2400" strike="noStrike" noProof="1" err="1">
                <a:sym typeface="+mn-ea"/>
              </a:rPr>
              <a:t>qr</a:t>
            </a:r>
            <a:r>
              <a:rPr lang="en-US" altLang="zh-CN" sz="2400" strike="noStrike" baseline="30000" noProof="1" err="1">
                <a:sym typeface="+mn-ea"/>
              </a:rPr>
              <a:t>-1</a:t>
            </a:r>
            <a:r>
              <a:rPr lang="en-US" altLang="zh-CN" sz="2400" strike="noStrike" noProof="1" err="1">
                <a:sym typeface="+mn-ea"/>
              </a:rPr>
              <a:t>+i</a:t>
            </a:r>
            <a:r>
              <a:rPr lang="en-US" altLang="zh-CN" sz="2400" strike="noStrike" baseline="30000" noProof="1" err="1">
                <a:sym typeface="+mn-ea"/>
              </a:rPr>
              <a:t>-1</a:t>
            </a:r>
            <a:r>
              <a:rPr lang="en-US" altLang="zh-CN" sz="2400" strike="noStrike" noProof="1" err="1">
                <a:sym typeface="+mn-ea"/>
              </a:rPr>
              <a:t>≡0 (mod p)</a:t>
            </a:r>
            <a:endParaRPr lang="en-US" altLang="zh-CN" sz="2400" strike="noStrike" noProof="1" err="1">
              <a:sym typeface="+mn-ea"/>
            </a:endParaRPr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 strike="noStrike" noProof="1" err="1">
                <a:sym typeface="+mn-ea"/>
              </a:rPr>
              <a:t>因此</a:t>
            </a:r>
            <a:r>
              <a:rPr lang="en-US" altLang="zh-CN" sz="2400" strike="noStrike" noProof="1" err="1">
                <a:sym typeface="+mn-ea"/>
              </a:rPr>
              <a:t>i</a:t>
            </a:r>
            <a:r>
              <a:rPr lang="en-US" altLang="zh-CN" sz="2400" strike="noStrike" baseline="30000" noProof="1" err="1">
                <a:sym typeface="+mn-ea"/>
              </a:rPr>
              <a:t>-1</a:t>
            </a:r>
            <a:r>
              <a:rPr lang="en-US" altLang="zh-CN" sz="2400" strike="noStrike" noProof="1" err="1">
                <a:sym typeface="+mn-ea"/>
              </a:rPr>
              <a:t>≡-qr</a:t>
            </a:r>
            <a:r>
              <a:rPr lang="en-US" altLang="zh-CN" sz="2400" strike="noStrike" baseline="30000" noProof="1" err="1">
                <a:sym typeface="+mn-ea"/>
              </a:rPr>
              <a:t>-1</a:t>
            </a:r>
            <a:r>
              <a:rPr lang="en-US" altLang="zh-CN" sz="2400" strike="noStrike" noProof="1" err="1">
                <a:sym typeface="+mn-ea"/>
              </a:rPr>
              <a:t>≡-(p/i)(p mod i)</a:t>
            </a:r>
            <a:r>
              <a:rPr lang="en-US" altLang="zh-CN" sz="2400" strike="noStrike" baseline="30000" noProof="1" err="1">
                <a:sym typeface="+mn-ea"/>
              </a:rPr>
              <a:t>-1</a:t>
            </a:r>
            <a:r>
              <a:rPr lang="en-US" altLang="zh-CN" sz="2400" strike="noStrike" noProof="1" err="1">
                <a:sym typeface="+mn-ea"/>
              </a:rPr>
              <a:t> (mod p)</a:t>
            </a:r>
            <a:endParaRPr lang="en-US" altLang="zh-CN" sz="2400" strike="noStrike" noProof="1" err="1">
              <a:sym typeface="+mn-ea"/>
            </a:endParaRPr>
          </a:p>
          <a:p>
            <a:pPr marL="0" indent="609600"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en-US" altLang="zh-CN" sz="2400" strike="noStrike" noProof="1" err="1">
                <a:latin typeface="Consolas" panose="020B0609020204030204" pitchFamily="49" charset="0"/>
                <a:sym typeface="+mn-ea"/>
              </a:rPr>
              <a:t>for (inv[1] = 1, i = 2; i &lt;= n; ++i)</a:t>
            </a:r>
            <a:endParaRPr lang="en-US" altLang="zh-CN" sz="2400" strike="noStrike" noProof="1" err="1">
              <a:latin typeface="Consolas" panose="020B0609020204030204" pitchFamily="49" charset="0"/>
              <a:sym typeface="+mn-ea"/>
            </a:endParaRPr>
          </a:p>
          <a:p>
            <a:pPr marL="0" indent="609600"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en-US" altLang="zh-CN" sz="2400" strike="noStrike" noProof="1" err="1">
                <a:latin typeface="Consolas" panose="020B0609020204030204" pitchFamily="49" charset="0"/>
                <a:sym typeface="+mn-ea"/>
              </a:rPr>
              <a:t>    inv[i] = (p - p / i) * inv[p % i] % p;</a:t>
            </a:r>
            <a:endParaRPr lang="en-US" altLang="zh-CN" sz="2400" strike="noStrike" noProof="1" err="1">
              <a:latin typeface="Consolas" panose="020B0609020204030204" pitchFamily="49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9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6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7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9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91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24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62" end="1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99" end="2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标题 1"/>
          <p:cNvSpPr>
            <a:spLocks noGrp="1"/>
          </p:cNvSpPr>
          <p:nvPr>
            <p:ph type="title"/>
          </p:nvPr>
        </p:nvSpPr>
        <p:spPr>
          <a:xfrm>
            <a:off x="838200" y="692785"/>
            <a:ext cx="3789680" cy="682625"/>
          </a:xfrm>
        </p:spPr>
        <p:txBody>
          <a:bodyPr lIns="91440" tIns="45720" rIns="91440" bIns="45720" anchor="ctr"/>
          <a:p>
            <a:r>
              <a:rPr lang="zh-CN" altLang="en-US" b="1">
                <a:sym typeface="宋体" panose="02010600030101010101" pitchFamily="2" charset="-122"/>
              </a:rPr>
              <a:t>线性求逆元</a:t>
            </a:r>
            <a:endParaRPr lang="zh-CN" altLang="en-US" b="1">
              <a:sym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15440"/>
            <a:ext cx="8860790" cy="2486660"/>
          </a:xfrm>
        </p:spPr>
        <p:txBody>
          <a:bodyPr lIns="91440" tIns="45720" rIns="91440" bIns="45720" anchor="t"/>
          <a:p>
            <a:pPr indent="508000"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/>
              <a:t>方法二：倒推</a:t>
            </a:r>
            <a:endParaRPr lang="zh-CN" altLang="en-US"/>
          </a:p>
          <a:p>
            <a:pPr indent="508000"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/>
              <a:t>先求</a:t>
            </a:r>
            <a:r>
              <a:rPr lang="en-US" altLang="zh-CN"/>
              <a:t>n!</a:t>
            </a:r>
            <a:r>
              <a:rPr lang="zh-CN" altLang="en-US"/>
              <a:t>的逆元</a:t>
            </a:r>
            <a:r>
              <a:rPr lang="en-US" altLang="zh-CN"/>
              <a:t>(exgcd,</a:t>
            </a:r>
            <a:r>
              <a:rPr lang="zh-CN" altLang="en-US"/>
              <a:t>或者后面提到的快速幂</a:t>
            </a:r>
            <a:r>
              <a:rPr lang="en-US" altLang="zh-CN"/>
              <a:t>)</a:t>
            </a:r>
            <a:endParaRPr lang="en-US" altLang="zh-CN"/>
          </a:p>
          <a:p>
            <a:pPr indent="508000"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/>
              <a:t>然后利用</a:t>
            </a:r>
            <a:r>
              <a:rPr lang="en-US" altLang="zh-CN"/>
              <a:t>((k-1)!)</a:t>
            </a:r>
            <a:r>
              <a:rPr lang="en-US" altLang="zh-CN" baseline="30000"/>
              <a:t>-1</a:t>
            </a:r>
            <a:r>
              <a:rPr lang="en-US" altLang="zh-CN">
                <a:sym typeface="宋体" panose="02010600030101010101" pitchFamily="2" charset="-122"/>
              </a:rPr>
              <a:t>≡k</a:t>
            </a:r>
            <a:r>
              <a:rPr lang="zh-CN" altLang="en-US" dirty="0" err="1">
                <a:sym typeface="宋体" panose="02010600030101010101" pitchFamily="2" charset="-122"/>
              </a:rPr>
              <a:t>·</a:t>
            </a:r>
            <a:r>
              <a:rPr lang="en-US" altLang="zh-CN">
                <a:sym typeface="宋体" panose="02010600030101010101" pitchFamily="2" charset="-122"/>
              </a:rPr>
              <a:t>(k!)</a:t>
            </a:r>
            <a:r>
              <a:rPr lang="en-US" altLang="zh-CN" baseline="30000">
                <a:sym typeface="宋体" panose="02010600030101010101" pitchFamily="2" charset="-122"/>
              </a:rPr>
              <a:t>-1</a:t>
            </a:r>
            <a:r>
              <a:rPr lang="en-US" altLang="zh-CN">
                <a:sym typeface="宋体" panose="02010600030101010101" pitchFamily="2" charset="-122"/>
              </a:rPr>
              <a:t> (mod p)</a:t>
            </a:r>
            <a:endParaRPr lang="en-US" altLang="zh-CN">
              <a:sym typeface="宋体" panose="02010600030101010101" pitchFamily="2" charset="-122"/>
            </a:endParaRPr>
          </a:p>
          <a:p>
            <a:pPr indent="508000"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dirty="0" err="1">
                <a:sym typeface="宋体" panose="02010600030101010101" pitchFamily="2" charset="-122"/>
              </a:rPr>
              <a:t>倒推求出</a:t>
            </a:r>
            <a:r>
              <a:rPr lang="en-US" altLang="zh-CN">
                <a:sym typeface="宋体" panose="02010600030101010101" pitchFamily="2" charset="-122"/>
              </a:rPr>
              <a:t>1!...(n-1)!</a:t>
            </a:r>
            <a:r>
              <a:rPr lang="zh-CN" altLang="en-US" dirty="0" err="1">
                <a:sym typeface="宋体" panose="02010600030101010101" pitchFamily="2" charset="-122"/>
              </a:rPr>
              <a:t>的逆元</a:t>
            </a:r>
            <a:endParaRPr lang="zh-CN" altLang="en-US" dirty="0" err="1">
              <a:sym typeface="宋体" panose="02010600030101010101" pitchFamily="2" charset="-122"/>
            </a:endParaRPr>
          </a:p>
          <a:p>
            <a:pPr indent="508000"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dirty="0" err="1">
                <a:sym typeface="宋体" panose="02010600030101010101" pitchFamily="2" charset="-122"/>
              </a:rPr>
              <a:t>再利用</a:t>
            </a:r>
            <a:r>
              <a:rPr lang="en-US" altLang="zh-CN">
                <a:sym typeface="宋体" panose="02010600030101010101" pitchFamily="2" charset="-122"/>
              </a:rPr>
              <a:t>k</a:t>
            </a:r>
            <a:r>
              <a:rPr lang="en-US" altLang="zh-CN" baseline="30000">
                <a:sym typeface="宋体" panose="02010600030101010101" pitchFamily="2" charset="-122"/>
              </a:rPr>
              <a:t>-1</a:t>
            </a:r>
            <a:r>
              <a:rPr lang="en-US" altLang="zh-CN">
                <a:sym typeface="宋体" panose="02010600030101010101" pitchFamily="2" charset="-122"/>
              </a:rPr>
              <a:t>≡(k-1)!</a:t>
            </a:r>
            <a:r>
              <a:rPr lang="zh-CN" altLang="en-US" dirty="0" err="1">
                <a:sym typeface="宋体" panose="02010600030101010101" pitchFamily="2" charset="-122"/>
              </a:rPr>
              <a:t>·</a:t>
            </a:r>
            <a:r>
              <a:rPr lang="en-US" altLang="zh-CN">
                <a:sym typeface="宋体" panose="02010600030101010101" pitchFamily="2" charset="-122"/>
              </a:rPr>
              <a:t>(k!)</a:t>
            </a:r>
            <a:r>
              <a:rPr lang="en-US" altLang="zh-CN" baseline="30000">
                <a:sym typeface="宋体" panose="02010600030101010101" pitchFamily="2" charset="-122"/>
              </a:rPr>
              <a:t>-1</a:t>
            </a:r>
            <a:r>
              <a:rPr lang="en-US" altLang="zh-CN">
                <a:sym typeface="宋体" panose="02010600030101010101" pitchFamily="2" charset="-122"/>
              </a:rPr>
              <a:t> (mod p)</a:t>
            </a:r>
            <a:endParaRPr lang="en-US" altLang="zh-CN">
              <a:sym typeface="宋体" panose="02010600030101010101" pitchFamily="2" charset="-122"/>
            </a:endParaRPr>
          </a:p>
          <a:p>
            <a:pPr indent="508000"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dirty="0" err="1">
                <a:sym typeface="宋体" panose="02010600030101010101" pitchFamily="2" charset="-122"/>
              </a:rPr>
              <a:t>就可以求出</a:t>
            </a:r>
            <a:r>
              <a:rPr lang="en-US" altLang="zh-CN">
                <a:sym typeface="宋体" panose="02010600030101010101" pitchFamily="2" charset="-122"/>
              </a:rPr>
              <a:t>1...n</a:t>
            </a:r>
            <a:r>
              <a:rPr lang="zh-CN" altLang="en-US" dirty="0" err="1">
                <a:sym typeface="宋体" panose="02010600030101010101" pitchFamily="2" charset="-122"/>
              </a:rPr>
              <a:t>的逆元了</a:t>
            </a:r>
            <a:endParaRPr lang="zh-CN" altLang="en-US" dirty="0" err="1">
              <a:sym typeface="宋体" panose="02010600030101010101" pitchFamily="2" charset="-122"/>
            </a:endParaRPr>
          </a:p>
          <a:p>
            <a:pPr indent="508000"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endParaRPr lang="en-US" altLang="zh-CN" baseline="30000">
              <a:sym typeface="宋体" panose="02010600030101010101" pitchFamily="2" charset="-122"/>
            </a:endParaRPr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3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5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84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13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标题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p>
            <a:r>
              <a:rPr lang="zh-CN" altLang="en-US">
                <a:sym typeface="宋体" panose="02010600030101010101" pitchFamily="2" charset="-122"/>
              </a:rPr>
              <a:t>线性求逆元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p>
            <a:r>
              <a:rPr lang="zh-CN" altLang="en-US"/>
              <a:t>例题：组合数取模</a:t>
            </a:r>
            <a:endParaRPr lang="zh-CN" altLang="en-US"/>
          </a:p>
          <a:p>
            <a:r>
              <a:rPr lang="zh-CN" altLang="en-US"/>
              <a:t>回答</a:t>
            </a:r>
            <a:r>
              <a:rPr lang="en-US" altLang="zh-CN"/>
              <a:t>T</a:t>
            </a:r>
            <a:r>
              <a:rPr lang="zh-CN" altLang="en-US"/>
              <a:t>次询问</a:t>
            </a:r>
            <a:endParaRPr lang="zh-CN" altLang="en-US"/>
          </a:p>
          <a:p>
            <a:r>
              <a:rPr lang="zh-CN" altLang="en-US"/>
              <a:t>每次询问</a:t>
            </a:r>
            <a:r>
              <a:rPr lang="en-US" altLang="zh-CN"/>
              <a:t>C(n, k) mod 998244353(</a:t>
            </a:r>
            <a:r>
              <a:rPr lang="zh-CN" altLang="en-US"/>
              <a:t>一个质数</a:t>
            </a:r>
            <a:r>
              <a:rPr lang="en-US" altLang="zh-CN"/>
              <a:t>)</a:t>
            </a:r>
            <a:endParaRPr lang="zh-CN" altLang="en-US"/>
          </a:p>
          <a:p>
            <a:r>
              <a:rPr lang="en-US" altLang="zh-CN"/>
              <a:t>T≤10</a:t>
            </a:r>
            <a:r>
              <a:rPr lang="en-US" altLang="zh-CN" baseline="30000"/>
              <a:t>5</a:t>
            </a:r>
            <a:r>
              <a:rPr lang="zh-CN" altLang="en-US"/>
              <a:t>，</a:t>
            </a:r>
            <a:r>
              <a:rPr lang="en-US" altLang="zh-CN"/>
              <a:t>0≤k≤n≤10</a:t>
            </a:r>
            <a:r>
              <a:rPr lang="en-US" altLang="zh-CN" baseline="30000"/>
              <a:t>7</a:t>
            </a:r>
            <a:r>
              <a:rPr lang="zh-CN" altLang="en-US"/>
              <a:t>，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分析：</a:t>
            </a:r>
            <a:r>
              <a:rPr lang="en-US" altLang="zh-CN"/>
              <a:t>C(n, k)=n!/(k!(n-k)!)</a:t>
            </a:r>
            <a:endParaRPr lang="en-US" altLang="zh-CN"/>
          </a:p>
          <a:p>
            <a:r>
              <a:rPr lang="zh-CN" altLang="en-US"/>
              <a:t>线性求逆，预处理</a:t>
            </a:r>
            <a:r>
              <a:rPr lang="en-US" altLang="zh-CN"/>
              <a:t>n!</a:t>
            </a:r>
            <a:r>
              <a:rPr lang="zh-CN" altLang="en-US"/>
              <a:t>以及</a:t>
            </a:r>
            <a:r>
              <a:rPr lang="en-US" altLang="zh-CN"/>
              <a:t>n!</a:t>
            </a:r>
            <a:r>
              <a:rPr lang="zh-CN" altLang="en-US"/>
              <a:t>的逆元</a:t>
            </a:r>
            <a:endParaRPr lang="zh-CN" altLang="en-US"/>
          </a:p>
          <a:p>
            <a:r>
              <a:rPr lang="en-US" altLang="zh-CN"/>
              <a:t>O(1)</a:t>
            </a:r>
            <a:r>
              <a:rPr lang="zh-CN" altLang="en-US"/>
              <a:t>回答询问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9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6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8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6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91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09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标题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p>
            <a:r>
              <a:rPr lang="zh-CN" altLang="en-US"/>
              <a:t>线性同余方程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6700"/>
            <a:ext cx="10422890" cy="3525520"/>
          </a:xfrm>
        </p:spPr>
        <p:txBody>
          <a:bodyPr lIns="91440" tIns="45720" rIns="91440" bIns="45720" anchor="t"/>
          <a:p>
            <a:pPr>
              <a:lnSpc>
                <a:spcPct val="80000"/>
              </a:lnSpc>
            </a:pPr>
            <a:r>
              <a:rPr lang="zh-CN" altLang="en-US" sz="2400"/>
              <a:t>形如</a:t>
            </a:r>
            <a:r>
              <a:rPr lang="en-US" altLang="zh-CN" sz="2400" err="1"/>
              <a:t>ax</a:t>
            </a:r>
            <a:r>
              <a:rPr lang="en-US" altLang="zh-CN" sz="2400" err="1">
                <a:sym typeface="宋体" panose="02010600030101010101" pitchFamily="2" charset="-122"/>
              </a:rPr>
              <a:t>≡c</a:t>
            </a:r>
            <a:r>
              <a:rPr lang="en-US" altLang="zh-CN" sz="2400"/>
              <a:t> (mod b)</a:t>
            </a:r>
            <a:r>
              <a:rPr lang="zh-CN" altLang="en-US" sz="2400"/>
              <a:t>的方程，称为线性同余方程。</a:t>
            </a:r>
            <a:endParaRPr lang="zh-CN" altLang="en-US" sz="2400"/>
          </a:p>
          <a:p>
            <a:pPr>
              <a:lnSpc>
                <a:spcPct val="80000"/>
              </a:lnSpc>
            </a:pPr>
            <a:r>
              <a:rPr lang="zh-CN" altLang="en-US" sz="2400"/>
              <a:t>等价于</a:t>
            </a:r>
            <a:r>
              <a:rPr lang="en-US" altLang="zh-CN" sz="2400"/>
              <a:t>ax+by=c</a:t>
            </a:r>
            <a:r>
              <a:rPr lang="zh-CN" altLang="en-US" sz="2400"/>
              <a:t>；因此有解条件为</a:t>
            </a:r>
            <a:r>
              <a:rPr lang="en-US" altLang="zh-CN" sz="2400"/>
              <a:t>(a,b)|c</a:t>
            </a:r>
            <a:endParaRPr lang="en-US" altLang="zh-CN" sz="2400"/>
          </a:p>
          <a:p>
            <a:pPr>
              <a:lnSpc>
                <a:spcPct val="80000"/>
              </a:lnSpc>
            </a:pPr>
            <a:endParaRPr lang="en-US" altLang="zh-CN" sz="2400"/>
          </a:p>
          <a:p>
            <a:pPr>
              <a:lnSpc>
                <a:spcPct val="80000"/>
              </a:lnSpc>
            </a:pPr>
            <a:r>
              <a:rPr lang="zh-CN" altLang="en-US" sz="2400"/>
              <a:t>若</a:t>
            </a:r>
            <a:r>
              <a:rPr lang="en-US" altLang="zh-CN" sz="2400"/>
              <a:t>(a,b)=1</a:t>
            </a:r>
            <a:r>
              <a:rPr lang="zh-CN" altLang="en-US" sz="2400"/>
              <a:t>，则</a:t>
            </a:r>
            <a:r>
              <a:rPr lang="en-US" altLang="zh-CN" sz="2400"/>
              <a:t>x</a:t>
            </a:r>
            <a:r>
              <a:rPr lang="zh-CN" altLang="en-US" sz="2400"/>
              <a:t>有唯一解</a:t>
            </a:r>
            <a:r>
              <a:rPr lang="en-US" altLang="zh-CN" sz="2400"/>
              <a:t>x</a:t>
            </a:r>
            <a:r>
              <a:rPr lang="en-US" altLang="zh-CN" sz="2400">
                <a:sym typeface="宋体" panose="02010600030101010101" pitchFamily="2" charset="-122"/>
              </a:rPr>
              <a:t>≡</a:t>
            </a:r>
            <a:r>
              <a:rPr lang="en-US" altLang="zh-CN" sz="2400"/>
              <a:t>a</a:t>
            </a:r>
            <a:r>
              <a:rPr lang="en-US" altLang="zh-CN" sz="2400" baseline="30000"/>
              <a:t>-1</a:t>
            </a:r>
            <a:r>
              <a:rPr lang="en-US" altLang="zh-CN" sz="2400"/>
              <a:t>c (mod b)</a:t>
            </a:r>
            <a:r>
              <a:rPr lang="zh-CN" altLang="en-US" sz="2400"/>
              <a:t>。</a:t>
            </a:r>
            <a:endParaRPr lang="zh-CN" altLang="en-US" sz="2400">
              <a:sym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>
                <a:sym typeface="宋体" panose="02010600030101010101" pitchFamily="2" charset="-122"/>
              </a:rPr>
              <a:t>否则设</a:t>
            </a:r>
            <a:r>
              <a:rPr lang="en-US" altLang="zh-CN" sz="2400">
                <a:sym typeface="宋体" panose="02010600030101010101" pitchFamily="2" charset="-122"/>
              </a:rPr>
              <a:t>(a,b)=d</a:t>
            </a:r>
            <a:r>
              <a:rPr lang="zh-CN" altLang="en-US" sz="2400">
                <a:sym typeface="宋体" panose="02010600030101010101" pitchFamily="2" charset="-122"/>
              </a:rPr>
              <a:t>，</a:t>
            </a:r>
            <a:r>
              <a:rPr lang="en-US" altLang="zh-CN" sz="2400">
                <a:sym typeface="宋体" panose="02010600030101010101" pitchFamily="2" charset="-122"/>
              </a:rPr>
              <a:t>a=a'd, b=b'd, c=c'd</a:t>
            </a:r>
            <a:endParaRPr lang="en-US" altLang="zh-CN" sz="2400">
              <a:sym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>
                <a:sym typeface="宋体" panose="02010600030101010101" pitchFamily="2" charset="-122"/>
              </a:rPr>
              <a:t>那么有</a:t>
            </a:r>
            <a:r>
              <a:rPr lang="en-US" altLang="zh-CN" sz="2400">
                <a:sym typeface="宋体" panose="02010600030101010101" pitchFamily="2" charset="-122"/>
              </a:rPr>
              <a:t>a'x+b'y=c'</a:t>
            </a:r>
            <a:r>
              <a:rPr lang="zh-CN" altLang="en-US" sz="2400">
                <a:sym typeface="宋体" panose="02010600030101010101" pitchFamily="2" charset="-122"/>
              </a:rPr>
              <a:t>，即</a:t>
            </a:r>
            <a:r>
              <a:rPr lang="en-US" altLang="zh-CN" sz="2400" err="1">
                <a:sym typeface="宋体" panose="02010600030101010101" pitchFamily="2" charset="-122"/>
              </a:rPr>
              <a:t>a'x≡c</a:t>
            </a:r>
            <a:r>
              <a:rPr lang="en-US" altLang="zh-CN" sz="2400">
                <a:sym typeface="宋体" panose="02010600030101010101" pitchFamily="2" charset="-122"/>
              </a:rPr>
              <a:t>' (mod b')</a:t>
            </a:r>
            <a:endParaRPr lang="en-US" altLang="zh-CN" sz="2400">
              <a:sym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 dirty="0" err="1">
                <a:sym typeface="宋体" panose="02010600030101010101" pitchFamily="2" charset="-122"/>
              </a:rPr>
              <a:t>这里</a:t>
            </a:r>
            <a:r>
              <a:rPr lang="en-US" altLang="zh-CN" sz="2400">
                <a:sym typeface="宋体" panose="02010600030101010101" pitchFamily="2" charset="-122"/>
              </a:rPr>
              <a:t>(a', b')=1</a:t>
            </a:r>
            <a:r>
              <a:rPr lang="zh-CN" altLang="en-US" sz="2400" dirty="0" err="1">
                <a:sym typeface="宋体" panose="02010600030101010101" pitchFamily="2" charset="-122"/>
              </a:rPr>
              <a:t>，因此有</a:t>
            </a:r>
            <a:r>
              <a:rPr lang="en-US" altLang="zh-CN" sz="2400">
                <a:sym typeface="宋体" panose="02010600030101010101" pitchFamily="2" charset="-122"/>
              </a:rPr>
              <a:t>x≡(a</a:t>
            </a:r>
            <a:r>
              <a:rPr lang="en-US" altLang="zh-CN" sz="2400" dirty="0">
                <a:sym typeface="宋体" panose="02010600030101010101" pitchFamily="2" charset="-122"/>
              </a:rPr>
              <a:t>')</a:t>
            </a:r>
            <a:r>
              <a:rPr lang="en-US" altLang="zh-CN" sz="2400" baseline="30000" dirty="0">
                <a:sym typeface="宋体" panose="02010600030101010101" pitchFamily="2" charset="-122"/>
              </a:rPr>
              <a:t>-1</a:t>
            </a:r>
            <a:r>
              <a:rPr lang="en-US" altLang="zh-CN" sz="2400" dirty="0">
                <a:sym typeface="宋体" panose="02010600030101010101" pitchFamily="2" charset="-122"/>
              </a:rPr>
              <a:t>c'</a:t>
            </a:r>
            <a:r>
              <a:rPr lang="en-US" altLang="zh-CN" sz="2400">
                <a:sym typeface="宋体" panose="02010600030101010101" pitchFamily="2" charset="-122"/>
              </a:rPr>
              <a:t> (mod b')</a:t>
            </a:r>
            <a:endParaRPr lang="en-US" altLang="zh-CN" sz="2400">
              <a:sym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sz="2400">
              <a:sym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 dirty="0" err="1">
                <a:sym typeface="宋体" panose="02010600030101010101" pitchFamily="2" charset="-122"/>
              </a:rPr>
              <a:t>综上，任意的线性同余方程总可以判定为无解、或化为</a:t>
            </a:r>
            <a:r>
              <a:rPr lang="en-US" altLang="zh-CN" sz="2400" err="1">
                <a:sym typeface="宋体" panose="02010600030101010101" pitchFamily="2" charset="-122"/>
              </a:rPr>
              <a:t>x≡a</a:t>
            </a:r>
            <a:r>
              <a:rPr lang="en-US" altLang="zh-CN" sz="2400">
                <a:sym typeface="宋体" panose="02010600030101010101" pitchFamily="2" charset="-122"/>
              </a:rPr>
              <a:t> (mod m)</a:t>
            </a:r>
            <a:r>
              <a:rPr lang="zh-CN" altLang="en-US" sz="2400" dirty="0" err="1">
                <a:sym typeface="宋体" panose="02010600030101010101" pitchFamily="2" charset="-122"/>
              </a:rPr>
              <a:t>的形式。</a:t>
            </a:r>
            <a:endParaRPr lang="zh-CN" altLang="en-US" sz="2400" dirty="0" err="1">
              <a:sym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sz="2400">
              <a:sym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sz="2400">
              <a:latin typeface="Consolas" panose="020B0609020204030204" pitchFamily="49" charset="0"/>
              <a:sym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sz="2400">
              <a:latin typeface="Consolas" panose="020B0609020204030204" pitchFamily="49" charset="0"/>
              <a:sym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sz="240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endParaRPr lang="en-US" altLang="zh-CN" sz="240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8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5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86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17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48" end="1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85" end="2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标题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p>
            <a:r>
              <a:rPr lang="zh-CN" altLang="en-US">
                <a:sym typeface="宋体" panose="02010600030101010101" pitchFamily="2" charset="-122"/>
              </a:rPr>
              <a:t>线性同余方程组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270" y="1691005"/>
            <a:ext cx="10436225" cy="3852545"/>
          </a:xfrm>
        </p:spPr>
        <p:txBody>
          <a:bodyPr lIns="91440" tIns="45720" rIns="91440" bIns="45720" anchor="t"/>
          <a:p>
            <a:r>
              <a:rPr lang="zh-CN" altLang="en-US" sz="2400"/>
              <a:t>考虑形如</a:t>
            </a:r>
            <a:r>
              <a:rPr lang="en-US" altLang="zh-CN" sz="2400" err="1"/>
              <a:t>x</a:t>
            </a:r>
            <a:r>
              <a:rPr lang="en-US" altLang="zh-CN" sz="2400" err="1">
                <a:sym typeface="宋体" panose="02010600030101010101" pitchFamily="2" charset="-122"/>
              </a:rPr>
              <a:t>≡a</a:t>
            </a:r>
            <a:r>
              <a:rPr lang="en-US" altLang="zh-CN" sz="2400" baseline="-25000" err="1">
                <a:sym typeface="宋体" panose="02010600030101010101" pitchFamily="2" charset="-122"/>
              </a:rPr>
              <a:t>i</a:t>
            </a:r>
            <a:r>
              <a:rPr lang="en-US" altLang="zh-CN" sz="2400">
                <a:sym typeface="宋体" panose="02010600030101010101" pitchFamily="2" charset="-122"/>
              </a:rPr>
              <a:t> (mod m</a:t>
            </a:r>
            <a:r>
              <a:rPr lang="en-US" altLang="zh-CN" sz="2400" baseline="-25000">
                <a:sym typeface="宋体" panose="02010600030101010101" pitchFamily="2" charset="-122"/>
              </a:rPr>
              <a:t>i</a:t>
            </a:r>
            <a:r>
              <a:rPr lang="en-US" altLang="zh-CN" sz="2400">
                <a:sym typeface="宋体" panose="02010600030101010101" pitchFamily="2" charset="-122"/>
              </a:rPr>
              <a:t>)</a:t>
            </a:r>
            <a:r>
              <a:rPr lang="zh-CN" altLang="en-US" sz="2400" dirty="0" err="1">
                <a:sym typeface="宋体" panose="02010600030101010101" pitchFamily="2" charset="-122"/>
              </a:rPr>
              <a:t>的若干方程联立得到的方程组，如：</a:t>
            </a:r>
            <a:endParaRPr lang="zh-CN" altLang="en-US" sz="2400" dirty="0" err="1">
              <a:sym typeface="宋体" panose="02010600030101010101" pitchFamily="2" charset="-122"/>
            </a:endParaRPr>
          </a:p>
          <a:p>
            <a:pPr lvl="1"/>
            <a:r>
              <a:rPr lang="en-US" altLang="zh-CN" sz="2400">
                <a:sym typeface="宋体" panose="02010600030101010101" pitchFamily="2" charset="-122"/>
              </a:rPr>
              <a:t>x≡2 (mod 3) ............ (1) </a:t>
            </a:r>
            <a:endParaRPr lang="en-US" altLang="zh-CN" sz="2400">
              <a:sym typeface="宋体" panose="02010600030101010101" pitchFamily="2" charset="-122"/>
            </a:endParaRPr>
          </a:p>
          <a:p>
            <a:pPr lvl="1"/>
            <a:r>
              <a:rPr lang="en-US" altLang="zh-CN" sz="2400">
                <a:sym typeface="宋体" panose="02010600030101010101" pitchFamily="2" charset="-122"/>
              </a:rPr>
              <a:t>x≡3 (mod 5) ............ (2)</a:t>
            </a:r>
            <a:endParaRPr lang="en-US" altLang="zh-CN" sz="2400">
              <a:sym typeface="宋体" panose="02010600030101010101" pitchFamily="2" charset="-122"/>
            </a:endParaRPr>
          </a:p>
          <a:p>
            <a:pPr lvl="1"/>
            <a:r>
              <a:rPr lang="en-US" altLang="zh-CN" sz="2400">
                <a:sym typeface="宋体" panose="02010600030101010101" pitchFamily="2" charset="-122"/>
              </a:rPr>
              <a:t>x≡5 (mod 7) ............ (3)</a:t>
            </a:r>
            <a:endParaRPr lang="en-US" altLang="zh-CN" sz="2400">
              <a:sym typeface="宋体" panose="02010600030101010101" pitchFamily="2" charset="-122"/>
            </a:endParaRPr>
          </a:p>
          <a:p>
            <a:r>
              <a:rPr lang="zh-CN" altLang="zh-CN" sz="2400" dirty="0" err="1">
                <a:sym typeface="宋体" panose="02010600030101010101" pitchFamily="2" charset="-122"/>
              </a:rPr>
              <a:t>下面是一种可行的解法：</a:t>
            </a:r>
            <a:endParaRPr lang="zh-CN" altLang="zh-CN" sz="2400" dirty="0" err="1">
              <a:sym typeface="宋体" panose="02010600030101010101" pitchFamily="2" charset="-122"/>
            </a:endParaRPr>
          </a:p>
          <a:p>
            <a:pPr lvl="1"/>
            <a:r>
              <a:rPr lang="zh-CN" altLang="en-US" sz="2400" dirty="0" err="1">
                <a:sym typeface="宋体" panose="02010600030101010101" pitchFamily="2" charset="-122"/>
              </a:rPr>
              <a:t>由</a:t>
            </a:r>
            <a:r>
              <a:rPr lang="en-US" altLang="zh-CN" sz="2400">
                <a:sym typeface="宋体" panose="02010600030101010101" pitchFamily="2" charset="-122"/>
              </a:rPr>
              <a:t>(1)</a:t>
            </a:r>
            <a:r>
              <a:rPr lang="zh-CN" altLang="en-US" sz="2400" dirty="0" err="1">
                <a:sym typeface="宋体" panose="02010600030101010101" pitchFamily="2" charset="-122"/>
              </a:rPr>
              <a:t>设</a:t>
            </a:r>
            <a:r>
              <a:rPr lang="en-US" altLang="zh-CN" sz="2400">
                <a:sym typeface="宋体" panose="02010600030101010101" pitchFamily="2" charset="-122"/>
              </a:rPr>
              <a:t>x=3y+2,</a:t>
            </a:r>
            <a:r>
              <a:rPr lang="zh-CN" altLang="en-US" sz="2400" dirty="0" err="1">
                <a:sym typeface="宋体" panose="02010600030101010101" pitchFamily="2" charset="-122"/>
              </a:rPr>
              <a:t>代入</a:t>
            </a:r>
            <a:r>
              <a:rPr lang="en-US" altLang="zh-CN" sz="2400">
                <a:sym typeface="宋体" panose="02010600030101010101" pitchFamily="2" charset="-122"/>
              </a:rPr>
              <a:t>(2)</a:t>
            </a:r>
            <a:r>
              <a:rPr lang="zh-CN" altLang="en-US" sz="2400" dirty="0" err="1">
                <a:sym typeface="宋体" panose="02010600030101010101" pitchFamily="2" charset="-122"/>
              </a:rPr>
              <a:t>得到</a:t>
            </a:r>
            <a:r>
              <a:rPr lang="en-US" altLang="zh-CN" sz="2400">
                <a:sym typeface="宋体" panose="02010600030101010101" pitchFamily="2" charset="-122"/>
              </a:rPr>
              <a:t>3y+2≡3(mod 5),</a:t>
            </a:r>
            <a:r>
              <a:rPr lang="zh-CN" altLang="en-US" sz="2400" dirty="0" err="1">
                <a:sym typeface="宋体" panose="02010600030101010101" pitchFamily="2" charset="-122"/>
              </a:rPr>
              <a:t>解得</a:t>
            </a:r>
            <a:r>
              <a:rPr lang="en-US" altLang="zh-CN" sz="2400">
                <a:sym typeface="宋体" panose="02010600030101010101" pitchFamily="2" charset="-122"/>
              </a:rPr>
              <a:t>y≡2(mod 5)</a:t>
            </a:r>
            <a:endParaRPr lang="en-US" altLang="zh-CN" sz="2400">
              <a:sym typeface="宋体" panose="02010600030101010101" pitchFamily="2" charset="-122"/>
            </a:endParaRPr>
          </a:p>
          <a:p>
            <a:pPr lvl="1"/>
            <a:r>
              <a:rPr lang="zh-CN" altLang="en-US" sz="2400" dirty="0" err="1">
                <a:sym typeface="宋体" panose="02010600030101010101" pitchFamily="2" charset="-122"/>
              </a:rPr>
              <a:t>设</a:t>
            </a:r>
            <a:r>
              <a:rPr lang="en-US" altLang="zh-CN" sz="2400">
                <a:sym typeface="宋体" panose="02010600030101010101" pitchFamily="2" charset="-122"/>
              </a:rPr>
              <a:t>y=5z+2,</a:t>
            </a:r>
            <a:r>
              <a:rPr lang="zh-CN" altLang="en-US" sz="2400" dirty="0" err="1">
                <a:sym typeface="宋体" panose="02010600030101010101" pitchFamily="2" charset="-122"/>
              </a:rPr>
              <a:t>代入</a:t>
            </a:r>
            <a:r>
              <a:rPr lang="en-US" altLang="zh-CN" sz="2400">
                <a:sym typeface="宋体" panose="02010600030101010101" pitchFamily="2" charset="-122"/>
              </a:rPr>
              <a:t>(3)</a:t>
            </a:r>
            <a:r>
              <a:rPr lang="zh-CN" altLang="en-US" sz="2400" dirty="0" err="1">
                <a:sym typeface="宋体" panose="02010600030101010101" pitchFamily="2" charset="-122"/>
              </a:rPr>
              <a:t>得到</a:t>
            </a:r>
            <a:r>
              <a:rPr lang="en-US" altLang="zh-CN" sz="2400">
                <a:sym typeface="宋体" panose="02010600030101010101" pitchFamily="2" charset="-122"/>
              </a:rPr>
              <a:t>3(5z+2)+2≡5(mod 7),</a:t>
            </a:r>
            <a:r>
              <a:rPr lang="zh-CN" altLang="en-US" sz="2400" dirty="0" err="1">
                <a:sym typeface="宋体" panose="02010600030101010101" pitchFamily="2" charset="-122"/>
              </a:rPr>
              <a:t>解得</a:t>
            </a:r>
            <a:r>
              <a:rPr lang="en-US" altLang="zh-CN" sz="2400">
                <a:sym typeface="宋体" panose="02010600030101010101" pitchFamily="2" charset="-122"/>
              </a:rPr>
              <a:t>z≡4(mod 7)</a:t>
            </a:r>
            <a:endParaRPr lang="en-US" altLang="zh-CN" sz="2400">
              <a:sym typeface="宋体" panose="02010600030101010101" pitchFamily="2" charset="-122"/>
            </a:endParaRPr>
          </a:p>
          <a:p>
            <a:pPr lvl="1"/>
            <a:r>
              <a:rPr lang="zh-CN" altLang="en-US" sz="2400" dirty="0" err="1">
                <a:sym typeface="宋体" panose="02010600030101010101" pitchFamily="2" charset="-122"/>
              </a:rPr>
              <a:t>设</a:t>
            </a:r>
            <a:r>
              <a:rPr lang="en-US" altLang="zh-CN" sz="2400">
                <a:sym typeface="宋体" panose="02010600030101010101" pitchFamily="2" charset="-122"/>
              </a:rPr>
              <a:t>z=7k+4,</a:t>
            </a:r>
            <a:r>
              <a:rPr lang="zh-CN" altLang="en-US" sz="2400" dirty="0" err="1">
                <a:sym typeface="宋体" panose="02010600030101010101" pitchFamily="2" charset="-122"/>
              </a:rPr>
              <a:t>则</a:t>
            </a:r>
            <a:r>
              <a:rPr lang="en-US" altLang="zh-CN" sz="2400">
                <a:sym typeface="宋体" panose="02010600030101010101" pitchFamily="2" charset="-122"/>
              </a:rPr>
              <a:t>x=3(5(7k+4)+2)+2=105k+68</a:t>
            </a:r>
            <a:endParaRPr lang="en-US" altLang="zh-CN" sz="2400">
              <a:sym typeface="宋体" panose="02010600030101010101" pitchFamily="2" charset="-122"/>
            </a:endParaRPr>
          </a:p>
          <a:p>
            <a:pPr lvl="1"/>
            <a:r>
              <a:rPr lang="zh-CN" altLang="en-US" sz="2400" dirty="0" err="1">
                <a:sym typeface="宋体" panose="02010600030101010101" pitchFamily="2" charset="-122"/>
              </a:rPr>
              <a:t>因此</a:t>
            </a:r>
            <a:r>
              <a:rPr lang="en-US" altLang="zh-CN" sz="2400">
                <a:sym typeface="宋体" panose="02010600030101010101" pitchFamily="2" charset="-122"/>
              </a:rPr>
              <a:t>x≡68(mod 105)</a:t>
            </a:r>
            <a:endParaRPr lang="zh-CN" altLang="en-US" sz="2400" dirty="0" err="1">
              <a:sym typeface="宋体" panose="02010600030101010101" pitchFamily="2" charset="-122"/>
            </a:endParaRPr>
          </a:p>
          <a:p>
            <a:endParaRPr lang="zh-CN" altLang="en-US" sz="2400" dirty="0" err="1">
              <a:sym typeface="宋体" panose="02010600030101010101" pitchFamily="2" charset="-122"/>
            </a:endParaRPr>
          </a:p>
          <a:p>
            <a:endParaRPr lang="zh-CN" altLang="en-US" sz="2400" dirty="0" err="1"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4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4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93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22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34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80" end="2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27" end="2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61" end="2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标题 1"/>
          <p:cNvSpPr>
            <a:spLocks noGrp="1"/>
          </p:cNvSpPr>
          <p:nvPr>
            <p:ph type="ctrTitle"/>
          </p:nvPr>
        </p:nvSpPr>
        <p:spPr>
          <a:xfrm>
            <a:off x="1524000" y="1564005"/>
            <a:ext cx="9144000" cy="1946275"/>
          </a:xfrm>
        </p:spPr>
        <p:txBody>
          <a:bodyPr vert="horz" wrap="square" lIns="91440" tIns="45720" rIns="91440" bIns="45720" anchor="ctr"/>
          <a:p>
            <a:r>
              <a:rPr lang="zh-CN" altLang="en-US" b="1" dirty="0"/>
              <a:t>中国剩余定理</a:t>
            </a:r>
            <a:endParaRPr lang="zh-CN" altLang="en-US" b="1" dirty="0"/>
          </a:p>
        </p:txBody>
      </p:sp>
      <p:sp>
        <p:nvSpPr>
          <p:cNvPr id="34818" name="副标题 2"/>
          <p:cNvSpPr>
            <a:spLocks noGrp="1"/>
          </p:cNvSpPr>
          <p:nvPr>
            <p:ph type="subTitle" idx="1"/>
          </p:nvPr>
        </p:nvSpPr>
        <p:spPr/>
        <p:txBody>
          <a:bodyPr vert="horz" wrap="square" lIns="91440" tIns="45720" rIns="91440" bIns="45720" anchor="t"/>
          <a:p>
            <a:endParaRPr lang="zh-CN" altLang="en-US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Rectangle 3"/>
          <p:cNvSpPr>
            <a:spLocks noGrp="1"/>
          </p:cNvSpPr>
          <p:nvPr>
            <p:ph sz="quarter" idx="1"/>
          </p:nvPr>
        </p:nvSpPr>
        <p:spPr>
          <a:xfrm>
            <a:off x="671195" y="968375"/>
            <a:ext cx="11132820" cy="1546860"/>
          </a:xfrm>
        </p:spPr>
        <p:txBody>
          <a:bodyPr vert="horz" wrap="square" lIns="91440" tIns="45720" rIns="91440" bIns="45720" anchor="t"/>
          <a:p>
            <a:pPr indent="508000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zh-CN" dirty="0"/>
              <a:t>中国剩余定理是</a:t>
            </a:r>
            <a:r>
              <a:rPr lang="en-US" altLang="zh-CN" dirty="0"/>
              <a:t>数论</a:t>
            </a:r>
            <a:r>
              <a:rPr lang="zh-CN" altLang="zh-CN" dirty="0"/>
              <a:t>中的一个关于一元线性</a:t>
            </a:r>
            <a:r>
              <a:rPr lang="en-US" altLang="zh-CN" dirty="0"/>
              <a:t>同余</a:t>
            </a:r>
            <a:r>
              <a:rPr lang="zh-CN" altLang="zh-CN" dirty="0"/>
              <a:t>方程组的定理，说明了一元线性同余方程组有解的准则以及求解方法。也称为孙子定理，古有</a:t>
            </a:r>
            <a:r>
              <a:rPr lang="en-US" altLang="zh-CN" dirty="0"/>
              <a:t>“</a:t>
            </a:r>
            <a:r>
              <a:rPr lang="zh-CN" altLang="zh-CN" dirty="0"/>
              <a:t>韩信点兵</a:t>
            </a:r>
            <a:r>
              <a:rPr lang="en-US" altLang="zh-CN" dirty="0"/>
              <a:t>”</a:t>
            </a:r>
            <a:r>
              <a:rPr lang="zh-CN" altLang="zh-CN" dirty="0"/>
              <a:t>、</a:t>
            </a:r>
            <a:r>
              <a:rPr lang="en-US" altLang="zh-CN" dirty="0"/>
              <a:t>“</a:t>
            </a:r>
            <a:r>
              <a:rPr lang="zh-CN" altLang="zh-CN" dirty="0"/>
              <a:t>孙子定理</a:t>
            </a:r>
            <a:r>
              <a:rPr lang="en-US" altLang="zh-CN" dirty="0"/>
              <a:t>”</a:t>
            </a:r>
            <a:r>
              <a:rPr lang="zh-CN" altLang="zh-CN" dirty="0"/>
              <a:t>、求一术（宋 沈括）</a:t>
            </a:r>
            <a:r>
              <a:rPr lang="en-US" altLang="zh-CN" dirty="0"/>
              <a:t>“</a:t>
            </a:r>
            <a:r>
              <a:rPr lang="zh-CN" altLang="zh-CN" dirty="0"/>
              <a:t>鬼谷算</a:t>
            </a:r>
            <a:r>
              <a:rPr lang="en-US" altLang="zh-CN" dirty="0"/>
              <a:t>”</a:t>
            </a:r>
            <a:r>
              <a:rPr lang="zh-CN" altLang="zh-CN" dirty="0"/>
              <a:t>（宋 周密）、</a:t>
            </a:r>
            <a:r>
              <a:rPr lang="en-US" altLang="zh-CN" dirty="0"/>
              <a:t>“</a:t>
            </a:r>
            <a:r>
              <a:rPr lang="zh-CN" altLang="zh-CN" dirty="0"/>
              <a:t>隔墻算</a:t>
            </a:r>
            <a:r>
              <a:rPr lang="en-US" altLang="zh-CN" dirty="0"/>
              <a:t>”</a:t>
            </a:r>
            <a:r>
              <a:rPr lang="zh-CN" altLang="zh-CN" dirty="0"/>
              <a:t>（宋 周密）、</a:t>
            </a:r>
            <a:r>
              <a:rPr lang="en-US" altLang="zh-CN" dirty="0"/>
              <a:t>“</a:t>
            </a:r>
            <a:r>
              <a:rPr lang="zh-CN" altLang="zh-CN" dirty="0"/>
              <a:t>剪管术</a:t>
            </a:r>
            <a:r>
              <a:rPr lang="en-US" altLang="zh-CN" dirty="0"/>
              <a:t>”</a:t>
            </a:r>
            <a:r>
              <a:rPr lang="zh-CN" altLang="zh-CN" dirty="0"/>
              <a:t>（宋 杨辉）、</a:t>
            </a:r>
            <a:r>
              <a:rPr lang="en-US" altLang="zh-CN" dirty="0"/>
              <a:t>“</a:t>
            </a:r>
            <a:r>
              <a:rPr lang="zh-CN" altLang="zh-CN" dirty="0"/>
              <a:t>秦王暗点兵</a:t>
            </a:r>
            <a:r>
              <a:rPr lang="en-US" altLang="zh-CN" dirty="0"/>
              <a:t>”</a:t>
            </a:r>
            <a:r>
              <a:rPr lang="zh-CN" altLang="zh-CN" dirty="0"/>
              <a:t>、</a:t>
            </a:r>
            <a:r>
              <a:rPr lang="en-US" altLang="zh-CN" dirty="0"/>
              <a:t>“</a:t>
            </a:r>
            <a:r>
              <a:rPr lang="zh-CN" altLang="zh-CN" dirty="0"/>
              <a:t>物不知数</a:t>
            </a:r>
            <a:r>
              <a:rPr lang="en-US" altLang="zh-CN" dirty="0"/>
              <a:t>”</a:t>
            </a:r>
            <a:r>
              <a:rPr lang="zh-CN" altLang="zh-CN" dirty="0"/>
              <a:t>之名。</a:t>
            </a:r>
            <a:endParaRPr lang="zh-CN" altLang="zh-CN" dirty="0"/>
          </a:p>
        </p:txBody>
      </p:sp>
      <p:pic>
        <p:nvPicPr>
          <p:cNvPr id="35842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5235" y="4056380"/>
            <a:ext cx="4456113" cy="17002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3" name="TextBox 6"/>
          <p:cNvSpPr txBox="1"/>
          <p:nvPr/>
        </p:nvSpPr>
        <p:spPr>
          <a:xfrm>
            <a:off x="671195" y="2773680"/>
            <a:ext cx="11132820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用现代数学的语言来说明的话，中国剩余定理给出了以下的一元线性同余方程组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Rectangle 3"/>
          <p:cNvSpPr>
            <a:spLocks noGrp="1"/>
          </p:cNvSpPr>
          <p:nvPr>
            <p:ph sz="quarter" idx="1"/>
          </p:nvPr>
        </p:nvSpPr>
        <p:spPr>
          <a:xfrm>
            <a:off x="671195" y="968375"/>
            <a:ext cx="2136140" cy="1636395"/>
          </a:xfrm>
        </p:spPr>
        <p:txBody>
          <a:bodyPr vert="horz" wrap="square" lIns="91440" tIns="45720" rIns="91440" bIns="45720" anchor="t"/>
          <a:p>
            <a:pPr indent="0">
              <a:lnSpc>
                <a:spcPct val="120000"/>
              </a:lnSpc>
            </a:pPr>
            <a:r>
              <a:rPr altLang="zh-CN" dirty="0"/>
              <a:t>问题</a:t>
            </a:r>
            <a:endParaRPr altLang="zh-CN" dirty="0"/>
          </a:p>
          <a:p>
            <a:pPr indent="0">
              <a:lnSpc>
                <a:spcPct val="120000"/>
              </a:lnSpc>
            </a:pPr>
            <a:r>
              <a:rPr altLang="zh-CN" dirty="0"/>
              <a:t>求解同余方程组</a:t>
            </a:r>
            <a:endParaRPr altLang="zh-CN" dirty="0"/>
          </a:p>
        </p:txBody>
      </p:sp>
      <p:sp>
        <p:nvSpPr>
          <p:cNvPr id="35843" name="TextBox 6"/>
          <p:cNvSpPr txBox="1"/>
          <p:nvPr/>
        </p:nvSpPr>
        <p:spPr>
          <a:xfrm>
            <a:off x="653415" y="2604770"/>
            <a:ext cx="1113282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其中m</a:t>
            </a:r>
            <a:r>
              <a:rPr lang="zh-CN" sz="24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,m</a:t>
            </a:r>
            <a:r>
              <a:rPr lang="zh-CN" sz="2400" baseline="-25000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</a:t>
            </a:r>
            <a:r>
              <a:rPr 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,m</a:t>
            </a:r>
            <a:r>
              <a:rPr lang="zh-CN" sz="2400" baseline="-25000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3</a:t>
            </a:r>
            <a:r>
              <a:rPr 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,…,</a:t>
            </a:r>
            <a:r>
              <a:rPr 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m</a:t>
            </a:r>
            <a:r>
              <a:rPr lang="zh-CN" sz="2400" baseline="-25000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k</a:t>
            </a:r>
            <a:r>
              <a:rPr 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为两两互质的整数，求x的最小非负整数解</a:t>
            </a:r>
            <a:endParaRPr 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8465" y="855980"/>
            <a:ext cx="2204720" cy="17487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670" y="3582670"/>
            <a:ext cx="4979035" cy="279654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" name="对象 1"/>
          <p:cNvGraphicFramePr/>
          <p:nvPr/>
        </p:nvGraphicFramePr>
        <p:xfrm>
          <a:off x="6551930" y="3582670"/>
          <a:ext cx="4437380" cy="2630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3790950" imgH="2247900" progId="Paint.Picture">
                  <p:embed/>
                </p:oleObj>
              </mc:Choice>
              <mc:Fallback>
                <p:oleObj name="" r:id="rId3" imgW="3790950" imgH="2247900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51930" y="3582670"/>
                        <a:ext cx="4437380" cy="2630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Rectangle 5"/>
          <p:cNvSpPr>
            <a:spLocks noGrp="1" noChangeArrowheads="1"/>
          </p:cNvSpPr>
          <p:nvPr>
            <p:ph type="title"/>
          </p:nvPr>
        </p:nvSpPr>
        <p:spPr>
          <a:xfrm>
            <a:off x="653415" y="-10160"/>
            <a:ext cx="3322320" cy="692150"/>
          </a:xfrm>
        </p:spPr>
        <p:txBody>
          <a:bodyPr vert="horz" anchor="b">
            <a:normAutofit fontScale="90000"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small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中国剩余定理</a:t>
            </a:r>
            <a:endParaRPr kumimoji="0" lang="zh-CN" altLang="en-US" sz="4000" b="1" i="0" u="none" strike="noStrike" kern="1200" cap="small" spc="0" normalizeH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7889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705" y="612775"/>
            <a:ext cx="9954895" cy="49396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460" y="5888355"/>
            <a:ext cx="8312785" cy="6642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838200" y="759460"/>
            <a:ext cx="2804160" cy="747395"/>
          </a:xfrm>
        </p:spPr>
        <p:txBody>
          <a:bodyPr lIns="91440" tIns="45720" rIns="91440" bIns="45720" anchor="ctr"/>
          <a:p>
            <a:r>
              <a:rPr lang="zh-CN" altLang="en-US" b="1">
                <a:sym typeface="宋体" panose="02010600030101010101" pitchFamily="2" charset="-122"/>
              </a:rPr>
              <a:t>素数判断</a:t>
            </a:r>
            <a:endParaRPr lang="zh-CN" altLang="en-US" b="1">
              <a:sym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9155" y="1718310"/>
            <a:ext cx="10303510" cy="536575"/>
          </a:xfrm>
        </p:spPr>
        <p:txBody>
          <a:bodyPr anchor="t"/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sz="2400"/>
              <a:t>如果</a:t>
            </a:r>
            <a:r>
              <a:rPr lang="en-US" altLang="zh-CN" sz="2400"/>
              <a:t>n</a:t>
            </a:r>
            <a:r>
              <a:rPr lang="zh-CN" sz="2400"/>
              <a:t>是合数，必须存在因子</a:t>
            </a:r>
            <a:r>
              <a:rPr lang="en-US" altLang="zh-CN" sz="2400"/>
              <a:t>i&lt;=√n</a:t>
            </a:r>
            <a:r>
              <a:rPr lang="zh-CN" altLang="en-US" sz="2400"/>
              <a:t>，即</a:t>
            </a:r>
            <a:r>
              <a:rPr lang="en-US" altLang="zh-CN" sz="2400"/>
              <a:t>i*i&lt;=n</a:t>
            </a:r>
            <a:r>
              <a:rPr lang="zh-CN" altLang="en-US" sz="2400"/>
              <a:t>。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5905" y="2551430"/>
            <a:ext cx="5902325" cy="2607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686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8930" y="1298575"/>
            <a:ext cx="8538210" cy="3641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866" name="TextBox 3"/>
          <p:cNvSpPr txBox="1"/>
          <p:nvPr/>
        </p:nvSpPr>
        <p:spPr>
          <a:xfrm>
            <a:off x="596900" y="525145"/>
            <a:ext cx="10862310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539750"/>
            <a:r>
              <a:rPr lang="zh-CN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中国剩余定理说明：假设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整数</a:t>
            </a:r>
            <a:r>
              <a:rPr lang="en-US" altLang="zh-CN" sz="2000" i="1" dirty="0">
                <a:latin typeface="Arial" panose="020B0604020202020204" pitchFamily="34" charset="0"/>
                <a:ea typeface="宋体" panose="02010600030101010101" pitchFamily="2" charset="-122"/>
              </a:rPr>
              <a:t>m</a:t>
            </a:r>
            <a:r>
              <a:rPr lang="en-US" altLang="zh-CN" sz="20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, </a:t>
            </a:r>
            <a:r>
              <a:rPr lang="en-US" altLang="zh-CN" sz="2000" i="1" dirty="0">
                <a:latin typeface="Arial" panose="020B0604020202020204" pitchFamily="34" charset="0"/>
                <a:ea typeface="宋体" panose="02010600030101010101" pitchFamily="2" charset="-122"/>
              </a:rPr>
              <a:t>m</a:t>
            </a:r>
            <a:r>
              <a:rPr lang="en-US" altLang="zh-CN" sz="20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, ... , </a:t>
            </a:r>
            <a:r>
              <a:rPr lang="en-US" altLang="zh-CN" sz="2000" i="1" dirty="0">
                <a:latin typeface="Arial" panose="020B0604020202020204" pitchFamily="34" charset="0"/>
                <a:ea typeface="宋体" panose="02010600030101010101" pitchFamily="2" charset="-122"/>
              </a:rPr>
              <a:t>m</a:t>
            </a:r>
            <a:r>
              <a:rPr lang="en-US" altLang="zh-CN" sz="20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两两互质</a:t>
            </a:r>
            <a:r>
              <a:rPr lang="zh-CN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，则对任意的整数：</a:t>
            </a:r>
            <a:r>
              <a:rPr lang="en-US" altLang="zh-CN" sz="2000" i="1" dirty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, </a:t>
            </a:r>
            <a:r>
              <a:rPr lang="en-US" altLang="zh-CN" sz="2000" i="1" dirty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, ... , </a:t>
            </a:r>
            <a:r>
              <a:rPr lang="en-US" altLang="zh-CN" sz="2000" i="1" dirty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0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，方程组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有解，并且通解可以用如下方式构造得到：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6867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245" y="5477510"/>
            <a:ext cx="3388995" cy="12941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596900" y="5078730"/>
            <a:ext cx="115639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508000"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zh-CN" sz="2000" dirty="0">
                <a:sym typeface="+mn-ea"/>
              </a:rPr>
              <a:t>中国剩余定理关键是</a:t>
            </a:r>
            <a:r>
              <a:rPr lang="en-US" altLang="zh-CN" sz="2000" dirty="0">
                <a:sym typeface="+mn-ea"/>
              </a:rPr>
              <a:t>ti</a:t>
            </a:r>
            <a:r>
              <a:rPr lang="zh-CN" altLang="zh-CN" sz="2000" dirty="0">
                <a:sym typeface="+mn-ea"/>
              </a:rPr>
              <a:t>的求法</a:t>
            </a:r>
            <a:r>
              <a:rPr lang="en-US" altLang="zh-CN" sz="2000" dirty="0">
                <a:sym typeface="+mn-ea"/>
              </a:rPr>
              <a:t>,</a:t>
            </a:r>
            <a:r>
              <a:rPr lang="zh-CN" altLang="zh-CN" sz="2000" dirty="0">
                <a:sym typeface="+mn-ea"/>
              </a:rPr>
              <a:t>如果理解了扩展欧几里得</a:t>
            </a:r>
            <a:r>
              <a:rPr lang="en-US" altLang="zh-CN" sz="2000" dirty="0">
                <a:sym typeface="+mn-ea"/>
              </a:rPr>
              <a:t> ax+by=d, </a:t>
            </a:r>
            <a:r>
              <a:rPr lang="zh-CN" altLang="zh-CN" sz="2000" dirty="0">
                <a:sym typeface="+mn-ea"/>
              </a:rPr>
              <a:t>就可以想到：</a:t>
            </a:r>
            <a:r>
              <a:rPr lang="en-US" altLang="zh-CN" sz="2000" dirty="0">
                <a:sym typeface="+mn-ea"/>
              </a:rPr>
              <a:t>Mi*x+mi*y=1</a:t>
            </a:r>
            <a:endParaRPr lang="zh-CN" altLang="en-US" sz="20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75970" y="808990"/>
            <a:ext cx="10845800" cy="4592320"/>
          </a:xfrm>
        </p:spPr>
        <p:txBody>
          <a:bodyPr vert="horz" wrap="square" lIns="91440" tIns="45720" rIns="91440" bIns="45720" numCol="1" anchor="t" anchorCtr="0" compatLnSpc="1">
            <a:normAutofit lnSpcReduction="10000"/>
          </a:bodyPr>
          <a:lstStyle/>
          <a:p>
            <a:pPr marL="0" marR="0" lvl="0" indent="574675" algn="l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zh-CN" sz="20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有物不知其数，三三数之剩二，五五数之剩三，七七数之剩二。问物几何？</a:t>
            </a:r>
            <a:endParaRPr kumimoji="0" lang="zh-CN" altLang="zh-CN" sz="200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574675" algn="l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zh-CN" sz="20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即，一个整数除以三余二，除以五余三，除以七余二，求这个整数。《</a:t>
            </a:r>
            <a:r>
              <a:rPr kumimoji="0" lang="en-US" altLang="zh-CN" sz="20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孙子算经</a:t>
            </a:r>
            <a:r>
              <a:rPr kumimoji="0" lang="zh-CN" altLang="zh-CN" sz="20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》中首次提到了同余方程组问题，以及以上具体问题的解法，因此在中文数学文献中也会将中国剩余定理称为孙子定理。</a:t>
            </a:r>
            <a:endParaRPr kumimoji="0" lang="zh-CN" altLang="zh-CN" sz="200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574675" algn="l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宋朝数学家秦九韶</a:t>
            </a:r>
            <a:r>
              <a:rPr kumimoji="0" lang="zh-CN" altLang="zh-CN" sz="20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于</a:t>
            </a:r>
            <a:r>
              <a:rPr kumimoji="0" lang="en-US" altLang="zh-CN" sz="20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1247</a:t>
            </a:r>
            <a:r>
              <a:rPr kumimoji="0" lang="zh-CN" altLang="zh-CN" sz="20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年《</a:t>
            </a:r>
            <a:r>
              <a:rPr kumimoji="0" lang="en-US" altLang="zh-CN" sz="20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数书九章</a:t>
            </a:r>
            <a:r>
              <a:rPr kumimoji="0" lang="zh-CN" altLang="zh-CN" sz="20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》卷一、二《大衍类》对</a:t>
            </a:r>
            <a:r>
              <a:rPr kumimoji="0" lang="en-US" altLang="zh-CN" sz="20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kumimoji="0" lang="zh-CN" altLang="zh-CN" sz="20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物不知数</a:t>
            </a:r>
            <a:r>
              <a:rPr kumimoji="0" lang="en-US" altLang="zh-CN" sz="20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</a:t>
            </a:r>
            <a:r>
              <a:rPr kumimoji="0" lang="zh-CN" altLang="zh-CN" sz="20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问题做出了完整系统的解答。明朝数学家</a:t>
            </a:r>
            <a:r>
              <a:rPr kumimoji="0" lang="en-US" altLang="zh-CN" sz="20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程大位</a:t>
            </a:r>
            <a:r>
              <a:rPr kumimoji="0" lang="zh-CN" altLang="zh-CN" sz="20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将解法编成易于上口的《孙子歌诀》：</a:t>
            </a:r>
            <a:endParaRPr kumimoji="0" lang="zh-CN" altLang="zh-CN" sz="200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574675" algn="l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zh-CN" sz="20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三人同行七十希，五树梅花廿一支，七子团圆正半月，除百零五使得知</a:t>
            </a:r>
            <a:endParaRPr kumimoji="0" lang="zh-CN" altLang="zh-CN" sz="200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574675" algn="l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zh-CN" sz="20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这个歌诀给出了模数为</a:t>
            </a:r>
            <a:r>
              <a:rPr kumimoji="0" lang="en-US" altLang="zh-CN" sz="20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zh-CN" sz="20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0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zh-CN" altLang="zh-CN" sz="20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0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</a:t>
            </a:r>
            <a:r>
              <a:rPr kumimoji="0" lang="zh-CN" altLang="zh-CN" sz="20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时候的同余方程的秦九韶解法。意思是：将除以</a:t>
            </a:r>
            <a:r>
              <a:rPr kumimoji="0" lang="en-US" altLang="zh-CN" sz="20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zh-CN" sz="20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得到的余数乘以</a:t>
            </a:r>
            <a:r>
              <a:rPr kumimoji="0" lang="en-US" altLang="zh-CN" sz="20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70</a:t>
            </a:r>
            <a:r>
              <a:rPr kumimoji="0" lang="zh-CN" altLang="zh-CN" sz="20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，将除以</a:t>
            </a:r>
            <a:r>
              <a:rPr kumimoji="0" lang="en-US" altLang="zh-CN" sz="20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zh-CN" altLang="zh-CN" sz="20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得到的余数乘以</a:t>
            </a:r>
            <a:r>
              <a:rPr kumimoji="0" lang="en-US" altLang="zh-CN" sz="20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21</a:t>
            </a:r>
            <a:r>
              <a:rPr kumimoji="0" lang="zh-CN" altLang="zh-CN" sz="20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，将除以</a:t>
            </a:r>
            <a:r>
              <a:rPr kumimoji="0" lang="en-US" altLang="zh-CN" sz="20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</a:t>
            </a:r>
            <a:r>
              <a:rPr kumimoji="0" lang="zh-CN" altLang="zh-CN" sz="20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得到的余数乘以</a:t>
            </a:r>
            <a:r>
              <a:rPr kumimoji="0" lang="en-US" altLang="zh-CN" sz="20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15</a:t>
            </a:r>
            <a:r>
              <a:rPr kumimoji="0" lang="zh-CN" altLang="zh-CN" sz="20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，全部加起来后除以</a:t>
            </a:r>
            <a:r>
              <a:rPr kumimoji="0" lang="en-US" altLang="zh-CN" sz="20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105</a:t>
            </a:r>
            <a:r>
              <a:rPr kumimoji="0" lang="zh-CN" altLang="zh-CN" sz="20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，得到的余数就是答案。比如说在以上的物不知数问题里面，使用以上的方法计算就得到</a:t>
            </a:r>
            <a:endParaRPr kumimoji="0" lang="zh-CN" altLang="zh-CN" sz="200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574675" algn="l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zh-CN" sz="20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因此按歌诀求出的结果就是</a:t>
            </a:r>
            <a:r>
              <a:rPr kumimoji="0" lang="en-US" altLang="zh-CN" sz="20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23</a:t>
            </a:r>
            <a:r>
              <a:rPr kumimoji="0" lang="zh-CN" sz="20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zh-CN" sz="200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7" name="Rectangle 5"/>
          <p:cNvSpPr>
            <a:spLocks noGrp="1" noChangeArrowheads="1"/>
          </p:cNvSpPr>
          <p:nvPr>
            <p:ph type="title"/>
          </p:nvPr>
        </p:nvSpPr>
        <p:spPr>
          <a:xfrm>
            <a:off x="653415" y="-10160"/>
            <a:ext cx="3322320" cy="692150"/>
          </a:xfrm>
        </p:spPr>
        <p:txBody>
          <a:bodyPr vert="horz" anchor="b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1" i="0" u="none" strike="noStrike" kern="1200" cap="small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欧几里德算法</a:t>
            </a:r>
            <a:endParaRPr kumimoji="0" lang="zh-CN" altLang="zh-CN" sz="4000" b="1" i="0" u="none" strike="noStrike" kern="1200" cap="small" spc="0" normalizeH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543608" y="487680"/>
          <a:ext cx="2310130" cy="1082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60170" imgH="628015" progId="Package">
                  <p:embed/>
                </p:oleObj>
              </mc:Choice>
              <mc:Fallback>
                <p:oleObj name="" r:id="rId1" imgW="1360170" imgH="628015" progId="Package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543608" y="487680"/>
                        <a:ext cx="2310130" cy="1082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/>
          <p:nvPr/>
        </p:nvGraphicFramePr>
        <p:xfrm>
          <a:off x="9342755" y="4234815"/>
          <a:ext cx="2083435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1485900" imgH="1047750" progId="Paint.Picture">
                  <p:embed/>
                </p:oleObj>
              </mc:Choice>
              <mc:Fallback>
                <p:oleObj name="" r:id="rId3" imgW="1485900" imgH="104775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342755" y="4234815"/>
                        <a:ext cx="2083435" cy="161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05" y="4045585"/>
            <a:ext cx="8060055" cy="2805430"/>
          </a:xfrm>
          <a:prstGeom prst="rect">
            <a:avLst/>
          </a:prstGeom>
        </p:spPr>
      </p:pic>
      <p:graphicFrame>
        <p:nvGraphicFramePr>
          <p:cNvPr id="8" name="对象 7"/>
          <p:cNvGraphicFramePr/>
          <p:nvPr/>
        </p:nvGraphicFramePr>
        <p:xfrm>
          <a:off x="653415" y="777875"/>
          <a:ext cx="6266180" cy="3056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6" imgW="6096000" imgH="2943225" progId="Paint.Picture">
                  <p:embed/>
                </p:oleObj>
              </mc:Choice>
              <mc:Fallback>
                <p:oleObj name="" r:id="rId6" imgW="6096000" imgH="2943225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3415" y="777875"/>
                        <a:ext cx="6266180" cy="3056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标题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p>
            <a:r>
              <a:rPr lang="zh-CN" altLang="en-US">
                <a:sym typeface="宋体" panose="02010600030101010101" pitchFamily="2" charset="-122"/>
              </a:rPr>
              <a:t>中国剩余定理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p>
            <a:r>
              <a:rPr lang="zh-CN" altLang="en-US"/>
              <a:t>例题：组合数取模</a:t>
            </a:r>
            <a:r>
              <a:rPr lang="en-US" altLang="zh-CN"/>
              <a:t>2</a:t>
            </a:r>
            <a:endParaRPr lang="en-US" altLang="zh-CN"/>
          </a:p>
          <a:p>
            <a:r>
              <a:rPr lang="zh-CN" altLang="en-US"/>
              <a:t>回答</a:t>
            </a:r>
            <a:r>
              <a:rPr lang="en-US" altLang="zh-CN"/>
              <a:t>T</a:t>
            </a:r>
            <a:r>
              <a:rPr lang="zh-CN" altLang="en-US"/>
              <a:t>次询问，</a:t>
            </a:r>
            <a:endParaRPr lang="zh-CN" altLang="en-US"/>
          </a:p>
          <a:p>
            <a:r>
              <a:rPr lang="zh-CN" altLang="en-US"/>
              <a:t>每次询问</a:t>
            </a:r>
            <a:r>
              <a:rPr lang="en-US" altLang="zh-CN"/>
              <a:t>C(n, k) mod 1029471131</a:t>
            </a:r>
            <a:endParaRPr lang="en-US" altLang="zh-CN"/>
          </a:p>
          <a:p>
            <a:r>
              <a:rPr lang="en-US" altLang="zh-CN">
                <a:sym typeface="宋体" panose="02010600030101010101" pitchFamily="2" charset="-122"/>
              </a:rPr>
              <a:t>1029471131 = 13*317*249811</a:t>
            </a:r>
            <a:endParaRPr lang="en-US" altLang="zh-CN">
              <a:sym typeface="宋体" panose="02010600030101010101" pitchFamily="2" charset="-122"/>
            </a:endParaRPr>
          </a:p>
          <a:p>
            <a:r>
              <a:rPr lang="en-US" altLang="zh-CN">
                <a:sym typeface="宋体" panose="02010600030101010101" pitchFamily="2" charset="-122"/>
              </a:rPr>
              <a:t>T≤10</a:t>
            </a:r>
            <a:r>
              <a:rPr lang="en-US" altLang="zh-CN" baseline="30000">
                <a:sym typeface="宋体" panose="02010600030101010101" pitchFamily="2" charset="-122"/>
              </a:rPr>
              <a:t>5</a:t>
            </a:r>
            <a:r>
              <a:rPr lang="en-US" altLang="zh-CN">
                <a:sym typeface="宋体" panose="02010600030101010101" pitchFamily="2" charset="-122"/>
              </a:rPr>
              <a:t>, 0≤k≤n≤10</a:t>
            </a:r>
            <a:r>
              <a:rPr lang="en-US" altLang="zh-CN" baseline="30000">
                <a:sym typeface="宋体" panose="02010600030101010101" pitchFamily="2" charset="-122"/>
              </a:rPr>
              <a:t>18</a:t>
            </a:r>
            <a:endParaRPr lang="en-US" altLang="zh-CN" baseline="30000">
              <a:sym typeface="宋体" panose="02010600030101010101" pitchFamily="2" charset="-122"/>
            </a:endParaRPr>
          </a:p>
          <a:p>
            <a:endParaRPr lang="en-US" altLang="zh-CN" baseline="30000">
              <a:sym typeface="宋体" panose="02010600030101010101" pitchFamily="2" charset="-122"/>
            </a:endParaRPr>
          </a:p>
          <a:p>
            <a:r>
              <a:rPr lang="zh-CN" altLang="zh-CN">
                <a:sym typeface="宋体" panose="02010600030101010101" pitchFamily="2" charset="-122"/>
              </a:rPr>
              <a:t>分析：分别将</a:t>
            </a:r>
            <a:r>
              <a:rPr lang="en-US" altLang="zh-CN">
                <a:sym typeface="宋体" panose="02010600030101010101" pitchFamily="2" charset="-122"/>
              </a:rPr>
              <a:t>C(n, k)</a:t>
            </a:r>
            <a:r>
              <a:rPr lang="zh-CN" altLang="en-US">
                <a:sym typeface="宋体" panose="02010600030101010101" pitchFamily="2" charset="-122"/>
              </a:rPr>
              <a:t>对</a:t>
            </a:r>
            <a:r>
              <a:rPr lang="en-US" altLang="zh-CN">
                <a:sym typeface="宋体" panose="02010600030101010101" pitchFamily="2" charset="-122"/>
              </a:rPr>
              <a:t>13, 317, 249811</a:t>
            </a:r>
            <a:r>
              <a:rPr lang="zh-CN" altLang="en-US">
                <a:sym typeface="宋体" panose="02010600030101010101" pitchFamily="2" charset="-122"/>
              </a:rPr>
              <a:t>取模，再用中国剩余定理合并。</a:t>
            </a:r>
            <a:endParaRPr lang="zh-CN" altLang="en-US">
              <a:sym typeface="宋体" panose="02010600030101010101" pitchFamily="2" charset="-122"/>
            </a:endParaRPr>
          </a:p>
          <a:p>
            <a:r>
              <a:rPr lang="zh-CN" altLang="en-US">
                <a:sym typeface="宋体" panose="02010600030101010101" pitchFamily="2" charset="-122"/>
              </a:rPr>
              <a:t>如何求</a:t>
            </a:r>
            <a:r>
              <a:rPr lang="en-US" altLang="zh-CN">
                <a:sym typeface="宋体" panose="02010600030101010101" pitchFamily="2" charset="-122"/>
              </a:rPr>
              <a:t>C(n, k)mod p</a:t>
            </a:r>
            <a:r>
              <a:rPr lang="zh-CN" altLang="en-US">
                <a:sym typeface="宋体" panose="02010600030101010101" pitchFamily="2" charset="-122"/>
              </a:rPr>
              <a:t>，其中</a:t>
            </a:r>
            <a:r>
              <a:rPr lang="en-US" altLang="zh-CN">
                <a:sym typeface="宋体" panose="02010600030101010101" pitchFamily="2" charset="-122"/>
              </a:rPr>
              <a:t>p</a:t>
            </a:r>
            <a:r>
              <a:rPr lang="zh-CN" altLang="en-US">
                <a:sym typeface="宋体" panose="02010600030101010101" pitchFamily="2" charset="-122"/>
              </a:rPr>
              <a:t>为较小的质数？</a:t>
            </a:r>
            <a:endParaRPr lang="zh-CN" altLang="en-US"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8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5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2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91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35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标题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p>
            <a:r>
              <a:rPr lang="zh-CN" altLang="en-US">
                <a:sym typeface="宋体" panose="02010600030101010101" pitchFamily="2" charset="-122"/>
              </a:rPr>
              <a:t>中国剩余定理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9950450" cy="3018790"/>
          </a:xfrm>
        </p:spPr>
        <p:txBody>
          <a:bodyPr lIns="91440" tIns="45720" rIns="91440" bIns="45720" anchor="t"/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en-US" altLang="zh-CN" sz="2400"/>
              <a:t>*</a:t>
            </a:r>
            <a:r>
              <a:rPr lang="en-US" altLang="zh-CN" sz="2400" u="sng"/>
              <a:t>Lucas</a:t>
            </a:r>
            <a:r>
              <a:rPr lang="zh-CN" altLang="en-US" sz="2400" u="sng"/>
              <a:t>定理：设</a:t>
            </a:r>
            <a:r>
              <a:rPr lang="en-US" altLang="zh-CN" sz="2400" u="sng"/>
              <a:t>p</a:t>
            </a:r>
            <a:r>
              <a:rPr lang="zh-CN" altLang="en-US" sz="2400" u="sng"/>
              <a:t>为质数，则</a:t>
            </a:r>
            <a:endParaRPr lang="zh-CN" altLang="en-US" sz="2400" u="sng"/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endParaRPr lang="zh-CN" altLang="en-US" sz="2400" u="sng"/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endParaRPr lang="zh-CN" altLang="en-US" sz="2400"/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/>
              <a:t>递归使用</a:t>
            </a:r>
            <a:r>
              <a:rPr lang="en-US" altLang="zh-CN" sz="2400"/>
              <a:t>Lucas</a:t>
            </a:r>
            <a:r>
              <a:rPr lang="zh-CN" altLang="en-US" sz="2400"/>
              <a:t>定理，把</a:t>
            </a:r>
            <a:r>
              <a:rPr lang="en-US" altLang="zh-CN" sz="2400"/>
              <a:t>C(n,k)</a:t>
            </a:r>
            <a:r>
              <a:rPr lang="zh-CN" altLang="en-US" sz="2400"/>
              <a:t>中的</a:t>
            </a:r>
            <a:r>
              <a:rPr lang="en-US" altLang="zh-CN" sz="2400"/>
              <a:t>n,k</a:t>
            </a:r>
            <a:r>
              <a:rPr lang="zh-CN" altLang="en-US" sz="2400"/>
              <a:t>缩小到</a:t>
            </a:r>
            <a:r>
              <a:rPr lang="en-US" altLang="zh-CN" sz="2400"/>
              <a:t>&lt;p</a:t>
            </a:r>
            <a:endParaRPr lang="en-US" altLang="zh-CN" sz="2400"/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/>
              <a:t>注意特判</a:t>
            </a:r>
            <a:r>
              <a:rPr lang="en-US" altLang="zh-CN" sz="2400"/>
              <a:t>n&lt;k</a:t>
            </a:r>
            <a:r>
              <a:rPr lang="zh-CN" altLang="en-US" sz="2400"/>
              <a:t>时</a:t>
            </a:r>
            <a:r>
              <a:rPr lang="en-US" altLang="zh-CN" sz="2400"/>
              <a:t>C(n,k)=0</a:t>
            </a:r>
            <a:endParaRPr lang="en-US" altLang="zh-CN" sz="2400"/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/>
              <a:t>使用</a:t>
            </a:r>
            <a:r>
              <a:rPr lang="en-US" altLang="zh-CN" sz="2400">
                <a:sym typeface="宋体" panose="02010600030101010101" pitchFamily="2" charset="-122"/>
              </a:rPr>
              <a:t>C(n,k)=n!/(k!(n-k)!)</a:t>
            </a:r>
            <a:endParaRPr lang="zh-CN" altLang="en-US" sz="2400">
              <a:sym typeface="宋体" panose="02010600030101010101" pitchFamily="2" charset="-122"/>
            </a:endParaRPr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>
                <a:sym typeface="宋体" panose="02010600030101010101" pitchFamily="2" charset="-122"/>
              </a:rPr>
              <a:t>预处理阶乘、逆元即可</a:t>
            </a:r>
            <a:endParaRPr lang="zh-CN" altLang="en-US" sz="2400">
              <a:sym typeface="宋体" panose="02010600030101010101" pitchFamily="2" charset="-122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65538" y="2249488"/>
          <a:ext cx="48625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905000" imgH="254000" progId="Equation.KSEE3">
                  <p:embed/>
                </p:oleObj>
              </mc:Choice>
              <mc:Fallback>
                <p:oleObj name="" r:id="rId1" imgW="1905000" imgH="2540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65538" y="2249488"/>
                        <a:ext cx="4862512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Rectangle 3"/>
          <p:cNvSpPr>
            <a:spLocks noGrp="1"/>
          </p:cNvSpPr>
          <p:nvPr>
            <p:ph sz="quarter" idx="1"/>
          </p:nvPr>
        </p:nvSpPr>
        <p:spPr>
          <a:xfrm>
            <a:off x="671195" y="968375"/>
            <a:ext cx="2136140" cy="1636395"/>
          </a:xfrm>
        </p:spPr>
        <p:txBody>
          <a:bodyPr vert="horz" wrap="square" lIns="91440" tIns="45720" rIns="91440" bIns="45720" anchor="t"/>
          <a:p>
            <a:pPr indent="0">
              <a:lnSpc>
                <a:spcPct val="120000"/>
              </a:lnSpc>
            </a:pPr>
            <a:r>
              <a:rPr altLang="zh-CN" dirty="0"/>
              <a:t>问题</a:t>
            </a:r>
            <a:endParaRPr altLang="zh-CN" dirty="0"/>
          </a:p>
          <a:p>
            <a:pPr indent="0">
              <a:lnSpc>
                <a:spcPct val="120000"/>
              </a:lnSpc>
            </a:pPr>
            <a:r>
              <a:rPr altLang="zh-CN" dirty="0"/>
              <a:t>求解同余方程组</a:t>
            </a:r>
            <a:endParaRPr altLang="zh-CN" dirty="0"/>
          </a:p>
        </p:txBody>
      </p:sp>
      <p:sp>
        <p:nvSpPr>
          <p:cNvPr id="35843" name="TextBox 6"/>
          <p:cNvSpPr txBox="1"/>
          <p:nvPr/>
        </p:nvSpPr>
        <p:spPr>
          <a:xfrm>
            <a:off x="653415" y="2604770"/>
            <a:ext cx="525081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其中m</a:t>
            </a:r>
            <a:r>
              <a:rPr lang="zh-CN" sz="24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,m</a:t>
            </a:r>
            <a:r>
              <a:rPr lang="zh-CN" sz="2400" baseline="-25000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</a:t>
            </a:r>
            <a:r>
              <a:rPr 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,m</a:t>
            </a:r>
            <a:r>
              <a:rPr lang="zh-CN" sz="2400" baseline="-25000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3</a:t>
            </a:r>
            <a:r>
              <a:rPr 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,…,</a:t>
            </a:r>
            <a:r>
              <a:rPr 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m</a:t>
            </a:r>
            <a:r>
              <a:rPr lang="zh-CN" sz="2400" baseline="-25000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k</a:t>
            </a:r>
            <a:r>
              <a:rPr 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不一定两两互质</a:t>
            </a:r>
            <a:endParaRPr 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求x的最小非负整数解</a:t>
            </a:r>
            <a:endParaRPr 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8465" y="855980"/>
            <a:ext cx="2204720" cy="17487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67" name="Rectangle 5"/>
          <p:cNvSpPr>
            <a:spLocks noGrp="1" noChangeArrowheads="1"/>
          </p:cNvSpPr>
          <p:nvPr>
            <p:ph type="title"/>
          </p:nvPr>
        </p:nvSpPr>
        <p:spPr>
          <a:xfrm>
            <a:off x="653415" y="-10160"/>
            <a:ext cx="4007485" cy="692150"/>
          </a:xfrm>
        </p:spPr>
        <p:txBody>
          <a:bodyPr vert="horz" anchor="b">
            <a:normAutofit fontScale="90000"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small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扩展中国剩余定理</a:t>
            </a:r>
            <a:endParaRPr kumimoji="0" lang="zh-CN" altLang="en-US" sz="4000" b="1" i="0" u="none" strike="noStrike" kern="1200" cap="small" spc="0" normalizeH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5776595" y="788670"/>
          <a:ext cx="6186170" cy="5281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2" imgW="6181725" imgH="5276850" progId="Paint.Picture">
                  <p:embed/>
                </p:oleObj>
              </mc:Choice>
              <mc:Fallback>
                <p:oleObj name="" r:id="rId2" imgW="6181725" imgH="5276850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76595" y="788670"/>
                        <a:ext cx="6186170" cy="5281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7" name="Rectangle 5"/>
          <p:cNvSpPr>
            <a:spLocks noGrp="1" noChangeArrowheads="1"/>
          </p:cNvSpPr>
          <p:nvPr>
            <p:ph type="title"/>
          </p:nvPr>
        </p:nvSpPr>
        <p:spPr>
          <a:xfrm>
            <a:off x="653415" y="-10160"/>
            <a:ext cx="4007485" cy="692150"/>
          </a:xfrm>
        </p:spPr>
        <p:txBody>
          <a:bodyPr vert="horz" anchor="b">
            <a:normAutofit fontScale="90000"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small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扩展中国剩余定理</a:t>
            </a:r>
            <a:endParaRPr kumimoji="0" lang="zh-CN" altLang="en-US" sz="4000" b="1" i="0" u="none" strike="noStrike" kern="1200" cap="small" spc="0" normalizeH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9" name="对象 8"/>
          <p:cNvGraphicFramePr/>
          <p:nvPr/>
        </p:nvGraphicFramePr>
        <p:xfrm>
          <a:off x="783590" y="788035"/>
          <a:ext cx="6186170" cy="5281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" imgW="6181725" imgH="5276850" progId="Paint.Picture">
                  <p:embed/>
                </p:oleObj>
              </mc:Choice>
              <mc:Fallback>
                <p:oleObj name="" r:id="rId1" imgW="6181725" imgH="5276850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3590" y="788035"/>
                        <a:ext cx="6186170" cy="5281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/>
          <p:nvPr/>
        </p:nvGraphicFramePr>
        <p:xfrm>
          <a:off x="7159625" y="234950"/>
          <a:ext cx="3654425" cy="6490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3362325" imgH="5972175" progId="Paint.Picture">
                  <p:embed/>
                </p:oleObj>
              </mc:Choice>
              <mc:Fallback>
                <p:oleObj name="" r:id="rId3" imgW="3362325" imgH="5972175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59625" y="234950"/>
                        <a:ext cx="3654425" cy="6490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144645" cy="827405"/>
          </a:xfrm>
        </p:spPr>
        <p:txBody>
          <a:bodyPr lIns="91440" tIns="45720" rIns="91440" bIns="45720" anchor="ctr"/>
          <a:p>
            <a:r>
              <a:rPr lang="zh-CN" altLang="en-US" b="1"/>
              <a:t>欧拉函数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92530"/>
            <a:ext cx="10345420" cy="871220"/>
          </a:xfrm>
        </p:spPr>
        <p:txBody>
          <a:bodyPr lIns="91440" tIns="45720" rIns="91440" bIns="45720" anchor="t"/>
          <a:p>
            <a:r>
              <a:rPr sz="2400"/>
              <a:t>在数论，对正整数n，欧拉函数是小于或等于n的正整数中与n互质的数的数目（φ(1)=1）。</a:t>
            </a:r>
            <a:endParaRPr sz="2400"/>
          </a:p>
        </p:txBody>
      </p:sp>
      <p:pic>
        <p:nvPicPr>
          <p:cNvPr id="6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0570" y="2310130"/>
            <a:ext cx="3053080" cy="9220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838200" y="2310130"/>
            <a:ext cx="136652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l"/>
            <a:r>
              <a:rPr sz="2400">
                <a:latin typeface="华文中宋" charset="0"/>
                <a:ea typeface="华文中宋" charset="0"/>
                <a:cs typeface="+mn-cs"/>
                <a:sym typeface="+mn-ea"/>
              </a:rPr>
              <a:t>函数式</a:t>
            </a:r>
            <a:endParaRPr sz="2400">
              <a:latin typeface="华文中宋" charset="0"/>
              <a:ea typeface="华文中宋" charset="0"/>
              <a:cs typeface="+mn-cs"/>
              <a:sym typeface="+mn-ea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838200" y="3807460"/>
            <a:ext cx="508000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algn="l"/>
            <a:r>
              <a:rPr sz="2400">
                <a:latin typeface="华文中宋" charset="0"/>
                <a:ea typeface="华文中宋" charset="0"/>
                <a:cs typeface="+mn-cs"/>
                <a:sym typeface="+mn-ea"/>
              </a:rPr>
              <a:t>其中 p</a:t>
            </a:r>
            <a:r>
              <a:rPr sz="2400" baseline="-25000">
                <a:latin typeface="华文中宋" charset="0"/>
                <a:ea typeface="华文中宋" charset="0"/>
                <a:cs typeface="+mn-cs"/>
                <a:sym typeface="+mn-ea"/>
              </a:rPr>
              <a:t>i</a:t>
            </a:r>
            <a:r>
              <a:rPr sz="2400">
                <a:latin typeface="华文中宋" charset="0"/>
                <a:ea typeface="华文中宋" charset="0"/>
                <a:cs typeface="+mn-cs"/>
                <a:sym typeface="+mn-ea"/>
              </a:rPr>
              <a:t>为x的质因数(x&gt;0)φ(x)为 1→x与x互质数的个数</a:t>
            </a:r>
            <a:endParaRPr sz="2400">
              <a:latin typeface="华文中宋" charset="0"/>
              <a:ea typeface="华文中宋" charset="0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144645" cy="827405"/>
          </a:xfrm>
        </p:spPr>
        <p:txBody>
          <a:bodyPr lIns="91440" tIns="45720" rIns="91440" bIns="45720" anchor="ctr"/>
          <a:p>
            <a:r>
              <a:rPr lang="zh-CN" altLang="en-US" b="1"/>
              <a:t>欧拉函数性质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2085"/>
            <a:ext cx="11250930" cy="4745990"/>
          </a:xfrm>
        </p:spPr>
        <p:txBody>
          <a:bodyPr lIns="91440" tIns="45720" rIns="91440" bIns="45720" anchor="t"/>
          <a:p>
            <a:pPr indent="0"/>
            <a:r>
              <a:rPr sz="2400"/>
              <a:t>1. 对于任意一个质数p ,φ(n)=n−1</a:t>
            </a:r>
            <a:endParaRPr sz="2400"/>
          </a:p>
          <a:p>
            <a:pPr indent="0"/>
            <a:r>
              <a:rPr sz="2400"/>
              <a:t>2. 当 gcd(n,m)=1时,φ(nm)=φ(n)φ(m)</a:t>
            </a:r>
            <a:endParaRPr sz="2400"/>
          </a:p>
          <a:p>
            <a:pPr indent="0"/>
            <a:r>
              <a:rPr sz="2400"/>
              <a:t>3. 若 n=p</a:t>
            </a:r>
            <a:r>
              <a:rPr sz="2400" baseline="30000"/>
              <a:t>k</a:t>
            </a:r>
            <a:r>
              <a:rPr sz="2400"/>
              <a:t> 其中p为质数,则φ(n)=p</a:t>
            </a:r>
            <a:r>
              <a:rPr sz="2400" baseline="30000"/>
              <a:t>k</a:t>
            </a:r>
            <a:r>
              <a:rPr sz="2400"/>
              <a:t>−p</a:t>
            </a:r>
            <a:r>
              <a:rPr sz="2400" baseline="30000"/>
              <a:t>k−1</a:t>
            </a:r>
            <a:r>
              <a:rPr sz="2400"/>
              <a:t>=(p−1)p</a:t>
            </a:r>
            <a:r>
              <a:rPr sz="2400" baseline="30000"/>
              <a:t>k−1</a:t>
            </a:r>
            <a:endParaRPr sz="2400"/>
          </a:p>
          <a:p>
            <a:pPr indent="0"/>
            <a:r>
              <a:rPr sz="2400"/>
              <a:t>4. 其中</a:t>
            </a:r>
            <a:r>
              <a:rPr lang="en-US" sz="2400"/>
              <a:t>                </a:t>
            </a:r>
            <a:r>
              <a:rPr sz="2400"/>
              <a:t>为n所分解的质因数(k</a:t>
            </a:r>
            <a:r>
              <a:rPr sz="2400" baseline="-25000"/>
              <a:t>m</a:t>
            </a:r>
            <a:r>
              <a:rPr sz="2400"/>
              <a:t>为每个质因数的个数)，则</a:t>
            </a:r>
            <a:endParaRPr sz="2400"/>
          </a:p>
          <a:p>
            <a:pPr indent="0"/>
            <a:endParaRPr sz="2400"/>
          </a:p>
          <a:p>
            <a:pPr indent="0"/>
            <a:endParaRPr sz="2400"/>
          </a:p>
          <a:p>
            <a:pPr indent="0"/>
            <a:r>
              <a:rPr sz="2400"/>
              <a:t>5. 所有小于n与n互质个数的和sum=n*φ(n)/2</a:t>
            </a:r>
            <a:endParaRPr sz="2400"/>
          </a:p>
          <a:p>
            <a:pPr indent="0"/>
            <a:r>
              <a:rPr sz="2400"/>
              <a:t>6. </a:t>
            </a:r>
            <a:endParaRPr sz="2400"/>
          </a:p>
          <a:p>
            <a:pPr indent="0"/>
            <a:endParaRPr sz="2400"/>
          </a:p>
          <a:p>
            <a:pPr indent="0"/>
            <a:endParaRPr sz="2400"/>
          </a:p>
          <a:p>
            <a:pPr indent="0"/>
            <a:r>
              <a:rPr sz="2400"/>
              <a:t>7.              (d|n)指n是d的倍数</a:t>
            </a:r>
            <a:endParaRPr sz="2400"/>
          </a:p>
        </p:txBody>
      </p:sp>
      <p:pic>
        <p:nvPicPr>
          <p:cNvPr id="4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9940" y="3203575"/>
            <a:ext cx="2257425" cy="6851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770" y="5729605"/>
            <a:ext cx="1916430" cy="4584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440" y="2747645"/>
            <a:ext cx="2353310" cy="3378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6985" y="4477385"/>
            <a:ext cx="4652010" cy="1252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144645" cy="827405"/>
          </a:xfrm>
        </p:spPr>
        <p:txBody>
          <a:bodyPr lIns="91440" tIns="45720" rIns="91440" bIns="45720" anchor="ctr"/>
          <a:p>
            <a:r>
              <a:rPr lang="zh-CN" altLang="en-US" b="1"/>
              <a:t>欧拉函数</a:t>
            </a:r>
            <a:endParaRPr lang="zh-CN" altLang="en-US" b="1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2975" y="1450340"/>
            <a:ext cx="6445885" cy="37452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p>
            <a:r>
              <a:rPr lang="zh-CN" altLang="en-US">
                <a:sym typeface="宋体" panose="02010600030101010101" pitchFamily="2" charset="-122"/>
              </a:rPr>
              <a:t>质数和合数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8690" y="1691005"/>
            <a:ext cx="9909175" cy="3187065"/>
          </a:xfrm>
        </p:spPr>
        <p:txBody>
          <a:bodyPr lIns="91440" tIns="45720" rIns="91440" bIns="45720" anchor="t"/>
          <a:p>
            <a:r>
              <a:rPr lang="zh-CN" altLang="en-US"/>
              <a:t>例题：</a:t>
            </a:r>
            <a:r>
              <a:rPr lang="en-US" altLang="zh-CN"/>
              <a:t>[CF 776B]Sherlock and his girlfriend</a:t>
            </a:r>
            <a:endParaRPr lang="en-US" altLang="zh-CN"/>
          </a:p>
          <a:p>
            <a:r>
              <a:rPr lang="en-US" altLang="zh-CN"/>
              <a:t>n</a:t>
            </a:r>
            <a:r>
              <a:rPr lang="zh-CN" altLang="en-US"/>
              <a:t>个点，标号</a:t>
            </a:r>
            <a:r>
              <a:rPr lang="en-US" altLang="zh-CN"/>
              <a:t>2..n+1</a:t>
            </a:r>
            <a:r>
              <a:rPr lang="zh-CN" altLang="en-US"/>
              <a:t>，</a:t>
            </a:r>
            <a:endParaRPr lang="zh-CN" altLang="en-US"/>
          </a:p>
          <a:p>
            <a:r>
              <a:rPr lang="zh-CN" altLang="en-US"/>
              <a:t>给这些点染色，要求若</a:t>
            </a:r>
            <a:r>
              <a:rPr lang="en-US" altLang="zh-CN"/>
              <a:t>a</a:t>
            </a:r>
            <a:r>
              <a:rPr lang="zh-CN" altLang="en-US"/>
              <a:t>是</a:t>
            </a:r>
            <a:r>
              <a:rPr lang="en-US" altLang="zh-CN"/>
              <a:t>b</a:t>
            </a:r>
            <a:r>
              <a:rPr lang="zh-CN" altLang="en-US"/>
              <a:t>的质因子，则</a:t>
            </a:r>
            <a:r>
              <a:rPr lang="en-US" altLang="zh-CN"/>
              <a:t>a</a:t>
            </a:r>
            <a:r>
              <a:rPr lang="zh-CN" altLang="en-US"/>
              <a:t>和</a:t>
            </a:r>
            <a:r>
              <a:rPr lang="en-US" altLang="zh-CN"/>
              <a:t>b</a:t>
            </a:r>
            <a:r>
              <a:rPr lang="zh-CN" altLang="en-US"/>
              <a:t>的颜色不同。</a:t>
            </a:r>
            <a:endParaRPr lang="zh-CN" altLang="en-US"/>
          </a:p>
          <a:p>
            <a:r>
              <a:rPr lang="zh-CN" altLang="en-US"/>
              <a:t>求一种颜色数最少的方案</a:t>
            </a:r>
            <a:endParaRPr lang="zh-CN" altLang="en-US"/>
          </a:p>
          <a:p>
            <a:r>
              <a:rPr lang="en-US" altLang="zh-CN"/>
              <a:t>n≤1000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分析：注意到这是二分图，一边是质数，一边是合数。</a:t>
            </a:r>
            <a:endParaRPr lang="zh-CN" altLang="en-US"/>
          </a:p>
          <a:p>
            <a:r>
              <a:rPr lang="zh-CN" altLang="en-US"/>
              <a:t>把质数都染成</a:t>
            </a:r>
            <a:r>
              <a:rPr lang="en-US" altLang="zh-CN"/>
              <a:t>1</a:t>
            </a:r>
            <a:r>
              <a:rPr lang="zh-CN" altLang="en-US"/>
              <a:t>，合数都染成</a:t>
            </a:r>
            <a:r>
              <a:rPr lang="en-US" altLang="zh-CN"/>
              <a:t>2</a:t>
            </a:r>
            <a:r>
              <a:rPr lang="zh-CN" altLang="en-US"/>
              <a:t>即可。</a:t>
            </a:r>
            <a:endParaRPr lang="zh-CN" altLang="en-US"/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99325" y="4878070"/>
          <a:ext cx="904240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935990" imgH="613410" progId="Package">
                  <p:embed/>
                </p:oleObj>
              </mc:Choice>
              <mc:Fallback>
                <p:oleObj name="" r:id="rId1" imgW="935990" imgH="613410" progId="Package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299325" y="4878070"/>
                        <a:ext cx="904240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标题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p>
            <a:r>
              <a:rPr lang="zh-CN" altLang="en-US"/>
              <a:t>欧拉函数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71625"/>
            <a:ext cx="10277475" cy="5010150"/>
          </a:xfrm>
        </p:spPr>
        <p:txBody>
          <a:bodyPr lIns="91440" tIns="45720" rIns="91440" bIns="45720" anchor="t"/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/>
              <a:t>证明：令</a:t>
            </a:r>
            <a:r>
              <a:rPr lang="en-US" altLang="zh-CN" sz="2400"/>
              <a:t>S(n)</a:t>
            </a:r>
            <a:r>
              <a:rPr lang="zh-CN" altLang="en-US" sz="2400"/>
              <a:t>为</a:t>
            </a:r>
            <a:r>
              <a:rPr lang="en-US" altLang="zh-CN" sz="2400"/>
              <a:t>[1,n]</a:t>
            </a:r>
            <a:r>
              <a:rPr lang="zh-CN" altLang="en-US" sz="2400"/>
              <a:t>中与</a:t>
            </a:r>
            <a:r>
              <a:rPr lang="en-US" altLang="zh-CN" sz="2400"/>
              <a:t>n</a:t>
            </a:r>
            <a:r>
              <a:rPr lang="zh-CN" altLang="en-US" sz="3200"/>
              <a:t>互质的数的集合</a:t>
            </a:r>
            <a:r>
              <a:rPr lang="zh-CN" altLang="en-US" sz="2400"/>
              <a:t>。</a:t>
            </a:r>
            <a:endParaRPr lang="zh-CN" altLang="en-US" sz="2400"/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/>
              <a:t>分别任取</a:t>
            </a:r>
            <a:r>
              <a:rPr lang="en-US" altLang="zh-CN" sz="2400"/>
              <a:t>S(a), S(b)</a:t>
            </a:r>
            <a:r>
              <a:rPr lang="zh-CN" altLang="en-US" sz="2400"/>
              <a:t>中的元素</a:t>
            </a:r>
            <a:r>
              <a:rPr lang="en-US" altLang="zh-CN" sz="2400"/>
              <a:t>a</a:t>
            </a:r>
            <a:r>
              <a:rPr lang="en-US" altLang="zh-CN" sz="2400" baseline="-25000"/>
              <a:t>0</a:t>
            </a:r>
            <a:r>
              <a:rPr lang="en-US" altLang="zh-CN" sz="2400"/>
              <a:t>, b</a:t>
            </a:r>
            <a:r>
              <a:rPr lang="en-US" altLang="zh-CN" sz="2400" baseline="-25000"/>
              <a:t>0</a:t>
            </a:r>
            <a:r>
              <a:rPr lang="zh-CN" altLang="en-US" sz="2400"/>
              <a:t>；</a:t>
            </a:r>
            <a:endParaRPr lang="zh-CN" altLang="en-US" sz="2400"/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/>
              <a:t>考虑线性同余方程组</a:t>
            </a:r>
            <a:r>
              <a:rPr lang="en-US" altLang="zh-CN" sz="2400"/>
              <a:t>{x≡</a:t>
            </a:r>
            <a:r>
              <a:rPr lang="en-US" altLang="zh-CN" sz="2400">
                <a:sym typeface="宋体" panose="02010600030101010101" pitchFamily="2" charset="-122"/>
              </a:rPr>
              <a:t>a</a:t>
            </a:r>
            <a:r>
              <a:rPr lang="en-US" altLang="zh-CN" sz="2400" baseline="-25000">
                <a:sym typeface="宋体" panose="02010600030101010101" pitchFamily="2" charset="-122"/>
              </a:rPr>
              <a:t>0 </a:t>
            </a:r>
            <a:r>
              <a:rPr lang="en-US" altLang="zh-CN" sz="2400">
                <a:sym typeface="宋体" panose="02010600030101010101" pitchFamily="2" charset="-122"/>
              </a:rPr>
              <a:t>(mod a), x≡b</a:t>
            </a:r>
            <a:r>
              <a:rPr lang="en-US" altLang="zh-CN" sz="2400" baseline="-25000">
                <a:sym typeface="宋体" panose="02010600030101010101" pitchFamily="2" charset="-122"/>
              </a:rPr>
              <a:t>0 </a:t>
            </a:r>
            <a:r>
              <a:rPr lang="en-US" altLang="zh-CN" sz="2400">
                <a:sym typeface="宋体" panose="02010600030101010101" pitchFamily="2" charset="-122"/>
              </a:rPr>
              <a:t>(mod b)</a:t>
            </a:r>
            <a:r>
              <a:rPr lang="en-US" altLang="zh-CN" sz="2400"/>
              <a:t>}</a:t>
            </a:r>
            <a:endParaRPr lang="en-US" altLang="zh-CN" sz="2400"/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/>
              <a:t>由中国剩余定理，有唯一解</a:t>
            </a:r>
            <a:r>
              <a:rPr lang="en-US" altLang="zh-CN" sz="2400"/>
              <a:t>x</a:t>
            </a:r>
            <a:r>
              <a:rPr lang="en-US" altLang="zh-CN" sz="2400">
                <a:sym typeface="宋体" panose="02010600030101010101" pitchFamily="2" charset="-122"/>
              </a:rPr>
              <a:t>≡c</a:t>
            </a:r>
            <a:r>
              <a:rPr lang="en-US" altLang="zh-CN" sz="2400" baseline="-25000">
                <a:sym typeface="宋体" panose="02010600030101010101" pitchFamily="2" charset="-122"/>
              </a:rPr>
              <a:t>0</a:t>
            </a:r>
            <a:r>
              <a:rPr lang="en-US" altLang="zh-CN" sz="2400">
                <a:sym typeface="宋体" panose="02010600030101010101" pitchFamily="2" charset="-122"/>
              </a:rPr>
              <a:t> (mod ab)</a:t>
            </a:r>
            <a:endParaRPr lang="en-US" altLang="zh-CN" sz="2400">
              <a:sym typeface="宋体" panose="02010600030101010101" pitchFamily="2" charset="-122"/>
            </a:endParaRPr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en-US" altLang="zh-CN" sz="2400"/>
              <a:t>(c</a:t>
            </a:r>
            <a:r>
              <a:rPr lang="en-US" altLang="zh-CN" sz="2400" baseline="-25000">
                <a:sym typeface="宋体" panose="02010600030101010101" pitchFamily="2" charset="-122"/>
              </a:rPr>
              <a:t>0</a:t>
            </a:r>
            <a:r>
              <a:rPr lang="en-US" altLang="zh-CN" sz="2400">
                <a:sym typeface="宋体" panose="02010600030101010101" pitchFamily="2" charset="-122"/>
              </a:rPr>
              <a:t>,</a:t>
            </a:r>
            <a:r>
              <a:rPr lang="en-US" altLang="zh-CN" sz="2400" baseline="-25000">
                <a:sym typeface="宋体" panose="02010600030101010101" pitchFamily="2" charset="-122"/>
              </a:rPr>
              <a:t> </a:t>
            </a:r>
            <a:r>
              <a:rPr lang="en-US" altLang="zh-CN" sz="2400">
                <a:sym typeface="宋体" panose="02010600030101010101" pitchFamily="2" charset="-122"/>
              </a:rPr>
              <a:t>a)=(c</a:t>
            </a:r>
            <a:r>
              <a:rPr lang="en-US" altLang="zh-CN" sz="2400" baseline="-25000">
                <a:sym typeface="宋体" panose="02010600030101010101" pitchFamily="2" charset="-122"/>
              </a:rPr>
              <a:t>0 </a:t>
            </a:r>
            <a:r>
              <a:rPr lang="en-US" altLang="zh-CN" sz="2400">
                <a:sym typeface="宋体" panose="02010600030101010101" pitchFamily="2" charset="-122"/>
              </a:rPr>
              <a:t>mod a, a)=(a</a:t>
            </a:r>
            <a:r>
              <a:rPr lang="en-US" altLang="zh-CN" sz="2400" baseline="-25000">
                <a:sym typeface="宋体" panose="02010600030101010101" pitchFamily="2" charset="-122"/>
              </a:rPr>
              <a:t>0</a:t>
            </a:r>
            <a:r>
              <a:rPr lang="en-US" altLang="zh-CN" sz="2400">
                <a:sym typeface="宋体" panose="02010600030101010101" pitchFamily="2" charset="-122"/>
              </a:rPr>
              <a:t>, a)=1; </a:t>
            </a:r>
            <a:r>
              <a:rPr lang="zh-CN" altLang="en-US" sz="2400">
                <a:sym typeface="宋体" panose="02010600030101010101" pitchFamily="2" charset="-122"/>
              </a:rPr>
              <a:t>同理</a:t>
            </a:r>
            <a:r>
              <a:rPr lang="en-US" altLang="zh-CN" sz="2400">
                <a:sym typeface="宋体" panose="02010600030101010101" pitchFamily="2" charset="-122"/>
              </a:rPr>
              <a:t>(c</a:t>
            </a:r>
            <a:r>
              <a:rPr lang="en-US" altLang="zh-CN" sz="2400" baseline="-25000">
                <a:sym typeface="宋体" panose="02010600030101010101" pitchFamily="2" charset="-122"/>
              </a:rPr>
              <a:t>0</a:t>
            </a:r>
            <a:r>
              <a:rPr lang="en-US" altLang="zh-CN" sz="2400">
                <a:sym typeface="宋体" panose="02010600030101010101" pitchFamily="2" charset="-122"/>
              </a:rPr>
              <a:t>, b)=1</a:t>
            </a:r>
            <a:endParaRPr lang="en-US" altLang="zh-CN" sz="2400">
              <a:sym typeface="宋体" panose="02010600030101010101" pitchFamily="2" charset="-122"/>
            </a:endParaRPr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>
                <a:sym typeface="宋体" panose="02010600030101010101" pitchFamily="2" charset="-122"/>
              </a:rPr>
              <a:t>因此</a:t>
            </a:r>
            <a:r>
              <a:rPr lang="en-US" altLang="zh-CN" sz="2400">
                <a:sym typeface="宋体" panose="02010600030101010101" pitchFamily="2" charset="-122"/>
              </a:rPr>
              <a:t>(c</a:t>
            </a:r>
            <a:r>
              <a:rPr lang="en-US" altLang="zh-CN" sz="2400" baseline="-25000">
                <a:sym typeface="宋体" panose="02010600030101010101" pitchFamily="2" charset="-122"/>
              </a:rPr>
              <a:t>0</a:t>
            </a:r>
            <a:r>
              <a:rPr lang="en-US" altLang="zh-CN" sz="2400">
                <a:sym typeface="宋体" panose="02010600030101010101" pitchFamily="2" charset="-122"/>
              </a:rPr>
              <a:t>, ab)=1</a:t>
            </a:r>
            <a:r>
              <a:rPr lang="zh-CN" altLang="en-US" sz="2400">
                <a:sym typeface="宋体" panose="02010600030101010101" pitchFamily="2" charset="-122"/>
              </a:rPr>
              <a:t>，</a:t>
            </a:r>
            <a:r>
              <a:rPr lang="en-US" altLang="zh-CN" sz="2400">
                <a:sym typeface="宋体" panose="02010600030101010101" pitchFamily="2" charset="-122"/>
              </a:rPr>
              <a:t>c</a:t>
            </a:r>
            <a:r>
              <a:rPr lang="en-US" altLang="zh-CN" sz="2400" baseline="-25000">
                <a:sym typeface="宋体" panose="02010600030101010101" pitchFamily="2" charset="-122"/>
              </a:rPr>
              <a:t>0</a:t>
            </a:r>
            <a:r>
              <a:rPr lang="en-US" altLang="zh-CN" sz="2400">
                <a:sym typeface="宋体" panose="02010600030101010101" pitchFamily="2" charset="-122"/>
              </a:rPr>
              <a:t>∈S(ab)</a:t>
            </a:r>
            <a:endParaRPr lang="en-US" altLang="zh-CN" sz="2400">
              <a:sym typeface="宋体" panose="02010600030101010101" pitchFamily="2" charset="-122"/>
            </a:endParaRPr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>
                <a:sym typeface="宋体" panose="02010600030101010101" pitchFamily="2" charset="-122"/>
              </a:rPr>
              <a:t>反过来，任取</a:t>
            </a:r>
            <a:r>
              <a:rPr lang="en-US" altLang="zh-CN" sz="2400">
                <a:sym typeface="宋体" panose="02010600030101010101" pitchFamily="2" charset="-122"/>
              </a:rPr>
              <a:t>S(ab)</a:t>
            </a:r>
            <a:r>
              <a:rPr lang="zh-CN" altLang="en-US" sz="2400">
                <a:sym typeface="宋体" panose="02010600030101010101" pitchFamily="2" charset="-122"/>
              </a:rPr>
              <a:t>中的元素</a:t>
            </a:r>
            <a:r>
              <a:rPr lang="en-US" altLang="zh-CN" sz="2400">
                <a:sym typeface="宋体" panose="02010600030101010101" pitchFamily="2" charset="-122"/>
              </a:rPr>
              <a:t>c</a:t>
            </a:r>
            <a:r>
              <a:rPr lang="en-US" altLang="zh-CN" sz="2400" baseline="-25000">
                <a:sym typeface="宋体" panose="02010600030101010101" pitchFamily="2" charset="-122"/>
              </a:rPr>
              <a:t>0</a:t>
            </a:r>
            <a:r>
              <a:rPr lang="zh-CN" altLang="en-US" sz="2400">
                <a:sym typeface="宋体" panose="02010600030101010101" pitchFamily="2" charset="-122"/>
              </a:rPr>
              <a:t>，那么令</a:t>
            </a:r>
            <a:r>
              <a:rPr lang="en-US" altLang="zh-CN" sz="2400">
                <a:sym typeface="宋体" panose="02010600030101010101" pitchFamily="2" charset="-122"/>
              </a:rPr>
              <a:t>a</a:t>
            </a:r>
            <a:r>
              <a:rPr lang="en-US" altLang="zh-CN" sz="2400" baseline="-25000">
                <a:sym typeface="宋体" panose="02010600030101010101" pitchFamily="2" charset="-122"/>
              </a:rPr>
              <a:t>0</a:t>
            </a:r>
            <a:r>
              <a:rPr lang="en-US" altLang="zh-CN" sz="2400">
                <a:sym typeface="宋体" panose="02010600030101010101" pitchFamily="2" charset="-122"/>
              </a:rPr>
              <a:t>=c</a:t>
            </a:r>
            <a:r>
              <a:rPr lang="en-US" altLang="zh-CN" sz="2400" baseline="-25000">
                <a:sym typeface="宋体" panose="02010600030101010101" pitchFamily="2" charset="-122"/>
              </a:rPr>
              <a:t>0 </a:t>
            </a:r>
            <a:r>
              <a:rPr lang="en-US" altLang="zh-CN" sz="2400">
                <a:sym typeface="宋体" panose="02010600030101010101" pitchFamily="2" charset="-122"/>
              </a:rPr>
              <a:t>mod a, b</a:t>
            </a:r>
            <a:r>
              <a:rPr lang="en-US" altLang="zh-CN" sz="2400" baseline="-25000">
                <a:sym typeface="宋体" panose="02010600030101010101" pitchFamily="2" charset="-122"/>
              </a:rPr>
              <a:t>0</a:t>
            </a:r>
            <a:r>
              <a:rPr lang="en-US" altLang="zh-CN" sz="2400">
                <a:sym typeface="宋体" panose="02010600030101010101" pitchFamily="2" charset="-122"/>
              </a:rPr>
              <a:t>=c</a:t>
            </a:r>
            <a:r>
              <a:rPr lang="en-US" altLang="zh-CN" sz="2400" baseline="-25000">
                <a:sym typeface="宋体" panose="02010600030101010101" pitchFamily="2" charset="-122"/>
              </a:rPr>
              <a:t>0 </a:t>
            </a:r>
            <a:r>
              <a:rPr lang="en-US" altLang="zh-CN" sz="2400">
                <a:sym typeface="宋体" panose="02010600030101010101" pitchFamily="2" charset="-122"/>
              </a:rPr>
              <a:t>mod b, </a:t>
            </a:r>
            <a:r>
              <a:rPr lang="zh-CN" altLang="en-US" sz="2400">
                <a:sym typeface="宋体" panose="02010600030101010101" pitchFamily="2" charset="-122"/>
              </a:rPr>
              <a:t>有</a:t>
            </a:r>
            <a:r>
              <a:rPr lang="en-US" altLang="zh-CN" sz="2400">
                <a:sym typeface="宋体" panose="02010600030101010101" pitchFamily="2" charset="-122"/>
              </a:rPr>
              <a:t> a</a:t>
            </a:r>
            <a:r>
              <a:rPr lang="en-US" altLang="zh-CN" sz="2400" baseline="-25000">
                <a:sym typeface="宋体" panose="02010600030101010101" pitchFamily="2" charset="-122"/>
              </a:rPr>
              <a:t>0</a:t>
            </a:r>
            <a:r>
              <a:rPr lang="en-US" altLang="zh-CN" sz="2400">
                <a:sym typeface="宋体" panose="02010600030101010101" pitchFamily="2" charset="-122"/>
              </a:rPr>
              <a:t>∈S(a), b</a:t>
            </a:r>
            <a:r>
              <a:rPr lang="en-US" altLang="zh-CN" sz="2400" baseline="-25000">
                <a:sym typeface="宋体" panose="02010600030101010101" pitchFamily="2" charset="-122"/>
              </a:rPr>
              <a:t>0</a:t>
            </a:r>
            <a:r>
              <a:rPr lang="en-US" altLang="zh-CN" sz="2400">
                <a:sym typeface="宋体" panose="02010600030101010101" pitchFamily="2" charset="-122"/>
              </a:rPr>
              <a:t>∈S(b)</a:t>
            </a:r>
            <a:endParaRPr lang="en-US" altLang="zh-CN" sz="2400">
              <a:sym typeface="宋体" panose="02010600030101010101" pitchFamily="2" charset="-122"/>
            </a:endParaRPr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>
                <a:sym typeface="宋体" panose="02010600030101010101" pitchFamily="2" charset="-122"/>
              </a:rPr>
              <a:t>以上是</a:t>
            </a:r>
            <a:r>
              <a:rPr lang="en-US" altLang="zh-CN" sz="2400">
                <a:sym typeface="宋体" panose="02010600030101010101" pitchFamily="2" charset="-122"/>
              </a:rPr>
              <a:t>S(a)</a:t>
            </a:r>
            <a:r>
              <a:rPr lang="zh-CN" altLang="en-US" sz="2400">
                <a:sym typeface="宋体" panose="02010600030101010101" pitchFamily="2" charset="-122"/>
              </a:rPr>
              <a:t>×</a:t>
            </a:r>
            <a:r>
              <a:rPr lang="en-US" altLang="zh-CN" sz="2400">
                <a:sym typeface="宋体" panose="02010600030101010101" pitchFamily="2" charset="-122"/>
              </a:rPr>
              <a:t>S(b)</a:t>
            </a:r>
            <a:r>
              <a:rPr lang="zh-CN" altLang="en-US" sz="2400">
                <a:sym typeface="宋体" panose="02010600030101010101" pitchFamily="2" charset="-122"/>
              </a:rPr>
              <a:t>到</a:t>
            </a:r>
            <a:r>
              <a:rPr lang="en-US" altLang="zh-CN" sz="2400">
                <a:sym typeface="宋体" panose="02010600030101010101" pitchFamily="2" charset="-122"/>
              </a:rPr>
              <a:t>S(ab)</a:t>
            </a:r>
            <a:r>
              <a:rPr lang="zh-CN" altLang="en-US" sz="2400">
                <a:sym typeface="宋体" panose="02010600030101010101" pitchFamily="2" charset="-122"/>
              </a:rPr>
              <a:t>的一个双射</a:t>
            </a:r>
            <a:endParaRPr lang="zh-CN" altLang="en-US" sz="2400">
              <a:sym typeface="宋体" panose="02010600030101010101" pitchFamily="2" charset="-122"/>
            </a:endParaRPr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>
                <a:sym typeface="宋体" panose="02010600030101010101" pitchFamily="2" charset="-122"/>
              </a:rPr>
              <a:t>因此</a:t>
            </a:r>
            <a:r>
              <a:rPr lang="en-US" altLang="zh-CN" sz="2400">
                <a:sym typeface="宋体" panose="02010600030101010101" pitchFamily="2" charset="-122"/>
              </a:rPr>
              <a:t>|S(ab)|=|S(a)||S(b)|</a:t>
            </a:r>
            <a:r>
              <a:rPr lang="zh-CN" altLang="en-US" sz="2400">
                <a:sym typeface="宋体" panose="02010600030101010101" pitchFamily="2" charset="-122"/>
              </a:rPr>
              <a:t>，即ϕ</a:t>
            </a:r>
            <a:r>
              <a:rPr lang="en-US" altLang="zh-CN" sz="2400">
                <a:sym typeface="宋体" panose="02010600030101010101" pitchFamily="2" charset="-122"/>
              </a:rPr>
              <a:t>(ab)=</a:t>
            </a:r>
            <a:r>
              <a:rPr lang="zh-CN" altLang="en-US" sz="2400">
                <a:sym typeface="宋体" panose="02010600030101010101" pitchFamily="2" charset="-122"/>
              </a:rPr>
              <a:t>ϕ</a:t>
            </a:r>
            <a:r>
              <a:rPr lang="en-US" altLang="zh-CN" sz="2400">
                <a:sym typeface="宋体" panose="02010600030101010101" pitchFamily="2" charset="-122"/>
              </a:rPr>
              <a:t>(a)</a:t>
            </a:r>
            <a:r>
              <a:rPr lang="zh-CN" altLang="en-US" sz="2400">
                <a:sym typeface="宋体" panose="02010600030101010101" pitchFamily="2" charset="-122"/>
              </a:rPr>
              <a:t>ϕ</a:t>
            </a:r>
            <a:r>
              <a:rPr lang="en-US" altLang="zh-CN" sz="2400">
                <a:sym typeface="宋体" panose="02010600030101010101" pitchFamily="2" charset="-122"/>
              </a:rPr>
              <a:t>(b)</a:t>
            </a:r>
            <a:endParaRPr lang="en-US" altLang="zh-CN" sz="2400"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6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2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90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16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61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83" end="2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49" end="2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73" end="3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标题 1"/>
          <p:cNvSpPr>
            <a:spLocks noGrp="1"/>
          </p:cNvSpPr>
          <p:nvPr>
            <p:ph type="title"/>
          </p:nvPr>
        </p:nvSpPr>
        <p:spPr>
          <a:xfrm>
            <a:off x="838200" y="575310"/>
            <a:ext cx="3736975" cy="971550"/>
          </a:xfrm>
        </p:spPr>
        <p:txBody>
          <a:bodyPr lIns="91440" tIns="45720" rIns="91440" bIns="45720" anchor="ctr"/>
          <a:p>
            <a:r>
              <a:rPr lang="zh-CN" altLang="en-US" b="1"/>
              <a:t>欧拉函数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 u="sng"/>
              <a:t>若</a:t>
            </a:r>
            <a:r>
              <a:rPr lang="en-US" altLang="zh-CN" sz="2400" u="sng"/>
              <a:t>n=</a:t>
            </a:r>
            <a:r>
              <a:rPr lang="en-US" altLang="zh-CN" sz="2400" u="sng">
                <a:sym typeface="宋体" panose="02010600030101010101" pitchFamily="2" charset="-122"/>
              </a:rPr>
              <a:t>p</a:t>
            </a:r>
            <a:r>
              <a:rPr lang="en-US" altLang="zh-CN" sz="2400" u="sng" baseline="30000">
                <a:sym typeface="宋体" panose="02010600030101010101" pitchFamily="2" charset="-122"/>
              </a:rPr>
              <a:t>k</a:t>
            </a:r>
            <a:r>
              <a:rPr lang="zh-CN" altLang="en-US" sz="2400" u="sng">
                <a:sym typeface="宋体" panose="02010600030101010101" pitchFamily="2" charset="-122"/>
              </a:rPr>
              <a:t>，</a:t>
            </a:r>
            <a:r>
              <a:rPr lang="en-US" altLang="zh-CN" sz="2400" u="sng"/>
              <a:t>p</a:t>
            </a:r>
            <a:r>
              <a:rPr lang="zh-CN" altLang="en-US" sz="2400" u="sng"/>
              <a:t>为质数，则</a:t>
            </a:r>
            <a:r>
              <a:rPr lang="zh-CN" altLang="en-US" sz="2400" u="sng">
                <a:sym typeface="宋体" panose="02010600030101010101" pitchFamily="2" charset="-122"/>
              </a:rPr>
              <a:t>ϕ</a:t>
            </a:r>
            <a:r>
              <a:rPr lang="en-US" altLang="zh-CN" sz="2400" u="sng">
                <a:sym typeface="宋体" panose="02010600030101010101" pitchFamily="2" charset="-122"/>
              </a:rPr>
              <a:t>(n)=n(1-1/p)</a:t>
            </a:r>
            <a:endParaRPr lang="zh-CN" altLang="en-US" sz="2400" u="sng">
              <a:sym typeface="宋体" panose="02010600030101010101" pitchFamily="2" charset="-122"/>
            </a:endParaRPr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>
                <a:sym typeface="宋体" panose="02010600030101010101" pitchFamily="2" charset="-122"/>
              </a:rPr>
              <a:t>证明：若</a:t>
            </a:r>
            <a:r>
              <a:rPr lang="en-US" altLang="zh-CN" sz="2400">
                <a:sym typeface="宋体" panose="02010600030101010101" pitchFamily="2" charset="-122"/>
              </a:rPr>
              <a:t>(x, p</a:t>
            </a:r>
            <a:r>
              <a:rPr lang="en-US" altLang="zh-CN" sz="2400" baseline="30000">
                <a:sym typeface="宋体" panose="02010600030101010101" pitchFamily="2" charset="-122"/>
              </a:rPr>
              <a:t>k</a:t>
            </a:r>
            <a:r>
              <a:rPr lang="en-US" altLang="zh-CN" sz="2400">
                <a:sym typeface="宋体" panose="02010600030101010101" pitchFamily="2" charset="-122"/>
              </a:rPr>
              <a:t>)&gt;1</a:t>
            </a:r>
            <a:r>
              <a:rPr lang="zh-CN" altLang="en-US" sz="2400">
                <a:sym typeface="宋体" panose="02010600030101010101" pitchFamily="2" charset="-122"/>
              </a:rPr>
              <a:t>，则有</a:t>
            </a:r>
            <a:r>
              <a:rPr lang="en-US" altLang="zh-CN" sz="2400">
                <a:sym typeface="宋体" panose="02010600030101010101" pitchFamily="2" charset="-122"/>
              </a:rPr>
              <a:t>p|x</a:t>
            </a:r>
            <a:r>
              <a:rPr lang="zh-CN" altLang="en-US" sz="2400">
                <a:sym typeface="宋体" panose="02010600030101010101" pitchFamily="2" charset="-122"/>
              </a:rPr>
              <a:t>成立。</a:t>
            </a:r>
            <a:endParaRPr lang="zh-CN" altLang="en-US" sz="2400">
              <a:sym typeface="宋体" panose="02010600030101010101" pitchFamily="2" charset="-122"/>
            </a:endParaRPr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en-US" altLang="zh-CN" sz="2400">
                <a:sym typeface="宋体" panose="02010600030101010101" pitchFamily="2" charset="-122"/>
              </a:rPr>
              <a:t>x</a:t>
            </a:r>
            <a:r>
              <a:rPr lang="zh-CN" altLang="en-US" sz="2400">
                <a:sym typeface="宋体" panose="02010600030101010101" pitchFamily="2" charset="-122"/>
              </a:rPr>
              <a:t>共有</a:t>
            </a:r>
            <a:r>
              <a:rPr lang="en-US" altLang="zh-CN" sz="2400">
                <a:sym typeface="宋体" panose="02010600030101010101" pitchFamily="2" charset="-122"/>
              </a:rPr>
              <a:t>n/p</a:t>
            </a:r>
            <a:r>
              <a:rPr lang="zh-CN" altLang="en-US" sz="2400">
                <a:sym typeface="宋体" panose="02010600030101010101" pitchFamily="2" charset="-122"/>
              </a:rPr>
              <a:t>个，因此ϕ</a:t>
            </a:r>
            <a:r>
              <a:rPr lang="en-US" altLang="zh-CN" sz="2400">
                <a:sym typeface="宋体" panose="02010600030101010101" pitchFamily="2" charset="-122"/>
              </a:rPr>
              <a:t>(n)=n-n/p=n(1-1/p)</a:t>
            </a:r>
            <a:endParaRPr lang="en-US" altLang="zh-CN" sz="2400">
              <a:sym typeface="宋体" panose="02010600030101010101" pitchFamily="2" charset="-122"/>
            </a:endParaRPr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endParaRPr lang="en-US" altLang="zh-CN" sz="2400">
              <a:sym typeface="宋体" panose="02010600030101010101" pitchFamily="2" charset="-122"/>
            </a:endParaRPr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 u="sng">
                <a:sym typeface="宋体" panose="02010600030101010101" pitchFamily="2" charset="-122"/>
              </a:rPr>
              <a:t>若</a:t>
            </a:r>
            <a:r>
              <a:rPr lang="en-US" altLang="zh-CN" sz="2400" u="sng">
                <a:sym typeface="宋体" panose="02010600030101010101" pitchFamily="2" charset="-122"/>
              </a:rPr>
              <a:t>n</a:t>
            </a:r>
            <a:r>
              <a:rPr lang="zh-CN" altLang="en-US" sz="2400" u="sng">
                <a:sym typeface="宋体" panose="02010600030101010101" pitchFamily="2" charset="-122"/>
              </a:rPr>
              <a:t>所有不同的质因子为</a:t>
            </a:r>
            <a:r>
              <a:rPr lang="en-US" altLang="zh-CN" sz="2400" u="sng">
                <a:sym typeface="宋体" panose="02010600030101010101" pitchFamily="2" charset="-122"/>
              </a:rPr>
              <a:t>p</a:t>
            </a:r>
            <a:r>
              <a:rPr lang="en-US" altLang="zh-CN" sz="2400" baseline="-25000">
                <a:sym typeface="宋体" panose="02010600030101010101" pitchFamily="2" charset="-122"/>
              </a:rPr>
              <a:t>1</a:t>
            </a:r>
            <a:r>
              <a:rPr lang="en-US" altLang="zh-CN" sz="2400" u="sng">
                <a:sym typeface="宋体" panose="02010600030101010101" pitchFamily="2" charset="-122"/>
              </a:rPr>
              <a:t>p</a:t>
            </a:r>
            <a:r>
              <a:rPr lang="en-US" altLang="zh-CN" sz="2400" baseline="-25000">
                <a:sym typeface="宋体" panose="02010600030101010101" pitchFamily="2" charset="-122"/>
              </a:rPr>
              <a:t>2</a:t>
            </a:r>
            <a:r>
              <a:rPr lang="en-US" altLang="zh-CN" sz="2400" u="sng">
                <a:sym typeface="宋体" panose="02010600030101010101" pitchFamily="2" charset="-122"/>
              </a:rPr>
              <a:t>...p</a:t>
            </a:r>
            <a:r>
              <a:rPr lang="en-US" altLang="zh-CN" sz="2400" baseline="-25000">
                <a:sym typeface="宋体" panose="02010600030101010101" pitchFamily="2" charset="-122"/>
              </a:rPr>
              <a:t>k</a:t>
            </a:r>
            <a:r>
              <a:rPr lang="en-US" altLang="zh-CN" sz="2400" u="sng">
                <a:sym typeface="宋体" panose="02010600030101010101" pitchFamily="2" charset="-122"/>
              </a:rPr>
              <a:t>,</a:t>
            </a:r>
            <a:endParaRPr lang="en-US" altLang="zh-CN" sz="2400" u="sng">
              <a:sym typeface="宋体" panose="02010600030101010101" pitchFamily="2" charset="-122"/>
            </a:endParaRPr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 u="sng">
                <a:sym typeface="宋体" panose="02010600030101010101" pitchFamily="2" charset="-122"/>
              </a:rPr>
              <a:t>则ϕ</a:t>
            </a:r>
            <a:r>
              <a:rPr lang="en-US" altLang="zh-CN" sz="2400" u="sng">
                <a:sym typeface="宋体" panose="02010600030101010101" pitchFamily="2" charset="-122"/>
              </a:rPr>
              <a:t>(n)=n(1-1/p</a:t>
            </a:r>
            <a:r>
              <a:rPr lang="en-US" altLang="zh-CN" sz="2400" baseline="-25000">
                <a:sym typeface="宋体" panose="02010600030101010101" pitchFamily="2" charset="-122"/>
              </a:rPr>
              <a:t>1</a:t>
            </a:r>
            <a:r>
              <a:rPr lang="en-US" altLang="zh-CN" sz="2400" u="sng">
                <a:sym typeface="宋体" panose="02010600030101010101" pitchFamily="2" charset="-122"/>
              </a:rPr>
              <a:t>)(1-1/p</a:t>
            </a:r>
            <a:r>
              <a:rPr lang="en-US" altLang="zh-CN" sz="2400" baseline="-25000">
                <a:sym typeface="宋体" panose="02010600030101010101" pitchFamily="2" charset="-122"/>
              </a:rPr>
              <a:t>2</a:t>
            </a:r>
            <a:r>
              <a:rPr lang="en-US" altLang="zh-CN" sz="2400" u="sng">
                <a:sym typeface="宋体" panose="02010600030101010101" pitchFamily="2" charset="-122"/>
              </a:rPr>
              <a:t>)...(1-1/p</a:t>
            </a:r>
            <a:r>
              <a:rPr lang="en-US" altLang="zh-CN" sz="2400" baseline="-25000">
                <a:sym typeface="宋体" panose="02010600030101010101" pitchFamily="2" charset="-122"/>
              </a:rPr>
              <a:t>k</a:t>
            </a:r>
            <a:r>
              <a:rPr lang="en-US" altLang="zh-CN" sz="2400" u="sng">
                <a:sym typeface="宋体" panose="02010600030101010101" pitchFamily="2" charset="-122"/>
              </a:rPr>
              <a:t>)</a:t>
            </a:r>
            <a:endParaRPr lang="en-US" altLang="zh-CN" sz="2400" u="sng">
              <a:sym typeface="宋体" panose="02010600030101010101" pitchFamily="2" charset="-122"/>
            </a:endParaRPr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>
                <a:sym typeface="宋体" panose="02010600030101010101" pitchFamily="2" charset="-122"/>
              </a:rPr>
              <a:t>证明：ϕ是积性函数。把</a:t>
            </a:r>
            <a:r>
              <a:rPr lang="en-US" altLang="zh-CN" sz="2400">
                <a:sym typeface="宋体" panose="02010600030101010101" pitchFamily="2" charset="-122"/>
              </a:rPr>
              <a:t>n</a:t>
            </a:r>
            <a:r>
              <a:rPr lang="zh-CN" altLang="en-US" sz="2400">
                <a:sym typeface="宋体" panose="02010600030101010101" pitchFamily="2" charset="-122"/>
              </a:rPr>
              <a:t>拆成</a:t>
            </a:r>
            <a:r>
              <a:rPr lang="en-US" altLang="zh-CN" sz="2400">
                <a:sym typeface="宋体" panose="02010600030101010101" pitchFamily="2" charset="-122"/>
              </a:rPr>
              <a:t>p</a:t>
            </a:r>
            <a:r>
              <a:rPr lang="en-US" altLang="zh-CN" sz="2400" baseline="-25000">
                <a:sym typeface="宋体" panose="02010600030101010101" pitchFamily="2" charset="-122"/>
              </a:rPr>
              <a:t>i</a:t>
            </a:r>
            <a:r>
              <a:rPr lang="en-US" altLang="zh-CN" sz="2400" baseline="30000">
                <a:sym typeface="宋体" panose="02010600030101010101" pitchFamily="2" charset="-122"/>
              </a:rPr>
              <a:t>ai</a:t>
            </a:r>
            <a:r>
              <a:rPr lang="zh-CN" altLang="en-US" sz="2400">
                <a:sym typeface="宋体" panose="02010600030101010101" pitchFamily="2" charset="-122"/>
              </a:rPr>
              <a:t>的乘积可立即得证。</a:t>
            </a:r>
            <a:endParaRPr lang="zh-CN" altLang="en-US" sz="2400">
              <a:sym typeface="宋体" panose="02010600030101010101" pitchFamily="2" charset="-122"/>
            </a:endParaRPr>
          </a:p>
          <a:p>
            <a:endParaRPr lang="en-US" altLang="zh-CN" sz="2400" u="sng"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6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9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80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02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37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标题 1"/>
          <p:cNvSpPr>
            <a:spLocks noGrp="1"/>
          </p:cNvSpPr>
          <p:nvPr>
            <p:ph type="title"/>
          </p:nvPr>
        </p:nvSpPr>
        <p:spPr>
          <a:xfrm>
            <a:off x="719455" y="299085"/>
            <a:ext cx="3816350" cy="709295"/>
          </a:xfrm>
        </p:spPr>
        <p:txBody>
          <a:bodyPr lIns="91440" tIns="45720" rIns="91440" bIns="45720" anchor="ctr"/>
          <a:p>
            <a:r>
              <a:rPr lang="zh-CN" altLang="en-US" b="1"/>
              <a:t>欧拉函数（欧拉筛）</a:t>
            </a:r>
            <a:endParaRPr lang="zh-CN" altLang="en-US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643380"/>
            <a:ext cx="4600575" cy="5187315"/>
          </a:xfrm>
          <a:prstGeom prst="rect">
            <a:avLst/>
          </a:prstGeom>
        </p:spPr>
      </p:pic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719455" y="1008380"/>
            <a:ext cx="4759325" cy="503555"/>
          </a:xfrm>
        </p:spPr>
        <p:txBody>
          <a:bodyPr lIns="91440" tIns="45720" rIns="91440" bIns="45720" anchor="t"/>
          <a:p>
            <a:pPr indent="0"/>
            <a:r>
              <a:rPr lang="zh-CN" altLang="en-US" sz="2400">
                <a:sym typeface="宋体" panose="02010600030101010101" pitchFamily="2" charset="-122"/>
              </a:rPr>
              <a:t>求</a:t>
            </a:r>
            <a:r>
              <a:rPr lang="en-US" altLang="zh-CN" sz="2400">
                <a:sym typeface="宋体" panose="02010600030101010101" pitchFamily="2" charset="-122"/>
              </a:rPr>
              <a:t>1~n</a:t>
            </a:r>
            <a:r>
              <a:rPr lang="zh-CN" altLang="en-US" sz="2400">
                <a:sym typeface="宋体" panose="02010600030101010101" pitchFamily="2" charset="-122"/>
              </a:rPr>
              <a:t>的欧拉函数</a:t>
            </a:r>
            <a:endParaRPr lang="zh-CN" altLang="en-US" sz="2400"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标题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p>
            <a:r>
              <a:rPr lang="zh-CN" altLang="en-US"/>
              <a:t>欧拉函数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p>
            <a:r>
              <a:rPr lang="zh-CN" altLang="en-US"/>
              <a:t>例题：</a:t>
            </a:r>
            <a:r>
              <a:rPr lang="en-US" altLang="zh-CN"/>
              <a:t>[</a:t>
            </a:r>
            <a:r>
              <a:rPr lang="zh-CN" altLang="en-US"/>
              <a:t>bzoj2705</a:t>
            </a:r>
            <a:r>
              <a:rPr lang="en-US" altLang="zh-CN"/>
              <a:t>]</a:t>
            </a:r>
            <a:r>
              <a:rPr lang="zh-CN" altLang="en-US"/>
              <a:t>[SDOI2012]Longge的问题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求</a:t>
            </a:r>
            <a:r>
              <a:rPr lang="en-US" altLang="zh-CN"/>
              <a:t>			, n≤2</a:t>
            </a:r>
            <a:r>
              <a:rPr lang="en-US" altLang="zh-CN" baseline="30000"/>
              <a:t>32</a:t>
            </a:r>
            <a:endParaRPr lang="en-US" altLang="zh-CN" baseline="30000"/>
          </a:p>
          <a:p>
            <a:endParaRPr lang="en-US" altLang="zh-CN"/>
          </a:p>
          <a:p>
            <a:r>
              <a:rPr lang="zh-CN" altLang="en-US"/>
              <a:t>分析：注意到</a:t>
            </a:r>
            <a:r>
              <a:rPr lang="en-US" altLang="zh-CN"/>
              <a:t>gcd(i, n)</a:t>
            </a:r>
            <a:r>
              <a:rPr lang="zh-CN" altLang="en-US"/>
              <a:t>一定是</a:t>
            </a:r>
            <a:r>
              <a:rPr lang="en-US" altLang="zh-CN"/>
              <a:t>n</a:t>
            </a:r>
            <a:r>
              <a:rPr lang="zh-CN" altLang="en-US"/>
              <a:t>的约数，而</a:t>
            </a:r>
            <a:r>
              <a:rPr lang="en-US" altLang="zh-CN"/>
              <a:t>n</a:t>
            </a:r>
            <a:r>
              <a:rPr lang="zh-CN" altLang="en-US"/>
              <a:t>的约数只有</a:t>
            </a:r>
            <a:r>
              <a:rPr lang="en-US" altLang="zh-CN"/>
              <a:t>O(sqrt(n))</a:t>
            </a:r>
            <a:r>
              <a:rPr lang="zh-CN" altLang="en-US"/>
              <a:t>个。</a:t>
            </a:r>
            <a:endParaRPr lang="zh-CN" altLang="en-US"/>
          </a:p>
          <a:p>
            <a:r>
              <a:rPr lang="zh-CN" altLang="en-US"/>
              <a:t>考虑枚举</a:t>
            </a:r>
            <a:r>
              <a:rPr lang="en-US" altLang="zh-CN"/>
              <a:t>n</a:t>
            </a:r>
            <a:r>
              <a:rPr lang="zh-CN" altLang="en-US"/>
              <a:t>的约数</a:t>
            </a:r>
            <a:r>
              <a:rPr lang="en-US" altLang="zh-CN"/>
              <a:t>(</a:t>
            </a:r>
            <a:r>
              <a:rPr lang="zh-CN" altLang="en-US"/>
              <a:t>设为</a:t>
            </a:r>
            <a:r>
              <a:rPr lang="en-US" altLang="zh-CN"/>
              <a:t>d)</a:t>
            </a:r>
            <a:r>
              <a:rPr lang="zh-CN" altLang="en-US"/>
              <a:t>，再求出满足</a:t>
            </a:r>
            <a:r>
              <a:rPr lang="en-US" altLang="zh-CN"/>
              <a:t>gcd(i,n)=d</a:t>
            </a:r>
            <a:r>
              <a:rPr lang="zh-CN" altLang="en-US"/>
              <a:t>的</a:t>
            </a:r>
            <a:r>
              <a:rPr lang="en-US" altLang="zh-CN"/>
              <a:t>i</a:t>
            </a:r>
            <a:r>
              <a:rPr lang="zh-CN" altLang="en-US"/>
              <a:t>有多少个。</a:t>
            </a:r>
            <a:endParaRPr lang="zh-CN" altLang="en-US"/>
          </a:p>
          <a:p>
            <a:endParaRPr lang="en-US" altLang="zh-CN" baseline="30000"/>
          </a:p>
          <a:p>
            <a:endParaRPr lang="en-US" altLang="zh-CN" baseline="300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86100" y="2527300"/>
          <a:ext cx="162877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723900" imgH="431800" progId="Equation.KSEE3">
                  <p:embed/>
                </p:oleObj>
              </mc:Choice>
              <mc:Fallback>
                <p:oleObj name="" r:id="rId1" imgW="723900" imgH="431800" progId="Equation.KSEE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86100" y="2527300"/>
                        <a:ext cx="1628775" cy="971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4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7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90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标题 1"/>
          <p:cNvSpPr>
            <a:spLocks noGrp="1"/>
          </p:cNvSpPr>
          <p:nvPr>
            <p:ph type="title"/>
          </p:nvPr>
        </p:nvSpPr>
        <p:spPr>
          <a:xfrm>
            <a:off x="838200" y="561975"/>
            <a:ext cx="3724275" cy="800735"/>
          </a:xfrm>
        </p:spPr>
        <p:txBody>
          <a:bodyPr lIns="91440" tIns="45720" rIns="91440" bIns="45720" anchor="ctr"/>
          <a:p>
            <a:r>
              <a:rPr lang="zh-CN" altLang="en-US" b="1">
                <a:sym typeface="宋体" panose="02010600030101010101" pitchFamily="2" charset="-122"/>
              </a:rPr>
              <a:t>欧拉函数</a:t>
            </a:r>
            <a:endParaRPr lang="zh-CN" altLang="en-US" b="1">
              <a:sym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62735"/>
            <a:ext cx="10515600" cy="4351338"/>
          </a:xfrm>
        </p:spPr>
        <p:txBody>
          <a:bodyPr lIns="91440" tIns="45720" rIns="91440" bIns="45720" anchor="t"/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/>
              <a:t>假设</a:t>
            </a:r>
            <a:r>
              <a:rPr lang="en-US" altLang="zh-CN" sz="2400"/>
              <a:t>gcd(i,n)=d</a:t>
            </a:r>
            <a:r>
              <a:rPr lang="zh-CN" altLang="en-US" sz="2400"/>
              <a:t>，则</a:t>
            </a:r>
            <a:r>
              <a:rPr lang="en-US" altLang="zh-CN" sz="2400"/>
              <a:t>gcd(i/d, n/d)=1</a:t>
            </a:r>
            <a:endParaRPr lang="en-US" altLang="zh-CN" sz="2400"/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/>
              <a:t>注意到</a:t>
            </a:r>
            <a:r>
              <a:rPr lang="en-US" altLang="zh-CN" sz="2400"/>
              <a:t>i/d≤n/d</a:t>
            </a:r>
            <a:r>
              <a:rPr lang="zh-CN" altLang="en-US" sz="2400"/>
              <a:t>。因此共有</a:t>
            </a:r>
            <a:r>
              <a:rPr lang="zh-CN" altLang="en-US" sz="2400">
                <a:sym typeface="宋体" panose="02010600030101010101" pitchFamily="2" charset="-122"/>
              </a:rPr>
              <a:t>ϕ</a:t>
            </a:r>
            <a:r>
              <a:rPr lang="en-US" altLang="zh-CN" sz="2400">
                <a:sym typeface="宋体" panose="02010600030101010101" pitchFamily="2" charset="-122"/>
              </a:rPr>
              <a:t>(n/d)</a:t>
            </a:r>
            <a:r>
              <a:rPr lang="zh-CN" altLang="en-US" sz="2400">
                <a:sym typeface="宋体" panose="02010600030101010101" pitchFamily="2" charset="-122"/>
              </a:rPr>
              <a:t>个</a:t>
            </a:r>
            <a:r>
              <a:rPr lang="en-US" altLang="zh-CN" sz="2400">
                <a:sym typeface="宋体" panose="02010600030101010101" pitchFamily="2" charset="-122"/>
              </a:rPr>
              <a:t>i</a:t>
            </a:r>
            <a:r>
              <a:rPr lang="zh-CN" altLang="en-US" sz="2400">
                <a:sym typeface="宋体" panose="02010600030101010101" pitchFamily="2" charset="-122"/>
              </a:rPr>
              <a:t>满足条件。</a:t>
            </a:r>
            <a:endParaRPr lang="zh-CN" altLang="en-US" sz="2400">
              <a:sym typeface="宋体" panose="02010600030101010101" pitchFamily="2" charset="-122"/>
            </a:endParaRPr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endParaRPr lang="zh-CN" altLang="en-US" sz="2400">
              <a:sym typeface="宋体" panose="02010600030101010101" pitchFamily="2" charset="-122"/>
            </a:endParaRPr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>
                <a:sym typeface="宋体" panose="02010600030101010101" pitchFamily="2" charset="-122"/>
              </a:rPr>
              <a:t>因此：</a:t>
            </a:r>
            <a:endParaRPr lang="zh-CN" altLang="en-US" sz="2400">
              <a:sym typeface="宋体" panose="02010600030101010101" pitchFamily="2" charset="-122"/>
            </a:endParaRPr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endParaRPr lang="zh-CN" altLang="en-US" sz="2400">
              <a:sym typeface="宋体" panose="02010600030101010101" pitchFamily="2" charset="-122"/>
            </a:endParaRPr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>
                <a:sym typeface="宋体" panose="02010600030101010101" pitchFamily="2" charset="-122"/>
              </a:rPr>
              <a:t>质因数分解求出每个ϕ</a:t>
            </a:r>
            <a:r>
              <a:rPr lang="en-US" altLang="zh-CN" sz="2400">
                <a:sym typeface="宋体" panose="02010600030101010101" pitchFamily="2" charset="-122"/>
              </a:rPr>
              <a:t>(n/d)</a:t>
            </a:r>
            <a:endParaRPr lang="en-US" altLang="zh-CN" sz="2400">
              <a:sym typeface="宋体" panose="02010600030101010101" pitchFamily="2" charset="-122"/>
            </a:endParaRPr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>
                <a:sym typeface="宋体" panose="02010600030101010101" pitchFamily="2" charset="-122"/>
              </a:rPr>
              <a:t>总复杂度为</a:t>
            </a:r>
            <a:endParaRPr lang="zh-CN" altLang="en-US" sz="2400">
              <a:sym typeface="宋体" panose="02010600030101010101" pitchFamily="2" charset="-122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90913" y="3008313"/>
          <a:ext cx="3370262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1498600" imgH="444500" progId="Equation.KSEE3">
                  <p:embed/>
                </p:oleObj>
              </mc:Choice>
              <mc:Fallback>
                <p:oleObj name="" r:id="rId1" imgW="1498600" imgH="444500" progId="Equation.KSEE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90913" y="3008313"/>
                        <a:ext cx="3370262" cy="1000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00550" y="4840288"/>
          <a:ext cx="222885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990600" imgH="368300" progId="Equation.KSEE3">
                  <p:embed/>
                </p:oleObj>
              </mc:Choice>
              <mc:Fallback>
                <p:oleObj name="" r:id="rId3" imgW="990600" imgH="368300" progId="Equation.KSEE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00550" y="4840288"/>
                        <a:ext cx="2228850" cy="828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0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0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5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81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318385" cy="774700"/>
          </a:xfrm>
        </p:spPr>
        <p:txBody>
          <a:bodyPr lIns="91440" tIns="45720" rIns="91440" bIns="45720" anchor="ctr"/>
          <a:p>
            <a:r>
              <a:rPr lang="zh-CN" altLang="en-US" b="1">
                <a:sym typeface="宋体" panose="02010600030101010101" pitchFamily="2" charset="-122"/>
              </a:rPr>
              <a:t>欧拉函数</a:t>
            </a:r>
            <a:endParaRPr lang="zh-CN" altLang="en-US" b="1">
              <a:sym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9220"/>
            <a:ext cx="10515600" cy="4351338"/>
          </a:xfrm>
        </p:spPr>
        <p:txBody>
          <a:bodyPr lIns="91440" tIns="45720" rIns="91440" bIns="45720" anchor="t"/>
          <a:p>
            <a:r>
              <a:rPr lang="zh-CN" altLang="en-US" sz="2400"/>
              <a:t>例题：</a:t>
            </a:r>
            <a:r>
              <a:rPr lang="en-US" altLang="zh-CN" sz="2400"/>
              <a:t>[bzoj </a:t>
            </a:r>
            <a:r>
              <a:rPr lang="zh-CN" altLang="en-US" sz="2400"/>
              <a:t>2186</a:t>
            </a:r>
            <a:r>
              <a:rPr lang="en-US" altLang="zh-CN" sz="2400"/>
              <a:t>]</a:t>
            </a:r>
            <a:r>
              <a:rPr lang="zh-CN" altLang="en-US" sz="2400"/>
              <a:t>[Sdoi2008]沙拉公主的困惑</a:t>
            </a:r>
            <a:endParaRPr lang="zh-CN" altLang="en-US" sz="2400"/>
          </a:p>
          <a:p>
            <a:r>
              <a:rPr lang="zh-CN" altLang="en-US" sz="2400"/>
              <a:t>给定一质数</a:t>
            </a:r>
            <a:r>
              <a:rPr lang="en-US" altLang="zh-CN" sz="2400"/>
              <a:t>p</a:t>
            </a:r>
            <a:r>
              <a:rPr lang="zh-CN" altLang="en-US" sz="2400"/>
              <a:t>，回答</a:t>
            </a:r>
            <a:r>
              <a:rPr lang="en-US" altLang="zh-CN" sz="2400"/>
              <a:t>T</a:t>
            </a:r>
            <a:r>
              <a:rPr lang="zh-CN" altLang="en-US" sz="2400"/>
              <a:t>组询问</a:t>
            </a:r>
            <a:endParaRPr lang="zh-CN" altLang="en-US" sz="2400"/>
          </a:p>
          <a:p>
            <a:r>
              <a:rPr lang="zh-CN" altLang="en-US" sz="2400"/>
              <a:t>每组询问</a:t>
            </a:r>
            <a:r>
              <a:rPr lang="en-US" altLang="zh-CN" sz="2400"/>
              <a:t>[1, n!]</a:t>
            </a:r>
            <a:r>
              <a:rPr lang="zh-CN" altLang="en-US" sz="2400"/>
              <a:t>中与</a:t>
            </a:r>
            <a:r>
              <a:rPr lang="en-US" altLang="zh-CN" sz="2400"/>
              <a:t>m!</a:t>
            </a:r>
            <a:r>
              <a:rPr lang="zh-CN" altLang="en-US" sz="2400"/>
              <a:t>互质的数的个数，结果对</a:t>
            </a:r>
            <a:r>
              <a:rPr lang="en-US" altLang="zh-CN" sz="2400"/>
              <a:t>p</a:t>
            </a:r>
            <a:r>
              <a:rPr lang="zh-CN" altLang="en-US" sz="2400"/>
              <a:t>取模。</a:t>
            </a:r>
            <a:endParaRPr lang="zh-CN" altLang="en-US" sz="2400"/>
          </a:p>
          <a:p>
            <a:r>
              <a:rPr lang="en-US" altLang="zh-CN" sz="2400"/>
              <a:t>1≤m≤n≤10</a:t>
            </a:r>
            <a:r>
              <a:rPr lang="en-US" altLang="zh-CN" sz="2400" baseline="30000"/>
              <a:t>7</a:t>
            </a:r>
            <a:r>
              <a:rPr lang="en-US" altLang="zh-CN" sz="2400"/>
              <a:t>, n&lt;p&lt;10</a:t>
            </a:r>
            <a:r>
              <a:rPr lang="en-US" altLang="zh-CN" sz="2400" baseline="30000"/>
              <a:t>9</a:t>
            </a:r>
            <a:r>
              <a:rPr lang="en-US" altLang="zh-CN" sz="2400"/>
              <a:t>, T≤10</a:t>
            </a:r>
            <a:r>
              <a:rPr lang="en-US" altLang="zh-CN" sz="2400" baseline="30000"/>
              <a:t>4</a:t>
            </a:r>
            <a:endParaRPr lang="en-US" altLang="zh-CN" sz="2400" baseline="30000"/>
          </a:p>
          <a:p>
            <a:endParaRPr lang="en-US" altLang="zh-CN" sz="2400" baseline="30000"/>
          </a:p>
          <a:p>
            <a:endParaRPr lang="en-US" altLang="zh-CN" sz="2400">
              <a:sym typeface="宋体" panose="02010600030101010101" pitchFamily="2" charset="-122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37350" y="3966845"/>
          <a:ext cx="2001520" cy="1186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010920" imgH="613410" progId="Package">
                  <p:embed/>
                </p:oleObj>
              </mc:Choice>
              <mc:Fallback>
                <p:oleObj name="" r:id="rId1" imgW="1010920" imgH="613410" progId="Package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737350" y="3966845"/>
                        <a:ext cx="2001520" cy="1186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2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6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7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标题 1"/>
          <p:cNvSpPr>
            <a:spLocks noGrp="1"/>
          </p:cNvSpPr>
          <p:nvPr>
            <p:ph type="title"/>
          </p:nvPr>
        </p:nvSpPr>
        <p:spPr>
          <a:xfrm>
            <a:off x="838200" y="483235"/>
            <a:ext cx="2449830" cy="839470"/>
          </a:xfrm>
        </p:spPr>
        <p:txBody>
          <a:bodyPr lIns="91440" tIns="45720" rIns="91440" bIns="45720" anchor="ctr"/>
          <a:p>
            <a:r>
              <a:rPr lang="zh-CN" altLang="en-US" b="1"/>
              <a:t>欧拉函数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9855835" cy="4829175"/>
          </a:xfrm>
        </p:spPr>
        <p:txBody>
          <a:bodyPr lIns="91440" tIns="45720" rIns="91440" bIns="45720" anchor="t"/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>
                <a:sym typeface="宋体" panose="02010600030101010101" pitchFamily="2" charset="-122"/>
              </a:rPr>
              <a:t>分析：注意到</a:t>
            </a:r>
            <a:r>
              <a:rPr lang="en-US" altLang="zh-CN" sz="2400">
                <a:sym typeface="宋体" panose="02010600030101010101" pitchFamily="2" charset="-122"/>
              </a:rPr>
              <a:t>gcd(a,b)=gcd(a mod b, b)</a:t>
            </a:r>
            <a:r>
              <a:rPr lang="zh-CN" altLang="en-US" sz="2400">
                <a:sym typeface="宋体" panose="02010600030101010101" pitchFamily="2" charset="-122"/>
              </a:rPr>
              <a:t>，又</a:t>
            </a:r>
            <a:r>
              <a:rPr lang="en-US" altLang="zh-CN" sz="2400">
                <a:sym typeface="宋体" panose="02010600030101010101" pitchFamily="2" charset="-122"/>
              </a:rPr>
              <a:t>m!|n!</a:t>
            </a:r>
            <a:endParaRPr lang="en-US" altLang="zh-CN" sz="2400">
              <a:sym typeface="宋体" panose="02010600030101010101" pitchFamily="2" charset="-122"/>
            </a:endParaRPr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>
                <a:sym typeface="宋体" panose="02010600030101010101" pitchFamily="2" charset="-122"/>
              </a:rPr>
              <a:t>则有</a:t>
            </a:r>
            <a:r>
              <a:rPr lang="en-US" altLang="zh-CN" sz="2400">
                <a:sym typeface="宋体" panose="02010600030101010101" pitchFamily="2" charset="-122"/>
              </a:rPr>
              <a:t>ans=(n!/m!)</a:t>
            </a:r>
            <a:r>
              <a:rPr lang="zh-CN" altLang="en-US" sz="2400">
                <a:sym typeface="宋体" panose="02010600030101010101" pitchFamily="2" charset="-122"/>
              </a:rPr>
              <a:t>·ϕ</a:t>
            </a:r>
            <a:r>
              <a:rPr lang="en-US" altLang="zh-CN" sz="2400">
                <a:sym typeface="宋体" panose="02010600030101010101" pitchFamily="2" charset="-122"/>
              </a:rPr>
              <a:t>(m!)</a:t>
            </a:r>
            <a:endParaRPr lang="en-US" altLang="zh-CN" sz="2400">
              <a:sym typeface="宋体" panose="02010600030101010101" pitchFamily="2" charset="-122"/>
            </a:endParaRPr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>
                <a:sym typeface="宋体" panose="02010600030101010101" pitchFamily="2" charset="-122"/>
              </a:rPr>
              <a:t>由ϕ</a:t>
            </a:r>
            <a:r>
              <a:rPr lang="en-US" altLang="zh-CN" sz="2400">
                <a:sym typeface="宋体" panose="02010600030101010101" pitchFamily="2" charset="-122"/>
              </a:rPr>
              <a:t>(n)=n(1-1/p</a:t>
            </a:r>
            <a:r>
              <a:rPr lang="en-US" altLang="zh-CN" sz="2400" baseline="-25000">
                <a:sym typeface="宋体" panose="02010600030101010101" pitchFamily="2" charset="-122"/>
              </a:rPr>
              <a:t>1</a:t>
            </a:r>
            <a:r>
              <a:rPr lang="en-US" altLang="zh-CN" sz="2400">
                <a:sym typeface="宋体" panose="02010600030101010101" pitchFamily="2" charset="-122"/>
              </a:rPr>
              <a:t>)(1-1/p</a:t>
            </a:r>
            <a:r>
              <a:rPr lang="en-US" altLang="zh-CN" sz="2400" baseline="-25000">
                <a:sym typeface="宋体" panose="02010600030101010101" pitchFamily="2" charset="-122"/>
              </a:rPr>
              <a:t>2</a:t>
            </a:r>
            <a:r>
              <a:rPr lang="en-US" altLang="zh-CN" sz="2400">
                <a:sym typeface="宋体" panose="02010600030101010101" pitchFamily="2" charset="-122"/>
              </a:rPr>
              <a:t>)...(1-1/p</a:t>
            </a:r>
            <a:r>
              <a:rPr lang="en-US" altLang="zh-CN" sz="2400" baseline="-25000">
                <a:sym typeface="宋体" panose="02010600030101010101" pitchFamily="2" charset="-122"/>
              </a:rPr>
              <a:t>k</a:t>
            </a:r>
            <a:r>
              <a:rPr lang="en-US" altLang="zh-CN" sz="2400">
                <a:sym typeface="宋体" panose="02010600030101010101" pitchFamily="2" charset="-122"/>
              </a:rPr>
              <a:t>)</a:t>
            </a:r>
            <a:endParaRPr lang="en-US" altLang="zh-CN" sz="2400">
              <a:sym typeface="宋体" panose="02010600030101010101" pitchFamily="2" charset="-122"/>
            </a:endParaRPr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en-US" altLang="zh-CN" sz="2400">
                <a:sym typeface="宋体" panose="02010600030101010101" pitchFamily="2" charset="-122"/>
              </a:rPr>
              <a:t>ans=n!(1-1/p</a:t>
            </a:r>
            <a:r>
              <a:rPr lang="en-US" altLang="zh-CN" sz="2400" baseline="-25000">
                <a:sym typeface="宋体" panose="02010600030101010101" pitchFamily="2" charset="-122"/>
              </a:rPr>
              <a:t>1</a:t>
            </a:r>
            <a:r>
              <a:rPr lang="en-US" altLang="zh-CN" sz="2400">
                <a:sym typeface="宋体" panose="02010600030101010101" pitchFamily="2" charset="-122"/>
              </a:rPr>
              <a:t>)(1-1/p</a:t>
            </a:r>
            <a:r>
              <a:rPr lang="en-US" altLang="zh-CN" sz="2400" baseline="-25000">
                <a:sym typeface="宋体" panose="02010600030101010101" pitchFamily="2" charset="-122"/>
              </a:rPr>
              <a:t>2</a:t>
            </a:r>
            <a:r>
              <a:rPr lang="en-US" altLang="zh-CN" sz="2400">
                <a:sym typeface="宋体" panose="02010600030101010101" pitchFamily="2" charset="-122"/>
              </a:rPr>
              <a:t>)...(1-1/p</a:t>
            </a:r>
            <a:r>
              <a:rPr lang="en-US" altLang="zh-CN" sz="2400" baseline="-25000">
                <a:sym typeface="宋体" panose="02010600030101010101" pitchFamily="2" charset="-122"/>
              </a:rPr>
              <a:t>k</a:t>
            </a:r>
            <a:r>
              <a:rPr lang="en-US" altLang="zh-CN" sz="2400">
                <a:sym typeface="宋体" panose="02010600030101010101" pitchFamily="2" charset="-122"/>
              </a:rPr>
              <a:t>)</a:t>
            </a:r>
            <a:endParaRPr lang="en-US" altLang="zh-CN" sz="2400">
              <a:sym typeface="宋体" panose="02010600030101010101" pitchFamily="2" charset="-122"/>
            </a:endParaRPr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/>
              <a:t>这里</a:t>
            </a:r>
            <a:r>
              <a:rPr lang="en-US" altLang="zh-CN" sz="2400"/>
              <a:t>p</a:t>
            </a:r>
            <a:r>
              <a:rPr lang="en-US" altLang="zh-CN" sz="2400" baseline="-25000"/>
              <a:t>1</a:t>
            </a:r>
            <a:r>
              <a:rPr lang="en-US" altLang="zh-CN" sz="2400"/>
              <a:t>...p</a:t>
            </a:r>
            <a:r>
              <a:rPr lang="en-US" altLang="zh-CN" sz="2400" baseline="-25000"/>
              <a:t>k</a:t>
            </a:r>
            <a:r>
              <a:rPr lang="zh-CN" altLang="en-US" sz="2400"/>
              <a:t>为</a:t>
            </a:r>
            <a:r>
              <a:rPr lang="en-US" altLang="zh-CN" sz="2400"/>
              <a:t>m!</a:t>
            </a:r>
            <a:r>
              <a:rPr lang="zh-CN" altLang="en-US" sz="2400"/>
              <a:t>的所有质因子，即不大于</a:t>
            </a:r>
            <a:r>
              <a:rPr lang="en-US" altLang="zh-CN" sz="2400"/>
              <a:t>m</a:t>
            </a:r>
            <a:r>
              <a:rPr lang="zh-CN" altLang="en-US" sz="2400"/>
              <a:t>的所有素数。</a:t>
            </a:r>
            <a:endParaRPr lang="zh-CN" altLang="en-US" sz="2400"/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/>
              <a:t>设</a:t>
            </a:r>
            <a:r>
              <a:rPr lang="en-US" altLang="zh-CN" sz="2400"/>
              <a:t>f(n)=n!</a:t>
            </a:r>
            <a:r>
              <a:rPr lang="zh-CN" altLang="en-US" sz="2400"/>
              <a:t>，</a:t>
            </a:r>
            <a:r>
              <a:rPr lang="en-US" altLang="zh-CN" sz="2400"/>
              <a:t>g(m)=</a:t>
            </a:r>
            <a:r>
              <a:rPr lang="en-US" altLang="zh-CN" sz="2400">
                <a:sym typeface="宋体" panose="02010600030101010101" pitchFamily="2" charset="-122"/>
              </a:rPr>
              <a:t>(1-1/p</a:t>
            </a:r>
            <a:r>
              <a:rPr lang="en-US" altLang="zh-CN" sz="2400" baseline="-25000">
                <a:sym typeface="宋体" panose="02010600030101010101" pitchFamily="2" charset="-122"/>
              </a:rPr>
              <a:t>1</a:t>
            </a:r>
            <a:r>
              <a:rPr lang="en-US" altLang="zh-CN" sz="2400">
                <a:sym typeface="宋体" panose="02010600030101010101" pitchFamily="2" charset="-122"/>
              </a:rPr>
              <a:t>)(1-1/p</a:t>
            </a:r>
            <a:r>
              <a:rPr lang="en-US" altLang="zh-CN" sz="2400" baseline="-25000">
                <a:sym typeface="宋体" panose="02010600030101010101" pitchFamily="2" charset="-122"/>
              </a:rPr>
              <a:t>2</a:t>
            </a:r>
            <a:r>
              <a:rPr lang="en-US" altLang="zh-CN" sz="2400">
                <a:sym typeface="宋体" panose="02010600030101010101" pitchFamily="2" charset="-122"/>
              </a:rPr>
              <a:t>)...(1-1/p</a:t>
            </a:r>
            <a:r>
              <a:rPr lang="en-US" altLang="zh-CN" sz="2400" baseline="-25000">
                <a:sym typeface="宋体" panose="02010600030101010101" pitchFamily="2" charset="-122"/>
              </a:rPr>
              <a:t>k</a:t>
            </a:r>
            <a:r>
              <a:rPr lang="en-US" altLang="zh-CN" sz="2400">
                <a:sym typeface="宋体" panose="02010600030101010101" pitchFamily="2" charset="-122"/>
              </a:rPr>
              <a:t>)</a:t>
            </a:r>
            <a:endParaRPr lang="en-US" altLang="zh-CN" sz="2400">
              <a:sym typeface="宋体" panose="02010600030101010101" pitchFamily="2" charset="-122"/>
            </a:endParaRPr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>
                <a:sym typeface="宋体" panose="02010600030101010101" pitchFamily="2" charset="-122"/>
              </a:rPr>
              <a:t>都能在</a:t>
            </a:r>
            <a:r>
              <a:rPr lang="en-US" altLang="zh-CN" sz="2400">
                <a:sym typeface="宋体" panose="02010600030101010101" pitchFamily="2" charset="-122"/>
              </a:rPr>
              <a:t>O(n)</a:t>
            </a:r>
            <a:r>
              <a:rPr lang="zh-CN" altLang="en-US" sz="2400">
                <a:sym typeface="宋体" panose="02010600030101010101" pitchFamily="2" charset="-122"/>
              </a:rPr>
              <a:t>时间内预处理</a:t>
            </a:r>
            <a:r>
              <a:rPr lang="en-US" altLang="zh-CN" sz="2400">
                <a:sym typeface="宋体" panose="02010600030101010101" pitchFamily="2" charset="-122"/>
              </a:rPr>
              <a:t>(</a:t>
            </a:r>
            <a:r>
              <a:rPr lang="zh-CN" altLang="en-US" sz="2400">
                <a:sym typeface="宋体" panose="02010600030101010101" pitchFamily="2" charset="-122"/>
              </a:rPr>
              <a:t>利用线性筛和线性求逆元</a:t>
            </a:r>
            <a:r>
              <a:rPr lang="en-US" altLang="zh-CN" sz="2400">
                <a:sym typeface="宋体" panose="02010600030101010101" pitchFamily="2" charset="-122"/>
              </a:rPr>
              <a:t>)</a:t>
            </a:r>
            <a:endParaRPr lang="en-US" altLang="zh-CN" sz="2400">
              <a:sym typeface="宋体" panose="02010600030101010101" pitchFamily="2" charset="-122"/>
            </a:endParaRPr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>
                <a:sym typeface="宋体" panose="02010600030101010101" pitchFamily="2" charset="-122"/>
              </a:rPr>
              <a:t>则</a:t>
            </a:r>
            <a:r>
              <a:rPr lang="en-US" altLang="zh-CN" sz="2400">
                <a:sym typeface="宋体" panose="02010600030101010101" pitchFamily="2" charset="-122"/>
              </a:rPr>
              <a:t>ans=f(n)g(m)</a:t>
            </a:r>
            <a:r>
              <a:rPr lang="zh-CN" altLang="en-US" sz="2400">
                <a:sym typeface="宋体" panose="02010600030101010101" pitchFamily="2" charset="-122"/>
              </a:rPr>
              <a:t>，</a:t>
            </a:r>
            <a:r>
              <a:rPr lang="en-US" altLang="zh-CN" sz="2400">
                <a:sym typeface="宋体" panose="02010600030101010101" pitchFamily="2" charset="-122"/>
              </a:rPr>
              <a:t>O(1)</a:t>
            </a:r>
            <a:r>
              <a:rPr lang="zh-CN" altLang="en-US" sz="2400">
                <a:sym typeface="宋体" panose="02010600030101010101" pitchFamily="2" charset="-122"/>
              </a:rPr>
              <a:t>回答询问。</a:t>
            </a:r>
            <a:endParaRPr lang="zh-CN" altLang="en-US" sz="2400">
              <a:sym typeface="宋体" panose="02010600030101010101" pitchFamily="2" charset="-122"/>
            </a:endParaRPr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endParaRPr lang="en-US" altLang="zh-CN" sz="2400">
              <a:sym typeface="宋体" panose="02010600030101010101" pitchFamily="2" charset="-122"/>
            </a:endParaRPr>
          </a:p>
          <a:p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8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8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93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27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58" end="2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00" end="2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27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标题 1"/>
          <p:cNvSpPr>
            <a:spLocks noGrp="1"/>
          </p:cNvSpPr>
          <p:nvPr>
            <p:ph type="title"/>
          </p:nvPr>
        </p:nvSpPr>
        <p:spPr>
          <a:xfrm>
            <a:off x="824865" y="686435"/>
            <a:ext cx="3263900" cy="761365"/>
          </a:xfrm>
        </p:spPr>
        <p:txBody>
          <a:bodyPr lIns="91440" tIns="45720" rIns="91440" bIns="45720" anchor="ctr"/>
          <a:p>
            <a:r>
              <a:rPr lang="zh-CN" altLang="en-US" b="1"/>
              <a:t>欧拉定理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4865" y="1697990"/>
            <a:ext cx="10789920" cy="3447415"/>
          </a:xfrm>
        </p:spPr>
        <p:txBody>
          <a:bodyPr lIns="91440" tIns="45720" rIns="91440" bIns="45720" anchor="t"/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 u="sng"/>
              <a:t>欧拉定理：若</a:t>
            </a:r>
            <a:r>
              <a:rPr lang="en-US" altLang="zh-CN" sz="2400" u="sng"/>
              <a:t>(a,n)=1</a:t>
            </a:r>
            <a:r>
              <a:rPr lang="zh-CN" altLang="en-US" sz="2400" u="sng"/>
              <a:t>，则</a:t>
            </a:r>
            <a:r>
              <a:rPr lang="en-US" altLang="zh-CN" sz="2400" u="sng"/>
              <a:t>a</a:t>
            </a:r>
            <a:r>
              <a:rPr lang="zh-CN" altLang="en-US" sz="2400" u="sng" baseline="30000">
                <a:sym typeface="宋体" panose="02010600030101010101" pitchFamily="2" charset="-122"/>
              </a:rPr>
              <a:t>ϕ</a:t>
            </a:r>
            <a:r>
              <a:rPr lang="en-US" altLang="zh-CN" sz="2400" u="sng" baseline="30000">
                <a:sym typeface="宋体" panose="02010600030101010101" pitchFamily="2" charset="-122"/>
              </a:rPr>
              <a:t>(n)</a:t>
            </a:r>
            <a:r>
              <a:rPr lang="en-US" altLang="zh-CN" sz="2400" u="sng">
                <a:sym typeface="宋体" panose="02010600030101010101" pitchFamily="2" charset="-122"/>
              </a:rPr>
              <a:t>≡1 (mod n)</a:t>
            </a:r>
            <a:endParaRPr lang="en-US" altLang="zh-CN" sz="2400" u="sng">
              <a:sym typeface="宋体" panose="02010600030101010101" pitchFamily="2" charset="-122"/>
            </a:endParaRPr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endParaRPr lang="zh-CN" altLang="en-US" sz="2400" u="sng" baseline="30000">
              <a:sym typeface="宋体" panose="02010600030101010101" pitchFamily="2" charset="-122"/>
            </a:endParaRPr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>
                <a:sym typeface="宋体" panose="02010600030101010101" pitchFamily="2" charset="-122"/>
              </a:rPr>
              <a:t>证明：任取ϕ</a:t>
            </a:r>
            <a:r>
              <a:rPr lang="en-US" altLang="zh-CN" sz="2400">
                <a:sym typeface="宋体" panose="02010600030101010101" pitchFamily="2" charset="-122"/>
              </a:rPr>
              <a:t>(n)</a:t>
            </a:r>
            <a:r>
              <a:rPr lang="zh-CN" altLang="en-US" sz="2400">
                <a:sym typeface="宋体" panose="02010600030101010101" pitchFamily="2" charset="-122"/>
              </a:rPr>
              <a:t>个与</a:t>
            </a:r>
            <a:r>
              <a:rPr lang="en-US" altLang="zh-CN" sz="2400">
                <a:sym typeface="宋体" panose="02010600030101010101" pitchFamily="2" charset="-122"/>
              </a:rPr>
              <a:t>n</a:t>
            </a:r>
            <a:r>
              <a:rPr lang="zh-CN" altLang="en-US" sz="2400">
                <a:sym typeface="宋体" panose="02010600030101010101" pitchFamily="2" charset="-122"/>
              </a:rPr>
              <a:t>互质、且互不同余的整数构成一个集合</a:t>
            </a:r>
            <a:r>
              <a:rPr lang="en-US" altLang="zh-CN" sz="2400">
                <a:sym typeface="宋体" panose="02010600030101010101" pitchFamily="2" charset="-122"/>
              </a:rPr>
              <a:t>S={x</a:t>
            </a:r>
            <a:r>
              <a:rPr lang="en-US" altLang="zh-CN" sz="2400" baseline="-25000">
                <a:sym typeface="宋体" panose="02010600030101010101" pitchFamily="2" charset="-122"/>
              </a:rPr>
              <a:t>1</a:t>
            </a:r>
            <a:r>
              <a:rPr lang="en-US" altLang="zh-CN" sz="2400">
                <a:sym typeface="宋体" panose="02010600030101010101" pitchFamily="2" charset="-122"/>
              </a:rPr>
              <a:t>,x</a:t>
            </a:r>
            <a:r>
              <a:rPr lang="en-US" altLang="zh-CN" sz="2400" baseline="-25000">
                <a:sym typeface="宋体" panose="02010600030101010101" pitchFamily="2" charset="-122"/>
              </a:rPr>
              <a:t>2</a:t>
            </a:r>
            <a:r>
              <a:rPr lang="en-US" altLang="zh-CN" sz="2400">
                <a:sym typeface="宋体" panose="02010600030101010101" pitchFamily="2" charset="-122"/>
              </a:rPr>
              <a:t>,...,x</a:t>
            </a:r>
            <a:r>
              <a:rPr lang="zh-CN" altLang="en-US" sz="2400" baseline="-25000">
                <a:sym typeface="宋体" panose="02010600030101010101" pitchFamily="2" charset="-122"/>
              </a:rPr>
              <a:t>ϕ</a:t>
            </a:r>
            <a:r>
              <a:rPr lang="en-US" altLang="zh-CN" sz="2400" baseline="-25000">
                <a:sym typeface="宋体" panose="02010600030101010101" pitchFamily="2" charset="-122"/>
              </a:rPr>
              <a:t>(n)</a:t>
            </a:r>
            <a:r>
              <a:rPr lang="en-US" altLang="zh-CN" sz="2400">
                <a:sym typeface="宋体" panose="02010600030101010101" pitchFamily="2" charset="-122"/>
              </a:rPr>
              <a:t>}</a:t>
            </a:r>
            <a:r>
              <a:rPr lang="zh-CN" altLang="en-US" sz="2400">
                <a:sym typeface="宋体" panose="02010600030101010101" pitchFamily="2" charset="-122"/>
              </a:rPr>
              <a:t>（这样的集合称为模</a:t>
            </a:r>
            <a:r>
              <a:rPr lang="en-US" altLang="zh-CN" sz="2400">
                <a:sym typeface="宋体" panose="02010600030101010101" pitchFamily="2" charset="-122"/>
              </a:rPr>
              <a:t>n</a:t>
            </a:r>
            <a:r>
              <a:rPr lang="zh-CN" altLang="en-US" sz="2400">
                <a:sym typeface="宋体" panose="02010600030101010101" pitchFamily="2" charset="-122"/>
              </a:rPr>
              <a:t>的简化剩余系）。</a:t>
            </a:r>
            <a:endParaRPr lang="zh-CN" altLang="en-US" sz="2400">
              <a:sym typeface="宋体" panose="02010600030101010101" pitchFamily="2" charset="-122"/>
            </a:endParaRPr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>
                <a:sym typeface="宋体" panose="02010600030101010101" pitchFamily="2" charset="-122"/>
              </a:rPr>
              <a:t>考虑集合</a:t>
            </a:r>
            <a:r>
              <a:rPr lang="en-US" altLang="zh-CN" sz="2400">
                <a:sym typeface="宋体" panose="02010600030101010101" pitchFamily="2" charset="-122"/>
              </a:rPr>
              <a:t>S'={ax</a:t>
            </a:r>
            <a:r>
              <a:rPr lang="en-US" altLang="zh-CN" sz="2400" baseline="-25000">
                <a:sym typeface="宋体" panose="02010600030101010101" pitchFamily="2" charset="-122"/>
              </a:rPr>
              <a:t>1</a:t>
            </a:r>
            <a:r>
              <a:rPr lang="en-US" altLang="zh-CN" sz="2400">
                <a:sym typeface="宋体" panose="02010600030101010101" pitchFamily="2" charset="-122"/>
              </a:rPr>
              <a:t>,ax</a:t>
            </a:r>
            <a:r>
              <a:rPr lang="en-US" altLang="zh-CN" sz="2400" baseline="-25000">
                <a:sym typeface="宋体" panose="02010600030101010101" pitchFamily="2" charset="-122"/>
              </a:rPr>
              <a:t>2</a:t>
            </a:r>
            <a:r>
              <a:rPr lang="en-US" altLang="zh-CN" sz="2400">
                <a:sym typeface="宋体" panose="02010600030101010101" pitchFamily="2" charset="-122"/>
              </a:rPr>
              <a:t>,...,ax</a:t>
            </a:r>
            <a:r>
              <a:rPr lang="zh-CN" altLang="en-US" sz="2400" baseline="-25000">
                <a:sym typeface="宋体" panose="02010600030101010101" pitchFamily="2" charset="-122"/>
              </a:rPr>
              <a:t>ϕ</a:t>
            </a:r>
            <a:r>
              <a:rPr lang="en-US" altLang="zh-CN" sz="2400" baseline="-25000">
                <a:sym typeface="宋体" panose="02010600030101010101" pitchFamily="2" charset="-122"/>
              </a:rPr>
              <a:t>(n)</a:t>
            </a:r>
            <a:r>
              <a:rPr lang="en-US" altLang="zh-CN" sz="2400">
                <a:sym typeface="宋体" panose="02010600030101010101" pitchFamily="2" charset="-122"/>
              </a:rPr>
              <a:t>}</a:t>
            </a:r>
            <a:r>
              <a:rPr lang="zh-CN" altLang="en-US" sz="2400">
                <a:sym typeface="宋体" panose="02010600030101010101" pitchFamily="2" charset="-122"/>
              </a:rPr>
              <a:t>，</a:t>
            </a:r>
            <a:r>
              <a:rPr lang="en-US" altLang="zh-CN" sz="2400">
                <a:sym typeface="宋体" panose="02010600030101010101" pitchFamily="2" charset="-122"/>
              </a:rPr>
              <a:t>S'</a:t>
            </a:r>
            <a:r>
              <a:rPr lang="zh-CN" altLang="en-US" sz="2400">
                <a:sym typeface="宋体" panose="02010600030101010101" pitchFamily="2" charset="-122"/>
              </a:rPr>
              <a:t>也是一个简化剩余系。</a:t>
            </a:r>
            <a:r>
              <a:rPr lang="en-US" altLang="zh-CN" sz="2400">
                <a:solidFill>
                  <a:srgbClr val="FF0000"/>
                </a:solidFill>
                <a:sym typeface="宋体" panose="02010600030101010101" pitchFamily="2" charset="-122"/>
              </a:rPr>
              <a:t>(?)</a:t>
            </a:r>
            <a:endParaRPr lang="en-US" altLang="zh-CN" sz="2400">
              <a:solidFill>
                <a:srgbClr val="FF0000"/>
              </a:solidFill>
              <a:sym typeface="宋体" panose="02010600030101010101" pitchFamily="2" charset="-122"/>
            </a:endParaRPr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>
                <a:sym typeface="宋体" panose="02010600030101010101" pitchFamily="2" charset="-122"/>
              </a:rPr>
              <a:t>若将</a:t>
            </a:r>
            <a:r>
              <a:rPr lang="en-US" altLang="zh-CN" sz="2400">
                <a:sym typeface="宋体" panose="02010600030101010101" pitchFamily="2" charset="-122"/>
              </a:rPr>
              <a:t>S</a:t>
            </a:r>
            <a:r>
              <a:rPr lang="zh-CN" altLang="en-US" sz="2400">
                <a:sym typeface="宋体" panose="02010600030101010101" pitchFamily="2" charset="-122"/>
              </a:rPr>
              <a:t>和</a:t>
            </a:r>
            <a:r>
              <a:rPr lang="en-US" altLang="zh-CN" sz="2400">
                <a:sym typeface="宋体" panose="02010600030101010101" pitchFamily="2" charset="-122"/>
              </a:rPr>
              <a:t>S'</a:t>
            </a:r>
            <a:r>
              <a:rPr lang="zh-CN" altLang="en-US" sz="2400">
                <a:sym typeface="宋体" panose="02010600030101010101" pitchFamily="2" charset="-122"/>
              </a:rPr>
              <a:t>的每个元素对</a:t>
            </a:r>
            <a:r>
              <a:rPr lang="en-US" altLang="zh-CN" sz="2400">
                <a:sym typeface="宋体" panose="02010600030101010101" pitchFamily="2" charset="-122"/>
              </a:rPr>
              <a:t>n</a:t>
            </a:r>
            <a:r>
              <a:rPr lang="zh-CN" altLang="en-US" sz="2400">
                <a:sym typeface="宋体" panose="02010600030101010101" pitchFamily="2" charset="-122"/>
              </a:rPr>
              <a:t>取模，则有</a:t>
            </a:r>
            <a:r>
              <a:rPr lang="en-US" altLang="zh-CN" sz="2400">
                <a:sym typeface="宋体" panose="02010600030101010101" pitchFamily="2" charset="-122"/>
              </a:rPr>
              <a:t>S=S'</a:t>
            </a:r>
            <a:r>
              <a:rPr lang="zh-CN" altLang="en-US" sz="2400">
                <a:sym typeface="宋体" panose="02010600030101010101" pitchFamily="2" charset="-122"/>
              </a:rPr>
              <a:t>。</a:t>
            </a:r>
            <a:r>
              <a:rPr lang="en-US" altLang="zh-CN" sz="2400">
                <a:solidFill>
                  <a:srgbClr val="FF0000"/>
                </a:solidFill>
                <a:sym typeface="宋体" panose="02010600030101010101" pitchFamily="2" charset="-122"/>
              </a:rPr>
              <a:t>(?)</a:t>
            </a:r>
            <a:endParaRPr lang="en-US" altLang="zh-CN" sz="2400">
              <a:solidFill>
                <a:srgbClr val="FF0000"/>
              </a:solidFill>
              <a:sym typeface="宋体" panose="02010600030101010101" pitchFamily="2" charset="-122"/>
            </a:endParaRPr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>
                <a:sym typeface="宋体" panose="02010600030101010101" pitchFamily="2" charset="-122"/>
              </a:rPr>
              <a:t>所以</a:t>
            </a:r>
            <a:r>
              <a:rPr lang="en-US" altLang="zh-CN" sz="2400">
                <a:sym typeface="宋体" panose="02010600030101010101" pitchFamily="2" charset="-122"/>
              </a:rPr>
              <a:t>x</a:t>
            </a:r>
            <a:r>
              <a:rPr lang="en-US" altLang="zh-CN" sz="2400" baseline="-25000">
                <a:sym typeface="宋体" panose="02010600030101010101" pitchFamily="2" charset="-122"/>
              </a:rPr>
              <a:t>1</a:t>
            </a:r>
            <a:r>
              <a:rPr lang="en-US" altLang="zh-CN" sz="2400">
                <a:sym typeface="宋体" panose="02010600030101010101" pitchFamily="2" charset="-122"/>
              </a:rPr>
              <a:t>x</a:t>
            </a:r>
            <a:r>
              <a:rPr lang="en-US" altLang="zh-CN" sz="2400" baseline="-25000">
                <a:sym typeface="宋体" panose="02010600030101010101" pitchFamily="2" charset="-122"/>
              </a:rPr>
              <a:t>2</a:t>
            </a:r>
            <a:r>
              <a:rPr lang="en-US" altLang="zh-CN" sz="2400">
                <a:sym typeface="宋体" panose="02010600030101010101" pitchFamily="2" charset="-122"/>
              </a:rPr>
              <a:t>...x</a:t>
            </a:r>
            <a:r>
              <a:rPr lang="zh-CN" altLang="en-US" sz="2400" baseline="-25000">
                <a:sym typeface="宋体" panose="02010600030101010101" pitchFamily="2" charset="-122"/>
              </a:rPr>
              <a:t>ϕ</a:t>
            </a:r>
            <a:r>
              <a:rPr lang="en-US" altLang="zh-CN" sz="2400" baseline="-25000">
                <a:sym typeface="宋体" panose="02010600030101010101" pitchFamily="2" charset="-122"/>
              </a:rPr>
              <a:t>(n)</a:t>
            </a:r>
            <a:r>
              <a:rPr lang="en-US" altLang="zh-CN" sz="2400">
                <a:sym typeface="宋体" panose="02010600030101010101" pitchFamily="2" charset="-122"/>
              </a:rPr>
              <a:t>≡ax</a:t>
            </a:r>
            <a:r>
              <a:rPr lang="en-US" altLang="zh-CN" sz="2400" baseline="-25000">
                <a:sym typeface="宋体" panose="02010600030101010101" pitchFamily="2" charset="-122"/>
              </a:rPr>
              <a:t>1</a:t>
            </a:r>
            <a:r>
              <a:rPr lang="en-US" altLang="zh-CN" sz="2400">
                <a:sym typeface="宋体" panose="02010600030101010101" pitchFamily="2" charset="-122"/>
              </a:rPr>
              <a:t>ax</a:t>
            </a:r>
            <a:r>
              <a:rPr lang="en-US" altLang="zh-CN" sz="2400" baseline="-25000">
                <a:sym typeface="宋体" panose="02010600030101010101" pitchFamily="2" charset="-122"/>
              </a:rPr>
              <a:t>2</a:t>
            </a:r>
            <a:r>
              <a:rPr lang="en-US" altLang="zh-CN" sz="2400">
                <a:sym typeface="宋体" panose="02010600030101010101" pitchFamily="2" charset="-122"/>
              </a:rPr>
              <a:t>...ax</a:t>
            </a:r>
            <a:r>
              <a:rPr lang="zh-CN" altLang="en-US" sz="2400" baseline="-25000">
                <a:sym typeface="宋体" panose="02010600030101010101" pitchFamily="2" charset="-122"/>
              </a:rPr>
              <a:t>ϕ</a:t>
            </a:r>
            <a:r>
              <a:rPr lang="en-US" altLang="zh-CN" sz="2400" baseline="-25000">
                <a:sym typeface="宋体" panose="02010600030101010101" pitchFamily="2" charset="-122"/>
              </a:rPr>
              <a:t>(n) </a:t>
            </a:r>
            <a:r>
              <a:rPr lang="en-US" altLang="zh-CN" sz="2400">
                <a:sym typeface="宋体" panose="02010600030101010101" pitchFamily="2" charset="-122"/>
              </a:rPr>
              <a:t>(mod n)</a:t>
            </a:r>
            <a:endParaRPr lang="en-US" altLang="zh-CN" sz="2400">
              <a:sym typeface="宋体" panose="02010600030101010101" pitchFamily="2" charset="-122"/>
            </a:endParaRPr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>
                <a:sym typeface="宋体" panose="02010600030101010101" pitchFamily="2" charset="-122"/>
              </a:rPr>
              <a:t>将所有</a:t>
            </a:r>
            <a:r>
              <a:rPr lang="en-US" altLang="zh-CN" sz="2400">
                <a:sym typeface="宋体" panose="02010600030101010101" pitchFamily="2" charset="-122"/>
              </a:rPr>
              <a:t>x</a:t>
            </a:r>
            <a:r>
              <a:rPr lang="zh-CN" altLang="en-US" sz="2400">
                <a:sym typeface="宋体" panose="02010600030101010101" pitchFamily="2" charset="-122"/>
              </a:rPr>
              <a:t>约去即得</a:t>
            </a:r>
            <a:r>
              <a:rPr lang="en-US" altLang="zh-CN" sz="2400">
                <a:sym typeface="宋体" panose="02010600030101010101" pitchFamily="2" charset="-122"/>
              </a:rPr>
              <a:t>a</a:t>
            </a:r>
            <a:r>
              <a:rPr lang="zh-CN" altLang="en-US" sz="2400" baseline="30000">
                <a:sym typeface="宋体" panose="02010600030101010101" pitchFamily="2" charset="-122"/>
              </a:rPr>
              <a:t>ϕ</a:t>
            </a:r>
            <a:r>
              <a:rPr lang="en-US" altLang="zh-CN" sz="2400" baseline="30000">
                <a:sym typeface="宋体" panose="02010600030101010101" pitchFamily="2" charset="-122"/>
              </a:rPr>
              <a:t>(n)</a:t>
            </a:r>
            <a:r>
              <a:rPr lang="en-US" altLang="zh-CN" sz="2400">
                <a:sym typeface="宋体" panose="02010600030101010101" pitchFamily="2" charset="-122"/>
              </a:rPr>
              <a:t>≡1 (mod n)</a:t>
            </a:r>
            <a:endParaRPr lang="en-US" altLang="zh-CN" sz="2400">
              <a:sym typeface="宋体" panose="02010600030101010101" pitchFamily="2" charset="-122"/>
            </a:endParaRPr>
          </a:p>
          <a:p>
            <a:endParaRPr lang="zh-CN" altLang="en-US" sz="2400"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2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99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43" end="1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70" end="2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09" end="2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标题 1"/>
          <p:cNvSpPr>
            <a:spLocks noGrp="1"/>
          </p:cNvSpPr>
          <p:nvPr>
            <p:ph type="title"/>
          </p:nvPr>
        </p:nvSpPr>
        <p:spPr>
          <a:xfrm>
            <a:off x="838200" y="312420"/>
            <a:ext cx="3669665" cy="812800"/>
          </a:xfrm>
        </p:spPr>
        <p:txBody>
          <a:bodyPr lIns="91440" tIns="45720" rIns="91440" bIns="45720" anchor="ctr"/>
          <a:p>
            <a:r>
              <a:rPr lang="zh-CN" altLang="en-US"/>
              <a:t>剩余类与剩余系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7800"/>
            <a:ext cx="10455910" cy="4491990"/>
          </a:xfrm>
        </p:spPr>
        <p:txBody>
          <a:bodyPr lIns="91440" tIns="45720" rIns="91440" bIns="45720" anchor="t"/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sz="2400"/>
              <a:t>1、模m的两两不同的剩余类有m个</a:t>
            </a:r>
            <a:endParaRPr sz="2400"/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endParaRPr sz="2400"/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sz="2400"/>
              <a:t>2、同余方程的解就是一个或几个剩余类</a:t>
            </a:r>
            <a:endParaRPr sz="2400"/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endParaRPr sz="2400"/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sz="2400"/>
              <a:t>3、一个完全剩余系（完系）中，与m互质的整数的个数叫作欧拉函数，记作</a:t>
            </a:r>
            <a:r>
              <a:rPr lang="zh-CN" altLang="en-US" sz="2400" strike="noStrike" noProof="1">
                <a:sym typeface="宋体" panose="02010600030101010101" pitchFamily="2" charset="-122"/>
              </a:rPr>
              <a:t>ϕ</a:t>
            </a:r>
            <a:r>
              <a:rPr sz="2400"/>
              <a:t>(m)。 </a:t>
            </a:r>
            <a:endParaRPr sz="2400"/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sz="2400"/>
              <a:t>这</a:t>
            </a:r>
            <a:r>
              <a:rPr lang="zh-CN" altLang="en-US" sz="2400" strike="noStrike" noProof="1">
                <a:sym typeface="宋体" panose="02010600030101010101" pitchFamily="2" charset="-122"/>
              </a:rPr>
              <a:t>ϕ</a:t>
            </a:r>
            <a:r>
              <a:rPr sz="2400"/>
              <a:t>(m)个与m互质的整数组成模m的一个简化</a:t>
            </a:r>
            <a:endParaRPr sz="2400"/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endParaRPr sz="2400"/>
          </a:p>
          <a:p>
            <a:pPr marL="0" indent="609600"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en-US" sz="2400" strike="noStrike" noProof="1">
                <a:sym typeface="+mn-ea"/>
              </a:rPr>
              <a:t>{1,2,3,4,5,6,7</a:t>
            </a:r>
            <a:r>
              <a:rPr lang="en-US" altLang="zh-CN" sz="2400" strike="noStrike" noProof="1">
                <a:sym typeface="+mn-ea"/>
              </a:rPr>
              <a:t>}      %8</a:t>
            </a:r>
            <a:endParaRPr lang="en-US" altLang="zh-CN" sz="2400" strike="noStrike" noProof="1">
              <a:sym typeface="+mn-ea"/>
            </a:endParaRPr>
          </a:p>
          <a:p>
            <a:pPr marL="0" indent="609600"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en-US" sz="2400" strike="noStrike" noProof="1">
                <a:sym typeface="+mn-ea"/>
              </a:rPr>
              <a:t>{1,3,5,7</a:t>
            </a:r>
            <a:r>
              <a:rPr lang="en-US" altLang="zh-CN" sz="2400" strike="noStrike" noProof="1">
                <a:sym typeface="+mn-ea"/>
              </a:rPr>
              <a:t>}            %8</a:t>
            </a:r>
            <a:endParaRPr lang="en-US" altLang="zh-CN" sz="2400" strike="noStrike" noProof="1"/>
          </a:p>
          <a:p>
            <a:pPr marL="0" indent="0" fontAlgn="auto">
              <a:buNone/>
            </a:pPr>
            <a:endParaRPr lang="en-US" altLang="zh-CN" sz="2400" strike="noStrike" noProof="1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标题 1"/>
          <p:cNvSpPr>
            <a:spLocks noGrp="1"/>
          </p:cNvSpPr>
          <p:nvPr>
            <p:ph type="title"/>
          </p:nvPr>
        </p:nvSpPr>
        <p:spPr>
          <a:xfrm>
            <a:off x="838200" y="496570"/>
            <a:ext cx="3789680" cy="827405"/>
          </a:xfrm>
        </p:spPr>
        <p:txBody>
          <a:bodyPr lIns="91440" tIns="45720" rIns="91440" bIns="45720" anchor="ctr"/>
          <a:p>
            <a:r>
              <a:rPr lang="zh-CN" altLang="en-US" b="1">
                <a:sym typeface="宋体" panose="02010600030101010101" pitchFamily="2" charset="-122"/>
              </a:rPr>
              <a:t>欧拉定理的应用</a:t>
            </a:r>
            <a:endParaRPr lang="zh-CN" altLang="en-US" b="1">
              <a:sym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7575" y="1691005"/>
            <a:ext cx="10067925" cy="4460240"/>
          </a:xfrm>
        </p:spPr>
        <p:txBody>
          <a:bodyPr>
            <a:normAutofit lnSpcReduction="20000"/>
          </a:bodyPr>
          <a:p>
            <a:pPr fontAlgn="auto"/>
            <a:r>
              <a:rPr lang="zh-CN" altLang="en-US" sz="2400" strike="noStrike" noProof="1"/>
              <a:t>用欧拉定理求逆元：</a:t>
            </a:r>
            <a:r>
              <a:rPr lang="en-US" altLang="zh-CN" sz="2400" u="sng" strike="noStrike" noProof="1"/>
              <a:t>a</a:t>
            </a:r>
            <a:r>
              <a:rPr lang="zh-CN" altLang="en-US" sz="2400" u="sng" strike="noStrike" noProof="1"/>
              <a:t>·</a:t>
            </a:r>
            <a:r>
              <a:rPr lang="en-US" altLang="zh-CN" sz="2400" u="sng" strike="noStrike" noProof="1"/>
              <a:t>a</a:t>
            </a:r>
            <a:r>
              <a:rPr lang="zh-CN" altLang="en-US" sz="2400" u="sng" strike="noStrike" baseline="30000" noProof="1">
                <a:latin typeface="Calibri" panose="020F0502020204030204" charset="0"/>
                <a:cs typeface="Calibri" panose="020F0502020204030204" charset="0"/>
                <a:sym typeface="+mn-ea"/>
              </a:rPr>
              <a:t>ϕ</a:t>
            </a:r>
            <a:r>
              <a:rPr lang="en-US" altLang="zh-CN" sz="2400" u="sng" strike="noStrike" baseline="30000" noProof="1">
                <a:latin typeface="Calibri" panose="020F0502020204030204" charset="0"/>
                <a:cs typeface="Calibri" panose="020F0502020204030204" charset="0"/>
                <a:sym typeface="+mn-ea"/>
              </a:rPr>
              <a:t>(n)-1</a:t>
            </a:r>
            <a:r>
              <a:rPr lang="en-US" altLang="zh-CN" sz="2400" u="sng" strike="noStrike" noProof="1">
                <a:latin typeface="Calibri" panose="020F0502020204030204" charset="0"/>
                <a:sym typeface="+mn-ea"/>
              </a:rPr>
              <a:t>≡1 (mod n)</a:t>
            </a:r>
            <a:endParaRPr lang="en-US" altLang="zh-CN" sz="2400" u="sng" strike="noStrike" noProof="1">
              <a:latin typeface="Calibri" panose="020F0502020204030204" charset="0"/>
              <a:sym typeface="+mn-ea"/>
            </a:endParaRPr>
          </a:p>
          <a:p>
            <a:pPr fontAlgn="auto"/>
            <a:r>
              <a:rPr lang="zh-CN" altLang="en-US" sz="2400" strike="noStrike" noProof="1">
                <a:latin typeface="Calibri" panose="020F0502020204030204" charset="0"/>
                <a:sym typeface="+mn-ea"/>
              </a:rPr>
              <a:t>特别地，若</a:t>
            </a:r>
            <a:r>
              <a:rPr lang="en-US" altLang="zh-CN" sz="2400" strike="noStrike" noProof="1">
                <a:latin typeface="Calibri" panose="020F0502020204030204" charset="0"/>
                <a:sym typeface="+mn-ea"/>
              </a:rPr>
              <a:t>n</a:t>
            </a:r>
            <a:r>
              <a:rPr lang="zh-CN" altLang="en-US" sz="2400" strike="noStrike" noProof="1">
                <a:latin typeface="Calibri" panose="020F0502020204030204" charset="0"/>
                <a:sym typeface="+mn-ea"/>
              </a:rPr>
              <a:t>是质数：</a:t>
            </a:r>
            <a:r>
              <a:rPr lang="en-US" altLang="zh-CN" sz="2400" u="sng" strike="noStrike" noProof="1">
                <a:latin typeface="Calibri" panose="020F0502020204030204" charset="0"/>
                <a:sym typeface="+mn-ea"/>
              </a:rPr>
              <a:t>a</a:t>
            </a:r>
            <a:r>
              <a:rPr lang="zh-CN" altLang="en-US" sz="2400" u="sng" strike="noStrike" noProof="1">
                <a:sym typeface="+mn-ea"/>
              </a:rPr>
              <a:t>·</a:t>
            </a:r>
            <a:r>
              <a:rPr lang="en-US" altLang="zh-CN" sz="2400" u="sng" strike="noStrike" noProof="1">
                <a:sym typeface="+mn-ea"/>
              </a:rPr>
              <a:t>a</a:t>
            </a:r>
            <a:r>
              <a:rPr lang="en-US" sz="2400" u="sng" strike="noStrike" baseline="30000" noProof="1">
                <a:latin typeface="Calibri" panose="020F0502020204030204" charset="0"/>
                <a:cs typeface="Calibri" panose="020F0502020204030204" charset="0"/>
                <a:sym typeface="+mn-ea"/>
              </a:rPr>
              <a:t>n-2</a:t>
            </a:r>
            <a:r>
              <a:rPr lang="en-US" altLang="zh-CN" sz="2400" u="sng" strike="noStrike" noProof="1">
                <a:latin typeface="Calibri" panose="020F0502020204030204" charset="0"/>
                <a:sym typeface="+mn-ea"/>
              </a:rPr>
              <a:t>≡1 (mod n)</a:t>
            </a:r>
            <a:endParaRPr lang="zh-CN" altLang="en-US" sz="2400" u="sng" strike="noStrike" noProof="1">
              <a:latin typeface="Calibri" panose="020F0502020204030204" charset="0"/>
              <a:sym typeface="+mn-ea"/>
            </a:endParaRPr>
          </a:p>
          <a:p>
            <a:pPr fontAlgn="auto"/>
            <a:r>
              <a:rPr lang="zh-CN" altLang="en-US" sz="2400" strike="noStrike" noProof="1">
                <a:latin typeface="Calibri" panose="020F0502020204030204" charset="0"/>
                <a:sym typeface="+mn-ea"/>
              </a:rPr>
              <a:t>快速幂即可</a:t>
            </a:r>
            <a:endParaRPr lang="zh-CN" altLang="en-US" sz="2400" strike="noStrike" noProof="1">
              <a:latin typeface="Calibri" panose="020F0502020204030204" charset="0"/>
              <a:sym typeface="+mn-ea"/>
            </a:endParaRPr>
          </a:p>
          <a:p>
            <a:pPr marL="0" indent="0" fontAlgn="auto">
              <a:buNone/>
            </a:pPr>
            <a:r>
              <a:rPr lang="en-US" altLang="zh-CN" sz="2400" strike="noStrike" noProof="1">
                <a:latin typeface="Consolas" panose="020B0609020204030204" pitchFamily="49" charset="0"/>
                <a:sym typeface="+mn-ea"/>
              </a:rPr>
              <a:t>int powermod(int a, int b, int n) {</a:t>
            </a:r>
            <a:endParaRPr lang="en-US" altLang="zh-CN" sz="2400" strike="noStrike" noProof="1">
              <a:latin typeface="Consolas" panose="020B0609020204030204" pitchFamily="49" charset="0"/>
              <a:sym typeface="+mn-ea"/>
            </a:endParaRPr>
          </a:p>
          <a:p>
            <a:pPr marL="0" indent="0" fontAlgn="auto">
              <a:buNone/>
            </a:pPr>
            <a:r>
              <a:rPr lang="en-US" altLang="zh-CN" sz="2400" strike="noStrike" noProof="1">
                <a:latin typeface="Consolas" panose="020B0609020204030204" pitchFamily="49" charset="0"/>
                <a:sym typeface="+mn-ea"/>
              </a:rPr>
              <a:t>    int ret = 1;</a:t>
            </a:r>
            <a:endParaRPr lang="en-US" altLang="zh-CN" sz="2400" strike="noStrike" noProof="1">
              <a:latin typeface="Consolas" panose="020B0609020204030204" pitchFamily="49" charset="0"/>
              <a:sym typeface="+mn-ea"/>
            </a:endParaRPr>
          </a:p>
          <a:p>
            <a:pPr marL="0" indent="0" fontAlgn="auto">
              <a:buNone/>
            </a:pPr>
            <a:r>
              <a:rPr lang="en-US" altLang="zh-CN" sz="2400" strike="noStrike" noProof="1">
                <a:latin typeface="Consolas" panose="020B0609020204030204" pitchFamily="49" charset="0"/>
                <a:sym typeface="+mn-ea"/>
              </a:rPr>
              <a:t>    while (b) {</a:t>
            </a:r>
            <a:endParaRPr lang="en-US" altLang="zh-CN" sz="2400" strike="noStrike" noProof="1">
              <a:latin typeface="Consolas" panose="020B0609020204030204" pitchFamily="49" charset="0"/>
              <a:sym typeface="+mn-ea"/>
            </a:endParaRPr>
          </a:p>
          <a:p>
            <a:pPr marL="0" indent="0" fontAlgn="auto">
              <a:buNone/>
            </a:pPr>
            <a:r>
              <a:rPr lang="en-US" altLang="zh-CN" sz="2400" strike="noStrike" noProof="1">
                <a:latin typeface="Consolas" panose="020B0609020204030204" pitchFamily="49" charset="0"/>
                <a:sym typeface="+mn-ea"/>
              </a:rPr>
              <a:t>        if (b &amp; 1) ret = (long long)ret * a % n;</a:t>
            </a:r>
            <a:endParaRPr lang="en-US" altLang="zh-CN" sz="2400" strike="noStrike" noProof="1">
              <a:latin typeface="Consolas" panose="020B0609020204030204" pitchFamily="49" charset="0"/>
              <a:sym typeface="+mn-ea"/>
            </a:endParaRPr>
          </a:p>
          <a:p>
            <a:pPr marL="0" indent="0" fontAlgn="auto">
              <a:buNone/>
            </a:pPr>
            <a:r>
              <a:rPr lang="en-US" altLang="zh-CN" sz="2400" strike="noStrike" noProof="1">
                <a:latin typeface="Consolas" panose="020B0609020204030204" pitchFamily="49" charset="0"/>
                <a:sym typeface="+mn-ea"/>
              </a:rPr>
              <a:t>        a = (long long)a * a % n;</a:t>
            </a:r>
            <a:endParaRPr lang="en-US" altLang="zh-CN" sz="2400" strike="noStrike" noProof="1">
              <a:latin typeface="Consolas" panose="020B0609020204030204" pitchFamily="49" charset="0"/>
              <a:sym typeface="+mn-ea"/>
            </a:endParaRPr>
          </a:p>
          <a:p>
            <a:pPr marL="0" indent="0" fontAlgn="auto">
              <a:buNone/>
            </a:pPr>
            <a:r>
              <a:rPr lang="en-US" altLang="zh-CN" sz="2400" strike="noStrike" noProof="1">
                <a:latin typeface="Consolas" panose="020B0609020204030204" pitchFamily="49" charset="0"/>
                <a:sym typeface="+mn-ea"/>
              </a:rPr>
              <a:t>        b &gt;&gt;= 1;</a:t>
            </a:r>
            <a:endParaRPr lang="en-US" altLang="zh-CN" sz="2400" strike="noStrike" noProof="1">
              <a:latin typeface="Consolas" panose="020B0609020204030204" pitchFamily="49" charset="0"/>
              <a:sym typeface="+mn-ea"/>
            </a:endParaRPr>
          </a:p>
          <a:p>
            <a:pPr marL="0" indent="0" fontAlgn="auto">
              <a:buNone/>
            </a:pPr>
            <a:r>
              <a:rPr lang="en-US" altLang="zh-CN" sz="2400" strike="noStrike" noProof="1">
                <a:latin typeface="Consolas" panose="020B0609020204030204" pitchFamily="49" charset="0"/>
                <a:sym typeface="+mn-ea"/>
              </a:rPr>
              <a:t>    }</a:t>
            </a:r>
            <a:endParaRPr lang="en-US" altLang="zh-CN" sz="2400" strike="noStrike" noProof="1">
              <a:latin typeface="Consolas" panose="020B0609020204030204" pitchFamily="49" charset="0"/>
              <a:sym typeface="+mn-ea"/>
            </a:endParaRPr>
          </a:p>
          <a:p>
            <a:pPr marL="0" indent="0" fontAlgn="auto">
              <a:buNone/>
            </a:pPr>
            <a:r>
              <a:rPr lang="en-US" altLang="zh-CN" sz="2400" strike="noStrike" noProof="1">
                <a:latin typeface="Consolas" panose="020B0609020204030204" pitchFamily="49" charset="0"/>
                <a:sym typeface="+mn-ea"/>
              </a:rPr>
              <a:t>    return ret;</a:t>
            </a:r>
            <a:endParaRPr lang="en-US" altLang="zh-CN" sz="2400" strike="noStrike" noProof="1">
              <a:latin typeface="Consolas" panose="020B0609020204030204" pitchFamily="49" charset="0"/>
              <a:sym typeface="+mn-ea"/>
            </a:endParaRPr>
          </a:p>
          <a:p>
            <a:pPr marL="0" indent="0" fontAlgn="auto">
              <a:buNone/>
            </a:pPr>
            <a:r>
              <a:rPr lang="en-US" altLang="zh-CN" sz="2400" strike="noStrike" noProof="1">
                <a:latin typeface="Consolas" panose="020B0609020204030204" pitchFamily="49" charset="0"/>
                <a:sym typeface="+mn-ea"/>
              </a:rPr>
              <a:t>}</a:t>
            </a:r>
            <a:endParaRPr lang="en-US" altLang="zh-CN" sz="2400" strike="noStrike" noProof="1">
              <a:latin typeface="Consolas" panose="020B0609020204030204" pitchFamily="49" charset="0"/>
              <a:sym typeface="+mn-ea"/>
            </a:endParaRPr>
          </a:p>
          <a:p>
            <a:pPr fontAlgn="auto"/>
            <a:endParaRPr lang="en-US" altLang="zh-CN" sz="2400" strike="noStrike" noProof="1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9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6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2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98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15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31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80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14" end="2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31" end="2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37" end="2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53" end="2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1"/>
          <p:cNvSpPr>
            <a:spLocks noGrp="1"/>
          </p:cNvSpPr>
          <p:nvPr>
            <p:ph type="title"/>
          </p:nvPr>
        </p:nvSpPr>
        <p:spPr>
          <a:xfrm>
            <a:off x="694055" y="535940"/>
            <a:ext cx="2475865" cy="918845"/>
          </a:xfrm>
        </p:spPr>
        <p:txBody>
          <a:bodyPr lIns="91440" tIns="45720" rIns="91440" bIns="45720" anchor="ctr"/>
          <a:p>
            <a:r>
              <a:rPr lang="zh-CN" altLang="en-US" b="1"/>
              <a:t>质因数分解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5020" y="1454785"/>
            <a:ext cx="10457815" cy="973455"/>
          </a:xfrm>
        </p:spPr>
        <p:txBody>
          <a:bodyPr>
            <a:normAutofit lnSpcReduction="10000"/>
          </a:bodyPr>
          <a:p>
            <a:pPr indent="609600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 strike="noStrike" noProof="1"/>
              <a:t>利用</a:t>
            </a:r>
            <a:r>
              <a:rPr lang="en-US" altLang="zh-CN" sz="2400" strike="noStrike" noProof="1"/>
              <a:t>n</a:t>
            </a:r>
            <a:r>
              <a:rPr lang="zh-CN" altLang="en-US" sz="2400" strike="noStrike" noProof="1"/>
              <a:t>最多只有</a:t>
            </a:r>
            <a:r>
              <a:rPr lang="en-US" altLang="zh-CN" sz="2400" strike="noStrike" noProof="1"/>
              <a:t>1</a:t>
            </a:r>
            <a:r>
              <a:rPr lang="zh-CN" altLang="en-US" sz="2400" strike="noStrike" noProof="1"/>
              <a:t>个</a:t>
            </a:r>
            <a:r>
              <a:rPr lang="en-US" altLang="zh-CN" sz="2400" strike="noStrike" noProof="1"/>
              <a:t>&gt;sqrt(n)</a:t>
            </a:r>
            <a:r>
              <a:rPr lang="zh-CN" altLang="en-US" sz="2400" strike="noStrike" noProof="1"/>
              <a:t>的质因子，可以得到一个</a:t>
            </a:r>
            <a:r>
              <a:rPr lang="en-US" altLang="zh-CN" sz="2400" strike="noStrike" noProof="1"/>
              <a:t>O(sqrt(n))</a:t>
            </a:r>
            <a:r>
              <a:rPr lang="zh-CN" altLang="en-US" sz="2400" strike="noStrike" noProof="1"/>
              <a:t>的质因数分解算法。</a:t>
            </a:r>
            <a:endParaRPr lang="en-US" altLang="zh-CN" sz="2000" strike="noStrike" noProof="1">
              <a:latin typeface="Consolas" panose="020B0609020204030204" pitchFamily="49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5500" y="2626360"/>
            <a:ext cx="5884545" cy="378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标题 1"/>
          <p:cNvSpPr>
            <a:spLocks noGrp="1"/>
          </p:cNvSpPr>
          <p:nvPr>
            <p:ph type="title"/>
          </p:nvPr>
        </p:nvSpPr>
        <p:spPr>
          <a:xfrm>
            <a:off x="838200" y="496570"/>
            <a:ext cx="3789680" cy="827405"/>
          </a:xfrm>
        </p:spPr>
        <p:txBody>
          <a:bodyPr lIns="91440" tIns="45720" rIns="91440" bIns="45720" anchor="ctr"/>
          <a:p>
            <a:r>
              <a:rPr b="1">
                <a:uFillTx/>
                <a:sym typeface="+mn-ea"/>
              </a:rPr>
              <a:t>费马小定理</a:t>
            </a:r>
            <a:endParaRPr lang="zh-CN" altLang="en-US" b="1" noProof="1">
              <a:solidFill>
                <a:schemeClr val="tx1"/>
              </a:solidFill>
              <a:uFillTx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7575" y="1678305"/>
            <a:ext cx="10067925" cy="2634615"/>
          </a:xfrm>
        </p:spPr>
        <p:txBody>
          <a:bodyPr>
            <a:normAutofit lnSpcReduction="20000"/>
          </a:bodyPr>
          <a:p>
            <a:pPr indent="0"/>
            <a:r>
              <a:rPr sz="2400" b="1">
                <a:uFillTx/>
                <a:sym typeface="+mn-ea"/>
              </a:rPr>
              <a:t>费马小定理</a:t>
            </a:r>
            <a:r>
              <a:rPr sz="2400" noProof="1">
                <a:solidFill>
                  <a:schemeClr val="tx1"/>
                </a:solidFill>
                <a:uFillTx/>
              </a:rPr>
              <a:t>:</a:t>
            </a:r>
            <a:endParaRPr sz="2400" noProof="1">
              <a:solidFill>
                <a:schemeClr val="tx1"/>
              </a:solidFill>
              <a:uFillTx/>
            </a:endParaRPr>
          </a:p>
          <a:p>
            <a:pPr indent="609600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sz="2400" noProof="1">
                <a:solidFill>
                  <a:schemeClr val="tx1"/>
                </a:solidFill>
                <a:uFillTx/>
              </a:rPr>
              <a:t>a是不能被质数p整除的正整数，则有a^(p-1) ≡ 1 (mod p)</a:t>
            </a:r>
            <a:endParaRPr sz="2400" noProof="1">
              <a:solidFill>
                <a:schemeClr val="tx1"/>
              </a:solidFill>
              <a:uFillTx/>
            </a:endParaRPr>
          </a:p>
          <a:p>
            <a:pPr indent="609600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endParaRPr sz="2400" noProof="1">
              <a:solidFill>
                <a:schemeClr val="tx1"/>
              </a:solidFill>
              <a:uFillTx/>
            </a:endParaRPr>
          </a:p>
          <a:p>
            <a:pPr indent="609600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sz="2400" noProof="1">
                <a:solidFill>
                  <a:schemeClr val="tx1"/>
                </a:solidFill>
                <a:uFillTx/>
              </a:rPr>
              <a:t>证明这个定理非常简单，由于p是质数，所以有φ(p) = p-1，代入欧拉定理即可证明。推论:对于任意正整数a，有a^p ≡ a (mod p)，因为a能被p整除时结论显然成立。</a:t>
            </a:r>
            <a:endParaRPr sz="2400" noProof="1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标题 1"/>
          <p:cNvSpPr>
            <a:spLocks noGrp="1"/>
          </p:cNvSpPr>
          <p:nvPr>
            <p:ph type="title"/>
          </p:nvPr>
        </p:nvSpPr>
        <p:spPr>
          <a:xfrm>
            <a:off x="1062355" y="386080"/>
            <a:ext cx="3892550" cy="721995"/>
          </a:xfrm>
        </p:spPr>
        <p:txBody>
          <a:bodyPr lIns="91440" tIns="45720" rIns="91440" bIns="45720" anchor="ctr"/>
          <a:p>
            <a:r>
              <a:rPr lang="zh-CN" altLang="en-US"/>
              <a:t>欧拉定理的应用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2355" y="1252855"/>
            <a:ext cx="9305290" cy="3524885"/>
          </a:xfrm>
        </p:spPr>
        <p:txBody>
          <a:bodyPr lIns="91440" tIns="45720" rIns="91440" bIns="45720" anchor="t"/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zh-CN" sz="2400">
                <a:sym typeface="宋体" panose="02010600030101010101" pitchFamily="2" charset="-122"/>
              </a:rPr>
              <a:t>求</a:t>
            </a:r>
            <a:r>
              <a:rPr lang="en-US" altLang="zh-CN" sz="2400">
                <a:sym typeface="宋体" panose="02010600030101010101" pitchFamily="2" charset="-122"/>
              </a:rPr>
              <a:t>a</a:t>
            </a:r>
            <a:r>
              <a:rPr lang="en-US" altLang="zh-CN" sz="2400" baseline="30000">
                <a:sym typeface="宋体" panose="02010600030101010101" pitchFamily="2" charset="-122"/>
              </a:rPr>
              <a:t>b</a:t>
            </a:r>
            <a:r>
              <a:rPr lang="en-US" altLang="zh-CN" sz="2400">
                <a:sym typeface="宋体" panose="02010600030101010101" pitchFamily="2" charset="-122"/>
              </a:rPr>
              <a:t> mod m</a:t>
            </a:r>
            <a:r>
              <a:rPr lang="zh-CN" altLang="en-US" sz="2400">
                <a:sym typeface="宋体" panose="02010600030101010101" pitchFamily="2" charset="-122"/>
              </a:rPr>
              <a:t>时，</a:t>
            </a:r>
            <a:r>
              <a:rPr lang="zh-CN" altLang="zh-CN" sz="2400">
                <a:sym typeface="宋体" panose="02010600030101010101" pitchFamily="2" charset="-122"/>
              </a:rPr>
              <a:t>用欧拉定理缩小指数</a:t>
            </a:r>
            <a:r>
              <a:rPr lang="en-US" altLang="zh-CN" sz="2400">
                <a:sym typeface="宋体" panose="02010600030101010101" pitchFamily="2" charset="-122"/>
              </a:rPr>
              <a:t>b</a:t>
            </a:r>
            <a:endParaRPr lang="zh-CN" altLang="en-US" sz="2400"/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endParaRPr lang="zh-CN" altLang="en-US" sz="2400"/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/>
              <a:t>例题：求</a:t>
            </a:r>
            <a:r>
              <a:rPr lang="en-US" altLang="zh-CN" sz="2400"/>
              <a:t>7</a:t>
            </a:r>
            <a:r>
              <a:rPr lang="en-US" altLang="zh-CN" sz="2400" baseline="30000"/>
              <a:t>222</a:t>
            </a:r>
            <a:r>
              <a:rPr lang="en-US" altLang="zh-CN" sz="2400"/>
              <a:t> mod 10</a:t>
            </a:r>
            <a:endParaRPr lang="en-US" altLang="zh-CN" sz="2400"/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/>
              <a:t>分析：</a:t>
            </a:r>
            <a:r>
              <a:rPr lang="en-US" altLang="zh-CN" sz="2400"/>
              <a:t>(7, 10)=1, </a:t>
            </a:r>
            <a:r>
              <a:rPr lang="zh-CN" altLang="en-US" sz="2400">
                <a:sym typeface="宋体" panose="02010600030101010101" pitchFamily="2" charset="-122"/>
              </a:rPr>
              <a:t>故</a:t>
            </a:r>
            <a:r>
              <a:rPr lang="en-US" altLang="zh-CN" sz="2400">
                <a:sym typeface="宋体" panose="02010600030101010101" pitchFamily="2" charset="-122"/>
              </a:rPr>
              <a:t>7</a:t>
            </a:r>
            <a:r>
              <a:rPr lang="zh-CN" altLang="en-US" sz="2400" baseline="30000">
                <a:sym typeface="宋体" panose="02010600030101010101" pitchFamily="2" charset="-122"/>
              </a:rPr>
              <a:t>ϕ</a:t>
            </a:r>
            <a:r>
              <a:rPr lang="en-US" altLang="zh-CN" sz="2400" baseline="30000">
                <a:sym typeface="宋体" panose="02010600030101010101" pitchFamily="2" charset="-122"/>
              </a:rPr>
              <a:t>(10)</a:t>
            </a:r>
            <a:r>
              <a:rPr lang="en-US" altLang="zh-CN" sz="2400">
                <a:sym typeface="宋体" panose="02010600030101010101" pitchFamily="2" charset="-122"/>
              </a:rPr>
              <a:t>=7</a:t>
            </a:r>
            <a:r>
              <a:rPr lang="en-US" altLang="zh-CN" sz="2400" baseline="30000">
                <a:sym typeface="宋体" panose="02010600030101010101" pitchFamily="2" charset="-122"/>
              </a:rPr>
              <a:t>5</a:t>
            </a:r>
            <a:r>
              <a:rPr lang="en-US" altLang="zh-CN" sz="2400">
                <a:sym typeface="宋体" panose="02010600030101010101" pitchFamily="2" charset="-122"/>
              </a:rPr>
              <a:t>≡1 (mod 10)</a:t>
            </a:r>
            <a:endParaRPr lang="en-US" altLang="zh-CN" sz="2400">
              <a:sym typeface="宋体" panose="02010600030101010101" pitchFamily="2" charset="-122"/>
            </a:endParaRPr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>
                <a:sym typeface="宋体" panose="02010600030101010101" pitchFamily="2" charset="-122"/>
              </a:rPr>
              <a:t>所以</a:t>
            </a:r>
            <a:r>
              <a:rPr lang="en-US" altLang="zh-CN" sz="2400">
                <a:sym typeface="宋体" panose="02010600030101010101" pitchFamily="2" charset="-122"/>
              </a:rPr>
              <a:t>7</a:t>
            </a:r>
            <a:r>
              <a:rPr lang="en-US" altLang="zh-CN" sz="2400" baseline="30000">
                <a:sym typeface="宋体" panose="02010600030101010101" pitchFamily="2" charset="-122"/>
              </a:rPr>
              <a:t>222</a:t>
            </a:r>
            <a:r>
              <a:rPr lang="en-US" altLang="zh-CN" sz="2400">
                <a:sym typeface="宋体" panose="02010600030101010101" pitchFamily="2" charset="-122"/>
              </a:rPr>
              <a:t>≡7</a:t>
            </a:r>
            <a:r>
              <a:rPr lang="en-US" altLang="zh-CN" sz="2400" baseline="30000">
                <a:sym typeface="宋体" panose="02010600030101010101" pitchFamily="2" charset="-122"/>
              </a:rPr>
              <a:t>222 mod 5</a:t>
            </a:r>
            <a:r>
              <a:rPr lang="en-US" altLang="zh-CN" sz="2400">
                <a:sym typeface="宋体" panose="02010600030101010101" pitchFamily="2" charset="-122"/>
              </a:rPr>
              <a:t>=7</a:t>
            </a:r>
            <a:r>
              <a:rPr lang="en-US" altLang="zh-CN" sz="2400" baseline="30000">
                <a:sym typeface="宋体" panose="02010600030101010101" pitchFamily="2" charset="-122"/>
              </a:rPr>
              <a:t>2</a:t>
            </a:r>
            <a:r>
              <a:rPr lang="en-US" altLang="zh-CN" sz="2400">
                <a:sym typeface="宋体" panose="02010600030101010101" pitchFamily="2" charset="-122"/>
              </a:rPr>
              <a:t>=49≡9 (mod 10)</a:t>
            </a:r>
            <a:endParaRPr lang="en-US" altLang="zh-CN" sz="2400">
              <a:sym typeface="宋体" panose="02010600030101010101" pitchFamily="2" charset="-122"/>
            </a:endParaRPr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>
                <a:sym typeface="宋体" panose="02010600030101010101" pitchFamily="2" charset="-122"/>
              </a:rPr>
              <a:t>即</a:t>
            </a:r>
            <a:r>
              <a:rPr lang="en-US" altLang="zh-CN" sz="2400">
                <a:sym typeface="宋体" panose="02010600030101010101" pitchFamily="2" charset="-122"/>
              </a:rPr>
              <a:t>7</a:t>
            </a:r>
            <a:r>
              <a:rPr lang="en-US" altLang="zh-CN" sz="2400" baseline="30000">
                <a:sym typeface="宋体" panose="02010600030101010101" pitchFamily="2" charset="-122"/>
              </a:rPr>
              <a:t>222</a:t>
            </a:r>
            <a:r>
              <a:rPr lang="en-US" altLang="zh-CN" sz="2400">
                <a:sym typeface="宋体" panose="02010600030101010101" pitchFamily="2" charset="-122"/>
              </a:rPr>
              <a:t> mod 10 = 9</a:t>
            </a:r>
            <a:endParaRPr lang="en-US" altLang="zh-CN" sz="2400">
              <a:sym typeface="宋体" panose="02010600030101010101" pitchFamily="2" charset="-122"/>
            </a:endParaRPr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endParaRPr lang="en-US" altLang="zh-CN" sz="2400">
              <a:sym typeface="宋体" panose="02010600030101010101" pitchFamily="2" charset="-122"/>
            </a:endParaRPr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en-US" altLang="zh-CN" sz="2400">
                <a:sym typeface="宋体" panose="02010600030101010101" pitchFamily="2" charset="-122"/>
              </a:rPr>
              <a:t>(a, m)&gt;1</a:t>
            </a:r>
            <a:r>
              <a:rPr lang="zh-CN" altLang="en-US" sz="2400">
                <a:sym typeface="宋体" panose="02010600030101010101" pitchFamily="2" charset="-122"/>
              </a:rPr>
              <a:t>怎么办？</a:t>
            </a:r>
            <a:endParaRPr lang="zh-CN" altLang="en-US" sz="2400">
              <a:sym typeface="宋体" panose="02010600030101010101" pitchFamily="2" charset="-122"/>
            </a:endParaRPr>
          </a:p>
        </p:txBody>
      </p:sp>
      <p:pic>
        <p:nvPicPr>
          <p:cNvPr id="49155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9575" y="5281930"/>
            <a:ext cx="8255000" cy="9112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3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9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5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10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28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标题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p>
            <a:r>
              <a:rPr lang="zh-CN" altLang="en-US"/>
              <a:t>欧拉定理的扩展</a:t>
            </a:r>
            <a:endParaRPr lang="zh-CN" altLang="en-US"/>
          </a:p>
        </p:txBody>
      </p:sp>
      <p:sp>
        <p:nvSpPr>
          <p:cNvPr id="71683" name="内容占位符 2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9780905" cy="3314700"/>
          </a:xfrm>
        </p:spPr>
        <p:txBody>
          <a:bodyPr lIns="91440" tIns="45720" rIns="91440" bIns="45720" anchor="t"/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 u="sng"/>
              <a:t>定理：</a:t>
            </a:r>
            <a:r>
              <a:rPr lang="en-US" altLang="en-US" sz="2400" u="sng"/>
              <a:t>a</a:t>
            </a:r>
            <a:r>
              <a:rPr lang="en-US" altLang="en-US" sz="2400" u="sng" baseline="30000"/>
              <a:t>2</a:t>
            </a:r>
            <a:r>
              <a:rPr lang="zh-CN" altLang="en-US" sz="2400" u="sng" baseline="30000">
                <a:sym typeface="宋体" panose="02010600030101010101" pitchFamily="2" charset="-122"/>
              </a:rPr>
              <a:t>ϕ</a:t>
            </a:r>
            <a:r>
              <a:rPr lang="en-US" altLang="zh-CN" sz="2400" u="sng" baseline="30000">
                <a:sym typeface="宋体" panose="02010600030101010101" pitchFamily="2" charset="-122"/>
              </a:rPr>
              <a:t>(n)</a:t>
            </a:r>
            <a:r>
              <a:rPr lang="en-US" altLang="zh-CN" sz="2400" u="sng">
                <a:sym typeface="宋体" panose="02010600030101010101" pitchFamily="2" charset="-122"/>
              </a:rPr>
              <a:t>≡</a:t>
            </a:r>
            <a:r>
              <a:rPr lang="en-US" altLang="en-US" sz="2400" u="sng"/>
              <a:t>a</a:t>
            </a:r>
            <a:r>
              <a:rPr lang="zh-CN" altLang="en-US" sz="2400" u="sng" baseline="30000">
                <a:sym typeface="宋体" panose="02010600030101010101" pitchFamily="2" charset="-122"/>
              </a:rPr>
              <a:t>ϕ</a:t>
            </a:r>
            <a:r>
              <a:rPr lang="en-US" altLang="zh-CN" sz="2400" u="sng" baseline="30000">
                <a:sym typeface="宋体" panose="02010600030101010101" pitchFamily="2" charset="-122"/>
              </a:rPr>
              <a:t>(n)</a:t>
            </a:r>
            <a:r>
              <a:rPr lang="en-US" altLang="zh-CN" sz="2400" u="sng">
                <a:sym typeface="宋体" panose="02010600030101010101" pitchFamily="2" charset="-122"/>
              </a:rPr>
              <a:t> (mod n)</a:t>
            </a:r>
            <a:endParaRPr lang="en-US" altLang="zh-CN" sz="2400" u="sng">
              <a:sym typeface="宋体" panose="02010600030101010101" pitchFamily="2" charset="-122"/>
            </a:endParaRPr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>
                <a:sym typeface="宋体" panose="02010600030101010101" pitchFamily="2" charset="-122"/>
              </a:rPr>
              <a:t>证</a:t>
            </a:r>
            <a:r>
              <a:rPr lang="zh-CN" altLang="en-US" sz="2400" dirty="0">
                <a:sym typeface="宋体" panose="02010600030101010101" pitchFamily="2" charset="-122"/>
              </a:rPr>
              <a:t>明：首先我们提出一个引理：</a:t>
            </a:r>
            <a:endParaRPr lang="zh-CN" altLang="en-US" sz="2400" dirty="0">
              <a:sym typeface="宋体" panose="02010600030101010101" pitchFamily="2" charset="-122"/>
            </a:endParaRPr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 u="sng" dirty="0">
                <a:sym typeface="宋体" panose="02010600030101010101" pitchFamily="2" charset="-122"/>
              </a:rPr>
              <a:t>引理一：设</a:t>
            </a:r>
            <a:r>
              <a:rPr lang="en-US" altLang="zh-CN" sz="2400" u="sng">
                <a:sym typeface="宋体" panose="02010600030101010101" pitchFamily="2" charset="-122"/>
              </a:rPr>
              <a:t>p</a:t>
            </a:r>
            <a:r>
              <a:rPr lang="zh-CN" altLang="en-US" sz="2400" u="sng" dirty="0">
                <a:sym typeface="宋体" panose="02010600030101010101" pitchFamily="2" charset="-122"/>
              </a:rPr>
              <a:t>为</a:t>
            </a:r>
            <a:r>
              <a:rPr lang="en-US" altLang="zh-CN" sz="2400" u="sng">
                <a:sym typeface="宋体" panose="02010600030101010101" pitchFamily="2" charset="-122"/>
              </a:rPr>
              <a:t>n</a:t>
            </a:r>
            <a:r>
              <a:rPr lang="zh-CN" altLang="en-US" sz="2400" u="sng" dirty="0">
                <a:sym typeface="宋体" panose="02010600030101010101" pitchFamily="2" charset="-122"/>
              </a:rPr>
              <a:t>的一个质因子，</a:t>
            </a:r>
            <a:r>
              <a:rPr lang="en-US" altLang="zh-CN" sz="2400" u="sng">
                <a:sym typeface="宋体" panose="02010600030101010101" pitchFamily="2" charset="-122"/>
              </a:rPr>
              <a:t>k</a:t>
            </a:r>
            <a:r>
              <a:rPr lang="zh-CN" altLang="en-US" sz="2400" u="sng" dirty="0">
                <a:sym typeface="宋体" panose="02010600030101010101" pitchFamily="2" charset="-122"/>
              </a:rPr>
              <a:t>为</a:t>
            </a:r>
            <a:r>
              <a:rPr lang="en-US" altLang="zh-CN" sz="2400" u="sng">
                <a:sym typeface="宋体" panose="02010600030101010101" pitchFamily="2" charset="-122"/>
              </a:rPr>
              <a:t>p</a:t>
            </a:r>
            <a:r>
              <a:rPr lang="zh-CN" altLang="en-US" sz="2400" u="sng" dirty="0">
                <a:sym typeface="宋体" panose="02010600030101010101" pitchFamily="2" charset="-122"/>
              </a:rPr>
              <a:t>的次数；</a:t>
            </a:r>
            <a:br>
              <a:rPr lang="zh-CN" altLang="en-US" sz="2400" u="sng" dirty="0">
                <a:sym typeface="宋体" panose="02010600030101010101" pitchFamily="2" charset="-122"/>
              </a:rPr>
            </a:br>
            <a:r>
              <a:rPr lang="zh-CN" altLang="en-US" sz="2400" u="sng" dirty="0">
                <a:sym typeface="宋体" panose="02010600030101010101" pitchFamily="2" charset="-122"/>
              </a:rPr>
              <a:t>则有ϕ</a:t>
            </a:r>
            <a:r>
              <a:rPr lang="en-US" altLang="zh-CN" sz="2400" u="sng">
                <a:sym typeface="宋体" panose="02010600030101010101" pitchFamily="2" charset="-122"/>
              </a:rPr>
              <a:t>(</a:t>
            </a:r>
            <a:r>
              <a:rPr lang="en-US" altLang="zh-CN" sz="2400" u="sng" err="1">
                <a:sym typeface="宋体" panose="02010600030101010101" pitchFamily="2" charset="-122"/>
              </a:rPr>
              <a:t>n)≥k</a:t>
            </a:r>
            <a:r>
              <a:rPr lang="zh-CN" altLang="en-US" sz="2400" u="sng" dirty="0">
                <a:sym typeface="宋体" panose="02010600030101010101" pitchFamily="2" charset="-122"/>
              </a:rPr>
              <a:t>成立。</a:t>
            </a:r>
            <a:endParaRPr lang="zh-CN" altLang="en-US" sz="2400" u="sng" dirty="0">
              <a:sym typeface="宋体" panose="02010600030101010101" pitchFamily="2" charset="-122"/>
            </a:endParaRPr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 dirty="0">
                <a:sym typeface="宋体" panose="02010600030101010101" pitchFamily="2" charset="-122"/>
              </a:rPr>
              <a:t>引理的证明：</a:t>
            </a:r>
            <a:endParaRPr lang="zh-CN" altLang="en-US" sz="2400" dirty="0">
              <a:sym typeface="宋体" panose="02010600030101010101" pitchFamily="2" charset="-122"/>
            </a:endParaRPr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 dirty="0">
                <a:sym typeface="宋体" panose="02010600030101010101" pitchFamily="2" charset="-122"/>
              </a:rPr>
              <a:t>设</a:t>
            </a:r>
            <a:r>
              <a:rPr lang="en-US" altLang="zh-CN" sz="2400">
                <a:sym typeface="宋体" panose="02010600030101010101" pitchFamily="2" charset="-122"/>
              </a:rPr>
              <a:t>n=</a:t>
            </a:r>
            <a:r>
              <a:rPr lang="en-US" altLang="zh-CN" sz="2400" err="1">
                <a:sym typeface="宋体" panose="02010600030101010101" pitchFamily="2" charset="-122"/>
              </a:rPr>
              <a:t>p</a:t>
            </a:r>
            <a:r>
              <a:rPr lang="en-US" altLang="zh-CN" sz="2400" baseline="30000" err="1">
                <a:sym typeface="宋体" panose="02010600030101010101" pitchFamily="2" charset="-122"/>
              </a:rPr>
              <a:t>k</a:t>
            </a:r>
            <a:r>
              <a:rPr lang="en-US" altLang="zh-CN" sz="2400" err="1">
                <a:sym typeface="宋体" panose="02010600030101010101" pitchFamily="2" charset="-122"/>
              </a:rPr>
              <a:t>·t</a:t>
            </a:r>
            <a:r>
              <a:rPr lang="zh-CN" altLang="en-US" sz="2400" dirty="0">
                <a:sym typeface="宋体" panose="02010600030101010101" pitchFamily="2" charset="-122"/>
              </a:rPr>
              <a:t>；则ϕ</a:t>
            </a:r>
            <a:r>
              <a:rPr lang="en-US" altLang="zh-CN" sz="2400">
                <a:sym typeface="宋体" panose="02010600030101010101" pitchFamily="2" charset="-122"/>
              </a:rPr>
              <a:t>(n)=</a:t>
            </a:r>
            <a:r>
              <a:rPr lang="zh-CN" altLang="en-US" sz="2400" dirty="0">
                <a:sym typeface="宋体" panose="02010600030101010101" pitchFamily="2" charset="-122"/>
              </a:rPr>
              <a:t>ϕ</a:t>
            </a:r>
            <a:r>
              <a:rPr lang="en-US" altLang="zh-CN" sz="2400">
                <a:sym typeface="宋体" panose="02010600030101010101" pitchFamily="2" charset="-122"/>
              </a:rPr>
              <a:t>(</a:t>
            </a:r>
            <a:r>
              <a:rPr lang="en-US" altLang="zh-CN" sz="2400" err="1">
                <a:sym typeface="宋体" panose="02010600030101010101" pitchFamily="2" charset="-122"/>
              </a:rPr>
              <a:t>p</a:t>
            </a:r>
            <a:r>
              <a:rPr lang="en-US" altLang="zh-CN" sz="2400" baseline="30000" err="1">
                <a:sym typeface="宋体" panose="02010600030101010101" pitchFamily="2" charset="-122"/>
              </a:rPr>
              <a:t>k</a:t>
            </a:r>
            <a:r>
              <a:rPr lang="en-US" altLang="zh-CN" sz="2400">
                <a:sym typeface="宋体" panose="02010600030101010101" pitchFamily="2" charset="-122"/>
              </a:rPr>
              <a:t>)</a:t>
            </a:r>
            <a:r>
              <a:rPr lang="zh-CN" altLang="en-US" sz="2400" dirty="0">
                <a:sym typeface="宋体" panose="02010600030101010101" pitchFamily="2" charset="-122"/>
              </a:rPr>
              <a:t>ϕ</a:t>
            </a:r>
            <a:r>
              <a:rPr lang="en-US" altLang="zh-CN" sz="2400">
                <a:sym typeface="宋体" panose="02010600030101010101" pitchFamily="2" charset="-122"/>
              </a:rPr>
              <a:t>(t)≥</a:t>
            </a:r>
            <a:r>
              <a:rPr lang="zh-CN" altLang="en-US" sz="2400" dirty="0">
                <a:sym typeface="宋体" panose="02010600030101010101" pitchFamily="2" charset="-122"/>
              </a:rPr>
              <a:t>ϕ</a:t>
            </a:r>
            <a:r>
              <a:rPr lang="en-US" altLang="zh-CN" sz="2400">
                <a:sym typeface="宋体" panose="02010600030101010101" pitchFamily="2" charset="-122"/>
              </a:rPr>
              <a:t>(</a:t>
            </a:r>
            <a:r>
              <a:rPr lang="en-US" altLang="zh-CN" sz="2400" err="1">
                <a:sym typeface="宋体" panose="02010600030101010101" pitchFamily="2" charset="-122"/>
              </a:rPr>
              <a:t>p</a:t>
            </a:r>
            <a:r>
              <a:rPr lang="en-US" altLang="zh-CN" sz="2400" baseline="30000" err="1">
                <a:sym typeface="宋体" panose="02010600030101010101" pitchFamily="2" charset="-122"/>
              </a:rPr>
              <a:t>k</a:t>
            </a:r>
            <a:r>
              <a:rPr lang="en-US" altLang="zh-CN" sz="2400">
                <a:sym typeface="宋体" panose="02010600030101010101" pitchFamily="2" charset="-122"/>
              </a:rPr>
              <a:t>)≥</a:t>
            </a:r>
            <a:r>
              <a:rPr lang="zh-CN" altLang="en-US" sz="2400" dirty="0">
                <a:sym typeface="宋体" panose="02010600030101010101" pitchFamily="2" charset="-122"/>
              </a:rPr>
              <a:t>ϕ</a:t>
            </a:r>
            <a:r>
              <a:rPr lang="en-US" altLang="zh-CN" sz="2400">
                <a:sym typeface="宋体" panose="02010600030101010101" pitchFamily="2" charset="-122"/>
              </a:rPr>
              <a:t>(2</a:t>
            </a:r>
            <a:r>
              <a:rPr lang="en-US" altLang="zh-CN" sz="2400" baseline="30000">
                <a:sym typeface="宋体" panose="02010600030101010101" pitchFamily="2" charset="-122"/>
              </a:rPr>
              <a:t>k</a:t>
            </a:r>
            <a:r>
              <a:rPr lang="en-US" altLang="zh-CN" sz="2400">
                <a:sym typeface="宋体" panose="02010600030101010101" pitchFamily="2" charset="-122"/>
              </a:rPr>
              <a:t>)=2</a:t>
            </a:r>
            <a:r>
              <a:rPr lang="en-US" altLang="zh-CN" sz="2400" baseline="30000">
                <a:sym typeface="宋体" panose="02010600030101010101" pitchFamily="2" charset="-122"/>
              </a:rPr>
              <a:t>k-1</a:t>
            </a:r>
            <a:endParaRPr lang="en-US" altLang="zh-CN" sz="2400" baseline="30000">
              <a:sym typeface="宋体" panose="02010600030101010101" pitchFamily="2" charset="-122"/>
            </a:endParaRPr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 dirty="0">
                <a:sym typeface="宋体" panose="02010600030101010101" pitchFamily="2" charset="-122"/>
              </a:rPr>
              <a:t>归纳法可证</a:t>
            </a:r>
            <a:r>
              <a:rPr lang="en-US" altLang="zh-CN" sz="2400">
                <a:sym typeface="宋体" panose="02010600030101010101" pitchFamily="2" charset="-122"/>
              </a:rPr>
              <a:t>2</a:t>
            </a:r>
            <a:r>
              <a:rPr lang="en-US" altLang="zh-CN" sz="2400" baseline="30000">
                <a:sym typeface="宋体" panose="02010600030101010101" pitchFamily="2" charset="-122"/>
              </a:rPr>
              <a:t>k-1</a:t>
            </a:r>
            <a:r>
              <a:rPr lang="en-US" altLang="zh-CN" sz="2400">
                <a:sym typeface="宋体" panose="02010600030101010101" pitchFamily="2" charset="-122"/>
              </a:rPr>
              <a:t>≥k</a:t>
            </a:r>
            <a:endParaRPr lang="en-US" altLang="zh-CN" sz="2400"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charRg st="24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charRg st="39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charRg st="74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charRg st="81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charRg st="122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959860" cy="1050925"/>
          </a:xfrm>
        </p:spPr>
        <p:txBody>
          <a:bodyPr lIns="91440" tIns="45720" rIns="91440" bIns="45720" anchor="ctr"/>
          <a:p>
            <a:r>
              <a:rPr lang="zh-CN" altLang="en-US" b="1"/>
              <a:t>欧拉定理的扩展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3365"/>
            <a:ext cx="10515600" cy="4351338"/>
          </a:xfrm>
        </p:spPr>
        <p:txBody>
          <a:bodyPr lIns="91440" tIns="45720" rIns="91440" bIns="45720" anchor="t"/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 u="sng"/>
              <a:t>定理：</a:t>
            </a:r>
            <a:r>
              <a:rPr lang="en-US" altLang="en-US" sz="2400" u="sng"/>
              <a:t>a</a:t>
            </a:r>
            <a:r>
              <a:rPr lang="en-US" altLang="en-US" sz="2400" u="sng" baseline="30000"/>
              <a:t>2</a:t>
            </a:r>
            <a:r>
              <a:rPr lang="zh-CN" altLang="en-US" sz="2400" u="sng" baseline="30000">
                <a:sym typeface="宋体" panose="02010600030101010101" pitchFamily="2" charset="-122"/>
              </a:rPr>
              <a:t>ϕ</a:t>
            </a:r>
            <a:r>
              <a:rPr lang="en-US" altLang="zh-CN" sz="2400" u="sng" baseline="30000">
                <a:sym typeface="宋体" panose="02010600030101010101" pitchFamily="2" charset="-122"/>
              </a:rPr>
              <a:t>(n)</a:t>
            </a:r>
            <a:r>
              <a:rPr lang="en-US" altLang="zh-CN" sz="2400" u="sng">
                <a:sym typeface="宋体" panose="02010600030101010101" pitchFamily="2" charset="-122"/>
              </a:rPr>
              <a:t>≡</a:t>
            </a:r>
            <a:r>
              <a:rPr lang="en-US" altLang="en-US" sz="2400" u="sng"/>
              <a:t>a</a:t>
            </a:r>
            <a:r>
              <a:rPr lang="zh-CN" altLang="en-US" sz="2400" u="sng" baseline="30000">
                <a:sym typeface="宋体" panose="02010600030101010101" pitchFamily="2" charset="-122"/>
              </a:rPr>
              <a:t>ϕ</a:t>
            </a:r>
            <a:r>
              <a:rPr lang="en-US" altLang="zh-CN" sz="2400" u="sng" baseline="30000">
                <a:sym typeface="宋体" panose="02010600030101010101" pitchFamily="2" charset="-122"/>
              </a:rPr>
              <a:t>(n)</a:t>
            </a:r>
            <a:r>
              <a:rPr lang="en-US" altLang="zh-CN" sz="2400" u="sng">
                <a:sym typeface="宋体" panose="02010600030101010101" pitchFamily="2" charset="-122"/>
              </a:rPr>
              <a:t> (mod n)</a:t>
            </a:r>
            <a:endParaRPr lang="en-US" altLang="zh-CN" sz="2400" u="sng">
              <a:sym typeface="宋体" panose="02010600030101010101" pitchFamily="2" charset="-122"/>
            </a:endParaRPr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>
                <a:sym typeface="宋体" panose="02010600030101010101" pitchFamily="2" charset="-122"/>
              </a:rPr>
              <a:t>证明：设</a:t>
            </a:r>
            <a:r>
              <a:rPr lang="en-US" altLang="zh-CN" sz="2400">
                <a:sym typeface="宋体" panose="02010600030101010101" pitchFamily="2" charset="-122"/>
              </a:rPr>
              <a:t>n=n</a:t>
            </a:r>
            <a:r>
              <a:rPr lang="en-US" altLang="zh-CN" sz="2400" baseline="-25000">
                <a:sym typeface="宋体" panose="02010600030101010101" pitchFamily="2" charset="-122"/>
              </a:rPr>
              <a:t>1</a:t>
            </a:r>
            <a:r>
              <a:rPr lang="en-US" altLang="zh-CN" sz="2400">
                <a:sym typeface="宋体" panose="02010600030101010101" pitchFamily="2" charset="-122"/>
              </a:rPr>
              <a:t>n</a:t>
            </a:r>
            <a:r>
              <a:rPr lang="en-US" altLang="zh-CN" sz="2400" baseline="-25000">
                <a:sym typeface="宋体" panose="02010600030101010101" pitchFamily="2" charset="-122"/>
              </a:rPr>
              <a:t>2</a:t>
            </a:r>
            <a:r>
              <a:rPr lang="en-US" altLang="zh-CN" sz="2400">
                <a:sym typeface="宋体" panose="02010600030101010101" pitchFamily="2" charset="-122"/>
              </a:rPr>
              <a:t>,</a:t>
            </a:r>
            <a:r>
              <a:rPr lang="zh-CN" altLang="en-US" sz="2400">
                <a:sym typeface="宋体" panose="02010600030101010101" pitchFamily="2" charset="-122"/>
              </a:rPr>
              <a:t>其中</a:t>
            </a:r>
            <a:r>
              <a:rPr lang="en-US" altLang="zh-CN" sz="2400">
                <a:sym typeface="宋体" panose="02010600030101010101" pitchFamily="2" charset="-122"/>
              </a:rPr>
              <a:t>n</a:t>
            </a:r>
            <a:r>
              <a:rPr lang="en-US" altLang="zh-CN" sz="2400" baseline="-25000">
                <a:sym typeface="宋体" panose="02010600030101010101" pitchFamily="2" charset="-122"/>
              </a:rPr>
              <a:t>1</a:t>
            </a:r>
            <a:r>
              <a:rPr lang="en-US" altLang="zh-CN" sz="2400">
                <a:sym typeface="宋体" panose="02010600030101010101" pitchFamily="2" charset="-122"/>
              </a:rPr>
              <a:t>=(a</a:t>
            </a:r>
            <a:r>
              <a:rPr lang="en-US" altLang="zh-CN" sz="2400" baseline="30000">
                <a:sym typeface="宋体" panose="02010600030101010101" pitchFamily="2" charset="-122"/>
              </a:rPr>
              <a:t>∞</a:t>
            </a:r>
            <a:r>
              <a:rPr lang="en-US" altLang="zh-CN" sz="2400">
                <a:sym typeface="宋体" panose="02010600030101010101" pitchFamily="2" charset="-122"/>
              </a:rPr>
              <a:t>, n)</a:t>
            </a:r>
            <a:endParaRPr lang="en-US" altLang="zh-CN" sz="2400">
              <a:solidFill>
                <a:srgbClr val="FF0000"/>
              </a:solidFill>
              <a:sym typeface="宋体" panose="02010600030101010101" pitchFamily="2" charset="-122"/>
            </a:endParaRPr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>
                <a:sym typeface="宋体" panose="02010600030101010101" pitchFamily="2" charset="-122"/>
              </a:rPr>
              <a:t>则有</a:t>
            </a:r>
            <a:r>
              <a:rPr lang="en-US" altLang="zh-CN" sz="2400">
                <a:sym typeface="宋体" panose="02010600030101010101" pitchFamily="2" charset="-122"/>
              </a:rPr>
              <a:t>(a, n</a:t>
            </a:r>
            <a:r>
              <a:rPr lang="en-US" altLang="zh-CN" sz="2400" baseline="-25000">
                <a:sym typeface="宋体" panose="02010600030101010101" pitchFamily="2" charset="-122"/>
              </a:rPr>
              <a:t>2</a:t>
            </a:r>
            <a:r>
              <a:rPr lang="en-US" altLang="zh-CN" sz="2400">
                <a:sym typeface="宋体" panose="02010600030101010101" pitchFamily="2" charset="-122"/>
              </a:rPr>
              <a:t>)=(n</a:t>
            </a:r>
            <a:r>
              <a:rPr lang="en-US" altLang="zh-CN" sz="2400" baseline="-25000">
                <a:sym typeface="宋体" panose="02010600030101010101" pitchFamily="2" charset="-122"/>
              </a:rPr>
              <a:t>1</a:t>
            </a:r>
            <a:r>
              <a:rPr lang="en-US" altLang="zh-CN" sz="2400">
                <a:sym typeface="宋体" panose="02010600030101010101" pitchFamily="2" charset="-122"/>
              </a:rPr>
              <a:t>, n</a:t>
            </a:r>
            <a:r>
              <a:rPr lang="en-US" altLang="zh-CN" sz="2400" baseline="-25000">
                <a:sym typeface="宋体" panose="02010600030101010101" pitchFamily="2" charset="-122"/>
              </a:rPr>
              <a:t>2</a:t>
            </a:r>
            <a:r>
              <a:rPr lang="en-US" altLang="zh-CN" sz="2400">
                <a:sym typeface="宋体" panose="02010600030101010101" pitchFamily="2" charset="-122"/>
              </a:rPr>
              <a:t>)=1</a:t>
            </a:r>
            <a:endParaRPr lang="en-US" altLang="zh-CN" sz="2400">
              <a:solidFill>
                <a:srgbClr val="FF0000"/>
              </a:solidFill>
              <a:sym typeface="宋体" panose="02010600030101010101" pitchFamily="2" charset="-122"/>
            </a:endParaRPr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 dirty="0">
                <a:sym typeface="宋体" panose="02010600030101010101" pitchFamily="2" charset="-122"/>
              </a:rPr>
              <a:t>由引理一可得</a:t>
            </a:r>
            <a:r>
              <a:rPr lang="en-US" altLang="zh-CN" sz="2400">
                <a:sym typeface="宋体" panose="02010600030101010101" pitchFamily="2" charset="-122"/>
              </a:rPr>
              <a:t>n</a:t>
            </a:r>
            <a:r>
              <a:rPr lang="en-US" altLang="zh-CN" sz="2400" baseline="-25000">
                <a:sym typeface="宋体" panose="02010600030101010101" pitchFamily="2" charset="-122"/>
              </a:rPr>
              <a:t>1</a:t>
            </a:r>
            <a:r>
              <a:rPr lang="en-US" altLang="zh-CN" sz="2400">
                <a:sym typeface="宋体" panose="02010600030101010101" pitchFamily="2" charset="-122"/>
              </a:rPr>
              <a:t>|</a:t>
            </a:r>
            <a:r>
              <a:rPr lang="en-US" altLang="en-US" sz="2400"/>
              <a:t>a</a:t>
            </a:r>
            <a:r>
              <a:rPr lang="zh-CN" altLang="en-US" sz="2400" baseline="30000" dirty="0">
                <a:sym typeface="宋体" panose="02010600030101010101" pitchFamily="2" charset="-122"/>
              </a:rPr>
              <a:t>ϕ</a:t>
            </a:r>
            <a:r>
              <a:rPr lang="en-US" altLang="zh-CN" sz="2400" baseline="30000">
                <a:sym typeface="宋体" panose="02010600030101010101" pitchFamily="2" charset="-122"/>
              </a:rPr>
              <a:t>(n)</a:t>
            </a:r>
            <a:r>
              <a:rPr lang="zh-CN" altLang="en-US" sz="2400" dirty="0">
                <a:sym typeface="宋体" panose="02010600030101010101" pitchFamily="2" charset="-122"/>
              </a:rPr>
              <a:t>，</a:t>
            </a:r>
            <a:endParaRPr lang="zh-CN" altLang="en-US" sz="2400" dirty="0">
              <a:sym typeface="宋体" panose="02010600030101010101" pitchFamily="2" charset="-122"/>
            </a:endParaRPr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 dirty="0">
                <a:sym typeface="宋体" panose="02010600030101010101" pitchFamily="2" charset="-122"/>
              </a:rPr>
              <a:t>因此</a:t>
            </a:r>
            <a:r>
              <a:rPr lang="en-US" altLang="zh-CN" sz="2400"/>
              <a:t>a</a:t>
            </a:r>
            <a:r>
              <a:rPr lang="zh-CN" altLang="en-US" sz="2400" baseline="30000">
                <a:sym typeface="宋体" panose="02010600030101010101" pitchFamily="2" charset="-122"/>
              </a:rPr>
              <a:t>ϕ</a:t>
            </a:r>
            <a:r>
              <a:rPr lang="en-US" altLang="zh-CN" sz="2400" baseline="30000">
                <a:sym typeface="宋体" panose="02010600030101010101" pitchFamily="2" charset="-122"/>
              </a:rPr>
              <a:t>(n)</a:t>
            </a:r>
            <a:r>
              <a:rPr lang="en-US" altLang="zh-CN" sz="2400">
                <a:sym typeface="宋体" panose="02010600030101010101" pitchFamily="2" charset="-122"/>
              </a:rPr>
              <a:t>≡</a:t>
            </a:r>
            <a:r>
              <a:rPr lang="en-US" altLang="en-US" sz="2400"/>
              <a:t>a</a:t>
            </a:r>
            <a:r>
              <a:rPr lang="en-US" altLang="en-US" sz="2400" baseline="30000"/>
              <a:t>2</a:t>
            </a:r>
            <a:r>
              <a:rPr lang="zh-CN" altLang="en-US" sz="2400" baseline="30000">
                <a:sym typeface="宋体" panose="02010600030101010101" pitchFamily="2" charset="-122"/>
              </a:rPr>
              <a:t>ϕ</a:t>
            </a:r>
            <a:r>
              <a:rPr lang="en-US" altLang="zh-CN" sz="2400" baseline="30000">
                <a:sym typeface="宋体" panose="02010600030101010101" pitchFamily="2" charset="-122"/>
              </a:rPr>
              <a:t>(n)</a:t>
            </a:r>
            <a:r>
              <a:rPr lang="en-US" altLang="zh-CN" sz="2400">
                <a:sym typeface="宋体" panose="02010600030101010101" pitchFamily="2" charset="-122"/>
              </a:rPr>
              <a:t>≡0 (mod n</a:t>
            </a:r>
            <a:r>
              <a:rPr lang="en-US" altLang="zh-CN" sz="2400" baseline="-25000">
                <a:sym typeface="宋体" panose="02010600030101010101" pitchFamily="2" charset="-122"/>
              </a:rPr>
              <a:t>1</a:t>
            </a:r>
            <a:r>
              <a:rPr lang="en-US" altLang="zh-CN" sz="2400">
                <a:sym typeface="宋体" panose="02010600030101010101" pitchFamily="2" charset="-122"/>
              </a:rPr>
              <a:t>)...(1)</a:t>
            </a:r>
            <a:endParaRPr lang="en-US" altLang="zh-CN" sz="2400">
              <a:sym typeface="宋体" panose="02010600030101010101" pitchFamily="2" charset="-122"/>
            </a:endParaRPr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>
                <a:sym typeface="宋体" panose="02010600030101010101" pitchFamily="2" charset="-122"/>
              </a:rPr>
              <a:t>又由</a:t>
            </a:r>
            <a:r>
              <a:rPr lang="en-US" altLang="zh-CN" sz="2400">
                <a:sym typeface="宋体" panose="02010600030101010101" pitchFamily="2" charset="-122"/>
              </a:rPr>
              <a:t>(n</a:t>
            </a:r>
            <a:r>
              <a:rPr lang="en-US" altLang="zh-CN" sz="2400" baseline="-25000">
                <a:sym typeface="宋体" panose="02010600030101010101" pitchFamily="2" charset="-122"/>
              </a:rPr>
              <a:t>1</a:t>
            </a:r>
            <a:r>
              <a:rPr lang="en-US" altLang="zh-CN" sz="2400">
                <a:sym typeface="宋体" panose="02010600030101010101" pitchFamily="2" charset="-122"/>
              </a:rPr>
              <a:t>, n</a:t>
            </a:r>
            <a:r>
              <a:rPr lang="en-US" altLang="zh-CN" sz="2400" baseline="-25000">
                <a:sym typeface="宋体" panose="02010600030101010101" pitchFamily="2" charset="-122"/>
              </a:rPr>
              <a:t>2</a:t>
            </a:r>
            <a:r>
              <a:rPr lang="en-US" altLang="zh-CN" sz="2400">
                <a:sym typeface="宋体" panose="02010600030101010101" pitchFamily="2" charset="-122"/>
              </a:rPr>
              <a:t>)=1</a:t>
            </a:r>
            <a:r>
              <a:rPr lang="zh-CN" altLang="en-US" sz="2400">
                <a:sym typeface="宋体" panose="02010600030101010101" pitchFamily="2" charset="-122"/>
              </a:rPr>
              <a:t>得ϕ</a:t>
            </a:r>
            <a:r>
              <a:rPr lang="en-US" altLang="zh-CN" sz="2400">
                <a:sym typeface="宋体" panose="02010600030101010101" pitchFamily="2" charset="-122"/>
              </a:rPr>
              <a:t>(n)=</a:t>
            </a:r>
            <a:r>
              <a:rPr lang="zh-CN" altLang="en-US" sz="2400">
                <a:sym typeface="宋体" panose="02010600030101010101" pitchFamily="2" charset="-122"/>
              </a:rPr>
              <a:t>ϕ</a:t>
            </a:r>
            <a:r>
              <a:rPr lang="en-US" altLang="zh-CN" sz="2400">
                <a:sym typeface="宋体" panose="02010600030101010101" pitchFamily="2" charset="-122"/>
              </a:rPr>
              <a:t>(n</a:t>
            </a:r>
            <a:r>
              <a:rPr lang="en-US" altLang="zh-CN" sz="2400" baseline="-25000">
                <a:sym typeface="宋体" panose="02010600030101010101" pitchFamily="2" charset="-122"/>
              </a:rPr>
              <a:t>1</a:t>
            </a:r>
            <a:r>
              <a:rPr lang="en-US" altLang="zh-CN" sz="2400">
                <a:sym typeface="宋体" panose="02010600030101010101" pitchFamily="2" charset="-122"/>
              </a:rPr>
              <a:t>)</a:t>
            </a:r>
            <a:r>
              <a:rPr lang="zh-CN" altLang="en-US" sz="2400">
                <a:sym typeface="宋体" panose="02010600030101010101" pitchFamily="2" charset="-122"/>
              </a:rPr>
              <a:t>ϕ</a:t>
            </a:r>
            <a:r>
              <a:rPr lang="en-US" altLang="zh-CN" sz="2400">
                <a:sym typeface="宋体" panose="02010600030101010101" pitchFamily="2" charset="-122"/>
              </a:rPr>
              <a:t>(n</a:t>
            </a:r>
            <a:r>
              <a:rPr lang="en-US" altLang="zh-CN" sz="2400" baseline="-25000">
                <a:sym typeface="宋体" panose="02010600030101010101" pitchFamily="2" charset="-122"/>
              </a:rPr>
              <a:t>2</a:t>
            </a:r>
            <a:r>
              <a:rPr lang="en-US" altLang="zh-CN" sz="2400">
                <a:sym typeface="宋体" panose="02010600030101010101" pitchFamily="2" charset="-122"/>
              </a:rPr>
              <a:t>),</a:t>
            </a:r>
            <a:endParaRPr lang="en-US" altLang="zh-CN" sz="2400">
              <a:sym typeface="宋体" panose="02010600030101010101" pitchFamily="2" charset="-122"/>
            </a:endParaRPr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>
                <a:sym typeface="宋体" panose="02010600030101010101" pitchFamily="2" charset="-122"/>
              </a:rPr>
              <a:t>由欧拉定理</a:t>
            </a:r>
            <a:r>
              <a:rPr lang="en-US" altLang="en-US" sz="2400"/>
              <a:t>a</a:t>
            </a:r>
            <a:r>
              <a:rPr lang="zh-CN" altLang="en-US" sz="2400" baseline="30000">
                <a:sym typeface="宋体" panose="02010600030101010101" pitchFamily="2" charset="-122"/>
              </a:rPr>
              <a:t>ϕ</a:t>
            </a:r>
            <a:r>
              <a:rPr lang="en-US" altLang="zh-CN" sz="2400" baseline="30000">
                <a:sym typeface="宋体" panose="02010600030101010101" pitchFamily="2" charset="-122"/>
              </a:rPr>
              <a:t>(n)</a:t>
            </a:r>
            <a:r>
              <a:rPr lang="en-US" altLang="zh-CN" sz="2400">
                <a:sym typeface="宋体" panose="02010600030101010101" pitchFamily="2" charset="-122"/>
              </a:rPr>
              <a:t>≡</a:t>
            </a:r>
            <a:r>
              <a:rPr lang="en-US" altLang="en-US" sz="2400"/>
              <a:t>a</a:t>
            </a:r>
            <a:r>
              <a:rPr lang="en-US" altLang="en-US" sz="2400" baseline="30000"/>
              <a:t>2</a:t>
            </a:r>
            <a:r>
              <a:rPr lang="zh-CN" altLang="en-US" sz="2400" baseline="30000">
                <a:sym typeface="宋体" panose="02010600030101010101" pitchFamily="2" charset="-122"/>
              </a:rPr>
              <a:t>ϕ</a:t>
            </a:r>
            <a:r>
              <a:rPr lang="en-US" altLang="zh-CN" sz="2400" baseline="30000">
                <a:sym typeface="宋体" panose="02010600030101010101" pitchFamily="2" charset="-122"/>
              </a:rPr>
              <a:t>(n)</a:t>
            </a:r>
            <a:r>
              <a:rPr lang="en-US" altLang="zh-CN" sz="2400">
                <a:sym typeface="宋体" panose="02010600030101010101" pitchFamily="2" charset="-122"/>
              </a:rPr>
              <a:t>≡1 (mod n</a:t>
            </a:r>
            <a:r>
              <a:rPr lang="en-US" altLang="zh-CN" sz="2400" baseline="-25000">
                <a:sym typeface="宋体" panose="02010600030101010101" pitchFamily="2" charset="-122"/>
              </a:rPr>
              <a:t>2</a:t>
            </a:r>
            <a:r>
              <a:rPr lang="en-US" altLang="zh-CN" sz="2400">
                <a:sym typeface="宋体" panose="02010600030101010101" pitchFamily="2" charset="-122"/>
              </a:rPr>
              <a:t>)...(2)</a:t>
            </a:r>
            <a:endParaRPr lang="en-US" altLang="zh-CN" sz="2400">
              <a:sym typeface="宋体" panose="02010600030101010101" pitchFamily="2" charset="-122"/>
            </a:endParaRPr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>
                <a:sym typeface="宋体" panose="02010600030101010101" pitchFamily="2" charset="-122"/>
              </a:rPr>
              <a:t>中国剩余定理合并</a:t>
            </a:r>
            <a:r>
              <a:rPr lang="en-US" altLang="zh-CN" sz="2400">
                <a:sym typeface="宋体" panose="02010600030101010101" pitchFamily="2" charset="-122"/>
              </a:rPr>
              <a:t>12</a:t>
            </a:r>
            <a:r>
              <a:rPr lang="zh-CN" altLang="en-US" sz="2400">
                <a:sym typeface="宋体" panose="02010600030101010101" pitchFamily="2" charset="-122"/>
              </a:rPr>
              <a:t>两式得证。</a:t>
            </a:r>
            <a:endParaRPr lang="zh-CN" altLang="en-US" sz="2400">
              <a:sym typeface="宋体" panose="02010600030101010101" pitchFamily="2" charset="-122"/>
            </a:endParaRPr>
          </a:p>
          <a:p>
            <a:pPr indent="609600"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 u="sng">
                <a:sym typeface="宋体" panose="02010600030101010101" pitchFamily="2" charset="-122"/>
              </a:rPr>
              <a:t>推论：当</a:t>
            </a:r>
            <a:r>
              <a:rPr lang="en-US" altLang="zh-CN" sz="2400" u="sng">
                <a:sym typeface="宋体" panose="02010600030101010101" pitchFamily="2" charset="-122"/>
              </a:rPr>
              <a:t>b≥</a:t>
            </a:r>
            <a:r>
              <a:rPr lang="zh-CN" altLang="en-US" sz="2400" u="sng">
                <a:sym typeface="宋体" panose="02010600030101010101" pitchFamily="2" charset="-122"/>
              </a:rPr>
              <a:t>ϕ</a:t>
            </a:r>
            <a:r>
              <a:rPr lang="en-US" altLang="zh-CN" sz="2400" u="sng">
                <a:sym typeface="宋体" panose="02010600030101010101" pitchFamily="2" charset="-122"/>
              </a:rPr>
              <a:t>(n)</a:t>
            </a:r>
            <a:r>
              <a:rPr lang="zh-CN" altLang="en-US" sz="2400" u="sng">
                <a:sym typeface="宋体" panose="02010600030101010101" pitchFamily="2" charset="-122"/>
              </a:rPr>
              <a:t>时，</a:t>
            </a:r>
            <a:r>
              <a:rPr lang="en-US" altLang="en-US" sz="2400" u="sng"/>
              <a:t>a</a:t>
            </a:r>
            <a:r>
              <a:rPr lang="en-US" altLang="en-US" sz="2400" u="sng" baseline="30000"/>
              <a:t>b</a:t>
            </a:r>
            <a:r>
              <a:rPr lang="en-US" altLang="zh-CN" sz="2400" u="sng">
                <a:sym typeface="宋体" panose="02010600030101010101" pitchFamily="2" charset="-122"/>
              </a:rPr>
              <a:t>≡</a:t>
            </a:r>
            <a:r>
              <a:rPr lang="en-US" altLang="en-US" sz="2400" u="sng"/>
              <a:t>a</a:t>
            </a:r>
            <a:r>
              <a:rPr lang="en-US" altLang="en-US" sz="2400" u="sng" baseline="30000"/>
              <a:t>(b mod </a:t>
            </a:r>
            <a:r>
              <a:rPr lang="zh-CN" altLang="en-US" sz="2400" u="sng" baseline="30000">
                <a:sym typeface="宋体" panose="02010600030101010101" pitchFamily="2" charset="-122"/>
              </a:rPr>
              <a:t>ϕ</a:t>
            </a:r>
            <a:r>
              <a:rPr lang="en-US" altLang="zh-CN" sz="2400" u="sng" baseline="30000">
                <a:sym typeface="宋体" panose="02010600030101010101" pitchFamily="2" charset="-122"/>
              </a:rPr>
              <a:t>(n)) + </a:t>
            </a:r>
            <a:r>
              <a:rPr lang="zh-CN" altLang="en-US" sz="2400" u="sng" baseline="30000">
                <a:sym typeface="宋体" panose="02010600030101010101" pitchFamily="2" charset="-122"/>
              </a:rPr>
              <a:t>ϕ</a:t>
            </a:r>
            <a:r>
              <a:rPr lang="en-US" altLang="zh-CN" sz="2400" u="sng" baseline="30000">
                <a:sym typeface="宋体" panose="02010600030101010101" pitchFamily="2" charset="-122"/>
              </a:rPr>
              <a:t>(n)</a:t>
            </a:r>
            <a:r>
              <a:rPr lang="en-US" altLang="zh-CN" sz="2400" u="sng">
                <a:sym typeface="宋体" panose="02010600030101010101" pitchFamily="2" charset="-122"/>
              </a:rPr>
              <a:t> (mod n)</a:t>
            </a:r>
            <a:endParaRPr lang="en-US" altLang="zh-CN" sz="2400" u="sng">
              <a:sym typeface="宋体" panose="02010600030101010101" pitchFamily="2" charset="-122"/>
            </a:endParaRPr>
          </a:p>
          <a:p>
            <a:endParaRPr lang="zh-CN" altLang="en-US" sz="2400" u="sng"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4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8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9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85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17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47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82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98" end="2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标题 1"/>
          <p:cNvSpPr>
            <a:spLocks noGrp="1"/>
          </p:cNvSpPr>
          <p:nvPr>
            <p:ph type="title"/>
          </p:nvPr>
        </p:nvSpPr>
        <p:spPr>
          <a:xfrm>
            <a:off x="942975" y="535940"/>
            <a:ext cx="4248785" cy="984885"/>
          </a:xfrm>
        </p:spPr>
        <p:txBody>
          <a:bodyPr lIns="91440" tIns="45720" rIns="91440" bIns="45720" anchor="ctr"/>
          <a:p>
            <a:r>
              <a:rPr lang="zh-CN" altLang="en-US"/>
              <a:t>欧拉定理的扩展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 lIns="91440" tIns="45720" rIns="91440" bIns="45720" anchor="t"/>
          <a:p>
            <a:pPr>
              <a:lnSpc>
                <a:spcPct val="80000"/>
              </a:lnSpc>
            </a:pPr>
            <a:r>
              <a:rPr lang="zh-CN" altLang="en-US" sz="2400"/>
              <a:t>例题：</a:t>
            </a:r>
            <a:r>
              <a:rPr lang="en-US" altLang="zh-CN" sz="2400"/>
              <a:t>[bzoj 3884]</a:t>
            </a:r>
            <a:r>
              <a:rPr lang="zh-CN" altLang="en-US" sz="2400"/>
              <a:t>上帝与集合的正确用法</a:t>
            </a:r>
            <a:endParaRPr lang="zh-CN" altLang="en-US" sz="2400"/>
          </a:p>
          <a:p>
            <a:pPr>
              <a:lnSpc>
                <a:spcPct val="80000"/>
              </a:lnSpc>
            </a:pPr>
            <a:endParaRPr lang="zh-CN" altLang="en-US" sz="2400"/>
          </a:p>
          <a:p>
            <a:pPr>
              <a:lnSpc>
                <a:spcPct val="80000"/>
              </a:lnSpc>
            </a:pPr>
            <a:endParaRPr lang="zh-CN" altLang="en-US" sz="2400"/>
          </a:p>
          <a:p>
            <a:pPr>
              <a:lnSpc>
                <a:spcPct val="80000"/>
              </a:lnSpc>
            </a:pPr>
            <a:r>
              <a:rPr lang="zh-CN" altLang="en-US" sz="2400"/>
              <a:t>令                   </a:t>
            </a:r>
            <a:r>
              <a:rPr lang="en-US" altLang="zh-CN" sz="2400"/>
              <a:t>(n</a:t>
            </a:r>
            <a:r>
              <a:rPr lang="zh-CN" altLang="en-US" sz="2400" dirty="0"/>
              <a:t>个</a:t>
            </a:r>
            <a:r>
              <a:rPr lang="en-US" altLang="zh-CN" sz="2400"/>
              <a:t>2)</a:t>
            </a:r>
            <a:r>
              <a:rPr lang="zh-CN" altLang="en-US" sz="2400" dirty="0"/>
              <a:t>求</a:t>
            </a:r>
            <a:endParaRPr lang="zh-CN" altLang="en-US" sz="2400"/>
          </a:p>
          <a:p>
            <a:pPr>
              <a:lnSpc>
                <a:spcPct val="80000"/>
              </a:lnSpc>
            </a:pPr>
            <a:r>
              <a:rPr lang="en-US" altLang="zh-CN" sz="2400"/>
              <a:t>T(T≤1000)</a:t>
            </a:r>
            <a:r>
              <a:rPr lang="zh-CN" altLang="en-US" sz="2400"/>
              <a:t>组询问，</a:t>
            </a:r>
            <a:r>
              <a:rPr lang="en-US" altLang="zh-CN" sz="2400"/>
              <a:t>m</a:t>
            </a:r>
            <a:r>
              <a:rPr lang="en-US" altLang="zh-CN" sz="2400">
                <a:sym typeface="宋体" panose="02010600030101010101" pitchFamily="2" charset="-122"/>
              </a:rPr>
              <a:t>≤</a:t>
            </a:r>
            <a:r>
              <a:rPr lang="zh-CN" altLang="en-US" sz="2400"/>
              <a:t>10</a:t>
            </a:r>
            <a:r>
              <a:rPr lang="zh-CN" altLang="en-US" sz="2400" baseline="30000"/>
              <a:t>7</a:t>
            </a:r>
            <a:endParaRPr lang="en-US" altLang="zh-CN" sz="2400"/>
          </a:p>
          <a:p>
            <a:pPr>
              <a:lnSpc>
                <a:spcPct val="80000"/>
              </a:lnSpc>
            </a:pPr>
            <a:endParaRPr lang="zh-CN" altLang="en-US" sz="2400"/>
          </a:p>
        </p:txBody>
      </p:sp>
      <p:graphicFrame>
        <p:nvGraphicFramePr>
          <p:cNvPr id="4915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20460" y="2435543"/>
          <a:ext cx="1427163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571500" imgH="292100" progId="Equation.3">
                  <p:embed/>
                </p:oleObj>
              </mc:Choice>
              <mc:Fallback>
                <p:oleObj name="" r:id="rId1" imgW="571500" imgH="2921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220460" y="2435543"/>
                        <a:ext cx="1427163" cy="728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08518" y="2435860"/>
          <a:ext cx="2281237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3" imgW="914400" imgH="279400" progId="Equation.KSEE3">
                  <p:embed/>
                </p:oleObj>
              </mc:Choice>
              <mc:Fallback>
                <p:oleObj name="" r:id="rId3" imgW="914400" imgH="279400" progId="Equation.KSEE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08518" y="2435860"/>
                        <a:ext cx="2281237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7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4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标题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p>
            <a:r>
              <a:rPr lang="zh-CN" altLang="en-US">
                <a:sym typeface="宋体" panose="02010600030101010101" pitchFamily="2" charset="-122"/>
              </a:rPr>
              <a:t>欧拉定理的扩展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730" y="1555115"/>
            <a:ext cx="7886700" cy="4681538"/>
          </a:xfrm>
        </p:spPr>
        <p:txBody>
          <a:bodyPr lIns="91440" tIns="45720" rIns="91440" bIns="45720" anchor="t"/>
          <a:p>
            <a:r>
              <a:rPr lang="zh-CN" altLang="en-US" sz="2400"/>
              <a:t>分析：题目并没有证明答案一定存在。</a:t>
            </a:r>
            <a:endParaRPr lang="zh-CN" altLang="en-US" sz="2400"/>
          </a:p>
          <a:p>
            <a:r>
              <a:rPr lang="zh-CN" altLang="en-US" sz="2400"/>
              <a:t>我们先假设</a:t>
            </a:r>
            <a:r>
              <a:rPr lang="en-US" altLang="zh-CN" sz="2400"/>
              <a:t>			</a:t>
            </a:r>
            <a:r>
              <a:rPr lang="zh-CN" altLang="en-US" sz="2400"/>
              <a:t>存在。</a:t>
            </a:r>
            <a:endParaRPr lang="zh-CN" altLang="en-US" sz="2400"/>
          </a:p>
          <a:p>
            <a:r>
              <a:rPr lang="zh-CN" altLang="en-US" sz="2400"/>
              <a:t>注意到</a:t>
            </a:r>
            <a:endParaRPr lang="zh-CN" altLang="en-US" sz="2400"/>
          </a:p>
          <a:p>
            <a:r>
              <a:rPr lang="zh-CN" altLang="en-US" sz="2400"/>
              <a:t>那么在</a:t>
            </a:r>
            <a:r>
              <a:rPr lang="en-US" altLang="zh-CN" sz="2400"/>
              <a:t>n</a:t>
            </a:r>
            <a:r>
              <a:rPr lang="zh-CN" altLang="en-US" sz="2400"/>
              <a:t>充分大时必有</a:t>
            </a:r>
            <a:endParaRPr lang="en-US" altLang="zh-CN" sz="2400"/>
          </a:p>
          <a:p>
            <a:r>
              <a:rPr lang="zh-CN" altLang="en-US" sz="2400"/>
              <a:t>由之前的结论有</a:t>
            </a:r>
            <a:endParaRPr lang="zh-CN" altLang="en-US" sz="2400"/>
          </a:p>
          <a:p>
            <a:r>
              <a:rPr lang="zh-CN" altLang="zh-CN" sz="2400"/>
              <a:t>因此问题转化成了求</a:t>
            </a:r>
            <a:endParaRPr lang="zh-CN" altLang="zh-CN" sz="2400"/>
          </a:p>
          <a:p>
            <a:r>
              <a:rPr lang="zh-CN" altLang="en-US" sz="2400">
                <a:sym typeface="宋体" panose="02010600030101010101" pitchFamily="2" charset="-122"/>
              </a:rPr>
              <a:t>ϕ</a:t>
            </a:r>
            <a:r>
              <a:rPr lang="en-US" altLang="zh-CN" sz="2400">
                <a:sym typeface="宋体" panose="02010600030101010101" pitchFamily="2" charset="-122"/>
              </a:rPr>
              <a:t>(m)&lt;m</a:t>
            </a:r>
            <a:r>
              <a:rPr lang="zh-CN" altLang="en-US" sz="2400">
                <a:sym typeface="宋体" panose="02010600030101010101" pitchFamily="2" charset="-122"/>
              </a:rPr>
              <a:t>，因此递归求解、至</a:t>
            </a:r>
            <a:r>
              <a:rPr lang="en-US" altLang="zh-CN" sz="2400">
                <a:sym typeface="宋体" panose="02010600030101010101" pitchFamily="2" charset="-122"/>
              </a:rPr>
              <a:t>m=1</a:t>
            </a:r>
            <a:r>
              <a:rPr lang="zh-CN" altLang="en-US" sz="2400">
                <a:sym typeface="宋体" panose="02010600030101010101" pitchFamily="2" charset="-122"/>
              </a:rPr>
              <a:t>时终止即可。</a:t>
            </a:r>
            <a:endParaRPr lang="zh-CN" altLang="en-US" sz="2400">
              <a:sym typeface="宋体" panose="02010600030101010101" pitchFamily="2" charset="-122"/>
            </a:endParaRPr>
          </a:p>
          <a:p>
            <a:r>
              <a:rPr lang="zh-CN" altLang="en-US" sz="2400">
                <a:sym typeface="宋体" panose="02010600030101010101" pitchFamily="2" charset="-122"/>
              </a:rPr>
              <a:t>可以证明递归的层数不大于</a:t>
            </a:r>
            <a:r>
              <a:rPr lang="en-US" altLang="zh-CN" sz="2400">
                <a:sym typeface="宋体" panose="02010600030101010101" pitchFamily="2" charset="-122"/>
              </a:rPr>
              <a:t>2log</a:t>
            </a:r>
            <a:r>
              <a:rPr lang="en-US" altLang="zh-CN" sz="2400" baseline="-25000">
                <a:sym typeface="宋体" panose="02010600030101010101" pitchFamily="2" charset="-122"/>
              </a:rPr>
              <a:t>2</a:t>
            </a:r>
            <a:r>
              <a:rPr lang="en-US" altLang="zh-CN" sz="2400">
                <a:sym typeface="宋体" panose="02010600030101010101" pitchFamily="2" charset="-122"/>
              </a:rPr>
              <a:t>m </a:t>
            </a:r>
            <a:r>
              <a:rPr lang="en-US" altLang="zh-CN" sz="2400">
                <a:solidFill>
                  <a:srgbClr val="FF0000"/>
                </a:solidFill>
                <a:sym typeface="宋体" panose="02010600030101010101" pitchFamily="2" charset="-122"/>
              </a:rPr>
              <a:t>(?)</a:t>
            </a:r>
            <a:endParaRPr lang="en-US" altLang="zh-CN" sz="2400">
              <a:solidFill>
                <a:srgbClr val="FF0000"/>
              </a:solidFill>
              <a:sym typeface="宋体" panose="02010600030101010101" pitchFamily="2" charset="-122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22650" y="3157538"/>
          <a:ext cx="322738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1435100" imgH="241300" progId="Equation.KSEE3">
                  <p:embed/>
                </p:oleObj>
              </mc:Choice>
              <mc:Fallback>
                <p:oleObj name="" r:id="rId1" imgW="1435100" imgH="241300" progId="Equation.KSEE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22650" y="3157538"/>
                        <a:ext cx="3227388" cy="54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50323" y="2753678"/>
          <a:ext cx="3998912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3" imgW="1777365" imgH="228600" progId="Equation.KSEE3">
                  <p:embed/>
                </p:oleObj>
              </mc:Choice>
              <mc:Fallback>
                <p:oleObj name="" r:id="rId3" imgW="1777365" imgH="228600" progId="Equation.KSEE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50323" y="2753678"/>
                        <a:ext cx="3998912" cy="51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11588" y="3581718"/>
          <a:ext cx="2449512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5" imgW="1091565" imgH="279400" progId="Equation.KSEE3">
                  <p:embed/>
                </p:oleObj>
              </mc:Choice>
              <mc:Fallback>
                <p:oleObj name="" r:id="rId5" imgW="1091565" imgH="279400" progId="Equation.KSEE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1588" y="3581718"/>
                        <a:ext cx="2449512" cy="628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09215" y="1886585"/>
          <a:ext cx="171259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7" imgW="914400" imgH="279400" progId="Equation.KSEE3">
                  <p:embed/>
                </p:oleObj>
              </mc:Choice>
              <mc:Fallback>
                <p:oleObj name="" r:id="rId7" imgW="914400" imgH="279400" progId="Equation.KSEE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09215" y="1886585"/>
                        <a:ext cx="1712595" cy="523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53908" y="2410143"/>
          <a:ext cx="13684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9" imgW="609600" imgH="241300" progId="Equation.KSEE3">
                  <p:embed/>
                </p:oleObj>
              </mc:Choice>
              <mc:Fallback>
                <p:oleObj name="" r:id="rId9" imgW="609600" imgH="241300" progId="Equation.KSEE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53908" y="2410143"/>
                        <a:ext cx="1368425" cy="54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8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4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5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3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3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88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标题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p>
            <a:r>
              <a:rPr lang="zh-CN" altLang="en-US">
                <a:sym typeface="宋体" panose="02010600030101010101" pitchFamily="2" charset="-122"/>
              </a:rPr>
              <a:t>欧拉定理的扩展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5945" y="1691005"/>
            <a:ext cx="10474960" cy="4860925"/>
          </a:xfrm>
        </p:spPr>
        <p:txBody>
          <a:bodyPr/>
          <a:p>
            <a:pPr indent="0">
              <a:lnSpc>
                <a:spcPct val="120000"/>
              </a:lnSpc>
            </a:pPr>
            <a:r>
              <a:rPr lang="zh-CN" altLang="en-US" sz="2400" strike="noStrike" noProof="1">
                <a:latin typeface="Consolas" panose="020B0609020204030204" pitchFamily="49" charset="0"/>
              </a:rPr>
              <a:t>上述的分析实质上说明了，若</a:t>
            </a:r>
            <a:r>
              <a:rPr lang="en-US" altLang="zh-CN" sz="2400" strike="noStrike" noProof="1">
                <a:latin typeface="Consolas" panose="020B0609020204030204" pitchFamily="49" charset="0"/>
              </a:rPr>
              <a:t>			</a:t>
            </a:r>
            <a:r>
              <a:rPr lang="zh-CN" altLang="en-US" sz="2400" strike="noStrike" noProof="1">
                <a:latin typeface="Consolas" panose="020B0609020204030204" pitchFamily="49" charset="0"/>
              </a:rPr>
              <a:t>存在，那么</a:t>
            </a:r>
            <a:r>
              <a:rPr lang="en-US" altLang="zh-CN" sz="2400" strike="noStrike" noProof="1">
                <a:latin typeface="Consolas" panose="020B0609020204030204" pitchFamily="49" charset="0"/>
              </a:rPr>
              <a:t>			</a:t>
            </a:r>
            <a:r>
              <a:rPr lang="zh-CN" altLang="en-US" sz="2400" strike="noStrike" noProof="1">
                <a:latin typeface="Consolas" panose="020B0609020204030204" pitchFamily="49" charset="0"/>
              </a:rPr>
              <a:t>也一定存在。</a:t>
            </a:r>
            <a:r>
              <a:rPr lang="en-US" altLang="en-US" sz="2400" strike="noStrike" noProof="1">
                <a:solidFill>
                  <a:srgbClr val="FF0000"/>
                </a:solidFill>
              </a:rPr>
              <a:t>(?)</a:t>
            </a:r>
            <a:endParaRPr lang="en-US" altLang="en-US" sz="2400" strike="noStrike" noProof="1">
              <a:solidFill>
                <a:srgbClr val="FF0000"/>
              </a:solidFill>
            </a:endParaRPr>
          </a:p>
          <a:p>
            <a:pPr indent="0">
              <a:lnSpc>
                <a:spcPct val="120000"/>
              </a:lnSpc>
            </a:pPr>
            <a:r>
              <a:rPr lang="zh-CN" altLang="en-US" sz="2400" strike="noStrike" noProof="1">
                <a:latin typeface="Consolas" panose="020B0609020204030204" pitchFamily="49" charset="0"/>
              </a:rPr>
              <a:t>当</a:t>
            </a:r>
            <a:r>
              <a:rPr lang="en-US" altLang="zh-CN" sz="2400" strike="noStrike" noProof="1">
                <a:latin typeface="Consolas" panose="020B0609020204030204" pitchFamily="49" charset="0"/>
              </a:rPr>
              <a:t>m=1</a:t>
            </a:r>
            <a:r>
              <a:rPr lang="zh-CN" altLang="en-US" sz="2400" strike="noStrike" noProof="1">
                <a:latin typeface="Consolas" panose="020B0609020204030204" pitchFamily="49" charset="0"/>
              </a:rPr>
              <a:t>时， </a:t>
            </a:r>
            <a:r>
              <a:rPr lang="en-US" altLang="zh-CN" sz="2400" strike="noStrike" noProof="1">
                <a:latin typeface="Consolas" panose="020B0609020204030204" pitchFamily="49" charset="0"/>
              </a:rPr>
              <a:t>		     ;</a:t>
            </a:r>
            <a:r>
              <a:rPr lang="zh-CN" altLang="en-US" sz="2400" strike="noStrike" noProof="1">
                <a:latin typeface="Consolas" panose="020B0609020204030204" pitchFamily="49" charset="0"/>
              </a:rPr>
              <a:t>因此对所有的正整数</a:t>
            </a:r>
            <a:r>
              <a:rPr lang="en-US" altLang="zh-CN" sz="2400" strike="noStrike" noProof="1">
                <a:latin typeface="Consolas" panose="020B0609020204030204" pitchFamily="49" charset="0"/>
              </a:rPr>
              <a:t>m</a:t>
            </a:r>
            <a:r>
              <a:rPr lang="zh-CN" altLang="en-US" sz="2400" strike="noStrike" noProof="1">
                <a:latin typeface="Consolas" panose="020B0609020204030204" pitchFamily="49" charset="0"/>
              </a:rPr>
              <a:t>，</a:t>
            </a:r>
            <a:r>
              <a:rPr lang="en-US" altLang="zh-CN" sz="2400" strike="noStrike" noProof="1">
                <a:latin typeface="Consolas" panose="020B0609020204030204" pitchFamily="49" charset="0"/>
              </a:rPr>
              <a:t>			</a:t>
            </a:r>
            <a:r>
              <a:rPr lang="zh-CN" altLang="en-US" sz="2400" strike="noStrike" noProof="1">
                <a:latin typeface="Consolas" panose="020B0609020204030204" pitchFamily="49" charset="0"/>
              </a:rPr>
              <a:t>都存在。</a:t>
            </a:r>
            <a:endParaRPr lang="zh-CN" altLang="en-US" sz="2400" strike="noStrike" noProof="1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2400" strike="noStrike" noProof="1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strike="noStrike" noProof="1">
                <a:latin typeface="Consolas" panose="020B0609020204030204" pitchFamily="49" charset="0"/>
              </a:rPr>
              <a:t>int func(int m) {</a:t>
            </a:r>
            <a:endParaRPr lang="en-US" altLang="zh-CN" sz="2400" strike="noStrike" noProof="1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strike="noStrike" noProof="1">
                <a:latin typeface="Consolas" panose="020B0609020204030204" pitchFamily="49" charset="0"/>
              </a:rPr>
              <a:t>    if (m == 1) return 0;</a:t>
            </a:r>
            <a:endParaRPr lang="en-US" altLang="zh-CN" sz="2400" strike="noStrike" noProof="1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strike="noStrike" noProof="1">
                <a:latin typeface="Consolas" panose="020B0609020204030204" pitchFamily="49" charset="0"/>
              </a:rPr>
              <a:t>    int phi_m = phi(m);</a:t>
            </a:r>
            <a:endParaRPr lang="en-US" altLang="zh-CN" sz="2400" strike="noStrike" noProof="1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strike="noStrike" noProof="1">
                <a:latin typeface="Consolas" panose="020B0609020204030204" pitchFamily="49" charset="0"/>
              </a:rPr>
              <a:t>    return powermod(2, func(phi_m) + phi_m, m);</a:t>
            </a:r>
            <a:endParaRPr lang="en-US" altLang="zh-CN" sz="2400" strike="noStrike" noProof="1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strike="noStrike" noProof="1">
                <a:latin typeface="Consolas" panose="020B0609020204030204" pitchFamily="49" charset="0"/>
              </a:rPr>
              <a:t>}</a:t>
            </a:r>
            <a:endParaRPr lang="en-US" altLang="zh-CN" sz="2400" strike="noStrike" noProof="1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strike="noStrike" noProof="1">
                <a:latin typeface="Consolas" panose="020B0609020204030204" pitchFamily="49" charset="0"/>
                <a:cs typeface="Calibri" panose="020F0502020204030204" charset="0"/>
                <a:sym typeface="+mn-ea"/>
              </a:rPr>
              <a:t>复杂</a:t>
            </a:r>
            <a:r>
              <a:rPr lang="zh-CN" altLang="en-US" sz="2400" strike="noStrike" noProof="1">
                <a:cs typeface="Calibri" panose="020F0502020204030204" charset="0"/>
                <a:sym typeface="+mn-ea"/>
              </a:rPr>
              <a:t>度</a:t>
            </a:r>
            <a:r>
              <a:rPr lang="en-US" altLang="zh-CN" sz="2400" strike="noStrike" noProof="1">
                <a:cs typeface="Calibri" panose="020F0502020204030204" charset="0"/>
                <a:sym typeface="+mn-ea"/>
              </a:rPr>
              <a:t>O(sqrt(m))(</a:t>
            </a:r>
            <a:r>
              <a:rPr lang="zh-CN" altLang="en-US" sz="2400" strike="noStrike" noProof="1">
                <a:cs typeface="Calibri" panose="020F0502020204030204" charset="0"/>
                <a:sym typeface="+mn-ea"/>
              </a:rPr>
              <a:t>即求ϕ</a:t>
            </a:r>
            <a:r>
              <a:rPr lang="en-US" altLang="zh-CN" sz="2400" strike="noStrike" noProof="1">
                <a:cs typeface="Calibri" panose="020F0502020204030204" charset="0"/>
                <a:sym typeface="+mn-ea"/>
              </a:rPr>
              <a:t>(m)</a:t>
            </a:r>
            <a:r>
              <a:rPr lang="zh-CN" altLang="en-US" sz="2400" strike="noStrike" noProof="1">
                <a:cs typeface="Calibri" panose="020F0502020204030204" charset="0"/>
                <a:sym typeface="+mn-ea"/>
              </a:rPr>
              <a:t>的复杂度</a:t>
            </a:r>
            <a:r>
              <a:rPr lang="en-US" altLang="zh-CN" sz="2400" strike="noStrike" noProof="1">
                <a:cs typeface="Calibri" panose="020F0502020204030204" charset="0"/>
                <a:sym typeface="+mn-ea"/>
              </a:rPr>
              <a:t>)</a:t>
            </a:r>
            <a:endParaRPr lang="en-US" altLang="zh-CN" sz="2400" strike="noStrike" noProof="1">
              <a:cs typeface="Calibri" panose="020F0502020204030204" charset="0"/>
              <a:sym typeface="+mn-ea"/>
            </a:endParaRPr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88510" y="1690688"/>
          <a:ext cx="2449513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1091565" imgH="279400" progId="Equation.KSEE3">
                  <p:embed/>
                </p:oleObj>
              </mc:Choice>
              <mc:Fallback>
                <p:oleObj name="" r:id="rId1" imgW="1091565" imgH="279400" progId="Equation.KSEE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88510" y="1690688"/>
                        <a:ext cx="2449513" cy="628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620443" y="1690688"/>
          <a:ext cx="2052637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3" imgW="914400" imgH="279400" progId="Equation.KSEE3">
                  <p:embed/>
                </p:oleObj>
              </mc:Choice>
              <mc:Fallback>
                <p:oleObj name="" r:id="rId3" imgW="914400" imgH="279400" progId="Equation.KSEE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20443" y="1690688"/>
                        <a:ext cx="2052637" cy="628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39925" y="2676525"/>
          <a:ext cx="242252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5" imgW="1079500" imgH="279400" progId="Equation.KSEE3">
                  <p:embed/>
                </p:oleObj>
              </mc:Choice>
              <mc:Fallback>
                <p:oleObj name="" r:id="rId5" imgW="1079500" imgH="279400" progId="Equation.KSEE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39925" y="2676525"/>
                        <a:ext cx="2422525" cy="628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49833" y="2585085"/>
          <a:ext cx="2052637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7" imgW="914400" imgH="279400" progId="Equation.KSEE3">
                  <p:embed/>
                </p:oleObj>
              </mc:Choice>
              <mc:Fallback>
                <p:oleObj name="" r:id="rId7" imgW="914400" imgH="279400" progId="Equation.KSEE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49833" y="2585085"/>
                        <a:ext cx="2052637" cy="628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标题 1"/>
          <p:cNvSpPr>
            <a:spLocks noGrp="1"/>
          </p:cNvSpPr>
          <p:nvPr>
            <p:ph type="title"/>
          </p:nvPr>
        </p:nvSpPr>
        <p:spPr>
          <a:xfrm>
            <a:off x="575945" y="430530"/>
            <a:ext cx="10515600" cy="734695"/>
          </a:xfrm>
        </p:spPr>
        <p:txBody>
          <a:bodyPr lIns="91440" tIns="45720" rIns="91440" bIns="45720" anchor="ctr"/>
          <a:p>
            <a:r>
              <a:rPr lang="zh-CN" altLang="en-US">
                <a:sym typeface="宋体" panose="02010600030101010101" pitchFamily="2" charset="-122"/>
              </a:rPr>
              <a:t>hdu 3501 欧拉函数(求小于n与n不互质的数之和)</a:t>
            </a:r>
            <a:endParaRPr lang="zh-CN" altLang="en-US">
              <a:sym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5945" y="1310005"/>
            <a:ext cx="10815955" cy="5149850"/>
          </a:xfrm>
        </p:spPr>
        <p:txBody>
          <a:bodyPr/>
          <a:p>
            <a:pPr indent="508000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trike="noStrike" noProof="1"/>
              <a:t>要我们求小于n并且不与n互素的数字的和， 那么可以转化为1-&gt;(n-1)的和减去小于n且与n互素的数字的和</a:t>
            </a:r>
            <a:endParaRPr strike="noStrike" noProof="1"/>
          </a:p>
          <a:p>
            <a:pPr indent="508000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trike="noStrike" noProof="1"/>
              <a:t>首先，有gcd(n,i)=1, 那么gcd(n,n-i)=1, 这是因为如果a%s=0, b%s=0, 那么(a-b)%s=0</a:t>
            </a:r>
            <a:endParaRPr strike="noStrike" noProof="1"/>
          </a:p>
          <a:p>
            <a:pPr indent="508000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trike="noStrike" noProof="1"/>
              <a:t>所以gcd(n,i)=1, 那么gcd(n,n-i)=1, 如果gcd(n,n-i)!=1 ,那么 gcd(n,n-(n-i))!=1,所以 如果gcd(n,i)=1,那么gcd(n,n-i)=1成立</a:t>
            </a:r>
            <a:endParaRPr strike="noStrike" noProof="1"/>
          </a:p>
          <a:p>
            <a:pPr indent="508000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trike="noStrike" noProof="1"/>
              <a:t>下面设小于n且与n素数的数字的和为sum</a:t>
            </a:r>
            <a:endParaRPr strike="noStrike" noProof="1"/>
          </a:p>
          <a:p>
            <a:pPr indent="508000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trike="noStrike" noProof="1"/>
              <a:t>sum = a[0] + a[1] + a[2] + ... + a[phi[n]],      (a[i]表示与n互素的数字）</a:t>
            </a:r>
            <a:endParaRPr strike="noStrike" noProof="1"/>
          </a:p>
          <a:p>
            <a:pPr indent="508000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trike="noStrike" noProof="1"/>
              <a:t>sum = (n-a[0]) + (n-a[1]) + (n-a[2])+...+(n-a[phi[n]])</a:t>
            </a:r>
            <a:endParaRPr strike="noStrike" noProof="1"/>
          </a:p>
          <a:p>
            <a:pPr indent="508000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trike="noStrike" noProof="1"/>
              <a:t>两个式子相加， 2*sum = phi[n]*n-&gt;sum = phi[n]*n/2</a:t>
            </a:r>
            <a:endParaRPr strike="noStrike" noProof="1"/>
          </a:p>
          <a:p>
            <a:pPr indent="508000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trike="noStrike" noProof="1"/>
              <a:t>1-&gt;(n-1)的和为n*(n-1)/2</a:t>
            </a:r>
            <a:endParaRPr strike="noStrike" noProof="1"/>
          </a:p>
          <a:p>
            <a:pPr indent="508000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trike="noStrike" noProof="1"/>
              <a:t>所以最终答案为n*(n-1)/2 - phi[n]*n/2</a:t>
            </a:r>
            <a:endParaRPr strike="noStrike" noProof="1"/>
          </a:p>
          <a:p>
            <a:pPr indent="508000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trike="noStrike" noProof="1"/>
              <a:t>数据太大，要用long long</a:t>
            </a:r>
            <a:endParaRPr strike="noStrike" noProof="1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722485" y="430530"/>
          <a:ext cx="1049655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1" imgW="1086485" imgH="613410" progId="Package">
                  <p:embed/>
                </p:oleObj>
              </mc:Choice>
              <mc:Fallback>
                <p:oleObj name="" r:id="rId1" imgW="1086485" imgH="613410" progId="Package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722485" y="430530"/>
                        <a:ext cx="1049655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标题 1"/>
          <p:cNvSpPr>
            <a:spLocks noGrp="1"/>
          </p:cNvSpPr>
          <p:nvPr>
            <p:ph type="title"/>
          </p:nvPr>
        </p:nvSpPr>
        <p:spPr>
          <a:xfrm>
            <a:off x="575945" y="430530"/>
            <a:ext cx="10515600" cy="734695"/>
          </a:xfrm>
        </p:spPr>
        <p:txBody>
          <a:bodyPr lIns="91440" tIns="45720" rIns="91440" bIns="45720" anchor="ctr"/>
          <a:p>
            <a:r>
              <a:rPr lang="zh-CN" altLang="en-US">
                <a:sym typeface="宋体" panose="02010600030101010101" pitchFamily="2" charset="-122"/>
              </a:rPr>
              <a:t>HDU2588（欧拉函数的应用）</a:t>
            </a:r>
            <a:endParaRPr lang="zh-CN" altLang="en-US">
              <a:sym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5945" y="1310005"/>
            <a:ext cx="10815955" cy="5149850"/>
          </a:xfrm>
        </p:spPr>
        <p:txBody>
          <a:bodyPr/>
          <a:p>
            <a:pPr indent="508000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trike="noStrike" noProof="1"/>
              <a:t>题意：给出N和M，问gcd（x,n)&gt;=M的合法对数。</a:t>
            </a:r>
            <a:endParaRPr strike="noStrike" noProof="1"/>
          </a:p>
          <a:p>
            <a:pPr indent="508000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trike="noStrike" noProof="1"/>
              <a:t>我理解的做法大概是</a:t>
            </a:r>
            <a:endParaRPr strike="noStrike" noProof="1"/>
          </a:p>
          <a:p>
            <a:pPr indent="508000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trike="noStrike" noProof="1"/>
              <a:t>第一步：令一个p=gcd（x,n)，由于gcd的性质可知  存在某个a，b使得p*a=x，p*b=n</a:t>
            </a:r>
            <a:endParaRPr strike="noStrike" noProof="1"/>
          </a:p>
          <a:p>
            <a:pPr indent="508000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trike="noStrike" noProof="1"/>
              <a:t>第二步：得到的a，b还有后面两个性质   gcd（a，b）=1，a&lt;=b  （若统计a的个数 很像欧拉函数）</a:t>
            </a:r>
            <a:endParaRPr strike="noStrike" noProof="1"/>
          </a:p>
          <a:p>
            <a:pPr indent="508000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trike="noStrike" noProof="1"/>
              <a:t>可以转换为求gcd（a，b）=1合法的对数</a:t>
            </a:r>
            <a:endParaRPr strike="noStrike" noProof="1"/>
          </a:p>
          <a:p>
            <a:pPr indent="508000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trike="noStrike" noProof="1"/>
              <a:t>第三步：通过从1到n枚举p，（条件n%p==0）得到b，再由b找合法a的个数（欧拉函数）</a:t>
            </a:r>
            <a:endParaRPr strike="noStrike" noProof="1"/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415145" y="508635"/>
          <a:ext cx="1059815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1097280" imgH="613410" progId="Package">
                  <p:embed/>
                </p:oleObj>
              </mc:Choice>
              <mc:Fallback>
                <p:oleObj name="" r:id="rId1" imgW="1097280" imgH="613410" progId="Package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415145" y="508635"/>
                        <a:ext cx="1059815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标题 1"/>
          <p:cNvSpPr>
            <a:spLocks noGrp="1"/>
          </p:cNvSpPr>
          <p:nvPr>
            <p:ph type="title"/>
          </p:nvPr>
        </p:nvSpPr>
        <p:spPr>
          <a:xfrm>
            <a:off x="575945" y="430530"/>
            <a:ext cx="10515600" cy="734695"/>
          </a:xfrm>
        </p:spPr>
        <p:txBody>
          <a:bodyPr lIns="91440" tIns="45720" rIns="91440" bIns="45720" anchor="ctr"/>
          <a:p>
            <a:r>
              <a:rPr lang="zh-CN" altLang="en-US">
                <a:sym typeface="宋体" panose="02010600030101010101" pitchFamily="2" charset="-122"/>
              </a:rPr>
              <a:t>POJ3090 Visible Lattice Points</a:t>
            </a:r>
            <a:endParaRPr lang="zh-CN" altLang="en-US">
              <a:sym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5945" y="1310005"/>
            <a:ext cx="10908030" cy="5253990"/>
          </a:xfrm>
        </p:spPr>
        <p:txBody>
          <a:bodyPr/>
          <a:p>
            <a:pPr indent="508000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trike="noStrike" noProof="1"/>
              <a:t>问题描述</a:t>
            </a:r>
            <a:endParaRPr strike="noStrike" noProof="1"/>
          </a:p>
          <a:p>
            <a:pPr indent="508000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trike="noStrike" noProof="1"/>
              <a:t>有个n×n的网格，问从(0,0)处看，有多少个不被遮挡的点。</a:t>
            </a:r>
            <a:endParaRPr strike="noStrike" noProof="1"/>
          </a:p>
          <a:p>
            <a:pPr indent="508000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trike="noStrike" noProof="1"/>
              <a:t>问题分析</a:t>
            </a:r>
            <a:endParaRPr strike="noStrike" noProof="1"/>
          </a:p>
          <a:p>
            <a:pPr indent="508000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trike="noStrike" noProof="1"/>
              <a:t>从(0,0)处出发的直线，可记为y=kx。 </a:t>
            </a:r>
            <a:endParaRPr strike="noStrike" noProof="1"/>
          </a:p>
          <a:p>
            <a:pPr indent="508000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trike="noStrike" noProof="1"/>
              <a:t>​</a:t>
            </a:r>
            <a:endParaRPr strike="noStrike" noProof="1"/>
          </a:p>
          <a:p>
            <a:pPr indent="508000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trike="noStrike" noProof="1"/>
              <a:t> </a:t>
            </a:r>
            <a:endParaRPr strike="noStrike" noProof="1"/>
          </a:p>
          <a:p>
            <a:pPr indent="508000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trike="noStrike" noProof="1"/>
              <a:t>那么不遮挡就是指y0与x0互质。显然如果y0和x0不互质，那么一定可以找到更小的正整数y0’和x0’使得它们的商为k，就会被挡住。由于要找的点的分布是关于y=x对称的，所以我们只看y&gt;x部分的点。</a:t>
            </a:r>
            <a:endParaRPr strike="noStrike" noProof="1"/>
          </a:p>
          <a:p>
            <a:pPr indent="508000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trike="noStrike" noProof="1"/>
              <a:t>画坐标轴，对于每个y=a，这条线上的点数正是欧拉函数φ(a)的值，因为欧拉函数φ(n)表示的就是比小于等于n的与n互质的数的个数。所以整个网格上不遮挡的点的个数显然就是把每条横轴上的点数（纵坐标对应的欧拉函数）相加，再乘2，再加1。</a:t>
            </a:r>
            <a:endParaRPr strike="noStrike" noProof="1"/>
          </a:p>
        </p:txBody>
      </p:sp>
      <p:pic>
        <p:nvPicPr>
          <p:cNvPr id="2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1035" y="3131820"/>
            <a:ext cx="1836420" cy="5943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1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2460" y="615950"/>
            <a:ext cx="1805305" cy="180530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05040" y="430530"/>
          <a:ext cx="997585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1032510" imgH="613410" progId="Package">
                  <p:embed/>
                </p:oleObj>
              </mc:Choice>
              <mc:Fallback>
                <p:oleObj name="" r:id="rId3" imgW="1032510" imgH="613410" progId="Package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05040" y="430530"/>
                        <a:ext cx="997585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1"/>
          <p:cNvSpPr>
            <a:spLocks noGrp="1"/>
          </p:cNvSpPr>
          <p:nvPr>
            <p:ph type="title"/>
          </p:nvPr>
        </p:nvSpPr>
        <p:spPr>
          <a:xfrm>
            <a:off x="694055" y="535940"/>
            <a:ext cx="3725545" cy="918845"/>
          </a:xfrm>
        </p:spPr>
        <p:txBody>
          <a:bodyPr lIns="91440" tIns="45720" rIns="91440" bIns="45720" anchor="ctr"/>
          <a:p>
            <a:r>
              <a:rPr lang="zh-CN" altLang="en-US" b="1"/>
              <a:t>质数表</a:t>
            </a:r>
            <a:r>
              <a:rPr lang="en-US" altLang="zh-CN" b="1"/>
              <a:t>(</a:t>
            </a:r>
            <a:r>
              <a:rPr lang="zh-CN" altLang="en-US" b="1"/>
              <a:t>埃氏筛法</a:t>
            </a:r>
            <a:r>
              <a:rPr lang="en-US" altLang="zh-CN" b="1"/>
              <a:t>)</a:t>
            </a:r>
            <a:endParaRPr lang="en-US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5500" y="1454785"/>
            <a:ext cx="3946525" cy="609600"/>
          </a:xfrm>
        </p:spPr>
        <p:txBody>
          <a:bodyPr>
            <a:normAutofit/>
          </a:bodyPr>
          <a:p>
            <a:pPr indent="0">
              <a:lnSpc>
                <a:spcPct val="120000"/>
              </a:lnSpc>
            </a:pPr>
            <a:r>
              <a:rPr lang="zh-CN" altLang="en-US" sz="2400" noProof="1">
                <a:solidFill>
                  <a:schemeClr val="tx1"/>
                </a:solidFill>
                <a:uFillTx/>
                <a:latin typeface="Consolas" panose="020B0609020204030204" pitchFamily="49" charset="0"/>
                <a:sym typeface="+mn-ea"/>
              </a:rPr>
              <a:t>求</a:t>
            </a:r>
            <a:r>
              <a:rPr lang="en-US" altLang="zh-CN" sz="2400" noProof="1">
                <a:solidFill>
                  <a:schemeClr val="tx1"/>
                </a:solidFill>
                <a:uFillTx/>
                <a:latin typeface="Consolas" panose="020B0609020204030204" pitchFamily="49" charset="0"/>
                <a:sym typeface="+mn-ea"/>
              </a:rPr>
              <a:t>2~n</a:t>
            </a:r>
            <a:r>
              <a:rPr lang="zh-CN" altLang="en-US" sz="2400" noProof="1">
                <a:solidFill>
                  <a:schemeClr val="tx1"/>
                </a:solidFill>
                <a:uFillTx/>
                <a:latin typeface="Consolas" panose="020B0609020204030204" pitchFamily="49" charset="0"/>
                <a:sym typeface="+mn-ea"/>
              </a:rPr>
              <a:t>的质数</a:t>
            </a:r>
            <a:endParaRPr lang="zh-CN" altLang="en-US" sz="2400" noProof="1">
              <a:solidFill>
                <a:schemeClr val="tx1"/>
              </a:solidFill>
              <a:uFillTx/>
              <a:latin typeface="Consolas" panose="020B0609020204030204" pitchFamily="49" charset="0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5500" y="2367915"/>
            <a:ext cx="7550150" cy="39693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1185" y="1400810"/>
            <a:ext cx="3746500" cy="663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448" y="2252980"/>
            <a:ext cx="4059237" cy="635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标题 1"/>
          <p:cNvSpPr>
            <a:spLocks noGrp="1"/>
          </p:cNvSpPr>
          <p:nvPr>
            <p:ph type="title"/>
          </p:nvPr>
        </p:nvSpPr>
        <p:spPr>
          <a:xfrm>
            <a:off x="575945" y="430530"/>
            <a:ext cx="10515600" cy="734695"/>
          </a:xfrm>
        </p:spPr>
        <p:txBody>
          <a:bodyPr lIns="91440" tIns="45720" rIns="91440" bIns="45720" anchor="ctr"/>
          <a:p>
            <a:r>
              <a:rPr lang="zh-CN" altLang="en-US">
                <a:sym typeface="宋体" panose="02010600030101010101" pitchFamily="2" charset="-122"/>
              </a:rPr>
              <a:t>poj3696 The Luckiest number </a:t>
            </a:r>
            <a:endParaRPr lang="zh-CN" altLang="en-US">
              <a:sym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5945" y="1310005"/>
            <a:ext cx="10815955" cy="3534410"/>
          </a:xfrm>
        </p:spPr>
        <p:txBody>
          <a:bodyPr/>
          <a:p>
            <a:pPr indent="508000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trike="noStrike" noProof="1"/>
              <a:t>题意：给你一个数L,让你求出最小的一个数能被L整除，这个数满足每一位都是8。</a:t>
            </a:r>
            <a:endParaRPr strike="noStrike" noProof="1"/>
          </a:p>
          <a:p>
            <a:pPr indent="508000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trike="noStrike" noProof="1"/>
              <a:t>x个8连在一起组成的正整数可写成8(10^x-1)/9。</a:t>
            </a:r>
            <a:endParaRPr strike="noStrike" noProof="1"/>
          </a:p>
          <a:p>
            <a:pPr indent="508000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trike="noStrike" noProof="1"/>
              <a:t>题目就是求出一个最小的x，满足L|8(10^x-1)/9。设d=gcd(L,8)。</a:t>
            </a:r>
            <a:endParaRPr strike="noStrike" noProof="1"/>
          </a:p>
          <a:p>
            <a:pPr indent="508000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endParaRPr strike="noStrike" noProof="1"/>
          </a:p>
          <a:p>
            <a:pPr indent="508000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trike="noStrike" noProof="1"/>
              <a:t>由欧拉定理可知，当q与10互质时，10^(phi(q))=1 mod q   (q=9L/d)</a:t>
            </a:r>
            <a:endParaRPr strike="noStrike" noProof="1"/>
          </a:p>
          <a:p>
            <a:pPr indent="508000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trike="noStrike" noProof="1"/>
              <a:t>所以无解的时候就是q与10不互质，此外我们求phi(q)的所有因子，按小到大排序，输出第一个满足10^x=1 mod q</a:t>
            </a:r>
            <a:endParaRPr strike="noStrike" noProof="1"/>
          </a:p>
          <a:p>
            <a:pPr indent="508000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trike="noStrike" noProof="1"/>
              <a:t>引理：若正整数a,n互质，则满足a</a:t>
            </a:r>
            <a:r>
              <a:rPr strike="noStrike" baseline="30000" noProof="1"/>
              <a:t>x</a:t>
            </a:r>
            <a:r>
              <a:rPr strike="noStrike" noProof="1"/>
              <a:t>=1(mod n)的最小正整数x0必为φ(n)的约数</a:t>
            </a:r>
            <a:endParaRPr strike="noStrike" noProof="1"/>
          </a:p>
        </p:txBody>
      </p:sp>
      <p:pic>
        <p:nvPicPr>
          <p:cNvPr id="2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8610" y="2590165"/>
            <a:ext cx="6485890" cy="495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65" y="4710430"/>
            <a:ext cx="7280910" cy="180022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874885" y="430530"/>
          <a:ext cx="1210945" cy="734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989965" imgH="613410" progId="Package">
                  <p:embed/>
                </p:oleObj>
              </mc:Choice>
              <mc:Fallback>
                <p:oleObj name="" r:id="rId3" imgW="989965" imgH="613410" progId="Package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74885" y="430530"/>
                        <a:ext cx="1210945" cy="734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1"/>
          <p:cNvSpPr>
            <a:spLocks noGrp="1"/>
          </p:cNvSpPr>
          <p:nvPr>
            <p:ph type="title"/>
          </p:nvPr>
        </p:nvSpPr>
        <p:spPr>
          <a:xfrm>
            <a:off x="694055" y="247015"/>
            <a:ext cx="3725545" cy="918845"/>
          </a:xfrm>
        </p:spPr>
        <p:txBody>
          <a:bodyPr lIns="91440" tIns="45720" rIns="91440" bIns="45720" anchor="ctr"/>
          <a:p>
            <a:r>
              <a:rPr lang="zh-CN" altLang="en-US" b="1"/>
              <a:t>质数表</a:t>
            </a:r>
            <a:r>
              <a:rPr lang="en-US" altLang="zh-CN" b="1"/>
              <a:t>(</a:t>
            </a:r>
            <a:r>
              <a:rPr lang="zh-CN" altLang="en-US" b="1">
                <a:sym typeface="+mn-ea"/>
              </a:rPr>
              <a:t>欧拉</a:t>
            </a:r>
            <a:r>
              <a:rPr lang="zh-CN" altLang="en-US" b="1"/>
              <a:t>筛法</a:t>
            </a:r>
            <a:r>
              <a:rPr lang="en-US" altLang="zh-CN" b="1"/>
              <a:t>)</a:t>
            </a:r>
            <a:endParaRPr lang="en-US" altLang="zh-CN" b="1"/>
          </a:p>
        </p:txBody>
      </p:sp>
      <p:graphicFrame>
        <p:nvGraphicFramePr>
          <p:cNvPr id="15" name="对象 14"/>
          <p:cNvGraphicFramePr/>
          <p:nvPr/>
        </p:nvGraphicFramePr>
        <p:xfrm>
          <a:off x="572135" y="1825625"/>
          <a:ext cx="9954260" cy="3716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" imgW="6276975" imgH="2343150" progId="Paint.Picture">
                  <p:embed/>
                </p:oleObj>
              </mc:Choice>
              <mc:Fallback>
                <p:oleObj name="" r:id="rId1" imgW="6276975" imgH="2343150" progId="Paint.Picture">
                  <p:embed/>
                  <p:pic>
                    <p:nvPicPr>
                      <p:cNvPr id="0" name="图片 1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72135" y="1825625"/>
                        <a:ext cx="9954260" cy="3716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/>
          <p:nvPr/>
        </p:nvGraphicFramePr>
        <p:xfrm>
          <a:off x="694055" y="5785485"/>
          <a:ext cx="8722995" cy="1031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3" imgW="4105275" imgH="485775" progId="Paint.Picture">
                  <p:embed/>
                </p:oleObj>
              </mc:Choice>
              <mc:Fallback>
                <p:oleObj name="" r:id="rId3" imgW="4105275" imgH="485775" progId="Paint.Picture">
                  <p:embed/>
                  <p:pic>
                    <p:nvPicPr>
                      <p:cNvPr id="0" name="图片 1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055" y="5785485"/>
                        <a:ext cx="8722995" cy="1031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6460" y="1073785"/>
            <a:ext cx="3946525" cy="609600"/>
          </a:xfrm>
        </p:spPr>
        <p:txBody>
          <a:bodyPr>
            <a:normAutofit/>
          </a:bodyPr>
          <a:p>
            <a:pPr indent="0">
              <a:lnSpc>
                <a:spcPct val="120000"/>
              </a:lnSpc>
            </a:pPr>
            <a:r>
              <a:rPr lang="zh-CN" altLang="en-US" sz="2400" noProof="1">
                <a:solidFill>
                  <a:schemeClr val="tx1"/>
                </a:solidFill>
                <a:uFillTx/>
                <a:latin typeface="Consolas" panose="020B0609020204030204" pitchFamily="49" charset="0"/>
                <a:sym typeface="+mn-ea"/>
              </a:rPr>
              <a:t>求</a:t>
            </a:r>
            <a:r>
              <a:rPr lang="en-US" altLang="zh-CN" sz="2400" noProof="1">
                <a:solidFill>
                  <a:schemeClr val="tx1"/>
                </a:solidFill>
                <a:uFillTx/>
                <a:latin typeface="Consolas" panose="020B0609020204030204" pitchFamily="49" charset="0"/>
                <a:sym typeface="+mn-ea"/>
              </a:rPr>
              <a:t>2~n</a:t>
            </a:r>
            <a:r>
              <a:rPr lang="zh-CN" altLang="en-US" sz="2400" noProof="1">
                <a:solidFill>
                  <a:schemeClr val="tx1"/>
                </a:solidFill>
                <a:uFillTx/>
                <a:latin typeface="Consolas" panose="020B0609020204030204" pitchFamily="49" charset="0"/>
                <a:sym typeface="+mn-ea"/>
              </a:rPr>
              <a:t>的质数</a:t>
            </a:r>
            <a:endParaRPr lang="zh-CN" altLang="en-US" sz="2400" noProof="1">
              <a:solidFill>
                <a:schemeClr val="tx1"/>
              </a:solidFill>
              <a:uFillTx/>
              <a:latin typeface="Consolas" panose="020B0609020204030204" pitchFamily="49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13315</Words>
  <Application>WPS 演示</Application>
  <PresentationFormat>宽屏</PresentationFormat>
  <Paragraphs>735</Paragraphs>
  <Slides>80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34</vt:i4>
      </vt:variant>
      <vt:variant>
        <vt:lpstr>幻灯片标题</vt:lpstr>
      </vt:variant>
      <vt:variant>
        <vt:i4>80</vt:i4>
      </vt:variant>
    </vt:vector>
  </HeadingPairs>
  <TitlesOfParts>
    <vt:vector size="129" baseType="lpstr">
      <vt:lpstr>Arial</vt:lpstr>
      <vt:lpstr>宋体</vt:lpstr>
      <vt:lpstr>Wingdings</vt:lpstr>
      <vt:lpstr>Calibri</vt:lpstr>
      <vt:lpstr>华文中宋</vt:lpstr>
      <vt:lpstr>Consolas</vt:lpstr>
      <vt:lpstr>微软雅黑</vt:lpstr>
      <vt:lpstr>Arial Unicode MS</vt:lpstr>
      <vt:lpstr>Tahoma</vt:lpstr>
      <vt:lpstr>锐字云字库行楷体1.0</vt:lpstr>
      <vt:lpstr>华文行楷</vt:lpstr>
      <vt:lpstr>GungsuhChe</vt:lpstr>
      <vt:lpstr>Calibri Light</vt:lpstr>
      <vt:lpstr>Malgun Gothic</vt:lpstr>
      <vt:lpstr>Office 主题</vt:lpstr>
      <vt:lpstr>Package</vt:lpstr>
      <vt:lpstr>Paint.Picture</vt:lpstr>
      <vt:lpstr>Paint.Picture</vt:lpstr>
      <vt:lpstr>Equation.KSEE3</vt:lpstr>
      <vt:lpstr>Paint.Picture</vt:lpstr>
      <vt:lpstr>Paint.Picture</vt:lpstr>
      <vt:lpstr>Paint.Picture</vt:lpstr>
      <vt:lpstr>Equation.KSEE3</vt:lpstr>
      <vt:lpstr>Equation.KSEE3</vt:lpstr>
      <vt:lpstr>Equation.KSEE3</vt:lpstr>
      <vt:lpstr>Package</vt:lpstr>
      <vt:lpstr>Package</vt:lpstr>
      <vt:lpstr>Equation.3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Paint.Picture</vt:lpstr>
      <vt:lpstr>Equation.KSEE3</vt:lpstr>
      <vt:lpstr>Package</vt:lpstr>
      <vt:lpstr>Package</vt:lpstr>
      <vt:lpstr>Package</vt:lpstr>
      <vt:lpstr>Package</vt:lpstr>
      <vt:lpstr>Paint.Picture</vt:lpstr>
      <vt:lpstr>Equation.KSEE3</vt:lpstr>
      <vt:lpstr>Equation.KSEE3</vt:lpstr>
      <vt:lpstr>Package</vt:lpstr>
      <vt:lpstr>Paint.Picture</vt:lpstr>
      <vt:lpstr>Package</vt:lpstr>
      <vt:lpstr>数论基础</vt:lpstr>
      <vt:lpstr>整除</vt:lpstr>
      <vt:lpstr>整除</vt:lpstr>
      <vt:lpstr>质数和合数</vt:lpstr>
      <vt:lpstr>素数判断</vt:lpstr>
      <vt:lpstr>质数和合数</vt:lpstr>
      <vt:lpstr>质因数分解</vt:lpstr>
      <vt:lpstr>质数表(埃氏筛法)</vt:lpstr>
      <vt:lpstr>质数表(欧拉筛法)</vt:lpstr>
      <vt:lpstr>质数表(欧拉筛法)</vt:lpstr>
      <vt:lpstr>求N的正约数集合——试除法</vt:lpstr>
      <vt:lpstr>求1-N的正约数集合——倍数法</vt:lpstr>
      <vt:lpstr>带余除法、同余</vt:lpstr>
      <vt:lpstr>最大公约数</vt:lpstr>
      <vt:lpstr>最大公约数</vt:lpstr>
      <vt:lpstr>最大公约数</vt:lpstr>
      <vt:lpstr>最大公约数</vt:lpstr>
      <vt:lpstr>欧几里得算法</vt:lpstr>
      <vt:lpstr>欧几里德算法</vt:lpstr>
      <vt:lpstr>更相减损术</vt:lpstr>
      <vt:lpstr>更相减损术优化</vt:lpstr>
      <vt:lpstr>求最大公约数</vt:lpstr>
      <vt:lpstr>gcd公式</vt:lpstr>
      <vt:lpstr>最小公倍数</vt:lpstr>
      <vt:lpstr>试除法分解质因子</vt:lpstr>
      <vt:lpstr>试除法分解质因子</vt:lpstr>
      <vt:lpstr>例题</vt:lpstr>
      <vt:lpstr>PowerPoint 演示文稿</vt:lpstr>
      <vt:lpstr>习题</vt:lpstr>
      <vt:lpstr>扩展欧几里德算法</vt:lpstr>
      <vt:lpstr>欧几里德算法</vt:lpstr>
      <vt:lpstr>PowerPoint 演示文稿</vt:lpstr>
      <vt:lpstr>裴蜀定理</vt:lpstr>
      <vt:lpstr>扩展欧几里德算法</vt:lpstr>
      <vt:lpstr>PowerPoint 演示文稿</vt:lpstr>
      <vt:lpstr>扩展欧几里德算法</vt:lpstr>
      <vt:lpstr>扩展欧几里德算法</vt:lpstr>
      <vt:lpstr>逆元</vt:lpstr>
      <vt:lpstr>逆元</vt:lpstr>
      <vt:lpstr>逆元</vt:lpstr>
      <vt:lpstr>线性求逆元</vt:lpstr>
      <vt:lpstr>线性求逆元</vt:lpstr>
      <vt:lpstr>线性求逆元</vt:lpstr>
      <vt:lpstr>线性同余方程</vt:lpstr>
      <vt:lpstr>线性同余方程组</vt:lpstr>
      <vt:lpstr>中国剩余定理</vt:lpstr>
      <vt:lpstr>PowerPoint 演示文稿</vt:lpstr>
      <vt:lpstr>中国剩余定理</vt:lpstr>
      <vt:lpstr>PowerPoint 演示文稿</vt:lpstr>
      <vt:lpstr>PowerPoint 演示文稿</vt:lpstr>
      <vt:lpstr>PowerPoint 演示文稿</vt:lpstr>
      <vt:lpstr>欧几里德算法</vt:lpstr>
      <vt:lpstr>中国剩余定理</vt:lpstr>
      <vt:lpstr>中国剩余定理</vt:lpstr>
      <vt:lpstr>扩展中国剩余定理</vt:lpstr>
      <vt:lpstr>扩展中国剩余定理</vt:lpstr>
      <vt:lpstr>欧拉函数</vt:lpstr>
      <vt:lpstr>欧拉函数性质</vt:lpstr>
      <vt:lpstr>欧拉函数</vt:lpstr>
      <vt:lpstr>欧拉函数</vt:lpstr>
      <vt:lpstr>欧拉函数</vt:lpstr>
      <vt:lpstr>欧拉函数（欧拉筛）</vt:lpstr>
      <vt:lpstr>欧拉函数</vt:lpstr>
      <vt:lpstr>欧拉函数</vt:lpstr>
      <vt:lpstr>欧拉函数</vt:lpstr>
      <vt:lpstr>欧拉函数</vt:lpstr>
      <vt:lpstr>欧拉定理</vt:lpstr>
      <vt:lpstr>剩余类与剩余系</vt:lpstr>
      <vt:lpstr>欧拉定理的应用</vt:lpstr>
      <vt:lpstr>费马小定理</vt:lpstr>
      <vt:lpstr>欧拉定理的应用</vt:lpstr>
      <vt:lpstr>欧拉定理的扩展</vt:lpstr>
      <vt:lpstr>欧拉定理的扩展</vt:lpstr>
      <vt:lpstr>欧拉定理的扩展</vt:lpstr>
      <vt:lpstr>欧拉定理的扩展</vt:lpstr>
      <vt:lpstr>欧拉定理的扩展</vt:lpstr>
      <vt:lpstr>hdu 3501 欧拉函数(求小于n与n不互质的数之和)</vt:lpstr>
      <vt:lpstr>HDU2588（欧拉函数的应用）</vt:lpstr>
      <vt:lpstr>POJ3090 Visible Lattice Points</vt:lpstr>
      <vt:lpstr>poj3696 The Luckiest number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CYSY</dc:creator>
  <cp:lastModifiedBy>CYSY</cp:lastModifiedBy>
  <cp:revision>147</cp:revision>
  <dcterms:created xsi:type="dcterms:W3CDTF">2020-01-04T07:05:00Z</dcterms:created>
  <dcterms:modified xsi:type="dcterms:W3CDTF">2021-08-10T00:01:06Z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2052-10.8.0.6206</vt:lpwstr>
  </property>
</Properties>
</file>