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17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3"/>
  </p:sldMasterIdLst>
  <p:notesMasterIdLst>
    <p:notesMasterId r:id="rId6"/>
  </p:notesMasterIdLst>
  <p:handoutMasterIdLst>
    <p:handoutMasterId r:id="rId27"/>
  </p:handoutMasterIdLst>
  <p:sldIdLst>
    <p:sldId id="298" r:id="rId4"/>
    <p:sldId id="264" r:id="rId5"/>
    <p:sldId id="263" r:id="rId7"/>
    <p:sldId id="332" r:id="rId8"/>
    <p:sldId id="270" r:id="rId9"/>
    <p:sldId id="262" r:id="rId10"/>
    <p:sldId id="271" r:id="rId11"/>
    <p:sldId id="299" r:id="rId12"/>
    <p:sldId id="261" r:id="rId13"/>
    <p:sldId id="319" r:id="rId14"/>
    <p:sldId id="260" r:id="rId15"/>
    <p:sldId id="272" r:id="rId16"/>
    <p:sldId id="273" r:id="rId17"/>
    <p:sldId id="333" r:id="rId18"/>
    <p:sldId id="296" r:id="rId19"/>
    <p:sldId id="287" r:id="rId20"/>
    <p:sldId id="289" r:id="rId21"/>
    <p:sldId id="290" r:id="rId22"/>
    <p:sldId id="291" r:id="rId23"/>
    <p:sldId id="292" r:id="rId24"/>
    <p:sldId id="294" r:id="rId25"/>
    <p:sldId id="295" r:id="rId2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entury Schoolbook" panose="02040604050505020304" pitchFamily="18" charset="0"/>
      <p:regular r:id="rId35"/>
      <p:bold r:id="rId36"/>
      <p:italic r:id="rId37"/>
      <p:boldItalic r:id="rId38"/>
    </p:embeddedFont>
    <p:embeddedFont>
      <p:font typeface="华文楷体" panose="02010600040101010101" pitchFamily="2" charset="-122"/>
      <p:regular r:id="rId39"/>
    </p:embeddedFont>
    <p:embeddedFont>
      <p:font typeface="Wingdings 2" panose="05020102010507070707" pitchFamily="18" charset="2"/>
      <p:regular r:id="rId40"/>
    </p:embeddedFont>
    <p:embeddedFont>
      <p:font typeface="锐字云字库行楷体1.0" panose="02010604000000000000" charset="-122"/>
      <p:regular r:id="rId41"/>
    </p:embeddedFont>
    <p:embeddedFont>
      <p:font typeface="幼圆" panose="02010509060101010101" pitchFamily="49" charset="-122"/>
      <p:regular r:id="rId42"/>
    </p:embeddedFont>
    <p:embeddedFont>
      <p:font typeface="Tahoma" panose="020B0604030504040204" pitchFamily="34" charset="0"/>
      <p:regular r:id="rId43"/>
      <p:bold r:id="rId44"/>
    </p:embeddedFont>
    <p:embeddedFont>
      <p:font typeface="微软雅黑" panose="020B0503020204020204" pitchFamily="34" charset="-122"/>
      <p:regular r:id="rId45"/>
    </p:embeddedFont>
    <p:embeddedFont>
      <p:font typeface="华文行楷" panose="02010800040101010101" pitchFamily="2" charset="-122"/>
      <p:regular r:id="rId46"/>
    </p:embeddedFont>
    <p:embeddedFont>
      <p:font typeface="GungsuhChe" panose="02030609000101010101" pitchFamily="49" charset="-127"/>
      <p:regular r:id="rId47"/>
    </p:embeddedFont>
  </p:embeddedFont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 showGuides="1">
      <p:cViewPr varScale="1">
        <p:scale>
          <a:sx n="67" d="100"/>
          <a:sy n="67" d="100"/>
        </p:scale>
        <p:origin x="-1476" y="-96"/>
      </p:cViewPr>
      <p:guideLst>
        <p:guide orient="horz" pos="2103"/>
        <p:guide pos="28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7" Type="http://schemas.openxmlformats.org/officeDocument/2006/relationships/font" Target="fonts/font17.fntdata"/><Relationship Id="rId46" Type="http://schemas.openxmlformats.org/officeDocument/2006/relationships/font" Target="fonts/font16.fntdata"/><Relationship Id="rId45" Type="http://schemas.openxmlformats.org/officeDocument/2006/relationships/font" Target="fonts/font15.fntdata"/><Relationship Id="rId44" Type="http://schemas.openxmlformats.org/officeDocument/2006/relationships/font" Target="fonts/font14.fntdata"/><Relationship Id="rId43" Type="http://schemas.openxmlformats.org/officeDocument/2006/relationships/font" Target="fonts/font13.fntdata"/><Relationship Id="rId42" Type="http://schemas.openxmlformats.org/officeDocument/2006/relationships/font" Target="fonts/font12.fntdata"/><Relationship Id="rId41" Type="http://schemas.openxmlformats.org/officeDocument/2006/relationships/font" Target="fonts/font11.fntdata"/><Relationship Id="rId40" Type="http://schemas.openxmlformats.org/officeDocument/2006/relationships/font" Target="fonts/font10.fntdata"/><Relationship Id="rId4" Type="http://schemas.openxmlformats.org/officeDocument/2006/relationships/slide" Target="slides/slide1.xml"/><Relationship Id="rId39" Type="http://schemas.openxmlformats.org/officeDocument/2006/relationships/font" Target="fonts/font9.fntdata"/><Relationship Id="rId38" Type="http://schemas.openxmlformats.org/officeDocument/2006/relationships/font" Target="fonts/font8.fntdata"/><Relationship Id="rId37" Type="http://schemas.openxmlformats.org/officeDocument/2006/relationships/font" Target="fonts/font7.fntdata"/><Relationship Id="rId36" Type="http://schemas.openxmlformats.org/officeDocument/2006/relationships/font" Target="fonts/font6.fntdata"/><Relationship Id="rId35" Type="http://schemas.openxmlformats.org/officeDocument/2006/relationships/font" Target="fonts/font5.fntdata"/><Relationship Id="rId34" Type="http://schemas.openxmlformats.org/officeDocument/2006/relationships/font" Target="fonts/font4.fntdata"/><Relationship Id="rId33" Type="http://schemas.openxmlformats.org/officeDocument/2006/relationships/font" Target="fonts/font3.fntdata"/><Relationship Id="rId32" Type="http://schemas.openxmlformats.org/officeDocument/2006/relationships/font" Target="fonts/font2.fntdata"/><Relationship Id="rId31" Type="http://schemas.openxmlformats.org/officeDocument/2006/relationships/font" Target="fonts/font1.fntdata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7.wmf"/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2" name="Rectangle 2"/>
          <p:cNvSpPr/>
          <p:nvPr>
            <p:ph type="sldImg"/>
          </p:nvPr>
        </p:nvSpPr>
        <p:spPr>
          <a:xfrm>
            <a:off x="1050925" y="754063"/>
            <a:ext cx="4572000" cy="3294062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15363" name="Rectangle 3"/>
          <p:cNvSpPr>
            <a:spLocks noGrp="1"/>
          </p:cNvSpPr>
          <p:nvPr>
            <p:ph type="body" sz="quarter"/>
          </p:nvPr>
        </p:nvSpPr>
        <p:spPr>
          <a:xfrm>
            <a:off x="538163" y="4387850"/>
            <a:ext cx="5780087" cy="39528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p>
            <a:pPr lvl="0"/>
            <a:r>
              <a:rPr lang="zh-CN" altLang="en-US" dirty="0"/>
              <a:t>单击此处编辑母版文本样式
第二级
第三级
第四级
第五级</a:t>
            </a:r>
            <a:endParaRPr lang="zh-CN" alt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497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39825" y="684213"/>
            <a:ext cx="4573588" cy="3429000"/>
          </a:xfrm>
          <a:ln>
            <a:solidFill>
              <a:srgbClr val="000000"/>
            </a:solidFill>
            <a:miter/>
          </a:ln>
        </p:spPr>
      </p:sp>
      <p:sp>
        <p:nvSpPr>
          <p:cNvPr id="18435" name="备注占位符 2"/>
          <p:cNvSpPr>
            <a:spLocks noGrp="1"/>
          </p:cNvSpPr>
          <p:nvPr>
            <p:ph type="body"/>
          </p:nvPr>
        </p:nvSpPr>
        <p:spPr>
          <a:xfrm>
            <a:off x="684213" y="4341813"/>
            <a:ext cx="5486400" cy="4114800"/>
          </a:xfrm>
          <a:ln/>
        </p:spPr>
        <p:txBody>
          <a:bodyPr wrap="square" lIns="91440" tIns="45720" rIns="91440" bIns="45720" anchor="t"/>
          <a:p>
            <a:pPr lvl="0" eaLnBrk="1" hangingPunct="1"/>
            <a:r>
              <a:rPr lang="zh-CN" altLang="en-US" dirty="0"/>
              <a:t>模板来自于 </a:t>
            </a:r>
            <a:r>
              <a:rPr lang="en-US" altLang="zh-CN" dirty="0"/>
              <a:t>http://docer.wps.cn</a:t>
            </a:r>
            <a:endParaRPr lang="zh-CN" altLang="en-US" dirty="0"/>
          </a:p>
        </p:txBody>
      </p:sp>
      <p:sp>
        <p:nvSpPr>
          <p:cNvPr id="18436" name="灯片编号占位符 3"/>
          <p:cNvSpPr txBox="1">
            <a:spLocks noGrp="1"/>
          </p:cNvSpPr>
          <p:nvPr/>
        </p:nvSpPr>
        <p:spPr>
          <a:xfrm>
            <a:off x="3883025" y="8683625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0013" y="1141413"/>
            <a:ext cx="4114800" cy="3086100"/>
          </a:xfrm>
          <a:ln>
            <a:solidFill>
              <a:srgbClr val="000000"/>
            </a:solidFill>
            <a:miter/>
          </a:ln>
        </p:spPr>
      </p:sp>
      <p:sp>
        <p:nvSpPr>
          <p:cNvPr id="20483" name="备注占位符 2"/>
          <p:cNvSpPr>
            <a:spLocks noGrp="1"/>
          </p:cNvSpPr>
          <p:nvPr>
            <p:ph type="body"/>
          </p:nvPr>
        </p:nvSpPr>
        <p:spPr>
          <a:xfrm>
            <a:off x="684213" y="4398963"/>
            <a:ext cx="5486400" cy="3600450"/>
          </a:xfrm>
          <a:ln/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模板来自于 </a:t>
            </a:r>
            <a:r>
              <a:rPr lang="en-US" altLang="zh-CN" dirty="0"/>
              <a:t>http://docer.wps.cn</a:t>
            </a:r>
            <a:endParaRPr lang="zh-CN" altLang="en-US" dirty="0"/>
          </a:p>
        </p:txBody>
      </p:sp>
      <p:sp>
        <p:nvSpPr>
          <p:cNvPr id="20484" name="灯片编号占位符 3"/>
          <p:cNvSpPr txBox="1">
            <a:spLocks noGrp="1"/>
          </p:cNvSpPr>
          <p:nvPr/>
        </p:nvSpPr>
        <p:spPr>
          <a:xfrm>
            <a:off x="3883025" y="8683625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0013" y="1141413"/>
            <a:ext cx="4114800" cy="3086100"/>
          </a:xfrm>
          <a:ln>
            <a:solidFill>
              <a:srgbClr val="000000"/>
            </a:solidFill>
            <a:miter/>
          </a:ln>
        </p:spPr>
      </p:sp>
      <p:sp>
        <p:nvSpPr>
          <p:cNvPr id="24579" name="备注占位符 2"/>
          <p:cNvSpPr>
            <a:spLocks noGrp="1"/>
          </p:cNvSpPr>
          <p:nvPr>
            <p:ph type="body"/>
          </p:nvPr>
        </p:nvSpPr>
        <p:spPr>
          <a:xfrm>
            <a:off x="684213" y="4398963"/>
            <a:ext cx="5486400" cy="3600450"/>
          </a:xfrm>
          <a:ln/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模板来自于 </a:t>
            </a:r>
            <a:r>
              <a:rPr lang="en-US" altLang="zh-CN" dirty="0"/>
              <a:t>http://docer.wps.cn</a:t>
            </a:r>
            <a:endParaRPr lang="zh-CN" altLang="en-US" dirty="0"/>
          </a:p>
        </p:txBody>
      </p:sp>
      <p:sp>
        <p:nvSpPr>
          <p:cNvPr id="24580" name="灯片编号占位符 3"/>
          <p:cNvSpPr txBox="1">
            <a:spLocks noGrp="1"/>
          </p:cNvSpPr>
          <p:nvPr/>
        </p:nvSpPr>
        <p:spPr>
          <a:xfrm>
            <a:off x="3883025" y="8683625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0013" y="1141413"/>
            <a:ext cx="4114800" cy="3086100"/>
          </a:xfrm>
          <a:ln>
            <a:solidFill>
              <a:srgbClr val="000000"/>
            </a:solidFill>
            <a:miter/>
          </a:ln>
        </p:spPr>
      </p:sp>
      <p:sp>
        <p:nvSpPr>
          <p:cNvPr id="28675" name="备注占位符 2"/>
          <p:cNvSpPr>
            <a:spLocks noGrp="1"/>
          </p:cNvSpPr>
          <p:nvPr>
            <p:ph type="body"/>
          </p:nvPr>
        </p:nvSpPr>
        <p:spPr>
          <a:xfrm>
            <a:off x="684213" y="4398963"/>
            <a:ext cx="5486400" cy="3600450"/>
          </a:xfrm>
          <a:ln/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模板来自于 </a:t>
            </a:r>
            <a:r>
              <a:rPr lang="en-US" altLang="zh-CN" dirty="0"/>
              <a:t>http://docer.wps.cn</a:t>
            </a:r>
            <a:endParaRPr lang="zh-CN" altLang="en-US" dirty="0"/>
          </a:p>
        </p:txBody>
      </p:sp>
      <p:sp>
        <p:nvSpPr>
          <p:cNvPr id="28676" name="灯片编号占位符 3"/>
          <p:cNvSpPr txBox="1">
            <a:spLocks noGrp="1"/>
          </p:cNvSpPr>
          <p:nvPr/>
        </p:nvSpPr>
        <p:spPr>
          <a:xfrm>
            <a:off x="3883025" y="8683625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141413" y="0"/>
            <a:ext cx="230188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直接连接符 20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直接连接符 23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直接连接符 2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1090613" y="5500688"/>
            <a:ext cx="138113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090" name="组合 7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091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4300" y="1038224"/>
              <a:ext cx="7759700" cy="581977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092" name="矩形 34"/>
            <p:cNvSpPr/>
            <p:nvPr/>
          </p:nvSpPr>
          <p:spPr>
            <a:xfrm>
              <a:off x="0" y="0"/>
              <a:ext cx="2019300" cy="6858000"/>
            </a:xfrm>
            <a:prstGeom prst="rect">
              <a:avLst/>
            </a:prstGeom>
            <a:solidFill>
              <a:srgbClr val="F4EDDA"/>
            </a:solidFill>
            <a:ln w="9525">
              <a:noFill/>
            </a:ln>
          </p:spPr>
          <p:txBody>
            <a:bodyPr anchor="ctr"/>
            <a:p>
              <a:pPr lvl="0" indent="0" algn="ctr"/>
              <a:endParaRPr lang="zh-CN" altLang="en-US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3" name="矩形 11"/>
            <p:cNvSpPr/>
            <p:nvPr/>
          </p:nvSpPr>
          <p:spPr>
            <a:xfrm>
              <a:off x="1009650" y="0"/>
              <a:ext cx="8134350" cy="1811338"/>
            </a:xfrm>
            <a:prstGeom prst="rect">
              <a:avLst/>
            </a:prstGeom>
            <a:solidFill>
              <a:srgbClr val="F4EDDA"/>
            </a:solidFill>
            <a:ln w="9525">
              <a:noFill/>
            </a:ln>
          </p:spPr>
          <p:txBody>
            <a:bodyPr anchor="ctr"/>
            <a:p>
              <a:pPr lvl="0" indent="0" algn="ctr"/>
              <a:endParaRPr lang="zh-CN" altLang="en-US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en-US" strike="noStrike" noProof="1"/>
          </a:p>
        </p:txBody>
      </p:sp>
      <p:sp>
        <p:nvSpPr>
          <p:cNvPr id="37" name="日期占位符 27"/>
          <p:cNvSpPr>
            <a:spLocks noGrp="1"/>
          </p:cNvSpPr>
          <p:nvPr>
            <p:ph type="dt" sz="half" idx="2"/>
          </p:nvPr>
        </p:nvSpPr>
        <p:spPr bwMode="auto">
          <a:xfrm rot="5400000">
            <a:off x="7764463" y="1174750"/>
            <a:ext cx="2286000" cy="381000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indent="0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页脚占位符 16"/>
          <p:cNvSpPr>
            <a:spLocks noGrp="1"/>
          </p:cNvSpPr>
          <p:nvPr>
            <p:ph type="ftr" sz="quarter" idx="3"/>
          </p:nvPr>
        </p:nvSpPr>
        <p:spPr bwMode="auto">
          <a:xfrm rot="5400000">
            <a:off x="7077075" y="4181475"/>
            <a:ext cx="3657600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indent="0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灯片编号占位符 28"/>
          <p:cNvSpPr>
            <a:spLocks noGrp="1"/>
          </p:cNvSpPr>
          <p:nvPr>
            <p:ph type="sldNum" sz="quarter" idx="4"/>
          </p:nvPr>
        </p:nvSpPr>
        <p:spPr bwMode="auto">
          <a:xfrm>
            <a:off x="1325563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ctr" fontAlgn="base"/>
            <a:fld id="{9A0DB2DC-4C9A-4742-B13C-FB6460FD3503}" type="slidenum">
              <a:rPr lang="zh-CN" altLang="en-US" sz="1400" b="1" noProof="1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b="1" noProof="1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3" name="日期占位符 6"/>
          <p:cNvSpPr>
            <a:spLocks noGrp="1"/>
          </p:cNvSpPr>
          <p:nvPr>
            <p:ph type="dt" sz="half" idx="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indent="0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ctr" fontAlgn="base"/>
            <a:fld id="{9A0DB2DC-4C9A-4742-B13C-FB6460FD3503}" type="slidenum">
              <a:rPr lang="zh-CN" altLang="en-US" sz="1400" b="1" noProof="1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b="1" noProof="1" dirty="0">
              <a:solidFill>
                <a:srgbClr val="FFFFFF"/>
              </a:solidFill>
            </a:endParaRPr>
          </a:p>
        </p:txBody>
      </p:sp>
      <p:sp>
        <p:nvSpPr>
          <p:cNvPr id="17" name="页脚占位符 9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indent="0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141413" y="0"/>
            <a:ext cx="230188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直接连接符 20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直接连接符 23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直接连接符 2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1090613" y="5500688"/>
            <a:ext cx="138113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直接连接符 31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33" name="日期占位符 3"/>
          <p:cNvSpPr>
            <a:spLocks noGrp="1"/>
          </p:cNvSpPr>
          <p:nvPr>
            <p:ph type="dt" sz="half" idx="2"/>
          </p:nvPr>
        </p:nvSpPr>
        <p:spPr bwMode="auto">
          <a:xfrm rot="5400000">
            <a:off x="7762875" y="1169988"/>
            <a:ext cx="2286000" cy="381000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indent="0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页脚占位符 4"/>
          <p:cNvSpPr>
            <a:spLocks noGrp="1"/>
          </p:cNvSpPr>
          <p:nvPr>
            <p:ph type="ftr" sz="quarter" idx="3"/>
          </p:nvPr>
        </p:nvSpPr>
        <p:spPr bwMode="auto">
          <a:xfrm rot="5400000">
            <a:off x="7077075" y="4178300"/>
            <a:ext cx="3657600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indent="0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1339850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ctr" fontAlgn="base"/>
            <a:fld id="{9A0DB2DC-4C9A-4742-B13C-FB6460FD3503}" type="slidenum">
              <a:rPr lang="zh-CN" altLang="en-US" sz="1400" b="1" noProof="1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b="1" noProof="1" dirty="0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3" name="日期占位符 4"/>
          <p:cNvSpPr>
            <a:spLocks noGrp="1"/>
          </p:cNvSpPr>
          <p:nvPr>
            <p:ph type="dt" sz="half" idx="1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indent="0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页脚占位符 5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indent="0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ctr" fontAlgn="base"/>
            <a:fld id="{9A0DB2DC-4C9A-4742-B13C-FB6460FD3503}" type="slidenum">
              <a:rPr lang="zh-CN" altLang="en-US" sz="1400" b="1" noProof="1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b="1" noProof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3" name="日期占位符 6"/>
          <p:cNvSpPr>
            <a:spLocks noGrp="1"/>
          </p:cNvSpPr>
          <p:nvPr>
            <p:ph type="dt" sz="half" idx="1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indent="0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页脚占位符 7"/>
          <p:cNvSpPr>
            <a:spLocks noGrp="1"/>
          </p:cNvSpPr>
          <p:nvPr>
            <p:ph type="ftr" sz="quarter" idx="1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indent="0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ctr" fontAlgn="base"/>
            <a:fld id="{9A0DB2DC-4C9A-4742-B13C-FB6460FD3503}" type="slidenum">
              <a:rPr lang="zh-CN" altLang="en-US" sz="1400" b="1" noProof="1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b="1" noProof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13" name="日期占位符 5"/>
          <p:cNvSpPr>
            <a:spLocks noGrp="1"/>
          </p:cNvSpPr>
          <p:nvPr>
            <p:ph type="dt" sz="half" idx="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indent="0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ctr" fontAlgn="base"/>
            <a:fld id="{9A0DB2DC-4C9A-4742-B13C-FB6460FD3503}" type="slidenum">
              <a:rPr lang="zh-CN" altLang="en-US" sz="1400" b="1" noProof="1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b="1" noProof="1" dirty="0">
              <a:solidFill>
                <a:srgbClr val="FFFFFF"/>
              </a:solidFill>
            </a:endParaRPr>
          </a:p>
        </p:txBody>
      </p:sp>
      <p:sp>
        <p:nvSpPr>
          <p:cNvPr id="17" name="页脚占位符 7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indent="0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日期占位符 1"/>
          <p:cNvSpPr>
            <a:spLocks noGrp="1"/>
          </p:cNvSpPr>
          <p:nvPr>
            <p:ph type="dt" sz="half" idx="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indent="0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indent="0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ctr" fontAlgn="base"/>
            <a:fld id="{9A0DB2DC-4C9A-4742-B13C-FB6460FD3503}" type="slidenum">
              <a:rPr lang="zh-CN" altLang="en-US" sz="1400" b="1" noProof="1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b="1" noProof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4" name="直接连接符 16"/>
          <p:cNvSpPr/>
          <p:nvPr/>
        </p:nvSpPr>
        <p:spPr>
          <a:xfrm>
            <a:off x="6192838" y="0"/>
            <a:ext cx="0" cy="6858000"/>
          </a:xfrm>
          <a:prstGeom prst="line">
            <a:avLst/>
          </a:prstGeom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45" name="直接连接符 17"/>
          <p:cNvSpPr/>
          <p:nvPr/>
        </p:nvSpPr>
        <p:spPr>
          <a:xfrm>
            <a:off x="8991600" y="0"/>
            <a:ext cx="0" cy="685800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" name="矩形 1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7" name="直接连接符 19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椭圆 2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24" name="日期占位符 20"/>
          <p:cNvSpPr>
            <a:spLocks noGrp="1"/>
          </p:cNvSpPr>
          <p:nvPr>
            <p:ph type="dt" sz="half" idx="1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indent="0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ctr" fontAlgn="base"/>
            <a:fld id="{9A0DB2DC-4C9A-4742-B13C-FB6460FD3503}" type="slidenum">
              <a:rPr lang="zh-CN" altLang="en-US" sz="1400" b="1" noProof="1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b="1" noProof="1" dirty="0">
              <a:solidFill>
                <a:srgbClr val="FFFFFF"/>
              </a:solidFill>
            </a:endParaRPr>
          </a:p>
        </p:txBody>
      </p:sp>
      <p:sp>
        <p:nvSpPr>
          <p:cNvPr id="26" name="页脚占位符 2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indent="0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68" name="直接连接符 16"/>
          <p:cNvSpPr/>
          <p:nvPr/>
        </p:nvSpPr>
        <p:spPr>
          <a:xfrm>
            <a:off x="8991600" y="0"/>
            <a:ext cx="0" cy="6858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" name="矩形 1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70" name="直接连接符 18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72" name="直接连接符 20"/>
          <p:cNvSpPr/>
          <p:nvPr/>
        </p:nvSpPr>
        <p:spPr>
          <a:xfrm>
            <a:off x="6192838" y="0"/>
            <a:ext cx="0" cy="6858000"/>
          </a:xfrm>
          <a:prstGeom prst="line">
            <a:avLst/>
          </a:prstGeom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24" name="日期占位符 16"/>
          <p:cNvSpPr>
            <a:spLocks noGrp="1"/>
          </p:cNvSpPr>
          <p:nvPr>
            <p:ph type="dt" sz="half" idx="1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indent="0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ctr" fontAlgn="base"/>
            <a:fld id="{9A0DB2DC-4C9A-4742-B13C-FB6460FD3503}" type="slidenum">
              <a:rPr lang="zh-CN" altLang="en-US" sz="1400" b="1" noProof="1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b="1" noProof="1" dirty="0">
              <a:solidFill>
                <a:srgbClr val="FFFFFF"/>
              </a:solidFill>
            </a:endParaRPr>
          </a:p>
        </p:txBody>
      </p:sp>
      <p:sp>
        <p:nvSpPr>
          <p:cNvPr id="26" name="页脚占位符 20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indent="0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indent="0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indent="0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ctr" fontAlgn="base"/>
            <a:fld id="{9A0DB2DC-4C9A-4742-B13C-FB6460FD3503}" type="slidenum">
              <a:rPr lang="zh-CN" altLang="en-US" sz="1400" b="1" noProof="1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b="1" noProof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indent="0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indent="0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ctr" fontAlgn="base"/>
            <a:fld id="{9A0DB2DC-4C9A-4742-B13C-FB6460FD3503}" type="slidenum">
              <a:rPr lang="zh-CN" altLang="en-US" sz="1400" b="1" noProof="1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b="1" noProof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2052" name="文本占位符 1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7305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73050"/>
            <a:r>
              <a:rPr lang="zh-CN" altLang="en-US" dirty="0"/>
              <a:t>第二级</a:t>
            </a:r>
            <a:endParaRPr lang="zh-CN" altLang="en-US" dirty="0"/>
          </a:p>
          <a:p>
            <a:pPr lvl="2" indent="-182245"/>
            <a:r>
              <a:rPr lang="zh-CN" altLang="en-US" dirty="0"/>
              <a:t>第三级</a:t>
            </a:r>
            <a:endParaRPr lang="zh-CN" altLang="en-US" dirty="0"/>
          </a:p>
          <a:p>
            <a:pPr lvl="3" indent="-182245"/>
            <a:r>
              <a:rPr lang="zh-CN" altLang="en-US" dirty="0"/>
              <a:t>第四级</a:t>
            </a:r>
            <a:endParaRPr lang="zh-CN" altLang="en-US" dirty="0"/>
          </a:p>
          <a:p>
            <a:pPr lvl="4" indent="-182880"/>
            <a:r>
              <a:rPr lang="zh-CN" altLang="en-US" dirty="0"/>
              <a:t>第五级</a:t>
            </a:r>
            <a:endParaRPr lang="en-US" altLang="x-none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6" name="直接连接符 8"/>
          <p:cNvSpPr/>
          <p:nvPr/>
        </p:nvSpPr>
        <p:spPr>
          <a:xfrm>
            <a:off x="8991600" y="0"/>
            <a:ext cx="0" cy="685800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8" name="直接连接符 10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" name="椭圆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lvl="0" algn="ctr" eaLnBrk="1" fontAlgn="base" hangingPunct="1"/>
            <a:fld id="{9A0DB2DC-4C9A-4742-B13C-FB6460FD3503}" type="slidenum">
              <a:rPr lang="zh-CN" altLang="en-US" sz="1400" b="1" strike="noStrike" noProof="1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b="1" strike="noStrike" noProof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fontAlgn="base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880" algn="l" rtl="0" fontAlgn="base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405" indent="-182880" algn="l" rtl="0" fontAlgn="base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image" Target="../media/image7.wmf"/><Relationship Id="rId7" Type="http://schemas.openxmlformats.org/officeDocument/2006/relationships/oleObject" Target="../embeddings/oleObject5.bin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4.wmf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标题 1"/>
          <p:cNvSpPr>
            <a:spLocks noGrp="1"/>
          </p:cNvSpPr>
          <p:nvPr>
            <p:ph type="ctrTitle"/>
          </p:nvPr>
        </p:nvSpPr>
        <p:spPr>
          <a:ln/>
        </p:spPr>
        <p:txBody>
          <a:bodyPr vert="horz" wrap="square" lIns="91440" tIns="45720" rIns="91440" bIns="45720" anchor="ctr"/>
          <a:p>
            <a:pPr/>
            <a:r>
              <a:rPr lang="zh-CN" altLang="en-US" dirty="0">
                <a:ea typeface="锐字云字库行楷体1.0" panose="02010604000000000000" charset="-122"/>
              </a:rPr>
              <a:t>欧几里德算法</a:t>
            </a:r>
            <a:endParaRPr lang="zh-CN" altLang="en-US" dirty="0"/>
          </a:p>
        </p:txBody>
      </p:sp>
      <p:sp>
        <p:nvSpPr>
          <p:cNvPr id="16386" name="副标题 2"/>
          <p:cNvSpPr>
            <a:spLocks noGrp="1"/>
          </p:cNvSpPr>
          <p:nvPr>
            <p:ph type="subTitle" idx="1"/>
          </p:nvPr>
        </p:nvSpPr>
        <p:spPr>
          <a:ln/>
        </p:spPr>
        <p:txBody>
          <a:bodyPr vert="horz" wrap="square" lIns="91440" tIns="45720" rIns="91440" bIns="45720" anchor="t"/>
          <a:p>
            <a:pPr/>
            <a:endParaRPr lang="zh-CN" altLang="en-US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Rectangle 3"/>
          <p:cNvSpPr>
            <a:spLocks noGrp="1"/>
          </p:cNvSpPr>
          <p:nvPr>
            <p:ph sz="quarter" idx="1"/>
          </p:nvPr>
        </p:nvSpPr>
        <p:spPr>
          <a:xfrm>
            <a:off x="12700" y="563563"/>
            <a:ext cx="9369425" cy="6623050"/>
          </a:xfrm>
          <a:ln/>
        </p:spPr>
        <p:txBody>
          <a:bodyPr vert="horz" wrap="square" lIns="91440" tIns="45720" rIns="91440" bIns="45720" anchor="t"/>
          <a:p>
            <a:pPr marL="0" indent="468630" eaLnBrk="1" hangingPunct="1">
              <a:lnSpc>
                <a:spcPct val="120000"/>
              </a:lnSpc>
              <a:buNone/>
            </a:pPr>
            <a:r>
              <a:rPr lang="zh-CN" altLang="zh-CN" sz="1800" dirty="0"/>
              <a:t>思路是这样的：利用递归。</a:t>
            </a:r>
            <a:endParaRPr lang="zh-CN" altLang="zh-CN" sz="1800" dirty="0"/>
          </a:p>
          <a:p>
            <a:pPr marL="0" indent="468630" eaLnBrk="1" hangingPunct="1">
              <a:lnSpc>
                <a:spcPct val="120000"/>
              </a:lnSpc>
              <a:buNone/>
            </a:pPr>
            <a:r>
              <a:rPr lang="zh-CN" altLang="zh-CN" sz="1800" dirty="0"/>
              <a:t>设</a:t>
            </a:r>
            <a:r>
              <a:rPr lang="en-US" altLang="zh-CN" sz="1800" dirty="0"/>
              <a:t>d= gcd(a,b) = gcd(b,a%b),</a:t>
            </a:r>
            <a:r>
              <a:rPr lang="zh-CN" altLang="zh-CN" sz="1800" dirty="0"/>
              <a:t>结合欧几里德算法，</a:t>
            </a:r>
            <a:r>
              <a:rPr lang="en-US" altLang="zh-CN" sz="1800" dirty="0"/>
              <a:t>gcd(a,b)=ax+by</a:t>
            </a:r>
            <a:r>
              <a:rPr lang="zh-CN" altLang="zh-CN" sz="1800" dirty="0"/>
              <a:t>转换为另一个方程</a:t>
            </a:r>
            <a:r>
              <a:rPr lang="en-US" altLang="zh-CN" sz="1800" dirty="0"/>
              <a:t>gcd(b,a%b) = bx'+a%by'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marL="0" indent="468630" eaLnBrk="1" hangingPunct="1">
              <a:lnSpc>
                <a:spcPct val="120000"/>
              </a:lnSpc>
              <a:buNone/>
            </a:pPr>
            <a:r>
              <a:rPr lang="zh-CN" altLang="zh-CN" sz="1800" dirty="0"/>
              <a:t>最终变成</a:t>
            </a:r>
            <a:r>
              <a:rPr lang="en-US" altLang="zh-CN" sz="1800" dirty="0"/>
              <a:t>gcd(a,b)=ax+by</a:t>
            </a:r>
            <a:r>
              <a:rPr lang="zh-CN" altLang="zh-CN" sz="1800" dirty="0"/>
              <a:t>会变成</a:t>
            </a:r>
            <a:r>
              <a:rPr lang="en-US" altLang="zh-CN" sz="1800" dirty="0"/>
              <a:t>gcd(a,0)=ax + 0*y</a:t>
            </a:r>
            <a:r>
              <a:rPr lang="zh-CN" altLang="en-US" sz="1800" dirty="0"/>
              <a:t>，</a:t>
            </a:r>
            <a:r>
              <a:rPr lang="zh-CN" altLang="zh-CN" sz="1800" dirty="0"/>
              <a:t>只要</a:t>
            </a:r>
            <a:r>
              <a:rPr lang="en-US" altLang="zh-CN" sz="1800" dirty="0"/>
              <a:t>x =1,y = 0</a:t>
            </a:r>
            <a:r>
              <a:rPr lang="zh-CN" altLang="zh-CN" sz="1800" dirty="0"/>
              <a:t>就可以满足了</a:t>
            </a:r>
            <a:endParaRPr lang="en-US" altLang="zh-CN" sz="1800" dirty="0"/>
          </a:p>
          <a:p>
            <a:pPr marL="0" indent="468630" eaLnBrk="1" hangingPunct="1">
              <a:lnSpc>
                <a:spcPct val="120000"/>
              </a:lnSpc>
              <a:buNone/>
            </a:pPr>
            <a:r>
              <a:rPr lang="zh-CN" altLang="en-US" sz="1800" dirty="0"/>
              <a:t>但</a:t>
            </a:r>
            <a:r>
              <a:rPr lang="en-US" altLang="zh-CN" sz="1800" dirty="0"/>
              <a:t>x', y'</a:t>
            </a:r>
            <a:r>
              <a:rPr lang="zh-CN" altLang="zh-CN" sz="1800" dirty="0"/>
              <a:t>就不是原来的解了。</a:t>
            </a:r>
            <a:endParaRPr lang="en-US" altLang="zh-CN" sz="1800" dirty="0"/>
          </a:p>
          <a:p>
            <a:pPr marL="0" indent="468630" eaLnBrk="1" hangingPunct="1">
              <a:lnSpc>
                <a:spcPct val="120000"/>
              </a:lnSpc>
              <a:buNone/>
            </a:pPr>
            <a:r>
              <a:rPr lang="zh-CN" altLang="en-US" sz="1800" dirty="0"/>
              <a:t>由</a:t>
            </a:r>
            <a:r>
              <a:rPr lang="en-US" altLang="zh-CN" sz="1800" dirty="0"/>
              <a:t>x', y'</a:t>
            </a:r>
            <a:r>
              <a:rPr lang="zh-CN" altLang="zh-CN" sz="1800" dirty="0"/>
              <a:t>求出</a:t>
            </a:r>
            <a:r>
              <a:rPr lang="en-US" altLang="zh-CN" sz="1800" dirty="0"/>
              <a:t>x ,y.</a:t>
            </a:r>
            <a:r>
              <a:rPr lang="zh-CN" altLang="zh-CN" sz="1800" dirty="0"/>
              <a:t>我们观察</a:t>
            </a:r>
            <a:r>
              <a:rPr lang="en-US" altLang="zh-CN" sz="1800" dirty="0"/>
              <a:t>gcd(b,a%b) = bx'+a%by'</a:t>
            </a:r>
            <a:r>
              <a:rPr lang="zh-CN" altLang="zh-CN" sz="1800" dirty="0"/>
              <a:t>，</a:t>
            </a:r>
            <a:endParaRPr lang="en-US" altLang="zh-CN" sz="1800" dirty="0"/>
          </a:p>
          <a:p>
            <a:pPr marL="0" indent="468630" eaLnBrk="1" hangingPunct="1">
              <a:lnSpc>
                <a:spcPct val="120000"/>
              </a:lnSpc>
              <a:buNone/>
            </a:pPr>
            <a:r>
              <a:rPr lang="en-US" altLang="zh-CN" sz="1800" dirty="0"/>
              <a:t>gcd(b,a%b)= ax+by</a:t>
            </a:r>
            <a:endParaRPr lang="en-US" altLang="zh-CN" sz="1800" dirty="0"/>
          </a:p>
          <a:p>
            <a:pPr marL="0" indent="468630" eaLnBrk="1" hangingPunct="1">
              <a:lnSpc>
                <a:spcPct val="120000"/>
              </a:lnSpc>
              <a:buNone/>
            </a:pPr>
            <a:r>
              <a:rPr lang="en-US" altLang="zh-CN" sz="1800" dirty="0"/>
              <a:t>a%b = a-a/b*b</a:t>
            </a:r>
            <a:endParaRPr lang="en-US" altLang="zh-CN" sz="1800" dirty="0"/>
          </a:p>
          <a:p>
            <a:pPr marL="0" indent="468630" eaLnBrk="1" hangingPunct="1">
              <a:lnSpc>
                <a:spcPct val="120000"/>
              </a:lnSpc>
              <a:buNone/>
            </a:pPr>
            <a:r>
              <a:rPr lang="zh-CN" altLang="zh-CN" sz="1800" dirty="0"/>
              <a:t>故</a:t>
            </a:r>
            <a:r>
              <a:rPr lang="en-US" altLang="zh-CN" sz="1800" dirty="0"/>
              <a:t>bx'+a%by' = bx'+(a-a/b*b)y' = ay' + b(x'-a/b*y')</a:t>
            </a:r>
            <a:r>
              <a:rPr lang="zh-CN" altLang="en-US" sz="1800" dirty="0"/>
              <a:t>，</a:t>
            </a:r>
            <a:r>
              <a:rPr lang="zh-CN" altLang="zh-CN" sz="1800" dirty="0"/>
              <a:t>得出</a:t>
            </a:r>
            <a:r>
              <a:rPr lang="en-US" altLang="zh-CN" sz="1800" dirty="0"/>
              <a:t> x = y' </a:t>
            </a:r>
            <a:r>
              <a:rPr lang="zh-CN" altLang="en-US" sz="1800" dirty="0"/>
              <a:t>，</a:t>
            </a:r>
            <a:r>
              <a:rPr lang="en-US" altLang="zh-CN" sz="1800" dirty="0"/>
              <a:t>y = x'-a/b*y'</a:t>
            </a:r>
            <a:r>
              <a:rPr lang="zh-CN" altLang="zh-CN" sz="1800" dirty="0"/>
              <a:t>。</a:t>
            </a:r>
            <a:endParaRPr lang="en-US" altLang="zh-CN" sz="1800" dirty="0"/>
          </a:p>
          <a:p>
            <a:pPr marL="0" indent="468630" eaLnBrk="1" hangingPunct="1">
              <a:lnSpc>
                <a:spcPct val="120000"/>
              </a:lnSpc>
              <a:buNone/>
            </a:pPr>
            <a:r>
              <a:rPr lang="zh-CN" altLang="zh-CN" sz="1800" dirty="0"/>
              <a:t>于是递归表达式可以写出了。</a:t>
            </a:r>
            <a:endParaRPr lang="zh-CN" altLang="zh-CN" sz="1800" dirty="0"/>
          </a:p>
          <a:p>
            <a:pPr marL="0" indent="468630" eaLnBrk="1" hangingPunct="1">
              <a:lnSpc>
                <a:spcPct val="80000"/>
              </a:lnSpc>
              <a:buNone/>
            </a:pPr>
            <a:r>
              <a:rPr lang="zh-CN" altLang="en-US" sz="1800" dirty="0"/>
              <a:t>int exGcd (int a, int b, int &amp;x, int &amp;y){ </a:t>
            </a:r>
            <a:endParaRPr lang="zh-CN" altLang="en-US" sz="1800" dirty="0"/>
          </a:p>
          <a:p>
            <a:pPr marL="0" indent="468630" eaLnBrk="1" hangingPunct="1">
              <a:lnSpc>
                <a:spcPct val="80000"/>
              </a:lnSpc>
              <a:buNone/>
            </a:pPr>
            <a:r>
              <a:rPr lang="zh-CN" altLang="en-US" sz="1800" dirty="0"/>
              <a:t>    if(b==0) {</a:t>
            </a:r>
            <a:endParaRPr lang="zh-CN" altLang="en-US" sz="1800" dirty="0"/>
          </a:p>
          <a:p>
            <a:pPr marL="0" indent="468630" eaLnBrk="1" hangingPunct="1">
              <a:lnSpc>
                <a:spcPct val="80000"/>
              </a:lnSpc>
              <a:buNone/>
            </a:pPr>
            <a:r>
              <a:rPr lang="zh-CN" altLang="en-US" sz="1800" dirty="0"/>
              <a:t>        x=1;y=0;</a:t>
            </a:r>
            <a:endParaRPr lang="zh-CN" altLang="en-US" sz="1800" dirty="0"/>
          </a:p>
          <a:p>
            <a:pPr marL="0" indent="468630" eaLnBrk="1" hangingPunct="1">
              <a:lnSpc>
                <a:spcPct val="80000"/>
              </a:lnSpc>
              <a:buNone/>
            </a:pPr>
            <a:r>
              <a:rPr lang="zh-CN" altLang="en-US" sz="1800" dirty="0"/>
              <a:t>        return a;  }</a:t>
            </a:r>
            <a:endParaRPr lang="zh-CN" altLang="en-US" sz="1800" dirty="0"/>
          </a:p>
          <a:p>
            <a:pPr marL="0" indent="468630" eaLnBrk="1" hangingPunct="1">
              <a:lnSpc>
                <a:spcPct val="80000"/>
              </a:lnSpc>
              <a:buNone/>
            </a:pPr>
            <a:r>
              <a:rPr lang="zh-CN" altLang="en-US" sz="1800" dirty="0"/>
              <a:t>    int  r = exGcd(b, a%b ,x ,y);</a:t>
            </a:r>
            <a:endParaRPr lang="zh-CN" altLang="en-US" sz="1800" dirty="0"/>
          </a:p>
          <a:p>
            <a:pPr marL="0" indent="468630" eaLnBrk="1" hangingPunct="1">
              <a:lnSpc>
                <a:spcPct val="80000"/>
              </a:lnSpc>
              <a:buNone/>
            </a:pPr>
            <a:r>
              <a:rPr lang="zh-CN" altLang="en-US" sz="1800" dirty="0"/>
              <a:t>    int  t=x;   x=y;   y=t-a/b*y;</a:t>
            </a:r>
            <a:endParaRPr lang="zh-CN" altLang="en-US" sz="1800" dirty="0"/>
          </a:p>
          <a:p>
            <a:pPr marL="0" indent="468630" eaLnBrk="1" hangingPunct="1">
              <a:lnSpc>
                <a:spcPct val="80000"/>
              </a:lnSpc>
              <a:buNone/>
            </a:pPr>
            <a:r>
              <a:rPr lang="zh-CN" altLang="en-US" sz="1800" dirty="0"/>
              <a:t>    return r;</a:t>
            </a:r>
            <a:endParaRPr lang="zh-CN" altLang="en-US" sz="1800" dirty="0"/>
          </a:p>
          <a:p>
            <a:pPr marL="0" indent="468630" eaLnBrk="1" hangingPunct="1">
              <a:lnSpc>
                <a:spcPct val="80000"/>
              </a:lnSpc>
              <a:buNone/>
            </a:pPr>
            <a:r>
              <a:rPr lang="zh-CN" altLang="en-US" sz="1800" dirty="0"/>
              <a:t>}</a:t>
            </a:r>
            <a:endParaRPr lang="zh-CN" altLang="en-US" sz="1800" dirty="0"/>
          </a:p>
        </p:txBody>
      </p:sp>
      <p:sp>
        <p:nvSpPr>
          <p:cNvPr id="7170" name="Rectangle 5"/>
          <p:cNvSpPr>
            <a:spLocks noGrp="1"/>
          </p:cNvSpPr>
          <p:nvPr>
            <p:ph type="title"/>
          </p:nvPr>
        </p:nvSpPr>
        <p:spPr>
          <a:xfrm>
            <a:off x="838200" y="-71437"/>
            <a:ext cx="3917950" cy="692150"/>
          </a:xfrm>
        </p:spPr>
        <p:txBody>
          <a:bodyPr vert="horz" wrap="square" lIns="91440" tIns="45720" rIns="91440" bIns="45720" anchor="b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3000" b="0" i="0" u="none" strike="noStrike" kern="1200" cap="small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欧几里德算法推导</a:t>
            </a:r>
            <a:endParaRPr kumimoji="0" lang="zh-CN" altLang="zh-CN" sz="3000" b="0" i="0" u="none" strike="noStrike" kern="1200" cap="small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Text Box 2"/>
          <p:cNvSpPr txBox="1"/>
          <p:nvPr/>
        </p:nvSpPr>
        <p:spPr>
          <a:xfrm>
            <a:off x="1150938" y="1231900"/>
            <a:ext cx="6605587" cy="411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int exGcd (int a, int b, int &amp;x, int &amp;y)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{ 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 if(b==0)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 {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     x=1;y=0;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     return a;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 }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 int  r = exGcd(b, a%b ,x ,y);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 int  t=x;   x=y;   y=t-a/b*y;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 return r;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2" name="Text Box 3"/>
          <p:cNvSpPr txBox="1"/>
          <p:nvPr/>
        </p:nvSpPr>
        <p:spPr>
          <a:xfrm>
            <a:off x="1150938" y="406400"/>
            <a:ext cx="5989637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扩展欧几里德的代码</a:t>
            </a:r>
            <a:endParaRPr lang="zh-CN" altLang="en-US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cover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Text Box 2"/>
          <p:cNvSpPr txBox="1"/>
          <p:nvPr/>
        </p:nvSpPr>
        <p:spPr>
          <a:xfrm>
            <a:off x="0" y="0"/>
            <a:ext cx="38481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推导</a:t>
            </a:r>
            <a:endParaRPr lang="zh-CN" altLang="en-US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6" name="Text Box 3"/>
          <p:cNvSpPr txBox="1"/>
          <p:nvPr/>
        </p:nvSpPr>
        <p:spPr>
          <a:xfrm>
            <a:off x="276225" y="765175"/>
            <a:ext cx="8729663" cy="56324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求直线ax+by+c=0上有多少个整数点（x,y）满足x∈(X1,X2),y∈(Y1,Y2)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  任取（x1,y1）和（x2,y2）为ax+by=gcd(a,b)的整数解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     ax1+by1=ax2+by2=gcd(a,b)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     a(x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-x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)=b(y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-y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).     假设gcd(a,b)=g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     两边同时除以g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     a`(x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-x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)=b`(y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-y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)      其中a`=a/g   b`=b/g    a`与b`互素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     x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-x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是b`的整数倍，设为kb`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     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     y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-y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=ka`,同理  x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-x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=kb`.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所以得到推论 1：设a,b,c为任意整数，若方程ax+by=gcd(a,b)的一组解为（x0,y0）,则他的任意解都可以写成（x0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kb`,y0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ka'）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其中a`=a/gcd(a,b)    b`=b/gcd(a,b)   k取任意数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7" name="AutoShape 4"/>
          <p:cNvSpPr/>
          <p:nvPr/>
        </p:nvSpPr>
        <p:spPr>
          <a:xfrm flipV="1">
            <a:off x="276225" y="1838325"/>
            <a:ext cx="601663" cy="228600"/>
          </a:xfrm>
          <a:prstGeom prst="rightArrow">
            <a:avLst>
              <a:gd name="adj1" fmla="val 50000"/>
              <a:gd name="adj2" fmla="val 65749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8" name="AutoShape 5"/>
          <p:cNvSpPr/>
          <p:nvPr/>
        </p:nvSpPr>
        <p:spPr>
          <a:xfrm flipV="1">
            <a:off x="276225" y="2400300"/>
            <a:ext cx="601663" cy="225425"/>
          </a:xfrm>
          <a:prstGeom prst="rightArrow">
            <a:avLst>
              <a:gd name="adj1" fmla="val 50000"/>
              <a:gd name="adj2" fmla="val 66675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9" name="AutoShape 6"/>
          <p:cNvSpPr/>
          <p:nvPr/>
        </p:nvSpPr>
        <p:spPr>
          <a:xfrm flipV="1">
            <a:off x="276225" y="3289300"/>
            <a:ext cx="601663" cy="195263"/>
          </a:xfrm>
          <a:prstGeom prst="rightArrow">
            <a:avLst>
              <a:gd name="adj1" fmla="val 50000"/>
              <a:gd name="adj2" fmla="val 76975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50" name="AutoShape 7"/>
          <p:cNvSpPr/>
          <p:nvPr/>
        </p:nvSpPr>
        <p:spPr>
          <a:xfrm flipV="1">
            <a:off x="276225" y="3943350"/>
            <a:ext cx="601663" cy="166688"/>
          </a:xfrm>
          <a:prstGeom prst="rightArrow">
            <a:avLst>
              <a:gd name="adj1" fmla="val 50000"/>
              <a:gd name="adj2" fmla="val 90171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51" name="AutoShape 8"/>
          <p:cNvSpPr/>
          <p:nvPr/>
        </p:nvSpPr>
        <p:spPr>
          <a:xfrm>
            <a:off x="276225" y="4545013"/>
            <a:ext cx="601663" cy="177800"/>
          </a:xfrm>
          <a:prstGeom prst="rightArrow">
            <a:avLst>
              <a:gd name="adj1" fmla="val 50000"/>
              <a:gd name="adj2" fmla="val 84535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spli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Text Box 2"/>
          <p:cNvSpPr txBox="1"/>
          <p:nvPr/>
        </p:nvSpPr>
        <p:spPr>
          <a:xfrm>
            <a:off x="265113" y="149225"/>
            <a:ext cx="8378825" cy="60007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b="1" dirty="0">
                <a:latin typeface="GungsuhChe" panose="02030609000101010101" pitchFamily="49" charset="-127"/>
                <a:ea typeface="GungsuhChe" panose="02030609000101010101" pitchFamily="49" charset="-127"/>
              </a:rPr>
              <a:t>推论 2：</a:t>
            </a:r>
            <a:endParaRPr lang="zh-CN" altLang="en-US" sz="2400" b="1" dirty="0"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r>
              <a:rPr lang="zh-CN" altLang="en-US" sz="2400" b="1" dirty="0">
                <a:latin typeface="GungsuhChe" panose="02030609000101010101" pitchFamily="49" charset="-127"/>
                <a:ea typeface="GungsuhChe" panose="02030609000101010101" pitchFamily="49" charset="-127"/>
              </a:rPr>
              <a:t>设a,b,c为任意整数，g=gcd(a,b),方程ax+by=g的一组解是（x0,y0）,则当c是g的倍数时ax+by=c的一组解是（x0c/g,y0c/g）;</a:t>
            </a:r>
            <a:endParaRPr lang="zh-CN" altLang="en-US" sz="2400" b="1" dirty="0"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r>
              <a:rPr lang="zh-CN" altLang="en-US" sz="2400" b="1" dirty="0">
                <a:latin typeface="GungsuhChe" panose="02030609000101010101" pitchFamily="49" charset="-127"/>
                <a:ea typeface="GungsuhChe" panose="02030609000101010101" pitchFamily="49" charset="-127"/>
              </a:rPr>
              <a:t>  当c不是g的倍数时无整数解。</a:t>
            </a:r>
            <a:endParaRPr lang="zh-CN" altLang="en-US" sz="2400" b="1" dirty="0"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endParaRPr lang="zh-CN" altLang="en-US" sz="2400" b="1" dirty="0"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r>
              <a:rPr lang="zh-CN" altLang="en-US" sz="2400" b="1" dirty="0">
                <a:latin typeface="GungsuhChe" panose="02030609000101010101" pitchFamily="49" charset="-127"/>
                <a:ea typeface="GungsuhChe" panose="02030609000101010101" pitchFamily="49" charset="-127"/>
              </a:rPr>
              <a:t>例 1.gcd(6,15)=3,</a:t>
            </a:r>
            <a:endParaRPr lang="zh-CN" altLang="en-US" sz="2400" b="1" dirty="0"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r>
              <a:rPr lang="zh-CN" altLang="en-US" sz="2400" b="1" dirty="0">
                <a:latin typeface="GungsuhChe" panose="02030609000101010101" pitchFamily="49" charset="-127"/>
                <a:ea typeface="GungsuhChe" panose="02030609000101010101" pitchFamily="49" charset="-127"/>
              </a:rPr>
              <a:t>    6x+15y=9.求x,y</a:t>
            </a:r>
            <a:endParaRPr lang="zh-CN" altLang="en-US" sz="2400" b="1" dirty="0"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r>
              <a:rPr lang="zh-CN" altLang="en-US" sz="2400" b="1" dirty="0">
                <a:latin typeface="GungsuhChe" panose="02030609000101010101" pitchFamily="49" charset="-127"/>
                <a:ea typeface="GungsuhChe" panose="02030609000101010101" pitchFamily="49" charset="-127"/>
              </a:rPr>
              <a:t>    6*(-2)+15*1=3,   两边同乘3</a:t>
            </a:r>
            <a:endParaRPr lang="zh-CN" altLang="en-US" sz="2400" b="1" dirty="0"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endParaRPr lang="zh-CN" altLang="en-US" sz="2400" b="1" dirty="0"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r>
              <a:rPr lang="zh-CN" altLang="en-US" sz="2400" b="1" dirty="0">
                <a:latin typeface="GungsuhChe" panose="02030609000101010101" pitchFamily="49" charset="-127"/>
                <a:ea typeface="GungsuhChe" panose="02030609000101010101" pitchFamily="49" charset="-127"/>
              </a:rPr>
              <a:t>           6*（-6）+15*3=9</a:t>
            </a:r>
            <a:endParaRPr lang="zh-CN" altLang="en-US" sz="2400" b="1" dirty="0"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r>
              <a:rPr lang="zh-CN" altLang="en-US" sz="2400" b="1" dirty="0">
                <a:latin typeface="GungsuhChe" panose="02030609000101010101" pitchFamily="49" charset="-127"/>
                <a:ea typeface="GungsuhChe" panose="02030609000101010101" pitchFamily="49" charset="-127"/>
              </a:rPr>
              <a:t>          </a:t>
            </a:r>
            <a:endParaRPr lang="zh-CN" altLang="en-US" sz="2400" b="1" dirty="0"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r>
              <a:rPr lang="zh-CN" altLang="en-US" sz="2400" b="1" dirty="0">
                <a:latin typeface="GungsuhChe" panose="02030609000101010101" pitchFamily="49" charset="-127"/>
                <a:ea typeface="GungsuhChe" panose="02030609000101010101" pitchFamily="49" charset="-127"/>
              </a:rPr>
              <a:t>          x=-6  y=3</a:t>
            </a:r>
            <a:endParaRPr lang="zh-CN" altLang="en-US" sz="2400" b="1" dirty="0"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r>
              <a:rPr lang="zh-CN" altLang="en-US" sz="2400" b="1" dirty="0">
                <a:latin typeface="GungsuhChe" panose="02030609000101010101" pitchFamily="49" charset="-127"/>
                <a:ea typeface="GungsuhChe" panose="02030609000101010101" pitchFamily="49" charset="-127"/>
              </a:rPr>
              <a:t>   2.6x+15=8   两边同除3，</a:t>
            </a:r>
            <a:endParaRPr lang="zh-CN" altLang="en-US" sz="2400" b="1" dirty="0"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endParaRPr lang="zh-CN" altLang="en-US" sz="2400" b="1" dirty="0"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r>
              <a:rPr lang="zh-CN" altLang="en-US" sz="2400" b="1" dirty="0">
                <a:latin typeface="GungsuhChe" panose="02030609000101010101" pitchFamily="49" charset="-127"/>
                <a:ea typeface="GungsuhChe" panose="02030609000101010101" pitchFamily="49" charset="-127"/>
              </a:rPr>
              <a:t>         2x+5=8/3  .左边是整数，右边不是整数，所以无解</a:t>
            </a:r>
            <a:endParaRPr lang="zh-CN" altLang="en-US" sz="2400" b="1" dirty="0">
              <a:latin typeface="GungsuhChe" panose="02030609000101010101" pitchFamily="49" charset="-127"/>
              <a:ea typeface="GungsuhChe" panose="02030609000101010101" pitchFamily="49" charset="-127"/>
            </a:endParaRPr>
          </a:p>
        </p:txBody>
      </p:sp>
      <p:sp>
        <p:nvSpPr>
          <p:cNvPr id="32770" name="AutoShape 3"/>
          <p:cNvSpPr/>
          <p:nvPr/>
        </p:nvSpPr>
        <p:spPr>
          <a:xfrm flipV="1">
            <a:off x="1009650" y="3956050"/>
            <a:ext cx="714375" cy="171450"/>
          </a:xfrm>
          <a:prstGeom prst="rightArrow">
            <a:avLst>
              <a:gd name="adj1" fmla="val 50000"/>
              <a:gd name="adj2" fmla="val 104089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71" name="AutoShape 4"/>
          <p:cNvSpPr/>
          <p:nvPr/>
        </p:nvSpPr>
        <p:spPr>
          <a:xfrm flipV="1">
            <a:off x="1009650" y="4635500"/>
            <a:ext cx="714375" cy="169863"/>
          </a:xfrm>
          <a:prstGeom prst="rightArrow">
            <a:avLst>
              <a:gd name="adj1" fmla="val 50000"/>
              <a:gd name="adj2" fmla="val 105061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72" name="AutoShape 5"/>
          <p:cNvSpPr/>
          <p:nvPr/>
        </p:nvSpPr>
        <p:spPr>
          <a:xfrm>
            <a:off x="841375" y="5751513"/>
            <a:ext cx="712788" cy="188912"/>
          </a:xfrm>
          <a:prstGeom prst="rightArrow">
            <a:avLst>
              <a:gd name="adj1" fmla="val 50000"/>
              <a:gd name="adj2" fmla="val 94258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plus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Text Box 2"/>
          <p:cNvSpPr txBox="1"/>
          <p:nvPr/>
        </p:nvSpPr>
        <p:spPr>
          <a:xfrm>
            <a:off x="233363" y="1000125"/>
            <a:ext cx="8682037" cy="58102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611505">
              <a:lnSpc>
                <a:spcPct val="120000"/>
              </a:lnSpc>
            </a:pP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如何解方程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a*x≡b(mod m)</a:t>
            </a: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呢？</a:t>
            </a:r>
            <a:endParaRPr lang="zh-CN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611505">
              <a:lnSpc>
                <a:spcPct val="120000"/>
              </a:lnSpc>
            </a:pP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因为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a*x-b|m, </a:t>
            </a: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故令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a*x-b=-y*m</a:t>
            </a: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，即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a*x+m*y=b</a:t>
            </a: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611505">
              <a:lnSpc>
                <a:spcPct val="120000"/>
              </a:lnSpc>
            </a:pP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根据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Bezout</a:t>
            </a: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定理，该方程有解当且仅当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gcd(a,m)|b</a:t>
            </a: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。我们把等式两边同乘以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gcd(a,m)/b</a:t>
            </a: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，得到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a*x0+m*y0=gcd(a, m)</a:t>
            </a: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。这个方程可以用扩展欧几里得算法求得得到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x0</a:t>
            </a: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611505">
              <a:lnSpc>
                <a:spcPct val="120000"/>
              </a:lnSpc>
            </a:pP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等式是怎么乘的，就再把它除回来，也就是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x=x0*b/gcd(a,m)</a:t>
            </a: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611505">
              <a:lnSpc>
                <a:spcPct val="120000"/>
              </a:lnSpc>
            </a:pP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关于方程的通解，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a*x+k*lcm(a,m)+m*y-k*lcm(a,m)=b</a:t>
            </a: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lcm(a,m)=a*m/gcd(a,m)</a:t>
            </a: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endParaRPr lang="zh-CN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611505">
              <a:lnSpc>
                <a:spcPct val="120000"/>
              </a:lnSpc>
            </a:pP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也就是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a*(x+k*m/gcd(a,m))+m*(y-k*a/gcd(a,m))=b</a:t>
            </a: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endParaRPr lang="zh-CN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611505">
              <a:lnSpc>
                <a:spcPct val="120000"/>
              </a:lnSpc>
            </a:pP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所以方程的通解为所有与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同余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m/gcd(a,m)</a:t>
            </a: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的数。</a:t>
            </a:r>
            <a:endParaRPr lang="zh-CN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611505">
              <a:lnSpc>
                <a:spcPct val="120000"/>
              </a:lnSpc>
            </a:pP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若要求最小正整数解，令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p=m/gcd(a,m)</a:t>
            </a: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，然后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x=(x%p+p)%p</a:t>
            </a: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即可。</a:t>
            </a:r>
            <a:endParaRPr lang="zh-CN" altLang="en-US" sz="2400" b="1" dirty="0">
              <a:latin typeface="GungsuhChe" panose="02030609000101010101" pitchFamily="49" charset="-127"/>
              <a:ea typeface="GungsuhChe" panose="02030609000101010101" pitchFamily="49" charset="-127"/>
            </a:endParaRPr>
          </a:p>
        </p:txBody>
      </p:sp>
      <p:sp>
        <p:nvSpPr>
          <p:cNvPr id="33794" name="Text Box 3"/>
          <p:cNvSpPr txBox="1"/>
          <p:nvPr/>
        </p:nvSpPr>
        <p:spPr>
          <a:xfrm>
            <a:off x="1150938" y="214313"/>
            <a:ext cx="5989637" cy="5857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线性同余方程</a:t>
            </a:r>
            <a:endParaRPr lang="zh-CN" altLang="en-US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plus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标题 1"/>
          <p:cNvSpPr>
            <a:spLocks noGrp="1"/>
          </p:cNvSpPr>
          <p:nvPr>
            <p:ph type="ctrTitle"/>
          </p:nvPr>
        </p:nvSpPr>
        <p:spPr>
          <a:ln/>
        </p:spPr>
        <p:txBody>
          <a:bodyPr vert="horz" wrap="square" lIns="91440" tIns="45720" rIns="91440" bIns="45720" anchor="ctr"/>
          <a:p>
            <a:pPr/>
            <a:r>
              <a:rPr lang="zh-CN" altLang="en-US" b="1" dirty="0"/>
              <a:t>中国剩余定理</a:t>
            </a:r>
            <a:endParaRPr lang="zh-CN" altLang="en-US" b="1" dirty="0"/>
          </a:p>
        </p:txBody>
      </p:sp>
      <p:sp>
        <p:nvSpPr>
          <p:cNvPr id="34818" name="副标题 2"/>
          <p:cNvSpPr>
            <a:spLocks noGrp="1"/>
          </p:cNvSpPr>
          <p:nvPr>
            <p:ph type="subTitle" idx="1"/>
          </p:nvPr>
        </p:nvSpPr>
        <p:spPr>
          <a:ln/>
        </p:spPr>
        <p:txBody>
          <a:bodyPr vert="horz" wrap="square" lIns="91440" tIns="45720" rIns="91440" bIns="45720" anchor="t"/>
          <a:p>
            <a:pPr/>
            <a:endParaRPr lang="zh-CN" altLang="en-US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Rectangle 3"/>
          <p:cNvSpPr>
            <a:spLocks noGrp="1"/>
          </p:cNvSpPr>
          <p:nvPr>
            <p:ph sz="quarter" idx="1"/>
          </p:nvPr>
        </p:nvSpPr>
        <p:spPr>
          <a:xfrm>
            <a:off x="0" y="587375"/>
            <a:ext cx="8435975" cy="1943100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zh-CN" b="1" dirty="0"/>
              <a:t>中国剩余定理是</a:t>
            </a:r>
            <a:r>
              <a:rPr lang="en-US" altLang="zh-CN" b="1" dirty="0"/>
              <a:t>数论</a:t>
            </a:r>
            <a:r>
              <a:rPr lang="zh-CN" altLang="zh-CN" b="1" dirty="0"/>
              <a:t>中的一个关于一元线性</a:t>
            </a:r>
            <a:r>
              <a:rPr lang="en-US" altLang="zh-CN" b="1" dirty="0"/>
              <a:t>同余</a:t>
            </a:r>
            <a:r>
              <a:rPr lang="zh-CN" altLang="zh-CN" b="1" dirty="0"/>
              <a:t>方程组的定理，说明了一元线性同余方程组有解的准则以及求解方法。也称为孙子定理，古有</a:t>
            </a:r>
            <a:r>
              <a:rPr lang="en-US" altLang="zh-CN" b="1" dirty="0"/>
              <a:t>“</a:t>
            </a:r>
            <a:r>
              <a:rPr lang="zh-CN" altLang="zh-CN" b="1" dirty="0"/>
              <a:t>韩信点兵</a:t>
            </a:r>
            <a:r>
              <a:rPr lang="en-US" altLang="zh-CN" b="1" dirty="0"/>
              <a:t>”</a:t>
            </a:r>
            <a:r>
              <a:rPr lang="zh-CN" altLang="zh-CN" b="1" dirty="0"/>
              <a:t>、</a:t>
            </a:r>
            <a:r>
              <a:rPr lang="en-US" altLang="zh-CN" b="1" dirty="0"/>
              <a:t>“</a:t>
            </a:r>
            <a:r>
              <a:rPr lang="zh-CN" altLang="zh-CN" b="1" dirty="0"/>
              <a:t>孙子定理</a:t>
            </a:r>
            <a:r>
              <a:rPr lang="en-US" altLang="zh-CN" b="1" dirty="0"/>
              <a:t>”</a:t>
            </a:r>
            <a:r>
              <a:rPr lang="zh-CN" altLang="zh-CN" b="1" dirty="0"/>
              <a:t>、求一术（宋 沈括）</a:t>
            </a:r>
            <a:r>
              <a:rPr lang="en-US" altLang="zh-CN" b="1" dirty="0"/>
              <a:t>“</a:t>
            </a:r>
            <a:r>
              <a:rPr lang="zh-CN" altLang="zh-CN" b="1" dirty="0"/>
              <a:t>鬼谷算</a:t>
            </a:r>
            <a:r>
              <a:rPr lang="en-US" altLang="zh-CN" b="1" dirty="0"/>
              <a:t>”</a:t>
            </a:r>
            <a:r>
              <a:rPr lang="zh-CN" altLang="zh-CN" b="1" dirty="0"/>
              <a:t>（宋 周密）、</a:t>
            </a:r>
            <a:r>
              <a:rPr lang="en-US" altLang="zh-CN" b="1" dirty="0"/>
              <a:t>“</a:t>
            </a:r>
            <a:r>
              <a:rPr lang="zh-CN" altLang="zh-CN" b="1" dirty="0"/>
              <a:t>隔墻算</a:t>
            </a:r>
            <a:r>
              <a:rPr lang="en-US" altLang="zh-CN" b="1" dirty="0"/>
              <a:t>”</a:t>
            </a:r>
            <a:r>
              <a:rPr lang="zh-CN" altLang="zh-CN" b="1" dirty="0"/>
              <a:t>（宋 周密）、</a:t>
            </a:r>
            <a:r>
              <a:rPr lang="en-US" altLang="zh-CN" b="1" dirty="0"/>
              <a:t>“</a:t>
            </a:r>
            <a:r>
              <a:rPr lang="zh-CN" altLang="zh-CN" b="1" dirty="0"/>
              <a:t>剪管术</a:t>
            </a:r>
            <a:r>
              <a:rPr lang="en-US" altLang="zh-CN" b="1" dirty="0"/>
              <a:t>”</a:t>
            </a:r>
            <a:r>
              <a:rPr lang="zh-CN" altLang="zh-CN" b="1" dirty="0"/>
              <a:t>（宋 杨辉）、</a:t>
            </a:r>
            <a:r>
              <a:rPr lang="en-US" altLang="zh-CN" b="1" dirty="0"/>
              <a:t>“</a:t>
            </a:r>
            <a:r>
              <a:rPr lang="zh-CN" altLang="zh-CN" b="1" dirty="0"/>
              <a:t>秦王暗点兵</a:t>
            </a:r>
            <a:r>
              <a:rPr lang="en-US" altLang="zh-CN" b="1" dirty="0"/>
              <a:t>”</a:t>
            </a:r>
            <a:r>
              <a:rPr lang="zh-CN" altLang="zh-CN" b="1" dirty="0"/>
              <a:t>、</a:t>
            </a:r>
            <a:r>
              <a:rPr lang="en-US" altLang="zh-CN" b="1" dirty="0"/>
              <a:t>“</a:t>
            </a:r>
            <a:r>
              <a:rPr lang="zh-CN" altLang="zh-CN" b="1" dirty="0"/>
              <a:t>物不知数</a:t>
            </a:r>
            <a:r>
              <a:rPr lang="en-US" altLang="zh-CN" b="1" dirty="0"/>
              <a:t>”</a:t>
            </a:r>
            <a:r>
              <a:rPr lang="zh-CN" altLang="zh-CN" b="1" dirty="0"/>
              <a:t>之名</a:t>
            </a:r>
            <a:endParaRPr lang="zh-CN" altLang="zh-CN" b="1" dirty="0"/>
          </a:p>
        </p:txBody>
      </p:sp>
      <p:pic>
        <p:nvPicPr>
          <p:cNvPr id="35842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0475" y="4178300"/>
            <a:ext cx="4456113" cy="17002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3" name="TextBox 6"/>
          <p:cNvSpPr txBox="1"/>
          <p:nvPr/>
        </p:nvSpPr>
        <p:spPr>
          <a:xfrm>
            <a:off x="153988" y="2849563"/>
            <a:ext cx="8435975" cy="8318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611505"/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用现代数学的语言来说明的话，中国剩余定理给出了以下的一元线性同余方程组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686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930" y="1298258"/>
            <a:ext cx="8994775" cy="38369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866" name="TextBox 3"/>
          <p:cNvSpPr txBox="1"/>
          <p:nvPr/>
        </p:nvSpPr>
        <p:spPr>
          <a:xfrm>
            <a:off x="148273" y="98425"/>
            <a:ext cx="8424862" cy="1200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539750"/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中国剩余定理说明：假设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整数</a:t>
            </a:r>
            <a:r>
              <a:rPr lang="en-US" altLang="zh-CN" sz="2400" b="1" i="1" dirty="0">
                <a:latin typeface="Arial" panose="020B0604020202020204" pitchFamily="34" charset="0"/>
                <a:ea typeface="宋体" panose="02010600030101010101" pitchFamily="2" charset="-122"/>
              </a:rPr>
              <a:t>m</a:t>
            </a:r>
            <a:r>
              <a:rPr lang="en-US" altLang="zh-CN" sz="2400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, </a:t>
            </a:r>
            <a:r>
              <a:rPr lang="en-US" altLang="zh-CN" sz="2400" b="1" i="1" dirty="0">
                <a:latin typeface="Arial" panose="020B0604020202020204" pitchFamily="34" charset="0"/>
                <a:ea typeface="宋体" panose="02010600030101010101" pitchFamily="2" charset="-122"/>
              </a:rPr>
              <a:t>m</a:t>
            </a:r>
            <a:r>
              <a:rPr lang="en-US" altLang="zh-CN" sz="2400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, ... , </a:t>
            </a:r>
            <a:r>
              <a:rPr lang="en-US" altLang="zh-CN" sz="2400" b="1" i="1" dirty="0">
                <a:latin typeface="Arial" panose="020B0604020202020204" pitchFamily="34" charset="0"/>
                <a:ea typeface="宋体" panose="02010600030101010101" pitchFamily="2" charset="-122"/>
              </a:rPr>
              <a:t>m</a:t>
            </a:r>
            <a:r>
              <a:rPr lang="en-US" altLang="zh-CN" sz="2400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两两互质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，则对任意的整数：</a:t>
            </a:r>
            <a:r>
              <a:rPr lang="en-US" altLang="zh-CN" sz="2400" b="1" i="1" dirty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400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, </a:t>
            </a:r>
            <a:r>
              <a:rPr lang="en-US" altLang="zh-CN" sz="2400" b="1" i="1" dirty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400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, ... , </a:t>
            </a:r>
            <a:r>
              <a:rPr lang="en-US" altLang="zh-CN" sz="2400" b="1" i="1" dirty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400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，方程组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有解，并且通解可以用如下方式构造得到：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6867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443" y="4516755"/>
            <a:ext cx="3754437" cy="14335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213995" y="5808345"/>
            <a:ext cx="54108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b="1" dirty="0">
                <a:sym typeface="+mn-ea"/>
              </a:rPr>
              <a:t>中国剩余定理关键是</a:t>
            </a:r>
            <a:r>
              <a:rPr lang="en-US" altLang="zh-CN" b="1" dirty="0">
                <a:sym typeface="+mn-ea"/>
              </a:rPr>
              <a:t>ti</a:t>
            </a:r>
            <a:r>
              <a:rPr lang="zh-CN" altLang="zh-CN" b="1" dirty="0">
                <a:sym typeface="+mn-ea"/>
              </a:rPr>
              <a:t>的求法</a:t>
            </a:r>
            <a:r>
              <a:rPr lang="en-US" altLang="zh-CN" b="1" dirty="0">
                <a:sym typeface="+mn-ea"/>
              </a:rPr>
              <a:t>,</a:t>
            </a:r>
            <a:r>
              <a:rPr lang="zh-CN" altLang="zh-CN" b="1" dirty="0">
                <a:sym typeface="+mn-ea"/>
              </a:rPr>
              <a:t>如果理解了扩展欧几里得</a:t>
            </a:r>
            <a:r>
              <a:rPr lang="en-US" altLang="zh-CN" b="1" dirty="0">
                <a:sym typeface="+mn-ea"/>
              </a:rPr>
              <a:t> ax+by=d, </a:t>
            </a:r>
            <a:r>
              <a:rPr lang="zh-CN" altLang="zh-CN" b="1" dirty="0">
                <a:sym typeface="+mn-ea"/>
              </a:rPr>
              <a:t>就可以想到</a:t>
            </a:r>
            <a:r>
              <a:rPr lang="en-US" altLang="zh-CN" b="1" dirty="0">
                <a:sym typeface="+mn-ea"/>
              </a:rPr>
              <a:t>:</a:t>
            </a:r>
            <a:br>
              <a:rPr lang="en-US" altLang="zh-CN" b="1" dirty="0">
                <a:sym typeface="+mn-ea"/>
              </a:rPr>
            </a:br>
            <a:r>
              <a:rPr lang="en-US" altLang="zh-CN" b="1" dirty="0">
                <a:sym typeface="+mn-ea"/>
              </a:rPr>
              <a:t>                      Mi*x+mi*y=1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7889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388" y="1557338"/>
            <a:ext cx="8964612" cy="44481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836613"/>
            <a:ext cx="8893175" cy="5616575"/>
          </a:xfrm>
        </p:spPr>
        <p:txBody>
          <a:bodyPr vert="horz" wrap="square" lIns="91440" tIns="45720" rIns="91440" bIns="45720" numCol="1" anchor="t" anchorCtr="0" compatLnSpc="1">
            <a:normAutofit lnSpcReduction="10000"/>
          </a:bodyPr>
          <a:lstStyle/>
          <a:p>
            <a:pPr marL="0" marR="0" lvl="0" indent="574675" algn="l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有物不知其数，三三数之剩二，五五数之剩三，七七数之剩二。问物几何？</a:t>
            </a:r>
            <a:endParaRPr kumimoji="0" lang="zh-CN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574675" algn="l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即，一个整数除以三余二，除以五余三，除以七余二，求这个整数。《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孙子算经</a:t>
            </a:r>
            <a:r>
              <a:rPr kumimoji="0" lang="zh-CN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》中首次提到了同余方程组问题，以及以上具体问题的解法，因此在中文数学文献中也会将中国剩余定理称为孙子定理。</a:t>
            </a:r>
            <a:endParaRPr kumimoji="0" lang="zh-CN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574675" algn="l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宋朝数学家秦九韶</a:t>
            </a:r>
            <a:r>
              <a:rPr kumimoji="0" lang="zh-CN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于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1247</a:t>
            </a:r>
            <a:r>
              <a:rPr kumimoji="0" lang="zh-CN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年《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数书九章</a:t>
            </a:r>
            <a:r>
              <a:rPr kumimoji="0" lang="zh-CN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》卷一、二《大衍类》对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kumimoji="0" lang="zh-CN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物不知数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</a:t>
            </a:r>
            <a:r>
              <a:rPr kumimoji="0" lang="zh-CN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问题做出了完整系统的解答。明朝数学家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程大位</a:t>
            </a:r>
            <a:r>
              <a:rPr kumimoji="0" lang="zh-CN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将解法编成易于上口的《孙子歌诀》：</a:t>
            </a:r>
            <a:endParaRPr kumimoji="0" lang="zh-CN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574675" algn="l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三人同行七十希，五树梅花廿一支，七子团圆正半月，除百零五使得知</a:t>
            </a:r>
            <a:endParaRPr kumimoji="0" lang="zh-CN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574675" algn="l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这个歌诀给出了模数为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zh-CN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</a:t>
            </a:r>
            <a:r>
              <a:rPr kumimoji="0" lang="zh-CN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时候的同余方程的秦九韶解法。意思是：将除以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得到的余数乘以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70</a:t>
            </a:r>
            <a:r>
              <a:rPr kumimoji="0" lang="zh-CN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，将除以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zh-CN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得到的余数乘以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21</a:t>
            </a:r>
            <a:r>
              <a:rPr kumimoji="0" lang="zh-CN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，将除以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</a:t>
            </a:r>
            <a:r>
              <a:rPr kumimoji="0" lang="zh-CN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得到的余数乘以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15</a:t>
            </a:r>
            <a:r>
              <a:rPr kumimoji="0" lang="zh-CN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，全部加起来后除以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105</a:t>
            </a:r>
            <a:r>
              <a:rPr kumimoji="0" lang="zh-CN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，得到的余数就是答案。比如说在以上的物不知数问题里面，使用以上的方法计算就得到</a:t>
            </a:r>
            <a:endParaRPr kumimoji="0" lang="zh-CN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574675" algn="l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因此按歌诀求出的结果就是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23.</a:t>
            </a:r>
            <a:endParaRPr kumimoji="0" lang="zh-CN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146" name="MH_Other_1"/>
          <p:cNvCxnSpPr/>
          <p:nvPr/>
        </p:nvCxnSpPr>
        <p:spPr>
          <a:xfrm flipH="1">
            <a:off x="2590800" y="2609850"/>
            <a:ext cx="3343275" cy="0"/>
          </a:xfrm>
          <a:prstGeom prst="straightConnector1">
            <a:avLst/>
          </a:prstGeom>
          <a:ln w="6350" cap="flat" cmpd="sng">
            <a:solidFill>
              <a:srgbClr val="000000"/>
            </a:solidFill>
            <a:prstDash val="sysDash"/>
            <a:round/>
            <a:headEnd type="none" w="med" len="med"/>
            <a:tailEnd type="triangle" w="med" len="med"/>
          </a:ln>
        </p:spPr>
      </p:cxnSp>
      <p:cxnSp>
        <p:nvCxnSpPr>
          <p:cNvPr id="6147" name="MH_Other_2"/>
          <p:cNvCxnSpPr/>
          <p:nvPr/>
        </p:nvCxnSpPr>
        <p:spPr>
          <a:xfrm flipH="1" flipV="1">
            <a:off x="2590800" y="3671888"/>
            <a:ext cx="1914525" cy="9525"/>
          </a:xfrm>
          <a:prstGeom prst="straightConnector1">
            <a:avLst/>
          </a:prstGeom>
          <a:ln w="6350" cap="flat" cmpd="sng">
            <a:solidFill>
              <a:srgbClr val="000000"/>
            </a:solidFill>
            <a:prstDash val="sysDash"/>
            <a:round/>
            <a:headEnd type="none" w="med" len="med"/>
            <a:tailEnd type="triangle" w="med" len="med"/>
          </a:ln>
        </p:spPr>
      </p:cxnSp>
      <p:cxnSp>
        <p:nvCxnSpPr>
          <p:cNvPr id="6148" name="MH_Other_3"/>
          <p:cNvCxnSpPr/>
          <p:nvPr/>
        </p:nvCxnSpPr>
        <p:spPr>
          <a:xfrm flipH="1">
            <a:off x="2590800" y="4743450"/>
            <a:ext cx="3343275" cy="0"/>
          </a:xfrm>
          <a:prstGeom prst="straightConnector1">
            <a:avLst/>
          </a:prstGeom>
          <a:ln w="6350" cap="flat" cmpd="sng">
            <a:solidFill>
              <a:srgbClr val="000000"/>
            </a:solidFill>
            <a:prstDash val="sysDash"/>
            <a:round/>
            <a:headEnd type="none" w="med" len="med"/>
            <a:tailEnd type="triangle" w="med" len="med"/>
          </a:ln>
        </p:spPr>
      </p:cxnSp>
      <p:cxnSp>
        <p:nvCxnSpPr>
          <p:cNvPr id="6149" name="MH_Other_4"/>
          <p:cNvCxnSpPr/>
          <p:nvPr/>
        </p:nvCxnSpPr>
        <p:spPr>
          <a:xfrm rot="-10800000" flipV="1">
            <a:off x="2590800" y="4286250"/>
            <a:ext cx="5286375" cy="1485900"/>
          </a:xfrm>
          <a:prstGeom prst="bentConnector3">
            <a:avLst>
              <a:gd name="adj1" fmla="val -88"/>
            </a:avLst>
          </a:prstGeom>
          <a:ln w="6350" cap="flat" cmpd="sng">
            <a:solidFill>
              <a:srgbClr val="000000"/>
            </a:solidFill>
            <a:prstDash val="sysDash"/>
            <a:miter/>
            <a:headEnd type="none" w="med" len="med"/>
            <a:tailEnd type="triangle" w="med" len="med"/>
          </a:ln>
        </p:spPr>
      </p:cxnSp>
      <p:sp>
        <p:nvSpPr>
          <p:cNvPr id="6150" name="MH_Text_4"/>
          <p:cNvSpPr txBox="1"/>
          <p:nvPr/>
        </p:nvSpPr>
        <p:spPr>
          <a:xfrm>
            <a:off x="812800" y="5538788"/>
            <a:ext cx="1644650" cy="5524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p>
            <a:pPr defTabSz="802005">
              <a:lnSpc>
                <a:spcPct val="110000"/>
              </a:lnSpc>
              <a:spcAft>
                <a:spcPct val="40000"/>
              </a:spcAft>
            </a:pPr>
            <a:r>
              <a:rPr lang="" altLang="en-US" b="1" dirty="0">
                <a:latin typeface="幼圆" panose="02010509060101010101" pitchFamily="49" charset="-122"/>
                <a:ea typeface="幼圆" panose="02010509060101010101" pitchFamily="49" charset="-122"/>
              </a:rPr>
              <a:t>计算两个正整数a，b的最大公约数</a:t>
            </a:r>
            <a:endParaRPr lang="" altLang="en-US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7414" name="MH_SubTitle_4"/>
          <p:cNvSpPr/>
          <p:nvPr/>
        </p:nvSpPr>
        <p:spPr>
          <a:xfrm flipH="1">
            <a:off x="6934200" y="3038475"/>
            <a:ext cx="1504950" cy="1296988"/>
          </a:xfrm>
          <a:prstGeom prst="hexagon">
            <a:avLst>
              <a:gd name="adj" fmla="val 25006"/>
              <a:gd name="vf" fmla="val 115470"/>
            </a:avLst>
          </a:prstGeom>
          <a:solidFill>
            <a:srgbClr val="AB97DD"/>
          </a:solidFill>
          <a:ln w="9525">
            <a:noFill/>
          </a:ln>
        </p:spPr>
        <p:txBody>
          <a:bodyPr lIns="0" tIns="0" rIns="0" bIns="0" anchor="ctr"/>
          <a:p>
            <a:pPr algn="ctr">
              <a:buClr>
                <a:schemeClr val="accent1"/>
              </a:buClr>
              <a:buSzPct val="60000"/>
              <a:buFont typeface="Wingdings 2" panose="05020102010507070707" pitchFamily="18" charset="2"/>
              <a:buNone/>
            </a:pPr>
            <a:r>
              <a:rPr lang="zh-CN" altLang="en-US" sz="2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用途</a:t>
            </a:r>
            <a:endParaRPr lang="zh-CN" altLang="en-US" sz="2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2" name="MH_Text_3"/>
          <p:cNvSpPr txBox="1"/>
          <p:nvPr/>
        </p:nvSpPr>
        <p:spPr>
          <a:xfrm>
            <a:off x="812800" y="4335463"/>
            <a:ext cx="2776538" cy="5524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p>
            <a:pPr defTabSz="802005">
              <a:lnSpc>
                <a:spcPct val="110000"/>
              </a:lnSpc>
              <a:spcAft>
                <a:spcPct val="40000"/>
              </a:spcAft>
            </a:pPr>
            <a:r>
              <a:rPr lang="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a</a:t>
            </a:r>
            <a:r>
              <a:rPr lang="" altLang="en-US" b="1" dirty="0">
                <a:latin typeface="幼圆" panose="02010509060101010101" pitchFamily="49" charset="-122"/>
                <a:ea typeface="幼圆" panose="02010509060101010101" pitchFamily="49" charset="-122"/>
              </a:rPr>
              <a:t>&gt;b 且a mod b 不为0</a:t>
            </a:r>
            <a:endParaRPr lang="" altLang="en-US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7416" name="MH_SubTitle_3"/>
          <p:cNvSpPr/>
          <p:nvPr/>
        </p:nvSpPr>
        <p:spPr>
          <a:xfrm>
            <a:off x="5721350" y="3706813"/>
            <a:ext cx="1504950" cy="1296987"/>
          </a:xfrm>
          <a:prstGeom prst="hexagon">
            <a:avLst>
              <a:gd name="adj" fmla="val 25006"/>
              <a:gd name="vf" fmla="val 115470"/>
            </a:avLst>
          </a:prstGeom>
          <a:solidFill>
            <a:srgbClr val="AB97DD"/>
          </a:solidFill>
          <a:ln w="9525">
            <a:noFill/>
          </a:ln>
        </p:spPr>
        <p:txBody>
          <a:bodyPr lIns="0" tIns="0" rIns="0" bIns="0" anchor="ctr"/>
          <a:p>
            <a:pPr algn="ctr">
              <a:buClr>
                <a:schemeClr val="accent1"/>
              </a:buClr>
              <a:buSzPct val="60000"/>
              <a:buFont typeface="Wingdings 2" panose="05020102010507070707" pitchFamily="18" charset="2"/>
              <a:buNone/>
            </a:pPr>
            <a:r>
              <a:rPr lang="zh-CN" altLang="en-US" sz="2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endParaRPr lang="zh-CN" altLang="en-US" sz="2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4" name="MH_Text_1"/>
          <p:cNvSpPr txBox="1"/>
          <p:nvPr/>
        </p:nvSpPr>
        <p:spPr>
          <a:xfrm>
            <a:off x="812800" y="2333625"/>
            <a:ext cx="1644650" cy="5524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p>
            <a:pPr defTabSz="802005">
              <a:lnSpc>
                <a:spcPct val="110000"/>
              </a:lnSpc>
              <a:spcAft>
                <a:spcPct val="40000"/>
              </a:spcAft>
            </a:pPr>
            <a:r>
              <a:rPr lang="zh-CN" altLang="en-US" b="1" dirty="0">
                <a:latin typeface="幼圆" panose="02010509060101010101" pitchFamily="49" charset="-122"/>
                <a:ea typeface="幼圆" panose="02010509060101010101" pitchFamily="49" charset="-122"/>
              </a:rPr>
              <a:t>辗转相除法</a:t>
            </a:r>
            <a:endParaRPr lang="zh-CN" altLang="en-US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7418" name="MH_SubTitle_1"/>
          <p:cNvSpPr/>
          <p:nvPr/>
        </p:nvSpPr>
        <p:spPr>
          <a:xfrm>
            <a:off x="5721350" y="2371725"/>
            <a:ext cx="1504950" cy="1295400"/>
          </a:xfrm>
          <a:prstGeom prst="hexagon">
            <a:avLst>
              <a:gd name="adj" fmla="val 25037"/>
              <a:gd name="vf" fmla="val 115470"/>
            </a:avLst>
          </a:prstGeom>
          <a:solidFill>
            <a:srgbClr val="AB97DD"/>
          </a:solidFill>
          <a:ln w="9525">
            <a:noFill/>
          </a:ln>
        </p:spPr>
        <p:txBody>
          <a:bodyPr lIns="0" tIns="0" rIns="0" bIns="0" anchor="ctr"/>
          <a:p>
            <a:pPr algn="ctr">
              <a:buClr>
                <a:schemeClr val="accent1"/>
              </a:buClr>
              <a:buSzPct val="60000"/>
              <a:buFont typeface="Wingdings 2" panose="05020102010507070707" pitchFamily="18" charset="2"/>
              <a:buNone/>
            </a:pPr>
            <a:r>
              <a:rPr lang="zh-CN" altLang="en-US" sz="2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别名</a:t>
            </a:r>
            <a:endParaRPr lang="zh-CN" altLang="en-US" sz="2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6" name="MH_Text_2"/>
          <p:cNvSpPr txBox="1"/>
          <p:nvPr/>
        </p:nvSpPr>
        <p:spPr>
          <a:xfrm>
            <a:off x="812800" y="3392488"/>
            <a:ext cx="1644650" cy="5524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p>
            <a:pPr defTabSz="802005">
              <a:lnSpc>
                <a:spcPct val="110000"/>
              </a:lnSpc>
              <a:spcAft>
                <a:spcPct val="40000"/>
              </a:spcAft>
            </a:pPr>
            <a:r>
              <a:rPr lang="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g</a:t>
            </a:r>
            <a:r>
              <a:rPr lang="" altLang="en-US" b="1" dirty="0">
                <a:latin typeface="幼圆" panose="02010509060101010101" pitchFamily="49" charset="-122"/>
                <a:ea typeface="幼圆" panose="02010509060101010101" pitchFamily="49" charset="-122"/>
              </a:rPr>
              <a:t>cd(a,b) = gcd(b,a mod b)</a:t>
            </a:r>
            <a:endParaRPr lang="" altLang="en-US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7420" name="MH_SubTitle_2"/>
          <p:cNvSpPr/>
          <p:nvPr/>
        </p:nvSpPr>
        <p:spPr>
          <a:xfrm>
            <a:off x="4505325" y="3038475"/>
            <a:ext cx="1503363" cy="1296988"/>
          </a:xfrm>
          <a:prstGeom prst="hexagon">
            <a:avLst>
              <a:gd name="adj" fmla="val 24980"/>
              <a:gd name="vf" fmla="val 115470"/>
            </a:avLst>
          </a:prstGeom>
          <a:solidFill>
            <a:srgbClr val="AB97DD"/>
          </a:solidFill>
          <a:ln w="9525">
            <a:noFill/>
          </a:ln>
        </p:spPr>
        <p:txBody>
          <a:bodyPr lIns="0" tIns="0" rIns="0" bIns="0" anchor="ctr"/>
          <a:p>
            <a:pPr algn="ctr">
              <a:buClr>
                <a:schemeClr val="accent1"/>
              </a:buClr>
              <a:buSzPct val="60000"/>
              <a:buFont typeface="Wingdings 2" panose="05020102010507070707" pitchFamily="18" charset="2"/>
              <a:buNone/>
            </a:pPr>
            <a:r>
              <a:rPr lang="zh-CN" altLang="en-US" sz="2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endParaRPr lang="zh-CN" altLang="en-US" sz="2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82" name="MH_PageTitle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7886700" cy="1325563"/>
          </a:xfr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small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锐字云字库行楷体1.0" panose="02010604000000000000" charset="-122"/>
                <a:cs typeface="+mj-cs"/>
              </a:rPr>
              <a:t>欧几里德算法</a:t>
            </a:r>
            <a:endParaRPr kumimoji="0" lang="zh-CN" altLang="en-US" sz="4400" b="0" i="0" u="none" strike="noStrike" kern="1200" cap="small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锐字云字库行楷体1.0" panose="02010604000000000000" charset="-122"/>
              <a:cs typeface="+mj-cs"/>
            </a:endParaRPr>
          </a:p>
        </p:txBody>
      </p:sp>
      <p:grpSp>
        <p:nvGrpSpPr>
          <p:cNvPr id="17422" name="Group 15"/>
          <p:cNvGrpSpPr/>
          <p:nvPr/>
        </p:nvGrpSpPr>
        <p:grpSpPr>
          <a:xfrm>
            <a:off x="4505325" y="2355850"/>
            <a:ext cx="3933825" cy="2632075"/>
            <a:chOff x="0" y="0"/>
            <a:chExt cx="6195" cy="4145"/>
          </a:xfrm>
        </p:grpSpPr>
        <p:sp>
          <p:nvSpPr>
            <p:cNvPr id="17423" name="MH_SubTitle_4"/>
            <p:cNvSpPr/>
            <p:nvPr/>
          </p:nvSpPr>
          <p:spPr>
            <a:xfrm flipH="1">
              <a:off x="3825" y="1050"/>
              <a:ext cx="2370" cy="204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AB97DD"/>
            </a:solidFill>
            <a:ln w="9525">
              <a:noFill/>
            </a:ln>
          </p:spPr>
          <p:txBody>
            <a:bodyPr lIns="0" tIns="0" rIns="0" bIns="0" anchor="ctr"/>
            <a:p>
              <a:pPr algn="ctr">
                <a:buClr>
                  <a:schemeClr val="accent1"/>
                </a:buClr>
                <a:buSzPct val="60000"/>
                <a:buFont typeface="Wingdings 2" panose="05020102010507070707" pitchFamily="18" charset="2"/>
                <a:buNone/>
              </a:pPr>
              <a:r>
                <a:rPr lang="zh-CN" altLang="en-US" sz="28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用途</a:t>
              </a:r>
              <a:endParaRPr lang="zh-CN" altLang="en-US" sz="2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24" name="MH_SubTitle_3"/>
            <p:cNvSpPr/>
            <p:nvPr/>
          </p:nvSpPr>
          <p:spPr>
            <a:xfrm>
              <a:off x="1915" y="2103"/>
              <a:ext cx="2370" cy="2042"/>
            </a:xfrm>
            <a:prstGeom prst="hexagon">
              <a:avLst>
                <a:gd name="adj" fmla="val 25012"/>
                <a:gd name="vf" fmla="val 115470"/>
              </a:avLst>
            </a:prstGeom>
            <a:solidFill>
              <a:srgbClr val="AB97DD"/>
            </a:solidFill>
            <a:ln w="9525">
              <a:noFill/>
            </a:ln>
          </p:spPr>
          <p:txBody>
            <a:bodyPr lIns="0" tIns="0" rIns="0" bIns="0" anchor="ctr"/>
            <a:p>
              <a:pPr algn="ctr">
                <a:buClr>
                  <a:schemeClr val="accent1"/>
                </a:buClr>
                <a:buSzPct val="60000"/>
                <a:buFont typeface="Wingdings 2" panose="05020102010507070707" pitchFamily="18" charset="2"/>
                <a:buNone/>
              </a:pPr>
              <a:r>
                <a:rPr lang="zh-CN" altLang="en-US" sz="28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条件</a:t>
              </a:r>
              <a:endParaRPr lang="zh-CN" altLang="en-US" sz="2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25" name="MH_SubTitle_1"/>
            <p:cNvSpPr/>
            <p:nvPr/>
          </p:nvSpPr>
          <p:spPr>
            <a:xfrm>
              <a:off x="1915" y="0"/>
              <a:ext cx="2370" cy="2040"/>
            </a:xfrm>
            <a:prstGeom prst="hexagon">
              <a:avLst>
                <a:gd name="adj" fmla="val 25037"/>
                <a:gd name="vf" fmla="val 115470"/>
              </a:avLst>
            </a:prstGeom>
            <a:solidFill>
              <a:srgbClr val="AB97DD"/>
            </a:solidFill>
            <a:ln w="9525">
              <a:noFill/>
            </a:ln>
          </p:spPr>
          <p:txBody>
            <a:bodyPr lIns="0" tIns="0" rIns="0" bIns="0" anchor="ctr"/>
            <a:p>
              <a:pPr algn="ctr">
                <a:buClr>
                  <a:schemeClr val="accent1"/>
                </a:buClr>
                <a:buSzPct val="60000"/>
                <a:buFont typeface="Wingdings 2" panose="05020102010507070707" pitchFamily="18" charset="2"/>
                <a:buNone/>
              </a:pPr>
              <a:r>
                <a:rPr lang="zh-CN" altLang="en-US" sz="28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别名</a:t>
              </a:r>
              <a:endParaRPr lang="zh-CN" altLang="en-US" sz="2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26" name="MH_SubTitle_2"/>
            <p:cNvSpPr/>
            <p:nvPr/>
          </p:nvSpPr>
          <p:spPr>
            <a:xfrm>
              <a:off x="0" y="1050"/>
              <a:ext cx="2368" cy="2043"/>
            </a:xfrm>
            <a:prstGeom prst="hexagon">
              <a:avLst>
                <a:gd name="adj" fmla="val 24979"/>
                <a:gd name="vf" fmla="val 115470"/>
              </a:avLst>
            </a:prstGeom>
            <a:solidFill>
              <a:srgbClr val="AB97DD"/>
            </a:solidFill>
            <a:ln w="9525">
              <a:noFill/>
            </a:ln>
          </p:spPr>
          <p:txBody>
            <a:bodyPr lIns="0" tIns="0" rIns="0" bIns="0" anchor="ctr"/>
            <a:p>
              <a:pPr algn="ctr">
                <a:buClr>
                  <a:schemeClr val="accent1"/>
                </a:buClr>
                <a:buSzPct val="60000"/>
                <a:buFont typeface="Wingdings 2" panose="05020102010507070707" pitchFamily="18" charset="2"/>
                <a:buNone/>
              </a:pPr>
              <a:r>
                <a:rPr lang="zh-CN" altLang="en-US" sz="28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原理</a:t>
              </a:r>
              <a:endParaRPr lang="zh-CN" altLang="en-US" sz="2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0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0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bldLvl="0"/>
      <p:bldP spid="6152" grpId="0" bldLvl="0"/>
      <p:bldP spid="6154" grpId="0" bldLvl="0"/>
      <p:bldP spid="6154" grpId="1" bldLvl="0"/>
      <p:bldP spid="6156" grpId="0" bldLvl="0"/>
      <p:bldP spid="6156" grpId="1" bldLvl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Rectangle 3"/>
          <p:cNvSpPr>
            <a:spLocks noGrp="1"/>
          </p:cNvSpPr>
          <p:nvPr>
            <p:ph sz="quarter" idx="1"/>
          </p:nvPr>
        </p:nvSpPr>
        <p:spPr>
          <a:xfrm>
            <a:off x="276225" y="1196975"/>
            <a:ext cx="8435975" cy="2290763"/>
          </a:xfrm>
          <a:ln/>
        </p:spPr>
        <p:txBody>
          <a:bodyPr vert="horz" wrap="square" lIns="91440" tIns="45720" rIns="91440" bIns="45720" anchor="t"/>
          <a:p>
            <a:pPr marL="0" indent="574675" eaLnBrk="1" hangingPunct="1">
              <a:buNone/>
            </a:pPr>
            <a:r>
              <a:rPr lang="zh-CN" altLang="zh-CN" b="1" dirty="0"/>
              <a:t>这样我们就得到了</a:t>
            </a:r>
            <a:r>
              <a:rPr lang="en-US" altLang="zh-CN" b="1" dirty="0"/>
              <a:t>ax+by=gcd(a,b)</a:t>
            </a:r>
            <a:r>
              <a:rPr lang="zh-CN" altLang="zh-CN" b="1" dirty="0"/>
              <a:t>的一组解。</a:t>
            </a:r>
            <a:endParaRPr lang="en-US" altLang="zh-CN" b="1" dirty="0"/>
          </a:p>
          <a:p>
            <a:pPr marL="0" indent="574675" eaLnBrk="1" hangingPunct="1">
              <a:buNone/>
            </a:pPr>
            <a:r>
              <a:rPr lang="en-US" altLang="zh-CN" b="1" dirty="0"/>
              <a:t>ax0 + by0 = gcd(a,b),</a:t>
            </a:r>
            <a:r>
              <a:rPr lang="zh-CN" altLang="zh-CN" b="1" dirty="0"/>
              <a:t>实际上很容易得出一系列解</a:t>
            </a:r>
            <a:r>
              <a:rPr lang="zh-CN" altLang="en-US" b="1" dirty="0"/>
              <a:t>。</a:t>
            </a:r>
            <a:endParaRPr lang="zh-CN" altLang="zh-CN" b="1" dirty="0"/>
          </a:p>
          <a:p>
            <a:pPr marL="0" indent="574675" eaLnBrk="1" hangingPunct="1">
              <a:buNone/>
            </a:pPr>
            <a:r>
              <a:rPr lang="en-US" altLang="zh-CN" b="1" dirty="0"/>
              <a:t>x = x0+b*i    y = y0-a*i</a:t>
            </a:r>
            <a:endParaRPr lang="zh-CN" altLang="zh-CN" b="1" dirty="0"/>
          </a:p>
          <a:p>
            <a:pPr marL="0" indent="574675" eaLnBrk="1" hangingPunct="1">
              <a:buNone/>
            </a:pPr>
            <a:r>
              <a:rPr lang="zh-CN" altLang="zh-CN" b="1" dirty="0"/>
              <a:t>带入可以观察到</a:t>
            </a:r>
            <a:r>
              <a:rPr lang="en-US" altLang="zh-CN" b="1" dirty="0"/>
              <a:t> a(x0+b*i) + b(y0-a*i) = ax0+by0 = gcd(a,b)</a:t>
            </a:r>
            <a:r>
              <a:rPr lang="zh-CN" altLang="zh-CN" b="1" dirty="0"/>
              <a:t>。</a:t>
            </a:r>
            <a:endParaRPr lang="zh-CN" altLang="zh-CN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Rectangle 3"/>
          <p:cNvSpPr>
            <a:spLocks noGrp="1"/>
          </p:cNvSpPr>
          <p:nvPr>
            <p:ph sz="quarter" idx="1"/>
          </p:nvPr>
        </p:nvSpPr>
        <p:spPr>
          <a:xfrm>
            <a:off x="179388" y="620713"/>
            <a:ext cx="8435975" cy="6237287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zh-CN" b="1" dirty="0"/>
              <a:t> </a:t>
            </a:r>
            <a:r>
              <a:rPr lang="en-US" altLang="zh-CN" b="1" dirty="0"/>
              <a:t>#include &lt;iostream&gt;</a:t>
            </a:r>
            <a:br>
              <a:rPr lang="en-US" altLang="zh-CN" b="1" dirty="0"/>
            </a:br>
            <a:r>
              <a:rPr lang="en-US" altLang="zh-CN" b="1" dirty="0"/>
              <a:t>#include &lt;cmath&gt;</a:t>
            </a:r>
            <a:br>
              <a:rPr lang="en-US" altLang="zh-CN" b="1" dirty="0"/>
            </a:br>
            <a:r>
              <a:rPr lang="en-US" altLang="zh-CN" b="1" dirty="0"/>
              <a:t>using namespace std;</a:t>
            </a:r>
            <a:br>
              <a:rPr lang="en-US" altLang="zh-CN" b="1" dirty="0"/>
            </a:br>
            <a:r>
              <a:rPr lang="en-US" altLang="zh-CN" b="1" dirty="0"/>
              <a:t>const int MAXN = 100;</a:t>
            </a:r>
            <a:br>
              <a:rPr lang="en-US" altLang="zh-CN" b="1" dirty="0"/>
            </a:br>
            <a:r>
              <a:rPr lang="en-US" altLang="zh-CN" b="1" dirty="0"/>
              <a:t>int nn, a[MAXN], n[MAXN];</a:t>
            </a:r>
            <a:br>
              <a:rPr lang="en-US" altLang="zh-CN" b="1" dirty="0"/>
            </a:br>
            <a:br>
              <a:rPr lang="en-US" altLang="zh-CN" b="1" dirty="0"/>
            </a:br>
            <a:r>
              <a:rPr lang="en-US" altLang="zh-CN" b="1" dirty="0"/>
              <a:t>int egcd(int a, int b, int &amp;x, int &amp;y) {</a:t>
            </a:r>
            <a:br>
              <a:rPr lang="en-US" altLang="zh-CN" b="1" dirty="0"/>
            </a:br>
            <a:r>
              <a:rPr lang="en-US" altLang="zh-CN" b="1" dirty="0"/>
              <a:t>    int d;</a:t>
            </a:r>
            <a:br>
              <a:rPr lang="en-US" altLang="zh-CN" b="1" dirty="0"/>
            </a:br>
            <a:r>
              <a:rPr lang="en-US" altLang="zh-CN" b="1" dirty="0"/>
              <a:t>    if (b == 0) {</a:t>
            </a:r>
            <a:br>
              <a:rPr lang="en-US" altLang="zh-CN" b="1" dirty="0"/>
            </a:br>
            <a:r>
              <a:rPr lang="en-US" altLang="zh-CN" b="1" dirty="0"/>
              <a:t>        x = 1; y = 0;</a:t>
            </a:r>
            <a:br>
              <a:rPr lang="en-US" altLang="zh-CN" b="1" dirty="0"/>
            </a:br>
            <a:r>
              <a:rPr lang="en-US" altLang="zh-CN" b="1" dirty="0"/>
              <a:t>        return a;</a:t>
            </a:r>
            <a:br>
              <a:rPr lang="en-US" altLang="zh-CN" b="1" dirty="0"/>
            </a:br>
            <a:r>
              <a:rPr lang="en-US" altLang="zh-CN" b="1" dirty="0"/>
              <a:t>    } else {</a:t>
            </a:r>
            <a:br>
              <a:rPr lang="en-US" altLang="zh-CN" b="1" dirty="0"/>
            </a:br>
            <a:r>
              <a:rPr lang="en-US" altLang="zh-CN" b="1" dirty="0"/>
              <a:t>        d = egcd(b, a%b, y, x);</a:t>
            </a:r>
            <a:br>
              <a:rPr lang="en-US" altLang="zh-CN" b="1" dirty="0"/>
            </a:br>
            <a:r>
              <a:rPr lang="en-US" altLang="zh-CN" b="1" dirty="0"/>
              <a:t>        y -= a/b*x;</a:t>
            </a:r>
            <a:br>
              <a:rPr lang="en-US" altLang="zh-CN" b="1" dirty="0"/>
            </a:br>
            <a:r>
              <a:rPr lang="en-US" altLang="zh-CN" b="1" dirty="0"/>
              <a:t>        return d;</a:t>
            </a:r>
            <a:br>
              <a:rPr lang="en-US" altLang="zh-CN" b="1" dirty="0"/>
            </a:br>
            <a:r>
              <a:rPr lang="en-US" altLang="zh-CN" b="1" dirty="0"/>
              <a:t>    }</a:t>
            </a:r>
            <a:br>
              <a:rPr lang="en-US" altLang="zh-CN" b="1" dirty="0"/>
            </a:br>
            <a:r>
              <a:rPr lang="en-US" altLang="zh-CN" b="1" dirty="0"/>
              <a:t>}</a:t>
            </a:r>
            <a:endParaRPr lang="zh-CN" altLang="zh-CN" b="1" dirty="0"/>
          </a:p>
        </p:txBody>
      </p:sp>
      <p:sp>
        <p:nvSpPr>
          <p:cNvPr id="11267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5940425" cy="692150"/>
          </a:xfrm>
        </p:spPr>
        <p:txBody>
          <a:bodyPr vert="horz" anchor="b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0" i="0" u="none" strike="noStrike" kern="1200" cap="small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欧几里德算法</a:t>
            </a:r>
            <a:endParaRPr kumimoji="0" lang="en-US" altLang="zh-CN" sz="3000" b="0" i="0" u="none" strike="noStrike" kern="1200" cap="small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Rectangle 3"/>
          <p:cNvSpPr>
            <a:spLocks noGrp="1"/>
          </p:cNvSpPr>
          <p:nvPr>
            <p:ph sz="quarter" idx="1"/>
          </p:nvPr>
        </p:nvSpPr>
        <p:spPr>
          <a:xfrm>
            <a:off x="80963" y="0"/>
            <a:ext cx="8435975" cy="6669088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en-US" altLang="zh-CN" b="1" dirty="0"/>
              <a:t>int lmes() {</a:t>
            </a:r>
            <a:br>
              <a:rPr lang="en-US" altLang="zh-CN" b="1" dirty="0"/>
            </a:br>
            <a:r>
              <a:rPr lang="en-US" altLang="zh-CN" b="1" dirty="0"/>
              <a:t>    int i, tm=1, mf, y, ret=0, m;</a:t>
            </a:r>
            <a:br>
              <a:rPr lang="en-US" altLang="zh-CN" b="1" dirty="0"/>
            </a:br>
            <a:r>
              <a:rPr lang="en-US" altLang="zh-CN" b="1" dirty="0"/>
              <a:t>    for (i=0; i&lt;nn; i++) tm *= n[i];</a:t>
            </a:r>
            <a:br>
              <a:rPr lang="en-US" altLang="zh-CN" b="1" dirty="0"/>
            </a:br>
            <a:r>
              <a:rPr lang="en-US" altLang="zh-CN" b="1" dirty="0"/>
              <a:t>    for (i=0; i&lt;nn; i++) {</a:t>
            </a:r>
            <a:br>
              <a:rPr lang="en-US" altLang="zh-CN" b="1" dirty="0"/>
            </a:br>
            <a:r>
              <a:rPr lang="en-US" altLang="zh-CN" b="1" dirty="0"/>
              <a:t>        m = tm/n[i];</a:t>
            </a:r>
            <a:br>
              <a:rPr lang="en-US" altLang="zh-CN" b="1" dirty="0"/>
            </a:br>
            <a:r>
              <a:rPr lang="en-US" altLang="zh-CN" b="1" dirty="0"/>
              <a:t>        egcd(m, n[i], mf, y);</a:t>
            </a:r>
            <a:br>
              <a:rPr lang="en-US" altLang="zh-CN" b="1" dirty="0"/>
            </a:br>
            <a:r>
              <a:rPr lang="en-US" altLang="zh-CN" b="1" dirty="0"/>
              <a:t>        ret += (a[i]*m*(mf%n[i]))%tm;</a:t>
            </a:r>
            <a:br>
              <a:rPr lang="en-US" altLang="zh-CN" b="1" dirty="0"/>
            </a:br>
            <a:r>
              <a:rPr lang="en-US" altLang="zh-CN" b="1" dirty="0"/>
              <a:t>    }</a:t>
            </a:r>
            <a:br>
              <a:rPr lang="en-US" altLang="zh-CN" b="1" dirty="0"/>
            </a:br>
            <a:r>
              <a:rPr lang="en-US" altLang="zh-CN" b="1" dirty="0"/>
              <a:t>    return (ret+tm)%tm;</a:t>
            </a:r>
            <a:br>
              <a:rPr lang="en-US" altLang="zh-CN" b="1" dirty="0"/>
            </a:br>
            <a:r>
              <a:rPr lang="en-US" altLang="zh-CN" b="1" dirty="0"/>
              <a:t>}</a:t>
            </a:r>
            <a:br>
              <a:rPr lang="en-US" altLang="zh-CN" b="1" dirty="0"/>
            </a:br>
            <a:br>
              <a:rPr lang="en-US" altLang="zh-CN" b="1" dirty="0"/>
            </a:br>
            <a:r>
              <a:rPr lang="en-US" altLang="zh-CN" b="1" dirty="0"/>
              <a:t>int main() {</a:t>
            </a:r>
            <a:br>
              <a:rPr lang="en-US" altLang="zh-CN" b="1" dirty="0"/>
            </a:br>
            <a:r>
              <a:rPr lang="en-US" altLang="zh-CN" b="1" dirty="0"/>
              <a:t>    a[0] = 4; a[1] = 5;</a:t>
            </a:r>
            <a:br>
              <a:rPr lang="en-US" altLang="zh-CN" b="1" dirty="0"/>
            </a:br>
            <a:r>
              <a:rPr lang="en-US" altLang="zh-CN" b="1" dirty="0"/>
              <a:t>    n[0] = 5; n[1] = 11;</a:t>
            </a:r>
            <a:br>
              <a:rPr lang="en-US" altLang="zh-CN" b="1" dirty="0"/>
            </a:br>
            <a:r>
              <a:rPr lang="en-US" altLang="zh-CN" b="1" dirty="0"/>
              <a:t>    nn = 2;</a:t>
            </a:r>
            <a:br>
              <a:rPr lang="en-US" altLang="zh-CN" b="1" dirty="0"/>
            </a:br>
            <a:r>
              <a:rPr lang="en-US" altLang="zh-CN" b="1" dirty="0"/>
              <a:t>    printf("%d\n", lmes());</a:t>
            </a:r>
            <a:br>
              <a:rPr lang="en-US" altLang="zh-CN" b="1" dirty="0"/>
            </a:br>
            <a:r>
              <a:rPr lang="en-US" altLang="zh-CN" b="1" dirty="0"/>
              <a:t>    return 0;</a:t>
            </a:r>
            <a:br>
              <a:rPr lang="en-US" altLang="zh-CN" b="1" dirty="0"/>
            </a:br>
            <a:r>
              <a:rPr lang="en-US" altLang="zh-CN" b="1" dirty="0"/>
              <a:t>}</a:t>
            </a:r>
            <a:endParaRPr lang="zh-CN" altLang="zh-CN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MH_SubTitle_1"/>
          <p:cNvSpPr/>
          <p:nvPr/>
        </p:nvSpPr>
        <p:spPr>
          <a:xfrm>
            <a:off x="609600" y="612775"/>
            <a:ext cx="5946775" cy="534988"/>
          </a:xfrm>
          <a:custGeom>
            <a:avLst/>
            <a:gdLst>
              <a:gd name="txL" fmla="*/ 0 w 6246187"/>
              <a:gd name="txT" fmla="*/ 0 h 586402"/>
              <a:gd name="txR" fmla="*/ 6246187 w 6246187"/>
              <a:gd name="txB" fmla="*/ 586402 h 586402"/>
            </a:gdLst>
            <a:ahLst/>
            <a:cxnLst>
              <a:cxn ang="0">
                <a:pos x="11" y="0"/>
              </a:cxn>
              <a:cxn ang="0">
                <a:pos x="11" y="1"/>
              </a:cxn>
              <a:cxn ang="0">
                <a:pos x="0" y="1"/>
              </a:cxn>
              <a:cxn ang="0">
                <a:pos x="0" y="0"/>
              </a:cxn>
            </a:cxnLst>
            <a:rect l="txL" t="txT" r="txR" b="txB"/>
            <a:pathLst>
              <a:path w="6246187" h="586402">
                <a:moveTo>
                  <a:pt x="6246187" y="0"/>
                </a:moveTo>
                <a:lnTo>
                  <a:pt x="6246187" y="586402"/>
                </a:lnTo>
                <a:lnTo>
                  <a:pt x="0" y="586402"/>
                </a:lnTo>
                <a:lnTo>
                  <a:pt x="190411" y="8885"/>
                </a:lnTo>
                <a:lnTo>
                  <a:pt x="6246187" y="0"/>
                </a:lnTo>
                <a:close/>
              </a:path>
            </a:pathLst>
          </a:custGeom>
          <a:solidFill>
            <a:srgbClr val="E46C0A"/>
          </a:solidFill>
          <a:ln w="9525">
            <a:noFill/>
          </a:ln>
        </p:spPr>
        <p:txBody>
          <a:bodyPr lIns="180000" rIns="72000" anchor="ctr"/>
          <a:p>
            <a:pPr algn="ctr"/>
            <a:r>
              <a:rPr lang="zh-CN" altLang="en-US" sz="3200" b="1" dirty="0">
                <a:solidFill>
                  <a:srgbClr val="FFFF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欧几里德算法证明</a:t>
            </a:r>
            <a:endParaRPr lang="zh-CN" altLang="en-US" sz="3200" b="1" dirty="0">
              <a:solidFill>
                <a:srgbClr val="FFFFF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9458" name="MH_Text_1"/>
          <p:cNvSpPr/>
          <p:nvPr/>
        </p:nvSpPr>
        <p:spPr>
          <a:xfrm>
            <a:off x="642938" y="4160838"/>
            <a:ext cx="7858125" cy="2298700"/>
          </a:xfrm>
          <a:prstGeom prst="rect">
            <a:avLst/>
          </a:prstGeom>
          <a:noFill/>
          <a:ln w="9525">
            <a:noFill/>
          </a:ln>
        </p:spPr>
        <p:txBody>
          <a:bodyPr tIns="0" bIns="0" anchor="t"/>
          <a:p>
            <a:pPr algn="just">
              <a:lnSpc>
                <a:spcPct val="150000"/>
              </a:lnSpc>
            </a:pPr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814388" y="1765300"/>
            <a:ext cx="7458075" cy="4297363"/>
            <a:chOff x="0" y="0"/>
            <a:chExt cx="11744" cy="6768"/>
          </a:xfrm>
        </p:grpSpPr>
        <p:sp>
          <p:nvSpPr>
            <p:cNvPr id="19460" name="Text Box 8"/>
            <p:cNvSpPr txBox="1"/>
            <p:nvPr/>
          </p:nvSpPr>
          <p:spPr>
            <a:xfrm>
              <a:off x="0" y="0"/>
              <a:ext cx="11745" cy="676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a   表示成    a = kb + r，则r = a mod b</a:t>
              </a:r>
              <a:endPara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endPara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zh-CN" altLang="en-US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假设d是a,b的一个公约数           d|a,d|b</a:t>
              </a:r>
              <a:endPara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endPara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zh-CN" altLang="en-US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而r = a - kb，因此d|r。</a:t>
              </a:r>
              <a:endPara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endPara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zh-CN" altLang="en-US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             d也是（b,a mod b）的公约数。</a:t>
              </a:r>
              <a:endPara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endPara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zh-CN" altLang="en-US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            （a,b）和（b,a mod b）的公约数</a:t>
              </a:r>
              <a:endPara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endPara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zh-CN" altLang="en-US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是一样的，其最大公约数也必然相等。</a:t>
              </a:r>
              <a:endPara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9461" name="AutoShape 9"/>
            <p:cNvSpPr/>
            <p:nvPr/>
          </p:nvSpPr>
          <p:spPr>
            <a:xfrm>
              <a:off x="684" y="441"/>
              <a:ext cx="2315" cy="264"/>
            </a:xfrm>
            <a:prstGeom prst="rightArrow">
              <a:avLst>
                <a:gd name="adj1" fmla="val 50000"/>
                <a:gd name="adj2" fmla="val 219061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62" name="AutoShape 10"/>
            <p:cNvSpPr/>
            <p:nvPr/>
          </p:nvSpPr>
          <p:spPr>
            <a:xfrm>
              <a:off x="5511" y="1543"/>
              <a:ext cx="2402" cy="308"/>
            </a:xfrm>
            <a:prstGeom prst="rightArrow">
              <a:avLst>
                <a:gd name="adj1" fmla="val 50000"/>
                <a:gd name="adj2" fmla="val 194823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63" name="AutoShape 11"/>
            <p:cNvSpPr/>
            <p:nvPr/>
          </p:nvSpPr>
          <p:spPr>
            <a:xfrm flipV="1">
              <a:off x="398" y="3813"/>
              <a:ext cx="2601" cy="337"/>
            </a:xfrm>
            <a:prstGeom prst="rightArrow">
              <a:avLst>
                <a:gd name="adj1" fmla="val 50000"/>
                <a:gd name="adj2" fmla="val 192809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64" name="AutoShape 12"/>
            <p:cNvSpPr/>
            <p:nvPr/>
          </p:nvSpPr>
          <p:spPr>
            <a:xfrm flipV="1">
              <a:off x="398" y="5025"/>
              <a:ext cx="2601" cy="309"/>
            </a:xfrm>
            <a:prstGeom prst="rightArrow">
              <a:avLst>
                <a:gd name="adj1" fmla="val 50000"/>
                <a:gd name="adj2" fmla="val 210281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90513" y="0"/>
            <a:ext cx="8008938" cy="676275"/>
          </a:xfr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small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求最大公约数</a:t>
            </a:r>
            <a:endParaRPr kumimoji="0" lang="zh-CN" altLang="en-US" sz="3000" b="0" i="0" u="none" strike="noStrike" kern="1200" cap="small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506" name="文本占位符 472066"/>
          <p:cNvSpPr>
            <a:spLocks noGrp="1"/>
          </p:cNvSpPr>
          <p:nvPr/>
        </p:nvSpPr>
        <p:spPr>
          <a:xfrm>
            <a:off x="180975" y="1089025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spcBef>
                <a:spcPct val="20000"/>
              </a:spcBef>
              <a:buChar char="•"/>
            </a:pPr>
            <a:r>
              <a:rPr lang="zh-CN" altLang="en-US" sz="3200" dirty="0">
                <a:latin typeface="Century Schoolbook" panose="02040604050505020304" pitchFamily="18" charset="0"/>
                <a:ea typeface="宋体" panose="02010600030101010101" pitchFamily="2" charset="-122"/>
              </a:rPr>
              <a:t>方法一</a:t>
            </a:r>
            <a:r>
              <a:rPr lang="en-US" altLang="zh-CN" sz="3200" dirty="0">
                <a:latin typeface="Century Schoolbook" panose="02040604050505020304" pitchFamily="18" charset="0"/>
                <a:ea typeface="宋体" panose="02010600030101010101" pitchFamily="2" charset="-122"/>
              </a:rPr>
              <a:t>: </a:t>
            </a:r>
            <a:r>
              <a:rPr lang="zh-CN" altLang="en-US" sz="3200" dirty="0">
                <a:latin typeface="Century Schoolbook" panose="02040604050505020304" pitchFamily="18" charset="0"/>
                <a:ea typeface="宋体" panose="02010600030101010101" pitchFamily="2" charset="-122"/>
              </a:rPr>
              <a:t>先分解素因数</a:t>
            </a:r>
            <a:r>
              <a:rPr lang="en-US" altLang="zh-CN" sz="3200" dirty="0">
                <a:latin typeface="Century Schoolbook" panose="020406040505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200" dirty="0">
                <a:latin typeface="Century Schoolbook" panose="02040604050505020304" pitchFamily="18" charset="0"/>
                <a:ea typeface="宋体" panose="02010600030101010101" pitchFamily="2" charset="-122"/>
              </a:rPr>
              <a:t>然后求最大公约数</a:t>
            </a:r>
            <a:endParaRPr lang="zh-CN" altLang="en-US" sz="3200" dirty="0">
              <a:latin typeface="Century Schoolbook" panose="020406040505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har char="•"/>
            </a:pPr>
            <a:r>
              <a:rPr lang="zh-CN" altLang="en-US" sz="3200" dirty="0">
                <a:latin typeface="Century Schoolbook" panose="02040604050505020304" pitchFamily="18" charset="0"/>
                <a:ea typeface="宋体" panose="02010600030101010101" pitchFamily="2" charset="-122"/>
              </a:rPr>
              <a:t>方法二</a:t>
            </a:r>
            <a:r>
              <a:rPr lang="en-US" altLang="zh-CN" sz="3200" dirty="0">
                <a:latin typeface="Century Schoolbook" panose="02040604050505020304" pitchFamily="18" charset="0"/>
                <a:ea typeface="宋体" panose="02010600030101010101" pitchFamily="2" charset="-122"/>
              </a:rPr>
              <a:t>: (Euclid</a:t>
            </a:r>
            <a:r>
              <a:rPr lang="zh-CN" altLang="en-US" sz="3200" dirty="0">
                <a:latin typeface="Century Schoolbook" panose="02040604050505020304" pitchFamily="18" charset="0"/>
                <a:ea typeface="宋体" panose="02010600030101010101" pitchFamily="2" charset="-122"/>
              </a:rPr>
              <a:t>算法</a:t>
            </a:r>
            <a:r>
              <a:rPr lang="en-US" altLang="zh-CN" sz="3200" dirty="0">
                <a:latin typeface="Century Schoolbook" panose="020406040505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3200" dirty="0">
                <a:latin typeface="Century Schoolbook" panose="02040604050505020304" pitchFamily="18" charset="0"/>
                <a:ea typeface="宋体" panose="02010600030101010101" pitchFamily="2" charset="-122"/>
              </a:rPr>
              <a:t>利用公式</a:t>
            </a:r>
            <a:r>
              <a:rPr lang="en-US" altLang="zh-CN" sz="3200" dirty="0">
                <a:latin typeface="Century Schoolbook" panose="02040604050505020304" pitchFamily="18" charset="0"/>
                <a:ea typeface="宋体" panose="02010600030101010101" pitchFamily="2" charset="-122"/>
              </a:rPr>
              <a:t>gcd(a, b)=gcd(b, a mod b), </a:t>
            </a:r>
            <a:r>
              <a:rPr lang="zh-CN" altLang="en-US" sz="3200" dirty="0">
                <a:latin typeface="Century Schoolbook" panose="02040604050505020304" pitchFamily="18" charset="0"/>
                <a:ea typeface="宋体" panose="02010600030101010101" pitchFamily="2" charset="-122"/>
              </a:rPr>
              <a:t>时间复杂度为</a:t>
            </a:r>
            <a:r>
              <a:rPr lang="en-US" altLang="zh-CN" sz="3200" dirty="0">
                <a:latin typeface="Century Schoolbook" panose="02040604050505020304" pitchFamily="18" charset="0"/>
                <a:ea typeface="宋体" panose="02010600030101010101" pitchFamily="2" charset="-122"/>
              </a:rPr>
              <a:t>O(logb)</a:t>
            </a:r>
            <a:endParaRPr lang="en-US" altLang="zh-CN" sz="3200" dirty="0">
              <a:latin typeface="Century Schoolbook" panose="020406040505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har char="•"/>
            </a:pPr>
            <a:r>
              <a:rPr lang="zh-CN" altLang="en-US" sz="3200" dirty="0">
                <a:latin typeface="Century Schoolbook" panose="02040604050505020304" pitchFamily="18" charset="0"/>
                <a:ea typeface="宋体" panose="02010600030101010101" pitchFamily="2" charset="-122"/>
              </a:rPr>
              <a:t>方法三</a:t>
            </a:r>
            <a:r>
              <a:rPr lang="en-US" altLang="zh-CN" sz="3200" dirty="0">
                <a:latin typeface="Century Schoolbook" panose="02040604050505020304" pitchFamily="18" charset="0"/>
                <a:ea typeface="宋体" panose="02010600030101010101" pitchFamily="2" charset="-122"/>
              </a:rPr>
              <a:t>: (</a:t>
            </a:r>
            <a:r>
              <a:rPr lang="zh-CN" altLang="en-US" sz="3200" dirty="0">
                <a:latin typeface="Century Schoolbook" panose="02040604050505020304" pitchFamily="18" charset="0"/>
                <a:ea typeface="宋体" panose="02010600030101010101" pitchFamily="2" charset="-122"/>
              </a:rPr>
              <a:t>二进制算法</a:t>
            </a:r>
            <a:r>
              <a:rPr lang="en-US" altLang="zh-CN" sz="3200" dirty="0">
                <a:latin typeface="Century Schoolbook" panose="02040604050505020304" pitchFamily="18" charset="0"/>
                <a:ea typeface="宋体" panose="02010600030101010101" pitchFamily="2" charset="-122"/>
              </a:rPr>
              <a:t>) gcd(a,a)=a, a&gt;b</a:t>
            </a:r>
            <a:r>
              <a:rPr lang="zh-CN" altLang="en-US" sz="3200" dirty="0">
                <a:latin typeface="Century Schoolbook" panose="02040604050505020304" pitchFamily="18" charset="0"/>
                <a:ea typeface="宋体" panose="02010600030101010101" pitchFamily="2" charset="-122"/>
              </a:rPr>
              <a:t>时</a:t>
            </a:r>
            <a:endParaRPr lang="zh-CN" altLang="en-US" sz="3200" dirty="0">
              <a:latin typeface="Century Schoolbook" panose="02040604050505020304" pitchFamily="18" charset="0"/>
              <a:ea typeface="宋体" panose="02010600030101010101" pitchFamily="2" charset="-122"/>
            </a:endParaRPr>
          </a:p>
          <a:p>
            <a:pPr marL="742950" lvl="1" indent="-285750" eaLnBrk="1" hangingPunct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2800" dirty="0">
                <a:latin typeface="Century Schoolbook" panose="020406040505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dirty="0">
                <a:latin typeface="Century Schoolbook" panose="020406040505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800" dirty="0">
                <a:latin typeface="Century Schoolbook" panose="020406040505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dirty="0">
                <a:latin typeface="Century Schoolbook" panose="02040604050505020304" pitchFamily="18" charset="0"/>
                <a:ea typeface="宋体" panose="02010600030101010101" pitchFamily="2" charset="-122"/>
              </a:rPr>
              <a:t>均为偶数</a:t>
            </a:r>
            <a:r>
              <a:rPr lang="en-US" altLang="zh-CN" sz="2800" dirty="0">
                <a:latin typeface="Century Schoolbook" panose="02040604050505020304" pitchFamily="18" charset="0"/>
                <a:ea typeface="宋体" panose="02010600030101010101" pitchFamily="2" charset="-122"/>
              </a:rPr>
              <a:t>, gcd(a,b)=2*gcd(a/2,b/2)</a:t>
            </a:r>
            <a:endParaRPr lang="en-US" altLang="zh-CN" sz="2800" dirty="0">
              <a:latin typeface="Century Schoolbook" panose="02040604050505020304" pitchFamily="18" charset="0"/>
              <a:ea typeface="宋体" panose="02010600030101010101" pitchFamily="2" charset="-122"/>
            </a:endParaRPr>
          </a:p>
          <a:p>
            <a:pPr marL="742950" lvl="1" indent="-285750" eaLnBrk="1" hangingPunct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2800" dirty="0">
                <a:latin typeface="Century Schoolbook" panose="020406040505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dirty="0">
                <a:latin typeface="Century Schoolbook" panose="02040604050505020304" pitchFamily="18" charset="0"/>
                <a:ea typeface="宋体" panose="02010600030101010101" pitchFamily="2" charset="-122"/>
              </a:rPr>
              <a:t>为偶数</a:t>
            </a:r>
            <a:r>
              <a:rPr lang="en-US" altLang="zh-CN" sz="2800" dirty="0">
                <a:latin typeface="Century Schoolbook" panose="02040604050505020304" pitchFamily="18" charset="0"/>
                <a:ea typeface="宋体" panose="02010600030101010101" pitchFamily="2" charset="-122"/>
              </a:rPr>
              <a:t>, b</a:t>
            </a:r>
            <a:r>
              <a:rPr lang="zh-CN" altLang="en-US" sz="2800" dirty="0">
                <a:latin typeface="Century Schoolbook" panose="02040604050505020304" pitchFamily="18" charset="0"/>
                <a:ea typeface="宋体" panose="02010600030101010101" pitchFamily="2" charset="-122"/>
              </a:rPr>
              <a:t>为奇数</a:t>
            </a:r>
            <a:r>
              <a:rPr lang="en-US" altLang="zh-CN" sz="2800" dirty="0">
                <a:latin typeface="Century Schoolbook" panose="02040604050505020304" pitchFamily="18" charset="0"/>
                <a:ea typeface="宋体" panose="02010600030101010101" pitchFamily="2" charset="-122"/>
              </a:rPr>
              <a:t>, gcd(a,b)=gcd(a/2,b)</a:t>
            </a:r>
            <a:endParaRPr lang="en-US" altLang="zh-CN" sz="2800" dirty="0">
              <a:latin typeface="Century Schoolbook" panose="02040604050505020304" pitchFamily="18" charset="0"/>
              <a:ea typeface="宋体" panose="02010600030101010101" pitchFamily="2" charset="-122"/>
            </a:endParaRPr>
          </a:p>
          <a:p>
            <a:pPr marL="742950" lvl="1" indent="-285750" eaLnBrk="1" hangingPunct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2800" dirty="0">
                <a:latin typeface="Century Schoolbook" panose="02040604050505020304" pitchFamily="18" charset="0"/>
                <a:ea typeface="宋体" panose="02010600030101010101" pitchFamily="2" charset="-122"/>
              </a:rPr>
              <a:t>如果</a:t>
            </a:r>
            <a:r>
              <a:rPr lang="en-US" altLang="zh-CN" sz="2800" dirty="0">
                <a:latin typeface="Century Schoolbook" panose="020406040505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dirty="0">
                <a:latin typeface="Century Schoolbook" panose="020406040505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800" dirty="0">
                <a:latin typeface="Century Schoolbook" panose="020406040505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dirty="0">
                <a:latin typeface="Century Schoolbook" panose="02040604050505020304" pitchFamily="18" charset="0"/>
                <a:ea typeface="宋体" panose="02010600030101010101" pitchFamily="2" charset="-122"/>
              </a:rPr>
              <a:t>均为奇数</a:t>
            </a:r>
            <a:r>
              <a:rPr lang="en-US" altLang="zh-CN" sz="2800" dirty="0">
                <a:latin typeface="Century Schoolbook" panose="02040604050505020304" pitchFamily="18" charset="0"/>
                <a:ea typeface="宋体" panose="02010600030101010101" pitchFamily="2" charset="-122"/>
              </a:rPr>
              <a:t>, gcd(a,b)=gcd(a-b,b)</a:t>
            </a:r>
            <a:endParaRPr lang="en-US" altLang="zh-CN" sz="2800" dirty="0">
              <a:latin typeface="Century Schoolbook" panose="020406040505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har char="•"/>
            </a:pPr>
            <a:r>
              <a:rPr lang="zh-CN" altLang="en-US" sz="3200" dirty="0">
                <a:latin typeface="Century Schoolbook" panose="02040604050505020304" pitchFamily="18" charset="0"/>
                <a:ea typeface="宋体" panose="02010600030101010101" pitchFamily="2" charset="-122"/>
              </a:rPr>
              <a:t>不需要除法</a:t>
            </a:r>
            <a:r>
              <a:rPr lang="en-US" altLang="zh-CN" sz="3200" dirty="0">
                <a:latin typeface="Century Schoolbook" panose="020406040505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200" dirty="0">
                <a:latin typeface="Century Schoolbook" panose="02040604050505020304" pitchFamily="18" charset="0"/>
                <a:ea typeface="宋体" panose="02010600030101010101" pitchFamily="2" charset="-122"/>
              </a:rPr>
              <a:t>只需减法和右移</a:t>
            </a:r>
            <a:r>
              <a:rPr lang="en-US" altLang="zh-CN" sz="3200" dirty="0">
                <a:latin typeface="Century Schoolbook" panose="020406040505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200" dirty="0">
                <a:latin typeface="Century Schoolbook" panose="02040604050505020304" pitchFamily="18" charset="0"/>
                <a:ea typeface="宋体" panose="02010600030101010101" pitchFamily="2" charset="-122"/>
              </a:rPr>
              <a:t>适合大整数</a:t>
            </a:r>
            <a:endParaRPr lang="zh-CN" altLang="en-US" sz="3200" dirty="0">
              <a:latin typeface="Century Schoolbook" panose="020406040505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circl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90513" y="0"/>
            <a:ext cx="8008938" cy="676275"/>
          </a:xfr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36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锐字云字库行楷体1.0" panose="02010604000000000000" charset="-122"/>
                <a:cs typeface="+mj-cs"/>
              </a:rPr>
              <a:t>公式</a:t>
            </a:r>
            <a:r>
              <a:rPr kumimoji="0" lang="en-US" altLang="zh-CN" sz="3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B88723"/>
                </a:solidFill>
                <a:effectLst/>
                <a:uLnTx/>
                <a:uFillTx/>
                <a:latin typeface="Tahoma" panose="020B0604030504040204" pitchFamily="34" charset="0"/>
                <a:ea typeface="+mj-ea"/>
                <a:cs typeface="+mj-cs"/>
              </a:rPr>
              <a:t>gcd</a:t>
            </a: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锐字云字库行楷体1.0" panose="02010604000000000000" charset="-122"/>
              <a:cs typeface="+mj-cs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47650" y="1095375"/>
            <a:ext cx="3835400" cy="3306763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None/>
              <a:defRPr/>
            </a:pP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B8872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int gcd(int a,int b)</a:t>
            </a:r>
            <a:endParaRPr kumimoji="0" lang="zh-CN" altLang="en-US" sz="2200" b="1" i="0" u="none" strike="noStrike" kern="0" cap="none" spc="0" normalizeH="0" baseline="0" noProof="0" dirty="0" smtClean="0">
              <a:ln>
                <a:noFill/>
              </a:ln>
              <a:solidFill>
                <a:srgbClr val="B88723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None/>
              <a:defRPr/>
            </a:pP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B8872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{</a:t>
            </a:r>
            <a:endParaRPr kumimoji="0" lang="zh-CN" altLang="en-US" sz="2200" b="1" i="0" u="none" strike="noStrike" kern="0" cap="none" spc="0" normalizeH="0" baseline="0" noProof="0" dirty="0" smtClean="0">
              <a:ln>
                <a:noFill/>
              </a:ln>
              <a:solidFill>
                <a:srgbClr val="B88723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None/>
              <a:defRPr/>
            </a:pP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B8872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    if(b==0)</a:t>
            </a:r>
            <a:endParaRPr kumimoji="0" lang="zh-CN" altLang="en-US" sz="2200" b="1" i="0" u="none" strike="noStrike" kern="0" cap="none" spc="0" normalizeH="0" baseline="0" noProof="0" dirty="0" smtClean="0">
              <a:ln>
                <a:noFill/>
              </a:ln>
              <a:solidFill>
                <a:srgbClr val="B88723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None/>
              <a:defRPr/>
            </a:pP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B8872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       return a;</a:t>
            </a:r>
            <a:endParaRPr kumimoji="0" lang="zh-CN" altLang="en-US" sz="2200" b="1" i="0" u="none" strike="noStrike" kern="0" cap="none" spc="0" normalizeH="0" baseline="0" noProof="0" dirty="0" smtClean="0">
              <a:ln>
                <a:noFill/>
              </a:ln>
              <a:solidFill>
                <a:srgbClr val="B88723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None/>
              <a:defRPr/>
            </a:pP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B8872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    else </a:t>
            </a:r>
            <a:endParaRPr kumimoji="0" lang="zh-CN" altLang="en-US" sz="2200" b="1" i="0" u="none" strike="noStrike" kern="0" cap="none" spc="0" normalizeH="0" baseline="0" noProof="0" dirty="0" smtClean="0">
              <a:ln>
                <a:noFill/>
              </a:ln>
              <a:solidFill>
                <a:srgbClr val="B88723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None/>
              <a:defRPr/>
            </a:pP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B8872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      return gcd(b,a%b);</a:t>
            </a:r>
            <a:endParaRPr kumimoji="0" lang="zh-CN" altLang="en-US" sz="2200" b="1" i="0" u="none" strike="noStrike" kern="0" cap="none" spc="0" normalizeH="0" baseline="0" noProof="0" dirty="0" smtClean="0">
              <a:ln>
                <a:noFill/>
              </a:ln>
              <a:solidFill>
                <a:srgbClr val="B88723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None/>
              <a:defRPr/>
            </a:pP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B8872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}</a:t>
            </a:r>
            <a:endParaRPr kumimoji="0" lang="zh-CN" altLang="en-US" sz="2200" b="1" i="0" u="none" strike="noStrike" kern="0" cap="none" spc="0" normalizeH="0" baseline="0" noProof="0" dirty="0" smtClean="0">
              <a:ln>
                <a:noFill/>
              </a:ln>
              <a:solidFill>
                <a:srgbClr val="B88723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2531" name="TextBox 5"/>
          <p:cNvSpPr txBox="1"/>
          <p:nvPr/>
        </p:nvSpPr>
        <p:spPr>
          <a:xfrm>
            <a:off x="247650" y="682625"/>
            <a:ext cx="847725" cy="3698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程序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4879975" y="682625"/>
            <a:ext cx="3959225" cy="3187700"/>
            <a:chOff x="4879975" y="683291"/>
            <a:chExt cx="3959002" cy="3186960"/>
          </a:xfrm>
        </p:grpSpPr>
        <p:sp>
          <p:nvSpPr>
            <p:cNvPr id="22533" name="Rectangle 3"/>
            <p:cNvSpPr txBox="1"/>
            <p:nvPr/>
          </p:nvSpPr>
          <p:spPr>
            <a:xfrm>
              <a:off x="4930772" y="1053093"/>
              <a:ext cx="3908205" cy="281715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defTabSz="685800">
                <a:lnSpc>
                  <a:spcPct val="90000"/>
                </a:lnSpc>
                <a:spcBef>
                  <a:spcPts val="1350"/>
                </a:spcBef>
                <a:buClr>
                  <a:schemeClr val="accent1"/>
                </a:buClr>
                <a:buSzPct val="60000"/>
              </a:pPr>
              <a:r>
                <a:rPr lang="en-US" altLang="zh-CN" sz="2200" b="1" dirty="0">
                  <a:solidFill>
                    <a:srgbClr val="B88723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int gcd( int a,  int b ){</a:t>
              </a:r>
              <a:br>
                <a:rPr lang="en-US" altLang="zh-CN" sz="2200" b="1" dirty="0">
                  <a:solidFill>
                    <a:srgbClr val="B88723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</a:br>
              <a:r>
                <a:rPr lang="en-US" altLang="zh-CN" sz="2200" b="1" dirty="0">
                  <a:solidFill>
                    <a:srgbClr val="B88723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        int r;</a:t>
              </a:r>
              <a:br>
                <a:rPr lang="en-US" altLang="zh-CN" sz="2200" b="1" dirty="0">
                  <a:solidFill>
                    <a:srgbClr val="B88723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</a:br>
              <a:r>
                <a:rPr lang="en-US" altLang="zh-CN" sz="2200" b="1" dirty="0">
                  <a:solidFill>
                    <a:srgbClr val="B88723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        while( b &gt; 0 ){</a:t>
              </a:r>
              <a:br>
                <a:rPr lang="en-US" altLang="zh-CN" sz="2200" b="1" dirty="0">
                  <a:solidFill>
                    <a:srgbClr val="B88723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</a:br>
              <a:r>
                <a:rPr lang="en-US" altLang="zh-CN" sz="2200" b="1" dirty="0">
                  <a:solidFill>
                    <a:srgbClr val="B88723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            r = a % b;</a:t>
              </a:r>
              <a:br>
                <a:rPr lang="en-US" altLang="zh-CN" sz="2200" b="1" dirty="0">
                  <a:solidFill>
                    <a:srgbClr val="B88723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</a:br>
              <a:r>
                <a:rPr lang="en-US" altLang="zh-CN" sz="2200" b="1" dirty="0">
                  <a:solidFill>
                    <a:srgbClr val="B88723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            a = b;</a:t>
              </a:r>
              <a:br>
                <a:rPr lang="en-US" altLang="zh-CN" sz="2200" b="1" dirty="0">
                  <a:solidFill>
                    <a:srgbClr val="B88723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</a:br>
              <a:r>
                <a:rPr lang="en-US" altLang="zh-CN" sz="2200" b="1" dirty="0">
                  <a:solidFill>
                    <a:srgbClr val="B88723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            b = r;</a:t>
              </a:r>
              <a:br>
                <a:rPr lang="en-US" altLang="zh-CN" sz="2200" b="1" dirty="0">
                  <a:solidFill>
                    <a:srgbClr val="B88723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</a:br>
              <a:r>
                <a:rPr lang="en-US" altLang="zh-CN" sz="2200" b="1" dirty="0">
                  <a:solidFill>
                    <a:srgbClr val="B88723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        }</a:t>
              </a:r>
              <a:br>
                <a:rPr lang="en-US" altLang="zh-CN" sz="2200" b="1" dirty="0">
                  <a:solidFill>
                    <a:srgbClr val="B88723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</a:br>
              <a:r>
                <a:rPr lang="en-US" altLang="zh-CN" sz="2200" b="1" dirty="0">
                  <a:solidFill>
                    <a:srgbClr val="B88723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        return a;</a:t>
              </a:r>
              <a:br>
                <a:rPr lang="en-US" altLang="zh-CN" sz="2200" b="1" dirty="0">
                  <a:solidFill>
                    <a:srgbClr val="B88723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</a:br>
              <a:r>
                <a:rPr lang="en-US" altLang="zh-CN" sz="2200" b="1" dirty="0">
                  <a:solidFill>
                    <a:srgbClr val="B88723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}</a:t>
              </a:r>
              <a:endParaRPr lang="zh-CN" altLang="zh-CN" sz="2200" b="1" dirty="0">
                <a:solidFill>
                  <a:srgbClr val="B88723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34" name="TextBox 6"/>
            <p:cNvSpPr txBox="1"/>
            <p:nvPr/>
          </p:nvSpPr>
          <p:spPr>
            <a:xfrm>
              <a:off x="4879975" y="683291"/>
              <a:ext cx="847503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程序</a:t>
              </a:r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组合 10"/>
          <p:cNvGrpSpPr/>
          <p:nvPr/>
        </p:nvGrpSpPr>
        <p:grpSpPr>
          <a:xfrm>
            <a:off x="247650" y="4560888"/>
            <a:ext cx="4683125" cy="414337"/>
            <a:chOff x="247649" y="4561412"/>
            <a:chExt cx="4682903" cy="414189"/>
          </a:xfrm>
        </p:grpSpPr>
        <p:sp>
          <p:nvSpPr>
            <p:cNvPr id="22536" name="Rectangle 3"/>
            <p:cNvSpPr txBox="1"/>
            <p:nvPr/>
          </p:nvSpPr>
          <p:spPr>
            <a:xfrm>
              <a:off x="1095334" y="4561412"/>
              <a:ext cx="3835218" cy="41418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defTabSz="685800">
                <a:lnSpc>
                  <a:spcPct val="90000"/>
                </a:lnSpc>
                <a:spcBef>
                  <a:spcPts val="1350"/>
                </a:spcBef>
                <a:buClr>
                  <a:schemeClr val="accent1"/>
                </a:buClr>
                <a:buSzPct val="60000"/>
              </a:pPr>
              <a:r>
                <a:rPr lang="en-US" altLang="zh-CN" sz="2200" b="1" dirty="0">
                  <a:solidFill>
                    <a:srgbClr val="B88723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gcd(a,b)=gcd(a-b,b)</a:t>
              </a:r>
              <a:endParaRPr lang="en-US" altLang="zh-CN" sz="2200" b="1" dirty="0">
                <a:solidFill>
                  <a:srgbClr val="B88723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37" name="TextBox 7"/>
            <p:cNvSpPr txBox="1"/>
            <p:nvPr/>
          </p:nvSpPr>
          <p:spPr>
            <a:xfrm>
              <a:off x="247649" y="4606269"/>
              <a:ext cx="847503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程序</a:t>
              </a:r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9" name="Rectangle 3"/>
          <p:cNvSpPr txBox="1"/>
          <p:nvPr/>
        </p:nvSpPr>
        <p:spPr>
          <a:xfrm>
            <a:off x="247650" y="5230813"/>
            <a:ext cx="3835400" cy="162718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gcd(a,b) = gcd(a-k*b,b),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gcd(a-k*b,b)=gcd(a%b,b)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gcd(a,b)=gcd(b,a%b),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a &gt;= b </a:t>
            </a: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那么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a%b &lt; a/2 </a:t>
            </a:r>
            <a:endParaRPr lang="zh-CN" altLang="en-US" sz="2200" b="1" dirty="0">
              <a:solidFill>
                <a:srgbClr val="B88723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1" name="MH_SubTitle_1"/>
          <p:cNvSpPr>
            <a:spLocks noChangeArrowheads="1"/>
          </p:cNvSpPr>
          <p:nvPr/>
        </p:nvSpPr>
        <p:spPr bwMode="auto">
          <a:xfrm rot="21540000">
            <a:off x="484188" y="423863"/>
            <a:ext cx="5770563" cy="509588"/>
          </a:xfrm>
          <a:custGeom>
            <a:avLst/>
            <a:gdLst>
              <a:gd name="T0" fmla="*/ 12 w 6246187"/>
              <a:gd name="T1" fmla="*/ 0 h 586402"/>
              <a:gd name="T2" fmla="*/ 12 w 6246187"/>
              <a:gd name="T3" fmla="*/ 1 h 586402"/>
              <a:gd name="T4" fmla="*/ 0 w 6246187"/>
              <a:gd name="T5" fmla="*/ 1 h 586402"/>
              <a:gd name="T6" fmla="*/ 0 w 6246187"/>
              <a:gd name="T7" fmla="*/ 0 h 586402"/>
              <a:gd name="T8" fmla="*/ 0 60000 65536"/>
              <a:gd name="T9" fmla="*/ 0 60000 65536"/>
              <a:gd name="T10" fmla="*/ 0 60000 65536"/>
              <a:gd name="T11" fmla="*/ 0 60000 65536"/>
              <a:gd name="T12" fmla="*/ 0 w 6246187"/>
              <a:gd name="T13" fmla="*/ 0 h 586402"/>
              <a:gd name="T14" fmla="*/ 6246187 w 6246187"/>
              <a:gd name="T15" fmla="*/ 586402 h 5864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6187" h="586402">
                <a:moveTo>
                  <a:pt x="6246187" y="0"/>
                </a:moveTo>
                <a:lnTo>
                  <a:pt x="6246187" y="586402"/>
                </a:lnTo>
                <a:lnTo>
                  <a:pt x="0" y="586402"/>
                </a:lnTo>
                <a:lnTo>
                  <a:pt x="190411" y="8885"/>
                </a:lnTo>
                <a:lnTo>
                  <a:pt x="6246187" y="0"/>
                </a:lnTo>
                <a:close/>
              </a:path>
            </a:pathLst>
          </a:custGeom>
          <a:solidFill>
            <a:srgbClr val="E46C0A"/>
          </a:solidFill>
          <a:ln w="9525">
            <a:noFill/>
            <a:miter lim="800000"/>
          </a:ln>
        </p:spPr>
        <p:txBody>
          <a:bodyPr lIns="180000" rIns="7200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唯一分解定理</a:t>
            </a: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54" name="MH_Text_1"/>
          <p:cNvSpPr/>
          <p:nvPr/>
        </p:nvSpPr>
        <p:spPr>
          <a:xfrm>
            <a:off x="642938" y="4217988"/>
            <a:ext cx="7858125" cy="2197100"/>
          </a:xfrm>
          <a:prstGeom prst="rect">
            <a:avLst/>
          </a:prstGeom>
          <a:noFill/>
          <a:ln w="9525">
            <a:noFill/>
          </a:ln>
        </p:spPr>
        <p:txBody>
          <a:bodyPr tIns="0" bIns="0" anchor="t"/>
          <a:p>
            <a:pPr algn="just">
              <a:lnSpc>
                <a:spcPct val="150000"/>
              </a:lnSpc>
            </a:pPr>
            <a:endParaRPr lang="zh-CN" altLang="en-US" sz="16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271" name="Text Box 7"/>
          <p:cNvSpPr txBox="1"/>
          <p:nvPr/>
        </p:nvSpPr>
        <p:spPr>
          <a:xfrm>
            <a:off x="1182688" y="1457325"/>
            <a:ext cx="7500937" cy="3505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算数基本定理又名唯一分解定理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内容：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任何一个大于1的自然数 N,如果N不为质数，那么N可以唯一分解成有限个质数的乘积 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这里P1&lt;P2&lt;P3......&lt;Pn均为质数，其中指数ai是正整数。这样的分解称为 N 的标准分解式。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1272" name="Object 8"/>
          <p:cNvGraphicFramePr/>
          <p:nvPr/>
        </p:nvGraphicFramePr>
        <p:xfrm>
          <a:off x="1182688" y="3209925"/>
          <a:ext cx="6129337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2765425" imgH="808355" progId="Equation.3">
                  <p:embed/>
                </p:oleObj>
              </mc:Choice>
              <mc:Fallback>
                <p:oleObj name="" r:id="rId1" imgW="2765425" imgH="808355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82688" y="3209925"/>
                        <a:ext cx="6129337" cy="822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1" grpId="0" bldLvl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9388"/>
            <a:ext cx="7229475" cy="696913"/>
          </a:xfr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small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利用gcd(a,b)求最小公倍数lcm(a,b)</a:t>
            </a:r>
            <a:endParaRPr kumimoji="0" lang="zh-CN" altLang="en-US" sz="3000" b="0" i="0" u="none" strike="noStrike" kern="1200" cap="small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873125" y="971550"/>
            <a:ext cx="4826000" cy="627063"/>
            <a:chOff x="0" y="0"/>
            <a:chExt cx="7600" cy="986"/>
          </a:xfrm>
        </p:grpSpPr>
        <p:graphicFrame>
          <p:nvGraphicFramePr>
            <p:cNvPr id="25603" name="Object 5"/>
            <p:cNvGraphicFramePr/>
            <p:nvPr/>
          </p:nvGraphicFramePr>
          <p:xfrm>
            <a:off x="0" y="0"/>
            <a:ext cx="3097" cy="9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" imgW="1118235" imgH="330200" progId="Equation.3">
                    <p:embed/>
                  </p:oleObj>
                </mc:Choice>
                <mc:Fallback>
                  <p:oleObj name="" r:id="rId1" imgW="1118235" imgH="330200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3097" cy="9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4" name="Object 6"/>
            <p:cNvGraphicFramePr/>
            <p:nvPr/>
          </p:nvGraphicFramePr>
          <p:xfrm>
            <a:off x="4494" y="1"/>
            <a:ext cx="3107" cy="9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3" imgW="1169035" imgH="330200" progId="Equation.3">
                    <p:embed/>
                  </p:oleObj>
                </mc:Choice>
                <mc:Fallback>
                  <p:oleObj name="" r:id="rId3" imgW="1169035" imgH="330200" progId="Equation.3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494" y="1"/>
                          <a:ext cx="3107" cy="9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19" name="AutoShape 7"/>
          <p:cNvSpPr/>
          <p:nvPr/>
        </p:nvSpPr>
        <p:spPr>
          <a:xfrm>
            <a:off x="873125" y="2200275"/>
            <a:ext cx="919163" cy="209550"/>
          </a:xfrm>
          <a:prstGeom prst="rightArrow">
            <a:avLst>
              <a:gd name="adj1" fmla="val 50000"/>
              <a:gd name="adj2" fmla="val 10957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" name="Group 8"/>
          <p:cNvGrpSpPr/>
          <p:nvPr/>
        </p:nvGrpSpPr>
        <p:grpSpPr>
          <a:xfrm>
            <a:off x="2484438" y="2030413"/>
            <a:ext cx="4935537" cy="1536700"/>
            <a:chOff x="0" y="0"/>
            <a:chExt cx="7774" cy="2421"/>
          </a:xfrm>
        </p:grpSpPr>
        <p:graphicFrame>
          <p:nvGraphicFramePr>
            <p:cNvPr id="25607" name="Object 9"/>
            <p:cNvGraphicFramePr/>
            <p:nvPr/>
          </p:nvGraphicFramePr>
          <p:xfrm>
            <a:off x="0" y="0"/>
            <a:ext cx="7774" cy="9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5" imgW="2616200" imgH="330200" progId="Equation.3">
                    <p:embed/>
                  </p:oleObj>
                </mc:Choice>
                <mc:Fallback>
                  <p:oleObj name="" r:id="rId5" imgW="2616200" imgH="330200" progId="Equation.3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7774" cy="9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8" name="Object 10"/>
            <p:cNvGraphicFramePr/>
            <p:nvPr/>
          </p:nvGraphicFramePr>
          <p:xfrm>
            <a:off x="1" y="1435"/>
            <a:ext cx="7773" cy="9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7" imgW="2654300" imgH="330200" progId="Equation.3">
                    <p:embed/>
                  </p:oleObj>
                </mc:Choice>
                <mc:Fallback>
                  <p:oleObj name="" r:id="rId7" imgW="2654300" imgH="330200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" y="1435"/>
                          <a:ext cx="7773" cy="9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23" name="AutoShape 11"/>
          <p:cNvSpPr/>
          <p:nvPr/>
        </p:nvSpPr>
        <p:spPr>
          <a:xfrm>
            <a:off x="873125" y="4268788"/>
            <a:ext cx="919163" cy="209550"/>
          </a:xfrm>
          <a:prstGeom prst="rightArrow">
            <a:avLst>
              <a:gd name="adj1" fmla="val 50000"/>
              <a:gd name="adj2" fmla="val 10957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24" name="Text Box 12"/>
          <p:cNvSpPr txBox="1"/>
          <p:nvPr/>
        </p:nvSpPr>
        <p:spPr>
          <a:xfrm>
            <a:off x="2171700" y="4073525"/>
            <a:ext cx="5514975" cy="15541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gcd(a,b)*lcm(a,b)=a*b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lcm(a,b)=a/gcd(a,b)*b  先除后乘，可有效防止数据溢出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9" dur="20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 animBg="1"/>
      <p:bldP spid="13323" grpId="0" animBg="1"/>
      <p:bldP spid="13324" grpId="0" bldLvl="0"/>
      <p:bldP spid="13324" grpId="1" bldLvl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标题 1"/>
          <p:cNvSpPr>
            <a:spLocks noGrp="1"/>
          </p:cNvSpPr>
          <p:nvPr>
            <p:ph type="ctrTitle"/>
          </p:nvPr>
        </p:nvSpPr>
        <p:spPr>
          <a:ln/>
        </p:spPr>
        <p:txBody>
          <a:bodyPr vert="horz" wrap="square" lIns="91440" tIns="45720" rIns="91440" bIns="45720" anchor="ctr"/>
          <a:p>
            <a:pPr/>
            <a:r>
              <a:rPr lang="zh-CN" altLang="en-US" b="1" dirty="0">
                <a:solidFill>
                  <a:schemeClr val="tx1"/>
                </a:solidFill>
                <a:latin typeface="华文行楷" panose="02010800040101010101" pitchFamily="2" charset="-122"/>
              </a:rPr>
              <a:t>扩展欧几里德算法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626" name="副标题 2"/>
          <p:cNvSpPr>
            <a:spLocks noGrp="1"/>
          </p:cNvSpPr>
          <p:nvPr>
            <p:ph type="subTitle" idx="1"/>
          </p:nvPr>
        </p:nvSpPr>
        <p:spPr>
          <a:ln/>
        </p:spPr>
        <p:txBody>
          <a:bodyPr vert="horz" wrap="square" lIns="91440" tIns="45720" rIns="91440" bIns="45720" anchor="t"/>
          <a:p>
            <a:pPr/>
            <a:endParaRPr lang="zh-CN" altLang="en-US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MH_SubTitle_1"/>
          <p:cNvSpPr/>
          <p:nvPr/>
        </p:nvSpPr>
        <p:spPr>
          <a:xfrm>
            <a:off x="233363" y="276225"/>
            <a:ext cx="5791200" cy="481013"/>
          </a:xfrm>
          <a:custGeom>
            <a:avLst/>
            <a:gdLst>
              <a:gd name="txL" fmla="*/ 0 w 6246187"/>
              <a:gd name="txT" fmla="*/ 0 h 586402"/>
              <a:gd name="txR" fmla="*/ 6246187 w 6246187"/>
              <a:gd name="txB" fmla="*/ 586402 h 586402"/>
            </a:gdLst>
            <a:ahLst/>
            <a:cxnLst>
              <a:cxn ang="0">
                <a:pos x="12" y="0"/>
              </a:cxn>
              <a:cxn ang="0">
                <a:pos x="12" y="1"/>
              </a:cxn>
              <a:cxn ang="0">
                <a:pos x="0" y="1"/>
              </a:cxn>
              <a:cxn ang="0">
                <a:pos x="1" y="0"/>
              </a:cxn>
            </a:cxnLst>
            <a:rect l="txL" t="txT" r="txR" b="txB"/>
            <a:pathLst>
              <a:path w="6246187" h="586402">
                <a:moveTo>
                  <a:pt x="6246187" y="0"/>
                </a:moveTo>
                <a:lnTo>
                  <a:pt x="6246187" y="586402"/>
                </a:lnTo>
                <a:lnTo>
                  <a:pt x="0" y="586402"/>
                </a:lnTo>
                <a:lnTo>
                  <a:pt x="190411" y="8885"/>
                </a:lnTo>
                <a:lnTo>
                  <a:pt x="6246187" y="0"/>
                </a:lnTo>
                <a:close/>
              </a:path>
            </a:pathLst>
          </a:custGeom>
          <a:solidFill>
            <a:srgbClr val="E46C0A"/>
          </a:solidFill>
          <a:ln w="9525">
            <a:noFill/>
          </a:ln>
        </p:spPr>
        <p:txBody>
          <a:bodyPr lIns="180000" rIns="72000" anchor="ctr"/>
          <a:p>
            <a:pPr algn="ctr"/>
            <a:r>
              <a:rPr lang="zh-CN" altLang="en-US" sz="3600" b="1" dirty="0">
                <a:solidFill>
                  <a:srgbClr val="FFFFFF"/>
                </a:solidFill>
                <a:latin typeface="华文行楷" panose="02010800040101010101" pitchFamily="2" charset="-122"/>
                <a:ea typeface="宋体" panose="02010600030101010101" pitchFamily="2" charset="-122"/>
              </a:rPr>
              <a:t>扩展欧几里德算法</a:t>
            </a:r>
            <a:endParaRPr lang="zh-CN" altLang="en-US" sz="3600" b="1" dirty="0">
              <a:solidFill>
                <a:srgbClr val="FFFFFF"/>
              </a:solidFill>
              <a:latin typeface="华文行楷" panose="0201080004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650" name="Text Box 7"/>
          <p:cNvSpPr txBox="1"/>
          <p:nvPr/>
        </p:nvSpPr>
        <p:spPr>
          <a:xfrm>
            <a:off x="1098550" y="1749425"/>
            <a:ext cx="6816725" cy="3651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44" name="Text Box 8"/>
          <p:cNvSpPr txBox="1"/>
          <p:nvPr/>
        </p:nvSpPr>
        <p:spPr>
          <a:xfrm>
            <a:off x="74613" y="1147763"/>
            <a:ext cx="8524875" cy="48275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574675">
              <a:lnSpc>
                <a:spcPct val="120000"/>
              </a:lnSpc>
            </a:pPr>
            <a:r>
              <a:rPr lang="zh-CN" altLang="en-US" sz="2200" b="1" dirty="0">
                <a:latin typeface="Arial" panose="020B0604020202020204" pitchFamily="34" charset="0"/>
                <a:ea typeface="宋体" panose="02010600030101010101" pitchFamily="2" charset="-122"/>
              </a:rPr>
              <a:t>如果一个方程含有两个未知数，并且所含未知项的次数是１，那么这个整式方程就叫做二元一次方程，有无穷个解,若加条件限定有有限个解。二元一次方程的一般形式：ax+by+c=0其中a、b不为零。这就是二元一次方程的定义。x+y=1是一个典型的二元一次不定方程</a:t>
            </a:r>
            <a:endParaRPr lang="zh-CN" altLang="en-US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574675">
              <a:lnSpc>
                <a:spcPct val="120000"/>
              </a:lnSpc>
            </a:pPr>
            <a:r>
              <a:rPr lang="zh-CN" altLang="en-US" sz="2200" b="1" dirty="0">
                <a:latin typeface="Arial" panose="020B0604020202020204" pitchFamily="34" charset="0"/>
                <a:ea typeface="宋体" panose="02010600030101010101" pitchFamily="2" charset="-122"/>
              </a:rPr>
              <a:t>形如ax+by=c的不定方程称为二元一次不定方程，显然</a:t>
            </a:r>
            <a:endParaRPr lang="zh-CN" altLang="en-US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574675">
              <a:lnSpc>
                <a:spcPct val="120000"/>
              </a:lnSpc>
            </a:pPr>
            <a:r>
              <a:rPr lang="zh-CN" altLang="en-US" sz="2200" b="1" dirty="0">
                <a:latin typeface="Arial" panose="020B0604020202020204" pitchFamily="34" charset="0"/>
                <a:ea typeface="宋体" panose="02010600030101010101" pitchFamily="2" charset="-122"/>
              </a:rPr>
              <a:t>（1）a=0或者b=0时，方程的解确定</a:t>
            </a:r>
            <a:endParaRPr lang="zh-CN" altLang="en-US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574675">
              <a:lnSpc>
                <a:spcPct val="120000"/>
              </a:lnSpc>
            </a:pPr>
            <a:r>
              <a:rPr lang="zh-CN" altLang="en-US" sz="2200" b="1" dirty="0">
                <a:latin typeface="Arial" panose="020B0604020202020204" pitchFamily="34" charset="0"/>
                <a:ea typeface="宋体" panose="02010600030101010101" pitchFamily="2" charset="-122"/>
              </a:rPr>
              <a:t>（2）c不是gcd的倍数时，方程无解。</a:t>
            </a:r>
            <a:endParaRPr lang="zh-CN" altLang="en-US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574675">
              <a:lnSpc>
                <a:spcPct val="120000"/>
              </a:lnSpc>
            </a:pPr>
            <a:r>
              <a:rPr lang="zh-CN" altLang="en-US" sz="2200" b="1" dirty="0">
                <a:latin typeface="Arial" panose="020B0604020202020204" pitchFamily="34" charset="0"/>
                <a:ea typeface="宋体" panose="02010600030101010101" pitchFamily="2" charset="-122"/>
              </a:rPr>
              <a:t>所以只考虑a，b!=0且gcd(a,b)能整除c 的情况。</a:t>
            </a:r>
            <a:endParaRPr lang="zh-CN" altLang="en-US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574675">
              <a:lnSpc>
                <a:spcPct val="120000"/>
              </a:lnSpc>
            </a:pPr>
            <a:r>
              <a:rPr lang="zh-CN" altLang="en-US" sz="2200" b="1" dirty="0">
                <a:latin typeface="Arial" panose="020B0604020202020204" pitchFamily="34" charset="0"/>
                <a:ea typeface="宋体" panose="02010600030101010101" pitchFamily="2" charset="-122"/>
              </a:rPr>
              <a:t>推导过程见下页</a:t>
            </a:r>
            <a:endParaRPr lang="zh-CN" altLang="en-US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574675"/>
            <a:endParaRPr lang="zh-CN" altLang="en-US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574675"/>
            <a:endParaRPr lang="zh-CN" altLang="en-US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4" grpId="0" bldLvl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4552</Words>
  <Application>WPS 演示</Application>
  <PresentationFormat>全屏显示(4:3)</PresentationFormat>
  <Paragraphs>214</Paragraphs>
  <Slides>22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22</vt:i4>
      </vt:variant>
    </vt:vector>
  </HeadingPairs>
  <TitlesOfParts>
    <vt:vector size="44" baseType="lpstr">
      <vt:lpstr>Arial</vt:lpstr>
      <vt:lpstr>宋体</vt:lpstr>
      <vt:lpstr>Wingdings</vt:lpstr>
      <vt:lpstr>Calibri</vt:lpstr>
      <vt:lpstr>Century Schoolbook</vt:lpstr>
      <vt:lpstr>华文楷体</vt:lpstr>
      <vt:lpstr>Wingdings 2</vt:lpstr>
      <vt:lpstr>锐字云字库行楷体1.0</vt:lpstr>
      <vt:lpstr>幼圆</vt:lpstr>
      <vt:lpstr>Tahoma</vt:lpstr>
      <vt:lpstr>微软雅黑</vt:lpstr>
      <vt:lpstr>华文行楷</vt:lpstr>
      <vt:lpstr>GungsuhChe</vt:lpstr>
      <vt:lpstr>Wingdings</vt:lpstr>
      <vt:lpstr>Arial Unicode MS</vt:lpstr>
      <vt:lpstr>默认设计模板</vt:lpstr>
      <vt:lpstr>凸显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ZZS</cp:lastModifiedBy>
  <cp:revision>36</cp:revision>
  <dcterms:created xsi:type="dcterms:W3CDTF">2013-01-25T01:44:32Z</dcterms:created>
  <dcterms:modified xsi:type="dcterms:W3CDTF">2018-11-07T02:52:06Z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2052-10.8.0.6206</vt:lpwstr>
  </property>
</Properties>
</file>