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handoutMasterIdLst>
    <p:handoutMasterId r:id="rId64"/>
  </p:handoutMasterIdLst>
  <p:sldIdLst>
    <p:sldId id="256" r:id="rId3"/>
    <p:sldId id="481" r:id="rId4"/>
    <p:sldId id="482" r:id="rId5"/>
    <p:sldId id="488" r:id="rId6"/>
    <p:sldId id="489" r:id="rId7"/>
    <p:sldId id="660" r:id="rId8"/>
    <p:sldId id="490" r:id="rId9"/>
    <p:sldId id="503" r:id="rId10"/>
    <p:sldId id="502" r:id="rId11"/>
    <p:sldId id="546" r:id="rId12"/>
    <p:sldId id="504" r:id="rId13"/>
    <p:sldId id="662" r:id="rId14"/>
    <p:sldId id="525" r:id="rId15"/>
    <p:sldId id="786" r:id="rId16"/>
    <p:sldId id="505" r:id="rId17"/>
    <p:sldId id="619" r:id="rId18"/>
    <p:sldId id="547" r:id="rId19"/>
    <p:sldId id="506" r:id="rId20"/>
    <p:sldId id="507" r:id="rId21"/>
    <p:sldId id="493" r:id="rId22"/>
    <p:sldId id="467" r:id="rId23"/>
    <p:sldId id="536" r:id="rId24"/>
    <p:sldId id="537" r:id="rId25"/>
    <p:sldId id="538" r:id="rId26"/>
    <p:sldId id="508" r:id="rId27"/>
    <p:sldId id="511" r:id="rId28"/>
    <p:sldId id="711" r:id="rId29"/>
    <p:sldId id="589" r:id="rId30"/>
    <p:sldId id="548" r:id="rId31"/>
    <p:sldId id="549" r:id="rId32"/>
    <p:sldId id="550" r:id="rId33"/>
    <p:sldId id="529" r:id="rId34"/>
    <p:sldId id="831" r:id="rId35"/>
    <p:sldId id="520" r:id="rId36"/>
    <p:sldId id="521" r:id="rId37"/>
    <p:sldId id="524" r:id="rId38"/>
    <p:sldId id="763" r:id="rId39"/>
    <p:sldId id="528" r:id="rId40"/>
    <p:sldId id="540" r:id="rId41"/>
    <p:sldId id="541" r:id="rId42"/>
    <p:sldId id="761" r:id="rId43"/>
    <p:sldId id="762" r:id="rId44"/>
    <p:sldId id="874" r:id="rId45"/>
    <p:sldId id="857" r:id="rId46"/>
    <p:sldId id="539" r:id="rId47"/>
    <p:sldId id="530" r:id="rId48"/>
    <p:sldId id="531" r:id="rId49"/>
    <p:sldId id="532" r:id="rId50"/>
    <p:sldId id="543" r:id="rId51"/>
    <p:sldId id="590" r:id="rId52"/>
    <p:sldId id="533" r:id="rId54"/>
    <p:sldId id="534" r:id="rId55"/>
    <p:sldId id="551" r:id="rId56"/>
    <p:sldId id="513" r:id="rId57"/>
    <p:sldId id="514" r:id="rId58"/>
    <p:sldId id="515" r:id="rId59"/>
    <p:sldId id="469" r:id="rId60"/>
    <p:sldId id="545" r:id="rId61"/>
    <p:sldId id="468" r:id="rId62"/>
    <p:sldId id="494" r:id="rId6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EC9514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243"/>
    <p:restoredTop sz="92416"/>
  </p:normalViewPr>
  <p:slideViewPr>
    <p:cSldViewPr showGuides="1">
      <p:cViewPr varScale="1">
        <p:scale>
          <a:sx n="62" d="100"/>
          <a:sy n="62" d="100"/>
        </p:scale>
        <p:origin x="-264" y="-84"/>
      </p:cViewPr>
      <p:guideLst>
        <p:guide orient="horz" pos="2136"/>
        <p:guide pos="2929"/>
      </p:guideLst>
    </p:cSldViewPr>
  </p:slideViewPr>
  <p:outlineViewPr>
    <p:cViewPr>
      <p:scale>
        <a:sx n="33" d="100"/>
        <a:sy n="33" d="100"/>
      </p:scale>
      <p:origin x="0" y="74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handoutMaster" Target="handoutMasters/handoutMaster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3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11.wmf"/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9.vml.rels><?xml version="1.0" encoding="UTF-8" standalone="yes"?>
<Relationships xmlns="http://schemas.openxmlformats.org/package/2006/relationships"><Relationship Id="rId4" Type="http://schemas.openxmlformats.org/officeDocument/2006/relationships/image" Target="../media/image49.wmf"/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wmf"/></Relationships>
</file>

<file path=ppt/drawings/_rels/vmlDrawing27.vml.rels><?xml version="1.0" encoding="UTF-8" standalone="yes"?>
<Relationships xmlns="http://schemas.openxmlformats.org/package/2006/relationships"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9.vml.rels><?xml version="1.0" encoding="UTF-8" standalone="yes"?>
<Relationships xmlns="http://schemas.openxmlformats.org/package/2006/relationships"><Relationship Id="rId7" Type="http://schemas.openxmlformats.org/officeDocument/2006/relationships/image" Target="../media/image77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34.vml.rels><?xml version="1.0" encoding="UTF-8" standalone="yes"?>
<Relationships xmlns="http://schemas.openxmlformats.org/package/2006/relationships"><Relationship Id="rId4" Type="http://schemas.openxmlformats.org/officeDocument/2006/relationships/image" Target="../media/image92.wmf"/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68.wmf"/></Relationships>
</file>

<file path=ppt/drawings/_rels/vmlDrawing35.vml.rels><?xml version="1.0" encoding="UTF-8" standalone="yes"?>
<Relationships xmlns="http://schemas.openxmlformats.org/package/2006/relationships"><Relationship Id="rId5" Type="http://schemas.openxmlformats.org/officeDocument/2006/relationships/image" Target="../media/image96.wmf"/><Relationship Id="rId4" Type="http://schemas.openxmlformats.org/officeDocument/2006/relationships/image" Target="../media/image95.wmf"/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85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幻灯片图像占位符 1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5298" name="文本占位符 2"/>
          <p:cNvSpPr/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base"/>
            <a:fld id="{AC1B7B3F-A56B-4310-A966-BD55D80449F1}" type="datetimeFigureOut">
              <a:rPr lang="zh-CN" altLang="en-US" strike="noStrike" noProof="1" smtClean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base"/>
            <a:fld id="{73127340-2293-49D2-96F1-6E7BF0C8FD9C}" type="slidenum">
              <a:rPr lang="zh-CN" altLang="en-US" strike="noStrike" noProof="1" smtClean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1.wmf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2.w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13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7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0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3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25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3.wmf"/><Relationship Id="rId12" Type="http://schemas.openxmlformats.org/officeDocument/2006/relationships/vmlDrawing" Target="../drawings/vmlDrawing12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6.wmf"/><Relationship Id="rId1" Type="http://schemas.openxmlformats.org/officeDocument/2006/relationships/oleObject" Target="../embeddings/oleObject2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27.wmf"/><Relationship Id="rId1" Type="http://schemas.openxmlformats.org/officeDocument/2006/relationships/oleObject" Target="../embeddings/oleObject31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3.wmf"/><Relationship Id="rId7" Type="http://schemas.openxmlformats.org/officeDocument/2006/relationships/oleObject" Target="../embeddings/oleObject37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0.wmf"/><Relationship Id="rId10" Type="http://schemas.openxmlformats.org/officeDocument/2006/relationships/vmlDrawing" Target="../drawings/vmlDrawing14.vml"/><Relationship Id="rId1" Type="http://schemas.openxmlformats.org/officeDocument/2006/relationships/oleObject" Target="../embeddings/oleObject34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wmf"/><Relationship Id="rId1" Type="http://schemas.openxmlformats.org/officeDocument/2006/relationships/oleObject" Target="../embeddings/oleObject38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6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5.wmf"/><Relationship Id="rId1" Type="http://schemas.openxmlformats.org/officeDocument/2006/relationships/oleObject" Target="../embeddings/oleObject39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37.wmf"/><Relationship Id="rId1" Type="http://schemas.openxmlformats.org/officeDocument/2006/relationships/oleObject" Target="../embeddings/oleObject4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7.wmf"/><Relationship Id="rId1" Type="http://schemas.openxmlformats.org/officeDocument/2006/relationships/oleObject" Target="../embeddings/oleObject44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8.wmf"/><Relationship Id="rId8" Type="http://schemas.openxmlformats.org/officeDocument/2006/relationships/oleObject" Target="../embeddings/oleObject47.bin"/><Relationship Id="rId7" Type="http://schemas.openxmlformats.org/officeDocument/2006/relationships/image" Target="../media/image47.wmf"/><Relationship Id="rId6" Type="http://schemas.openxmlformats.org/officeDocument/2006/relationships/oleObject" Target="../embeddings/oleObject46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5.bin"/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3" Type="http://schemas.openxmlformats.org/officeDocument/2006/relationships/vmlDrawing" Target="../drawings/vmlDrawing19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49.wmf"/><Relationship Id="rId10" Type="http://schemas.openxmlformats.org/officeDocument/2006/relationships/oleObject" Target="../embeddings/oleObject48.bin"/><Relationship Id="rId1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wmf"/><Relationship Id="rId1" Type="http://schemas.openxmlformats.org/officeDocument/2006/relationships/oleObject" Target="../embeddings/oleObject49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2.wmf"/><Relationship Id="rId2" Type="http://schemas.openxmlformats.org/officeDocument/2006/relationships/oleObject" Target="../embeddings/oleObject50.bin"/><Relationship Id="rId1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4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53.wmf"/><Relationship Id="rId1" Type="http://schemas.openxmlformats.org/officeDocument/2006/relationships/oleObject" Target="../embeddings/oleObject51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5.wmf"/><Relationship Id="rId1" Type="http://schemas.openxmlformats.org/officeDocument/2006/relationships/oleObject" Target="../embeddings/oleObject53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56.wmf"/><Relationship Id="rId1" Type="http://schemas.openxmlformats.org/officeDocument/2006/relationships/oleObject" Target="../embeddings/oleObject54.bin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0.wmf"/><Relationship Id="rId3" Type="http://schemas.openxmlformats.org/officeDocument/2006/relationships/oleObject" Target="../embeddings/oleObject58.bin"/><Relationship Id="rId2" Type="http://schemas.openxmlformats.org/officeDocument/2006/relationships/image" Target="../media/image59.wmf"/><Relationship Id="rId1" Type="http://schemas.openxmlformats.org/officeDocument/2006/relationships/oleObject" Target="../embeddings/oleObject57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6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65.emf"/><Relationship Id="rId6" Type="http://schemas.openxmlformats.org/officeDocument/2006/relationships/oleObject" Target="../embeddings/oleObject60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59.bin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9.wmf"/><Relationship Id="rId7" Type="http://schemas.openxmlformats.org/officeDocument/2006/relationships/oleObject" Target="../embeddings/oleObject64.bin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66.wmf"/><Relationship Id="rId10" Type="http://schemas.openxmlformats.org/officeDocument/2006/relationships/vmlDrawing" Target="../drawings/vmlDrawing27.vml"/><Relationship Id="rId1" Type="http://schemas.openxmlformats.org/officeDocument/2006/relationships/oleObject" Target="../embeddings/oleObject6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0.wmf"/><Relationship Id="rId1" Type="http://schemas.openxmlformats.org/officeDocument/2006/relationships/oleObject" Target="../embeddings/oleObject65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0.bin"/><Relationship Id="rId8" Type="http://schemas.openxmlformats.org/officeDocument/2006/relationships/image" Target="../media/image74.wmf"/><Relationship Id="rId7" Type="http://schemas.openxmlformats.org/officeDocument/2006/relationships/oleObject" Target="../embeddings/oleObject69.bin"/><Relationship Id="rId6" Type="http://schemas.openxmlformats.org/officeDocument/2006/relationships/image" Target="../media/image73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67.bin"/><Relationship Id="rId2" Type="http://schemas.openxmlformats.org/officeDocument/2006/relationships/image" Target="../media/image71.wmf"/><Relationship Id="rId16" Type="http://schemas.openxmlformats.org/officeDocument/2006/relationships/vmlDrawing" Target="../drawings/vmlDrawing29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77.wmf"/><Relationship Id="rId13" Type="http://schemas.openxmlformats.org/officeDocument/2006/relationships/oleObject" Target="../embeddings/oleObject72.bin"/><Relationship Id="rId12" Type="http://schemas.openxmlformats.org/officeDocument/2006/relationships/image" Target="../media/image76.wmf"/><Relationship Id="rId11" Type="http://schemas.openxmlformats.org/officeDocument/2006/relationships/oleObject" Target="../embeddings/oleObject71.bin"/><Relationship Id="rId10" Type="http://schemas.openxmlformats.org/officeDocument/2006/relationships/image" Target="../media/image75.wmf"/><Relationship Id="rId1" Type="http://schemas.openxmlformats.org/officeDocument/2006/relationships/oleObject" Target="../embeddings/oleObject66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2.wmf"/><Relationship Id="rId8" Type="http://schemas.openxmlformats.org/officeDocument/2006/relationships/oleObject" Target="../embeddings/oleObject76.bin"/><Relationship Id="rId7" Type="http://schemas.openxmlformats.org/officeDocument/2006/relationships/image" Target="../media/image81.wmf"/><Relationship Id="rId6" Type="http://schemas.openxmlformats.org/officeDocument/2006/relationships/oleObject" Target="../embeddings/oleObject75.bin"/><Relationship Id="rId5" Type="http://schemas.openxmlformats.org/officeDocument/2006/relationships/image" Target="../media/image80.wmf"/><Relationship Id="rId4" Type="http://schemas.openxmlformats.org/officeDocument/2006/relationships/oleObject" Target="../embeddings/oleObject74.bin"/><Relationship Id="rId3" Type="http://schemas.openxmlformats.org/officeDocument/2006/relationships/image" Target="../media/image79.wmf"/><Relationship Id="rId2" Type="http://schemas.openxmlformats.org/officeDocument/2006/relationships/oleObject" Target="../embeddings/oleObject73.bin"/><Relationship Id="rId13" Type="http://schemas.openxmlformats.org/officeDocument/2006/relationships/vmlDrawing" Target="../drawings/vmlDrawing30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83.wmf"/><Relationship Id="rId10" Type="http://schemas.openxmlformats.org/officeDocument/2006/relationships/oleObject" Target="../embeddings/oleObject77.bin"/><Relationship Id="rId1" Type="http://schemas.openxmlformats.org/officeDocument/2006/relationships/image" Target="../media/image78.pn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5.wmf"/><Relationship Id="rId2" Type="http://schemas.openxmlformats.org/officeDocument/2006/relationships/oleObject" Target="../embeddings/oleObject78.bin"/><Relationship Id="rId1" Type="http://schemas.openxmlformats.org/officeDocument/2006/relationships/image" Target="../media/image8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7.wmf"/><Relationship Id="rId3" Type="http://schemas.openxmlformats.org/officeDocument/2006/relationships/oleObject" Target="../embeddings/oleObject80.bin"/><Relationship Id="rId2" Type="http://schemas.openxmlformats.org/officeDocument/2006/relationships/image" Target="../media/image86.wmf"/><Relationship Id="rId1" Type="http://schemas.openxmlformats.org/officeDocument/2006/relationships/oleObject" Target="../embeddings/oleObject79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9.wmf"/><Relationship Id="rId3" Type="http://schemas.openxmlformats.org/officeDocument/2006/relationships/oleObject" Target="../embeddings/oleObject82.bin"/><Relationship Id="rId2" Type="http://schemas.openxmlformats.org/officeDocument/2006/relationships/image" Target="../media/image88.wmf"/><Relationship Id="rId1" Type="http://schemas.openxmlformats.org/officeDocument/2006/relationships/oleObject" Target="../embeddings/oleObject81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2.wmf"/><Relationship Id="rId7" Type="http://schemas.openxmlformats.org/officeDocument/2006/relationships/oleObject" Target="../embeddings/oleObject86.bin"/><Relationship Id="rId6" Type="http://schemas.openxmlformats.org/officeDocument/2006/relationships/image" Target="../media/image91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90.wmf"/><Relationship Id="rId3" Type="http://schemas.openxmlformats.org/officeDocument/2006/relationships/oleObject" Target="../embeddings/oleObject84.bin"/><Relationship Id="rId2" Type="http://schemas.openxmlformats.org/officeDocument/2006/relationships/image" Target="../media/image68.wmf"/><Relationship Id="rId10" Type="http://schemas.openxmlformats.org/officeDocument/2006/relationships/vmlDrawing" Target="../drawings/vmlDrawing34.vml"/><Relationship Id="rId1" Type="http://schemas.openxmlformats.org/officeDocument/2006/relationships/oleObject" Target="../embeddings/oleObject8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1.bin"/><Relationship Id="rId8" Type="http://schemas.openxmlformats.org/officeDocument/2006/relationships/image" Target="../media/image95.wmf"/><Relationship Id="rId7" Type="http://schemas.openxmlformats.org/officeDocument/2006/relationships/oleObject" Target="../embeddings/oleObject90.bin"/><Relationship Id="rId6" Type="http://schemas.openxmlformats.org/officeDocument/2006/relationships/image" Target="../media/image94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93.wmf"/><Relationship Id="rId3" Type="http://schemas.openxmlformats.org/officeDocument/2006/relationships/oleObject" Target="../embeddings/oleObject88.bin"/><Relationship Id="rId2" Type="http://schemas.openxmlformats.org/officeDocument/2006/relationships/image" Target="../media/image85.wmf"/><Relationship Id="rId13" Type="http://schemas.openxmlformats.org/officeDocument/2006/relationships/notesSlide" Target="../notesSlides/notesSlide1.xml"/><Relationship Id="rId12" Type="http://schemas.openxmlformats.org/officeDocument/2006/relationships/vmlDrawing" Target="../drawings/vmlDrawing35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96.wmf"/><Relationship Id="rId1" Type="http://schemas.openxmlformats.org/officeDocument/2006/relationships/oleObject" Target="../embeddings/oleObject87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7.wmf"/><Relationship Id="rId1" Type="http://schemas.openxmlformats.org/officeDocument/2006/relationships/oleObject" Target="../embeddings/oleObject92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7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99.wmf"/><Relationship Id="rId3" Type="http://schemas.openxmlformats.org/officeDocument/2006/relationships/oleObject" Target="../embeddings/oleObject94.bin"/><Relationship Id="rId2" Type="http://schemas.openxmlformats.org/officeDocument/2006/relationships/image" Target="../media/image98.wmf"/><Relationship Id="rId1" Type="http://schemas.openxmlformats.org/officeDocument/2006/relationships/oleObject" Target="../embeddings/oleObject93.bin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2.wmf"/><Relationship Id="rId3" Type="http://schemas.openxmlformats.org/officeDocument/2006/relationships/oleObject" Target="../embeddings/oleObject97.bin"/><Relationship Id="rId2" Type="http://schemas.openxmlformats.org/officeDocument/2006/relationships/image" Target="../media/image101.wmf"/><Relationship Id="rId1" Type="http://schemas.openxmlformats.org/officeDocument/2006/relationships/oleObject" Target="../embeddings/oleObject96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/>
          <p:nvPr>
            <p:ph type="ctrTitle"/>
          </p:nvPr>
        </p:nvSpPr>
        <p:spPr>
          <a:xfrm>
            <a:off x="685800" y="1600200"/>
            <a:ext cx="7772400" cy="1143000"/>
          </a:xfrm>
          <a:noFill/>
          <a:ln>
            <a:noFill/>
          </a:ln>
        </p:spPr>
        <p:txBody>
          <a:bodyPr anchor="t" anchorCtr="0"/>
          <a:p>
            <a:pPr eaLnBrk="1" hangingPunct="1">
              <a:buClrTx/>
              <a:buSzTx/>
              <a:buFontTx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莫比乌斯变换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5122" name="副标题 1"/>
          <p:cNvSpPr/>
          <p:nvPr>
            <p:ph type="subTitle" idx="1"/>
          </p:nvPr>
        </p:nvSpPr>
        <p:spPr>
          <a:noFill/>
          <a:ln>
            <a:noFill/>
          </a:ln>
        </p:spPr>
        <p:txBody>
          <a:bodyPr anchor="t" anchorCtr="0"/>
          <a:p>
            <a:pPr>
              <a:buClrTx/>
              <a:buSzTx/>
              <a:buFontTx/>
            </a:pPr>
            <a:endParaRPr kumimoji="1" lang="zh-CN" altLang="en-US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 anchorCtr="0"/>
          <a:p>
            <a:r>
              <a:rPr lang="zh-CN" altLang="en-US" sz="4000" b="1" dirty="0"/>
              <a:t>积性函数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5054600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积性函数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f(n) 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：对数论函数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f(n)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，如果满足对任意正整数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m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n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，只要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gcd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(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m,n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)=1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，就有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f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  <a:sym typeface="Symbol" panose="05050102010706020507"/>
              </a:rPr>
              <a:t>(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  <a:sym typeface="Symbol" panose="05050102010706020507"/>
              </a:rPr>
              <a:t>mn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  <a:sym typeface="Symbol" panose="05050102010706020507"/>
              </a:rPr>
              <a:t>)=f(m)f(n)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  <a:sym typeface="Symbol" panose="05050102010706020507"/>
              </a:rPr>
              <a:t>，那么称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f(n)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为积性函数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n-cs"/>
              <a:sym typeface="Symbol" panose="0505010201070602050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完全积性函数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g(n) 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：对数论函数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g(n)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，如果满足对任意正整数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m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n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，均有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g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  <a:sym typeface="Symbol" panose="05050102010706020507"/>
              </a:rPr>
              <a:t>(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  <a:sym typeface="Symbol" panose="05050102010706020507"/>
              </a:rPr>
              <a:t>mn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  <a:sym typeface="Symbol" panose="05050102010706020507"/>
              </a:rPr>
              <a:t>)=g(m)g(n)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  <a:sym typeface="Symbol" panose="05050102010706020507"/>
              </a:rPr>
              <a:t>，那么称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g(n)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完全积性函数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n-cs"/>
              <a:sym typeface="Symbol" panose="0505010201070602050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对象 6"/>
          <p:cNvGraphicFramePr/>
          <p:nvPr/>
        </p:nvGraphicFramePr>
        <p:xfrm>
          <a:off x="395288" y="3284538"/>
          <a:ext cx="8245475" cy="317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8239125" imgH="3171825" progId="Paint.Picture">
                  <p:embed/>
                </p:oleObj>
              </mc:Choice>
              <mc:Fallback>
                <p:oleObj name="" r:id="rId1" imgW="8239125" imgH="3171825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288" y="3284538"/>
                        <a:ext cx="8245475" cy="3173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7712"/>
          </a:xfrm>
          <a:noFill/>
          <a:ln>
            <a:noFill/>
          </a:ln>
        </p:spPr>
        <p:txBody>
          <a:bodyPr anchor="t" anchorCtr="0"/>
          <a:p>
            <a:r>
              <a:rPr lang="zh-CN" altLang="en-US" sz="4000" b="1" dirty="0"/>
              <a:t>莫比乌斯函数的性质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22350"/>
            <a:ext cx="8501063" cy="2451100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莫比乌斯函数是积性函数，即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若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gcd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m,n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)=1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，则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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(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mn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)=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 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(m)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 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(n)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；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若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gcd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m,n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)&gt;1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，则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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(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mn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)=0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；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对于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f(n)=1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的特例，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5364" name="Object 6"/>
          <p:cNvGraphicFramePr>
            <a:graphicFrameLocks noChangeAspect="1"/>
          </p:cNvGraphicFramePr>
          <p:nvPr/>
        </p:nvGraphicFramePr>
        <p:xfrm>
          <a:off x="4083050" y="2427288"/>
          <a:ext cx="439737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2006600" imgH="457200" progId="Equation.3">
                  <p:embed/>
                </p:oleObj>
              </mc:Choice>
              <mc:Fallback>
                <p:oleObj name="" r:id="rId3" imgW="2006600" imgH="4572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3050" y="2427288"/>
                        <a:ext cx="4397375" cy="928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5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075" y="481013"/>
            <a:ext cx="8742363" cy="38528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725488"/>
          </a:xfrm>
          <a:noFill/>
          <a:ln>
            <a:noFill/>
          </a:ln>
        </p:spPr>
        <p:txBody>
          <a:bodyPr anchor="t" anchorCtr="0"/>
          <a:p>
            <a:r>
              <a:rPr lang="zh-CN" altLang="en-US" sz="4000" b="1" dirty="0">
                <a:solidFill>
                  <a:srgbClr val="FF0000"/>
                </a:solidFill>
              </a:rPr>
              <a:t>计算莫比乌斯函数的程序实现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357188" y="714375"/>
            <a:ext cx="8462962" cy="5340350"/>
          </a:xfrm>
          <a:noFill/>
          <a:ln>
            <a:noFill/>
          </a:ln>
        </p:spPr>
        <p:txBody>
          <a:bodyPr anchor="t" anchorCtr="0"/>
          <a:p>
            <a:pPr>
              <a:buNone/>
            </a:pPr>
            <a:r>
              <a:rPr lang="en-US" altLang="zh-CN" sz="2000" b="1" dirty="0"/>
              <a:t>void Mobius() {          //</a:t>
            </a:r>
            <a:r>
              <a:rPr lang="zh-CN" altLang="en-US" sz="2000" b="1" dirty="0"/>
              <a:t>计算</a:t>
            </a:r>
            <a:r>
              <a:rPr lang="en-US" altLang="zh-CN" sz="2000" b="1" dirty="0"/>
              <a:t>d</a:t>
            </a:r>
            <a:r>
              <a:rPr lang="zh-CN" altLang="en-US" sz="2000" b="1" dirty="0"/>
              <a:t>的不同素因子个数，计算</a:t>
            </a:r>
            <a:r>
              <a:rPr lang="zh-CN" altLang="en-US" sz="2000" b="1" dirty="0">
                <a:sym typeface="Symbol" panose="05050102010706020507" pitchFamily="18" charset="2"/>
              </a:rPr>
              <a:t></a:t>
            </a:r>
            <a:r>
              <a:rPr lang="en-US" altLang="zh-CN" sz="2000" b="1" dirty="0">
                <a:sym typeface="Symbol" panose="05050102010706020507" pitchFamily="18" charset="2"/>
              </a:rPr>
              <a:t>(d)</a:t>
            </a:r>
            <a:r>
              <a:rPr lang="zh-CN" altLang="en-US" sz="2000" b="1" dirty="0">
                <a:sym typeface="Symbol" panose="05050102010706020507" pitchFamily="18" charset="2"/>
              </a:rPr>
              <a:t>的值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    memset(vis,0,sizeof(vis));            //vis[i]</a:t>
            </a:r>
            <a:r>
              <a:rPr lang="zh-CN" altLang="en-US" sz="2000" b="1" dirty="0"/>
              <a:t>记录记录</a:t>
            </a:r>
            <a:r>
              <a:rPr lang="en-US" altLang="zh-CN" sz="2000" b="1" dirty="0"/>
              <a:t>i</a:t>
            </a:r>
            <a:r>
              <a:rPr lang="zh-CN" altLang="en-US" sz="2000" b="1" dirty="0"/>
              <a:t>是否标记过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    mu[1] = 1; cnt = 0; 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    for(int i=2; i&lt;N; i++) { 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        if(!vis[i]) {                      //</a:t>
            </a:r>
            <a:r>
              <a:rPr lang="zh-CN" altLang="en-US" sz="2000" b="1" dirty="0"/>
              <a:t>如果</a:t>
            </a:r>
            <a:r>
              <a:rPr lang="en-US" altLang="zh-CN" sz="2000" b="1" dirty="0"/>
              <a:t>vis[i]</a:t>
            </a:r>
            <a:r>
              <a:rPr lang="zh-CN" altLang="en-US" sz="2000" b="1" dirty="0"/>
              <a:t>是第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个未标记的，那么</a:t>
            </a:r>
            <a:r>
              <a:rPr lang="en-US" altLang="zh-CN" sz="2000" b="1" dirty="0"/>
              <a:t>i</a:t>
            </a:r>
            <a:r>
              <a:rPr lang="zh-CN" altLang="en-US" sz="2000" b="1" dirty="0"/>
              <a:t>是素数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            prime[cnt++] = i;   mu[i] = -1; 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        } 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        for(int j=0; j&lt;cnt&amp;&amp;i*prime[j]&lt;N; j++) { //</a:t>
            </a:r>
            <a:r>
              <a:rPr lang="zh-CN" altLang="en-US" sz="2000" b="1" dirty="0"/>
              <a:t>用筛法求素数</a:t>
            </a:r>
            <a:endParaRPr lang="en-US" altLang="zh-CN" sz="2000" b="1" dirty="0"/>
          </a:p>
          <a:p>
            <a:pPr algn="just">
              <a:buNone/>
            </a:pPr>
            <a:r>
              <a:rPr lang="en-US" altLang="zh-CN" sz="2000" b="1" dirty="0"/>
              <a:t>            vis[i*prime[j]] = 1;    //</a:t>
            </a:r>
            <a:r>
              <a:rPr lang="zh-CN" altLang="en-US" sz="2000" b="1" dirty="0"/>
              <a:t>将</a:t>
            </a:r>
            <a:r>
              <a:rPr lang="en-US" altLang="zh-CN" sz="2000" b="1" dirty="0"/>
              <a:t>prime[j]</a:t>
            </a:r>
            <a:r>
              <a:rPr lang="zh-CN" altLang="en-US" sz="2000" b="1" dirty="0"/>
              <a:t>的倍数都标记，即筛掉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            if(i%prime[j]) mu[i*prime[j]] = -mu[i]; //</a:t>
            </a:r>
            <a:r>
              <a:rPr lang="zh-CN" altLang="en-US" sz="2000" b="1" dirty="0"/>
              <a:t>若</a:t>
            </a:r>
            <a:r>
              <a:rPr lang="en-US" altLang="zh-CN" sz="2000" b="1" dirty="0"/>
              <a:t>i</a:t>
            </a:r>
            <a:r>
              <a:rPr lang="zh-CN" altLang="en-US" sz="2000" b="1" dirty="0"/>
              <a:t>未被筛掉，则用积性求</a:t>
            </a:r>
            <a:r>
              <a:rPr lang="zh-CN" altLang="en-US" sz="2000" b="1" dirty="0">
                <a:sym typeface="Symbol" panose="05050102010706020507" pitchFamily="18" charset="2"/>
              </a:rPr>
              <a:t>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            else { 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                mu[i*prime[j]]= 0; break;   //</a:t>
            </a:r>
            <a:r>
              <a:rPr lang="zh-CN" altLang="en-US" sz="2000" b="1" dirty="0"/>
              <a:t>被筛掉的数都有素数的平方，</a:t>
            </a:r>
            <a:r>
              <a:rPr lang="zh-CN" altLang="en-US" sz="2000" b="1" dirty="0">
                <a:sym typeface="Symbol" panose="05050102010706020507" pitchFamily="18" charset="2"/>
              </a:rPr>
              <a:t> </a:t>
            </a:r>
            <a:r>
              <a:rPr lang="en-US" altLang="zh-CN" sz="2000" b="1" dirty="0">
                <a:sym typeface="Symbol" panose="05050102010706020507" pitchFamily="18" charset="2"/>
              </a:rPr>
              <a:t>=0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            } 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       } 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    } 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} </a:t>
            </a:r>
            <a:endParaRPr lang="en-US" altLang="zh-CN" sz="2000" b="1" dirty="0"/>
          </a:p>
          <a:p>
            <a:pPr>
              <a:buNone/>
            </a:pPr>
            <a:endParaRPr lang="zh-CN" altLang="en-US" sz="20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xfrm>
            <a:off x="401638" y="212725"/>
            <a:ext cx="3754437" cy="673100"/>
          </a:xfrm>
          <a:prstGeom prst="rect">
            <a:avLst/>
          </a:prstGeom>
          <a:noFill/>
          <a:ln>
            <a:noFill/>
          </a:ln>
        </p:spPr>
        <p:txBody>
          <a:bodyPr anchor="t" anchorCtr="0"/>
          <a:p>
            <a:pPr algn="l"/>
            <a:r>
              <a:rPr lang="zh-CN" altLang="en-US"/>
              <a:t>欧拉线性筛法</a:t>
            </a:r>
            <a:endParaRPr lang="zh-CN" altLang="en-US"/>
          </a:p>
        </p:txBody>
      </p:sp>
      <p:graphicFrame>
        <p:nvGraphicFramePr>
          <p:cNvPr id="18434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11988" y="212725"/>
          <a:ext cx="19113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805940" imgH="651510" progId="Package">
                  <p:embed/>
                </p:oleObj>
              </mc:Choice>
              <mc:Fallback>
                <p:oleObj name="" r:id="rId1" imgW="1805940" imgH="651510" progId="Packag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11988" y="212725"/>
                        <a:ext cx="1911350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788" y="3100388"/>
            <a:ext cx="4246562" cy="3227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3"/>
          <p:cNvSpPr txBox="1"/>
          <p:nvPr/>
        </p:nvSpPr>
        <p:spPr>
          <a:xfrm>
            <a:off x="307975" y="1233488"/>
            <a:ext cx="3425825" cy="31178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508000">
              <a:spcBef>
                <a:spcPts val="1000"/>
              </a:spcBef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1.依次考虑2~N之间的每一个数i。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508000">
              <a:spcBef>
                <a:spcPts val="1000"/>
              </a:spcBef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2.若v[i]=i，说明i是质数，把它保存下来。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508000">
              <a:spcBef>
                <a:spcPts val="1000"/>
              </a:spcBef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3.扫描不大于v[i]的每个质数p，令v[i*p]。也就是在i的基础上累积一个质因子p。因为p&lt;=v[i]，所以p就是合数i*p的最小质因子。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8437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863" y="1233488"/>
            <a:ext cx="5208587" cy="1171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  <a:noFill/>
          <a:ln>
            <a:noFill/>
          </a:ln>
        </p:spPr>
        <p:txBody>
          <a:bodyPr anchor="t" anchorCtr="0"/>
          <a:p>
            <a:r>
              <a:rPr lang="en-US" altLang="zh-CN" sz="4000" b="1" dirty="0"/>
              <a:t>4</a:t>
            </a:r>
            <a:r>
              <a:rPr lang="zh-CN" altLang="en-US" sz="4000" b="1" dirty="0"/>
              <a:t>、莫比乌斯函数性质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定理</a:t>
            </a:r>
            <a:r>
              <a:rPr lang="en-US" altLang="zh-CN" sz="4000" b="1" dirty="0"/>
              <a:t>1</a:t>
            </a:r>
            <a:endParaRPr lang="zh-CN" altLang="en-US" sz="4000" b="1" dirty="0"/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xfrm>
            <a:off x="500063" y="1143000"/>
            <a:ext cx="8229600" cy="4768850"/>
          </a:xfrm>
          <a:noFill/>
          <a:ln>
            <a:noFill/>
          </a:ln>
        </p:spPr>
        <p:txBody>
          <a:bodyPr anchor="t" anchorCtr="0"/>
          <a:p>
            <a:r>
              <a:rPr lang="zh-CN" altLang="en-US" sz="2400" b="1" dirty="0">
                <a:solidFill>
                  <a:srgbClr val="FF0000"/>
                </a:solidFill>
              </a:rPr>
              <a:t>定理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：</a:t>
            </a:r>
            <a:r>
              <a:rPr lang="zh-CN" altLang="en-US" sz="2400" b="1" dirty="0"/>
              <a:t>设</a:t>
            </a:r>
            <a:r>
              <a:rPr lang="en-US" altLang="zh-CN" sz="2400" b="1" dirty="0"/>
              <a:t>f(n)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 F(n)</a:t>
            </a:r>
            <a:r>
              <a:rPr lang="zh-CN" altLang="en-US" sz="2400" b="1" dirty="0"/>
              <a:t>均为定义在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上的数论函数，</a:t>
            </a:r>
            <a:r>
              <a:rPr lang="en-US" altLang="zh-CN" sz="2400" b="1" dirty="0"/>
              <a:t> f(n)</a:t>
            </a:r>
            <a:r>
              <a:rPr lang="zh-CN" altLang="en-US" sz="2400" b="1" dirty="0"/>
              <a:t>不恒为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，若</a:t>
            </a:r>
            <a:r>
              <a:rPr lang="en-US" altLang="zh-CN" sz="2400" b="1" dirty="0"/>
              <a:t>f(n)</a:t>
            </a:r>
            <a:r>
              <a:rPr lang="zh-CN" altLang="en-US" sz="2400" b="1" dirty="0"/>
              <a:t>为积性函数，则</a:t>
            </a:r>
            <a:r>
              <a:rPr lang="en-US" altLang="zh-CN" sz="2400" b="1" dirty="0"/>
              <a:t>F(n)</a:t>
            </a:r>
            <a:r>
              <a:rPr lang="zh-CN" altLang="en-US" sz="2400" b="1" dirty="0"/>
              <a:t>也为积性函数。</a:t>
            </a:r>
            <a:endParaRPr lang="en-US" altLang="zh-CN" sz="2400" b="1" dirty="0"/>
          </a:p>
          <a:p>
            <a:r>
              <a:rPr lang="zh-CN" altLang="en-US" sz="2400" b="1" dirty="0"/>
              <a:t>证：设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有标准分解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已知  </a:t>
            </a:r>
            <a:r>
              <a:rPr lang="en-US" altLang="zh-CN" sz="2400" b="1" dirty="0"/>
              <a:t>F(1)=f(1)=1</a:t>
            </a:r>
            <a:r>
              <a:rPr lang="zh-CN" altLang="en-US" sz="2400" b="1" dirty="0"/>
              <a:t>。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的任一正因子</a:t>
            </a:r>
            <a:r>
              <a:rPr lang="en-US" altLang="zh-CN" sz="2400" b="1" dirty="0"/>
              <a:t>d</a:t>
            </a:r>
            <a:r>
              <a:rPr lang="zh-CN" altLang="en-US" sz="2400" b="1" dirty="0"/>
              <a:t>，可写为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因此</a:t>
            </a:r>
            <a:endParaRPr lang="en-US" altLang="zh-CN" sz="2400" b="1" dirty="0"/>
          </a:p>
          <a:p>
            <a:endParaRPr lang="zh-CN" altLang="en-US" sz="2400" b="1" dirty="0"/>
          </a:p>
        </p:txBody>
      </p:sp>
      <p:graphicFrame>
        <p:nvGraphicFramePr>
          <p:cNvPr id="19459" name="Object 5"/>
          <p:cNvGraphicFramePr>
            <a:graphicFrameLocks noChangeAspect="1"/>
          </p:cNvGraphicFramePr>
          <p:nvPr/>
        </p:nvGraphicFramePr>
        <p:xfrm>
          <a:off x="3714750" y="2357438"/>
          <a:ext cx="20288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016000" imgH="241300" progId="Equation.3">
                  <p:embed/>
                </p:oleObj>
              </mc:Choice>
              <mc:Fallback>
                <p:oleObj name="" r:id="rId1" imgW="1016000" imgH="2413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14750" y="2357438"/>
                        <a:ext cx="2028825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3"/>
          <p:cNvGraphicFramePr>
            <a:graphicFrameLocks noChangeAspect="1"/>
          </p:cNvGraphicFramePr>
          <p:nvPr/>
        </p:nvGraphicFramePr>
        <p:xfrm>
          <a:off x="1571625" y="4071938"/>
          <a:ext cx="4462463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2233930" imgH="355600" progId="Equation.3">
                  <p:embed/>
                </p:oleObj>
              </mc:Choice>
              <mc:Fallback>
                <p:oleObj name="" r:id="rId3" imgW="2233930" imgH="3556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1625" y="4071938"/>
                        <a:ext cx="4462463" cy="709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4"/>
          <p:cNvGraphicFramePr>
            <a:graphicFrameLocks noChangeAspect="1"/>
          </p:cNvGraphicFramePr>
          <p:nvPr/>
        </p:nvGraphicFramePr>
        <p:xfrm>
          <a:off x="3824288" y="3357563"/>
          <a:ext cx="19526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977900" imgH="241300" progId="Equation.3">
                  <p:embed/>
                </p:oleObj>
              </mc:Choice>
              <mc:Fallback>
                <p:oleObj name="" r:id="rId5" imgW="977900" imgH="2413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24288" y="3357563"/>
                        <a:ext cx="1952625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5"/>
          <p:cNvGraphicFramePr>
            <a:graphicFrameLocks noChangeAspect="1"/>
          </p:cNvGraphicFramePr>
          <p:nvPr/>
        </p:nvGraphicFramePr>
        <p:xfrm>
          <a:off x="1357313" y="4714875"/>
          <a:ext cx="74533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7" imgW="3733800" imgH="469900" progId="Equation.3">
                  <p:embed/>
                </p:oleObj>
              </mc:Choice>
              <mc:Fallback>
                <p:oleObj name="" r:id="rId7" imgW="3733800" imgH="4699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57313" y="4714875"/>
                        <a:ext cx="7453312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6"/>
          <p:cNvGraphicFramePr>
            <a:graphicFrameLocks noChangeAspect="1"/>
          </p:cNvGraphicFramePr>
          <p:nvPr/>
        </p:nvGraphicFramePr>
        <p:xfrm>
          <a:off x="1285875" y="5643563"/>
          <a:ext cx="30686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9" imgW="1536700" imgH="241300" progId="Equation.3">
                  <p:embed/>
                </p:oleObj>
              </mc:Choice>
              <mc:Fallback>
                <p:oleObj name="" r:id="rId9" imgW="1536700" imgH="2413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85875" y="5643563"/>
                        <a:ext cx="3068638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矩形 10"/>
          <p:cNvSpPr/>
          <p:nvPr/>
        </p:nvSpPr>
        <p:spPr>
          <a:xfrm>
            <a:off x="4752975" y="5643563"/>
            <a:ext cx="3224213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因此，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F(n)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为积性函数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  <a:noFill/>
          <a:ln>
            <a:noFill/>
          </a:ln>
        </p:spPr>
        <p:txBody>
          <a:bodyPr anchor="t" anchorCtr="0"/>
          <a:p>
            <a:r>
              <a:rPr lang="en-US" altLang="zh-CN" sz="4000" b="1" dirty="0"/>
              <a:t>4</a:t>
            </a:r>
            <a:r>
              <a:rPr lang="zh-CN" altLang="en-US" sz="4000" b="1" dirty="0"/>
              <a:t>、莫比乌斯函数性质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定理</a:t>
            </a:r>
            <a:r>
              <a:rPr lang="en-US" altLang="zh-CN" sz="4000" b="1" dirty="0"/>
              <a:t>2</a:t>
            </a:r>
            <a:endParaRPr lang="zh-CN" altLang="en-US" sz="4000" b="1" dirty="0"/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3214688"/>
          </a:xfrm>
          <a:noFill/>
          <a:ln>
            <a:noFill/>
          </a:ln>
        </p:spPr>
        <p:txBody>
          <a:bodyPr anchor="t" anchorCtr="0"/>
          <a:p>
            <a:pPr marL="0" indent="0"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</a:rPr>
              <a:t>：</a:t>
            </a:r>
            <a:r>
              <a:rPr lang="zh-CN" altLang="en-US" sz="2800" b="1" dirty="0"/>
              <a:t>设</a:t>
            </a:r>
            <a:r>
              <a:rPr lang="en-US" altLang="zh-CN" sz="2800" b="1" dirty="0"/>
              <a:t>f(n)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 F(n)</a:t>
            </a:r>
            <a:r>
              <a:rPr lang="zh-CN" altLang="en-US" sz="2800" b="1" dirty="0"/>
              <a:t>均为定义在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上的数论函数，那么</a:t>
            </a:r>
            <a:r>
              <a:rPr lang="en-US" altLang="zh-CN" sz="2800" b="1" dirty="0"/>
              <a:t>F(n)</a:t>
            </a:r>
            <a:r>
              <a:rPr lang="zh-CN" altLang="en-US" sz="2800" b="1" dirty="0"/>
              <a:t>为</a:t>
            </a:r>
            <a:r>
              <a:rPr lang="en-US" altLang="zh-CN" sz="2800" b="1" dirty="0"/>
              <a:t>f(n)</a:t>
            </a:r>
            <a:r>
              <a:rPr lang="zh-CN" altLang="en-US" sz="2800" b="1" dirty="0"/>
              <a:t>的莫比乌斯变换，即</a:t>
            </a:r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r>
              <a:rPr lang="zh-CN" altLang="en-US" sz="2800" b="1" dirty="0"/>
              <a:t>的充要条件是</a:t>
            </a:r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r>
              <a:rPr lang="zh-CN" altLang="en-US" sz="2800" b="1" dirty="0"/>
              <a:t>这里，          为莫比乌斯函数，</a:t>
            </a:r>
            <a:endParaRPr lang="zh-CN" altLang="en-US" sz="2800" b="1" dirty="0"/>
          </a:p>
        </p:txBody>
      </p:sp>
      <p:graphicFrame>
        <p:nvGraphicFramePr>
          <p:cNvPr id="20483" name="Object 6"/>
          <p:cNvGraphicFramePr>
            <a:graphicFrameLocks noChangeAspect="1"/>
          </p:cNvGraphicFramePr>
          <p:nvPr/>
        </p:nvGraphicFramePr>
        <p:xfrm>
          <a:off x="6143625" y="1785938"/>
          <a:ext cx="1978025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989965" imgH="355600" progId="Equation.3">
                  <p:embed/>
                </p:oleObj>
              </mc:Choice>
              <mc:Fallback>
                <p:oleObj name="" r:id="rId1" imgW="989965" imgH="3556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43625" y="1785938"/>
                        <a:ext cx="1978025" cy="709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7"/>
          <p:cNvGraphicFramePr>
            <a:graphicFrameLocks noChangeAspect="1"/>
          </p:cNvGraphicFramePr>
          <p:nvPr/>
        </p:nvGraphicFramePr>
        <p:xfrm>
          <a:off x="2957513" y="2638425"/>
          <a:ext cx="263683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1320165" imgH="431800" progId="Equation.3">
                  <p:embed/>
                </p:oleObj>
              </mc:Choice>
              <mc:Fallback>
                <p:oleObj name="" r:id="rId3" imgW="1320165" imgH="4318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57513" y="2638425"/>
                        <a:ext cx="2636837" cy="862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8"/>
          <p:cNvGraphicFramePr>
            <a:graphicFrameLocks noChangeAspect="1"/>
          </p:cNvGraphicFramePr>
          <p:nvPr/>
        </p:nvGraphicFramePr>
        <p:xfrm>
          <a:off x="1536700" y="3748088"/>
          <a:ext cx="89217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5" imgW="355600" imgH="203200" progId="Equation.3">
                  <p:embed/>
                </p:oleObj>
              </mc:Choice>
              <mc:Fallback>
                <p:oleObj name="" r:id="rId5" imgW="355600" imgH="2032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6700" y="3748088"/>
                        <a:ext cx="892175" cy="538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9"/>
          <p:cNvGraphicFramePr>
            <a:graphicFrameLocks noChangeAspect="1"/>
          </p:cNvGraphicFramePr>
          <p:nvPr/>
        </p:nvGraphicFramePr>
        <p:xfrm>
          <a:off x="3214688" y="5357813"/>
          <a:ext cx="2636837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7" imgW="1320165" imgH="431800" progId="Equation.3">
                  <p:embed/>
                </p:oleObj>
              </mc:Choice>
              <mc:Fallback>
                <p:oleObj name="" r:id="rId7" imgW="1320165" imgH="4318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14688" y="5357813"/>
                        <a:ext cx="2636837" cy="862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Box 9"/>
          <p:cNvSpPr txBox="1"/>
          <p:nvPr/>
        </p:nvSpPr>
        <p:spPr>
          <a:xfrm>
            <a:off x="642938" y="4429125"/>
            <a:ext cx="8143875" cy="954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注：因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遍历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的所有因子，当且仅当，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n/d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遍历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的所有因子。因此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f(n)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也可写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  <a:noFill/>
          <a:ln>
            <a:noFill/>
          </a:ln>
        </p:spPr>
        <p:txBody>
          <a:bodyPr anchor="t" anchorCtr="0"/>
          <a:p>
            <a:r>
              <a:rPr lang="zh-CN" altLang="en-US" dirty="0"/>
              <a:t>预备</a:t>
            </a:r>
            <a:endParaRPr lang="zh-CN" altLang="en-US" dirty="0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  <a:noFill/>
          <a:ln>
            <a:noFill/>
          </a:ln>
        </p:spPr>
        <p:txBody>
          <a:bodyPr anchor="t" anchorCtr="0"/>
          <a:p>
            <a:r>
              <a:rPr lang="zh-CN" altLang="en-US" sz="2800" b="1" dirty="0"/>
              <a:t>对于</a:t>
            </a:r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r>
              <a:rPr lang="en-US" altLang="zh-CN" sz="2800" b="1" dirty="0"/>
              <a:t>k|(n/d)</a:t>
            </a:r>
            <a:r>
              <a:rPr lang="zh-CN" altLang="en-US" sz="2800" b="1" dirty="0"/>
              <a:t>，指有整数</a:t>
            </a:r>
            <a:r>
              <a:rPr lang="en-US" altLang="zh-CN" sz="2800" b="1" dirty="0"/>
              <a:t>q</a:t>
            </a:r>
            <a:r>
              <a:rPr lang="zh-CN" altLang="en-US" sz="2800" b="1" dirty="0"/>
              <a:t>使得</a:t>
            </a:r>
            <a:r>
              <a:rPr lang="en-US" altLang="zh-CN" sz="2800" b="1" dirty="0"/>
              <a:t>n/d=kq</a:t>
            </a:r>
            <a:r>
              <a:rPr lang="zh-CN" altLang="en-US" sz="2800" b="1" dirty="0"/>
              <a:t>，即</a:t>
            </a:r>
            <a:r>
              <a:rPr lang="en-US" altLang="zh-CN" sz="2800" b="1" dirty="0"/>
              <a:t>n=dkq</a:t>
            </a:r>
            <a:endParaRPr lang="en-US" altLang="zh-CN" sz="2800" b="1" dirty="0"/>
          </a:p>
          <a:p>
            <a:r>
              <a:rPr lang="zh-CN" altLang="en-US" sz="2800" b="1" dirty="0"/>
              <a:t>即</a:t>
            </a:r>
            <a:r>
              <a:rPr lang="en-US" altLang="zh-CN" sz="2800" b="1" dirty="0"/>
              <a:t>d|(n/k)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d|n</a:t>
            </a:r>
            <a:endParaRPr lang="zh-CN" altLang="en-US" sz="2800" b="1" dirty="0"/>
          </a:p>
        </p:txBody>
      </p:sp>
      <p:graphicFrame>
        <p:nvGraphicFramePr>
          <p:cNvPr id="21507" name="Object 7"/>
          <p:cNvGraphicFramePr>
            <a:graphicFrameLocks noChangeAspect="1"/>
          </p:cNvGraphicFramePr>
          <p:nvPr/>
        </p:nvGraphicFramePr>
        <p:xfrm>
          <a:off x="1116013" y="1916113"/>
          <a:ext cx="4160837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1955800" imgH="533400" progId="Equation.3">
                  <p:embed/>
                </p:oleObj>
              </mc:Choice>
              <mc:Fallback>
                <p:oleObj name="" r:id="rId1" imgW="1955800" imgH="5334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6013" y="1916113"/>
                        <a:ext cx="4160837" cy="1065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6"/>
          <p:cNvGraphicFramePr>
            <a:graphicFrameLocks noChangeAspect="1"/>
          </p:cNvGraphicFramePr>
          <p:nvPr/>
        </p:nvGraphicFramePr>
        <p:xfrm>
          <a:off x="1835150" y="1268413"/>
          <a:ext cx="1978025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989965" imgH="355600" progId="Equation.3">
                  <p:embed/>
                </p:oleObj>
              </mc:Choice>
              <mc:Fallback>
                <p:oleObj name="" r:id="rId3" imgW="989965" imgH="3556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150" y="1268413"/>
                        <a:ext cx="1978025" cy="709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noFill/>
          <a:ln>
            <a:noFill/>
          </a:ln>
        </p:spPr>
        <p:txBody>
          <a:bodyPr anchor="t" anchorCtr="0"/>
          <a:p>
            <a:r>
              <a:rPr lang="zh-CN" altLang="en-US" sz="4000" b="1" dirty="0"/>
              <a:t>证明</a:t>
            </a:r>
            <a:endParaRPr lang="zh-CN" altLang="en-US" sz="4000" b="1" dirty="0"/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noFill/>
          <a:ln>
            <a:noFill/>
          </a:ln>
        </p:spPr>
        <p:txBody>
          <a:bodyPr anchor="t" anchorCtr="0"/>
          <a:p>
            <a:r>
              <a:rPr lang="zh-CN" altLang="en-US" sz="2800" b="1" dirty="0">
                <a:solidFill>
                  <a:srgbClr val="FF0000"/>
                </a:solidFill>
              </a:rPr>
              <a:t>必要性：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/>
              <a:t>设                         成立，那么</a:t>
            </a:r>
            <a:endParaRPr lang="zh-CN" altLang="en-US" sz="2800" b="1" dirty="0"/>
          </a:p>
        </p:txBody>
      </p:sp>
      <p:graphicFrame>
        <p:nvGraphicFramePr>
          <p:cNvPr id="22531" name="Object 6"/>
          <p:cNvGraphicFramePr>
            <a:graphicFrameLocks noChangeAspect="1"/>
          </p:cNvGraphicFramePr>
          <p:nvPr/>
        </p:nvGraphicFramePr>
        <p:xfrm>
          <a:off x="1428750" y="1714500"/>
          <a:ext cx="197802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989965" imgH="355600" progId="Equation.3">
                  <p:embed/>
                </p:oleObj>
              </mc:Choice>
              <mc:Fallback>
                <p:oleObj name="" r:id="rId1" imgW="989965" imgH="3556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28750" y="1714500"/>
                        <a:ext cx="1978025" cy="709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7"/>
          <p:cNvGraphicFramePr>
            <a:graphicFrameLocks noChangeAspect="1"/>
          </p:cNvGraphicFramePr>
          <p:nvPr/>
        </p:nvGraphicFramePr>
        <p:xfrm>
          <a:off x="1339850" y="2357438"/>
          <a:ext cx="4160838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1955800" imgH="533400" progId="Equation.3">
                  <p:embed/>
                </p:oleObj>
              </mc:Choice>
              <mc:Fallback>
                <p:oleObj name="" r:id="rId3" imgW="1955800" imgH="5334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9850" y="2357438"/>
                        <a:ext cx="4160838" cy="1065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4"/>
          <p:cNvGraphicFramePr>
            <a:graphicFrameLocks noChangeAspect="1"/>
          </p:cNvGraphicFramePr>
          <p:nvPr/>
        </p:nvGraphicFramePr>
        <p:xfrm>
          <a:off x="1223963" y="3357563"/>
          <a:ext cx="5837237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5" imgW="2286000" imgH="457200" progId="Equation.3">
                  <p:embed/>
                </p:oleObj>
              </mc:Choice>
              <mc:Fallback>
                <p:oleObj name="" r:id="rId5" imgW="2286000" imgH="4572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23963" y="3357563"/>
                        <a:ext cx="5837237" cy="912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5"/>
          <p:cNvGraphicFramePr>
            <a:graphicFrameLocks noChangeAspect="1"/>
          </p:cNvGraphicFramePr>
          <p:nvPr/>
        </p:nvGraphicFramePr>
        <p:xfrm>
          <a:off x="4286250" y="4143375"/>
          <a:ext cx="3214688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7" imgW="1460500" imgH="914400" progId="Equation.3">
                  <p:embed/>
                </p:oleObj>
              </mc:Choice>
              <mc:Fallback>
                <p:oleObj name="" r:id="rId7" imgW="1460500" imgH="9144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86250" y="4143375"/>
                        <a:ext cx="3214688" cy="182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 anchorCtr="0"/>
          <a:p>
            <a:r>
              <a:rPr lang="zh-CN" altLang="en-US" sz="4000" b="1" dirty="0"/>
              <a:t>证明</a:t>
            </a:r>
            <a:endParaRPr lang="zh-CN" altLang="en-US" sz="4000" dirty="0"/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4911725"/>
          </a:xfrm>
          <a:noFill/>
          <a:ln>
            <a:noFill/>
          </a:ln>
        </p:spPr>
        <p:txBody>
          <a:bodyPr anchor="t" anchorCtr="0"/>
          <a:p>
            <a:r>
              <a:rPr lang="zh-CN" altLang="en-US" sz="2800" b="1" dirty="0">
                <a:solidFill>
                  <a:srgbClr val="FF0000"/>
                </a:solidFill>
              </a:rPr>
              <a:t>充分性：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/>
              <a:t>设                               成立，那么</a:t>
            </a:r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r>
              <a:rPr lang="zh-CN" altLang="en-US" sz="2800" b="1" dirty="0"/>
              <a:t>令</a:t>
            </a:r>
            <a:r>
              <a:rPr lang="en-US" altLang="zh-CN" sz="2800" b="1" i="1" dirty="0"/>
              <a:t>d=km</a:t>
            </a:r>
            <a:r>
              <a:rPr lang="zh-CN" altLang="en-US" sz="2800" b="1" dirty="0"/>
              <a:t>，那么</a:t>
            </a:r>
            <a:endParaRPr lang="zh-CN" altLang="en-US" sz="2800" b="1" dirty="0"/>
          </a:p>
          <a:p>
            <a:endParaRPr lang="zh-CN" altLang="en-US" sz="2800" dirty="0"/>
          </a:p>
        </p:txBody>
      </p:sp>
      <p:graphicFrame>
        <p:nvGraphicFramePr>
          <p:cNvPr id="23555" name="Object 7"/>
          <p:cNvGraphicFramePr>
            <a:graphicFrameLocks noChangeAspect="1"/>
          </p:cNvGraphicFramePr>
          <p:nvPr/>
        </p:nvGraphicFramePr>
        <p:xfrm>
          <a:off x="1285875" y="1571625"/>
          <a:ext cx="2636838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1320165" imgH="431800" progId="Equation.3">
                  <p:embed/>
                </p:oleObj>
              </mc:Choice>
              <mc:Fallback>
                <p:oleObj name="" r:id="rId1" imgW="1320165" imgH="4318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85875" y="1571625"/>
                        <a:ext cx="2636838" cy="862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3"/>
          <p:cNvGraphicFramePr>
            <a:graphicFrameLocks noChangeAspect="1"/>
          </p:cNvGraphicFramePr>
          <p:nvPr/>
        </p:nvGraphicFramePr>
        <p:xfrm>
          <a:off x="928688" y="2286000"/>
          <a:ext cx="6577012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2908300" imgH="431800" progId="Equation.3">
                  <p:embed/>
                </p:oleObj>
              </mc:Choice>
              <mc:Fallback>
                <p:oleObj name="" r:id="rId3" imgW="2908300" imgH="4318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688" y="2286000"/>
                        <a:ext cx="6577012" cy="862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960438" y="3786188"/>
          <a:ext cx="6457950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5" imgW="2933700" imgH="1092200" progId="Equation.3">
                  <p:embed/>
                </p:oleObj>
              </mc:Choice>
              <mc:Fallback>
                <p:oleObj name="" r:id="rId5" imgW="2933700" imgH="10922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0438" y="3786188"/>
                        <a:ext cx="6457950" cy="2181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  <a:noFill/>
          <a:ln>
            <a:noFill/>
          </a:ln>
        </p:spPr>
        <p:txBody>
          <a:bodyPr anchor="t" anchorCtr="0"/>
          <a:p>
            <a:r>
              <a:rPr lang="en-US" altLang="zh-CN" sz="4000" b="1" dirty="0"/>
              <a:t>1</a:t>
            </a:r>
            <a:r>
              <a:rPr lang="zh-CN" altLang="en-US" sz="4000" b="1" dirty="0"/>
              <a:t>、引言 莫比乌斯变换</a:t>
            </a:r>
            <a:endParaRPr lang="zh-CN" altLang="en-US" sz="4000" b="1" dirty="0"/>
          </a:p>
        </p:txBody>
      </p:sp>
      <p:sp>
        <p:nvSpPr>
          <p:cNvPr id="6146" name="内容占位符 2"/>
          <p:cNvSpPr>
            <a:spLocks noGrp="1"/>
          </p:cNvSpPr>
          <p:nvPr>
            <p:ph idx="1"/>
          </p:nvPr>
        </p:nvSpPr>
        <p:spPr>
          <a:xfrm>
            <a:off x="285750" y="1214438"/>
            <a:ext cx="8401050" cy="4911725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en-US" altLang="zh-CN" sz="2800" b="1" dirty="0"/>
              <a:t>1</a:t>
            </a:r>
            <a:r>
              <a:rPr lang="zh-CN" altLang="en-US" sz="2800" b="1" dirty="0"/>
              <a:t>）复平面上的莫比乌斯变换</a:t>
            </a:r>
            <a:endParaRPr lang="en-US" altLang="zh-CN" sz="2800" b="1" dirty="0"/>
          </a:p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公元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1858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年，德国数学家莫比乌斯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(Mobius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1790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1868)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发现：把一个扭转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180°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后再两头粘接起来的纸条，具有魔术般的性质。这样的纸带只有一个面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即单侧曲面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，一只小虫可以爬遍整个曲面而不必跨过它的边缘！这种由莫比乌斯发现的神奇的单面纸带，称为“莫比乌斯带”。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几何学中的莫比乌斯变换：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其中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z, a, b, c, d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为 复数 且满足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ad−bc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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0.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endParaRPr lang="zh-CN" altLang="en-US" sz="2800" b="1" dirty="0"/>
          </a:p>
        </p:txBody>
      </p:sp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1285875" y="4929188"/>
          <a:ext cx="174942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875665" imgH="393700" progId="Equation.3">
                  <p:embed/>
                </p:oleObj>
              </mc:Choice>
              <mc:Fallback>
                <p:oleObj name="" r:id="rId1" imgW="875665" imgH="3937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85875" y="4929188"/>
                        <a:ext cx="1749425" cy="785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  <a:noFill/>
          <a:ln>
            <a:noFill/>
          </a:ln>
        </p:spPr>
        <p:txBody>
          <a:bodyPr anchor="t" anchorCtr="0"/>
          <a:p>
            <a:r>
              <a:rPr lang="en-US" altLang="zh-CN" sz="4000" b="1" dirty="0"/>
              <a:t>3</a:t>
            </a:r>
            <a:r>
              <a:rPr lang="zh-CN" altLang="en-US" sz="4000" b="1" dirty="0"/>
              <a:t>个特例之</a:t>
            </a:r>
            <a:r>
              <a:rPr lang="en-US" altLang="zh-CN" sz="4000" b="1" dirty="0"/>
              <a:t>1</a:t>
            </a:r>
            <a:r>
              <a:rPr lang="zh-CN" altLang="en-US" sz="4000" b="1" dirty="0"/>
              <a:t>、</a:t>
            </a:r>
            <a:r>
              <a:rPr lang="en-US" altLang="zh-CN" sz="4000" b="1" dirty="0"/>
              <a:t>2</a:t>
            </a:r>
            <a:endParaRPr lang="zh-CN" altLang="en-US" sz="4000" b="1" dirty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214438"/>
            <a:ext cx="8229600" cy="4911725"/>
          </a:xfrm>
          <a:ln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</a:t>
            </a:r>
            <a:r>
              <a:rPr kumimoji="1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1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)=</a:t>
            </a:r>
            <a:r>
              <a:rPr kumimoji="1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，那么                                  为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的所有正因子之和。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如设                           ，那么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F</a:t>
            </a:r>
            <a:r>
              <a:rPr kumimoji="1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(n)=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根据反演公式有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 startAt="2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1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(n)=1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，那么                                     为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的所有正因子个数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</a:t>
            </a:r>
            <a:r>
              <a:rPr kumimoji="1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1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+1)(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</a:t>
            </a:r>
            <a:r>
              <a:rPr kumimoji="1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2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+1)…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</a:t>
            </a:r>
            <a:r>
              <a:rPr kumimoji="1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k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+1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有类似反演公式，很神奇。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4579" name="Object 6"/>
          <p:cNvGraphicFramePr>
            <a:graphicFrameLocks noChangeAspect="1"/>
          </p:cNvGraphicFramePr>
          <p:nvPr/>
        </p:nvGraphicFramePr>
        <p:xfrm>
          <a:off x="3562350" y="1219200"/>
          <a:ext cx="289242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1447165" imgH="355600" progId="Equation.3">
                  <p:embed/>
                </p:oleObj>
              </mc:Choice>
              <mc:Fallback>
                <p:oleObj name="" r:id="rId1" imgW="1447165" imgH="3556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62350" y="1219200"/>
                        <a:ext cx="2892425" cy="709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5"/>
          <p:cNvGraphicFramePr>
            <a:graphicFrameLocks noChangeAspect="1"/>
          </p:cNvGraphicFramePr>
          <p:nvPr/>
        </p:nvGraphicFramePr>
        <p:xfrm>
          <a:off x="1928813" y="2143125"/>
          <a:ext cx="20288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1016000" imgH="241300" progId="Equation.3">
                  <p:embed/>
                </p:oleObj>
              </mc:Choice>
              <mc:Fallback>
                <p:oleObj name="" r:id="rId3" imgW="1016000" imgH="2413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8813" y="2143125"/>
                        <a:ext cx="2028825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8"/>
          <p:cNvGraphicFramePr>
            <a:graphicFrameLocks noChangeAspect="1"/>
          </p:cNvGraphicFramePr>
          <p:nvPr/>
        </p:nvGraphicFramePr>
        <p:xfrm>
          <a:off x="4929188" y="2500313"/>
          <a:ext cx="38052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5" imgW="1905000" imgH="457200" progId="Equation.3">
                  <p:embed/>
                </p:oleObj>
              </mc:Choice>
              <mc:Fallback>
                <p:oleObj name="" r:id="rId5" imgW="1905000" imgH="4572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29188" y="2500313"/>
                        <a:ext cx="3805237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10"/>
          <p:cNvGraphicFramePr>
            <a:graphicFrameLocks noChangeAspect="1"/>
          </p:cNvGraphicFramePr>
          <p:nvPr/>
        </p:nvGraphicFramePr>
        <p:xfrm>
          <a:off x="3643313" y="4648200"/>
          <a:ext cx="301942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7" imgW="1434465" imgH="355600" progId="Equation.3">
                  <p:embed/>
                </p:oleObj>
              </mc:Choice>
              <mc:Fallback>
                <p:oleObj name="" r:id="rId7" imgW="1434465" imgH="3556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43313" y="4648200"/>
                        <a:ext cx="3019425" cy="709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11"/>
          <p:cNvGraphicFramePr>
            <a:graphicFrameLocks noChangeAspect="1"/>
          </p:cNvGraphicFramePr>
          <p:nvPr/>
        </p:nvGraphicFramePr>
        <p:xfrm>
          <a:off x="3643313" y="3567113"/>
          <a:ext cx="3171825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9" imgW="1587500" imgH="431800" progId="Equation.3">
                  <p:embed/>
                </p:oleObj>
              </mc:Choice>
              <mc:Fallback>
                <p:oleObj name="" r:id="rId9" imgW="1587500" imgH="4318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43313" y="3567113"/>
                        <a:ext cx="3171825" cy="862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/>
          <p:nvPr>
            <p:ph type="title"/>
          </p:nvPr>
        </p:nvSpPr>
        <p:spPr>
          <a:xfrm>
            <a:off x="714375" y="285750"/>
            <a:ext cx="7772400" cy="642938"/>
          </a:xfrm>
          <a:noFill/>
          <a:ln>
            <a:noFill/>
          </a:ln>
        </p:spPr>
        <p:txBody>
          <a:bodyPr anchor="t" anchorCtr="0"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4000" b="1" dirty="0"/>
              <a:t>3</a:t>
            </a:r>
            <a:r>
              <a:rPr lang="zh-CN" altLang="en-US" sz="4000" b="1" dirty="0"/>
              <a:t>个</a:t>
            </a:r>
            <a:r>
              <a:rPr lang="zh-CN" altLang="en-US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特例之</a:t>
            </a:r>
            <a:r>
              <a:rPr lang="en-US" altLang="zh-CN" sz="4000" b="1" dirty="0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endParaRPr lang="zh-CN" altLang="zh-CN" sz="40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00063" y="1000125"/>
            <a:ext cx="8229600" cy="4719638"/>
          </a:xfrm>
          <a:ln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若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f(n)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是欧拉函数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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(n)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，则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反演后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5603" name="Object 6"/>
          <p:cNvGraphicFramePr>
            <a:graphicFrameLocks noChangeAspect="1"/>
          </p:cNvGraphicFramePr>
          <p:nvPr/>
        </p:nvGraphicFramePr>
        <p:xfrm>
          <a:off x="1500188" y="1857375"/>
          <a:ext cx="240982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" imgW="1205865" imgH="355600" progId="Equation.3">
                  <p:embed/>
                </p:oleObj>
              </mc:Choice>
              <mc:Fallback>
                <p:oleObj name="" r:id="rId1" imgW="1205865" imgH="3556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00188" y="1857375"/>
                        <a:ext cx="2409825" cy="709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3"/>
          <p:cNvGraphicFramePr>
            <a:graphicFrameLocks noChangeAspect="1"/>
          </p:cNvGraphicFramePr>
          <p:nvPr/>
        </p:nvGraphicFramePr>
        <p:xfrm>
          <a:off x="1355725" y="2857500"/>
          <a:ext cx="4033838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2019300" imgH="431800" progId="Equation.3">
                  <p:embed/>
                </p:oleObj>
              </mc:Choice>
              <mc:Fallback>
                <p:oleObj name="" r:id="rId3" imgW="2019300" imgH="4318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5725" y="2857500"/>
                        <a:ext cx="4033838" cy="862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对象 3"/>
          <p:cNvGraphicFramePr/>
          <p:nvPr/>
        </p:nvGraphicFramePr>
        <p:xfrm>
          <a:off x="500063" y="3860800"/>
          <a:ext cx="7231062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5" imgW="6791325" imgH="2486025" progId="Paint.Picture">
                  <p:embed/>
                </p:oleObj>
              </mc:Choice>
              <mc:Fallback>
                <p:oleObj name="" r:id="rId5" imgW="6791325" imgH="2486025" progId="Paint.Picture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0063" y="3860800"/>
                        <a:ext cx="7231062" cy="2632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2"/>
          <p:cNvSpPr>
            <a:spLocks noGrp="1"/>
          </p:cNvSpPr>
          <p:nvPr>
            <p:ph type="title"/>
          </p:nvPr>
        </p:nvSpPr>
        <p:spPr>
          <a:xfrm>
            <a:off x="642938" y="285750"/>
            <a:ext cx="8143875" cy="785813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sz="4000" b="1" dirty="0"/>
              <a:t>莫比乌斯变换的另一种有用形式</a:t>
            </a:r>
            <a:endParaRPr lang="zh-CN" altLang="en-US" sz="4000" b="1" dirty="0"/>
          </a:p>
        </p:txBody>
      </p:sp>
      <p:sp>
        <p:nvSpPr>
          <p:cNvPr id="26626" name="Rectangle 3"/>
          <p:cNvSpPr>
            <a:spLocks noGrp="1"/>
          </p:cNvSpPr>
          <p:nvPr>
            <p:ph idx="1"/>
          </p:nvPr>
        </p:nvSpPr>
        <p:spPr>
          <a:xfrm>
            <a:off x="685800" y="1071563"/>
            <a:ext cx="7772400" cy="4795837"/>
          </a:xfrm>
          <a:noFill/>
          <a:ln>
            <a:noFill/>
          </a:ln>
        </p:spPr>
        <p:txBody>
          <a:bodyPr anchor="t" anchorCtr="0"/>
          <a:p>
            <a:pPr eaLnBrk="1" hangingPunct="1">
              <a:lnSpc>
                <a:spcPct val="130000"/>
              </a:lnSpc>
              <a:buNone/>
            </a:pPr>
            <a:r>
              <a:rPr lang="zh-CN" altLang="en-US" sz="2400" b="1" dirty="0"/>
              <a:t>设</a:t>
            </a:r>
            <a:r>
              <a:rPr lang="en-US" altLang="zh-CN" sz="2400" b="1" dirty="0"/>
              <a:t>f(n)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F(n)</a:t>
            </a:r>
            <a:r>
              <a:rPr lang="zh-CN" altLang="en-US" sz="2400" b="1" dirty="0"/>
              <a:t>为整数函数，</a:t>
            </a:r>
            <a:r>
              <a:rPr lang="en-US" altLang="zh-CN" sz="2400" b="1" dirty="0"/>
              <a:t>1</a:t>
            </a:r>
            <a:r>
              <a:rPr lang="en-US" altLang="zh-CN" sz="2400" b="1" dirty="0">
                <a:sym typeface="Symbol" panose="05050102010706020507" pitchFamily="18" charset="2"/>
              </a:rPr>
              <a:t>n,d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。记</a:t>
            </a:r>
            <a:endParaRPr lang="en-US" altLang="zh-CN" sz="2400" b="1" dirty="0"/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sz="2400" b="1" dirty="0"/>
              <a:t>那么有</a:t>
            </a:r>
            <a:endParaRPr lang="en-US" altLang="zh-CN" sz="2400" b="1" dirty="0"/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sz="2400" b="1" dirty="0"/>
              <a:t>证明：以下假定：</a:t>
            </a:r>
            <a:r>
              <a:rPr lang="en-US" altLang="zh-CN" sz="2400" b="1" i="1" dirty="0"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sym typeface="Symbol" panose="05050102010706020507" pitchFamily="18" charset="2"/>
              </a:rPr>
              <a:t>d</a:t>
            </a:r>
            <a:r>
              <a:rPr lang="en-US" altLang="zh-CN" sz="2400" b="1" dirty="0">
                <a:sym typeface="Symbol" panose="05050102010706020507" pitchFamily="18" charset="2"/>
              </a:rPr>
              <a:t></a:t>
            </a:r>
            <a:r>
              <a:rPr lang="en-US" altLang="zh-CN" sz="2400" b="1" dirty="0"/>
              <a:t>N</a:t>
            </a:r>
            <a:endParaRPr lang="en-US" altLang="zh-CN" sz="2400" b="1" dirty="0"/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sz="2400" b="1" dirty="0"/>
              <a:t>      记</a:t>
            </a:r>
            <a:endParaRPr lang="en-US" altLang="zh-CN" sz="2400" b="1" dirty="0"/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sz="2400" b="1" dirty="0"/>
              <a:t>有</a:t>
            </a:r>
            <a:endParaRPr lang="en-US" altLang="zh-CN" sz="2400" b="1" dirty="0"/>
          </a:p>
          <a:p>
            <a:pPr eaLnBrk="1" hangingPunct="1">
              <a:lnSpc>
                <a:spcPct val="130000"/>
              </a:lnSpc>
              <a:buNone/>
            </a:pPr>
            <a:endParaRPr lang="en-US" altLang="zh-CN" sz="2400" b="1" dirty="0"/>
          </a:p>
        </p:txBody>
      </p:sp>
      <p:graphicFrame>
        <p:nvGraphicFramePr>
          <p:cNvPr id="26627" name="Object 5"/>
          <p:cNvGraphicFramePr>
            <a:graphicFrameLocks noChangeAspect="1"/>
          </p:cNvGraphicFramePr>
          <p:nvPr/>
        </p:nvGraphicFramePr>
        <p:xfrm>
          <a:off x="6286500" y="1071563"/>
          <a:ext cx="20002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989965" imgH="355600" progId="Equation.3">
                  <p:embed/>
                </p:oleObj>
              </mc:Choice>
              <mc:Fallback>
                <p:oleObj name="" r:id="rId1" imgW="989965" imgH="3556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86500" y="1071563"/>
                        <a:ext cx="2000250" cy="71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6"/>
          <p:cNvGraphicFramePr>
            <a:graphicFrameLocks noChangeAspect="1"/>
          </p:cNvGraphicFramePr>
          <p:nvPr/>
        </p:nvGraphicFramePr>
        <p:xfrm>
          <a:off x="2428875" y="1500188"/>
          <a:ext cx="266700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1320165" imgH="431800" progId="Equation.3">
                  <p:embed/>
                </p:oleObj>
              </mc:Choice>
              <mc:Fallback>
                <p:oleObj name="" r:id="rId3" imgW="1320165" imgH="4318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8875" y="1500188"/>
                        <a:ext cx="2667000" cy="868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7"/>
          <p:cNvGraphicFramePr>
            <a:graphicFrameLocks noChangeAspect="1"/>
          </p:cNvGraphicFramePr>
          <p:nvPr/>
        </p:nvGraphicFramePr>
        <p:xfrm>
          <a:off x="1836738" y="2643188"/>
          <a:ext cx="264160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5" imgW="1307465" imgH="431800" progId="Equation.3">
                  <p:embed/>
                </p:oleObj>
              </mc:Choice>
              <mc:Fallback>
                <p:oleObj name="" r:id="rId5" imgW="1307465" imgH="4318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36738" y="2643188"/>
                        <a:ext cx="2641600" cy="868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8"/>
          <p:cNvGraphicFramePr>
            <a:graphicFrameLocks noChangeAspect="1"/>
          </p:cNvGraphicFramePr>
          <p:nvPr/>
        </p:nvGraphicFramePr>
        <p:xfrm>
          <a:off x="1227138" y="3424238"/>
          <a:ext cx="50863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7" imgW="2451100" imgH="1219200" progId="Equation.3">
                  <p:embed/>
                </p:oleObj>
              </mc:Choice>
              <mc:Fallback>
                <p:oleObj name="" r:id="rId7" imgW="2451100" imgH="12192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27138" y="3424238"/>
                        <a:ext cx="5086350" cy="2452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2"/>
          <p:cNvSpPr>
            <a:spLocks noGrp="1"/>
          </p:cNvSpPr>
          <p:nvPr>
            <p:ph type="title"/>
          </p:nvPr>
        </p:nvSpPr>
        <p:spPr>
          <a:xfrm>
            <a:off x="571500" y="71438"/>
            <a:ext cx="8229600" cy="785812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sz="4000" b="1" dirty="0"/>
              <a:t>证明</a:t>
            </a:r>
            <a:endParaRPr lang="zh-CN" altLang="en-US" sz="4000" b="1" dirty="0"/>
          </a:p>
        </p:txBody>
      </p:sp>
      <p:graphicFrame>
        <p:nvGraphicFramePr>
          <p:cNvPr id="27650" name="Object 4"/>
          <p:cNvGraphicFramePr>
            <a:graphicFrameLocks noChangeAspect="1"/>
          </p:cNvGraphicFramePr>
          <p:nvPr/>
        </p:nvGraphicFramePr>
        <p:xfrm>
          <a:off x="212725" y="773113"/>
          <a:ext cx="8358188" cy="564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3644900" imgH="3479800" progId="Equation.3">
                  <p:embed/>
                </p:oleObj>
              </mc:Choice>
              <mc:Fallback>
                <p:oleObj name="" r:id="rId1" imgW="3644900" imgH="34798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2725" y="773113"/>
                        <a:ext cx="8358188" cy="5643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椭圆 4"/>
          <p:cNvSpPr/>
          <p:nvPr/>
        </p:nvSpPr>
        <p:spPr>
          <a:xfrm rot="-1800000">
            <a:off x="792163" y="1992313"/>
            <a:ext cx="3500437" cy="392112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2" name="椭圆 5"/>
          <p:cNvSpPr/>
          <p:nvPr/>
        </p:nvSpPr>
        <p:spPr>
          <a:xfrm rot="-1800000">
            <a:off x="1220788" y="2349500"/>
            <a:ext cx="3500437" cy="392113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3" name="椭圆 6"/>
          <p:cNvSpPr/>
          <p:nvPr/>
        </p:nvSpPr>
        <p:spPr>
          <a:xfrm rot="-1200000">
            <a:off x="708025" y="2624138"/>
            <a:ext cx="5410200" cy="500062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4" name="圆角矩形标注 8"/>
          <p:cNvSpPr/>
          <p:nvPr/>
        </p:nvSpPr>
        <p:spPr>
          <a:xfrm>
            <a:off x="6215063" y="571500"/>
            <a:ext cx="2000250" cy="642938"/>
          </a:xfrm>
          <a:prstGeom prst="wedgeRoundRectCallout">
            <a:avLst>
              <a:gd name="adj1" fmla="val -93213"/>
              <a:gd name="adj2" fmla="val 140722"/>
              <a:gd name="adj3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归类合并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sz="4000" b="1" dirty="0"/>
              <a:t>证明</a:t>
            </a:r>
            <a:endParaRPr lang="zh-CN" altLang="en-US" sz="4000" b="1" dirty="0"/>
          </a:p>
        </p:txBody>
      </p:sp>
      <p:sp>
        <p:nvSpPr>
          <p:cNvPr id="115715" name="Rectangle 3"/>
          <p:cNvSpPr>
            <a:spLocks noGrp="1"/>
          </p:cNvSpPr>
          <p:nvPr>
            <p:ph idx="1"/>
          </p:nvPr>
        </p:nvSpPr>
        <p:spPr>
          <a:xfrm>
            <a:off x="457200" y="5357813"/>
            <a:ext cx="8229600" cy="768350"/>
          </a:xfrm>
          <a:noFill/>
          <a:ln>
            <a:noFill/>
          </a:ln>
        </p:spPr>
        <p:txBody>
          <a:bodyPr anchor="t" anchorCtr="0"/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这里利用了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8675" name="Object 4"/>
          <p:cNvGraphicFramePr>
            <a:graphicFrameLocks noChangeAspect="1"/>
          </p:cNvGraphicFramePr>
          <p:nvPr/>
        </p:nvGraphicFramePr>
        <p:xfrm>
          <a:off x="500063" y="1000125"/>
          <a:ext cx="7024687" cy="372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" imgW="1790700" imgH="1955800" progId="Equation.3">
                  <p:embed/>
                </p:oleObj>
              </mc:Choice>
              <mc:Fallback>
                <p:oleObj name="" r:id="rId1" imgW="1790700" imgH="19558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0063" y="1000125"/>
                        <a:ext cx="7024687" cy="3724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5"/>
          <p:cNvGraphicFramePr>
            <a:graphicFrameLocks noChangeAspect="1"/>
          </p:cNvGraphicFramePr>
          <p:nvPr/>
        </p:nvGraphicFramePr>
        <p:xfrm>
          <a:off x="2411413" y="5157788"/>
          <a:ext cx="252571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3" imgW="1257300" imgH="457200" progId="Equation.3">
                  <p:embed/>
                </p:oleObj>
              </mc:Choice>
              <mc:Fallback>
                <p:oleObj name="" r:id="rId3" imgW="1257300" imgH="4572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1413" y="5157788"/>
                        <a:ext cx="2525712" cy="917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1"/>
          <p:cNvSpPr>
            <a:spLocks noGrp="1"/>
          </p:cNvSpPr>
          <p:nvPr>
            <p:ph type="title"/>
          </p:nvPr>
        </p:nvSpPr>
        <p:spPr>
          <a:xfrm>
            <a:off x="142875" y="274638"/>
            <a:ext cx="8543925" cy="725487"/>
          </a:xfrm>
          <a:noFill/>
          <a:ln>
            <a:noFill/>
          </a:ln>
        </p:spPr>
        <p:txBody>
          <a:bodyPr anchor="t" anchorCtr="0"/>
          <a:p>
            <a:r>
              <a:rPr lang="en-US" altLang="zh-CN" sz="3600" b="1" dirty="0"/>
              <a:t>5</a:t>
            </a:r>
            <a:r>
              <a:rPr lang="zh-CN" altLang="en-US" sz="3600" b="1" dirty="0"/>
              <a:t>、莫比乌斯函数应用</a:t>
            </a:r>
            <a:r>
              <a:rPr lang="en-US" altLang="zh-CN" sz="3600" b="1" dirty="0"/>
              <a:t>- Eratosthenes</a:t>
            </a:r>
            <a:r>
              <a:rPr lang="zh-CN" altLang="en-US" sz="3600" b="1" dirty="0"/>
              <a:t>筛法</a:t>
            </a:r>
            <a:endParaRPr lang="zh-CN" altLang="en-US" sz="3600" b="1" dirty="0"/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285750" y="1071563"/>
            <a:ext cx="8401050" cy="5054600"/>
          </a:xfrm>
          <a:noFill/>
          <a:ln>
            <a:noFill/>
          </a:ln>
        </p:spPr>
        <p:txBody>
          <a:bodyPr anchor="t" anchorCtr="0"/>
          <a:p>
            <a:r>
              <a:rPr lang="zh-CN" altLang="en-US" sz="2800" b="1" dirty="0"/>
              <a:t>设</a:t>
            </a:r>
            <a:r>
              <a:rPr lang="en-US" altLang="zh-CN" sz="2800" b="1" dirty="0"/>
              <a:t>A=&lt;a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,a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,…,a</a:t>
            </a:r>
            <a:r>
              <a:rPr lang="en-US" altLang="zh-CN" sz="2800" b="1" baseline="-25000" dirty="0"/>
              <a:t>n</a:t>
            </a:r>
            <a:r>
              <a:rPr lang="en-US" altLang="zh-CN" sz="2800" b="1" dirty="0"/>
              <a:t>&gt;</a:t>
            </a:r>
            <a:r>
              <a:rPr lang="zh-CN" altLang="en-US" sz="2800" b="1" dirty="0"/>
              <a:t>为整数序列（可重复），记</a:t>
            </a:r>
            <a:r>
              <a:rPr lang="en-US" altLang="zh-CN" sz="2800" b="1" dirty="0"/>
              <a:t>d</a:t>
            </a:r>
            <a:r>
              <a:rPr lang="zh-CN" altLang="en-US" sz="2800" b="1" dirty="0"/>
              <a:t>为正整数，</a:t>
            </a:r>
            <a:endParaRPr lang="en-US" altLang="zh-CN" sz="2800" b="1" dirty="0"/>
          </a:p>
          <a:p>
            <a:r>
              <a:rPr lang="en-US" altLang="zh-CN" sz="2800" b="1" dirty="0"/>
              <a:t>A</a:t>
            </a:r>
            <a:r>
              <a:rPr lang="en-US" altLang="zh-CN" sz="2800" b="1" baseline="-25000" dirty="0"/>
              <a:t>d</a:t>
            </a:r>
            <a:r>
              <a:rPr lang="en-US" altLang="zh-CN" sz="2800" b="1" dirty="0"/>
              <a:t>= &lt; a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 d | a 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a </a:t>
            </a:r>
            <a:r>
              <a:rPr lang="zh-CN" altLang="en-US" sz="2800" b="1" dirty="0"/>
              <a:t>是</a:t>
            </a:r>
            <a:r>
              <a:rPr lang="en-US" altLang="zh-CN" sz="2800" b="1" dirty="0"/>
              <a:t>a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,a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,…a</a:t>
            </a:r>
            <a:r>
              <a:rPr lang="en-US" altLang="zh-CN" sz="2800" b="1" baseline="-25000" dirty="0"/>
              <a:t>n</a:t>
            </a:r>
            <a:r>
              <a:rPr lang="zh-CN" altLang="en-US" sz="2800" b="1" dirty="0"/>
              <a:t>其中之一</a:t>
            </a:r>
            <a:r>
              <a:rPr lang="en-US" altLang="zh-CN" sz="2800" b="1" dirty="0"/>
              <a:t>&gt;</a:t>
            </a:r>
            <a:r>
              <a:rPr lang="zh-CN" altLang="en-US" sz="2800" b="1" dirty="0"/>
              <a:t>，</a:t>
            </a:r>
            <a:endParaRPr lang="en-US" altLang="zh-CN" sz="2800" b="1" dirty="0"/>
          </a:p>
          <a:p>
            <a:r>
              <a:rPr lang="zh-CN" altLang="en-US" sz="2800" b="1" dirty="0"/>
              <a:t>用</a:t>
            </a:r>
            <a:r>
              <a:rPr lang="en-US" altLang="zh-CN" sz="2800" b="1" dirty="0"/>
              <a:t>|A</a:t>
            </a:r>
            <a:r>
              <a:rPr lang="en-US" altLang="zh-CN" sz="2800" b="1" baseline="-25000" dirty="0"/>
              <a:t>d</a:t>
            </a:r>
            <a:r>
              <a:rPr lang="en-US" altLang="zh-CN" sz="2800" b="1" dirty="0"/>
              <a:t>|</a:t>
            </a:r>
            <a:r>
              <a:rPr lang="zh-CN" altLang="en-US" sz="2800" b="1" dirty="0"/>
              <a:t>记序列</a:t>
            </a:r>
            <a:r>
              <a:rPr lang="en-US" altLang="zh-CN" sz="2800" b="1" dirty="0"/>
              <a:t>A</a:t>
            </a:r>
            <a:r>
              <a:rPr lang="en-US" altLang="zh-CN" sz="2800" b="1" baseline="-25000" dirty="0"/>
              <a:t>d</a:t>
            </a:r>
            <a:r>
              <a:rPr lang="zh-CN" altLang="en-US" sz="2800" b="1" dirty="0"/>
              <a:t>中元素的个数。</a:t>
            </a:r>
            <a:r>
              <a:rPr lang="en-US" altLang="zh-CN" sz="2800" b="1" dirty="0"/>
              <a:t> </a:t>
            </a:r>
            <a:endParaRPr lang="en-US" altLang="zh-CN" sz="2800" b="1" dirty="0"/>
          </a:p>
          <a:p>
            <a:r>
              <a:rPr lang="zh-CN" altLang="en-US" sz="2800" b="1" dirty="0"/>
              <a:t>举例：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    </a:t>
            </a:r>
            <a:r>
              <a:rPr lang="zh-CN" altLang="en-US" sz="2800" b="1" dirty="0"/>
              <a:t>如</a:t>
            </a:r>
            <a:r>
              <a:rPr lang="en-US" altLang="zh-CN" sz="2800" b="1" dirty="0"/>
              <a:t>A=&lt;6, 8, 15, 7, 17, 21,6, 11, 23,21&gt;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d=3</a:t>
            </a:r>
            <a:r>
              <a:rPr lang="zh-CN" altLang="en-US" sz="2800" b="1" dirty="0"/>
              <a:t>，那么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A</a:t>
            </a:r>
            <a:r>
              <a:rPr lang="en-US" altLang="zh-CN" sz="2800" b="1" baseline="-25000" dirty="0"/>
              <a:t>3</a:t>
            </a:r>
            <a:r>
              <a:rPr lang="en-US" altLang="zh-CN" sz="2800" b="1" dirty="0"/>
              <a:t>=&lt;6, 15, 21,6, 21&gt;</a:t>
            </a:r>
            <a:r>
              <a:rPr lang="zh-CN" altLang="en-US" sz="2800" b="1" dirty="0"/>
              <a:t>，元素个数为</a:t>
            </a:r>
            <a:r>
              <a:rPr lang="en-US" altLang="zh-CN" sz="2800" b="1" dirty="0"/>
              <a:t>5.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A</a:t>
            </a:r>
            <a:r>
              <a:rPr lang="en-US" altLang="zh-CN" sz="2800" b="1" baseline="-25000" dirty="0"/>
              <a:t>7</a:t>
            </a:r>
            <a:r>
              <a:rPr lang="en-US" altLang="zh-CN" sz="2800" b="1" dirty="0"/>
              <a:t>=&lt;7, 21, 21&gt;</a:t>
            </a:r>
            <a:r>
              <a:rPr lang="zh-CN" altLang="en-US" sz="2800" b="1" dirty="0"/>
              <a:t>，元素个数为</a:t>
            </a:r>
            <a:r>
              <a:rPr lang="en-US" altLang="zh-CN" sz="2800" b="1" dirty="0"/>
              <a:t>3.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1"/>
          <p:cNvSpPr>
            <a:spLocks noGrp="1"/>
          </p:cNvSpPr>
          <p:nvPr>
            <p:ph type="title"/>
          </p:nvPr>
        </p:nvSpPr>
        <p:spPr>
          <a:xfrm>
            <a:off x="457200" y="96838"/>
            <a:ext cx="8229600" cy="754062"/>
          </a:xfrm>
          <a:noFill/>
          <a:ln>
            <a:noFill/>
          </a:ln>
        </p:spPr>
        <p:txBody>
          <a:bodyPr anchor="t" anchorCtr="0"/>
          <a:p>
            <a:r>
              <a:rPr lang="zh-CN" altLang="en-US" sz="4000" b="1" dirty="0"/>
              <a:t>定理</a:t>
            </a:r>
            <a:r>
              <a:rPr lang="en-US" altLang="zh-CN" sz="4000" b="1" dirty="0"/>
              <a:t>3</a:t>
            </a:r>
            <a:r>
              <a:rPr lang="zh-CN" altLang="en-US" sz="4000" b="1" dirty="0"/>
              <a:t>、</a:t>
            </a:r>
            <a:r>
              <a:rPr lang="en-US" altLang="zh-CN" sz="4000" b="1" dirty="0"/>
              <a:t>Eratosthenes</a:t>
            </a:r>
            <a:r>
              <a:rPr lang="zh-CN" altLang="en-US" sz="4000" b="1" dirty="0"/>
              <a:t>筛法</a:t>
            </a:r>
            <a:endParaRPr lang="zh-CN" altLang="en-US" sz="4000" b="1" dirty="0"/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314325" y="1071563"/>
            <a:ext cx="8515350" cy="855662"/>
          </a:xfrm>
          <a:noFill/>
          <a:ln>
            <a:noFill/>
          </a:ln>
        </p:spPr>
        <p:txBody>
          <a:bodyPr anchor="t" anchorCtr="0"/>
          <a:p>
            <a:r>
              <a:rPr lang="zh-CN" altLang="en-US" sz="2400" b="1" dirty="0">
                <a:solidFill>
                  <a:srgbClr val="FF0000"/>
                </a:solidFill>
              </a:rPr>
              <a:t>定理</a:t>
            </a:r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</a:rPr>
              <a:t>、</a:t>
            </a:r>
            <a:r>
              <a:rPr lang="zh-CN" altLang="en-US" sz="2400" b="1" dirty="0"/>
              <a:t>设</a:t>
            </a:r>
            <a:r>
              <a:rPr lang="en-US" altLang="zh-CN" sz="2400" b="1" dirty="0"/>
              <a:t>m</a:t>
            </a:r>
            <a:r>
              <a:rPr lang="zh-CN" altLang="en-US" sz="2400" b="1" dirty="0"/>
              <a:t>为正整数，</a:t>
            </a:r>
            <a:r>
              <a:rPr lang="en-US" altLang="zh-CN" sz="2400" b="1" dirty="0"/>
              <a:t> p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,p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,…p</a:t>
            </a:r>
            <a:r>
              <a:rPr lang="en-US" altLang="zh-CN" sz="2400" b="1" baseline="-25000" dirty="0"/>
              <a:t>t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m</a:t>
            </a:r>
            <a:r>
              <a:rPr lang="zh-CN" altLang="en-US" sz="2400" b="1" dirty="0"/>
              <a:t>的所有不同的素因子。那么 序列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中与</a:t>
            </a:r>
            <a:r>
              <a:rPr lang="en-US" altLang="zh-CN" sz="2400" b="1" dirty="0"/>
              <a:t>m</a:t>
            </a:r>
            <a:r>
              <a:rPr lang="zh-CN" altLang="en-US" sz="2400" b="1" dirty="0"/>
              <a:t>既约的整数的个数为</a:t>
            </a:r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>
                <a:solidFill>
                  <a:srgbClr val="FF0000"/>
                </a:solidFill>
              </a:rPr>
              <a:t>证明：</a:t>
            </a:r>
            <a:r>
              <a:rPr lang="zh-CN" altLang="en-US" sz="2400" b="1" dirty="0"/>
              <a:t>已有结论</a:t>
            </a:r>
            <a:endParaRPr lang="en-US" altLang="zh-CN" sz="2400" b="1" dirty="0"/>
          </a:p>
          <a:p>
            <a:r>
              <a:rPr lang="zh-CN" altLang="en-US" sz="2400" b="1" dirty="0"/>
              <a:t>特别地，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因此</a:t>
            </a:r>
            <a:endParaRPr lang="zh-CN" altLang="en-US" sz="2400" b="1" dirty="0"/>
          </a:p>
        </p:txBody>
      </p:sp>
      <p:graphicFrame>
        <p:nvGraphicFramePr>
          <p:cNvPr id="30723" name="Object 2"/>
          <p:cNvGraphicFramePr>
            <a:graphicFrameLocks noChangeAspect="1"/>
          </p:cNvGraphicFramePr>
          <p:nvPr/>
        </p:nvGraphicFramePr>
        <p:xfrm>
          <a:off x="1501775" y="4719638"/>
          <a:ext cx="7185025" cy="178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" imgW="2805430" imgH="812165" progId="Equation.3">
                  <p:embed/>
                </p:oleObj>
              </mc:Choice>
              <mc:Fallback>
                <p:oleObj name="" r:id="rId1" imgW="2805430" imgH="812165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01775" y="4719638"/>
                        <a:ext cx="7185025" cy="1785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6"/>
          <p:cNvGraphicFramePr>
            <a:graphicFrameLocks noChangeAspect="1"/>
          </p:cNvGraphicFramePr>
          <p:nvPr/>
        </p:nvGraphicFramePr>
        <p:xfrm>
          <a:off x="1770063" y="2000250"/>
          <a:ext cx="56769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" imgW="2260600" imgH="355600" progId="Equation.3">
                  <p:embed/>
                </p:oleObj>
              </mc:Choice>
              <mc:Fallback>
                <p:oleObj name="" r:id="rId3" imgW="2260600" imgH="3556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0063" y="2000250"/>
                        <a:ext cx="5676900" cy="857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4"/>
          <p:cNvGraphicFramePr>
            <a:graphicFrameLocks noChangeAspect="1"/>
          </p:cNvGraphicFramePr>
          <p:nvPr/>
        </p:nvGraphicFramePr>
        <p:xfrm>
          <a:off x="3857625" y="2714625"/>
          <a:ext cx="43973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5" imgW="2005965" imgH="457200" progId="Equation.3">
                  <p:embed/>
                </p:oleObj>
              </mc:Choice>
              <mc:Fallback>
                <p:oleObj name="" r:id="rId5" imgW="2005965" imgH="4572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57625" y="2714625"/>
                        <a:ext cx="4397375" cy="1000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xfrm>
            <a:off x="298450" y="2546350"/>
            <a:ext cx="8945563" cy="877888"/>
          </a:xfrm>
          <a:noFill/>
          <a:ln>
            <a:noFill/>
          </a:ln>
        </p:spPr>
        <p:txBody>
          <a:bodyPr anchor="t"/>
          <a:p>
            <a:pPr marL="0" marR="0" indent="61214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</a:t>
            </a:r>
            <a:r>
              <a:rPr kumimoji="1" lang="en-US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A=&lt;6, </a:t>
            </a:r>
            <a:r>
              <a:rPr kumimoji="1" lang="en-US" altLang="zh-CN" sz="2400" b="1" i="0" u="none" strike="noStrike" kern="0" cap="none" spc="0" normalizeH="0" baseline="0" noProof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8</a:t>
            </a:r>
            <a:r>
              <a:rPr kumimoji="1" lang="en-US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15, 7, </a:t>
            </a:r>
            <a:r>
              <a:rPr kumimoji="1" lang="en-US" altLang="zh-CN" sz="2400" b="1" i="0" u="none" strike="noStrike" kern="0" cap="none" spc="0" normalizeH="0" baseline="0" noProof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17</a:t>
            </a:r>
            <a:r>
              <a:rPr kumimoji="1" lang="en-US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21,6, </a:t>
            </a:r>
            <a:r>
              <a:rPr kumimoji="1" lang="en-US" altLang="zh-CN" sz="2400" b="1" i="0" u="none" strike="noStrike" kern="0" cap="none" spc="0" normalizeH="0" baseline="0" noProof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11</a:t>
            </a:r>
            <a:r>
              <a:rPr kumimoji="1" lang="en-US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1" lang="en-US" altLang="zh-CN" sz="2400" b="1" i="0" u="none" strike="noStrike" kern="0" cap="none" spc="0" normalizeH="0" baseline="0" noProof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23</a:t>
            </a:r>
            <a:r>
              <a:rPr kumimoji="1" lang="en-US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,21&gt;</a:t>
            </a:r>
            <a:r>
              <a:rPr kumimoji="1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kumimoji="1" 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m=21</a:t>
            </a:r>
            <a:r>
              <a:rPr kumimoji="1" 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kumimoji="1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序列</a:t>
            </a:r>
            <a:r>
              <a:rPr kumimoji="1" lang="en-US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A</a:t>
            </a:r>
            <a:r>
              <a:rPr kumimoji="1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中与</a:t>
            </a:r>
            <a:r>
              <a:rPr kumimoji="1" lang="en-US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m</a:t>
            </a:r>
            <a:r>
              <a:rPr kumimoji="1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既约的整数的个数。</a:t>
            </a:r>
            <a:endParaRPr kumimoji="1" lang="en-US" altLang="zh-CN" sz="1900" b="1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1" lang="en-US" sz="1900" b="1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298450" y="968375"/>
          <a:ext cx="6353175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2805430" imgH="812165" progId="Equation.3">
                  <p:embed/>
                </p:oleObj>
              </mc:Choice>
              <mc:Fallback>
                <p:oleObj name="" r:id="rId1" imgW="2805430" imgH="812165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450" y="968375"/>
                        <a:ext cx="6353175" cy="157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7" name="标题 1"/>
          <p:cNvSpPr>
            <a:spLocks noGrp="1"/>
          </p:cNvSpPr>
          <p:nvPr>
            <p:ph type="title"/>
          </p:nvPr>
        </p:nvSpPr>
        <p:spPr>
          <a:xfrm>
            <a:off x="430213" y="96838"/>
            <a:ext cx="8043862" cy="754062"/>
          </a:xfrm>
          <a:noFill/>
          <a:ln>
            <a:noFill/>
          </a:ln>
        </p:spPr>
        <p:txBody>
          <a:bodyPr anchor="t" anchorCtr="0"/>
          <a:p>
            <a:r>
              <a:rPr lang="zh-CN" altLang="en-US" sz="4000" b="1" dirty="0"/>
              <a:t>定理</a:t>
            </a:r>
            <a:r>
              <a:rPr lang="en-US" altLang="zh-CN" sz="4000" b="1" dirty="0"/>
              <a:t>3</a:t>
            </a:r>
            <a:r>
              <a:rPr lang="zh-CN" altLang="en-US" sz="4000" b="1" dirty="0"/>
              <a:t>、</a:t>
            </a:r>
            <a:r>
              <a:rPr lang="en-US" altLang="zh-CN" sz="4000" b="1" dirty="0"/>
              <a:t>Eratosthenes</a:t>
            </a:r>
            <a:r>
              <a:rPr lang="zh-CN" altLang="en-US" sz="4000" b="1" dirty="0"/>
              <a:t>筛法</a:t>
            </a:r>
            <a:endParaRPr lang="zh-CN" altLang="en-US" sz="4000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298450" y="3676650"/>
            <a:ext cx="7316788" cy="541338"/>
            <a:chOff x="471" y="2738"/>
            <a:chExt cx="11521" cy="854"/>
          </a:xfrm>
        </p:grpSpPr>
        <p:pic>
          <p:nvPicPr>
            <p:cNvPr id="31749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" y="2738"/>
              <a:ext cx="3765" cy="85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1750" name="文本框 6"/>
            <p:cNvSpPr txBox="1"/>
            <p:nvPr/>
          </p:nvSpPr>
          <p:spPr>
            <a:xfrm>
              <a:off x="4646" y="2827"/>
              <a:ext cx="7346" cy="6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>
                <a:spcBef>
                  <a:spcPts val="1000"/>
                </a:spcBef>
              </a:pP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en-US" sz="2200">
                  <a:latin typeface="Times New Roman" panose="02020603050405020304" pitchFamily="18" charset="0"/>
                  <a:ea typeface="宋体" panose="02010600030101010101" pitchFamily="2" charset="-122"/>
                </a:rPr>
                <a:t>中满足条件有：</a:t>
              </a: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r>
                <a:rPr lang="zh-CN" altLang="en-US" sz="220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17</a:t>
              </a:r>
              <a:r>
                <a:rPr lang="zh-CN" altLang="en-US" sz="220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r>
                <a:rPr lang="zh-CN" altLang="en-US" sz="220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23</a:t>
              </a:r>
              <a:endParaRPr lang="en-US" altLang="zh-CN" sz="2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8450" y="4456113"/>
            <a:ext cx="8945563" cy="993775"/>
            <a:chOff x="471" y="3966"/>
            <a:chExt cx="14086" cy="1565"/>
          </a:xfrm>
        </p:grpSpPr>
        <p:sp>
          <p:nvSpPr>
            <p:cNvPr id="31752" name="文本框 1"/>
            <p:cNvSpPr txBox="1"/>
            <p:nvPr/>
          </p:nvSpPr>
          <p:spPr>
            <a:xfrm>
              <a:off x="471" y="4855"/>
              <a:ext cx="14087" cy="6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6:</a:t>
              </a:r>
              <a:r>
                <a:rPr lang="en-US" altLang="zh-CN" sz="2000" u="sng">
                  <a:latin typeface="Times New Roman" panose="02020603050405020304" pitchFamily="18" charset="0"/>
                  <a:ea typeface="宋体" panose="02010600030101010101" pitchFamily="2" charset="-122"/>
                </a:rPr>
                <a:t>1,3</a:t>
              </a: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;  8:</a:t>
              </a:r>
              <a:r>
                <a:rPr lang="en-US" altLang="zh-CN" sz="2000" u="sng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;  15:</a:t>
              </a:r>
              <a:r>
                <a:rPr lang="en-US" altLang="zh-CN" sz="2000" u="sng">
                  <a:latin typeface="Times New Roman" panose="02020603050405020304" pitchFamily="18" charset="0"/>
                  <a:ea typeface="宋体" panose="02010600030101010101" pitchFamily="2" charset="-122"/>
                </a:rPr>
                <a:t>1,3</a:t>
              </a: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;  7:</a:t>
              </a:r>
              <a:r>
                <a:rPr lang="en-US" altLang="zh-CN" sz="2000" u="sng">
                  <a:latin typeface="Times New Roman" panose="02020603050405020304" pitchFamily="18" charset="0"/>
                  <a:ea typeface="宋体" panose="02010600030101010101" pitchFamily="2" charset="-122"/>
                </a:rPr>
                <a:t>1,7</a:t>
              </a: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;   17:</a:t>
              </a:r>
              <a:r>
                <a:rPr lang="en-US" altLang="zh-CN" sz="2000" u="sng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;   21:</a:t>
              </a:r>
              <a:r>
                <a:rPr lang="en-US" altLang="zh-CN" sz="2000" u="sng">
                  <a:latin typeface="Times New Roman" panose="02020603050405020304" pitchFamily="18" charset="0"/>
                  <a:ea typeface="宋体" panose="02010600030101010101" pitchFamily="2" charset="-122"/>
                </a:rPr>
                <a:t>1,3,7,21</a:t>
              </a: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;  6:</a:t>
              </a:r>
              <a:r>
                <a:rPr lang="en-US" altLang="zh-CN" sz="2000" u="sng">
                  <a:latin typeface="Times New Roman" panose="02020603050405020304" pitchFamily="18" charset="0"/>
                  <a:ea typeface="宋体" panose="02010600030101010101" pitchFamily="2" charset="-122"/>
                </a:rPr>
                <a:t>1,3</a:t>
              </a: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;  11:</a:t>
              </a:r>
              <a:r>
                <a:rPr lang="en-US" altLang="zh-CN" sz="2000" u="sng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;  23:</a:t>
              </a:r>
              <a:r>
                <a:rPr lang="en-US" altLang="zh-CN" sz="2000" u="sng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;  21:</a:t>
              </a:r>
              <a:r>
                <a:rPr lang="en-US" altLang="zh-CN" sz="2000" u="sng">
                  <a:latin typeface="Times New Roman" panose="02020603050405020304" pitchFamily="18" charset="0"/>
                  <a:ea typeface="宋体" panose="02010600030101010101" pitchFamily="2" charset="-122"/>
                </a:rPr>
                <a:t>1,3,7,21</a:t>
              </a:r>
              <a:r>
                <a:rPr lang="zh-CN" altLang="en-US" sz="2200">
                  <a:latin typeface="Times New Roman" panose="02020603050405020304" pitchFamily="18" charset="0"/>
                  <a:ea typeface="宋体" panose="02010600030101010101" pitchFamily="2" charset="-122"/>
                </a:rPr>
                <a:t>。</a:t>
              </a:r>
              <a:endParaRPr lang="en-US" altLang="zh-CN" sz="2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31753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" y="3966"/>
              <a:ext cx="2400" cy="855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2" name="组合 11"/>
          <p:cNvGrpSpPr/>
          <p:nvPr/>
        </p:nvGrpSpPr>
        <p:grpSpPr>
          <a:xfrm>
            <a:off x="298450" y="5772150"/>
            <a:ext cx="6881813" cy="768350"/>
            <a:chOff x="471" y="6038"/>
            <a:chExt cx="10837" cy="1210"/>
          </a:xfrm>
        </p:grpSpPr>
        <p:sp>
          <p:nvSpPr>
            <p:cNvPr id="31755" name="文本框 4"/>
            <p:cNvSpPr txBox="1"/>
            <p:nvPr/>
          </p:nvSpPr>
          <p:spPr>
            <a:xfrm>
              <a:off x="3092" y="6038"/>
              <a:ext cx="8216" cy="12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      21 </a:t>
              </a:r>
              <a:r>
                <a:rPr lang="zh-CN" altLang="en-US" sz="2200">
                  <a:latin typeface="Times New Roman" panose="02020603050405020304" pitchFamily="18" charset="0"/>
                  <a:ea typeface="宋体" panose="02010600030101010101" pitchFamily="2" charset="-122"/>
                </a:rPr>
                <a:t>因子：</a:t>
              </a: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20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zh-CN" altLang="en-US" sz="220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r>
                <a:rPr lang="zh-CN" altLang="en-US" sz="220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21</a:t>
              </a:r>
              <a:r>
                <a:rPr lang="zh-CN" altLang="en-US" sz="2200">
                  <a:latin typeface="Times New Roman" panose="02020603050405020304" pitchFamily="18" charset="0"/>
                  <a:ea typeface="宋体" panose="02010600030101010101" pitchFamily="2" charset="-122"/>
                </a:rPr>
                <a:t>。</a:t>
              </a:r>
              <a:endParaRPr lang="en-US" altLang="zh-CN" sz="2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200">
                  <a:latin typeface="Times New Roman" panose="02020603050405020304" pitchFamily="18" charset="0"/>
                  <a:ea typeface="宋体" panose="02010600030101010101" pitchFamily="2" charset="-122"/>
                </a:rPr>
                <a:t>集合</a:t>
              </a: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en-US" sz="2200">
                  <a:latin typeface="Times New Roman" panose="02020603050405020304" pitchFamily="18" charset="0"/>
                  <a:ea typeface="宋体" panose="02010600030101010101" pitchFamily="2" charset="-122"/>
                </a:rPr>
                <a:t>个数：</a:t>
              </a: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lang="zh-CN" altLang="en-US" sz="220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lang="zh-CN" altLang="en-US" sz="220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zh-CN" altLang="en-US" sz="220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31756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1" y="6038"/>
              <a:ext cx="2400" cy="810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31757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7100" y="5924550"/>
            <a:ext cx="1609725" cy="933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8674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1"/>
          <p:cNvSpPr>
            <a:spLocks noGrp="1"/>
          </p:cNvSpPr>
          <p:nvPr>
            <p:ph type="title"/>
          </p:nvPr>
        </p:nvSpPr>
        <p:spPr>
          <a:xfrm>
            <a:off x="142875" y="53975"/>
            <a:ext cx="8229600" cy="755650"/>
          </a:xfrm>
          <a:noFill/>
          <a:ln>
            <a:noFill/>
          </a:ln>
        </p:spPr>
        <p:txBody>
          <a:bodyPr anchor="t" anchorCtr="0"/>
          <a:p>
            <a:r>
              <a:rPr lang="zh-CN" altLang="en-US" sz="4000" b="1" dirty="0"/>
              <a:t>定理</a:t>
            </a:r>
            <a:r>
              <a:rPr lang="en-US" altLang="zh-CN" sz="4000" b="1" dirty="0"/>
              <a:t>3</a:t>
            </a:r>
            <a:r>
              <a:rPr lang="zh-CN" altLang="en-US" sz="4000" b="1" dirty="0"/>
              <a:t>、</a:t>
            </a:r>
            <a:r>
              <a:rPr lang="en-US" altLang="zh-CN" sz="4000" b="1" dirty="0"/>
              <a:t>Eratosthenes</a:t>
            </a:r>
            <a:r>
              <a:rPr lang="zh-CN" altLang="en-US" sz="4000" b="1" dirty="0"/>
              <a:t>筛法</a:t>
            </a:r>
            <a:endParaRPr lang="zh-CN" altLang="en-US" sz="4000" b="1" dirty="0"/>
          </a:p>
        </p:txBody>
      </p:sp>
      <p:pic>
        <p:nvPicPr>
          <p:cNvPr id="32770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713" y="2097088"/>
            <a:ext cx="6024562" cy="5381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1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3" y="3575050"/>
            <a:ext cx="3011487" cy="1431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2" name="文本框 7"/>
          <p:cNvSpPr txBox="1"/>
          <p:nvPr/>
        </p:nvSpPr>
        <p:spPr>
          <a:xfrm>
            <a:off x="215900" y="2097088"/>
            <a:ext cx="53181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3" name="文本框 8"/>
          <p:cNvSpPr txBox="1"/>
          <p:nvPr/>
        </p:nvSpPr>
        <p:spPr>
          <a:xfrm>
            <a:off x="215900" y="2901950"/>
            <a:ext cx="1390650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m=12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02114" y="2902585"/>
            <a:ext cx="2489200" cy="5219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d=1,2,3,</a:t>
            </a:r>
            <a:r>
              <a:rPr lang="en-US" altLang="zh-CN" sz="2800" strike="dblStrike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4</a:t>
            </a:r>
            <a:r>
              <a:rPr lang="en-US" altLang="zh-CN" sz="2800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,6,</a:t>
            </a:r>
            <a:r>
              <a:rPr lang="en-US" altLang="zh-CN" sz="2800" strike="dblStrike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12</a:t>
            </a:r>
            <a:endParaRPr lang="en-US" altLang="zh-CN" sz="2800" noProof="1"/>
          </a:p>
        </p:txBody>
      </p:sp>
      <p:pic>
        <p:nvPicPr>
          <p:cNvPr id="32775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388" y="1374775"/>
            <a:ext cx="1609725" cy="9334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2776" name="对象 3"/>
          <p:cNvGraphicFramePr/>
          <p:nvPr/>
        </p:nvGraphicFramePr>
        <p:xfrm>
          <a:off x="1279525" y="1114425"/>
          <a:ext cx="506095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4" imgW="5057775" imgH="676275" progId="Paint.Picture">
                  <p:embed/>
                </p:oleObj>
              </mc:Choice>
              <mc:Fallback>
                <p:oleObj name="" r:id="rId4" imgW="5057775" imgH="676275" progId="Paint.Picture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79525" y="1114425"/>
                        <a:ext cx="5060950" cy="677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对象 5"/>
          <p:cNvGraphicFramePr/>
          <p:nvPr/>
        </p:nvGraphicFramePr>
        <p:xfrm>
          <a:off x="4508500" y="2990850"/>
          <a:ext cx="37369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6" imgW="3733800" imgH="876300" progId="Paint.Picture">
                  <p:embed/>
                </p:oleObj>
              </mc:Choice>
              <mc:Fallback>
                <p:oleObj name="" r:id="rId6" imgW="3733800" imgH="876300" progId="Paint.Picture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08500" y="2990850"/>
                        <a:ext cx="3736975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对象 7"/>
          <p:cNvGraphicFramePr/>
          <p:nvPr/>
        </p:nvGraphicFramePr>
        <p:xfrm>
          <a:off x="4508500" y="4187825"/>
          <a:ext cx="39655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8" imgW="3962400" imgH="819150" progId="Paint.Picture">
                  <p:embed/>
                </p:oleObj>
              </mc:Choice>
              <mc:Fallback>
                <p:oleObj name="" r:id="rId8" imgW="3962400" imgH="819150" progId="Paint.Picture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08500" y="4187825"/>
                        <a:ext cx="3965575" cy="819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对象 9"/>
          <p:cNvGraphicFramePr/>
          <p:nvPr/>
        </p:nvGraphicFramePr>
        <p:xfrm>
          <a:off x="1128713" y="5359400"/>
          <a:ext cx="6491287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0" imgW="6486525" imgH="1524000" progId="Paint.Picture">
                  <p:embed/>
                </p:oleObj>
              </mc:Choice>
              <mc:Fallback>
                <p:oleObj name="" r:id="rId10" imgW="6486525" imgH="1524000" progId="Paint.Picture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28713" y="5359400"/>
                        <a:ext cx="6491287" cy="152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1"/>
          <p:cNvSpPr>
            <a:spLocks noGrp="1"/>
          </p:cNvSpPr>
          <p:nvPr>
            <p:ph type="title"/>
          </p:nvPr>
        </p:nvSpPr>
        <p:spPr>
          <a:xfrm>
            <a:off x="539750" y="130175"/>
            <a:ext cx="8229600" cy="706438"/>
          </a:xfrm>
          <a:noFill/>
          <a:ln>
            <a:noFill/>
          </a:ln>
        </p:spPr>
        <p:txBody>
          <a:bodyPr anchor="t" anchorCtr="0"/>
          <a:p>
            <a:r>
              <a:rPr lang="zh-CN" altLang="en-US" sz="4000" b="1" dirty="0"/>
              <a:t>举例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求不超过</a:t>
            </a:r>
            <a:r>
              <a:rPr lang="en-US" altLang="zh-CN" sz="4000" b="1" dirty="0"/>
              <a:t>120</a:t>
            </a:r>
            <a:r>
              <a:rPr lang="zh-CN" altLang="en-US" sz="4000" b="1" dirty="0"/>
              <a:t>的素数的个数</a:t>
            </a:r>
            <a:br>
              <a:rPr lang="en-US" altLang="zh-CN" sz="4000" b="1" dirty="0"/>
            </a:br>
            <a:endParaRPr lang="zh-CN" altLang="en-US" sz="4000" b="1" dirty="0"/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395288" y="908050"/>
            <a:ext cx="8229600" cy="5002213"/>
          </a:xfrm>
          <a:noFill/>
          <a:ln>
            <a:noFill/>
          </a:ln>
        </p:spPr>
        <p:txBody>
          <a:bodyPr anchor="t" anchorCtr="0"/>
          <a:p>
            <a:r>
              <a:rPr lang="zh-CN" altLang="en-US" sz="2400" b="1" dirty="0"/>
              <a:t>解：不超过</a:t>
            </a:r>
            <a:r>
              <a:rPr lang="en-US" altLang="zh-CN" sz="2400" b="1" dirty="0"/>
              <a:t>120</a:t>
            </a:r>
            <a:r>
              <a:rPr lang="zh-CN" altLang="en-US" sz="2400" b="1" dirty="0"/>
              <a:t>的合数必是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或</a:t>
            </a:r>
            <a:r>
              <a:rPr lang="en-US" altLang="zh-CN" sz="2400" b="1" dirty="0"/>
              <a:t>7</a:t>
            </a:r>
            <a:r>
              <a:rPr lang="zh-CN" altLang="en-US" sz="2400" b="1" dirty="0"/>
              <a:t>的真倍数。记</a:t>
            </a:r>
            <a:r>
              <a:rPr lang="en-US" altLang="zh-CN" sz="2400" b="1" dirty="0"/>
              <a:t>m=2*3*5*7=210</a:t>
            </a:r>
            <a:r>
              <a:rPr lang="zh-CN" altLang="en-US" sz="2400" b="1" dirty="0"/>
              <a:t>，记</a:t>
            </a:r>
            <a:r>
              <a:rPr lang="en-US" altLang="zh-CN" sz="2400" b="1" dirty="0"/>
              <a:t>A=[1..120]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d|210</a:t>
            </a:r>
            <a:r>
              <a:rPr lang="zh-CN" altLang="en-US" sz="2400" b="1" dirty="0"/>
              <a:t>，记</a:t>
            </a:r>
            <a:r>
              <a:rPr lang="en-US" altLang="zh-CN" sz="2400" b="1" dirty="0"/>
              <a:t>A</a:t>
            </a:r>
            <a:r>
              <a:rPr lang="en-US" altLang="zh-CN" sz="2400" b="1" baseline="-25000" dirty="0"/>
              <a:t>d</a:t>
            </a:r>
            <a:r>
              <a:rPr lang="en-US" altLang="zh-CN" sz="2400" b="1" dirty="0"/>
              <a:t>={ a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 d | a 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0&lt;a&lt;121}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|A</a:t>
            </a:r>
            <a:r>
              <a:rPr lang="en-US" altLang="zh-CN" sz="2400" b="1" baseline="-25000" dirty="0"/>
              <a:t>d</a:t>
            </a:r>
            <a:r>
              <a:rPr lang="en-US" altLang="zh-CN" sz="2400" b="1" dirty="0"/>
              <a:t>|=120/d</a:t>
            </a:r>
            <a:endParaRPr lang="en-US" altLang="zh-CN" sz="2400" b="1" dirty="0"/>
          </a:p>
          <a:p>
            <a:endParaRPr lang="en-US" altLang="zh-CN" sz="2400" b="1" dirty="0"/>
          </a:p>
          <a:p>
            <a:endParaRPr lang="zh-CN" altLang="en-US" sz="24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5288" y="2205038"/>
          <a:ext cx="8280400" cy="1454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976"/>
                <a:gridCol w="451952"/>
                <a:gridCol w="358962"/>
                <a:gridCol w="433023"/>
                <a:gridCol w="448410"/>
                <a:gridCol w="460211"/>
                <a:gridCol w="483811"/>
                <a:gridCol w="483811"/>
                <a:gridCol w="554613"/>
                <a:gridCol w="495611"/>
                <a:gridCol w="507412"/>
                <a:gridCol w="519212"/>
                <a:gridCol w="483811"/>
                <a:gridCol w="413010"/>
                <a:gridCol w="483811"/>
                <a:gridCol w="578214"/>
                <a:gridCol w="546080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d</a:t>
                      </a:r>
                      <a:endParaRPr lang="zh-CN" altLang="en-US" b="1" dirty="0"/>
                    </a:p>
                  </a:txBody>
                  <a:tcPr marL="36000" marR="36000" marT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 marL="36000" marR="36000" marT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 marL="36000" marR="36000" marT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3</a:t>
                      </a:r>
                      <a:endParaRPr lang="zh-CN" altLang="en-US" b="1" dirty="0"/>
                    </a:p>
                  </a:txBody>
                  <a:tcPr marL="36000" marR="36000" marT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5</a:t>
                      </a:r>
                      <a:endParaRPr lang="zh-CN" altLang="en-US" b="1" dirty="0"/>
                    </a:p>
                  </a:txBody>
                  <a:tcPr marL="36000" marR="36000" marT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7</a:t>
                      </a:r>
                      <a:endParaRPr lang="zh-CN" altLang="en-US" b="1" dirty="0"/>
                    </a:p>
                  </a:txBody>
                  <a:tcPr marL="36000" marR="36000" marT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6</a:t>
                      </a:r>
                      <a:endParaRPr lang="zh-CN" altLang="en-US" b="1" dirty="0"/>
                    </a:p>
                  </a:txBody>
                  <a:tcPr marL="36000" marR="36000" marT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10</a:t>
                      </a:r>
                      <a:endParaRPr lang="zh-CN" altLang="en-US" b="1" dirty="0"/>
                    </a:p>
                  </a:txBody>
                  <a:tcPr marL="36000" marR="36000" marT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14</a:t>
                      </a:r>
                      <a:endParaRPr lang="zh-CN" altLang="en-US" b="1" dirty="0"/>
                    </a:p>
                  </a:txBody>
                  <a:tcPr marL="36000" marR="36000" marT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15</a:t>
                      </a:r>
                      <a:endParaRPr lang="zh-CN" altLang="en-US" b="1" dirty="0"/>
                    </a:p>
                  </a:txBody>
                  <a:tcPr marL="36000" marR="36000" marT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21</a:t>
                      </a:r>
                      <a:endParaRPr lang="zh-CN" altLang="en-US" b="1" dirty="0"/>
                    </a:p>
                  </a:txBody>
                  <a:tcPr marL="36000" marR="36000" marT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35</a:t>
                      </a:r>
                      <a:endParaRPr lang="zh-CN" altLang="en-US" b="1" dirty="0"/>
                    </a:p>
                  </a:txBody>
                  <a:tcPr marL="36000" marR="36000" marT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30</a:t>
                      </a:r>
                      <a:endParaRPr lang="zh-CN" altLang="en-US" b="1" dirty="0"/>
                    </a:p>
                  </a:txBody>
                  <a:tcPr marL="36000" marR="36000" marT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42</a:t>
                      </a:r>
                      <a:endParaRPr lang="zh-CN" altLang="en-US" b="1" dirty="0"/>
                    </a:p>
                  </a:txBody>
                  <a:tcPr marL="36000" marR="36000" marT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70</a:t>
                      </a:r>
                      <a:endParaRPr lang="zh-CN" altLang="en-US" b="1" dirty="0"/>
                    </a:p>
                  </a:txBody>
                  <a:tcPr marL="36000" marR="36000" marT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105</a:t>
                      </a:r>
                      <a:endParaRPr lang="zh-CN" altLang="en-US" b="1" dirty="0"/>
                    </a:p>
                  </a:txBody>
                  <a:tcPr marL="36000" marR="36000" marT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210</a:t>
                      </a:r>
                      <a:endParaRPr lang="zh-CN" altLang="en-US" b="1" dirty="0"/>
                    </a:p>
                  </a:txBody>
                  <a:tcPr marL="36000" marR="36000" marT="72000" anchor="ctr"/>
                </a:tc>
              </a:tr>
              <a:tr h="4750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ym typeface="Symbol" panose="05050102010706020507" pitchFamily="18" charset="2"/>
                        </a:rPr>
                        <a:t></a:t>
                      </a:r>
                      <a:r>
                        <a:rPr lang="en-US" altLang="zh-CN" sz="1800" b="1" dirty="0" smtClean="0">
                          <a:sym typeface="Symbol" panose="05050102010706020507" pitchFamily="18" charset="2"/>
                        </a:rPr>
                        <a:t>(d)</a:t>
                      </a:r>
                      <a:endParaRPr lang="zh-CN" altLang="en-US" b="1" dirty="0"/>
                    </a:p>
                  </a:txBody>
                  <a:tcPr marL="36000" marR="36000" marT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 marL="36000" marR="36000" marT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-1</a:t>
                      </a:r>
                      <a:endParaRPr lang="zh-CN" altLang="en-US" b="1" dirty="0"/>
                    </a:p>
                  </a:txBody>
                  <a:tcPr marL="36000" marR="36000" marT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-1</a:t>
                      </a:r>
                      <a:endParaRPr lang="zh-CN" altLang="en-US" b="1" dirty="0"/>
                    </a:p>
                  </a:txBody>
                  <a:tcPr marL="36000" marR="36000" marT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-1</a:t>
                      </a:r>
                      <a:endParaRPr lang="zh-CN" altLang="en-US" b="1" dirty="0"/>
                    </a:p>
                  </a:txBody>
                  <a:tcPr marL="36000" marR="36000" marT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-1</a:t>
                      </a:r>
                      <a:endParaRPr lang="zh-CN" altLang="en-US" b="1" dirty="0"/>
                    </a:p>
                  </a:txBody>
                  <a:tcPr marL="36000" marR="36000" marT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 marL="36000" marR="36000" marT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 marL="36000" marR="36000" marT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 marL="36000" marR="36000" marT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 marL="36000" marR="36000" marT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 marL="36000" marR="36000" marT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 marL="36000" marR="36000" marT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-1</a:t>
                      </a:r>
                      <a:endParaRPr lang="zh-CN" altLang="en-US" b="1" dirty="0"/>
                    </a:p>
                  </a:txBody>
                  <a:tcPr marL="36000" marR="36000" marT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-1</a:t>
                      </a:r>
                      <a:endParaRPr lang="zh-CN" altLang="en-US" b="1" dirty="0"/>
                    </a:p>
                  </a:txBody>
                  <a:tcPr marL="36000" marR="36000" marT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-1</a:t>
                      </a:r>
                      <a:endParaRPr lang="zh-CN" altLang="en-US" b="1" dirty="0"/>
                    </a:p>
                  </a:txBody>
                  <a:tcPr marL="36000" marR="36000" marT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-1</a:t>
                      </a:r>
                      <a:endParaRPr lang="zh-CN" altLang="en-US" b="1" dirty="0"/>
                    </a:p>
                  </a:txBody>
                  <a:tcPr marL="36000" marR="36000" marT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 marL="36000" marR="36000" marT="72000" anchor="ctr"/>
                </a:tc>
              </a:tr>
              <a:tr h="4750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|A</a:t>
                      </a:r>
                      <a:r>
                        <a:rPr lang="en-US" altLang="zh-CN" sz="1800" b="1" baseline="-25000" dirty="0" smtClean="0"/>
                        <a:t>d</a:t>
                      </a:r>
                      <a:r>
                        <a:rPr lang="en-US" altLang="zh-CN" sz="1800" b="1" dirty="0" smtClean="0"/>
                        <a:t>|</a:t>
                      </a:r>
                      <a:endParaRPr lang="zh-CN" altLang="en-US" b="1" dirty="0"/>
                    </a:p>
                  </a:txBody>
                  <a:tcPr marL="36000" marR="36000" marT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120</a:t>
                      </a:r>
                      <a:endParaRPr lang="zh-CN" altLang="en-US" b="1" dirty="0"/>
                    </a:p>
                  </a:txBody>
                  <a:tcPr marL="36000" marR="36000" marT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60</a:t>
                      </a:r>
                      <a:endParaRPr lang="zh-CN" altLang="en-US" b="1" dirty="0"/>
                    </a:p>
                  </a:txBody>
                  <a:tcPr marL="36000" marR="36000" marT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40</a:t>
                      </a:r>
                      <a:endParaRPr lang="zh-CN" altLang="en-US" b="1" dirty="0"/>
                    </a:p>
                  </a:txBody>
                  <a:tcPr marL="36000" marR="36000" marT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24</a:t>
                      </a:r>
                      <a:endParaRPr lang="zh-CN" altLang="en-US" b="1" dirty="0"/>
                    </a:p>
                  </a:txBody>
                  <a:tcPr marL="36000" marR="36000" marT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17</a:t>
                      </a:r>
                      <a:endParaRPr lang="zh-CN" altLang="en-US" b="1" dirty="0"/>
                    </a:p>
                  </a:txBody>
                  <a:tcPr marL="36000" marR="36000" marT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20</a:t>
                      </a:r>
                      <a:endParaRPr lang="zh-CN" altLang="en-US" b="1" dirty="0"/>
                    </a:p>
                  </a:txBody>
                  <a:tcPr marL="36000" marR="36000" marT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12</a:t>
                      </a:r>
                      <a:endParaRPr lang="zh-CN" altLang="en-US" b="1" dirty="0"/>
                    </a:p>
                  </a:txBody>
                  <a:tcPr marL="36000" marR="36000" marT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8</a:t>
                      </a:r>
                      <a:endParaRPr lang="zh-CN" altLang="en-US" b="1" dirty="0"/>
                    </a:p>
                  </a:txBody>
                  <a:tcPr marL="36000" marR="36000" marT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8</a:t>
                      </a:r>
                      <a:endParaRPr lang="zh-CN" altLang="en-US" b="1" dirty="0"/>
                    </a:p>
                  </a:txBody>
                  <a:tcPr marL="36000" marR="36000" marT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5</a:t>
                      </a:r>
                      <a:endParaRPr lang="zh-CN" altLang="en-US" b="1" dirty="0"/>
                    </a:p>
                  </a:txBody>
                  <a:tcPr marL="36000" marR="36000" marT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3</a:t>
                      </a:r>
                      <a:endParaRPr lang="zh-CN" altLang="en-US" b="1" dirty="0"/>
                    </a:p>
                  </a:txBody>
                  <a:tcPr marL="36000" marR="36000" marT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4</a:t>
                      </a:r>
                      <a:endParaRPr lang="zh-CN" altLang="en-US" b="1" dirty="0"/>
                    </a:p>
                  </a:txBody>
                  <a:tcPr marL="36000" marR="36000" marT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 marL="36000" marR="36000" marT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 marL="36000" marR="36000" marT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 marL="36000" marR="36000" marT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 marL="36000" marR="36000" marT="72000" anchor="ctr"/>
                </a:tc>
              </a:tr>
            </a:tbl>
          </a:graphicData>
        </a:graphic>
      </p:graphicFrame>
      <p:sp>
        <p:nvSpPr>
          <p:cNvPr id="33869" name="内容占位符 2"/>
          <p:cNvSpPr txBox="1"/>
          <p:nvPr/>
        </p:nvSpPr>
        <p:spPr>
          <a:xfrm>
            <a:off x="684213" y="3789363"/>
            <a:ext cx="8229600" cy="10493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120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中与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120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既约的整数的个数为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ts val="12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=120-60-40-24-17+(20+12+8+8+5+3)-4-2-1-1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=120-141+56-8=27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虽与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120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不既约，但是素数。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不是素数。因此不超过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120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的素数的个数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=27+4-1=30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870" name="Object 6"/>
          <p:cNvGraphicFramePr>
            <a:graphicFrameLocks noChangeAspect="1"/>
          </p:cNvGraphicFramePr>
          <p:nvPr/>
        </p:nvGraphicFramePr>
        <p:xfrm>
          <a:off x="2627313" y="4221163"/>
          <a:ext cx="37068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" imgW="1560830" imgH="355600" progId="Equation.3">
                  <p:embed/>
                </p:oleObj>
              </mc:Choice>
              <mc:Fallback>
                <p:oleObj name="" r:id="rId1" imgW="1560830" imgH="3556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27313" y="4221163"/>
                        <a:ext cx="3706812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noFill/>
          <a:ln>
            <a:noFill/>
          </a:ln>
        </p:spPr>
        <p:txBody>
          <a:bodyPr anchor="t" anchorCtr="0"/>
          <a:p>
            <a:r>
              <a:rPr lang="zh-CN" altLang="en-US" sz="4000" b="1" dirty="0"/>
              <a:t> 莫比乌斯变换</a:t>
            </a:r>
            <a:endParaRPr lang="zh-CN" altLang="en-US" sz="4000" b="1" dirty="0"/>
          </a:p>
        </p:txBody>
      </p:sp>
      <p:sp>
        <p:nvSpPr>
          <p:cNvPr id="7170" name="内容占位符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840288"/>
          </a:xfrm>
          <a:noFill/>
          <a:ln>
            <a:noFill/>
          </a:ln>
        </p:spPr>
        <p:txBody>
          <a:bodyPr anchor="t" anchorCtr="0"/>
          <a:p>
            <a:r>
              <a:rPr lang="zh-CN" altLang="en-US" sz="2800" b="1" dirty="0"/>
              <a:t>数论中的莫比乌斯变换</a:t>
            </a:r>
            <a:endParaRPr lang="en-US" altLang="zh-CN" sz="2800" b="1" dirty="0"/>
          </a:p>
          <a:p>
            <a:r>
              <a:rPr lang="zh-CN" altLang="en-US" sz="2800" b="1" dirty="0"/>
              <a:t>对于给定的数论函数</a:t>
            </a:r>
            <a:r>
              <a:rPr lang="en-US" altLang="zh-CN" sz="2800" b="1" i="1" dirty="0"/>
              <a:t>f</a:t>
            </a:r>
            <a:r>
              <a:rPr lang="en-US" altLang="zh-CN" sz="2800" b="1" dirty="0"/>
              <a:t>(n)</a:t>
            </a:r>
            <a:r>
              <a:rPr lang="zh-CN" altLang="en-US" sz="2800" b="1" dirty="0"/>
              <a:t>，（</a:t>
            </a:r>
            <a:r>
              <a:rPr lang="en-US" altLang="zh-CN" sz="2800" b="1" dirty="0"/>
              <a:t>n</a:t>
            </a:r>
            <a:r>
              <a:rPr lang="en-US" altLang="zh-CN" sz="2800" b="1" dirty="0">
                <a:sym typeface="Symbol" panose="05050102010706020507" pitchFamily="18" charset="2"/>
              </a:rPr>
              <a:t>N</a:t>
            </a:r>
            <a:r>
              <a:rPr lang="zh-CN" altLang="en-US" sz="2800" b="1" dirty="0"/>
              <a:t>），定义新的数论函数</a:t>
            </a:r>
            <a:endParaRPr lang="en-US" altLang="zh-CN" sz="2800" b="1" dirty="0"/>
          </a:p>
          <a:p>
            <a:endParaRPr lang="en-US" altLang="zh-CN" sz="2800" b="1" dirty="0"/>
          </a:p>
          <a:p>
            <a:endParaRPr lang="zh-CN" altLang="en-US" sz="2800" b="1" dirty="0"/>
          </a:p>
          <a:p>
            <a:r>
              <a:rPr lang="zh-CN" altLang="en-US" sz="2800" b="1" dirty="0"/>
              <a:t>称</a:t>
            </a:r>
            <a:r>
              <a:rPr lang="en-US" altLang="zh-CN" sz="2800" b="1" dirty="0"/>
              <a:t>F(n)</a:t>
            </a:r>
            <a:r>
              <a:rPr lang="zh-CN" altLang="en-US" sz="2800" b="1" dirty="0"/>
              <a:t>为</a:t>
            </a:r>
            <a:r>
              <a:rPr lang="en-US" altLang="zh-CN" sz="2800" b="1" dirty="0"/>
              <a:t>f(n)</a:t>
            </a:r>
            <a:r>
              <a:rPr lang="zh-CN" altLang="en-US" sz="2800" b="1" dirty="0"/>
              <a:t>的莫比乌斯变换，而</a:t>
            </a:r>
            <a:r>
              <a:rPr lang="en-US" altLang="zh-CN" sz="2800" b="1" dirty="0"/>
              <a:t>f(n)</a:t>
            </a:r>
            <a:r>
              <a:rPr lang="zh-CN" altLang="en-US" sz="2800" b="1" dirty="0"/>
              <a:t>为</a:t>
            </a:r>
            <a:r>
              <a:rPr lang="en-US" altLang="zh-CN" sz="2800" b="1" dirty="0"/>
              <a:t>F(n)</a:t>
            </a:r>
            <a:r>
              <a:rPr lang="zh-CN" altLang="en-US" sz="2800" b="1" dirty="0"/>
              <a:t>的莫比乌斯逆变换。</a:t>
            </a:r>
            <a:endParaRPr lang="zh-CN" altLang="en-US" sz="2800" b="1" dirty="0"/>
          </a:p>
        </p:txBody>
      </p:sp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2500313" y="2714625"/>
          <a:ext cx="197802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989965" imgH="355600" progId="Equation.3">
                  <p:embed/>
                </p:oleObj>
              </mc:Choice>
              <mc:Fallback>
                <p:oleObj name="" r:id="rId1" imgW="989965" imgH="355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0313" y="2714625"/>
                        <a:ext cx="1978025" cy="709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 anchorCtr="0"/>
          <a:p>
            <a:r>
              <a:rPr lang="zh-CN" altLang="en-US" sz="4000" b="1" dirty="0"/>
              <a:t>容斥原理与莫比乌斯变换对照</a:t>
            </a:r>
            <a:endParaRPr lang="zh-CN" altLang="en-US" sz="4000" b="1" dirty="0"/>
          </a:p>
        </p:txBody>
      </p:sp>
      <p:sp>
        <p:nvSpPr>
          <p:cNvPr id="34818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351837" cy="4525962"/>
          </a:xfrm>
          <a:noFill/>
          <a:ln>
            <a:noFill/>
          </a:ln>
        </p:spPr>
        <p:txBody>
          <a:bodyPr anchor="t" anchorCtr="0"/>
          <a:p>
            <a:r>
              <a:rPr lang="zh-CN" altLang="en-US" sz="2400" b="1" dirty="0"/>
              <a:t>两个集合的容斥关系公式：</a:t>
            </a:r>
            <a:endParaRPr lang="en-US" altLang="zh-CN" sz="2400" b="1" dirty="0"/>
          </a:p>
          <a:p>
            <a:r>
              <a:rPr lang="en-US" altLang="zh-CN" sz="2400" b="1" dirty="0"/>
              <a:t>A∪B =|A∪B| = |A|+|B| - |A∩B |(∩</a:t>
            </a:r>
            <a:r>
              <a:rPr lang="zh-CN" altLang="en-US" sz="2400" b="1" dirty="0"/>
              <a:t>：重合的部分）</a:t>
            </a:r>
            <a:endParaRPr lang="zh-CN" altLang="en-US" sz="2400" b="1" dirty="0"/>
          </a:p>
          <a:p>
            <a:r>
              <a:rPr lang="zh-CN" altLang="en-US" sz="2400" b="1" dirty="0"/>
              <a:t>三个集合的容斥关系公式：</a:t>
            </a:r>
            <a:endParaRPr lang="en-US" altLang="zh-CN" sz="2400" b="1" dirty="0"/>
          </a:p>
          <a:p>
            <a:r>
              <a:rPr lang="en-US" altLang="zh-CN" sz="2400" b="1" dirty="0"/>
              <a:t>|A∪B∪C| = |A|+|B|+|C| - |A∩B| - |B∩C| - |C∩A| + |A∩B∩C|</a:t>
            </a:r>
            <a:endParaRPr lang="en-US" altLang="zh-CN" sz="2400" b="1" dirty="0"/>
          </a:p>
          <a:p>
            <a:r>
              <a:rPr lang="zh-CN" altLang="en-US" sz="2400" b="1" dirty="0"/>
              <a:t>一般地，设</a:t>
            </a:r>
            <a:r>
              <a:rPr lang="en-US" altLang="zh-CN" sz="2400" b="1" dirty="0"/>
              <a:t>S</a:t>
            </a:r>
            <a:r>
              <a:rPr lang="zh-CN" altLang="en-US" sz="2400" b="1" dirty="0"/>
              <a:t>为有限集，</a:t>
            </a:r>
            <a:r>
              <a:rPr lang="en-US" altLang="zh-CN" sz="2400" b="1" dirty="0"/>
              <a:t>A</a:t>
            </a:r>
            <a:r>
              <a:rPr lang="en-US" altLang="zh-CN" sz="2400" b="1" baseline="-25000" dirty="0"/>
              <a:t>i</a:t>
            </a:r>
            <a:r>
              <a:rPr lang="en-US" altLang="zh-CN" sz="2400" b="1" dirty="0">
                <a:sym typeface="Symbol" panose="05050102010706020507" pitchFamily="18" charset="2"/>
              </a:rPr>
              <a:t>S</a:t>
            </a:r>
            <a:r>
              <a:rPr lang="zh-CN" altLang="en-US" sz="2400" b="1" dirty="0">
                <a:sym typeface="Symbol" panose="05050102010706020507" pitchFamily="18" charset="2"/>
              </a:rPr>
              <a:t>，</a:t>
            </a:r>
            <a:r>
              <a:rPr lang="zh-CN" altLang="en-US" sz="2400" b="1" dirty="0"/>
              <a:t>则</a:t>
            </a:r>
            <a:endParaRPr lang="zh-CN" altLang="en-US" sz="2400" b="1" dirty="0"/>
          </a:p>
        </p:txBody>
      </p:sp>
      <p:pic>
        <p:nvPicPr>
          <p:cNvPr id="34819" name="Picture 2" descr="http://imgsrc.baidu.com/baike/pic/item/0ff41bd5ad6eddc403aafe7e3fdbb6fd536633e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4221163"/>
            <a:ext cx="8604250" cy="7207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1349375" y="3533775"/>
          <a:ext cx="29210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2" imgW="1333500" imgH="228600" progId="Equation.3">
                  <p:embed/>
                </p:oleObj>
              </mc:Choice>
              <mc:Fallback>
                <p:oleObj name="" r:id="rId2" imgW="1333500" imgH="2286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49375" y="3533775"/>
                        <a:ext cx="2921000" cy="500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  <a:noFill/>
          <a:ln>
            <a:noFill/>
          </a:ln>
        </p:spPr>
        <p:txBody>
          <a:bodyPr anchor="t" anchorCtr="0"/>
          <a:p>
            <a:r>
              <a:rPr lang="zh-CN" altLang="en-US" sz="4000" b="1" dirty="0"/>
              <a:t>思考</a:t>
            </a:r>
            <a:endParaRPr lang="zh-CN" altLang="en-US" sz="4000" b="1" dirty="0"/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91513" cy="4929188"/>
          </a:xfrm>
          <a:noFill/>
          <a:ln>
            <a:noFill/>
          </a:ln>
        </p:spPr>
        <p:txBody>
          <a:bodyPr anchor="t" anchorCtr="0"/>
          <a:p>
            <a:r>
              <a:rPr lang="zh-CN" altLang="en-US" sz="2400" b="1" dirty="0"/>
              <a:t>在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到</a:t>
            </a:r>
            <a:r>
              <a:rPr lang="en-US" altLang="zh-CN" sz="2400" b="1" dirty="0"/>
              <a:t>1000</a:t>
            </a:r>
            <a:r>
              <a:rPr lang="zh-CN" altLang="en-US" sz="2400" b="1" dirty="0"/>
              <a:t>的自然数中，能被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或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整除的数共有多少个？不能被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或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整除的数共有多少个？</a:t>
            </a:r>
            <a:endParaRPr lang="en-US" altLang="zh-CN" sz="2400" b="1" dirty="0"/>
          </a:p>
          <a:p>
            <a:r>
              <a:rPr lang="zh-CN" altLang="en-US" sz="2400" b="1" dirty="0"/>
              <a:t>解：略</a:t>
            </a:r>
            <a:endParaRPr lang="en-US" altLang="zh-CN" sz="2400" b="1" dirty="0"/>
          </a:p>
          <a:p>
            <a:r>
              <a:rPr lang="zh-CN" altLang="en-US" sz="2400" b="1" dirty="0"/>
              <a:t>分母是</a:t>
            </a:r>
            <a:r>
              <a:rPr lang="en-US" altLang="zh-CN" sz="2400" b="1" dirty="0"/>
              <a:t>1001</a:t>
            </a:r>
            <a:r>
              <a:rPr lang="zh-CN" altLang="en-US" sz="2400" b="1" dirty="0"/>
              <a:t>的最简分数一共有多少个？</a:t>
            </a:r>
            <a:endParaRPr lang="zh-CN" altLang="en-US" sz="2400" b="1" dirty="0"/>
          </a:p>
          <a:p>
            <a:r>
              <a:rPr lang="zh-CN" altLang="en-US" sz="2400" b="1" dirty="0"/>
              <a:t>分析：这一题实际上就是找分子中不能与</a:t>
            </a:r>
            <a:r>
              <a:rPr lang="en-US" altLang="zh-CN" sz="2400" b="1" dirty="0"/>
              <a:t>1001</a:t>
            </a:r>
            <a:r>
              <a:rPr lang="zh-CN" altLang="en-US" sz="2400" b="1" dirty="0"/>
              <a:t>进行约分的数。由于</a:t>
            </a:r>
            <a:r>
              <a:rPr lang="en-US" altLang="zh-CN" sz="2400" b="1" dirty="0"/>
              <a:t>1001=7×11×13</a:t>
            </a:r>
            <a:r>
              <a:rPr lang="zh-CN" altLang="en-US" sz="2400" b="1" dirty="0"/>
              <a:t>，所以就是找不能被</a:t>
            </a:r>
            <a:r>
              <a:rPr lang="en-US" altLang="zh-CN" sz="2400" b="1" dirty="0"/>
              <a:t>7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11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13</a:t>
            </a:r>
            <a:r>
              <a:rPr lang="zh-CN" altLang="en-US" sz="2400" b="1" dirty="0"/>
              <a:t>整除的数。</a:t>
            </a:r>
            <a:endParaRPr lang="en-US" altLang="zh-CN" sz="2400" b="1" dirty="0"/>
          </a:p>
          <a:p>
            <a:r>
              <a:rPr lang="zh-CN" altLang="en-US" sz="2400" b="1" dirty="0"/>
              <a:t>由容斥原理知：在</a:t>
            </a:r>
            <a:r>
              <a:rPr lang="en-US" altLang="zh-CN" sz="2400" b="1" dirty="0"/>
              <a:t>1~1001</a:t>
            </a:r>
            <a:r>
              <a:rPr lang="zh-CN" altLang="en-US" sz="2400" b="1" dirty="0"/>
              <a:t>中，能被</a:t>
            </a:r>
            <a:r>
              <a:rPr lang="en-US" altLang="zh-CN" sz="2400" b="1" dirty="0"/>
              <a:t>7</a:t>
            </a:r>
            <a:r>
              <a:rPr lang="zh-CN" altLang="en-US" sz="2400" b="1" dirty="0"/>
              <a:t>或</a:t>
            </a:r>
            <a:r>
              <a:rPr lang="en-US" altLang="zh-CN" sz="2400" b="1" dirty="0"/>
              <a:t>11</a:t>
            </a:r>
            <a:r>
              <a:rPr lang="zh-CN" altLang="en-US" sz="2400" b="1" dirty="0"/>
              <a:t>或</a:t>
            </a:r>
            <a:r>
              <a:rPr lang="en-US" altLang="zh-CN" sz="2400" b="1" dirty="0"/>
              <a:t>13</a:t>
            </a:r>
            <a:r>
              <a:rPr lang="zh-CN" altLang="en-US" sz="2400" b="1" dirty="0"/>
              <a:t>整除的数有（</a:t>
            </a:r>
            <a:r>
              <a:rPr lang="en-US" altLang="zh-CN" sz="2400" b="1" dirty="0"/>
              <a:t>143+91+77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13+11+7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+1=281</a:t>
            </a:r>
            <a:r>
              <a:rPr lang="zh-CN" altLang="en-US" sz="2400" b="1" dirty="0"/>
              <a:t>（个），从而不能被</a:t>
            </a:r>
            <a:r>
              <a:rPr lang="en-US" altLang="zh-CN" sz="2400" b="1" dirty="0"/>
              <a:t>7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11</a:t>
            </a:r>
            <a:r>
              <a:rPr lang="zh-CN" altLang="en-US" sz="2400" b="1" dirty="0"/>
              <a:t>或</a:t>
            </a:r>
            <a:r>
              <a:rPr lang="en-US" altLang="zh-CN" sz="2400" b="1" dirty="0"/>
              <a:t>13</a:t>
            </a:r>
            <a:r>
              <a:rPr lang="zh-CN" altLang="en-US" sz="2400" b="1" dirty="0"/>
              <a:t>整除的数有</a:t>
            </a:r>
            <a:r>
              <a:rPr lang="en-US" altLang="zh-CN" sz="2400" b="1" dirty="0"/>
              <a:t>1001-281=720</a:t>
            </a:r>
            <a:r>
              <a:rPr lang="zh-CN" altLang="en-US" sz="2400" b="1" dirty="0"/>
              <a:t>（个）</a:t>
            </a:r>
            <a:r>
              <a:rPr lang="en-US" altLang="zh-CN" sz="2400" b="1" dirty="0"/>
              <a:t>.</a:t>
            </a:r>
            <a:r>
              <a:rPr lang="zh-CN" altLang="en-US" sz="2400" b="1" dirty="0"/>
              <a:t>也就是说，分母为</a:t>
            </a:r>
            <a:r>
              <a:rPr lang="en-US" altLang="zh-CN" sz="2400" b="1" dirty="0"/>
              <a:t>1001</a:t>
            </a:r>
            <a:r>
              <a:rPr lang="zh-CN" altLang="en-US" sz="2400" b="1" dirty="0"/>
              <a:t>的最简分数有</a:t>
            </a:r>
            <a:r>
              <a:rPr lang="en-US" altLang="zh-CN" sz="2400" b="1" dirty="0"/>
              <a:t>720</a:t>
            </a:r>
            <a:r>
              <a:rPr lang="zh-CN" altLang="en-US" sz="2400" b="1" dirty="0"/>
              <a:t>个。</a:t>
            </a:r>
            <a:endParaRPr lang="zh-CN" altLang="en-US" sz="2400" b="1" dirty="0"/>
          </a:p>
          <a:p>
            <a:endParaRPr lang="zh-CN" altLang="en-US" sz="24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 anchorCtr="0"/>
          <a:p>
            <a:r>
              <a:rPr lang="zh-CN" altLang="en-US" sz="4000" b="1" dirty="0"/>
              <a:t>定理</a:t>
            </a:r>
            <a:r>
              <a:rPr lang="en-US" altLang="zh-CN" sz="4000" b="1" dirty="0"/>
              <a:t>3</a:t>
            </a:r>
            <a:r>
              <a:rPr lang="zh-CN" altLang="en-US" sz="4000" b="1" dirty="0"/>
              <a:t>推论</a:t>
            </a:r>
            <a:endParaRPr lang="zh-CN" altLang="en-US" sz="4000" dirty="0"/>
          </a:p>
        </p:txBody>
      </p:sp>
      <p:sp>
        <p:nvSpPr>
          <p:cNvPr id="36866" name="内容占位符 2"/>
          <p:cNvSpPr>
            <a:spLocks noGrp="1"/>
          </p:cNvSpPr>
          <p:nvPr>
            <p:ph idx="1"/>
          </p:nvPr>
        </p:nvSpPr>
        <p:spPr>
          <a:xfrm>
            <a:off x="457200" y="1214438"/>
            <a:ext cx="8362950" cy="4911725"/>
          </a:xfrm>
          <a:noFill/>
          <a:ln>
            <a:noFill/>
          </a:ln>
        </p:spPr>
        <p:txBody>
          <a:bodyPr anchor="t" anchorCtr="0"/>
          <a:p>
            <a:r>
              <a:rPr lang="zh-CN" altLang="en-US" sz="2800" b="1" dirty="0"/>
              <a:t>推论：设</a:t>
            </a:r>
            <a:r>
              <a:rPr lang="en-US" altLang="zh-CN" sz="2800" b="1" dirty="0"/>
              <a:t>m</a:t>
            </a:r>
            <a:r>
              <a:rPr lang="zh-CN" altLang="en-US" sz="2800" b="1" dirty="0"/>
              <a:t>为正整数，那么 序列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中使</a:t>
            </a:r>
            <a:r>
              <a:rPr lang="en-US" altLang="zh-CN" sz="2800" b="1" dirty="0"/>
              <a:t>gcd(m, 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)=k</a:t>
            </a:r>
            <a:r>
              <a:rPr lang="zh-CN" altLang="en-US" sz="2800" b="1" dirty="0"/>
              <a:t>的整数的个数为</a:t>
            </a:r>
            <a:endParaRPr lang="zh-CN" altLang="en-US" sz="2800" dirty="0"/>
          </a:p>
        </p:txBody>
      </p:sp>
      <p:graphicFrame>
        <p:nvGraphicFramePr>
          <p:cNvPr id="36867" name="Object 6"/>
          <p:cNvGraphicFramePr>
            <a:graphicFrameLocks noChangeAspect="1"/>
          </p:cNvGraphicFramePr>
          <p:nvPr/>
        </p:nvGraphicFramePr>
        <p:xfrm>
          <a:off x="1000125" y="2500313"/>
          <a:ext cx="5967413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" imgW="2247900" imgH="914400" progId="Equation.3">
                  <p:embed/>
                </p:oleObj>
              </mc:Choice>
              <mc:Fallback>
                <p:oleObj name="" r:id="rId1" imgW="2247900" imgH="9144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00125" y="2500313"/>
                        <a:ext cx="5967413" cy="220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对象 1"/>
          <p:cNvGraphicFramePr/>
          <p:nvPr/>
        </p:nvGraphicFramePr>
        <p:xfrm>
          <a:off x="920750" y="4868863"/>
          <a:ext cx="6127750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3" imgW="4733925" imgH="1762125" progId="Paint.Picture">
                  <p:embed/>
                </p:oleObj>
              </mc:Choice>
              <mc:Fallback>
                <p:oleObj name="" r:id="rId3" imgW="4733925" imgH="1762125" progId="Paint.Picture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0" y="4868863"/>
                        <a:ext cx="6127750" cy="1697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7889" name="对象 1"/>
          <p:cNvGraphicFramePr/>
          <p:nvPr/>
        </p:nvGraphicFramePr>
        <p:xfrm>
          <a:off x="636588" y="1752600"/>
          <a:ext cx="60833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" imgW="5238750" imgH="2886075" progId="Paint.Picture">
                  <p:embed/>
                </p:oleObj>
              </mc:Choice>
              <mc:Fallback>
                <p:oleObj name="" r:id="rId1" imgW="5238750" imgH="2886075" progId="Paint.Picture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6588" y="1752600"/>
                        <a:ext cx="6083300" cy="335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" name="内容占位符 2"/>
          <p:cNvSpPr>
            <a:spLocks noGrp="1"/>
          </p:cNvSpPr>
          <p:nvPr/>
        </p:nvSpPr>
        <p:spPr>
          <a:xfrm>
            <a:off x="461963" y="455613"/>
            <a:ext cx="8512175" cy="9318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考虑一个函数f(n)满足f(1)=1且当n≠1时f(n)=0。现在我们根据莫比乌斯函数的性质，可以发现f被表示为：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 anchorCtr="0"/>
          <a:p>
            <a:r>
              <a:rPr lang="zh-CN" altLang="en-US" sz="4000" b="1" dirty="0"/>
              <a:t>序列</a:t>
            </a:r>
            <a:r>
              <a:rPr lang="en-US" altLang="zh-CN" sz="4000" b="1" dirty="0"/>
              <a:t>A</a:t>
            </a:r>
            <a:r>
              <a:rPr lang="zh-CN" altLang="en-US" sz="4000" b="1" dirty="0"/>
              <a:t>的几种常见形式</a:t>
            </a:r>
            <a:endParaRPr lang="zh-CN" altLang="en-US" sz="4000" b="1" dirty="0"/>
          </a:p>
        </p:txBody>
      </p:sp>
      <p:sp>
        <p:nvSpPr>
          <p:cNvPr id="2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071563"/>
            <a:ext cx="8229600" cy="5054600"/>
          </a:xfrm>
          <a:ln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为整数的一个序列，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为正整数。那么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为正整数，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到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的自然数的序列。那么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1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=&lt;a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：若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 | a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且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n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 &gt;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|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1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|=[n/d]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那么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到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中与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互质的自然数的个数为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特别地，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到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中与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互质的自然数的个数为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8915" name="Object 6"/>
          <p:cNvGraphicFramePr>
            <a:graphicFrameLocks noChangeAspect="1"/>
          </p:cNvGraphicFramePr>
          <p:nvPr/>
        </p:nvGraphicFramePr>
        <p:xfrm>
          <a:off x="3000375" y="1500188"/>
          <a:ext cx="2890838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" imgW="1447165" imgH="355600" progId="Equation.3">
                  <p:embed/>
                </p:oleObj>
              </mc:Choice>
              <mc:Fallback>
                <p:oleObj name="" r:id="rId1" imgW="1447165" imgH="3556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00375" y="1500188"/>
                        <a:ext cx="2890838" cy="709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7"/>
          <p:cNvGraphicFramePr>
            <a:graphicFrameLocks noChangeAspect="1"/>
          </p:cNvGraphicFramePr>
          <p:nvPr/>
        </p:nvGraphicFramePr>
        <p:xfrm>
          <a:off x="1747838" y="3714750"/>
          <a:ext cx="246062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3" imgW="1231265" imgH="431800" progId="Equation.3">
                  <p:embed/>
                </p:oleObj>
              </mc:Choice>
              <mc:Fallback>
                <p:oleObj name="" r:id="rId3" imgW="1231265" imgH="4318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7838" y="3714750"/>
                        <a:ext cx="2460625" cy="862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8"/>
          <p:cNvGraphicFramePr>
            <a:graphicFrameLocks noChangeAspect="1"/>
          </p:cNvGraphicFramePr>
          <p:nvPr/>
        </p:nvGraphicFramePr>
        <p:xfrm>
          <a:off x="995363" y="5143500"/>
          <a:ext cx="408463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5" imgW="2044700" imgH="431800" progId="Equation.3">
                  <p:embed/>
                </p:oleObj>
              </mc:Choice>
              <mc:Fallback>
                <p:oleObj name="" r:id="rId5" imgW="2044700" imgH="4318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5363" y="5143500"/>
                        <a:ext cx="4084637" cy="862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TextBox 7"/>
          <p:cNvSpPr txBox="1"/>
          <p:nvPr/>
        </p:nvSpPr>
        <p:spPr>
          <a:xfrm>
            <a:off x="4211638" y="6021388"/>
            <a:ext cx="3708400" cy="461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可用于求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中素数个数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noFill/>
          <a:ln>
            <a:noFill/>
          </a:ln>
        </p:spPr>
        <p:txBody>
          <a:bodyPr anchor="t" anchorCtr="0"/>
          <a:p>
            <a:r>
              <a:rPr lang="zh-CN" altLang="en-US" sz="4000" b="1" dirty="0"/>
              <a:t>序列</a:t>
            </a:r>
            <a:r>
              <a:rPr lang="en-US" altLang="zh-CN" sz="4000" b="1" dirty="0"/>
              <a:t>A</a:t>
            </a:r>
            <a:r>
              <a:rPr lang="zh-CN" altLang="en-US" sz="4000" b="1" dirty="0"/>
              <a:t>的几种常见形式</a:t>
            </a:r>
            <a:endParaRPr lang="zh-CN" altLang="en-US" sz="4000" dirty="0"/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>
          <a:xfrm>
            <a:off x="357188" y="1214438"/>
            <a:ext cx="8329612" cy="4911725"/>
          </a:xfrm>
          <a:noFill/>
          <a:ln>
            <a:noFill/>
          </a:ln>
        </p:spPr>
        <p:txBody>
          <a:bodyPr anchor="t" anchorCtr="0"/>
          <a:p>
            <a:pPr marL="514350" indent="-514350">
              <a:buFont typeface="Times New Roman" panose="02020603050405020304" pitchFamily="18" charset="0"/>
              <a:buAutoNum type="arabicPeriod" startAt="2"/>
            </a:pPr>
            <a:r>
              <a:rPr lang="zh-CN" altLang="en-US" sz="2800" b="1" dirty="0"/>
              <a:t>设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为正整数，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为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到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的所有自然数对</a:t>
            </a:r>
            <a:r>
              <a:rPr lang="en-US" altLang="zh-CN" sz="2800" b="1" dirty="0"/>
              <a:t>(a, b)</a:t>
            </a:r>
            <a:r>
              <a:rPr lang="zh-CN" altLang="en-US" sz="2800" b="1" dirty="0"/>
              <a:t>的</a:t>
            </a:r>
            <a:r>
              <a:rPr lang="en-US" altLang="zh-CN" sz="2800" b="1" dirty="0"/>
              <a:t>gcd</a:t>
            </a:r>
            <a:r>
              <a:rPr lang="zh-CN" altLang="en-US" sz="2800" b="1" dirty="0"/>
              <a:t>序列，即</a:t>
            </a:r>
            <a:r>
              <a:rPr lang="en-US" altLang="zh-CN" sz="2800" b="1" dirty="0"/>
              <a:t> A=&lt;gcd(a, b)</a:t>
            </a:r>
            <a:r>
              <a:rPr lang="zh-CN" altLang="en-US" sz="2800" b="1" dirty="0"/>
              <a:t>：若</a:t>
            </a:r>
            <a:r>
              <a:rPr lang="en-US" altLang="zh-CN" sz="2800" b="1" dirty="0"/>
              <a:t>a</a:t>
            </a:r>
            <a:r>
              <a:rPr lang="en-US" altLang="zh-CN" sz="2800" b="1" dirty="0">
                <a:sym typeface="Symbol" panose="05050102010706020507" pitchFamily="18" charset="2"/>
              </a:rPr>
              <a:t>  n,</a:t>
            </a:r>
            <a:r>
              <a:rPr lang="en-US" altLang="zh-CN" sz="2800" b="1" dirty="0"/>
              <a:t> b </a:t>
            </a:r>
            <a:r>
              <a:rPr lang="en-US" altLang="zh-CN" sz="2800" b="1" dirty="0">
                <a:sym typeface="Symbol" panose="05050102010706020507" pitchFamily="18" charset="2"/>
              </a:rPr>
              <a:t> n &gt;</a:t>
            </a:r>
            <a:r>
              <a:rPr lang="zh-CN" altLang="en-US" sz="2800" b="1" dirty="0">
                <a:sym typeface="Symbol" panose="05050102010706020507" pitchFamily="18" charset="2"/>
              </a:rPr>
              <a:t>，</a:t>
            </a:r>
            <a:r>
              <a:rPr lang="en-US" altLang="zh-CN" sz="2800" b="1" dirty="0">
                <a:sym typeface="Symbol" panose="05050102010706020507" pitchFamily="18" charset="2"/>
              </a:rPr>
              <a:t>A</a:t>
            </a:r>
            <a:r>
              <a:rPr lang="zh-CN" altLang="en-US" sz="2800" b="1" dirty="0">
                <a:sym typeface="Symbol" panose="05050102010706020507" pitchFamily="18" charset="2"/>
              </a:rPr>
              <a:t>共有</a:t>
            </a:r>
            <a:r>
              <a:rPr lang="en-US" altLang="zh-CN" sz="2800" b="1" dirty="0">
                <a:sym typeface="Symbol" panose="05050102010706020507" pitchFamily="18" charset="2"/>
              </a:rPr>
              <a:t>n</a:t>
            </a:r>
            <a:r>
              <a:rPr lang="en-US" altLang="zh-CN" sz="2800" b="1" baseline="30000" dirty="0"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sym typeface="Symbol" panose="05050102010706020507" pitchFamily="18" charset="2"/>
              </a:rPr>
              <a:t>个元素，</a:t>
            </a:r>
            <a:r>
              <a:rPr lang="en-US" altLang="zh-CN" sz="2800" b="1" dirty="0"/>
              <a:t> A</a:t>
            </a:r>
            <a:r>
              <a:rPr lang="en-US" altLang="zh-CN" sz="2800" b="1" baseline="-25000" dirty="0"/>
              <a:t>d</a:t>
            </a:r>
            <a:r>
              <a:rPr lang="en-US" altLang="zh-CN" sz="2800" b="1" dirty="0"/>
              <a:t>=&lt; gcd(a,b)</a:t>
            </a:r>
            <a:r>
              <a:rPr lang="zh-CN" altLang="en-US" sz="2800" b="1" dirty="0"/>
              <a:t>：若</a:t>
            </a:r>
            <a:r>
              <a:rPr lang="en-US" altLang="zh-CN" sz="2800" b="1" dirty="0"/>
              <a:t>d | gcd(a,b) ,</a:t>
            </a:r>
            <a:r>
              <a:rPr lang="zh-CN" altLang="en-US" sz="2800" b="1" dirty="0"/>
              <a:t>且</a:t>
            </a:r>
            <a:r>
              <a:rPr lang="en-US" altLang="zh-CN" sz="2800" b="1" dirty="0"/>
              <a:t>a</a:t>
            </a:r>
            <a:r>
              <a:rPr lang="en-US" altLang="zh-CN" sz="2800" b="1" dirty="0">
                <a:sym typeface="Symbol" panose="05050102010706020507" pitchFamily="18" charset="2"/>
              </a:rPr>
              <a:t>  n,</a:t>
            </a:r>
            <a:r>
              <a:rPr lang="en-US" altLang="zh-CN" sz="2800" b="1" dirty="0"/>
              <a:t> b </a:t>
            </a:r>
            <a:r>
              <a:rPr lang="en-US" altLang="zh-CN" sz="2800" b="1" dirty="0">
                <a:sym typeface="Symbol" panose="05050102010706020507" pitchFamily="18" charset="2"/>
              </a:rPr>
              <a:t> n &gt;</a:t>
            </a:r>
            <a:r>
              <a:rPr lang="zh-CN" altLang="en-US" sz="2800" b="1" dirty="0">
                <a:sym typeface="Symbol" panose="05050102010706020507" pitchFamily="18" charset="2"/>
              </a:rPr>
              <a:t>，显然</a:t>
            </a:r>
            <a:r>
              <a:rPr lang="en-US" altLang="zh-CN" sz="2800" b="1" dirty="0">
                <a:sym typeface="Symbol" panose="05050102010706020507" pitchFamily="18" charset="2"/>
              </a:rPr>
              <a:t> |</a:t>
            </a:r>
            <a:r>
              <a:rPr lang="en-US" altLang="zh-CN" sz="2800" b="1" dirty="0"/>
              <a:t>A</a:t>
            </a:r>
            <a:r>
              <a:rPr lang="en-US" altLang="zh-CN" sz="2800" b="1" baseline="-25000" dirty="0"/>
              <a:t>d</a:t>
            </a:r>
            <a:r>
              <a:rPr lang="en-US" altLang="zh-CN" sz="2800" b="1" dirty="0">
                <a:sym typeface="Symbol" panose="05050102010706020507" pitchFamily="18" charset="2"/>
              </a:rPr>
              <a:t>|=[n/d][n/d]</a:t>
            </a:r>
            <a:endParaRPr lang="en-US" altLang="zh-CN" sz="2800" b="1" dirty="0">
              <a:sym typeface="Symbol" panose="05050102010706020507" pitchFamily="18" charset="2"/>
            </a:endParaRPr>
          </a:p>
          <a:p>
            <a:pPr marL="514350" indent="-514350">
              <a:buNone/>
            </a:pPr>
            <a:r>
              <a:rPr lang="en-US" altLang="zh-CN" sz="2800" b="1" dirty="0">
                <a:sym typeface="Symbol" panose="05050102010706020507" pitchFamily="18" charset="2"/>
              </a:rPr>
              <a:t>      A</a:t>
            </a:r>
            <a:r>
              <a:rPr lang="zh-CN" altLang="en-US" sz="2800" b="1" dirty="0"/>
              <a:t>中与</a:t>
            </a:r>
            <a:r>
              <a:rPr lang="en-US" altLang="zh-CN" sz="2800" b="1" dirty="0"/>
              <a:t>m</a:t>
            </a:r>
            <a:r>
              <a:rPr lang="zh-CN" altLang="en-US" sz="2800" b="1" dirty="0"/>
              <a:t>互质的自然数的个数为</a:t>
            </a:r>
            <a:endParaRPr lang="en-US" altLang="zh-CN" sz="2800" b="1" dirty="0">
              <a:sym typeface="Symbol" panose="05050102010706020507" pitchFamily="18" charset="2"/>
            </a:endParaRPr>
          </a:p>
          <a:p>
            <a:pPr marL="514350" indent="-514350">
              <a:buFont typeface="Times New Roman" panose="02020603050405020304" pitchFamily="18" charset="0"/>
              <a:buAutoNum type="arabicPeriod" startAt="2"/>
            </a:pPr>
            <a:endParaRPr lang="en-US" altLang="zh-CN" sz="2800" b="1" dirty="0"/>
          </a:p>
          <a:p>
            <a:pPr marL="514350" indent="-514350">
              <a:buFont typeface="Times New Roman" panose="02020603050405020304" pitchFamily="18" charset="0"/>
              <a:buAutoNum type="arabicPeriod" startAt="2"/>
            </a:pPr>
            <a:endParaRPr lang="en-US" altLang="zh-CN" sz="2800" b="1" dirty="0"/>
          </a:p>
          <a:p>
            <a:pPr marL="514350" indent="-514350">
              <a:buFont typeface="Times New Roman" panose="02020603050405020304" pitchFamily="18" charset="0"/>
            </a:pPr>
            <a:r>
              <a:rPr lang="zh-CN" altLang="en-US" sz="2800" b="1" dirty="0"/>
              <a:t>设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为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到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的所有自然数对</a:t>
            </a:r>
            <a:r>
              <a:rPr lang="en-US" altLang="zh-CN" sz="2800" b="1" dirty="0"/>
              <a:t>(a, b,c)</a:t>
            </a:r>
            <a:r>
              <a:rPr lang="zh-CN" altLang="en-US" sz="2800" b="1" dirty="0"/>
              <a:t>的</a:t>
            </a:r>
            <a:r>
              <a:rPr lang="en-US" altLang="zh-CN" sz="2800" b="1" dirty="0"/>
              <a:t>gcd</a:t>
            </a:r>
            <a:r>
              <a:rPr lang="zh-CN" altLang="en-US" sz="2800" b="1" dirty="0"/>
              <a:t>序列，那么</a:t>
            </a:r>
            <a:r>
              <a:rPr lang="en-US" altLang="zh-CN" sz="2800" b="1" dirty="0">
                <a:sym typeface="Symbol" panose="05050102010706020507" pitchFamily="18" charset="2"/>
              </a:rPr>
              <a:t> |</a:t>
            </a:r>
            <a:r>
              <a:rPr lang="en-US" altLang="zh-CN" sz="2800" b="1" dirty="0"/>
              <a:t>A</a:t>
            </a:r>
            <a:r>
              <a:rPr lang="en-US" altLang="zh-CN" sz="2800" b="1" baseline="-25000" dirty="0"/>
              <a:t>d</a:t>
            </a:r>
            <a:r>
              <a:rPr lang="en-US" altLang="zh-CN" sz="2800" b="1" dirty="0">
                <a:sym typeface="Symbol" panose="05050102010706020507" pitchFamily="18" charset="2"/>
              </a:rPr>
              <a:t>|=[n/d][n/d][n/d]</a:t>
            </a:r>
            <a:r>
              <a:rPr lang="zh-CN" altLang="en-US" sz="2800" b="1" dirty="0">
                <a:sym typeface="Symbol" panose="05050102010706020507" pitchFamily="18" charset="2"/>
              </a:rPr>
              <a:t>。</a:t>
            </a:r>
            <a:r>
              <a:rPr lang="en-US" altLang="zh-CN" sz="2800" b="1" dirty="0">
                <a:sym typeface="Symbol" panose="05050102010706020507" pitchFamily="18" charset="2"/>
              </a:rPr>
              <a:t>A</a:t>
            </a:r>
            <a:r>
              <a:rPr lang="zh-CN" altLang="en-US" sz="2800" b="1" dirty="0"/>
              <a:t>中与</a:t>
            </a:r>
            <a:r>
              <a:rPr lang="en-US" altLang="zh-CN" sz="2800" b="1" dirty="0"/>
              <a:t>m</a:t>
            </a:r>
            <a:r>
              <a:rPr lang="zh-CN" altLang="en-US" sz="2800" b="1" dirty="0"/>
              <a:t>互质的自然数的个数为</a:t>
            </a:r>
            <a:endParaRPr lang="zh-CN" altLang="en-US" sz="2800" dirty="0"/>
          </a:p>
        </p:txBody>
      </p:sp>
      <p:graphicFrame>
        <p:nvGraphicFramePr>
          <p:cNvPr id="39939" name="Object 7"/>
          <p:cNvGraphicFramePr>
            <a:graphicFrameLocks noChangeAspect="1"/>
          </p:cNvGraphicFramePr>
          <p:nvPr/>
        </p:nvGraphicFramePr>
        <p:xfrm>
          <a:off x="1331913" y="3573463"/>
          <a:ext cx="3322637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" imgW="1663700" imgH="431800" progId="Equation.3">
                  <p:embed/>
                </p:oleObj>
              </mc:Choice>
              <mc:Fallback>
                <p:oleObj name="" r:id="rId1" imgW="1663700" imgH="4318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1913" y="3573463"/>
                        <a:ext cx="3322637" cy="862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3"/>
          <p:cNvGraphicFramePr>
            <a:graphicFrameLocks noChangeAspect="1"/>
          </p:cNvGraphicFramePr>
          <p:nvPr/>
        </p:nvGraphicFramePr>
        <p:xfrm>
          <a:off x="2674938" y="5445125"/>
          <a:ext cx="395605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3" imgW="1981200" imgH="431800" progId="Equation.3">
                  <p:embed/>
                </p:oleObj>
              </mc:Choice>
              <mc:Fallback>
                <p:oleObj name="" r:id="rId3" imgW="1981200" imgH="4318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4938" y="5445125"/>
                        <a:ext cx="3956050" cy="862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Box 6"/>
          <p:cNvSpPr txBox="1"/>
          <p:nvPr/>
        </p:nvSpPr>
        <p:spPr>
          <a:xfrm>
            <a:off x="5724525" y="3716338"/>
            <a:ext cx="3024188" cy="461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注意：有许多重复的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 anchorCtr="0"/>
          <a:p>
            <a:r>
              <a:rPr lang="zh-CN" altLang="en-US" sz="4000" b="1" dirty="0"/>
              <a:t>例</a:t>
            </a:r>
            <a:r>
              <a:rPr lang="en-US" altLang="zh-CN" sz="4000" b="1" dirty="0"/>
              <a:t>1</a:t>
            </a:r>
            <a:r>
              <a:rPr lang="zh-CN" altLang="en-US" sz="4000" b="1" dirty="0"/>
              <a:t>、公因数为质数问题</a:t>
            </a:r>
            <a:endParaRPr lang="zh-CN" altLang="en-US" sz="4000" b="1" dirty="0"/>
          </a:p>
        </p:txBody>
      </p:sp>
      <p:sp>
        <p:nvSpPr>
          <p:cNvPr id="40962" name="内容占位符 2"/>
          <p:cNvSpPr>
            <a:spLocks noGrp="1"/>
          </p:cNvSpPr>
          <p:nvPr>
            <p:ph idx="1"/>
          </p:nvPr>
        </p:nvSpPr>
        <p:spPr>
          <a:xfrm>
            <a:off x="428625" y="1143000"/>
            <a:ext cx="8464550" cy="4949825"/>
          </a:xfrm>
          <a:noFill/>
          <a:ln>
            <a:noFill/>
          </a:ln>
        </p:spPr>
        <p:txBody>
          <a:bodyPr anchor="t" anchorCtr="0"/>
          <a:p>
            <a:r>
              <a:rPr lang="en-US" altLang="zh-CN" sz="2400" b="1" dirty="0"/>
              <a:t>http://bz.cdqzoi.com/JudgeOnline/problem.php?id=2818</a:t>
            </a:r>
            <a:endParaRPr lang="en-US" altLang="zh-CN" sz="2400" b="1" dirty="0"/>
          </a:p>
          <a:p>
            <a:r>
              <a:rPr lang="zh-CN" altLang="en-US" sz="2400" b="1" dirty="0">
                <a:solidFill>
                  <a:srgbClr val="FF0000"/>
                </a:solidFill>
              </a:rPr>
              <a:t>问题描述：</a:t>
            </a:r>
            <a:r>
              <a:rPr lang="zh-CN" altLang="en-US" sz="2400" b="1" dirty="0"/>
              <a:t>给一个正整数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，其中</a:t>
            </a:r>
            <a:r>
              <a:rPr lang="en-US" altLang="zh-CN" sz="2400" b="1" dirty="0"/>
              <a:t>n&lt;=10</a:t>
            </a:r>
            <a:r>
              <a:rPr lang="en-US" altLang="zh-CN" sz="2400" b="1" baseline="30000" dirty="0"/>
              <a:t>7</a:t>
            </a:r>
            <a:r>
              <a:rPr lang="zh-CN" altLang="en-US" sz="2400" b="1" dirty="0"/>
              <a:t>，求使得</a:t>
            </a:r>
            <a:r>
              <a:rPr lang="en-US" altLang="zh-CN" sz="2400" b="1" dirty="0"/>
              <a:t>gcd(x,y)</a:t>
            </a:r>
            <a:r>
              <a:rPr lang="zh-CN" altLang="en-US" sz="2400" b="1" dirty="0"/>
              <a:t>为质数的</a:t>
            </a:r>
            <a:r>
              <a:rPr lang="en-US" altLang="zh-CN" sz="2400" b="1" dirty="0"/>
              <a:t>(x,y)</a:t>
            </a:r>
            <a:r>
              <a:rPr lang="zh-CN" altLang="en-US" sz="2400" b="1" dirty="0"/>
              <a:t>的个数，（</a:t>
            </a:r>
            <a:r>
              <a:rPr lang="en-US" altLang="zh-CN" sz="2400" b="1" dirty="0"/>
              <a:t>1&lt;=x,y&lt;=n</a:t>
            </a:r>
            <a:r>
              <a:rPr lang="zh-CN" altLang="en-US" sz="2400" b="1" dirty="0"/>
              <a:t>）。</a:t>
            </a:r>
            <a:endParaRPr lang="en-US" altLang="zh-CN" sz="2400" b="1" dirty="0"/>
          </a:p>
          <a:p>
            <a:r>
              <a:rPr lang="zh-CN" altLang="en-US" sz="2400" b="1" dirty="0">
                <a:solidFill>
                  <a:srgbClr val="FF0000"/>
                </a:solidFill>
              </a:rPr>
              <a:t>分析：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b="1" dirty="0"/>
              <a:t>要使得一个数</a:t>
            </a:r>
            <a:r>
              <a:rPr lang="en-US" altLang="zh-CN" sz="2400" b="1" dirty="0"/>
              <a:t>gcd(x,y)</a:t>
            </a:r>
            <a:r>
              <a:rPr lang="zh-CN" altLang="en-US" sz="2400" b="1" dirty="0"/>
              <a:t>为质数，可枚举小于等于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的质数</a:t>
            </a:r>
            <a:r>
              <a:rPr lang="en-US" altLang="zh-CN" sz="2400" b="1" dirty="0"/>
              <a:t>p</a:t>
            </a:r>
            <a:r>
              <a:rPr lang="zh-CN" altLang="en-US" sz="2400" b="1" dirty="0"/>
              <a:t>，那么对于每一个质数，只需要考虑在区间</a:t>
            </a:r>
            <a:r>
              <a:rPr lang="en-US" altLang="zh-CN" sz="2400" b="1" dirty="0"/>
              <a:t>[1,n/p]</a:t>
            </a:r>
            <a:r>
              <a:rPr lang="zh-CN" altLang="en-US" sz="2400" b="1" dirty="0"/>
              <a:t>中，满足序对</a:t>
            </a:r>
            <a:r>
              <a:rPr lang="en-US" altLang="zh-CN" sz="2400" b="1" dirty="0"/>
              <a:t> (x,y)</a:t>
            </a:r>
            <a:r>
              <a:rPr lang="zh-CN" altLang="en-US" sz="2400" b="1" dirty="0"/>
              <a:t>互质的对数。</a:t>
            </a:r>
            <a:endParaRPr lang="en-US" altLang="zh-CN" sz="2400" b="1" dirty="0"/>
          </a:p>
          <a:p>
            <a:r>
              <a:rPr lang="zh-CN" altLang="en-US" sz="2400" b="1" dirty="0"/>
              <a:t>不妨设</a:t>
            </a:r>
            <a:r>
              <a:rPr lang="en-US" altLang="zh-CN" sz="2400" b="1" dirty="0"/>
              <a:t>x</a:t>
            </a:r>
            <a:r>
              <a:rPr lang="en-US" altLang="zh-CN" sz="2400" b="1" dirty="0">
                <a:sym typeface="Symbol" panose="05050102010706020507" pitchFamily="18" charset="2"/>
              </a:rPr>
              <a:t>y</a:t>
            </a:r>
            <a:r>
              <a:rPr lang="zh-CN" altLang="en-US" sz="2400" b="1" dirty="0"/>
              <a:t>，那么如果枚举每一个</a:t>
            </a:r>
            <a:r>
              <a:rPr lang="en-US" altLang="zh-CN" sz="2400" b="1" dirty="0"/>
              <a:t>y</a:t>
            </a:r>
            <a:r>
              <a:rPr lang="zh-CN" altLang="en-US" sz="2400" b="1" dirty="0"/>
              <a:t>，小于</a:t>
            </a:r>
            <a:r>
              <a:rPr lang="en-US" altLang="zh-CN" sz="2400" b="1" dirty="0"/>
              <a:t>y</a:t>
            </a:r>
            <a:r>
              <a:rPr lang="zh-CN" altLang="en-US" sz="2400" b="1" dirty="0"/>
              <a:t>有多少个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与</a:t>
            </a:r>
            <a:r>
              <a:rPr lang="en-US" altLang="zh-CN" sz="2400" b="1" dirty="0"/>
              <a:t>y</a:t>
            </a:r>
            <a:r>
              <a:rPr lang="zh-CN" altLang="en-US" sz="2400" b="1" dirty="0"/>
              <a:t>互素，这正是欧拉函数，即</a:t>
            </a:r>
            <a:r>
              <a:rPr lang="zh-CN" altLang="en-US" sz="2400" b="1" dirty="0">
                <a:sym typeface="Symbol" panose="05050102010706020507" pitchFamily="18" charset="2"/>
              </a:rPr>
              <a:t></a:t>
            </a:r>
            <a:r>
              <a:rPr lang="en-US" altLang="zh-CN" sz="2400" b="1" dirty="0">
                <a:sym typeface="Symbol" panose="05050102010706020507" pitchFamily="18" charset="2"/>
              </a:rPr>
              <a:t>(y)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r>
              <a:rPr lang="zh-CN" altLang="en-US" sz="2400" b="1" dirty="0"/>
              <a:t>所以可用递推法求欧拉函数，将得到的答案乘以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即可。但还有漏计算的，即</a:t>
            </a:r>
            <a:r>
              <a:rPr lang="en-US" altLang="zh-CN" sz="2400" b="1" dirty="0"/>
              <a:t>x=y</a:t>
            </a:r>
            <a:r>
              <a:rPr lang="zh-CN" altLang="en-US" sz="2400" b="1" dirty="0"/>
              <a:t>且</a:t>
            </a:r>
            <a:r>
              <a:rPr lang="en-US" altLang="zh-CN" sz="2400" b="1" dirty="0"/>
              <a:t>y</a:t>
            </a:r>
            <a:r>
              <a:rPr lang="zh-CN" altLang="en-US" sz="2400" b="1" dirty="0"/>
              <a:t>为素数的情况，再加上就行了。</a:t>
            </a:r>
            <a:endParaRPr lang="zh-CN" altLang="en-US" sz="2400" b="1" dirty="0"/>
          </a:p>
          <a:p>
            <a:r>
              <a:rPr lang="zh-CN" altLang="en-US" sz="2400" b="1" dirty="0"/>
              <a:t>参考代码见下页。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198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338" y="-25400"/>
            <a:ext cx="3516312" cy="400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86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3979863"/>
            <a:ext cx="3549650" cy="2781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87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525" y="120650"/>
            <a:ext cx="3500438" cy="30099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1988" name="对象 2"/>
          <p:cNvGraphicFramePr/>
          <p:nvPr/>
        </p:nvGraphicFramePr>
        <p:xfrm>
          <a:off x="3981450" y="5295900"/>
          <a:ext cx="18954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4" imgW="2628900" imgH="552450" progId="Paint.Picture">
                  <p:embed/>
                </p:oleObj>
              </mc:Choice>
              <mc:Fallback>
                <p:oleObj name="" r:id="rId4" imgW="2628900" imgH="552450" progId="Paint.Picture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81450" y="5295900"/>
                        <a:ext cx="1895475" cy="385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16738" y="3848100"/>
          <a:ext cx="1341437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6" imgW="594360" imgH="651510" progId="Package">
                  <p:embed/>
                </p:oleObj>
              </mc:Choice>
              <mc:Fallback>
                <p:oleObj name="" r:id="rId6" imgW="594360" imgH="651510" progId="Package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16738" y="3848100"/>
                        <a:ext cx="1341437" cy="1439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 anchorCtr="0"/>
          <a:p>
            <a:r>
              <a:rPr lang="zh-CN" altLang="en-US" sz="4000" b="1" dirty="0"/>
              <a:t>例</a:t>
            </a:r>
            <a:r>
              <a:rPr lang="en-US" altLang="zh-CN" sz="4000" b="1" dirty="0"/>
              <a:t>2</a:t>
            </a:r>
            <a:r>
              <a:rPr lang="zh-CN" altLang="en-US" sz="4000" b="1" dirty="0"/>
              <a:t>、公因数为质数问题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进一步</a:t>
            </a:r>
            <a:endParaRPr lang="zh-CN" altLang="en-US" sz="4000" dirty="0"/>
          </a:p>
        </p:txBody>
      </p:sp>
      <p:sp>
        <p:nvSpPr>
          <p:cNvPr id="43010" name="内容占位符 2"/>
          <p:cNvSpPr>
            <a:spLocks noGrp="1"/>
          </p:cNvSpPr>
          <p:nvPr>
            <p:ph idx="1"/>
          </p:nvPr>
        </p:nvSpPr>
        <p:spPr>
          <a:xfrm>
            <a:off x="307975" y="1143000"/>
            <a:ext cx="8378825" cy="2884488"/>
          </a:xfrm>
          <a:noFill/>
          <a:ln>
            <a:noFill/>
          </a:ln>
        </p:spPr>
        <p:txBody>
          <a:bodyPr anchor="t" anchorCtr="0"/>
          <a:p>
            <a:r>
              <a:rPr lang="en-US" altLang="zh-CN" sz="2400" b="1" dirty="0"/>
              <a:t>http://blog.csdn.net/acdreamers/article/details/8542292#comments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r>
              <a:rPr lang="zh-CN" altLang="en-US" sz="2400" b="1" dirty="0">
                <a:solidFill>
                  <a:srgbClr val="FF0000"/>
                </a:solidFill>
              </a:rPr>
              <a:t>问题描述：</a:t>
            </a:r>
            <a:r>
              <a:rPr lang="zh-CN" altLang="en-US" sz="2400" b="1" dirty="0"/>
              <a:t>给定正整数</a:t>
            </a:r>
            <a:r>
              <a:rPr lang="en-US" altLang="zh-CN" sz="2400" b="1" dirty="0"/>
              <a:t>m, n</a:t>
            </a:r>
            <a:r>
              <a:rPr lang="zh-CN" altLang="en-US" sz="2400" b="1" dirty="0"/>
              <a:t>，其中</a:t>
            </a:r>
            <a:r>
              <a:rPr lang="en-US" altLang="zh-CN" sz="2400" b="1" dirty="0"/>
              <a:t>m,n&lt;=10</a:t>
            </a:r>
            <a:r>
              <a:rPr lang="en-US" altLang="zh-CN" sz="2400" b="1" baseline="30000" dirty="0"/>
              <a:t>7</a:t>
            </a:r>
            <a:r>
              <a:rPr lang="zh-CN" altLang="en-US" sz="2400" b="1" dirty="0"/>
              <a:t>，求使得</a:t>
            </a:r>
            <a:r>
              <a:rPr lang="en-US" altLang="zh-CN" sz="2400" b="1" dirty="0"/>
              <a:t>gcd(x,y)</a:t>
            </a:r>
            <a:r>
              <a:rPr lang="zh-CN" altLang="en-US" sz="2400" b="1" dirty="0"/>
              <a:t>为质数的</a:t>
            </a:r>
            <a:r>
              <a:rPr lang="en-US" altLang="zh-CN" sz="2400" b="1" dirty="0"/>
              <a:t>(x,y)</a:t>
            </a:r>
            <a:r>
              <a:rPr lang="zh-CN" altLang="en-US" sz="2400" b="1" dirty="0"/>
              <a:t>的个数，</a:t>
            </a:r>
            <a:r>
              <a:rPr lang="en-US" altLang="zh-CN" sz="2400" b="1" dirty="0"/>
              <a:t>1&lt;=x&lt;=m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 1&lt;=y&lt;=n 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endParaRPr lang="zh-CN" altLang="en-US" sz="2400" b="1" dirty="0"/>
          </a:p>
          <a:p>
            <a:r>
              <a:rPr lang="zh-CN" altLang="en-US" sz="2400" b="1" dirty="0">
                <a:solidFill>
                  <a:srgbClr val="FF0000"/>
                </a:solidFill>
              </a:rPr>
              <a:t>分析：</a:t>
            </a:r>
            <a:r>
              <a:rPr lang="zh-CN" altLang="en-US" sz="2400" b="1" dirty="0"/>
              <a:t>用莫比乌斯反演来解决</a:t>
            </a:r>
            <a:r>
              <a:rPr lang="zh-CN" altLang="en-US" sz="2400" dirty="0"/>
              <a:t>。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 anchorCtr="0"/>
          <a:p>
            <a:r>
              <a:rPr lang="zh-CN" altLang="en-US" dirty="0"/>
              <a:t>例</a:t>
            </a:r>
            <a:endParaRPr lang="zh-CN" altLang="en-US" dirty="0"/>
          </a:p>
        </p:txBody>
      </p:sp>
      <p:sp>
        <p:nvSpPr>
          <p:cNvPr id="44034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57813"/>
          </a:xfrm>
          <a:noFill/>
          <a:ln>
            <a:noFill/>
          </a:ln>
        </p:spPr>
        <p:txBody>
          <a:bodyPr anchor="t" anchorCtr="0"/>
          <a:p>
            <a:pPr>
              <a:buNone/>
            </a:pPr>
            <a:r>
              <a:rPr lang="zh-CN" altLang="en-US" sz="2400" b="1" dirty="0">
                <a:sym typeface="Symbol" panose="05050102010706020507" pitchFamily="18" charset="2"/>
              </a:rPr>
              <a:t>解：记</a:t>
            </a:r>
            <a:r>
              <a:rPr lang="en-US" altLang="zh-CN" sz="2400" b="1" dirty="0">
                <a:sym typeface="Symbol" panose="05050102010706020507" pitchFamily="18" charset="2"/>
              </a:rPr>
              <a:t>A=&lt;{gcd(x,y): </a:t>
            </a:r>
            <a:r>
              <a:rPr lang="en-US" altLang="zh-CN" sz="2400" b="1" dirty="0"/>
              <a:t>1</a:t>
            </a:r>
            <a:r>
              <a:rPr lang="en-US" altLang="zh-CN" sz="2400" b="1" dirty="0">
                <a:sym typeface="Symbol" panose="05050102010706020507" pitchFamily="18" charset="2"/>
              </a:rPr>
              <a:t>x n</a:t>
            </a:r>
            <a:r>
              <a:rPr lang="zh-CN" altLang="en-US" sz="2400" b="1" dirty="0">
                <a:sym typeface="Symbol" panose="05050102010706020507" pitchFamily="18" charset="2"/>
              </a:rPr>
              <a:t>，</a:t>
            </a:r>
            <a:r>
              <a:rPr lang="en-US" altLang="zh-CN" sz="2400" b="1" dirty="0">
                <a:sym typeface="Symbol" panose="05050102010706020507" pitchFamily="18" charset="2"/>
              </a:rPr>
              <a:t>1 y m}&gt;</a:t>
            </a:r>
            <a:r>
              <a:rPr lang="zh-CN" altLang="en-US" sz="2400" b="1" dirty="0">
                <a:sym typeface="Symbol" panose="05050102010706020507" pitchFamily="18" charset="2"/>
              </a:rPr>
              <a:t>；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b="1" dirty="0"/>
              <a:t>    f(d)=|</a:t>
            </a:r>
            <a:r>
              <a:rPr lang="en-US" altLang="zh-CN" sz="2400" b="1" dirty="0">
                <a:sym typeface="Symbol" panose="05050102010706020507" pitchFamily="18" charset="2"/>
              </a:rPr>
              <a:t> &lt;{gcd(x,y): gcd(x,y)=d</a:t>
            </a:r>
            <a:r>
              <a:rPr lang="zh-CN" altLang="en-US" sz="2400" b="1" dirty="0">
                <a:sym typeface="Symbol" panose="05050102010706020507" pitchFamily="18" charset="2"/>
              </a:rPr>
              <a:t>，</a:t>
            </a:r>
            <a:r>
              <a:rPr lang="en-US" altLang="zh-CN" sz="2400" b="1" dirty="0"/>
              <a:t>1</a:t>
            </a:r>
            <a:r>
              <a:rPr lang="en-US" altLang="zh-CN" sz="2400" b="1" dirty="0">
                <a:sym typeface="Symbol" panose="05050102010706020507" pitchFamily="18" charset="2"/>
              </a:rPr>
              <a:t>x n</a:t>
            </a:r>
            <a:r>
              <a:rPr lang="zh-CN" altLang="en-US" sz="2400" b="1" dirty="0">
                <a:sym typeface="Symbol" panose="05050102010706020507" pitchFamily="18" charset="2"/>
              </a:rPr>
              <a:t>，</a:t>
            </a:r>
            <a:r>
              <a:rPr lang="en-US" altLang="zh-CN" sz="2400" b="1" dirty="0">
                <a:sym typeface="Symbol" panose="05050102010706020507" pitchFamily="18" charset="2"/>
              </a:rPr>
              <a:t>1 y m}&gt; </a:t>
            </a:r>
            <a:r>
              <a:rPr lang="en-US" altLang="zh-CN" sz="2400" b="1" dirty="0"/>
              <a:t>|</a:t>
            </a:r>
            <a:r>
              <a:rPr lang="zh-CN" altLang="en-US" sz="2400" b="1" dirty="0"/>
              <a:t>，即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中使得</a:t>
            </a:r>
            <a:r>
              <a:rPr lang="en-US" altLang="zh-CN" sz="2400" b="1" dirty="0">
                <a:sym typeface="Symbol" panose="05050102010706020507" pitchFamily="18" charset="2"/>
              </a:rPr>
              <a:t>gcd(x,y)=d</a:t>
            </a:r>
            <a:r>
              <a:rPr lang="zh-CN" altLang="en-US" sz="2400" b="1" dirty="0">
                <a:sym typeface="Symbol" panose="05050102010706020507" pitchFamily="18" charset="2"/>
              </a:rPr>
              <a:t>的数的个数。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2400" b="1" dirty="0">
                <a:sym typeface="Symbol" panose="05050102010706020507" pitchFamily="18" charset="2"/>
              </a:rPr>
              <a:t>    再记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2400" b="1" dirty="0">
                <a:sym typeface="Symbol" panose="05050102010706020507" pitchFamily="18" charset="2"/>
              </a:rPr>
              <a:t>    即 </a:t>
            </a:r>
            <a:r>
              <a:rPr lang="en-US" altLang="zh-CN" sz="2400" b="1" dirty="0">
                <a:sym typeface="Symbol" panose="05050102010706020507" pitchFamily="18" charset="2"/>
              </a:rPr>
              <a:t>F(k)</a:t>
            </a:r>
            <a:r>
              <a:rPr lang="zh-CN" altLang="en-US" sz="2400" b="1" dirty="0">
                <a:sym typeface="Symbol" panose="05050102010706020507" pitchFamily="18" charset="2"/>
              </a:rPr>
              <a:t>是满足 </a:t>
            </a:r>
            <a:r>
              <a:rPr lang="en-US" altLang="zh-CN" sz="2400" b="1" dirty="0">
                <a:sym typeface="Symbol" panose="05050102010706020507" pitchFamily="18" charset="2"/>
              </a:rPr>
              <a:t>k | gcd(x,y)</a:t>
            </a:r>
            <a:r>
              <a:rPr lang="zh-CN" altLang="en-US" sz="2400" b="1" dirty="0">
                <a:sym typeface="Symbol" panose="05050102010706020507" pitchFamily="18" charset="2"/>
              </a:rPr>
              <a:t>的数对</a:t>
            </a:r>
            <a:r>
              <a:rPr lang="en-US" altLang="zh-CN" sz="2400" b="1" dirty="0">
                <a:sym typeface="Symbol" panose="05050102010706020507" pitchFamily="18" charset="2"/>
              </a:rPr>
              <a:t>(x, y)</a:t>
            </a:r>
            <a:r>
              <a:rPr lang="zh-CN" altLang="en-US" sz="2400" b="1" dirty="0">
                <a:sym typeface="Symbol" panose="05050102010706020507" pitchFamily="18" charset="2"/>
              </a:rPr>
              <a:t>的个数。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2400" b="1" dirty="0">
                <a:sym typeface="Symbol" panose="05050102010706020507" pitchFamily="18" charset="2"/>
              </a:rPr>
              <a:t>那么，显然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2400" b="1" dirty="0">
                <a:sym typeface="Symbol" panose="05050102010706020507" pitchFamily="18" charset="2"/>
              </a:rPr>
              <a:t>根据反演公式</a:t>
            </a:r>
            <a:endParaRPr lang="zh-CN" altLang="en-US" sz="2400" b="1" dirty="0"/>
          </a:p>
        </p:txBody>
      </p:sp>
      <p:graphicFrame>
        <p:nvGraphicFramePr>
          <p:cNvPr id="44035" name="Object 2"/>
          <p:cNvGraphicFramePr>
            <a:graphicFrameLocks noChangeAspect="1"/>
          </p:cNvGraphicFramePr>
          <p:nvPr/>
        </p:nvGraphicFramePr>
        <p:xfrm>
          <a:off x="1908175" y="2349500"/>
          <a:ext cx="20002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" imgW="989965" imgH="355600" progId="Equation.3">
                  <p:embed/>
                </p:oleObj>
              </mc:Choice>
              <mc:Fallback>
                <p:oleObj name="" r:id="rId1" imgW="989965" imgH="3556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8175" y="2349500"/>
                        <a:ext cx="2000250" cy="71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3"/>
          <p:cNvGraphicFramePr>
            <a:graphicFrameLocks noChangeAspect="1"/>
          </p:cNvGraphicFramePr>
          <p:nvPr/>
        </p:nvGraphicFramePr>
        <p:xfrm>
          <a:off x="2771775" y="3141663"/>
          <a:ext cx="215423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3" imgW="1066165" imgH="405765" progId="Equation.3">
                  <p:embed/>
                </p:oleObj>
              </mc:Choice>
              <mc:Fallback>
                <p:oleObj name="" r:id="rId3" imgW="1066165" imgH="405765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1775" y="3141663"/>
                        <a:ext cx="2154238" cy="81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2627313" y="3860800"/>
          <a:ext cx="2947987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5" imgW="1459865" imgH="431800" progId="Equation.3">
                  <p:embed/>
                </p:oleObj>
              </mc:Choice>
              <mc:Fallback>
                <p:oleObj name="" r:id="rId5" imgW="1459865" imgH="4318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27313" y="3860800"/>
                        <a:ext cx="2947987" cy="868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对象 1"/>
          <p:cNvGraphicFramePr>
            <a:graphicFrameLocks noChangeAspect="1"/>
          </p:cNvGraphicFramePr>
          <p:nvPr/>
        </p:nvGraphicFramePr>
        <p:xfrm>
          <a:off x="2771775" y="4797425"/>
          <a:ext cx="2820988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7" imgW="1396365" imgH="444500" progId="Equation.3">
                  <p:embed/>
                </p:oleObj>
              </mc:Choice>
              <mc:Fallback>
                <p:oleObj name="" r:id="rId7" imgW="1396365" imgH="4445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71775" y="4797425"/>
                        <a:ext cx="2820988" cy="893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1028700" y="368300"/>
            <a:ext cx="6518275" cy="717550"/>
          </a:xfrm>
          <a:noFill/>
          <a:ln>
            <a:noFill/>
          </a:ln>
        </p:spPr>
        <p:txBody>
          <a:bodyPr anchor="t" anchorCtr="0"/>
          <a:p>
            <a:r>
              <a:rPr lang="zh-CN" altLang="en-US" sz="4000" b="1" dirty="0"/>
              <a:t>数论莫比乌斯变换计算实例</a:t>
            </a:r>
            <a:endParaRPr lang="zh-CN" altLang="en-US" sz="4000" b="1" dirty="0"/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840288"/>
          </a:xfrm>
          <a:noFill/>
          <a:ln>
            <a:noFill/>
          </a:ln>
        </p:spPr>
        <p:txBody>
          <a:bodyPr anchor="t" anchorCtr="0"/>
          <a:p>
            <a:r>
              <a:rPr lang="en-US" altLang="zh-CN" sz="2800" dirty="0"/>
              <a:t>F(1)=f(1)</a:t>
            </a:r>
            <a:endParaRPr lang="en-US" altLang="zh-CN" sz="2800" dirty="0"/>
          </a:p>
          <a:p>
            <a:r>
              <a:rPr lang="en-US" altLang="zh-CN" sz="2800" dirty="0"/>
              <a:t>F(2)=f(1)+f(2)</a:t>
            </a:r>
            <a:endParaRPr lang="en-US" altLang="zh-CN" sz="2800" dirty="0"/>
          </a:p>
          <a:p>
            <a:r>
              <a:rPr lang="en-US" altLang="zh-CN" sz="2800" dirty="0"/>
              <a:t>F(3)=f(1)+f(3)</a:t>
            </a:r>
            <a:endParaRPr lang="en-US" altLang="zh-CN" sz="2800" dirty="0"/>
          </a:p>
          <a:p>
            <a:r>
              <a:rPr lang="en-US" altLang="zh-CN" sz="2800" dirty="0"/>
              <a:t>F(4)=f(1)+f(2)+f(4)</a:t>
            </a:r>
            <a:endParaRPr lang="en-US" altLang="zh-CN" sz="2800" dirty="0"/>
          </a:p>
          <a:p>
            <a:r>
              <a:rPr lang="en-US" altLang="zh-CN" sz="2800" dirty="0"/>
              <a:t>F(5)=f(1)+f(5)</a:t>
            </a:r>
            <a:endParaRPr lang="en-US" altLang="zh-CN" sz="2800" dirty="0"/>
          </a:p>
          <a:p>
            <a:r>
              <a:rPr lang="en-US" altLang="zh-CN" sz="2800" dirty="0"/>
              <a:t>F(6)=f(1)+f(2)+f(3)+f(6)</a:t>
            </a:r>
            <a:endParaRPr lang="en-US" altLang="zh-CN" sz="2800" dirty="0"/>
          </a:p>
          <a:p>
            <a:r>
              <a:rPr lang="en-US" altLang="zh-CN" sz="2800" dirty="0"/>
              <a:t>F(7)=f(1)+f(7)</a:t>
            </a:r>
            <a:endParaRPr lang="en-US" altLang="zh-CN" sz="2800" dirty="0"/>
          </a:p>
          <a:p>
            <a:r>
              <a:rPr lang="en-US" altLang="zh-CN" sz="2800" dirty="0"/>
              <a:t>F(8)=f(1)+f(2)+f(4)+f(8)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内容占位符 2"/>
          <p:cNvSpPr>
            <a:spLocks noGrp="1"/>
          </p:cNvSpPr>
          <p:nvPr>
            <p:ph idx="1"/>
          </p:nvPr>
        </p:nvSpPr>
        <p:spPr>
          <a:xfrm>
            <a:off x="457200" y="714375"/>
            <a:ext cx="8229600" cy="5411788"/>
          </a:xfrm>
          <a:noFill/>
          <a:ln>
            <a:noFill/>
          </a:ln>
        </p:spPr>
        <p:txBody>
          <a:bodyPr anchor="t" anchorCtr="0"/>
          <a:p>
            <a:r>
              <a:rPr lang="zh-CN" altLang="en-US" sz="2800" dirty="0"/>
              <a:t>题目要求</a:t>
            </a:r>
            <a:r>
              <a:rPr lang="en-US" altLang="zh-CN" sz="2800" dirty="0"/>
              <a:t>gcd(x,y)</a:t>
            </a:r>
            <a:r>
              <a:rPr lang="zh-CN" altLang="en-US" sz="2800" dirty="0"/>
              <a:t>为质数，那么我们枚举每一个质数</a:t>
            </a:r>
            <a:r>
              <a:rPr lang="en-US" altLang="zh-CN" sz="2800" dirty="0"/>
              <a:t>q</a:t>
            </a:r>
            <a:r>
              <a:rPr lang="zh-CN" altLang="en-US" sz="2800" dirty="0"/>
              <a:t>，然后得到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本题需要优化</a:t>
            </a:r>
            <a:endParaRPr lang="zh-CN" altLang="en-US" sz="2800" dirty="0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1285875" y="1785938"/>
          <a:ext cx="6742113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" imgW="2997200" imgH="457200" progId="Equation.3">
                  <p:embed/>
                </p:oleObj>
              </mc:Choice>
              <mc:Fallback>
                <p:oleObj name="" r:id="rId1" imgW="2997200" imgH="4572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85875" y="1785938"/>
                        <a:ext cx="6742113" cy="995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6081" name="组合 17"/>
          <p:cNvGrpSpPr/>
          <p:nvPr/>
        </p:nvGrpSpPr>
        <p:grpSpPr>
          <a:xfrm>
            <a:off x="441325" y="271463"/>
            <a:ext cx="7762875" cy="588962"/>
            <a:chOff x="716" y="594"/>
            <a:chExt cx="12657" cy="961"/>
          </a:xfrm>
        </p:grpSpPr>
        <p:graphicFrame>
          <p:nvGraphicFramePr>
            <p:cNvPr id="46082" name="对象 1"/>
            <p:cNvGraphicFramePr/>
            <p:nvPr/>
          </p:nvGraphicFramePr>
          <p:xfrm>
            <a:off x="716" y="639"/>
            <a:ext cx="5269" cy="9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1" imgW="3343275" imgH="581025" progId="Paint.Picture">
                    <p:embed/>
                  </p:oleObj>
                </mc:Choice>
                <mc:Fallback>
                  <p:oleObj name="" r:id="rId1" imgW="3343275" imgH="581025" progId="Paint.Picture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16" y="639"/>
                          <a:ext cx="5269" cy="9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3" name="对象 3"/>
            <p:cNvGraphicFramePr/>
            <p:nvPr/>
          </p:nvGraphicFramePr>
          <p:xfrm>
            <a:off x="6529" y="594"/>
            <a:ext cx="6845" cy="9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3" imgW="4343400" imgH="609600" progId="Paint.Picture">
                    <p:embed/>
                  </p:oleObj>
                </mc:Choice>
                <mc:Fallback>
                  <p:oleObj name="" r:id="rId3" imgW="4343400" imgH="609600" progId="Paint.Picture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529" y="594"/>
                          <a:ext cx="6845" cy="9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对象 5"/>
          <p:cNvGraphicFramePr/>
          <p:nvPr/>
        </p:nvGraphicFramePr>
        <p:xfrm>
          <a:off x="328613" y="1109663"/>
          <a:ext cx="8486775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5" imgW="5572125" imgH="647700" progId="Paint.Picture">
                  <p:embed/>
                </p:oleObj>
              </mc:Choice>
              <mc:Fallback>
                <p:oleObj name="" r:id="rId5" imgW="5572125" imgH="647700" progId="Paint.Picture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8613" y="1109663"/>
                        <a:ext cx="8486775" cy="985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454025" y="2220913"/>
          <a:ext cx="7573963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7" imgW="4972050" imgH="771525" progId="Paint.Picture">
                  <p:embed/>
                </p:oleObj>
              </mc:Choice>
              <mc:Fallback>
                <p:oleObj name="" r:id="rId7" imgW="4972050" imgH="771525" progId="Paint.Picture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4025" y="2220913"/>
                        <a:ext cx="7573963" cy="1174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454025" y="3519488"/>
          <a:ext cx="6951663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9" imgW="4562475" imgH="714375" progId="Paint.Picture">
                  <p:embed/>
                </p:oleObj>
              </mc:Choice>
              <mc:Fallback>
                <p:oleObj name="" r:id="rId9" imgW="4562475" imgH="714375" progId="Paint.Picture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4025" y="3519488"/>
                        <a:ext cx="6951663" cy="1089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441325" y="4899025"/>
          <a:ext cx="622141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1" imgW="4086225" imgH="552450" progId="Paint.Picture">
                  <p:embed/>
                </p:oleObj>
              </mc:Choice>
              <mc:Fallback>
                <p:oleObj name="" r:id="rId11" imgW="4086225" imgH="552450" progId="Paint.Picture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1325" y="4899025"/>
                        <a:ext cx="6221413" cy="841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/>
          <p:nvPr/>
        </p:nvGraphicFramePr>
        <p:xfrm>
          <a:off x="454025" y="6191250"/>
          <a:ext cx="16875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3" imgW="1685925" imgH="542925" progId="Paint.Picture">
                  <p:embed/>
                </p:oleObj>
              </mc:Choice>
              <mc:Fallback>
                <p:oleObj name="" r:id="rId13" imgW="1685925" imgH="542925" progId="Paint.Picture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4025" y="6191250"/>
                        <a:ext cx="1687513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4388" y="2714625"/>
            <a:ext cx="4471987" cy="41925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7107" name="组合 7"/>
          <p:cNvGrpSpPr/>
          <p:nvPr/>
        </p:nvGrpSpPr>
        <p:grpSpPr>
          <a:xfrm>
            <a:off x="-9525" y="677863"/>
            <a:ext cx="4659313" cy="1700212"/>
            <a:chOff x="-15" y="1068"/>
            <a:chExt cx="7338" cy="2677"/>
          </a:xfrm>
        </p:grpSpPr>
        <p:sp>
          <p:nvSpPr>
            <p:cNvPr id="47108" name="文本框 99"/>
            <p:cNvSpPr txBox="1"/>
            <p:nvPr/>
          </p:nvSpPr>
          <p:spPr>
            <a:xfrm>
              <a:off x="-15" y="1068"/>
              <a:ext cx="7338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）如果</a:t>
              </a:r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</a:rPr>
                <a:t>k</a:t>
              </a: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整除</a:t>
              </a:r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</a:rPr>
                <a:t>x</a:t>
              </a: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，那么得到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47109" name="对象 11"/>
            <p:cNvGraphicFramePr/>
            <p:nvPr/>
          </p:nvGraphicFramePr>
          <p:xfrm>
            <a:off x="417" y="1917"/>
            <a:ext cx="4455" cy="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" r:id="rId2" imgW="1733550" imgH="247650" progId="Paint.Picture">
                    <p:embed/>
                  </p:oleObj>
                </mc:Choice>
                <mc:Fallback>
                  <p:oleObj name="" r:id="rId2" imgW="1733550" imgH="247650" progId="Paint.Picture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17" y="1917"/>
                          <a:ext cx="4455" cy="6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0" name="对象 5"/>
            <p:cNvGraphicFramePr/>
            <p:nvPr/>
          </p:nvGraphicFramePr>
          <p:xfrm>
            <a:off x="304" y="2545"/>
            <a:ext cx="2672" cy="1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" r:id="rId4" imgW="1695450" imgH="762000" progId="Paint.Picture">
                    <p:embed/>
                  </p:oleObj>
                </mc:Choice>
                <mc:Fallback>
                  <p:oleObj name="" r:id="rId4" imgW="1695450" imgH="762000" progId="Paint.Picture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04" y="2545"/>
                          <a:ext cx="2672" cy="12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/>
          <p:nvPr/>
        </p:nvGrpSpPr>
        <p:grpSpPr>
          <a:xfrm>
            <a:off x="-49212" y="2957513"/>
            <a:ext cx="5080000" cy="1820862"/>
            <a:chOff x="-77" y="4658"/>
            <a:chExt cx="8000" cy="2866"/>
          </a:xfrm>
        </p:grpSpPr>
        <p:sp>
          <p:nvSpPr>
            <p:cNvPr id="47112" name="文本框 100"/>
            <p:cNvSpPr txBox="1"/>
            <p:nvPr/>
          </p:nvSpPr>
          <p:spPr>
            <a:xfrm>
              <a:off x="-77" y="4658"/>
              <a:ext cx="800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）如果</a:t>
              </a:r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</a:rPr>
                <a:t>k</a:t>
              </a: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不整除</a:t>
              </a:r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</a:rPr>
                <a:t>x</a:t>
              </a: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，那么得到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47113" name="对象 13"/>
            <p:cNvGraphicFramePr/>
            <p:nvPr/>
          </p:nvGraphicFramePr>
          <p:xfrm>
            <a:off x="292" y="5514"/>
            <a:ext cx="3182" cy="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6" imgW="1238250" imgH="228600" progId="Paint.Picture">
                    <p:embed/>
                  </p:oleObj>
                </mc:Choice>
                <mc:Fallback>
                  <p:oleObj name="" r:id="rId6" imgW="1238250" imgH="228600" progId="Paint.Picture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92" y="5514"/>
                          <a:ext cx="3182" cy="5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4" name="对象 11"/>
            <p:cNvGraphicFramePr/>
            <p:nvPr/>
          </p:nvGraphicFramePr>
          <p:xfrm>
            <a:off x="292" y="6294"/>
            <a:ext cx="3873" cy="1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8" imgW="2457450" imgH="781050" progId="Paint.Picture">
                    <p:embed/>
                  </p:oleObj>
                </mc:Choice>
                <mc:Fallback>
                  <p:oleObj name="" r:id="rId8" imgW="2457450" imgH="781050" progId="Paint.Picture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92" y="6294"/>
                          <a:ext cx="3873" cy="12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115" name="对象 1"/>
          <p:cNvGraphicFramePr/>
          <p:nvPr/>
        </p:nvGraphicFramePr>
        <p:xfrm>
          <a:off x="193675" y="119063"/>
          <a:ext cx="1485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0" imgW="1619250" imgH="609600" progId="Paint.Picture">
                  <p:embed/>
                </p:oleObj>
              </mc:Choice>
              <mc:Fallback>
                <p:oleObj name="" r:id="rId10" imgW="1619250" imgH="609600" progId="Paint.Picture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3675" y="119063"/>
                        <a:ext cx="14859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548640"/>
            <a:ext cx="5981700" cy="4607560"/>
          </a:xfrm>
          <a:prstGeom prst="rect">
            <a:avLst/>
          </a:prstGeom>
        </p:spPr>
      </p:pic>
      <p:graphicFrame>
        <p:nvGraphicFramePr>
          <p:cNvPr id="11" name="对象 10"/>
          <p:cNvGraphicFramePr/>
          <p:nvPr/>
        </p:nvGraphicFramePr>
        <p:xfrm>
          <a:off x="6515735" y="836930"/>
          <a:ext cx="1936115" cy="4084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2" imgW="1609725" imgH="3257550" progId="Paint.Picture">
                  <p:embed/>
                </p:oleObj>
              </mc:Choice>
              <mc:Fallback>
                <p:oleObj name="" r:id="rId2" imgW="1609725" imgH="3257550" progId="Paint.Picture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15735" y="836930"/>
                        <a:ext cx="1936115" cy="40849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文本框 5"/>
          <p:cNvSpPr txBox="1"/>
          <p:nvPr/>
        </p:nvSpPr>
        <p:spPr>
          <a:xfrm>
            <a:off x="254000" y="44450"/>
            <a:ext cx="3454400" cy="7000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&lt;p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&lt;...&lt;p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lang="en-US" altLang="zh-CN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8130" name="对象 6"/>
          <p:cNvGraphicFramePr/>
          <p:nvPr/>
        </p:nvGraphicFramePr>
        <p:xfrm>
          <a:off x="123825" y="836613"/>
          <a:ext cx="3584575" cy="419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" imgW="3581400" imgH="4191000" progId="Paint.Picture">
                  <p:embed/>
                </p:oleObj>
              </mc:Choice>
              <mc:Fallback>
                <p:oleObj name="" r:id="rId1" imgW="3581400" imgH="4191000" progId="Paint.Picture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3825" y="836613"/>
                        <a:ext cx="3584575" cy="419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对象 8"/>
          <p:cNvGraphicFramePr/>
          <p:nvPr/>
        </p:nvGraphicFramePr>
        <p:xfrm>
          <a:off x="4283075" y="908050"/>
          <a:ext cx="2984500" cy="357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3" imgW="2981325" imgH="3571875" progId="Paint.Picture">
                  <p:embed/>
                </p:oleObj>
              </mc:Choice>
              <mc:Fallback>
                <p:oleObj name="" r:id="rId3" imgW="2981325" imgH="3571875" progId="Paint.Picture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3075" y="908050"/>
                        <a:ext cx="2984500" cy="3575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 anchorCtr="0"/>
          <a:p>
            <a:r>
              <a:rPr lang="zh-CN" altLang="en-US" sz="4000" dirty="0"/>
              <a:t>用</a:t>
            </a:r>
            <a:r>
              <a:rPr lang="en-US" altLang="zh-CN" sz="4000" b="1" dirty="0"/>
              <a:t>Eratosthenes</a:t>
            </a:r>
            <a:r>
              <a:rPr lang="zh-CN" altLang="en-US" sz="4000" b="1" dirty="0"/>
              <a:t>筛法的尝试</a:t>
            </a:r>
            <a:endParaRPr lang="zh-CN" altLang="en-US" sz="4000" dirty="0"/>
          </a:p>
        </p:txBody>
      </p:sp>
      <p:sp>
        <p:nvSpPr>
          <p:cNvPr id="49154" name="内容占位符 2"/>
          <p:cNvSpPr>
            <a:spLocks noGrp="1"/>
          </p:cNvSpPr>
          <p:nvPr>
            <p:ph idx="1"/>
          </p:nvPr>
        </p:nvSpPr>
        <p:spPr>
          <a:xfrm>
            <a:off x="428625" y="1143000"/>
            <a:ext cx="8229600" cy="4525963"/>
          </a:xfrm>
          <a:noFill/>
          <a:ln>
            <a:noFill/>
          </a:ln>
        </p:spPr>
        <p:txBody>
          <a:bodyPr anchor="t" anchorCtr="0"/>
          <a:p>
            <a:r>
              <a:rPr lang="zh-CN" altLang="en-US" sz="2400" b="1" dirty="0"/>
              <a:t>设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在</a:t>
            </a:r>
            <a:r>
              <a:rPr lang="en-US" altLang="zh-CN" sz="2400" b="1" dirty="0"/>
              <a:t>[1, m]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在</a:t>
            </a:r>
            <a:r>
              <a:rPr lang="en-US" altLang="zh-CN" sz="2400" b="1" dirty="0"/>
              <a:t>[1, n]</a:t>
            </a:r>
            <a:r>
              <a:rPr lang="zh-CN" altLang="en-US" sz="2400" b="1" dirty="0"/>
              <a:t>的所有自然数对</a:t>
            </a:r>
            <a:r>
              <a:rPr lang="en-US" altLang="zh-CN" sz="2400" b="1" dirty="0"/>
              <a:t>(x, y)</a:t>
            </a:r>
            <a:r>
              <a:rPr lang="zh-CN" altLang="en-US" sz="2400" b="1" dirty="0"/>
              <a:t>的</a:t>
            </a:r>
            <a:r>
              <a:rPr lang="en-US" altLang="zh-CN" sz="2400" b="1" dirty="0"/>
              <a:t>gcd</a:t>
            </a:r>
            <a:r>
              <a:rPr lang="zh-CN" altLang="en-US" sz="2400" b="1" dirty="0"/>
              <a:t>序列，即</a:t>
            </a:r>
            <a:r>
              <a:rPr lang="en-US" altLang="zh-CN" sz="2400" b="1" dirty="0"/>
              <a:t> A=&lt;gcd(x, y)</a:t>
            </a:r>
            <a:r>
              <a:rPr lang="zh-CN" altLang="en-US" sz="2400" b="1" dirty="0"/>
              <a:t>：若</a:t>
            </a:r>
            <a:r>
              <a:rPr lang="en-US" altLang="zh-CN" sz="2400" b="1" dirty="0"/>
              <a:t>1</a:t>
            </a:r>
            <a:r>
              <a:rPr lang="en-US" altLang="zh-CN" sz="2400" b="1" dirty="0">
                <a:sym typeface="Symbol" panose="05050102010706020507" pitchFamily="18" charset="2"/>
              </a:rPr>
              <a:t></a:t>
            </a:r>
            <a:r>
              <a:rPr lang="en-US" altLang="zh-CN" sz="2400" b="1" dirty="0"/>
              <a:t> x</a:t>
            </a:r>
            <a:r>
              <a:rPr lang="en-US" altLang="zh-CN" sz="2400" b="1" dirty="0">
                <a:sym typeface="Symbol" panose="05050102010706020507" pitchFamily="18" charset="2"/>
              </a:rPr>
              <a:t>  m,</a:t>
            </a:r>
            <a:r>
              <a:rPr lang="en-US" altLang="zh-CN" sz="2400" b="1" dirty="0"/>
              <a:t> 1</a:t>
            </a:r>
            <a:r>
              <a:rPr lang="en-US" altLang="zh-CN" sz="2400" b="1" dirty="0">
                <a:sym typeface="Symbol" panose="05050102010706020507" pitchFamily="18" charset="2"/>
              </a:rPr>
              <a:t></a:t>
            </a:r>
            <a:r>
              <a:rPr lang="en-US" altLang="zh-CN" sz="2400" b="1" dirty="0"/>
              <a:t> y </a:t>
            </a:r>
            <a:r>
              <a:rPr lang="en-US" altLang="zh-CN" sz="2400" b="1" dirty="0">
                <a:sym typeface="Symbol" panose="05050102010706020507" pitchFamily="18" charset="2"/>
              </a:rPr>
              <a:t> n &gt;</a:t>
            </a:r>
            <a:r>
              <a:rPr lang="zh-CN" altLang="en-US" sz="2400" b="1" dirty="0">
                <a:sym typeface="Symbol" panose="05050102010706020507" pitchFamily="18" charset="2"/>
              </a:rPr>
              <a:t>，</a:t>
            </a:r>
            <a:r>
              <a:rPr lang="en-US" altLang="zh-CN" sz="2400" b="1" dirty="0">
                <a:sym typeface="Symbol" panose="05050102010706020507" pitchFamily="18" charset="2"/>
              </a:rPr>
              <a:t>A</a:t>
            </a:r>
            <a:r>
              <a:rPr lang="zh-CN" altLang="en-US" sz="2400" b="1" dirty="0">
                <a:sym typeface="Symbol" panose="05050102010706020507" pitchFamily="18" charset="2"/>
              </a:rPr>
              <a:t>共有</a:t>
            </a:r>
            <a:r>
              <a:rPr lang="en-US" altLang="zh-CN" sz="2400" b="1" dirty="0">
                <a:sym typeface="Symbol" panose="05050102010706020507" pitchFamily="18" charset="2"/>
              </a:rPr>
              <a:t>mn</a:t>
            </a:r>
            <a:r>
              <a:rPr lang="zh-CN" altLang="en-US" sz="2400" b="1" dirty="0">
                <a:sym typeface="Symbol" panose="05050102010706020507" pitchFamily="18" charset="2"/>
              </a:rPr>
              <a:t>个元素，</a:t>
            </a:r>
            <a:r>
              <a:rPr lang="en-US" altLang="zh-CN" sz="2400" b="1" dirty="0"/>
              <a:t> A</a:t>
            </a:r>
            <a:r>
              <a:rPr lang="en-US" altLang="zh-CN" sz="2400" b="1" baseline="-25000" dirty="0"/>
              <a:t>d</a:t>
            </a:r>
            <a:r>
              <a:rPr lang="en-US" altLang="zh-CN" sz="2400" b="1" dirty="0"/>
              <a:t>=&lt; gcd(x,y)</a:t>
            </a:r>
            <a:r>
              <a:rPr lang="zh-CN" altLang="en-US" sz="2400" b="1" dirty="0"/>
              <a:t>：若</a:t>
            </a:r>
            <a:r>
              <a:rPr lang="en-US" altLang="zh-CN" sz="2400" b="1" dirty="0"/>
              <a:t>d | gcd(x,y) ,</a:t>
            </a:r>
            <a:r>
              <a:rPr lang="zh-CN" altLang="en-US" sz="2400" b="1" dirty="0"/>
              <a:t>且</a:t>
            </a:r>
            <a:r>
              <a:rPr lang="en-US" altLang="zh-CN" sz="2400" b="1" dirty="0"/>
              <a:t>x</a:t>
            </a:r>
            <a:r>
              <a:rPr lang="en-US" altLang="zh-CN" sz="2400" b="1" dirty="0">
                <a:sym typeface="Symbol" panose="05050102010706020507" pitchFamily="18" charset="2"/>
              </a:rPr>
              <a:t>  n,</a:t>
            </a:r>
            <a:r>
              <a:rPr lang="en-US" altLang="zh-CN" sz="2400" b="1" dirty="0"/>
              <a:t> y </a:t>
            </a:r>
            <a:r>
              <a:rPr lang="en-US" altLang="zh-CN" sz="2400" b="1" dirty="0">
                <a:sym typeface="Symbol" panose="05050102010706020507" pitchFamily="18" charset="2"/>
              </a:rPr>
              <a:t> n &gt;</a:t>
            </a:r>
            <a:r>
              <a:rPr lang="zh-CN" altLang="en-US" sz="2400" b="1" dirty="0">
                <a:sym typeface="Symbol" panose="05050102010706020507" pitchFamily="18" charset="2"/>
              </a:rPr>
              <a:t>，显然</a:t>
            </a:r>
            <a:r>
              <a:rPr lang="en-US" altLang="zh-CN" sz="2400" b="1" dirty="0">
                <a:sym typeface="Symbol" panose="05050102010706020507" pitchFamily="18" charset="2"/>
              </a:rPr>
              <a:t> |</a:t>
            </a:r>
            <a:r>
              <a:rPr lang="en-US" altLang="zh-CN" sz="2400" b="1" dirty="0"/>
              <a:t>A</a:t>
            </a:r>
            <a:r>
              <a:rPr lang="en-US" altLang="zh-CN" sz="2400" b="1" baseline="-25000" dirty="0"/>
              <a:t>d</a:t>
            </a:r>
            <a:r>
              <a:rPr lang="en-US" altLang="zh-CN" sz="2400" b="1" dirty="0">
                <a:sym typeface="Symbol" panose="05050102010706020507" pitchFamily="18" charset="2"/>
              </a:rPr>
              <a:t>|=[m/d][n/d]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87"/>
          </a:xfrm>
          <a:noFill/>
          <a:ln>
            <a:noFill/>
          </a:ln>
        </p:spPr>
        <p:txBody>
          <a:bodyPr anchor="t" anchorCtr="0"/>
          <a:p>
            <a:r>
              <a:rPr lang="zh-CN" altLang="en-US" sz="4000" b="1" dirty="0"/>
              <a:t>分析</a:t>
            </a:r>
            <a:endParaRPr lang="zh-CN" altLang="en-US" sz="4000" b="1" dirty="0"/>
          </a:p>
        </p:txBody>
      </p:sp>
      <p:sp>
        <p:nvSpPr>
          <p:cNvPr id="50178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543925" cy="4983163"/>
          </a:xfrm>
          <a:noFill/>
          <a:ln>
            <a:noFill/>
          </a:ln>
        </p:spPr>
        <p:txBody>
          <a:bodyPr anchor="t" anchorCtr="0"/>
          <a:p>
            <a:r>
              <a:rPr lang="zh-CN" altLang="en-US" sz="2800" b="1" dirty="0"/>
              <a:t>对于正整数</a:t>
            </a:r>
            <a:r>
              <a:rPr lang="en-US" altLang="zh-CN" sz="2800" b="1" dirty="0"/>
              <a:t>q</a:t>
            </a:r>
            <a:r>
              <a:rPr lang="zh-CN" altLang="en-US" sz="2800" b="1" dirty="0"/>
              <a:t>， 序列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中与</a:t>
            </a:r>
            <a:r>
              <a:rPr lang="en-US" altLang="zh-CN" sz="2800" b="1" dirty="0"/>
              <a:t>q</a:t>
            </a:r>
            <a:r>
              <a:rPr lang="zh-CN" altLang="en-US" sz="2800" b="1" dirty="0"/>
              <a:t>互质的整数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的个数为</a:t>
            </a:r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r>
              <a:rPr lang="zh-CN" altLang="en-US" sz="2800" b="1" dirty="0"/>
              <a:t>题目要求</a:t>
            </a:r>
            <a:r>
              <a:rPr lang="en-US" altLang="zh-CN" sz="2800" b="1" dirty="0"/>
              <a:t>gcd(x, y)</a:t>
            </a:r>
            <a:r>
              <a:rPr lang="zh-CN" altLang="en-US" sz="2800" b="1" dirty="0"/>
              <a:t>是质数，现枚举每一个质数</a:t>
            </a:r>
            <a:r>
              <a:rPr lang="en-US" altLang="zh-CN" sz="2800" b="1" dirty="0"/>
              <a:t>q</a:t>
            </a:r>
            <a:r>
              <a:rPr lang="zh-CN" altLang="en-US" sz="2800" b="1" dirty="0"/>
              <a:t>。</a:t>
            </a:r>
            <a:endParaRPr lang="en-US" altLang="zh-CN" sz="2800" b="1" dirty="0"/>
          </a:p>
          <a:p>
            <a:r>
              <a:rPr lang="zh-CN" altLang="en-US" sz="2800" b="1" dirty="0"/>
              <a:t>对于固定的质数</a:t>
            </a:r>
            <a:r>
              <a:rPr lang="en-US" altLang="zh-CN" sz="2800" b="1" dirty="0"/>
              <a:t>q</a:t>
            </a:r>
            <a:r>
              <a:rPr lang="zh-CN" altLang="en-US" sz="2800" b="1" dirty="0"/>
              <a:t>，序列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中使与</a:t>
            </a:r>
            <a:r>
              <a:rPr lang="en-US" altLang="zh-CN" sz="2800" b="1" dirty="0"/>
              <a:t>q</a:t>
            </a:r>
            <a:r>
              <a:rPr lang="zh-CN" altLang="en-US" sz="2800" b="1" dirty="0"/>
              <a:t>不互质的整数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就是使得</a:t>
            </a:r>
            <a:r>
              <a:rPr lang="en-US" altLang="zh-CN" sz="2800" b="1" dirty="0"/>
              <a:t>gcd(x, y)=q</a:t>
            </a:r>
            <a:r>
              <a:rPr lang="zh-CN" altLang="en-US" sz="2800" b="1" dirty="0"/>
              <a:t>的数，个数为</a:t>
            </a:r>
            <a:r>
              <a:rPr lang="en-US" altLang="zh-CN" sz="2800" b="1" dirty="0"/>
              <a:t>mn-S</a:t>
            </a:r>
            <a:r>
              <a:rPr lang="en-US" altLang="zh-CN" sz="2800" b="1" baseline="-25000" dirty="0"/>
              <a:t>q</a:t>
            </a:r>
            <a:r>
              <a:rPr lang="zh-CN" altLang="en-US" sz="2800" b="1" dirty="0"/>
              <a:t>。</a:t>
            </a:r>
            <a:endParaRPr lang="en-US" altLang="zh-CN" sz="2800" b="1" dirty="0"/>
          </a:p>
          <a:p>
            <a:r>
              <a:rPr lang="zh-CN" altLang="en-US" sz="2800" b="1" dirty="0"/>
              <a:t>因此，序列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中为质数的整数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个数为</a:t>
            </a:r>
            <a:endParaRPr lang="en-US" altLang="zh-CN" sz="2800" b="1" dirty="0"/>
          </a:p>
        </p:txBody>
      </p:sp>
      <p:graphicFrame>
        <p:nvGraphicFramePr>
          <p:cNvPr id="50179" name="Object 6"/>
          <p:cNvGraphicFramePr>
            <a:graphicFrameLocks noChangeAspect="1"/>
          </p:cNvGraphicFramePr>
          <p:nvPr/>
        </p:nvGraphicFramePr>
        <p:xfrm>
          <a:off x="2720975" y="1785938"/>
          <a:ext cx="47815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" imgW="1917065" imgH="355600" progId="Equation.3">
                  <p:embed/>
                </p:oleObj>
              </mc:Choice>
              <mc:Fallback>
                <p:oleObj name="" r:id="rId1" imgW="1917065" imgH="3556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20975" y="1785938"/>
                        <a:ext cx="4781550" cy="857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3"/>
          <p:cNvGraphicFramePr>
            <a:graphicFrameLocks noChangeAspect="1"/>
          </p:cNvGraphicFramePr>
          <p:nvPr/>
        </p:nvGraphicFramePr>
        <p:xfrm>
          <a:off x="2143125" y="4714875"/>
          <a:ext cx="250031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3" imgW="1015365" imgH="355600" progId="Equation.3">
                  <p:embed/>
                </p:oleObj>
              </mc:Choice>
              <mc:Fallback>
                <p:oleObj name="" r:id="rId3" imgW="1015365" imgH="3556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3125" y="4714875"/>
                        <a:ext cx="2500313" cy="71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  <a:noFill/>
          <a:ln>
            <a:noFill/>
          </a:ln>
        </p:spPr>
        <p:txBody>
          <a:bodyPr anchor="t" anchorCtr="0"/>
          <a:p>
            <a:r>
              <a:rPr lang="zh-CN" altLang="en-US" sz="4000" b="1" dirty="0"/>
              <a:t>例</a:t>
            </a:r>
            <a:r>
              <a:rPr lang="en-US" altLang="zh-CN" sz="4000" b="1" dirty="0"/>
              <a:t>3</a:t>
            </a:r>
            <a:r>
              <a:rPr lang="zh-CN" altLang="en-US" sz="4000" b="1" dirty="0"/>
              <a:t>、</a:t>
            </a:r>
            <a:r>
              <a:rPr lang="en-US" altLang="zh-CN" sz="4000" b="1" dirty="0"/>
              <a:t>Mophues</a:t>
            </a:r>
            <a:endParaRPr lang="zh-CN" altLang="en-US" sz="4000" dirty="0"/>
          </a:p>
        </p:txBody>
      </p:sp>
      <p:sp>
        <p:nvSpPr>
          <p:cNvPr id="51202" name="内容占位符 2"/>
          <p:cNvSpPr>
            <a:spLocks noGrp="1"/>
          </p:cNvSpPr>
          <p:nvPr>
            <p:ph idx="1"/>
          </p:nvPr>
        </p:nvSpPr>
        <p:spPr>
          <a:xfrm>
            <a:off x="142875" y="1000125"/>
            <a:ext cx="9001125" cy="5126038"/>
          </a:xfrm>
          <a:noFill/>
          <a:ln>
            <a:noFill/>
          </a:ln>
        </p:spPr>
        <p:txBody>
          <a:bodyPr anchor="t" anchorCtr="0"/>
          <a:p>
            <a:r>
              <a:rPr lang="en-US" altLang="zh-CN" sz="2400" b="1" dirty="0">
                <a:solidFill>
                  <a:srgbClr val="FF0000"/>
                </a:solidFill>
              </a:rPr>
              <a:t>Source</a:t>
            </a:r>
            <a:r>
              <a:rPr lang="zh-CN" altLang="en-US" sz="2400" b="1" dirty="0">
                <a:solidFill>
                  <a:srgbClr val="FF0000"/>
                </a:solidFill>
              </a:rPr>
              <a:t>：</a:t>
            </a:r>
            <a:r>
              <a:rPr lang="en-US" altLang="zh-CN" sz="2400" b="1" dirty="0"/>
              <a:t>http://acm.hdu.edu.cn/showproblem.php?pid=4746</a:t>
            </a:r>
            <a:endParaRPr lang="en-US" altLang="zh-CN" sz="2400" b="1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Description: </a:t>
            </a:r>
            <a:r>
              <a:rPr lang="zh-CN" altLang="en-US" sz="2400" b="1" dirty="0">
                <a:solidFill>
                  <a:srgbClr val="FF0000"/>
                </a:solidFill>
              </a:rPr>
              <a:t>任何整数</a:t>
            </a:r>
            <a:r>
              <a:rPr lang="en-US" altLang="zh-CN" sz="2400" b="1" dirty="0"/>
              <a:t>C ( C &gt;= 2 )</a:t>
            </a:r>
            <a:r>
              <a:rPr lang="zh-CN" altLang="en-US" sz="2400" b="1" dirty="0"/>
              <a:t>都可以写成素数之积</a:t>
            </a:r>
            <a:br>
              <a:rPr lang="en-US" altLang="zh-CN" sz="2400" b="1" dirty="0"/>
            </a:br>
            <a:r>
              <a:rPr lang="en-US" altLang="zh-CN" sz="2400" b="1" dirty="0"/>
              <a:t>C = p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×p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× p</a:t>
            </a:r>
            <a:r>
              <a:rPr lang="en-US" altLang="zh-CN" sz="2400" b="1" baseline="-25000" dirty="0"/>
              <a:t>3</a:t>
            </a:r>
            <a:r>
              <a:rPr lang="en-US" altLang="zh-CN" sz="2400" b="1" dirty="0"/>
              <a:t>× ... × p</a:t>
            </a:r>
            <a:r>
              <a:rPr lang="en-US" altLang="zh-CN" sz="2400" b="1" baseline="-25000" dirty="0"/>
              <a:t>k</a:t>
            </a:r>
            <a:br>
              <a:rPr lang="en-US" altLang="zh-CN" sz="2400" b="1" dirty="0"/>
            </a:br>
            <a:r>
              <a:rPr lang="zh-CN" altLang="en-US" sz="2400" b="1" dirty="0"/>
              <a:t>其中，</a:t>
            </a:r>
            <a:r>
              <a:rPr lang="en-US" altLang="zh-CN" sz="2400" b="1" dirty="0"/>
              <a:t> p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 p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 ... p</a:t>
            </a:r>
            <a:r>
              <a:rPr lang="en-US" altLang="zh-CN" sz="2400" b="1" baseline="-25000" dirty="0"/>
              <a:t>k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是素数。如</a:t>
            </a:r>
            <a:r>
              <a:rPr lang="en-US" altLang="zh-CN" sz="2400" b="1" dirty="0"/>
              <a:t> C = 24, </a:t>
            </a:r>
            <a:r>
              <a:rPr lang="zh-CN" altLang="en-US" sz="2400" b="1" dirty="0"/>
              <a:t>则</a:t>
            </a:r>
            <a:r>
              <a:rPr lang="en-US" altLang="zh-CN" sz="2400" b="1" dirty="0"/>
              <a:t> 24 = 2 × 2 × 2 × 3, </a:t>
            </a:r>
            <a:r>
              <a:rPr lang="zh-CN" altLang="en-US" sz="2400" b="1" dirty="0"/>
              <a:t>其中</a:t>
            </a:r>
            <a:r>
              <a:rPr lang="en-US" altLang="zh-CN" sz="2400" b="1" dirty="0"/>
              <a:t>, p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 = p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 = p</a:t>
            </a:r>
            <a:r>
              <a:rPr lang="en-US" altLang="zh-CN" sz="2400" b="1" baseline="-25000" dirty="0"/>
              <a:t>3</a:t>
            </a:r>
            <a:r>
              <a:rPr lang="en-US" altLang="zh-CN" sz="2400" b="1" dirty="0"/>
              <a:t> = 2, p</a:t>
            </a:r>
            <a:r>
              <a:rPr lang="en-US" altLang="zh-CN" sz="2400" b="1" baseline="-25000" dirty="0"/>
              <a:t>4</a:t>
            </a:r>
            <a:r>
              <a:rPr lang="en-US" altLang="zh-CN" sz="2400" b="1" dirty="0"/>
              <a:t> = 3, k = 4.</a:t>
            </a:r>
            <a:br>
              <a:rPr lang="en-US" altLang="zh-CN" sz="2400" b="1" dirty="0"/>
            </a:br>
            <a:r>
              <a:rPr lang="zh-CN" altLang="en-US" sz="2400" b="1" dirty="0"/>
              <a:t>给定两整数</a:t>
            </a:r>
            <a:r>
              <a:rPr lang="en-US" altLang="zh-CN" sz="2400" b="1" dirty="0"/>
              <a:t> P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 C, </a:t>
            </a:r>
            <a:r>
              <a:rPr lang="zh-CN" altLang="en-US" sz="2400" b="1" dirty="0"/>
              <a:t>若</a:t>
            </a:r>
            <a:r>
              <a:rPr lang="en-US" altLang="zh-CN" sz="2400" b="1" dirty="0"/>
              <a:t> k&lt;=P ( k</a:t>
            </a:r>
            <a:r>
              <a:rPr lang="zh-CN" altLang="en-US" sz="2400" b="1" dirty="0"/>
              <a:t>是</a:t>
            </a:r>
            <a:r>
              <a:rPr lang="en-US" altLang="zh-CN" sz="2400" b="1" dirty="0"/>
              <a:t> C</a:t>
            </a:r>
            <a:r>
              <a:rPr lang="zh-CN" altLang="en-US" sz="2400" b="1" dirty="0"/>
              <a:t>的素因子个数</a:t>
            </a:r>
            <a:r>
              <a:rPr lang="en-US" altLang="zh-CN" sz="2400" b="1" dirty="0"/>
              <a:t>),</a:t>
            </a:r>
            <a:r>
              <a:rPr lang="zh-CN" altLang="en-US" sz="2400" b="1" dirty="0"/>
              <a:t>称</a:t>
            </a:r>
            <a:r>
              <a:rPr lang="en-US" altLang="zh-CN" sz="2400" b="1" dirty="0"/>
              <a:t> C</a:t>
            </a:r>
            <a:r>
              <a:rPr lang="zh-CN" altLang="en-US" sz="2400" b="1" dirty="0"/>
              <a:t>是</a:t>
            </a:r>
            <a:r>
              <a:rPr lang="en-US" altLang="zh-CN" sz="2400" b="1" dirty="0"/>
              <a:t>P</a:t>
            </a:r>
            <a:r>
              <a:rPr lang="zh-CN" altLang="en-US" sz="2400" b="1" dirty="0"/>
              <a:t>的幸运数</a:t>
            </a:r>
            <a:r>
              <a:rPr lang="en-US" altLang="zh-CN" sz="2400" b="1" dirty="0"/>
              <a:t>.</a:t>
            </a:r>
            <a:br>
              <a:rPr lang="en-US" altLang="zh-CN" sz="2400" b="1" dirty="0"/>
            </a:br>
            <a:r>
              <a:rPr lang="zh-CN" altLang="en-US" sz="2400" b="1" dirty="0"/>
              <a:t>现小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需计算的点对</a:t>
            </a:r>
            <a:r>
              <a:rPr lang="en-US" altLang="zh-CN" sz="2400" b="1" dirty="0"/>
              <a:t> (a, b)</a:t>
            </a:r>
            <a:r>
              <a:rPr lang="zh-CN" altLang="en-US" sz="2400" b="1" dirty="0"/>
              <a:t>的个数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其中</a:t>
            </a:r>
            <a:r>
              <a:rPr lang="en-US" altLang="zh-CN" sz="2400" b="1" dirty="0"/>
              <a:t>1&lt;=a&lt;=n , 1&lt;=b&lt;=m, gcd(a,b)</a:t>
            </a:r>
            <a:r>
              <a:rPr lang="zh-CN" altLang="en-US" sz="2400" b="1" dirty="0"/>
              <a:t>是</a:t>
            </a:r>
            <a:r>
              <a:rPr lang="en-US" altLang="zh-CN" sz="2400" b="1" dirty="0"/>
              <a:t> P</a:t>
            </a:r>
            <a:r>
              <a:rPr lang="zh-CN" altLang="en-US" sz="2400" b="1" dirty="0"/>
              <a:t>的幸运数</a:t>
            </a:r>
            <a:r>
              <a:rPr lang="en-US" altLang="zh-CN" sz="2400" b="1" dirty="0"/>
              <a:t> ( “gcd”</a:t>
            </a:r>
            <a:r>
              <a:rPr lang="zh-CN" altLang="en-US" sz="2400" b="1" dirty="0"/>
              <a:t>是最大公因数</a:t>
            </a:r>
            <a:r>
              <a:rPr lang="en-US" altLang="zh-CN" sz="2400" b="1" dirty="0"/>
              <a:t>).</a:t>
            </a:r>
            <a:br>
              <a:rPr lang="en-US" altLang="zh-CN" sz="2400" b="1" dirty="0"/>
            </a:br>
            <a:r>
              <a:rPr lang="zh-CN" altLang="en-US" sz="2400" b="1" dirty="0"/>
              <a:t>注意：因为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无素因子，定义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为任何非负数的幸运数</a:t>
            </a:r>
            <a:r>
              <a:rPr lang="en-US" altLang="zh-CN" sz="2400" b="1" dirty="0"/>
              <a:t>.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内容占位符 2"/>
          <p:cNvSpPr>
            <a:spLocks noGrp="1"/>
          </p:cNvSpPr>
          <p:nvPr>
            <p:ph idx="1"/>
          </p:nvPr>
        </p:nvSpPr>
        <p:spPr>
          <a:xfrm>
            <a:off x="457200" y="309563"/>
            <a:ext cx="8229600" cy="5167312"/>
          </a:xfrm>
          <a:noFill/>
          <a:ln>
            <a:noFill/>
          </a:ln>
        </p:spPr>
        <p:txBody>
          <a:bodyPr anchor="t" anchorCtr="0"/>
          <a:p>
            <a:r>
              <a:rPr lang="en-US" altLang="zh-CN" sz="2400" b="1" dirty="0">
                <a:solidFill>
                  <a:srgbClr val="FF0000"/>
                </a:solidFill>
              </a:rPr>
              <a:t>Input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首行有一个整数</a:t>
            </a:r>
            <a:r>
              <a:rPr lang="en-US" altLang="zh-CN" sz="2400" b="1" dirty="0"/>
              <a:t> T</a:t>
            </a:r>
            <a:r>
              <a:rPr lang="zh-CN" altLang="en-US" sz="2400" b="1" dirty="0"/>
              <a:t>，表示有</a:t>
            </a:r>
            <a:r>
              <a:rPr lang="en-US" altLang="zh-CN" sz="2400" b="1" dirty="0"/>
              <a:t> T </a:t>
            </a:r>
            <a:r>
              <a:rPr lang="zh-CN" altLang="en-US" sz="2400" b="1" dirty="0"/>
              <a:t>组测试数据</a:t>
            </a:r>
            <a:r>
              <a:rPr lang="en-US" altLang="zh-CN" sz="2400" b="1" dirty="0"/>
              <a:t>.</a:t>
            </a:r>
            <a:r>
              <a:rPr lang="zh-CN" altLang="en-US" sz="2400" b="1" dirty="0"/>
              <a:t>接下来有</a:t>
            </a:r>
            <a:r>
              <a:rPr lang="en-US" altLang="zh-CN" sz="2400" b="1" dirty="0"/>
              <a:t>T</a:t>
            </a:r>
            <a:r>
              <a:rPr lang="zh-CN" altLang="en-US" sz="2400" b="1" dirty="0"/>
              <a:t>行，每行是一种测试数据，含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个非负整数</a:t>
            </a:r>
            <a:r>
              <a:rPr lang="en-US" altLang="zh-CN" sz="2400" b="1" dirty="0"/>
              <a:t>n, m </a:t>
            </a:r>
            <a:r>
              <a:rPr lang="zh-CN" altLang="en-US" sz="2400" b="1" dirty="0"/>
              <a:t>与</a:t>
            </a:r>
            <a:r>
              <a:rPr lang="en-US" altLang="zh-CN" sz="2400" b="1" dirty="0"/>
              <a:t>P (n, m, P &lt;= 5×10</a:t>
            </a:r>
            <a:r>
              <a:rPr lang="en-US" altLang="zh-CN" sz="2400" b="1" baseline="30000" dirty="0"/>
              <a:t>5</a:t>
            </a:r>
            <a:r>
              <a:rPr lang="en-US" altLang="zh-CN" sz="2400" b="1" dirty="0"/>
              <a:t>. T &lt;=5000).</a:t>
            </a:r>
            <a:endParaRPr lang="en-US" altLang="zh-CN" sz="2400" b="1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Output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对每种测试数据，输出对</a:t>
            </a:r>
            <a:r>
              <a:rPr lang="en-US" altLang="zh-CN" sz="2400" b="1" dirty="0"/>
              <a:t> (a, b)</a:t>
            </a:r>
            <a:r>
              <a:rPr lang="zh-CN" altLang="en-US" sz="2400" b="1" dirty="0"/>
              <a:t>的个数，其中</a:t>
            </a:r>
            <a:r>
              <a:rPr lang="en-US" altLang="zh-CN" sz="2400" b="1" dirty="0"/>
              <a:t> 1&lt;=a&lt;=n , 1&lt;=b&lt;=m, </a:t>
            </a:r>
            <a:r>
              <a:rPr lang="zh-CN" altLang="en-US" sz="2400" b="1" dirty="0"/>
              <a:t>且</a:t>
            </a:r>
            <a:r>
              <a:rPr lang="en-US" altLang="zh-CN" sz="2400" b="1" dirty="0"/>
              <a:t> gcd(a,b) </a:t>
            </a:r>
            <a:r>
              <a:rPr lang="zh-CN" altLang="en-US" sz="2400" b="1" dirty="0"/>
              <a:t>是</a:t>
            </a:r>
            <a:r>
              <a:rPr lang="en-US" altLang="zh-CN" sz="2400" b="1" dirty="0"/>
              <a:t> P</a:t>
            </a:r>
            <a:r>
              <a:rPr lang="zh-CN" altLang="en-US" sz="2400" b="1" dirty="0"/>
              <a:t>的幸运数</a:t>
            </a:r>
            <a:r>
              <a:rPr lang="en-US" altLang="zh-CN" sz="2400" b="1" dirty="0"/>
              <a:t>.</a:t>
            </a:r>
            <a:endParaRPr lang="en-US" altLang="zh-CN" sz="2400" b="1" dirty="0"/>
          </a:p>
        </p:txBody>
      </p:sp>
      <p:sp>
        <p:nvSpPr>
          <p:cNvPr id="52226" name="矩形 4"/>
          <p:cNvSpPr/>
          <p:nvPr/>
        </p:nvSpPr>
        <p:spPr>
          <a:xfrm>
            <a:off x="827088" y="2997200"/>
            <a:ext cx="4572000" cy="2678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Sample Input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10 10 0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10 10 1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Sample Output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63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93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 anchorCtr="0"/>
          <a:p>
            <a:pPr eaLnBrk="1" hangingPunct="1"/>
            <a:r>
              <a:rPr lang="en-US" altLang="zh-CN" sz="4000" b="1" dirty="0"/>
              <a:t>Mophues</a:t>
            </a:r>
            <a:r>
              <a:rPr lang="zh-CN" altLang="en-US" sz="4000" b="1" dirty="0"/>
              <a:t>分析</a:t>
            </a:r>
            <a:endParaRPr lang="zh-CN" altLang="en-US" sz="4000" b="1" dirty="0"/>
          </a:p>
        </p:txBody>
      </p:sp>
      <p:sp>
        <p:nvSpPr>
          <p:cNvPr id="53250" name="Rectangle 3"/>
          <p:cNvSpPr>
            <a:spLocks noGrp="1"/>
          </p:cNvSpPr>
          <p:nvPr>
            <p:ph idx="1"/>
          </p:nvPr>
        </p:nvSpPr>
        <p:spPr>
          <a:xfrm>
            <a:off x="468313" y="1052513"/>
            <a:ext cx="8229600" cy="4741862"/>
          </a:xfrm>
          <a:noFill/>
          <a:ln>
            <a:noFill/>
          </a:ln>
        </p:spPr>
        <p:txBody>
          <a:bodyPr anchor="t" anchorCtr="0"/>
          <a:p>
            <a:r>
              <a:rPr lang="zh-CN" altLang="en-US" sz="2400" b="1" dirty="0"/>
              <a:t>题意：给出</a:t>
            </a:r>
            <a:r>
              <a:rPr lang="en-US" altLang="zh-CN" sz="2400" b="1" dirty="0"/>
              <a:t>n, m, p，</a:t>
            </a:r>
            <a:r>
              <a:rPr lang="zh-CN" altLang="en-US" sz="2400" b="1" dirty="0"/>
              <a:t>求</a:t>
            </a:r>
            <a:r>
              <a:rPr lang="en-US" altLang="zh-CN" sz="2400" b="1" dirty="0"/>
              <a:t>(a, b)</a:t>
            </a:r>
            <a:r>
              <a:rPr lang="zh-CN" altLang="en-US" sz="2400" b="1" dirty="0"/>
              <a:t>的对数：满足  </a:t>
            </a:r>
            <a:r>
              <a:rPr lang="en-US" altLang="zh-CN" sz="2400" b="1" dirty="0"/>
              <a:t>gcd(a, b)</a:t>
            </a:r>
            <a:r>
              <a:rPr lang="zh-CN" altLang="en-US" sz="2400" b="1" dirty="0"/>
              <a:t>的素因子个数</a:t>
            </a:r>
            <a:r>
              <a:rPr lang="en-US" altLang="zh-CN" sz="2400" b="1" dirty="0"/>
              <a:t>&lt;=p，(</a:t>
            </a:r>
            <a:r>
              <a:rPr lang="zh-CN" altLang="en-US" sz="2400" b="1" dirty="0"/>
              <a:t>其中</a:t>
            </a:r>
            <a:r>
              <a:rPr lang="en-US" altLang="zh-CN" sz="2400" b="1" dirty="0"/>
              <a:t>1&lt;=a&lt;=n, 1&lt;=b&lt;=m)</a:t>
            </a:r>
            <a:endParaRPr lang="en-US" altLang="zh-CN" sz="2400" b="1" dirty="0"/>
          </a:p>
          <a:p>
            <a:r>
              <a:rPr lang="zh-CN" altLang="en-US" sz="2400" b="1" dirty="0"/>
              <a:t>分析：设</a:t>
            </a:r>
            <a:r>
              <a:rPr lang="en-US" altLang="zh-CN" sz="2400" b="1" dirty="0"/>
              <a:t>f(d)：gcd(a, b)=d</a:t>
            </a:r>
            <a:r>
              <a:rPr lang="zh-CN" altLang="en-US" sz="2400" b="1" dirty="0"/>
              <a:t>的</a:t>
            </a:r>
            <a:r>
              <a:rPr lang="en-US" altLang="zh-CN" sz="2400" b="1" dirty="0"/>
              <a:t>(a,b)</a:t>
            </a:r>
            <a:r>
              <a:rPr lang="zh-CN" altLang="en-US" sz="2400" b="1" dirty="0"/>
              <a:t>的组数，</a:t>
            </a:r>
            <a:endParaRPr lang="zh-CN" altLang="en-US" sz="2400" dirty="0"/>
          </a:p>
          <a:p>
            <a:r>
              <a:rPr lang="en-US" altLang="zh-CN" sz="2400" b="1" dirty="0"/>
              <a:t>F(k): k| gcd(a, b)</a:t>
            </a:r>
            <a:r>
              <a:rPr lang="zh-CN" altLang="en-US" sz="2400" b="1" dirty="0"/>
              <a:t> 的</a:t>
            </a:r>
            <a:r>
              <a:rPr lang="en-US" altLang="zh-CN" sz="2400" b="1" dirty="0"/>
              <a:t>(a,b)</a:t>
            </a:r>
            <a:r>
              <a:rPr lang="zh-CN" altLang="en-US" sz="2400" b="1" dirty="0"/>
              <a:t>的组数，</a:t>
            </a:r>
            <a:endParaRPr lang="en-US" altLang="zh-CN" sz="2400" dirty="0"/>
          </a:p>
          <a:p>
            <a:pPr eaLnBrk="1" hangingPunct="1"/>
            <a:r>
              <a:rPr lang="zh-CN" altLang="en-US" sz="2400" b="1" dirty="0"/>
              <a:t>易知</a:t>
            </a:r>
            <a:r>
              <a:rPr lang="en-US" altLang="zh-CN" sz="2400" b="1" dirty="0"/>
              <a:t>F(k) = [n/k]*[m/k]</a:t>
            </a:r>
            <a:r>
              <a:rPr lang="zh-CN" altLang="en-US" sz="2400" b="1" dirty="0"/>
              <a:t>；</a:t>
            </a:r>
            <a:endParaRPr lang="en-US" altLang="zh-CN" sz="2400" b="1" dirty="0"/>
          </a:p>
          <a:p>
            <a:pPr eaLnBrk="1" hangingPunct="1"/>
            <a:endParaRPr lang="en-US" altLang="zh-CN" sz="2400" dirty="0"/>
          </a:p>
        </p:txBody>
      </p:sp>
      <p:graphicFrame>
        <p:nvGraphicFramePr>
          <p:cNvPr id="53251" name="Object 4"/>
          <p:cNvGraphicFramePr>
            <a:graphicFrameLocks noChangeAspect="1"/>
          </p:cNvGraphicFramePr>
          <p:nvPr/>
        </p:nvGraphicFramePr>
        <p:xfrm>
          <a:off x="4929188" y="3214688"/>
          <a:ext cx="2947987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1" imgW="1459865" imgH="431800" progId="Equation.3">
                  <p:embed/>
                </p:oleObj>
              </mc:Choice>
              <mc:Fallback>
                <p:oleObj name="" r:id="rId1" imgW="1459865" imgH="4318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29188" y="3214688"/>
                        <a:ext cx="2947987" cy="868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矩形 4"/>
          <p:cNvSpPr/>
          <p:nvPr/>
        </p:nvSpPr>
        <p:spPr>
          <a:xfrm>
            <a:off x="428625" y="4000500"/>
            <a:ext cx="8266113" cy="1938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对整数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，枚举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的素因子个数使得总数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&lt;=p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，这种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记作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k(p)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k(p)=k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，当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的素因子个数不超过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k(p)=0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，当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的素因子个数超过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1143000" y="5214938"/>
          <a:ext cx="5024438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3" imgW="2487930" imgH="431800" progId="Equation.3">
                  <p:embed/>
                </p:oleObj>
              </mc:Choice>
              <mc:Fallback>
                <p:oleObj name="" r:id="rId3" imgW="2487930" imgH="4318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5214938"/>
                        <a:ext cx="5024438" cy="868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TextBox 5"/>
          <p:cNvSpPr txBox="1"/>
          <p:nvPr/>
        </p:nvSpPr>
        <p:spPr>
          <a:xfrm>
            <a:off x="6300788" y="6165850"/>
            <a:ext cx="2643187" cy="461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程序实现：见下页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3255" name="Object 4"/>
          <p:cNvGraphicFramePr>
            <a:graphicFrameLocks noChangeAspect="1"/>
          </p:cNvGraphicFramePr>
          <p:nvPr/>
        </p:nvGraphicFramePr>
        <p:xfrm>
          <a:off x="2071688" y="3214688"/>
          <a:ext cx="2563812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5" imgW="1269365" imgH="431800" progId="Equation.3">
                  <p:embed/>
                </p:oleObj>
              </mc:Choice>
              <mc:Fallback>
                <p:oleObj name="" r:id="rId5" imgW="1269365" imgH="4318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71688" y="3214688"/>
                        <a:ext cx="2563812" cy="868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5"/>
          <p:cNvGraphicFramePr>
            <a:graphicFrameLocks noChangeAspect="1"/>
          </p:cNvGraphicFramePr>
          <p:nvPr/>
        </p:nvGraphicFramePr>
        <p:xfrm>
          <a:off x="5364163" y="2276475"/>
          <a:ext cx="20002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7" imgW="989965" imgH="355600" progId="Equation.3">
                  <p:embed/>
                </p:oleObj>
              </mc:Choice>
              <mc:Fallback>
                <p:oleObj name="" r:id="rId7" imgW="989965" imgH="3556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64163" y="2276475"/>
                        <a:ext cx="2000250" cy="71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title"/>
          </p:nvPr>
        </p:nvSpPr>
        <p:spPr>
          <a:xfrm>
            <a:off x="536575" y="223838"/>
            <a:ext cx="8229600" cy="639762"/>
          </a:xfrm>
          <a:noFill/>
          <a:ln>
            <a:noFill/>
          </a:ln>
        </p:spPr>
        <p:txBody>
          <a:bodyPr anchor="t" anchorCtr="0"/>
          <a:p>
            <a:r>
              <a:rPr lang="zh-CN" altLang="en-US" sz="4000" b="1" dirty="0"/>
              <a:t>莫比乌斯逆变换计算实例</a:t>
            </a:r>
            <a:endParaRPr lang="zh-CN" altLang="en-US" sz="4000" b="1" dirty="0"/>
          </a:p>
        </p:txBody>
      </p:sp>
      <p:sp>
        <p:nvSpPr>
          <p:cNvPr id="9218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noFill/>
          <a:ln>
            <a:noFill/>
          </a:ln>
        </p:spPr>
        <p:txBody>
          <a:bodyPr anchor="t" anchorCtr="0"/>
          <a:p>
            <a:r>
              <a:rPr lang="en-US" altLang="zh-CN" sz="2800" dirty="0"/>
              <a:t>f(1)=1*F(1)</a:t>
            </a:r>
            <a:endParaRPr lang="en-US" altLang="zh-CN" sz="2800" dirty="0"/>
          </a:p>
          <a:p>
            <a:r>
              <a:rPr lang="en-US" altLang="zh-CN" sz="2800" dirty="0"/>
              <a:t>f(2)=1*F(2)+(-1)*F(1)</a:t>
            </a:r>
            <a:endParaRPr lang="en-US" altLang="zh-CN" sz="2800" dirty="0"/>
          </a:p>
          <a:p>
            <a:r>
              <a:rPr lang="en-US" altLang="zh-CN" sz="2800" dirty="0"/>
              <a:t>f(3)=1*F(3)+(-1)*F(1)</a:t>
            </a:r>
            <a:endParaRPr lang="en-US" altLang="zh-CN" sz="2800" dirty="0"/>
          </a:p>
          <a:p>
            <a:r>
              <a:rPr lang="en-US" altLang="zh-CN" sz="2800" dirty="0"/>
              <a:t>f(4)=1*F(4)+(-1)*F(2)+0*F(1)</a:t>
            </a:r>
            <a:endParaRPr lang="en-US" altLang="zh-CN" sz="2800" dirty="0"/>
          </a:p>
          <a:p>
            <a:r>
              <a:rPr lang="en-US" altLang="zh-CN" sz="2800" dirty="0"/>
              <a:t>f(5)=</a:t>
            </a:r>
            <a:r>
              <a:rPr lang="en-US" altLang="zh-CN" sz="2800" dirty="0">
                <a:sym typeface="宋体" panose="02010600030101010101" pitchFamily="2" charset="-122"/>
              </a:rPr>
              <a:t>1*F(5)+(</a:t>
            </a:r>
            <a:r>
              <a:rPr lang="en-US" altLang="zh-CN" sz="2800" dirty="0"/>
              <a:t>-1)*F(1)</a:t>
            </a:r>
            <a:endParaRPr lang="en-US" altLang="zh-CN" sz="2800" dirty="0"/>
          </a:p>
          <a:p>
            <a:r>
              <a:rPr lang="en-US" altLang="zh-CN" sz="2800" dirty="0"/>
              <a:t>f(6)=</a:t>
            </a:r>
            <a:r>
              <a:rPr lang="en-US" altLang="zh-CN" sz="2800" dirty="0">
                <a:sym typeface="宋体" panose="02010600030101010101" pitchFamily="2" charset="-122"/>
              </a:rPr>
              <a:t>1*</a:t>
            </a:r>
            <a:r>
              <a:rPr lang="en-US" altLang="zh-CN" sz="2800" dirty="0"/>
              <a:t>F(6)</a:t>
            </a:r>
            <a:r>
              <a:rPr lang="en-US" altLang="zh-CN" sz="2800" dirty="0">
                <a:sym typeface="宋体" panose="02010600030101010101" pitchFamily="2" charset="-122"/>
              </a:rPr>
              <a:t>+(-1)*F(3)+(-1)*F(2)</a:t>
            </a:r>
            <a:r>
              <a:rPr lang="en-US" altLang="zh-CN" sz="2800" dirty="0"/>
              <a:t>+1*F(1)</a:t>
            </a:r>
            <a:endParaRPr lang="en-US" altLang="zh-CN" sz="2800" dirty="0"/>
          </a:p>
          <a:p>
            <a:r>
              <a:rPr lang="en-US" altLang="zh-CN" sz="2800" dirty="0"/>
              <a:t>f(7)=1*F(7)+(-1)*F(1)</a:t>
            </a:r>
            <a:endParaRPr lang="en-US" altLang="zh-CN" sz="2800" dirty="0"/>
          </a:p>
          <a:p>
            <a:r>
              <a:rPr lang="en-US" altLang="zh-CN" sz="2800" dirty="0"/>
              <a:t>f(8)=</a:t>
            </a:r>
            <a:r>
              <a:rPr lang="en-US" altLang="zh-CN" sz="2800" dirty="0">
                <a:sym typeface="宋体" panose="02010600030101010101" pitchFamily="2" charset="-122"/>
              </a:rPr>
              <a:t>1*</a:t>
            </a:r>
            <a:r>
              <a:rPr lang="en-US" altLang="zh-CN" sz="2800" dirty="0"/>
              <a:t>F(8)</a:t>
            </a:r>
            <a:r>
              <a:rPr lang="en-US" altLang="zh-CN" sz="2800" dirty="0">
                <a:sym typeface="宋体" panose="02010600030101010101" pitchFamily="2" charset="-122"/>
              </a:rPr>
              <a:t>+(-1)*</a:t>
            </a:r>
            <a:r>
              <a:rPr lang="en-US" altLang="zh-CN" sz="2800" dirty="0"/>
              <a:t>F(4)+0*F(2)+0*F(1)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Rectangle 2"/>
          <p:cNvSpPr>
            <a:spLocks noGrp="1"/>
          </p:cNvSpPr>
          <p:nvPr>
            <p:ph type="title"/>
          </p:nvPr>
        </p:nvSpPr>
        <p:spPr>
          <a:xfrm>
            <a:off x="457200" y="34925"/>
            <a:ext cx="8229600" cy="454025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en-US" altLang="zh-CN" sz="2800" b="1" dirty="0"/>
              <a:t>Mophues</a:t>
            </a:r>
            <a:r>
              <a:rPr lang="zh-CN" altLang="en-US" sz="2800" b="1" dirty="0"/>
              <a:t>分析</a:t>
            </a:r>
            <a:endParaRPr lang="zh-CN" altLang="en-US" sz="2800" b="1" dirty="0"/>
          </a:p>
        </p:txBody>
      </p:sp>
      <p:graphicFrame>
        <p:nvGraphicFramePr>
          <p:cNvPr id="3" name="对象 2"/>
          <p:cNvGraphicFramePr/>
          <p:nvPr/>
        </p:nvGraphicFramePr>
        <p:xfrm>
          <a:off x="6897688" y="2833688"/>
          <a:ext cx="1895475" cy="383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1" imgW="1609725" imgH="3257550" progId="Paint.Picture">
                  <p:embed/>
                </p:oleObj>
              </mc:Choice>
              <mc:Fallback>
                <p:oleObj name="" r:id="rId1" imgW="1609725" imgH="3257550" progId="Paint.Picture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97688" y="2833688"/>
                        <a:ext cx="1895475" cy="3836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对象 1"/>
          <p:cNvGraphicFramePr/>
          <p:nvPr/>
        </p:nvGraphicFramePr>
        <p:xfrm>
          <a:off x="142875" y="641350"/>
          <a:ext cx="5156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3" imgW="5153025" imgH="1066800" progId="Paint.Picture">
                  <p:embed/>
                </p:oleObj>
              </mc:Choice>
              <mc:Fallback>
                <p:oleObj name="" r:id="rId3" imgW="5153025" imgH="1066800" progId="Paint.Picture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875" y="641350"/>
                        <a:ext cx="51562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142875" y="1785938"/>
          <a:ext cx="6224588" cy="152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5" imgW="6219825" imgH="1524000" progId="Paint.Picture">
                  <p:embed/>
                </p:oleObj>
              </mc:Choice>
              <mc:Fallback>
                <p:oleObj name="" r:id="rId5" imgW="6219825" imgH="1524000" progId="Paint.Picture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2875" y="1785938"/>
                        <a:ext cx="6224588" cy="1525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142875" y="3425825"/>
          <a:ext cx="521493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7" imgW="5210175" imgH="561975" progId="Paint.Picture">
                  <p:embed/>
                </p:oleObj>
              </mc:Choice>
              <mc:Fallback>
                <p:oleObj name="" r:id="rId7" imgW="5210175" imgH="561975" progId="Paint.Picture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2875" y="3425825"/>
                        <a:ext cx="5214938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142875" y="3987800"/>
          <a:ext cx="5910263" cy="282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9" imgW="5905500" imgH="2819400" progId="Paint.Picture">
                  <p:embed/>
                </p:oleObj>
              </mc:Choice>
              <mc:Fallback>
                <p:oleObj name="" r:id="rId9" imgW="5905500" imgH="2819400" progId="Paint.Picture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2875" y="3987800"/>
                        <a:ext cx="5910263" cy="2822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内容占位符 2"/>
          <p:cNvSpPr>
            <a:spLocks noGrp="1"/>
          </p:cNvSpPr>
          <p:nvPr>
            <p:ph idx="1"/>
          </p:nvPr>
        </p:nvSpPr>
        <p:spPr>
          <a:xfrm>
            <a:off x="357188" y="214313"/>
            <a:ext cx="4143375" cy="6429375"/>
          </a:xfrm>
          <a:noFill/>
          <a:ln w="34925">
            <a:solidFill>
              <a:srgbClr val="FFC000"/>
            </a:solidFill>
            <a:miter/>
          </a:ln>
        </p:spPr>
        <p:txBody>
          <a:bodyPr anchor="t" anchorCtr="0"/>
          <a:p>
            <a:pPr>
              <a:buNone/>
            </a:pPr>
            <a:r>
              <a:rPr lang="en-US" altLang="zh-CN" sz="2000" b="1" dirty="0"/>
              <a:t>include &lt;cstdio&gt; 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#include &lt;cstdlib&gt; 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#include &lt;iostream&gt; 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using namespace std; 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const int M = 555555, int N = 19; 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int g[M][N], num[M]; 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int pri[M],pnum,mu[M],vis[M]; 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int calc(int y,int x){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         //</a:t>
            </a:r>
            <a:r>
              <a:rPr lang="zh-CN" altLang="en-US" sz="2000" b="1" dirty="0"/>
              <a:t>统计</a:t>
            </a:r>
            <a:r>
              <a:rPr lang="en-US" altLang="zh-CN" sz="2000" b="1" dirty="0"/>
              <a:t>y</a:t>
            </a:r>
            <a:r>
              <a:rPr lang="zh-CN" altLang="en-US" sz="2000" b="1" dirty="0"/>
              <a:t>中因子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出现的次数 </a:t>
            </a:r>
            <a:endParaRPr lang="zh-CN" altLang="en-US" sz="2000" b="1" dirty="0"/>
          </a:p>
          <a:p>
            <a:pPr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int ret = 0; 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	while(y%x==0){ 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		ret++; 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		y /= x; 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	}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	return ret; 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} </a:t>
            </a:r>
            <a:endParaRPr lang="zh-CN" altLang="en-US" sz="2000" b="1" dirty="0"/>
          </a:p>
        </p:txBody>
      </p:sp>
      <p:sp>
        <p:nvSpPr>
          <p:cNvPr id="56322" name="内容占位符 2"/>
          <p:cNvSpPr txBox="1"/>
          <p:nvPr/>
        </p:nvSpPr>
        <p:spPr>
          <a:xfrm>
            <a:off x="4500563" y="214313"/>
            <a:ext cx="4643437" cy="6500812"/>
          </a:xfrm>
          <a:prstGeom prst="rect">
            <a:avLst/>
          </a:prstGeom>
          <a:noFill/>
          <a:ln w="349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main(){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T,n,m,P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j; init();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cin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&gt;&gt;T;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while(T--){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   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cin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&gt;&gt;n&gt;&gt;m&gt;&gt;P;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  long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long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ans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0;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  if(P &gt;= N){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   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&lt;&lt; (long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long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 n * m &lt;&lt;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endl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    continue;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  }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  if(n &gt; m) swap(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n,m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);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  for(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1;i &lt;=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n;i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j+1){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j = min(n/(n/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 , m/(m/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));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ans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+= ((long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long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)g[j][P]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    - g[i-1][P])*(n/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)*(m/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);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}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&lt;&lt;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ans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&lt;&lt;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endl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}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return 0;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内容占位符 2"/>
          <p:cNvSpPr>
            <a:spLocks noGrp="1"/>
          </p:cNvSpPr>
          <p:nvPr>
            <p:ph idx="1"/>
          </p:nvPr>
        </p:nvSpPr>
        <p:spPr>
          <a:xfrm>
            <a:off x="95250" y="142875"/>
            <a:ext cx="4691063" cy="6215063"/>
          </a:xfrm>
          <a:noFill/>
          <a:ln w="34925">
            <a:solidFill>
              <a:srgbClr val="FFC000"/>
            </a:solidFill>
            <a:miter/>
          </a:ln>
        </p:spPr>
        <p:txBody>
          <a:bodyPr anchor="t" anchorCtr="0"/>
          <a:p>
            <a:pPr>
              <a:buNone/>
            </a:pPr>
            <a:r>
              <a:rPr lang="en-US" altLang="zh-CN" sz="2000" b="1" dirty="0"/>
              <a:t>void init(){                 //</a:t>
            </a:r>
            <a:r>
              <a:rPr lang="zh-CN" altLang="en-US" sz="2000" b="1" dirty="0"/>
              <a:t>计算</a:t>
            </a:r>
            <a:r>
              <a:rPr lang="zh-CN" altLang="en-US" sz="2000" b="1" dirty="0">
                <a:sym typeface="Symbol" panose="05050102010706020507" pitchFamily="18" charset="2"/>
              </a:rPr>
              <a:t></a:t>
            </a:r>
            <a:r>
              <a:rPr lang="en-US" altLang="zh-CN" sz="2000" b="1" dirty="0">
                <a:sym typeface="Symbol" panose="05050102010706020507" pitchFamily="18" charset="2"/>
              </a:rPr>
              <a:t>(d)</a:t>
            </a:r>
            <a:r>
              <a:rPr lang="zh-CN" altLang="en-US" sz="2000" b="1" dirty="0">
                <a:sym typeface="Symbol" panose="05050102010706020507" pitchFamily="18" charset="2"/>
              </a:rPr>
              <a:t>的值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	int n = M-1; memset(num,0,sizeof(num)); 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	memset(g,0,sizeof(f)); 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	memset(mu,0,sizeof(mu)); 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	memset(vis,0,sizeof(vis)); 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	pnum=0; vis[1] = mu[1] = 1; 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     for(int i = 2;i &lt;= n;i++) {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	  if(!vis[i]){pri[pnum++]=i; mu[i]=-1;} 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	  for(int j = 0;j &lt; pnum;j++){ 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	     if(i*pri[j] &gt; n) break; 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	     vis[i*pri[j]] = 1; 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	     if(i % pri[j] == 0)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          {  mu[i*pri[j]] = 0; break;  } 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	     mu[i*pri[j]] = -mu[i]; 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	   } 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     }</a:t>
            </a:r>
            <a:endParaRPr lang="zh-CN" altLang="en-US" sz="2000" b="1" dirty="0"/>
          </a:p>
        </p:txBody>
      </p:sp>
      <p:sp>
        <p:nvSpPr>
          <p:cNvPr id="57346" name="内容占位符 2"/>
          <p:cNvSpPr txBox="1"/>
          <p:nvPr/>
        </p:nvSpPr>
        <p:spPr>
          <a:xfrm>
            <a:off x="4786313" y="142875"/>
            <a:ext cx="4214812" cy="6215063"/>
          </a:xfrm>
          <a:prstGeom prst="rect">
            <a:avLst/>
          </a:prstGeom>
          <a:noFill/>
          <a:ln w="34925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for(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2;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&lt;=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n;i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++)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  if(num[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]==0)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for(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j =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j &lt;=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n;j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+=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num[j] += calc(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j,i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);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for(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1;i &lt;=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n;i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  for(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j =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i;j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&lt;= n; j+=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g[j][num[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]] += mu[j/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];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for(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1;i &lt;=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n;i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  for(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j = 1;j &lt;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N;j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g[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][j] += g[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][j-1];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for(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1;i &lt;=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n;i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++)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  for(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j = 0;j &lt;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N;j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++)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g[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][j] += g[i-1][j];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内容占位符 2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126038"/>
          </a:xfrm>
          <a:noFill/>
          <a:ln>
            <a:noFill/>
          </a:ln>
        </p:spPr>
        <p:txBody>
          <a:bodyPr anchor="t" anchorCtr="0"/>
          <a:p>
            <a:r>
              <a:rPr lang="zh-CN" altLang="en-US" sz="2400" b="1" dirty="0">
                <a:solidFill>
                  <a:srgbClr val="FF0000"/>
                </a:solidFill>
              </a:rPr>
              <a:t>注：</a:t>
            </a:r>
            <a:r>
              <a:rPr lang="en-US" altLang="zh-CN" sz="2400" b="1" dirty="0">
                <a:solidFill>
                  <a:srgbClr val="FF0000"/>
                </a:solidFill>
              </a:rPr>
              <a:t>num[j]</a:t>
            </a:r>
            <a:r>
              <a:rPr lang="zh-CN" altLang="en-US" sz="2400" b="1" dirty="0">
                <a:solidFill>
                  <a:srgbClr val="FF0000"/>
                </a:solidFill>
              </a:rPr>
              <a:t>记录</a:t>
            </a:r>
            <a:r>
              <a:rPr lang="en-US" altLang="zh-CN" sz="2400" b="1" dirty="0">
                <a:solidFill>
                  <a:srgbClr val="FF0000"/>
                </a:solidFill>
              </a:rPr>
              <a:t>j</a:t>
            </a:r>
            <a:r>
              <a:rPr lang="zh-CN" altLang="en-US" sz="2400" b="1" dirty="0">
                <a:solidFill>
                  <a:srgbClr val="FF0000"/>
                </a:solidFill>
              </a:rPr>
              <a:t>的因子数。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/>
              <a:t>g[j][num[i]]</a:t>
            </a:r>
            <a:r>
              <a:rPr lang="zh-CN" altLang="en-US" sz="2400" b="1" dirty="0"/>
              <a:t>用于计算具有相同个数的素因子的</a:t>
            </a:r>
            <a:r>
              <a:rPr lang="en-US" altLang="zh-CN" sz="2400" b="1" dirty="0"/>
              <a:t>i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ym typeface="Symbol" panose="05050102010706020507" pitchFamily="18" charset="2"/>
              </a:rPr>
              <a:t></a:t>
            </a:r>
            <a:r>
              <a:rPr lang="en-US" altLang="zh-CN" sz="2400" b="1" dirty="0">
                <a:sym typeface="Symbol" panose="05050102010706020507" pitchFamily="18" charset="2"/>
              </a:rPr>
              <a:t>(j/i)</a:t>
            </a:r>
            <a:r>
              <a:rPr lang="zh-CN" altLang="en-US" sz="2400" b="1" dirty="0">
                <a:sym typeface="Symbol" panose="05050102010706020507" pitchFamily="18" charset="2"/>
              </a:rPr>
              <a:t>之和，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标题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785813"/>
          </a:xfrm>
          <a:noFill/>
          <a:ln>
            <a:noFill/>
          </a:ln>
        </p:spPr>
        <p:txBody>
          <a:bodyPr anchor="t" anchorCtr="0"/>
          <a:p>
            <a:r>
              <a:rPr lang="zh-CN" altLang="en-US" sz="4000" b="1" dirty="0"/>
              <a:t>例</a:t>
            </a:r>
            <a:r>
              <a:rPr lang="en-US" altLang="zh-CN" sz="4000" b="1" dirty="0"/>
              <a:t>4</a:t>
            </a:r>
            <a:r>
              <a:rPr lang="zh-CN" altLang="en-US" sz="4000" b="1" dirty="0"/>
              <a:t>、可见格点</a:t>
            </a:r>
            <a:endParaRPr lang="zh-CN" altLang="en-US" sz="4000" b="1" dirty="0"/>
          </a:p>
        </p:txBody>
      </p:sp>
      <p:sp>
        <p:nvSpPr>
          <p:cNvPr id="59394" name="内容占位符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4714875"/>
          </a:xfrm>
          <a:noFill/>
          <a:ln>
            <a:noFill/>
          </a:ln>
        </p:spPr>
        <p:txBody>
          <a:bodyPr anchor="t" anchorCtr="0"/>
          <a:p>
            <a:r>
              <a:rPr lang="en-US" altLang="zh-CN" sz="2400" b="1" dirty="0">
                <a:solidFill>
                  <a:srgbClr val="0000CC"/>
                </a:solidFill>
              </a:rPr>
              <a:t>Soucee</a:t>
            </a:r>
            <a:r>
              <a:rPr lang="zh-CN" altLang="en-US" sz="2400" b="1" dirty="0">
                <a:solidFill>
                  <a:srgbClr val="0000CC"/>
                </a:solidFill>
              </a:rPr>
              <a:t>：</a:t>
            </a:r>
            <a:r>
              <a:rPr lang="en-US" altLang="zh-CN" sz="2400" b="1" dirty="0">
                <a:solidFill>
                  <a:srgbClr val="0000CC"/>
                </a:solidFill>
              </a:rPr>
              <a:t>SPOJ 7001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Description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r>
              <a:rPr lang="zh-CN" altLang="en-US" sz="2400" b="1" dirty="0"/>
              <a:t>有</a:t>
            </a:r>
            <a:r>
              <a:rPr lang="en-US" altLang="zh-CN" sz="2400" b="1" dirty="0"/>
              <a:t> N*N*N</a:t>
            </a:r>
            <a:r>
              <a:rPr lang="zh-CN" altLang="en-US" sz="2400" b="1" dirty="0"/>
              <a:t>网格</a:t>
            </a:r>
            <a:r>
              <a:rPr lang="en-US" altLang="zh-CN" sz="2400" b="1" dirty="0"/>
              <a:t>. </a:t>
            </a:r>
            <a:r>
              <a:rPr lang="zh-CN" altLang="en-US" sz="2400" b="1" dirty="0"/>
              <a:t>一个角落在</a:t>
            </a:r>
            <a:r>
              <a:rPr lang="en-US" altLang="zh-CN" sz="2400" b="1" dirty="0"/>
              <a:t> (0,0,0)</a:t>
            </a:r>
            <a:r>
              <a:rPr lang="zh-CN" altLang="en-US" sz="2400" b="1" dirty="0"/>
              <a:t>，对顶角落是</a:t>
            </a:r>
            <a:r>
              <a:rPr lang="en-US" altLang="zh-CN" sz="2400" b="1" dirty="0"/>
              <a:t> (N,N,N). </a:t>
            </a:r>
            <a:r>
              <a:rPr lang="zh-CN" altLang="en-US" sz="2400" b="1" dirty="0"/>
              <a:t>问从</a:t>
            </a:r>
            <a:r>
              <a:rPr lang="en-US" altLang="zh-CN" sz="2400" b="1" dirty="0"/>
              <a:t>(0,0,0)</a:t>
            </a:r>
            <a:r>
              <a:rPr lang="zh-CN" altLang="en-US" sz="2400" b="1" dirty="0"/>
              <a:t>看有多少个格点是可见的？点</a:t>
            </a:r>
            <a:r>
              <a:rPr lang="en-US" altLang="zh-CN" sz="2400" b="1" dirty="0"/>
              <a:t> X</a:t>
            </a:r>
            <a:r>
              <a:rPr lang="zh-CN" altLang="en-US" sz="2400" b="1" dirty="0"/>
              <a:t>从点</a:t>
            </a:r>
            <a:r>
              <a:rPr lang="en-US" altLang="zh-CN" sz="2400" b="1" dirty="0"/>
              <a:t>Y</a:t>
            </a:r>
            <a:r>
              <a:rPr lang="zh-CN" altLang="en-US" sz="2400" b="1" dirty="0"/>
              <a:t>可见，当且仅当，线段</a:t>
            </a:r>
            <a:r>
              <a:rPr lang="en-US" altLang="zh-CN" sz="2400" b="1" dirty="0"/>
              <a:t>XY</a:t>
            </a:r>
            <a:r>
              <a:rPr lang="zh-CN" altLang="en-US" sz="2400" b="1" dirty="0"/>
              <a:t>上没有其他的点。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Input: 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r>
              <a:rPr lang="zh-CN" altLang="en-US" sz="2400" b="1" dirty="0"/>
              <a:t>第一行是测试数据个数</a:t>
            </a:r>
            <a:r>
              <a:rPr lang="en-US" altLang="zh-CN" sz="2400" b="1" dirty="0"/>
              <a:t>T</a:t>
            </a:r>
            <a:r>
              <a:rPr lang="zh-CN" altLang="en-US" sz="2400" b="1" dirty="0"/>
              <a:t>。接着有</a:t>
            </a:r>
            <a:r>
              <a:rPr lang="en-US" altLang="zh-CN" sz="2400" b="1" dirty="0"/>
              <a:t>T</a:t>
            </a:r>
            <a:r>
              <a:rPr lang="zh-CN" altLang="en-US" sz="2400" b="1" dirty="0"/>
              <a:t>行每行有一个整数</a:t>
            </a:r>
            <a:r>
              <a:rPr lang="en-US" altLang="zh-CN" sz="2400" b="1" dirty="0"/>
              <a:t> N. 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Output : 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r>
              <a:rPr lang="zh-CN" altLang="en-US" sz="2400" b="1" dirty="0"/>
              <a:t>输出</a:t>
            </a:r>
            <a:r>
              <a:rPr lang="en-US" altLang="zh-CN" sz="2400" b="1" dirty="0"/>
              <a:t>T</a:t>
            </a:r>
            <a:r>
              <a:rPr lang="zh-CN" altLang="en-US" sz="2400" b="1" dirty="0"/>
              <a:t>行，每行是对应的可见格点的个数。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内容占位符 2"/>
          <p:cNvSpPr>
            <a:spLocks noGrp="1"/>
          </p:cNvSpPr>
          <p:nvPr>
            <p:ph idx="1"/>
          </p:nvPr>
        </p:nvSpPr>
        <p:spPr>
          <a:xfrm>
            <a:off x="642938" y="588963"/>
            <a:ext cx="7900987" cy="5697537"/>
          </a:xfrm>
          <a:noFill/>
          <a:ln>
            <a:noFill/>
          </a:ln>
        </p:spPr>
        <p:txBody>
          <a:bodyPr anchor="t" anchorCtr="0"/>
          <a:p>
            <a:pPr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Sample Input : 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/>
              <a:t>3 </a:t>
            </a:r>
            <a:endParaRPr lang="en-US" altLang="zh-CN" sz="2400" dirty="0"/>
          </a:p>
          <a:p>
            <a:pPr>
              <a:spcBef>
                <a:spcPct val="0"/>
              </a:spcBef>
              <a:buNone/>
            </a:pPr>
            <a:r>
              <a:rPr lang="en-US" altLang="zh-CN" sz="2400" dirty="0"/>
              <a:t>1 </a:t>
            </a:r>
            <a:endParaRPr lang="en-US" altLang="zh-CN" sz="2400" dirty="0"/>
          </a:p>
          <a:p>
            <a:pPr>
              <a:spcBef>
                <a:spcPct val="0"/>
              </a:spcBef>
              <a:buNone/>
            </a:pPr>
            <a:r>
              <a:rPr lang="en-US" altLang="zh-CN" sz="2400" dirty="0"/>
              <a:t>2 </a:t>
            </a:r>
            <a:endParaRPr lang="en-US" altLang="zh-CN" sz="2400" dirty="0"/>
          </a:p>
          <a:p>
            <a:pPr>
              <a:spcBef>
                <a:spcPct val="0"/>
              </a:spcBef>
              <a:buNone/>
            </a:pPr>
            <a:r>
              <a:rPr lang="en-US" altLang="zh-CN" sz="2400" dirty="0"/>
              <a:t>5 </a:t>
            </a:r>
            <a:endParaRPr lang="en-US" altLang="zh-CN" sz="2400" dirty="0"/>
          </a:p>
          <a:p>
            <a:pPr>
              <a:spcBef>
                <a:spcPct val="0"/>
              </a:spcBef>
              <a:buNone/>
            </a:pPr>
            <a:r>
              <a:rPr lang="en-US" altLang="zh-CN" sz="2400" dirty="0"/>
              <a:t> </a:t>
            </a:r>
            <a:r>
              <a:rPr lang="en-US" altLang="zh-CN" sz="2400" b="1" dirty="0">
                <a:solidFill>
                  <a:srgbClr val="0000CC"/>
                </a:solidFill>
              </a:rPr>
              <a:t>Sample Output : 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/>
              <a:t>7 </a:t>
            </a:r>
            <a:endParaRPr lang="en-US" altLang="zh-CN" sz="2400" dirty="0"/>
          </a:p>
          <a:p>
            <a:pPr>
              <a:spcBef>
                <a:spcPct val="0"/>
              </a:spcBef>
              <a:buNone/>
            </a:pPr>
            <a:r>
              <a:rPr lang="en-US" altLang="zh-CN" sz="2400" dirty="0"/>
              <a:t>19 </a:t>
            </a:r>
            <a:endParaRPr lang="en-US" altLang="zh-CN" sz="2400" dirty="0"/>
          </a:p>
          <a:p>
            <a:pPr>
              <a:spcBef>
                <a:spcPct val="0"/>
              </a:spcBef>
              <a:buNone/>
            </a:pPr>
            <a:r>
              <a:rPr lang="en-US" altLang="zh-CN" sz="2400" dirty="0"/>
              <a:t>175 </a:t>
            </a:r>
            <a:endParaRPr lang="en-US" altLang="zh-CN" sz="2400" dirty="0"/>
          </a:p>
          <a:p>
            <a:pPr>
              <a:spcBef>
                <a:spcPct val="0"/>
              </a:spcBef>
              <a:buNone/>
            </a:pPr>
            <a:r>
              <a:rPr lang="en-US" altLang="zh-CN" sz="2400" dirty="0"/>
              <a:t> </a:t>
            </a:r>
            <a:endParaRPr lang="en-US" altLang="zh-CN" sz="2400" dirty="0"/>
          </a:p>
          <a:p>
            <a:pPr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Constraints : 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/>
              <a:t>T &lt;= 50 </a:t>
            </a:r>
            <a:endParaRPr lang="en-US" altLang="zh-CN" sz="2400" dirty="0"/>
          </a:p>
          <a:p>
            <a:pPr>
              <a:spcBef>
                <a:spcPct val="0"/>
              </a:spcBef>
              <a:buNone/>
            </a:pPr>
            <a:r>
              <a:rPr lang="en-US" altLang="zh-CN" sz="2400" dirty="0"/>
              <a:t>1 &lt;= N &lt;= 1000000</a:t>
            </a:r>
            <a:endParaRPr lang="zh-CN" altLang="en-US" sz="2400" dirty="0"/>
          </a:p>
          <a:p>
            <a:pPr>
              <a:spcBef>
                <a:spcPct val="0"/>
              </a:spcBef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  <a:noFill/>
          <a:ln>
            <a:noFill/>
          </a:ln>
        </p:spPr>
        <p:txBody>
          <a:bodyPr anchor="t" anchorCtr="0"/>
          <a:p>
            <a:r>
              <a:rPr lang="zh-CN" altLang="en-US" sz="4000" b="1" dirty="0"/>
              <a:t>可见格点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分析</a:t>
            </a:r>
            <a:endParaRPr lang="zh-CN" altLang="en-US" sz="4000" b="1" dirty="0"/>
          </a:p>
        </p:txBody>
      </p:sp>
      <p:sp>
        <p:nvSpPr>
          <p:cNvPr id="61442" name="内容占位符 2"/>
          <p:cNvSpPr>
            <a:spLocks noGrp="1"/>
          </p:cNvSpPr>
          <p:nvPr>
            <p:ph idx="1"/>
          </p:nvPr>
        </p:nvSpPr>
        <p:spPr>
          <a:xfrm>
            <a:off x="285750" y="1143000"/>
            <a:ext cx="8572500" cy="4983163"/>
          </a:xfrm>
          <a:noFill/>
          <a:ln>
            <a:noFill/>
          </a:ln>
        </p:spPr>
        <p:txBody>
          <a:bodyPr anchor="t" anchorCtr="0"/>
          <a:p>
            <a:r>
              <a:rPr lang="zh-CN" altLang="en-US" sz="2400" b="1" dirty="0"/>
              <a:t>本题要求使</a:t>
            </a:r>
            <a:r>
              <a:rPr lang="en-US" altLang="zh-CN" sz="2400" b="1" dirty="0"/>
              <a:t>gcd(a,b,c) = 1</a:t>
            </a:r>
            <a:r>
              <a:rPr lang="zh-CN" altLang="en-US" sz="2400" b="1" dirty="0"/>
              <a:t>且</a:t>
            </a:r>
            <a:r>
              <a:rPr lang="en-US" altLang="zh-CN" sz="2400" b="1" dirty="0"/>
              <a:t> a,b,c &lt;=N </a:t>
            </a:r>
            <a:r>
              <a:rPr lang="zh-CN" altLang="en-US" sz="2400" b="1" dirty="0"/>
              <a:t>的</a:t>
            </a:r>
            <a:r>
              <a:rPr lang="en-US" altLang="zh-CN" sz="2400" b="1" dirty="0"/>
              <a:t>(a,b,c)</a:t>
            </a:r>
            <a:r>
              <a:rPr lang="zh-CN" altLang="en-US" sz="2400" b="1" dirty="0"/>
              <a:t>的数对总数。</a:t>
            </a:r>
            <a:endParaRPr lang="zh-CN" altLang="en-US" sz="2400" b="1" dirty="0"/>
          </a:p>
          <a:p>
            <a:r>
              <a:rPr lang="zh-CN" altLang="en-US" sz="2400" b="1" dirty="0"/>
              <a:t>用莫比乌斯反演可以求解。</a:t>
            </a:r>
            <a:endParaRPr lang="zh-CN" altLang="en-US" sz="2400" b="1" dirty="0"/>
          </a:p>
          <a:p>
            <a:r>
              <a:rPr lang="zh-CN" altLang="en-US" sz="2400" b="1" dirty="0"/>
              <a:t>设</a:t>
            </a:r>
            <a:r>
              <a:rPr lang="en-US" altLang="zh-CN" sz="2400" b="1" dirty="0"/>
              <a:t>f(n)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gcd(a, b, c)=n</a:t>
            </a:r>
            <a:r>
              <a:rPr lang="zh-CN" altLang="en-US" sz="2400" b="1" dirty="0"/>
              <a:t>的数对</a:t>
            </a:r>
            <a:r>
              <a:rPr lang="en-US" altLang="zh-CN" sz="2400" b="1" dirty="0"/>
              <a:t>(a, b, c)</a:t>
            </a:r>
            <a:r>
              <a:rPr lang="zh-CN" altLang="en-US" sz="2400" b="1" dirty="0"/>
              <a:t>组数</a:t>
            </a:r>
            <a:r>
              <a:rPr lang="en-US" altLang="zh-CN" sz="2400" b="1" dirty="0"/>
              <a:t>,</a:t>
            </a:r>
            <a:endParaRPr lang="en-US" altLang="zh-CN" sz="2400" b="1" dirty="0"/>
          </a:p>
          <a:p>
            <a:r>
              <a:rPr lang="zh-CN" altLang="en-US" sz="2400" b="1" dirty="0"/>
              <a:t>记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即</a:t>
            </a:r>
            <a:r>
              <a:rPr lang="en-US" altLang="zh-CN" sz="2400" b="1" dirty="0"/>
              <a:t>F(k)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 k| gcd (a, b, c)</a:t>
            </a:r>
            <a:r>
              <a:rPr lang="zh-CN" altLang="en-US" sz="2400" b="1" dirty="0"/>
              <a:t>的</a:t>
            </a:r>
            <a:r>
              <a:rPr lang="en-US" altLang="zh-CN" sz="2400" b="1" dirty="0"/>
              <a:t>(a, b, c)</a:t>
            </a:r>
            <a:r>
              <a:rPr lang="zh-CN" altLang="en-US" sz="2400" b="1" dirty="0"/>
              <a:t>组数。</a:t>
            </a:r>
            <a:endParaRPr lang="en-US" altLang="zh-CN" sz="2400" b="1" dirty="0"/>
          </a:p>
          <a:p>
            <a:r>
              <a:rPr lang="zh-CN" altLang="en-US" sz="2400" b="1" dirty="0"/>
              <a:t>那么</a:t>
            </a:r>
            <a:r>
              <a:rPr lang="en-US" altLang="zh-CN" sz="2400" b="1" dirty="0"/>
              <a:t> F(k)= (N/k)* (N/k)* (N/k)</a:t>
            </a:r>
            <a:r>
              <a:rPr lang="zh-CN" altLang="en-US" sz="2400" b="1" dirty="0"/>
              <a:t>。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取整</a:t>
            </a:r>
            <a:r>
              <a:rPr lang="en-US" altLang="zh-CN" sz="2400" b="1" dirty="0"/>
              <a:t>)</a:t>
            </a:r>
            <a:endParaRPr lang="en-US" altLang="zh-CN" sz="2400" b="1" dirty="0"/>
          </a:p>
          <a:p>
            <a:endParaRPr lang="en-US" altLang="zh-CN" sz="2400" b="1" dirty="0"/>
          </a:p>
        </p:txBody>
      </p:sp>
      <p:graphicFrame>
        <p:nvGraphicFramePr>
          <p:cNvPr id="61443" name="Object 4"/>
          <p:cNvGraphicFramePr>
            <a:graphicFrameLocks noChangeAspect="1"/>
          </p:cNvGraphicFramePr>
          <p:nvPr/>
        </p:nvGraphicFramePr>
        <p:xfrm>
          <a:off x="3059113" y="2565400"/>
          <a:ext cx="20002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" imgW="989965" imgH="355600" progId="Equation.3">
                  <p:embed/>
                </p:oleObj>
              </mc:Choice>
              <mc:Fallback>
                <p:oleObj name="" r:id="rId1" imgW="989965" imgH="3556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59113" y="2565400"/>
                        <a:ext cx="2000250" cy="71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Rectangle 2"/>
          <p:cNvSpPr/>
          <p:nvPr>
            <p:ph type="title"/>
          </p:nvPr>
        </p:nvSpPr>
        <p:spPr>
          <a:xfrm>
            <a:off x="539750" y="260350"/>
            <a:ext cx="7772400" cy="990600"/>
          </a:xfrm>
          <a:noFill/>
          <a:ln>
            <a:noFill/>
          </a:ln>
        </p:spPr>
        <p:txBody>
          <a:bodyPr anchor="t" anchorCtr="0"/>
          <a:p>
            <a:r>
              <a:rPr lang="zh-CN" altLang="en-US" sz="4000" b="1" dirty="0"/>
              <a:t>可见格点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分析</a:t>
            </a:r>
            <a:endParaRPr lang="zh-CN" altLang="en-US" sz="4000" b="1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09600" y="1143000"/>
            <a:ext cx="8001000" cy="3200400"/>
          </a:xfrm>
          <a:ln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经反演后，得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特别地，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再考虑总和：三个坐标轴，共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空间中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1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/d*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1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/d*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1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/d</a:t>
            </a:r>
            <a:endParaRPr kumimoji="1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三个坐标平面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1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N/d*N/d +N/d*N/d +N/d*N/d 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2467" name="Object 7"/>
          <p:cNvGraphicFramePr>
            <a:graphicFrameLocks noChangeAspect="1"/>
          </p:cNvGraphicFramePr>
          <p:nvPr/>
        </p:nvGraphicFramePr>
        <p:xfrm>
          <a:off x="931863" y="1928813"/>
          <a:ext cx="5578475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" imgW="2794000" imgH="431800" progId="Equation.3">
                  <p:embed/>
                </p:oleObj>
              </mc:Choice>
              <mc:Fallback>
                <p:oleObj name="" r:id="rId1" imgW="2794000" imgH="4318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1863" y="1928813"/>
                        <a:ext cx="5578475" cy="862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6"/>
          <p:cNvGraphicFramePr>
            <a:graphicFrameLocks noChangeAspect="1"/>
          </p:cNvGraphicFramePr>
          <p:nvPr/>
        </p:nvGraphicFramePr>
        <p:xfrm>
          <a:off x="1058863" y="1147763"/>
          <a:ext cx="1978025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3" imgW="989965" imgH="355600" progId="Equation.3">
                  <p:embed/>
                </p:oleObj>
              </mc:Choice>
              <mc:Fallback>
                <p:oleObj name="" r:id="rId3" imgW="989965" imgH="3556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8863" y="1147763"/>
                        <a:ext cx="1978025" cy="709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4"/>
          <p:cNvGraphicFramePr>
            <a:graphicFrameLocks noChangeAspect="1"/>
          </p:cNvGraphicFramePr>
          <p:nvPr/>
        </p:nvGraphicFramePr>
        <p:xfrm>
          <a:off x="2571750" y="2928938"/>
          <a:ext cx="3497263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5" imgW="1752600" imgH="889000" progId="Equation.3">
                  <p:embed/>
                </p:oleObj>
              </mc:Choice>
              <mc:Fallback>
                <p:oleObj name="" r:id="rId5" imgW="1752600" imgH="8890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71750" y="2928938"/>
                        <a:ext cx="3497263" cy="177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0" name="矩形 8"/>
          <p:cNvSpPr/>
          <p:nvPr/>
        </p:nvSpPr>
        <p:spPr>
          <a:xfrm>
            <a:off x="7072313" y="3214688"/>
            <a:ext cx="1857375" cy="8302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关系：取整处理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9600" y="6009005"/>
            <a:ext cx="84258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需要注意的是，求得的只是从(1,1,1)到(n,n,n)的互质的个数，还要注意墙壁三面如(0,1,1)~(0,n,n)等。最后+3。因为是(0,0,1);</a:t>
            </a:r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sz="4000" b="1" dirty="0"/>
              <a:t>思考</a:t>
            </a:r>
            <a:r>
              <a:rPr lang="en-US" altLang="zh-CN" sz="4000" b="1" dirty="0"/>
              <a:t>1</a:t>
            </a:r>
            <a:r>
              <a:rPr lang="zh-CN" altLang="en-US" sz="4000" b="1" dirty="0"/>
              <a:t>、互质数个数</a:t>
            </a:r>
            <a:endParaRPr lang="zh-CN" altLang="en-US" sz="4000" b="1" dirty="0"/>
          </a:p>
        </p:txBody>
      </p:sp>
      <p:sp>
        <p:nvSpPr>
          <p:cNvPr id="117763" name="Rectangle 3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840288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sz="2400" b="1" dirty="0"/>
              <a:t>求</a:t>
            </a:r>
            <a:r>
              <a:rPr lang="en-US" altLang="zh-CN" sz="2400" b="1" dirty="0"/>
              <a:t>1~n</a:t>
            </a:r>
            <a:r>
              <a:rPr lang="zh-CN" altLang="en-US" sz="2400" b="1" dirty="0"/>
              <a:t>中有多少个数与</a:t>
            </a:r>
            <a:r>
              <a:rPr lang="en-US" altLang="zh-CN" sz="2400" b="1" dirty="0"/>
              <a:t>m</a:t>
            </a:r>
            <a:r>
              <a:rPr lang="zh-CN" altLang="en-US" sz="2400" b="1" dirty="0"/>
              <a:t>互质？</a:t>
            </a:r>
            <a:endParaRPr lang="en-US" altLang="zh-CN" sz="2400" b="1" dirty="0"/>
          </a:p>
          <a:p>
            <a:pPr eaLnBrk="1" hangingPunct="1"/>
            <a:r>
              <a:rPr lang="zh-CN" altLang="en-US" sz="2400" b="1" dirty="0"/>
              <a:t>方法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：对于这个问题由容斥原理，数与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互素</a:t>
            </a:r>
            <a:endParaRPr lang="en-US" altLang="zh-CN" sz="2400" b="1" dirty="0"/>
          </a:p>
          <a:p>
            <a:pPr eaLnBrk="1" hangingPunct="1"/>
            <a:r>
              <a:rPr lang="zh-CN" altLang="en-US" sz="2400" b="1" dirty="0"/>
              <a:t>方法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：</a:t>
            </a:r>
            <a:endParaRPr lang="en-US" altLang="zh-CN" sz="2400" b="1" dirty="0"/>
          </a:p>
          <a:p>
            <a:pPr eaLnBrk="1" hangingPunct="1"/>
            <a:endParaRPr lang="en-US" altLang="zh-CN" sz="2400" b="1" dirty="0"/>
          </a:p>
          <a:p>
            <a:pPr eaLnBrk="1" hangingPunct="1"/>
            <a:r>
              <a:rPr lang="zh-CN" altLang="en-US" sz="2400" b="1" dirty="0"/>
              <a:t>其中，</a:t>
            </a:r>
            <a:endParaRPr lang="en-US" altLang="zh-CN" sz="2400" b="1" dirty="0"/>
          </a:p>
          <a:p>
            <a:pPr eaLnBrk="1" hangingPunct="1"/>
            <a:r>
              <a:rPr lang="en-US" altLang="zh-CN" sz="2400" b="1" dirty="0"/>
              <a:t>A</a:t>
            </a:r>
            <a:r>
              <a:rPr lang="en-US" altLang="zh-CN" sz="2400" b="1" baseline="-25000" dirty="0"/>
              <a:t>d</a:t>
            </a:r>
            <a:r>
              <a:rPr lang="en-US" altLang="zh-CN" sz="2400" b="1" dirty="0"/>
              <a:t>=&lt;{x:  1&lt;=x&lt;=n, d|x}&gt;</a:t>
            </a:r>
            <a:r>
              <a:rPr lang="zh-CN" altLang="en-US" sz="2400" b="1" dirty="0"/>
              <a:t>，所以</a:t>
            </a:r>
            <a:r>
              <a:rPr lang="en-US" altLang="zh-CN" sz="2400" b="1" dirty="0"/>
              <a:t>| A</a:t>
            </a:r>
            <a:r>
              <a:rPr lang="en-US" altLang="zh-CN" sz="2400" b="1" baseline="-25000" dirty="0"/>
              <a:t>d </a:t>
            </a:r>
            <a:r>
              <a:rPr lang="en-US" altLang="zh-CN" sz="2400" b="1" dirty="0"/>
              <a:t>|=[n/d]</a:t>
            </a:r>
            <a:endParaRPr lang="zh-CN" altLang="en-US" sz="2400" b="1" dirty="0"/>
          </a:p>
        </p:txBody>
      </p:sp>
      <p:graphicFrame>
        <p:nvGraphicFramePr>
          <p:cNvPr id="63491" name="Object 6"/>
          <p:cNvGraphicFramePr>
            <a:graphicFrameLocks noChangeAspect="1"/>
          </p:cNvGraphicFramePr>
          <p:nvPr/>
        </p:nvGraphicFramePr>
        <p:xfrm>
          <a:off x="2366963" y="2505075"/>
          <a:ext cx="26416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" imgW="1307465" imgH="355600" progId="Equation.3">
                  <p:embed/>
                </p:oleObj>
              </mc:Choice>
              <mc:Fallback>
                <p:oleObj name="" r:id="rId1" imgW="1307465" imgH="3556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66963" y="2505075"/>
                        <a:ext cx="2641600" cy="71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7"/>
          <p:cNvGraphicFramePr>
            <a:graphicFrameLocks noChangeAspect="1"/>
          </p:cNvGraphicFramePr>
          <p:nvPr/>
        </p:nvGraphicFramePr>
        <p:xfrm>
          <a:off x="1928813" y="4143375"/>
          <a:ext cx="2487612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3" imgW="1231265" imgH="431800" progId="Equation.3">
                  <p:embed/>
                </p:oleObj>
              </mc:Choice>
              <mc:Fallback>
                <p:oleObj name="" r:id="rId3" imgW="1231265" imgH="4318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8813" y="4143375"/>
                        <a:ext cx="2487612" cy="866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charRg st="16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charRg st="16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charRg st="16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charRg st="38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3">
                                            <p:txEl>
                                              <p:charRg st="38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3">
                                            <p:txEl>
                                              <p:charRg st="38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charRg st="44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7763">
                                            <p:txEl>
                                              <p:charRg st="44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7763">
                                            <p:txEl>
                                              <p:charRg st="44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charRg st="48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7763">
                                            <p:txEl>
                                              <p:charRg st="48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7763">
                                            <p:txEl>
                                              <p:charRg st="48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Rectangle 2"/>
          <p:cNvSpPr/>
          <p:nvPr>
            <p:ph type="title"/>
          </p:nvPr>
        </p:nvSpPr>
        <p:spPr>
          <a:xfrm>
            <a:off x="685800" y="609600"/>
            <a:ext cx="7772400" cy="762000"/>
          </a:xfrm>
          <a:noFill/>
          <a:ln>
            <a:noFill/>
          </a:ln>
        </p:spPr>
        <p:txBody>
          <a:bodyPr anchor="t" anchorCtr="0"/>
          <a:p>
            <a:r>
              <a:rPr lang="zh-CN" altLang="en-US" sz="4000" b="1" dirty="0"/>
              <a:t>思考</a:t>
            </a:r>
            <a:r>
              <a:rPr lang="en-US" altLang="zh-CN" sz="4000" b="1" dirty="0"/>
              <a:t>2</a:t>
            </a:r>
            <a:r>
              <a:rPr lang="zh-CN" altLang="en-US" sz="4000" b="1" dirty="0"/>
              <a:t>、 </a:t>
            </a:r>
            <a:r>
              <a:rPr lang="en-US" altLang="zh-CN" sz="4000" b="1" dirty="0"/>
              <a:t>GCD</a:t>
            </a:r>
            <a:r>
              <a:rPr lang="zh-CN" altLang="en-US" sz="4000" b="1" dirty="0"/>
              <a:t>问题</a:t>
            </a:r>
            <a:endParaRPr lang="zh-CN" altLang="en-US" sz="4000" b="1" dirty="0">
              <a:latin typeface="宋体" panose="02010600030101010101" pitchFamily="2" charset="-122"/>
            </a:endParaRPr>
          </a:p>
        </p:txBody>
      </p:sp>
      <p:sp>
        <p:nvSpPr>
          <p:cNvPr id="18435" name="Rectangle 3"/>
          <p:cNvSpPr/>
          <p:nvPr>
            <p:ph idx="1"/>
          </p:nvPr>
        </p:nvSpPr>
        <p:spPr>
          <a:xfrm>
            <a:off x="428625" y="1371600"/>
            <a:ext cx="8215313" cy="2557463"/>
          </a:xfrm>
          <a:noFill/>
          <a:ln>
            <a:noFill/>
          </a:ln>
        </p:spPr>
        <p:txBody>
          <a:bodyPr anchor="t" anchorCtr="0"/>
          <a:p>
            <a:pPr marL="609600" indent="-609600" eaLnBrk="1" hangingPunct="1">
              <a:spcBef>
                <a:spcPct val="0"/>
              </a:spcBef>
              <a:buNone/>
            </a:pPr>
            <a:r>
              <a:rPr lang="en-US" altLang="zh-CN" sz="2800" b="1" dirty="0"/>
              <a:t>Source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HDU1695</a:t>
            </a:r>
            <a:endParaRPr lang="en-US" altLang="zh-CN" sz="2800" b="1" dirty="0"/>
          </a:p>
          <a:p>
            <a:pPr marL="609600" indent="-609600" eaLnBrk="1" hangingPunct="1">
              <a:spcBef>
                <a:spcPct val="0"/>
              </a:spcBef>
            </a:pPr>
            <a:r>
              <a:rPr lang="zh-CN" altLang="en-US" sz="2800" b="1" dirty="0"/>
              <a:t>给定</a:t>
            </a:r>
            <a:r>
              <a:rPr lang="en-US" altLang="zh-CN" sz="2800" b="1" dirty="0"/>
              <a:t>a,b,c,d,k</a:t>
            </a:r>
            <a:r>
              <a:rPr lang="zh-CN" altLang="en-US" sz="2800" b="1" dirty="0"/>
              <a:t>五个数，其中</a:t>
            </a:r>
            <a:r>
              <a:rPr lang="en-US" altLang="zh-CN" sz="2800" b="1" dirty="0"/>
              <a:t>a=c=1</a:t>
            </a:r>
            <a:r>
              <a:rPr lang="zh-CN" altLang="en-US" sz="2800" b="1" dirty="0"/>
              <a:t>固定的，让你从</a:t>
            </a:r>
            <a:r>
              <a:rPr lang="en-US" altLang="zh-CN" sz="2800" b="1" dirty="0"/>
              <a:t>[a,b]</a:t>
            </a:r>
            <a:r>
              <a:rPr lang="zh-CN" altLang="en-US" sz="2800" b="1" dirty="0"/>
              <a:t>中找出</a:t>
            </a:r>
            <a:r>
              <a:rPr lang="en-US" altLang="zh-CN" sz="2800" b="1" dirty="0"/>
              <a:t>x，[c,d]</a:t>
            </a:r>
            <a:r>
              <a:rPr lang="zh-CN" altLang="en-US" sz="2800" b="1" dirty="0"/>
              <a:t>中找出</a:t>
            </a:r>
            <a:r>
              <a:rPr lang="en-US" altLang="zh-CN" sz="2800" b="1" dirty="0"/>
              <a:t>y</a:t>
            </a:r>
            <a:r>
              <a:rPr lang="zh-CN" altLang="en-US" sz="2800" b="1" dirty="0"/>
              <a:t>，使</a:t>
            </a:r>
            <a:r>
              <a:rPr lang="en-US" altLang="zh-CN" sz="2800" b="1" dirty="0"/>
              <a:t>gcd(x,y) = k，</a:t>
            </a:r>
            <a:r>
              <a:rPr lang="zh-CN" altLang="en-US" sz="2800" b="1" dirty="0"/>
              <a:t>注意</a:t>
            </a:r>
            <a:r>
              <a:rPr lang="en-US" altLang="zh-CN" sz="2800" b="1" dirty="0"/>
              <a:t>gcd(x,y) </a:t>
            </a:r>
            <a:r>
              <a:rPr lang="zh-CN" altLang="en-US" sz="2800" b="1" dirty="0"/>
              <a:t>与</a:t>
            </a:r>
            <a:r>
              <a:rPr lang="en-US" altLang="zh-CN" sz="2800" b="1" dirty="0"/>
              <a:t>gcd(y,x)</a:t>
            </a:r>
            <a:r>
              <a:rPr lang="zh-CN" altLang="en-US" sz="2800" b="1" dirty="0"/>
              <a:t>归为同一种，问一共能找到多少组</a:t>
            </a:r>
            <a:r>
              <a:rPr lang="en-US" altLang="zh-CN" sz="2800" b="1" dirty="0"/>
              <a:t>x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y;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  <p:sp>
        <p:nvSpPr>
          <p:cNvPr id="18436" name="Rectangle 4"/>
          <p:cNvSpPr/>
          <p:nvPr/>
        </p:nvSpPr>
        <p:spPr>
          <a:xfrm>
            <a:off x="685800" y="47244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609600" indent="-609600">
              <a:lnSpc>
                <a:spcPct val="90000"/>
              </a:lnSpc>
            </a:pPr>
            <a:endParaRPr lang="zh-CN" altLang="en-US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15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charRg st="15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charRg st="15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184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>
            <p:ph type="title"/>
          </p:nvPr>
        </p:nvSpPr>
        <p:spPr>
          <a:xfrm>
            <a:off x="457200" y="317500"/>
            <a:ext cx="8229600" cy="639763"/>
          </a:xfrm>
          <a:noFill/>
          <a:ln>
            <a:noFill/>
          </a:ln>
        </p:spPr>
        <p:txBody>
          <a:bodyPr anchor="t" anchorCtr="0"/>
          <a:p>
            <a:r>
              <a:rPr lang="zh-CN" altLang="en-US" sz="4000" b="1" dirty="0"/>
              <a:t>莫比乌斯逆变换计算实例</a:t>
            </a:r>
            <a:endParaRPr lang="zh-CN" altLang="en-US" sz="4000" b="1" dirty="0"/>
          </a:p>
        </p:txBody>
      </p:sp>
      <p:sp>
        <p:nvSpPr>
          <p:cNvPr id="10242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noFill/>
          <a:ln>
            <a:noFill/>
          </a:ln>
        </p:spPr>
        <p:txBody>
          <a:bodyPr anchor="t" anchorCtr="0"/>
          <a:p>
            <a:r>
              <a:rPr lang="en-US" altLang="zh-CN" sz="2800" dirty="0"/>
              <a:t>f(1)=</a:t>
            </a:r>
            <a:r>
              <a:rPr lang="zh-CN" altLang="en-US" sz="2800" b="1" dirty="0">
                <a:sym typeface="Symbol" panose="05050102010706020507" pitchFamily="18" charset="2"/>
              </a:rPr>
              <a:t></a:t>
            </a:r>
            <a:r>
              <a:rPr lang="en-US" altLang="zh-CN" sz="2800" b="1" dirty="0"/>
              <a:t>(1)</a:t>
            </a:r>
            <a:r>
              <a:rPr lang="en-US" altLang="zh-CN" sz="2800" dirty="0"/>
              <a:t>*F(1)</a:t>
            </a:r>
            <a:endParaRPr lang="en-US" altLang="zh-CN" sz="2800" dirty="0"/>
          </a:p>
          <a:p>
            <a:r>
              <a:rPr lang="en-US" altLang="zh-CN" sz="2800" dirty="0"/>
              <a:t>f(2)=</a:t>
            </a:r>
            <a:r>
              <a:rPr lang="zh-CN" altLang="en-US" sz="2800" b="1" dirty="0">
                <a:sym typeface="Symbol" panose="05050102010706020507" pitchFamily="18" charset="2"/>
              </a:rPr>
              <a:t></a:t>
            </a:r>
            <a:r>
              <a:rPr lang="en-US" altLang="zh-CN" sz="2800" b="1" dirty="0"/>
              <a:t>(1)</a:t>
            </a:r>
            <a:r>
              <a:rPr lang="en-US" altLang="zh-CN" sz="2800" dirty="0"/>
              <a:t>*F(2)+</a:t>
            </a:r>
            <a:r>
              <a:rPr lang="zh-CN" altLang="en-US" sz="2800" b="1" dirty="0">
                <a:sym typeface="Symbol" panose="05050102010706020507" pitchFamily="18" charset="2"/>
              </a:rPr>
              <a:t></a:t>
            </a:r>
            <a:r>
              <a:rPr lang="en-US" altLang="zh-CN" sz="2800" b="1" dirty="0"/>
              <a:t>(2)</a:t>
            </a:r>
            <a:r>
              <a:rPr lang="en-US" altLang="zh-CN" sz="2800" dirty="0"/>
              <a:t>*F(1)</a:t>
            </a:r>
            <a:endParaRPr lang="en-US" altLang="zh-CN" sz="2800" dirty="0"/>
          </a:p>
          <a:p>
            <a:r>
              <a:rPr lang="en-US" altLang="zh-CN" sz="2800" dirty="0"/>
              <a:t>f(3)=</a:t>
            </a:r>
            <a:r>
              <a:rPr lang="zh-CN" altLang="en-US" sz="2800" b="1" dirty="0">
                <a:sym typeface="Symbol" panose="05050102010706020507" pitchFamily="18" charset="2"/>
              </a:rPr>
              <a:t></a:t>
            </a:r>
            <a:r>
              <a:rPr lang="en-US" altLang="zh-CN" sz="2800" b="1" dirty="0"/>
              <a:t>(1)</a:t>
            </a:r>
            <a:r>
              <a:rPr lang="en-US" altLang="zh-CN" sz="2800" dirty="0">
                <a:sym typeface="宋体" panose="02010600030101010101" pitchFamily="2" charset="-122"/>
              </a:rPr>
              <a:t>*</a:t>
            </a:r>
            <a:r>
              <a:rPr lang="en-US" altLang="zh-CN" sz="2800" dirty="0"/>
              <a:t>F(3)</a:t>
            </a:r>
            <a:r>
              <a:rPr lang="en-US" altLang="zh-CN" sz="2800" dirty="0">
                <a:sym typeface="宋体" panose="02010600030101010101" pitchFamily="2" charset="-122"/>
              </a:rPr>
              <a:t>+</a:t>
            </a:r>
            <a:r>
              <a:rPr lang="zh-CN" altLang="en-US" sz="2800" b="1" dirty="0">
                <a:sym typeface="Symbol" panose="05050102010706020507" pitchFamily="18" charset="2"/>
              </a:rPr>
              <a:t></a:t>
            </a:r>
            <a:r>
              <a:rPr lang="en-US" altLang="zh-CN" sz="2800" b="1" dirty="0"/>
              <a:t>(3)</a:t>
            </a:r>
            <a:r>
              <a:rPr lang="en-US" altLang="zh-CN" sz="2800" dirty="0">
                <a:sym typeface="宋体" panose="02010600030101010101" pitchFamily="2" charset="-122"/>
              </a:rPr>
              <a:t>*</a:t>
            </a:r>
            <a:r>
              <a:rPr lang="en-US" altLang="zh-CN" sz="2800" dirty="0"/>
              <a:t>F(1)</a:t>
            </a:r>
            <a:endParaRPr lang="en-US" altLang="zh-CN" sz="2800" dirty="0"/>
          </a:p>
          <a:p>
            <a:r>
              <a:rPr lang="en-US" altLang="zh-CN" sz="2800" dirty="0"/>
              <a:t>f(4)=</a:t>
            </a:r>
            <a:r>
              <a:rPr lang="zh-CN" altLang="en-US" sz="2800" b="1" dirty="0">
                <a:sym typeface="Symbol" panose="05050102010706020507" pitchFamily="18" charset="2"/>
              </a:rPr>
              <a:t></a:t>
            </a:r>
            <a:r>
              <a:rPr lang="en-US" altLang="zh-CN" sz="2800" b="1" dirty="0"/>
              <a:t>(1)</a:t>
            </a:r>
            <a:r>
              <a:rPr lang="en-US" altLang="zh-CN" sz="2800" dirty="0">
                <a:sym typeface="宋体" panose="02010600030101010101" pitchFamily="2" charset="-122"/>
              </a:rPr>
              <a:t>*</a:t>
            </a:r>
            <a:r>
              <a:rPr lang="en-US" altLang="zh-CN" sz="2800" dirty="0"/>
              <a:t>F(4)</a:t>
            </a:r>
            <a:r>
              <a:rPr lang="en-US" altLang="zh-CN" sz="2800" dirty="0">
                <a:sym typeface="宋体" panose="02010600030101010101" pitchFamily="2" charset="-122"/>
              </a:rPr>
              <a:t>+</a:t>
            </a:r>
            <a:r>
              <a:rPr lang="zh-CN" altLang="en-US" sz="2800" b="1" dirty="0">
                <a:sym typeface="Symbol" panose="05050102010706020507" pitchFamily="18" charset="2"/>
              </a:rPr>
              <a:t></a:t>
            </a:r>
            <a:r>
              <a:rPr lang="en-US" altLang="zh-CN" sz="2800" b="1" dirty="0"/>
              <a:t>(2)</a:t>
            </a:r>
            <a:r>
              <a:rPr lang="en-US" altLang="zh-CN" sz="2800" dirty="0">
                <a:sym typeface="宋体" panose="02010600030101010101" pitchFamily="2" charset="-122"/>
              </a:rPr>
              <a:t>*</a:t>
            </a:r>
            <a:r>
              <a:rPr lang="en-US" altLang="zh-CN" sz="2800" dirty="0"/>
              <a:t>F(2)+</a:t>
            </a:r>
            <a:r>
              <a:rPr lang="zh-CN" altLang="en-US" sz="2800" b="1" dirty="0">
                <a:sym typeface="Symbol" panose="05050102010706020507" pitchFamily="18" charset="2"/>
              </a:rPr>
              <a:t></a:t>
            </a:r>
            <a:r>
              <a:rPr lang="en-US" altLang="zh-CN" sz="2800" b="1" dirty="0"/>
              <a:t>(4)</a:t>
            </a:r>
            <a:r>
              <a:rPr lang="en-US" altLang="zh-CN" sz="2800" dirty="0"/>
              <a:t>*F(1)</a:t>
            </a:r>
            <a:endParaRPr lang="en-US" altLang="zh-CN" sz="2800" dirty="0"/>
          </a:p>
          <a:p>
            <a:r>
              <a:rPr lang="en-US" altLang="zh-CN" sz="2800" dirty="0"/>
              <a:t>f(5)=</a:t>
            </a:r>
            <a:r>
              <a:rPr lang="zh-CN" altLang="en-US" sz="2800" b="1" dirty="0">
                <a:sym typeface="Symbol" panose="05050102010706020507" pitchFamily="18" charset="2"/>
              </a:rPr>
              <a:t></a:t>
            </a:r>
            <a:r>
              <a:rPr lang="en-US" altLang="zh-CN" sz="2800" b="1" dirty="0"/>
              <a:t>(1)</a:t>
            </a:r>
            <a:r>
              <a:rPr lang="en-US" altLang="zh-CN" sz="2800" dirty="0">
                <a:sym typeface="宋体" panose="02010600030101010101" pitchFamily="2" charset="-122"/>
              </a:rPr>
              <a:t>*F(5)+</a:t>
            </a:r>
            <a:r>
              <a:rPr lang="zh-CN" altLang="en-US" sz="2800" b="1" dirty="0">
                <a:sym typeface="Symbol" panose="05050102010706020507" pitchFamily="18" charset="2"/>
              </a:rPr>
              <a:t></a:t>
            </a:r>
            <a:r>
              <a:rPr lang="en-US" altLang="zh-CN" sz="2800" b="1" dirty="0">
                <a:sym typeface="宋体" panose="02010600030101010101" pitchFamily="2" charset="-122"/>
              </a:rPr>
              <a:t>(5)</a:t>
            </a:r>
            <a:r>
              <a:rPr lang="en-US" altLang="zh-CN" sz="2800" dirty="0"/>
              <a:t>*F(1)</a:t>
            </a:r>
            <a:endParaRPr lang="en-US" altLang="zh-CN" sz="2800" dirty="0"/>
          </a:p>
          <a:p>
            <a:r>
              <a:rPr lang="en-US" altLang="zh-CN" sz="2800" dirty="0"/>
              <a:t>f(6)=</a:t>
            </a:r>
            <a:r>
              <a:rPr lang="zh-CN" altLang="en-US" sz="2800" b="1" dirty="0">
                <a:sym typeface="Symbol" panose="05050102010706020507" pitchFamily="18" charset="2"/>
              </a:rPr>
              <a:t></a:t>
            </a:r>
            <a:r>
              <a:rPr lang="en-US" altLang="zh-CN" sz="2800" b="1" dirty="0">
                <a:sym typeface="宋体" panose="02010600030101010101" pitchFamily="2" charset="-122"/>
              </a:rPr>
              <a:t>(1)</a:t>
            </a:r>
            <a:r>
              <a:rPr lang="en-US" altLang="zh-CN" sz="2800" dirty="0">
                <a:sym typeface="宋体" panose="02010600030101010101" pitchFamily="2" charset="-122"/>
              </a:rPr>
              <a:t>*</a:t>
            </a:r>
            <a:r>
              <a:rPr lang="en-US" altLang="zh-CN" sz="2800" dirty="0"/>
              <a:t>F(6)</a:t>
            </a:r>
            <a:r>
              <a:rPr lang="en-US" altLang="zh-CN" sz="2800" dirty="0">
                <a:sym typeface="宋体" panose="02010600030101010101" pitchFamily="2" charset="-122"/>
              </a:rPr>
              <a:t>+</a:t>
            </a:r>
            <a:r>
              <a:rPr lang="zh-CN" altLang="en-US" sz="2800" b="1" dirty="0">
                <a:sym typeface="Symbol" panose="05050102010706020507" pitchFamily="18" charset="2"/>
              </a:rPr>
              <a:t></a:t>
            </a:r>
            <a:r>
              <a:rPr lang="en-US" altLang="zh-CN" sz="2800" b="1" dirty="0"/>
              <a:t>(2)</a:t>
            </a:r>
            <a:r>
              <a:rPr lang="en-US" altLang="zh-CN" sz="2800" dirty="0">
                <a:sym typeface="宋体" panose="02010600030101010101" pitchFamily="2" charset="-122"/>
              </a:rPr>
              <a:t>*F(3)+</a:t>
            </a:r>
            <a:r>
              <a:rPr lang="zh-CN" altLang="en-US" sz="2800" b="1" dirty="0">
                <a:sym typeface="Symbol" panose="05050102010706020507" pitchFamily="18" charset="2"/>
              </a:rPr>
              <a:t></a:t>
            </a:r>
            <a:r>
              <a:rPr lang="en-US" altLang="zh-CN" sz="2800" b="1" dirty="0">
                <a:sym typeface="宋体" panose="02010600030101010101" pitchFamily="2" charset="-122"/>
              </a:rPr>
              <a:t>(3)</a:t>
            </a:r>
            <a:r>
              <a:rPr lang="en-US" altLang="zh-CN" sz="2800" dirty="0">
                <a:sym typeface="宋体" panose="02010600030101010101" pitchFamily="2" charset="-122"/>
              </a:rPr>
              <a:t>*F(2)+</a:t>
            </a:r>
            <a:r>
              <a:rPr lang="zh-CN" altLang="en-US" sz="2800" b="1" dirty="0">
                <a:sym typeface="Symbol" panose="05050102010706020507" pitchFamily="18" charset="2"/>
              </a:rPr>
              <a:t></a:t>
            </a:r>
            <a:r>
              <a:rPr lang="en-US" altLang="zh-CN" sz="2800" b="1" dirty="0">
                <a:sym typeface="宋体" panose="02010600030101010101" pitchFamily="2" charset="-122"/>
              </a:rPr>
              <a:t>(6)</a:t>
            </a:r>
            <a:r>
              <a:rPr lang="en-US" altLang="zh-CN" sz="2800" dirty="0">
                <a:sym typeface="宋体" panose="02010600030101010101" pitchFamily="2" charset="-122"/>
              </a:rPr>
              <a:t>*F(1)</a:t>
            </a:r>
            <a:endParaRPr lang="en-US" altLang="zh-CN" sz="2800" dirty="0"/>
          </a:p>
          <a:p>
            <a:r>
              <a:rPr lang="en-US" altLang="zh-CN" sz="2800" dirty="0"/>
              <a:t>f(7)=</a:t>
            </a:r>
            <a:r>
              <a:rPr lang="zh-CN" altLang="en-US" sz="2800" b="1" dirty="0">
                <a:sym typeface="Symbol" panose="05050102010706020507" pitchFamily="18" charset="2"/>
              </a:rPr>
              <a:t></a:t>
            </a:r>
            <a:r>
              <a:rPr lang="en-US" altLang="zh-CN" sz="2800" b="1" dirty="0"/>
              <a:t>(1)</a:t>
            </a:r>
            <a:r>
              <a:rPr lang="en-US" altLang="zh-CN" sz="2800" dirty="0">
                <a:sym typeface="宋体" panose="02010600030101010101" pitchFamily="2" charset="-122"/>
              </a:rPr>
              <a:t>*</a:t>
            </a:r>
            <a:r>
              <a:rPr lang="en-US" altLang="zh-CN" sz="2800" dirty="0"/>
              <a:t>F(7)</a:t>
            </a:r>
            <a:r>
              <a:rPr lang="en-US" altLang="zh-CN" sz="2800" dirty="0">
                <a:sym typeface="宋体" panose="02010600030101010101" pitchFamily="2" charset="-122"/>
              </a:rPr>
              <a:t>+</a:t>
            </a:r>
            <a:r>
              <a:rPr lang="zh-CN" altLang="en-US" sz="2800" b="1" dirty="0">
                <a:sym typeface="Symbol" panose="05050102010706020507" pitchFamily="18" charset="2"/>
              </a:rPr>
              <a:t></a:t>
            </a:r>
            <a:r>
              <a:rPr lang="en-US" altLang="zh-CN" sz="2800" b="1" dirty="0"/>
              <a:t>(7)</a:t>
            </a:r>
            <a:r>
              <a:rPr lang="en-US" altLang="zh-CN" sz="2800" dirty="0">
                <a:sym typeface="宋体" panose="02010600030101010101" pitchFamily="2" charset="-122"/>
              </a:rPr>
              <a:t>*</a:t>
            </a:r>
            <a:r>
              <a:rPr lang="en-US" altLang="zh-CN" sz="2800" dirty="0"/>
              <a:t>F(1)</a:t>
            </a:r>
            <a:endParaRPr lang="en-US" altLang="zh-CN" sz="2800" dirty="0"/>
          </a:p>
          <a:p>
            <a:r>
              <a:rPr lang="en-US" altLang="zh-CN" sz="2800" dirty="0"/>
              <a:t>f(8)=</a:t>
            </a:r>
            <a:r>
              <a:rPr lang="zh-CN" altLang="en-US" sz="2800" b="1" dirty="0">
                <a:sym typeface="Symbol" panose="05050102010706020507" pitchFamily="18" charset="2"/>
              </a:rPr>
              <a:t></a:t>
            </a:r>
            <a:r>
              <a:rPr lang="en-US" altLang="zh-CN" sz="2800" b="1" dirty="0">
                <a:sym typeface="宋体" panose="02010600030101010101" pitchFamily="2" charset="-122"/>
              </a:rPr>
              <a:t>(1)</a:t>
            </a:r>
            <a:r>
              <a:rPr lang="en-US" altLang="zh-CN" sz="2800" dirty="0">
                <a:sym typeface="宋体" panose="02010600030101010101" pitchFamily="2" charset="-122"/>
              </a:rPr>
              <a:t>*</a:t>
            </a:r>
            <a:r>
              <a:rPr lang="en-US" altLang="zh-CN" sz="2800" dirty="0"/>
              <a:t>F(8)+</a:t>
            </a:r>
            <a:r>
              <a:rPr lang="zh-CN" altLang="en-US" sz="2800" b="1" dirty="0">
                <a:sym typeface="Symbol" panose="05050102010706020507" pitchFamily="18" charset="2"/>
              </a:rPr>
              <a:t></a:t>
            </a:r>
            <a:r>
              <a:rPr lang="en-US" altLang="zh-CN" sz="2800" b="1" dirty="0">
                <a:sym typeface="宋体" panose="02010600030101010101" pitchFamily="2" charset="-122"/>
              </a:rPr>
              <a:t>(2)</a:t>
            </a:r>
            <a:r>
              <a:rPr lang="en-US" altLang="zh-CN" sz="2800" dirty="0"/>
              <a:t>*F(4)</a:t>
            </a:r>
            <a:r>
              <a:rPr lang="en-US" altLang="zh-CN" sz="2800" dirty="0">
                <a:sym typeface="宋体" panose="02010600030101010101" pitchFamily="2" charset="-122"/>
              </a:rPr>
              <a:t>+</a:t>
            </a:r>
            <a:r>
              <a:rPr lang="zh-CN" altLang="en-US" sz="2800" b="1" dirty="0">
                <a:sym typeface="Symbol" panose="05050102010706020507" pitchFamily="18" charset="2"/>
              </a:rPr>
              <a:t></a:t>
            </a:r>
            <a:r>
              <a:rPr lang="en-US" altLang="zh-CN" sz="2800" b="1" dirty="0">
                <a:sym typeface="宋体" panose="02010600030101010101" pitchFamily="2" charset="-122"/>
              </a:rPr>
              <a:t>(4)</a:t>
            </a:r>
            <a:r>
              <a:rPr lang="en-US" altLang="zh-CN" sz="2800" dirty="0"/>
              <a:t>*F(2)</a:t>
            </a:r>
            <a:r>
              <a:rPr lang="en-US" altLang="zh-CN" sz="2800" dirty="0">
                <a:sym typeface="宋体" panose="02010600030101010101" pitchFamily="2" charset="-122"/>
              </a:rPr>
              <a:t>+</a:t>
            </a:r>
            <a:r>
              <a:rPr lang="zh-CN" altLang="en-US" sz="2800" b="1" dirty="0">
                <a:sym typeface="Symbol" panose="05050102010706020507" pitchFamily="18" charset="2"/>
              </a:rPr>
              <a:t></a:t>
            </a:r>
            <a:r>
              <a:rPr lang="en-US" altLang="zh-CN" sz="2800" b="1" dirty="0">
                <a:sym typeface="宋体" panose="02010600030101010101" pitchFamily="2" charset="-122"/>
              </a:rPr>
              <a:t>(8)</a:t>
            </a:r>
            <a:r>
              <a:rPr lang="en-US" altLang="zh-CN" sz="2800" dirty="0"/>
              <a:t>*F(1)</a:t>
            </a:r>
            <a:endParaRPr lang="zh-CN" altLang="en-US" sz="2800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  <a:noFill/>
          <a:ln>
            <a:noFill/>
          </a:ln>
        </p:spPr>
        <p:txBody>
          <a:bodyPr anchor="t" anchorCtr="0"/>
          <a:p>
            <a:r>
              <a:rPr lang="zh-CN" altLang="en-US" sz="4000" b="1" dirty="0"/>
              <a:t>分析</a:t>
            </a:r>
            <a:endParaRPr lang="zh-CN" altLang="en-US" sz="4000" b="1" dirty="0"/>
          </a:p>
        </p:txBody>
      </p:sp>
      <p:sp>
        <p:nvSpPr>
          <p:cNvPr id="65538" name="内容占位符 2"/>
          <p:cNvSpPr>
            <a:spLocks noGrp="1"/>
          </p:cNvSpPr>
          <p:nvPr>
            <p:ph idx="1"/>
          </p:nvPr>
        </p:nvSpPr>
        <p:spPr>
          <a:xfrm>
            <a:off x="428625" y="1000125"/>
            <a:ext cx="8229600" cy="5268913"/>
          </a:xfrm>
          <a:noFill/>
          <a:ln>
            <a:noFill/>
          </a:ln>
        </p:spPr>
        <p:txBody>
          <a:bodyPr anchor="t" anchorCtr="0"/>
          <a:p>
            <a:r>
              <a:rPr lang="en-US" altLang="zh-CN" sz="2400" b="1" dirty="0"/>
              <a:t>gcd(x,y) = k</a:t>
            </a:r>
            <a:r>
              <a:rPr lang="zh-CN" altLang="en-US" sz="2400" b="1" dirty="0"/>
              <a:t>的充要条件为</a:t>
            </a:r>
            <a:r>
              <a:rPr lang="en-US" altLang="zh-CN" sz="2400" b="1" dirty="0"/>
              <a:t>gcd(x/k,y/k) = 1</a:t>
            </a:r>
            <a:endParaRPr lang="en-US" altLang="zh-CN" sz="2400" b="1" dirty="0"/>
          </a:p>
          <a:p>
            <a:r>
              <a:rPr lang="zh-CN" altLang="en-US" sz="2400" b="1" dirty="0"/>
              <a:t>可将区间</a:t>
            </a:r>
            <a:r>
              <a:rPr lang="en-US" altLang="zh-CN" sz="2400" b="1" dirty="0"/>
              <a:t>[1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b]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[1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d]</a:t>
            </a:r>
            <a:r>
              <a:rPr lang="zh-CN" altLang="en-US" sz="2400" b="1" dirty="0"/>
              <a:t>缩小为</a:t>
            </a:r>
            <a:r>
              <a:rPr lang="en-US" altLang="zh-CN" sz="2400" b="1" dirty="0"/>
              <a:t>[1/k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b/k]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[1/k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d/k]</a:t>
            </a:r>
            <a:endParaRPr lang="en-US" altLang="zh-CN" sz="2400" b="1" dirty="0"/>
          </a:p>
          <a:p>
            <a:r>
              <a:rPr lang="zh-CN" altLang="en-US" sz="2400" b="1" dirty="0"/>
              <a:t>注意此处的</a:t>
            </a:r>
            <a:r>
              <a:rPr lang="en-US" altLang="zh-CN" sz="2400" b="1" dirty="0"/>
              <a:t>d</a:t>
            </a:r>
            <a:r>
              <a:rPr lang="zh-CN" altLang="en-US" sz="2400" b="1" dirty="0"/>
              <a:t>是题目中的</a:t>
            </a:r>
            <a:r>
              <a:rPr lang="en-US" altLang="zh-CN" sz="2400" b="1" dirty="0"/>
              <a:t>d</a:t>
            </a:r>
            <a:r>
              <a:rPr lang="zh-CN" altLang="en-US" sz="2400" b="1" dirty="0"/>
              <a:t>，不是最大公约数含义</a:t>
            </a:r>
            <a:endParaRPr lang="en-US" altLang="zh-CN" sz="2400" b="1" dirty="0"/>
          </a:p>
          <a:p>
            <a:r>
              <a:rPr lang="zh-CN" altLang="en-US" sz="2400" b="1" dirty="0"/>
              <a:t>问题转换为求两个区间中的元素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y</a:t>
            </a:r>
            <a:r>
              <a:rPr lang="zh-CN" altLang="en-US" sz="2400" b="1" dirty="0"/>
              <a:t>使得</a:t>
            </a:r>
            <a:r>
              <a:rPr lang="en-US" altLang="zh-CN" sz="2400" b="1" dirty="0"/>
              <a:t>gcd(x,y) = 1</a:t>
            </a:r>
            <a:r>
              <a:rPr lang="zh-CN" altLang="en-US" sz="2400" b="1" dirty="0"/>
              <a:t>，因为</a:t>
            </a:r>
            <a:r>
              <a:rPr lang="en-US" altLang="zh-CN" sz="2400" b="1" dirty="0"/>
              <a:t>gcd(y,x)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gcd(x,y)</a:t>
            </a:r>
            <a:r>
              <a:rPr lang="zh-CN" altLang="en-US" sz="2400" b="1" dirty="0"/>
              <a:t>是相同的。假设</a:t>
            </a:r>
            <a:r>
              <a:rPr lang="en-US" altLang="zh-CN" sz="2400" b="1" dirty="0"/>
              <a:t>x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dirty="0"/>
              <a:t> [1/k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b/k]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d</a:t>
            </a:r>
            <a:endParaRPr lang="en-US" altLang="zh-CN" sz="2400" b="1" dirty="0"/>
          </a:p>
          <a:p>
            <a:r>
              <a:rPr lang="zh-CN" altLang="en-US" sz="2400" b="1" dirty="0"/>
              <a:t>对于</a:t>
            </a:r>
            <a:r>
              <a:rPr lang="en-US" altLang="zh-CN" sz="2400" b="1" dirty="0"/>
              <a:t>[b/k+1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d/k]</a:t>
            </a:r>
            <a:r>
              <a:rPr lang="zh-CN" altLang="en-US" sz="2400" b="1" dirty="0"/>
              <a:t>，设</a:t>
            </a:r>
            <a:r>
              <a:rPr lang="en-US" altLang="zh-CN" sz="2400" b="1" dirty="0"/>
              <a:t>y</a:t>
            </a:r>
            <a:r>
              <a:rPr lang="zh-CN" altLang="en-US" sz="2400" b="1" dirty="0"/>
              <a:t>为区间的一个元素，对</a:t>
            </a:r>
            <a:r>
              <a:rPr lang="en-US" altLang="zh-CN" sz="2400" b="1" dirty="0"/>
              <a:t>y</a:t>
            </a:r>
            <a:r>
              <a:rPr lang="zh-CN" altLang="en-US" sz="2400" b="1" dirty="0"/>
              <a:t>进行素因子分解，得到集合｛</a:t>
            </a:r>
            <a:r>
              <a:rPr lang="en-US" altLang="zh-CN" sz="2400" b="1" dirty="0"/>
              <a:t>p</a:t>
            </a:r>
            <a:r>
              <a:rPr lang="en-US" altLang="zh-CN" sz="2400" b="1" baseline="-25000" dirty="0"/>
              <a:t>1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p</a:t>
            </a:r>
            <a:r>
              <a:rPr lang="en-US" altLang="zh-CN" sz="2400" b="1" baseline="-25000" dirty="0"/>
              <a:t>2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p</a:t>
            </a:r>
            <a:r>
              <a:rPr lang="en-US" altLang="zh-CN" sz="2400" b="1" baseline="-25000" dirty="0"/>
              <a:t>3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……</a:t>
            </a:r>
            <a:r>
              <a:rPr lang="zh-CN" altLang="en-US" sz="2400" b="1" dirty="0"/>
              <a:t>｝，其中</a:t>
            </a:r>
            <a:r>
              <a:rPr lang="en-US" altLang="zh-CN" sz="2400" b="1" dirty="0"/>
              <a:t>p</a:t>
            </a:r>
            <a:r>
              <a:rPr lang="en-US" altLang="zh-CN" sz="2400" b="1" baseline="-25000" dirty="0"/>
              <a:t>i</a:t>
            </a:r>
            <a:r>
              <a:rPr lang="zh-CN" altLang="en-US" sz="2400" b="1" dirty="0"/>
              <a:t>为素数</a:t>
            </a:r>
            <a:endParaRPr lang="en-US" altLang="zh-CN" sz="2400" b="1" dirty="0"/>
          </a:p>
          <a:p>
            <a:r>
              <a:rPr lang="zh-CN" altLang="en-US" sz="2400" b="1" dirty="0"/>
              <a:t>求得使</a:t>
            </a:r>
            <a:r>
              <a:rPr lang="en-US" altLang="zh-CN" sz="2400" b="1" dirty="0"/>
              <a:t>gcd(x,y)=1</a:t>
            </a:r>
            <a:r>
              <a:rPr lang="zh-CN" altLang="en-US" sz="2400" b="1" dirty="0"/>
              <a:t>的组合；再求</a:t>
            </a:r>
            <a:r>
              <a:rPr lang="en-US" altLang="zh-CN" sz="2400" b="1" dirty="0"/>
              <a:t>gcd(x,y)!=1</a:t>
            </a:r>
            <a:r>
              <a:rPr lang="zh-CN" altLang="en-US" sz="2400" b="1" dirty="0"/>
              <a:t>的组合</a:t>
            </a:r>
            <a:endParaRPr lang="en-US" altLang="zh-CN" sz="2400" b="1" dirty="0"/>
          </a:p>
          <a:p>
            <a:r>
              <a:rPr lang="zh-CN" altLang="en-US" sz="2400" b="1" dirty="0"/>
              <a:t>利用容斥原理进行统计能被这些素数整除的数的个数，最后相减，求补数即可，然后再加上欧拉函数得到的</a:t>
            </a:r>
            <a:r>
              <a:rPr lang="en-US" altLang="zh-CN" sz="2400" b="1" dirty="0"/>
              <a:t>ans</a:t>
            </a:r>
            <a:r>
              <a:rPr lang="zh-CN" altLang="en-US" sz="2400" b="1" dirty="0"/>
              <a:t>值就是最后的答案了。</a:t>
            </a:r>
            <a:endParaRPr lang="en-US" altLang="zh-CN" sz="2400" b="1" dirty="0"/>
          </a:p>
          <a:p>
            <a:r>
              <a:rPr lang="zh-CN" altLang="en-US" sz="2400" b="1" dirty="0"/>
              <a:t>也可用莫比乌斯反演公式。</a:t>
            </a:r>
            <a:endParaRPr lang="zh-CN" altLang="en-US" sz="2400" b="1" dirty="0"/>
          </a:p>
          <a:p>
            <a:endParaRPr lang="zh-CN" altLang="en-US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828040" y="6093460"/>
            <a:ext cx="70097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https://blog.csdn.net/yang_7_46/article/details/9072533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>
            <p:ph type="title"/>
          </p:nvPr>
        </p:nvSpPr>
        <p:spPr>
          <a:xfrm>
            <a:off x="457200" y="487363"/>
            <a:ext cx="8229600" cy="930275"/>
          </a:xfrm>
          <a:noFill/>
          <a:ln>
            <a:noFill/>
          </a:ln>
        </p:spPr>
        <p:txBody>
          <a:bodyPr anchor="t" anchorCtr="0"/>
          <a:p>
            <a:r>
              <a:rPr lang="zh-CN" altLang="en-US" sz="4000" b="1" dirty="0"/>
              <a:t>逆变换与莫比乌斯函数</a:t>
            </a:r>
            <a:endParaRPr lang="zh-CN" altLang="en-US" sz="4000" b="1" dirty="0"/>
          </a:p>
        </p:txBody>
      </p:sp>
      <p:sp>
        <p:nvSpPr>
          <p:cNvPr id="11266" name="内容占位符 2"/>
          <p:cNvSpPr>
            <a:spLocks noGrp="1"/>
          </p:cNvSpPr>
          <p:nvPr>
            <p:ph idx="1"/>
          </p:nvPr>
        </p:nvSpPr>
        <p:spPr>
          <a:xfrm>
            <a:off x="357188" y="1143000"/>
            <a:ext cx="8501062" cy="4911725"/>
          </a:xfrm>
          <a:noFill/>
          <a:ln>
            <a:noFill/>
          </a:ln>
        </p:spPr>
        <p:txBody>
          <a:bodyPr anchor="t" anchorCtr="0"/>
          <a:p>
            <a:r>
              <a:rPr lang="zh-CN" altLang="en-US" sz="2400" b="1" dirty="0"/>
              <a:t>观察发现</a:t>
            </a:r>
            <a:r>
              <a:rPr lang="en-US" altLang="zh-CN" sz="2400" b="1" dirty="0"/>
              <a:t>f(n)</a:t>
            </a:r>
            <a:r>
              <a:rPr lang="zh-CN" altLang="en-US" sz="2400" b="1" dirty="0"/>
              <a:t>的表示式中有形式为</a:t>
            </a:r>
            <a:r>
              <a:rPr lang="en-US" altLang="zh-CN" sz="2400" b="1" dirty="0">
                <a:sym typeface="Symbol" panose="05050102010706020507" pitchFamily="18" charset="2"/>
              </a:rPr>
              <a:t>F(n/d)</a:t>
            </a:r>
            <a:r>
              <a:rPr lang="zh-CN" altLang="en-US" sz="2400" b="1" dirty="0">
                <a:sym typeface="Symbol" panose="05050102010706020507" pitchFamily="18" charset="2"/>
              </a:rPr>
              <a:t>的项。</a:t>
            </a:r>
            <a:endParaRPr lang="en-US" altLang="zh-CN" sz="2400" b="1" dirty="0"/>
          </a:p>
          <a:p>
            <a:r>
              <a:rPr lang="zh-CN" altLang="en-US" sz="2400" b="1" dirty="0"/>
              <a:t>引入莫比乌斯函数</a:t>
            </a:r>
            <a:r>
              <a:rPr lang="zh-CN" altLang="en-US" sz="2400" b="1" dirty="0">
                <a:sym typeface="Symbol" panose="05050102010706020507" pitchFamily="18" charset="2"/>
              </a:rPr>
              <a:t></a:t>
            </a:r>
            <a:r>
              <a:rPr lang="en-US" altLang="zh-CN" sz="2400" b="1" dirty="0">
                <a:sym typeface="Symbol" panose="05050102010706020507" pitchFamily="18" charset="2"/>
              </a:rPr>
              <a:t>(n)</a:t>
            </a:r>
            <a:r>
              <a:rPr lang="zh-CN" altLang="en-US" sz="2400" b="1" dirty="0">
                <a:sym typeface="Symbol" panose="05050102010706020507" pitchFamily="18" charset="2"/>
              </a:rPr>
              <a:t>，记</a:t>
            </a:r>
            <a:r>
              <a:rPr lang="en-US" altLang="zh-CN" sz="2400" b="1" dirty="0">
                <a:sym typeface="Symbol" panose="05050102010706020507" pitchFamily="18" charset="2"/>
              </a:rPr>
              <a:t>(d)</a:t>
            </a:r>
            <a:r>
              <a:rPr lang="zh-CN" altLang="en-US" sz="2400" b="1" dirty="0">
                <a:sym typeface="Symbol" panose="05050102010706020507" pitchFamily="18" charset="2"/>
              </a:rPr>
              <a:t>为</a:t>
            </a:r>
            <a:r>
              <a:rPr lang="en-US" altLang="zh-CN" sz="2400" b="1" dirty="0">
                <a:sym typeface="Symbol" panose="05050102010706020507" pitchFamily="18" charset="2"/>
              </a:rPr>
              <a:t>F(n/d)</a:t>
            </a:r>
            <a:r>
              <a:rPr lang="zh-CN" altLang="en-US" sz="2400" b="1" dirty="0">
                <a:sym typeface="Symbol" panose="05050102010706020507" pitchFamily="18" charset="2"/>
              </a:rPr>
              <a:t>的符号</a:t>
            </a:r>
            <a:r>
              <a:rPr lang="en-US" altLang="zh-CN" sz="2400" b="1" dirty="0">
                <a:sym typeface="Symbol" panose="05050102010706020507" pitchFamily="18" charset="2"/>
              </a:rPr>
              <a:t>+</a:t>
            </a:r>
            <a:r>
              <a:rPr lang="zh-CN" altLang="en-US" sz="2400" b="1" dirty="0">
                <a:sym typeface="Symbol" panose="05050102010706020507" pitchFamily="18" charset="2"/>
              </a:rPr>
              <a:t>或</a:t>
            </a:r>
            <a:r>
              <a:rPr lang="en-US" altLang="zh-CN" sz="2400" b="1" dirty="0">
                <a:sym typeface="Symbol" panose="05050102010706020507" pitchFamily="18" charset="2"/>
              </a:rPr>
              <a:t>-</a:t>
            </a:r>
            <a:r>
              <a:rPr lang="zh-CN" altLang="en-US" sz="2400" b="1" dirty="0">
                <a:sym typeface="Symbol" panose="05050102010706020507" pitchFamily="18" charset="2"/>
              </a:rPr>
              <a:t>之一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有</a:t>
            </a:r>
            <a:r>
              <a:rPr lang="zh-CN" altLang="en-US" sz="2400" b="1" dirty="0">
                <a:sym typeface="Symbol" panose="05050102010706020507" pitchFamily="18" charset="2"/>
              </a:rPr>
              <a:t></a:t>
            </a:r>
            <a:r>
              <a:rPr lang="en-US" altLang="zh-CN" sz="2400" b="1" dirty="0"/>
              <a:t>(1)=</a:t>
            </a:r>
            <a:r>
              <a:rPr lang="zh-CN" altLang="en-US" sz="2400" b="1" dirty="0">
                <a:sym typeface="Symbol" panose="05050102010706020507" pitchFamily="18" charset="2"/>
              </a:rPr>
              <a:t> </a:t>
            </a:r>
            <a:r>
              <a:rPr lang="en-US" altLang="zh-CN" sz="2400" b="1" dirty="0"/>
              <a:t>(6)=1, </a:t>
            </a:r>
            <a:r>
              <a:rPr lang="zh-CN" altLang="en-US" sz="2400" b="1" dirty="0">
                <a:sym typeface="Symbol" panose="05050102010706020507" pitchFamily="18" charset="2"/>
              </a:rPr>
              <a:t></a:t>
            </a:r>
            <a:r>
              <a:rPr lang="en-US" altLang="zh-CN" sz="2400" b="1" dirty="0"/>
              <a:t>(2)=</a:t>
            </a:r>
            <a:r>
              <a:rPr lang="zh-CN" altLang="en-US" sz="2400" b="1" dirty="0">
                <a:sym typeface="Symbol" panose="05050102010706020507" pitchFamily="18" charset="2"/>
              </a:rPr>
              <a:t> </a:t>
            </a:r>
            <a:r>
              <a:rPr lang="en-US" altLang="zh-CN" sz="2400" b="1" dirty="0"/>
              <a:t>(3)=</a:t>
            </a:r>
            <a:r>
              <a:rPr lang="zh-CN" altLang="en-US" sz="2400" b="1" dirty="0">
                <a:sym typeface="Symbol" panose="05050102010706020507" pitchFamily="18" charset="2"/>
              </a:rPr>
              <a:t> </a:t>
            </a:r>
            <a:r>
              <a:rPr lang="en-US" altLang="zh-CN" sz="2400" b="1" dirty="0"/>
              <a:t>(5)=</a:t>
            </a:r>
            <a:r>
              <a:rPr lang="zh-CN" altLang="en-US" sz="2400" b="1" dirty="0">
                <a:sym typeface="Symbol" panose="05050102010706020507" pitchFamily="18" charset="2"/>
              </a:rPr>
              <a:t> </a:t>
            </a:r>
            <a:r>
              <a:rPr lang="en-US" altLang="zh-CN" sz="2400" b="1" dirty="0"/>
              <a:t>(7)=-1</a:t>
            </a:r>
            <a:r>
              <a:rPr lang="zh-CN" altLang="en-US" sz="2400" b="1" dirty="0"/>
              <a:t>，</a:t>
            </a:r>
            <a:r>
              <a:rPr lang="zh-CN" altLang="en-US" sz="2400" b="1" dirty="0">
                <a:sym typeface="Symbol" panose="05050102010706020507" pitchFamily="18" charset="2"/>
              </a:rPr>
              <a:t> </a:t>
            </a:r>
            <a:r>
              <a:rPr lang="en-US" altLang="zh-CN" sz="2400" b="1" dirty="0"/>
              <a:t>(4)=</a:t>
            </a:r>
            <a:r>
              <a:rPr lang="zh-CN" altLang="en-US" sz="2400" b="1" dirty="0">
                <a:sym typeface="Symbol" panose="05050102010706020507" pitchFamily="18" charset="2"/>
              </a:rPr>
              <a:t> </a:t>
            </a:r>
            <a:r>
              <a:rPr lang="en-US" altLang="zh-CN" sz="2400" b="1" dirty="0"/>
              <a:t>(8)=0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r>
              <a:rPr lang="zh-CN" altLang="en-US" sz="2400" b="1" dirty="0"/>
              <a:t>若</a:t>
            </a:r>
            <a:r>
              <a:rPr lang="en-US" altLang="zh-CN" sz="2400" b="1" dirty="0"/>
              <a:t>p</a:t>
            </a:r>
            <a:r>
              <a:rPr lang="zh-CN" altLang="en-US" sz="2400" b="1" dirty="0"/>
              <a:t>是素数，由</a:t>
            </a:r>
            <a:r>
              <a:rPr lang="en-US" altLang="zh-CN" sz="2400" b="1" dirty="0"/>
              <a:t>F(p)=f(1)+f(p)</a:t>
            </a:r>
            <a:r>
              <a:rPr lang="zh-CN" altLang="en-US" sz="2400" b="1" dirty="0"/>
              <a:t>，得</a:t>
            </a:r>
            <a:r>
              <a:rPr lang="en-US" altLang="zh-CN" sz="2400" b="1" dirty="0"/>
              <a:t>f(p)=F(p)-F(1)</a:t>
            </a:r>
            <a:r>
              <a:rPr lang="zh-CN" altLang="en-US" sz="2400" b="1" dirty="0"/>
              <a:t>，因此</a:t>
            </a:r>
            <a:r>
              <a:rPr lang="zh-CN" altLang="en-US" sz="2400" b="1" dirty="0">
                <a:sym typeface="Symbol" panose="05050102010706020507" pitchFamily="18" charset="2"/>
              </a:rPr>
              <a:t></a:t>
            </a:r>
            <a:r>
              <a:rPr lang="en-US" altLang="zh-CN" sz="2400" b="1" dirty="0"/>
              <a:t>(p)=-1</a:t>
            </a:r>
            <a:r>
              <a:rPr lang="zh-CN" altLang="en-US" sz="2400" b="1" dirty="0"/>
              <a:t>。</a:t>
            </a:r>
            <a:endParaRPr lang="zh-CN" altLang="en-US" sz="2400" b="1" dirty="0"/>
          </a:p>
          <a:p>
            <a:r>
              <a:rPr lang="zh-CN" altLang="en-US" sz="2400" b="1" dirty="0"/>
              <a:t>继续观察，</a:t>
            </a:r>
            <a:r>
              <a:rPr lang="en-US" altLang="zh-CN" sz="2400" b="1" dirty="0"/>
              <a:t>F(p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)=f(1)+f(p)+f(p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) </a:t>
            </a:r>
            <a:r>
              <a:rPr lang="zh-CN" altLang="en-US" sz="2400" b="1" dirty="0"/>
              <a:t>，</a:t>
            </a:r>
            <a:endParaRPr lang="zh-CN" altLang="en-US" sz="2400" b="1" dirty="0"/>
          </a:p>
          <a:p>
            <a:r>
              <a:rPr lang="zh-CN" altLang="en-US" sz="2400" b="1" dirty="0"/>
              <a:t>得 </a:t>
            </a:r>
            <a:r>
              <a:rPr lang="en-US" altLang="zh-CN" sz="2400" b="1" dirty="0"/>
              <a:t>f(p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)=F(p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)-(F(p)-F(1))-F(1)=F(p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)-F(p)</a:t>
            </a:r>
            <a:r>
              <a:rPr lang="zh-CN" altLang="en-US" sz="2400" b="1" dirty="0"/>
              <a:t>，这又有</a:t>
            </a:r>
            <a:r>
              <a:rPr lang="zh-CN" altLang="en-US" sz="2400" b="1" dirty="0">
                <a:sym typeface="Symbol" panose="05050102010706020507" pitchFamily="18" charset="2"/>
              </a:rPr>
              <a:t></a:t>
            </a:r>
            <a:r>
              <a:rPr lang="en-US" altLang="zh-CN" sz="2400" b="1" dirty="0"/>
              <a:t>(p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)=0</a:t>
            </a:r>
            <a:r>
              <a:rPr lang="zh-CN" altLang="en-US" sz="2400" b="1" dirty="0"/>
              <a:t>。</a:t>
            </a:r>
            <a:endParaRPr lang="zh-CN" altLang="en-US" sz="2400" b="1" dirty="0"/>
          </a:p>
          <a:p>
            <a:r>
              <a:rPr lang="zh-CN" altLang="en-US" sz="2400" b="1" dirty="0"/>
              <a:t>同理推出，</a:t>
            </a:r>
            <a:r>
              <a:rPr lang="en-US" altLang="zh-CN" sz="2400" b="1" dirty="0"/>
              <a:t>f(p</a:t>
            </a:r>
            <a:r>
              <a:rPr lang="en-US" altLang="zh-CN" sz="2400" b="1" baseline="30000" dirty="0"/>
              <a:t>3</a:t>
            </a:r>
            <a:r>
              <a:rPr lang="en-US" altLang="zh-CN" sz="2400" b="1" dirty="0"/>
              <a:t>)=F(p</a:t>
            </a:r>
            <a:r>
              <a:rPr lang="en-US" altLang="zh-CN" sz="2400" b="1" baseline="30000" dirty="0"/>
              <a:t>3</a:t>
            </a:r>
            <a:r>
              <a:rPr lang="en-US" altLang="zh-CN" sz="2400" b="1" dirty="0"/>
              <a:t>)-F(p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，这又有</a:t>
            </a:r>
            <a:r>
              <a:rPr lang="zh-CN" altLang="en-US" sz="2400" b="1" dirty="0">
                <a:sym typeface="Symbol" panose="05050102010706020507" pitchFamily="18" charset="2"/>
              </a:rPr>
              <a:t></a:t>
            </a:r>
            <a:r>
              <a:rPr lang="en-US" altLang="zh-CN" sz="2400" b="1" dirty="0"/>
              <a:t>(p</a:t>
            </a:r>
            <a:r>
              <a:rPr lang="en-US" altLang="zh-CN" sz="2400" b="1" baseline="30000" dirty="0"/>
              <a:t>3</a:t>
            </a:r>
            <a:r>
              <a:rPr lang="en-US" altLang="zh-CN" sz="2400" b="1" dirty="0"/>
              <a:t>)=0</a:t>
            </a:r>
            <a:r>
              <a:rPr lang="zh-CN" altLang="en-US" sz="2400" b="1" dirty="0"/>
              <a:t>，继续推下去，有当</a:t>
            </a:r>
            <a:r>
              <a:rPr lang="en-US" altLang="zh-CN" sz="2400" b="1" dirty="0"/>
              <a:t>k&gt;1</a:t>
            </a:r>
            <a:r>
              <a:rPr lang="zh-CN" altLang="en-US" sz="2400" b="1" dirty="0"/>
              <a:t>，有</a:t>
            </a:r>
            <a:r>
              <a:rPr lang="zh-CN" altLang="en-US" sz="2400" b="1" dirty="0">
                <a:sym typeface="Symbol" panose="05050102010706020507" pitchFamily="18" charset="2"/>
              </a:rPr>
              <a:t></a:t>
            </a:r>
            <a:r>
              <a:rPr lang="en-US" altLang="zh-CN" sz="2400" b="1" dirty="0"/>
              <a:t>(p</a:t>
            </a:r>
            <a:r>
              <a:rPr lang="en-US" altLang="zh-CN" sz="2400" b="1" baseline="30000" dirty="0"/>
              <a:t>k</a:t>
            </a:r>
            <a:r>
              <a:rPr lang="en-US" altLang="zh-CN" sz="2400" b="1" dirty="0"/>
              <a:t>)=0</a:t>
            </a:r>
            <a:r>
              <a:rPr lang="zh-CN" altLang="en-US" sz="2400" b="1" dirty="0"/>
              <a:t>。</a:t>
            </a:r>
            <a:endParaRPr lang="zh-CN" altLang="en-US" sz="2400" b="1" dirty="0"/>
          </a:p>
          <a:p>
            <a:endParaRPr lang="zh-CN" altLang="en-US" sz="2400" b="1" dirty="0"/>
          </a:p>
        </p:txBody>
      </p:sp>
      <p:graphicFrame>
        <p:nvGraphicFramePr>
          <p:cNvPr id="11267" name="Object 7"/>
          <p:cNvGraphicFramePr>
            <a:graphicFrameLocks noChangeAspect="1"/>
          </p:cNvGraphicFramePr>
          <p:nvPr/>
        </p:nvGraphicFramePr>
        <p:xfrm>
          <a:off x="2714625" y="2071688"/>
          <a:ext cx="2636838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320165" imgH="431800" progId="Equation.3">
                  <p:embed/>
                </p:oleObj>
              </mc:Choice>
              <mc:Fallback>
                <p:oleObj name="" r:id="rId1" imgW="1320165" imgH="4318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14625" y="2071688"/>
                        <a:ext cx="2636838" cy="862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"/>
          <p:cNvSpPr>
            <a:spLocks noGrp="1"/>
          </p:cNvSpPr>
          <p:nvPr>
            <p:ph type="title"/>
          </p:nvPr>
        </p:nvSpPr>
        <p:spPr>
          <a:xfrm>
            <a:off x="457200" y="552450"/>
            <a:ext cx="8229600" cy="865188"/>
          </a:xfrm>
          <a:noFill/>
          <a:ln>
            <a:noFill/>
          </a:ln>
        </p:spPr>
        <p:txBody>
          <a:bodyPr anchor="t" anchorCtr="0"/>
          <a:p>
            <a:r>
              <a:rPr lang="zh-CN" altLang="en-US" sz="4000" b="1" dirty="0"/>
              <a:t>莫比乌斯函数</a:t>
            </a:r>
            <a:r>
              <a:rPr lang="zh-CN" altLang="en-US" sz="4000" b="1" dirty="0">
                <a:sym typeface="Symbol" panose="05050102010706020507" pitchFamily="18" charset="2"/>
              </a:rPr>
              <a:t></a:t>
            </a:r>
            <a:r>
              <a:rPr lang="en-US" altLang="zh-CN" sz="4000" b="1" dirty="0">
                <a:sym typeface="Symbol" panose="05050102010706020507" pitchFamily="18" charset="2"/>
              </a:rPr>
              <a:t>(n)</a:t>
            </a:r>
            <a:endParaRPr lang="zh-CN" altLang="en-US" sz="4000" dirty="0"/>
          </a:p>
        </p:txBody>
      </p:sp>
      <p:sp>
        <p:nvSpPr>
          <p:cNvPr id="12290" name="内容占位符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768850"/>
          </a:xfrm>
          <a:noFill/>
          <a:ln>
            <a:noFill/>
          </a:ln>
        </p:spPr>
        <p:txBody>
          <a:bodyPr anchor="t" anchorCtr="0"/>
          <a:p>
            <a:r>
              <a:rPr lang="zh-CN" altLang="en-US" sz="2800" b="1" dirty="0"/>
              <a:t>继续观察：</a:t>
            </a:r>
            <a:endParaRPr lang="zh-CN" altLang="en-US" sz="2800" b="1" dirty="0"/>
          </a:p>
          <a:p>
            <a:r>
              <a:rPr lang="zh-CN" altLang="en-US" sz="2800" b="1" dirty="0"/>
              <a:t>设</a:t>
            </a:r>
            <a:r>
              <a:rPr lang="en-US" altLang="zh-CN" sz="2800" b="1" dirty="0"/>
              <a:t>p</a:t>
            </a:r>
            <a:r>
              <a:rPr lang="en-US" altLang="zh-CN" sz="2800" b="1" baseline="-25000" dirty="0"/>
              <a:t>1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p</a:t>
            </a:r>
            <a:r>
              <a:rPr lang="en-US" altLang="zh-CN" sz="2800" b="1" baseline="-25000" dirty="0"/>
              <a:t>2</a:t>
            </a:r>
            <a:r>
              <a:rPr lang="zh-CN" altLang="en-US" sz="2800" b="1" dirty="0"/>
              <a:t>为不同素数</a:t>
            </a:r>
            <a:endParaRPr lang="zh-CN" altLang="en-US" sz="2800" b="1" dirty="0"/>
          </a:p>
          <a:p>
            <a:r>
              <a:rPr lang="en-US" altLang="zh-CN" sz="2800" b="1" dirty="0"/>
              <a:t>F(p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*p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)=f(p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*p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)+f(p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)+f(p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)+f(1)</a:t>
            </a:r>
            <a:r>
              <a:rPr lang="zh-CN" altLang="en-US" sz="2800" b="1" dirty="0"/>
              <a:t>，得</a:t>
            </a:r>
            <a:r>
              <a:rPr lang="en-US" altLang="zh-CN" sz="2800" b="1" dirty="0"/>
              <a:t>f(p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*p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)=F(p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*p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)-F(p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)-F(p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)+F(1)</a:t>
            </a:r>
            <a:r>
              <a:rPr lang="zh-CN" altLang="en-US" sz="2800" b="1" dirty="0"/>
              <a:t>。</a:t>
            </a:r>
            <a:endParaRPr lang="zh-CN" altLang="en-US" sz="2800" b="1" dirty="0"/>
          </a:p>
          <a:p>
            <a:r>
              <a:rPr lang="zh-CN" altLang="en-US" sz="2800" b="1" dirty="0"/>
              <a:t>这里有</a:t>
            </a:r>
            <a:r>
              <a:rPr lang="zh-CN" altLang="en-US" sz="2800" b="1" dirty="0">
                <a:sym typeface="Symbol" panose="05050102010706020507" pitchFamily="18" charset="2"/>
              </a:rPr>
              <a:t></a:t>
            </a:r>
            <a:r>
              <a:rPr lang="en-US" altLang="zh-CN" sz="2800" b="1" dirty="0"/>
              <a:t>(1)=1, </a:t>
            </a:r>
            <a:r>
              <a:rPr lang="zh-CN" altLang="en-US" sz="2800" b="1" dirty="0">
                <a:sym typeface="Symbol" panose="05050102010706020507" pitchFamily="18" charset="2"/>
              </a:rPr>
              <a:t></a:t>
            </a:r>
            <a:r>
              <a:rPr lang="en-US" altLang="zh-CN" sz="2800" b="1" dirty="0"/>
              <a:t>(p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)=-1,</a:t>
            </a:r>
            <a:r>
              <a:rPr lang="zh-CN" altLang="en-US" sz="2800" b="1" dirty="0">
                <a:sym typeface="Symbol" panose="05050102010706020507" pitchFamily="18" charset="2"/>
              </a:rPr>
              <a:t> </a:t>
            </a:r>
            <a:r>
              <a:rPr lang="en-US" altLang="zh-CN" sz="2800" b="1" dirty="0"/>
              <a:t>(p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)=-1,</a:t>
            </a:r>
            <a:r>
              <a:rPr lang="zh-CN" altLang="en-US" sz="2800" b="1" dirty="0">
                <a:sym typeface="Symbol" panose="05050102010706020507" pitchFamily="18" charset="2"/>
              </a:rPr>
              <a:t> </a:t>
            </a:r>
            <a:r>
              <a:rPr lang="en-US" altLang="zh-CN" sz="2800" b="1" dirty="0"/>
              <a:t>(p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*p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)=1</a:t>
            </a:r>
            <a:r>
              <a:rPr lang="zh-CN" altLang="en-US" sz="2800" b="1" dirty="0"/>
              <a:t>。</a:t>
            </a:r>
            <a:endParaRPr lang="zh-CN" altLang="en-US" sz="2800" b="1" dirty="0"/>
          </a:p>
          <a:p>
            <a:endParaRPr lang="zh-CN" altLang="en-US" sz="2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title"/>
          </p:nvPr>
        </p:nvSpPr>
        <p:spPr>
          <a:xfrm>
            <a:off x="0" y="1819275"/>
            <a:ext cx="8229600" cy="811213"/>
          </a:xfrm>
          <a:noFill/>
          <a:ln>
            <a:noFill/>
          </a:ln>
        </p:spPr>
        <p:txBody>
          <a:bodyPr anchor="t" anchorCtr="0"/>
          <a:p>
            <a:r>
              <a:rPr lang="zh-CN" altLang="en-US" sz="4000" b="1" dirty="0"/>
              <a:t>莫比乌斯函数</a:t>
            </a:r>
            <a:r>
              <a:rPr lang="zh-CN" altLang="en-US" sz="4000" b="1" dirty="0">
                <a:sym typeface="Symbol" panose="05050102010706020507" pitchFamily="18" charset="2"/>
              </a:rPr>
              <a:t></a:t>
            </a:r>
            <a:r>
              <a:rPr lang="en-US" altLang="zh-CN" sz="4000" b="1" dirty="0">
                <a:sym typeface="Symbol" panose="05050102010706020507" pitchFamily="18" charset="2"/>
              </a:rPr>
              <a:t>(n)</a:t>
            </a:r>
            <a:endParaRPr lang="zh-CN" altLang="en-US" sz="4000" dirty="0"/>
          </a:p>
        </p:txBody>
      </p:sp>
      <p:graphicFrame>
        <p:nvGraphicFramePr>
          <p:cNvPr id="13314" name="Object 9"/>
          <p:cNvGraphicFramePr>
            <a:graphicFrameLocks noChangeAspect="1"/>
          </p:cNvGraphicFramePr>
          <p:nvPr/>
        </p:nvGraphicFramePr>
        <p:xfrm>
          <a:off x="557213" y="2630488"/>
          <a:ext cx="8027987" cy="178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3492500" imgH="736600" progId="Equation.3">
                  <p:embed/>
                </p:oleObj>
              </mc:Choice>
              <mc:Fallback>
                <p:oleObj name="" r:id="rId1" imgW="3492500" imgH="7366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7213" y="2630488"/>
                        <a:ext cx="8027987" cy="1785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636122100"/>
  <p:tag name="KSO_WM_UNIT_PLACING_PICTURE_USER_VIEWPORT" val="{&quot;height&quot;:4020,&quot;width&quot;:9120}"/>
</p:tagLst>
</file>

<file path=ppt/theme/theme1.xml><?xml version="1.0" encoding="utf-8"?>
<a:theme xmlns:a="http://schemas.openxmlformats.org/drawingml/2006/main" name="ppt模板">
  <a:themeElements>
    <a:clrScheme name="ppt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pt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pt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D:\ACM-ICPC设计与分析（C++实现）教案\ppt模板.pot</Template>
  <TotalTime>0</TotalTime>
  <Words>9365</Words>
  <Application>WPS 演示</Application>
  <PresentationFormat/>
  <Paragraphs>647</Paragraphs>
  <Slides>60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97</vt:i4>
      </vt:variant>
      <vt:variant>
        <vt:lpstr>幻灯片标题</vt:lpstr>
      </vt:variant>
      <vt:variant>
        <vt:i4>60</vt:i4>
      </vt:variant>
    </vt:vector>
  </HeadingPairs>
  <TitlesOfParts>
    <vt:vector size="170" baseType="lpstr">
      <vt:lpstr>Arial</vt:lpstr>
      <vt:lpstr>宋体</vt:lpstr>
      <vt:lpstr>Wingdings</vt:lpstr>
      <vt:lpstr>Times New Roman</vt:lpstr>
      <vt:lpstr>楷体_GB2312</vt:lpstr>
      <vt:lpstr>新宋体</vt:lpstr>
      <vt:lpstr>Symbol</vt:lpstr>
      <vt:lpstr>Symbol</vt:lpstr>
      <vt:lpstr>微软雅黑</vt:lpstr>
      <vt:lpstr>Arial Unicode MS</vt:lpstr>
      <vt:lpstr>Arial Unicode MS</vt:lpstr>
      <vt:lpstr>Calibri</vt:lpstr>
      <vt:lpstr>ppt模板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Paint.Picture</vt:lpstr>
      <vt:lpstr>Paint.Picture</vt:lpstr>
      <vt:lpstr>Paint.Picture</vt:lpstr>
      <vt:lpstr>Equation.3</vt:lpstr>
      <vt:lpstr>Paint.Picture</vt:lpstr>
      <vt:lpstr>Equation.3</vt:lpstr>
      <vt:lpstr>Equation.3</vt:lpstr>
      <vt:lpstr>Paint.Picture</vt:lpstr>
      <vt:lpstr>Paint.Picture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Package</vt:lpstr>
      <vt:lpstr>Equation.3</vt:lpstr>
      <vt:lpstr>Equation.3</vt:lpstr>
      <vt:lpstr>Equation.3</vt:lpstr>
      <vt:lpstr>Equation.3</vt:lpstr>
      <vt:lpstr>Equation.3</vt:lpstr>
      <vt:lpstr>Paint.Picture</vt:lpstr>
      <vt:lpstr>Paint.Picture</vt:lpstr>
      <vt:lpstr>Paint.Picture</vt:lpstr>
      <vt:lpstr>Paint.Picture</vt:lpstr>
      <vt:lpstr>Package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Paint.Picture</vt:lpstr>
      <vt:lpstr>Paint.Picture</vt:lpstr>
      <vt:lpstr>Equation.3</vt:lpstr>
      <vt:lpstr>Paint.Picture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杂例</dc:title>
  <dc:creator>cshu</dc:creator>
  <cp:lastModifiedBy>CYSY</cp:lastModifiedBy>
  <cp:revision>376</cp:revision>
  <dcterms:created xsi:type="dcterms:W3CDTF">2005-03-31T02:06:35Z</dcterms:created>
  <dcterms:modified xsi:type="dcterms:W3CDTF">2022-01-15T00:49:27Z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19F025F09617406F9D98C22674925A5D</vt:lpwstr>
  </property>
</Properties>
</file>