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65" r:id="rId3"/>
    <p:sldId id="266" r:id="rId4"/>
    <p:sldId id="267" r:id="rId5"/>
    <p:sldId id="268" r:id="rId6"/>
    <p:sldId id="269" r:id="rId7"/>
    <p:sldId id="270" r:id="rId8"/>
    <p:sldId id="271" r:id="rId9"/>
    <p:sldId id="272" r:id="rId10"/>
    <p:sldId id="273" r:id="rId11"/>
    <p:sldId id="274" r:id="rId12"/>
    <p:sldId id="275" r:id="rId13"/>
    <p:sldId id="276" r:id="rId14"/>
    <p:sldId id="264" r:id="rId15"/>
    <p:sldId id="257" r:id="rId16"/>
    <p:sldId id="258"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301" r:id="rId37"/>
    <p:sldId id="315" r:id="rId38"/>
    <p:sldId id="296" r:id="rId39"/>
    <p:sldId id="298" r:id="rId40"/>
    <p:sldId id="299" r:id="rId41"/>
    <p:sldId id="300" r:id="rId42"/>
    <p:sldId id="303" r:id="rId43"/>
    <p:sldId id="302" r:id="rId44"/>
    <p:sldId id="316" r:id="rId45"/>
    <p:sldId id="305" r:id="rId46"/>
    <p:sldId id="304" r:id="rId47"/>
    <p:sldId id="263" r:id="rId48"/>
    <p:sldId id="262" r:id="rId49"/>
    <p:sldId id="261" r:id="rId50"/>
    <p:sldId id="260" r:id="rId51"/>
    <p:sldId id="259" r:id="rId52"/>
    <p:sldId id="311" r:id="rId53"/>
    <p:sldId id="312" r:id="rId54"/>
    <p:sldId id="313" r:id="rId55"/>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9" d="100"/>
          <a:sy n="99" d="100"/>
        </p:scale>
        <p:origin x="-18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printerSettings" Target="printerSettings/printerSettings1.bin"/><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 Id="rId2" Type="http://schemas.openxmlformats.org/officeDocument/2006/relationships/image" Target="../media/image10.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emf"/><Relationship Id="rId2" Type="http://schemas.openxmlformats.org/officeDocument/2006/relationships/image" Target="../media/image25.emf"/><Relationship Id="rId3" Type="http://schemas.openxmlformats.org/officeDocument/2006/relationships/image" Target="../media/image2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 Id="rId2" Type="http://schemas.openxmlformats.org/officeDocument/2006/relationships/image" Target="../media/image14.emf"/><Relationship Id="rId3"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emf"/><Relationship Id="rId2" Type="http://schemas.openxmlformats.org/officeDocument/2006/relationships/image" Target="../media/image2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3186953" y="268288"/>
            <a:ext cx="5669280" cy="3900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268940" y="268288"/>
            <a:ext cx="18288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3200400" y="4208929"/>
            <a:ext cx="5458968" cy="1048684"/>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accent1"/>
                </a:solidFill>
                <a:latin typeface="+mj-lt"/>
                <a:ea typeface="+mj-ea"/>
                <a:cs typeface="+mj-cs"/>
              </a:defRPr>
            </a:lvl1pPr>
          </a:lstStyle>
          <a:p>
            <a:r>
              <a:rPr lang="zh-CN" altLang="en-US" smtClean="0"/>
              <a:t>单击此处编辑母版标题样式</a:t>
            </a:r>
            <a:endParaRPr/>
          </a:p>
        </p:txBody>
      </p:sp>
      <p:sp>
        <p:nvSpPr>
          <p:cNvPr id="3" name="Subtitle 2"/>
          <p:cNvSpPr>
            <a:spLocks noGrp="1"/>
          </p:cNvSpPr>
          <p:nvPr>
            <p:ph type="subTitle" idx="1"/>
          </p:nvPr>
        </p:nvSpPr>
        <p:spPr>
          <a:xfrm>
            <a:off x="3200400" y="5257800"/>
            <a:ext cx="5458968" cy="621792"/>
          </a:xfrm>
        </p:spPr>
        <p:txBody>
          <a:bodyPr vert="horz" lIns="91440" tIns="45720" rIns="91440" bIns="45720" rtlCol="0">
            <a:normAutofit/>
          </a:bodyPr>
          <a:lstStyle>
            <a:lvl1pPr marL="0" indent="0" algn="l" defTabSz="914400" rtl="0" eaLnBrk="1" latinLnBrk="0" hangingPunct="1">
              <a:spcBef>
                <a:spcPts val="0"/>
              </a:spcBef>
              <a:buClr>
                <a:schemeClr val="accent1"/>
              </a:buClr>
              <a:buSzPct val="100000"/>
              <a:buFont typeface="Wingdings 2" pitchFamily="18" charset="2"/>
              <a:buNone/>
              <a:defRPr sz="1600" kern="1200">
                <a:solidFill>
                  <a:schemeClr val="tx2"/>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a:xfrm>
            <a:off x="3276600" y="390525"/>
            <a:ext cx="5504688" cy="365125"/>
          </a:xfrm>
        </p:spPr>
        <p:txBody>
          <a:bodyPr vert="horz" lIns="91440" tIns="45720" rIns="91440" bIns="45720" rtlCol="0" anchor="ctr"/>
          <a:lstStyle>
            <a:lvl1pPr marL="0" algn="r" defTabSz="914400" rtl="0" eaLnBrk="1" latinLnBrk="0" hangingPunct="1">
              <a:defRPr sz="2200" b="0" kern="1200" baseline="0">
                <a:solidFill>
                  <a:schemeClr val="bg1"/>
                </a:solidFill>
                <a:latin typeface="+mn-lt"/>
                <a:ea typeface="+mn-ea"/>
                <a:cs typeface="+mn-cs"/>
              </a:defRPr>
            </a:lvl1pPr>
          </a:lstStyle>
          <a:p>
            <a:fld id="{F6AB7652-01BD-0C42-868C-988CC17C4D88}" type="datetimeFigureOut">
              <a:rPr kumimoji="1" lang="zh-CN" altLang="en-US" smtClean="0"/>
              <a:t>18/1/14</a:t>
            </a:fld>
            <a:endParaRPr kumimoji="1" lang="zh-CN" altLang="en-US"/>
          </a:p>
        </p:txBody>
      </p:sp>
      <p:sp>
        <p:nvSpPr>
          <p:cNvPr id="5" name="Footer Placeholder 4"/>
          <p:cNvSpPr>
            <a:spLocks noGrp="1"/>
          </p:cNvSpPr>
          <p:nvPr>
            <p:ph type="ftr" sz="quarter" idx="11"/>
          </p:nvPr>
        </p:nvSpPr>
        <p:spPr>
          <a:xfrm>
            <a:off x="3218688" y="6356350"/>
            <a:ext cx="4736592" cy="365125"/>
          </a:xfrm>
        </p:spPr>
        <p:txBody>
          <a:bodyPr vert="horz" lIns="91440" tIns="45720" rIns="91440" bIns="45720" rtlCol="0" anchor="ctr"/>
          <a:lstStyle>
            <a:lvl1pPr marL="0" algn="l" defTabSz="914400" rtl="0" eaLnBrk="1" latinLnBrk="0" hangingPunct="1">
              <a:defRPr sz="1100" b="1" kern="1200">
                <a:solidFill>
                  <a:schemeClr val="tx2">
                    <a:lumMod val="60000"/>
                    <a:lumOff val="40000"/>
                  </a:schemeClr>
                </a:solidFill>
                <a:latin typeface="+mn-lt"/>
                <a:ea typeface="+mn-ea"/>
                <a:cs typeface="+mn-cs"/>
              </a:defRPr>
            </a:lvl1pPr>
          </a:lstStyle>
          <a:p>
            <a:endParaRPr kumimoji="1" lang="zh-CN" altLang="en-US"/>
          </a:p>
        </p:txBody>
      </p:sp>
      <p:sp>
        <p:nvSpPr>
          <p:cNvPr id="6" name="Slide Number Placeholder 5"/>
          <p:cNvSpPr>
            <a:spLocks noGrp="1"/>
          </p:cNvSpPr>
          <p:nvPr>
            <p:ph type="sldNum" sz="quarter" idx="12"/>
          </p:nvPr>
        </p:nvSpPr>
        <p:spPr>
          <a:xfrm>
            <a:off x="8256494" y="6356350"/>
            <a:ext cx="685800" cy="365125"/>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5CD41750-9421-2A45-8B08-22511FB69BEA}"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三项内容">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F6AB7652-01BD-0C42-868C-988CC17C4D88}" type="datetimeFigureOut">
              <a:rPr kumimoji="1" lang="zh-CN" altLang="en-US" smtClean="0"/>
              <a:t>18/1/14</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5CD41750-9421-2A45-8B08-22511FB69BEA}" type="slidenum">
              <a:rPr kumimoji="1" lang="zh-CN" altLang="en-US" smtClean="0"/>
              <a:t>‹#›</a:t>
            </a:fld>
            <a:endParaRPr kumimoji="1" lang="zh-CN" altLang="en-US"/>
          </a:p>
        </p:txBody>
      </p:sp>
      <p:sp>
        <p:nvSpPr>
          <p:cNvPr id="9" name="Content Placeholder 2"/>
          <p:cNvSpPr>
            <a:spLocks noGrp="1"/>
          </p:cNvSpPr>
          <p:nvPr>
            <p:ph sz="half" idx="13"/>
          </p:nvPr>
        </p:nvSpPr>
        <p:spPr>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10" name="Content Placeholder 2"/>
          <p:cNvSpPr>
            <a:spLocks noGrp="1"/>
          </p:cNvSpPr>
          <p:nvPr>
            <p:ph sz="half" idx="14"/>
          </p:nvPr>
        </p:nvSpPr>
        <p:spPr>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四项内容">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F6AB7652-01BD-0C42-868C-988CC17C4D88}" type="datetimeFigureOut">
              <a:rPr kumimoji="1" lang="zh-CN" altLang="en-US" smtClean="0"/>
              <a:t>18/1/14</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5CD41750-9421-2A45-8B08-22511FB69BEA}" type="slidenum">
              <a:rPr kumimoji="1" lang="zh-CN" altLang="en-US" smtClean="0"/>
              <a:t>‹#›</a:t>
            </a:fld>
            <a:endParaRPr kumimoji="1" lang="zh-CN" altLang="en-US"/>
          </a:p>
        </p:txBody>
      </p:sp>
      <p:sp>
        <p:nvSpPr>
          <p:cNvPr id="9" name="Content Placeholder 2"/>
          <p:cNvSpPr>
            <a:spLocks noGrp="1"/>
          </p:cNvSpPr>
          <p:nvPr>
            <p:ph sz="half" idx="13"/>
          </p:nvPr>
        </p:nvSpPr>
        <p:spPr>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11" name="Content Placeholder 2"/>
          <p:cNvSpPr>
            <a:spLocks noGrp="1"/>
          </p:cNvSpPr>
          <p:nvPr>
            <p:ph sz="half" idx="14"/>
          </p:nvPr>
        </p:nvSpPr>
        <p:spPr>
          <a:xfrm>
            <a:off x="45720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12" name="Content Placeholder 2"/>
          <p:cNvSpPr>
            <a:spLocks noGrp="1"/>
          </p:cNvSpPr>
          <p:nvPr>
            <p:ph sz="half" idx="15"/>
          </p:nvPr>
        </p:nvSpPr>
        <p:spPr>
          <a:xfrm>
            <a:off x="45720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Rectangle 5"/>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fld id="{F6AB7652-01BD-0C42-868C-988CC17C4D88}" type="datetimeFigureOut">
              <a:rPr kumimoji="1" lang="zh-CN" altLang="en-US" smtClean="0"/>
              <a:t>18/1/14</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5CD41750-9421-2A45-8B08-22511FB69BEA}" type="slidenum">
              <a:rPr kumimoji="1" lang="zh-CN" altLang="en-US" smtClean="0"/>
              <a:t>‹#›</a:t>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Rectangle 4"/>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F6AB7652-01BD-0C42-868C-988CC17C4D88}" type="datetimeFigureOut">
              <a:rPr kumimoji="1" lang="zh-CN" altLang="en-US" smtClean="0"/>
              <a:t>18/1/14</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5CD41750-9421-2A45-8B08-22511FB69BEA}" type="slidenum">
              <a:rPr kumimoji="1" lang="zh-CN" altLang="en-US" smtClean="0"/>
              <a:t>‹#›</a:t>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Rectangle 7"/>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95082"/>
            <a:ext cx="3566160" cy="1035424"/>
          </a:xfrm>
        </p:spPr>
        <p:txBody>
          <a:bodyPr anchor="b"/>
          <a:lstStyle>
            <a:lvl1pPr algn="l">
              <a:defRPr sz="2800" b="0"/>
            </a:lvl1pPr>
          </a:lstStyle>
          <a:p>
            <a:r>
              <a:rPr lang="zh-CN" altLang="en-US" smtClean="0"/>
              <a:t>单击此处编辑母版标题样式</a:t>
            </a:r>
            <a:endParaRPr/>
          </a:p>
        </p:txBody>
      </p:sp>
      <p:sp>
        <p:nvSpPr>
          <p:cNvPr id="3" name="Content Placeholder 2"/>
          <p:cNvSpPr>
            <a:spLocks noGrp="1"/>
          </p:cNvSpPr>
          <p:nvPr>
            <p:ph idx="1"/>
          </p:nvPr>
        </p:nvSpPr>
        <p:spPr>
          <a:xfrm>
            <a:off x="4762052" y="990600"/>
            <a:ext cx="3566160" cy="51355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457199" y="2057400"/>
            <a:ext cx="3566160" cy="3657601"/>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6AB7652-01BD-0C42-868C-988CC17C4D88}" type="datetimeFigureOut">
              <a:rPr kumimoji="1" lang="zh-CN" altLang="en-US" smtClean="0"/>
              <a:t>18/1/14</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5CD41750-9421-2A45-8B08-22511FB69BEA}" type="slidenum">
              <a:rPr kumimoji="1" lang="zh-CN" altLang="en-US" smtClean="0"/>
              <a:t>‹#›</a:t>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8" name="Rectangle 7"/>
          <p:cNvSpPr/>
          <p:nvPr/>
        </p:nvSpPr>
        <p:spPr>
          <a:xfrm>
            <a:off x="4746811" y="268288"/>
            <a:ext cx="4114800"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95082"/>
            <a:ext cx="3566160" cy="1035424"/>
          </a:xfrm>
        </p:spPr>
        <p:txBody>
          <a:bodyPr anchor="b"/>
          <a:lstStyle>
            <a:lvl1pPr algn="l">
              <a:defRPr sz="2800" b="0"/>
            </a:lvl1pPr>
          </a:lstStyle>
          <a:p>
            <a:r>
              <a:rPr lang="zh-CN" altLang="en-US" smtClean="0"/>
              <a:t>单击此处编辑母版标题样式</a:t>
            </a:r>
            <a:endParaRPr/>
          </a:p>
        </p:txBody>
      </p:sp>
      <p:sp>
        <p:nvSpPr>
          <p:cNvPr id="4" name="Text Placeholder 3"/>
          <p:cNvSpPr>
            <a:spLocks noGrp="1"/>
          </p:cNvSpPr>
          <p:nvPr>
            <p:ph type="body" sz="half" idx="2"/>
          </p:nvPr>
        </p:nvSpPr>
        <p:spPr>
          <a:xfrm>
            <a:off x="457199" y="2057400"/>
            <a:ext cx="3566160" cy="3657601"/>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161365" y="6124014"/>
            <a:ext cx="1752600" cy="365125"/>
          </a:xfrm>
        </p:spPr>
        <p:txBody>
          <a:bodyPr/>
          <a:lstStyle>
            <a:lvl1pPr algn="l">
              <a:defRPr/>
            </a:lvl1pPr>
          </a:lstStyle>
          <a:p>
            <a:fld id="{F6AB7652-01BD-0C42-868C-988CC17C4D88}" type="datetimeFigureOut">
              <a:rPr kumimoji="1" lang="zh-CN" altLang="en-US" smtClean="0"/>
              <a:t>18/1/14</a:t>
            </a:fld>
            <a:endParaRPr kumimoji="1" lang="zh-CN" altLang="en-US"/>
          </a:p>
        </p:txBody>
      </p:sp>
      <p:sp>
        <p:nvSpPr>
          <p:cNvPr id="6" name="Footer Placeholder 5"/>
          <p:cNvSpPr>
            <a:spLocks noGrp="1"/>
          </p:cNvSpPr>
          <p:nvPr>
            <p:ph type="ftr" sz="quarter" idx="11"/>
          </p:nvPr>
        </p:nvSpPr>
        <p:spPr>
          <a:xfrm>
            <a:off x="174812" y="6356350"/>
            <a:ext cx="3863788" cy="365125"/>
          </a:xfrm>
        </p:spPr>
        <p:txBody>
          <a:bodyPr/>
          <a:lstStyle/>
          <a:p>
            <a:endParaRPr kumimoji="1" lang="zh-CN" altLang="en-US"/>
          </a:p>
        </p:txBody>
      </p:sp>
      <p:sp>
        <p:nvSpPr>
          <p:cNvPr id="7" name="Slide Number Placeholder 6"/>
          <p:cNvSpPr>
            <a:spLocks noGrp="1"/>
          </p:cNvSpPr>
          <p:nvPr>
            <p:ph type="sldNum" sz="quarter" idx="12"/>
          </p:nvPr>
        </p:nvSpPr>
        <p:spPr/>
        <p:txBody>
          <a:bodyPr/>
          <a:lstStyle/>
          <a:p>
            <a:fld id="{5CD41750-9421-2A45-8B08-22511FB69BEA}" type="slidenum">
              <a:rPr kumimoji="1" lang="zh-CN" altLang="en-US" smtClean="0"/>
              <a:t>‹#›</a:t>
            </a:fld>
            <a:endParaRPr kumimoji="1" lang="zh-CN" altLang="en-US"/>
          </a:p>
        </p:txBody>
      </p:sp>
      <p:sp>
        <p:nvSpPr>
          <p:cNvPr id="10" name="Picture Placeholder 9"/>
          <p:cNvSpPr>
            <a:spLocks noGrp="1"/>
          </p:cNvSpPr>
          <p:nvPr>
            <p:ph type="pic" sz="quarter" idx="13"/>
          </p:nvPr>
        </p:nvSpPr>
        <p:spPr>
          <a:xfrm>
            <a:off x="4760258" y="990600"/>
            <a:ext cx="4096512" cy="5611813"/>
          </a:xfrm>
        </p:spPr>
        <p:txBody>
          <a:bodyPr/>
          <a:lstStyle>
            <a:lvl1pPr>
              <a:buNone/>
              <a:defRPr/>
            </a:lvl1pPr>
          </a:lstStyle>
          <a:p>
            <a:r>
              <a:rPr lang="zh-CN" altLang="en-US" smtClean="0"/>
              <a:t>将图片拖动到占位符，或单击添加图标</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位于标题上)">
    <p:spTree>
      <p:nvGrpSpPr>
        <p:cNvPr id="1" name=""/>
        <p:cNvGrpSpPr/>
        <p:nvPr/>
      </p:nvGrpSpPr>
      <p:grpSpPr>
        <a:xfrm>
          <a:off x="0" y="0"/>
          <a:ext cx="0" cy="0"/>
          <a:chOff x="0" y="0"/>
          <a:chExt cx="0" cy="0"/>
        </a:xfrm>
      </p:grpSpPr>
      <p:sp>
        <p:nvSpPr>
          <p:cNvPr id="8" name="Rectangle 7"/>
          <p:cNvSpPr/>
          <p:nvPr/>
        </p:nvSpPr>
        <p:spPr>
          <a:xfrm>
            <a:off x="7216775" y="268288"/>
            <a:ext cx="1639457"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8788" y="4267200"/>
            <a:ext cx="6477000" cy="566738"/>
          </a:xfrm>
        </p:spPr>
        <p:txBody>
          <a:bodyPr anchor="b"/>
          <a:lstStyle>
            <a:lvl1pPr algn="l">
              <a:defRPr sz="2800" b="0"/>
            </a:lvl1pPr>
          </a:lstStyle>
          <a:p>
            <a:r>
              <a:rPr lang="zh-CN" altLang="en-US" smtClean="0"/>
              <a:t>单击此处编辑母版标题样式</a:t>
            </a:r>
            <a:endParaRPr/>
          </a:p>
        </p:txBody>
      </p:sp>
      <p:sp>
        <p:nvSpPr>
          <p:cNvPr id="3" name="Picture Placeholder 2"/>
          <p:cNvSpPr>
            <a:spLocks noGrp="1"/>
          </p:cNvSpPr>
          <p:nvPr>
            <p:ph type="pic" idx="1"/>
          </p:nvPr>
        </p:nvSpPr>
        <p:spPr>
          <a:xfrm>
            <a:off x="269874" y="268288"/>
            <a:ext cx="6858000"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458788" y="4840941"/>
            <a:ext cx="6475412" cy="1304271"/>
          </a:xfrm>
        </p:spPr>
        <p:txBody>
          <a:bodyPr>
            <a:normAutofit/>
          </a:bodyPr>
          <a:lstStyle>
            <a:lvl1pPr marL="0" indent="0">
              <a:spcBef>
                <a:spcPts val="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6AB7652-01BD-0C42-868C-988CC17C4D88}" type="datetimeFigureOut">
              <a:rPr kumimoji="1" lang="zh-CN" altLang="en-US" smtClean="0"/>
              <a:t>18/1/14</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5CD41750-9421-2A45-8B08-22511FB69BEA}" type="slidenum">
              <a:rPr kumimoji="1" lang="zh-CN" altLang="en-US" smtClean="0"/>
              <a:t>‹#›</a:t>
            </a:fld>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4 张图片(带标题)">
    <p:spTree>
      <p:nvGrpSpPr>
        <p:cNvPr id="1" name=""/>
        <p:cNvGrpSpPr/>
        <p:nvPr/>
      </p:nvGrpSpPr>
      <p:grpSpPr>
        <a:xfrm>
          <a:off x="0" y="0"/>
          <a:ext cx="0" cy="0"/>
          <a:chOff x="0" y="0"/>
          <a:chExt cx="0" cy="0"/>
        </a:xfrm>
      </p:grpSpPr>
      <p:sp>
        <p:nvSpPr>
          <p:cNvPr id="8" name="Rectangle 7"/>
          <p:cNvSpPr/>
          <p:nvPr/>
        </p:nvSpPr>
        <p:spPr>
          <a:xfrm>
            <a:off x="8135471" y="268288"/>
            <a:ext cx="720761"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8788" y="4267200"/>
            <a:ext cx="6477000" cy="566738"/>
          </a:xfrm>
        </p:spPr>
        <p:txBody>
          <a:bodyPr anchor="b"/>
          <a:lstStyle>
            <a:lvl1pPr algn="l">
              <a:defRPr sz="2800" b="0"/>
            </a:lvl1pPr>
          </a:lstStyle>
          <a:p>
            <a:r>
              <a:rPr lang="zh-CN" altLang="en-US" smtClean="0"/>
              <a:t>单击此处编辑母版标题样式</a:t>
            </a:r>
            <a:endParaRPr/>
          </a:p>
        </p:txBody>
      </p:sp>
      <p:sp>
        <p:nvSpPr>
          <p:cNvPr id="3" name="Picture Placeholder 2"/>
          <p:cNvSpPr>
            <a:spLocks noGrp="1"/>
          </p:cNvSpPr>
          <p:nvPr>
            <p:ph type="pic" idx="1"/>
          </p:nvPr>
        </p:nvSpPr>
        <p:spPr>
          <a:xfrm>
            <a:off x="269874" y="268288"/>
            <a:ext cx="3006726"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458788" y="4840941"/>
            <a:ext cx="6475412" cy="1304271"/>
          </a:xfrm>
        </p:spPr>
        <p:txBody>
          <a:bodyPr>
            <a:normAutofit/>
          </a:bodyPr>
          <a:lstStyle>
            <a:lvl1pPr marL="0" indent="0">
              <a:spcBef>
                <a:spcPts val="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6AB7652-01BD-0C42-868C-988CC17C4D88}" type="datetimeFigureOut">
              <a:rPr kumimoji="1" lang="zh-CN" altLang="en-US" smtClean="0"/>
              <a:t>18/1/14</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5CD41750-9421-2A45-8B08-22511FB69BEA}" type="slidenum">
              <a:rPr kumimoji="1" lang="zh-CN" altLang="en-US" smtClean="0"/>
              <a:t>‹#›</a:t>
            </a:fld>
            <a:endParaRPr kumimoji="1" lang="zh-CN" altLang="en-US"/>
          </a:p>
        </p:txBody>
      </p:sp>
      <p:sp>
        <p:nvSpPr>
          <p:cNvPr id="10" name="Picture Placeholder 2"/>
          <p:cNvSpPr>
            <a:spLocks noGrp="1"/>
          </p:cNvSpPr>
          <p:nvPr>
            <p:ph type="pic" idx="13"/>
          </p:nvPr>
        </p:nvSpPr>
        <p:spPr>
          <a:xfrm>
            <a:off x="3352800" y="268288"/>
            <a:ext cx="47019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1" name="Picture Placeholder 2"/>
          <p:cNvSpPr>
            <a:spLocks noGrp="1"/>
          </p:cNvSpPr>
          <p:nvPr>
            <p:ph type="pic" idx="14"/>
          </p:nvPr>
        </p:nvSpPr>
        <p:spPr>
          <a:xfrm>
            <a:off x="3352800" y="2131935"/>
            <a:ext cx="23042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2" name="Picture Placeholder 2"/>
          <p:cNvSpPr>
            <a:spLocks noGrp="1"/>
          </p:cNvSpPr>
          <p:nvPr>
            <p:ph type="pic" idx="15"/>
          </p:nvPr>
        </p:nvSpPr>
        <p:spPr>
          <a:xfrm>
            <a:off x="5750500" y="2131935"/>
            <a:ext cx="23042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7" name="Rectangle 6"/>
          <p:cNvSpPr/>
          <p:nvPr/>
        </p:nvSpPr>
        <p:spPr>
          <a:xfrm>
            <a:off x="7212106"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F6AB7652-01BD-0C42-868C-988CC17C4D88}" type="datetimeFigureOut">
              <a:rPr kumimoji="1" lang="zh-CN" altLang="en-US" smtClean="0"/>
              <a:t>18/1/14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CD41750-9421-2A45-8B08-22511FB69BEA}" type="slidenum">
              <a:rPr kumimoji="1" lang="zh-CN" altLang="en-US" smtClean="0"/>
              <a:t>‹#›</a:t>
            </a:fld>
            <a:endParaRPr kumimoji="1"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543799" y="1035424"/>
            <a:ext cx="1322295" cy="5090739"/>
          </a:xfrm>
        </p:spPr>
        <p:txBody>
          <a:bodyPr vert="eaVert" anchor="t" anchorCtr="0"/>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457200" y="1035424"/>
            <a:ext cx="6019800" cy="5109789"/>
          </a:xfrm>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F6AB7652-01BD-0C42-868C-988CC17C4D88}" type="datetimeFigureOut">
              <a:rPr kumimoji="1" lang="zh-CN" altLang="en-US" smtClean="0"/>
              <a:t>18/1/14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CD41750-9421-2A45-8B08-22511FB69BEA}"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Rectangle 6"/>
          <p:cNvSpPr/>
          <p:nvPr/>
        </p:nvSpPr>
        <p:spPr>
          <a:xfrm>
            <a:off x="7212106"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idx="1"/>
          </p:nvPr>
        </p:nvSpPr>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a:xfrm>
            <a:off x="7212106" y="6356350"/>
            <a:ext cx="1752600" cy="365125"/>
          </a:xfrm>
        </p:spPr>
        <p:txBody>
          <a:bodyPr/>
          <a:lstStyle/>
          <a:p>
            <a:fld id="{F6AB7652-01BD-0C42-868C-988CC17C4D88}" type="datetimeFigureOut">
              <a:rPr kumimoji="1" lang="zh-CN" altLang="en-US" smtClean="0"/>
              <a:t>18/1/14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CD41750-9421-2A45-8B08-22511FB69BEA}"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幻灯片(带图片)">
    <p:spTree>
      <p:nvGrpSpPr>
        <p:cNvPr id="1" name=""/>
        <p:cNvGrpSpPr/>
        <p:nvPr/>
      </p:nvGrpSpPr>
      <p:grpSpPr>
        <a:xfrm>
          <a:off x="0" y="0"/>
          <a:ext cx="0" cy="0"/>
          <a:chOff x="0" y="0"/>
          <a:chExt cx="0" cy="0"/>
        </a:xfrm>
      </p:grpSpPr>
      <p:sp>
        <p:nvSpPr>
          <p:cNvPr id="7" name="Rectangle 6"/>
          <p:cNvSpPr/>
          <p:nvPr/>
        </p:nvSpPr>
        <p:spPr>
          <a:xfrm>
            <a:off x="3186953" y="268288"/>
            <a:ext cx="5669280" cy="2560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3200399" y="4171950"/>
            <a:ext cx="5457919" cy="1085850"/>
          </a:xfrm>
        </p:spPr>
        <p:txBody>
          <a:bodyPr>
            <a:normAutofit/>
          </a:bodyPr>
          <a:lstStyle>
            <a:lvl1pPr>
              <a:defRPr sz="4600"/>
            </a:lvl1pPr>
          </a:lstStyle>
          <a:p>
            <a:r>
              <a:rPr lang="zh-CN" altLang="en-US" smtClean="0"/>
              <a:t>单击此处编辑母版标题样式</a:t>
            </a:r>
            <a:endParaRPr/>
          </a:p>
        </p:txBody>
      </p:sp>
      <p:sp>
        <p:nvSpPr>
          <p:cNvPr id="3" name="Subtitle 2"/>
          <p:cNvSpPr>
            <a:spLocks noGrp="1"/>
          </p:cNvSpPr>
          <p:nvPr>
            <p:ph type="subTitle" idx="1"/>
          </p:nvPr>
        </p:nvSpPr>
        <p:spPr>
          <a:xfrm>
            <a:off x="3200401" y="5257799"/>
            <a:ext cx="5457918" cy="618565"/>
          </a:xfrm>
        </p:spPr>
        <p:txBody>
          <a:bodyPr>
            <a:normAutofit/>
          </a:bodyPr>
          <a:lstStyle>
            <a:lvl1pPr marL="0" indent="0" algn="l">
              <a:spcBef>
                <a:spcPct val="0"/>
              </a:spcBef>
              <a:buNone/>
              <a:defRPr sz="1600">
                <a:solidFill>
                  <a:schemeClr val="tx2"/>
                </a:solidFill>
              </a:defRPr>
            </a:lvl1pPr>
            <a:lvl2pPr marL="457200" indent="0" algn="ctr">
              <a:spcBef>
                <a:spcPct val="0"/>
              </a:spcBef>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a:xfrm>
            <a:off x="3276600" y="389965"/>
            <a:ext cx="5499847" cy="365125"/>
          </a:xfrm>
        </p:spPr>
        <p:txBody>
          <a:bodyPr/>
          <a:lstStyle>
            <a:lvl1pPr>
              <a:defRPr sz="2200" b="0" baseline="0">
                <a:solidFill>
                  <a:schemeClr val="bg1"/>
                </a:solidFill>
              </a:defRPr>
            </a:lvl1pPr>
          </a:lstStyle>
          <a:p>
            <a:fld id="{F6AB7652-01BD-0C42-868C-988CC17C4D88}" type="datetimeFigureOut">
              <a:rPr kumimoji="1" lang="zh-CN" altLang="en-US" smtClean="0"/>
              <a:t>18/1/14</a:t>
            </a:fld>
            <a:endParaRPr kumimoji="1" lang="zh-CN" altLang="en-US"/>
          </a:p>
        </p:txBody>
      </p:sp>
      <p:sp>
        <p:nvSpPr>
          <p:cNvPr id="5" name="Footer Placeholder 4"/>
          <p:cNvSpPr>
            <a:spLocks noGrp="1"/>
          </p:cNvSpPr>
          <p:nvPr>
            <p:ph type="ftr" sz="quarter" idx="11"/>
          </p:nvPr>
        </p:nvSpPr>
        <p:spPr>
          <a:xfrm>
            <a:off x="3213847" y="6356350"/>
            <a:ext cx="4734112" cy="365125"/>
          </a:xfrm>
        </p:spPr>
        <p:txBody>
          <a:bodyPr/>
          <a:lstStyle/>
          <a:p>
            <a:endParaRPr kumimoji="1" lang="zh-CN" altLang="en-US"/>
          </a:p>
        </p:txBody>
      </p:sp>
      <p:sp>
        <p:nvSpPr>
          <p:cNvPr id="6" name="Slide Number Placeholder 5"/>
          <p:cNvSpPr>
            <a:spLocks noGrp="1"/>
          </p:cNvSpPr>
          <p:nvPr>
            <p:ph type="sldNum" sz="quarter" idx="12"/>
          </p:nvPr>
        </p:nvSpPr>
        <p:spPr>
          <a:xfrm>
            <a:off x="8265459" y="6356350"/>
            <a:ext cx="685800" cy="365125"/>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5CD41750-9421-2A45-8B08-22511FB69BEA}" type="slidenum">
              <a:rPr kumimoji="1" lang="zh-CN" altLang="en-US" smtClean="0"/>
              <a:t>‹#›</a:t>
            </a:fld>
            <a:endParaRPr kumimoji="1" lang="zh-CN" altLang="en-US"/>
          </a:p>
        </p:txBody>
      </p:sp>
      <p:sp>
        <p:nvSpPr>
          <p:cNvPr id="9" name="Picture Placeholder 8"/>
          <p:cNvSpPr>
            <a:spLocks noGrp="1"/>
          </p:cNvSpPr>
          <p:nvPr>
            <p:ph type="pic" sz="quarter" idx="13"/>
          </p:nvPr>
        </p:nvSpPr>
        <p:spPr>
          <a:xfrm>
            <a:off x="3200400" y="2877671"/>
            <a:ext cx="5646867" cy="1280160"/>
          </a:xfrm>
        </p:spPr>
        <p:txBody>
          <a:bodyPr/>
          <a:lstStyle>
            <a:lvl1pPr>
              <a:buNone/>
              <a:defRPr/>
            </a:lvl1pPr>
          </a:lstStyle>
          <a:p>
            <a:r>
              <a:rPr lang="zh-CN" altLang="en-US" smtClean="0"/>
              <a:t>将图片拖动到占位符，或单击添加图标</a:t>
            </a:r>
            <a:endParaRPr/>
          </a:p>
        </p:txBody>
      </p:sp>
      <p:sp>
        <p:nvSpPr>
          <p:cNvPr id="10" name="Rectangle 9"/>
          <p:cNvSpPr/>
          <p:nvPr/>
        </p:nvSpPr>
        <p:spPr>
          <a:xfrm>
            <a:off x="268940" y="268288"/>
            <a:ext cx="18288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内容和图片">
    <p:spTree>
      <p:nvGrpSpPr>
        <p:cNvPr id="1" name=""/>
        <p:cNvGrpSpPr/>
        <p:nvPr/>
      </p:nvGrpSpPr>
      <p:grpSpPr>
        <a:xfrm>
          <a:off x="0" y="0"/>
          <a:ext cx="0" cy="0"/>
          <a:chOff x="0" y="0"/>
          <a:chExt cx="0" cy="0"/>
        </a:xfrm>
      </p:grpSpPr>
      <p:sp>
        <p:nvSpPr>
          <p:cNvPr id="7" name="Rectangle 6"/>
          <p:cNvSpPr/>
          <p:nvPr/>
        </p:nvSpPr>
        <p:spPr>
          <a:xfrm>
            <a:off x="269875"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178423" y="914400"/>
            <a:ext cx="6508377" cy="1143000"/>
          </a:xfrm>
        </p:spPr>
        <p:txBody>
          <a:bodyPr/>
          <a:lstStyle/>
          <a:p>
            <a:r>
              <a:rPr lang="zh-CN" altLang="en-US" smtClean="0"/>
              <a:t>单击此处编辑母版标题样式</a:t>
            </a:r>
            <a:endParaRPr/>
          </a:p>
        </p:txBody>
      </p:sp>
      <p:sp>
        <p:nvSpPr>
          <p:cNvPr id="3" name="Content Placeholder 2"/>
          <p:cNvSpPr>
            <a:spLocks noGrp="1"/>
          </p:cNvSpPr>
          <p:nvPr>
            <p:ph idx="1"/>
          </p:nvPr>
        </p:nvSpPr>
        <p:spPr>
          <a:xfrm>
            <a:off x="2178423" y="2209800"/>
            <a:ext cx="6508377" cy="3916363"/>
          </a:xfrm>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a:xfrm>
            <a:off x="7212106" y="6356350"/>
            <a:ext cx="1752600" cy="365125"/>
          </a:xfrm>
        </p:spPr>
        <p:txBody>
          <a:bodyPr/>
          <a:lstStyle/>
          <a:p>
            <a:fld id="{F6AB7652-01BD-0C42-868C-988CC17C4D88}" type="datetimeFigureOut">
              <a:rPr kumimoji="1" lang="zh-CN" altLang="en-US" smtClean="0"/>
              <a:t>18/1/14</a:t>
            </a:fld>
            <a:endParaRPr kumimoji="1" lang="zh-CN" altLang="en-US"/>
          </a:p>
        </p:txBody>
      </p:sp>
      <p:sp>
        <p:nvSpPr>
          <p:cNvPr id="5" name="Footer Placeholder 4"/>
          <p:cNvSpPr>
            <a:spLocks noGrp="1"/>
          </p:cNvSpPr>
          <p:nvPr>
            <p:ph type="ftr" sz="quarter" idx="11"/>
          </p:nvPr>
        </p:nvSpPr>
        <p:spPr>
          <a:xfrm>
            <a:off x="2178423" y="6356350"/>
            <a:ext cx="4926852" cy="365125"/>
          </a:xfrm>
        </p:spPr>
        <p:txBody>
          <a:bodyPr/>
          <a:lstStyle/>
          <a:p>
            <a:endParaRPr kumimoji="1" lang="zh-CN" altLang="en-US"/>
          </a:p>
        </p:txBody>
      </p:sp>
      <p:sp>
        <p:nvSpPr>
          <p:cNvPr id="6" name="Slide Number Placeholder 5"/>
          <p:cNvSpPr>
            <a:spLocks noGrp="1"/>
          </p:cNvSpPr>
          <p:nvPr>
            <p:ph type="sldNum" sz="quarter" idx="12"/>
          </p:nvPr>
        </p:nvSpPr>
        <p:spPr>
          <a:xfrm>
            <a:off x="331694" y="361016"/>
            <a:ext cx="506506" cy="365125"/>
          </a:xfrm>
        </p:spPr>
        <p:txBody>
          <a:bodyPr/>
          <a:lstStyle/>
          <a:p>
            <a:fld id="{5CD41750-9421-2A45-8B08-22511FB69BEA}" type="slidenum">
              <a:rPr kumimoji="1" lang="zh-CN" altLang="en-US" smtClean="0"/>
              <a:t>‹#›</a:t>
            </a:fld>
            <a:endParaRPr kumimoji="1" lang="zh-CN" altLang="en-US"/>
          </a:p>
        </p:txBody>
      </p:sp>
      <p:sp>
        <p:nvSpPr>
          <p:cNvPr id="9" name="Picture Placeholder 8"/>
          <p:cNvSpPr>
            <a:spLocks noGrp="1"/>
          </p:cNvSpPr>
          <p:nvPr>
            <p:ph type="pic" sz="quarter" idx="13"/>
          </p:nvPr>
        </p:nvSpPr>
        <p:spPr>
          <a:xfrm>
            <a:off x="269875" y="1976718"/>
            <a:ext cx="1645920" cy="4625788"/>
          </a:xfrm>
        </p:spPr>
        <p:txBody>
          <a:bodyPr/>
          <a:lstStyle>
            <a:lvl1pPr>
              <a:buNone/>
              <a:defRPr/>
            </a:lvl1pPr>
          </a:lstStyle>
          <a:p>
            <a:r>
              <a:rPr lang="zh-CN" altLang="en-US" smtClean="0"/>
              <a:t>将图片拖动到占位符，或单击添加图标</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Rectangle 6"/>
          <p:cNvSpPr/>
          <p:nvPr/>
        </p:nvSpPr>
        <p:spPr>
          <a:xfrm>
            <a:off x="7758952" y="268288"/>
            <a:ext cx="1099073" cy="635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09801" y="3429000"/>
            <a:ext cx="4966446" cy="1398494"/>
          </a:xfrm>
        </p:spPr>
        <p:txBody>
          <a:bodyPr anchor="b" anchorCtr="0"/>
          <a:lstStyle>
            <a:lvl1pPr algn="r">
              <a:defRPr sz="4600" b="0" cap="none" baseline="0"/>
            </a:lvl1pPr>
          </a:lstStyle>
          <a:p>
            <a:r>
              <a:rPr lang="zh-CN" altLang="en-US" smtClean="0"/>
              <a:t>单击此处编辑母版标题样式</a:t>
            </a:r>
            <a:endParaRPr/>
          </a:p>
        </p:txBody>
      </p:sp>
      <p:sp>
        <p:nvSpPr>
          <p:cNvPr id="3" name="Text Placeholder 2"/>
          <p:cNvSpPr>
            <a:spLocks noGrp="1"/>
          </p:cNvSpPr>
          <p:nvPr>
            <p:ph type="body" idx="1"/>
          </p:nvPr>
        </p:nvSpPr>
        <p:spPr>
          <a:xfrm>
            <a:off x="2209801" y="4824414"/>
            <a:ext cx="4966446" cy="1320800"/>
          </a:xfrm>
        </p:spPr>
        <p:txBody>
          <a:bodyPr anchor="t" anchorCtr="0">
            <a:normAutofit/>
          </a:bodyPr>
          <a:lstStyle>
            <a:lvl1pPr marL="0" indent="0" algn="r">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5562600" y="6356350"/>
            <a:ext cx="1622612" cy="365125"/>
          </a:xfrm>
        </p:spPr>
        <p:txBody>
          <a:bodyPr/>
          <a:lstStyle/>
          <a:p>
            <a:fld id="{F6AB7652-01BD-0C42-868C-988CC17C4D88}" type="datetimeFigureOut">
              <a:rPr kumimoji="1" lang="zh-CN" altLang="en-US" smtClean="0"/>
              <a:t>18/1/14</a:t>
            </a:fld>
            <a:endParaRPr kumimoji="1" lang="zh-CN" altLang="en-US"/>
          </a:p>
        </p:txBody>
      </p:sp>
      <p:sp>
        <p:nvSpPr>
          <p:cNvPr id="5" name="Footer Placeholder 4"/>
          <p:cNvSpPr>
            <a:spLocks noGrp="1"/>
          </p:cNvSpPr>
          <p:nvPr>
            <p:ph type="ftr" sz="quarter" idx="11"/>
          </p:nvPr>
        </p:nvSpPr>
        <p:spPr>
          <a:xfrm>
            <a:off x="174812" y="6356350"/>
            <a:ext cx="5311588" cy="365125"/>
          </a:xfrm>
        </p:spPr>
        <p:txBody>
          <a:bodyPr/>
          <a:lstStyle/>
          <a:p>
            <a:endParaRPr kumimoji="1" lang="zh-CN" altLang="en-US"/>
          </a:p>
        </p:txBody>
      </p:sp>
      <p:sp>
        <p:nvSpPr>
          <p:cNvPr id="6" name="Slide Number Placeholder 5"/>
          <p:cNvSpPr>
            <a:spLocks noGrp="1"/>
          </p:cNvSpPr>
          <p:nvPr>
            <p:ph type="sldNum" sz="quarter" idx="12"/>
          </p:nvPr>
        </p:nvSpPr>
        <p:spPr/>
        <p:txBody>
          <a:bodyPr/>
          <a:lstStyle/>
          <a:p>
            <a:fld id="{5CD41750-9421-2A45-8B08-22511FB69BEA}"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节(带图片)">
    <p:spTree>
      <p:nvGrpSpPr>
        <p:cNvPr id="1" name=""/>
        <p:cNvGrpSpPr/>
        <p:nvPr/>
      </p:nvGrpSpPr>
      <p:grpSpPr>
        <a:xfrm>
          <a:off x="0" y="0"/>
          <a:ext cx="0" cy="0"/>
          <a:chOff x="0" y="0"/>
          <a:chExt cx="0" cy="0"/>
        </a:xfrm>
      </p:grpSpPr>
      <p:sp>
        <p:nvSpPr>
          <p:cNvPr id="7" name="Rectangle 6"/>
          <p:cNvSpPr/>
          <p:nvPr/>
        </p:nvSpPr>
        <p:spPr>
          <a:xfrm>
            <a:off x="269875" y="4773706"/>
            <a:ext cx="2971800" cy="18445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720354" y="3429001"/>
            <a:ext cx="4966446" cy="1398494"/>
          </a:xfrm>
        </p:spPr>
        <p:txBody>
          <a:bodyPr anchor="b" anchorCtr="0"/>
          <a:lstStyle>
            <a:lvl1pPr algn="r">
              <a:defRPr sz="4600" b="0" cap="none" baseline="0"/>
            </a:lvl1pPr>
          </a:lstStyle>
          <a:p>
            <a:r>
              <a:rPr lang="zh-CN" altLang="en-US" smtClean="0"/>
              <a:t>单击此处编辑母版标题样式</a:t>
            </a:r>
            <a:endParaRPr/>
          </a:p>
        </p:txBody>
      </p:sp>
      <p:sp>
        <p:nvSpPr>
          <p:cNvPr id="3" name="Text Placeholder 2"/>
          <p:cNvSpPr>
            <a:spLocks noGrp="1"/>
          </p:cNvSpPr>
          <p:nvPr>
            <p:ph type="body" idx="1"/>
          </p:nvPr>
        </p:nvSpPr>
        <p:spPr>
          <a:xfrm>
            <a:off x="3720354" y="4824414"/>
            <a:ext cx="4966446" cy="1320800"/>
          </a:xfrm>
        </p:spPr>
        <p:txBody>
          <a:bodyPr anchor="t" anchorCtr="0">
            <a:normAutofit/>
          </a:bodyPr>
          <a:lstStyle>
            <a:lvl1pPr marL="0" indent="0" algn="r">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6" name="Slide Number Placeholder 5"/>
          <p:cNvSpPr>
            <a:spLocks noGrp="1"/>
          </p:cNvSpPr>
          <p:nvPr>
            <p:ph type="sldNum" sz="quarter" idx="12"/>
          </p:nvPr>
        </p:nvSpPr>
        <p:spPr>
          <a:xfrm>
            <a:off x="351212" y="6104965"/>
            <a:ext cx="506506" cy="365125"/>
          </a:xfrm>
        </p:spPr>
        <p:txBody>
          <a:bodyPr/>
          <a:lstStyle/>
          <a:p>
            <a:fld id="{5CD41750-9421-2A45-8B08-22511FB69BEA}" type="slidenum">
              <a:rPr kumimoji="1" lang="zh-CN" altLang="en-US" smtClean="0"/>
              <a:t>‹#›</a:t>
            </a:fld>
            <a:endParaRPr kumimoji="1" lang="zh-CN" altLang="en-US"/>
          </a:p>
        </p:txBody>
      </p:sp>
      <p:sp>
        <p:nvSpPr>
          <p:cNvPr id="9" name="Picture Placeholder 8"/>
          <p:cNvSpPr>
            <a:spLocks noGrp="1"/>
          </p:cNvSpPr>
          <p:nvPr>
            <p:ph type="pic" sz="quarter" idx="13"/>
          </p:nvPr>
        </p:nvSpPr>
        <p:spPr>
          <a:xfrm>
            <a:off x="269874" y="268288"/>
            <a:ext cx="2971800" cy="4438650"/>
          </a:xfrm>
        </p:spPr>
        <p:txBody>
          <a:bodyPr/>
          <a:lstStyle>
            <a:lvl1pPr>
              <a:buNone/>
              <a:defRPr/>
            </a:lvl1pPr>
          </a:lstStyle>
          <a:p>
            <a:r>
              <a:rPr lang="zh-CN" altLang="en-US" smtClean="0"/>
              <a:t>将图片拖动到占位符，或单击添加图标</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28244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F6AB7652-01BD-0C42-868C-988CC17C4D88}" type="datetimeFigureOut">
              <a:rPr kumimoji="1" lang="zh-CN" altLang="en-US" smtClean="0"/>
              <a:t>18/1/14</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5CD41750-9421-2A45-8B08-22511FB69BEA}"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Rectangle 9"/>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88352" cy="1143000"/>
          </a:xfrm>
        </p:spPr>
        <p:txBody>
          <a:bodyPr/>
          <a:lstStyle>
            <a:lvl1pPr>
              <a:defRPr/>
            </a:lvl1pPr>
          </a:lstStyle>
          <a:p>
            <a:r>
              <a:rPr lang="zh-CN" altLang="en-US" smtClean="0"/>
              <a:t>单击此处编辑母版标题样式</a:t>
            </a:r>
            <a:endParaRPr/>
          </a:p>
        </p:txBody>
      </p:sp>
      <p:sp>
        <p:nvSpPr>
          <p:cNvPr id="3" name="Text Placeholder 2"/>
          <p:cNvSpPr>
            <a:spLocks noGrp="1"/>
          </p:cNvSpPr>
          <p:nvPr>
            <p:ph type="body" idx="1"/>
          </p:nvPr>
        </p:nvSpPr>
        <p:spPr>
          <a:xfrm>
            <a:off x="457200" y="2054132"/>
            <a:ext cx="356616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Text Placeholder 4"/>
          <p:cNvSpPr>
            <a:spLocks noGrp="1"/>
          </p:cNvSpPr>
          <p:nvPr>
            <p:ph type="body" sz="quarter" idx="3"/>
          </p:nvPr>
        </p:nvSpPr>
        <p:spPr>
          <a:xfrm>
            <a:off x="4279391" y="2054132"/>
            <a:ext cx="356616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279391"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7" name="Date Placeholder 6"/>
          <p:cNvSpPr>
            <a:spLocks noGrp="1"/>
          </p:cNvSpPr>
          <p:nvPr>
            <p:ph type="dt" sz="half" idx="10"/>
          </p:nvPr>
        </p:nvSpPr>
        <p:spPr/>
        <p:txBody>
          <a:bodyPr/>
          <a:lstStyle/>
          <a:p>
            <a:fld id="{F6AB7652-01BD-0C42-868C-988CC17C4D88}" type="datetimeFigureOut">
              <a:rPr kumimoji="1" lang="zh-CN" altLang="en-US" smtClean="0"/>
              <a:t>18/1/14</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5CD41750-9421-2A45-8B08-22511FB69BEA}"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两项内容、顶部和底部">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457199" y="2214562"/>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F6AB7652-01BD-0C42-868C-988CC17C4D88}" type="datetimeFigureOut">
              <a:rPr kumimoji="1" lang="zh-CN" altLang="en-US" smtClean="0"/>
              <a:t>18/1/14</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5CD41750-9421-2A45-8B08-22511FB69BEA}" type="slidenum">
              <a:rPr kumimoji="1" lang="zh-CN" altLang="en-US" smtClean="0"/>
              <a:t>‹#›</a:t>
            </a:fld>
            <a:endParaRPr kumimoji="1" lang="zh-CN" altLang="en-US"/>
          </a:p>
        </p:txBody>
      </p:sp>
      <p:sp>
        <p:nvSpPr>
          <p:cNvPr id="9" name="Content Placeholder 2"/>
          <p:cNvSpPr>
            <a:spLocks noGrp="1"/>
          </p:cNvSpPr>
          <p:nvPr>
            <p:ph sz="half" idx="13"/>
          </p:nvPr>
        </p:nvSpPr>
        <p:spPr>
          <a:xfrm>
            <a:off x="457199" y="4224973"/>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914400"/>
            <a:ext cx="6508377" cy="1143000"/>
          </a:xfrm>
          <a:prstGeom prst="rect">
            <a:avLst/>
          </a:prstGeom>
        </p:spPr>
        <p:txBody>
          <a:bodyPr vert="horz" lIns="91440" tIns="45720" rIns="91440" bIns="45720" rtlCol="0" anchor="b" anchorCtr="0">
            <a:noAutofit/>
          </a:bodyPr>
          <a:lstStyle/>
          <a:p>
            <a:r>
              <a:rPr lang="zh-CN" altLang="en-US" smtClean="0"/>
              <a:t>单击此处编辑母版标题样式</a:t>
            </a:r>
            <a:endParaRPr/>
          </a:p>
        </p:txBody>
      </p:sp>
      <p:sp>
        <p:nvSpPr>
          <p:cNvPr id="3" name="Text Placeholder 2"/>
          <p:cNvSpPr>
            <a:spLocks noGrp="1"/>
          </p:cNvSpPr>
          <p:nvPr>
            <p:ph type="body" idx="1"/>
          </p:nvPr>
        </p:nvSpPr>
        <p:spPr>
          <a:xfrm>
            <a:off x="457199" y="2209800"/>
            <a:ext cx="6508377" cy="39163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2"/>
          </p:nvPr>
        </p:nvSpPr>
        <p:spPr>
          <a:xfrm>
            <a:off x="7198659" y="6356350"/>
            <a:ext cx="1752600" cy="365125"/>
          </a:xfrm>
          <a:prstGeom prst="rect">
            <a:avLst/>
          </a:prstGeom>
        </p:spPr>
        <p:txBody>
          <a:bodyPr vert="horz" lIns="91440" tIns="45720" rIns="91440" bIns="45720" rtlCol="0" anchor="ctr"/>
          <a:lstStyle>
            <a:lvl1pPr algn="r">
              <a:defRPr sz="1100" b="1">
                <a:solidFill>
                  <a:schemeClr val="tx2">
                    <a:lumMod val="60000"/>
                    <a:lumOff val="40000"/>
                  </a:schemeClr>
                </a:solidFill>
              </a:defRPr>
            </a:lvl1pPr>
          </a:lstStyle>
          <a:p>
            <a:fld id="{F6AB7652-01BD-0C42-868C-988CC17C4D88}" type="datetimeFigureOut">
              <a:rPr kumimoji="1" lang="zh-CN" altLang="en-US" smtClean="0"/>
              <a:t>18/1/14</a:t>
            </a:fld>
            <a:endParaRPr kumimoji="1" lang="zh-CN" altLang="en-US"/>
          </a:p>
        </p:txBody>
      </p:sp>
      <p:sp>
        <p:nvSpPr>
          <p:cNvPr id="5" name="Footer Placeholder 4"/>
          <p:cNvSpPr>
            <a:spLocks noGrp="1"/>
          </p:cNvSpPr>
          <p:nvPr>
            <p:ph type="ftr" sz="quarter" idx="3"/>
          </p:nvPr>
        </p:nvSpPr>
        <p:spPr>
          <a:xfrm>
            <a:off x="174812" y="6356350"/>
            <a:ext cx="6007100" cy="365125"/>
          </a:xfrm>
          <a:prstGeom prst="rect">
            <a:avLst/>
          </a:prstGeom>
        </p:spPr>
        <p:txBody>
          <a:bodyPr vert="horz" lIns="91440" tIns="45720" rIns="91440" bIns="45720" rtlCol="0" anchor="ctr"/>
          <a:lstStyle>
            <a:lvl1pPr algn="l">
              <a:defRPr sz="1100" b="1">
                <a:solidFill>
                  <a:schemeClr val="tx2">
                    <a:lumMod val="60000"/>
                    <a:lumOff val="40000"/>
                  </a:schemeClr>
                </a:solidFill>
              </a:defRPr>
            </a:lvl1pPr>
          </a:lstStyle>
          <a:p>
            <a:endParaRPr kumimoji="1" lang="zh-CN" altLang="en-US"/>
          </a:p>
        </p:txBody>
      </p:sp>
      <p:sp>
        <p:nvSpPr>
          <p:cNvPr id="6" name="Slide Number Placeholder 5"/>
          <p:cNvSpPr>
            <a:spLocks noGrp="1"/>
          </p:cNvSpPr>
          <p:nvPr>
            <p:ph type="sldNum" sz="quarter" idx="4"/>
          </p:nvPr>
        </p:nvSpPr>
        <p:spPr>
          <a:xfrm>
            <a:off x="8256494" y="361016"/>
            <a:ext cx="506506" cy="365125"/>
          </a:xfrm>
          <a:prstGeom prst="rect">
            <a:avLst/>
          </a:prstGeom>
        </p:spPr>
        <p:txBody>
          <a:bodyPr vert="horz" lIns="91440" tIns="45720" rIns="91440" bIns="45720" rtlCol="0" anchor="ctr"/>
          <a:lstStyle>
            <a:lvl1pPr algn="r">
              <a:defRPr sz="2200" b="1">
                <a:solidFill>
                  <a:schemeClr val="bg1"/>
                </a:solidFill>
              </a:defRPr>
            </a:lvl1pPr>
          </a:lstStyle>
          <a:p>
            <a:fld id="{5CD41750-9421-2A45-8B08-22511FB69BEA}"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Lst>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 Id="rId3" Type="http://schemas.openxmlformats.org/officeDocument/2006/relationships/image" Target="../media/image8.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oleObject" Target="../embeddings/oleObject1.bin"/><Relationship Id="rId5" Type="http://schemas.openxmlformats.org/officeDocument/2006/relationships/image" Target="../media/image9.emf"/><Relationship Id="rId6" Type="http://schemas.openxmlformats.org/officeDocument/2006/relationships/oleObject" Target="../embeddings/oleObject2.bin"/><Relationship Id="rId7" Type="http://schemas.openxmlformats.org/officeDocument/2006/relationships/image" Target="../media/image10.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oleObject" Target="../embeddings/oleObject3.bin"/><Relationship Id="rId5" Type="http://schemas.openxmlformats.org/officeDocument/2006/relationships/image" Target="../media/image11.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31.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oleObject" Target="../embeddings/oleObject4.bin"/><Relationship Id="rId5" Type="http://schemas.openxmlformats.org/officeDocument/2006/relationships/image" Target="../media/image12.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oleObject" Target="../embeddings/oleObject5.bin"/><Relationship Id="rId5" Type="http://schemas.openxmlformats.org/officeDocument/2006/relationships/image" Target="../media/image13.emf"/><Relationship Id="rId6" Type="http://schemas.openxmlformats.org/officeDocument/2006/relationships/oleObject" Target="../embeddings/oleObject6.bin"/><Relationship Id="rId7" Type="http://schemas.openxmlformats.org/officeDocument/2006/relationships/image" Target="../media/image14.emf"/><Relationship Id="rId8" Type="http://schemas.openxmlformats.org/officeDocument/2006/relationships/oleObject" Target="../embeddings/oleObject7.bin"/><Relationship Id="rId9" Type="http://schemas.openxmlformats.org/officeDocument/2006/relationships/image" Target="../media/image15.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 Id="rId3"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38.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oleObject" Target="../embeddings/oleObject8.bin"/><Relationship Id="rId5" Type="http://schemas.openxmlformats.org/officeDocument/2006/relationships/image" Target="../media/image17.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oleObject" Target="../embeddings/oleObject9.bin"/><Relationship Id="rId5" Type="http://schemas.openxmlformats.org/officeDocument/2006/relationships/image" Target="../media/image18.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40.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oleObject" Target="../embeddings/oleObject10.bin"/><Relationship Id="rId5" Type="http://schemas.openxmlformats.org/officeDocument/2006/relationships/image" Target="../media/image19.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oleObject" Target="../embeddings/oleObject11.bin"/><Relationship Id="rId5" Type="http://schemas.openxmlformats.org/officeDocument/2006/relationships/image" Target="../media/image20.emf"/><Relationship Id="rId6" Type="http://schemas.openxmlformats.org/officeDocument/2006/relationships/oleObject" Target="../embeddings/oleObject12.bin"/><Relationship Id="rId7" Type="http://schemas.openxmlformats.org/officeDocument/2006/relationships/image" Target="../media/image21.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 Id="rId3" Type="http://schemas.openxmlformats.org/officeDocument/2006/relationships/image" Target="../media/image22.png"/></Relationships>
</file>

<file path=ppt/slides/_rels/slide45.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oleObject" Target="../embeddings/oleObject13.bin"/><Relationship Id="rId5" Type="http://schemas.openxmlformats.org/officeDocument/2006/relationships/image" Target="../media/image23.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oleObject" Target="../embeddings/oleObject14.bin"/><Relationship Id="rId5" Type="http://schemas.openxmlformats.org/officeDocument/2006/relationships/image" Target="../media/image24.emf"/><Relationship Id="rId6" Type="http://schemas.openxmlformats.org/officeDocument/2006/relationships/oleObject" Target="../embeddings/oleObject15.bin"/><Relationship Id="rId7" Type="http://schemas.openxmlformats.org/officeDocument/2006/relationships/image" Target="../media/image25.emf"/><Relationship Id="rId8" Type="http://schemas.openxmlformats.org/officeDocument/2006/relationships/oleObject" Target="../embeddings/oleObject16.bin"/><Relationship Id="rId9" Type="http://schemas.openxmlformats.org/officeDocument/2006/relationships/image" Target="../media/image26.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28.emf"/><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 Id="rId3" Type="http://schemas.openxmlformats.org/officeDocument/2006/relationships/image" Target="../media/image29.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kumimoji="1" lang="zh-CN" altLang="en-US" sz="4800" dirty="0" smtClean="0"/>
              <a:t>概率及数学期望</a:t>
            </a:r>
            <a:endParaRPr kumimoji="1" lang="zh-CN" altLang="en-US" sz="4800" dirty="0"/>
          </a:p>
        </p:txBody>
      </p:sp>
      <p:sp>
        <p:nvSpPr>
          <p:cNvPr id="3" name="副标题 2"/>
          <p:cNvSpPr>
            <a:spLocks noGrp="1"/>
          </p:cNvSpPr>
          <p:nvPr>
            <p:ph type="subTitle" idx="1"/>
          </p:nvPr>
        </p:nvSpPr>
        <p:spPr>
          <a:xfrm>
            <a:off x="3263900" y="5410200"/>
            <a:ext cx="5458968" cy="621792"/>
          </a:xfrm>
        </p:spPr>
        <p:txBody>
          <a:bodyPr>
            <a:normAutofit/>
          </a:bodyPr>
          <a:lstStyle/>
          <a:p>
            <a:r>
              <a:rPr kumimoji="1" lang="zh-CN" altLang="en-US" sz="2400" b="1" dirty="0" smtClean="0">
                <a:solidFill>
                  <a:schemeClr val="tx1"/>
                </a:solidFill>
              </a:rPr>
              <a:t>江苏省常州市第一中学</a:t>
            </a:r>
            <a:r>
              <a:rPr kumimoji="1" lang="en-US" altLang="zh-CN" sz="2400" b="1" dirty="0" smtClean="0">
                <a:solidFill>
                  <a:schemeClr val="tx1"/>
                </a:solidFill>
              </a:rPr>
              <a:t>  </a:t>
            </a:r>
            <a:r>
              <a:rPr kumimoji="1" lang="zh-CN" altLang="en-US" sz="2400" b="1" dirty="0" smtClean="0">
                <a:solidFill>
                  <a:schemeClr val="tx1"/>
                </a:solidFill>
              </a:rPr>
              <a:t>林厚从</a:t>
            </a:r>
            <a:endParaRPr kumimoji="1" lang="zh-CN" altLang="en-US" sz="2400" b="1" dirty="0">
              <a:solidFill>
                <a:schemeClr val="tx1"/>
              </a:solidFill>
            </a:endParaRPr>
          </a:p>
        </p:txBody>
      </p:sp>
      <p:pic>
        <p:nvPicPr>
          <p:cNvPr id="5" name="图片 4" descr="u=2497533322,329691970&amp;fm=21&amp;gp=0.jpg"/>
          <p:cNvPicPr>
            <a:picLocks noChangeAspect="1"/>
          </p:cNvPicPr>
          <p:nvPr/>
        </p:nvPicPr>
        <p:blipFill rotWithShape="1">
          <a:blip r:embed="rId2">
            <a:extLst>
              <a:ext uri="{28A0092B-C50C-407E-A947-70E740481C1C}">
                <a14:useLocalDpi xmlns:a14="http://schemas.microsoft.com/office/drawing/2010/main" val="0"/>
              </a:ext>
            </a:extLst>
          </a:blip>
          <a:srcRect b="16818"/>
          <a:stretch/>
        </p:blipFill>
        <p:spPr>
          <a:xfrm>
            <a:off x="609600" y="2327992"/>
            <a:ext cx="2425700" cy="1789932"/>
          </a:xfrm>
          <a:prstGeom prst="rect">
            <a:avLst/>
          </a:prstGeom>
        </p:spPr>
      </p:pic>
      <p:pic>
        <p:nvPicPr>
          <p:cNvPr id="6" name="图片 5" descr="7925980b-174a-4f39-8411-8118c5fe402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4601" y="649755"/>
            <a:ext cx="4597400" cy="3092174"/>
          </a:xfrm>
          <a:prstGeom prst="rect">
            <a:avLst/>
          </a:prstGeom>
        </p:spPr>
      </p:pic>
    </p:spTree>
    <p:extLst>
      <p:ext uri="{BB962C8B-B14F-4D97-AF65-F5344CB8AC3E}">
        <p14:creationId xmlns:p14="http://schemas.microsoft.com/office/powerpoint/2010/main" val="162725740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概率与生活</a:t>
            </a:r>
            <a:r>
              <a:rPr kumimoji="1" lang="en-US" altLang="zh-CN" dirty="0" smtClean="0"/>
              <a:t>—</a:t>
            </a:r>
            <a:r>
              <a:rPr kumimoji="1" lang="zh-CN" altLang="en-US" dirty="0" smtClean="0"/>
              <a:t>应用价值</a:t>
            </a:r>
            <a:endParaRPr kumimoji="1" lang="zh-CN" altLang="en-US" dirty="0"/>
          </a:p>
        </p:txBody>
      </p:sp>
      <p:pic>
        <p:nvPicPr>
          <p:cNvPr id="7" name="内容占位符 6" descr="u=3436120270,2804730207&amp;fm=21&amp;gp=0.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9571" r="45763" b="10479"/>
          <a:stretch/>
        </p:blipFill>
        <p:spPr>
          <a:xfrm>
            <a:off x="7366000" y="457200"/>
            <a:ext cx="1320800" cy="1282700"/>
          </a:xfrm>
        </p:spPr>
      </p:pic>
      <p:sp>
        <p:nvSpPr>
          <p:cNvPr id="3" name="矩形 2"/>
          <p:cNvSpPr/>
          <p:nvPr/>
        </p:nvSpPr>
        <p:spPr>
          <a:xfrm>
            <a:off x="457198" y="2433991"/>
            <a:ext cx="8367653" cy="3182410"/>
          </a:xfrm>
          <a:prstGeom prst="rect">
            <a:avLst/>
          </a:prstGeom>
        </p:spPr>
        <p:txBody>
          <a:bodyPr wrap="square">
            <a:spAutoFit/>
          </a:bodyPr>
          <a:lstStyle/>
          <a:p>
            <a:pPr marL="342900" indent="-342900">
              <a:lnSpc>
                <a:spcPct val="120000"/>
              </a:lnSpc>
              <a:buFont typeface="Arial"/>
              <a:buChar char="•"/>
            </a:pPr>
            <a:r>
              <a:rPr lang="zh-CN" altLang="zh-CN" sz="2400" dirty="0"/>
              <a:t>比如要在人群中普查一种病，检查方式是抽血检测其中是否含有某种病毒，这种病在人群中的发生率比较低，比如说</a:t>
            </a:r>
            <a:r>
              <a:rPr lang="en-US" altLang="zh-CN" sz="2400" dirty="0"/>
              <a:t>1%</a:t>
            </a:r>
            <a:r>
              <a:rPr lang="zh-CN" altLang="zh-CN" sz="2400" dirty="0"/>
              <a:t>。对于这样的一种普查，成本最高的地方是检测血液，如果能减少血液检测的数量，就能节约大量成本。我们很自然地想到抽每个人的血，然后检测，这样有多少人就验多少份血，简单明了。为了形象起见，假设有</a:t>
            </a:r>
            <a:r>
              <a:rPr lang="en-US" altLang="zh-CN" sz="2400" dirty="0"/>
              <a:t>1000</a:t>
            </a:r>
            <a:r>
              <a:rPr lang="zh-CN" altLang="zh-CN" sz="2400" dirty="0"/>
              <a:t>万人，那么直接检测的方案是测</a:t>
            </a:r>
            <a:r>
              <a:rPr lang="en-US" altLang="zh-CN" sz="2400" dirty="0"/>
              <a:t>1000</a:t>
            </a:r>
            <a:r>
              <a:rPr lang="zh-CN" altLang="zh-CN" sz="2400" dirty="0"/>
              <a:t>万份血。 </a:t>
            </a:r>
          </a:p>
        </p:txBody>
      </p:sp>
    </p:spTree>
    <p:extLst>
      <p:ext uri="{BB962C8B-B14F-4D97-AF65-F5344CB8AC3E}">
        <p14:creationId xmlns:p14="http://schemas.microsoft.com/office/powerpoint/2010/main" val="24685217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概率与生活</a:t>
            </a:r>
            <a:r>
              <a:rPr kumimoji="1" lang="en-US" altLang="zh-CN" dirty="0" smtClean="0"/>
              <a:t>—</a:t>
            </a:r>
            <a:r>
              <a:rPr kumimoji="1" lang="zh-CN" altLang="en-US" dirty="0" smtClean="0"/>
              <a:t>应用价值</a:t>
            </a:r>
            <a:endParaRPr kumimoji="1" lang="zh-CN" altLang="en-US" dirty="0"/>
          </a:p>
        </p:txBody>
      </p:sp>
      <p:pic>
        <p:nvPicPr>
          <p:cNvPr id="7" name="内容占位符 6" descr="u=3436120270,2804730207&amp;fm=21&amp;gp=0.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9571" r="45763" b="10479"/>
          <a:stretch/>
        </p:blipFill>
        <p:spPr>
          <a:xfrm>
            <a:off x="7366000" y="457200"/>
            <a:ext cx="1320800" cy="1282700"/>
          </a:xfrm>
        </p:spPr>
      </p:pic>
      <p:sp>
        <p:nvSpPr>
          <p:cNvPr id="3" name="矩形 2"/>
          <p:cNvSpPr/>
          <p:nvPr/>
        </p:nvSpPr>
        <p:spPr>
          <a:xfrm>
            <a:off x="457198" y="2433991"/>
            <a:ext cx="8367653" cy="4068806"/>
          </a:xfrm>
          <a:prstGeom prst="rect">
            <a:avLst/>
          </a:prstGeom>
        </p:spPr>
        <p:txBody>
          <a:bodyPr wrap="square">
            <a:spAutoFit/>
          </a:bodyPr>
          <a:lstStyle/>
          <a:p>
            <a:pPr marL="342900" indent="-342900">
              <a:lnSpc>
                <a:spcPct val="120000"/>
              </a:lnSpc>
              <a:buFont typeface="Arial"/>
              <a:buChar char="•"/>
            </a:pPr>
            <a:r>
              <a:rPr lang="zh-CN" altLang="zh-CN" sz="2400" dirty="0" smtClean="0"/>
              <a:t>换</a:t>
            </a:r>
            <a:r>
              <a:rPr lang="zh-CN" altLang="en-US" sz="2400" dirty="0" smtClean="0"/>
              <a:t>个</a:t>
            </a:r>
            <a:r>
              <a:rPr lang="zh-CN" altLang="zh-CN" sz="2400" dirty="0" smtClean="0"/>
              <a:t>思</a:t>
            </a:r>
            <a:r>
              <a:rPr lang="zh-CN" altLang="zh-CN" sz="2400" dirty="0"/>
              <a:t>路，把抽来</a:t>
            </a:r>
            <a:r>
              <a:rPr lang="zh-CN" altLang="zh-CN" sz="2400" dirty="0" smtClean="0"/>
              <a:t>的血两两混合送去检测</a:t>
            </a:r>
            <a:r>
              <a:rPr lang="zh-CN" altLang="zh-CN" sz="2400" dirty="0"/>
              <a:t>，如果检测结果阴性，表明原来的两份血都没问题；如果结果阳性，表明至少有一份血有问题，就把两份都重测。这样也可以确定每个人的带病情况。这样做的总检测量是多大呢？</a:t>
            </a:r>
            <a:r>
              <a:rPr lang="zh-CN" altLang="zh-CN" sz="2400" dirty="0" smtClean="0"/>
              <a:t>两两混合之后要检测</a:t>
            </a:r>
            <a:r>
              <a:rPr lang="en-US" altLang="zh-CN" sz="2400" dirty="0"/>
              <a:t>500</a:t>
            </a:r>
            <a:r>
              <a:rPr lang="zh-CN" altLang="zh-CN" sz="2400" dirty="0"/>
              <a:t>万份，然后结果阳</a:t>
            </a:r>
            <a:r>
              <a:rPr lang="zh-CN" altLang="zh-CN" sz="2400" dirty="0" smtClean="0"/>
              <a:t>性的那些重测，大概</a:t>
            </a:r>
            <a:r>
              <a:rPr lang="zh-CN" altLang="zh-CN" sz="2400" dirty="0"/>
              <a:t>是</a:t>
            </a:r>
            <a:r>
              <a:rPr lang="en-US" altLang="zh-CN" sz="2400" dirty="0"/>
              <a:t>20</a:t>
            </a:r>
            <a:r>
              <a:rPr lang="zh-CN" altLang="zh-CN" sz="2400" dirty="0"/>
              <a:t>万（</a:t>
            </a:r>
            <a:r>
              <a:rPr lang="en-US" altLang="zh-CN" sz="2400" dirty="0" smtClean="0"/>
              <a:t>1000</a:t>
            </a:r>
            <a:r>
              <a:rPr lang="zh-CN" altLang="zh-CN" sz="2400" dirty="0" smtClean="0"/>
              <a:t>万的</a:t>
            </a:r>
            <a:r>
              <a:rPr lang="en-US" altLang="zh-CN" sz="2400" dirty="0"/>
              <a:t>1%</a:t>
            </a:r>
            <a:r>
              <a:rPr lang="zh-CN" altLang="zh-CN" sz="2400" dirty="0"/>
              <a:t>是</a:t>
            </a:r>
            <a:r>
              <a:rPr lang="en-US" altLang="zh-CN" sz="2400" dirty="0"/>
              <a:t>10</a:t>
            </a:r>
            <a:r>
              <a:rPr lang="zh-CN" altLang="zh-CN" sz="2400" dirty="0"/>
              <a:t>万人带病，导致</a:t>
            </a:r>
            <a:r>
              <a:rPr lang="en-US" altLang="zh-CN" sz="2400" dirty="0"/>
              <a:t>20</a:t>
            </a:r>
            <a:r>
              <a:rPr lang="zh-CN" altLang="zh-CN" sz="2400" dirty="0"/>
              <a:t>万份血重测），总共检测</a:t>
            </a:r>
            <a:r>
              <a:rPr lang="en-US" altLang="zh-CN" sz="2400" dirty="0"/>
              <a:t>520</a:t>
            </a:r>
            <a:r>
              <a:rPr lang="zh-CN" altLang="zh-CN" sz="2400" dirty="0"/>
              <a:t>万</a:t>
            </a:r>
            <a:r>
              <a:rPr lang="zh-CN" altLang="zh-CN" sz="2400" dirty="0" smtClean="0"/>
              <a:t>份。</a:t>
            </a:r>
            <a:r>
              <a:rPr lang="zh-CN" altLang="zh-CN" sz="2400" dirty="0"/>
              <a:t>实际上还有一部分阳性的样品是混合的两份血都带病，这样实际的阳性结果比</a:t>
            </a:r>
            <a:r>
              <a:rPr lang="en-US" altLang="zh-CN" sz="2400" dirty="0"/>
              <a:t>10</a:t>
            </a:r>
            <a:r>
              <a:rPr lang="zh-CN" altLang="zh-CN" sz="2400" dirty="0"/>
              <a:t>万份还要少。</a:t>
            </a:r>
            <a:r>
              <a:rPr lang="zh-CN" altLang="zh-CN" sz="2400" dirty="0" smtClean="0"/>
              <a:t>总之，</a:t>
            </a:r>
            <a:r>
              <a:rPr lang="zh-CN" altLang="zh-CN" sz="2400" dirty="0"/>
              <a:t>检测总数几乎减少了一半，</a:t>
            </a:r>
            <a:r>
              <a:rPr lang="zh-CN" altLang="zh-CN" sz="2400" dirty="0" smtClean="0"/>
              <a:t>能省很多钱了吧</a:t>
            </a:r>
            <a:r>
              <a:rPr lang="zh-CN" altLang="en-US" sz="2400" dirty="0" smtClean="0"/>
              <a:t>！</a:t>
            </a:r>
            <a:r>
              <a:rPr lang="zh-CN" altLang="zh-CN" sz="2400" dirty="0" smtClean="0"/>
              <a:t> </a:t>
            </a:r>
            <a:endParaRPr lang="zh-CN" altLang="zh-CN" sz="2400" dirty="0"/>
          </a:p>
        </p:txBody>
      </p:sp>
    </p:spTree>
    <p:extLst>
      <p:ext uri="{BB962C8B-B14F-4D97-AF65-F5344CB8AC3E}">
        <p14:creationId xmlns:p14="http://schemas.microsoft.com/office/powerpoint/2010/main" val="172825565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概率与生活</a:t>
            </a:r>
            <a:r>
              <a:rPr kumimoji="1" lang="en-US" altLang="zh-CN" dirty="0" smtClean="0"/>
              <a:t>—</a:t>
            </a:r>
            <a:r>
              <a:rPr kumimoji="1" lang="zh-CN" altLang="en-US" dirty="0" smtClean="0"/>
              <a:t>应用价值</a:t>
            </a:r>
            <a:endParaRPr kumimoji="1" lang="zh-CN" altLang="en-US" dirty="0"/>
          </a:p>
        </p:txBody>
      </p:sp>
      <p:pic>
        <p:nvPicPr>
          <p:cNvPr id="7" name="内容占位符 6" descr="u=3436120270,2804730207&amp;fm=21&amp;gp=0.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9571" r="45763" b="10479"/>
          <a:stretch/>
        </p:blipFill>
        <p:spPr>
          <a:xfrm>
            <a:off x="7366000" y="457200"/>
            <a:ext cx="1320800" cy="1282700"/>
          </a:xfrm>
        </p:spPr>
      </p:pic>
      <p:sp>
        <p:nvSpPr>
          <p:cNvPr id="3" name="矩形 2"/>
          <p:cNvSpPr/>
          <p:nvPr/>
        </p:nvSpPr>
        <p:spPr>
          <a:xfrm>
            <a:off x="457198" y="2433991"/>
            <a:ext cx="8367653" cy="4068806"/>
          </a:xfrm>
          <a:prstGeom prst="rect">
            <a:avLst/>
          </a:prstGeom>
        </p:spPr>
        <p:txBody>
          <a:bodyPr wrap="square">
            <a:spAutoFit/>
          </a:bodyPr>
          <a:lstStyle/>
          <a:p>
            <a:pPr marL="342900" indent="-342900">
              <a:lnSpc>
                <a:spcPct val="120000"/>
              </a:lnSpc>
              <a:buFont typeface="Arial"/>
              <a:buChar char="•"/>
            </a:pPr>
            <a:r>
              <a:rPr lang="zh-CN" altLang="zh-CN" sz="2400" dirty="0"/>
              <a:t>如果把</a:t>
            </a:r>
            <a:r>
              <a:rPr lang="en-US" altLang="zh-CN" sz="2400" dirty="0"/>
              <a:t>10</a:t>
            </a:r>
            <a:r>
              <a:rPr lang="zh-CN" altLang="zh-CN" sz="2400" dirty="0"/>
              <a:t>份血混一起再测呢？同样的分析，先要检测</a:t>
            </a:r>
            <a:r>
              <a:rPr lang="en-US" altLang="zh-CN" sz="2400" dirty="0"/>
              <a:t>100</a:t>
            </a:r>
            <a:r>
              <a:rPr lang="zh-CN" altLang="zh-CN" sz="2400" dirty="0"/>
              <a:t>万份，加上结果呈阳性的最多</a:t>
            </a:r>
            <a:r>
              <a:rPr lang="en-US" altLang="zh-CN" sz="2400" dirty="0"/>
              <a:t>10</a:t>
            </a:r>
            <a:r>
              <a:rPr lang="zh-CN" altLang="zh-CN" sz="2400" dirty="0"/>
              <a:t>万份混合样品重测一共</a:t>
            </a:r>
            <a:r>
              <a:rPr lang="en-US" altLang="zh-CN" sz="2400" dirty="0"/>
              <a:t>100</a:t>
            </a:r>
            <a:r>
              <a:rPr lang="zh-CN" altLang="zh-CN" sz="2400" dirty="0"/>
              <a:t>万份原始血样需要重测，总共最多检测</a:t>
            </a:r>
            <a:r>
              <a:rPr lang="en-US" altLang="zh-CN" sz="2400" dirty="0"/>
              <a:t>200</a:t>
            </a:r>
            <a:r>
              <a:rPr lang="zh-CN" altLang="zh-CN" sz="2400" dirty="0"/>
              <a:t>万份就搞定了。在这个例子里，多少份血混在一起最划算，取决于人群中的发病概率，跟要检测的总人数无关。另外一个考虑因素是血样混合之后，病毒浓度被稀释了，是否还能被检测出来。综合考虑这些因素，运用概率和并不复杂的优化计算，可以精确地算出把几份血样混在一起最省钱而又能完成任务</a:t>
            </a:r>
            <a:r>
              <a:rPr lang="zh-CN" altLang="zh-CN" sz="2400" dirty="0" smtClean="0"/>
              <a:t>。</a:t>
            </a:r>
            <a:endParaRPr lang="zh-CN" altLang="zh-CN" sz="2400" dirty="0"/>
          </a:p>
        </p:txBody>
      </p:sp>
    </p:spTree>
    <p:extLst>
      <p:ext uri="{BB962C8B-B14F-4D97-AF65-F5344CB8AC3E}">
        <p14:creationId xmlns:p14="http://schemas.microsoft.com/office/powerpoint/2010/main" val="307211756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概率与生活</a:t>
            </a:r>
            <a:r>
              <a:rPr kumimoji="1" lang="en-US" altLang="zh-CN" dirty="0" smtClean="0"/>
              <a:t>—</a:t>
            </a:r>
            <a:r>
              <a:rPr kumimoji="1" lang="zh-CN" altLang="en-US" dirty="0" smtClean="0"/>
              <a:t>袜子匹配</a:t>
            </a:r>
            <a:endParaRPr kumimoji="1" lang="zh-CN" altLang="en-US" dirty="0"/>
          </a:p>
        </p:txBody>
      </p:sp>
      <p:pic>
        <p:nvPicPr>
          <p:cNvPr id="7" name="内容占位符 6" descr="u=3436120270,2804730207&amp;fm=21&amp;gp=0.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9571" r="45763" b="10479"/>
          <a:stretch/>
        </p:blipFill>
        <p:spPr>
          <a:xfrm>
            <a:off x="7366000" y="457200"/>
            <a:ext cx="1320800" cy="1282700"/>
          </a:xfrm>
        </p:spPr>
      </p:pic>
      <p:sp>
        <p:nvSpPr>
          <p:cNvPr id="3" name="矩形 2"/>
          <p:cNvSpPr/>
          <p:nvPr/>
        </p:nvSpPr>
        <p:spPr>
          <a:xfrm>
            <a:off x="457198" y="2433991"/>
            <a:ext cx="8367653" cy="3477875"/>
          </a:xfrm>
          <a:prstGeom prst="rect">
            <a:avLst/>
          </a:prstGeom>
        </p:spPr>
        <p:txBody>
          <a:bodyPr wrap="square">
            <a:spAutoFit/>
          </a:bodyPr>
          <a:lstStyle/>
          <a:p>
            <a:pPr marL="342900" indent="-342900">
              <a:buFont typeface="Arial"/>
              <a:buChar char="•"/>
            </a:pPr>
            <a:r>
              <a:rPr lang="zh-CN" altLang="zh-CN" sz="2000" dirty="0"/>
              <a:t>上课一会儿了，小</a:t>
            </a:r>
            <a:r>
              <a:rPr lang="en-US" altLang="zh-CN" sz="2000" dirty="0"/>
              <a:t>Y</a:t>
            </a:r>
            <a:r>
              <a:rPr lang="zh-CN" altLang="zh-CN" sz="2000" dirty="0"/>
              <a:t>才衣冠不整地从教室外面跑进来，林老师一向主张人要衣着整洁，可以陈旧但不能破旧，看他这样，就停下讲课来等他穿好衣服。过会儿小</a:t>
            </a:r>
            <a:r>
              <a:rPr lang="en-US" altLang="zh-CN" sz="2000" dirty="0"/>
              <a:t>Y</a:t>
            </a:r>
            <a:r>
              <a:rPr lang="zh-CN" altLang="zh-CN" sz="2000" dirty="0"/>
              <a:t>穿好了，同学们定睛一看，却纷纷笑起来。原来，他左脚上穿着一只黑袜子，右脚上却穿着一只白袜子，古怪得很，这是怎么回事呢</a:t>
            </a:r>
            <a:r>
              <a:rPr lang="zh-CN" altLang="zh-CN" sz="2000" dirty="0" smtClean="0"/>
              <a:t>？小</a:t>
            </a:r>
            <a:r>
              <a:rPr lang="en-US" altLang="zh-CN" sz="2000" dirty="0" smtClean="0"/>
              <a:t>Y</a:t>
            </a:r>
            <a:r>
              <a:rPr lang="zh-CN" altLang="zh-CN" sz="2000" dirty="0"/>
              <a:t>解释原因给我们大家听：“我本来有一双黑袜子、一双白袜子，轮流着穿的。可是今天早上起床后一看，倒霉，少了两只袜子！要是少的正好是一双颜色一样的也就罢了，更倒霉的是，偏偏少的是一只黑袜子和一只白袜子，剩下的也不成对了。我找了半天，也没找到，所以就来得匆匆忙忙了。”停了一停，</a:t>
            </a:r>
            <a:r>
              <a:rPr lang="zh-CN" altLang="zh-CN" sz="2000" dirty="0" smtClean="0"/>
              <a:t>他长长地叹了一口气说</a:t>
            </a:r>
            <a:r>
              <a:rPr lang="zh-CN" altLang="zh-CN" sz="2000" dirty="0"/>
              <a:t>：</a:t>
            </a:r>
            <a:r>
              <a:rPr lang="zh-CN" altLang="zh-CN" sz="2000" dirty="0" smtClean="0"/>
              <a:t>“今天是倒霉</a:t>
            </a:r>
            <a:r>
              <a:rPr lang="zh-CN" altLang="zh-CN" sz="2000" dirty="0"/>
              <a:t>的一天呀！</a:t>
            </a:r>
            <a:r>
              <a:rPr lang="zh-CN" altLang="zh-CN" sz="2000" dirty="0" smtClean="0"/>
              <a:t>”</a:t>
            </a:r>
            <a:endParaRPr lang="en-US" altLang="zh-CN" sz="2000" dirty="0" smtClean="0"/>
          </a:p>
          <a:p>
            <a:pPr marL="342900" indent="-342900">
              <a:buFont typeface="Arial"/>
              <a:buChar char="•"/>
            </a:pPr>
            <a:r>
              <a:rPr lang="zh-CN" altLang="en-US" sz="2000" dirty="0" smtClean="0"/>
              <a:t>请用概率分析这个事件。</a:t>
            </a:r>
            <a:endParaRPr lang="zh-CN" altLang="zh-CN" sz="2000" dirty="0"/>
          </a:p>
        </p:txBody>
      </p:sp>
      <p:sp>
        <p:nvSpPr>
          <p:cNvPr id="5" name="矩形 4"/>
          <p:cNvSpPr/>
          <p:nvPr/>
        </p:nvSpPr>
        <p:spPr>
          <a:xfrm>
            <a:off x="457198" y="5956283"/>
            <a:ext cx="8367653" cy="461665"/>
          </a:xfrm>
          <a:prstGeom prst="rect">
            <a:avLst/>
          </a:prstGeom>
        </p:spPr>
        <p:txBody>
          <a:bodyPr wrap="square">
            <a:spAutoFit/>
          </a:bodyPr>
          <a:lstStyle/>
          <a:p>
            <a:pPr marL="342900" indent="-342900">
              <a:buFont typeface="Arial"/>
              <a:buChar char="•"/>
            </a:pPr>
            <a:r>
              <a:rPr lang="zh-CN" altLang="en-US" sz="2400" dirty="0" smtClean="0">
                <a:solidFill>
                  <a:srgbClr val="FF0000"/>
                </a:solidFill>
              </a:rPr>
              <a:t>概率分析发现：不是倒霉，而是正常！</a:t>
            </a:r>
            <a:endParaRPr lang="zh-CN" altLang="zh-CN" sz="2400" dirty="0">
              <a:solidFill>
                <a:srgbClr val="FF0000"/>
              </a:solidFill>
            </a:endParaRPr>
          </a:p>
        </p:txBody>
      </p:sp>
    </p:spTree>
    <p:extLst>
      <p:ext uri="{BB962C8B-B14F-4D97-AF65-F5344CB8AC3E}">
        <p14:creationId xmlns:p14="http://schemas.microsoft.com/office/powerpoint/2010/main" val="14669256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概率起源</a:t>
            </a:r>
            <a:r>
              <a:rPr kumimoji="1" lang="en-US" altLang="zh-CN" dirty="0" smtClean="0"/>
              <a:t>—</a:t>
            </a:r>
            <a:r>
              <a:rPr kumimoji="1" lang="zh-CN" altLang="en-US" dirty="0" smtClean="0"/>
              <a:t>赌金分配问题</a:t>
            </a:r>
            <a:endParaRPr kumimoji="1" lang="zh-CN" altLang="en-US" dirty="0"/>
          </a:p>
        </p:txBody>
      </p:sp>
      <p:pic>
        <p:nvPicPr>
          <p:cNvPr id="7" name="内容占位符 6" descr="u=3436120270,2804730207&amp;fm=21&amp;gp=0.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9571" r="45763" b="10479"/>
          <a:stretch/>
        </p:blipFill>
        <p:spPr>
          <a:xfrm>
            <a:off x="7366000" y="457200"/>
            <a:ext cx="1320800" cy="1282700"/>
          </a:xfrm>
        </p:spPr>
      </p:pic>
      <p:pic>
        <p:nvPicPr>
          <p:cNvPr id="3" name="图片 2"/>
          <p:cNvPicPr>
            <a:picLocks noChangeAspect="1"/>
          </p:cNvPicPr>
          <p:nvPr/>
        </p:nvPicPr>
        <p:blipFill>
          <a:blip r:embed="rId3"/>
          <a:stretch>
            <a:fillRect/>
          </a:stretch>
        </p:blipFill>
        <p:spPr>
          <a:xfrm>
            <a:off x="391734" y="2083785"/>
            <a:ext cx="3196504" cy="4774215"/>
          </a:xfrm>
          <a:prstGeom prst="rect">
            <a:avLst/>
          </a:prstGeom>
        </p:spPr>
      </p:pic>
      <p:pic>
        <p:nvPicPr>
          <p:cNvPr id="4" name="图片 3"/>
          <p:cNvPicPr>
            <a:picLocks noChangeAspect="1"/>
          </p:cNvPicPr>
          <p:nvPr/>
        </p:nvPicPr>
        <p:blipFill>
          <a:blip r:embed="rId4"/>
          <a:stretch>
            <a:fillRect/>
          </a:stretch>
        </p:blipFill>
        <p:spPr>
          <a:xfrm>
            <a:off x="3797043" y="2083785"/>
            <a:ext cx="3299500" cy="4774215"/>
          </a:xfrm>
          <a:prstGeom prst="rect">
            <a:avLst/>
          </a:prstGeom>
        </p:spPr>
      </p:pic>
    </p:spTree>
    <p:extLst>
      <p:ext uri="{BB962C8B-B14F-4D97-AF65-F5344CB8AC3E}">
        <p14:creationId xmlns:p14="http://schemas.microsoft.com/office/powerpoint/2010/main" val="3467194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概率起源</a:t>
            </a:r>
            <a:r>
              <a:rPr kumimoji="1" lang="en-US" altLang="zh-CN" dirty="0" smtClean="0"/>
              <a:t>—</a:t>
            </a:r>
            <a:r>
              <a:rPr kumimoji="1" lang="zh-CN" altLang="en-US" dirty="0"/>
              <a:t>赌金分配问题</a:t>
            </a:r>
          </a:p>
        </p:txBody>
      </p:sp>
      <p:pic>
        <p:nvPicPr>
          <p:cNvPr id="7" name="内容占位符 6" descr="u=3436120270,2804730207&amp;fm=21&amp;gp=0.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9571" r="45763" b="10479"/>
          <a:stretch/>
        </p:blipFill>
        <p:spPr>
          <a:xfrm>
            <a:off x="7366000" y="457200"/>
            <a:ext cx="1320800" cy="1282700"/>
          </a:xfrm>
        </p:spPr>
      </p:pic>
      <p:pic>
        <p:nvPicPr>
          <p:cNvPr id="3" name="图片 2"/>
          <p:cNvPicPr>
            <a:picLocks noChangeAspect="1"/>
          </p:cNvPicPr>
          <p:nvPr/>
        </p:nvPicPr>
        <p:blipFill>
          <a:blip r:embed="rId3"/>
          <a:stretch>
            <a:fillRect/>
          </a:stretch>
        </p:blipFill>
        <p:spPr>
          <a:xfrm>
            <a:off x="457199" y="2160516"/>
            <a:ext cx="3145132" cy="4697484"/>
          </a:xfrm>
          <a:prstGeom prst="rect">
            <a:avLst/>
          </a:prstGeom>
        </p:spPr>
      </p:pic>
      <p:pic>
        <p:nvPicPr>
          <p:cNvPr id="4" name="图片 3"/>
          <p:cNvPicPr>
            <a:picLocks noChangeAspect="1"/>
          </p:cNvPicPr>
          <p:nvPr/>
        </p:nvPicPr>
        <p:blipFill>
          <a:blip r:embed="rId4"/>
          <a:stretch>
            <a:fillRect/>
          </a:stretch>
        </p:blipFill>
        <p:spPr>
          <a:xfrm>
            <a:off x="3720168" y="1985004"/>
            <a:ext cx="3262642" cy="4872995"/>
          </a:xfrm>
          <a:prstGeom prst="rect">
            <a:avLst/>
          </a:prstGeom>
        </p:spPr>
      </p:pic>
    </p:spTree>
    <p:extLst>
      <p:ext uri="{BB962C8B-B14F-4D97-AF65-F5344CB8AC3E}">
        <p14:creationId xmlns:p14="http://schemas.microsoft.com/office/powerpoint/2010/main" val="16230700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概率起源</a:t>
            </a:r>
            <a:r>
              <a:rPr kumimoji="1" lang="en-US" altLang="zh-CN" dirty="0" smtClean="0"/>
              <a:t>—</a:t>
            </a:r>
            <a:r>
              <a:rPr kumimoji="1" lang="zh-CN" altLang="en-US" dirty="0"/>
              <a:t>赌金分配问题</a:t>
            </a:r>
          </a:p>
        </p:txBody>
      </p:sp>
      <p:pic>
        <p:nvPicPr>
          <p:cNvPr id="7" name="内容占位符 6" descr="u=3436120270,2804730207&amp;fm=21&amp;gp=0.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9571" r="45763" b="10479"/>
          <a:stretch/>
        </p:blipFill>
        <p:spPr>
          <a:xfrm>
            <a:off x="7366000" y="457200"/>
            <a:ext cx="1320800" cy="1282700"/>
          </a:xfrm>
        </p:spPr>
      </p:pic>
      <p:pic>
        <p:nvPicPr>
          <p:cNvPr id="3" name="图片 2"/>
          <p:cNvPicPr>
            <a:picLocks noChangeAspect="1"/>
          </p:cNvPicPr>
          <p:nvPr/>
        </p:nvPicPr>
        <p:blipFill>
          <a:blip r:embed="rId3"/>
          <a:stretch>
            <a:fillRect/>
          </a:stretch>
        </p:blipFill>
        <p:spPr>
          <a:xfrm>
            <a:off x="457199" y="2057400"/>
            <a:ext cx="3214171" cy="4800600"/>
          </a:xfrm>
          <a:prstGeom prst="rect">
            <a:avLst/>
          </a:prstGeom>
        </p:spPr>
      </p:pic>
    </p:spTree>
    <p:extLst>
      <p:ext uri="{BB962C8B-B14F-4D97-AF65-F5344CB8AC3E}">
        <p14:creationId xmlns:p14="http://schemas.microsoft.com/office/powerpoint/2010/main" val="224369967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概率中的基本概念</a:t>
            </a:r>
            <a:endParaRPr kumimoji="1" lang="zh-CN" altLang="en-US" dirty="0"/>
          </a:p>
        </p:txBody>
      </p:sp>
      <p:pic>
        <p:nvPicPr>
          <p:cNvPr id="7" name="内容占位符 6" descr="u=3436120270,2804730207&amp;fm=21&amp;gp=0.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9571" r="45763" b="10479"/>
          <a:stretch/>
        </p:blipFill>
        <p:spPr>
          <a:xfrm>
            <a:off x="7366000" y="457200"/>
            <a:ext cx="1320800" cy="1282700"/>
          </a:xfrm>
        </p:spPr>
      </p:pic>
      <p:sp>
        <p:nvSpPr>
          <p:cNvPr id="3" name="矩形 2"/>
          <p:cNvSpPr/>
          <p:nvPr/>
        </p:nvSpPr>
        <p:spPr>
          <a:xfrm>
            <a:off x="639802" y="2406134"/>
            <a:ext cx="8212098" cy="966418"/>
          </a:xfrm>
          <a:prstGeom prst="rect">
            <a:avLst/>
          </a:prstGeom>
        </p:spPr>
        <p:txBody>
          <a:bodyPr wrap="square">
            <a:spAutoFit/>
          </a:bodyPr>
          <a:lstStyle/>
          <a:p>
            <a:pPr marL="285750" indent="-285750">
              <a:lnSpc>
                <a:spcPct val="120000"/>
              </a:lnSpc>
              <a:buFont typeface="Arial"/>
              <a:buChar char="•"/>
            </a:pPr>
            <a:r>
              <a:rPr lang="zh-CN" altLang="zh-CN" sz="2400" dirty="0">
                <a:solidFill>
                  <a:srgbClr val="FF0000"/>
                </a:solidFill>
              </a:rPr>
              <a:t>随机现</a:t>
            </a:r>
            <a:r>
              <a:rPr lang="zh-CN" altLang="zh-CN" sz="2400" dirty="0" smtClean="0">
                <a:solidFill>
                  <a:srgbClr val="FF0000"/>
                </a:solidFill>
              </a:rPr>
              <a:t>象</a:t>
            </a:r>
            <a:r>
              <a:rPr lang="zh-CN" altLang="en-US" sz="2400" dirty="0" smtClean="0"/>
              <a:t>：</a:t>
            </a:r>
            <a:r>
              <a:rPr lang="zh-CN" altLang="zh-CN" sz="2400" dirty="0"/>
              <a:t>某些现象，在个别试验中其结果呈现出不确定性，而在大量重复试验中其结果又具有统计规</a:t>
            </a:r>
            <a:r>
              <a:rPr lang="zh-CN" altLang="zh-CN" sz="2400" dirty="0" smtClean="0"/>
              <a:t>律性。 </a:t>
            </a:r>
            <a:endParaRPr lang="zh-CN" altLang="en-US" sz="2400" dirty="0"/>
          </a:p>
        </p:txBody>
      </p:sp>
      <p:sp>
        <p:nvSpPr>
          <p:cNvPr id="4" name="矩形 3"/>
          <p:cNvSpPr/>
          <p:nvPr/>
        </p:nvSpPr>
        <p:spPr>
          <a:xfrm>
            <a:off x="639802" y="3529231"/>
            <a:ext cx="8212098" cy="2296013"/>
          </a:xfrm>
          <a:prstGeom prst="rect">
            <a:avLst/>
          </a:prstGeom>
        </p:spPr>
        <p:txBody>
          <a:bodyPr wrap="square">
            <a:spAutoFit/>
          </a:bodyPr>
          <a:lstStyle/>
          <a:p>
            <a:pPr marL="342900" indent="-342900">
              <a:lnSpc>
                <a:spcPct val="120000"/>
              </a:lnSpc>
              <a:buFont typeface="Arial"/>
              <a:buChar char="•"/>
            </a:pPr>
            <a:r>
              <a:rPr lang="zh-CN" altLang="zh-CN" sz="2400" dirty="0" smtClean="0">
                <a:solidFill>
                  <a:srgbClr val="FF0000"/>
                </a:solidFill>
              </a:rPr>
              <a:t>随机试验</a:t>
            </a:r>
            <a:r>
              <a:rPr lang="zh-CN" altLang="en-US" sz="2400" dirty="0" smtClean="0"/>
              <a:t>：</a:t>
            </a:r>
            <a:r>
              <a:rPr lang="zh-CN" altLang="zh-CN" sz="2400" dirty="0" smtClean="0"/>
              <a:t>是指具有</a:t>
            </a:r>
            <a:r>
              <a:rPr lang="zh-CN" altLang="zh-CN" sz="2400" dirty="0"/>
              <a:t>以下</a:t>
            </a:r>
            <a:r>
              <a:rPr lang="en-US" altLang="zh-CN" sz="2400" dirty="0"/>
              <a:t>3</a:t>
            </a:r>
            <a:r>
              <a:rPr lang="zh-CN" altLang="zh-CN" sz="2400" dirty="0"/>
              <a:t>个</a:t>
            </a:r>
            <a:r>
              <a:rPr lang="zh-CN" altLang="zh-CN" sz="2400" dirty="0" smtClean="0"/>
              <a:t>特点</a:t>
            </a:r>
            <a:r>
              <a:rPr lang="zh-CN" altLang="en-US" sz="2400" dirty="0" smtClean="0"/>
              <a:t>的试验</a:t>
            </a:r>
            <a:r>
              <a:rPr lang="zh-CN" altLang="zh-CN" sz="2400" dirty="0"/>
              <a:t>。</a:t>
            </a:r>
          </a:p>
          <a:p>
            <a:pPr>
              <a:lnSpc>
                <a:spcPct val="120000"/>
              </a:lnSpc>
            </a:pPr>
            <a:r>
              <a:rPr lang="en-US" altLang="zh-CN" sz="2400" dirty="0" smtClean="0"/>
              <a:t>1</a:t>
            </a:r>
            <a:r>
              <a:rPr lang="zh-CN" altLang="zh-CN" sz="2400" dirty="0"/>
              <a:t>、可以在相同条件下重复进</a:t>
            </a:r>
            <a:r>
              <a:rPr lang="zh-CN" altLang="zh-CN" sz="2400" dirty="0" smtClean="0"/>
              <a:t>行</a:t>
            </a:r>
            <a:r>
              <a:rPr lang="zh-CN" altLang="en-US" sz="2400" dirty="0" smtClean="0"/>
              <a:t>；</a:t>
            </a:r>
            <a:endParaRPr lang="zh-CN" altLang="zh-CN" sz="2400" dirty="0"/>
          </a:p>
          <a:p>
            <a:pPr>
              <a:lnSpc>
                <a:spcPct val="120000"/>
              </a:lnSpc>
            </a:pPr>
            <a:r>
              <a:rPr lang="en-US" altLang="zh-CN" sz="2400" dirty="0" smtClean="0"/>
              <a:t>2</a:t>
            </a:r>
            <a:r>
              <a:rPr lang="zh-CN" altLang="zh-CN" sz="2400" dirty="0"/>
              <a:t>、每次试验的可能结果可以不止一个，并且能事先明确试验的</a:t>
            </a:r>
            <a:r>
              <a:rPr lang="zh-CN" altLang="zh-CN" sz="2400" dirty="0" smtClean="0"/>
              <a:t>所有可能结果</a:t>
            </a:r>
            <a:r>
              <a:rPr lang="zh-CN" altLang="en-US" sz="2400" dirty="0" smtClean="0"/>
              <a:t>；</a:t>
            </a:r>
            <a:endParaRPr lang="zh-CN" altLang="zh-CN" sz="2400" dirty="0"/>
          </a:p>
          <a:p>
            <a:pPr>
              <a:lnSpc>
                <a:spcPct val="120000"/>
              </a:lnSpc>
            </a:pPr>
            <a:r>
              <a:rPr lang="en-US" altLang="zh-CN" sz="2400" dirty="0" smtClean="0"/>
              <a:t>3</a:t>
            </a:r>
            <a:r>
              <a:rPr lang="zh-CN" altLang="zh-CN" sz="2400" dirty="0"/>
              <a:t>、进行一次试验之</a:t>
            </a:r>
            <a:r>
              <a:rPr lang="zh-CN" altLang="zh-CN" sz="2400" dirty="0" smtClean="0"/>
              <a:t>前不能确定哪一个结果会出现</a:t>
            </a:r>
            <a:r>
              <a:rPr lang="zh-CN" altLang="en-US" sz="2400" dirty="0" smtClean="0"/>
              <a:t>；</a:t>
            </a:r>
            <a:endParaRPr lang="zh-CN" altLang="zh-CN" sz="2400" dirty="0"/>
          </a:p>
        </p:txBody>
      </p:sp>
    </p:spTree>
    <p:extLst>
      <p:ext uri="{BB962C8B-B14F-4D97-AF65-F5344CB8AC3E}">
        <p14:creationId xmlns:p14="http://schemas.microsoft.com/office/powerpoint/2010/main" val="5420664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概率中的基本概念</a:t>
            </a:r>
            <a:endParaRPr kumimoji="1" lang="zh-CN" altLang="en-US" dirty="0"/>
          </a:p>
        </p:txBody>
      </p:sp>
      <p:pic>
        <p:nvPicPr>
          <p:cNvPr id="7" name="内容占位符 6" descr="u=3436120270,2804730207&amp;fm=21&amp;gp=0.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9571" r="45763" b="10479"/>
          <a:stretch/>
        </p:blipFill>
        <p:spPr>
          <a:xfrm>
            <a:off x="7366000" y="457200"/>
            <a:ext cx="1320800" cy="1282700"/>
          </a:xfrm>
        </p:spPr>
      </p:pic>
      <p:sp>
        <p:nvSpPr>
          <p:cNvPr id="3" name="矩形 2"/>
          <p:cNvSpPr/>
          <p:nvPr/>
        </p:nvSpPr>
        <p:spPr>
          <a:xfrm>
            <a:off x="639802" y="2406134"/>
            <a:ext cx="8212098" cy="966418"/>
          </a:xfrm>
          <a:prstGeom prst="rect">
            <a:avLst/>
          </a:prstGeom>
        </p:spPr>
        <p:txBody>
          <a:bodyPr wrap="square">
            <a:spAutoFit/>
          </a:bodyPr>
          <a:lstStyle/>
          <a:p>
            <a:pPr marL="285750" indent="-285750">
              <a:lnSpc>
                <a:spcPct val="120000"/>
              </a:lnSpc>
              <a:buFont typeface="Arial"/>
              <a:buChar char="•"/>
            </a:pPr>
            <a:r>
              <a:rPr lang="zh-CN" altLang="zh-CN" sz="2400" dirty="0" smtClean="0">
                <a:solidFill>
                  <a:srgbClr val="FF0000"/>
                </a:solidFill>
              </a:rPr>
              <a:t>样本空间</a:t>
            </a:r>
            <a:r>
              <a:rPr lang="zh-CN" altLang="en-US" sz="2400" dirty="0" smtClean="0"/>
              <a:t>：</a:t>
            </a:r>
            <a:r>
              <a:rPr lang="zh-CN" altLang="zh-CN" sz="2400" dirty="0"/>
              <a:t>某个随机试验所有</a:t>
            </a:r>
            <a:r>
              <a:rPr lang="zh-CN" altLang="zh-CN" sz="2400" dirty="0" smtClean="0"/>
              <a:t>可能的结果，</a:t>
            </a:r>
            <a:r>
              <a:rPr lang="zh-CN" altLang="zh-CN" sz="2400" dirty="0"/>
              <a:t>一般记为</a:t>
            </a:r>
            <a:r>
              <a:rPr lang="en-US" altLang="zh-CN" sz="2400" dirty="0" smtClean="0"/>
              <a:t>S</a:t>
            </a:r>
            <a:r>
              <a:rPr lang="zh-CN" altLang="zh-CN" sz="2400" dirty="0" smtClean="0"/>
              <a:t>。</a:t>
            </a:r>
            <a:r>
              <a:rPr lang="en-US" altLang="zh-CN" sz="2400" dirty="0" smtClean="0"/>
              <a:t>    </a:t>
            </a:r>
          </a:p>
          <a:p>
            <a:pPr>
              <a:lnSpc>
                <a:spcPct val="120000"/>
              </a:lnSpc>
            </a:pPr>
            <a:r>
              <a:rPr lang="en-US" altLang="zh-CN" sz="2400" dirty="0"/>
              <a:t> </a:t>
            </a:r>
            <a:r>
              <a:rPr lang="en-US" altLang="zh-CN" sz="2400" dirty="0" smtClean="0"/>
              <a:t>                     </a:t>
            </a:r>
            <a:r>
              <a:rPr lang="zh-CN" altLang="zh-CN" sz="2400" dirty="0" smtClean="0"/>
              <a:t>一般都假设</a:t>
            </a:r>
            <a:r>
              <a:rPr lang="en-US" altLang="zh-CN" sz="2400" dirty="0"/>
              <a:t>S</a:t>
            </a:r>
            <a:r>
              <a:rPr lang="zh-CN" altLang="zh-CN" sz="2400" dirty="0"/>
              <a:t>由有限个元素组</a:t>
            </a:r>
            <a:r>
              <a:rPr lang="zh-CN" altLang="zh-CN" sz="2400" dirty="0" smtClean="0"/>
              <a:t>成</a:t>
            </a:r>
            <a:r>
              <a:rPr lang="zh-CN" altLang="en-US" sz="2400" dirty="0" smtClean="0"/>
              <a:t>。</a:t>
            </a:r>
            <a:endParaRPr lang="zh-CN" altLang="en-US" sz="2400" dirty="0"/>
          </a:p>
        </p:txBody>
      </p:sp>
      <p:sp>
        <p:nvSpPr>
          <p:cNvPr id="4" name="矩形 3"/>
          <p:cNvSpPr/>
          <p:nvPr/>
        </p:nvSpPr>
        <p:spPr>
          <a:xfrm>
            <a:off x="639802" y="3414931"/>
            <a:ext cx="8212098" cy="523220"/>
          </a:xfrm>
          <a:prstGeom prst="rect">
            <a:avLst/>
          </a:prstGeom>
        </p:spPr>
        <p:txBody>
          <a:bodyPr wrap="square">
            <a:spAutoFit/>
          </a:bodyPr>
          <a:lstStyle/>
          <a:p>
            <a:pPr marL="342900" indent="-342900">
              <a:lnSpc>
                <a:spcPct val="120000"/>
              </a:lnSpc>
              <a:buFont typeface="Arial"/>
              <a:buChar char="•"/>
            </a:pPr>
            <a:r>
              <a:rPr lang="zh-CN" altLang="zh-CN" sz="2400" dirty="0">
                <a:solidFill>
                  <a:srgbClr val="FF0000"/>
                </a:solidFill>
              </a:rPr>
              <a:t>样本点</a:t>
            </a:r>
            <a:r>
              <a:rPr lang="zh-CN" altLang="en-US" sz="2400" dirty="0" smtClean="0"/>
              <a:t>：是指</a:t>
            </a:r>
            <a:r>
              <a:rPr lang="en-US" altLang="zh-CN" sz="2400" dirty="0" smtClean="0"/>
              <a:t>S</a:t>
            </a:r>
            <a:r>
              <a:rPr lang="zh-CN" altLang="zh-CN" sz="2400" dirty="0"/>
              <a:t>的</a:t>
            </a:r>
            <a:r>
              <a:rPr lang="zh-CN" altLang="zh-CN" sz="2400" dirty="0" smtClean="0"/>
              <a:t>元素</a:t>
            </a:r>
            <a:r>
              <a:rPr lang="zh-CN" altLang="en-US" sz="2400" dirty="0" smtClean="0"/>
              <a:t>，</a:t>
            </a:r>
            <a:r>
              <a:rPr lang="zh-CN" altLang="zh-CN" sz="2400" dirty="0" smtClean="0"/>
              <a:t>即试验的每个结果。</a:t>
            </a:r>
            <a:endParaRPr lang="zh-CN" altLang="zh-CN" sz="2400" dirty="0"/>
          </a:p>
        </p:txBody>
      </p:sp>
      <p:sp>
        <p:nvSpPr>
          <p:cNvPr id="5" name="矩形 4"/>
          <p:cNvSpPr/>
          <p:nvPr/>
        </p:nvSpPr>
        <p:spPr>
          <a:xfrm>
            <a:off x="639802" y="4020235"/>
            <a:ext cx="8212098" cy="461665"/>
          </a:xfrm>
          <a:prstGeom prst="rect">
            <a:avLst/>
          </a:prstGeom>
        </p:spPr>
        <p:txBody>
          <a:bodyPr wrap="square">
            <a:spAutoFit/>
          </a:bodyPr>
          <a:lstStyle/>
          <a:p>
            <a:pPr marL="285750" indent="-285750">
              <a:buFont typeface="Arial"/>
              <a:buChar char="•"/>
            </a:pPr>
            <a:r>
              <a:rPr lang="zh-CN" altLang="zh-CN" sz="2400" dirty="0">
                <a:solidFill>
                  <a:srgbClr val="FF0000"/>
                </a:solidFill>
              </a:rPr>
              <a:t>随机</a:t>
            </a:r>
            <a:r>
              <a:rPr lang="zh-CN" altLang="zh-CN" sz="2400" dirty="0" smtClean="0">
                <a:solidFill>
                  <a:srgbClr val="FF0000"/>
                </a:solidFill>
              </a:rPr>
              <a:t>事件</a:t>
            </a:r>
            <a:r>
              <a:rPr lang="zh-CN" altLang="en-US" sz="2400" dirty="0" smtClean="0"/>
              <a:t>：是指</a:t>
            </a:r>
            <a:r>
              <a:rPr lang="en-US" altLang="zh-CN" sz="2400" dirty="0" smtClean="0"/>
              <a:t>S</a:t>
            </a:r>
            <a:r>
              <a:rPr lang="zh-CN" altLang="zh-CN" sz="2400" dirty="0" smtClean="0"/>
              <a:t>的子集，简称</a:t>
            </a:r>
            <a:r>
              <a:rPr lang="zh-CN" altLang="zh-CN" sz="2400" dirty="0" smtClean="0">
                <a:solidFill>
                  <a:srgbClr val="FF0000"/>
                </a:solidFill>
              </a:rPr>
              <a:t>事件</a:t>
            </a:r>
            <a:r>
              <a:rPr lang="zh-CN" altLang="zh-CN" sz="2400" dirty="0" smtClean="0"/>
              <a:t>。 </a:t>
            </a:r>
            <a:endParaRPr lang="zh-CN" altLang="en-US" sz="2400" dirty="0"/>
          </a:p>
        </p:txBody>
      </p:sp>
      <p:sp>
        <p:nvSpPr>
          <p:cNvPr id="6" name="矩形 5"/>
          <p:cNvSpPr/>
          <p:nvPr/>
        </p:nvSpPr>
        <p:spPr>
          <a:xfrm>
            <a:off x="639802" y="4566335"/>
            <a:ext cx="8212098" cy="461665"/>
          </a:xfrm>
          <a:prstGeom prst="rect">
            <a:avLst/>
          </a:prstGeom>
        </p:spPr>
        <p:txBody>
          <a:bodyPr wrap="square">
            <a:spAutoFit/>
          </a:bodyPr>
          <a:lstStyle/>
          <a:p>
            <a:pPr marL="285750" indent="-285750">
              <a:buFont typeface="Arial"/>
              <a:buChar char="•"/>
            </a:pPr>
            <a:r>
              <a:rPr lang="zh-CN" altLang="zh-CN" sz="2400" dirty="0">
                <a:solidFill>
                  <a:srgbClr val="FF0000"/>
                </a:solidFill>
              </a:rPr>
              <a:t>基本</a:t>
            </a:r>
            <a:r>
              <a:rPr lang="zh-CN" altLang="zh-CN" sz="2400" dirty="0" smtClean="0">
                <a:solidFill>
                  <a:srgbClr val="FF0000"/>
                </a:solidFill>
              </a:rPr>
              <a:t>事件</a:t>
            </a:r>
            <a:r>
              <a:rPr lang="zh-CN" altLang="en-US" sz="2400" dirty="0" smtClean="0"/>
              <a:t>：是指</a:t>
            </a:r>
            <a:r>
              <a:rPr lang="zh-CN" altLang="zh-CN" sz="2400" dirty="0" smtClean="0"/>
              <a:t>由一个样本点组</a:t>
            </a:r>
            <a:r>
              <a:rPr lang="zh-CN" altLang="zh-CN" sz="2400" dirty="0"/>
              <a:t>成的单个元素的</a:t>
            </a:r>
            <a:r>
              <a:rPr lang="zh-CN" altLang="zh-CN" sz="2400" dirty="0" smtClean="0"/>
              <a:t>集合。 </a:t>
            </a:r>
            <a:endParaRPr lang="zh-CN" altLang="en-US" sz="2400" dirty="0"/>
          </a:p>
        </p:txBody>
      </p:sp>
      <p:sp>
        <p:nvSpPr>
          <p:cNvPr id="8" name="矩形 7"/>
          <p:cNvSpPr/>
          <p:nvPr/>
        </p:nvSpPr>
        <p:spPr>
          <a:xfrm>
            <a:off x="639802" y="5127536"/>
            <a:ext cx="8212098" cy="1409617"/>
          </a:xfrm>
          <a:prstGeom prst="rect">
            <a:avLst/>
          </a:prstGeom>
        </p:spPr>
        <p:txBody>
          <a:bodyPr wrap="square">
            <a:spAutoFit/>
          </a:bodyPr>
          <a:lstStyle/>
          <a:p>
            <a:pPr marL="342900" indent="-342900">
              <a:lnSpc>
                <a:spcPct val="120000"/>
              </a:lnSpc>
              <a:buFont typeface="Arial"/>
              <a:buChar char="•"/>
            </a:pPr>
            <a:r>
              <a:rPr lang="en-US" altLang="zh-CN" sz="2400" dirty="0"/>
              <a:t>S</a:t>
            </a:r>
            <a:r>
              <a:rPr lang="zh-CN" altLang="zh-CN" sz="2400" dirty="0"/>
              <a:t>是自身的一个子集，在每次试验中它是必然发生的，</a:t>
            </a:r>
            <a:r>
              <a:rPr lang="zh-CN" altLang="zh-CN" sz="2400" dirty="0" smtClean="0"/>
              <a:t>称为</a:t>
            </a:r>
            <a:r>
              <a:rPr lang="zh-CN" altLang="zh-CN" sz="2400" dirty="0" smtClean="0">
                <a:solidFill>
                  <a:srgbClr val="FF0000"/>
                </a:solidFill>
              </a:rPr>
              <a:t>必</a:t>
            </a:r>
            <a:r>
              <a:rPr lang="zh-CN" altLang="zh-CN" sz="2400" dirty="0">
                <a:solidFill>
                  <a:srgbClr val="FF0000"/>
                </a:solidFill>
              </a:rPr>
              <a:t>然</a:t>
            </a:r>
            <a:r>
              <a:rPr lang="zh-CN" altLang="zh-CN" sz="2400" dirty="0" smtClean="0">
                <a:solidFill>
                  <a:srgbClr val="FF0000"/>
                </a:solidFill>
              </a:rPr>
              <a:t>事件</a:t>
            </a:r>
            <a:r>
              <a:rPr lang="zh-CN" altLang="zh-CN" sz="2400" dirty="0" smtClean="0"/>
              <a:t>。</a:t>
            </a:r>
            <a:r>
              <a:rPr lang="zh-CN" altLang="zh-CN" sz="2400" dirty="0"/>
              <a:t>空集∮也是</a:t>
            </a:r>
            <a:r>
              <a:rPr lang="en-US" altLang="zh-CN" sz="2400" dirty="0"/>
              <a:t>S</a:t>
            </a:r>
            <a:r>
              <a:rPr lang="zh-CN" altLang="zh-CN" sz="2400" dirty="0"/>
              <a:t>的一个子集，它在每次试验中都不可能发生，</a:t>
            </a:r>
            <a:r>
              <a:rPr lang="zh-CN" altLang="zh-CN" sz="2400" dirty="0" smtClean="0"/>
              <a:t>称为</a:t>
            </a:r>
            <a:r>
              <a:rPr lang="zh-CN" altLang="zh-CN" sz="2400" dirty="0" smtClean="0">
                <a:solidFill>
                  <a:srgbClr val="FF0000"/>
                </a:solidFill>
              </a:rPr>
              <a:t>不可能事件</a:t>
            </a:r>
            <a:r>
              <a:rPr lang="zh-CN" altLang="zh-CN" sz="2400" dirty="0" smtClean="0"/>
              <a:t>。</a:t>
            </a:r>
            <a:endParaRPr lang="zh-CN" altLang="zh-CN" sz="2400" dirty="0"/>
          </a:p>
        </p:txBody>
      </p:sp>
    </p:spTree>
    <p:extLst>
      <p:ext uri="{BB962C8B-B14F-4D97-AF65-F5344CB8AC3E}">
        <p14:creationId xmlns:p14="http://schemas.microsoft.com/office/powerpoint/2010/main" val="32404125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概率中的基本概念</a:t>
            </a:r>
            <a:endParaRPr kumimoji="1" lang="zh-CN" altLang="en-US" dirty="0"/>
          </a:p>
        </p:txBody>
      </p:sp>
      <p:pic>
        <p:nvPicPr>
          <p:cNvPr id="7" name="内容占位符 6" descr="u=3436120270,2804730207&amp;fm=21&amp;gp=0.jpg"/>
          <p:cNvPicPr>
            <a:picLocks noGrp="1" noChangeAspect="1"/>
          </p:cNvPicPr>
          <p:nvPr>
            <p:ph idx="1"/>
          </p:nvPr>
        </p:nvPicPr>
        <p:blipFill rotWithShape="1">
          <a:blip r:embed="rId3">
            <a:extLst>
              <a:ext uri="{28A0092B-C50C-407E-A947-70E740481C1C}">
                <a14:useLocalDpi xmlns:a14="http://schemas.microsoft.com/office/drawing/2010/main" val="0"/>
              </a:ext>
            </a:extLst>
          </a:blip>
          <a:srcRect t="19571" r="45763" b="10479"/>
          <a:stretch/>
        </p:blipFill>
        <p:spPr>
          <a:xfrm>
            <a:off x="7366000" y="457200"/>
            <a:ext cx="1320800" cy="1282700"/>
          </a:xfrm>
        </p:spPr>
      </p:pic>
      <p:sp>
        <p:nvSpPr>
          <p:cNvPr id="3" name="矩形 2"/>
          <p:cNvSpPr/>
          <p:nvPr/>
        </p:nvSpPr>
        <p:spPr>
          <a:xfrm>
            <a:off x="639802" y="2406134"/>
            <a:ext cx="8212098" cy="2739211"/>
          </a:xfrm>
          <a:prstGeom prst="rect">
            <a:avLst/>
          </a:prstGeom>
        </p:spPr>
        <p:txBody>
          <a:bodyPr wrap="square">
            <a:spAutoFit/>
          </a:bodyPr>
          <a:lstStyle/>
          <a:p>
            <a:pPr marL="342900" indent="-342900">
              <a:lnSpc>
                <a:spcPct val="120000"/>
              </a:lnSpc>
              <a:buFont typeface="Arial"/>
              <a:buChar char="•"/>
            </a:pPr>
            <a:r>
              <a:rPr lang="zh-CN" altLang="zh-CN" sz="2400" dirty="0"/>
              <a:t>事件</a:t>
            </a:r>
            <a:r>
              <a:rPr lang="en-US" altLang="zh-CN" sz="2400" dirty="0"/>
              <a:t>A</a:t>
            </a:r>
            <a:r>
              <a:rPr lang="zh-CN" altLang="zh-CN" sz="2400" dirty="0"/>
              <a:t>∪</a:t>
            </a:r>
            <a:r>
              <a:rPr lang="en-US" altLang="zh-CN" sz="2400" dirty="0"/>
              <a:t>B</a:t>
            </a:r>
            <a:r>
              <a:rPr lang="zh-CN" altLang="zh-CN" sz="2400" dirty="0"/>
              <a:t>称为事件</a:t>
            </a:r>
            <a:r>
              <a:rPr lang="en-US" altLang="zh-CN" sz="2400" dirty="0"/>
              <a:t>A</a:t>
            </a:r>
            <a:r>
              <a:rPr lang="zh-CN" altLang="zh-CN" sz="2400" dirty="0"/>
              <a:t>与事件</a:t>
            </a:r>
            <a:r>
              <a:rPr lang="en-US" altLang="zh-CN" sz="2400" dirty="0"/>
              <a:t>B</a:t>
            </a:r>
            <a:r>
              <a:rPr lang="zh-CN" altLang="zh-CN" sz="2400" dirty="0"/>
              <a:t>的</a:t>
            </a:r>
            <a:r>
              <a:rPr lang="zh-CN" altLang="zh-CN" sz="2400" dirty="0">
                <a:solidFill>
                  <a:srgbClr val="FF0000"/>
                </a:solidFill>
              </a:rPr>
              <a:t>和事件</a:t>
            </a:r>
            <a:r>
              <a:rPr lang="zh-CN" altLang="zh-CN" sz="2400" dirty="0"/>
              <a:t>，当且仅当事件</a:t>
            </a:r>
            <a:r>
              <a:rPr lang="en-US" altLang="zh-CN" sz="2400" dirty="0"/>
              <a:t>A</a:t>
            </a:r>
            <a:r>
              <a:rPr lang="zh-CN" altLang="zh-CN" sz="2400" dirty="0"/>
              <a:t>和事件</a:t>
            </a:r>
            <a:r>
              <a:rPr lang="en-US" altLang="zh-CN" sz="2400" dirty="0"/>
              <a:t>B</a:t>
            </a:r>
            <a:r>
              <a:rPr lang="zh-CN" altLang="zh-CN" sz="2400" dirty="0"/>
              <a:t>至少有一个发生时，事件</a:t>
            </a:r>
            <a:r>
              <a:rPr lang="en-US" altLang="zh-CN" sz="2400" dirty="0"/>
              <a:t>A</a:t>
            </a:r>
            <a:r>
              <a:rPr lang="zh-CN" altLang="zh-CN" sz="2400" dirty="0"/>
              <a:t>∪</a:t>
            </a:r>
            <a:r>
              <a:rPr lang="en-US" altLang="zh-CN" sz="2400" dirty="0"/>
              <a:t>B</a:t>
            </a:r>
            <a:r>
              <a:rPr lang="zh-CN" altLang="zh-CN" sz="2400" dirty="0"/>
              <a:t>发生。</a:t>
            </a:r>
            <a:r>
              <a:rPr lang="en-US" altLang="zh-CN" sz="2400" dirty="0"/>
              <a:t>A</a:t>
            </a:r>
            <a:r>
              <a:rPr lang="zh-CN" altLang="zh-CN" sz="2400" dirty="0"/>
              <a:t>∪</a:t>
            </a:r>
            <a:r>
              <a:rPr lang="en-US" altLang="zh-CN" sz="2400" dirty="0"/>
              <a:t>B</a:t>
            </a:r>
            <a:r>
              <a:rPr lang="zh-CN" altLang="zh-CN" sz="2400" dirty="0"/>
              <a:t>有时也记作</a:t>
            </a:r>
            <a:r>
              <a:rPr lang="en-US" altLang="zh-CN" sz="2400" dirty="0"/>
              <a:t>A+B</a:t>
            </a:r>
            <a:r>
              <a:rPr lang="zh-CN" altLang="zh-CN" sz="2400" dirty="0"/>
              <a:t>。</a:t>
            </a:r>
          </a:p>
          <a:p>
            <a:pPr marL="342900" indent="-342900">
              <a:lnSpc>
                <a:spcPct val="120000"/>
              </a:lnSpc>
              <a:buFont typeface="Arial"/>
              <a:buChar char="•"/>
            </a:pPr>
            <a:r>
              <a:rPr lang="zh-CN" altLang="zh-CN" sz="2400" dirty="0"/>
              <a:t>事件</a:t>
            </a:r>
            <a:r>
              <a:rPr lang="en-US" altLang="zh-CN" sz="2400" dirty="0"/>
              <a:t>A</a:t>
            </a:r>
            <a:r>
              <a:rPr lang="zh-CN" altLang="zh-CN" sz="2400" dirty="0"/>
              <a:t>∩</a:t>
            </a:r>
            <a:r>
              <a:rPr lang="en-US" altLang="zh-CN" sz="2400" dirty="0"/>
              <a:t>B</a:t>
            </a:r>
            <a:r>
              <a:rPr lang="zh-CN" altLang="zh-CN" sz="2400" dirty="0"/>
              <a:t>称为事件</a:t>
            </a:r>
            <a:r>
              <a:rPr lang="en-US" altLang="zh-CN" sz="2400" dirty="0"/>
              <a:t>A</a:t>
            </a:r>
            <a:r>
              <a:rPr lang="zh-CN" altLang="zh-CN" sz="2400" dirty="0"/>
              <a:t>与事件</a:t>
            </a:r>
            <a:r>
              <a:rPr lang="en-US" altLang="zh-CN" sz="2400" dirty="0"/>
              <a:t>B</a:t>
            </a:r>
            <a:r>
              <a:rPr lang="zh-CN" altLang="zh-CN" sz="2400" dirty="0"/>
              <a:t>的</a:t>
            </a:r>
            <a:r>
              <a:rPr lang="zh-CN" altLang="zh-CN" sz="2400" dirty="0">
                <a:solidFill>
                  <a:srgbClr val="FF0000"/>
                </a:solidFill>
              </a:rPr>
              <a:t>积事件</a:t>
            </a:r>
            <a:r>
              <a:rPr lang="zh-CN" altLang="zh-CN" sz="2400" dirty="0"/>
              <a:t>，当且仅当事件</a:t>
            </a:r>
            <a:r>
              <a:rPr lang="en-US" altLang="zh-CN" sz="2400" dirty="0"/>
              <a:t>A</a:t>
            </a:r>
            <a:r>
              <a:rPr lang="zh-CN" altLang="zh-CN" sz="2400" dirty="0"/>
              <a:t>和事件</a:t>
            </a:r>
            <a:r>
              <a:rPr lang="en-US" altLang="zh-CN" sz="2400" dirty="0"/>
              <a:t>B</a:t>
            </a:r>
            <a:r>
              <a:rPr lang="zh-CN" altLang="zh-CN" sz="2400" dirty="0"/>
              <a:t>同时发生时，事件</a:t>
            </a:r>
            <a:r>
              <a:rPr lang="en-US" altLang="zh-CN" sz="2400" dirty="0"/>
              <a:t>A</a:t>
            </a:r>
            <a:r>
              <a:rPr lang="zh-CN" altLang="zh-CN" sz="2400" dirty="0"/>
              <a:t>∩</a:t>
            </a:r>
            <a:r>
              <a:rPr lang="en-US" altLang="zh-CN" sz="2400" dirty="0"/>
              <a:t>B</a:t>
            </a:r>
            <a:r>
              <a:rPr lang="zh-CN" altLang="zh-CN" sz="2400" dirty="0"/>
              <a:t>发生。</a:t>
            </a:r>
            <a:r>
              <a:rPr lang="en-US" altLang="zh-CN" sz="2400" dirty="0"/>
              <a:t>A</a:t>
            </a:r>
            <a:r>
              <a:rPr lang="zh-CN" altLang="zh-CN" sz="2400" dirty="0"/>
              <a:t>∩</a:t>
            </a:r>
            <a:r>
              <a:rPr lang="en-US" altLang="zh-CN" sz="2400" dirty="0"/>
              <a:t>B</a:t>
            </a:r>
            <a:r>
              <a:rPr lang="zh-CN" altLang="zh-CN" sz="2400" dirty="0"/>
              <a:t>有时也记作</a:t>
            </a:r>
            <a:r>
              <a:rPr lang="en-US" altLang="zh-CN" sz="2400" dirty="0"/>
              <a:t>AB</a:t>
            </a:r>
            <a:r>
              <a:rPr lang="zh-CN" altLang="zh-CN" sz="2400" dirty="0"/>
              <a:t>或</a:t>
            </a:r>
            <a:r>
              <a:rPr lang="en-US" altLang="zh-CN" sz="2400" dirty="0"/>
              <a:t>A</a:t>
            </a:r>
            <a:r>
              <a:rPr lang="zh-CN" altLang="zh-CN" sz="2400" dirty="0"/>
              <a:t>·</a:t>
            </a:r>
            <a:r>
              <a:rPr lang="en-US" altLang="zh-CN" sz="2400" dirty="0"/>
              <a:t>B</a:t>
            </a:r>
            <a:r>
              <a:rPr lang="zh-CN" altLang="zh-CN" sz="2400" dirty="0"/>
              <a:t>。</a:t>
            </a:r>
          </a:p>
        </p:txBody>
      </p:sp>
      <p:sp>
        <p:nvSpPr>
          <p:cNvPr id="10" name="矩形 9"/>
          <p:cNvSpPr/>
          <p:nvPr/>
        </p:nvSpPr>
        <p:spPr>
          <a:xfrm>
            <a:off x="639802" y="5328335"/>
            <a:ext cx="8212098" cy="461665"/>
          </a:xfrm>
          <a:prstGeom prst="rect">
            <a:avLst/>
          </a:prstGeom>
        </p:spPr>
        <p:txBody>
          <a:bodyPr wrap="square">
            <a:spAutoFit/>
          </a:bodyPr>
          <a:lstStyle/>
          <a:p>
            <a:pPr marL="342900" indent="-342900">
              <a:buFont typeface="Arial"/>
              <a:buChar char="•"/>
            </a:pPr>
            <a:r>
              <a:rPr lang="zh-CN" altLang="zh-CN" sz="2400" dirty="0"/>
              <a:t>当有多个事件时，和事件和积事件一般可以分别表示成： </a:t>
            </a:r>
            <a:endParaRPr lang="zh-CN" altLang="en-US" sz="2400" dirty="0"/>
          </a:p>
        </p:txBody>
      </p:sp>
      <p:grpSp>
        <p:nvGrpSpPr>
          <p:cNvPr id="14" name="组 13"/>
          <p:cNvGrpSpPr/>
          <p:nvPr/>
        </p:nvGrpSpPr>
        <p:grpSpPr>
          <a:xfrm>
            <a:off x="2317868" y="5834234"/>
            <a:ext cx="2002906" cy="801181"/>
            <a:chOff x="2317868" y="5834234"/>
            <a:chExt cx="2002906" cy="801181"/>
          </a:xfrm>
        </p:grpSpPr>
        <p:graphicFrame>
          <p:nvGraphicFramePr>
            <p:cNvPr id="11" name="对象 10"/>
            <p:cNvGraphicFramePr>
              <a:graphicFrameLocks noChangeAspect="1"/>
            </p:cNvGraphicFramePr>
            <p:nvPr>
              <p:extLst>
                <p:ext uri="{D42A27DB-BD31-4B8C-83A1-F6EECF244321}">
                  <p14:modId xmlns:p14="http://schemas.microsoft.com/office/powerpoint/2010/main" val="4021110885"/>
                </p:ext>
              </p:extLst>
            </p:nvPr>
          </p:nvGraphicFramePr>
          <p:xfrm>
            <a:off x="2317868" y="5897391"/>
            <a:ext cx="607784" cy="738024"/>
          </p:xfrm>
          <a:graphic>
            <a:graphicData uri="http://schemas.openxmlformats.org/presentationml/2006/ole">
              <mc:AlternateContent xmlns:mc="http://schemas.openxmlformats.org/markup-compatibility/2006">
                <mc:Choice xmlns:v="urn:schemas-microsoft-com:vml" Requires="v">
                  <p:oleObj spid="_x0000_s1171" name="公式" r:id="rId4" imgW="355600" imgH="431800" progId="Equation.3">
                    <p:embed/>
                  </p:oleObj>
                </mc:Choice>
                <mc:Fallback>
                  <p:oleObj name="公式" r:id="rId4" imgW="355600" imgH="431800" progId="Equation.3">
                    <p:embed/>
                    <p:pic>
                      <p:nvPicPr>
                        <p:cNvPr id="0" name=""/>
                        <p:cNvPicPr/>
                        <p:nvPr/>
                      </p:nvPicPr>
                      <p:blipFill>
                        <a:blip r:embed="rId5"/>
                        <a:stretch>
                          <a:fillRect/>
                        </a:stretch>
                      </p:blipFill>
                      <p:spPr>
                        <a:xfrm>
                          <a:off x="2317868" y="5897391"/>
                          <a:ext cx="607784" cy="738024"/>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026651696"/>
                </p:ext>
              </p:extLst>
            </p:nvPr>
          </p:nvGraphicFramePr>
          <p:xfrm>
            <a:off x="3660978" y="5834234"/>
            <a:ext cx="659796" cy="801181"/>
          </p:xfrm>
          <a:graphic>
            <a:graphicData uri="http://schemas.openxmlformats.org/presentationml/2006/ole">
              <mc:AlternateContent xmlns:mc="http://schemas.openxmlformats.org/markup-compatibility/2006">
                <mc:Choice xmlns:v="urn:schemas-microsoft-com:vml" Requires="v">
                  <p:oleObj spid="_x0000_s1172" name="公式" r:id="rId6" imgW="355600" imgH="431800" progId="Equation.3">
                    <p:embed/>
                  </p:oleObj>
                </mc:Choice>
                <mc:Fallback>
                  <p:oleObj name="公式" r:id="rId6" imgW="355600" imgH="431800" progId="Equation.3">
                    <p:embed/>
                    <p:pic>
                      <p:nvPicPr>
                        <p:cNvPr id="0" name=""/>
                        <p:cNvPicPr/>
                        <p:nvPr/>
                      </p:nvPicPr>
                      <p:blipFill>
                        <a:blip r:embed="rId7"/>
                        <a:stretch>
                          <a:fillRect/>
                        </a:stretch>
                      </p:blipFill>
                      <p:spPr>
                        <a:xfrm>
                          <a:off x="3660978" y="5834234"/>
                          <a:ext cx="659796" cy="801181"/>
                        </a:xfrm>
                        <a:prstGeom prst="rect">
                          <a:avLst/>
                        </a:prstGeom>
                      </p:spPr>
                    </p:pic>
                  </p:oleObj>
                </mc:Fallback>
              </mc:AlternateContent>
            </a:graphicData>
          </a:graphic>
        </p:graphicFrame>
        <p:sp>
          <p:nvSpPr>
            <p:cNvPr id="13" name="矩形 12"/>
            <p:cNvSpPr/>
            <p:nvPr/>
          </p:nvSpPr>
          <p:spPr>
            <a:xfrm>
              <a:off x="3081113" y="6111927"/>
              <a:ext cx="415498" cy="369332"/>
            </a:xfrm>
            <a:prstGeom prst="rect">
              <a:avLst/>
            </a:prstGeom>
          </p:spPr>
          <p:txBody>
            <a:bodyPr wrap="none">
              <a:spAutoFit/>
            </a:bodyPr>
            <a:lstStyle/>
            <a:p>
              <a:r>
                <a:rPr lang="zh-CN" altLang="en-US" dirty="0" smtClean="0"/>
                <a:t>或</a:t>
              </a:r>
              <a:endParaRPr lang="zh-CN" altLang="en-US" dirty="0"/>
            </a:p>
          </p:txBody>
        </p:sp>
      </p:grpSp>
    </p:spTree>
    <p:extLst>
      <p:ext uri="{BB962C8B-B14F-4D97-AF65-F5344CB8AC3E}">
        <p14:creationId xmlns:p14="http://schemas.microsoft.com/office/powerpoint/2010/main" val="27012605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概率与生活</a:t>
            </a:r>
            <a:r>
              <a:rPr kumimoji="1" lang="en-US" altLang="zh-CN" dirty="0" smtClean="0"/>
              <a:t>—</a:t>
            </a:r>
            <a:r>
              <a:rPr kumimoji="1" lang="zh-CN" altLang="en-US" dirty="0" smtClean="0"/>
              <a:t>赌博</a:t>
            </a:r>
            <a:endParaRPr kumimoji="1" lang="zh-CN" altLang="en-US" dirty="0"/>
          </a:p>
        </p:txBody>
      </p:sp>
      <p:pic>
        <p:nvPicPr>
          <p:cNvPr id="7" name="内容占位符 6" descr="u=3436120270,2804730207&amp;fm=21&amp;gp=0.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9571" r="45763" b="10479"/>
          <a:stretch/>
        </p:blipFill>
        <p:spPr>
          <a:xfrm>
            <a:off x="7366000" y="457200"/>
            <a:ext cx="1320800" cy="1282700"/>
          </a:xfrm>
        </p:spPr>
      </p:pic>
      <p:sp>
        <p:nvSpPr>
          <p:cNvPr id="3" name="矩形 2"/>
          <p:cNvSpPr/>
          <p:nvPr/>
        </p:nvSpPr>
        <p:spPr>
          <a:xfrm>
            <a:off x="457199" y="2433991"/>
            <a:ext cx="8118882" cy="966418"/>
          </a:xfrm>
          <a:prstGeom prst="rect">
            <a:avLst/>
          </a:prstGeom>
        </p:spPr>
        <p:txBody>
          <a:bodyPr wrap="square">
            <a:spAutoFit/>
          </a:bodyPr>
          <a:lstStyle/>
          <a:p>
            <a:pPr marL="342900" indent="-342900">
              <a:lnSpc>
                <a:spcPct val="120000"/>
              </a:lnSpc>
              <a:buFont typeface="Arial"/>
              <a:buChar char="•"/>
            </a:pPr>
            <a:r>
              <a:rPr lang="zh-CN" altLang="zh-CN" sz="2400" dirty="0" smtClean="0"/>
              <a:t>经</a:t>
            </a:r>
            <a:r>
              <a:rPr lang="zh-CN" altLang="zh-CN" sz="2400" dirty="0"/>
              <a:t>常有人说“概率是毫无意义的事情，如果事情发生了，概率就是</a:t>
            </a:r>
            <a:r>
              <a:rPr lang="en-US" altLang="zh-CN" sz="2400" dirty="0"/>
              <a:t>100%</a:t>
            </a:r>
            <a:r>
              <a:rPr lang="zh-CN" altLang="zh-CN" sz="2400" dirty="0"/>
              <a:t>，如果没有发生，就是</a:t>
            </a:r>
            <a:r>
              <a:rPr lang="en-US" altLang="zh-CN" sz="2400" dirty="0"/>
              <a:t>0</a:t>
            </a:r>
            <a:r>
              <a:rPr lang="zh-CN" altLang="zh-CN" sz="2400" dirty="0"/>
              <a:t>”。 </a:t>
            </a:r>
          </a:p>
        </p:txBody>
      </p:sp>
      <p:sp>
        <p:nvSpPr>
          <p:cNvPr id="4" name="矩形 3"/>
          <p:cNvSpPr/>
          <p:nvPr/>
        </p:nvSpPr>
        <p:spPr>
          <a:xfrm>
            <a:off x="492225" y="5000748"/>
            <a:ext cx="8083856" cy="1409617"/>
          </a:xfrm>
          <a:prstGeom prst="rect">
            <a:avLst/>
          </a:prstGeom>
        </p:spPr>
        <p:txBody>
          <a:bodyPr wrap="square">
            <a:spAutoFit/>
          </a:bodyPr>
          <a:lstStyle/>
          <a:p>
            <a:pPr marL="342900" indent="-342900">
              <a:lnSpc>
                <a:spcPct val="120000"/>
              </a:lnSpc>
              <a:buFont typeface="Arial"/>
              <a:buChar char="•"/>
            </a:pPr>
            <a:r>
              <a:rPr lang="zh-CN" altLang="zh-CN" sz="2400" dirty="0" smtClean="0"/>
              <a:t>赌场赢钱的原因</a:t>
            </a:r>
            <a:r>
              <a:rPr lang="zh-CN" altLang="en-US" sz="2400" dirty="0" smtClean="0"/>
              <a:t>就</a:t>
            </a:r>
            <a:r>
              <a:rPr lang="zh-CN" altLang="zh-CN" sz="2400" dirty="0" smtClean="0"/>
              <a:t>在于</a:t>
            </a:r>
            <a:r>
              <a:rPr lang="zh-CN" altLang="zh-CN" sz="2400" dirty="0"/>
              <a:t>概率的应</a:t>
            </a:r>
            <a:r>
              <a:rPr lang="zh-CN" altLang="zh-CN" sz="2400" dirty="0" smtClean="0"/>
              <a:t>用</a:t>
            </a:r>
            <a:r>
              <a:rPr lang="zh-CN" altLang="en-US" sz="2400" dirty="0" smtClean="0"/>
              <a:t>，而不是</a:t>
            </a:r>
            <a:r>
              <a:rPr lang="zh-CN" altLang="zh-CN" sz="2400" dirty="0" smtClean="0"/>
              <a:t>赌场</a:t>
            </a:r>
            <a:r>
              <a:rPr lang="zh-CN" altLang="zh-CN" sz="2400" dirty="0"/>
              <a:t>有“赌神</a:t>
            </a:r>
            <a:r>
              <a:rPr lang="zh-CN" altLang="zh-CN" sz="2400" dirty="0" smtClean="0"/>
              <a:t>”或</a:t>
            </a:r>
            <a:r>
              <a:rPr lang="zh-CN" altLang="zh-CN" sz="2400" dirty="0"/>
              <a:t>者赌场能“出老千</a:t>
            </a:r>
            <a:r>
              <a:rPr lang="zh-CN" altLang="zh-CN" sz="2400" dirty="0" smtClean="0"/>
              <a:t>”。</a:t>
            </a:r>
            <a:r>
              <a:rPr lang="zh-CN" altLang="zh-CN" sz="2400" dirty="0"/>
              <a:t>换句话说，概率决定了赌场是占便宜的一方。赌客越多，赌场就越不容易输。 </a:t>
            </a:r>
          </a:p>
        </p:txBody>
      </p:sp>
      <p:sp>
        <p:nvSpPr>
          <p:cNvPr id="5" name="矩形 4"/>
          <p:cNvSpPr/>
          <p:nvPr/>
        </p:nvSpPr>
        <p:spPr>
          <a:xfrm>
            <a:off x="482599" y="3526135"/>
            <a:ext cx="7928381" cy="1409617"/>
          </a:xfrm>
          <a:prstGeom prst="rect">
            <a:avLst/>
          </a:prstGeom>
        </p:spPr>
        <p:txBody>
          <a:bodyPr wrap="square">
            <a:spAutoFit/>
          </a:bodyPr>
          <a:lstStyle/>
          <a:p>
            <a:pPr marL="342900" indent="-342900">
              <a:lnSpc>
                <a:spcPct val="120000"/>
              </a:lnSpc>
              <a:buFont typeface="Arial"/>
              <a:buChar char="•"/>
            </a:pPr>
            <a:r>
              <a:rPr lang="en-US" altLang="zh-CN" sz="2400" dirty="0"/>
              <a:t>1651</a:t>
            </a:r>
            <a:r>
              <a:rPr lang="zh-CN" altLang="zh-CN" sz="2400" dirty="0"/>
              <a:t>年，法国著名数学家帕斯卡和同胞费马之间，有关赌博问题的一系列通信，开创了数学中最有趣的分之</a:t>
            </a:r>
            <a:r>
              <a:rPr lang="zh-CN" altLang="zh-CN" sz="2400" dirty="0" smtClean="0"/>
              <a:t>—概率论</a:t>
            </a:r>
            <a:r>
              <a:rPr lang="zh-CN" altLang="zh-CN" sz="2400" dirty="0"/>
              <a:t>。</a:t>
            </a:r>
          </a:p>
        </p:txBody>
      </p:sp>
    </p:spTree>
    <p:extLst>
      <p:ext uri="{BB962C8B-B14F-4D97-AF65-F5344CB8AC3E}">
        <p14:creationId xmlns:p14="http://schemas.microsoft.com/office/powerpoint/2010/main" val="2148169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概率中的基本概念</a:t>
            </a:r>
            <a:endParaRPr kumimoji="1" lang="zh-CN" altLang="en-US" dirty="0"/>
          </a:p>
        </p:txBody>
      </p:sp>
      <p:pic>
        <p:nvPicPr>
          <p:cNvPr id="7" name="内容占位符 6" descr="u=3436120270,2804730207&amp;fm=21&amp;gp=0.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9571" r="45763" b="10479"/>
          <a:stretch/>
        </p:blipFill>
        <p:spPr>
          <a:xfrm>
            <a:off x="7366000" y="457200"/>
            <a:ext cx="1320800" cy="1282700"/>
          </a:xfrm>
        </p:spPr>
      </p:pic>
      <p:sp>
        <p:nvSpPr>
          <p:cNvPr id="3" name="矩形 2"/>
          <p:cNvSpPr/>
          <p:nvPr/>
        </p:nvSpPr>
        <p:spPr>
          <a:xfrm>
            <a:off x="639802" y="2406134"/>
            <a:ext cx="8212098" cy="2739211"/>
          </a:xfrm>
          <a:prstGeom prst="rect">
            <a:avLst/>
          </a:prstGeom>
        </p:spPr>
        <p:txBody>
          <a:bodyPr wrap="square">
            <a:spAutoFit/>
          </a:bodyPr>
          <a:lstStyle/>
          <a:p>
            <a:pPr marL="342900" indent="-342900">
              <a:lnSpc>
                <a:spcPct val="120000"/>
              </a:lnSpc>
              <a:buFont typeface="Arial"/>
              <a:buChar char="•"/>
            </a:pPr>
            <a:r>
              <a:rPr lang="zh-CN" altLang="zh-CN" sz="2400" dirty="0"/>
              <a:t>如果</a:t>
            </a:r>
            <a:r>
              <a:rPr lang="en-US" altLang="zh-CN" sz="2400" dirty="0"/>
              <a:t>A</a:t>
            </a:r>
            <a:r>
              <a:rPr lang="zh-CN" altLang="zh-CN" sz="2400" dirty="0"/>
              <a:t>∩</a:t>
            </a:r>
            <a:r>
              <a:rPr lang="en-US" altLang="zh-CN" sz="2400" dirty="0"/>
              <a:t>B=</a:t>
            </a:r>
            <a:r>
              <a:rPr lang="zh-CN" altLang="zh-CN" sz="2400" dirty="0"/>
              <a:t>∮，称事件</a:t>
            </a:r>
            <a:r>
              <a:rPr lang="en-US" altLang="zh-CN" sz="2400" dirty="0"/>
              <a:t>A</a:t>
            </a:r>
            <a:r>
              <a:rPr lang="zh-CN" altLang="zh-CN" sz="2400" dirty="0"/>
              <a:t>与事件</a:t>
            </a:r>
            <a:r>
              <a:rPr lang="en-US" altLang="zh-CN" sz="2400" dirty="0"/>
              <a:t>B</a:t>
            </a:r>
            <a:r>
              <a:rPr lang="zh-CN" altLang="zh-CN" sz="2400" dirty="0">
                <a:solidFill>
                  <a:srgbClr val="FF0000"/>
                </a:solidFill>
              </a:rPr>
              <a:t>互不相容</a:t>
            </a:r>
            <a:r>
              <a:rPr lang="zh-CN" altLang="zh-CN" sz="2400" dirty="0"/>
              <a:t>（或互斥），即指事件</a:t>
            </a:r>
            <a:r>
              <a:rPr lang="en-US" altLang="zh-CN" sz="2400" dirty="0"/>
              <a:t>A</a:t>
            </a:r>
            <a:r>
              <a:rPr lang="zh-CN" altLang="zh-CN" sz="2400" dirty="0"/>
              <a:t>与事件</a:t>
            </a:r>
            <a:r>
              <a:rPr lang="en-US" altLang="zh-CN" sz="2400" dirty="0"/>
              <a:t>B</a:t>
            </a:r>
            <a:r>
              <a:rPr lang="zh-CN" altLang="zh-CN" sz="2400" dirty="0"/>
              <a:t>不能同时发生，基本事件是两两互不相容的。</a:t>
            </a:r>
          </a:p>
          <a:p>
            <a:pPr marL="342900" indent="-342900">
              <a:lnSpc>
                <a:spcPct val="120000"/>
              </a:lnSpc>
              <a:buFont typeface="Arial"/>
              <a:buChar char="•"/>
            </a:pPr>
            <a:r>
              <a:rPr lang="zh-CN" altLang="zh-CN" sz="2400" dirty="0"/>
              <a:t>如果</a:t>
            </a:r>
            <a:r>
              <a:rPr lang="en-US" altLang="zh-CN" sz="2400" dirty="0"/>
              <a:t>A</a:t>
            </a:r>
            <a:r>
              <a:rPr lang="zh-CN" altLang="zh-CN" sz="2400" dirty="0"/>
              <a:t>∪</a:t>
            </a:r>
            <a:r>
              <a:rPr lang="en-US" altLang="zh-CN" sz="2400" dirty="0"/>
              <a:t>B=S</a:t>
            </a:r>
            <a:r>
              <a:rPr lang="zh-CN" altLang="zh-CN" sz="2400" dirty="0"/>
              <a:t>，且</a:t>
            </a:r>
            <a:r>
              <a:rPr lang="en-US" altLang="zh-CN" sz="2400" dirty="0"/>
              <a:t>A</a:t>
            </a:r>
            <a:r>
              <a:rPr lang="zh-CN" altLang="zh-CN" sz="2400" dirty="0"/>
              <a:t>∩</a:t>
            </a:r>
            <a:r>
              <a:rPr lang="en-US" altLang="zh-CN" sz="2400" dirty="0"/>
              <a:t>B=</a:t>
            </a:r>
            <a:r>
              <a:rPr lang="zh-CN" altLang="zh-CN" sz="2400" dirty="0"/>
              <a:t>∮，称事件</a:t>
            </a:r>
            <a:r>
              <a:rPr lang="en-US" altLang="zh-CN" sz="2400" dirty="0"/>
              <a:t>A</a:t>
            </a:r>
            <a:r>
              <a:rPr lang="zh-CN" altLang="zh-CN" sz="2400" dirty="0"/>
              <a:t>与事件</a:t>
            </a:r>
            <a:r>
              <a:rPr lang="en-US" altLang="zh-CN" sz="2400" dirty="0"/>
              <a:t>B</a:t>
            </a:r>
            <a:r>
              <a:rPr lang="zh-CN" altLang="zh-CN" sz="2400" dirty="0"/>
              <a:t>互为</a:t>
            </a:r>
            <a:r>
              <a:rPr lang="zh-CN" altLang="zh-CN" sz="2400" dirty="0">
                <a:solidFill>
                  <a:srgbClr val="FF0000"/>
                </a:solidFill>
              </a:rPr>
              <a:t>对立事件</a:t>
            </a:r>
            <a:r>
              <a:rPr lang="zh-CN" altLang="zh-CN" sz="2400" dirty="0"/>
              <a:t>（互为补集），即对每次试验，事件</a:t>
            </a:r>
            <a:r>
              <a:rPr lang="en-US" altLang="zh-CN" sz="2400" dirty="0"/>
              <a:t>A</a:t>
            </a:r>
            <a:r>
              <a:rPr lang="zh-CN" altLang="zh-CN" sz="2400" dirty="0"/>
              <a:t>与事件</a:t>
            </a:r>
            <a:r>
              <a:rPr lang="en-US" altLang="zh-CN" sz="2400" dirty="0"/>
              <a:t>B</a:t>
            </a:r>
            <a:r>
              <a:rPr lang="zh-CN" altLang="zh-CN" sz="2400" dirty="0"/>
              <a:t>必有一个且仅有一个发生。</a:t>
            </a:r>
          </a:p>
        </p:txBody>
      </p:sp>
    </p:spTree>
    <p:extLst>
      <p:ext uri="{BB962C8B-B14F-4D97-AF65-F5344CB8AC3E}">
        <p14:creationId xmlns:p14="http://schemas.microsoft.com/office/powerpoint/2010/main" val="353005297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概率中的基本概念</a:t>
            </a:r>
            <a:endParaRPr kumimoji="1" lang="zh-CN" altLang="en-US" dirty="0"/>
          </a:p>
        </p:txBody>
      </p:sp>
      <p:pic>
        <p:nvPicPr>
          <p:cNvPr id="7" name="内容占位符 6" descr="u=3436120270,2804730207&amp;fm=21&amp;gp=0.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9571" r="45763" b="10479"/>
          <a:stretch/>
        </p:blipFill>
        <p:spPr>
          <a:xfrm>
            <a:off x="7366000" y="457200"/>
            <a:ext cx="1320800" cy="1282700"/>
          </a:xfrm>
        </p:spPr>
      </p:pic>
      <p:sp>
        <p:nvSpPr>
          <p:cNvPr id="3" name="矩形 2"/>
          <p:cNvSpPr/>
          <p:nvPr/>
        </p:nvSpPr>
        <p:spPr>
          <a:xfrm>
            <a:off x="639802" y="2406134"/>
            <a:ext cx="8212098" cy="4154983"/>
          </a:xfrm>
          <a:prstGeom prst="rect">
            <a:avLst/>
          </a:prstGeom>
        </p:spPr>
        <p:txBody>
          <a:bodyPr wrap="square">
            <a:spAutoFit/>
          </a:bodyPr>
          <a:lstStyle/>
          <a:p>
            <a:pPr marL="342900" indent="-342900">
              <a:buFont typeface="Arial"/>
              <a:buChar char="•"/>
            </a:pPr>
            <a:r>
              <a:rPr lang="zh-CN" altLang="zh-CN" sz="2400" dirty="0"/>
              <a:t>如果在相同的条件下进行了</a:t>
            </a:r>
            <a:r>
              <a:rPr lang="en-US" altLang="zh-CN" sz="2400" dirty="0"/>
              <a:t>n</a:t>
            </a:r>
            <a:r>
              <a:rPr lang="zh-CN" altLang="zh-CN" sz="2400" dirty="0"/>
              <a:t>次试验，在这</a:t>
            </a:r>
            <a:r>
              <a:rPr lang="en-US" altLang="zh-CN" sz="2400" dirty="0"/>
              <a:t>n</a:t>
            </a:r>
            <a:r>
              <a:rPr lang="zh-CN" altLang="zh-CN" sz="2400" dirty="0"/>
              <a:t>次试验中，事件</a:t>
            </a:r>
            <a:r>
              <a:rPr lang="en-US" altLang="zh-CN" sz="2400" dirty="0"/>
              <a:t>A</a:t>
            </a:r>
            <a:r>
              <a:rPr lang="zh-CN" altLang="zh-CN" sz="2400" dirty="0"/>
              <a:t>发生了</a:t>
            </a:r>
            <a:r>
              <a:rPr lang="en-US" altLang="zh-CN" sz="2400" dirty="0"/>
              <a:t>N</a:t>
            </a:r>
            <a:r>
              <a:rPr lang="en-US" altLang="zh-CN" sz="2400" baseline="-25000" dirty="0"/>
              <a:t>A</a:t>
            </a:r>
            <a:r>
              <a:rPr lang="zh-CN" altLang="zh-CN" sz="2400" dirty="0"/>
              <a:t>次，那么比值</a:t>
            </a:r>
            <a:r>
              <a:rPr lang="en-US" altLang="zh-CN" sz="2400" dirty="0"/>
              <a:t>N</a:t>
            </a:r>
            <a:r>
              <a:rPr lang="en-US" altLang="zh-CN" sz="2400" baseline="-25000" dirty="0"/>
              <a:t>A </a:t>
            </a:r>
            <a:r>
              <a:rPr lang="en-US" altLang="zh-CN" sz="2400" dirty="0"/>
              <a:t>/n</a:t>
            </a:r>
            <a:r>
              <a:rPr lang="zh-CN" altLang="zh-CN" sz="2400" dirty="0"/>
              <a:t>称为事件</a:t>
            </a:r>
            <a:r>
              <a:rPr lang="en-US" altLang="zh-CN" sz="2400" dirty="0"/>
              <a:t>A</a:t>
            </a:r>
            <a:r>
              <a:rPr lang="zh-CN" altLang="zh-CN" sz="2400" dirty="0"/>
              <a:t>发</a:t>
            </a:r>
            <a:r>
              <a:rPr lang="zh-CN" altLang="zh-CN" sz="2400" dirty="0" smtClean="0"/>
              <a:t>生的</a:t>
            </a:r>
            <a:r>
              <a:rPr lang="zh-CN" altLang="zh-CN" sz="2400" dirty="0" smtClean="0">
                <a:solidFill>
                  <a:srgbClr val="FF0000"/>
                </a:solidFill>
              </a:rPr>
              <a:t>频率</a:t>
            </a:r>
            <a:r>
              <a:rPr lang="zh-CN" altLang="zh-CN" sz="2400" dirty="0" smtClean="0"/>
              <a:t>。</a:t>
            </a:r>
            <a:endParaRPr lang="en-US" altLang="zh-CN" sz="2400" dirty="0" smtClean="0"/>
          </a:p>
          <a:p>
            <a:pPr marL="342900" indent="-342900">
              <a:buFont typeface="Arial"/>
              <a:buChar char="•"/>
            </a:pPr>
            <a:r>
              <a:rPr lang="zh-CN" altLang="zh-CN" sz="2400" dirty="0"/>
              <a:t>在大量重复进行同一试验时，事件</a:t>
            </a:r>
            <a:r>
              <a:rPr lang="en-US" altLang="zh-CN" sz="2400" dirty="0"/>
              <a:t>A</a:t>
            </a:r>
            <a:r>
              <a:rPr lang="zh-CN" altLang="zh-CN" sz="2400" dirty="0"/>
              <a:t>发生的频率总是在某种意义下接近某个常数（实数），在它附近摆动，这个常数就是</a:t>
            </a:r>
            <a:r>
              <a:rPr lang="zh-CN" altLang="zh-CN" sz="2400" dirty="0">
                <a:solidFill>
                  <a:srgbClr val="FF0000"/>
                </a:solidFill>
              </a:rPr>
              <a:t>事件</a:t>
            </a:r>
            <a:r>
              <a:rPr lang="en-US" altLang="zh-CN" sz="2400" dirty="0">
                <a:solidFill>
                  <a:srgbClr val="FF0000"/>
                </a:solidFill>
              </a:rPr>
              <a:t>A</a:t>
            </a:r>
            <a:r>
              <a:rPr lang="zh-CN" altLang="zh-CN" sz="2400" dirty="0">
                <a:solidFill>
                  <a:srgbClr val="FF0000"/>
                </a:solidFill>
              </a:rPr>
              <a:t>的概率</a:t>
            </a:r>
            <a:r>
              <a:rPr lang="en-US" altLang="zh-CN" sz="2400" dirty="0">
                <a:solidFill>
                  <a:srgbClr val="FF0000"/>
                </a:solidFill>
              </a:rPr>
              <a:t>P(A)</a:t>
            </a:r>
            <a:r>
              <a:rPr lang="zh-CN" altLang="zh-CN" sz="2400" dirty="0" smtClean="0"/>
              <a:t>。</a:t>
            </a:r>
            <a:endParaRPr lang="en-US" altLang="zh-CN" sz="2400" dirty="0" smtClean="0"/>
          </a:p>
          <a:p>
            <a:pPr marL="342900" indent="-342900">
              <a:buFont typeface="Arial"/>
              <a:buChar char="•"/>
            </a:pPr>
            <a:r>
              <a:rPr lang="zh-CN" altLang="zh-CN" sz="2400" dirty="0"/>
              <a:t>概率具有以下几个性质：</a:t>
            </a:r>
          </a:p>
          <a:p>
            <a:r>
              <a:rPr lang="zh-CN" altLang="zh-CN" sz="2400" dirty="0" smtClean="0"/>
              <a:t>（</a:t>
            </a:r>
            <a:r>
              <a:rPr lang="en-US" altLang="zh-CN" sz="2400" dirty="0"/>
              <a:t>1</a:t>
            </a:r>
            <a:r>
              <a:rPr lang="zh-CN" altLang="zh-CN" sz="2400" dirty="0"/>
              <a:t>）非负性：对于每一个事件</a:t>
            </a:r>
            <a:r>
              <a:rPr lang="en-US" altLang="zh-CN" sz="2400" dirty="0"/>
              <a:t>A</a:t>
            </a:r>
            <a:r>
              <a:rPr lang="zh-CN" altLang="zh-CN" sz="2400" dirty="0"/>
              <a:t>，</a:t>
            </a:r>
            <a:r>
              <a:rPr lang="en-US" altLang="zh-CN" sz="2400" dirty="0"/>
              <a:t>0</a:t>
            </a:r>
            <a:r>
              <a:rPr lang="zh-CN" altLang="zh-CN" sz="2400" dirty="0"/>
              <a:t>≤</a:t>
            </a:r>
            <a:r>
              <a:rPr lang="en-US" altLang="zh-CN" sz="2400" dirty="0"/>
              <a:t>P(A)</a:t>
            </a:r>
            <a:r>
              <a:rPr lang="zh-CN" altLang="zh-CN" sz="2400" dirty="0"/>
              <a:t>≤</a:t>
            </a:r>
            <a:r>
              <a:rPr lang="en-US" altLang="zh-CN" sz="2400" dirty="0"/>
              <a:t>1</a:t>
            </a:r>
            <a:r>
              <a:rPr lang="zh-CN" altLang="zh-CN" sz="2400" dirty="0"/>
              <a:t>。</a:t>
            </a:r>
          </a:p>
          <a:p>
            <a:r>
              <a:rPr lang="zh-CN" altLang="zh-CN" sz="2400" dirty="0" smtClean="0"/>
              <a:t>（</a:t>
            </a:r>
            <a:r>
              <a:rPr lang="en-US" altLang="zh-CN" sz="2400" dirty="0"/>
              <a:t>2</a:t>
            </a:r>
            <a:r>
              <a:rPr lang="zh-CN" altLang="zh-CN" sz="2400" dirty="0"/>
              <a:t>）规范性：对于必然事件</a:t>
            </a:r>
            <a:r>
              <a:rPr lang="en-US" altLang="zh-CN" sz="2400" dirty="0"/>
              <a:t>S</a:t>
            </a:r>
            <a:r>
              <a:rPr lang="zh-CN" altLang="zh-CN" sz="2400" dirty="0"/>
              <a:t>，</a:t>
            </a:r>
            <a:r>
              <a:rPr lang="en-US" altLang="zh-CN" sz="2400" dirty="0"/>
              <a:t>P(S)=1</a:t>
            </a:r>
            <a:r>
              <a:rPr lang="zh-CN" altLang="zh-CN" sz="2400" dirty="0" smtClean="0"/>
              <a:t>。</a:t>
            </a:r>
            <a:endParaRPr lang="en-US" altLang="zh-CN" sz="2400" dirty="0" smtClean="0"/>
          </a:p>
          <a:p>
            <a:r>
              <a:rPr lang="en-US" altLang="zh-CN" sz="2400" dirty="0"/>
              <a:t> </a:t>
            </a:r>
            <a:r>
              <a:rPr lang="en-US" altLang="zh-CN" sz="2400" dirty="0" smtClean="0"/>
              <a:t>                       </a:t>
            </a:r>
            <a:r>
              <a:rPr lang="zh-CN" altLang="zh-CN" sz="2400" dirty="0" smtClean="0"/>
              <a:t>对于</a:t>
            </a:r>
            <a:r>
              <a:rPr lang="zh-CN" altLang="zh-CN" sz="2400" dirty="0"/>
              <a:t>不可能事件</a:t>
            </a:r>
            <a:r>
              <a:rPr lang="en-US" altLang="zh-CN" sz="2400" dirty="0"/>
              <a:t>S</a:t>
            </a:r>
            <a:r>
              <a:rPr lang="zh-CN" altLang="zh-CN" sz="2400" dirty="0"/>
              <a:t>，</a:t>
            </a:r>
            <a:r>
              <a:rPr lang="en-US" altLang="zh-CN" sz="2400" dirty="0"/>
              <a:t>P(S)=0</a:t>
            </a:r>
            <a:r>
              <a:rPr lang="zh-CN" altLang="zh-CN" sz="2400" dirty="0"/>
              <a:t>。</a:t>
            </a:r>
          </a:p>
          <a:p>
            <a:r>
              <a:rPr lang="zh-CN" altLang="zh-CN" sz="2400" dirty="0" smtClean="0"/>
              <a:t>（</a:t>
            </a:r>
            <a:r>
              <a:rPr lang="en-US" altLang="zh-CN" sz="2400" dirty="0"/>
              <a:t>3</a:t>
            </a:r>
            <a:r>
              <a:rPr lang="zh-CN" altLang="zh-CN" sz="2400" dirty="0"/>
              <a:t>）容斥性：对于任意两个事件</a:t>
            </a:r>
            <a:r>
              <a:rPr lang="en-US" altLang="zh-CN" sz="2400" dirty="0"/>
              <a:t>A</a:t>
            </a:r>
            <a:r>
              <a:rPr lang="zh-CN" altLang="zh-CN" sz="2400" dirty="0"/>
              <a:t>和</a:t>
            </a:r>
            <a:r>
              <a:rPr lang="en-US" altLang="zh-CN" sz="2400" dirty="0"/>
              <a:t>B</a:t>
            </a:r>
            <a:r>
              <a:rPr lang="zh-CN" altLang="zh-CN" sz="2400" dirty="0" smtClean="0"/>
              <a:t>，</a:t>
            </a:r>
            <a:endParaRPr lang="en-US" altLang="zh-CN" sz="2400" dirty="0" smtClean="0"/>
          </a:p>
          <a:p>
            <a:r>
              <a:rPr lang="en-US" altLang="zh-CN" sz="2400" dirty="0"/>
              <a:t> </a:t>
            </a:r>
            <a:r>
              <a:rPr lang="en-US" altLang="zh-CN" sz="2400" dirty="0" smtClean="0"/>
              <a:t>                              P</a:t>
            </a:r>
            <a:r>
              <a:rPr lang="en-US" altLang="zh-CN" sz="2400" dirty="0"/>
              <a:t>(A</a:t>
            </a:r>
            <a:r>
              <a:rPr lang="zh-CN" altLang="zh-CN" sz="2400" dirty="0"/>
              <a:t>∪</a:t>
            </a:r>
            <a:r>
              <a:rPr lang="en-US" altLang="zh-CN" sz="2400" dirty="0"/>
              <a:t>B)=P(A)+P(B)-P(A</a:t>
            </a:r>
            <a:r>
              <a:rPr lang="zh-CN" altLang="zh-CN" sz="2400" dirty="0"/>
              <a:t>∩</a:t>
            </a:r>
            <a:r>
              <a:rPr lang="en-US" altLang="zh-CN" sz="2400" dirty="0"/>
              <a:t>B)</a:t>
            </a:r>
            <a:r>
              <a:rPr lang="zh-CN" altLang="zh-CN" sz="2400" dirty="0" smtClean="0"/>
              <a:t>。</a:t>
            </a:r>
            <a:endParaRPr lang="zh-CN" altLang="zh-CN" sz="2400" dirty="0"/>
          </a:p>
        </p:txBody>
      </p:sp>
    </p:spTree>
    <p:extLst>
      <p:ext uri="{BB962C8B-B14F-4D97-AF65-F5344CB8AC3E}">
        <p14:creationId xmlns:p14="http://schemas.microsoft.com/office/powerpoint/2010/main" val="6224337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概率中的基本概念</a:t>
            </a:r>
            <a:endParaRPr kumimoji="1" lang="zh-CN" altLang="en-US" dirty="0"/>
          </a:p>
        </p:txBody>
      </p:sp>
      <p:pic>
        <p:nvPicPr>
          <p:cNvPr id="7" name="内容占位符 6" descr="u=3436120270,2804730207&amp;fm=21&amp;gp=0.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9571" r="45763" b="10479"/>
          <a:stretch/>
        </p:blipFill>
        <p:spPr>
          <a:xfrm>
            <a:off x="7366000" y="457200"/>
            <a:ext cx="1320800" cy="1282700"/>
          </a:xfrm>
        </p:spPr>
      </p:pic>
      <p:sp>
        <p:nvSpPr>
          <p:cNvPr id="3" name="矩形 2"/>
          <p:cNvSpPr/>
          <p:nvPr/>
        </p:nvSpPr>
        <p:spPr>
          <a:xfrm>
            <a:off x="639802" y="2406134"/>
            <a:ext cx="8212098" cy="4154983"/>
          </a:xfrm>
          <a:prstGeom prst="rect">
            <a:avLst/>
          </a:prstGeom>
        </p:spPr>
        <p:txBody>
          <a:bodyPr wrap="square">
            <a:spAutoFit/>
          </a:bodyPr>
          <a:lstStyle/>
          <a:p>
            <a:r>
              <a:rPr lang="zh-CN" altLang="zh-CN" sz="2400" dirty="0"/>
              <a:t>（</a:t>
            </a:r>
            <a:r>
              <a:rPr lang="en-US" altLang="zh-CN" sz="2400" dirty="0"/>
              <a:t>4</a:t>
            </a:r>
            <a:r>
              <a:rPr lang="zh-CN" altLang="zh-CN" sz="2400" dirty="0"/>
              <a:t>）互斥事件的可加性：设</a:t>
            </a:r>
            <a:r>
              <a:rPr lang="en-US" altLang="zh-CN" sz="2400" dirty="0"/>
              <a:t>A</a:t>
            </a:r>
            <a:r>
              <a:rPr lang="en-US" altLang="zh-CN" sz="2400" baseline="-25000" dirty="0"/>
              <a:t>1</a:t>
            </a:r>
            <a:r>
              <a:rPr lang="zh-CN" altLang="zh-CN" sz="2400" dirty="0"/>
              <a:t>，</a:t>
            </a:r>
            <a:r>
              <a:rPr lang="en-US" altLang="zh-CN" sz="2400" dirty="0"/>
              <a:t>A</a:t>
            </a:r>
            <a:r>
              <a:rPr lang="en-US" altLang="zh-CN" sz="2400" baseline="-25000" dirty="0"/>
              <a:t>2</a:t>
            </a:r>
            <a:r>
              <a:rPr lang="zh-CN" altLang="zh-CN" sz="2400" dirty="0"/>
              <a:t>，</a:t>
            </a:r>
            <a:r>
              <a:rPr lang="en-US" altLang="zh-CN" sz="2400" dirty="0"/>
              <a:t>…A</a:t>
            </a:r>
            <a:r>
              <a:rPr lang="en-US" altLang="zh-CN" sz="2400" baseline="-25000" dirty="0"/>
              <a:t>n</a:t>
            </a:r>
            <a:r>
              <a:rPr lang="zh-CN" altLang="zh-CN" sz="2400" dirty="0"/>
              <a:t>是互斥的</a:t>
            </a:r>
            <a:r>
              <a:rPr lang="en-US" altLang="zh-CN" sz="2400" dirty="0"/>
              <a:t>n</a:t>
            </a:r>
            <a:r>
              <a:rPr lang="zh-CN" altLang="zh-CN" sz="2400" dirty="0"/>
              <a:t>个事件，则</a:t>
            </a:r>
            <a:r>
              <a:rPr lang="en-US" altLang="zh-CN" sz="2400" dirty="0"/>
              <a:t>P(A</a:t>
            </a:r>
            <a:r>
              <a:rPr lang="en-US" altLang="zh-CN" sz="2400" baseline="-25000" dirty="0"/>
              <a:t>1</a:t>
            </a:r>
            <a:r>
              <a:rPr lang="zh-CN" altLang="zh-CN" sz="2400" dirty="0"/>
              <a:t>∪</a:t>
            </a:r>
            <a:r>
              <a:rPr lang="en-US" altLang="zh-CN" sz="2400" dirty="0"/>
              <a:t>A</a:t>
            </a:r>
            <a:r>
              <a:rPr lang="en-US" altLang="zh-CN" sz="2400" baseline="-25000" dirty="0"/>
              <a:t>2</a:t>
            </a:r>
            <a:r>
              <a:rPr lang="zh-CN" altLang="zh-CN" sz="2400" dirty="0"/>
              <a:t>∪</a:t>
            </a:r>
            <a:r>
              <a:rPr lang="en-US" altLang="zh-CN" sz="2400" dirty="0"/>
              <a:t>…A</a:t>
            </a:r>
            <a:r>
              <a:rPr lang="en-US" altLang="zh-CN" sz="2400" baseline="-25000" dirty="0"/>
              <a:t>n</a:t>
            </a:r>
            <a:r>
              <a:rPr lang="en-US" altLang="zh-CN" sz="2400" dirty="0"/>
              <a:t>)=P(A</a:t>
            </a:r>
            <a:r>
              <a:rPr lang="en-US" altLang="zh-CN" sz="2400" baseline="-25000" dirty="0"/>
              <a:t>1</a:t>
            </a:r>
            <a:r>
              <a:rPr lang="en-US" altLang="zh-CN" sz="2400" dirty="0"/>
              <a:t>)+P(A</a:t>
            </a:r>
            <a:r>
              <a:rPr lang="en-US" altLang="zh-CN" sz="2400" baseline="-25000" dirty="0"/>
              <a:t>2</a:t>
            </a:r>
            <a:r>
              <a:rPr lang="en-US" altLang="zh-CN" sz="2400" dirty="0"/>
              <a:t>)+…P(A</a:t>
            </a:r>
            <a:r>
              <a:rPr lang="en-US" altLang="zh-CN" sz="2400" baseline="-25000" dirty="0"/>
              <a:t>n</a:t>
            </a:r>
            <a:r>
              <a:rPr lang="en-US" altLang="zh-CN" sz="2400" dirty="0"/>
              <a:t>)</a:t>
            </a:r>
            <a:r>
              <a:rPr lang="zh-CN" altLang="zh-CN" sz="2400" dirty="0"/>
              <a:t>。如果</a:t>
            </a:r>
            <a:r>
              <a:rPr lang="en-US" altLang="zh-CN" sz="2400" dirty="0"/>
              <a:t>A</a:t>
            </a:r>
            <a:r>
              <a:rPr lang="zh-CN" altLang="zh-CN" sz="2400" dirty="0"/>
              <a:t>和</a:t>
            </a:r>
            <a:r>
              <a:rPr lang="en-US" altLang="zh-CN" sz="2400" dirty="0"/>
              <a:t>B</a:t>
            </a:r>
            <a:r>
              <a:rPr lang="zh-CN" altLang="zh-CN" sz="2400" dirty="0"/>
              <a:t>互为对立事件，则事件</a:t>
            </a:r>
            <a:r>
              <a:rPr lang="en-US" altLang="zh-CN" sz="2400" dirty="0"/>
              <a:t>A</a:t>
            </a:r>
            <a:r>
              <a:rPr lang="zh-CN" altLang="zh-CN" sz="2400" dirty="0"/>
              <a:t>和</a:t>
            </a:r>
            <a:r>
              <a:rPr lang="en-US" altLang="zh-CN" sz="2400" dirty="0"/>
              <a:t>B</a:t>
            </a:r>
            <a:r>
              <a:rPr lang="zh-CN" altLang="zh-CN" sz="2400" dirty="0"/>
              <a:t>一定是互斥的，而</a:t>
            </a:r>
            <a:r>
              <a:rPr lang="en-US" altLang="zh-CN" sz="2400" dirty="0"/>
              <a:t>A</a:t>
            </a:r>
            <a:r>
              <a:rPr lang="zh-CN" altLang="zh-CN" sz="2400" dirty="0"/>
              <a:t>∪</a:t>
            </a:r>
            <a:r>
              <a:rPr lang="en-US" altLang="zh-CN" sz="2400" dirty="0"/>
              <a:t>B</a:t>
            </a:r>
            <a:r>
              <a:rPr lang="zh-CN" altLang="zh-CN" sz="2400" dirty="0"/>
              <a:t>为必然事件，所以，</a:t>
            </a:r>
            <a:r>
              <a:rPr lang="en-US" altLang="zh-CN" sz="2400" dirty="0"/>
              <a:t>P(A</a:t>
            </a:r>
            <a:r>
              <a:rPr lang="zh-CN" altLang="zh-CN" sz="2400" dirty="0"/>
              <a:t>∪</a:t>
            </a:r>
            <a:r>
              <a:rPr lang="en-US" altLang="zh-CN" sz="2400" dirty="0"/>
              <a:t>B)=P(A)+P(B)=1</a:t>
            </a:r>
            <a:r>
              <a:rPr lang="zh-CN" altLang="zh-CN" sz="2400" dirty="0"/>
              <a:t>，即对立事件概率之和为</a:t>
            </a:r>
            <a:r>
              <a:rPr lang="en-US" altLang="zh-CN" sz="2400" dirty="0"/>
              <a:t>1</a:t>
            </a:r>
            <a:r>
              <a:rPr lang="zh-CN" altLang="zh-CN" sz="2400" dirty="0"/>
              <a:t>。</a:t>
            </a:r>
          </a:p>
          <a:p>
            <a:r>
              <a:rPr lang="zh-CN" altLang="zh-CN" sz="2400" dirty="0" smtClean="0"/>
              <a:t>（</a:t>
            </a:r>
            <a:r>
              <a:rPr lang="en-US" altLang="zh-CN" sz="2400" dirty="0"/>
              <a:t>5</a:t>
            </a:r>
            <a:r>
              <a:rPr lang="zh-CN" altLang="zh-CN" sz="2400" dirty="0"/>
              <a:t>）独立事件的可乘性：如果事件</a:t>
            </a:r>
            <a:r>
              <a:rPr lang="en-US" altLang="zh-CN" sz="2400" dirty="0"/>
              <a:t>A</a:t>
            </a:r>
            <a:r>
              <a:rPr lang="zh-CN" altLang="zh-CN" sz="2400" dirty="0"/>
              <a:t>是否发生对事件</a:t>
            </a:r>
            <a:r>
              <a:rPr lang="en-US" altLang="zh-CN" sz="2400" dirty="0"/>
              <a:t>B</a:t>
            </a:r>
            <a:r>
              <a:rPr lang="zh-CN" altLang="zh-CN" sz="2400" dirty="0"/>
              <a:t>发生的概率没有影响，同时事件</a:t>
            </a:r>
            <a:r>
              <a:rPr lang="en-US" altLang="zh-CN" sz="2400" dirty="0"/>
              <a:t>B</a:t>
            </a:r>
            <a:r>
              <a:rPr lang="zh-CN" altLang="zh-CN" sz="2400" dirty="0"/>
              <a:t>是否发生对事件</a:t>
            </a:r>
            <a:r>
              <a:rPr lang="en-US" altLang="zh-CN" sz="2400" dirty="0"/>
              <a:t>A</a:t>
            </a:r>
            <a:r>
              <a:rPr lang="zh-CN" altLang="zh-CN" sz="2400" dirty="0"/>
              <a:t>发生的概率也没有影响，则称</a:t>
            </a:r>
            <a:r>
              <a:rPr lang="en-US" altLang="zh-CN" sz="2400" dirty="0"/>
              <a:t>A</a:t>
            </a:r>
            <a:r>
              <a:rPr lang="zh-CN" altLang="zh-CN" sz="2400" dirty="0"/>
              <a:t>与</a:t>
            </a:r>
            <a:r>
              <a:rPr lang="en-US" altLang="zh-CN" sz="2400" dirty="0"/>
              <a:t>B</a:t>
            </a:r>
            <a:r>
              <a:rPr lang="zh-CN" altLang="zh-CN" sz="2400" dirty="0"/>
              <a:t>是</a:t>
            </a:r>
            <a:r>
              <a:rPr lang="zh-CN" altLang="zh-CN" sz="2400" dirty="0">
                <a:solidFill>
                  <a:srgbClr val="FF0000"/>
                </a:solidFill>
              </a:rPr>
              <a:t>相互独立的事件</a:t>
            </a:r>
            <a:r>
              <a:rPr lang="zh-CN" altLang="zh-CN" sz="2400" dirty="0"/>
              <a:t>。有</a:t>
            </a:r>
            <a:r>
              <a:rPr lang="en-US" altLang="zh-CN" sz="2400" dirty="0"/>
              <a:t>P(A</a:t>
            </a:r>
            <a:r>
              <a:rPr lang="zh-CN" altLang="zh-CN" sz="2400" dirty="0"/>
              <a:t>∩</a:t>
            </a:r>
            <a:r>
              <a:rPr lang="en-US" altLang="zh-CN" sz="2400" dirty="0"/>
              <a:t>B)=P(A)*P(B)</a:t>
            </a:r>
            <a:r>
              <a:rPr lang="zh-CN" altLang="zh-CN" sz="2400" dirty="0"/>
              <a:t>，即两个相互独立事件同时发生的概率等于每个事件发生的概率的积。推广到</a:t>
            </a:r>
            <a:r>
              <a:rPr lang="en-US" altLang="zh-CN" sz="2400" dirty="0"/>
              <a:t>n</a:t>
            </a:r>
            <a:r>
              <a:rPr lang="zh-CN" altLang="zh-CN" sz="2400" dirty="0"/>
              <a:t>个相互独立的事件，</a:t>
            </a:r>
            <a:r>
              <a:rPr lang="en-US" altLang="zh-CN" sz="2400" dirty="0"/>
              <a:t>P(A</a:t>
            </a:r>
            <a:r>
              <a:rPr lang="en-US" altLang="zh-CN" sz="2400" baseline="-25000" dirty="0"/>
              <a:t>1</a:t>
            </a:r>
            <a:r>
              <a:rPr lang="zh-CN" altLang="zh-CN" sz="2400" dirty="0"/>
              <a:t>∩</a:t>
            </a:r>
            <a:r>
              <a:rPr lang="en-US" altLang="zh-CN" sz="2400" dirty="0"/>
              <a:t>A</a:t>
            </a:r>
            <a:r>
              <a:rPr lang="en-US" altLang="zh-CN" sz="2400" baseline="-25000" dirty="0"/>
              <a:t>2</a:t>
            </a:r>
            <a:r>
              <a:rPr lang="zh-CN" altLang="zh-CN" sz="2400" dirty="0"/>
              <a:t>∩</a:t>
            </a:r>
            <a:r>
              <a:rPr lang="en-US" altLang="zh-CN" sz="2400" dirty="0"/>
              <a:t>…</a:t>
            </a:r>
            <a:r>
              <a:rPr lang="zh-CN" altLang="zh-CN" sz="2400" dirty="0"/>
              <a:t>∩</a:t>
            </a:r>
            <a:r>
              <a:rPr lang="en-US" altLang="zh-CN" sz="2400" dirty="0"/>
              <a:t>A</a:t>
            </a:r>
            <a:r>
              <a:rPr lang="en-US" altLang="zh-CN" sz="2400" baseline="-25000" dirty="0"/>
              <a:t>n</a:t>
            </a:r>
            <a:r>
              <a:rPr lang="en-US" altLang="zh-CN" sz="2400" dirty="0"/>
              <a:t>)= P(A</a:t>
            </a:r>
            <a:r>
              <a:rPr lang="en-US" altLang="zh-CN" sz="2400" baseline="-25000" dirty="0"/>
              <a:t>1</a:t>
            </a:r>
            <a:r>
              <a:rPr lang="en-US" altLang="zh-CN" sz="2400" dirty="0"/>
              <a:t>)*P(A</a:t>
            </a:r>
            <a:r>
              <a:rPr lang="en-US" altLang="zh-CN" sz="2400" baseline="-25000" dirty="0"/>
              <a:t>2</a:t>
            </a:r>
            <a:r>
              <a:rPr lang="en-US" altLang="zh-CN" sz="2400" dirty="0"/>
              <a:t>)*…P(A</a:t>
            </a:r>
            <a:r>
              <a:rPr lang="en-US" altLang="zh-CN" sz="2400" baseline="-25000" dirty="0"/>
              <a:t>n</a:t>
            </a:r>
            <a:r>
              <a:rPr lang="en-US" altLang="zh-CN" sz="2400" dirty="0"/>
              <a:t>)</a:t>
            </a:r>
            <a:r>
              <a:rPr lang="zh-CN" altLang="zh-CN" sz="2400" dirty="0"/>
              <a:t>。</a:t>
            </a:r>
          </a:p>
        </p:txBody>
      </p:sp>
    </p:spTree>
    <p:extLst>
      <p:ext uri="{BB962C8B-B14F-4D97-AF65-F5344CB8AC3E}">
        <p14:creationId xmlns:p14="http://schemas.microsoft.com/office/powerpoint/2010/main" val="20609044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概率中的基本概念</a:t>
            </a:r>
            <a:endParaRPr kumimoji="1" lang="zh-CN" altLang="en-US" dirty="0"/>
          </a:p>
        </p:txBody>
      </p:sp>
      <p:pic>
        <p:nvPicPr>
          <p:cNvPr id="7" name="内容占位符 6" descr="u=3436120270,2804730207&amp;fm=21&amp;gp=0.jpg"/>
          <p:cNvPicPr>
            <a:picLocks noGrp="1" noChangeAspect="1"/>
          </p:cNvPicPr>
          <p:nvPr>
            <p:ph idx="1"/>
          </p:nvPr>
        </p:nvPicPr>
        <p:blipFill rotWithShape="1">
          <a:blip r:embed="rId3">
            <a:extLst>
              <a:ext uri="{28A0092B-C50C-407E-A947-70E740481C1C}">
                <a14:useLocalDpi xmlns:a14="http://schemas.microsoft.com/office/drawing/2010/main" val="0"/>
              </a:ext>
            </a:extLst>
          </a:blip>
          <a:srcRect t="19571" r="45763" b="10479"/>
          <a:stretch/>
        </p:blipFill>
        <p:spPr>
          <a:xfrm>
            <a:off x="7366000" y="457200"/>
            <a:ext cx="1320800" cy="1282700"/>
          </a:xfrm>
        </p:spPr>
      </p:pic>
      <p:sp>
        <p:nvSpPr>
          <p:cNvPr id="3" name="矩形 2"/>
          <p:cNvSpPr/>
          <p:nvPr/>
        </p:nvSpPr>
        <p:spPr>
          <a:xfrm>
            <a:off x="639802" y="2406134"/>
            <a:ext cx="8212098" cy="2739211"/>
          </a:xfrm>
          <a:prstGeom prst="rect">
            <a:avLst/>
          </a:prstGeom>
        </p:spPr>
        <p:txBody>
          <a:bodyPr wrap="square">
            <a:spAutoFit/>
          </a:bodyPr>
          <a:lstStyle/>
          <a:p>
            <a:pPr>
              <a:lnSpc>
                <a:spcPct val="120000"/>
              </a:lnSpc>
            </a:pPr>
            <a:r>
              <a:rPr lang="zh-CN" altLang="zh-CN" sz="2400" dirty="0"/>
              <a:t>（</a:t>
            </a:r>
            <a:r>
              <a:rPr lang="en-US" altLang="zh-CN" sz="2400" dirty="0"/>
              <a:t>6</a:t>
            </a:r>
            <a:r>
              <a:rPr lang="zh-CN" altLang="zh-CN" sz="2400" dirty="0"/>
              <a:t>）独立重复试验的“</a:t>
            </a:r>
            <a:r>
              <a:rPr lang="zh-CN" altLang="zh-CN" sz="2400" dirty="0">
                <a:solidFill>
                  <a:srgbClr val="FF0000"/>
                </a:solidFill>
              </a:rPr>
              <a:t>伯努利大数定理</a:t>
            </a:r>
            <a:r>
              <a:rPr lang="zh-CN" altLang="zh-CN" sz="2400" dirty="0"/>
              <a:t>”：如果在一次试验中某事件发生的概率为</a:t>
            </a:r>
            <a:r>
              <a:rPr lang="en-US" altLang="zh-CN" sz="2400" dirty="0"/>
              <a:t>p</a:t>
            </a:r>
            <a:r>
              <a:rPr lang="zh-CN" altLang="zh-CN" sz="2400" dirty="0"/>
              <a:t>，不发生的概率为</a:t>
            </a:r>
            <a:r>
              <a:rPr lang="en-US" altLang="zh-CN" sz="2400" dirty="0"/>
              <a:t>q</a:t>
            </a:r>
            <a:r>
              <a:rPr lang="zh-CN" altLang="zh-CN" sz="2400" dirty="0"/>
              <a:t>，则在</a:t>
            </a:r>
            <a:r>
              <a:rPr lang="en-US" altLang="zh-CN" sz="2400" dirty="0"/>
              <a:t>n</a:t>
            </a:r>
            <a:r>
              <a:rPr lang="zh-CN" altLang="zh-CN" sz="2400" dirty="0"/>
              <a:t>次试验中该事件至少发生</a:t>
            </a:r>
            <a:r>
              <a:rPr lang="en-US" altLang="zh-CN" sz="2400" dirty="0"/>
              <a:t>m</a:t>
            </a:r>
            <a:r>
              <a:rPr lang="zh-CN" altLang="zh-CN" sz="2400" dirty="0"/>
              <a:t>次的概率等于</a:t>
            </a:r>
            <a:r>
              <a:rPr lang="en-US" altLang="zh-CN" sz="2400" dirty="0"/>
              <a:t>(</a:t>
            </a:r>
            <a:r>
              <a:rPr lang="en-US" altLang="zh-CN" sz="2400" dirty="0" err="1"/>
              <a:t>p+q</a:t>
            </a:r>
            <a:r>
              <a:rPr lang="en-US" altLang="zh-CN" sz="2400" dirty="0"/>
              <a:t>)</a:t>
            </a:r>
            <a:r>
              <a:rPr lang="en-US" altLang="zh-CN" sz="2400" baseline="30000" dirty="0"/>
              <a:t>n</a:t>
            </a:r>
            <a:r>
              <a:rPr lang="zh-CN" altLang="zh-CN" sz="2400" dirty="0"/>
              <a:t>的展开式中从</a:t>
            </a:r>
            <a:r>
              <a:rPr lang="en-US" altLang="zh-CN" sz="2400" dirty="0" err="1"/>
              <a:t>p</a:t>
            </a:r>
            <a:r>
              <a:rPr lang="en-US" altLang="zh-CN" sz="2400" baseline="30000" dirty="0" err="1"/>
              <a:t>n</a:t>
            </a:r>
            <a:r>
              <a:rPr lang="zh-CN" altLang="zh-CN" sz="2400" dirty="0"/>
              <a:t>到包括</a:t>
            </a:r>
            <a:r>
              <a:rPr lang="en-US" altLang="zh-CN" sz="2400" dirty="0" err="1"/>
              <a:t>p</a:t>
            </a:r>
            <a:r>
              <a:rPr lang="en-US" altLang="zh-CN" sz="2400" baseline="30000" dirty="0" err="1"/>
              <a:t>m</a:t>
            </a:r>
            <a:r>
              <a:rPr lang="en-US" altLang="zh-CN" sz="2400" dirty="0" err="1"/>
              <a:t>q</a:t>
            </a:r>
            <a:r>
              <a:rPr lang="en-US" altLang="zh-CN" sz="2400" baseline="30000" dirty="0" err="1"/>
              <a:t>n</a:t>
            </a:r>
            <a:r>
              <a:rPr lang="en-US" altLang="zh-CN" sz="2400" baseline="30000" dirty="0"/>
              <a:t>-m</a:t>
            </a:r>
            <a:r>
              <a:rPr lang="zh-CN" altLang="zh-CN" sz="2400" dirty="0"/>
              <a:t>为止的各项之和。如果在一次试验中某事件发生的概率为</a:t>
            </a:r>
            <a:r>
              <a:rPr lang="en-US" altLang="zh-CN" sz="2400" dirty="0"/>
              <a:t>p</a:t>
            </a:r>
            <a:r>
              <a:rPr lang="zh-CN" altLang="zh-CN" sz="2400" dirty="0"/>
              <a:t>，那么在</a:t>
            </a:r>
            <a:r>
              <a:rPr lang="en-US" altLang="zh-CN" sz="2400" dirty="0"/>
              <a:t>n</a:t>
            </a:r>
            <a:r>
              <a:rPr lang="zh-CN" altLang="zh-CN" sz="2400" dirty="0"/>
              <a:t>次独立重复试验中这个事件恰好发生</a:t>
            </a:r>
            <a:r>
              <a:rPr lang="en-US" altLang="zh-CN" sz="2400" dirty="0"/>
              <a:t>k</a:t>
            </a:r>
            <a:r>
              <a:rPr lang="zh-CN" altLang="zh-CN" sz="2400" dirty="0"/>
              <a:t>次（</a:t>
            </a:r>
            <a:r>
              <a:rPr lang="en-US" altLang="zh-CN" sz="2400" dirty="0"/>
              <a:t>0</a:t>
            </a:r>
            <a:r>
              <a:rPr lang="zh-CN" altLang="zh-CN" sz="2400" dirty="0"/>
              <a:t>≤</a:t>
            </a:r>
            <a:r>
              <a:rPr lang="en-US" altLang="zh-CN" sz="2400" dirty="0"/>
              <a:t>k</a:t>
            </a:r>
            <a:r>
              <a:rPr lang="zh-CN" altLang="zh-CN" sz="2400" dirty="0"/>
              <a:t>≤</a:t>
            </a:r>
            <a:r>
              <a:rPr lang="en-US" altLang="zh-CN" sz="2400" dirty="0"/>
              <a:t>n</a:t>
            </a:r>
            <a:r>
              <a:rPr lang="zh-CN" altLang="zh-CN" sz="2400" dirty="0"/>
              <a:t>）的概率为</a:t>
            </a:r>
            <a:r>
              <a:rPr lang="zh-CN" altLang="zh-CN" sz="2400" dirty="0" smtClean="0"/>
              <a:t>：</a:t>
            </a:r>
            <a:endParaRPr lang="zh-CN" altLang="zh-CN" sz="2400" dirty="0"/>
          </a:p>
        </p:txBody>
      </p:sp>
      <p:graphicFrame>
        <p:nvGraphicFramePr>
          <p:cNvPr id="4" name="对象 3"/>
          <p:cNvGraphicFramePr>
            <a:graphicFrameLocks noChangeAspect="1"/>
          </p:cNvGraphicFramePr>
          <p:nvPr>
            <p:extLst>
              <p:ext uri="{D42A27DB-BD31-4B8C-83A1-F6EECF244321}">
                <p14:modId xmlns:p14="http://schemas.microsoft.com/office/powerpoint/2010/main" val="1240669294"/>
              </p:ext>
            </p:extLst>
          </p:nvPr>
        </p:nvGraphicFramePr>
        <p:xfrm>
          <a:off x="4385317" y="4904044"/>
          <a:ext cx="4354854" cy="713295"/>
        </p:xfrm>
        <a:graphic>
          <a:graphicData uri="http://schemas.openxmlformats.org/presentationml/2006/ole">
            <mc:AlternateContent xmlns:mc="http://schemas.openxmlformats.org/markup-compatibility/2006">
              <mc:Choice xmlns:v="urn:schemas-microsoft-com:vml" Requires="v">
                <p:oleObj spid="_x0000_s2123" name="公式" r:id="rId4" imgW="1473200" imgH="241300" progId="Equation.3">
                  <p:embed/>
                </p:oleObj>
              </mc:Choice>
              <mc:Fallback>
                <p:oleObj name="公式" r:id="rId4" imgW="1473200" imgH="241300" progId="Equation.3">
                  <p:embed/>
                  <p:pic>
                    <p:nvPicPr>
                      <p:cNvPr id="0" name=""/>
                      <p:cNvPicPr/>
                      <p:nvPr/>
                    </p:nvPicPr>
                    <p:blipFill>
                      <a:blip r:embed="rId5"/>
                      <a:stretch>
                        <a:fillRect/>
                      </a:stretch>
                    </p:blipFill>
                    <p:spPr>
                      <a:xfrm>
                        <a:off x="4385317" y="4904044"/>
                        <a:ext cx="4354854" cy="713295"/>
                      </a:xfrm>
                      <a:prstGeom prst="rect">
                        <a:avLst/>
                      </a:prstGeom>
                    </p:spPr>
                  </p:pic>
                </p:oleObj>
              </mc:Fallback>
            </mc:AlternateContent>
          </a:graphicData>
        </a:graphic>
      </p:graphicFrame>
    </p:spTree>
    <p:extLst>
      <p:ext uri="{BB962C8B-B14F-4D97-AF65-F5344CB8AC3E}">
        <p14:creationId xmlns:p14="http://schemas.microsoft.com/office/powerpoint/2010/main" val="21816422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概率中的基本概念</a:t>
            </a:r>
            <a:endParaRPr kumimoji="1" lang="zh-CN" altLang="en-US" dirty="0"/>
          </a:p>
        </p:txBody>
      </p:sp>
      <p:pic>
        <p:nvPicPr>
          <p:cNvPr id="7" name="内容占位符 6" descr="u=3436120270,2804730207&amp;fm=21&amp;gp=0.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9571" r="45763" b="10479"/>
          <a:stretch/>
        </p:blipFill>
        <p:spPr>
          <a:xfrm>
            <a:off x="7366000" y="457200"/>
            <a:ext cx="1320800" cy="1282700"/>
          </a:xfrm>
        </p:spPr>
      </p:pic>
      <p:sp>
        <p:nvSpPr>
          <p:cNvPr id="3" name="矩形 2"/>
          <p:cNvSpPr/>
          <p:nvPr/>
        </p:nvSpPr>
        <p:spPr>
          <a:xfrm>
            <a:off x="639801" y="2406134"/>
            <a:ext cx="8342169" cy="4228850"/>
          </a:xfrm>
          <a:prstGeom prst="rect">
            <a:avLst/>
          </a:prstGeom>
        </p:spPr>
        <p:txBody>
          <a:bodyPr wrap="square">
            <a:spAutoFit/>
          </a:bodyPr>
          <a:lstStyle/>
          <a:p>
            <a:pPr marL="342900" indent="-342900">
              <a:lnSpc>
                <a:spcPct val="120000"/>
              </a:lnSpc>
              <a:buFont typeface="Arial"/>
              <a:buChar char="•"/>
            </a:pPr>
            <a:r>
              <a:rPr lang="zh-CN" altLang="en-US" sz="2400" dirty="0" smtClean="0"/>
              <a:t>应用举例：</a:t>
            </a:r>
            <a:r>
              <a:rPr lang="zh-CN" altLang="zh-CN" sz="2400" dirty="0"/>
              <a:t>找东西的</a:t>
            </a:r>
            <a:r>
              <a:rPr lang="zh-CN" altLang="zh-CN" sz="2400" dirty="0" smtClean="0"/>
              <a:t>疑惑</a:t>
            </a:r>
            <a:endParaRPr lang="en-US" altLang="zh-CN" sz="2400" dirty="0" smtClean="0"/>
          </a:p>
          <a:p>
            <a:r>
              <a:rPr lang="zh-CN" altLang="zh-CN" sz="2000" dirty="0"/>
              <a:t>【问题描述】</a:t>
            </a:r>
          </a:p>
          <a:p>
            <a:r>
              <a:rPr lang="en-US" altLang="zh-CN" sz="2000" dirty="0"/>
              <a:t>    </a:t>
            </a:r>
            <a:r>
              <a:rPr lang="zh-CN" altLang="zh-CN" sz="2000" dirty="0"/>
              <a:t>书桌有</a:t>
            </a:r>
            <a:r>
              <a:rPr lang="en-US" altLang="zh-CN" sz="2000" dirty="0"/>
              <a:t>8</a:t>
            </a:r>
            <a:r>
              <a:rPr lang="zh-CN" altLang="zh-CN" sz="2000" dirty="0"/>
              <a:t>个抽屉，分别用数字</a:t>
            </a:r>
            <a:r>
              <a:rPr lang="en-US" altLang="zh-CN" sz="2000" dirty="0"/>
              <a:t>1</a:t>
            </a:r>
            <a:r>
              <a:rPr lang="zh-CN" altLang="zh-CN" sz="2000" dirty="0"/>
              <a:t>～</a:t>
            </a:r>
            <a:r>
              <a:rPr lang="en-US" altLang="zh-CN" sz="2000" dirty="0"/>
              <a:t>8</a:t>
            </a:r>
            <a:r>
              <a:rPr lang="zh-CN" altLang="zh-CN" sz="2000" dirty="0"/>
              <a:t>编号。每次拿到一个文件后，我都会把这份文件随机地放在某一个抽屉中。但，我非常粗心，有</a:t>
            </a:r>
            <a:r>
              <a:rPr lang="en-US" altLang="zh-CN" sz="2000" dirty="0"/>
              <a:t>1/5</a:t>
            </a:r>
            <a:r>
              <a:rPr lang="zh-CN" altLang="zh-CN" sz="2000" dirty="0"/>
              <a:t>的概率会忘了把文件放进抽屉里，最终把这个文件弄丢。现在，我要找一份非常重要的文件，我将按照顺序打开每一个抽屉，直到找到这份文件为止，或者悲催地发现被我弄丢了。请计算下面</a:t>
            </a:r>
            <a:r>
              <a:rPr lang="en-US" altLang="zh-CN" sz="2000" dirty="0"/>
              <a:t>3</a:t>
            </a:r>
            <a:r>
              <a:rPr lang="zh-CN" altLang="zh-CN" sz="2000" dirty="0"/>
              <a:t>个问题的答案：</a:t>
            </a:r>
          </a:p>
          <a:p>
            <a:r>
              <a:rPr lang="en-US" altLang="zh-CN" sz="2000" dirty="0"/>
              <a:t> </a:t>
            </a:r>
            <a:r>
              <a:rPr lang="en-US" altLang="zh-CN" sz="2000" dirty="0" smtClean="0"/>
              <a:t>      1</a:t>
            </a:r>
            <a:r>
              <a:rPr lang="zh-CN" altLang="zh-CN" sz="2000" dirty="0"/>
              <a:t>、假如我打开了第一个抽屉，发现里面没有我要的文件。那么，这份文件在其余</a:t>
            </a:r>
            <a:r>
              <a:rPr lang="en-US" altLang="zh-CN" sz="2000" dirty="0"/>
              <a:t>7</a:t>
            </a:r>
            <a:r>
              <a:rPr lang="zh-CN" altLang="zh-CN" sz="2000" dirty="0"/>
              <a:t>个抽屉里的概率是多少？</a:t>
            </a:r>
          </a:p>
          <a:p>
            <a:r>
              <a:rPr lang="en-US" altLang="zh-CN" sz="2000" dirty="0" smtClean="0"/>
              <a:t>       2</a:t>
            </a:r>
            <a:r>
              <a:rPr lang="zh-CN" altLang="zh-CN" sz="2000" dirty="0"/>
              <a:t>、假如我翻遍了前</a:t>
            </a:r>
            <a:r>
              <a:rPr lang="en-US" altLang="zh-CN" sz="2000" dirty="0"/>
              <a:t>4</a:t>
            </a:r>
            <a:r>
              <a:rPr lang="zh-CN" altLang="zh-CN" sz="2000" dirty="0"/>
              <a:t>个抽屉，里面都没有我要的文件。那么，这份文件在剩下的</a:t>
            </a:r>
            <a:r>
              <a:rPr lang="en-US" altLang="zh-CN" sz="2000" dirty="0"/>
              <a:t>4</a:t>
            </a:r>
            <a:r>
              <a:rPr lang="zh-CN" altLang="zh-CN" sz="2000" dirty="0"/>
              <a:t>个抽屉里的概率是多少？</a:t>
            </a:r>
          </a:p>
          <a:p>
            <a:r>
              <a:rPr lang="en-US" altLang="zh-CN" sz="2000" dirty="0" smtClean="0"/>
              <a:t>       3</a:t>
            </a:r>
            <a:r>
              <a:rPr lang="zh-CN" altLang="zh-CN" sz="2000" dirty="0"/>
              <a:t>、假如我翻遍了前</a:t>
            </a:r>
            <a:r>
              <a:rPr lang="en-US" altLang="zh-CN" sz="2000" dirty="0"/>
              <a:t>7</a:t>
            </a:r>
            <a:r>
              <a:rPr lang="zh-CN" altLang="zh-CN" sz="2000" dirty="0"/>
              <a:t>个抽屉，里面都没有我要的文件。那么，这份文件在最后一个抽屉里的概率是多少</a:t>
            </a:r>
            <a:r>
              <a:rPr lang="zh-CN" altLang="zh-CN" sz="2000" dirty="0" smtClean="0"/>
              <a:t>？</a:t>
            </a:r>
            <a:endParaRPr lang="zh-CN" altLang="zh-CN" sz="2000" dirty="0"/>
          </a:p>
        </p:txBody>
      </p:sp>
    </p:spTree>
    <p:extLst>
      <p:ext uri="{BB962C8B-B14F-4D97-AF65-F5344CB8AC3E}">
        <p14:creationId xmlns:p14="http://schemas.microsoft.com/office/powerpoint/2010/main" val="395913970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概率中的基本概念</a:t>
            </a:r>
            <a:endParaRPr kumimoji="1" lang="zh-CN" altLang="en-US" dirty="0"/>
          </a:p>
        </p:txBody>
      </p:sp>
      <p:pic>
        <p:nvPicPr>
          <p:cNvPr id="7" name="内容占位符 6" descr="u=3436120270,2804730207&amp;fm=21&amp;gp=0.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9571" r="45763" b="10479"/>
          <a:stretch/>
        </p:blipFill>
        <p:spPr>
          <a:xfrm>
            <a:off x="7366000" y="457200"/>
            <a:ext cx="1320800" cy="1282700"/>
          </a:xfrm>
        </p:spPr>
      </p:pic>
      <p:sp>
        <p:nvSpPr>
          <p:cNvPr id="3" name="矩形 2"/>
          <p:cNvSpPr/>
          <p:nvPr/>
        </p:nvSpPr>
        <p:spPr>
          <a:xfrm>
            <a:off x="639801" y="2406134"/>
            <a:ext cx="8342169" cy="830997"/>
          </a:xfrm>
          <a:prstGeom prst="rect">
            <a:avLst/>
          </a:prstGeom>
        </p:spPr>
        <p:txBody>
          <a:bodyPr wrap="square">
            <a:spAutoFit/>
          </a:bodyPr>
          <a:lstStyle/>
          <a:p>
            <a:r>
              <a:rPr lang="zh-CN" altLang="zh-CN" sz="2400" dirty="0"/>
              <a:t>【问题分析】</a:t>
            </a:r>
          </a:p>
          <a:p>
            <a:r>
              <a:rPr lang="en-US" altLang="zh-CN" sz="2400" dirty="0" smtClean="0"/>
              <a:t>    </a:t>
            </a:r>
            <a:r>
              <a:rPr lang="zh-CN" altLang="zh-CN" sz="2400" dirty="0" smtClean="0"/>
              <a:t>请</a:t>
            </a:r>
            <a:r>
              <a:rPr lang="zh-CN" altLang="en-US" sz="2400" dirty="0" smtClean="0"/>
              <a:t>先</a:t>
            </a:r>
            <a:r>
              <a:rPr lang="zh-CN" altLang="zh-CN" sz="2400" dirty="0" smtClean="0"/>
              <a:t>猜一下</a:t>
            </a:r>
            <a:r>
              <a:rPr lang="zh-CN" altLang="zh-CN" sz="2400" dirty="0"/>
              <a:t>：这</a:t>
            </a:r>
            <a:r>
              <a:rPr lang="en-US" altLang="zh-CN" sz="2400" dirty="0"/>
              <a:t>3</a:t>
            </a:r>
            <a:r>
              <a:rPr lang="zh-CN" altLang="zh-CN" sz="2400" dirty="0"/>
              <a:t>个概率是越来越大、还是越来越小？ </a:t>
            </a:r>
            <a:endParaRPr lang="zh-CN" altLang="zh-CN" sz="2000" dirty="0"/>
          </a:p>
        </p:txBody>
      </p:sp>
      <p:sp>
        <p:nvSpPr>
          <p:cNvPr id="4" name="矩形 3"/>
          <p:cNvSpPr/>
          <p:nvPr/>
        </p:nvSpPr>
        <p:spPr>
          <a:xfrm>
            <a:off x="639801" y="3269378"/>
            <a:ext cx="8342169" cy="1852815"/>
          </a:xfrm>
          <a:prstGeom prst="rect">
            <a:avLst/>
          </a:prstGeom>
        </p:spPr>
        <p:txBody>
          <a:bodyPr wrap="square">
            <a:spAutoFit/>
          </a:bodyPr>
          <a:lstStyle/>
          <a:p>
            <a:pPr>
              <a:lnSpc>
                <a:spcPct val="120000"/>
              </a:lnSpc>
            </a:pPr>
            <a:r>
              <a:rPr lang="en-US" altLang="zh-CN" sz="2400" dirty="0" smtClean="0"/>
              <a:t>       </a:t>
            </a:r>
            <a:r>
              <a:rPr lang="zh-CN" altLang="zh-CN" sz="2400" dirty="0" smtClean="0"/>
              <a:t>答案分别</a:t>
            </a:r>
            <a:r>
              <a:rPr lang="zh-CN" altLang="zh-CN" sz="2400" dirty="0"/>
              <a:t>是</a:t>
            </a:r>
            <a:r>
              <a:rPr lang="en-US" altLang="zh-CN" sz="2400" dirty="0"/>
              <a:t>7/9</a:t>
            </a:r>
            <a:r>
              <a:rPr lang="zh-CN" altLang="zh-CN" sz="2400" dirty="0"/>
              <a:t>，</a:t>
            </a:r>
            <a:r>
              <a:rPr lang="en-US" altLang="zh-CN" sz="2400" dirty="0"/>
              <a:t>2/3</a:t>
            </a:r>
            <a:r>
              <a:rPr lang="zh-CN" altLang="zh-CN" sz="2400" dirty="0"/>
              <a:t>，</a:t>
            </a:r>
            <a:r>
              <a:rPr lang="en-US" altLang="zh-CN" sz="2400" dirty="0"/>
              <a:t>1/3</a:t>
            </a:r>
            <a:r>
              <a:rPr lang="zh-CN" altLang="zh-CN" sz="2400" dirty="0"/>
              <a:t>。也就是说这个概率在不断减小，这个好像与我们的直觉相反，一般会感觉，前面的抽屉里越是没有，在后面抽屉里的概率就越大。所以，有时直觉也是一种错觉，不可靠！ </a:t>
            </a:r>
            <a:endParaRPr lang="zh-CN" altLang="en-US" sz="2400" dirty="0"/>
          </a:p>
        </p:txBody>
      </p:sp>
    </p:spTree>
    <p:extLst>
      <p:ext uri="{BB962C8B-B14F-4D97-AF65-F5344CB8AC3E}">
        <p14:creationId xmlns:p14="http://schemas.microsoft.com/office/powerpoint/2010/main" val="11429438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概率中的基本概念</a:t>
            </a:r>
            <a:endParaRPr kumimoji="1" lang="zh-CN" altLang="en-US" dirty="0"/>
          </a:p>
        </p:txBody>
      </p:sp>
      <p:pic>
        <p:nvPicPr>
          <p:cNvPr id="7" name="内容占位符 6" descr="u=3436120270,2804730207&amp;fm=21&amp;gp=0.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9571" r="45763" b="10479"/>
          <a:stretch/>
        </p:blipFill>
        <p:spPr>
          <a:xfrm>
            <a:off x="7366000" y="457200"/>
            <a:ext cx="1320800" cy="1282700"/>
          </a:xfrm>
        </p:spPr>
      </p:pic>
      <p:sp>
        <p:nvSpPr>
          <p:cNvPr id="3" name="矩形 2"/>
          <p:cNvSpPr/>
          <p:nvPr/>
        </p:nvSpPr>
        <p:spPr>
          <a:xfrm>
            <a:off x="548150" y="2406134"/>
            <a:ext cx="8342169" cy="3625608"/>
          </a:xfrm>
          <a:prstGeom prst="rect">
            <a:avLst/>
          </a:prstGeom>
        </p:spPr>
        <p:txBody>
          <a:bodyPr wrap="square">
            <a:spAutoFit/>
          </a:bodyPr>
          <a:lstStyle/>
          <a:p>
            <a:pPr>
              <a:lnSpc>
                <a:spcPct val="120000"/>
              </a:lnSpc>
            </a:pPr>
            <a:r>
              <a:rPr lang="en-US" altLang="zh-CN" sz="2400" dirty="0" smtClean="0"/>
              <a:t>        </a:t>
            </a:r>
            <a:r>
              <a:rPr lang="zh-CN" altLang="zh-CN" sz="2400" dirty="0" smtClean="0"/>
              <a:t>根据</a:t>
            </a:r>
            <a:r>
              <a:rPr lang="en-US" altLang="zh-CN" sz="2400" dirty="0"/>
              <a:t>1/5</a:t>
            </a:r>
            <a:r>
              <a:rPr lang="zh-CN" altLang="zh-CN" sz="2400" dirty="0"/>
              <a:t>的“弄丢”概率，也就是平均</a:t>
            </a:r>
            <a:r>
              <a:rPr lang="en-US" altLang="zh-CN" sz="2400" dirty="0"/>
              <a:t>10</a:t>
            </a:r>
            <a:r>
              <a:rPr lang="zh-CN" altLang="zh-CN" sz="2400" dirty="0"/>
              <a:t>份文件就有</a:t>
            </a:r>
            <a:r>
              <a:rPr lang="en-US" altLang="zh-CN" sz="2400" dirty="0"/>
              <a:t>2</a:t>
            </a:r>
            <a:r>
              <a:rPr lang="zh-CN" altLang="zh-CN" sz="2400" dirty="0"/>
              <a:t>份弄丢，其余</a:t>
            </a:r>
            <a:r>
              <a:rPr lang="en-US" altLang="zh-CN" sz="2400" dirty="0"/>
              <a:t>8</a:t>
            </a:r>
            <a:r>
              <a:rPr lang="zh-CN" altLang="zh-CN" sz="2400" dirty="0"/>
              <a:t>份平均到了</a:t>
            </a:r>
            <a:r>
              <a:rPr lang="en-US" altLang="zh-CN" sz="2400" dirty="0"/>
              <a:t>8</a:t>
            </a:r>
            <a:r>
              <a:rPr lang="zh-CN" altLang="zh-CN" sz="2400" dirty="0"/>
              <a:t>个抽屉里。假设那</a:t>
            </a:r>
            <a:r>
              <a:rPr lang="en-US" altLang="zh-CN" sz="2400" dirty="0"/>
              <a:t>2</a:t>
            </a:r>
            <a:r>
              <a:rPr lang="zh-CN" altLang="zh-CN" sz="2400" dirty="0"/>
              <a:t>份丢掉的文件我找了回来，也分别占用</a:t>
            </a:r>
            <a:r>
              <a:rPr lang="en-US" altLang="zh-CN" sz="2400" dirty="0"/>
              <a:t>1</a:t>
            </a:r>
            <a:r>
              <a:rPr lang="zh-CN" altLang="zh-CN" sz="2400" dirty="0"/>
              <a:t>个抽屉，那么什么情况？也就是把问题增加</a:t>
            </a:r>
            <a:r>
              <a:rPr lang="en-US" altLang="zh-CN" sz="2400" dirty="0"/>
              <a:t>2</a:t>
            </a:r>
            <a:r>
              <a:rPr lang="zh-CN" altLang="zh-CN" sz="2400" dirty="0"/>
              <a:t>个虚拟的抽屉</a:t>
            </a:r>
            <a:r>
              <a:rPr lang="en-US" altLang="zh-CN" sz="2400" dirty="0"/>
              <a:t>9</a:t>
            </a:r>
            <a:r>
              <a:rPr lang="zh-CN" altLang="zh-CN" sz="2400" dirty="0"/>
              <a:t>、</a:t>
            </a:r>
            <a:r>
              <a:rPr lang="en-US" altLang="zh-CN" sz="2400" dirty="0"/>
              <a:t>10</a:t>
            </a:r>
            <a:r>
              <a:rPr lang="zh-CN" altLang="zh-CN" sz="2400" dirty="0"/>
              <a:t>，专门放丢掉的文件。那么，题目就等价于：随机把文件放到</a:t>
            </a:r>
            <a:r>
              <a:rPr lang="en-US" altLang="zh-CN" sz="2400" dirty="0"/>
              <a:t>10</a:t>
            </a:r>
            <a:r>
              <a:rPr lang="zh-CN" altLang="zh-CN" sz="2400" dirty="0"/>
              <a:t>个抽屉里，但找文件时不允许打开最后</a:t>
            </a:r>
            <a:r>
              <a:rPr lang="en-US" altLang="zh-CN" sz="2400" dirty="0"/>
              <a:t>2</a:t>
            </a:r>
            <a:r>
              <a:rPr lang="zh-CN" altLang="zh-CN" sz="2400" dirty="0"/>
              <a:t>个抽屉，现在分别求：找过了</a:t>
            </a:r>
            <a:r>
              <a:rPr lang="en-US" altLang="zh-CN" sz="2400" dirty="0"/>
              <a:t>n</a:t>
            </a:r>
            <a:r>
              <a:rPr lang="zh-CN" altLang="zh-CN" sz="2400" dirty="0"/>
              <a:t>个抽屉但没有发现我的文件时，这份文件在其余</a:t>
            </a:r>
            <a:r>
              <a:rPr lang="en-US" altLang="zh-CN" sz="2400" dirty="0"/>
              <a:t>10-n</a:t>
            </a:r>
            <a:r>
              <a:rPr lang="zh-CN" altLang="zh-CN" sz="2400" dirty="0"/>
              <a:t>个抽屉里、但是我只能打开其中前</a:t>
            </a:r>
            <a:r>
              <a:rPr lang="en-US" altLang="zh-CN" sz="2400" dirty="0"/>
              <a:t>8-n</a:t>
            </a:r>
            <a:r>
              <a:rPr lang="zh-CN" altLang="zh-CN" sz="2400" dirty="0"/>
              <a:t>个抽屉的概率，答案显然为：</a:t>
            </a:r>
            <a:r>
              <a:rPr lang="en-US" altLang="zh-CN" sz="2400" dirty="0">
                <a:solidFill>
                  <a:srgbClr val="FF0000"/>
                </a:solidFill>
              </a:rPr>
              <a:t>(8-n)/(10-n)</a:t>
            </a:r>
            <a:r>
              <a:rPr lang="zh-CN" altLang="zh-CN" sz="2400" dirty="0" smtClean="0"/>
              <a:t>。</a:t>
            </a:r>
            <a:endParaRPr lang="zh-CN" altLang="zh-CN" sz="2000" dirty="0"/>
          </a:p>
        </p:txBody>
      </p:sp>
      <p:sp>
        <p:nvSpPr>
          <p:cNvPr id="4" name="矩形 3"/>
          <p:cNvSpPr/>
          <p:nvPr/>
        </p:nvSpPr>
        <p:spPr>
          <a:xfrm>
            <a:off x="1132351" y="6032500"/>
            <a:ext cx="6817850" cy="523220"/>
          </a:xfrm>
          <a:prstGeom prst="rect">
            <a:avLst/>
          </a:prstGeom>
        </p:spPr>
        <p:txBody>
          <a:bodyPr wrap="square">
            <a:spAutoFit/>
          </a:bodyPr>
          <a:lstStyle/>
          <a:p>
            <a:pPr>
              <a:lnSpc>
                <a:spcPct val="120000"/>
              </a:lnSpc>
            </a:pPr>
            <a:r>
              <a:rPr lang="zh-CN" altLang="zh-CN" sz="2400" dirty="0"/>
              <a:t>当</a:t>
            </a:r>
            <a:r>
              <a:rPr lang="en-US" altLang="zh-CN" sz="2400" dirty="0"/>
              <a:t>n</a:t>
            </a:r>
            <a:r>
              <a:rPr lang="zh-CN" altLang="zh-CN" sz="2400" dirty="0"/>
              <a:t>＝</a:t>
            </a:r>
            <a:r>
              <a:rPr lang="en-US" altLang="zh-CN" sz="2400" dirty="0"/>
              <a:t>1</a:t>
            </a:r>
            <a:r>
              <a:rPr lang="zh-CN" altLang="zh-CN" sz="2400" dirty="0"/>
              <a:t>、</a:t>
            </a:r>
            <a:r>
              <a:rPr lang="en-US" altLang="zh-CN" sz="2400" dirty="0"/>
              <a:t>4</a:t>
            </a:r>
            <a:r>
              <a:rPr lang="zh-CN" altLang="zh-CN" sz="2400" dirty="0"/>
              <a:t>、</a:t>
            </a:r>
            <a:r>
              <a:rPr lang="en-US" altLang="zh-CN" sz="2400" dirty="0"/>
              <a:t>7</a:t>
            </a:r>
            <a:r>
              <a:rPr lang="zh-CN" altLang="zh-CN" sz="2400" dirty="0"/>
              <a:t>时，概率分别为</a:t>
            </a:r>
            <a:r>
              <a:rPr lang="en-US" altLang="zh-CN" sz="2400" dirty="0"/>
              <a:t>7/9</a:t>
            </a:r>
            <a:r>
              <a:rPr lang="zh-CN" altLang="zh-CN" sz="2400" dirty="0"/>
              <a:t>、</a:t>
            </a:r>
            <a:r>
              <a:rPr lang="en-US" altLang="zh-CN" sz="2400" dirty="0"/>
              <a:t>2/3</a:t>
            </a:r>
            <a:r>
              <a:rPr lang="zh-CN" altLang="zh-CN" sz="2400" dirty="0"/>
              <a:t>、</a:t>
            </a:r>
            <a:r>
              <a:rPr lang="en-US" altLang="zh-CN" sz="2400" dirty="0"/>
              <a:t>1/3</a:t>
            </a:r>
            <a:r>
              <a:rPr lang="zh-CN" altLang="zh-CN" sz="2400" dirty="0"/>
              <a:t>。 </a:t>
            </a:r>
            <a:endParaRPr lang="zh-CN" altLang="en-US" sz="2400" dirty="0"/>
          </a:p>
        </p:txBody>
      </p:sp>
    </p:spTree>
    <p:extLst>
      <p:ext uri="{BB962C8B-B14F-4D97-AF65-F5344CB8AC3E}">
        <p14:creationId xmlns:p14="http://schemas.microsoft.com/office/powerpoint/2010/main" val="7380818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概率中的基本概念</a:t>
            </a:r>
            <a:endParaRPr kumimoji="1" lang="zh-CN" altLang="en-US" dirty="0"/>
          </a:p>
        </p:txBody>
      </p:sp>
      <p:pic>
        <p:nvPicPr>
          <p:cNvPr id="7" name="内容占位符 6" descr="u=3436120270,2804730207&amp;fm=21&amp;gp=0.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9571" r="45763" b="10479"/>
          <a:stretch/>
        </p:blipFill>
        <p:spPr>
          <a:xfrm>
            <a:off x="7366000" y="457200"/>
            <a:ext cx="1320800" cy="1282700"/>
          </a:xfrm>
        </p:spPr>
      </p:pic>
      <p:sp>
        <p:nvSpPr>
          <p:cNvPr id="3" name="矩形 2"/>
          <p:cNvSpPr/>
          <p:nvPr/>
        </p:nvSpPr>
        <p:spPr>
          <a:xfrm>
            <a:off x="548150" y="2406134"/>
            <a:ext cx="8342169" cy="1409617"/>
          </a:xfrm>
          <a:prstGeom prst="rect">
            <a:avLst/>
          </a:prstGeom>
        </p:spPr>
        <p:txBody>
          <a:bodyPr wrap="square">
            <a:spAutoFit/>
          </a:bodyPr>
          <a:lstStyle/>
          <a:p>
            <a:pPr>
              <a:lnSpc>
                <a:spcPct val="120000"/>
              </a:lnSpc>
            </a:pPr>
            <a:r>
              <a:rPr lang="en-US" altLang="zh-CN" sz="2400" dirty="0" smtClean="0"/>
              <a:t>       </a:t>
            </a:r>
            <a:r>
              <a:rPr lang="zh-CN" altLang="zh-CN" sz="2400" dirty="0" smtClean="0"/>
              <a:t>进一步</a:t>
            </a:r>
            <a:r>
              <a:rPr lang="zh-CN" altLang="zh-CN" sz="2400" dirty="0"/>
              <a:t>，我们把</a:t>
            </a:r>
            <a:r>
              <a:rPr lang="en-US" altLang="zh-CN" sz="2400" dirty="0"/>
              <a:t>(8-n)/(10-n)</a:t>
            </a:r>
            <a:r>
              <a:rPr lang="zh-CN" altLang="zh-CN" sz="2400" dirty="0"/>
              <a:t>化简成</a:t>
            </a:r>
            <a:r>
              <a:rPr lang="en-US" altLang="zh-CN" sz="2400" dirty="0"/>
              <a:t>1-2/(10-n)</a:t>
            </a:r>
            <a:r>
              <a:rPr lang="zh-CN" altLang="zh-CN" sz="2400" dirty="0"/>
              <a:t>，就很容易发现，这是一个递减函数（在</a:t>
            </a:r>
            <a:r>
              <a:rPr lang="en-US" altLang="zh-CN" sz="2400" dirty="0"/>
              <a:t>0</a:t>
            </a:r>
            <a:r>
              <a:rPr lang="zh-CN" altLang="zh-CN" sz="2400" dirty="0"/>
              <a:t>≤</a:t>
            </a:r>
            <a:r>
              <a:rPr lang="en-US" altLang="zh-CN" sz="2400" dirty="0"/>
              <a:t>n</a:t>
            </a:r>
            <a:r>
              <a:rPr lang="zh-CN" altLang="zh-CN" sz="2400" dirty="0"/>
              <a:t>≤</a:t>
            </a:r>
            <a:r>
              <a:rPr lang="en-US" altLang="zh-CN" sz="2400" dirty="0"/>
              <a:t>8</a:t>
            </a:r>
            <a:r>
              <a:rPr lang="zh-CN" altLang="zh-CN" sz="2400" dirty="0"/>
              <a:t>时），所以，概率是越来越小的</a:t>
            </a:r>
            <a:r>
              <a:rPr lang="zh-CN" altLang="zh-CN" sz="2400" dirty="0" smtClean="0"/>
              <a:t>。</a:t>
            </a:r>
            <a:endParaRPr lang="zh-CN" altLang="zh-CN" sz="2000" dirty="0"/>
          </a:p>
        </p:txBody>
      </p:sp>
    </p:spTree>
    <p:extLst>
      <p:ext uri="{BB962C8B-B14F-4D97-AF65-F5344CB8AC3E}">
        <p14:creationId xmlns:p14="http://schemas.microsoft.com/office/powerpoint/2010/main" val="51928839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古典概率</a:t>
            </a:r>
            <a:endParaRPr kumimoji="1" lang="zh-CN" altLang="en-US" dirty="0"/>
          </a:p>
        </p:txBody>
      </p:sp>
      <p:pic>
        <p:nvPicPr>
          <p:cNvPr id="7" name="内容占位符 6" descr="u=3436120270,2804730207&amp;fm=21&amp;gp=0.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9571" r="45763" b="10479"/>
          <a:stretch/>
        </p:blipFill>
        <p:spPr>
          <a:xfrm>
            <a:off x="7366000" y="457200"/>
            <a:ext cx="1320800" cy="1282700"/>
          </a:xfrm>
        </p:spPr>
      </p:pic>
      <p:sp>
        <p:nvSpPr>
          <p:cNvPr id="3" name="矩形 2"/>
          <p:cNvSpPr/>
          <p:nvPr/>
        </p:nvSpPr>
        <p:spPr>
          <a:xfrm>
            <a:off x="548150" y="2406134"/>
            <a:ext cx="8342169" cy="2296013"/>
          </a:xfrm>
          <a:prstGeom prst="rect">
            <a:avLst/>
          </a:prstGeom>
        </p:spPr>
        <p:txBody>
          <a:bodyPr wrap="square">
            <a:spAutoFit/>
          </a:bodyPr>
          <a:lstStyle/>
          <a:p>
            <a:pPr marL="342900" indent="-342900">
              <a:lnSpc>
                <a:spcPct val="120000"/>
              </a:lnSpc>
              <a:buFont typeface="Arial"/>
              <a:buChar char="•"/>
            </a:pPr>
            <a:r>
              <a:rPr lang="zh-CN" altLang="zh-CN" sz="2400" dirty="0"/>
              <a:t>概率依其计算方法不同，可分为古典概率、试验概率和主观概率。古典概率通常又叫事前概率，是指当随机事件中各种可能发生的结果及其出现的次数都可以由演绎或外推法得知，而无需经过任何统计试验即可计算各种可能发生结果的概率</a:t>
            </a:r>
            <a:r>
              <a:rPr lang="zh-CN" altLang="zh-CN" sz="2400" dirty="0" smtClean="0"/>
              <a:t>。</a:t>
            </a:r>
            <a:endParaRPr lang="zh-CN" altLang="zh-CN" sz="2000" dirty="0"/>
          </a:p>
        </p:txBody>
      </p:sp>
    </p:spTree>
    <p:extLst>
      <p:ext uri="{BB962C8B-B14F-4D97-AF65-F5344CB8AC3E}">
        <p14:creationId xmlns:p14="http://schemas.microsoft.com/office/powerpoint/2010/main" val="27490629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古典概率</a:t>
            </a:r>
            <a:endParaRPr kumimoji="1" lang="zh-CN" altLang="en-US" dirty="0"/>
          </a:p>
        </p:txBody>
      </p:sp>
      <p:pic>
        <p:nvPicPr>
          <p:cNvPr id="7" name="内容占位符 6" descr="u=3436120270,2804730207&amp;fm=21&amp;gp=0.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9571" r="45763" b="10479"/>
          <a:stretch/>
        </p:blipFill>
        <p:spPr>
          <a:xfrm>
            <a:off x="7366000" y="457200"/>
            <a:ext cx="1320800" cy="1282700"/>
          </a:xfrm>
        </p:spPr>
      </p:pic>
      <p:sp>
        <p:nvSpPr>
          <p:cNvPr id="3" name="矩形 2"/>
          <p:cNvSpPr/>
          <p:nvPr/>
        </p:nvSpPr>
        <p:spPr>
          <a:xfrm>
            <a:off x="548150" y="2406134"/>
            <a:ext cx="8342169" cy="3625608"/>
          </a:xfrm>
          <a:prstGeom prst="rect">
            <a:avLst/>
          </a:prstGeom>
        </p:spPr>
        <p:txBody>
          <a:bodyPr wrap="square">
            <a:spAutoFit/>
          </a:bodyPr>
          <a:lstStyle/>
          <a:p>
            <a:pPr marL="342900" indent="-342900">
              <a:lnSpc>
                <a:spcPct val="120000"/>
              </a:lnSpc>
              <a:buFont typeface="Arial"/>
              <a:buChar char="•"/>
            </a:pPr>
            <a:r>
              <a:rPr lang="zh-CN" altLang="zh-CN" sz="2400" dirty="0"/>
              <a:t>人们最早研究概率是从掷硬币、掷骰子和摸球等游戏和赌博中开始的。这类游戏有几个共同特点：一是试验的样本空间有限，如掷硬币有正反两种结果，掷骰子有</a:t>
            </a:r>
            <a:r>
              <a:rPr lang="en-US" altLang="zh-CN" sz="2400" dirty="0"/>
              <a:t>6</a:t>
            </a:r>
            <a:r>
              <a:rPr lang="zh-CN" altLang="zh-CN" sz="2400" dirty="0"/>
              <a:t>种结果等；二是试验中每个结果出现的可能性相同，如硬币和骰子是均匀的前提下，掷硬币出现正反的可能性各为</a:t>
            </a:r>
            <a:r>
              <a:rPr lang="en-US" altLang="zh-CN" sz="2400" dirty="0"/>
              <a:t>1/2</a:t>
            </a:r>
            <a:r>
              <a:rPr lang="zh-CN" altLang="zh-CN" sz="2400" dirty="0"/>
              <a:t>，掷骰子出出各种点数的可能性各为</a:t>
            </a:r>
            <a:r>
              <a:rPr lang="en-US" altLang="zh-CN" sz="2400" dirty="0"/>
              <a:t>1/6</a:t>
            </a:r>
            <a:r>
              <a:rPr lang="zh-CN" altLang="zh-CN" sz="2400" dirty="0"/>
              <a:t>；三是这些随机现象所能发生的事件是互不相容的，比如掷硬币的结果要么是正面、要么是反面，不可能同时发生</a:t>
            </a:r>
            <a:r>
              <a:rPr lang="zh-CN" altLang="zh-CN" sz="2400" dirty="0" smtClean="0"/>
              <a:t>。</a:t>
            </a:r>
            <a:endParaRPr lang="zh-CN" altLang="zh-CN" sz="2000" dirty="0"/>
          </a:p>
        </p:txBody>
      </p:sp>
    </p:spTree>
    <p:extLst>
      <p:ext uri="{BB962C8B-B14F-4D97-AF65-F5344CB8AC3E}">
        <p14:creationId xmlns:p14="http://schemas.microsoft.com/office/powerpoint/2010/main" val="360154549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概率与生活</a:t>
            </a:r>
            <a:r>
              <a:rPr kumimoji="1" lang="en-US" altLang="zh-CN" dirty="0" smtClean="0"/>
              <a:t>—</a:t>
            </a:r>
            <a:r>
              <a:rPr kumimoji="1" lang="zh-CN" altLang="en-US" dirty="0" smtClean="0"/>
              <a:t>赌博</a:t>
            </a:r>
            <a:endParaRPr kumimoji="1" lang="zh-CN" altLang="en-US" dirty="0"/>
          </a:p>
        </p:txBody>
      </p:sp>
      <p:pic>
        <p:nvPicPr>
          <p:cNvPr id="7" name="内容占位符 6" descr="u=3436120270,2804730207&amp;fm=21&amp;gp=0.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9571" r="45763" b="10479"/>
          <a:stretch/>
        </p:blipFill>
        <p:spPr>
          <a:xfrm>
            <a:off x="7366000" y="457200"/>
            <a:ext cx="1320800" cy="1282700"/>
          </a:xfrm>
        </p:spPr>
      </p:pic>
      <p:sp>
        <p:nvSpPr>
          <p:cNvPr id="3" name="矩形 2"/>
          <p:cNvSpPr/>
          <p:nvPr/>
        </p:nvSpPr>
        <p:spPr>
          <a:xfrm>
            <a:off x="457198" y="2433991"/>
            <a:ext cx="8367653" cy="1409617"/>
          </a:xfrm>
          <a:prstGeom prst="rect">
            <a:avLst/>
          </a:prstGeom>
        </p:spPr>
        <p:txBody>
          <a:bodyPr wrap="square">
            <a:spAutoFit/>
          </a:bodyPr>
          <a:lstStyle/>
          <a:p>
            <a:pPr marL="342900" indent="-342900">
              <a:lnSpc>
                <a:spcPct val="120000"/>
              </a:lnSpc>
              <a:buFont typeface="Arial"/>
              <a:buChar char="•"/>
            </a:pPr>
            <a:r>
              <a:rPr lang="zh-CN" altLang="en-US" sz="2400" dirty="0" smtClean="0"/>
              <a:t>赌一把</a:t>
            </a:r>
            <a:r>
              <a:rPr lang="zh-CN" altLang="zh-CN" sz="2400" dirty="0" smtClean="0"/>
              <a:t>：</a:t>
            </a:r>
            <a:r>
              <a:rPr lang="en-US" altLang="zh-CN" sz="2400" dirty="0" smtClean="0"/>
              <a:t>14</a:t>
            </a:r>
            <a:r>
              <a:rPr lang="zh-CN" altLang="zh-CN" sz="2400" dirty="0"/>
              <a:t>张</a:t>
            </a:r>
            <a:r>
              <a:rPr lang="zh-CN" altLang="zh-CN" sz="2400" dirty="0" smtClean="0"/>
              <a:t>牌</a:t>
            </a:r>
            <a:r>
              <a:rPr lang="zh-CN" altLang="en-US" sz="2400" dirty="0" smtClean="0"/>
              <a:t>（</a:t>
            </a:r>
            <a:r>
              <a:rPr lang="en-US" altLang="zh-CN" sz="2400" dirty="0"/>
              <a:t>A</a:t>
            </a:r>
            <a:r>
              <a:rPr lang="zh-CN" altLang="en-US" sz="2400" dirty="0" smtClean="0"/>
              <a:t>～</a:t>
            </a:r>
            <a:r>
              <a:rPr lang="en-US" altLang="zh-CN" sz="2400" dirty="0" smtClean="0"/>
              <a:t>10,J,Q,K,JOKER</a:t>
            </a:r>
            <a:r>
              <a:rPr lang="zh-CN" altLang="en-US" sz="2400" dirty="0" smtClean="0"/>
              <a:t>）</a:t>
            </a:r>
            <a:r>
              <a:rPr lang="zh-CN" altLang="zh-CN" sz="2400" dirty="0" smtClean="0"/>
              <a:t>，现在</a:t>
            </a:r>
            <a:r>
              <a:rPr lang="zh-CN" altLang="zh-CN" sz="2400" dirty="0"/>
              <a:t>我来坐庄，一块钱赌一把，如果谁抽中了</a:t>
            </a:r>
            <a:r>
              <a:rPr lang="en-US" altLang="zh-CN" sz="2400" dirty="0"/>
              <a:t>A</a:t>
            </a:r>
            <a:r>
              <a:rPr lang="zh-CN" altLang="zh-CN" sz="2400" dirty="0"/>
              <a:t>，我赔他</a:t>
            </a:r>
            <a:r>
              <a:rPr lang="en-US" altLang="zh-CN" sz="2400" dirty="0"/>
              <a:t>10</a:t>
            </a:r>
            <a:r>
              <a:rPr lang="zh-CN" altLang="zh-CN" sz="2400" dirty="0"/>
              <a:t>块钱，如果没有抽中，那么他那一块钱就输给我了。 </a:t>
            </a:r>
          </a:p>
        </p:txBody>
      </p:sp>
      <p:sp>
        <p:nvSpPr>
          <p:cNvPr id="5" name="矩形 4"/>
          <p:cNvSpPr/>
          <p:nvPr/>
        </p:nvSpPr>
        <p:spPr>
          <a:xfrm>
            <a:off x="457198" y="4014858"/>
            <a:ext cx="8229601" cy="966418"/>
          </a:xfrm>
          <a:prstGeom prst="rect">
            <a:avLst/>
          </a:prstGeom>
        </p:spPr>
        <p:txBody>
          <a:bodyPr wrap="square">
            <a:spAutoFit/>
          </a:bodyPr>
          <a:lstStyle/>
          <a:p>
            <a:pPr marL="342900" indent="-342900">
              <a:lnSpc>
                <a:spcPct val="120000"/>
              </a:lnSpc>
              <a:buFont typeface="Arial"/>
              <a:buChar char="•"/>
            </a:pPr>
            <a:r>
              <a:rPr lang="zh-CN" altLang="zh-CN" sz="2400" dirty="0"/>
              <a:t>抽到</a:t>
            </a:r>
            <a:r>
              <a:rPr lang="en-US" altLang="zh-CN" sz="2400" dirty="0"/>
              <a:t>A</a:t>
            </a:r>
            <a:r>
              <a:rPr lang="zh-CN" altLang="zh-CN" sz="2400" dirty="0"/>
              <a:t>的可能性要小得多，</a:t>
            </a:r>
            <a:r>
              <a:rPr lang="en-US" altLang="zh-CN" sz="2400" dirty="0"/>
              <a:t>14</a:t>
            </a:r>
            <a:r>
              <a:rPr lang="zh-CN" altLang="zh-CN" sz="2400" dirty="0"/>
              <a:t>张牌中才有</a:t>
            </a:r>
            <a:r>
              <a:rPr lang="en-US" altLang="zh-CN" sz="2400" dirty="0"/>
              <a:t>1</a:t>
            </a:r>
            <a:r>
              <a:rPr lang="zh-CN" altLang="zh-CN" sz="2400" dirty="0"/>
              <a:t>张，换句话说概率是</a:t>
            </a:r>
            <a:r>
              <a:rPr lang="en-US" altLang="zh-CN" sz="2400" dirty="0"/>
              <a:t>1/14</a:t>
            </a:r>
            <a:r>
              <a:rPr lang="zh-CN" altLang="zh-CN" sz="2400" dirty="0"/>
              <a:t>，而抽不中</a:t>
            </a:r>
            <a:r>
              <a:rPr lang="en-US" altLang="zh-CN" sz="2400" dirty="0"/>
              <a:t>A</a:t>
            </a:r>
            <a:r>
              <a:rPr lang="zh-CN" altLang="zh-CN" sz="2400" dirty="0"/>
              <a:t>的概率是</a:t>
            </a:r>
            <a:r>
              <a:rPr lang="en-US" altLang="zh-CN" sz="2400" dirty="0"/>
              <a:t>13/14</a:t>
            </a:r>
            <a:r>
              <a:rPr lang="zh-CN" altLang="zh-CN" sz="2400" dirty="0"/>
              <a:t>。 </a:t>
            </a:r>
            <a:endParaRPr lang="zh-CN" altLang="en-US" sz="2400" dirty="0"/>
          </a:p>
        </p:txBody>
      </p:sp>
      <p:sp>
        <p:nvSpPr>
          <p:cNvPr id="6" name="矩形 5"/>
          <p:cNvSpPr/>
          <p:nvPr/>
        </p:nvSpPr>
        <p:spPr>
          <a:xfrm>
            <a:off x="457198" y="5217484"/>
            <a:ext cx="8092695" cy="1409617"/>
          </a:xfrm>
          <a:prstGeom prst="rect">
            <a:avLst/>
          </a:prstGeom>
        </p:spPr>
        <p:txBody>
          <a:bodyPr wrap="square">
            <a:spAutoFit/>
          </a:bodyPr>
          <a:lstStyle/>
          <a:p>
            <a:pPr marL="342900" indent="-342900">
              <a:lnSpc>
                <a:spcPct val="120000"/>
              </a:lnSpc>
              <a:buFont typeface="Arial"/>
              <a:buChar char="•"/>
            </a:pPr>
            <a:r>
              <a:rPr lang="zh-CN" altLang="zh-CN" sz="2400" dirty="0"/>
              <a:t>如果你只玩一把，当然只有两种可能：抽中了赢</a:t>
            </a:r>
            <a:r>
              <a:rPr lang="en-US" altLang="zh-CN" sz="2400" dirty="0"/>
              <a:t>10</a:t>
            </a:r>
            <a:r>
              <a:rPr lang="zh-CN" altLang="zh-CN" sz="2400" dirty="0"/>
              <a:t>块钱，没抽中输一块钱。但是，</a:t>
            </a:r>
            <a:r>
              <a:rPr lang="zh-CN" altLang="zh-CN" sz="2400" dirty="0" smtClean="0"/>
              <a:t>如果你玩上几千把呢</a:t>
            </a:r>
            <a:r>
              <a:rPr lang="zh-CN" altLang="zh-CN" sz="2400" dirty="0"/>
              <a:t>？有的抽中，有的抽不中，</a:t>
            </a:r>
            <a:r>
              <a:rPr lang="zh-CN" altLang="zh-CN" sz="2400" dirty="0" smtClean="0"/>
              <a:t>几千把的总结果是什么样</a:t>
            </a:r>
            <a:r>
              <a:rPr lang="zh-CN" altLang="zh-CN" sz="2400" dirty="0"/>
              <a:t>的呢？ </a:t>
            </a:r>
            <a:endParaRPr lang="zh-CN" altLang="en-US" sz="2400" dirty="0"/>
          </a:p>
        </p:txBody>
      </p:sp>
    </p:spTree>
    <p:extLst>
      <p:ext uri="{BB962C8B-B14F-4D97-AF65-F5344CB8AC3E}">
        <p14:creationId xmlns:p14="http://schemas.microsoft.com/office/powerpoint/2010/main" val="9135809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古典概率</a:t>
            </a:r>
            <a:endParaRPr kumimoji="1" lang="zh-CN" altLang="en-US" dirty="0"/>
          </a:p>
        </p:txBody>
      </p:sp>
      <p:pic>
        <p:nvPicPr>
          <p:cNvPr id="7" name="内容占位符 6" descr="u=3436120270,2804730207&amp;fm=21&amp;gp=0.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9571" r="45763" b="10479"/>
          <a:stretch/>
        </p:blipFill>
        <p:spPr>
          <a:xfrm>
            <a:off x="7366000" y="457200"/>
            <a:ext cx="1320800" cy="1282700"/>
          </a:xfrm>
        </p:spPr>
      </p:pic>
      <p:sp>
        <p:nvSpPr>
          <p:cNvPr id="3" name="矩形 2"/>
          <p:cNvSpPr/>
          <p:nvPr/>
        </p:nvSpPr>
        <p:spPr>
          <a:xfrm>
            <a:off x="548150" y="2406134"/>
            <a:ext cx="8342169" cy="2296013"/>
          </a:xfrm>
          <a:prstGeom prst="rect">
            <a:avLst/>
          </a:prstGeom>
        </p:spPr>
        <p:txBody>
          <a:bodyPr wrap="square">
            <a:spAutoFit/>
          </a:bodyPr>
          <a:lstStyle/>
          <a:p>
            <a:pPr marL="342900" indent="-342900">
              <a:lnSpc>
                <a:spcPct val="120000"/>
              </a:lnSpc>
              <a:buFont typeface="Arial"/>
              <a:buChar char="•"/>
            </a:pPr>
            <a:r>
              <a:rPr lang="zh-CN" altLang="zh-CN" sz="2400" dirty="0"/>
              <a:t>具有这几个特点的随机试验称为</a:t>
            </a:r>
            <a:r>
              <a:rPr lang="zh-CN" altLang="zh-CN" sz="2400" dirty="0">
                <a:solidFill>
                  <a:srgbClr val="FF0000"/>
                </a:solidFill>
              </a:rPr>
              <a:t>古典概型</a:t>
            </a:r>
            <a:r>
              <a:rPr lang="zh-CN" altLang="zh-CN" sz="2400" dirty="0"/>
              <a:t>或</a:t>
            </a:r>
            <a:r>
              <a:rPr lang="zh-CN" altLang="zh-CN" sz="2400" dirty="0">
                <a:solidFill>
                  <a:srgbClr val="FF0000"/>
                </a:solidFill>
              </a:rPr>
              <a:t>等可能概型</a:t>
            </a:r>
            <a:r>
              <a:rPr lang="zh-CN" altLang="zh-CN" sz="2400" dirty="0" smtClean="0"/>
              <a:t>。</a:t>
            </a:r>
            <a:endParaRPr lang="en-US" altLang="zh-CN" sz="2400" dirty="0" smtClean="0"/>
          </a:p>
          <a:p>
            <a:pPr marL="342900" indent="-342900">
              <a:lnSpc>
                <a:spcPct val="120000"/>
              </a:lnSpc>
              <a:buFont typeface="Arial"/>
              <a:buChar char="•"/>
            </a:pPr>
            <a:r>
              <a:rPr lang="zh-CN" altLang="zh-CN" sz="2400" dirty="0" smtClean="0"/>
              <a:t>计算</a:t>
            </a:r>
            <a:r>
              <a:rPr lang="zh-CN" altLang="zh-CN" sz="2400" dirty="0"/>
              <a:t>古典概型概率的方法称为</a:t>
            </a:r>
            <a:r>
              <a:rPr lang="zh-CN" altLang="zh-CN" sz="2400" dirty="0">
                <a:solidFill>
                  <a:srgbClr val="FF0000"/>
                </a:solidFill>
              </a:rPr>
              <a:t>概率的古典定义</a:t>
            </a:r>
            <a:r>
              <a:rPr lang="zh-CN" altLang="zh-CN" sz="2400" dirty="0"/>
              <a:t>或</a:t>
            </a:r>
            <a:r>
              <a:rPr lang="zh-CN" altLang="zh-CN" sz="2400" dirty="0">
                <a:solidFill>
                  <a:srgbClr val="FF0000"/>
                </a:solidFill>
              </a:rPr>
              <a:t>古典概率</a:t>
            </a:r>
            <a:r>
              <a:rPr lang="zh-CN" altLang="zh-CN" sz="2400" dirty="0" smtClean="0"/>
              <a:t>。</a:t>
            </a:r>
            <a:endParaRPr lang="en-US" altLang="zh-CN" sz="2400" dirty="0" smtClean="0"/>
          </a:p>
          <a:p>
            <a:pPr marL="342900" indent="-342900">
              <a:lnSpc>
                <a:spcPct val="120000"/>
              </a:lnSpc>
              <a:buFont typeface="Arial"/>
              <a:buChar char="•"/>
            </a:pPr>
            <a:r>
              <a:rPr lang="zh-CN" altLang="zh-CN" sz="2400" dirty="0"/>
              <a:t>在计算古典概率时，如果在全部可能出现的基本事件范围内构成事件</a:t>
            </a:r>
            <a:r>
              <a:rPr lang="en-US" altLang="zh-CN" sz="2400" dirty="0"/>
              <a:t>A</a:t>
            </a:r>
            <a:r>
              <a:rPr lang="zh-CN" altLang="zh-CN" sz="2400" dirty="0"/>
              <a:t>的基本事件有</a:t>
            </a:r>
            <a:r>
              <a:rPr lang="en-US" altLang="zh-CN" sz="2400" dirty="0"/>
              <a:t>a</a:t>
            </a:r>
            <a:r>
              <a:rPr lang="zh-CN" altLang="zh-CN" sz="2400" dirty="0" smtClean="0"/>
              <a:t>个</a:t>
            </a:r>
            <a:r>
              <a:rPr lang="zh-CN" altLang="en-US" sz="2400" dirty="0" smtClean="0"/>
              <a:t>，</a:t>
            </a:r>
            <a:r>
              <a:rPr lang="zh-CN" altLang="zh-CN" sz="2400" dirty="0" smtClean="0"/>
              <a:t>不构</a:t>
            </a:r>
            <a:r>
              <a:rPr lang="zh-CN" altLang="zh-CN" sz="2400" dirty="0"/>
              <a:t>成事件</a:t>
            </a:r>
            <a:r>
              <a:rPr lang="en-US" altLang="zh-CN" sz="2400" dirty="0"/>
              <a:t>A</a:t>
            </a:r>
            <a:r>
              <a:rPr lang="zh-CN" altLang="zh-CN" sz="2400" dirty="0"/>
              <a:t>的事件有</a:t>
            </a:r>
            <a:r>
              <a:rPr lang="en-US" altLang="zh-CN" sz="2400" dirty="0"/>
              <a:t>b</a:t>
            </a:r>
            <a:r>
              <a:rPr lang="zh-CN" altLang="zh-CN" sz="2400" dirty="0" smtClean="0"/>
              <a:t>个</a:t>
            </a:r>
            <a:r>
              <a:rPr lang="zh-CN" altLang="en-US" sz="2400" dirty="0" smtClean="0"/>
              <a:t>，</a:t>
            </a:r>
            <a:r>
              <a:rPr lang="zh-CN" altLang="zh-CN" sz="2400" dirty="0" smtClean="0"/>
              <a:t>则出现</a:t>
            </a:r>
            <a:r>
              <a:rPr lang="zh-CN" altLang="zh-CN" sz="2400" dirty="0"/>
              <a:t>事件</a:t>
            </a:r>
            <a:r>
              <a:rPr lang="en-US" altLang="zh-CN" sz="2400" dirty="0"/>
              <a:t>A</a:t>
            </a:r>
            <a:r>
              <a:rPr lang="zh-CN" altLang="zh-CN" sz="2400" dirty="0"/>
              <a:t>的概率为：</a:t>
            </a:r>
            <a:r>
              <a:rPr lang="en-US" altLang="zh-CN" sz="2400" dirty="0">
                <a:solidFill>
                  <a:srgbClr val="FF0000"/>
                </a:solidFill>
              </a:rPr>
              <a:t>P(A)=a/(</a:t>
            </a:r>
            <a:r>
              <a:rPr lang="en-US" altLang="zh-CN" sz="2400" dirty="0" err="1">
                <a:solidFill>
                  <a:srgbClr val="FF0000"/>
                </a:solidFill>
              </a:rPr>
              <a:t>a+b</a:t>
            </a:r>
            <a:r>
              <a:rPr lang="en-US" altLang="zh-CN" sz="2400" dirty="0">
                <a:solidFill>
                  <a:srgbClr val="FF0000"/>
                </a:solidFill>
              </a:rPr>
              <a:t>)</a:t>
            </a:r>
            <a:r>
              <a:rPr lang="zh-CN" altLang="zh-CN" sz="2400" dirty="0" smtClean="0"/>
              <a:t>。</a:t>
            </a:r>
            <a:endParaRPr lang="zh-CN" altLang="zh-CN" sz="2400" dirty="0"/>
          </a:p>
        </p:txBody>
      </p:sp>
    </p:spTree>
    <p:extLst>
      <p:ext uri="{BB962C8B-B14F-4D97-AF65-F5344CB8AC3E}">
        <p14:creationId xmlns:p14="http://schemas.microsoft.com/office/powerpoint/2010/main" val="28023352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古典概率</a:t>
            </a:r>
            <a:endParaRPr kumimoji="1" lang="zh-CN" altLang="en-US" dirty="0"/>
          </a:p>
        </p:txBody>
      </p:sp>
      <p:pic>
        <p:nvPicPr>
          <p:cNvPr id="7" name="内容占位符 6" descr="u=3436120270,2804730207&amp;fm=21&amp;gp=0.jpg"/>
          <p:cNvPicPr>
            <a:picLocks noGrp="1" noChangeAspect="1"/>
          </p:cNvPicPr>
          <p:nvPr>
            <p:ph idx="1"/>
          </p:nvPr>
        </p:nvPicPr>
        <p:blipFill rotWithShape="1">
          <a:blip r:embed="rId3">
            <a:extLst>
              <a:ext uri="{28A0092B-C50C-407E-A947-70E740481C1C}">
                <a14:useLocalDpi xmlns:a14="http://schemas.microsoft.com/office/drawing/2010/main" val="0"/>
              </a:ext>
            </a:extLst>
          </a:blip>
          <a:srcRect t="19571" r="45763" b="10479"/>
          <a:stretch/>
        </p:blipFill>
        <p:spPr>
          <a:xfrm>
            <a:off x="7366000" y="457200"/>
            <a:ext cx="1320800" cy="1282700"/>
          </a:xfrm>
        </p:spPr>
      </p:pic>
      <p:sp>
        <p:nvSpPr>
          <p:cNvPr id="3" name="矩形 2"/>
          <p:cNvSpPr/>
          <p:nvPr/>
        </p:nvSpPr>
        <p:spPr>
          <a:xfrm>
            <a:off x="548150" y="2406134"/>
            <a:ext cx="8342169" cy="1409617"/>
          </a:xfrm>
          <a:prstGeom prst="rect">
            <a:avLst/>
          </a:prstGeom>
        </p:spPr>
        <p:txBody>
          <a:bodyPr wrap="square">
            <a:spAutoFit/>
          </a:bodyPr>
          <a:lstStyle/>
          <a:p>
            <a:pPr marL="342900" indent="-342900">
              <a:lnSpc>
                <a:spcPct val="120000"/>
              </a:lnSpc>
              <a:buFont typeface="Arial"/>
              <a:buChar char="•"/>
            </a:pPr>
            <a:r>
              <a:rPr lang="zh-CN" altLang="en-US" sz="2400" dirty="0" smtClean="0"/>
              <a:t>应用举例</a:t>
            </a:r>
            <a:r>
              <a:rPr lang="en-US" altLang="zh-CN" sz="2400" dirty="0" smtClean="0"/>
              <a:t>1</a:t>
            </a:r>
            <a:r>
              <a:rPr lang="zh-CN" altLang="en-US" sz="2400" dirty="0" smtClean="0"/>
              <a:t>、</a:t>
            </a:r>
            <a:r>
              <a:rPr lang="zh-CN" altLang="zh-CN" sz="2400" dirty="0"/>
              <a:t>在</a:t>
            </a:r>
            <a:r>
              <a:rPr lang="en-US" altLang="zh-CN" sz="2400" dirty="0"/>
              <a:t>40</a:t>
            </a:r>
            <a:r>
              <a:rPr lang="zh-CN" altLang="zh-CN" sz="2400" dirty="0"/>
              <a:t>支圆珠笔中有</a:t>
            </a:r>
            <a:r>
              <a:rPr lang="en-US" altLang="zh-CN" sz="2400" dirty="0"/>
              <a:t>30</a:t>
            </a:r>
            <a:r>
              <a:rPr lang="zh-CN" altLang="zh-CN" sz="2400" dirty="0"/>
              <a:t>支黑色的，另外</a:t>
            </a:r>
            <a:r>
              <a:rPr lang="en-US" altLang="zh-CN" sz="2400" dirty="0"/>
              <a:t>10</a:t>
            </a:r>
            <a:r>
              <a:rPr lang="zh-CN" altLang="zh-CN" sz="2400" dirty="0"/>
              <a:t>支是红色的。从中任意取出</a:t>
            </a:r>
            <a:r>
              <a:rPr lang="en-US" altLang="zh-CN" sz="2400" dirty="0"/>
              <a:t>4</a:t>
            </a:r>
            <a:r>
              <a:rPr lang="zh-CN" altLang="zh-CN" sz="2400" dirty="0"/>
              <a:t>支，计算其中至少有</a:t>
            </a:r>
            <a:r>
              <a:rPr lang="en-US" altLang="zh-CN" sz="2400" dirty="0"/>
              <a:t>1</a:t>
            </a:r>
            <a:r>
              <a:rPr lang="zh-CN" altLang="zh-CN" sz="2400" dirty="0"/>
              <a:t>支红色笔的概率</a:t>
            </a:r>
            <a:r>
              <a:rPr lang="zh-CN" altLang="zh-CN" sz="2400" dirty="0" smtClean="0"/>
              <a:t>。</a:t>
            </a:r>
            <a:endParaRPr lang="zh-CN" altLang="zh-CN" sz="2400" dirty="0"/>
          </a:p>
        </p:txBody>
      </p:sp>
      <p:sp>
        <p:nvSpPr>
          <p:cNvPr id="4" name="矩形 3"/>
          <p:cNvSpPr/>
          <p:nvPr/>
        </p:nvSpPr>
        <p:spPr>
          <a:xfrm>
            <a:off x="548149" y="4025368"/>
            <a:ext cx="8342169" cy="1409617"/>
          </a:xfrm>
          <a:prstGeom prst="rect">
            <a:avLst/>
          </a:prstGeom>
        </p:spPr>
        <p:txBody>
          <a:bodyPr wrap="square">
            <a:spAutoFit/>
          </a:bodyPr>
          <a:lstStyle/>
          <a:p>
            <a:pPr>
              <a:lnSpc>
                <a:spcPct val="120000"/>
              </a:lnSpc>
            </a:pPr>
            <a:r>
              <a:rPr lang="zh-CN" altLang="zh-CN" sz="2400" dirty="0"/>
              <a:t>【问题分析】</a:t>
            </a:r>
          </a:p>
          <a:p>
            <a:pPr>
              <a:lnSpc>
                <a:spcPct val="120000"/>
              </a:lnSpc>
            </a:pPr>
            <a:r>
              <a:rPr lang="en-US" altLang="zh-CN" sz="2400" dirty="0"/>
              <a:t>    </a:t>
            </a:r>
            <a:r>
              <a:rPr lang="zh-CN" altLang="zh-CN" sz="2400" dirty="0"/>
              <a:t>设从</a:t>
            </a:r>
            <a:r>
              <a:rPr lang="en-US" altLang="zh-CN" sz="2400" dirty="0"/>
              <a:t>40</a:t>
            </a:r>
            <a:r>
              <a:rPr lang="zh-CN" altLang="zh-CN" sz="2400" dirty="0"/>
              <a:t>支笔中任取</a:t>
            </a:r>
            <a:r>
              <a:rPr lang="en-US" altLang="zh-CN" sz="2400" dirty="0"/>
              <a:t>4</a:t>
            </a:r>
            <a:r>
              <a:rPr lang="zh-CN" altLang="zh-CN" sz="2400" dirty="0"/>
              <a:t>支，恰有</a:t>
            </a:r>
            <a:r>
              <a:rPr lang="en-US" altLang="zh-CN" sz="2400" dirty="0"/>
              <a:t>1</a:t>
            </a:r>
            <a:r>
              <a:rPr lang="zh-CN" altLang="zh-CN" sz="2400" dirty="0"/>
              <a:t>支、</a:t>
            </a:r>
            <a:r>
              <a:rPr lang="en-US" altLang="zh-CN" sz="2400" dirty="0"/>
              <a:t>2</a:t>
            </a:r>
            <a:r>
              <a:rPr lang="zh-CN" altLang="zh-CN" sz="2400" dirty="0"/>
              <a:t>支、</a:t>
            </a:r>
            <a:r>
              <a:rPr lang="en-US" altLang="zh-CN" sz="2400" dirty="0"/>
              <a:t>3</a:t>
            </a:r>
            <a:r>
              <a:rPr lang="zh-CN" altLang="zh-CN" sz="2400" dirty="0"/>
              <a:t>支、</a:t>
            </a:r>
            <a:r>
              <a:rPr lang="en-US" altLang="zh-CN" sz="2400" dirty="0"/>
              <a:t>4</a:t>
            </a:r>
            <a:r>
              <a:rPr lang="zh-CN" altLang="zh-CN" sz="2400" dirty="0"/>
              <a:t>支红笔的事件分别记为</a:t>
            </a:r>
            <a:r>
              <a:rPr lang="en-US" altLang="zh-CN" sz="2400" dirty="0"/>
              <a:t>A</a:t>
            </a:r>
            <a:r>
              <a:rPr lang="zh-CN" altLang="zh-CN" sz="2400" dirty="0"/>
              <a:t>、</a:t>
            </a:r>
            <a:r>
              <a:rPr lang="en-US" altLang="zh-CN" sz="2400" dirty="0"/>
              <a:t>B</a:t>
            </a:r>
            <a:r>
              <a:rPr lang="zh-CN" altLang="zh-CN" sz="2400" dirty="0"/>
              <a:t>、</a:t>
            </a:r>
            <a:r>
              <a:rPr lang="en-US" altLang="zh-CN" sz="2400" dirty="0"/>
              <a:t>C</a:t>
            </a:r>
            <a:r>
              <a:rPr lang="zh-CN" altLang="zh-CN" sz="2400" dirty="0"/>
              <a:t>、</a:t>
            </a:r>
            <a:r>
              <a:rPr lang="en-US" altLang="zh-CN" sz="2400" dirty="0"/>
              <a:t>D</a:t>
            </a:r>
            <a:r>
              <a:rPr lang="zh-CN" altLang="zh-CN" sz="2400" dirty="0"/>
              <a:t>。则：</a:t>
            </a:r>
          </a:p>
        </p:txBody>
      </p:sp>
      <p:grpSp>
        <p:nvGrpSpPr>
          <p:cNvPr id="9" name="组 8"/>
          <p:cNvGrpSpPr/>
          <p:nvPr/>
        </p:nvGrpSpPr>
        <p:grpSpPr>
          <a:xfrm>
            <a:off x="1192963" y="5610283"/>
            <a:ext cx="5420775" cy="632775"/>
            <a:chOff x="698347" y="5677123"/>
            <a:chExt cx="5420775" cy="632775"/>
          </a:xfrm>
        </p:grpSpPr>
        <p:sp>
          <p:nvSpPr>
            <p:cNvPr id="6" name="矩形 5"/>
            <p:cNvSpPr/>
            <p:nvPr/>
          </p:nvSpPr>
          <p:spPr>
            <a:xfrm>
              <a:off x="698347" y="5770699"/>
              <a:ext cx="5420775" cy="461665"/>
            </a:xfrm>
            <a:prstGeom prst="rect">
              <a:avLst/>
            </a:prstGeom>
          </p:spPr>
          <p:txBody>
            <a:bodyPr wrap="none">
              <a:spAutoFit/>
            </a:bodyPr>
            <a:lstStyle/>
            <a:p>
              <a:r>
                <a:rPr lang="en-US" altLang="zh-CN" sz="2400" dirty="0"/>
                <a:t>P(A)</a:t>
              </a:r>
              <a:r>
                <a:rPr lang="en-US" altLang="zh-CN" sz="2400" dirty="0" smtClean="0"/>
                <a:t>=                            =</a:t>
              </a:r>
              <a:r>
                <a:rPr lang="en-US" altLang="zh-CN" sz="2400" dirty="0"/>
                <a:t>40600/91390</a:t>
              </a:r>
              <a:r>
                <a:rPr lang="zh-CN" altLang="zh-CN" sz="2400" dirty="0"/>
                <a:t> </a:t>
              </a:r>
              <a:r>
                <a:rPr lang="zh-CN" altLang="zh-CN" sz="2400" dirty="0" smtClean="0"/>
                <a:t> </a:t>
              </a:r>
              <a:endParaRPr lang="zh-CN" altLang="en-US" sz="2400" dirty="0"/>
            </a:p>
          </p:txBody>
        </p:sp>
        <p:graphicFrame>
          <p:nvGraphicFramePr>
            <p:cNvPr id="8" name="对象 7"/>
            <p:cNvGraphicFramePr>
              <a:graphicFrameLocks noChangeAspect="1"/>
            </p:cNvGraphicFramePr>
            <p:nvPr>
              <p:extLst>
                <p:ext uri="{D42A27DB-BD31-4B8C-83A1-F6EECF244321}">
                  <p14:modId xmlns:p14="http://schemas.microsoft.com/office/powerpoint/2010/main" val="4013167506"/>
                </p:ext>
              </p:extLst>
            </p:nvPr>
          </p:nvGraphicFramePr>
          <p:xfrm>
            <a:off x="1706477" y="5677123"/>
            <a:ext cx="2198061" cy="632775"/>
          </p:xfrm>
          <a:graphic>
            <a:graphicData uri="http://schemas.openxmlformats.org/presentationml/2006/ole">
              <mc:AlternateContent xmlns:mc="http://schemas.openxmlformats.org/markup-compatibility/2006">
                <mc:Choice xmlns:v="urn:schemas-microsoft-com:vml" Requires="v">
                  <p:oleObj spid="_x0000_s10308" name="公式" r:id="rId4" imgW="838200" imgH="241300" progId="Equation.3">
                    <p:embed/>
                  </p:oleObj>
                </mc:Choice>
                <mc:Fallback>
                  <p:oleObj name="公式" r:id="rId4" imgW="838200" imgH="241300" progId="Equation.3">
                    <p:embed/>
                    <p:pic>
                      <p:nvPicPr>
                        <p:cNvPr id="0" name=""/>
                        <p:cNvPicPr/>
                        <p:nvPr/>
                      </p:nvPicPr>
                      <p:blipFill>
                        <a:blip r:embed="rId5"/>
                        <a:stretch>
                          <a:fillRect/>
                        </a:stretch>
                      </p:blipFill>
                      <p:spPr>
                        <a:xfrm>
                          <a:off x="1706477" y="5677123"/>
                          <a:ext cx="2198061" cy="632775"/>
                        </a:xfrm>
                        <a:prstGeom prst="rect">
                          <a:avLst/>
                        </a:prstGeom>
                      </p:spPr>
                    </p:pic>
                  </p:oleObj>
                </mc:Fallback>
              </mc:AlternateContent>
            </a:graphicData>
          </a:graphic>
        </p:graphicFrame>
      </p:grpSp>
    </p:spTree>
    <p:extLst>
      <p:ext uri="{BB962C8B-B14F-4D97-AF65-F5344CB8AC3E}">
        <p14:creationId xmlns:p14="http://schemas.microsoft.com/office/powerpoint/2010/main" val="40701777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古典概率</a:t>
            </a:r>
            <a:endParaRPr kumimoji="1" lang="zh-CN" altLang="en-US" dirty="0"/>
          </a:p>
        </p:txBody>
      </p:sp>
      <p:pic>
        <p:nvPicPr>
          <p:cNvPr id="7" name="内容占位符 6" descr="u=3436120270,2804730207&amp;fm=21&amp;gp=0.jpg"/>
          <p:cNvPicPr>
            <a:picLocks noGrp="1" noChangeAspect="1"/>
          </p:cNvPicPr>
          <p:nvPr>
            <p:ph idx="1"/>
          </p:nvPr>
        </p:nvPicPr>
        <p:blipFill rotWithShape="1">
          <a:blip r:embed="rId3">
            <a:extLst>
              <a:ext uri="{28A0092B-C50C-407E-A947-70E740481C1C}">
                <a14:useLocalDpi xmlns:a14="http://schemas.microsoft.com/office/drawing/2010/main" val="0"/>
              </a:ext>
            </a:extLst>
          </a:blip>
          <a:srcRect t="19571" r="45763" b="10479"/>
          <a:stretch/>
        </p:blipFill>
        <p:spPr>
          <a:xfrm>
            <a:off x="7366000" y="457200"/>
            <a:ext cx="1320800" cy="1282700"/>
          </a:xfrm>
        </p:spPr>
      </p:pic>
      <p:grpSp>
        <p:nvGrpSpPr>
          <p:cNvPr id="12" name="组 11"/>
          <p:cNvGrpSpPr/>
          <p:nvPr/>
        </p:nvGrpSpPr>
        <p:grpSpPr>
          <a:xfrm>
            <a:off x="548150" y="2259086"/>
            <a:ext cx="8342169" cy="1831654"/>
            <a:chOff x="548150" y="2406134"/>
            <a:chExt cx="8342169" cy="1831654"/>
          </a:xfrm>
        </p:grpSpPr>
        <p:sp>
          <p:nvSpPr>
            <p:cNvPr id="3" name="矩形 2"/>
            <p:cNvSpPr/>
            <p:nvPr/>
          </p:nvSpPr>
          <p:spPr>
            <a:xfrm>
              <a:off x="548150" y="2406134"/>
              <a:ext cx="8342169" cy="1723549"/>
            </a:xfrm>
            <a:prstGeom prst="rect">
              <a:avLst/>
            </a:prstGeom>
          </p:spPr>
          <p:txBody>
            <a:bodyPr wrap="square">
              <a:spAutoFit/>
            </a:bodyPr>
            <a:lstStyle/>
            <a:p>
              <a:pPr>
                <a:lnSpc>
                  <a:spcPct val="150000"/>
                </a:lnSpc>
              </a:pPr>
              <a:r>
                <a:rPr lang="en-US" altLang="zh-CN" sz="2400" dirty="0"/>
                <a:t>P(B)</a:t>
              </a:r>
              <a:r>
                <a:rPr lang="en-US" altLang="zh-CN" sz="2400" dirty="0" smtClean="0"/>
                <a:t>=                            </a:t>
              </a:r>
              <a:r>
                <a:rPr lang="en-US" altLang="zh-CN" sz="2400" dirty="0"/>
                <a:t>=19575/91390</a:t>
              </a:r>
              <a:endParaRPr lang="zh-CN" altLang="zh-CN" sz="2400" dirty="0"/>
            </a:p>
            <a:p>
              <a:pPr>
                <a:lnSpc>
                  <a:spcPct val="150000"/>
                </a:lnSpc>
              </a:pPr>
              <a:r>
                <a:rPr lang="en-US" altLang="zh-CN" sz="2400" dirty="0"/>
                <a:t>P(C)= </a:t>
              </a:r>
              <a:r>
                <a:rPr lang="en-US" altLang="zh-CN" sz="2400" dirty="0" smtClean="0"/>
                <a:t>                          =</a:t>
              </a:r>
              <a:r>
                <a:rPr lang="en-US" altLang="zh-CN" sz="2400" dirty="0"/>
                <a:t>3600/91390</a:t>
              </a:r>
              <a:endParaRPr lang="zh-CN" altLang="zh-CN" sz="2400" dirty="0"/>
            </a:p>
            <a:p>
              <a:pPr>
                <a:lnSpc>
                  <a:spcPct val="150000"/>
                </a:lnSpc>
              </a:pPr>
              <a:r>
                <a:rPr lang="en-US" altLang="zh-CN" sz="2400" dirty="0"/>
                <a:t>P(D)= </a:t>
              </a:r>
              <a:r>
                <a:rPr lang="en-US" altLang="zh-CN" sz="2400" dirty="0" smtClean="0"/>
                <a:t>                          =</a:t>
              </a:r>
              <a:r>
                <a:rPr lang="en-US" altLang="zh-CN" sz="2400" dirty="0"/>
                <a:t>210/91390</a:t>
              </a:r>
              <a:endParaRPr lang="zh-CN" altLang="zh-CN" sz="2400" dirty="0"/>
            </a:p>
          </p:txBody>
        </p:sp>
        <p:graphicFrame>
          <p:nvGraphicFramePr>
            <p:cNvPr id="5" name="对象 4"/>
            <p:cNvGraphicFramePr>
              <a:graphicFrameLocks noChangeAspect="1"/>
            </p:cNvGraphicFramePr>
            <p:nvPr>
              <p:extLst>
                <p:ext uri="{D42A27DB-BD31-4B8C-83A1-F6EECF244321}">
                  <p14:modId xmlns:p14="http://schemas.microsoft.com/office/powerpoint/2010/main" val="1029156378"/>
                </p:ext>
              </p:extLst>
            </p:nvPr>
          </p:nvGraphicFramePr>
          <p:xfrm>
            <a:off x="1639636" y="2532981"/>
            <a:ext cx="1881889" cy="541756"/>
          </p:xfrm>
          <a:graphic>
            <a:graphicData uri="http://schemas.openxmlformats.org/presentationml/2006/ole">
              <mc:AlternateContent xmlns:mc="http://schemas.openxmlformats.org/markup-compatibility/2006">
                <mc:Choice xmlns:v="urn:schemas-microsoft-com:vml" Requires="v">
                  <p:oleObj spid="_x0000_s11450" name="公式" r:id="rId4" imgW="838200" imgH="241300" progId="Equation.3">
                    <p:embed/>
                  </p:oleObj>
                </mc:Choice>
                <mc:Fallback>
                  <p:oleObj name="公式" r:id="rId4" imgW="838200" imgH="241300" progId="Equation.3">
                    <p:embed/>
                    <p:pic>
                      <p:nvPicPr>
                        <p:cNvPr id="0" name=""/>
                        <p:cNvPicPr/>
                        <p:nvPr/>
                      </p:nvPicPr>
                      <p:blipFill>
                        <a:blip r:embed="rId5"/>
                        <a:stretch>
                          <a:fillRect/>
                        </a:stretch>
                      </p:blipFill>
                      <p:spPr>
                        <a:xfrm>
                          <a:off x="1639636" y="2532981"/>
                          <a:ext cx="1881889" cy="541756"/>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906285959"/>
                </p:ext>
              </p:extLst>
            </p:nvPr>
          </p:nvGraphicFramePr>
          <p:xfrm>
            <a:off x="1639635" y="3074737"/>
            <a:ext cx="1881889" cy="541756"/>
          </p:xfrm>
          <a:graphic>
            <a:graphicData uri="http://schemas.openxmlformats.org/presentationml/2006/ole">
              <mc:AlternateContent xmlns:mc="http://schemas.openxmlformats.org/markup-compatibility/2006">
                <mc:Choice xmlns:v="urn:schemas-microsoft-com:vml" Requires="v">
                  <p:oleObj spid="_x0000_s11451" name="公式" r:id="rId6" imgW="838200" imgH="241300" progId="Equation.3">
                    <p:embed/>
                  </p:oleObj>
                </mc:Choice>
                <mc:Fallback>
                  <p:oleObj name="公式" r:id="rId6" imgW="838200" imgH="241300" progId="Equation.3">
                    <p:embed/>
                    <p:pic>
                      <p:nvPicPr>
                        <p:cNvPr id="0" name=""/>
                        <p:cNvPicPr/>
                        <p:nvPr/>
                      </p:nvPicPr>
                      <p:blipFill>
                        <a:blip r:embed="rId7"/>
                        <a:stretch>
                          <a:fillRect/>
                        </a:stretch>
                      </p:blipFill>
                      <p:spPr>
                        <a:xfrm>
                          <a:off x="1639635" y="3074737"/>
                          <a:ext cx="1881889" cy="541756"/>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656093604"/>
                </p:ext>
              </p:extLst>
            </p:nvPr>
          </p:nvGraphicFramePr>
          <p:xfrm>
            <a:off x="1639636" y="3690353"/>
            <a:ext cx="1901616" cy="547435"/>
          </p:xfrm>
          <a:graphic>
            <a:graphicData uri="http://schemas.openxmlformats.org/presentationml/2006/ole">
              <mc:AlternateContent xmlns:mc="http://schemas.openxmlformats.org/markup-compatibility/2006">
                <mc:Choice xmlns:v="urn:schemas-microsoft-com:vml" Requires="v">
                  <p:oleObj spid="_x0000_s11452" name="公式" r:id="rId8" imgW="838200" imgH="241300" progId="Equation.3">
                    <p:embed/>
                  </p:oleObj>
                </mc:Choice>
                <mc:Fallback>
                  <p:oleObj name="公式" r:id="rId8" imgW="838200" imgH="241300" progId="Equation.3">
                    <p:embed/>
                    <p:pic>
                      <p:nvPicPr>
                        <p:cNvPr id="0" name=""/>
                        <p:cNvPicPr/>
                        <p:nvPr/>
                      </p:nvPicPr>
                      <p:blipFill>
                        <a:blip r:embed="rId9"/>
                        <a:stretch>
                          <a:fillRect/>
                        </a:stretch>
                      </p:blipFill>
                      <p:spPr>
                        <a:xfrm>
                          <a:off x="1639636" y="3690353"/>
                          <a:ext cx="1901616" cy="547435"/>
                        </a:xfrm>
                        <a:prstGeom prst="rect">
                          <a:avLst/>
                        </a:prstGeom>
                      </p:spPr>
                    </p:pic>
                  </p:oleObj>
                </mc:Fallback>
              </mc:AlternateContent>
            </a:graphicData>
          </a:graphic>
        </p:graphicFrame>
      </p:grpSp>
      <p:sp>
        <p:nvSpPr>
          <p:cNvPr id="13" name="矩形 12"/>
          <p:cNvSpPr/>
          <p:nvPr/>
        </p:nvSpPr>
        <p:spPr>
          <a:xfrm>
            <a:off x="548149" y="4184771"/>
            <a:ext cx="8342169" cy="1409617"/>
          </a:xfrm>
          <a:prstGeom prst="rect">
            <a:avLst/>
          </a:prstGeom>
        </p:spPr>
        <p:txBody>
          <a:bodyPr wrap="square">
            <a:spAutoFit/>
          </a:bodyPr>
          <a:lstStyle/>
          <a:p>
            <a:pPr>
              <a:lnSpc>
                <a:spcPct val="120000"/>
              </a:lnSpc>
            </a:pPr>
            <a:r>
              <a:rPr lang="zh-CN" altLang="zh-CN" sz="2400" dirty="0" smtClean="0"/>
              <a:t>根据题意，事件</a:t>
            </a:r>
            <a:r>
              <a:rPr lang="en-US" altLang="zh-CN" sz="2400" dirty="0"/>
              <a:t>A</a:t>
            </a:r>
            <a:r>
              <a:rPr lang="zh-CN" altLang="zh-CN" sz="2400" dirty="0"/>
              <a:t>、</a:t>
            </a:r>
            <a:r>
              <a:rPr lang="en-US" altLang="zh-CN" sz="2400" dirty="0"/>
              <a:t>B</a:t>
            </a:r>
            <a:r>
              <a:rPr lang="zh-CN" altLang="zh-CN" sz="2400" dirty="0"/>
              <a:t>、</a:t>
            </a:r>
            <a:r>
              <a:rPr lang="en-US" altLang="zh-CN" sz="2400" dirty="0"/>
              <a:t>C</a:t>
            </a:r>
            <a:r>
              <a:rPr lang="zh-CN" altLang="zh-CN" sz="2400" dirty="0"/>
              <a:t>、</a:t>
            </a:r>
            <a:r>
              <a:rPr lang="en-US" altLang="zh-CN" sz="2400" dirty="0"/>
              <a:t>D</a:t>
            </a:r>
            <a:r>
              <a:rPr lang="zh-CN" altLang="zh-CN" sz="2400" dirty="0"/>
              <a:t>两两互斥</a:t>
            </a:r>
            <a:r>
              <a:rPr lang="zh-CN" altLang="zh-CN" sz="2400" dirty="0" smtClean="0"/>
              <a:t>，</a:t>
            </a:r>
            <a:endParaRPr lang="en-US" altLang="zh-CN" sz="2400" dirty="0" smtClean="0"/>
          </a:p>
          <a:p>
            <a:pPr>
              <a:lnSpc>
                <a:spcPct val="120000"/>
              </a:lnSpc>
            </a:pPr>
            <a:r>
              <a:rPr lang="zh-CN" altLang="zh-CN" sz="2400" dirty="0" smtClean="0"/>
              <a:t>所以</a:t>
            </a:r>
            <a:r>
              <a:rPr lang="zh-CN" altLang="en-US" sz="2400" dirty="0" smtClean="0"/>
              <a:t>，</a:t>
            </a:r>
            <a:r>
              <a:rPr lang="en-US" altLang="zh-CN" sz="2400" dirty="0" smtClean="0"/>
              <a:t>P</a:t>
            </a:r>
            <a:r>
              <a:rPr lang="en-US" altLang="zh-CN" sz="2400" dirty="0"/>
              <a:t>(A</a:t>
            </a:r>
            <a:r>
              <a:rPr lang="zh-CN" altLang="zh-CN" sz="2400" dirty="0"/>
              <a:t>∪</a:t>
            </a:r>
            <a:r>
              <a:rPr lang="en-US" altLang="zh-CN" sz="2400" dirty="0"/>
              <a:t>B</a:t>
            </a:r>
            <a:r>
              <a:rPr lang="zh-CN" altLang="zh-CN" sz="2400" dirty="0"/>
              <a:t>∪</a:t>
            </a:r>
            <a:r>
              <a:rPr lang="en-US" altLang="zh-CN" sz="2400" dirty="0"/>
              <a:t>C</a:t>
            </a:r>
            <a:r>
              <a:rPr lang="zh-CN" altLang="zh-CN" sz="2400" dirty="0"/>
              <a:t>∪</a:t>
            </a:r>
            <a:r>
              <a:rPr lang="en-US" altLang="zh-CN" sz="2400" dirty="0"/>
              <a:t>D)=P(A)+P(B)+P(C)+ P(D</a:t>
            </a:r>
            <a:r>
              <a:rPr lang="en-US" altLang="zh-CN" sz="2400" dirty="0" smtClean="0"/>
              <a:t>)</a:t>
            </a:r>
          </a:p>
          <a:p>
            <a:pPr>
              <a:lnSpc>
                <a:spcPct val="120000"/>
              </a:lnSpc>
            </a:pPr>
            <a:r>
              <a:rPr lang="en-US" altLang="zh-CN" sz="2400" dirty="0" smtClean="0"/>
              <a:t>                                     =63985</a:t>
            </a:r>
            <a:r>
              <a:rPr lang="en-US" altLang="zh-CN" sz="2400" dirty="0"/>
              <a:t>/91390</a:t>
            </a:r>
            <a:r>
              <a:rPr lang="zh-CN" altLang="zh-CN" sz="2400" dirty="0"/>
              <a:t>≈</a:t>
            </a:r>
            <a:r>
              <a:rPr lang="en-US" altLang="zh-CN" sz="2400" dirty="0"/>
              <a:t>0.7</a:t>
            </a:r>
            <a:r>
              <a:rPr lang="zh-CN" altLang="zh-CN" sz="2400" dirty="0"/>
              <a:t>。</a:t>
            </a:r>
          </a:p>
        </p:txBody>
      </p:sp>
      <p:sp>
        <p:nvSpPr>
          <p:cNvPr id="14" name="矩形 13"/>
          <p:cNvSpPr/>
          <p:nvPr/>
        </p:nvSpPr>
        <p:spPr>
          <a:xfrm>
            <a:off x="548148" y="5667760"/>
            <a:ext cx="8342169" cy="966418"/>
          </a:xfrm>
          <a:prstGeom prst="rect">
            <a:avLst/>
          </a:prstGeom>
        </p:spPr>
        <p:txBody>
          <a:bodyPr wrap="square">
            <a:spAutoFit/>
          </a:bodyPr>
          <a:lstStyle/>
          <a:p>
            <a:pPr>
              <a:lnSpc>
                <a:spcPct val="120000"/>
              </a:lnSpc>
            </a:pPr>
            <a:r>
              <a:rPr lang="zh-CN" altLang="zh-CN" sz="2400" dirty="0"/>
              <a:t>本题也可以从对立事件的概率来分析，设从</a:t>
            </a:r>
            <a:r>
              <a:rPr lang="en-US" altLang="zh-CN" sz="2400" dirty="0"/>
              <a:t>40</a:t>
            </a:r>
            <a:r>
              <a:rPr lang="zh-CN" altLang="zh-CN" sz="2400" dirty="0"/>
              <a:t>支笔中取</a:t>
            </a:r>
            <a:r>
              <a:rPr lang="en-US" altLang="zh-CN" sz="2400" dirty="0"/>
              <a:t>4</a:t>
            </a:r>
            <a:r>
              <a:rPr lang="zh-CN" altLang="zh-CN" sz="2400" dirty="0"/>
              <a:t>支全是黑色的事件为</a:t>
            </a:r>
            <a:r>
              <a:rPr lang="en-US" altLang="zh-CN" sz="2400" dirty="0"/>
              <a:t>A</a:t>
            </a:r>
            <a:r>
              <a:rPr lang="zh-CN" altLang="zh-CN" sz="2400" dirty="0" smtClean="0"/>
              <a:t>，</a:t>
            </a:r>
            <a:r>
              <a:rPr lang="en-US" altLang="zh-CN" sz="2400" dirty="0" smtClean="0"/>
              <a:t>P</a:t>
            </a:r>
            <a:r>
              <a:rPr lang="en-US" altLang="zh-CN" sz="2400" dirty="0"/>
              <a:t>(A)</a:t>
            </a:r>
            <a:r>
              <a:rPr lang="zh-CN" altLang="zh-CN" sz="2400" dirty="0"/>
              <a:t>的对立事件的概率为</a:t>
            </a:r>
            <a:r>
              <a:rPr lang="en-US" altLang="zh-CN" sz="2400" dirty="0"/>
              <a:t>1-P(A)</a:t>
            </a:r>
            <a:r>
              <a:rPr lang="zh-CN" altLang="zh-CN" sz="2400" dirty="0"/>
              <a:t>≈</a:t>
            </a:r>
            <a:r>
              <a:rPr lang="en-US" altLang="zh-CN" sz="2400" dirty="0"/>
              <a:t>0.7</a:t>
            </a:r>
            <a:r>
              <a:rPr lang="zh-CN" altLang="zh-CN" sz="2400" dirty="0" smtClean="0"/>
              <a:t>。</a:t>
            </a:r>
            <a:endParaRPr lang="zh-CN" altLang="en-US" sz="2400" dirty="0"/>
          </a:p>
        </p:txBody>
      </p:sp>
    </p:spTree>
    <p:extLst>
      <p:ext uri="{BB962C8B-B14F-4D97-AF65-F5344CB8AC3E}">
        <p14:creationId xmlns:p14="http://schemas.microsoft.com/office/powerpoint/2010/main" val="20504386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古典概率</a:t>
            </a:r>
            <a:endParaRPr kumimoji="1" lang="zh-CN" altLang="en-US" dirty="0"/>
          </a:p>
        </p:txBody>
      </p:sp>
      <p:pic>
        <p:nvPicPr>
          <p:cNvPr id="7" name="内容占位符 6" descr="u=3436120270,2804730207&amp;fm=21&amp;gp=0.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9571" r="45763" b="10479"/>
          <a:stretch/>
        </p:blipFill>
        <p:spPr>
          <a:xfrm>
            <a:off x="7366000" y="457200"/>
            <a:ext cx="1320800" cy="1282700"/>
          </a:xfrm>
        </p:spPr>
      </p:pic>
      <p:sp>
        <p:nvSpPr>
          <p:cNvPr id="3" name="矩形 2"/>
          <p:cNvSpPr/>
          <p:nvPr/>
        </p:nvSpPr>
        <p:spPr>
          <a:xfrm>
            <a:off x="548150" y="2406134"/>
            <a:ext cx="8342169" cy="1409617"/>
          </a:xfrm>
          <a:prstGeom prst="rect">
            <a:avLst/>
          </a:prstGeom>
        </p:spPr>
        <p:txBody>
          <a:bodyPr wrap="square">
            <a:spAutoFit/>
          </a:bodyPr>
          <a:lstStyle/>
          <a:p>
            <a:pPr marL="342900" indent="-342900">
              <a:lnSpc>
                <a:spcPct val="120000"/>
              </a:lnSpc>
              <a:buFont typeface="Arial"/>
              <a:buChar char="•"/>
            </a:pPr>
            <a:r>
              <a:rPr lang="zh-CN" altLang="en-US" sz="2400" dirty="0" smtClean="0"/>
              <a:t>应用举例</a:t>
            </a:r>
            <a:r>
              <a:rPr lang="en-US" altLang="zh-CN" sz="2400" dirty="0" smtClean="0"/>
              <a:t>2</a:t>
            </a:r>
            <a:r>
              <a:rPr lang="zh-CN" altLang="en-US" sz="2400" dirty="0" smtClean="0"/>
              <a:t>、</a:t>
            </a:r>
            <a:r>
              <a:rPr lang="zh-CN" altLang="zh-CN" sz="2400" dirty="0"/>
              <a:t>三角形的</a:t>
            </a:r>
            <a:r>
              <a:rPr lang="zh-CN" altLang="zh-CN" sz="2400" dirty="0" smtClean="0"/>
              <a:t>概率</a:t>
            </a:r>
            <a:endParaRPr lang="en-US" altLang="zh-CN" sz="2400" dirty="0" smtClean="0"/>
          </a:p>
          <a:p>
            <a:pPr>
              <a:lnSpc>
                <a:spcPct val="120000"/>
              </a:lnSpc>
            </a:pPr>
            <a:r>
              <a:rPr lang="en-US" altLang="zh-CN" sz="2400" dirty="0" smtClean="0"/>
              <a:t>       </a:t>
            </a:r>
            <a:r>
              <a:rPr lang="zh-CN" altLang="zh-CN" sz="2400" dirty="0" smtClean="0"/>
              <a:t>随机产生</a:t>
            </a:r>
            <a:r>
              <a:rPr lang="en-US" altLang="zh-CN" sz="2400" dirty="0"/>
              <a:t>3</a:t>
            </a:r>
            <a:r>
              <a:rPr lang="zh-CN" altLang="zh-CN" sz="2400" dirty="0"/>
              <a:t>个一定范围内的正整数，作为一个三角形的三条边，求它们能构成一个三角形的概率是多少？你能证明吗</a:t>
            </a:r>
            <a:r>
              <a:rPr lang="zh-CN" altLang="zh-CN" sz="2400" dirty="0" smtClean="0"/>
              <a:t>？</a:t>
            </a:r>
            <a:endParaRPr lang="zh-CN" altLang="zh-CN" sz="2400" dirty="0"/>
          </a:p>
        </p:txBody>
      </p:sp>
      <p:sp>
        <p:nvSpPr>
          <p:cNvPr id="4" name="矩形 3"/>
          <p:cNvSpPr/>
          <p:nvPr/>
        </p:nvSpPr>
        <p:spPr>
          <a:xfrm>
            <a:off x="548149" y="4025368"/>
            <a:ext cx="8342169" cy="966418"/>
          </a:xfrm>
          <a:prstGeom prst="rect">
            <a:avLst/>
          </a:prstGeom>
        </p:spPr>
        <p:txBody>
          <a:bodyPr wrap="square">
            <a:spAutoFit/>
          </a:bodyPr>
          <a:lstStyle/>
          <a:p>
            <a:pPr>
              <a:lnSpc>
                <a:spcPct val="120000"/>
              </a:lnSpc>
            </a:pPr>
            <a:r>
              <a:rPr lang="zh-CN" altLang="zh-CN" sz="2400" dirty="0"/>
              <a:t>【问题分析】</a:t>
            </a:r>
          </a:p>
          <a:p>
            <a:pPr>
              <a:lnSpc>
                <a:spcPct val="120000"/>
              </a:lnSpc>
            </a:pPr>
            <a:r>
              <a:rPr lang="en-US" altLang="zh-CN" sz="2400" dirty="0" smtClean="0"/>
              <a:t>    </a:t>
            </a:r>
            <a:r>
              <a:rPr lang="zh-CN" altLang="zh-CN" sz="2400" dirty="0" smtClean="0"/>
              <a:t>答案为</a:t>
            </a:r>
            <a:r>
              <a:rPr lang="en-US" altLang="zh-CN" sz="2400" dirty="0"/>
              <a:t>1/2</a:t>
            </a:r>
            <a:r>
              <a:rPr lang="zh-CN" altLang="zh-CN" sz="2400" dirty="0"/>
              <a:t>。证明如下</a:t>
            </a:r>
            <a:r>
              <a:rPr lang="zh-CN" altLang="zh-CN" sz="2400" dirty="0" smtClean="0"/>
              <a:t>：</a:t>
            </a:r>
            <a:endParaRPr lang="zh-CN" altLang="zh-CN" sz="2400" dirty="0"/>
          </a:p>
        </p:txBody>
      </p:sp>
      <p:sp>
        <p:nvSpPr>
          <p:cNvPr id="5" name="矩形 4"/>
          <p:cNvSpPr/>
          <p:nvPr/>
        </p:nvSpPr>
        <p:spPr>
          <a:xfrm>
            <a:off x="533399" y="4900136"/>
            <a:ext cx="8433120" cy="1409617"/>
          </a:xfrm>
          <a:prstGeom prst="rect">
            <a:avLst/>
          </a:prstGeom>
        </p:spPr>
        <p:txBody>
          <a:bodyPr wrap="square">
            <a:spAutoFit/>
          </a:bodyPr>
          <a:lstStyle/>
          <a:p>
            <a:pPr>
              <a:lnSpc>
                <a:spcPct val="120000"/>
              </a:lnSpc>
            </a:pPr>
            <a:r>
              <a:rPr lang="en-US" altLang="zh-CN" sz="2400" dirty="0"/>
              <a:t> </a:t>
            </a:r>
            <a:r>
              <a:rPr lang="en-US" altLang="zh-CN" sz="2400" dirty="0" smtClean="0"/>
              <a:t>      </a:t>
            </a:r>
            <a:r>
              <a:rPr lang="zh-CN" altLang="zh-CN" sz="2400" dirty="0" smtClean="0"/>
              <a:t>设产</a:t>
            </a:r>
            <a:r>
              <a:rPr lang="zh-CN" altLang="zh-CN" sz="2400" dirty="0"/>
              <a:t>生的三个数分别为</a:t>
            </a:r>
            <a:r>
              <a:rPr lang="en-US" altLang="zh-CN" sz="2400" dirty="0" smtClean="0"/>
              <a:t>a</a:t>
            </a:r>
            <a:r>
              <a:rPr lang="zh-CN" altLang="en-US" sz="2400" dirty="0" smtClean="0"/>
              <a:t>，</a:t>
            </a:r>
            <a:r>
              <a:rPr lang="en-US" altLang="zh-CN" sz="2400" dirty="0" smtClean="0"/>
              <a:t>b</a:t>
            </a:r>
            <a:r>
              <a:rPr lang="zh-CN" altLang="en-US" sz="2400" dirty="0" smtClean="0"/>
              <a:t>，</a:t>
            </a:r>
            <a:r>
              <a:rPr lang="en-US" altLang="zh-CN" sz="2400" dirty="0" smtClean="0"/>
              <a:t>c</a:t>
            </a:r>
            <a:r>
              <a:rPr lang="zh-CN" altLang="zh-CN" sz="2400" dirty="0"/>
              <a:t>，假设</a:t>
            </a:r>
            <a:r>
              <a:rPr lang="en-US" altLang="zh-CN" sz="2400" dirty="0"/>
              <a:t>a</a:t>
            </a:r>
            <a:r>
              <a:rPr lang="zh-CN" altLang="zh-CN" sz="2400" dirty="0"/>
              <a:t>≤</a:t>
            </a:r>
            <a:r>
              <a:rPr lang="en-US" altLang="zh-CN" sz="2400" dirty="0"/>
              <a:t>b</a:t>
            </a:r>
            <a:r>
              <a:rPr lang="zh-CN" altLang="zh-CN" sz="2400" dirty="0"/>
              <a:t>≤</a:t>
            </a:r>
            <a:r>
              <a:rPr lang="en-US" altLang="zh-CN" sz="2400" dirty="0"/>
              <a:t>c</a:t>
            </a:r>
            <a:r>
              <a:rPr lang="zh-CN" altLang="zh-CN" sz="2400" dirty="0"/>
              <a:t>，则只要</a:t>
            </a:r>
            <a:r>
              <a:rPr lang="en-US" altLang="zh-CN" sz="2400" dirty="0" err="1"/>
              <a:t>a+b</a:t>
            </a:r>
            <a:r>
              <a:rPr lang="zh-CN" altLang="zh-CN" sz="2400" dirty="0"/>
              <a:t>＞</a:t>
            </a:r>
            <a:r>
              <a:rPr lang="en-US" altLang="zh-CN" sz="2400" dirty="0"/>
              <a:t>c</a:t>
            </a:r>
            <a:r>
              <a:rPr lang="zh-CN" altLang="zh-CN" sz="2400" dirty="0"/>
              <a:t>，就能构成一个三角形，也即要求</a:t>
            </a:r>
            <a:r>
              <a:rPr lang="en-US" altLang="zh-CN" sz="2400" dirty="0"/>
              <a:t>a/</a:t>
            </a:r>
            <a:r>
              <a:rPr lang="en-US" altLang="zh-CN" sz="2400" dirty="0" err="1"/>
              <a:t>c+b</a:t>
            </a:r>
            <a:r>
              <a:rPr lang="en-US" altLang="zh-CN" sz="2400" dirty="0"/>
              <a:t>/c</a:t>
            </a:r>
            <a:r>
              <a:rPr lang="zh-CN" altLang="zh-CN" sz="2400" dirty="0"/>
              <a:t>＞</a:t>
            </a:r>
            <a:r>
              <a:rPr lang="en-US" altLang="zh-CN" sz="2400" dirty="0"/>
              <a:t>1</a:t>
            </a:r>
            <a:r>
              <a:rPr lang="zh-CN" altLang="zh-CN" sz="2400" dirty="0"/>
              <a:t>，换言之就是两个纯小数（</a:t>
            </a:r>
            <a:r>
              <a:rPr lang="en-US" altLang="zh-CN" sz="2400" dirty="0"/>
              <a:t>x=a/c</a:t>
            </a:r>
            <a:r>
              <a:rPr lang="zh-CN" altLang="en-US" sz="2400" dirty="0"/>
              <a:t>，</a:t>
            </a:r>
            <a:r>
              <a:rPr lang="en-US" altLang="zh-CN" sz="2400" dirty="0"/>
              <a:t>y=b/c</a:t>
            </a:r>
            <a:r>
              <a:rPr lang="zh-CN" altLang="zh-CN" sz="2400" dirty="0"/>
              <a:t>）的和加起来大于</a:t>
            </a:r>
            <a:r>
              <a:rPr lang="en-US" altLang="zh-CN" sz="2400" dirty="0"/>
              <a:t>1</a:t>
            </a:r>
            <a:r>
              <a:rPr lang="zh-CN" altLang="en-US" sz="2400" dirty="0"/>
              <a:t>。</a:t>
            </a:r>
            <a:r>
              <a:rPr lang="zh-CN" altLang="zh-CN" sz="2400" dirty="0"/>
              <a:t> </a:t>
            </a:r>
            <a:endParaRPr lang="zh-CN" altLang="en-US" sz="2400" dirty="0"/>
          </a:p>
        </p:txBody>
      </p:sp>
    </p:spTree>
    <p:extLst>
      <p:ext uri="{BB962C8B-B14F-4D97-AF65-F5344CB8AC3E}">
        <p14:creationId xmlns:p14="http://schemas.microsoft.com/office/powerpoint/2010/main" val="3796035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古典概率</a:t>
            </a:r>
            <a:endParaRPr kumimoji="1" lang="zh-CN" altLang="en-US" dirty="0"/>
          </a:p>
        </p:txBody>
      </p:sp>
      <p:pic>
        <p:nvPicPr>
          <p:cNvPr id="7" name="内容占位符 6" descr="u=3436120270,2804730207&amp;fm=21&amp;gp=0.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9571" r="45763" b="10479"/>
          <a:stretch/>
        </p:blipFill>
        <p:spPr>
          <a:xfrm>
            <a:off x="7366000" y="457200"/>
            <a:ext cx="1320800" cy="1282700"/>
          </a:xfrm>
        </p:spPr>
      </p:pic>
      <p:sp>
        <p:nvSpPr>
          <p:cNvPr id="3" name="矩形 2"/>
          <p:cNvSpPr/>
          <p:nvPr/>
        </p:nvSpPr>
        <p:spPr>
          <a:xfrm>
            <a:off x="548150" y="2406134"/>
            <a:ext cx="8342169" cy="1852815"/>
          </a:xfrm>
          <a:prstGeom prst="rect">
            <a:avLst/>
          </a:prstGeom>
        </p:spPr>
        <p:txBody>
          <a:bodyPr wrap="square">
            <a:spAutoFit/>
          </a:bodyPr>
          <a:lstStyle/>
          <a:p>
            <a:pPr>
              <a:lnSpc>
                <a:spcPct val="120000"/>
              </a:lnSpc>
            </a:pPr>
            <a:r>
              <a:rPr lang="en-US" altLang="zh-CN" sz="2400" dirty="0" smtClean="0"/>
              <a:t>       </a:t>
            </a:r>
            <a:r>
              <a:rPr lang="zh-CN" altLang="zh-CN" sz="2400" dirty="0" smtClean="0"/>
              <a:t>建立一个直角坐标</a:t>
            </a:r>
            <a:r>
              <a:rPr lang="zh-CN" altLang="zh-CN" sz="2400" dirty="0"/>
              <a:t>系，</a:t>
            </a:r>
            <a:r>
              <a:rPr lang="en-US" altLang="zh-CN" sz="2400" dirty="0" smtClean="0"/>
              <a:t>x</a:t>
            </a:r>
            <a:r>
              <a:rPr lang="zh-CN" altLang="en-US" sz="2400" dirty="0" smtClean="0"/>
              <a:t>，</a:t>
            </a:r>
            <a:r>
              <a:rPr lang="en-US" altLang="zh-CN" sz="2400" dirty="0" smtClean="0"/>
              <a:t>y</a:t>
            </a:r>
            <a:r>
              <a:rPr lang="zh-CN" altLang="zh-CN" sz="2400" dirty="0"/>
              <a:t>分别对应</a:t>
            </a:r>
            <a:r>
              <a:rPr lang="en-US" altLang="zh-CN" sz="2400" dirty="0"/>
              <a:t>x</a:t>
            </a:r>
            <a:r>
              <a:rPr lang="zh-CN" altLang="zh-CN" sz="2400" dirty="0" smtClean="0"/>
              <a:t>轴</a:t>
            </a:r>
            <a:r>
              <a:rPr lang="zh-CN" altLang="en-US" sz="2400" dirty="0" smtClean="0"/>
              <a:t>，</a:t>
            </a:r>
            <a:r>
              <a:rPr lang="en-US" altLang="zh-CN" sz="2400" dirty="0" smtClean="0"/>
              <a:t>y</a:t>
            </a:r>
            <a:r>
              <a:rPr lang="zh-CN" altLang="zh-CN" sz="2400" dirty="0"/>
              <a:t>轴，而</a:t>
            </a:r>
            <a:r>
              <a:rPr lang="en-US" altLang="zh-CN" sz="2400" dirty="0" smtClean="0"/>
              <a:t>x</a:t>
            </a:r>
            <a:r>
              <a:rPr lang="zh-CN" altLang="en-US" sz="2400" dirty="0" smtClean="0"/>
              <a:t>，</a:t>
            </a:r>
            <a:r>
              <a:rPr lang="en-US" altLang="zh-CN" sz="2400" dirty="0" smtClean="0"/>
              <a:t>y</a:t>
            </a:r>
            <a:r>
              <a:rPr lang="zh-CN" altLang="zh-CN" sz="2400" dirty="0"/>
              <a:t>的取值范围都是</a:t>
            </a:r>
            <a:r>
              <a:rPr lang="en-US" altLang="zh-CN" sz="2400" dirty="0"/>
              <a:t>0</a:t>
            </a:r>
            <a:r>
              <a:rPr lang="zh-CN" altLang="zh-CN" sz="2400" dirty="0"/>
              <a:t>到</a:t>
            </a:r>
            <a:r>
              <a:rPr lang="en-US" altLang="zh-CN" sz="2400" dirty="0"/>
              <a:t>1</a:t>
            </a:r>
            <a:r>
              <a:rPr lang="zh-CN" altLang="zh-CN" sz="2400" dirty="0"/>
              <a:t>（不包括</a:t>
            </a:r>
            <a:r>
              <a:rPr lang="en-US" altLang="zh-CN" sz="2400" dirty="0"/>
              <a:t>0</a:t>
            </a:r>
            <a:r>
              <a:rPr lang="zh-CN" altLang="zh-CN" sz="2400" dirty="0"/>
              <a:t>、包括</a:t>
            </a:r>
            <a:r>
              <a:rPr lang="en-US" altLang="zh-CN" sz="2400" dirty="0"/>
              <a:t>1</a:t>
            </a:r>
            <a:r>
              <a:rPr lang="zh-CN" altLang="zh-CN" sz="2400" dirty="0"/>
              <a:t>），在这样一个正方形区域内，直线</a:t>
            </a:r>
            <a:r>
              <a:rPr lang="en-US" altLang="zh-CN" sz="2400" dirty="0" err="1"/>
              <a:t>y+x</a:t>
            </a:r>
            <a:r>
              <a:rPr lang="en-US" altLang="zh-CN" sz="2400" dirty="0"/>
              <a:t>=1</a:t>
            </a:r>
            <a:r>
              <a:rPr lang="zh-CN" altLang="zh-CN" sz="2400" dirty="0"/>
              <a:t>把它分成相等的两半，其中一半的区域内</a:t>
            </a:r>
            <a:r>
              <a:rPr lang="en-US" altLang="zh-CN" sz="2400" dirty="0" err="1"/>
              <a:t>x+y</a:t>
            </a:r>
            <a:r>
              <a:rPr lang="zh-CN" altLang="zh-CN" sz="2400" dirty="0"/>
              <a:t>＞</a:t>
            </a:r>
            <a:r>
              <a:rPr lang="en-US" altLang="zh-CN" sz="2400" dirty="0"/>
              <a:t>1</a:t>
            </a:r>
            <a:r>
              <a:rPr lang="zh-CN" altLang="zh-CN" sz="2400" dirty="0"/>
              <a:t>，而另一半</a:t>
            </a:r>
            <a:r>
              <a:rPr lang="en-US" altLang="zh-CN" sz="2400" dirty="0" err="1"/>
              <a:t>x+y</a:t>
            </a:r>
            <a:r>
              <a:rPr lang="zh-CN" altLang="zh-CN" sz="2400" dirty="0"/>
              <a:t>＜</a:t>
            </a:r>
            <a:r>
              <a:rPr lang="en-US" altLang="zh-CN" sz="2400" dirty="0"/>
              <a:t>1</a:t>
            </a:r>
            <a:r>
              <a:rPr lang="zh-CN" altLang="zh-CN" sz="2400" dirty="0"/>
              <a:t>。所以概率就是</a:t>
            </a:r>
            <a:r>
              <a:rPr lang="en-US" altLang="zh-CN" sz="2400" dirty="0"/>
              <a:t>1/2</a:t>
            </a:r>
            <a:r>
              <a:rPr lang="zh-CN" altLang="zh-CN" sz="2400" dirty="0"/>
              <a:t>。 </a:t>
            </a:r>
          </a:p>
        </p:txBody>
      </p:sp>
    </p:spTree>
    <p:extLst>
      <p:ext uri="{BB962C8B-B14F-4D97-AF65-F5344CB8AC3E}">
        <p14:creationId xmlns:p14="http://schemas.microsoft.com/office/powerpoint/2010/main" val="40625618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古典概率</a:t>
            </a:r>
            <a:endParaRPr kumimoji="1" lang="zh-CN" altLang="en-US" dirty="0"/>
          </a:p>
        </p:txBody>
      </p:sp>
      <p:pic>
        <p:nvPicPr>
          <p:cNvPr id="7" name="内容占位符 6" descr="u=3436120270,2804730207&amp;fm=21&amp;gp=0.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9571" r="45763" b="10479"/>
          <a:stretch/>
        </p:blipFill>
        <p:spPr>
          <a:xfrm>
            <a:off x="7366000" y="457200"/>
            <a:ext cx="1320800" cy="1282700"/>
          </a:xfrm>
        </p:spPr>
      </p:pic>
      <p:sp>
        <p:nvSpPr>
          <p:cNvPr id="3" name="矩形 2"/>
          <p:cNvSpPr/>
          <p:nvPr/>
        </p:nvSpPr>
        <p:spPr>
          <a:xfrm>
            <a:off x="548150" y="2406134"/>
            <a:ext cx="8342169" cy="1852815"/>
          </a:xfrm>
          <a:prstGeom prst="rect">
            <a:avLst/>
          </a:prstGeom>
        </p:spPr>
        <p:txBody>
          <a:bodyPr wrap="square">
            <a:spAutoFit/>
          </a:bodyPr>
          <a:lstStyle/>
          <a:p>
            <a:pPr marL="342900" indent="-342900">
              <a:lnSpc>
                <a:spcPct val="120000"/>
              </a:lnSpc>
              <a:buFont typeface="Arial"/>
              <a:buChar char="•"/>
            </a:pPr>
            <a:r>
              <a:rPr lang="zh-CN" altLang="en-US" sz="2400" dirty="0" smtClean="0"/>
              <a:t>应用举例</a:t>
            </a:r>
            <a:r>
              <a:rPr lang="en-US" altLang="zh-CN" sz="2400" dirty="0" smtClean="0"/>
              <a:t>3</a:t>
            </a:r>
            <a:r>
              <a:rPr lang="zh-CN" altLang="en-US" sz="2400" dirty="0" smtClean="0"/>
              <a:t>、</a:t>
            </a:r>
            <a:r>
              <a:rPr lang="en-US" altLang="zh-CN" sz="2400" dirty="0"/>
              <a:t>Football</a:t>
            </a:r>
            <a:r>
              <a:rPr lang="zh-CN" altLang="zh-CN" sz="2400" dirty="0"/>
              <a:t>（</a:t>
            </a:r>
            <a:r>
              <a:rPr lang="en-US" altLang="zh-CN" sz="2400" dirty="0"/>
              <a:t>POJ3071</a:t>
            </a:r>
            <a:r>
              <a:rPr lang="zh-CN" altLang="zh-CN" sz="2400" dirty="0" smtClean="0"/>
              <a:t>）</a:t>
            </a:r>
            <a:endParaRPr lang="en-US" altLang="zh-CN" sz="2400" dirty="0" smtClean="0"/>
          </a:p>
          <a:p>
            <a:pPr>
              <a:lnSpc>
                <a:spcPct val="120000"/>
              </a:lnSpc>
            </a:pPr>
            <a:r>
              <a:rPr lang="zh-CN" altLang="zh-CN" sz="2400" dirty="0"/>
              <a:t>题</a:t>
            </a:r>
            <a:r>
              <a:rPr lang="zh-CN" altLang="zh-CN" sz="2400" dirty="0" smtClean="0"/>
              <a:t>目大意：</a:t>
            </a:r>
            <a:r>
              <a:rPr lang="en-US" altLang="zh-CN" sz="2400" dirty="0"/>
              <a:t>2</a:t>
            </a:r>
            <a:r>
              <a:rPr lang="en-US" altLang="zh-CN" sz="2400" baseline="30000" dirty="0"/>
              <a:t>n</a:t>
            </a:r>
            <a:r>
              <a:rPr lang="zh-CN" altLang="zh-CN" sz="2400" dirty="0" smtClean="0"/>
              <a:t>支足球队</a:t>
            </a:r>
            <a:r>
              <a:rPr lang="zh-CN" altLang="en-US" sz="2400" dirty="0" smtClean="0"/>
              <a:t>（编好</a:t>
            </a:r>
            <a:r>
              <a:rPr lang="en-US" altLang="zh-CN" sz="2400" dirty="0" smtClean="0"/>
              <a:t>0</a:t>
            </a:r>
            <a:r>
              <a:rPr lang="zh-CN" altLang="en-US" sz="2400" dirty="0" smtClean="0"/>
              <a:t>～</a:t>
            </a:r>
            <a:r>
              <a:rPr lang="en-US" altLang="zh-CN" sz="2400" dirty="0" smtClean="0"/>
              <a:t>2</a:t>
            </a:r>
            <a:r>
              <a:rPr lang="en-US" altLang="zh-CN" sz="2400" baseline="30000" dirty="0" smtClean="0"/>
              <a:t>n</a:t>
            </a:r>
            <a:r>
              <a:rPr lang="en-US" altLang="zh-CN" sz="2400" dirty="0" smtClean="0"/>
              <a:t>-1</a:t>
            </a:r>
            <a:r>
              <a:rPr lang="zh-CN" altLang="en-US" sz="2400" dirty="0" smtClean="0"/>
              <a:t>）</a:t>
            </a:r>
            <a:r>
              <a:rPr lang="zh-CN" altLang="zh-CN" sz="2400" dirty="0" smtClean="0"/>
              <a:t>按照</a:t>
            </a:r>
            <a:r>
              <a:rPr lang="zh-CN" altLang="zh-CN" sz="2400" dirty="0" smtClean="0">
                <a:solidFill>
                  <a:srgbClr val="FF0000"/>
                </a:solidFill>
              </a:rPr>
              <a:t>竞赛图（</a:t>
            </a:r>
            <a:r>
              <a:rPr lang="zh-CN" altLang="en-US" sz="2400" dirty="0" smtClean="0">
                <a:solidFill>
                  <a:srgbClr val="FF0000"/>
                </a:solidFill>
              </a:rPr>
              <a:t>大循环）</a:t>
            </a:r>
            <a:r>
              <a:rPr lang="zh-CN" altLang="zh-CN" sz="2400" dirty="0" smtClean="0"/>
              <a:t>踢比赛</a:t>
            </a:r>
            <a:r>
              <a:rPr lang="zh-CN" altLang="zh-CN" sz="2400" dirty="0"/>
              <a:t>，给你任意两支球队相互之间踢赢的概率，求最后哪支球队最可能夺冠。 </a:t>
            </a:r>
          </a:p>
        </p:txBody>
      </p:sp>
      <p:sp>
        <p:nvSpPr>
          <p:cNvPr id="5" name="矩形 4"/>
          <p:cNvSpPr/>
          <p:nvPr/>
        </p:nvSpPr>
        <p:spPr>
          <a:xfrm>
            <a:off x="548150" y="4382567"/>
            <a:ext cx="2995150" cy="2308324"/>
          </a:xfrm>
          <a:prstGeom prst="rect">
            <a:avLst/>
          </a:prstGeom>
        </p:spPr>
        <p:txBody>
          <a:bodyPr wrap="square">
            <a:spAutoFit/>
          </a:bodyPr>
          <a:lstStyle/>
          <a:p>
            <a:r>
              <a:rPr lang="zh-CN" altLang="zh-CN" sz="2400" dirty="0"/>
              <a:t>【输入样例】</a:t>
            </a:r>
          </a:p>
          <a:p>
            <a:r>
              <a:rPr lang="en-US" altLang="zh-CN" sz="2400" dirty="0"/>
              <a:t>2</a:t>
            </a:r>
            <a:endParaRPr lang="zh-CN" altLang="zh-CN" sz="2400" dirty="0"/>
          </a:p>
          <a:p>
            <a:r>
              <a:rPr lang="en-US" altLang="zh-CN" sz="2400" dirty="0"/>
              <a:t>0.0 0.1 0.2 0.3</a:t>
            </a:r>
            <a:endParaRPr lang="zh-CN" altLang="zh-CN" sz="2400" dirty="0"/>
          </a:p>
          <a:p>
            <a:r>
              <a:rPr lang="en-US" altLang="zh-CN" sz="2400" dirty="0"/>
              <a:t>0.9 0.0 0.4 0.5</a:t>
            </a:r>
            <a:endParaRPr lang="zh-CN" altLang="zh-CN" sz="2400" dirty="0"/>
          </a:p>
          <a:p>
            <a:r>
              <a:rPr lang="en-US" altLang="zh-CN" sz="2400" dirty="0"/>
              <a:t>0.8 0.6 0.0 0.6</a:t>
            </a:r>
            <a:endParaRPr lang="zh-CN" altLang="zh-CN" sz="2400" dirty="0"/>
          </a:p>
          <a:p>
            <a:r>
              <a:rPr lang="en-US" altLang="zh-CN" sz="2400" dirty="0"/>
              <a:t>0.7 0.5 0.4 </a:t>
            </a:r>
            <a:r>
              <a:rPr lang="en-US" altLang="zh-CN" sz="2400" dirty="0" smtClean="0"/>
              <a:t>0.0</a:t>
            </a:r>
            <a:endParaRPr lang="zh-CN" altLang="zh-CN" sz="2400" dirty="0"/>
          </a:p>
        </p:txBody>
      </p:sp>
      <p:sp>
        <p:nvSpPr>
          <p:cNvPr id="6" name="矩形 5"/>
          <p:cNvSpPr/>
          <p:nvPr/>
        </p:nvSpPr>
        <p:spPr>
          <a:xfrm>
            <a:off x="4335320" y="4369867"/>
            <a:ext cx="2031325" cy="830997"/>
          </a:xfrm>
          <a:prstGeom prst="rect">
            <a:avLst/>
          </a:prstGeom>
        </p:spPr>
        <p:txBody>
          <a:bodyPr wrap="none">
            <a:spAutoFit/>
          </a:bodyPr>
          <a:lstStyle/>
          <a:p>
            <a:r>
              <a:rPr lang="zh-CN" altLang="zh-CN" sz="2400" dirty="0"/>
              <a:t>【输出样例</a:t>
            </a:r>
            <a:r>
              <a:rPr lang="zh-CN" altLang="zh-CN" sz="2400" dirty="0" smtClean="0"/>
              <a:t>】</a:t>
            </a:r>
            <a:endParaRPr lang="en-US" altLang="zh-CN" sz="2400" dirty="0" smtClean="0"/>
          </a:p>
          <a:p>
            <a:r>
              <a:rPr lang="zh-CN" altLang="zh-CN" sz="2400" dirty="0"/>
              <a:t>2</a:t>
            </a:r>
          </a:p>
        </p:txBody>
      </p:sp>
    </p:spTree>
    <p:extLst>
      <p:ext uri="{BB962C8B-B14F-4D97-AF65-F5344CB8AC3E}">
        <p14:creationId xmlns:p14="http://schemas.microsoft.com/office/powerpoint/2010/main" val="152393259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古典概率</a:t>
            </a:r>
          </a:p>
        </p:txBody>
      </p:sp>
      <p:pic>
        <p:nvPicPr>
          <p:cNvPr id="7" name="内容占位符 6" descr="u=3436120270,2804730207&amp;fm=21&amp;gp=0.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9571" r="45763" b="10479"/>
          <a:stretch/>
        </p:blipFill>
        <p:spPr>
          <a:xfrm>
            <a:off x="7366000" y="457200"/>
            <a:ext cx="1320800" cy="1282700"/>
          </a:xfrm>
        </p:spPr>
      </p:pic>
      <p:sp>
        <p:nvSpPr>
          <p:cNvPr id="5" name="矩形 4"/>
          <p:cNvSpPr/>
          <p:nvPr/>
        </p:nvSpPr>
        <p:spPr>
          <a:xfrm>
            <a:off x="457199" y="3386960"/>
            <a:ext cx="8342169" cy="3182410"/>
          </a:xfrm>
          <a:prstGeom prst="rect">
            <a:avLst/>
          </a:prstGeom>
        </p:spPr>
        <p:txBody>
          <a:bodyPr wrap="square">
            <a:spAutoFit/>
          </a:bodyPr>
          <a:lstStyle/>
          <a:p>
            <a:pPr>
              <a:lnSpc>
                <a:spcPct val="120000"/>
              </a:lnSpc>
            </a:pPr>
            <a:r>
              <a:rPr lang="zh-CN" altLang="zh-CN" sz="2400" dirty="0" smtClean="0"/>
              <a:t>【</a:t>
            </a:r>
            <a:r>
              <a:rPr lang="zh-CN" altLang="en-US" sz="2400" dirty="0" smtClean="0"/>
              <a:t>问题分析</a:t>
            </a:r>
            <a:r>
              <a:rPr lang="zh-CN" altLang="zh-CN" sz="2400" dirty="0" smtClean="0"/>
              <a:t>】</a:t>
            </a:r>
            <a:endParaRPr lang="en-US" altLang="zh-CN" sz="2400" dirty="0" smtClean="0"/>
          </a:p>
          <a:p>
            <a:pPr>
              <a:lnSpc>
                <a:spcPct val="120000"/>
              </a:lnSpc>
            </a:pPr>
            <a:r>
              <a:rPr lang="zh-CN" altLang="en-US" sz="2400" dirty="0" smtClean="0"/>
              <a:t>观察比赛对阵图，</a:t>
            </a:r>
            <a:r>
              <a:rPr lang="en-US" altLang="zh-CN" sz="2400" dirty="0" smtClean="0"/>
              <a:t>0</a:t>
            </a:r>
            <a:r>
              <a:rPr lang="zh-CN" altLang="en-US" sz="2400" dirty="0" smtClean="0"/>
              <a:t>号赢的过程可能如下：</a:t>
            </a:r>
            <a:endParaRPr lang="en-US" altLang="zh-CN" sz="2400" dirty="0" smtClean="0"/>
          </a:p>
          <a:p>
            <a:pPr>
              <a:lnSpc>
                <a:spcPct val="120000"/>
              </a:lnSpc>
            </a:pPr>
            <a:r>
              <a:rPr lang="en-US" altLang="zh-CN" sz="2400" dirty="0" smtClean="0"/>
              <a:t>0-1  2-3  4-5  6-7</a:t>
            </a:r>
          </a:p>
          <a:p>
            <a:pPr>
              <a:lnSpc>
                <a:spcPct val="120000"/>
              </a:lnSpc>
            </a:pPr>
            <a:r>
              <a:rPr lang="zh-CN" altLang="zh-CN" sz="2400" dirty="0" smtClean="0"/>
              <a:t>0</a:t>
            </a:r>
            <a:r>
              <a:rPr lang="en-US" altLang="zh-CN" sz="2400" dirty="0" smtClean="0"/>
              <a:t>-2  4-6</a:t>
            </a:r>
            <a:endParaRPr lang="en-US" altLang="zh-CN" sz="2400" dirty="0"/>
          </a:p>
          <a:p>
            <a:pPr>
              <a:lnSpc>
                <a:spcPct val="120000"/>
              </a:lnSpc>
            </a:pPr>
            <a:r>
              <a:rPr lang="en-US" altLang="zh-CN" sz="2400" dirty="0" smtClean="0"/>
              <a:t>0-4</a:t>
            </a:r>
          </a:p>
          <a:p>
            <a:pPr>
              <a:lnSpc>
                <a:spcPct val="120000"/>
              </a:lnSpc>
            </a:pPr>
            <a:r>
              <a:rPr lang="zh-CN" altLang="en-US" sz="2400" dirty="0" smtClean="0"/>
              <a:t>也有可能第</a:t>
            </a:r>
            <a:r>
              <a:rPr lang="en-US" altLang="zh-CN" sz="2400" dirty="0" smtClean="0"/>
              <a:t>2</a:t>
            </a:r>
            <a:r>
              <a:rPr lang="zh-CN" altLang="en-US" sz="2400" dirty="0" smtClean="0"/>
              <a:t>轮</a:t>
            </a:r>
            <a:r>
              <a:rPr lang="en-US" altLang="zh-CN" sz="2400" dirty="0" smtClean="0"/>
              <a:t>0-3</a:t>
            </a:r>
            <a:r>
              <a:rPr lang="zh-CN" altLang="en-US" sz="2400" dirty="0" smtClean="0"/>
              <a:t>，前提是上一轮</a:t>
            </a:r>
            <a:r>
              <a:rPr lang="en-US" altLang="zh-CN" sz="2400" dirty="0" smtClean="0"/>
              <a:t>3</a:t>
            </a:r>
            <a:r>
              <a:rPr lang="zh-CN" altLang="en-US" sz="2400" dirty="0" smtClean="0"/>
              <a:t>赢了</a:t>
            </a:r>
            <a:r>
              <a:rPr lang="en-US" altLang="zh-CN" sz="2400" dirty="0" smtClean="0"/>
              <a:t>2</a:t>
            </a:r>
            <a:r>
              <a:rPr lang="zh-CN" altLang="en-US" sz="2400" dirty="0" smtClean="0"/>
              <a:t>；</a:t>
            </a:r>
            <a:endParaRPr lang="en-US" altLang="zh-CN" sz="2400" dirty="0"/>
          </a:p>
          <a:p>
            <a:pPr>
              <a:lnSpc>
                <a:spcPct val="120000"/>
              </a:lnSpc>
            </a:pPr>
            <a:r>
              <a:rPr lang="zh-CN" altLang="en-US" sz="2400" dirty="0" smtClean="0"/>
              <a:t>也有可能第</a:t>
            </a:r>
            <a:r>
              <a:rPr lang="en-US" altLang="zh-CN" sz="2400" dirty="0" smtClean="0"/>
              <a:t>3</a:t>
            </a:r>
            <a:r>
              <a:rPr lang="zh-CN" altLang="en-US" sz="2400" dirty="0" smtClean="0"/>
              <a:t>轮</a:t>
            </a:r>
            <a:r>
              <a:rPr lang="en-US" altLang="zh-CN" sz="2400" dirty="0" smtClean="0"/>
              <a:t>0-5</a:t>
            </a:r>
            <a:r>
              <a:rPr lang="zh-CN" altLang="en-US" sz="2400" dirty="0" smtClean="0"/>
              <a:t>，</a:t>
            </a:r>
            <a:r>
              <a:rPr lang="en-US" altLang="zh-CN" sz="2400" dirty="0" smtClean="0"/>
              <a:t>0-6</a:t>
            </a:r>
            <a:r>
              <a:rPr lang="zh-CN" altLang="en-US" sz="2400" dirty="0" smtClean="0"/>
              <a:t>，</a:t>
            </a:r>
            <a:r>
              <a:rPr lang="en-US" altLang="zh-CN" sz="2400" dirty="0" smtClean="0"/>
              <a:t>0-7</a:t>
            </a:r>
            <a:r>
              <a:rPr lang="zh-CN" altLang="en-US" sz="2400" dirty="0" smtClean="0"/>
              <a:t>，</a:t>
            </a:r>
            <a:r>
              <a:rPr lang="zh-CN" altLang="en-US" sz="2400" dirty="0"/>
              <a:t>前提</a:t>
            </a:r>
            <a:r>
              <a:rPr lang="zh-CN" altLang="en-US" sz="2400" dirty="0" smtClean="0"/>
              <a:t>是上一轮他们赢了；</a:t>
            </a:r>
            <a:endParaRPr lang="zh-CN" altLang="zh-CN" sz="2400" dirty="0"/>
          </a:p>
        </p:txBody>
      </p:sp>
      <p:pic>
        <p:nvPicPr>
          <p:cNvPr id="4" name="图片 3"/>
          <p:cNvPicPr>
            <a:picLocks noChangeAspect="1"/>
          </p:cNvPicPr>
          <p:nvPr/>
        </p:nvPicPr>
        <p:blipFill>
          <a:blip r:embed="rId3"/>
          <a:stretch>
            <a:fillRect/>
          </a:stretch>
        </p:blipFill>
        <p:spPr>
          <a:xfrm>
            <a:off x="469900" y="2273301"/>
            <a:ext cx="8394700" cy="828126"/>
          </a:xfrm>
          <a:prstGeom prst="rect">
            <a:avLst/>
          </a:prstGeom>
        </p:spPr>
      </p:pic>
    </p:spTree>
    <p:extLst>
      <p:ext uri="{BB962C8B-B14F-4D97-AF65-F5344CB8AC3E}">
        <p14:creationId xmlns:p14="http://schemas.microsoft.com/office/powerpoint/2010/main" val="7473436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古典概率</a:t>
            </a:r>
          </a:p>
        </p:txBody>
      </p:sp>
      <p:pic>
        <p:nvPicPr>
          <p:cNvPr id="7" name="内容占位符 6" descr="u=3436120270,2804730207&amp;fm=21&amp;gp=0.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9571" r="45763" b="10479"/>
          <a:stretch/>
        </p:blipFill>
        <p:spPr>
          <a:xfrm>
            <a:off x="7366000" y="457200"/>
            <a:ext cx="1320800" cy="1282700"/>
          </a:xfrm>
        </p:spPr>
      </p:pic>
      <p:sp>
        <p:nvSpPr>
          <p:cNvPr id="5" name="矩形 4"/>
          <p:cNvSpPr/>
          <p:nvPr/>
        </p:nvSpPr>
        <p:spPr>
          <a:xfrm>
            <a:off x="457199" y="4275960"/>
            <a:ext cx="8342169" cy="1852815"/>
          </a:xfrm>
          <a:prstGeom prst="rect">
            <a:avLst/>
          </a:prstGeom>
        </p:spPr>
        <p:txBody>
          <a:bodyPr wrap="square">
            <a:spAutoFit/>
          </a:bodyPr>
          <a:lstStyle/>
          <a:p>
            <a:pPr>
              <a:lnSpc>
                <a:spcPct val="120000"/>
              </a:lnSpc>
            </a:pPr>
            <a:r>
              <a:rPr lang="en-US" altLang="zh-CN" sz="2400" dirty="0" smtClean="0"/>
              <a:t>       </a:t>
            </a:r>
            <a:r>
              <a:rPr lang="zh-CN" altLang="zh-CN" sz="2400" dirty="0" smtClean="0"/>
              <a:t>设</a:t>
            </a:r>
            <a:r>
              <a:rPr lang="en-US" altLang="zh-CN" sz="2400" dirty="0" err="1"/>
              <a:t>dp</a:t>
            </a:r>
            <a:r>
              <a:rPr lang="en-US" altLang="zh-CN" sz="2400" dirty="0"/>
              <a:t>[j][</a:t>
            </a:r>
            <a:r>
              <a:rPr lang="en-US" altLang="zh-CN" sz="2400" dirty="0" err="1"/>
              <a:t>i</a:t>
            </a:r>
            <a:r>
              <a:rPr lang="en-US" altLang="zh-CN" sz="2400" dirty="0"/>
              <a:t>]</a:t>
            </a:r>
            <a:r>
              <a:rPr lang="zh-CN" altLang="zh-CN" sz="2400" dirty="0"/>
              <a:t>代表第</a:t>
            </a:r>
            <a:r>
              <a:rPr lang="en-US" altLang="zh-CN" sz="2400" dirty="0"/>
              <a:t>j</a:t>
            </a:r>
            <a:r>
              <a:rPr lang="zh-CN" altLang="zh-CN" sz="2400" dirty="0"/>
              <a:t>支球队通过第</a:t>
            </a:r>
            <a:r>
              <a:rPr lang="en-US" altLang="zh-CN" sz="2400" dirty="0" err="1"/>
              <a:t>i</a:t>
            </a:r>
            <a:r>
              <a:rPr lang="zh-CN" altLang="zh-CN" sz="2400" dirty="0"/>
              <a:t>场比赛的概率，则</a:t>
            </a:r>
            <a:r>
              <a:rPr lang="zh-CN" altLang="zh-CN" sz="2400" dirty="0" smtClean="0"/>
              <a:t>：</a:t>
            </a:r>
            <a:endParaRPr lang="en-US" altLang="zh-CN" sz="2400" dirty="0" smtClean="0"/>
          </a:p>
          <a:p>
            <a:pPr>
              <a:lnSpc>
                <a:spcPct val="120000"/>
              </a:lnSpc>
            </a:pPr>
            <a:r>
              <a:rPr lang="en-US" altLang="zh-CN" sz="2400" dirty="0" err="1" smtClean="0"/>
              <a:t>dp</a:t>
            </a:r>
            <a:r>
              <a:rPr lang="en-US" altLang="zh-CN" sz="2400" dirty="0"/>
              <a:t>[j][</a:t>
            </a:r>
            <a:r>
              <a:rPr lang="en-US" altLang="zh-CN" sz="2400" dirty="0" err="1"/>
              <a:t>i</a:t>
            </a:r>
            <a:r>
              <a:rPr lang="en-US" altLang="zh-CN" sz="2400" dirty="0" smtClean="0"/>
              <a:t>] = sum(</a:t>
            </a:r>
            <a:r>
              <a:rPr lang="en-US" altLang="zh-CN" sz="2400" dirty="0" err="1" smtClean="0"/>
              <a:t>dp</a:t>
            </a:r>
            <a:r>
              <a:rPr lang="en-US" altLang="zh-CN" sz="2400" dirty="0"/>
              <a:t>[j][i-1]*</a:t>
            </a:r>
            <a:r>
              <a:rPr lang="en-US" altLang="zh-CN" sz="2400" dirty="0" err="1"/>
              <a:t>dp</a:t>
            </a:r>
            <a:r>
              <a:rPr lang="en-US" altLang="zh-CN" sz="2400" dirty="0"/>
              <a:t>[</a:t>
            </a:r>
            <a:r>
              <a:rPr lang="en-US" altLang="zh-CN" sz="2400" dirty="0" err="1"/>
              <a:t>j+k</a:t>
            </a:r>
            <a:r>
              <a:rPr lang="en-US" altLang="zh-CN" sz="2400" dirty="0"/>
              <a:t>][i-1]*p[j][</a:t>
            </a:r>
            <a:r>
              <a:rPr lang="en-US" altLang="zh-CN" sz="2400" dirty="0" err="1"/>
              <a:t>j+k</a:t>
            </a:r>
            <a:r>
              <a:rPr lang="en-US" altLang="zh-CN" sz="2400" dirty="0"/>
              <a:t>])</a:t>
            </a:r>
            <a:r>
              <a:rPr lang="zh-CN" altLang="zh-CN" sz="2400" dirty="0" smtClean="0"/>
              <a:t>，</a:t>
            </a:r>
            <a:endParaRPr lang="en-US" altLang="zh-CN" sz="2400" dirty="0" smtClean="0"/>
          </a:p>
          <a:p>
            <a:pPr>
              <a:lnSpc>
                <a:spcPct val="120000"/>
              </a:lnSpc>
            </a:pPr>
            <a:r>
              <a:rPr lang="en-US" altLang="zh-CN" sz="2400" dirty="0" smtClean="0"/>
              <a:t>        </a:t>
            </a:r>
            <a:r>
              <a:rPr lang="en-US" altLang="zh-CN" sz="2400" dirty="0" err="1" smtClean="0"/>
              <a:t>j</a:t>
            </a:r>
            <a:r>
              <a:rPr lang="en-US" altLang="zh-CN" sz="2400" dirty="0" err="1"/>
              <a:t>+k</a:t>
            </a:r>
            <a:r>
              <a:rPr lang="zh-CN" altLang="zh-CN" sz="2400" dirty="0"/>
              <a:t>是它这一场可能面对的对手，实际上就是它上一场比赛的第一支队伍加</a:t>
            </a:r>
            <a:r>
              <a:rPr lang="en-US" altLang="zh-CN" sz="2400" dirty="0"/>
              <a:t>2</a:t>
            </a:r>
            <a:r>
              <a:rPr lang="en-US" altLang="zh-CN" sz="2400" baseline="30000" dirty="0"/>
              <a:t>i-1</a:t>
            </a:r>
            <a:r>
              <a:rPr lang="zh-CN" altLang="zh-CN" sz="2400" dirty="0"/>
              <a:t>一直加到</a:t>
            </a:r>
            <a:r>
              <a:rPr lang="en-US" altLang="zh-CN" sz="2400" dirty="0"/>
              <a:t>2</a:t>
            </a:r>
            <a:r>
              <a:rPr lang="en-US" altLang="zh-CN" sz="2400" baseline="30000" dirty="0"/>
              <a:t>i</a:t>
            </a:r>
            <a:r>
              <a:rPr lang="zh-CN" altLang="zh-CN" sz="2400" dirty="0"/>
              <a:t>。</a:t>
            </a:r>
          </a:p>
        </p:txBody>
      </p:sp>
      <p:sp>
        <p:nvSpPr>
          <p:cNvPr id="6" name="矩形 5"/>
          <p:cNvSpPr/>
          <p:nvPr/>
        </p:nvSpPr>
        <p:spPr>
          <a:xfrm>
            <a:off x="457199" y="2028060"/>
            <a:ext cx="8342169" cy="2296013"/>
          </a:xfrm>
          <a:prstGeom prst="rect">
            <a:avLst/>
          </a:prstGeom>
        </p:spPr>
        <p:txBody>
          <a:bodyPr wrap="square">
            <a:spAutoFit/>
          </a:bodyPr>
          <a:lstStyle/>
          <a:p>
            <a:pPr>
              <a:lnSpc>
                <a:spcPct val="120000"/>
              </a:lnSpc>
            </a:pPr>
            <a:r>
              <a:rPr lang="zh-CN" altLang="zh-CN" sz="2400" dirty="0" smtClean="0"/>
              <a:t>【</a:t>
            </a:r>
            <a:r>
              <a:rPr lang="zh-CN" altLang="en-US" sz="2400" dirty="0" smtClean="0"/>
              <a:t>问题分析</a:t>
            </a:r>
            <a:r>
              <a:rPr lang="zh-CN" altLang="zh-CN" sz="2400" dirty="0" smtClean="0"/>
              <a:t>】</a:t>
            </a:r>
            <a:endParaRPr lang="en-US" altLang="zh-CN" sz="2400" dirty="0" smtClean="0"/>
          </a:p>
          <a:p>
            <a:pPr>
              <a:lnSpc>
                <a:spcPct val="120000"/>
              </a:lnSpc>
            </a:pPr>
            <a:r>
              <a:rPr lang="en-US" altLang="zh-CN" sz="2400" dirty="0" smtClean="0"/>
              <a:t>       </a:t>
            </a:r>
            <a:r>
              <a:rPr lang="zh-CN" altLang="en-US" sz="2400" dirty="0" smtClean="0"/>
              <a:t>有什么规律呢？转成二进制就很清楚了：</a:t>
            </a:r>
            <a:endParaRPr lang="en-US" altLang="zh-CN" sz="2400" dirty="0" smtClean="0"/>
          </a:p>
          <a:p>
            <a:pPr>
              <a:lnSpc>
                <a:spcPct val="120000"/>
              </a:lnSpc>
            </a:pPr>
            <a:r>
              <a:rPr lang="en-US" altLang="zh-CN" sz="2400" dirty="0" smtClean="0"/>
              <a:t>0-1  2-3  4-5  6-7           00</a:t>
            </a:r>
            <a:r>
              <a:rPr lang="en-US" altLang="zh-CN" sz="2400" dirty="0" smtClean="0">
                <a:solidFill>
                  <a:srgbClr val="FF0000"/>
                </a:solidFill>
              </a:rPr>
              <a:t>0</a:t>
            </a:r>
            <a:r>
              <a:rPr lang="en-US" altLang="zh-CN" sz="2400" dirty="0" smtClean="0">
                <a:solidFill>
                  <a:srgbClr val="000000"/>
                </a:solidFill>
              </a:rPr>
              <a:t>-00</a:t>
            </a:r>
            <a:r>
              <a:rPr lang="en-US" altLang="zh-CN" sz="2400" dirty="0" smtClean="0">
                <a:solidFill>
                  <a:srgbClr val="FF0000"/>
                </a:solidFill>
              </a:rPr>
              <a:t>1  </a:t>
            </a:r>
            <a:r>
              <a:rPr lang="en-US" altLang="zh-CN" sz="2400" dirty="0" smtClean="0">
                <a:solidFill>
                  <a:srgbClr val="000000"/>
                </a:solidFill>
              </a:rPr>
              <a:t>01</a:t>
            </a:r>
            <a:r>
              <a:rPr lang="en-US" altLang="zh-CN" sz="2400" dirty="0" smtClean="0">
                <a:solidFill>
                  <a:srgbClr val="FF0000"/>
                </a:solidFill>
              </a:rPr>
              <a:t>0</a:t>
            </a:r>
            <a:r>
              <a:rPr lang="en-US" altLang="zh-CN" sz="2400" dirty="0" smtClean="0">
                <a:solidFill>
                  <a:srgbClr val="000000"/>
                </a:solidFill>
              </a:rPr>
              <a:t>-01</a:t>
            </a:r>
            <a:r>
              <a:rPr lang="en-US" altLang="zh-CN" sz="2400" dirty="0" smtClean="0">
                <a:solidFill>
                  <a:srgbClr val="FF0000"/>
                </a:solidFill>
              </a:rPr>
              <a:t>1  </a:t>
            </a:r>
            <a:r>
              <a:rPr lang="en-US" altLang="zh-CN" sz="2400" dirty="0" smtClean="0">
                <a:solidFill>
                  <a:srgbClr val="000000"/>
                </a:solidFill>
              </a:rPr>
              <a:t>10</a:t>
            </a:r>
            <a:r>
              <a:rPr lang="en-US" altLang="zh-CN" sz="2400" dirty="0" smtClean="0">
                <a:solidFill>
                  <a:srgbClr val="FF0000"/>
                </a:solidFill>
              </a:rPr>
              <a:t>0</a:t>
            </a:r>
            <a:r>
              <a:rPr lang="en-US" altLang="zh-CN" sz="2400" dirty="0" smtClean="0">
                <a:solidFill>
                  <a:srgbClr val="000000"/>
                </a:solidFill>
              </a:rPr>
              <a:t>-10</a:t>
            </a:r>
            <a:r>
              <a:rPr lang="en-US" altLang="zh-CN" sz="2400" dirty="0" smtClean="0">
                <a:solidFill>
                  <a:srgbClr val="FF0000"/>
                </a:solidFill>
              </a:rPr>
              <a:t>1 </a:t>
            </a:r>
            <a:r>
              <a:rPr lang="en-US" altLang="zh-CN" sz="2400" dirty="0" smtClean="0">
                <a:solidFill>
                  <a:srgbClr val="000000"/>
                </a:solidFill>
              </a:rPr>
              <a:t>11</a:t>
            </a:r>
            <a:r>
              <a:rPr lang="en-US" altLang="zh-CN" sz="2400" dirty="0" smtClean="0">
                <a:solidFill>
                  <a:srgbClr val="FF0000"/>
                </a:solidFill>
              </a:rPr>
              <a:t>0</a:t>
            </a:r>
            <a:r>
              <a:rPr lang="en-US" altLang="zh-CN" sz="2400" dirty="0" smtClean="0">
                <a:solidFill>
                  <a:srgbClr val="000000"/>
                </a:solidFill>
              </a:rPr>
              <a:t>-11</a:t>
            </a:r>
            <a:r>
              <a:rPr lang="en-US" altLang="zh-CN" sz="2400" dirty="0" smtClean="0">
                <a:solidFill>
                  <a:srgbClr val="FF0000"/>
                </a:solidFill>
              </a:rPr>
              <a:t>1</a:t>
            </a:r>
          </a:p>
          <a:p>
            <a:pPr>
              <a:lnSpc>
                <a:spcPct val="120000"/>
              </a:lnSpc>
            </a:pPr>
            <a:r>
              <a:rPr lang="zh-CN" altLang="zh-CN" sz="2400" dirty="0" smtClean="0"/>
              <a:t>0</a:t>
            </a:r>
            <a:r>
              <a:rPr lang="en-US" altLang="zh-CN" sz="2400" dirty="0" smtClean="0"/>
              <a:t>-2  4-6                          0</a:t>
            </a:r>
            <a:r>
              <a:rPr lang="en-US" altLang="zh-CN" sz="2400" dirty="0" smtClean="0">
                <a:solidFill>
                  <a:srgbClr val="FF0000"/>
                </a:solidFill>
              </a:rPr>
              <a:t>0</a:t>
            </a:r>
            <a:r>
              <a:rPr lang="en-US" altLang="zh-CN" sz="2400" dirty="0" smtClean="0"/>
              <a:t>0-0</a:t>
            </a:r>
            <a:r>
              <a:rPr lang="en-US" altLang="zh-CN" sz="2400" dirty="0" smtClean="0">
                <a:solidFill>
                  <a:srgbClr val="FF0000"/>
                </a:solidFill>
              </a:rPr>
              <a:t>1</a:t>
            </a:r>
            <a:r>
              <a:rPr lang="en-US" altLang="zh-CN" sz="2400" dirty="0" smtClean="0"/>
              <a:t>0 1</a:t>
            </a:r>
            <a:r>
              <a:rPr lang="en-US" altLang="zh-CN" sz="2400" dirty="0" smtClean="0">
                <a:solidFill>
                  <a:srgbClr val="FF0000"/>
                </a:solidFill>
              </a:rPr>
              <a:t>0</a:t>
            </a:r>
            <a:r>
              <a:rPr lang="en-US" altLang="zh-CN" sz="2400" dirty="0" smtClean="0"/>
              <a:t>0-1</a:t>
            </a:r>
            <a:r>
              <a:rPr lang="en-US" altLang="zh-CN" sz="2400" dirty="0" smtClean="0">
                <a:solidFill>
                  <a:srgbClr val="FF0000"/>
                </a:solidFill>
              </a:rPr>
              <a:t>1</a:t>
            </a:r>
            <a:r>
              <a:rPr lang="en-US" altLang="zh-CN" sz="2400" dirty="0" smtClean="0"/>
              <a:t>0</a:t>
            </a:r>
            <a:endParaRPr lang="en-US" altLang="zh-CN" sz="2400" dirty="0"/>
          </a:p>
          <a:p>
            <a:pPr>
              <a:lnSpc>
                <a:spcPct val="120000"/>
              </a:lnSpc>
            </a:pPr>
            <a:r>
              <a:rPr lang="en-US" altLang="zh-CN" sz="2400" dirty="0" smtClean="0"/>
              <a:t>0-4                                 </a:t>
            </a:r>
            <a:r>
              <a:rPr lang="en-US" altLang="zh-CN" sz="2400" dirty="0" smtClean="0">
                <a:solidFill>
                  <a:srgbClr val="FF0000"/>
                </a:solidFill>
              </a:rPr>
              <a:t>0</a:t>
            </a:r>
            <a:r>
              <a:rPr lang="en-US" altLang="zh-CN" sz="2400" dirty="0" smtClean="0"/>
              <a:t>00-</a:t>
            </a:r>
            <a:r>
              <a:rPr lang="en-US" altLang="zh-CN" sz="2400" dirty="0" smtClean="0">
                <a:solidFill>
                  <a:srgbClr val="FF0000"/>
                </a:solidFill>
              </a:rPr>
              <a:t>1</a:t>
            </a:r>
            <a:r>
              <a:rPr lang="en-US" altLang="zh-CN" sz="2400" dirty="0" smtClean="0"/>
              <a:t>00</a:t>
            </a:r>
            <a:endParaRPr lang="zh-CN" altLang="zh-CN" sz="2400" dirty="0"/>
          </a:p>
        </p:txBody>
      </p:sp>
      <p:sp>
        <p:nvSpPr>
          <p:cNvPr id="3" name="矩形 2"/>
          <p:cNvSpPr/>
          <p:nvPr/>
        </p:nvSpPr>
        <p:spPr>
          <a:xfrm>
            <a:off x="1098118" y="6190734"/>
            <a:ext cx="7637750" cy="461665"/>
          </a:xfrm>
          <a:prstGeom prst="rect">
            <a:avLst/>
          </a:prstGeom>
        </p:spPr>
        <p:txBody>
          <a:bodyPr wrap="square">
            <a:spAutoFit/>
          </a:bodyPr>
          <a:lstStyle/>
          <a:p>
            <a:r>
              <a:rPr lang="zh-CN" altLang="en-US" sz="2400" dirty="0" smtClean="0"/>
              <a:t>求出所有的</a:t>
            </a:r>
            <a:r>
              <a:rPr lang="en-US" altLang="zh-CN" sz="2400" dirty="0" err="1"/>
              <a:t>dp</a:t>
            </a:r>
            <a:r>
              <a:rPr lang="en-US" altLang="zh-CN" sz="2400" dirty="0"/>
              <a:t>[j]</a:t>
            </a:r>
            <a:r>
              <a:rPr lang="en-US" altLang="zh-CN" sz="2400" dirty="0" smtClean="0"/>
              <a:t>[n]</a:t>
            </a:r>
            <a:r>
              <a:rPr lang="zh-CN" altLang="en-US" sz="2400" dirty="0" smtClean="0"/>
              <a:t>，打擂台输出最大的球队编号</a:t>
            </a:r>
            <a:r>
              <a:rPr lang="en-US" altLang="zh-CN" sz="2400" dirty="0" smtClean="0"/>
              <a:t>+1</a:t>
            </a:r>
            <a:r>
              <a:rPr lang="zh-CN" altLang="en-US" sz="2400" dirty="0" smtClean="0"/>
              <a:t>。</a:t>
            </a:r>
            <a:endParaRPr lang="zh-CN" altLang="en-US" sz="2400" dirty="0"/>
          </a:p>
        </p:txBody>
      </p:sp>
    </p:spTree>
    <p:extLst>
      <p:ext uri="{BB962C8B-B14F-4D97-AF65-F5344CB8AC3E}">
        <p14:creationId xmlns:p14="http://schemas.microsoft.com/office/powerpoint/2010/main" val="2307415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数学期望</a:t>
            </a:r>
            <a:endParaRPr kumimoji="1" lang="zh-CN" altLang="en-US" dirty="0"/>
          </a:p>
        </p:txBody>
      </p:sp>
      <p:pic>
        <p:nvPicPr>
          <p:cNvPr id="7" name="内容占位符 6" descr="u=3436120270,2804730207&amp;fm=21&amp;gp=0.jpg"/>
          <p:cNvPicPr>
            <a:picLocks noGrp="1" noChangeAspect="1"/>
          </p:cNvPicPr>
          <p:nvPr>
            <p:ph idx="1"/>
          </p:nvPr>
        </p:nvPicPr>
        <p:blipFill rotWithShape="1">
          <a:blip r:embed="rId3">
            <a:extLst>
              <a:ext uri="{28A0092B-C50C-407E-A947-70E740481C1C}">
                <a14:useLocalDpi xmlns:a14="http://schemas.microsoft.com/office/drawing/2010/main" val="0"/>
              </a:ext>
            </a:extLst>
          </a:blip>
          <a:srcRect t="19571" r="45763" b="10479"/>
          <a:stretch/>
        </p:blipFill>
        <p:spPr>
          <a:xfrm>
            <a:off x="7366000" y="457200"/>
            <a:ext cx="1320800" cy="1282700"/>
          </a:xfrm>
        </p:spPr>
      </p:pic>
      <p:sp>
        <p:nvSpPr>
          <p:cNvPr id="3" name="矩形 2"/>
          <p:cNvSpPr/>
          <p:nvPr/>
        </p:nvSpPr>
        <p:spPr>
          <a:xfrm>
            <a:off x="548150" y="2406134"/>
            <a:ext cx="8342169" cy="1409617"/>
          </a:xfrm>
          <a:prstGeom prst="rect">
            <a:avLst/>
          </a:prstGeom>
        </p:spPr>
        <p:txBody>
          <a:bodyPr wrap="square">
            <a:spAutoFit/>
          </a:bodyPr>
          <a:lstStyle/>
          <a:p>
            <a:pPr marL="342900" indent="-342900">
              <a:lnSpc>
                <a:spcPct val="120000"/>
              </a:lnSpc>
              <a:buFont typeface="Arial"/>
              <a:buChar char="•"/>
            </a:pPr>
            <a:r>
              <a:rPr lang="zh-CN" altLang="zh-CN" sz="2400" dirty="0"/>
              <a:t>数学期望亦称为期望、期望值等。在概率论和统计学中，一个离散型随机变量的期望值是试验中每次可能结果的概率乘以其结果的总和。 </a:t>
            </a:r>
          </a:p>
        </p:txBody>
      </p:sp>
      <p:grpSp>
        <p:nvGrpSpPr>
          <p:cNvPr id="9" name="组 8"/>
          <p:cNvGrpSpPr/>
          <p:nvPr/>
        </p:nvGrpSpPr>
        <p:grpSpPr>
          <a:xfrm>
            <a:off x="457199" y="3987072"/>
            <a:ext cx="8433120" cy="2089587"/>
            <a:chOff x="457199" y="3987072"/>
            <a:chExt cx="8433120" cy="2089587"/>
          </a:xfrm>
        </p:grpSpPr>
        <p:sp>
          <p:nvSpPr>
            <p:cNvPr id="4" name="矩形 3"/>
            <p:cNvSpPr/>
            <p:nvPr/>
          </p:nvSpPr>
          <p:spPr>
            <a:xfrm>
              <a:off x="457199" y="3987072"/>
              <a:ext cx="8433120" cy="1852815"/>
            </a:xfrm>
            <a:prstGeom prst="rect">
              <a:avLst/>
            </a:prstGeom>
          </p:spPr>
          <p:txBody>
            <a:bodyPr wrap="square">
              <a:spAutoFit/>
            </a:bodyPr>
            <a:lstStyle/>
            <a:p>
              <a:pPr marL="342900" indent="-342900">
                <a:lnSpc>
                  <a:spcPct val="120000"/>
                </a:lnSpc>
                <a:buFont typeface="Arial"/>
                <a:buChar char="•"/>
              </a:pPr>
              <a:r>
                <a:rPr lang="zh-CN" altLang="zh-CN" sz="2400" dirty="0"/>
                <a:t>信息学奥赛中的期望值问题，大多数都是求离散型随机变量的数学期望。如果</a:t>
              </a:r>
              <a:r>
                <a:rPr lang="en-US" altLang="zh-CN" sz="2400" dirty="0"/>
                <a:t>X</a:t>
              </a:r>
              <a:r>
                <a:rPr lang="zh-CN" altLang="zh-CN" sz="2400" dirty="0"/>
                <a:t>是一个离散的随机变量，输出值为</a:t>
              </a:r>
              <a:r>
                <a:rPr lang="en-US" altLang="zh-CN" sz="2400" dirty="0"/>
                <a:t>x</a:t>
              </a:r>
              <a:r>
                <a:rPr lang="en-US" altLang="zh-CN" sz="2400" baseline="-25000" dirty="0"/>
                <a:t>1</a:t>
              </a:r>
              <a:r>
                <a:rPr lang="en-US" altLang="zh-CN" sz="2400" dirty="0"/>
                <a:t>,x</a:t>
              </a:r>
              <a:r>
                <a:rPr lang="en-US" altLang="zh-CN" sz="2400" baseline="-25000" dirty="0"/>
                <a:t>2</a:t>
              </a:r>
              <a:r>
                <a:rPr lang="en-US" altLang="zh-CN" sz="2400" dirty="0"/>
                <a:t>,…</a:t>
              </a:r>
              <a:r>
                <a:rPr lang="zh-CN" altLang="zh-CN" sz="2400" dirty="0"/>
                <a:t>，和输出值相应的概率为</a:t>
              </a:r>
              <a:r>
                <a:rPr lang="en-US" altLang="zh-CN" sz="2400" dirty="0"/>
                <a:t>p</a:t>
              </a:r>
              <a:r>
                <a:rPr lang="en-US" altLang="zh-CN" sz="2400" baseline="-25000" dirty="0"/>
                <a:t>1</a:t>
              </a:r>
              <a:r>
                <a:rPr lang="en-US" altLang="zh-CN" sz="2400" dirty="0"/>
                <a:t>, p</a:t>
              </a:r>
              <a:r>
                <a:rPr lang="en-US" altLang="zh-CN" sz="2400" baseline="-25000" dirty="0"/>
                <a:t>2</a:t>
              </a:r>
              <a:r>
                <a:rPr lang="en-US" altLang="zh-CN" sz="2400" dirty="0"/>
                <a:t>,…(</a:t>
              </a:r>
              <a:r>
                <a:rPr lang="zh-CN" altLang="zh-CN" sz="2400" dirty="0"/>
                <a:t>概率和为</a:t>
              </a:r>
              <a:r>
                <a:rPr lang="en-US" altLang="zh-CN" sz="2400" dirty="0"/>
                <a:t>1), </a:t>
              </a:r>
              <a:r>
                <a:rPr lang="zh-CN" altLang="zh-CN" sz="2400" dirty="0" smtClean="0"/>
                <a:t>那么期望值</a:t>
              </a:r>
              <a:endParaRPr lang="zh-CN" altLang="en-US" sz="2400" dirty="0"/>
            </a:p>
          </p:txBody>
        </p:sp>
        <p:graphicFrame>
          <p:nvGraphicFramePr>
            <p:cNvPr id="8" name="对象 7"/>
            <p:cNvGraphicFramePr>
              <a:graphicFrameLocks noChangeAspect="1"/>
            </p:cNvGraphicFramePr>
            <p:nvPr>
              <p:extLst>
                <p:ext uri="{D42A27DB-BD31-4B8C-83A1-F6EECF244321}">
                  <p14:modId xmlns:p14="http://schemas.microsoft.com/office/powerpoint/2010/main" val="3935415452"/>
                </p:ext>
              </p:extLst>
            </p:nvPr>
          </p:nvGraphicFramePr>
          <p:xfrm>
            <a:off x="2176380" y="5337906"/>
            <a:ext cx="1834147" cy="738753"/>
          </p:xfrm>
          <a:graphic>
            <a:graphicData uri="http://schemas.openxmlformats.org/presentationml/2006/ole">
              <mc:AlternateContent xmlns:mc="http://schemas.openxmlformats.org/markup-compatibility/2006">
                <mc:Choice xmlns:v="urn:schemas-microsoft-com:vml" Requires="v">
                  <p:oleObj spid="_x0000_s15425" name="公式" r:id="rId4" imgW="914400" imgH="368300" progId="Equation.3">
                    <p:embed/>
                  </p:oleObj>
                </mc:Choice>
                <mc:Fallback>
                  <p:oleObj name="公式" r:id="rId4" imgW="914400" imgH="368300" progId="Equation.3">
                    <p:embed/>
                    <p:pic>
                      <p:nvPicPr>
                        <p:cNvPr id="0" name=""/>
                        <p:cNvPicPr/>
                        <p:nvPr/>
                      </p:nvPicPr>
                      <p:blipFill>
                        <a:blip r:embed="rId5"/>
                        <a:stretch>
                          <a:fillRect/>
                        </a:stretch>
                      </p:blipFill>
                      <p:spPr>
                        <a:xfrm>
                          <a:off x="2176380" y="5337906"/>
                          <a:ext cx="1834147" cy="738753"/>
                        </a:xfrm>
                        <a:prstGeom prst="rect">
                          <a:avLst/>
                        </a:prstGeom>
                      </p:spPr>
                    </p:pic>
                  </p:oleObj>
                </mc:Fallback>
              </mc:AlternateContent>
            </a:graphicData>
          </a:graphic>
        </p:graphicFrame>
      </p:grpSp>
    </p:spTree>
    <p:extLst>
      <p:ext uri="{BB962C8B-B14F-4D97-AF65-F5344CB8AC3E}">
        <p14:creationId xmlns:p14="http://schemas.microsoft.com/office/powerpoint/2010/main" val="26113685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数学期望</a:t>
            </a:r>
          </a:p>
        </p:txBody>
      </p:sp>
      <p:pic>
        <p:nvPicPr>
          <p:cNvPr id="7" name="内容占位符 6" descr="u=3436120270,2804730207&amp;fm=21&amp;gp=0.jpg"/>
          <p:cNvPicPr>
            <a:picLocks noGrp="1" noChangeAspect="1"/>
          </p:cNvPicPr>
          <p:nvPr>
            <p:ph idx="1"/>
          </p:nvPr>
        </p:nvPicPr>
        <p:blipFill rotWithShape="1">
          <a:blip r:embed="rId3">
            <a:extLst>
              <a:ext uri="{28A0092B-C50C-407E-A947-70E740481C1C}">
                <a14:useLocalDpi xmlns:a14="http://schemas.microsoft.com/office/drawing/2010/main" val="0"/>
              </a:ext>
            </a:extLst>
          </a:blip>
          <a:srcRect t="19571" r="45763" b="10479"/>
          <a:stretch/>
        </p:blipFill>
        <p:spPr>
          <a:xfrm>
            <a:off x="7366000" y="457200"/>
            <a:ext cx="1320800" cy="1282700"/>
          </a:xfrm>
        </p:spPr>
      </p:pic>
      <p:sp>
        <p:nvSpPr>
          <p:cNvPr id="3" name="矩形 2"/>
          <p:cNvSpPr/>
          <p:nvPr/>
        </p:nvSpPr>
        <p:spPr>
          <a:xfrm>
            <a:off x="548150" y="2406134"/>
            <a:ext cx="8342169" cy="1409617"/>
          </a:xfrm>
          <a:prstGeom prst="rect">
            <a:avLst/>
          </a:prstGeom>
        </p:spPr>
        <p:txBody>
          <a:bodyPr wrap="square">
            <a:spAutoFit/>
          </a:bodyPr>
          <a:lstStyle/>
          <a:p>
            <a:pPr marL="342900" indent="-342900">
              <a:lnSpc>
                <a:spcPct val="120000"/>
              </a:lnSpc>
              <a:buFont typeface="Arial"/>
              <a:buChar char="•"/>
            </a:pPr>
            <a:r>
              <a:rPr lang="zh-CN" altLang="zh-CN" sz="2400" dirty="0"/>
              <a:t>例如投掷一枚骰子，</a:t>
            </a:r>
            <a:r>
              <a:rPr lang="en-US" altLang="zh-CN" sz="2400" dirty="0"/>
              <a:t>X</a:t>
            </a:r>
            <a:r>
              <a:rPr lang="zh-CN" altLang="zh-CN" sz="2400" dirty="0"/>
              <a:t>表示掷出的点数，</a:t>
            </a:r>
            <a:r>
              <a:rPr lang="en-US" altLang="zh-CN" sz="2400" dirty="0"/>
              <a:t>P(X=1)</a:t>
            </a:r>
            <a:r>
              <a:rPr lang="zh-CN" altLang="zh-CN" sz="2400" dirty="0"/>
              <a:t>，</a:t>
            </a:r>
            <a:r>
              <a:rPr lang="en-US" altLang="zh-CN" sz="2400" dirty="0"/>
              <a:t>P(X=2)</a:t>
            </a:r>
            <a:r>
              <a:rPr lang="zh-CN" altLang="zh-CN" sz="2400" dirty="0"/>
              <a:t>，…</a:t>
            </a:r>
            <a:r>
              <a:rPr lang="en-US" altLang="zh-CN" sz="2400" dirty="0"/>
              <a:t>P(X=6)</a:t>
            </a:r>
            <a:r>
              <a:rPr lang="zh-CN" altLang="zh-CN" sz="2400" dirty="0" smtClean="0"/>
              <a:t>均为</a:t>
            </a:r>
            <a:r>
              <a:rPr lang="en-US" altLang="zh-CN" sz="2400" dirty="0" smtClean="0"/>
              <a:t>1/6</a:t>
            </a:r>
            <a:r>
              <a:rPr lang="zh-CN" altLang="zh-CN" sz="2400" dirty="0" smtClean="0"/>
              <a:t>，那么</a:t>
            </a:r>
            <a:r>
              <a:rPr lang="zh-CN" altLang="en-US" sz="2400" dirty="0" smtClean="0"/>
              <a:t>：</a:t>
            </a:r>
            <a:endParaRPr lang="en-US" altLang="zh-CN" sz="2400" dirty="0" smtClean="0"/>
          </a:p>
          <a:p>
            <a:pPr>
              <a:lnSpc>
                <a:spcPct val="120000"/>
              </a:lnSpc>
            </a:pPr>
            <a:r>
              <a:rPr lang="en-US" altLang="zh-CN" sz="2400" dirty="0"/>
              <a:t> </a:t>
            </a:r>
            <a:r>
              <a:rPr lang="en-US" altLang="zh-CN" sz="2400" dirty="0" smtClean="0"/>
              <a:t>          </a:t>
            </a:r>
            <a:r>
              <a:rPr lang="zh-CN" altLang="zh-CN" sz="2400" dirty="0" smtClean="0"/>
              <a:t> </a:t>
            </a:r>
            <a:endParaRPr lang="zh-CN" altLang="zh-CN" sz="2400" dirty="0"/>
          </a:p>
        </p:txBody>
      </p:sp>
      <p:graphicFrame>
        <p:nvGraphicFramePr>
          <p:cNvPr id="5" name="对象 4"/>
          <p:cNvGraphicFramePr>
            <a:graphicFrameLocks noChangeAspect="1"/>
          </p:cNvGraphicFramePr>
          <p:nvPr>
            <p:extLst>
              <p:ext uri="{D42A27DB-BD31-4B8C-83A1-F6EECF244321}">
                <p14:modId xmlns:p14="http://schemas.microsoft.com/office/powerpoint/2010/main" val="89294726"/>
              </p:ext>
            </p:extLst>
          </p:nvPr>
        </p:nvGraphicFramePr>
        <p:xfrm>
          <a:off x="1581483" y="3384953"/>
          <a:ext cx="5737333" cy="705783"/>
        </p:xfrm>
        <a:graphic>
          <a:graphicData uri="http://schemas.openxmlformats.org/presentationml/2006/ole">
            <mc:AlternateContent xmlns:mc="http://schemas.openxmlformats.org/markup-compatibility/2006">
              <mc:Choice xmlns:v="urn:schemas-microsoft-com:vml" Requires="v">
                <p:oleObj spid="_x0000_s17473" name="公式" r:id="rId4" imgW="3200400" imgH="393700" progId="Equation.3">
                  <p:embed/>
                </p:oleObj>
              </mc:Choice>
              <mc:Fallback>
                <p:oleObj name="公式" r:id="rId4" imgW="3200400" imgH="393700" progId="Equation.3">
                  <p:embed/>
                  <p:pic>
                    <p:nvPicPr>
                      <p:cNvPr id="0" name=""/>
                      <p:cNvPicPr/>
                      <p:nvPr/>
                    </p:nvPicPr>
                    <p:blipFill>
                      <a:blip r:embed="rId5"/>
                      <a:stretch>
                        <a:fillRect/>
                      </a:stretch>
                    </p:blipFill>
                    <p:spPr>
                      <a:xfrm>
                        <a:off x="1581483" y="3384953"/>
                        <a:ext cx="5737333" cy="705783"/>
                      </a:xfrm>
                      <a:prstGeom prst="rect">
                        <a:avLst/>
                      </a:prstGeom>
                    </p:spPr>
                  </p:pic>
                </p:oleObj>
              </mc:Fallback>
            </mc:AlternateContent>
          </a:graphicData>
        </a:graphic>
      </p:graphicFrame>
      <p:sp>
        <p:nvSpPr>
          <p:cNvPr id="6" name="矩形 5"/>
          <p:cNvSpPr/>
          <p:nvPr/>
        </p:nvSpPr>
        <p:spPr>
          <a:xfrm>
            <a:off x="457199" y="4321065"/>
            <a:ext cx="8433120" cy="2296013"/>
          </a:xfrm>
          <a:prstGeom prst="rect">
            <a:avLst/>
          </a:prstGeom>
        </p:spPr>
        <p:txBody>
          <a:bodyPr wrap="square">
            <a:spAutoFit/>
          </a:bodyPr>
          <a:lstStyle/>
          <a:p>
            <a:pPr marL="342900" indent="-342900">
              <a:lnSpc>
                <a:spcPct val="120000"/>
              </a:lnSpc>
              <a:buFont typeface="Arial"/>
              <a:buChar char="•"/>
            </a:pPr>
            <a:r>
              <a:rPr lang="zh-CN" altLang="zh-CN" sz="2400" dirty="0"/>
              <a:t>对于数学期望，我们还要明确以下几点：</a:t>
            </a:r>
            <a:endParaRPr lang="zh-CN" altLang="zh-CN" sz="2400" b="1" dirty="0"/>
          </a:p>
          <a:p>
            <a:pPr>
              <a:lnSpc>
                <a:spcPct val="120000"/>
              </a:lnSpc>
            </a:pPr>
            <a:r>
              <a:rPr lang="en-US" altLang="zh-CN" sz="2400" dirty="0"/>
              <a:t> </a:t>
            </a:r>
            <a:r>
              <a:rPr lang="en-US" altLang="zh-CN" sz="2400" dirty="0" smtClean="0"/>
              <a:t>    </a:t>
            </a:r>
            <a:r>
              <a:rPr lang="zh-CN" altLang="zh-CN" sz="2400" dirty="0" smtClean="0"/>
              <a:t>（</a:t>
            </a:r>
            <a:r>
              <a:rPr lang="en-US" altLang="zh-CN" sz="2400" dirty="0"/>
              <a:t>1</a:t>
            </a:r>
            <a:r>
              <a:rPr lang="zh-CN" altLang="zh-CN" sz="2400" dirty="0"/>
              <a:t>）</a:t>
            </a:r>
            <a:r>
              <a:rPr lang="zh-CN" altLang="zh-CN" sz="2400" dirty="0">
                <a:solidFill>
                  <a:srgbClr val="FF0000"/>
                </a:solidFill>
              </a:rPr>
              <a:t>期望的“线性”性质</a:t>
            </a:r>
            <a:r>
              <a:rPr lang="zh-CN" altLang="zh-CN" sz="2400" dirty="0"/>
              <a:t>。对于任意随机变量</a:t>
            </a:r>
            <a:r>
              <a:rPr lang="en-US" altLang="zh-CN" sz="2400" dirty="0"/>
              <a:t>X</a:t>
            </a:r>
            <a:r>
              <a:rPr lang="zh-CN" altLang="zh-CN" sz="2400" dirty="0"/>
              <a:t>和</a:t>
            </a:r>
            <a:r>
              <a:rPr lang="en-US" altLang="zh-CN" sz="2400" dirty="0"/>
              <a:t>Y</a:t>
            </a:r>
            <a:r>
              <a:rPr lang="zh-CN" altLang="zh-CN" sz="2400" dirty="0"/>
              <a:t>以及常量</a:t>
            </a:r>
            <a:r>
              <a:rPr lang="en-US" altLang="zh-CN" sz="2400" dirty="0"/>
              <a:t>a</a:t>
            </a:r>
            <a:r>
              <a:rPr lang="zh-CN" altLang="zh-CN" sz="2400" dirty="0"/>
              <a:t>和</a:t>
            </a:r>
            <a:r>
              <a:rPr lang="en-US" altLang="zh-CN" sz="2400" dirty="0"/>
              <a:t>b</a:t>
            </a:r>
            <a:r>
              <a:rPr lang="zh-CN" altLang="zh-CN" sz="2400" dirty="0"/>
              <a:t>，有：</a:t>
            </a:r>
            <a:r>
              <a:rPr lang="en-US" altLang="zh-CN" sz="2400" dirty="0"/>
              <a:t>E(</a:t>
            </a:r>
            <a:r>
              <a:rPr lang="en-US" altLang="zh-CN" sz="2400" dirty="0" err="1"/>
              <a:t>aX</a:t>
            </a:r>
            <a:r>
              <a:rPr lang="en-US" altLang="zh-CN" sz="2400" dirty="0"/>
              <a:t> + </a:t>
            </a:r>
            <a:r>
              <a:rPr lang="en-US" altLang="zh-CN" sz="2400" dirty="0" err="1"/>
              <a:t>bY</a:t>
            </a:r>
            <a:r>
              <a:rPr lang="en-US" altLang="zh-CN" sz="2400" dirty="0"/>
              <a:t>) = </a:t>
            </a:r>
            <a:r>
              <a:rPr lang="en-US" altLang="zh-CN" sz="2400" dirty="0" err="1"/>
              <a:t>aE</a:t>
            </a:r>
            <a:r>
              <a:rPr lang="en-US" altLang="zh-CN" sz="2400" dirty="0"/>
              <a:t>(X) + </a:t>
            </a:r>
            <a:r>
              <a:rPr lang="en-US" altLang="zh-CN" sz="2400" dirty="0" err="1"/>
              <a:t>bE</a:t>
            </a:r>
            <a:r>
              <a:rPr lang="en-US" altLang="zh-CN" sz="2400" dirty="0"/>
              <a:t>(Y)</a:t>
            </a:r>
            <a:r>
              <a:rPr lang="zh-CN" altLang="zh-CN" sz="2400" dirty="0"/>
              <a:t>。当两个随机变量</a:t>
            </a:r>
            <a:r>
              <a:rPr lang="en-US" altLang="zh-CN" sz="2400" dirty="0"/>
              <a:t>X</a:t>
            </a:r>
            <a:r>
              <a:rPr lang="zh-CN" altLang="zh-CN" sz="2400" dirty="0"/>
              <a:t>和</a:t>
            </a:r>
            <a:r>
              <a:rPr lang="en-US" altLang="zh-CN" sz="2400" dirty="0"/>
              <a:t>Y</a:t>
            </a:r>
            <a:r>
              <a:rPr lang="zh-CN" altLang="zh-CN" sz="2400" dirty="0"/>
              <a:t>独立且各自都有一个已定义的期望时，有：</a:t>
            </a:r>
            <a:r>
              <a:rPr lang="en-US" altLang="zh-CN" sz="2400" dirty="0"/>
              <a:t>E(XY) = E(X)E(Y)</a:t>
            </a:r>
            <a:r>
              <a:rPr lang="zh-CN" altLang="zh-CN" sz="2400" dirty="0"/>
              <a:t>。</a:t>
            </a:r>
            <a:endParaRPr lang="zh-CN" altLang="zh-CN" sz="2400" b="1" dirty="0"/>
          </a:p>
        </p:txBody>
      </p:sp>
    </p:spTree>
    <p:extLst>
      <p:ext uri="{BB962C8B-B14F-4D97-AF65-F5344CB8AC3E}">
        <p14:creationId xmlns:p14="http://schemas.microsoft.com/office/powerpoint/2010/main" val="42762037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概率与生活</a:t>
            </a:r>
            <a:r>
              <a:rPr kumimoji="1" lang="en-US" altLang="zh-CN" dirty="0" smtClean="0"/>
              <a:t>—</a:t>
            </a:r>
            <a:r>
              <a:rPr kumimoji="1" lang="zh-CN" altLang="en-US" dirty="0" smtClean="0"/>
              <a:t>赌博</a:t>
            </a:r>
            <a:endParaRPr kumimoji="1" lang="zh-CN" altLang="en-US" dirty="0"/>
          </a:p>
        </p:txBody>
      </p:sp>
      <p:pic>
        <p:nvPicPr>
          <p:cNvPr id="7" name="内容占位符 6" descr="u=3436120270,2804730207&amp;fm=21&amp;gp=0.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9571" r="45763" b="10479"/>
          <a:stretch/>
        </p:blipFill>
        <p:spPr>
          <a:xfrm>
            <a:off x="7366000" y="457200"/>
            <a:ext cx="1320800" cy="1282700"/>
          </a:xfrm>
        </p:spPr>
      </p:pic>
      <p:sp>
        <p:nvSpPr>
          <p:cNvPr id="3" name="矩形 2"/>
          <p:cNvSpPr/>
          <p:nvPr/>
        </p:nvSpPr>
        <p:spPr>
          <a:xfrm>
            <a:off x="457198" y="2433991"/>
            <a:ext cx="8367653" cy="966418"/>
          </a:xfrm>
          <a:prstGeom prst="rect">
            <a:avLst/>
          </a:prstGeom>
        </p:spPr>
        <p:txBody>
          <a:bodyPr wrap="square">
            <a:spAutoFit/>
          </a:bodyPr>
          <a:lstStyle/>
          <a:p>
            <a:pPr marL="342900" indent="-342900">
              <a:lnSpc>
                <a:spcPct val="120000"/>
              </a:lnSpc>
              <a:buFont typeface="Arial"/>
              <a:buChar char="•"/>
            </a:pPr>
            <a:r>
              <a:rPr lang="zh-CN" altLang="zh-CN" sz="2400" dirty="0">
                <a:solidFill>
                  <a:srgbClr val="FF0000"/>
                </a:solidFill>
              </a:rPr>
              <a:t>概率就是这样一个对未发生的事情会不会发生的可能性的一种预测。 </a:t>
            </a:r>
          </a:p>
        </p:txBody>
      </p:sp>
      <p:sp>
        <p:nvSpPr>
          <p:cNvPr id="5" name="矩形 4"/>
          <p:cNvSpPr/>
          <p:nvPr/>
        </p:nvSpPr>
        <p:spPr>
          <a:xfrm>
            <a:off x="457199" y="3439991"/>
            <a:ext cx="8229601" cy="966418"/>
          </a:xfrm>
          <a:prstGeom prst="rect">
            <a:avLst/>
          </a:prstGeom>
        </p:spPr>
        <p:txBody>
          <a:bodyPr wrap="square">
            <a:spAutoFit/>
          </a:bodyPr>
          <a:lstStyle/>
          <a:p>
            <a:pPr marL="342900" indent="-342900">
              <a:lnSpc>
                <a:spcPct val="120000"/>
              </a:lnSpc>
              <a:buFont typeface="Arial"/>
              <a:buChar char="•"/>
            </a:pPr>
            <a:r>
              <a:rPr lang="zh-CN" altLang="zh-CN" sz="2400" dirty="0"/>
              <a:t>这就是概率上的一个概念，叫做</a:t>
            </a:r>
            <a:r>
              <a:rPr lang="zh-CN" altLang="zh-CN" sz="2400" dirty="0">
                <a:solidFill>
                  <a:srgbClr val="FF0000"/>
                </a:solidFill>
              </a:rPr>
              <a:t>数学期望，可以理解成某件事情大量发生之后的平均结果。 </a:t>
            </a:r>
            <a:endParaRPr lang="zh-CN" altLang="en-US" sz="2400" dirty="0">
              <a:solidFill>
                <a:srgbClr val="FF0000"/>
              </a:solidFill>
            </a:endParaRPr>
          </a:p>
        </p:txBody>
      </p:sp>
      <p:sp>
        <p:nvSpPr>
          <p:cNvPr id="6" name="矩形 5"/>
          <p:cNvSpPr/>
          <p:nvPr/>
        </p:nvSpPr>
        <p:spPr>
          <a:xfrm>
            <a:off x="457199" y="4471125"/>
            <a:ext cx="8092695" cy="2296013"/>
          </a:xfrm>
          <a:prstGeom prst="rect">
            <a:avLst/>
          </a:prstGeom>
        </p:spPr>
        <p:txBody>
          <a:bodyPr wrap="square">
            <a:spAutoFit/>
          </a:bodyPr>
          <a:lstStyle/>
          <a:p>
            <a:pPr marL="342900" indent="-342900">
              <a:lnSpc>
                <a:spcPct val="120000"/>
              </a:lnSpc>
              <a:buFont typeface="Arial"/>
              <a:buChar char="•"/>
            </a:pPr>
            <a:r>
              <a:rPr lang="zh-CN" altLang="zh-CN" sz="2400" dirty="0" smtClean="0"/>
              <a:t>上例抽中的</a:t>
            </a:r>
            <a:r>
              <a:rPr lang="zh-CN" altLang="zh-CN" sz="2400" dirty="0"/>
              <a:t>概率是</a:t>
            </a:r>
            <a:r>
              <a:rPr lang="en-US" altLang="zh-CN" sz="2400" dirty="0"/>
              <a:t>1/14</a:t>
            </a:r>
            <a:r>
              <a:rPr lang="zh-CN" altLang="zh-CN" sz="2400" dirty="0"/>
              <a:t>，结果是赢</a:t>
            </a:r>
            <a:r>
              <a:rPr lang="en-US" altLang="zh-CN" sz="2400" dirty="0"/>
              <a:t>10</a:t>
            </a:r>
            <a:r>
              <a:rPr lang="zh-CN" altLang="zh-CN" sz="2400" dirty="0"/>
              <a:t>块钱（</a:t>
            </a:r>
            <a:r>
              <a:rPr lang="en-US" altLang="zh-CN" sz="2400" dirty="0"/>
              <a:t>+10</a:t>
            </a:r>
            <a:r>
              <a:rPr lang="zh-CN" altLang="zh-CN" sz="2400" dirty="0"/>
              <a:t>），抽不中的概率是</a:t>
            </a:r>
            <a:r>
              <a:rPr lang="en-US" altLang="zh-CN" sz="2400" dirty="0"/>
              <a:t>13/14</a:t>
            </a:r>
            <a:r>
              <a:rPr lang="zh-CN" altLang="zh-CN" sz="2400" dirty="0"/>
              <a:t>，结果是输</a:t>
            </a:r>
            <a:r>
              <a:rPr lang="en-US" altLang="zh-CN" sz="2400" dirty="0"/>
              <a:t>1</a:t>
            </a:r>
            <a:r>
              <a:rPr lang="zh-CN" altLang="zh-CN" sz="2400" dirty="0"/>
              <a:t>块钱（</a:t>
            </a:r>
            <a:r>
              <a:rPr lang="en-US" altLang="zh-CN" sz="2400" dirty="0"/>
              <a:t>-1</a:t>
            </a:r>
            <a:r>
              <a:rPr lang="zh-CN" altLang="zh-CN" sz="2400" dirty="0"/>
              <a:t>）。把概率与</a:t>
            </a:r>
            <a:r>
              <a:rPr lang="zh-CN" altLang="zh-CN" sz="2400" dirty="0" smtClean="0"/>
              <a:t>各自的</a:t>
            </a:r>
            <a:r>
              <a:rPr lang="zh-CN" altLang="en-US" sz="2400" dirty="0" smtClean="0"/>
              <a:t>收益</a:t>
            </a:r>
            <a:r>
              <a:rPr lang="zh-CN" altLang="zh-CN" sz="2400" dirty="0" smtClean="0"/>
              <a:t>乘起</a:t>
            </a:r>
            <a:r>
              <a:rPr lang="zh-CN" altLang="zh-CN" sz="2400" dirty="0"/>
              <a:t>来，然后相加，得到的“数学期望”值是（</a:t>
            </a:r>
            <a:r>
              <a:rPr lang="en-US" altLang="zh-CN" sz="2400" dirty="0"/>
              <a:t>-3/14</a:t>
            </a:r>
            <a:r>
              <a:rPr lang="zh-CN" altLang="zh-CN" sz="2400" dirty="0"/>
              <a:t>）。这就是说，如果你玩了很多很多把，平均下来，你每把会输掉（</a:t>
            </a:r>
            <a:r>
              <a:rPr lang="en-US" altLang="zh-CN" sz="2400" dirty="0"/>
              <a:t>3/14</a:t>
            </a:r>
            <a:r>
              <a:rPr lang="zh-CN" altLang="zh-CN" sz="2400" dirty="0"/>
              <a:t>）块钱</a:t>
            </a:r>
            <a:r>
              <a:rPr lang="zh-CN" altLang="zh-CN" sz="2400" dirty="0" smtClean="0"/>
              <a:t>。</a:t>
            </a:r>
            <a:endParaRPr lang="zh-CN" altLang="en-US" sz="2400" dirty="0"/>
          </a:p>
        </p:txBody>
      </p:sp>
    </p:spTree>
    <p:extLst>
      <p:ext uri="{BB962C8B-B14F-4D97-AF65-F5344CB8AC3E}">
        <p14:creationId xmlns:p14="http://schemas.microsoft.com/office/powerpoint/2010/main" val="21093289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数学期望</a:t>
            </a:r>
          </a:p>
        </p:txBody>
      </p:sp>
      <p:pic>
        <p:nvPicPr>
          <p:cNvPr id="7" name="内容占位符 6" descr="u=3436120270,2804730207&amp;fm=21&amp;gp=0.jpg"/>
          <p:cNvPicPr>
            <a:picLocks noGrp="1" noChangeAspect="1"/>
          </p:cNvPicPr>
          <p:nvPr>
            <p:ph idx="1"/>
          </p:nvPr>
        </p:nvPicPr>
        <p:blipFill rotWithShape="1">
          <a:blip r:embed="rId3">
            <a:extLst>
              <a:ext uri="{28A0092B-C50C-407E-A947-70E740481C1C}">
                <a14:useLocalDpi xmlns:a14="http://schemas.microsoft.com/office/drawing/2010/main" val="0"/>
              </a:ext>
            </a:extLst>
          </a:blip>
          <a:srcRect t="19571" r="45763" b="10479"/>
          <a:stretch/>
        </p:blipFill>
        <p:spPr>
          <a:xfrm>
            <a:off x="7366000" y="457200"/>
            <a:ext cx="1320800" cy="1282700"/>
          </a:xfrm>
        </p:spPr>
      </p:pic>
      <p:grpSp>
        <p:nvGrpSpPr>
          <p:cNvPr id="8" name="组 7"/>
          <p:cNvGrpSpPr/>
          <p:nvPr/>
        </p:nvGrpSpPr>
        <p:grpSpPr>
          <a:xfrm>
            <a:off x="548150" y="2406134"/>
            <a:ext cx="8342169" cy="1852815"/>
            <a:chOff x="548150" y="2406134"/>
            <a:chExt cx="8342169" cy="1852815"/>
          </a:xfrm>
        </p:grpSpPr>
        <p:sp>
          <p:nvSpPr>
            <p:cNvPr id="3" name="矩形 2"/>
            <p:cNvSpPr/>
            <p:nvPr/>
          </p:nvSpPr>
          <p:spPr>
            <a:xfrm>
              <a:off x="548150" y="2406134"/>
              <a:ext cx="8342169" cy="1852815"/>
            </a:xfrm>
            <a:prstGeom prst="rect">
              <a:avLst/>
            </a:prstGeom>
          </p:spPr>
          <p:txBody>
            <a:bodyPr wrap="square">
              <a:spAutoFit/>
            </a:bodyPr>
            <a:lstStyle/>
            <a:p>
              <a:pPr>
                <a:lnSpc>
                  <a:spcPct val="120000"/>
                </a:lnSpc>
              </a:pPr>
              <a:r>
                <a:rPr lang="en-US" altLang="zh-CN" sz="2400" dirty="0"/>
                <a:t> </a:t>
              </a:r>
              <a:r>
                <a:rPr lang="en-US" altLang="zh-CN" sz="2400" dirty="0" smtClean="0"/>
                <a:t>    </a:t>
              </a:r>
              <a:r>
                <a:rPr lang="zh-CN" altLang="zh-CN" sz="2400" dirty="0" smtClean="0"/>
                <a:t>（</a:t>
              </a:r>
              <a:r>
                <a:rPr lang="en-US" altLang="zh-CN" sz="2400" dirty="0"/>
                <a:t>2</a:t>
              </a:r>
              <a:r>
                <a:rPr lang="zh-CN" altLang="zh-CN" sz="2400" dirty="0"/>
                <a:t>）</a:t>
              </a:r>
              <a:r>
                <a:rPr lang="zh-CN" altLang="zh-CN" sz="2400" dirty="0">
                  <a:solidFill>
                    <a:srgbClr val="FF0000"/>
                  </a:solidFill>
                </a:rPr>
                <a:t>全概率公式</a:t>
              </a:r>
              <a:r>
                <a:rPr lang="zh-CN" altLang="zh-CN" sz="2400" dirty="0"/>
                <a:t>。假设</a:t>
              </a:r>
              <a:r>
                <a:rPr lang="en-US" altLang="zh-CN" sz="2400" dirty="0"/>
                <a:t>{</a:t>
              </a:r>
              <a:r>
                <a:rPr lang="en-US" altLang="zh-CN" sz="2400" dirty="0" err="1"/>
                <a:t>B</a:t>
              </a:r>
              <a:r>
                <a:rPr lang="en-US" altLang="zh-CN" sz="2400" baseline="-25000" dirty="0" err="1"/>
                <a:t>n</a:t>
              </a:r>
              <a:r>
                <a:rPr lang="en-US" altLang="zh-CN" sz="2400" dirty="0" err="1"/>
                <a:t>|n</a:t>
              </a:r>
              <a:r>
                <a:rPr lang="en-US" altLang="zh-CN" sz="2400" dirty="0"/>
                <a:t>=1,2,3,…}</a:t>
              </a:r>
              <a:r>
                <a:rPr lang="zh-CN" altLang="zh-CN" sz="2400" dirty="0"/>
                <a:t>是一个概率空间的有限或者可数无限的分割，且每个集合</a:t>
              </a:r>
              <a:r>
                <a:rPr lang="en-US" altLang="zh-CN" sz="2400" dirty="0" err="1"/>
                <a:t>B</a:t>
              </a:r>
              <a:r>
                <a:rPr lang="en-US" altLang="zh-CN" sz="2400" baseline="-25000" dirty="0" err="1"/>
                <a:t>n</a:t>
              </a:r>
              <a:r>
                <a:rPr lang="zh-CN" altLang="zh-CN" sz="2400" dirty="0"/>
                <a:t>是一个可测集合，则对任意事件</a:t>
              </a:r>
              <a:r>
                <a:rPr lang="en-US" altLang="zh-CN" sz="2400" dirty="0"/>
                <a:t>A</a:t>
              </a:r>
              <a:r>
                <a:rPr lang="zh-CN" altLang="zh-CN" sz="2400" dirty="0"/>
                <a:t>有全概率</a:t>
              </a:r>
              <a:r>
                <a:rPr lang="zh-CN" altLang="zh-CN" sz="2400" dirty="0" smtClean="0"/>
                <a:t>公式：</a:t>
              </a:r>
              <a:endParaRPr lang="en-US" altLang="zh-CN" sz="2400" dirty="0" smtClean="0"/>
            </a:p>
            <a:p>
              <a:pPr>
                <a:lnSpc>
                  <a:spcPct val="120000"/>
                </a:lnSpc>
              </a:pPr>
              <a:r>
                <a:rPr lang="zh-CN" altLang="zh-CN" sz="2400" dirty="0"/>
                <a:t>其中：</a:t>
              </a:r>
              <a:r>
                <a:rPr lang="en-US" altLang="zh-CN" sz="2400" dirty="0"/>
                <a:t>P(A|B)</a:t>
              </a:r>
              <a:r>
                <a:rPr lang="zh-CN" altLang="zh-CN" sz="2400" dirty="0"/>
                <a:t>是</a:t>
              </a:r>
              <a:r>
                <a:rPr lang="en-US" altLang="zh-CN" sz="2400" dirty="0"/>
                <a:t>B</a:t>
              </a:r>
              <a:r>
                <a:rPr lang="zh-CN" altLang="zh-CN" sz="2400" dirty="0"/>
                <a:t>发生后</a:t>
              </a:r>
              <a:r>
                <a:rPr lang="en-US" altLang="zh-CN" sz="2400" dirty="0"/>
                <a:t>A</a:t>
              </a:r>
              <a:r>
                <a:rPr lang="zh-CN" altLang="zh-CN" sz="2400" dirty="0"/>
                <a:t>的条件概率。 </a:t>
              </a:r>
              <a:endParaRPr lang="en-US" altLang="zh-CN" sz="2400" dirty="0" smtClean="0"/>
            </a:p>
          </p:txBody>
        </p:sp>
        <p:graphicFrame>
          <p:nvGraphicFramePr>
            <p:cNvPr id="4" name="对象 3"/>
            <p:cNvGraphicFramePr>
              <a:graphicFrameLocks noChangeAspect="1"/>
            </p:cNvGraphicFramePr>
            <p:nvPr>
              <p:extLst>
                <p:ext uri="{D42A27DB-BD31-4B8C-83A1-F6EECF244321}">
                  <p14:modId xmlns:p14="http://schemas.microsoft.com/office/powerpoint/2010/main" val="2602899352"/>
                </p:ext>
              </p:extLst>
            </p:nvPr>
          </p:nvGraphicFramePr>
          <p:xfrm>
            <a:off x="4780217" y="3339337"/>
            <a:ext cx="3247522" cy="765676"/>
          </p:xfrm>
          <a:graphic>
            <a:graphicData uri="http://schemas.openxmlformats.org/presentationml/2006/ole">
              <mc:AlternateContent xmlns:mc="http://schemas.openxmlformats.org/markup-compatibility/2006">
                <mc:Choice xmlns:v="urn:schemas-microsoft-com:vml" Requires="v">
                  <p:oleObj spid="_x0000_s18497" name="公式" r:id="rId4" imgW="1562100" imgH="368300" progId="Equation.3">
                    <p:embed/>
                  </p:oleObj>
                </mc:Choice>
                <mc:Fallback>
                  <p:oleObj name="公式" r:id="rId4" imgW="1562100" imgH="368300" progId="Equation.3">
                    <p:embed/>
                    <p:pic>
                      <p:nvPicPr>
                        <p:cNvPr id="0" name=""/>
                        <p:cNvPicPr/>
                        <p:nvPr/>
                      </p:nvPicPr>
                      <p:blipFill>
                        <a:blip r:embed="rId5"/>
                        <a:stretch>
                          <a:fillRect/>
                        </a:stretch>
                      </p:blipFill>
                      <p:spPr>
                        <a:xfrm>
                          <a:off x="4780217" y="3339337"/>
                          <a:ext cx="3247522" cy="765676"/>
                        </a:xfrm>
                        <a:prstGeom prst="rect">
                          <a:avLst/>
                        </a:prstGeom>
                      </p:spPr>
                    </p:pic>
                  </p:oleObj>
                </mc:Fallback>
              </mc:AlternateContent>
            </a:graphicData>
          </a:graphic>
        </p:graphicFrame>
      </p:grpSp>
    </p:spTree>
    <p:extLst>
      <p:ext uri="{BB962C8B-B14F-4D97-AF65-F5344CB8AC3E}">
        <p14:creationId xmlns:p14="http://schemas.microsoft.com/office/powerpoint/2010/main" val="57675082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数学期望</a:t>
            </a:r>
          </a:p>
        </p:txBody>
      </p:sp>
      <p:pic>
        <p:nvPicPr>
          <p:cNvPr id="7" name="内容占位符 6" descr="u=3436120270,2804730207&amp;fm=21&amp;gp=0.jpg"/>
          <p:cNvPicPr>
            <a:picLocks noGrp="1" noChangeAspect="1"/>
          </p:cNvPicPr>
          <p:nvPr>
            <p:ph idx="1"/>
          </p:nvPr>
        </p:nvPicPr>
        <p:blipFill rotWithShape="1">
          <a:blip r:embed="rId3">
            <a:extLst>
              <a:ext uri="{28A0092B-C50C-407E-A947-70E740481C1C}">
                <a14:useLocalDpi xmlns:a14="http://schemas.microsoft.com/office/drawing/2010/main" val="0"/>
              </a:ext>
            </a:extLst>
          </a:blip>
          <a:srcRect t="19571" r="45763" b="10479"/>
          <a:stretch/>
        </p:blipFill>
        <p:spPr>
          <a:xfrm>
            <a:off x="7366000" y="457200"/>
            <a:ext cx="1320800" cy="1282700"/>
          </a:xfrm>
        </p:spPr>
      </p:pic>
      <p:grpSp>
        <p:nvGrpSpPr>
          <p:cNvPr id="13" name="组 12"/>
          <p:cNvGrpSpPr/>
          <p:nvPr/>
        </p:nvGrpSpPr>
        <p:grpSpPr>
          <a:xfrm>
            <a:off x="457199" y="2306331"/>
            <a:ext cx="8433120" cy="2111642"/>
            <a:chOff x="457199" y="2306331"/>
            <a:chExt cx="8433120" cy="2111642"/>
          </a:xfrm>
        </p:grpSpPr>
        <p:sp>
          <p:nvSpPr>
            <p:cNvPr id="6" name="矩形 5"/>
            <p:cNvSpPr/>
            <p:nvPr/>
          </p:nvSpPr>
          <p:spPr>
            <a:xfrm>
              <a:off x="457199" y="2306331"/>
              <a:ext cx="8433120" cy="1852815"/>
            </a:xfrm>
            <a:prstGeom prst="rect">
              <a:avLst/>
            </a:prstGeom>
          </p:spPr>
          <p:txBody>
            <a:bodyPr wrap="square">
              <a:spAutoFit/>
            </a:bodyPr>
            <a:lstStyle/>
            <a:p>
              <a:pPr>
                <a:lnSpc>
                  <a:spcPct val="120000"/>
                </a:lnSpc>
              </a:pPr>
              <a:r>
                <a:rPr lang="en-US" altLang="zh-CN" sz="2400" dirty="0"/>
                <a:t> </a:t>
              </a:r>
              <a:r>
                <a:rPr lang="en-US" altLang="zh-CN" sz="2400" dirty="0" smtClean="0"/>
                <a:t>    </a:t>
              </a:r>
              <a:r>
                <a:rPr lang="zh-CN" altLang="zh-CN" sz="2400" dirty="0" smtClean="0"/>
                <a:t>（</a:t>
              </a:r>
              <a:r>
                <a:rPr lang="en-US" altLang="zh-CN" sz="2400" dirty="0"/>
                <a:t>3</a:t>
              </a:r>
              <a:r>
                <a:rPr lang="zh-CN" altLang="zh-CN" sz="2400" dirty="0"/>
                <a:t>）</a:t>
              </a:r>
              <a:r>
                <a:rPr lang="zh-CN" altLang="zh-CN" sz="2400" dirty="0">
                  <a:solidFill>
                    <a:srgbClr val="FF0000"/>
                  </a:solidFill>
                </a:rPr>
                <a:t>全期望</a:t>
              </a:r>
              <a:r>
                <a:rPr lang="zh-CN" altLang="zh-CN" sz="2400" dirty="0" smtClean="0">
                  <a:solidFill>
                    <a:srgbClr val="FF0000"/>
                  </a:solidFill>
                </a:rPr>
                <a:t>公式</a:t>
              </a:r>
              <a:endParaRPr lang="en-US" altLang="zh-CN" sz="2400" dirty="0" smtClean="0">
                <a:solidFill>
                  <a:srgbClr val="FF0000"/>
                </a:solidFill>
              </a:endParaRPr>
            </a:p>
            <a:p>
              <a:pPr>
                <a:lnSpc>
                  <a:spcPct val="120000"/>
                </a:lnSpc>
              </a:pPr>
              <a:endParaRPr lang="en-US" altLang="zh-CN" sz="2400" dirty="0"/>
            </a:p>
            <a:p>
              <a:pPr>
                <a:lnSpc>
                  <a:spcPct val="120000"/>
                </a:lnSpc>
              </a:pPr>
              <a:r>
                <a:rPr lang="zh-CN" altLang="zh-CN" sz="2400" dirty="0" smtClean="0"/>
                <a:t>当</a:t>
              </a:r>
              <a:r>
                <a:rPr lang="en-US" altLang="zh-CN" sz="2400" dirty="0" smtClean="0"/>
                <a:t>X</a:t>
              </a:r>
              <a:r>
                <a:rPr lang="en-US" altLang="zh-CN" sz="2400" dirty="0"/>
                <a:t>=x</a:t>
              </a:r>
              <a:r>
                <a:rPr lang="en-US" altLang="zh-CN" sz="2400" baseline="-25000" dirty="0"/>
                <a:t>i</a:t>
              </a:r>
              <a:r>
                <a:rPr lang="zh-CN" altLang="zh-CN" sz="2400" dirty="0"/>
                <a:t>时，随机变量</a:t>
              </a:r>
              <a:r>
                <a:rPr lang="en-US" altLang="zh-CN" sz="2400" dirty="0"/>
                <a:t>Y</a:t>
              </a:r>
              <a:r>
                <a:rPr lang="zh-CN" altLang="zh-CN" sz="2400" dirty="0"/>
                <a:t>的条件期望以</a:t>
              </a:r>
              <a:r>
                <a:rPr lang="en-US" altLang="zh-CN" sz="2400" dirty="0"/>
                <a:t>E(Y|X=x</a:t>
              </a:r>
              <a:r>
                <a:rPr lang="en-US" altLang="zh-CN" sz="2400" baseline="-25000" dirty="0"/>
                <a:t>i</a:t>
              </a:r>
              <a:r>
                <a:rPr lang="en-US" altLang="zh-CN" sz="2400" dirty="0"/>
                <a:t>)</a:t>
              </a:r>
              <a:r>
                <a:rPr lang="zh-CN" altLang="zh-CN" sz="2400" dirty="0"/>
                <a:t>表示</a:t>
              </a:r>
              <a:r>
                <a:rPr lang="zh-CN" altLang="zh-CN" sz="2400" dirty="0" smtClean="0"/>
                <a:t>。</a:t>
              </a:r>
              <a:endParaRPr lang="en-US" altLang="zh-CN" sz="2400" dirty="0" smtClean="0"/>
            </a:p>
            <a:p>
              <a:pPr>
                <a:lnSpc>
                  <a:spcPct val="120000"/>
                </a:lnSpc>
              </a:pPr>
              <a:r>
                <a:rPr lang="zh-CN" altLang="zh-CN" sz="2400" dirty="0" smtClean="0"/>
                <a:t>则</a:t>
              </a:r>
              <a:r>
                <a:rPr lang="zh-CN" altLang="zh-CN" sz="2400" dirty="0"/>
                <a:t>全期望公式：</a:t>
              </a:r>
              <a:endParaRPr lang="zh-CN" altLang="zh-CN" sz="2400" b="1" dirty="0"/>
            </a:p>
          </p:txBody>
        </p:sp>
        <p:graphicFrame>
          <p:nvGraphicFramePr>
            <p:cNvPr id="9" name="对象 8"/>
            <p:cNvGraphicFramePr>
              <a:graphicFrameLocks noChangeAspect="1"/>
            </p:cNvGraphicFramePr>
            <p:nvPr>
              <p:extLst>
                <p:ext uri="{D42A27DB-BD31-4B8C-83A1-F6EECF244321}">
                  <p14:modId xmlns:p14="http://schemas.microsoft.com/office/powerpoint/2010/main" val="3203278873"/>
                </p:ext>
              </p:extLst>
            </p:nvPr>
          </p:nvGraphicFramePr>
          <p:xfrm>
            <a:off x="784225" y="2782888"/>
            <a:ext cx="4714875" cy="666750"/>
          </p:xfrm>
          <a:graphic>
            <a:graphicData uri="http://schemas.openxmlformats.org/presentationml/2006/ole">
              <mc:AlternateContent xmlns:mc="http://schemas.openxmlformats.org/markup-compatibility/2006">
                <mc:Choice xmlns:v="urn:schemas-microsoft-com:vml" Requires="v">
                  <p:oleObj spid="_x0000_s19575" name="公式" r:id="rId4" imgW="2336800" imgH="330200" progId="Equation.3">
                    <p:embed/>
                  </p:oleObj>
                </mc:Choice>
                <mc:Fallback>
                  <p:oleObj name="公式" r:id="rId4" imgW="2336800" imgH="330200" progId="Equation.3">
                    <p:embed/>
                    <p:pic>
                      <p:nvPicPr>
                        <p:cNvPr id="0" name=""/>
                        <p:cNvPicPr/>
                        <p:nvPr/>
                      </p:nvPicPr>
                      <p:blipFill>
                        <a:blip r:embed="rId5"/>
                        <a:stretch>
                          <a:fillRect/>
                        </a:stretch>
                      </p:blipFill>
                      <p:spPr>
                        <a:xfrm>
                          <a:off x="784225" y="2782888"/>
                          <a:ext cx="4714875" cy="66675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922268511"/>
                </p:ext>
              </p:extLst>
            </p:nvPr>
          </p:nvGraphicFramePr>
          <p:xfrm>
            <a:off x="2628234" y="3659220"/>
            <a:ext cx="5860713" cy="758753"/>
          </p:xfrm>
          <a:graphic>
            <a:graphicData uri="http://schemas.openxmlformats.org/presentationml/2006/ole">
              <mc:AlternateContent xmlns:mc="http://schemas.openxmlformats.org/markup-compatibility/2006">
                <mc:Choice xmlns:v="urn:schemas-microsoft-com:vml" Requires="v">
                  <p:oleObj spid="_x0000_s19576" name="公式" r:id="rId6" imgW="2844800" imgH="368300" progId="Equation.3">
                    <p:embed/>
                  </p:oleObj>
                </mc:Choice>
                <mc:Fallback>
                  <p:oleObj name="公式" r:id="rId6" imgW="2844800" imgH="368300" progId="Equation.3">
                    <p:embed/>
                    <p:pic>
                      <p:nvPicPr>
                        <p:cNvPr id="0" name=""/>
                        <p:cNvPicPr/>
                        <p:nvPr/>
                      </p:nvPicPr>
                      <p:blipFill>
                        <a:blip r:embed="rId7"/>
                        <a:stretch>
                          <a:fillRect/>
                        </a:stretch>
                      </p:blipFill>
                      <p:spPr>
                        <a:xfrm>
                          <a:off x="2628234" y="3659220"/>
                          <a:ext cx="5860713" cy="758753"/>
                        </a:xfrm>
                        <a:prstGeom prst="rect">
                          <a:avLst/>
                        </a:prstGeom>
                      </p:spPr>
                    </p:pic>
                  </p:oleObj>
                </mc:Fallback>
              </mc:AlternateContent>
            </a:graphicData>
          </a:graphic>
        </p:graphicFrame>
      </p:grpSp>
      <p:sp>
        <p:nvSpPr>
          <p:cNvPr id="12" name="矩形 11"/>
          <p:cNvSpPr/>
          <p:nvPr/>
        </p:nvSpPr>
        <p:spPr>
          <a:xfrm>
            <a:off x="457198" y="4440540"/>
            <a:ext cx="8566485" cy="2308324"/>
          </a:xfrm>
          <a:prstGeom prst="rect">
            <a:avLst/>
          </a:prstGeom>
        </p:spPr>
        <p:txBody>
          <a:bodyPr wrap="square">
            <a:spAutoFit/>
          </a:bodyPr>
          <a:lstStyle/>
          <a:p>
            <a:r>
              <a:rPr lang="en-US" altLang="zh-CN" sz="2400" dirty="0" smtClean="0"/>
              <a:t>       </a:t>
            </a:r>
            <a:r>
              <a:rPr lang="zh-CN" altLang="zh-CN" sz="2400" dirty="0" smtClean="0"/>
              <a:t>例如一项工作由甲一个人完成平均</a:t>
            </a:r>
            <a:r>
              <a:rPr lang="zh-CN" altLang="zh-CN" sz="2400" dirty="0"/>
              <a:t>需要</a:t>
            </a:r>
            <a:r>
              <a:rPr lang="en-US" altLang="zh-CN" sz="2400" dirty="0"/>
              <a:t>4</a:t>
            </a:r>
            <a:r>
              <a:rPr lang="zh-CN" altLang="zh-CN" sz="2400" dirty="0"/>
              <a:t>小时，而乙有</a:t>
            </a:r>
            <a:r>
              <a:rPr lang="en-US" altLang="zh-CN" sz="2400" dirty="0"/>
              <a:t>0.4</a:t>
            </a:r>
            <a:r>
              <a:rPr lang="zh-CN" altLang="zh-CN" sz="2400" dirty="0"/>
              <a:t>的概率来帮忙，两个人完成平均只需要</a:t>
            </a:r>
            <a:r>
              <a:rPr lang="en-US" altLang="zh-CN" sz="2400" dirty="0"/>
              <a:t>3</a:t>
            </a:r>
            <a:r>
              <a:rPr lang="zh-CN" altLang="zh-CN" sz="2400" dirty="0"/>
              <a:t>小时。若用</a:t>
            </a:r>
            <a:r>
              <a:rPr lang="en-US" altLang="zh-CN" sz="2400" dirty="0"/>
              <a:t>X</a:t>
            </a:r>
            <a:r>
              <a:rPr lang="zh-CN" altLang="zh-CN" sz="2400" dirty="0"/>
              <a:t>表示完成这项工作的人数，而</a:t>
            </a:r>
            <a:r>
              <a:rPr lang="en-US" altLang="zh-CN" sz="2400" dirty="0"/>
              <a:t>Y</a:t>
            </a:r>
            <a:r>
              <a:rPr lang="zh-CN" altLang="zh-CN" sz="2400" dirty="0"/>
              <a:t>表示完成的这项</a:t>
            </a:r>
            <a:r>
              <a:rPr lang="zh-CN" altLang="zh-CN" sz="2400" dirty="0" smtClean="0"/>
              <a:t>工作的期望时间，</a:t>
            </a:r>
            <a:r>
              <a:rPr lang="zh-CN" altLang="zh-CN" sz="2400" dirty="0"/>
              <a:t>由于这项工作要么由一个人完成，要么由两个人完成，那么这项工作完成的期望时间</a:t>
            </a:r>
            <a:r>
              <a:rPr lang="en-US" altLang="zh-CN" sz="2400" dirty="0"/>
              <a:t>E(Y) = P(X=1)E(Y|X=1) + P(X=2)E(Y|X=2) = (1-0.4)*</a:t>
            </a:r>
            <a:r>
              <a:rPr lang="en-US" altLang="zh-CN" sz="2400" dirty="0" smtClean="0"/>
              <a:t>4+0.4</a:t>
            </a:r>
            <a:r>
              <a:rPr lang="en-US" altLang="zh-CN" sz="2400" dirty="0"/>
              <a:t>*3 = 3.6</a:t>
            </a:r>
            <a:r>
              <a:rPr lang="zh-CN" altLang="zh-CN" sz="2400" dirty="0"/>
              <a:t>。</a:t>
            </a:r>
          </a:p>
        </p:txBody>
      </p:sp>
    </p:spTree>
    <p:extLst>
      <p:ext uri="{BB962C8B-B14F-4D97-AF65-F5344CB8AC3E}">
        <p14:creationId xmlns:p14="http://schemas.microsoft.com/office/powerpoint/2010/main" val="28891138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数学期望</a:t>
            </a:r>
          </a:p>
        </p:txBody>
      </p:sp>
      <p:pic>
        <p:nvPicPr>
          <p:cNvPr id="7" name="内容占位符 6" descr="u=3436120270,2804730207&amp;fm=21&amp;gp=0.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9571" r="45763" b="10479"/>
          <a:stretch/>
        </p:blipFill>
        <p:spPr>
          <a:xfrm>
            <a:off x="7366000" y="457200"/>
            <a:ext cx="1320800" cy="1282700"/>
          </a:xfrm>
        </p:spPr>
      </p:pic>
      <p:sp>
        <p:nvSpPr>
          <p:cNvPr id="12" name="矩形 11"/>
          <p:cNvSpPr/>
          <p:nvPr/>
        </p:nvSpPr>
        <p:spPr>
          <a:xfrm>
            <a:off x="457198" y="2306940"/>
            <a:ext cx="8566485" cy="4524315"/>
          </a:xfrm>
          <a:prstGeom prst="rect">
            <a:avLst/>
          </a:prstGeom>
        </p:spPr>
        <p:txBody>
          <a:bodyPr wrap="square">
            <a:spAutoFit/>
          </a:bodyPr>
          <a:lstStyle/>
          <a:p>
            <a:pPr marL="342900" indent="-342900">
              <a:buFont typeface="Arial"/>
              <a:buChar char="•"/>
            </a:pPr>
            <a:r>
              <a:rPr lang="zh-CN" altLang="en-US" sz="2400" dirty="0" smtClean="0"/>
              <a:t>应用举例、</a:t>
            </a:r>
            <a:r>
              <a:rPr lang="zh-CN" altLang="zh-CN" sz="2400" dirty="0"/>
              <a:t>百事世界杯之旅（</a:t>
            </a:r>
            <a:r>
              <a:rPr lang="en-US" altLang="zh-CN" sz="2400" dirty="0"/>
              <a:t>2002</a:t>
            </a:r>
            <a:r>
              <a:rPr lang="zh-CN" altLang="zh-CN" sz="2400" dirty="0"/>
              <a:t>年</a:t>
            </a:r>
            <a:r>
              <a:rPr lang="zh-CN" altLang="zh-CN" sz="2400" dirty="0" smtClean="0"/>
              <a:t>上海队选拔）</a:t>
            </a:r>
            <a:endParaRPr lang="en-US" altLang="zh-CN" sz="2400" dirty="0" smtClean="0"/>
          </a:p>
          <a:p>
            <a:r>
              <a:rPr lang="zh-CN" altLang="zh-CN" sz="2400" dirty="0"/>
              <a:t>【问题描述】</a:t>
            </a:r>
          </a:p>
          <a:p>
            <a:r>
              <a:rPr lang="en-US" altLang="zh-CN" sz="2400" dirty="0"/>
              <a:t>	</a:t>
            </a:r>
            <a:r>
              <a:rPr lang="zh-CN" altLang="en-US" sz="2400" dirty="0" smtClean="0"/>
              <a:t>“</a:t>
            </a:r>
            <a:r>
              <a:rPr lang="en-US" altLang="zh-CN" sz="2400" dirty="0" smtClean="0"/>
              <a:t>…</a:t>
            </a:r>
            <a:r>
              <a:rPr lang="zh-CN" altLang="zh-CN" sz="2400" dirty="0"/>
              <a:t>在</a:t>
            </a:r>
            <a:r>
              <a:rPr lang="en-US" altLang="zh-CN" sz="2400" dirty="0"/>
              <a:t>2010</a:t>
            </a:r>
            <a:r>
              <a:rPr lang="zh-CN" altLang="zh-CN" sz="2400" dirty="0"/>
              <a:t>年</a:t>
            </a:r>
            <a:r>
              <a:rPr lang="en-US" altLang="zh-CN" sz="2400" dirty="0"/>
              <a:t>6</a:t>
            </a:r>
            <a:r>
              <a:rPr lang="zh-CN" altLang="zh-CN" sz="2400" dirty="0"/>
              <a:t>月之前购买的百事任何饮料的瓶盖上都会有一个百事球星的名字。只要凑齐所有百事球星的名字，就可参加百事世界杯之旅的抽奖活动，获得球星背包，随声听，更可到现场观看世界杯。还不赶快行动</a:t>
            </a:r>
            <a:r>
              <a:rPr lang="zh-CN" altLang="zh-CN" sz="2400" dirty="0" smtClean="0"/>
              <a:t>！</a:t>
            </a:r>
            <a:r>
              <a:rPr lang="zh-CN" altLang="en-US" sz="2400" dirty="0" smtClean="0"/>
              <a:t>”</a:t>
            </a:r>
            <a:endParaRPr lang="zh-CN" altLang="zh-CN" sz="2400" dirty="0"/>
          </a:p>
          <a:p>
            <a:r>
              <a:rPr lang="en-US" altLang="zh-CN" sz="2400" dirty="0"/>
              <a:t>	</a:t>
            </a:r>
            <a:r>
              <a:rPr lang="zh-CN" altLang="zh-CN" sz="2400" dirty="0"/>
              <a:t>你关上电视，心想：假设有</a:t>
            </a:r>
            <a:r>
              <a:rPr lang="en-US" altLang="zh-CN" sz="2400" dirty="0"/>
              <a:t>n</a:t>
            </a:r>
            <a:r>
              <a:rPr lang="zh-CN" altLang="zh-CN" sz="2400" dirty="0"/>
              <a:t>个不同的球星名字，每个名字出现的概率相同，平均需要买几瓶饮料才能凑齐所有的名字呢</a:t>
            </a:r>
            <a:r>
              <a:rPr lang="zh-CN" altLang="zh-CN" sz="2400" dirty="0" smtClean="0"/>
              <a:t>？</a:t>
            </a:r>
            <a:endParaRPr lang="zh-CN" altLang="zh-CN" sz="2400" dirty="0"/>
          </a:p>
          <a:p>
            <a:r>
              <a:rPr lang="zh-CN" altLang="zh-CN" sz="2400" dirty="0"/>
              <a:t>【输入格式】</a:t>
            </a:r>
          </a:p>
          <a:p>
            <a:r>
              <a:rPr lang="en-US" altLang="zh-CN" sz="2400" dirty="0" smtClean="0"/>
              <a:t>   </a:t>
            </a:r>
            <a:r>
              <a:rPr lang="zh-CN" altLang="zh-CN" sz="2400" dirty="0" smtClean="0"/>
              <a:t>输入文件是一个</a:t>
            </a:r>
            <a:r>
              <a:rPr lang="zh-CN" altLang="zh-CN" sz="2400" dirty="0"/>
              <a:t>整数</a:t>
            </a:r>
            <a:r>
              <a:rPr lang="en-US" altLang="zh-CN" sz="2400" dirty="0"/>
              <a:t>n</a:t>
            </a:r>
            <a:r>
              <a:rPr lang="zh-CN" altLang="zh-CN" sz="2400" dirty="0"/>
              <a:t>，</a:t>
            </a:r>
            <a:r>
              <a:rPr lang="en-US" altLang="zh-CN" sz="2400" dirty="0"/>
              <a:t>2≤n≤33,</a:t>
            </a:r>
            <a:r>
              <a:rPr lang="zh-CN" altLang="zh-CN" sz="2400" dirty="0"/>
              <a:t>表示不同球星名字的个数</a:t>
            </a:r>
            <a:r>
              <a:rPr lang="zh-CN" altLang="zh-CN" sz="2400" dirty="0" smtClean="0"/>
              <a:t>。</a:t>
            </a:r>
            <a:endParaRPr lang="zh-CN" altLang="zh-CN" sz="2400" dirty="0"/>
          </a:p>
          <a:p>
            <a:r>
              <a:rPr lang="zh-CN" altLang="zh-CN" sz="2400" dirty="0"/>
              <a:t>【输出格式】</a:t>
            </a:r>
          </a:p>
          <a:p>
            <a:r>
              <a:rPr lang="en-US" altLang="zh-CN" sz="2400" dirty="0"/>
              <a:t>	</a:t>
            </a:r>
            <a:r>
              <a:rPr lang="zh-CN" altLang="zh-CN" sz="2400" dirty="0"/>
              <a:t>输出凑齐所有的名字平均需要买的饮料瓶数</a:t>
            </a:r>
            <a:r>
              <a:rPr lang="zh-CN" altLang="zh-CN" sz="2400" dirty="0" smtClean="0"/>
              <a:t>。 </a:t>
            </a:r>
            <a:endParaRPr lang="zh-CN" altLang="zh-CN" sz="2400" dirty="0"/>
          </a:p>
        </p:txBody>
      </p:sp>
    </p:spTree>
    <p:extLst>
      <p:ext uri="{BB962C8B-B14F-4D97-AF65-F5344CB8AC3E}">
        <p14:creationId xmlns:p14="http://schemas.microsoft.com/office/powerpoint/2010/main" val="1173699277"/>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数学期望</a:t>
            </a:r>
          </a:p>
        </p:txBody>
      </p:sp>
      <p:pic>
        <p:nvPicPr>
          <p:cNvPr id="7" name="内容占位符 6" descr="u=3436120270,2804730207&amp;fm=21&amp;gp=0.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9571" r="45763" b="10479"/>
          <a:stretch/>
        </p:blipFill>
        <p:spPr>
          <a:xfrm>
            <a:off x="7366000" y="457200"/>
            <a:ext cx="1320800" cy="1282700"/>
          </a:xfrm>
        </p:spPr>
      </p:pic>
      <p:sp>
        <p:nvSpPr>
          <p:cNvPr id="12" name="矩形 11"/>
          <p:cNvSpPr/>
          <p:nvPr/>
        </p:nvSpPr>
        <p:spPr>
          <a:xfrm>
            <a:off x="457198" y="2306940"/>
            <a:ext cx="8566485" cy="1938992"/>
          </a:xfrm>
          <a:prstGeom prst="rect">
            <a:avLst/>
          </a:prstGeom>
        </p:spPr>
        <p:txBody>
          <a:bodyPr wrap="square">
            <a:spAutoFit/>
          </a:bodyPr>
          <a:lstStyle/>
          <a:p>
            <a:pPr marL="342900" indent="-342900">
              <a:buFont typeface="Arial"/>
              <a:buChar char="•"/>
            </a:pPr>
            <a:r>
              <a:rPr lang="zh-CN" altLang="zh-CN" sz="2400" dirty="0"/>
              <a:t>“平均”的定义：如果在任意多次随机实验中，需要购买</a:t>
            </a:r>
            <a:r>
              <a:rPr lang="en-US" altLang="zh-CN" sz="2400" dirty="0" smtClean="0"/>
              <a:t>k1</a:t>
            </a:r>
            <a:r>
              <a:rPr lang="zh-CN" altLang="en-US" sz="2400" dirty="0" smtClean="0"/>
              <a:t>，</a:t>
            </a:r>
            <a:r>
              <a:rPr lang="en-US" altLang="zh-CN" sz="2400" dirty="0" smtClean="0"/>
              <a:t>k2</a:t>
            </a:r>
            <a:r>
              <a:rPr lang="zh-CN" altLang="en-US" sz="2400" dirty="0" smtClean="0"/>
              <a:t>，</a:t>
            </a:r>
            <a:r>
              <a:rPr lang="en-US" altLang="zh-CN" sz="2400" dirty="0" smtClean="0"/>
              <a:t>k3</a:t>
            </a:r>
            <a:r>
              <a:rPr lang="zh-CN" altLang="en-US" sz="2400" dirty="0" smtClean="0"/>
              <a:t>，</a:t>
            </a:r>
            <a:r>
              <a:rPr lang="en-US" altLang="zh-CN" sz="2400" dirty="0" smtClean="0"/>
              <a:t>…</a:t>
            </a:r>
            <a:r>
              <a:rPr lang="zh-CN" altLang="zh-CN" sz="2400" dirty="0"/>
              <a:t>瓶饮料才能凑齐，而</a:t>
            </a:r>
            <a:r>
              <a:rPr lang="en-US" altLang="zh-CN" sz="2400" dirty="0" smtClean="0"/>
              <a:t>k1</a:t>
            </a:r>
            <a:r>
              <a:rPr lang="zh-CN" altLang="en-US" sz="2400" dirty="0" smtClean="0"/>
              <a:t>，</a:t>
            </a:r>
            <a:r>
              <a:rPr lang="en-US" altLang="zh-CN" sz="2400" dirty="0" smtClean="0"/>
              <a:t>k2</a:t>
            </a:r>
            <a:r>
              <a:rPr lang="zh-CN" altLang="en-US" sz="2400" dirty="0" smtClean="0"/>
              <a:t>，</a:t>
            </a:r>
            <a:r>
              <a:rPr lang="en-US" altLang="zh-CN" sz="2400" dirty="0" smtClean="0"/>
              <a:t>k3</a:t>
            </a:r>
            <a:r>
              <a:rPr lang="zh-CN" altLang="en-US" sz="2400" dirty="0" smtClean="0"/>
              <a:t>，</a:t>
            </a:r>
            <a:r>
              <a:rPr lang="en-US" altLang="zh-CN" sz="2400" dirty="0" smtClean="0"/>
              <a:t>…</a:t>
            </a:r>
            <a:r>
              <a:rPr lang="zh-CN" altLang="zh-CN" sz="2400" dirty="0"/>
              <a:t>出现的概率分别是</a:t>
            </a:r>
            <a:r>
              <a:rPr lang="en-US" altLang="zh-CN" sz="2400" dirty="0" smtClean="0"/>
              <a:t>p1</a:t>
            </a:r>
            <a:r>
              <a:rPr lang="zh-CN" altLang="en-US" sz="2400" dirty="0" smtClean="0"/>
              <a:t>，</a:t>
            </a:r>
            <a:r>
              <a:rPr lang="en-US" altLang="zh-CN" sz="2400" dirty="0" smtClean="0"/>
              <a:t>p2</a:t>
            </a:r>
            <a:r>
              <a:rPr lang="zh-CN" altLang="en-US" sz="2400" dirty="0" smtClean="0"/>
              <a:t>，</a:t>
            </a:r>
            <a:r>
              <a:rPr lang="en-US" altLang="zh-CN" sz="2400" dirty="0" smtClean="0"/>
              <a:t>p3</a:t>
            </a:r>
            <a:r>
              <a:rPr lang="zh-CN" altLang="en-US" sz="2400" dirty="0" smtClean="0"/>
              <a:t>，</a:t>
            </a:r>
            <a:r>
              <a:rPr lang="en-US" altLang="zh-CN" sz="2400" dirty="0" smtClean="0"/>
              <a:t>…</a:t>
            </a:r>
            <a:r>
              <a:rPr lang="zh-CN" altLang="zh-CN" sz="2400" dirty="0" smtClean="0"/>
              <a:t>那么</a:t>
            </a:r>
            <a:r>
              <a:rPr lang="zh-CN" altLang="zh-CN" sz="2400" dirty="0"/>
              <a:t>，平均需要购买的饮料瓶数应为：</a:t>
            </a:r>
            <a:r>
              <a:rPr lang="en-US" altLang="zh-CN" sz="2400" dirty="0"/>
              <a:t>k1*p1+k2*p2+k3*p3+…</a:t>
            </a:r>
            <a:endParaRPr lang="zh-CN" altLang="zh-CN" sz="2400" dirty="0"/>
          </a:p>
          <a:p>
            <a:pPr marL="342900" indent="-342900">
              <a:buFont typeface="Arial"/>
              <a:buChar char="•"/>
            </a:pPr>
            <a:r>
              <a:rPr lang="zh-CN" altLang="zh-CN" sz="2400" dirty="0"/>
              <a:t>如果是一个整数，则直接输出，否则应按照分数格式输</a:t>
            </a:r>
            <a:r>
              <a:rPr lang="zh-CN" altLang="zh-CN" sz="2400" dirty="0" smtClean="0"/>
              <a:t>出。</a:t>
            </a:r>
            <a:endParaRPr lang="zh-CN" altLang="zh-CN" sz="2400" dirty="0"/>
          </a:p>
        </p:txBody>
      </p:sp>
      <p:sp>
        <p:nvSpPr>
          <p:cNvPr id="6" name="Text Box 5"/>
          <p:cNvSpPr txBox="1">
            <a:spLocks noChangeArrowheads="1"/>
          </p:cNvSpPr>
          <p:nvPr/>
        </p:nvSpPr>
        <p:spPr bwMode="auto">
          <a:xfrm>
            <a:off x="457198" y="4302125"/>
            <a:ext cx="8566485" cy="2296013"/>
          </a:xfrm>
          <a:prstGeom prst="rect">
            <a:avLst/>
          </a:prstGeom>
          <a:noFill/>
          <a:ln>
            <a:noFill/>
          </a:ln>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342900" indent="-342900" eaLnBrk="1" hangingPunct="1">
              <a:lnSpc>
                <a:spcPct val="120000"/>
              </a:lnSpc>
              <a:spcBef>
                <a:spcPct val="50000"/>
              </a:spcBef>
              <a:buFont typeface="Arial"/>
              <a:buChar char="•"/>
            </a:pPr>
            <a:r>
              <a:rPr lang="zh-CN" altLang="en-US" sz="2400" dirty="0"/>
              <a:t>如</a:t>
            </a:r>
            <a:r>
              <a:rPr lang="en-US" altLang="zh-CN" sz="2400" dirty="0"/>
              <a:t>n=2</a:t>
            </a:r>
            <a:r>
              <a:rPr lang="zh-CN" altLang="en-US" sz="2400" dirty="0"/>
              <a:t>，</a:t>
            </a:r>
            <a:r>
              <a:rPr lang="en-US" altLang="zh-CN" sz="2400" dirty="0"/>
              <a:t>k1=2</a:t>
            </a:r>
            <a:r>
              <a:rPr lang="zh-CN" altLang="en-US" sz="2400" dirty="0" smtClean="0"/>
              <a:t>时，</a:t>
            </a:r>
            <a:r>
              <a:rPr lang="en-US" altLang="zh-CN" sz="2400" dirty="0" smtClean="0"/>
              <a:t>p1</a:t>
            </a:r>
            <a:r>
              <a:rPr lang="en-US" altLang="zh-CN" sz="2400" dirty="0"/>
              <a:t>=1/</a:t>
            </a:r>
            <a:r>
              <a:rPr lang="en-US" altLang="zh-CN" sz="2400" dirty="0" smtClean="0"/>
              <a:t>2</a:t>
            </a:r>
            <a:r>
              <a:rPr lang="zh-CN" altLang="en-US" sz="2400" dirty="0" smtClean="0"/>
              <a:t>；</a:t>
            </a:r>
            <a:r>
              <a:rPr lang="en-US" altLang="zh-CN" sz="2400" dirty="0" smtClean="0"/>
              <a:t>k2</a:t>
            </a:r>
            <a:r>
              <a:rPr lang="en-US" altLang="zh-CN" sz="2400" dirty="0"/>
              <a:t>=3</a:t>
            </a:r>
            <a:r>
              <a:rPr lang="zh-CN" altLang="en-US" sz="2400" dirty="0" smtClean="0"/>
              <a:t>时，</a:t>
            </a:r>
            <a:r>
              <a:rPr lang="en-US" altLang="zh-CN" sz="2400" dirty="0" smtClean="0"/>
              <a:t>p2</a:t>
            </a:r>
            <a:r>
              <a:rPr lang="en-US" altLang="zh-CN" sz="2400" dirty="0"/>
              <a:t>=(1-p1)*1/2=1/</a:t>
            </a:r>
            <a:r>
              <a:rPr lang="en-US" altLang="zh-CN" sz="2400" dirty="0" smtClean="0"/>
              <a:t>4</a:t>
            </a:r>
            <a:r>
              <a:rPr lang="zh-CN" altLang="en-US" sz="2400" dirty="0" smtClean="0"/>
              <a:t>；</a:t>
            </a:r>
            <a:r>
              <a:rPr lang="en-US" altLang="zh-CN" sz="2400" dirty="0" smtClean="0"/>
              <a:t> </a:t>
            </a:r>
            <a:r>
              <a:rPr lang="en-US" altLang="zh-CN" sz="2400" dirty="0"/>
              <a:t>k3=4</a:t>
            </a:r>
            <a:r>
              <a:rPr lang="zh-CN" altLang="en-US" sz="2400" dirty="0" smtClean="0"/>
              <a:t>时，</a:t>
            </a:r>
            <a:r>
              <a:rPr lang="en-US" altLang="zh-CN" sz="2400" dirty="0" smtClean="0"/>
              <a:t>p3</a:t>
            </a:r>
            <a:r>
              <a:rPr lang="en-US" altLang="zh-CN" sz="2400" dirty="0"/>
              <a:t>=(1-p1-p2)*1/2=1/</a:t>
            </a:r>
            <a:r>
              <a:rPr lang="en-US" altLang="zh-CN" sz="2400" dirty="0" smtClean="0"/>
              <a:t>8</a:t>
            </a:r>
            <a:r>
              <a:rPr lang="zh-CN" altLang="en-US" sz="2400" dirty="0" smtClean="0"/>
              <a:t>；</a:t>
            </a:r>
            <a:r>
              <a:rPr lang="en-US" altLang="zh-CN" sz="2400" dirty="0" smtClean="0"/>
              <a:t>…</a:t>
            </a:r>
            <a:r>
              <a:rPr lang="en-US" altLang="zh-CN" sz="2400" dirty="0"/>
              <a:t>…</a:t>
            </a:r>
            <a:r>
              <a:rPr lang="zh-CN" altLang="en-US" sz="2400" dirty="0"/>
              <a:t>所以虽然上式的项数和</a:t>
            </a:r>
            <a:r>
              <a:rPr lang="en-US" altLang="zh-CN" sz="2400" dirty="0" err="1"/>
              <a:t>ki</a:t>
            </a:r>
            <a:r>
              <a:rPr lang="zh-CN" altLang="en-US" sz="2400" dirty="0"/>
              <a:t>不断增加，但</a:t>
            </a:r>
            <a:r>
              <a:rPr lang="en-US" altLang="zh-CN" sz="2400" dirty="0"/>
              <a:t>pi</a:t>
            </a:r>
            <a:r>
              <a:rPr lang="zh-CN" altLang="en-US" sz="2400" dirty="0"/>
              <a:t>呈指数级别递减，所以越往后每项的值就越小，用数列和微积分的思想，可以确定整个式子的值一定会逼近某一个常数。</a:t>
            </a:r>
          </a:p>
        </p:txBody>
      </p:sp>
    </p:spTree>
    <p:extLst>
      <p:ext uri="{BB962C8B-B14F-4D97-AF65-F5344CB8AC3E}">
        <p14:creationId xmlns:p14="http://schemas.microsoft.com/office/powerpoint/2010/main" val="27279469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数学期望</a:t>
            </a:r>
          </a:p>
        </p:txBody>
      </p:sp>
      <p:pic>
        <p:nvPicPr>
          <p:cNvPr id="7" name="内容占位符 6" descr="u=3436120270,2804730207&amp;fm=21&amp;gp=0.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9571" r="45763" b="10479"/>
          <a:stretch/>
        </p:blipFill>
        <p:spPr>
          <a:xfrm>
            <a:off x="7366000" y="457200"/>
            <a:ext cx="1320800" cy="1282700"/>
          </a:xfrm>
        </p:spPr>
      </p:pic>
      <p:sp>
        <p:nvSpPr>
          <p:cNvPr id="12" name="矩形 11"/>
          <p:cNvSpPr/>
          <p:nvPr/>
        </p:nvSpPr>
        <p:spPr>
          <a:xfrm>
            <a:off x="457198" y="2306940"/>
            <a:ext cx="8369301" cy="1938992"/>
          </a:xfrm>
          <a:prstGeom prst="rect">
            <a:avLst/>
          </a:prstGeom>
        </p:spPr>
        <p:txBody>
          <a:bodyPr wrap="square">
            <a:spAutoFit/>
          </a:bodyPr>
          <a:lstStyle/>
          <a:p>
            <a:r>
              <a:rPr lang="en-US" altLang="zh-TW" sz="2400" dirty="0" smtClean="0">
                <a:latin typeface="+mn-ea"/>
              </a:rPr>
              <a:t>        </a:t>
            </a:r>
            <a:r>
              <a:rPr lang="zh-TW" altLang="en-US" sz="2400" dirty="0" smtClean="0">
                <a:latin typeface="+mn-ea"/>
              </a:rPr>
              <a:t>举个例子：</a:t>
            </a:r>
            <a:r>
              <a:rPr lang="en-US" altLang="zh-CN" sz="2400" dirty="0" smtClean="0">
                <a:latin typeface="+mn-ea"/>
              </a:rPr>
              <a:t>n=5</a:t>
            </a:r>
            <a:r>
              <a:rPr lang="zh-CN" altLang="en-US" sz="2400" dirty="0" smtClean="0">
                <a:latin typeface="+mn-ea"/>
              </a:rPr>
              <a:t>，假设球星的名字分别为</a:t>
            </a:r>
            <a:r>
              <a:rPr lang="en-US" altLang="zh-CN" sz="2400" dirty="0" err="1" smtClean="0">
                <a:latin typeface="+mn-ea"/>
              </a:rPr>
              <a:t>a,b,c,d,e</a:t>
            </a:r>
            <a:r>
              <a:rPr lang="zh-CN" altLang="en-US" sz="2400" dirty="0" smtClean="0">
                <a:latin typeface="+mn-ea"/>
              </a:rPr>
              <a:t>。那么，我们随便买一瓶就可以获得第一个球星（假设为</a:t>
            </a:r>
            <a:r>
              <a:rPr lang="en-US" altLang="zh-CN" sz="2400" dirty="0" smtClean="0">
                <a:latin typeface="+mn-ea"/>
              </a:rPr>
              <a:t>a</a:t>
            </a:r>
            <a:r>
              <a:rPr lang="zh-CN" altLang="en-US" sz="2400" dirty="0" smtClean="0">
                <a:latin typeface="+mn-ea"/>
              </a:rPr>
              <a:t>）。现在，想要获得第二个球星（非</a:t>
            </a:r>
            <a:r>
              <a:rPr lang="en-US" altLang="zh-CN" sz="2400" dirty="0" smtClean="0">
                <a:latin typeface="+mn-ea"/>
              </a:rPr>
              <a:t>a</a:t>
            </a:r>
            <a:r>
              <a:rPr lang="zh-CN" altLang="en-US" sz="2400" dirty="0" smtClean="0">
                <a:latin typeface="+mn-ea"/>
              </a:rPr>
              <a:t>），至少需要买几瓶呢？现在，任意买一瓶得到</a:t>
            </a:r>
            <a:r>
              <a:rPr lang="en-US" altLang="zh-CN" sz="2400" dirty="0" err="1">
                <a:latin typeface="+mn-ea"/>
              </a:rPr>
              <a:t>a,b,c,d,</a:t>
            </a:r>
            <a:r>
              <a:rPr lang="en-US" altLang="zh-CN" sz="2400" dirty="0" err="1" smtClean="0">
                <a:latin typeface="+mn-ea"/>
              </a:rPr>
              <a:t>e</a:t>
            </a:r>
            <a:r>
              <a:rPr lang="zh-CN" altLang="en-US" sz="2400" dirty="0" smtClean="0">
                <a:latin typeface="+mn-ea"/>
              </a:rPr>
              <a:t>的概率相同（均为</a:t>
            </a:r>
            <a:r>
              <a:rPr lang="en-US" altLang="zh-CN" sz="2400" dirty="0" smtClean="0">
                <a:latin typeface="+mn-ea"/>
              </a:rPr>
              <a:t>4/5</a:t>
            </a:r>
            <a:r>
              <a:rPr lang="zh-CN" altLang="en-US" sz="2400" dirty="0" smtClean="0">
                <a:latin typeface="+mn-ea"/>
              </a:rPr>
              <a:t>），所以，需要买</a:t>
            </a:r>
            <a:r>
              <a:rPr lang="en-US" altLang="zh-CN" sz="2400" dirty="0" smtClean="0">
                <a:latin typeface="+mn-ea"/>
              </a:rPr>
              <a:t>1/(4/5)</a:t>
            </a:r>
            <a:r>
              <a:rPr lang="zh-CN" altLang="en-US" sz="2400" dirty="0" smtClean="0">
                <a:latin typeface="+mn-ea"/>
              </a:rPr>
              <a:t>＝</a:t>
            </a:r>
            <a:r>
              <a:rPr lang="en-US" altLang="zh-CN" sz="2400">
                <a:latin typeface="+mn-ea"/>
              </a:rPr>
              <a:t>5</a:t>
            </a:r>
            <a:r>
              <a:rPr lang="en-US" altLang="zh-CN" sz="2400" smtClean="0">
                <a:latin typeface="+mn-ea"/>
              </a:rPr>
              <a:t>/4</a:t>
            </a:r>
            <a:r>
              <a:rPr lang="zh-CN" altLang="en-US" sz="2400" smtClean="0">
                <a:latin typeface="+mn-ea"/>
              </a:rPr>
              <a:t>瓶</a:t>
            </a:r>
            <a:r>
              <a:rPr lang="zh-CN" altLang="en-US" sz="2400" dirty="0" smtClean="0">
                <a:latin typeface="+mn-ea"/>
              </a:rPr>
              <a:t>。</a:t>
            </a:r>
            <a:endParaRPr lang="zh-TW" altLang="en-US" sz="2400" dirty="0" smtClean="0">
              <a:latin typeface="+mn-ea"/>
            </a:endParaRPr>
          </a:p>
        </p:txBody>
      </p:sp>
      <p:pic>
        <p:nvPicPr>
          <p:cNvPr id="6" name="图片 5"/>
          <p:cNvPicPr>
            <a:picLocks noChangeAspect="1"/>
          </p:cNvPicPr>
          <p:nvPr/>
        </p:nvPicPr>
        <p:blipFill>
          <a:blip r:embed="rId3"/>
          <a:stretch>
            <a:fillRect/>
          </a:stretch>
        </p:blipFill>
        <p:spPr>
          <a:xfrm>
            <a:off x="457199" y="4447768"/>
            <a:ext cx="8369300" cy="2209800"/>
          </a:xfrm>
          <a:prstGeom prst="rect">
            <a:avLst/>
          </a:prstGeom>
        </p:spPr>
      </p:pic>
    </p:spTree>
    <p:extLst>
      <p:ext uri="{BB962C8B-B14F-4D97-AF65-F5344CB8AC3E}">
        <p14:creationId xmlns:p14="http://schemas.microsoft.com/office/powerpoint/2010/main" val="5636860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数学期望</a:t>
            </a:r>
          </a:p>
        </p:txBody>
      </p:sp>
      <p:pic>
        <p:nvPicPr>
          <p:cNvPr id="7" name="内容占位符 6" descr="u=3436120270,2804730207&amp;fm=21&amp;gp=0.jpg"/>
          <p:cNvPicPr>
            <a:picLocks noGrp="1" noChangeAspect="1"/>
          </p:cNvPicPr>
          <p:nvPr>
            <p:ph idx="1"/>
          </p:nvPr>
        </p:nvPicPr>
        <p:blipFill rotWithShape="1">
          <a:blip r:embed="rId3">
            <a:extLst>
              <a:ext uri="{28A0092B-C50C-407E-A947-70E740481C1C}">
                <a14:useLocalDpi xmlns:a14="http://schemas.microsoft.com/office/drawing/2010/main" val="0"/>
              </a:ext>
            </a:extLst>
          </a:blip>
          <a:srcRect t="19571" r="45763" b="10479"/>
          <a:stretch/>
        </p:blipFill>
        <p:spPr>
          <a:xfrm>
            <a:off x="7366000" y="457200"/>
            <a:ext cx="1320800" cy="1282700"/>
          </a:xfrm>
        </p:spPr>
      </p:pic>
      <p:sp>
        <p:nvSpPr>
          <p:cNvPr id="12" name="矩形 11"/>
          <p:cNvSpPr/>
          <p:nvPr/>
        </p:nvSpPr>
        <p:spPr>
          <a:xfrm>
            <a:off x="457198" y="2306940"/>
            <a:ext cx="8566485" cy="2296013"/>
          </a:xfrm>
          <a:prstGeom prst="rect">
            <a:avLst/>
          </a:prstGeom>
        </p:spPr>
        <p:txBody>
          <a:bodyPr wrap="square">
            <a:spAutoFit/>
          </a:bodyPr>
          <a:lstStyle/>
          <a:p>
            <a:pPr>
              <a:lnSpc>
                <a:spcPct val="120000"/>
              </a:lnSpc>
            </a:pPr>
            <a:r>
              <a:rPr lang="zh-CN" altLang="zh-CN" sz="2400" dirty="0"/>
              <a:t>【问题分析】</a:t>
            </a:r>
          </a:p>
          <a:p>
            <a:pPr>
              <a:lnSpc>
                <a:spcPct val="120000"/>
              </a:lnSpc>
            </a:pPr>
            <a:r>
              <a:rPr lang="en-US" altLang="zh-CN" sz="2400" dirty="0" smtClean="0"/>
              <a:t>    </a:t>
            </a:r>
            <a:r>
              <a:rPr lang="zh-CN" altLang="zh-CN" sz="2400" dirty="0" smtClean="0"/>
              <a:t>一种容易</a:t>
            </a:r>
            <a:r>
              <a:rPr lang="zh-CN" altLang="zh-CN" sz="2400" dirty="0"/>
              <a:t>理解的解题思路：假设现在已经有</a:t>
            </a:r>
            <a:r>
              <a:rPr lang="en-US" altLang="zh-CN" sz="2400" dirty="0"/>
              <a:t>k</a:t>
            </a:r>
            <a:r>
              <a:rPr lang="zh-CN" altLang="zh-CN" sz="2400" dirty="0"/>
              <a:t>个球星的名字，那么要使球星的名字达到</a:t>
            </a:r>
            <a:r>
              <a:rPr lang="en-US" altLang="zh-CN" sz="2400" dirty="0"/>
              <a:t>k+1</a:t>
            </a:r>
            <a:r>
              <a:rPr lang="zh-CN" altLang="zh-CN" sz="2400" dirty="0"/>
              <a:t>个平均需要买多少瓶饮料？答案是</a:t>
            </a:r>
            <a:r>
              <a:rPr lang="en-US" altLang="zh-CN" sz="2400" dirty="0"/>
              <a:t>n/(n-k)</a:t>
            </a:r>
            <a:r>
              <a:rPr lang="zh-CN" altLang="zh-CN" sz="2400" dirty="0"/>
              <a:t>。所以，我们从没有球星的名字开始，直到把所有的球星名字都凑齐，平均需要的饮料数就可以计算出来： </a:t>
            </a:r>
          </a:p>
        </p:txBody>
      </p:sp>
      <p:graphicFrame>
        <p:nvGraphicFramePr>
          <p:cNvPr id="3" name="对象 2"/>
          <p:cNvGraphicFramePr>
            <a:graphicFrameLocks noChangeAspect="1"/>
          </p:cNvGraphicFramePr>
          <p:nvPr>
            <p:extLst>
              <p:ext uri="{D42A27DB-BD31-4B8C-83A1-F6EECF244321}">
                <p14:modId xmlns:p14="http://schemas.microsoft.com/office/powerpoint/2010/main" val="2333026400"/>
              </p:ext>
            </p:extLst>
          </p:nvPr>
        </p:nvGraphicFramePr>
        <p:xfrm>
          <a:off x="6381750" y="4754539"/>
          <a:ext cx="2444750" cy="913423"/>
        </p:xfrm>
        <a:graphic>
          <a:graphicData uri="http://schemas.openxmlformats.org/presentationml/2006/ole">
            <mc:AlternateContent xmlns:mc="http://schemas.openxmlformats.org/markup-compatibility/2006">
              <mc:Choice xmlns:v="urn:schemas-microsoft-com:vml" Requires="v">
                <p:oleObj spid="_x0000_s24637" name="公式" r:id="rId4" imgW="1155700" imgH="431800" progId="Equation.3">
                  <p:embed/>
                </p:oleObj>
              </mc:Choice>
              <mc:Fallback>
                <p:oleObj name="公式" r:id="rId4" imgW="1155700" imgH="431800" progId="Equation.3">
                  <p:embed/>
                  <p:pic>
                    <p:nvPicPr>
                      <p:cNvPr id="0" name=""/>
                      <p:cNvPicPr/>
                      <p:nvPr/>
                    </p:nvPicPr>
                    <p:blipFill>
                      <a:blip r:embed="rId5"/>
                      <a:stretch>
                        <a:fillRect/>
                      </a:stretch>
                    </p:blipFill>
                    <p:spPr>
                      <a:xfrm>
                        <a:off x="6381750" y="4754539"/>
                        <a:ext cx="2444750" cy="913423"/>
                      </a:xfrm>
                      <a:prstGeom prst="rect">
                        <a:avLst/>
                      </a:prstGeom>
                    </p:spPr>
                  </p:pic>
                </p:oleObj>
              </mc:Fallback>
            </mc:AlternateContent>
          </a:graphicData>
        </a:graphic>
      </p:graphicFrame>
    </p:spTree>
    <p:extLst>
      <p:ext uri="{BB962C8B-B14F-4D97-AF65-F5344CB8AC3E}">
        <p14:creationId xmlns:p14="http://schemas.microsoft.com/office/powerpoint/2010/main" val="10481723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数学期望</a:t>
            </a:r>
          </a:p>
        </p:txBody>
      </p:sp>
      <p:pic>
        <p:nvPicPr>
          <p:cNvPr id="7" name="内容占位符 6" descr="u=3436120270,2804730207&amp;fm=21&amp;gp=0.jpg"/>
          <p:cNvPicPr>
            <a:picLocks noGrp="1" noChangeAspect="1"/>
          </p:cNvPicPr>
          <p:nvPr>
            <p:ph idx="1"/>
          </p:nvPr>
        </p:nvPicPr>
        <p:blipFill rotWithShape="1">
          <a:blip r:embed="rId3">
            <a:extLst>
              <a:ext uri="{28A0092B-C50C-407E-A947-70E740481C1C}">
                <a14:useLocalDpi xmlns:a14="http://schemas.microsoft.com/office/drawing/2010/main" val="0"/>
              </a:ext>
            </a:extLst>
          </a:blip>
          <a:srcRect t="19571" r="45763" b="10479"/>
          <a:stretch/>
        </p:blipFill>
        <p:spPr>
          <a:xfrm>
            <a:off x="7366000" y="457200"/>
            <a:ext cx="1320800" cy="1282700"/>
          </a:xfrm>
        </p:spPr>
      </p:pic>
      <p:sp>
        <p:nvSpPr>
          <p:cNvPr id="12" name="矩形 11"/>
          <p:cNvSpPr/>
          <p:nvPr/>
        </p:nvSpPr>
        <p:spPr>
          <a:xfrm>
            <a:off x="457198" y="2071248"/>
            <a:ext cx="8566485" cy="1409617"/>
          </a:xfrm>
          <a:prstGeom prst="rect">
            <a:avLst/>
          </a:prstGeom>
        </p:spPr>
        <p:txBody>
          <a:bodyPr wrap="square">
            <a:spAutoFit/>
          </a:bodyPr>
          <a:lstStyle/>
          <a:p>
            <a:pPr>
              <a:lnSpc>
                <a:spcPct val="120000"/>
              </a:lnSpc>
            </a:pPr>
            <a:r>
              <a:rPr lang="zh-CN" altLang="zh-CN" sz="2400" dirty="0"/>
              <a:t>【问题分析】</a:t>
            </a:r>
          </a:p>
          <a:p>
            <a:pPr>
              <a:lnSpc>
                <a:spcPct val="120000"/>
              </a:lnSpc>
            </a:pPr>
            <a:r>
              <a:rPr lang="en-US" altLang="zh-CN" sz="2400" dirty="0" smtClean="0"/>
              <a:t>    </a:t>
            </a:r>
            <a:r>
              <a:rPr lang="zh-CN" altLang="en-US" sz="2400" smtClean="0"/>
              <a:t>另一种解法：</a:t>
            </a:r>
            <a:r>
              <a:rPr lang="zh-CN" altLang="zh-CN" sz="2400" smtClean="0"/>
              <a:t>假设</a:t>
            </a:r>
            <a:r>
              <a:rPr lang="en-US" altLang="zh-CN" sz="2400" dirty="0"/>
              <a:t>f(</a:t>
            </a:r>
            <a:r>
              <a:rPr lang="en-US" altLang="zh-CN" sz="2400" dirty="0" err="1"/>
              <a:t>n,k</a:t>
            </a:r>
            <a:r>
              <a:rPr lang="en-US" altLang="zh-CN" sz="2400" dirty="0"/>
              <a:t>)</a:t>
            </a:r>
            <a:r>
              <a:rPr lang="zh-CN" altLang="zh-CN" sz="2400" dirty="0"/>
              <a:t>为一共有</a:t>
            </a:r>
            <a:r>
              <a:rPr lang="en-US" altLang="zh-CN" sz="2400" dirty="0"/>
              <a:t>n</a:t>
            </a:r>
            <a:r>
              <a:rPr lang="zh-CN" altLang="zh-CN" sz="2400" dirty="0"/>
              <a:t>个球星，现在还剩</a:t>
            </a:r>
            <a:r>
              <a:rPr lang="en-US" altLang="zh-CN" sz="2400" dirty="0"/>
              <a:t>k</a:t>
            </a:r>
            <a:r>
              <a:rPr lang="zh-CN" altLang="zh-CN" sz="2400" dirty="0"/>
              <a:t>个未收集到，还需购买饮料的平均次数。则有：</a:t>
            </a:r>
          </a:p>
        </p:txBody>
      </p:sp>
      <p:graphicFrame>
        <p:nvGraphicFramePr>
          <p:cNvPr id="4" name="对象 3"/>
          <p:cNvGraphicFramePr>
            <a:graphicFrameLocks noChangeAspect="1"/>
          </p:cNvGraphicFramePr>
          <p:nvPr>
            <p:extLst>
              <p:ext uri="{D42A27DB-BD31-4B8C-83A1-F6EECF244321}">
                <p14:modId xmlns:p14="http://schemas.microsoft.com/office/powerpoint/2010/main" val="3455096763"/>
              </p:ext>
            </p:extLst>
          </p:nvPr>
        </p:nvGraphicFramePr>
        <p:xfrm>
          <a:off x="1136649" y="3426682"/>
          <a:ext cx="4908551" cy="822514"/>
        </p:xfrm>
        <a:graphic>
          <a:graphicData uri="http://schemas.openxmlformats.org/presentationml/2006/ole">
            <mc:AlternateContent xmlns:mc="http://schemas.openxmlformats.org/markup-compatibility/2006">
              <mc:Choice xmlns:v="urn:schemas-microsoft-com:vml" Requires="v">
                <p:oleObj spid="_x0000_s23720" name="公式" r:id="rId4" imgW="2349500" imgH="393700" progId="Equation.3">
                  <p:embed/>
                </p:oleObj>
              </mc:Choice>
              <mc:Fallback>
                <p:oleObj name="公式" r:id="rId4" imgW="2349500" imgH="393700" progId="Equation.3">
                  <p:embed/>
                  <p:pic>
                    <p:nvPicPr>
                      <p:cNvPr id="0" name=""/>
                      <p:cNvPicPr/>
                      <p:nvPr/>
                    </p:nvPicPr>
                    <p:blipFill>
                      <a:blip r:embed="rId5"/>
                      <a:stretch>
                        <a:fillRect/>
                      </a:stretch>
                    </p:blipFill>
                    <p:spPr>
                      <a:xfrm>
                        <a:off x="1136649" y="3426682"/>
                        <a:ext cx="4908551" cy="822514"/>
                      </a:xfrm>
                      <a:prstGeom prst="rect">
                        <a:avLst/>
                      </a:prstGeom>
                    </p:spPr>
                  </p:pic>
                </p:oleObj>
              </mc:Fallback>
            </mc:AlternateContent>
          </a:graphicData>
        </a:graphic>
      </p:graphicFrame>
      <p:grpSp>
        <p:nvGrpSpPr>
          <p:cNvPr id="3" name="组 2"/>
          <p:cNvGrpSpPr/>
          <p:nvPr/>
        </p:nvGrpSpPr>
        <p:grpSpPr>
          <a:xfrm>
            <a:off x="457199" y="4176422"/>
            <a:ext cx="8420099" cy="1249202"/>
            <a:chOff x="457199" y="4176422"/>
            <a:chExt cx="8420099" cy="1249202"/>
          </a:xfrm>
        </p:grpSpPr>
        <p:sp>
          <p:nvSpPr>
            <p:cNvPr id="5" name="矩形 4"/>
            <p:cNvSpPr/>
            <p:nvPr/>
          </p:nvSpPr>
          <p:spPr>
            <a:xfrm>
              <a:off x="457199" y="4176422"/>
              <a:ext cx="8420099" cy="966418"/>
            </a:xfrm>
            <a:prstGeom prst="rect">
              <a:avLst/>
            </a:prstGeom>
          </p:spPr>
          <p:txBody>
            <a:bodyPr wrap="square">
              <a:spAutoFit/>
            </a:bodyPr>
            <a:lstStyle/>
            <a:p>
              <a:pPr>
                <a:lnSpc>
                  <a:spcPct val="120000"/>
                </a:lnSpc>
              </a:pPr>
              <a:r>
                <a:rPr lang="en-US" altLang="zh-CN" sz="2400" dirty="0" smtClean="0">
                  <a:latin typeface="宋体" charset="0"/>
                </a:rPr>
                <a:t>    </a:t>
              </a:r>
              <a:r>
                <a:rPr lang="zh-CN" altLang="en-US" sz="2400" dirty="0" smtClean="0">
                  <a:latin typeface="宋体" charset="0"/>
                </a:rPr>
                <a:t>第</a:t>
              </a:r>
              <a:r>
                <a:rPr lang="en-US" altLang="zh-CN" sz="2400" dirty="0" smtClean="0">
                  <a:latin typeface="宋体" charset="0"/>
                </a:rPr>
                <a:t>1</a:t>
              </a:r>
              <a:r>
                <a:rPr lang="zh-CN" altLang="en-US" sz="2400" dirty="0">
                  <a:latin typeface="宋体" charset="0"/>
                </a:rPr>
                <a:t>项表示本次没收集到，第</a:t>
              </a:r>
              <a:r>
                <a:rPr lang="en-US" altLang="zh-CN" sz="2400" dirty="0">
                  <a:latin typeface="宋体" charset="0"/>
                </a:rPr>
                <a:t>2</a:t>
              </a:r>
              <a:r>
                <a:rPr lang="zh-CN" altLang="en-US" sz="2400" dirty="0">
                  <a:latin typeface="宋体" charset="0"/>
                </a:rPr>
                <a:t>项表示本次收集到</a:t>
              </a:r>
              <a:r>
                <a:rPr lang="en-US" altLang="zh-CN" sz="2400" dirty="0">
                  <a:latin typeface="宋体" charset="0"/>
                </a:rPr>
                <a:t>1</a:t>
              </a:r>
              <a:r>
                <a:rPr lang="zh-CN" altLang="en-US" sz="2400" dirty="0">
                  <a:latin typeface="宋体" charset="0"/>
                </a:rPr>
                <a:t>个，加</a:t>
              </a:r>
              <a:r>
                <a:rPr lang="en-US" altLang="zh-CN" sz="2400" dirty="0">
                  <a:latin typeface="宋体" charset="0"/>
                </a:rPr>
                <a:t>1</a:t>
              </a:r>
              <a:r>
                <a:rPr lang="zh-CN" altLang="en-US" sz="2400" dirty="0">
                  <a:latin typeface="宋体" charset="0"/>
                </a:rPr>
                <a:t>表示购买了</a:t>
              </a:r>
              <a:r>
                <a:rPr lang="en-US" altLang="zh-CN" sz="2400" dirty="0">
                  <a:latin typeface="宋体" charset="0"/>
                </a:rPr>
                <a:t>1</a:t>
              </a:r>
              <a:r>
                <a:rPr lang="zh-CN" altLang="en-US" sz="2400" dirty="0">
                  <a:latin typeface="宋体" charset="0"/>
                </a:rPr>
                <a:t>次。</a:t>
              </a:r>
              <a:r>
                <a:rPr lang="zh-CN" altLang="zh-CN" sz="2400" dirty="0" smtClean="0"/>
                <a:t>经移项</a:t>
              </a:r>
              <a:r>
                <a:rPr lang="zh-CN" altLang="zh-CN" sz="2400" dirty="0"/>
                <a:t>整理，可得：</a:t>
              </a:r>
            </a:p>
          </p:txBody>
        </p:sp>
        <p:graphicFrame>
          <p:nvGraphicFramePr>
            <p:cNvPr id="6" name="对象 5"/>
            <p:cNvGraphicFramePr>
              <a:graphicFrameLocks noChangeAspect="1"/>
            </p:cNvGraphicFramePr>
            <p:nvPr>
              <p:extLst>
                <p:ext uri="{D42A27DB-BD31-4B8C-83A1-F6EECF244321}">
                  <p14:modId xmlns:p14="http://schemas.microsoft.com/office/powerpoint/2010/main" val="1265715357"/>
                </p:ext>
              </p:extLst>
            </p:nvPr>
          </p:nvGraphicFramePr>
          <p:xfrm>
            <a:off x="5509460" y="4587854"/>
            <a:ext cx="2972733" cy="837770"/>
          </p:xfrm>
          <a:graphic>
            <a:graphicData uri="http://schemas.openxmlformats.org/presentationml/2006/ole">
              <mc:AlternateContent xmlns:mc="http://schemas.openxmlformats.org/markup-compatibility/2006">
                <mc:Choice xmlns:v="urn:schemas-microsoft-com:vml" Requires="v">
                  <p:oleObj spid="_x0000_s23721" name="公式" r:id="rId6" imgW="1397000" imgH="393700" progId="Equation.3">
                    <p:embed/>
                  </p:oleObj>
                </mc:Choice>
                <mc:Fallback>
                  <p:oleObj name="公式" r:id="rId6" imgW="1397000" imgH="393700" progId="Equation.3">
                    <p:embed/>
                    <p:pic>
                      <p:nvPicPr>
                        <p:cNvPr id="0" name=""/>
                        <p:cNvPicPr/>
                        <p:nvPr/>
                      </p:nvPicPr>
                      <p:blipFill>
                        <a:blip r:embed="rId7"/>
                        <a:stretch>
                          <a:fillRect/>
                        </a:stretch>
                      </p:blipFill>
                      <p:spPr>
                        <a:xfrm>
                          <a:off x="5509460" y="4587854"/>
                          <a:ext cx="2972733" cy="837770"/>
                        </a:xfrm>
                        <a:prstGeom prst="rect">
                          <a:avLst/>
                        </a:prstGeom>
                      </p:spPr>
                    </p:pic>
                  </p:oleObj>
                </mc:Fallback>
              </mc:AlternateContent>
            </a:graphicData>
          </a:graphic>
        </p:graphicFrame>
      </p:grpSp>
      <p:grpSp>
        <p:nvGrpSpPr>
          <p:cNvPr id="14" name="组 13"/>
          <p:cNvGrpSpPr/>
          <p:nvPr/>
        </p:nvGrpSpPr>
        <p:grpSpPr>
          <a:xfrm>
            <a:off x="457198" y="5391835"/>
            <a:ext cx="8420101" cy="1377265"/>
            <a:chOff x="457198" y="5391835"/>
            <a:chExt cx="8420101" cy="1377265"/>
          </a:xfrm>
        </p:grpSpPr>
        <p:sp>
          <p:nvSpPr>
            <p:cNvPr id="8" name="矩形 7"/>
            <p:cNvSpPr/>
            <p:nvPr/>
          </p:nvSpPr>
          <p:spPr>
            <a:xfrm>
              <a:off x="457198" y="5391835"/>
              <a:ext cx="8420101" cy="461665"/>
            </a:xfrm>
            <a:prstGeom prst="rect">
              <a:avLst/>
            </a:prstGeom>
          </p:spPr>
          <p:txBody>
            <a:bodyPr wrap="square">
              <a:spAutoFit/>
            </a:bodyPr>
            <a:lstStyle/>
            <a:p>
              <a:r>
                <a:rPr lang="zh-CN" altLang="zh-CN" sz="2400" dirty="0"/>
                <a:t>我们所要求的是</a:t>
              </a:r>
              <a:r>
                <a:rPr lang="en-US" altLang="zh-CN" sz="2400" dirty="0"/>
                <a:t>f(</a:t>
              </a:r>
              <a:r>
                <a:rPr lang="en-US" altLang="zh-CN" sz="2400" dirty="0" err="1"/>
                <a:t>n,n</a:t>
              </a:r>
              <a:r>
                <a:rPr lang="en-US" altLang="zh-CN" sz="2400" dirty="0"/>
                <a:t>)</a:t>
              </a:r>
              <a:r>
                <a:rPr lang="zh-CN" altLang="zh-CN" sz="2400" dirty="0"/>
                <a:t>，根据</a:t>
              </a:r>
              <a:r>
                <a:rPr lang="en-US" altLang="zh-CN" sz="2400" dirty="0"/>
                <a:t>f(</a:t>
              </a:r>
              <a:r>
                <a:rPr lang="en-US" altLang="zh-CN" sz="2400" dirty="0" err="1"/>
                <a:t>n,k</a:t>
              </a:r>
              <a:r>
                <a:rPr lang="en-US" altLang="zh-CN" sz="2400" dirty="0"/>
                <a:t>)</a:t>
              </a:r>
              <a:r>
                <a:rPr lang="zh-CN" altLang="zh-CN" sz="2400" dirty="0"/>
                <a:t>的递推式，可得</a:t>
              </a:r>
              <a:r>
                <a:rPr lang="en-US" altLang="zh-CN" sz="2400" dirty="0"/>
                <a:t>:</a:t>
              </a:r>
              <a:endParaRPr lang="zh-CN" altLang="zh-CN" sz="2400" dirty="0"/>
            </a:p>
          </p:txBody>
        </p:sp>
        <p:graphicFrame>
          <p:nvGraphicFramePr>
            <p:cNvPr id="9" name="对象 8"/>
            <p:cNvGraphicFramePr>
              <a:graphicFrameLocks noChangeAspect="1"/>
            </p:cNvGraphicFramePr>
            <p:nvPr>
              <p:extLst>
                <p:ext uri="{D42A27DB-BD31-4B8C-83A1-F6EECF244321}">
                  <p14:modId xmlns:p14="http://schemas.microsoft.com/office/powerpoint/2010/main" val="495841665"/>
                </p:ext>
              </p:extLst>
            </p:nvPr>
          </p:nvGraphicFramePr>
          <p:xfrm>
            <a:off x="1066460" y="5853500"/>
            <a:ext cx="2950267" cy="915600"/>
          </p:xfrm>
          <a:graphic>
            <a:graphicData uri="http://schemas.openxmlformats.org/presentationml/2006/ole">
              <mc:AlternateContent xmlns:mc="http://schemas.openxmlformats.org/markup-compatibility/2006">
                <mc:Choice xmlns:v="urn:schemas-microsoft-com:vml" Requires="v">
                  <p:oleObj spid="_x0000_s23722" name="公式" r:id="rId8" imgW="1473200" imgH="457200" progId="Equation.3">
                    <p:embed/>
                  </p:oleObj>
                </mc:Choice>
                <mc:Fallback>
                  <p:oleObj name="公式" r:id="rId8" imgW="1473200" imgH="457200" progId="Equation.3">
                    <p:embed/>
                    <p:pic>
                      <p:nvPicPr>
                        <p:cNvPr id="0" name=""/>
                        <p:cNvPicPr/>
                        <p:nvPr/>
                      </p:nvPicPr>
                      <p:blipFill>
                        <a:blip r:embed="rId9"/>
                        <a:stretch>
                          <a:fillRect/>
                        </a:stretch>
                      </p:blipFill>
                      <p:spPr>
                        <a:xfrm>
                          <a:off x="1066460" y="5853500"/>
                          <a:ext cx="2950267" cy="915600"/>
                        </a:xfrm>
                        <a:prstGeom prst="rect">
                          <a:avLst/>
                        </a:prstGeom>
                      </p:spPr>
                    </p:pic>
                  </p:oleObj>
                </mc:Fallback>
              </mc:AlternateContent>
            </a:graphicData>
          </a:graphic>
        </p:graphicFrame>
        <p:sp>
          <p:nvSpPr>
            <p:cNvPr id="13" name="矩形 12"/>
            <p:cNvSpPr/>
            <p:nvPr/>
          </p:nvSpPr>
          <p:spPr>
            <a:xfrm>
              <a:off x="4305299" y="6038334"/>
              <a:ext cx="4176895" cy="461665"/>
            </a:xfrm>
            <a:prstGeom prst="rect">
              <a:avLst/>
            </a:prstGeom>
          </p:spPr>
          <p:txBody>
            <a:bodyPr wrap="none">
              <a:spAutoFit/>
            </a:bodyPr>
            <a:lstStyle/>
            <a:p>
              <a:r>
                <a:rPr lang="en-US" altLang="zh-CN" sz="2400" dirty="0" smtClean="0"/>
                <a:t>H</a:t>
              </a:r>
              <a:r>
                <a:rPr lang="en-US" altLang="zh-CN" sz="2400" dirty="0"/>
                <a:t>(n)</a:t>
              </a:r>
              <a:r>
                <a:rPr lang="zh-CN" altLang="zh-CN" sz="2400" dirty="0"/>
                <a:t>表示</a:t>
              </a:r>
              <a:r>
                <a:rPr lang="en-US" altLang="zh-CN" sz="2400" dirty="0"/>
                <a:t>Harmonic Number</a:t>
              </a:r>
              <a:r>
                <a:rPr lang="zh-CN" altLang="zh-CN" sz="2400" dirty="0"/>
                <a:t> </a:t>
              </a:r>
              <a:endParaRPr lang="zh-CN" altLang="en-US" sz="2400" dirty="0"/>
            </a:p>
          </p:txBody>
        </p:sp>
      </p:grpSp>
    </p:spTree>
    <p:extLst>
      <p:ext uri="{BB962C8B-B14F-4D97-AF65-F5344CB8AC3E}">
        <p14:creationId xmlns:p14="http://schemas.microsoft.com/office/powerpoint/2010/main" val="26000529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一个值得思考的经典问题</a:t>
            </a:r>
            <a:endParaRPr kumimoji="1" lang="zh-CN" altLang="en-US" dirty="0"/>
          </a:p>
        </p:txBody>
      </p:sp>
      <p:pic>
        <p:nvPicPr>
          <p:cNvPr id="7" name="内容占位符 6" descr="u=3436120270,2804730207&amp;fm=21&amp;gp=0.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9571" r="45763" b="10479"/>
          <a:stretch/>
        </p:blipFill>
        <p:spPr>
          <a:xfrm>
            <a:off x="7366000" y="457200"/>
            <a:ext cx="1320800" cy="1282700"/>
          </a:xfrm>
        </p:spPr>
      </p:pic>
      <p:pic>
        <p:nvPicPr>
          <p:cNvPr id="3" name="图片 2"/>
          <p:cNvPicPr>
            <a:picLocks noChangeAspect="1"/>
          </p:cNvPicPr>
          <p:nvPr/>
        </p:nvPicPr>
        <p:blipFill>
          <a:blip r:embed="rId3"/>
          <a:stretch>
            <a:fillRect/>
          </a:stretch>
        </p:blipFill>
        <p:spPr>
          <a:xfrm>
            <a:off x="457199" y="2057400"/>
            <a:ext cx="3147306" cy="4700732"/>
          </a:xfrm>
          <a:prstGeom prst="rect">
            <a:avLst/>
          </a:prstGeom>
        </p:spPr>
      </p:pic>
      <p:pic>
        <p:nvPicPr>
          <p:cNvPr id="4" name="图片 3"/>
          <p:cNvPicPr>
            <a:picLocks noChangeAspect="1"/>
          </p:cNvPicPr>
          <p:nvPr/>
        </p:nvPicPr>
        <p:blipFill>
          <a:blip r:embed="rId4"/>
          <a:stretch>
            <a:fillRect/>
          </a:stretch>
        </p:blipFill>
        <p:spPr>
          <a:xfrm>
            <a:off x="3751405" y="2057400"/>
            <a:ext cx="3214171" cy="4800600"/>
          </a:xfrm>
          <a:prstGeom prst="rect">
            <a:avLst/>
          </a:prstGeom>
        </p:spPr>
      </p:pic>
    </p:spTree>
    <p:extLst>
      <p:ext uri="{BB962C8B-B14F-4D97-AF65-F5344CB8AC3E}">
        <p14:creationId xmlns:p14="http://schemas.microsoft.com/office/powerpoint/2010/main" val="18335257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一个值得思考的经典问题</a:t>
            </a:r>
            <a:endParaRPr kumimoji="1" lang="zh-CN" altLang="en-US" dirty="0"/>
          </a:p>
        </p:txBody>
      </p:sp>
      <p:pic>
        <p:nvPicPr>
          <p:cNvPr id="7" name="内容占位符 6" descr="u=3436120270,2804730207&amp;fm=21&amp;gp=0.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9571" r="45763" b="10479"/>
          <a:stretch/>
        </p:blipFill>
        <p:spPr>
          <a:xfrm>
            <a:off x="7366000" y="457200"/>
            <a:ext cx="1320800" cy="1282700"/>
          </a:xfrm>
        </p:spPr>
      </p:pic>
      <p:pic>
        <p:nvPicPr>
          <p:cNvPr id="3" name="图片 2"/>
          <p:cNvPicPr>
            <a:picLocks noChangeAspect="1"/>
          </p:cNvPicPr>
          <p:nvPr/>
        </p:nvPicPr>
        <p:blipFill>
          <a:blip r:embed="rId3"/>
          <a:stretch>
            <a:fillRect/>
          </a:stretch>
        </p:blipFill>
        <p:spPr>
          <a:xfrm>
            <a:off x="457199" y="2057400"/>
            <a:ext cx="3214171" cy="4800600"/>
          </a:xfrm>
          <a:prstGeom prst="rect">
            <a:avLst/>
          </a:prstGeom>
        </p:spPr>
      </p:pic>
    </p:spTree>
    <p:extLst>
      <p:ext uri="{BB962C8B-B14F-4D97-AF65-F5344CB8AC3E}">
        <p14:creationId xmlns:p14="http://schemas.microsoft.com/office/powerpoint/2010/main" val="2699017878"/>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一个值得思考的经典问题</a:t>
            </a:r>
            <a:endParaRPr kumimoji="1" lang="zh-CN" altLang="en-US" dirty="0"/>
          </a:p>
        </p:txBody>
      </p:sp>
      <p:pic>
        <p:nvPicPr>
          <p:cNvPr id="7" name="内容占位符 6" descr="u=3436120270,2804730207&amp;fm=21&amp;gp=0.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9571" r="45763" b="10479"/>
          <a:stretch/>
        </p:blipFill>
        <p:spPr>
          <a:xfrm>
            <a:off x="7366000" y="457200"/>
            <a:ext cx="1320800" cy="1282700"/>
          </a:xfrm>
        </p:spPr>
      </p:pic>
      <p:sp>
        <p:nvSpPr>
          <p:cNvPr id="3" name="矩形 2"/>
          <p:cNvSpPr/>
          <p:nvPr/>
        </p:nvSpPr>
        <p:spPr>
          <a:xfrm>
            <a:off x="457198" y="2417374"/>
            <a:ext cx="8229601" cy="2739211"/>
          </a:xfrm>
          <a:prstGeom prst="rect">
            <a:avLst/>
          </a:prstGeom>
        </p:spPr>
        <p:txBody>
          <a:bodyPr wrap="square">
            <a:spAutoFit/>
          </a:bodyPr>
          <a:lstStyle/>
          <a:p>
            <a:pPr>
              <a:lnSpc>
                <a:spcPct val="120000"/>
              </a:lnSpc>
            </a:pPr>
            <a:r>
              <a:rPr lang="zh-CN" altLang="zh-CN" sz="2400" dirty="0"/>
              <a:t>用</a:t>
            </a:r>
            <a:r>
              <a:rPr lang="en-US" altLang="zh-CN" sz="2400" dirty="0"/>
              <a:t>x</a:t>
            </a:r>
            <a:r>
              <a:rPr lang="zh-CN" altLang="zh-CN" sz="2400" dirty="0"/>
              <a:t>代表“</a:t>
            </a:r>
            <a:r>
              <a:rPr lang="en-US" altLang="zh-CN" sz="2400" dirty="0"/>
              <a:t>x</a:t>
            </a:r>
            <a:r>
              <a:rPr lang="zh-CN" altLang="zh-CN" sz="2400" dirty="0"/>
              <a:t>发生”</a:t>
            </a:r>
            <a:r>
              <a:rPr lang="zh-CN" altLang="zh-CN" sz="2400" dirty="0" smtClean="0"/>
              <a:t>的情况</a:t>
            </a:r>
            <a:r>
              <a:rPr lang="zh-CN" altLang="en-US" sz="2400" dirty="0" smtClean="0"/>
              <a:t>；</a:t>
            </a:r>
            <a:endParaRPr lang="zh-CN" altLang="zh-CN" sz="2400" dirty="0"/>
          </a:p>
          <a:p>
            <a:pPr>
              <a:lnSpc>
                <a:spcPct val="120000"/>
              </a:lnSpc>
            </a:pPr>
            <a:r>
              <a:rPr lang="zh-CN" altLang="zh-CN" sz="2400" dirty="0"/>
              <a:t>用</a:t>
            </a:r>
            <a:r>
              <a:rPr lang="en-US" altLang="zh-CN" sz="2400" dirty="0"/>
              <a:t>~x</a:t>
            </a:r>
            <a:r>
              <a:rPr lang="zh-CN" altLang="zh-CN" sz="2400" dirty="0"/>
              <a:t>代表“</a:t>
            </a:r>
            <a:r>
              <a:rPr lang="en-US" altLang="zh-CN" sz="2400" dirty="0"/>
              <a:t>x</a:t>
            </a:r>
            <a:r>
              <a:rPr lang="zh-CN" altLang="zh-CN" sz="2400" dirty="0"/>
              <a:t>未发生”</a:t>
            </a:r>
            <a:r>
              <a:rPr lang="zh-CN" altLang="zh-CN" sz="2400" dirty="0" smtClean="0"/>
              <a:t>的情况</a:t>
            </a:r>
            <a:r>
              <a:rPr lang="zh-CN" altLang="en-US" sz="2400" dirty="0" smtClean="0"/>
              <a:t>；</a:t>
            </a:r>
            <a:endParaRPr lang="zh-CN" altLang="zh-CN" sz="2400" dirty="0"/>
          </a:p>
          <a:p>
            <a:pPr>
              <a:lnSpc>
                <a:spcPct val="120000"/>
              </a:lnSpc>
            </a:pPr>
            <a:r>
              <a:rPr lang="en-US" altLang="zh-CN" sz="2400" dirty="0"/>
              <a:t>P(x)</a:t>
            </a:r>
            <a:r>
              <a:rPr lang="zh-CN" altLang="zh-CN" sz="2400" dirty="0"/>
              <a:t>为</a:t>
            </a:r>
            <a:r>
              <a:rPr lang="en-US" altLang="zh-CN" sz="2400" dirty="0"/>
              <a:t>x</a:t>
            </a:r>
            <a:r>
              <a:rPr lang="zh-CN" altLang="zh-CN" sz="2400" dirty="0"/>
              <a:t>事件发生的</a:t>
            </a:r>
            <a:r>
              <a:rPr lang="zh-CN" altLang="zh-CN" sz="2400" dirty="0" smtClean="0"/>
              <a:t>概率</a:t>
            </a:r>
            <a:r>
              <a:rPr lang="zh-CN" altLang="en-US" sz="2400" dirty="0" smtClean="0"/>
              <a:t>；</a:t>
            </a:r>
            <a:endParaRPr lang="zh-CN" altLang="zh-CN" sz="2400" dirty="0"/>
          </a:p>
          <a:p>
            <a:pPr>
              <a:lnSpc>
                <a:spcPct val="120000"/>
              </a:lnSpc>
            </a:pPr>
            <a:r>
              <a:rPr lang="zh-CN" altLang="zh-CN" sz="2400" dirty="0"/>
              <a:t>条件概率</a:t>
            </a:r>
            <a:r>
              <a:rPr lang="en-US" altLang="zh-CN" sz="2400" dirty="0"/>
              <a:t>P(</a:t>
            </a:r>
            <a:r>
              <a:rPr lang="en-US" altLang="zh-CN" sz="2400" dirty="0" err="1"/>
              <a:t>y|x</a:t>
            </a:r>
            <a:r>
              <a:rPr lang="en-US" altLang="zh-CN" sz="2400" dirty="0"/>
              <a:t>)</a:t>
            </a:r>
            <a:r>
              <a:rPr lang="zh-CN" altLang="zh-CN" sz="2400" dirty="0"/>
              <a:t>，表示在</a:t>
            </a:r>
            <a:r>
              <a:rPr lang="en-US" altLang="zh-CN" sz="2400" dirty="0"/>
              <a:t>x</a:t>
            </a:r>
            <a:r>
              <a:rPr lang="zh-CN" altLang="zh-CN" sz="2400" dirty="0"/>
              <a:t>已发生的条件下</a:t>
            </a:r>
            <a:r>
              <a:rPr lang="en-US" altLang="zh-CN" sz="2400" dirty="0"/>
              <a:t>y</a:t>
            </a:r>
            <a:r>
              <a:rPr lang="zh-CN" altLang="zh-CN" sz="2400" dirty="0"/>
              <a:t>发生的</a:t>
            </a:r>
            <a:r>
              <a:rPr lang="zh-CN" altLang="zh-CN" sz="2400" dirty="0" smtClean="0"/>
              <a:t>概率</a:t>
            </a:r>
            <a:r>
              <a:rPr lang="zh-CN" altLang="en-US" sz="2400" dirty="0" smtClean="0"/>
              <a:t>；</a:t>
            </a:r>
            <a:endParaRPr lang="zh-CN" altLang="zh-CN" sz="2400" dirty="0"/>
          </a:p>
          <a:p>
            <a:pPr>
              <a:lnSpc>
                <a:spcPct val="120000"/>
              </a:lnSpc>
            </a:pPr>
            <a:r>
              <a:rPr lang="zh-CN" altLang="zh-CN" sz="2400" dirty="0"/>
              <a:t>有：</a:t>
            </a:r>
            <a:r>
              <a:rPr lang="en-US" altLang="zh-CN" sz="2400" dirty="0"/>
              <a:t>P(</a:t>
            </a:r>
            <a:r>
              <a:rPr lang="en-US" altLang="zh-CN" sz="2400" dirty="0" err="1"/>
              <a:t>y|x</a:t>
            </a:r>
            <a:r>
              <a:rPr lang="en-US" altLang="zh-CN" sz="2400" dirty="0"/>
              <a:t>) = P(</a:t>
            </a:r>
            <a:r>
              <a:rPr lang="en-US" altLang="zh-CN" sz="2400" dirty="0" err="1"/>
              <a:t>x&amp;y</a:t>
            </a:r>
            <a:r>
              <a:rPr lang="en-US" altLang="zh-CN" sz="2400" dirty="0"/>
              <a:t>) / P(x</a:t>
            </a:r>
            <a:r>
              <a:rPr lang="en-US" altLang="zh-CN" sz="2400" dirty="0" smtClean="0"/>
              <a:t>)</a:t>
            </a:r>
            <a:r>
              <a:rPr lang="zh-CN" altLang="zh-CN" sz="2400" dirty="0" smtClean="0"/>
              <a:t>，</a:t>
            </a:r>
            <a:endParaRPr lang="en-US" altLang="zh-CN" sz="2400" dirty="0" smtClean="0"/>
          </a:p>
          <a:p>
            <a:pPr>
              <a:lnSpc>
                <a:spcPct val="120000"/>
              </a:lnSpc>
            </a:pPr>
            <a:r>
              <a:rPr lang="zh-CN" altLang="zh-CN" sz="2400" dirty="0" smtClean="0"/>
              <a:t>即</a:t>
            </a:r>
            <a:r>
              <a:rPr lang="zh-CN" altLang="en-US" sz="2400" dirty="0" smtClean="0"/>
              <a:t>：</a:t>
            </a:r>
            <a:r>
              <a:rPr lang="en-US" altLang="zh-CN" sz="2400" dirty="0" smtClean="0"/>
              <a:t>x</a:t>
            </a:r>
            <a:r>
              <a:rPr lang="zh-CN" altLang="zh-CN" sz="2400" dirty="0"/>
              <a:t>、</a:t>
            </a:r>
            <a:r>
              <a:rPr lang="en-US" altLang="zh-CN" sz="2400" dirty="0"/>
              <a:t>y</a:t>
            </a:r>
            <a:r>
              <a:rPr lang="zh-CN" altLang="zh-CN" sz="2400" dirty="0"/>
              <a:t>同时发生的概率除以</a:t>
            </a:r>
            <a:r>
              <a:rPr lang="en-US" altLang="zh-CN" sz="2400" dirty="0"/>
              <a:t>x</a:t>
            </a:r>
            <a:r>
              <a:rPr lang="zh-CN" altLang="zh-CN" sz="2400" dirty="0"/>
              <a:t>发生的</a:t>
            </a:r>
            <a:r>
              <a:rPr lang="zh-CN" altLang="zh-CN" sz="2400" dirty="0" smtClean="0"/>
              <a:t>概率</a:t>
            </a:r>
            <a:r>
              <a:rPr lang="zh-CN" altLang="en-US" sz="2400" dirty="0"/>
              <a:t>；</a:t>
            </a:r>
            <a:endParaRPr lang="zh-CN" altLang="zh-CN" sz="2400" dirty="0"/>
          </a:p>
        </p:txBody>
      </p:sp>
    </p:spTree>
    <p:extLst>
      <p:ext uri="{BB962C8B-B14F-4D97-AF65-F5344CB8AC3E}">
        <p14:creationId xmlns:p14="http://schemas.microsoft.com/office/powerpoint/2010/main" val="104063577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概率与生活</a:t>
            </a:r>
            <a:r>
              <a:rPr kumimoji="1" lang="en-US" altLang="zh-CN" dirty="0" smtClean="0"/>
              <a:t>—</a:t>
            </a:r>
            <a:r>
              <a:rPr kumimoji="1" lang="zh-CN" altLang="en-US" dirty="0" smtClean="0"/>
              <a:t>赌博</a:t>
            </a:r>
            <a:endParaRPr kumimoji="1" lang="zh-CN" altLang="en-US" dirty="0"/>
          </a:p>
        </p:txBody>
      </p:sp>
      <p:pic>
        <p:nvPicPr>
          <p:cNvPr id="7" name="内容占位符 6" descr="u=3436120270,2804730207&amp;fm=21&amp;gp=0.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9571" r="45763" b="10479"/>
          <a:stretch/>
        </p:blipFill>
        <p:spPr>
          <a:xfrm>
            <a:off x="7366000" y="457200"/>
            <a:ext cx="1320800" cy="1282700"/>
          </a:xfrm>
        </p:spPr>
      </p:pic>
      <p:sp>
        <p:nvSpPr>
          <p:cNvPr id="3" name="矩形 2"/>
          <p:cNvSpPr/>
          <p:nvPr/>
        </p:nvSpPr>
        <p:spPr>
          <a:xfrm>
            <a:off x="457198" y="2433991"/>
            <a:ext cx="8367653" cy="1852815"/>
          </a:xfrm>
          <a:prstGeom prst="rect">
            <a:avLst/>
          </a:prstGeom>
        </p:spPr>
        <p:txBody>
          <a:bodyPr wrap="square">
            <a:spAutoFit/>
          </a:bodyPr>
          <a:lstStyle/>
          <a:p>
            <a:pPr marL="342900" indent="-342900">
              <a:lnSpc>
                <a:spcPct val="120000"/>
              </a:lnSpc>
              <a:buFont typeface="Arial"/>
              <a:buChar char="•"/>
            </a:pPr>
            <a:r>
              <a:rPr lang="zh-CN" altLang="zh-CN" sz="2400" dirty="0"/>
              <a:t>如果抽中</a:t>
            </a:r>
            <a:r>
              <a:rPr lang="en-US" altLang="zh-CN" sz="2400" dirty="0"/>
              <a:t>A</a:t>
            </a:r>
            <a:r>
              <a:rPr lang="zh-CN" altLang="zh-CN" sz="2400" dirty="0"/>
              <a:t>赔</a:t>
            </a:r>
            <a:r>
              <a:rPr lang="en-US" altLang="zh-CN" sz="2400" dirty="0"/>
              <a:t>13</a:t>
            </a:r>
            <a:r>
              <a:rPr lang="zh-CN" altLang="zh-CN" sz="2400" dirty="0"/>
              <a:t>块钱，那么数学期望值是</a:t>
            </a:r>
            <a:r>
              <a:rPr lang="en-US" altLang="zh-CN" sz="2400" dirty="0"/>
              <a:t>0</a:t>
            </a:r>
            <a:r>
              <a:rPr lang="zh-CN" altLang="zh-CN" sz="2400" dirty="0"/>
              <a:t>，你玩了很多把之后会发现结果最接近不输不赢。如果抽中</a:t>
            </a:r>
            <a:r>
              <a:rPr lang="en-US" altLang="zh-CN" sz="2400" dirty="0"/>
              <a:t>A</a:t>
            </a:r>
            <a:r>
              <a:rPr lang="zh-CN" altLang="zh-CN" sz="2400" dirty="0"/>
              <a:t>赔</a:t>
            </a:r>
            <a:r>
              <a:rPr lang="en-US" altLang="zh-CN" sz="2400" dirty="0"/>
              <a:t>14</a:t>
            </a:r>
            <a:r>
              <a:rPr lang="zh-CN" altLang="zh-CN" sz="2400" dirty="0"/>
              <a:t>块钱，那么数学期望值是</a:t>
            </a:r>
            <a:r>
              <a:rPr lang="en-US" altLang="zh-CN" sz="2400" dirty="0"/>
              <a:t>1/14</a:t>
            </a:r>
            <a:r>
              <a:rPr lang="zh-CN" altLang="zh-CN" sz="2400" dirty="0"/>
              <a:t>， 对你有利，大量玩</a:t>
            </a:r>
            <a:r>
              <a:rPr lang="zh-CN" altLang="zh-CN" sz="2400" dirty="0" smtClean="0"/>
              <a:t>的结果是你会赢钱</a:t>
            </a:r>
            <a:r>
              <a:rPr lang="zh-CN" altLang="en-US" sz="2400" dirty="0" smtClean="0"/>
              <a:t>。</a:t>
            </a:r>
            <a:endParaRPr lang="zh-CN" altLang="zh-CN" sz="2400" dirty="0">
              <a:solidFill>
                <a:srgbClr val="FF0000"/>
              </a:solidFill>
            </a:endParaRPr>
          </a:p>
        </p:txBody>
      </p:sp>
      <p:sp>
        <p:nvSpPr>
          <p:cNvPr id="6" name="矩形 5"/>
          <p:cNvSpPr/>
          <p:nvPr/>
        </p:nvSpPr>
        <p:spPr>
          <a:xfrm>
            <a:off x="457199" y="4471125"/>
            <a:ext cx="8229601" cy="1852815"/>
          </a:xfrm>
          <a:prstGeom prst="rect">
            <a:avLst/>
          </a:prstGeom>
        </p:spPr>
        <p:txBody>
          <a:bodyPr wrap="square">
            <a:spAutoFit/>
          </a:bodyPr>
          <a:lstStyle/>
          <a:p>
            <a:pPr marL="342900" indent="-342900">
              <a:lnSpc>
                <a:spcPct val="120000"/>
              </a:lnSpc>
              <a:buFont typeface="Arial"/>
              <a:buChar char="•"/>
            </a:pPr>
            <a:r>
              <a:rPr lang="zh-CN" altLang="zh-CN" sz="2400" dirty="0" smtClean="0"/>
              <a:t>赌场</a:t>
            </a:r>
            <a:r>
              <a:rPr lang="zh-CN" altLang="en-US" sz="2400" dirty="0" smtClean="0"/>
              <a:t>不是活雷锋</a:t>
            </a:r>
            <a:r>
              <a:rPr lang="zh-CN" altLang="zh-CN" sz="2400" dirty="0" smtClean="0"/>
              <a:t>。赌场</a:t>
            </a:r>
            <a:r>
              <a:rPr lang="zh-CN" altLang="zh-CN" sz="2400" dirty="0"/>
              <a:t>的规则设计原则就是这样，无论看起来多么诱人，赌客下注收益的数学期望都是负值，也就是说，总是对赌场有利。因为有</a:t>
            </a:r>
            <a:r>
              <a:rPr lang="zh-CN" altLang="zh-CN" sz="2400" dirty="0" smtClean="0"/>
              <a:t>大量的人赌</a:t>
            </a:r>
            <a:r>
              <a:rPr lang="zh-CN" altLang="en-US" sz="2400" dirty="0" smtClean="0"/>
              <a:t>（人性的贪）</a:t>
            </a:r>
            <a:r>
              <a:rPr lang="zh-CN" altLang="zh-CN" sz="2400" dirty="0" smtClean="0"/>
              <a:t>，</a:t>
            </a:r>
            <a:r>
              <a:rPr lang="zh-CN" altLang="zh-CN" sz="2400" dirty="0"/>
              <a:t>所以赌场的收支结果会很接近这个值</a:t>
            </a:r>
            <a:r>
              <a:rPr lang="zh-CN" altLang="zh-CN" sz="2400" dirty="0" smtClean="0"/>
              <a:t>。</a:t>
            </a:r>
            <a:endParaRPr lang="zh-CN" altLang="en-US" sz="2400" dirty="0"/>
          </a:p>
        </p:txBody>
      </p:sp>
    </p:spTree>
    <p:extLst>
      <p:ext uri="{BB962C8B-B14F-4D97-AF65-F5344CB8AC3E}">
        <p14:creationId xmlns:p14="http://schemas.microsoft.com/office/powerpoint/2010/main" val="40431507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一个值得思考的经典问题</a:t>
            </a:r>
            <a:endParaRPr kumimoji="1" lang="zh-CN" altLang="en-US" dirty="0"/>
          </a:p>
        </p:txBody>
      </p:sp>
      <p:pic>
        <p:nvPicPr>
          <p:cNvPr id="7" name="内容占位符 6" descr="u=3436120270,2804730207&amp;fm=21&amp;gp=0.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9571" r="45763" b="10479"/>
          <a:stretch/>
        </p:blipFill>
        <p:spPr>
          <a:xfrm>
            <a:off x="7366000" y="457200"/>
            <a:ext cx="1320800" cy="1282700"/>
          </a:xfrm>
        </p:spPr>
      </p:pic>
      <p:sp>
        <p:nvSpPr>
          <p:cNvPr id="3" name="矩形 2"/>
          <p:cNvSpPr/>
          <p:nvPr/>
        </p:nvSpPr>
        <p:spPr>
          <a:xfrm>
            <a:off x="457199" y="2413338"/>
            <a:ext cx="8341466" cy="2296013"/>
          </a:xfrm>
          <a:prstGeom prst="rect">
            <a:avLst/>
          </a:prstGeom>
        </p:spPr>
        <p:txBody>
          <a:bodyPr wrap="square">
            <a:spAutoFit/>
          </a:bodyPr>
          <a:lstStyle/>
          <a:p>
            <a:pPr>
              <a:lnSpc>
                <a:spcPct val="120000"/>
              </a:lnSpc>
            </a:pPr>
            <a:r>
              <a:rPr lang="zh-CN" altLang="zh-CN" sz="2400" dirty="0"/>
              <a:t>现在有两次抽的机会，记第一次抽中为事件</a:t>
            </a:r>
            <a:r>
              <a:rPr lang="en-US" altLang="zh-CN" sz="2400" dirty="0"/>
              <a:t>A</a:t>
            </a:r>
            <a:r>
              <a:rPr lang="zh-CN" altLang="zh-CN" sz="2400" dirty="0"/>
              <a:t>，第二次选择交换抽中的事件是</a:t>
            </a:r>
            <a:r>
              <a:rPr lang="en-US" altLang="zh-CN" sz="2400" dirty="0" smtClean="0"/>
              <a:t>B</a:t>
            </a:r>
            <a:r>
              <a:rPr lang="zh-CN" altLang="en-US" sz="2400" dirty="0" smtClean="0"/>
              <a:t>；</a:t>
            </a:r>
            <a:endParaRPr lang="zh-CN" altLang="zh-CN" sz="2400" dirty="0"/>
          </a:p>
          <a:p>
            <a:pPr>
              <a:lnSpc>
                <a:spcPct val="120000"/>
              </a:lnSpc>
            </a:pPr>
            <a:r>
              <a:rPr lang="zh-CN" altLang="zh-CN" sz="2400" dirty="0" smtClean="0"/>
              <a:t>显</a:t>
            </a:r>
            <a:r>
              <a:rPr lang="zh-CN" altLang="zh-CN" sz="2400" dirty="0"/>
              <a:t>然：</a:t>
            </a:r>
            <a:r>
              <a:rPr lang="en-US" altLang="zh-CN" sz="2400" dirty="0"/>
              <a:t>P(A)=1/3</a:t>
            </a:r>
            <a:r>
              <a:rPr lang="zh-CN" altLang="zh-CN" sz="2400" dirty="0"/>
              <a:t>，</a:t>
            </a:r>
            <a:r>
              <a:rPr lang="en-US" altLang="zh-CN" sz="2400" dirty="0"/>
              <a:t>P(~A)=2/</a:t>
            </a:r>
            <a:r>
              <a:rPr lang="en-US" altLang="zh-CN" sz="2400" dirty="0" smtClean="0"/>
              <a:t>3</a:t>
            </a:r>
            <a:r>
              <a:rPr lang="zh-CN" altLang="en-US" sz="2400" dirty="0" smtClean="0"/>
              <a:t>；</a:t>
            </a:r>
            <a:endParaRPr lang="zh-CN" altLang="zh-CN" sz="2400" dirty="0"/>
          </a:p>
          <a:p>
            <a:pPr>
              <a:lnSpc>
                <a:spcPct val="120000"/>
              </a:lnSpc>
            </a:pPr>
            <a:r>
              <a:rPr lang="zh-CN" altLang="zh-CN" sz="2400" dirty="0"/>
              <a:t>而：</a:t>
            </a:r>
            <a:r>
              <a:rPr lang="en-US" altLang="zh-CN" sz="2400" dirty="0"/>
              <a:t>P(B|A) = 0 </a:t>
            </a:r>
            <a:r>
              <a:rPr lang="en-US" altLang="zh-CN" sz="2400" dirty="0" smtClean="0"/>
              <a:t>  </a:t>
            </a:r>
            <a:r>
              <a:rPr lang="zh-CN" altLang="zh-CN" sz="2400" dirty="0" smtClean="0"/>
              <a:t>（</a:t>
            </a:r>
            <a:r>
              <a:rPr lang="zh-CN" altLang="zh-CN" sz="2400" dirty="0"/>
              <a:t>如果第一次选中了，第二次没可能选中）</a:t>
            </a:r>
          </a:p>
          <a:p>
            <a:pPr>
              <a:lnSpc>
                <a:spcPct val="120000"/>
              </a:lnSpc>
            </a:pPr>
            <a:r>
              <a:rPr lang="en-US" altLang="zh-CN" sz="2400" dirty="0"/>
              <a:t>    </a:t>
            </a:r>
            <a:r>
              <a:rPr lang="en-US" altLang="zh-CN" sz="2400" dirty="0" smtClean="0"/>
              <a:t>P</a:t>
            </a:r>
            <a:r>
              <a:rPr lang="en-US" altLang="zh-CN" sz="2400" dirty="0"/>
              <a:t>(B|~A) = 1 </a:t>
            </a:r>
            <a:r>
              <a:rPr lang="zh-CN" altLang="zh-CN" sz="2400" dirty="0"/>
              <a:t>（如果第一次没选中，第二次一定选中）</a:t>
            </a:r>
          </a:p>
        </p:txBody>
      </p:sp>
      <p:sp>
        <p:nvSpPr>
          <p:cNvPr id="4" name="矩形 3"/>
          <p:cNvSpPr/>
          <p:nvPr/>
        </p:nvSpPr>
        <p:spPr>
          <a:xfrm>
            <a:off x="457198" y="4860436"/>
            <a:ext cx="8433119" cy="461665"/>
          </a:xfrm>
          <a:prstGeom prst="rect">
            <a:avLst/>
          </a:prstGeom>
        </p:spPr>
        <p:txBody>
          <a:bodyPr wrap="square">
            <a:spAutoFit/>
          </a:bodyPr>
          <a:lstStyle/>
          <a:p>
            <a:r>
              <a:rPr lang="zh-CN" altLang="zh-CN" sz="2400" dirty="0" smtClean="0"/>
              <a:t>因为</a:t>
            </a:r>
            <a:r>
              <a:rPr lang="zh-CN" altLang="zh-CN" sz="2400" dirty="0"/>
              <a:t>：</a:t>
            </a:r>
            <a:r>
              <a:rPr lang="en-US" altLang="zh-CN" sz="2400" dirty="0"/>
              <a:t>y = (x+~x)&amp;y = </a:t>
            </a:r>
            <a:r>
              <a:rPr lang="en-US" altLang="zh-CN" sz="2400" dirty="0" err="1"/>
              <a:t>x&amp;y</a:t>
            </a:r>
            <a:r>
              <a:rPr lang="en-US" altLang="zh-CN" sz="2400" dirty="0"/>
              <a:t> + ~</a:t>
            </a:r>
            <a:r>
              <a:rPr lang="en-US" altLang="zh-CN" sz="2400" dirty="0" err="1"/>
              <a:t>x&amp;y</a:t>
            </a:r>
            <a:r>
              <a:rPr lang="zh-CN" altLang="zh-CN" sz="2400" dirty="0"/>
              <a:t>，</a:t>
            </a:r>
            <a:r>
              <a:rPr lang="en-US" altLang="zh-CN" sz="2400" dirty="0"/>
              <a:t> P(</a:t>
            </a:r>
            <a:r>
              <a:rPr lang="en-US" altLang="zh-CN" sz="2400" dirty="0" err="1"/>
              <a:t>x&amp;y</a:t>
            </a:r>
            <a:r>
              <a:rPr lang="en-US" altLang="zh-CN" sz="2400" dirty="0"/>
              <a:t>) = P(</a:t>
            </a:r>
            <a:r>
              <a:rPr lang="en-US" altLang="zh-CN" sz="2400" dirty="0" err="1"/>
              <a:t>y|x</a:t>
            </a:r>
            <a:r>
              <a:rPr lang="en-US" altLang="zh-CN" sz="2400" dirty="0"/>
              <a:t>) * P(x)</a:t>
            </a:r>
            <a:endParaRPr lang="zh-CN" altLang="zh-CN" sz="2400" dirty="0"/>
          </a:p>
        </p:txBody>
      </p:sp>
      <p:sp>
        <p:nvSpPr>
          <p:cNvPr id="5" name="矩形 4"/>
          <p:cNvSpPr/>
          <p:nvPr/>
        </p:nvSpPr>
        <p:spPr>
          <a:xfrm>
            <a:off x="457199" y="5573047"/>
            <a:ext cx="8341466" cy="1200328"/>
          </a:xfrm>
          <a:prstGeom prst="rect">
            <a:avLst/>
          </a:prstGeom>
        </p:spPr>
        <p:txBody>
          <a:bodyPr wrap="square">
            <a:spAutoFit/>
          </a:bodyPr>
          <a:lstStyle/>
          <a:p>
            <a:r>
              <a:rPr lang="zh-CN" altLang="zh-CN" sz="2400" dirty="0" smtClean="0"/>
              <a:t>所以</a:t>
            </a:r>
            <a:r>
              <a:rPr lang="zh-CN" altLang="en-US" sz="2400" dirty="0" smtClean="0"/>
              <a:t>：</a:t>
            </a:r>
            <a:r>
              <a:rPr lang="en-US" altLang="zh-CN" sz="2400" dirty="0" smtClean="0"/>
              <a:t>P</a:t>
            </a:r>
            <a:r>
              <a:rPr lang="en-US" altLang="zh-CN" sz="2400" dirty="0"/>
              <a:t>(B) = P( (A+~A) &amp; B )= P(A &amp; B)+P(~A &amp; B) </a:t>
            </a:r>
            <a:endParaRPr lang="en-US" altLang="zh-CN" sz="2400" dirty="0" smtClean="0"/>
          </a:p>
          <a:p>
            <a:r>
              <a:rPr lang="en-US" altLang="zh-CN" sz="2400" dirty="0"/>
              <a:t> </a:t>
            </a:r>
            <a:r>
              <a:rPr lang="en-US" altLang="zh-CN" sz="2400" dirty="0" smtClean="0"/>
              <a:t>                  = </a:t>
            </a:r>
            <a:r>
              <a:rPr lang="en-US" altLang="zh-CN" sz="2400" dirty="0"/>
              <a:t>P(B|A)*P(A) + P(B|~A)*P(~A) </a:t>
            </a:r>
            <a:endParaRPr lang="en-US" altLang="zh-CN" sz="2400" dirty="0" smtClean="0"/>
          </a:p>
          <a:p>
            <a:r>
              <a:rPr lang="en-US" altLang="zh-CN" sz="2400" dirty="0"/>
              <a:t> </a:t>
            </a:r>
            <a:r>
              <a:rPr lang="en-US" altLang="zh-CN" sz="2400" dirty="0" smtClean="0"/>
              <a:t>                  = </a:t>
            </a:r>
            <a:r>
              <a:rPr lang="en-US" altLang="zh-CN" sz="2400" dirty="0"/>
              <a:t>0* 1/3 + 1* 2/3 = 2/3</a:t>
            </a:r>
            <a:endParaRPr lang="zh-CN" altLang="zh-CN" sz="2400" dirty="0"/>
          </a:p>
        </p:txBody>
      </p:sp>
    </p:spTree>
    <p:extLst>
      <p:ext uri="{BB962C8B-B14F-4D97-AF65-F5344CB8AC3E}">
        <p14:creationId xmlns:p14="http://schemas.microsoft.com/office/powerpoint/2010/main" val="25381565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一个值得思考的经典问题</a:t>
            </a:r>
            <a:endParaRPr kumimoji="1" lang="zh-CN" altLang="en-US" dirty="0"/>
          </a:p>
        </p:txBody>
      </p:sp>
      <p:pic>
        <p:nvPicPr>
          <p:cNvPr id="7" name="内容占位符 6" descr="u=3436120270,2804730207&amp;fm=21&amp;gp=0.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9571" r="45763" b="10479"/>
          <a:stretch/>
        </p:blipFill>
        <p:spPr>
          <a:xfrm>
            <a:off x="7366000" y="457200"/>
            <a:ext cx="1320800" cy="1282700"/>
          </a:xfrm>
        </p:spPr>
      </p:pic>
      <p:sp>
        <p:nvSpPr>
          <p:cNvPr id="3" name="矩形 2"/>
          <p:cNvSpPr/>
          <p:nvPr/>
        </p:nvSpPr>
        <p:spPr>
          <a:xfrm>
            <a:off x="457198" y="2433991"/>
            <a:ext cx="8367653" cy="2296013"/>
          </a:xfrm>
          <a:prstGeom prst="rect">
            <a:avLst/>
          </a:prstGeom>
        </p:spPr>
        <p:txBody>
          <a:bodyPr wrap="square">
            <a:spAutoFit/>
          </a:bodyPr>
          <a:lstStyle/>
          <a:p>
            <a:pPr>
              <a:lnSpc>
                <a:spcPct val="120000"/>
              </a:lnSpc>
            </a:pPr>
            <a:r>
              <a:rPr lang="en-US" altLang="zh-CN" sz="2400" dirty="0" smtClean="0"/>
              <a:t>       </a:t>
            </a:r>
            <a:r>
              <a:rPr lang="zh-CN" altLang="zh-CN" sz="2400" dirty="0" smtClean="0"/>
              <a:t>换种方式表述</a:t>
            </a:r>
            <a:r>
              <a:rPr lang="zh-CN" altLang="zh-CN" sz="2400" dirty="0"/>
              <a:t>：如果一开始选中了，那么选择交换的话一定选不中；如果一开始没选对，再交换的话一定选中。显然第一次选中的概率是</a:t>
            </a:r>
            <a:r>
              <a:rPr lang="en-US" altLang="zh-CN" sz="2400" dirty="0"/>
              <a:t>1/3</a:t>
            </a:r>
            <a:r>
              <a:rPr lang="zh-CN" altLang="zh-CN" sz="2400" dirty="0"/>
              <a:t>，所以选择交换的话相当于赌第一次没选中。而第一次没选对的概率是</a:t>
            </a:r>
            <a:r>
              <a:rPr lang="en-US" altLang="zh-CN" sz="2400" dirty="0"/>
              <a:t>2/3</a:t>
            </a:r>
            <a:r>
              <a:rPr lang="zh-CN" altLang="zh-CN" sz="2400" dirty="0"/>
              <a:t>，所以如果选交换的话就有</a:t>
            </a:r>
            <a:r>
              <a:rPr lang="en-US" altLang="zh-CN" sz="2400" dirty="0"/>
              <a:t>2/3</a:t>
            </a:r>
            <a:r>
              <a:rPr lang="zh-CN" altLang="zh-CN" sz="2400" dirty="0"/>
              <a:t>的概率选中了。</a:t>
            </a:r>
          </a:p>
        </p:txBody>
      </p:sp>
      <p:sp>
        <p:nvSpPr>
          <p:cNvPr id="4" name="矩形 3"/>
          <p:cNvSpPr/>
          <p:nvPr/>
        </p:nvSpPr>
        <p:spPr>
          <a:xfrm>
            <a:off x="479132" y="4963164"/>
            <a:ext cx="8332626" cy="1409617"/>
          </a:xfrm>
          <a:prstGeom prst="rect">
            <a:avLst/>
          </a:prstGeom>
        </p:spPr>
        <p:txBody>
          <a:bodyPr wrap="square">
            <a:spAutoFit/>
          </a:bodyPr>
          <a:lstStyle/>
          <a:p>
            <a:pPr>
              <a:lnSpc>
                <a:spcPct val="120000"/>
              </a:lnSpc>
            </a:pPr>
            <a:r>
              <a:rPr lang="en-US" altLang="zh-CN" sz="2400" dirty="0" smtClean="0"/>
              <a:t>       </a:t>
            </a:r>
            <a:r>
              <a:rPr lang="zh-CN" altLang="zh-CN" sz="2400" dirty="0" smtClean="0"/>
              <a:t>车和绵</a:t>
            </a:r>
            <a:r>
              <a:rPr lang="zh-CN" altLang="zh-CN" sz="2400" dirty="0"/>
              <a:t>羊的问题其实就是</a:t>
            </a:r>
            <a:r>
              <a:rPr lang="en-US" altLang="zh-CN" sz="2400" dirty="0"/>
              <a:t>“</a:t>
            </a:r>
            <a:r>
              <a:rPr lang="zh-CN" altLang="zh-CN" sz="2400" dirty="0"/>
              <a:t>先验概率</a:t>
            </a:r>
            <a:r>
              <a:rPr lang="en-US" altLang="zh-CN" sz="2400" dirty="0"/>
              <a:t>”</a:t>
            </a:r>
            <a:r>
              <a:rPr lang="zh-CN" altLang="zh-CN" sz="2400" dirty="0"/>
              <a:t>与</a:t>
            </a:r>
            <a:r>
              <a:rPr lang="en-US" altLang="zh-CN" sz="2400" dirty="0"/>
              <a:t>“</a:t>
            </a:r>
            <a:r>
              <a:rPr lang="zh-CN" altLang="zh-CN" sz="2400" dirty="0"/>
              <a:t>后验概率</a:t>
            </a:r>
            <a:r>
              <a:rPr lang="en-US" altLang="zh-CN" sz="2400" dirty="0"/>
              <a:t>”</a:t>
            </a:r>
            <a:r>
              <a:rPr lang="zh-CN" altLang="zh-CN" sz="2400" dirty="0"/>
              <a:t>的问题，一部分本来的可能性因为观察变成确定性之后，会大大影响剩下的可能性的分布。</a:t>
            </a:r>
          </a:p>
        </p:txBody>
      </p:sp>
    </p:spTree>
    <p:extLst>
      <p:ext uri="{BB962C8B-B14F-4D97-AF65-F5344CB8AC3E}">
        <p14:creationId xmlns:p14="http://schemas.microsoft.com/office/powerpoint/2010/main" val="24908473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课后作业</a:t>
            </a:r>
            <a:endParaRPr kumimoji="1" lang="zh-CN" altLang="en-US" dirty="0"/>
          </a:p>
        </p:txBody>
      </p:sp>
      <p:pic>
        <p:nvPicPr>
          <p:cNvPr id="7" name="内容占位符 6" descr="u=3436120270,2804730207&amp;fm=21&amp;gp=0.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9571" r="45763" b="10479"/>
          <a:stretch/>
        </p:blipFill>
        <p:spPr>
          <a:xfrm>
            <a:off x="7366000" y="457200"/>
            <a:ext cx="1320800" cy="1282700"/>
          </a:xfrm>
        </p:spPr>
      </p:pic>
      <p:sp>
        <p:nvSpPr>
          <p:cNvPr id="3" name="矩形 2"/>
          <p:cNvSpPr/>
          <p:nvPr/>
        </p:nvSpPr>
        <p:spPr>
          <a:xfrm>
            <a:off x="457198" y="2433991"/>
            <a:ext cx="8367653" cy="3785652"/>
          </a:xfrm>
          <a:prstGeom prst="rect">
            <a:avLst/>
          </a:prstGeom>
        </p:spPr>
        <p:txBody>
          <a:bodyPr wrap="square">
            <a:spAutoFit/>
          </a:bodyPr>
          <a:lstStyle/>
          <a:p>
            <a:r>
              <a:rPr lang="en-US" altLang="zh-CN" sz="2400" dirty="0" smtClean="0"/>
              <a:t>1</a:t>
            </a:r>
            <a:r>
              <a:rPr lang="zh-CN" altLang="zh-CN" sz="2400" dirty="0"/>
              <a:t>、有一个不透明的桶，里面有</a:t>
            </a:r>
            <a:r>
              <a:rPr lang="en-US" altLang="zh-CN" sz="2400" dirty="0"/>
              <a:t>n</a:t>
            </a:r>
            <a:r>
              <a:rPr lang="zh-CN" altLang="zh-CN" sz="2400" dirty="0"/>
              <a:t>个白球、</a:t>
            </a:r>
            <a:r>
              <a:rPr lang="en-US" altLang="zh-CN" sz="2400" dirty="0"/>
              <a:t>n</a:t>
            </a:r>
            <a:r>
              <a:rPr lang="zh-CN" altLang="zh-CN" sz="2400" dirty="0"/>
              <a:t>个黑球。必须按照以下规则把球取出来：</a:t>
            </a:r>
          </a:p>
          <a:p>
            <a:r>
              <a:rPr lang="en-US" altLang="zh-CN" sz="2400" dirty="0"/>
              <a:t>  </a:t>
            </a:r>
            <a:r>
              <a:rPr lang="zh-CN" altLang="zh-CN" sz="2400" dirty="0"/>
              <a:t>（</a:t>
            </a:r>
            <a:r>
              <a:rPr lang="en-US" altLang="zh-CN" sz="2400" dirty="0"/>
              <a:t>1</a:t>
            </a:r>
            <a:r>
              <a:rPr lang="zh-CN" altLang="zh-CN" sz="2400" dirty="0"/>
              <a:t>）每次从桶里面拿出来两个球。</a:t>
            </a:r>
          </a:p>
          <a:p>
            <a:r>
              <a:rPr lang="en-US" altLang="zh-CN" sz="2400" dirty="0"/>
              <a:t>  </a:t>
            </a:r>
            <a:r>
              <a:rPr lang="zh-CN" altLang="zh-CN" sz="2400" dirty="0"/>
              <a:t>（</a:t>
            </a:r>
            <a:r>
              <a:rPr lang="en-US" altLang="zh-CN" sz="2400" dirty="0"/>
              <a:t>2</a:t>
            </a:r>
            <a:r>
              <a:rPr lang="zh-CN" altLang="zh-CN" sz="2400" dirty="0"/>
              <a:t>）如果是两个颜色相同的球，就再放进去一个黑球。</a:t>
            </a:r>
          </a:p>
          <a:p>
            <a:r>
              <a:rPr lang="en-US" altLang="zh-CN" sz="2400" dirty="0"/>
              <a:t>  </a:t>
            </a:r>
            <a:r>
              <a:rPr lang="zh-CN" altLang="zh-CN" sz="2400" dirty="0"/>
              <a:t>（</a:t>
            </a:r>
            <a:r>
              <a:rPr lang="en-US" altLang="zh-CN" sz="2400" dirty="0"/>
              <a:t>3</a:t>
            </a:r>
            <a:r>
              <a:rPr lang="zh-CN" altLang="zh-CN" sz="2400" dirty="0"/>
              <a:t>）如果是两个颜色不同的球，就再放进去一个白球。</a:t>
            </a:r>
          </a:p>
          <a:p>
            <a:r>
              <a:rPr lang="zh-CN" altLang="zh-CN" sz="2400" dirty="0"/>
              <a:t>问</a:t>
            </a:r>
            <a:r>
              <a:rPr lang="zh-CN" altLang="zh-CN" sz="2400" dirty="0" smtClean="0"/>
              <a:t>：</a:t>
            </a:r>
            <a:endParaRPr lang="en-US" altLang="zh-CN" sz="2400" dirty="0" smtClean="0"/>
          </a:p>
          <a:p>
            <a:r>
              <a:rPr lang="en-US" altLang="zh-CN" sz="2400" dirty="0"/>
              <a:t> </a:t>
            </a:r>
            <a:r>
              <a:rPr lang="en-US" altLang="zh-CN" sz="2400" dirty="0" smtClean="0"/>
              <a:t>   </a:t>
            </a:r>
            <a:r>
              <a:rPr lang="zh-CN" altLang="zh-CN" sz="2400" dirty="0" smtClean="0"/>
              <a:t>（</a:t>
            </a:r>
            <a:r>
              <a:rPr lang="en-US" altLang="zh-CN" sz="2400" dirty="0"/>
              <a:t>1</a:t>
            </a:r>
            <a:r>
              <a:rPr lang="zh-CN" altLang="zh-CN" sz="2400" dirty="0"/>
              <a:t>）如果</a:t>
            </a:r>
            <a:r>
              <a:rPr lang="en-US" altLang="zh-CN" sz="2400" dirty="0"/>
              <a:t>n=10000</a:t>
            </a:r>
            <a:r>
              <a:rPr lang="zh-CN" altLang="zh-CN" sz="2400" dirty="0"/>
              <a:t>，则最后桶里面只剩下一个黑球的概率是多少？</a:t>
            </a:r>
          </a:p>
          <a:p>
            <a:r>
              <a:rPr lang="en-US" altLang="zh-CN" sz="2400" dirty="0"/>
              <a:t>   </a:t>
            </a:r>
            <a:r>
              <a:rPr lang="zh-CN" altLang="zh-CN" sz="2400" dirty="0" smtClean="0"/>
              <a:t>（</a:t>
            </a:r>
            <a:r>
              <a:rPr lang="en-US" altLang="zh-CN" sz="2400" dirty="0"/>
              <a:t>2</a:t>
            </a:r>
            <a:r>
              <a:rPr lang="zh-CN" altLang="zh-CN" sz="2400" dirty="0"/>
              <a:t>）如果</a:t>
            </a:r>
            <a:r>
              <a:rPr lang="en-US" altLang="zh-CN" sz="2400" dirty="0"/>
              <a:t>n=9999</a:t>
            </a:r>
            <a:r>
              <a:rPr lang="zh-CN" altLang="zh-CN" sz="2400" dirty="0"/>
              <a:t>，则最后桶里面只剩下一个黑球的概率是多少？</a:t>
            </a:r>
          </a:p>
        </p:txBody>
      </p:sp>
    </p:spTree>
    <p:extLst>
      <p:ext uri="{BB962C8B-B14F-4D97-AF65-F5344CB8AC3E}">
        <p14:creationId xmlns:p14="http://schemas.microsoft.com/office/powerpoint/2010/main" val="2857478910"/>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课后作业</a:t>
            </a:r>
            <a:endParaRPr kumimoji="1" lang="zh-CN" altLang="en-US" dirty="0"/>
          </a:p>
        </p:txBody>
      </p:sp>
      <p:pic>
        <p:nvPicPr>
          <p:cNvPr id="7" name="内容占位符 6" descr="u=3436120270,2804730207&amp;fm=21&amp;gp=0.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9571" r="45763" b="10479"/>
          <a:stretch/>
        </p:blipFill>
        <p:spPr>
          <a:xfrm>
            <a:off x="7366000" y="457200"/>
            <a:ext cx="1320800" cy="1282700"/>
          </a:xfrm>
        </p:spPr>
      </p:pic>
      <p:sp>
        <p:nvSpPr>
          <p:cNvPr id="3" name="矩形 2"/>
          <p:cNvSpPr/>
          <p:nvPr/>
        </p:nvSpPr>
        <p:spPr>
          <a:xfrm>
            <a:off x="457198" y="2433991"/>
            <a:ext cx="8367653" cy="3785652"/>
          </a:xfrm>
          <a:prstGeom prst="rect">
            <a:avLst/>
          </a:prstGeom>
        </p:spPr>
        <p:txBody>
          <a:bodyPr wrap="square">
            <a:spAutoFit/>
          </a:bodyPr>
          <a:lstStyle/>
          <a:p>
            <a:r>
              <a:rPr lang="en-US" altLang="zh-CN" sz="2000" dirty="0" smtClean="0"/>
              <a:t>2</a:t>
            </a:r>
            <a:r>
              <a:rPr lang="zh-CN" altLang="zh-CN" sz="2000" dirty="0" smtClean="0"/>
              <a:t>、</a:t>
            </a:r>
            <a:r>
              <a:rPr lang="zh-CN" altLang="zh-CN" sz="2000" dirty="0"/>
              <a:t>假设一列火车有编号为</a:t>
            </a:r>
            <a:r>
              <a:rPr lang="en-US" altLang="zh-CN" sz="2000" dirty="0"/>
              <a:t>1</a:t>
            </a:r>
            <a:r>
              <a:rPr lang="zh-CN" altLang="zh-CN" sz="2000" dirty="0"/>
              <a:t>到</a:t>
            </a:r>
            <a:r>
              <a:rPr lang="en-US" altLang="zh-CN" sz="2000" dirty="0"/>
              <a:t>n</a:t>
            </a:r>
            <a:r>
              <a:rPr lang="zh-CN" altLang="zh-CN" sz="2000" dirty="0"/>
              <a:t>的</a:t>
            </a:r>
            <a:r>
              <a:rPr lang="en-US" altLang="zh-CN" sz="2000" dirty="0"/>
              <a:t>n</a:t>
            </a:r>
            <a:r>
              <a:rPr lang="zh-CN" altLang="zh-CN" sz="2000" dirty="0"/>
              <a:t>个位置。所有旅客都依次排队检票进站。突然闯来了一个大猩猩，他的手里也拿了一张票！可是他不认识字，也不按人类规则办事，径直挤了进去，随意找了个位置就坐下了。根据社会的和谐程度，其他的乘客有两种反应：</a:t>
            </a:r>
          </a:p>
          <a:p>
            <a:r>
              <a:rPr lang="en-US" altLang="zh-CN" sz="2000" dirty="0"/>
              <a:t>  </a:t>
            </a:r>
            <a:r>
              <a:rPr lang="zh-CN" altLang="zh-CN" sz="2000" dirty="0"/>
              <a:t>（</a:t>
            </a:r>
            <a:r>
              <a:rPr lang="en-US" altLang="zh-CN" sz="2000" dirty="0"/>
              <a:t>1</a:t>
            </a:r>
            <a:r>
              <a:rPr lang="zh-CN" altLang="zh-CN" sz="2000" dirty="0"/>
              <a:t>）大家都义愤填膺，和大猩猩计较起来。“既然他不遵守，为什么要我遵守？”，于是每个人都随意抢占一个位置坐下，并且坚决不让座给其他乘客。</a:t>
            </a:r>
          </a:p>
          <a:p>
            <a:r>
              <a:rPr lang="en-US" altLang="zh-CN" sz="2000" dirty="0"/>
              <a:t>  </a:t>
            </a:r>
            <a:r>
              <a:rPr lang="zh-CN" altLang="zh-CN" sz="2000" dirty="0"/>
              <a:t>（</a:t>
            </a:r>
            <a:r>
              <a:rPr lang="en-US" altLang="zh-CN" sz="2000" dirty="0"/>
              <a:t>2</a:t>
            </a:r>
            <a:r>
              <a:rPr lang="zh-CN" altLang="zh-CN" sz="2000" dirty="0"/>
              <a:t>）乘客们的素质都比较高，以“社会和谐”为重。如果自己的位置没有被占领，就赶紧坐下。如果自己的位置已经被别人（包括那只大猩猩）占用了，就随意地选择另一个位置坐下，并开始闭目养神，不再挪动位置。</a:t>
            </a:r>
          </a:p>
          <a:p>
            <a:r>
              <a:rPr lang="zh-CN" altLang="zh-CN" sz="2000" dirty="0"/>
              <a:t>那么，在这两种情况下，第</a:t>
            </a:r>
            <a:r>
              <a:rPr lang="en-US" altLang="zh-CN" sz="2000" dirty="0" err="1"/>
              <a:t>i</a:t>
            </a:r>
            <a:r>
              <a:rPr lang="zh-CN" altLang="zh-CN" sz="2000" dirty="0"/>
              <a:t>个乘客（除去那只大猩猩）坐到自己原位置上的概率分别是多少？</a:t>
            </a:r>
          </a:p>
        </p:txBody>
      </p:sp>
    </p:spTree>
    <p:extLst>
      <p:ext uri="{BB962C8B-B14F-4D97-AF65-F5344CB8AC3E}">
        <p14:creationId xmlns:p14="http://schemas.microsoft.com/office/powerpoint/2010/main" val="2338610512"/>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课后作业</a:t>
            </a:r>
            <a:endParaRPr kumimoji="1" lang="zh-CN" altLang="en-US" dirty="0"/>
          </a:p>
        </p:txBody>
      </p:sp>
      <p:pic>
        <p:nvPicPr>
          <p:cNvPr id="7" name="内容占位符 6" descr="u=3436120270,2804730207&amp;fm=21&amp;gp=0.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9571" r="45763" b="10479"/>
          <a:stretch/>
        </p:blipFill>
        <p:spPr>
          <a:xfrm>
            <a:off x="7366000" y="457200"/>
            <a:ext cx="1320800" cy="1282700"/>
          </a:xfrm>
        </p:spPr>
      </p:pic>
      <p:sp>
        <p:nvSpPr>
          <p:cNvPr id="3" name="矩形 2"/>
          <p:cNvSpPr/>
          <p:nvPr/>
        </p:nvSpPr>
        <p:spPr>
          <a:xfrm>
            <a:off x="482598" y="2294291"/>
            <a:ext cx="8367653" cy="4524316"/>
          </a:xfrm>
          <a:prstGeom prst="rect">
            <a:avLst/>
          </a:prstGeom>
        </p:spPr>
        <p:txBody>
          <a:bodyPr wrap="square">
            <a:spAutoFit/>
          </a:bodyPr>
          <a:lstStyle/>
          <a:p>
            <a:r>
              <a:rPr lang="en-US" altLang="zh-CN" dirty="0" smtClean="0"/>
              <a:t>3</a:t>
            </a:r>
            <a:r>
              <a:rPr lang="zh-CN" altLang="zh-CN" dirty="0" smtClean="0"/>
              <a:t>、</a:t>
            </a:r>
            <a:r>
              <a:rPr lang="zh-CN" altLang="zh-CN" dirty="0"/>
              <a:t>计算概率（</a:t>
            </a:r>
            <a:r>
              <a:rPr lang="en-US" altLang="zh-CN" dirty="0"/>
              <a:t>calculate.* </a:t>
            </a:r>
            <a:r>
              <a:rPr lang="zh-CN" altLang="zh-CN" dirty="0"/>
              <a:t>，</a:t>
            </a:r>
            <a:r>
              <a:rPr lang="en-US" altLang="zh-CN" dirty="0"/>
              <a:t>64MB</a:t>
            </a:r>
            <a:r>
              <a:rPr lang="zh-CN" altLang="zh-CN" dirty="0"/>
              <a:t>，</a:t>
            </a:r>
            <a:r>
              <a:rPr lang="en-US" altLang="zh-CN" dirty="0"/>
              <a:t>1</a:t>
            </a:r>
            <a:r>
              <a:rPr lang="zh-CN" altLang="zh-CN" dirty="0"/>
              <a:t>秒）</a:t>
            </a:r>
          </a:p>
          <a:p>
            <a:r>
              <a:rPr lang="zh-CN" altLang="zh-CN" dirty="0"/>
              <a:t>【问题描述】</a:t>
            </a:r>
          </a:p>
          <a:p>
            <a:r>
              <a:rPr lang="en-US" altLang="zh-CN" dirty="0" smtClean="0"/>
              <a:t>    </a:t>
            </a:r>
            <a:r>
              <a:rPr lang="zh-CN" altLang="zh-CN" dirty="0" smtClean="0"/>
              <a:t>小明</a:t>
            </a:r>
            <a:r>
              <a:rPr lang="zh-CN" altLang="zh-CN" dirty="0"/>
              <a:t>有</a:t>
            </a:r>
            <a:r>
              <a:rPr lang="en-US" altLang="zh-CN" dirty="0"/>
              <a:t>n</a:t>
            </a:r>
            <a:r>
              <a:rPr lang="zh-CN" altLang="zh-CN" dirty="0"/>
              <a:t>个长度不一的小木棍，这些木棍的长度都是正整数。小明的父亲想和小明做一个游戏。他规定一个整数长度</a:t>
            </a:r>
            <a:r>
              <a:rPr lang="en-US" altLang="zh-CN" dirty="0"/>
              <a:t>l</a:t>
            </a:r>
            <a:r>
              <a:rPr lang="zh-CN" altLang="zh-CN" dirty="0"/>
              <a:t>，让小明闭着眼睛从</a:t>
            </a:r>
            <a:r>
              <a:rPr lang="en-US" altLang="zh-CN" dirty="0"/>
              <a:t>n</a:t>
            </a:r>
            <a:r>
              <a:rPr lang="zh-CN" altLang="zh-CN" dirty="0"/>
              <a:t>个木棍中随便拿出两个。如果两个木棍的长度总和小于等于</a:t>
            </a:r>
            <a:r>
              <a:rPr lang="en-US" altLang="zh-CN" dirty="0"/>
              <a:t>l</a:t>
            </a:r>
            <a:r>
              <a:rPr lang="zh-CN" altLang="zh-CN" dirty="0"/>
              <a:t>，则小明胜，否则小明的父亲胜。小明想知道他胜出的概率究竟有多大。</a:t>
            </a:r>
          </a:p>
          <a:p>
            <a:r>
              <a:rPr lang="zh-CN" altLang="zh-CN" dirty="0"/>
              <a:t>【输入格式】</a:t>
            </a:r>
          </a:p>
          <a:p>
            <a:r>
              <a:rPr lang="en-US" altLang="zh-CN" dirty="0" smtClean="0"/>
              <a:t>    </a:t>
            </a:r>
            <a:r>
              <a:rPr lang="zh-CN" altLang="zh-CN" dirty="0" smtClean="0"/>
              <a:t>输入包含两</a:t>
            </a:r>
            <a:r>
              <a:rPr lang="zh-CN" altLang="zh-CN" dirty="0"/>
              <a:t>行。第一行为两个整数</a:t>
            </a:r>
            <a:r>
              <a:rPr lang="en-US" altLang="zh-CN" dirty="0"/>
              <a:t>n</a:t>
            </a:r>
            <a:r>
              <a:rPr lang="zh-CN" altLang="zh-CN" dirty="0"/>
              <a:t>和</a:t>
            </a:r>
            <a:r>
              <a:rPr lang="en-US" altLang="zh-CN" dirty="0"/>
              <a:t>l</a:t>
            </a:r>
            <a:r>
              <a:rPr lang="zh-CN" altLang="zh-CN" dirty="0"/>
              <a:t>，其中</a:t>
            </a:r>
            <a:r>
              <a:rPr lang="en-US" altLang="zh-CN" dirty="0"/>
              <a:t>n</a:t>
            </a:r>
            <a:r>
              <a:rPr lang="zh-CN" altLang="zh-CN" dirty="0"/>
              <a:t>和</a:t>
            </a:r>
            <a:r>
              <a:rPr lang="en-US" altLang="zh-CN" dirty="0"/>
              <a:t>l</a:t>
            </a:r>
            <a:r>
              <a:rPr lang="zh-CN" altLang="zh-CN" dirty="0"/>
              <a:t>都不超过</a:t>
            </a:r>
            <a:r>
              <a:rPr lang="en-US" altLang="zh-CN" dirty="0"/>
              <a:t>100000</a:t>
            </a:r>
            <a:r>
              <a:rPr lang="zh-CN" altLang="zh-CN" dirty="0"/>
              <a:t>。第二行包含</a:t>
            </a:r>
            <a:r>
              <a:rPr lang="en-US" altLang="zh-CN" dirty="0"/>
              <a:t>n</a:t>
            </a:r>
            <a:r>
              <a:rPr lang="zh-CN" altLang="zh-CN" dirty="0"/>
              <a:t>个整数，分别为</a:t>
            </a:r>
            <a:r>
              <a:rPr lang="en-US" altLang="zh-CN" dirty="0"/>
              <a:t>n</a:t>
            </a:r>
            <a:r>
              <a:rPr lang="zh-CN" altLang="zh-CN" dirty="0"/>
              <a:t>个木棍的长度。</a:t>
            </a:r>
          </a:p>
          <a:p>
            <a:r>
              <a:rPr lang="zh-CN" altLang="zh-CN" dirty="0"/>
              <a:t>【输出格式】</a:t>
            </a:r>
          </a:p>
          <a:p>
            <a:r>
              <a:rPr lang="en-US" altLang="zh-CN" dirty="0" smtClean="0"/>
              <a:t>    </a:t>
            </a:r>
            <a:r>
              <a:rPr lang="zh-CN" altLang="zh-CN" dirty="0" smtClean="0"/>
              <a:t>输出包含一个实数</a:t>
            </a:r>
            <a:r>
              <a:rPr lang="zh-CN" altLang="zh-CN" dirty="0"/>
              <a:t>，小明胜出的概率，保留两位小数。</a:t>
            </a:r>
          </a:p>
          <a:p>
            <a:r>
              <a:rPr lang="zh-CN" altLang="zh-CN" dirty="0"/>
              <a:t>【输入样例】</a:t>
            </a:r>
          </a:p>
          <a:p>
            <a:r>
              <a:rPr lang="en-US" altLang="zh-CN" dirty="0"/>
              <a:t>4 5</a:t>
            </a:r>
            <a:endParaRPr lang="zh-CN" altLang="zh-CN" dirty="0"/>
          </a:p>
          <a:p>
            <a:r>
              <a:rPr lang="en-US" altLang="zh-CN" dirty="0"/>
              <a:t>1 2 3 4</a:t>
            </a:r>
            <a:endParaRPr lang="zh-CN" altLang="zh-CN" dirty="0"/>
          </a:p>
          <a:p>
            <a:r>
              <a:rPr lang="zh-CN" altLang="zh-CN" dirty="0"/>
              <a:t>【输出样例】</a:t>
            </a:r>
          </a:p>
          <a:p>
            <a:r>
              <a:rPr lang="en-US" altLang="zh-CN" dirty="0"/>
              <a:t>0.67</a:t>
            </a:r>
            <a:endParaRPr lang="zh-CN" altLang="zh-CN" dirty="0"/>
          </a:p>
        </p:txBody>
      </p:sp>
    </p:spTree>
    <p:extLst>
      <p:ext uri="{BB962C8B-B14F-4D97-AF65-F5344CB8AC3E}">
        <p14:creationId xmlns:p14="http://schemas.microsoft.com/office/powerpoint/2010/main" val="9626115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概率与生活</a:t>
            </a:r>
            <a:r>
              <a:rPr kumimoji="1" lang="en-US" altLang="zh-CN" dirty="0" smtClean="0"/>
              <a:t>—</a:t>
            </a:r>
            <a:r>
              <a:rPr kumimoji="1" lang="zh-CN" altLang="en-US" dirty="0" smtClean="0"/>
              <a:t>赌博</a:t>
            </a:r>
            <a:endParaRPr kumimoji="1" lang="zh-CN" altLang="en-US" dirty="0"/>
          </a:p>
        </p:txBody>
      </p:sp>
      <p:pic>
        <p:nvPicPr>
          <p:cNvPr id="7" name="内容占位符 6" descr="u=3436120270,2804730207&amp;fm=21&amp;gp=0.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9571" r="45763" b="10479"/>
          <a:stretch/>
        </p:blipFill>
        <p:spPr>
          <a:xfrm>
            <a:off x="7366000" y="457200"/>
            <a:ext cx="1320800" cy="1282700"/>
          </a:xfrm>
        </p:spPr>
      </p:pic>
      <p:sp>
        <p:nvSpPr>
          <p:cNvPr id="3" name="矩形 2"/>
          <p:cNvSpPr/>
          <p:nvPr/>
        </p:nvSpPr>
        <p:spPr>
          <a:xfrm>
            <a:off x="457198" y="2433991"/>
            <a:ext cx="8367653" cy="2739211"/>
          </a:xfrm>
          <a:prstGeom prst="rect">
            <a:avLst/>
          </a:prstGeom>
        </p:spPr>
        <p:txBody>
          <a:bodyPr wrap="square">
            <a:spAutoFit/>
          </a:bodyPr>
          <a:lstStyle/>
          <a:p>
            <a:pPr marL="342900" indent="-342900">
              <a:lnSpc>
                <a:spcPct val="120000"/>
              </a:lnSpc>
              <a:buFont typeface="Arial"/>
              <a:buChar char="•"/>
            </a:pPr>
            <a:r>
              <a:rPr lang="zh-CN" altLang="en-US" sz="2400" dirty="0" smtClean="0">
                <a:solidFill>
                  <a:srgbClr val="FF0000"/>
                </a:solidFill>
              </a:rPr>
              <a:t>比如：</a:t>
            </a:r>
            <a:r>
              <a:rPr lang="zh-CN" altLang="zh-CN" sz="2400" dirty="0"/>
              <a:t>美国的轮盘赌，</a:t>
            </a:r>
            <a:r>
              <a:rPr lang="en-US" altLang="zh-CN" sz="2400" dirty="0"/>
              <a:t>38</a:t>
            </a:r>
            <a:r>
              <a:rPr lang="zh-CN" altLang="zh-CN" sz="2400" dirty="0"/>
              <a:t>个数随机出，你压一个，压中了赔你</a:t>
            </a:r>
            <a:r>
              <a:rPr lang="en-US" altLang="zh-CN" sz="2400" dirty="0"/>
              <a:t>35</a:t>
            </a:r>
            <a:r>
              <a:rPr lang="zh-CN" altLang="zh-CN" sz="2400" dirty="0"/>
              <a:t>倍，没压中你的钱输掉</a:t>
            </a:r>
            <a:r>
              <a:rPr lang="zh-CN" altLang="zh-CN" sz="2400" dirty="0" smtClean="0"/>
              <a:t>。</a:t>
            </a:r>
            <a:r>
              <a:rPr lang="zh-CN" altLang="en-US" sz="2400" dirty="0" smtClean="0"/>
              <a:t>还有彩票，</a:t>
            </a:r>
            <a:r>
              <a:rPr lang="zh-CN" altLang="zh-CN" sz="2400" dirty="0"/>
              <a:t>如果所谓的返回比是</a:t>
            </a:r>
            <a:r>
              <a:rPr lang="en-US" altLang="zh-CN" sz="2400" dirty="0"/>
              <a:t>55%</a:t>
            </a:r>
            <a:r>
              <a:rPr lang="zh-CN" altLang="zh-CN" sz="2400" dirty="0"/>
              <a:t>的话，</a:t>
            </a:r>
            <a:r>
              <a:rPr lang="zh-CN" altLang="zh-CN" sz="2400" dirty="0" smtClean="0"/>
              <a:t>那么</a:t>
            </a:r>
            <a:r>
              <a:rPr lang="zh-CN" altLang="en-US" sz="2400" dirty="0" smtClean="0"/>
              <a:t>买</a:t>
            </a:r>
            <a:r>
              <a:rPr lang="en-US" altLang="zh-CN" sz="2400" dirty="0" smtClean="0"/>
              <a:t>100</a:t>
            </a:r>
            <a:r>
              <a:rPr lang="zh-CN" altLang="en-US" sz="2400" dirty="0" smtClean="0"/>
              <a:t>块</a:t>
            </a:r>
            <a:r>
              <a:rPr lang="zh-CN" altLang="zh-CN" sz="2400" dirty="0" smtClean="0"/>
              <a:t>钱的数学期望是赔掉</a:t>
            </a:r>
            <a:r>
              <a:rPr lang="en-US" altLang="zh-CN" sz="2400" dirty="0" smtClean="0"/>
              <a:t>45</a:t>
            </a:r>
            <a:r>
              <a:rPr lang="zh-CN" altLang="zh-CN" sz="2400" dirty="0"/>
              <a:t>块。无论是赌场还是彩票，幸运儿的产生必定伴随着大量献爱心的人。赌场和彩票生意兴隆的基础，是每个人都认为自己会是那个幸运儿。 </a:t>
            </a:r>
            <a:endParaRPr lang="zh-CN" altLang="zh-CN" sz="2400" dirty="0">
              <a:solidFill>
                <a:srgbClr val="FF0000"/>
              </a:solidFill>
            </a:endParaRPr>
          </a:p>
        </p:txBody>
      </p:sp>
    </p:spTree>
    <p:extLst>
      <p:ext uri="{BB962C8B-B14F-4D97-AF65-F5344CB8AC3E}">
        <p14:creationId xmlns:p14="http://schemas.microsoft.com/office/powerpoint/2010/main" val="372152929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概率与生活</a:t>
            </a:r>
            <a:r>
              <a:rPr kumimoji="1" lang="en-US" altLang="zh-CN" dirty="0" smtClean="0"/>
              <a:t>—</a:t>
            </a:r>
            <a:r>
              <a:rPr kumimoji="1" lang="zh-CN" altLang="en-US" dirty="0" smtClean="0"/>
              <a:t>赌博</a:t>
            </a:r>
            <a:endParaRPr kumimoji="1" lang="zh-CN" altLang="en-US" dirty="0"/>
          </a:p>
        </p:txBody>
      </p:sp>
      <p:pic>
        <p:nvPicPr>
          <p:cNvPr id="7" name="内容占位符 6" descr="u=3436120270,2804730207&amp;fm=21&amp;gp=0.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9571" r="45763" b="10479"/>
          <a:stretch/>
        </p:blipFill>
        <p:spPr>
          <a:xfrm>
            <a:off x="7366000" y="457200"/>
            <a:ext cx="1320800" cy="1282700"/>
          </a:xfrm>
        </p:spPr>
      </p:pic>
      <p:sp>
        <p:nvSpPr>
          <p:cNvPr id="3" name="矩形 2"/>
          <p:cNvSpPr/>
          <p:nvPr/>
        </p:nvSpPr>
        <p:spPr>
          <a:xfrm>
            <a:off x="457198" y="2433991"/>
            <a:ext cx="8367653" cy="523220"/>
          </a:xfrm>
          <a:prstGeom prst="rect">
            <a:avLst/>
          </a:prstGeom>
        </p:spPr>
        <p:txBody>
          <a:bodyPr wrap="square">
            <a:spAutoFit/>
          </a:bodyPr>
          <a:lstStyle/>
          <a:p>
            <a:pPr marL="342900" indent="-342900">
              <a:lnSpc>
                <a:spcPct val="120000"/>
              </a:lnSpc>
              <a:buFont typeface="Arial"/>
              <a:buChar char="•"/>
            </a:pPr>
            <a:r>
              <a:rPr lang="zh-CN" altLang="en-US" sz="2400" dirty="0" smtClean="0">
                <a:solidFill>
                  <a:srgbClr val="000000"/>
                </a:solidFill>
              </a:rPr>
              <a:t>再比如</a:t>
            </a:r>
            <a:r>
              <a:rPr lang="en-US" altLang="zh-CN" sz="2400" dirty="0" smtClean="0">
                <a:solidFill>
                  <a:srgbClr val="000000"/>
                </a:solidFill>
              </a:rPr>
              <a:t>21</a:t>
            </a:r>
            <a:r>
              <a:rPr lang="zh-CN" altLang="zh-CN" sz="2400" dirty="0">
                <a:solidFill>
                  <a:srgbClr val="000000"/>
                </a:solidFill>
              </a:rPr>
              <a:t>点</a:t>
            </a:r>
            <a:r>
              <a:rPr lang="zh-CN" altLang="en-US" sz="2400" dirty="0">
                <a:solidFill>
                  <a:srgbClr val="000000"/>
                </a:solidFill>
              </a:rPr>
              <a:t>。</a:t>
            </a:r>
            <a:endParaRPr lang="zh-CN" altLang="zh-CN" sz="2400" dirty="0">
              <a:solidFill>
                <a:srgbClr val="000000"/>
              </a:solidFill>
            </a:endParaRPr>
          </a:p>
        </p:txBody>
      </p:sp>
      <p:pic>
        <p:nvPicPr>
          <p:cNvPr id="5" name="图片 4" descr="7925980b-174a-4f39-8411-8118c5fe402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6213" y="2433991"/>
            <a:ext cx="5998638" cy="4034635"/>
          </a:xfrm>
          <a:prstGeom prst="rect">
            <a:avLst/>
          </a:prstGeom>
        </p:spPr>
      </p:pic>
    </p:spTree>
    <p:extLst>
      <p:ext uri="{BB962C8B-B14F-4D97-AF65-F5344CB8AC3E}">
        <p14:creationId xmlns:p14="http://schemas.microsoft.com/office/powerpoint/2010/main" val="425619275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概率与生活</a:t>
            </a:r>
            <a:r>
              <a:rPr kumimoji="1" lang="en-US" altLang="zh-CN" dirty="0" smtClean="0"/>
              <a:t>—</a:t>
            </a:r>
            <a:r>
              <a:rPr kumimoji="1" lang="zh-CN" altLang="en-US" dirty="0" smtClean="0"/>
              <a:t>赌博</a:t>
            </a:r>
            <a:endParaRPr kumimoji="1" lang="zh-CN" altLang="en-US" dirty="0"/>
          </a:p>
        </p:txBody>
      </p:sp>
      <p:pic>
        <p:nvPicPr>
          <p:cNvPr id="7" name="内容占位符 6" descr="u=3436120270,2804730207&amp;fm=21&amp;gp=0.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9571" r="45763" b="10479"/>
          <a:stretch/>
        </p:blipFill>
        <p:spPr>
          <a:xfrm>
            <a:off x="7366000" y="457200"/>
            <a:ext cx="1320800" cy="1282700"/>
          </a:xfrm>
        </p:spPr>
      </p:pic>
      <p:sp>
        <p:nvSpPr>
          <p:cNvPr id="3" name="矩形 2"/>
          <p:cNvSpPr/>
          <p:nvPr/>
        </p:nvSpPr>
        <p:spPr>
          <a:xfrm>
            <a:off x="457198" y="2433991"/>
            <a:ext cx="8367653" cy="2739211"/>
          </a:xfrm>
          <a:prstGeom prst="rect">
            <a:avLst/>
          </a:prstGeom>
        </p:spPr>
        <p:txBody>
          <a:bodyPr wrap="square">
            <a:spAutoFit/>
          </a:bodyPr>
          <a:lstStyle/>
          <a:p>
            <a:pPr marL="342900" indent="-342900">
              <a:lnSpc>
                <a:spcPct val="120000"/>
              </a:lnSpc>
              <a:buFont typeface="Arial"/>
              <a:buChar char="•"/>
            </a:pPr>
            <a:r>
              <a:rPr lang="zh-CN" altLang="zh-CN" sz="2400" dirty="0">
                <a:solidFill>
                  <a:srgbClr val="FF0000"/>
                </a:solidFill>
              </a:rPr>
              <a:t>数学期望的概念是作理性决策的基础。</a:t>
            </a:r>
            <a:r>
              <a:rPr lang="zh-CN" altLang="zh-CN" sz="2400" dirty="0"/>
              <a:t>我们做任何一项投资，做任何一个决定，都不能只考虑最理想的结果，还要考虑到理想结果出现的概率和其他结果及其出现的概率。否则，如果只考虑最理想的结果，</a:t>
            </a:r>
            <a:r>
              <a:rPr lang="zh-CN" altLang="zh-CN" sz="2400" dirty="0" smtClean="0"/>
              <a:t>大家都应该从大学里退学</a:t>
            </a:r>
            <a:r>
              <a:rPr lang="en-US" altLang="zh-CN" sz="2400" dirty="0" smtClean="0"/>
              <a:t>——</a:t>
            </a:r>
            <a:r>
              <a:rPr lang="zh-CN" altLang="en-US" sz="2400" dirty="0" smtClean="0"/>
              <a:t>因为</a:t>
            </a:r>
            <a:r>
              <a:rPr lang="zh-CN" altLang="zh-CN" sz="2400" dirty="0" smtClean="0"/>
              <a:t>从</a:t>
            </a:r>
            <a:r>
              <a:rPr lang="zh-CN" altLang="zh-CN" sz="2400" dirty="0"/>
              <a:t>大学退学的最理想结果是成为世界首富，那个叫比尔盖茨的家伙。</a:t>
            </a:r>
          </a:p>
        </p:txBody>
      </p:sp>
    </p:spTree>
    <p:extLst>
      <p:ext uri="{BB962C8B-B14F-4D97-AF65-F5344CB8AC3E}">
        <p14:creationId xmlns:p14="http://schemas.microsoft.com/office/powerpoint/2010/main" val="34361725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概率与生活</a:t>
            </a:r>
            <a:r>
              <a:rPr kumimoji="1" lang="en-US" altLang="zh-CN" dirty="0" smtClean="0"/>
              <a:t>—</a:t>
            </a:r>
            <a:r>
              <a:rPr kumimoji="1" lang="zh-CN" altLang="en-US" dirty="0" smtClean="0"/>
              <a:t>赌博</a:t>
            </a:r>
            <a:endParaRPr kumimoji="1" lang="zh-CN" altLang="en-US" dirty="0"/>
          </a:p>
        </p:txBody>
      </p:sp>
      <p:pic>
        <p:nvPicPr>
          <p:cNvPr id="7" name="内容占位符 6" descr="u=3436120270,2804730207&amp;fm=21&amp;gp=0.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9571" r="45763" b="10479"/>
          <a:stretch/>
        </p:blipFill>
        <p:spPr>
          <a:xfrm>
            <a:off x="7366000" y="457200"/>
            <a:ext cx="1320800" cy="1282700"/>
          </a:xfrm>
        </p:spPr>
      </p:pic>
      <p:sp>
        <p:nvSpPr>
          <p:cNvPr id="3" name="矩形 2"/>
          <p:cNvSpPr/>
          <p:nvPr/>
        </p:nvSpPr>
        <p:spPr>
          <a:xfrm>
            <a:off x="457198" y="2433991"/>
            <a:ext cx="8472399" cy="1852815"/>
          </a:xfrm>
          <a:prstGeom prst="rect">
            <a:avLst/>
          </a:prstGeom>
        </p:spPr>
        <p:txBody>
          <a:bodyPr wrap="square">
            <a:spAutoFit/>
          </a:bodyPr>
          <a:lstStyle/>
          <a:p>
            <a:pPr marL="342900" indent="-342900">
              <a:lnSpc>
                <a:spcPct val="120000"/>
              </a:lnSpc>
              <a:buFont typeface="Arial"/>
              <a:buChar char="•"/>
            </a:pPr>
            <a:r>
              <a:rPr lang="zh-CN" altLang="zh-CN" sz="2400" dirty="0">
                <a:solidFill>
                  <a:srgbClr val="FF0000"/>
                </a:solidFill>
              </a:rPr>
              <a:t>概率问题的关键是随机性。</a:t>
            </a:r>
            <a:r>
              <a:rPr lang="zh-CN" altLang="zh-CN" sz="2400" dirty="0"/>
              <a:t>比如扔一个硬币，谁也无法预测是正面还是反面。同样，掷骰子、摇奖也是</a:t>
            </a:r>
            <a:r>
              <a:rPr lang="zh-CN" altLang="zh-CN" sz="2400" dirty="0" smtClean="0"/>
              <a:t>。</a:t>
            </a:r>
            <a:endParaRPr lang="en-US" altLang="zh-CN" sz="2400" dirty="0" smtClean="0"/>
          </a:p>
          <a:p>
            <a:pPr marL="342900" indent="-342900">
              <a:lnSpc>
                <a:spcPct val="120000"/>
              </a:lnSpc>
              <a:buFont typeface="Arial"/>
              <a:buChar char="•"/>
            </a:pPr>
            <a:r>
              <a:rPr lang="zh-CN" altLang="zh-CN" sz="2400" dirty="0" smtClean="0"/>
              <a:t>有个最搞笑</a:t>
            </a:r>
            <a:r>
              <a:rPr lang="zh-CN" altLang="zh-CN" sz="2400" dirty="0"/>
              <a:t>的职业叫“彩评家”，号称分析彩票号码的规律，预测下一期最可能的号码</a:t>
            </a:r>
            <a:r>
              <a:rPr lang="zh-CN" altLang="zh-CN" sz="2400" dirty="0" smtClean="0"/>
              <a:t>。这</a:t>
            </a:r>
            <a:r>
              <a:rPr lang="zh-CN" altLang="en-US" sz="2400" dirty="0" smtClean="0"/>
              <a:t>叫</a:t>
            </a:r>
            <a:r>
              <a:rPr lang="zh-CN" altLang="zh-CN" sz="2400" dirty="0" smtClean="0"/>
              <a:t>一本正经地胡说八</a:t>
            </a:r>
            <a:r>
              <a:rPr lang="zh-CN" altLang="zh-CN" sz="2400" dirty="0"/>
              <a:t>道。 </a:t>
            </a:r>
          </a:p>
        </p:txBody>
      </p:sp>
      <p:sp>
        <p:nvSpPr>
          <p:cNvPr id="4" name="矩形 3"/>
          <p:cNvSpPr/>
          <p:nvPr/>
        </p:nvSpPr>
        <p:spPr>
          <a:xfrm>
            <a:off x="457198" y="4311167"/>
            <a:ext cx="8472399" cy="2296013"/>
          </a:xfrm>
          <a:prstGeom prst="rect">
            <a:avLst/>
          </a:prstGeom>
        </p:spPr>
        <p:txBody>
          <a:bodyPr wrap="square">
            <a:spAutoFit/>
          </a:bodyPr>
          <a:lstStyle/>
          <a:p>
            <a:pPr marL="285750" indent="-285750">
              <a:lnSpc>
                <a:spcPct val="120000"/>
              </a:lnSpc>
              <a:buFont typeface="Arial"/>
              <a:buChar char="•"/>
            </a:pPr>
            <a:r>
              <a:rPr lang="zh-CN" altLang="en-US" sz="2400" dirty="0" smtClean="0">
                <a:solidFill>
                  <a:srgbClr val="FF0000"/>
                </a:solidFill>
              </a:rPr>
              <a:t>因为</a:t>
            </a:r>
            <a:r>
              <a:rPr lang="zh-CN" altLang="zh-CN" sz="2400" dirty="0" smtClean="0">
                <a:solidFill>
                  <a:srgbClr val="FF0000"/>
                </a:solidFill>
              </a:rPr>
              <a:t>按照概率理论</a:t>
            </a:r>
            <a:r>
              <a:rPr lang="zh-CN" altLang="zh-CN" sz="2400" dirty="0">
                <a:solidFill>
                  <a:srgbClr val="FF0000"/>
                </a:solidFill>
              </a:rPr>
              <a:t>，两件不相干的事情都发生的概率是各自发生概率的乘积，所以两件不相干的各自概率为万分之一的事情都发生的可能性是一亿分之一。但是，如果一件已经发生了，那么另一件发生的概率还是万分之一，</a:t>
            </a:r>
            <a:r>
              <a:rPr lang="zh-CN" altLang="zh-CN" sz="2400" dirty="0" smtClean="0">
                <a:solidFill>
                  <a:srgbClr val="FF0000"/>
                </a:solidFill>
              </a:rPr>
              <a:t>跟已经发生的事情</a:t>
            </a:r>
            <a:r>
              <a:rPr lang="zh-CN" altLang="en-US" sz="2400" dirty="0" smtClean="0">
                <a:solidFill>
                  <a:srgbClr val="FF0000"/>
                </a:solidFill>
              </a:rPr>
              <a:t>毫无关系</a:t>
            </a:r>
            <a:r>
              <a:rPr lang="zh-CN" altLang="zh-CN" sz="2400" dirty="0" smtClean="0">
                <a:solidFill>
                  <a:srgbClr val="FF0000"/>
                </a:solidFill>
              </a:rPr>
              <a:t>。 </a:t>
            </a:r>
            <a:endParaRPr lang="zh-CN" altLang="en-US" sz="2400" dirty="0">
              <a:solidFill>
                <a:srgbClr val="FF0000"/>
              </a:solidFill>
            </a:endParaRPr>
          </a:p>
        </p:txBody>
      </p:sp>
    </p:spTree>
    <p:extLst>
      <p:ext uri="{BB962C8B-B14F-4D97-AF65-F5344CB8AC3E}">
        <p14:creationId xmlns:p14="http://schemas.microsoft.com/office/powerpoint/2010/main" val="8570937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theme/theme1.xml><?xml version="1.0" encoding="utf-8"?>
<a:theme xmlns:a="http://schemas.openxmlformats.org/drawingml/2006/main" name="广场">
  <a:themeElements>
    <a:clrScheme name="广场">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广场">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广场">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广场.thmx</Template>
  <TotalTime>613</TotalTime>
  <Words>4213</Words>
  <Application>Microsoft Macintosh PowerPoint</Application>
  <PresentationFormat>全屏显示(4:3)</PresentationFormat>
  <Paragraphs>237</Paragraphs>
  <Slides>54</Slides>
  <Notes>0</Notes>
  <HiddenSlides>0</HiddenSlides>
  <MMClips>0</MMClips>
  <ScaleCrop>false</ScaleCrop>
  <HeadingPairs>
    <vt:vector size="6" baseType="variant">
      <vt:variant>
        <vt:lpstr>主题</vt:lpstr>
      </vt:variant>
      <vt:variant>
        <vt:i4>1</vt:i4>
      </vt:variant>
      <vt:variant>
        <vt:lpstr>嵌入的 OLE 服务器</vt:lpstr>
      </vt:variant>
      <vt:variant>
        <vt:i4>1</vt:i4>
      </vt:variant>
      <vt:variant>
        <vt:lpstr>幻灯片标题</vt:lpstr>
      </vt:variant>
      <vt:variant>
        <vt:i4>54</vt:i4>
      </vt:variant>
    </vt:vector>
  </HeadingPairs>
  <TitlesOfParts>
    <vt:vector size="56" baseType="lpstr">
      <vt:lpstr>广场</vt:lpstr>
      <vt:lpstr>公式</vt:lpstr>
      <vt:lpstr>概率及数学期望</vt:lpstr>
      <vt:lpstr>概率与生活—赌博</vt:lpstr>
      <vt:lpstr>概率与生活—赌博</vt:lpstr>
      <vt:lpstr>概率与生活—赌博</vt:lpstr>
      <vt:lpstr>概率与生活—赌博</vt:lpstr>
      <vt:lpstr>概率与生活—赌博</vt:lpstr>
      <vt:lpstr>概率与生活—赌博</vt:lpstr>
      <vt:lpstr>概率与生活—赌博</vt:lpstr>
      <vt:lpstr>概率与生活—赌博</vt:lpstr>
      <vt:lpstr>概率与生活—应用价值</vt:lpstr>
      <vt:lpstr>概率与生活—应用价值</vt:lpstr>
      <vt:lpstr>概率与生活—应用价值</vt:lpstr>
      <vt:lpstr>概率与生活—袜子匹配</vt:lpstr>
      <vt:lpstr>概率起源—赌金分配问题</vt:lpstr>
      <vt:lpstr>概率起源—赌金分配问题</vt:lpstr>
      <vt:lpstr>概率起源—赌金分配问题</vt:lpstr>
      <vt:lpstr>概率中的基本概念</vt:lpstr>
      <vt:lpstr>概率中的基本概念</vt:lpstr>
      <vt:lpstr>概率中的基本概念</vt:lpstr>
      <vt:lpstr>概率中的基本概念</vt:lpstr>
      <vt:lpstr>概率中的基本概念</vt:lpstr>
      <vt:lpstr>概率中的基本概念</vt:lpstr>
      <vt:lpstr>概率中的基本概念</vt:lpstr>
      <vt:lpstr>概率中的基本概念</vt:lpstr>
      <vt:lpstr>概率中的基本概念</vt:lpstr>
      <vt:lpstr>概率中的基本概念</vt:lpstr>
      <vt:lpstr>概率中的基本概念</vt:lpstr>
      <vt:lpstr>古典概率</vt:lpstr>
      <vt:lpstr>古典概率</vt:lpstr>
      <vt:lpstr>古典概率</vt:lpstr>
      <vt:lpstr>古典概率</vt:lpstr>
      <vt:lpstr>古典概率</vt:lpstr>
      <vt:lpstr>古典概率</vt:lpstr>
      <vt:lpstr>古典概率</vt:lpstr>
      <vt:lpstr>古典概率</vt:lpstr>
      <vt:lpstr>古典概率</vt:lpstr>
      <vt:lpstr>古典概率</vt:lpstr>
      <vt:lpstr>数学期望</vt:lpstr>
      <vt:lpstr>数学期望</vt:lpstr>
      <vt:lpstr>数学期望</vt:lpstr>
      <vt:lpstr>数学期望</vt:lpstr>
      <vt:lpstr>数学期望</vt:lpstr>
      <vt:lpstr>数学期望</vt:lpstr>
      <vt:lpstr>数学期望</vt:lpstr>
      <vt:lpstr>数学期望</vt:lpstr>
      <vt:lpstr>数学期望</vt:lpstr>
      <vt:lpstr>一个值得思考的经典问题</vt:lpstr>
      <vt:lpstr>一个值得思考的经典问题</vt:lpstr>
      <vt:lpstr>一个值得思考的经典问题</vt:lpstr>
      <vt:lpstr>一个值得思考的经典问题</vt:lpstr>
      <vt:lpstr>一个值得思考的经典问题</vt:lpstr>
      <vt:lpstr>课后作业</vt:lpstr>
      <vt:lpstr>课后作业</vt:lpstr>
      <vt:lpstr>课后作业</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厚从 林</dc:creator>
  <cp:lastModifiedBy>厚从 林</cp:lastModifiedBy>
  <cp:revision>93</cp:revision>
  <dcterms:created xsi:type="dcterms:W3CDTF">2016-09-26T23:28:32Z</dcterms:created>
  <dcterms:modified xsi:type="dcterms:W3CDTF">2018-01-14T03:49:21Z</dcterms:modified>
</cp:coreProperties>
</file>