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6" r:id="rId3"/>
    <p:sldId id="279" r:id="rId4"/>
    <p:sldId id="280" r:id="rId5"/>
    <p:sldId id="281" r:id="rId6"/>
    <p:sldId id="283" r:id="rId7"/>
    <p:sldId id="284" r:id="rId8"/>
    <p:sldId id="285" r:id="rId9"/>
    <p:sldId id="293" r:id="rId10"/>
    <p:sldId id="294" r:id="rId11"/>
    <p:sldId id="295" r:id="rId12"/>
    <p:sldId id="296" r:id="rId13"/>
    <p:sldId id="359" r:id="rId14"/>
    <p:sldId id="297" r:id="rId15"/>
    <p:sldId id="306" r:id="rId16"/>
    <p:sldId id="289" r:id="rId17"/>
    <p:sldId id="290" r:id="rId18"/>
    <p:sldId id="291" r:id="rId19"/>
    <p:sldId id="292" r:id="rId20"/>
    <p:sldId id="312" r:id="rId21"/>
    <p:sldId id="298" r:id="rId22"/>
    <p:sldId id="299" r:id="rId23"/>
    <p:sldId id="300" r:id="rId24"/>
    <p:sldId id="335" r:id="rId25"/>
    <p:sldId id="347" r:id="rId26"/>
    <p:sldId id="257" r:id="rId27"/>
    <p:sldId id="258" r:id="rId28"/>
    <p:sldId id="259" r:id="rId29"/>
    <p:sldId id="327" r:id="rId30"/>
    <p:sldId id="268" r:id="rId31"/>
    <p:sldId id="302" r:id="rId32"/>
    <p:sldId id="269" r:id="rId33"/>
    <p:sldId id="305" r:id="rId34"/>
    <p:sldId id="270" r:id="rId35"/>
    <p:sldId id="271" r:id="rId36"/>
  </p:sldIdLst>
  <p:sldSz cx="12192000" cy="6858000"/>
  <p:notesSz cx="7103745" cy="10234295"/>
  <p:defaultTextStyle>
    <a:defPPr>
      <a:defRPr lang="zh-CN"/>
    </a:defPPr>
    <a:lvl1pPr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52544461894316"/>
          <c:y val="0.181379159165941"/>
          <c:w val="0.673896372747758"/>
          <c:h val="0.641459801648723"/>
        </c:manualLayout>
      </c:layout>
      <c:lineChart>
        <c:grouping val="standard"/>
        <c:varyColors val="0"/>
        <c:ser>
          <c:idx val="0"/>
          <c:order val="0"/>
          <c:tx>
            <c:strRef>
              <c:f>Sheet1!$B$1</c:f>
              <c:strCache>
                <c:ptCount val="1"/>
                <c:pt idx="0">
                  <c:v>列1</c:v>
                </c:pt>
              </c:strCache>
            </c:strRef>
          </c:tx>
          <c:dLbls>
            <c:delete val="1"/>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c:v>
                </c:pt>
                <c:pt idx="1">
                  <c:v>1</c:v>
                </c:pt>
                <c:pt idx="2">
                  <c:v>2</c:v>
                </c:pt>
                <c:pt idx="3">
                  <c:v>1</c:v>
                </c:pt>
                <c:pt idx="4">
                  <c:v>2</c:v>
                </c:pt>
                <c:pt idx="5">
                  <c:v>1</c:v>
                </c:pt>
                <c:pt idx="6">
                  <c:v>0</c:v>
                </c:pt>
                <c:pt idx="7">
                  <c:v>-1</c:v>
                </c:pt>
                <c:pt idx="8">
                  <c:v>0</c:v>
                </c:pt>
                <c:pt idx="9">
                  <c:v>1</c:v>
                </c:pt>
                <c:pt idx="10">
                  <c:v>2</c:v>
                </c:pt>
              </c:numCache>
            </c:numRef>
          </c:val>
          <c:smooth val="0"/>
        </c:ser>
        <c:ser>
          <c:idx val="1"/>
          <c:order val="1"/>
          <c:tx>
            <c:strRef>
              <c:f>Sheet1!$C$1</c:f>
              <c:strCache>
                <c:ptCount val="1"/>
                <c:pt idx="0">
                  <c:v>列2</c:v>
                </c:pt>
              </c:strCache>
            </c:strRef>
          </c:tx>
          <c:dLbls>
            <c:delete val="1"/>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Sheet1!$C$2:$C$12</c:f>
              <c:numCache>
                <c:formatCode>General</c:formatCode>
                <c:ptCount val="11"/>
                <c:pt idx="0">
                  <c:v>0</c:v>
                </c:pt>
                <c:pt idx="1">
                  <c:v>-1</c:v>
                </c:pt>
                <c:pt idx="2">
                  <c:v>-2</c:v>
                </c:pt>
                <c:pt idx="3">
                  <c:v>-1</c:v>
                </c:pt>
                <c:pt idx="4">
                  <c:v>-2</c:v>
                </c:pt>
                <c:pt idx="5">
                  <c:v>-1</c:v>
                </c:pt>
                <c:pt idx="6">
                  <c:v>0</c:v>
                </c:pt>
                <c:pt idx="7">
                  <c:v>-1</c:v>
                </c:pt>
                <c:pt idx="8">
                  <c:v>0</c:v>
                </c:pt>
                <c:pt idx="9">
                  <c:v>1</c:v>
                </c:pt>
                <c:pt idx="10">
                  <c:v>2</c:v>
                </c:pt>
              </c:numCache>
            </c:numRef>
          </c:val>
          <c:smooth val="0"/>
        </c:ser>
        <c:dLbls>
          <c:showLegendKey val="0"/>
          <c:showVal val="0"/>
          <c:showCatName val="0"/>
          <c:showSerName val="0"/>
          <c:showPercent val="0"/>
          <c:showBubbleSize val="0"/>
        </c:dLbls>
        <c:marker val="1"/>
        <c:smooth val="0"/>
        <c:axId val="65415424"/>
        <c:axId val="65425408"/>
      </c:lineChart>
      <c:catAx>
        <c:axId val="65415424"/>
        <c:scaling>
          <c:orientation val="minMax"/>
        </c:scaling>
        <c:delete val="1"/>
        <c:axPos val="b"/>
        <c:numFmt formatCode="General" sourceLinked="1"/>
        <c:majorTickMark val="none"/>
        <c:minorTickMark val="none"/>
        <c:tickLblPos val="none"/>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65425408"/>
        <c:crosses val="autoZero"/>
        <c:auto val="1"/>
        <c:lblAlgn val="ctr"/>
        <c:lblOffset val="100"/>
        <c:noMultiLvlLbl val="0"/>
      </c:catAx>
      <c:valAx>
        <c:axId val="65425408"/>
        <c:scaling>
          <c:orientation val="minMax"/>
        </c:scaling>
        <c:delete val="1"/>
        <c:axPos val="l"/>
        <c:numFmt formatCode="General" sourceLinked="1"/>
        <c:majorTickMark val="none"/>
        <c:minorTickMark val="none"/>
        <c:tickLblPos val="none"/>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65415424"/>
        <c:crosses val="autoZero"/>
        <c:crossBetween val="between"/>
      </c:valAx>
    </c:plotArea>
    <c:plotVisOnly val="1"/>
    <c:dispBlanksAs val="gap"/>
    <c:showDLblsOverMax val="0"/>
  </c:chart>
  <c:txPr>
    <a:bodyPr/>
    <a:lstStyle/>
    <a:p>
      <a:pPr>
        <a:defRPr lang="zh-CN" sz="1800"/>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spcBef>
                <a:spcPct val="0"/>
              </a:spcBef>
              <a:buClrTx/>
              <a:buFontTx/>
              <a:buNone/>
              <a:defRPr sz="1200">
                <a:ea typeface="黑体" panose="02010609060101010101" pitchFamily="49" charset="-122"/>
              </a:defRPr>
            </a:lvl1pPr>
          </a:lstStyle>
          <a:p>
            <a:pPr>
              <a:defRPr/>
            </a:pPr>
            <a:endParaRPr lang="zh-CN" altLang="en-US"/>
          </a:p>
        </p:txBody>
      </p:sp>
      <p:sp>
        <p:nvSpPr>
          <p:cNvPr id="45059" name="Rectangle 3"/>
          <p:cNvSpPr>
            <a:spLocks noGrp="1" noChangeArrowheads="1"/>
          </p:cNvSpPr>
          <p:nvPr>
            <p:ph type="dt" idx="1"/>
          </p:nvPr>
        </p:nvSpPr>
        <p:spPr bwMode="auto">
          <a:xfrm>
            <a:off x="4024313" y="0"/>
            <a:ext cx="3078162" cy="511175"/>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FontTx/>
              <a:buNone/>
              <a:defRPr sz="1200">
                <a:ea typeface="黑体" panose="02010609060101010101" pitchFamily="49" charset="-122"/>
              </a:defRPr>
            </a:lvl1pPr>
          </a:lstStyle>
          <a:p>
            <a:pPr>
              <a:defRPr/>
            </a:pPr>
            <a:fld id="{34398737-1223-4772-B5D9-E729FCF91CC4}" type="datetimeFigureOut">
              <a:rPr lang="zh-CN" altLang="en-US"/>
            </a:fld>
            <a:endParaRPr lang="en-US" altLang="zh-CN"/>
          </a:p>
        </p:txBody>
      </p:sp>
      <p:sp>
        <p:nvSpPr>
          <p:cNvPr id="12292" name="Rectangle 4"/>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ln>
        </p:spPr>
      </p:sp>
      <p:sp>
        <p:nvSpPr>
          <p:cNvPr id="45061" name="Rectangle 5"/>
          <p:cNvSpPr>
            <a:spLocks noGrp="1" noChangeArrowheads="1"/>
          </p:cNvSpPr>
          <p:nvPr>
            <p:ph type="body" sz="quarter" idx="3"/>
          </p:nvPr>
        </p:nvSpPr>
        <p:spPr bwMode="auto">
          <a:xfrm>
            <a:off x="711200" y="4860925"/>
            <a:ext cx="5683250" cy="4605338"/>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5062" name="Rectangle 6"/>
          <p:cNvSpPr>
            <a:spLocks noGrp="1" noChangeArrowheads="1"/>
          </p:cNvSpPr>
          <p:nvPr>
            <p:ph type="ftr" sz="quarter" idx="4"/>
          </p:nvPr>
        </p:nvSpPr>
        <p:spPr bwMode="auto">
          <a:xfrm>
            <a:off x="0" y="9721850"/>
            <a:ext cx="3078163" cy="511175"/>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spcBef>
                <a:spcPct val="0"/>
              </a:spcBef>
              <a:buClrTx/>
              <a:buFontTx/>
              <a:buNone/>
              <a:defRPr sz="1200">
                <a:ea typeface="黑体" panose="02010609060101010101" pitchFamily="49" charset="-122"/>
              </a:defRPr>
            </a:lvl1pPr>
          </a:lstStyle>
          <a:p>
            <a:pPr>
              <a:defRPr/>
            </a:pPr>
            <a:endParaRPr lang="en-US" altLang="zh-CN"/>
          </a:p>
        </p:txBody>
      </p:sp>
      <p:sp>
        <p:nvSpPr>
          <p:cNvPr id="45063" name="Rectangle 7"/>
          <p:cNvSpPr>
            <a:spLocks noGrp="1" noChangeArrowheads="1"/>
          </p:cNvSpPr>
          <p:nvPr>
            <p:ph type="sldNum" sz="quarter" idx="5"/>
          </p:nvPr>
        </p:nvSpPr>
        <p:spPr bwMode="auto">
          <a:xfrm>
            <a:off x="4024313" y="9721850"/>
            <a:ext cx="3078162" cy="511175"/>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100000"/>
              </a:lnSpc>
              <a:spcBef>
                <a:spcPct val="0"/>
              </a:spcBef>
              <a:buClrTx/>
              <a:buFontTx/>
              <a:buNone/>
              <a:defRPr sz="1200">
                <a:ea typeface="黑体" panose="02010609060101010101" pitchFamily="49" charset="-122"/>
              </a:defRPr>
            </a:lvl1pPr>
          </a:lstStyle>
          <a:p>
            <a:pPr>
              <a:defRPr/>
            </a:pPr>
            <a:fld id="{B445C8E4-1AF4-4CB6-A047-4F0F32C3DF8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40280" y="271780"/>
            <a:ext cx="7741920" cy="1640522"/>
          </a:xfrm>
        </p:spPr>
        <p:txBody>
          <a:bodyPr anchor="b">
            <a:noAutofit/>
          </a:bodyPr>
          <a:lstStyle>
            <a:lvl1pPr algn="ctr">
              <a:defRPr sz="44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25040" y="2118678"/>
            <a:ext cx="7741920" cy="502602"/>
          </a:xfrm>
        </p:spPr>
        <p:txBody>
          <a:bodyPr anchor="ct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DDCC966E-CDF7-4737-8E47-7358D0B15853}"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D9197C07-BCAB-4C4C-930B-5D21643154B2}"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1037968"/>
            <a:ext cx="10516800" cy="5181107"/>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C9AA108C-F035-4E3E-8357-8FB0E17F9BD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normAutofit/>
          </a:bodyPr>
          <a:lstStyle>
            <a:lvl1pPr>
              <a:defRPr/>
            </a:lvl1pPr>
          </a:lstStyle>
          <a:p>
            <a:pPr>
              <a:defRPr/>
            </a:pPr>
            <a:fld id="{497F6208-145A-4BAC-B41D-F41EA90F2A3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0CE4CFF-2270-458C-9C6D-2E1816805CD1}"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9C5B247D-1361-439B-A422-C9166F8FE78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57662" y="3333433"/>
            <a:ext cx="6807200" cy="855109"/>
          </a:xfrm>
        </p:spPr>
        <p:txBody>
          <a:bodyPr anchor="b">
            <a:normAutofit/>
          </a:bodyPr>
          <a:lstStyle>
            <a:lvl1pPr algn="r">
              <a:defRPr sz="48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846152" y="2741296"/>
            <a:ext cx="4918710" cy="571817"/>
          </a:xfrm>
          <a:noFill/>
        </p:spPr>
        <p:txBody>
          <a:bodyPr anchor="ctr">
            <a:normAutofit/>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lvl1pPr>
          </a:lstStyle>
          <a:p>
            <a:pPr>
              <a:defRPr/>
            </a:pPr>
            <a:fld id="{D607A8CA-E73A-43AC-BA29-9133FAA47D02}"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CD7A20C0-5200-4326-BF4A-0916F8DEE4A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792480"/>
          </a:xfrm>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295400"/>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278880" y="1295399"/>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fld id="{A51747F7-C0E2-464C-BDAF-D1A6AB104828}"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normAutofit/>
          </a:bodyPr>
          <a:lstStyle>
            <a:lvl1pPr>
              <a:defRPr/>
            </a:lvl1pPr>
          </a:lstStyle>
          <a:p>
            <a:pPr>
              <a:defRPr/>
            </a:pPr>
            <a:fld id="{FEE46A6D-231C-4A3C-A4BC-F3F7BC2B364C}"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243841"/>
            <a:ext cx="10515600" cy="711199"/>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4052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464434"/>
            <a:ext cx="5157787" cy="3891915"/>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4052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464434"/>
            <a:ext cx="5183188" cy="3891915"/>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4779DB87-622D-420D-8337-0563C0A4BE09}" type="datetimeFigureOut">
              <a:rPr lang="zh-CN" altLang="en-US"/>
            </a:fld>
            <a:endParaRPr lang="zh-CN" altLang="en-US"/>
          </a:p>
        </p:txBody>
      </p:sp>
      <p:sp>
        <p:nvSpPr>
          <p:cNvPr id="8" name="Footer Placeholder 7"/>
          <p:cNvSpPr>
            <a:spLocks noGrp="1"/>
          </p:cNvSpPr>
          <p:nvPr>
            <p:ph type="ftr" sz="quarter" idx="11"/>
          </p:nvPr>
        </p:nvSpPr>
        <p:spPr/>
        <p:txBody>
          <a:bodyPr/>
          <a:lstStyle>
            <a:lvl1pPr>
              <a:defRPr/>
            </a:lvl1pPr>
          </a:lstStyle>
          <a:p>
            <a:pPr>
              <a:defRPr/>
            </a:pPr>
            <a:endParaRPr lang="zh-CN" altLang="en-US"/>
          </a:p>
        </p:txBody>
      </p:sp>
      <p:sp>
        <p:nvSpPr>
          <p:cNvPr id="9" name="Slide Number Placeholder 8"/>
          <p:cNvSpPr>
            <a:spLocks noGrp="1"/>
          </p:cNvSpPr>
          <p:nvPr>
            <p:ph type="sldNum" sz="quarter" idx="12"/>
          </p:nvPr>
        </p:nvSpPr>
        <p:spPr/>
        <p:txBody>
          <a:bodyPr>
            <a:normAutofit/>
          </a:bodyPr>
          <a:lstStyle>
            <a:lvl1pPr>
              <a:defRPr/>
            </a:lvl1pPr>
          </a:lstStyle>
          <a:p>
            <a:pPr>
              <a:defRPr/>
            </a:pPr>
            <a:fld id="{1E4F4FA8-3AE7-418A-9397-526F54E1F1BF}"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980" y="2072640"/>
            <a:ext cx="8448040" cy="1950720"/>
          </a:xfrm>
        </p:spPr>
        <p:txBody>
          <a:bodyPr>
            <a:normAutofit/>
          </a:bodyPr>
          <a:lstStyle>
            <a:lvl1pPr algn="ctr">
              <a:defRPr>
                <a:solidFill>
                  <a:schemeClr val="tx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fld id="{60E7421D-49EB-425C-A419-280B2E783A3E}" type="datetimeFigureOut">
              <a:rPr lang="en-US"/>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normAutofit/>
          </a:bodyPr>
          <a:lstStyle>
            <a:lvl1pPr>
              <a:defRPr/>
            </a:lvl1pPr>
          </a:lstStyle>
          <a:p>
            <a:pPr>
              <a:defRPr/>
            </a:pPr>
            <a:fld id="{5B332608-F9B4-4D9C-9B7B-C088B0BC3269}"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9829154-4F78-4659-9DC3-C4283B50A4FC}"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normAutofit/>
          </a:bodyPr>
          <a:lstStyle>
            <a:lvl1pPr>
              <a:defRPr/>
            </a:lvl1pPr>
          </a:lstStyle>
          <a:p>
            <a:pPr>
              <a:defRPr/>
            </a:pPr>
            <a:fld id="{793231E7-50B5-492C-9B0C-2F3E595E052C}"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normAutofit/>
          </a:bodyPr>
          <a:lstStyle>
            <a:lvl1pPr>
              <a:defRPr sz="3200">
                <a:solidFill>
                  <a:schemeClr val="tx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lvl1pPr>
          </a:lstStyle>
          <a:p>
            <a:pPr>
              <a:defRPr/>
            </a:pPr>
            <a:fld id="{75FD3F26-ABD5-46C7-AFF0-721562191CEB}" type="datetimeFigureOut">
              <a:rPr lang="zh-CN" altLang="en-US"/>
            </a:fld>
            <a:endParaRPr lang="zh-CN" altLang="en-US"/>
          </a:p>
        </p:txBody>
      </p:sp>
      <p:sp>
        <p:nvSpPr>
          <p:cNvPr id="6" name="Footer Placeholder 5"/>
          <p:cNvSpPr>
            <a:spLocks noGrp="1"/>
          </p:cNvSpPr>
          <p:nvPr>
            <p:ph type="ftr" sz="quarter" idx="11"/>
          </p:nvPr>
        </p:nvSpPr>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p:txBody>
          <a:bodyPr>
            <a:normAutofit/>
          </a:bodyPr>
          <a:lstStyle>
            <a:lvl1pPr>
              <a:defRPr/>
            </a:lvl1pPr>
          </a:lstStyle>
          <a:p>
            <a:pPr>
              <a:defRPr/>
            </a:pPr>
            <a:fld id="{39791C21-6EE5-4041-99F4-E73BCE59D84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55039"/>
            <a:ext cx="2628900" cy="5221923"/>
          </a:xfrm>
        </p:spPr>
        <p:txBody>
          <a:bodyPr vert="eaVert">
            <a:normAutofit/>
          </a:bodyPr>
          <a:lstStyle>
            <a:lvl1pPr>
              <a:defRPr>
                <a:solidFill>
                  <a:schemeClr val="tx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955039"/>
            <a:ext cx="7734300" cy="5221923"/>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04456B8-9043-4ACC-8FE2-B8F28CB74576}"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B32A0AC5-9CA8-4834-B4F7-CD0EEED9E1B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2"/>
            </p:custDataLst>
          </p:nvPr>
        </p:nvSpPr>
        <p:spPr bwMode="auto">
          <a:xfrm>
            <a:off x="838200" y="182563"/>
            <a:ext cx="10515600" cy="792162"/>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custDataLst>
              <p:tags r:id="rId13"/>
            </p:custDataLst>
          </p:nvPr>
        </p:nvSpPr>
        <p:spPr bwMode="auto">
          <a:xfrm>
            <a:off x="838200" y="1381125"/>
            <a:ext cx="10515600" cy="47958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lnSpc>
                <a:spcPct val="100000"/>
              </a:lnSpc>
              <a:spcBef>
                <a:spcPts val="0"/>
              </a:spcBef>
              <a:spcAft>
                <a:spcPts val="0"/>
              </a:spcAft>
              <a:buClrTx/>
              <a:buFontTx/>
              <a:buNone/>
              <a:defRPr sz="1800">
                <a:solidFill>
                  <a:schemeClr val="tx1">
                    <a:tint val="75000"/>
                  </a:schemeClr>
                </a:solidFill>
                <a:latin typeface="+mn-lt"/>
                <a:ea typeface="+mn-ea"/>
              </a:defRPr>
            </a:lvl1pPr>
          </a:lstStyle>
          <a:p>
            <a:pPr>
              <a:defRPr/>
            </a:pPr>
            <a:fld id="{27812C04-6E04-4A51-ABB3-0896F07BE128}" type="datetimeFigureOut">
              <a:rPr lang="en-US"/>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lnSpc>
                <a:spcPct val="100000"/>
              </a:lnSpc>
              <a:spcBef>
                <a:spcPts val="0"/>
              </a:spcBef>
              <a:spcAft>
                <a:spcPts val="0"/>
              </a:spcAft>
              <a:buClrTx/>
              <a:buFontTx/>
              <a:buNone/>
              <a:defRPr sz="18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eaLnBrk="1" fontAlgn="auto" hangingPunct="1">
              <a:lnSpc>
                <a:spcPct val="100000"/>
              </a:lnSpc>
              <a:spcBef>
                <a:spcPts val="0"/>
              </a:spcBef>
              <a:spcAft>
                <a:spcPts val="0"/>
              </a:spcAft>
              <a:buClrTx/>
              <a:buFontTx/>
              <a:buNone/>
              <a:defRPr sz="1800">
                <a:solidFill>
                  <a:schemeClr val="tx1">
                    <a:tint val="75000"/>
                  </a:schemeClr>
                </a:solidFill>
                <a:latin typeface="+mn-lt"/>
                <a:ea typeface="+mn-ea"/>
              </a:defRPr>
            </a:lvl1pPr>
          </a:lstStyle>
          <a:p>
            <a:pPr>
              <a:defRPr/>
            </a:pPr>
            <a:fld id="{C833FA22-A95A-4A2A-8432-C0C98A2A79F2}"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4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lnSpc>
          <a:spcPct val="90000"/>
        </a:lnSpc>
        <a:spcBef>
          <a:spcPts val="1000"/>
        </a:spcBef>
        <a:spcAft>
          <a:spcPct val="0"/>
        </a:spcAft>
        <a:buClr>
          <a:schemeClr val="accent1"/>
        </a:buClr>
        <a:buFont typeface="Arial" panose="020B0604020202020204" pitchFamily="34" charset="0"/>
        <a:buChar char="☼"/>
        <a:defRPr sz="2400" kern="1200">
          <a:solidFill>
            <a:schemeClr val="accent1"/>
          </a:solidFill>
          <a:latin typeface="+mn-lt"/>
          <a:ea typeface="+mn-ea"/>
          <a:cs typeface="+mn-cs"/>
        </a:defRPr>
      </a:lvl1pPr>
      <a:lvl2pPr marL="800100" indent="-342900" algn="l"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mn-lt"/>
          <a:ea typeface="+mn-ea"/>
          <a:cs typeface="+mn-cs"/>
        </a:defRPr>
      </a:lvl2pPr>
      <a:lvl3pPr marL="1257300" indent="-342900" algn="l" rtl="0" eaLnBrk="0" fontAlgn="base" hangingPunct="0">
        <a:lnSpc>
          <a:spcPct val="90000"/>
        </a:lnSpc>
        <a:spcBef>
          <a:spcPts val="500"/>
        </a:spcBef>
        <a:spcAft>
          <a:spcPct val="0"/>
        </a:spcAft>
        <a:buFont typeface="Arial" panose="020B0604020202020204" pitchFamily="34" charset="0"/>
        <a:buChar char="•"/>
        <a:defRPr kern="1200">
          <a:solidFill>
            <a:schemeClr val="accent1"/>
          </a:solidFill>
          <a:latin typeface="+mn-lt"/>
          <a:ea typeface="+mn-ea"/>
          <a:cs typeface="+mn-cs"/>
        </a:defRPr>
      </a:lvl3pPr>
      <a:lvl4pPr marL="1657350" indent="-285750" algn="l" rtl="0" eaLnBrk="0" fontAlgn="base" hangingPunct="0">
        <a:lnSpc>
          <a:spcPct val="90000"/>
        </a:lnSpc>
        <a:spcBef>
          <a:spcPts val="500"/>
        </a:spcBef>
        <a:spcAft>
          <a:spcPct val="0"/>
        </a:spcAft>
        <a:buFont typeface="Arial" panose="020B0604020202020204" pitchFamily="34" charset="0"/>
        <a:buChar char="•"/>
        <a:defRPr kern="1200">
          <a:solidFill>
            <a:schemeClr val="accent1"/>
          </a:solidFill>
          <a:latin typeface="+mn-lt"/>
          <a:ea typeface="+mn-ea"/>
          <a:cs typeface="+mn-cs"/>
        </a:defRPr>
      </a:lvl4pPr>
      <a:lvl5pPr marL="2114550" indent="-285750" algn="l" rtl="0" eaLnBrk="0" fontAlgn="base" hangingPunct="0">
        <a:lnSpc>
          <a:spcPct val="90000"/>
        </a:lnSpc>
        <a:spcBef>
          <a:spcPts val="500"/>
        </a:spcBef>
        <a:spcAft>
          <a:spcPct val="0"/>
        </a:spcAft>
        <a:buFont typeface="Arial" panose="020B0604020202020204" pitchFamily="34" charset="0"/>
        <a:buChar char="•"/>
        <a:defRPr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3.wmf"/><Relationship Id="rId7" Type="http://schemas.openxmlformats.org/officeDocument/2006/relationships/oleObject" Target="../embeddings/oleObject8.bin"/><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0" Type="http://schemas.openxmlformats.org/officeDocument/2006/relationships/vmlDrawing" Target="../drawings/vmlDrawing4.vml"/><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tags" Target="../tags/tag10.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a:xfrm>
            <a:off x="1468438" y="271463"/>
            <a:ext cx="8513762" cy="1641475"/>
          </a:xfrm>
        </p:spPr>
        <p:txBody>
          <a:bodyPr/>
          <a:lstStyle/>
          <a:p>
            <a:pPr eaLnBrk="1" hangingPunct="1"/>
            <a:r>
              <a:rPr lang="zh-CN" altLang="en-US" sz="7200" smtClean="0"/>
              <a:t>概率与期望及其应用</a:t>
            </a:r>
            <a:endParaRPr lang="en-US" altLang="zh-CN" sz="7200" smtClean="0"/>
          </a:p>
        </p:txBody>
      </p:sp>
      <p:sp>
        <p:nvSpPr>
          <p:cNvPr id="2" name="副标题 1"/>
          <p:cNvSpPr/>
          <p:nvPr>
            <p:ph type="subTitle" idx="1"/>
          </p:nvPr>
        </p:nvSpPr>
        <p:spPr/>
        <p:txBody>
          <a:bodyPr/>
          <a:p>
            <a:endParaRPr lang="zh-CN" alt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idx="4294967295"/>
          </p:nvPr>
        </p:nvSpPr>
        <p:spPr/>
        <p:txBody>
          <a:bodyPr/>
          <a:lstStyle/>
          <a:p>
            <a:r>
              <a:rPr lang="zh-CN" altLang="en-US" smtClean="0"/>
              <a:t>条件概率</a:t>
            </a:r>
            <a:endParaRPr lang="zh-CN" altLang="en-US" smtClean="0"/>
          </a:p>
        </p:txBody>
      </p:sp>
      <p:sp>
        <p:nvSpPr>
          <p:cNvPr id="24578" name="Rectangle 3"/>
          <p:cNvSpPr>
            <a:spLocks noGrp="1"/>
          </p:cNvSpPr>
          <p:nvPr>
            <p:ph type="body" idx="4294967295"/>
          </p:nvPr>
        </p:nvSpPr>
        <p:spPr>
          <a:xfrm>
            <a:off x="838200" y="1381125"/>
            <a:ext cx="10820400" cy="4795838"/>
          </a:xfrm>
        </p:spPr>
        <p:txBody>
          <a:bodyPr/>
          <a:lstStyle/>
          <a:p>
            <a:pPr>
              <a:lnSpc>
                <a:spcPct val="120000"/>
              </a:lnSpc>
            </a:pPr>
            <a:r>
              <a:rPr kumimoji="1" lang="zh-CN" altLang="en-US" sz="2900" smtClean="0">
                <a:solidFill>
                  <a:schemeClr val="tx1"/>
                </a:solidFill>
                <a:latin typeface="黑体" panose="02010609060101010101" pitchFamily="49" charset="-122"/>
              </a:rPr>
              <a:t> </a:t>
            </a:r>
            <a:r>
              <a:rPr kumimoji="1" lang="zh-CN" altLang="en-US" sz="3200" smtClean="0">
                <a:solidFill>
                  <a:schemeClr val="tx1"/>
                </a:solidFill>
                <a:latin typeface="黑体" panose="02010609060101010101" pitchFamily="49" charset="-122"/>
              </a:rPr>
              <a:t>定义  设</a:t>
            </a:r>
            <a:r>
              <a:rPr kumimoji="1" lang="en-US" altLang="zh-CN" sz="3200" smtClean="0">
                <a:solidFill>
                  <a:schemeClr val="tx1"/>
                </a:solidFill>
                <a:latin typeface="黑体" panose="02010609060101010101" pitchFamily="49" charset="-122"/>
              </a:rPr>
              <a:t>E</a:t>
            </a:r>
            <a:r>
              <a:rPr kumimoji="1" lang="zh-CN" altLang="en-US" sz="3200" smtClean="0">
                <a:solidFill>
                  <a:schemeClr val="tx1"/>
                </a:solidFill>
                <a:latin typeface="黑体" panose="02010609060101010101" pitchFamily="49" charset="-122"/>
              </a:rPr>
              <a:t>为一试验，</a:t>
            </a:r>
            <a:r>
              <a:rPr kumimoji="1" lang="en-US" altLang="zh-CN" sz="3200" smtClean="0">
                <a:solidFill>
                  <a:schemeClr val="tx1"/>
                </a:solidFill>
                <a:latin typeface="黑体" panose="02010609060101010101" pitchFamily="49" charset="-122"/>
              </a:rPr>
              <a:t>A</a:t>
            </a:r>
            <a:r>
              <a:rPr kumimoji="1" lang="zh-CN" altLang="en-US" sz="3200" smtClean="0">
                <a:solidFill>
                  <a:schemeClr val="tx1"/>
                </a:solidFill>
                <a:latin typeface="黑体" panose="02010609060101010101" pitchFamily="49" charset="-122"/>
              </a:rPr>
              <a:t>和</a:t>
            </a:r>
            <a:r>
              <a:rPr kumimoji="1" lang="en-US" altLang="zh-CN" sz="3200" smtClean="0">
                <a:solidFill>
                  <a:schemeClr val="tx1"/>
                </a:solidFill>
                <a:latin typeface="黑体" panose="02010609060101010101" pitchFamily="49" charset="-122"/>
              </a:rPr>
              <a:t>B</a:t>
            </a:r>
            <a:r>
              <a:rPr kumimoji="1" lang="zh-CN" altLang="en-US" sz="3200" smtClean="0">
                <a:solidFill>
                  <a:schemeClr val="tx1"/>
                </a:solidFill>
                <a:latin typeface="黑体" panose="02010609060101010101" pitchFamily="49" charset="-122"/>
              </a:rPr>
              <a:t>为</a:t>
            </a:r>
            <a:r>
              <a:rPr kumimoji="1" lang="en-US" altLang="zh-CN" sz="3200" smtClean="0">
                <a:solidFill>
                  <a:schemeClr val="tx1"/>
                </a:solidFill>
                <a:latin typeface="黑体" panose="02010609060101010101" pitchFamily="49" charset="-122"/>
              </a:rPr>
              <a:t>E</a:t>
            </a:r>
            <a:r>
              <a:rPr kumimoji="1" lang="zh-CN" altLang="en-US" sz="3200" smtClean="0">
                <a:solidFill>
                  <a:schemeClr val="tx1"/>
                </a:solidFill>
                <a:latin typeface="黑体" panose="02010609060101010101" pitchFamily="49" charset="-122"/>
              </a:rPr>
              <a:t>中两事件，且 </a:t>
            </a:r>
            <a:r>
              <a:rPr kumimoji="1" lang="en-US" altLang="zh-CN" sz="3200" smtClean="0">
                <a:solidFill>
                  <a:schemeClr val="tx1"/>
                </a:solidFill>
                <a:latin typeface="黑体" panose="02010609060101010101" pitchFamily="49" charset="-122"/>
              </a:rPr>
              <a:t>P(A)&gt;0</a:t>
            </a:r>
            <a:r>
              <a:rPr kumimoji="1" lang="zh-CN" altLang="en-US" sz="3200" smtClean="0">
                <a:solidFill>
                  <a:schemeClr val="tx1"/>
                </a:solidFill>
                <a:latin typeface="黑体" panose="02010609060101010101" pitchFamily="49" charset="-122"/>
              </a:rPr>
              <a:t>，</a:t>
            </a:r>
            <a:endParaRPr kumimoji="1" lang="zh-CN" altLang="en-US" sz="3200" smtClean="0">
              <a:solidFill>
                <a:schemeClr val="tx1"/>
              </a:solidFill>
              <a:latin typeface="黑体" panose="02010609060101010101" pitchFamily="49" charset="-122"/>
            </a:endParaRPr>
          </a:p>
          <a:p>
            <a:pPr>
              <a:lnSpc>
                <a:spcPct val="120000"/>
              </a:lnSpc>
              <a:buFont typeface="Arial" panose="020B0604020202020204" pitchFamily="34" charset="0"/>
              <a:buNone/>
            </a:pPr>
            <a:r>
              <a:rPr kumimoji="1" lang="zh-CN" altLang="en-US" sz="3200" smtClean="0">
                <a:solidFill>
                  <a:schemeClr val="tx1"/>
                </a:solidFill>
                <a:latin typeface="黑体" panose="02010609060101010101" pitchFamily="49" charset="-122"/>
              </a:rPr>
              <a:t>   则称</a:t>
            </a:r>
            <a:r>
              <a:rPr kumimoji="1" lang="en-US" altLang="zh-CN" sz="3200" smtClean="0">
                <a:solidFill>
                  <a:schemeClr val="tx1"/>
                </a:solidFill>
                <a:latin typeface="黑体" panose="02010609060101010101" pitchFamily="49" charset="-122"/>
              </a:rPr>
              <a:t>P(AB)/P(A)</a:t>
            </a:r>
            <a:r>
              <a:rPr kumimoji="1" lang="zh-CN" altLang="en-US" sz="3200" smtClean="0">
                <a:solidFill>
                  <a:schemeClr val="tx1"/>
                </a:solidFill>
                <a:latin typeface="黑体" panose="02010609060101010101" pitchFamily="49" charset="-122"/>
              </a:rPr>
              <a:t>为事件</a:t>
            </a:r>
            <a:r>
              <a:rPr kumimoji="1" lang="en-US" altLang="zh-CN" sz="3200" smtClean="0">
                <a:solidFill>
                  <a:schemeClr val="tx1"/>
                </a:solidFill>
                <a:latin typeface="黑体" panose="02010609060101010101" pitchFamily="49" charset="-122"/>
              </a:rPr>
              <a:t>A</a:t>
            </a:r>
            <a:r>
              <a:rPr kumimoji="1" lang="zh-CN" altLang="en-US" sz="3200" smtClean="0">
                <a:solidFill>
                  <a:schemeClr val="tx1"/>
                </a:solidFill>
                <a:latin typeface="黑体" panose="02010609060101010101" pitchFamily="49" charset="-122"/>
              </a:rPr>
              <a:t>发生的条件下事件</a:t>
            </a:r>
            <a:r>
              <a:rPr kumimoji="1" lang="en-US" altLang="zh-CN" sz="3200" smtClean="0">
                <a:solidFill>
                  <a:schemeClr val="tx1"/>
                </a:solidFill>
                <a:latin typeface="黑体" panose="02010609060101010101" pitchFamily="49" charset="-122"/>
              </a:rPr>
              <a:t>B</a:t>
            </a:r>
            <a:r>
              <a:rPr kumimoji="1" lang="zh-CN" altLang="en-US" sz="3200" smtClean="0">
                <a:solidFill>
                  <a:schemeClr val="tx1"/>
                </a:solidFill>
                <a:latin typeface="黑体" panose="02010609060101010101" pitchFamily="49" charset="-122"/>
              </a:rPr>
              <a:t>发生的条</a:t>
            </a:r>
            <a:endParaRPr kumimoji="1" lang="zh-CN" altLang="en-US" sz="3200" smtClean="0">
              <a:solidFill>
                <a:schemeClr val="tx1"/>
              </a:solidFill>
              <a:latin typeface="黑体" panose="02010609060101010101" pitchFamily="49" charset="-122"/>
            </a:endParaRPr>
          </a:p>
          <a:p>
            <a:pPr>
              <a:lnSpc>
                <a:spcPct val="120000"/>
              </a:lnSpc>
              <a:buFont typeface="Arial" panose="020B0604020202020204" pitchFamily="34" charset="0"/>
              <a:buNone/>
            </a:pPr>
            <a:r>
              <a:rPr kumimoji="1" lang="zh-CN" altLang="en-US" sz="3200" smtClean="0">
                <a:solidFill>
                  <a:schemeClr val="tx1"/>
                </a:solidFill>
                <a:latin typeface="黑体" panose="02010609060101010101" pitchFamily="49" charset="-122"/>
              </a:rPr>
              <a:t>   件概率，记作</a:t>
            </a:r>
            <a:r>
              <a:rPr kumimoji="1" lang="en-US" altLang="zh-CN" sz="3200" smtClean="0">
                <a:solidFill>
                  <a:schemeClr val="tx1"/>
                </a:solidFill>
                <a:latin typeface="黑体" panose="02010609060101010101" pitchFamily="49" charset="-122"/>
              </a:rPr>
              <a:t>P(B|A)</a:t>
            </a:r>
            <a:r>
              <a:rPr kumimoji="1" lang="zh-CN" altLang="en-US" sz="3200" smtClean="0">
                <a:solidFill>
                  <a:schemeClr val="tx1"/>
                </a:solidFill>
                <a:latin typeface="黑体" panose="02010609060101010101" pitchFamily="49" charset="-122"/>
              </a:rPr>
              <a:t>，即</a:t>
            </a:r>
            <a:r>
              <a:rPr kumimoji="1" lang="en-US" altLang="zh-CN" sz="3200" smtClean="0">
                <a:solidFill>
                  <a:schemeClr val="tx1"/>
                </a:solidFill>
                <a:latin typeface="黑体" panose="02010609060101010101" pitchFamily="49" charset="-122"/>
              </a:rPr>
              <a:t>P(B|A)= P(AB)/P(A) </a:t>
            </a:r>
            <a:endParaRPr kumimoji="1" lang="en-US" altLang="zh-CN" sz="3200" smtClean="0">
              <a:solidFill>
                <a:schemeClr val="tx1"/>
              </a:solidFill>
              <a:latin typeface="黑体" panose="02010609060101010101" pitchFamily="49" charset="-122"/>
            </a:endParaRPr>
          </a:p>
          <a:p>
            <a:pPr>
              <a:lnSpc>
                <a:spcPct val="120000"/>
              </a:lnSpc>
            </a:pPr>
            <a:r>
              <a:rPr kumimoji="1" lang="zh-CN" altLang="en-US" sz="3200" smtClean="0">
                <a:solidFill>
                  <a:schemeClr val="tx1"/>
                </a:solidFill>
                <a:latin typeface="黑体" panose="02010609060101010101" pitchFamily="49" charset="-122"/>
              </a:rPr>
              <a:t> 例</a:t>
            </a:r>
            <a:r>
              <a:rPr kumimoji="1" lang="en-US" altLang="zh-CN" sz="3200" b="1" smtClean="0">
                <a:solidFill>
                  <a:schemeClr val="tx1"/>
                </a:solidFill>
                <a:latin typeface="黑体" panose="02010609060101010101" pitchFamily="49" charset="-122"/>
              </a:rPr>
              <a:t>2</a:t>
            </a:r>
            <a:r>
              <a:rPr kumimoji="1" lang="zh-CN" altLang="en-US" sz="3200" b="1" smtClean="0">
                <a:solidFill>
                  <a:schemeClr val="tx1"/>
                </a:solidFill>
                <a:latin typeface="黑体" panose="02010609060101010101" pitchFamily="49" charset="-122"/>
              </a:rPr>
              <a:t>：</a:t>
            </a:r>
            <a:r>
              <a:rPr kumimoji="1" lang="zh-CN" altLang="en-US" sz="3200" smtClean="0">
                <a:solidFill>
                  <a:schemeClr val="tx1"/>
                </a:solidFill>
                <a:latin typeface="黑体" panose="02010609060101010101" pitchFamily="49" charset="-122"/>
              </a:rPr>
              <a:t>袋中有</a:t>
            </a:r>
            <a:r>
              <a:rPr kumimoji="1" lang="en-US" altLang="zh-CN" sz="3200" smtClean="0">
                <a:solidFill>
                  <a:schemeClr val="tx1"/>
                </a:solidFill>
                <a:latin typeface="黑体" panose="02010609060101010101" pitchFamily="49" charset="-122"/>
              </a:rPr>
              <a:t>5</a:t>
            </a:r>
            <a:r>
              <a:rPr kumimoji="1" lang="zh-CN" altLang="en-US" sz="3200" smtClean="0">
                <a:solidFill>
                  <a:schemeClr val="tx1"/>
                </a:solidFill>
                <a:latin typeface="黑体" panose="02010609060101010101" pitchFamily="49" charset="-122"/>
              </a:rPr>
              <a:t>个球，</a:t>
            </a:r>
            <a:r>
              <a:rPr kumimoji="1" lang="en-US" altLang="zh-CN" sz="3200" smtClean="0">
                <a:solidFill>
                  <a:schemeClr val="tx1"/>
                </a:solidFill>
                <a:latin typeface="黑体" panose="02010609060101010101" pitchFamily="49" charset="-122"/>
              </a:rPr>
              <a:t>2</a:t>
            </a:r>
            <a:r>
              <a:rPr kumimoji="1" lang="zh-CN" altLang="en-US" sz="3200" smtClean="0">
                <a:solidFill>
                  <a:schemeClr val="tx1"/>
                </a:solidFill>
                <a:latin typeface="黑体" panose="02010609060101010101" pitchFamily="49" charset="-122"/>
              </a:rPr>
              <a:t>个黑球，</a:t>
            </a:r>
            <a:r>
              <a:rPr kumimoji="1" lang="en-US" altLang="zh-CN" sz="3200" smtClean="0">
                <a:solidFill>
                  <a:schemeClr val="tx1"/>
                </a:solidFill>
                <a:latin typeface="黑体" panose="02010609060101010101" pitchFamily="49" charset="-122"/>
              </a:rPr>
              <a:t>3</a:t>
            </a:r>
            <a:r>
              <a:rPr kumimoji="1" lang="zh-CN" altLang="en-US" sz="3200" smtClean="0">
                <a:solidFill>
                  <a:schemeClr val="tx1"/>
                </a:solidFill>
                <a:latin typeface="黑体" panose="02010609060101010101" pitchFamily="49" charset="-122"/>
              </a:rPr>
              <a:t>个白球，现依次取两</a:t>
            </a:r>
            <a:endParaRPr kumimoji="1" lang="zh-CN" altLang="en-US" sz="3200" smtClean="0">
              <a:solidFill>
                <a:schemeClr val="tx1"/>
              </a:solidFill>
              <a:latin typeface="黑体" panose="02010609060101010101" pitchFamily="49" charset="-122"/>
            </a:endParaRPr>
          </a:p>
          <a:p>
            <a:pPr>
              <a:lnSpc>
                <a:spcPct val="120000"/>
              </a:lnSpc>
              <a:buFont typeface="Arial" panose="020B0604020202020204" pitchFamily="34" charset="0"/>
              <a:buNone/>
            </a:pPr>
            <a:r>
              <a:rPr kumimoji="1" lang="zh-CN" altLang="en-US" sz="3200" smtClean="0">
                <a:solidFill>
                  <a:schemeClr val="tx1"/>
                </a:solidFill>
                <a:latin typeface="黑体" panose="02010609060101010101" pitchFamily="49" charset="-122"/>
              </a:rPr>
              <a:t>   球且不放回，</a:t>
            </a:r>
            <a:r>
              <a:rPr kumimoji="1" lang="en-US" altLang="zh-CN" sz="3200" smtClean="0">
                <a:solidFill>
                  <a:schemeClr val="tx1"/>
                </a:solidFill>
                <a:latin typeface="黑体" panose="02010609060101010101" pitchFamily="49" charset="-122"/>
              </a:rPr>
              <a:t>(1)</a:t>
            </a:r>
            <a:r>
              <a:rPr kumimoji="1" lang="zh-CN" altLang="en-US" sz="3200" smtClean="0">
                <a:solidFill>
                  <a:schemeClr val="tx1"/>
                </a:solidFill>
                <a:latin typeface="黑体" panose="02010609060101010101" pitchFamily="49" charset="-122"/>
              </a:rPr>
              <a:t>求第二次取到黑球的概率，</a:t>
            </a:r>
            <a:r>
              <a:rPr kumimoji="1" lang="en-US" altLang="zh-CN" sz="3200" smtClean="0">
                <a:solidFill>
                  <a:schemeClr val="tx1"/>
                </a:solidFill>
                <a:latin typeface="黑体" panose="02010609060101010101" pitchFamily="49" charset="-122"/>
              </a:rPr>
              <a:t>(2)</a:t>
            </a:r>
            <a:r>
              <a:rPr kumimoji="1" lang="zh-CN" altLang="en-US" sz="3200" smtClean="0">
                <a:solidFill>
                  <a:schemeClr val="tx1"/>
                </a:solidFill>
                <a:latin typeface="黑体" panose="02010609060101010101" pitchFamily="49" charset="-122"/>
              </a:rPr>
              <a:t>若已</a:t>
            </a:r>
            <a:endParaRPr kumimoji="1" lang="zh-CN" altLang="en-US" sz="3200" smtClean="0">
              <a:solidFill>
                <a:schemeClr val="tx1"/>
              </a:solidFill>
              <a:latin typeface="黑体" panose="02010609060101010101" pitchFamily="49" charset="-122"/>
            </a:endParaRPr>
          </a:p>
          <a:p>
            <a:pPr>
              <a:lnSpc>
                <a:spcPct val="120000"/>
              </a:lnSpc>
              <a:buFont typeface="Arial" panose="020B0604020202020204" pitchFamily="34" charset="0"/>
              <a:buNone/>
            </a:pPr>
            <a:r>
              <a:rPr kumimoji="1" lang="zh-CN" altLang="en-US" sz="3200" smtClean="0">
                <a:solidFill>
                  <a:schemeClr val="tx1"/>
                </a:solidFill>
                <a:latin typeface="黑体" panose="02010609060101010101" pitchFamily="49" charset="-122"/>
              </a:rPr>
              <a:t>   知第一次取到黑球的条件下，求第二次取到黑球的概率</a:t>
            </a:r>
            <a:endParaRPr kumimoji="1" lang="zh-CN" altLang="en-US" sz="3200" smtClean="0">
              <a:solidFill>
                <a:schemeClr val="tx1"/>
              </a:solidFill>
              <a:latin typeface="黑体" panose="02010609060101010101" pitchFamily="49" charset="-122"/>
            </a:endParaRPr>
          </a:p>
        </p:txBody>
      </p:sp>
      <p:pic>
        <p:nvPicPr>
          <p:cNvPr id="2" name="图片 1"/>
          <p:cNvPicPr>
            <a:picLocks noChangeAspect="1"/>
          </p:cNvPicPr>
          <p:nvPr/>
        </p:nvPicPr>
        <p:blipFill>
          <a:blip r:embed="rId1"/>
          <a:stretch>
            <a:fillRect/>
          </a:stretch>
        </p:blipFill>
        <p:spPr>
          <a:xfrm>
            <a:off x="9177020" y="45720"/>
            <a:ext cx="2908935" cy="1335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linds(horizontal)">
                                      <p:cBhvr>
                                        <p:cTn id="7" dur="500"/>
                                        <p:tgtEl>
                                          <p:spTgt spid="2457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8">
                                            <p:txEl>
                                              <p:pRg st="1" end="1"/>
                                            </p:txEl>
                                          </p:spTgt>
                                        </p:tgtEl>
                                        <p:attrNameLst>
                                          <p:attrName>style.visibility</p:attrName>
                                        </p:attrNameLst>
                                      </p:cBhvr>
                                      <p:to>
                                        <p:strVal val="visible"/>
                                      </p:to>
                                    </p:set>
                                    <p:animEffect transition="in" filter="blinds(horizontal)">
                                      <p:cBhvr>
                                        <p:cTn id="10" dur="500"/>
                                        <p:tgtEl>
                                          <p:spTgt spid="2457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animEffect transition="in" filter="blinds(horizontal)">
                                      <p:cBhvr>
                                        <p:cTn id="13" dur="500"/>
                                        <p:tgtEl>
                                          <p:spTgt spid="245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578">
                                            <p:txEl>
                                              <p:pRg st="3" end="3"/>
                                            </p:txEl>
                                          </p:spTgt>
                                        </p:tgtEl>
                                        <p:attrNameLst>
                                          <p:attrName>style.visibility</p:attrName>
                                        </p:attrNameLst>
                                      </p:cBhvr>
                                      <p:to>
                                        <p:strVal val="visible"/>
                                      </p:to>
                                    </p:set>
                                    <p:animEffect transition="in" filter="blinds(horizontal)">
                                      <p:cBhvr>
                                        <p:cTn id="18" dur="500"/>
                                        <p:tgtEl>
                                          <p:spTgt spid="2457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8">
                                            <p:txEl>
                                              <p:pRg st="4" end="4"/>
                                            </p:txEl>
                                          </p:spTgt>
                                        </p:tgtEl>
                                        <p:attrNameLst>
                                          <p:attrName>style.visibility</p:attrName>
                                        </p:attrNameLst>
                                      </p:cBhvr>
                                      <p:to>
                                        <p:strVal val="visible"/>
                                      </p:to>
                                    </p:set>
                                    <p:animEffect transition="in" filter="blinds(horizontal)">
                                      <p:cBhvr>
                                        <p:cTn id="21" dur="500"/>
                                        <p:tgtEl>
                                          <p:spTgt spid="2457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578">
                                            <p:txEl>
                                              <p:pRg st="5" end="5"/>
                                            </p:txEl>
                                          </p:spTgt>
                                        </p:tgtEl>
                                        <p:attrNameLst>
                                          <p:attrName>style.visibility</p:attrName>
                                        </p:attrNameLst>
                                      </p:cBhvr>
                                      <p:to>
                                        <p:strVal val="visible"/>
                                      </p:to>
                                    </p:set>
                                    <p:animEffect transition="in" filter="blinds(horizontal)">
                                      <p:cBhvr>
                                        <p:cTn id="24" dur="500"/>
                                        <p:tgtEl>
                                          <p:spTgt spid="245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3" name="Rectangle 2"/>
          <p:cNvSpPr>
            <a:spLocks noGrp="1"/>
          </p:cNvSpPr>
          <p:nvPr>
            <p:ph type="title" idx="4294967295"/>
          </p:nvPr>
        </p:nvSpPr>
        <p:spPr/>
        <p:txBody>
          <a:bodyPr/>
          <a:lstStyle/>
          <a:p>
            <a:r>
              <a:rPr lang="zh-CN" altLang="en-US" smtClean="0"/>
              <a:t>全概率公式</a:t>
            </a:r>
            <a:endParaRPr lang="zh-CN" altLang="en-US" smtClean="0"/>
          </a:p>
        </p:txBody>
      </p:sp>
      <p:sp>
        <p:nvSpPr>
          <p:cNvPr id="22634" name="Rectangle 3"/>
          <p:cNvSpPr>
            <a:spLocks noGrp="1"/>
          </p:cNvSpPr>
          <p:nvPr>
            <p:ph type="body" idx="4294967295"/>
          </p:nvPr>
        </p:nvSpPr>
        <p:spPr>
          <a:xfrm>
            <a:off x="312420" y="1129030"/>
            <a:ext cx="11534140" cy="5362575"/>
          </a:xfrm>
        </p:spPr>
        <p:txBody>
          <a:bodyPr/>
          <a:lstStyle/>
          <a:p>
            <a:r>
              <a:rPr lang="zh-CN" altLang="en-US" sz="2000" smtClean="0">
                <a:solidFill>
                  <a:schemeClr val="tx1"/>
                </a:solidFill>
              </a:rPr>
              <a:t>全概率公式为概率论中的重要公式，它将对一复杂事件A的概率求解问题转化为了在不同情况下发生的简单事件的概率的求和问题。</a:t>
            </a:r>
            <a:endParaRPr lang="zh-CN" altLang="en-US" sz="2000" smtClean="0">
              <a:solidFill>
                <a:schemeClr val="tx1"/>
              </a:solidFill>
            </a:endParaRPr>
          </a:p>
          <a:p>
            <a:pPr latinLnBrk="0">
              <a:spcBef>
                <a:spcPts val="2000"/>
              </a:spcBef>
            </a:pPr>
            <a:r>
              <a:rPr kumimoji="1" lang="zh-CN" altLang="en-US" sz="2800" smtClean="0">
                <a:solidFill>
                  <a:schemeClr val="tx1"/>
                </a:solidFill>
                <a:latin typeface="黑体" panose="02010609060101010101" pitchFamily="49" charset="-122"/>
              </a:rPr>
              <a:t>定义  设试验</a:t>
            </a:r>
            <a:r>
              <a:rPr kumimoji="1" lang="en-US" altLang="zh-CN" sz="2800" smtClean="0">
                <a:solidFill>
                  <a:schemeClr val="tx1"/>
                </a:solidFill>
                <a:latin typeface="黑体" panose="02010609060101010101" pitchFamily="49" charset="-122"/>
              </a:rPr>
              <a:t>E</a:t>
            </a:r>
            <a:r>
              <a:rPr kumimoji="1" lang="zh-CN" altLang="en-US" sz="2800" smtClean="0">
                <a:solidFill>
                  <a:schemeClr val="tx1"/>
                </a:solidFill>
                <a:latin typeface="黑体" panose="02010609060101010101" pitchFamily="49" charset="-122"/>
              </a:rPr>
              <a:t>的样本空间为</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，事件</a:t>
            </a:r>
            <a:r>
              <a:rPr kumimoji="1" lang="en-US" altLang="zh-CN" sz="2800" smtClean="0">
                <a:solidFill>
                  <a:schemeClr val="tx1"/>
                </a:solidFill>
                <a:latin typeface="黑体" panose="02010609060101010101" pitchFamily="49" charset="-122"/>
              </a:rPr>
              <a:t>A1,A2,……,An</a:t>
            </a:r>
            <a:r>
              <a:rPr kumimoji="1" lang="zh-CN" altLang="en-US" sz="2800" smtClean="0">
                <a:solidFill>
                  <a:schemeClr val="tx1"/>
                </a:solidFill>
                <a:latin typeface="黑体" panose="02010609060101010101" pitchFamily="49" charset="-122"/>
              </a:rPr>
              <a:t>满足： </a:t>
            </a:r>
            <a:endParaRPr kumimoji="1" lang="en-US" altLang="zh-CN" sz="2800" smtClean="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smtClean="0">
                <a:solidFill>
                  <a:schemeClr val="tx1"/>
                </a:solidFill>
                <a:latin typeface="黑体" panose="02010609060101010101" pitchFamily="49" charset="-122"/>
              </a:rPr>
              <a:t>	 1°</a:t>
            </a:r>
            <a:r>
              <a:rPr kumimoji="1" lang="zh-CN" altLang="en-US" sz="2800" smtClean="0">
                <a:solidFill>
                  <a:schemeClr val="tx1"/>
                </a:solidFill>
                <a:latin typeface="黑体" panose="02010609060101010101" pitchFamily="49" charset="-122"/>
              </a:rPr>
              <a:t>两两互不相容 </a:t>
            </a:r>
            <a:endParaRPr kumimoji="1" lang="en-US" altLang="zh-CN" sz="2800" smtClean="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smtClean="0">
                <a:solidFill>
                  <a:schemeClr val="tx1"/>
                </a:solidFill>
                <a:latin typeface="黑体" panose="02010609060101010101" pitchFamily="49" charset="-122"/>
              </a:rPr>
              <a:t>	 2°</a:t>
            </a:r>
            <a:r>
              <a:rPr kumimoji="1" lang="el-GR" altLang="zh-CN" sz="2800" smtClean="0">
                <a:solidFill>
                  <a:schemeClr val="tx1"/>
                </a:solidFill>
                <a:latin typeface="黑体" panose="02010609060101010101" pitchFamily="49" charset="-122"/>
                <a:cs typeface="Arial" panose="020B0604020202020204" pitchFamily="34" charset="0"/>
              </a:rPr>
              <a:t>Σ</a:t>
            </a:r>
            <a:r>
              <a:rPr kumimoji="1" lang="en-US" altLang="zh-CN" sz="2800" smtClean="0">
                <a:solidFill>
                  <a:schemeClr val="tx1"/>
                </a:solidFill>
                <a:latin typeface="黑体" panose="02010609060101010101" pitchFamily="49" charset="-122"/>
                <a:cs typeface="Arial" panose="020B0604020202020204" pitchFamily="34" charset="0"/>
              </a:rPr>
              <a:t>A</a:t>
            </a:r>
            <a:r>
              <a:rPr kumimoji="1" lang="en-US" altLang="zh-CN" sz="2400" smtClean="0">
                <a:solidFill>
                  <a:schemeClr val="tx1"/>
                </a:solidFill>
                <a:latin typeface="黑体" panose="02010609060101010101" pitchFamily="49" charset="-122"/>
                <a:cs typeface="Arial" panose="020B0604020202020204" pitchFamily="34" charset="0"/>
              </a:rPr>
              <a:t>i</a:t>
            </a:r>
            <a:r>
              <a:rPr kumimoji="1" lang="en-US" altLang="zh-CN" sz="2800" smtClean="0">
                <a:solidFill>
                  <a:schemeClr val="tx1"/>
                </a:solidFill>
                <a:latin typeface="黑体" panose="02010609060101010101" pitchFamily="49" charset="-122"/>
                <a:cs typeface="Arial" panose="020B0604020202020204" pitchFamily="34" charset="0"/>
              </a:rPr>
              <a:t>= </a:t>
            </a:r>
            <a:r>
              <a:rPr kumimoji="1" lang="el-GR" altLang="zh-CN" sz="2800" smtClean="0">
                <a:solidFill>
                  <a:schemeClr val="tx1"/>
                </a:solidFill>
                <a:latin typeface="黑体" panose="02010609060101010101" pitchFamily="49" charset="-122"/>
              </a:rPr>
              <a:t>Ω</a:t>
            </a:r>
            <a:endParaRPr kumimoji="1" lang="zh-CN" altLang="en-US" sz="2800" smtClean="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smtClean="0">
                <a:solidFill>
                  <a:schemeClr val="tx1"/>
                </a:solidFill>
                <a:latin typeface="黑体" panose="02010609060101010101" pitchFamily="49" charset="-122"/>
              </a:rPr>
              <a:t>	 3° P(A</a:t>
            </a:r>
            <a:r>
              <a:rPr kumimoji="1" lang="en-US" altLang="zh-CN" sz="2400" smtClean="0">
                <a:solidFill>
                  <a:schemeClr val="tx1"/>
                </a:solidFill>
                <a:latin typeface="黑体" panose="02010609060101010101" pitchFamily="49" charset="-122"/>
              </a:rPr>
              <a:t>i</a:t>
            </a:r>
            <a:r>
              <a:rPr kumimoji="1" lang="en-US" altLang="zh-CN" sz="2800" smtClean="0">
                <a:solidFill>
                  <a:schemeClr val="tx1"/>
                </a:solidFill>
                <a:latin typeface="黑体" panose="02010609060101010101" pitchFamily="49" charset="-122"/>
              </a:rPr>
              <a:t>)&gt;0</a:t>
            </a:r>
            <a:endParaRPr kumimoji="1" lang="en-US" altLang="zh-CN" sz="2800" smtClean="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smtClean="0">
                <a:solidFill>
                  <a:schemeClr val="tx1"/>
                </a:solidFill>
                <a:latin typeface="黑体" panose="02010609060101010101" pitchFamily="49" charset="-122"/>
              </a:rPr>
              <a:t>	</a:t>
            </a:r>
            <a:r>
              <a:rPr kumimoji="1" lang="zh-CN" altLang="en-US" sz="2800" smtClean="0">
                <a:solidFill>
                  <a:schemeClr val="tx1"/>
                </a:solidFill>
                <a:latin typeface="黑体" panose="02010609060101010101" pitchFamily="49" charset="-122"/>
              </a:rPr>
              <a:t> 则称</a:t>
            </a:r>
            <a:r>
              <a:rPr kumimoji="1" lang="en-US" altLang="zh-CN" sz="28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8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2</a:t>
            </a:r>
            <a:r>
              <a:rPr kumimoji="1" lang="en-US" altLang="zh-CN" sz="2800" smtClean="0">
                <a:solidFill>
                  <a:schemeClr val="tx1"/>
                </a:solidFill>
                <a:latin typeface="黑体" panose="02010609060101010101" pitchFamily="49" charset="-122"/>
              </a:rPr>
              <a:t>,……,An</a:t>
            </a:r>
            <a:r>
              <a:rPr kumimoji="1" lang="zh-CN" altLang="en-US" sz="2800" smtClean="0">
                <a:solidFill>
                  <a:schemeClr val="tx1"/>
                </a:solidFill>
                <a:latin typeface="黑体" panose="02010609060101010101" pitchFamily="49" charset="-122"/>
              </a:rPr>
              <a:t> 为 </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 的一个划分</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分割</a:t>
            </a:r>
            <a:r>
              <a:rPr kumimoji="1" lang="en-US" altLang="zh-CN" sz="2800" smtClean="0">
                <a:solidFill>
                  <a:schemeClr val="tx1"/>
                </a:solidFill>
                <a:latin typeface="黑体" panose="02010609060101010101" pitchFamily="49" charset="-122"/>
              </a:rPr>
              <a:t>)</a:t>
            </a:r>
            <a:endParaRPr kumimoji="1" lang="en-US" altLang="zh-CN" sz="2800" smtClean="0">
              <a:solidFill>
                <a:schemeClr val="tx1"/>
              </a:solidFill>
              <a:latin typeface="黑体" panose="02010609060101010101" pitchFamily="49" charset="-122"/>
            </a:endParaRPr>
          </a:p>
          <a:p>
            <a:pPr algn="just"/>
            <a:r>
              <a:rPr kumimoji="1" lang="zh-CN" altLang="en-US" sz="2800" smtClean="0">
                <a:solidFill>
                  <a:schemeClr val="tx1"/>
                </a:solidFill>
                <a:latin typeface="黑体" panose="02010609060101010101" pitchFamily="49" charset="-122"/>
              </a:rPr>
              <a:t>定理  设 </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为试验 </a:t>
            </a:r>
            <a:r>
              <a:rPr kumimoji="1" lang="en-US" altLang="zh-CN" sz="2800" smtClean="0">
                <a:solidFill>
                  <a:schemeClr val="tx1"/>
                </a:solidFill>
                <a:latin typeface="黑体" panose="02010609060101010101" pitchFamily="49" charset="-122"/>
              </a:rPr>
              <a:t>E </a:t>
            </a:r>
            <a:r>
              <a:rPr kumimoji="1" lang="zh-CN" altLang="en-US" sz="2800" smtClean="0">
                <a:solidFill>
                  <a:schemeClr val="tx1"/>
                </a:solidFill>
                <a:latin typeface="黑体" panose="02010609060101010101" pitchFamily="49" charset="-122"/>
              </a:rPr>
              <a:t>的样本空间，</a:t>
            </a:r>
            <a:r>
              <a:rPr kumimoji="1" lang="en-US" altLang="zh-CN" sz="2800" smtClean="0">
                <a:solidFill>
                  <a:schemeClr val="tx1"/>
                </a:solidFill>
                <a:latin typeface="黑体" panose="02010609060101010101" pitchFamily="49" charset="-122"/>
              </a:rPr>
              <a:t>A </a:t>
            </a:r>
            <a:r>
              <a:rPr kumimoji="1" lang="zh-CN" altLang="en-US" sz="2800" smtClean="0">
                <a:solidFill>
                  <a:schemeClr val="tx1"/>
                </a:solidFill>
                <a:latin typeface="黑体" panose="02010609060101010101" pitchFamily="49" charset="-122"/>
              </a:rPr>
              <a:t>为 </a:t>
            </a:r>
            <a:r>
              <a:rPr kumimoji="1" lang="en-US" altLang="zh-CN" sz="2800" smtClean="0">
                <a:solidFill>
                  <a:schemeClr val="tx1"/>
                </a:solidFill>
                <a:latin typeface="黑体" panose="02010609060101010101" pitchFamily="49" charset="-122"/>
              </a:rPr>
              <a:t>E </a:t>
            </a:r>
            <a:r>
              <a:rPr kumimoji="1" lang="zh-CN" altLang="en-US" sz="2800" smtClean="0">
                <a:solidFill>
                  <a:schemeClr val="tx1"/>
                </a:solidFill>
                <a:latin typeface="黑体" panose="02010609060101010101" pitchFamily="49" charset="-122"/>
              </a:rPr>
              <a:t>的一个随机事件，</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1</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2</a:t>
            </a:r>
            <a:r>
              <a:rPr kumimoji="1" lang="en-US" altLang="zh-CN" sz="2800" smtClean="0">
                <a:solidFill>
                  <a:schemeClr val="tx1"/>
                </a:solidFill>
                <a:latin typeface="黑体" panose="02010609060101010101" pitchFamily="49" charset="-122"/>
              </a:rPr>
              <a:t>,……,Bn</a:t>
            </a:r>
            <a:r>
              <a:rPr kumimoji="1" lang="zh-CN" altLang="en-US" sz="2800" smtClean="0">
                <a:solidFill>
                  <a:schemeClr val="tx1"/>
                </a:solidFill>
                <a:latin typeface="黑体" panose="02010609060101010101" pitchFamily="49" charset="-122"/>
              </a:rPr>
              <a:t> 为</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的一个划分，且有 </a:t>
            </a:r>
            <a:r>
              <a:rPr kumimoji="1" lang="en-US" altLang="zh-CN" sz="2800" smtClean="0">
                <a:solidFill>
                  <a:schemeClr val="tx1"/>
                </a:solidFill>
                <a:latin typeface="黑体" panose="02010609060101010101" pitchFamily="49" charset="-122"/>
              </a:rPr>
              <a:t>P(B</a:t>
            </a:r>
            <a:r>
              <a:rPr kumimoji="1" lang="en-US" altLang="zh-CN" smtClean="0">
                <a:solidFill>
                  <a:schemeClr val="tx1"/>
                </a:solidFill>
                <a:latin typeface="黑体" panose="02010609060101010101" pitchFamily="49" charset="-122"/>
              </a:rPr>
              <a:t>i</a:t>
            </a:r>
            <a:r>
              <a:rPr kumimoji="1" lang="en-US" altLang="zh-CN" sz="2800" smtClean="0">
                <a:solidFill>
                  <a:schemeClr val="tx1"/>
                </a:solidFill>
                <a:latin typeface="黑体" panose="02010609060101010101" pitchFamily="49" charset="-122"/>
              </a:rPr>
              <a:t>)&gt;0</a:t>
            </a:r>
            <a:r>
              <a:rPr kumimoji="1" lang="zh-CN" altLang="en-US" sz="2800" smtClean="0">
                <a:solidFill>
                  <a:schemeClr val="tx1"/>
                </a:solidFill>
                <a:latin typeface="黑体" panose="02010609060101010101" pitchFamily="49" charset="-122"/>
              </a:rPr>
              <a:t>，则</a:t>
            </a:r>
            <a:endParaRPr kumimoji="1" lang="zh-CN" altLang="en-US" sz="2800" smtClean="0">
              <a:solidFill>
                <a:schemeClr val="tx1"/>
              </a:solidFill>
              <a:latin typeface="黑体" panose="02010609060101010101" pitchFamily="49" charset="-122"/>
            </a:endParaRPr>
          </a:p>
          <a:p>
            <a:pPr marL="457200" lvl="1" indent="0">
              <a:buFont typeface="Arial" panose="020B0604020202020204" pitchFamily="34" charset="0"/>
              <a:buNone/>
            </a:pPr>
            <a:endParaRPr kumimoji="1" lang="en-US" altLang="zh-CN" sz="2800" smtClean="0">
              <a:solidFill>
                <a:schemeClr val="tx1"/>
              </a:solidFill>
              <a:latin typeface="黑体" panose="02010609060101010101" pitchFamily="49" charset="-122"/>
            </a:endParaRPr>
          </a:p>
          <a:p>
            <a:pPr marL="457200" lvl="1" indent="0">
              <a:buFont typeface="Arial" panose="020B0604020202020204" pitchFamily="34" charset="0"/>
              <a:buNone/>
            </a:pPr>
            <a:r>
              <a:rPr lang="en-US" altLang="zh-CN" sz="1800" smtClean="0">
                <a:latin typeface="黑体" panose="02010609060101010101" pitchFamily="49" charset="-122"/>
              </a:rPr>
              <a:t>						.</a:t>
            </a:r>
            <a:endParaRPr lang="en-US" altLang="zh-CN" sz="1800" smtClean="0">
              <a:latin typeface="黑体" panose="02010609060101010101" pitchFamily="49" charset="-122"/>
            </a:endParaRPr>
          </a:p>
          <a:p>
            <a:pPr marL="457200" lvl="1" indent="0">
              <a:buFont typeface="Arial" panose="020B0604020202020204" pitchFamily="34" charset="0"/>
              <a:buNone/>
            </a:pPr>
            <a:endParaRPr lang="en-US" altLang="zh-CN" sz="1800" smtClean="0">
              <a:latin typeface="黑体" panose="02010609060101010101" pitchFamily="49" charset="-122"/>
            </a:endParaRPr>
          </a:p>
          <a:p>
            <a:pPr marL="457200" lvl="1" indent="0">
              <a:buFont typeface="Arial" panose="020B0604020202020204" pitchFamily="34" charset="0"/>
              <a:buNone/>
            </a:pPr>
            <a:r>
              <a:rPr kumimoji="1" lang="zh-CN" altLang="en-US" sz="2800" smtClean="0">
                <a:solidFill>
                  <a:schemeClr val="tx1"/>
                </a:solidFill>
                <a:latin typeface="黑体" panose="02010609060101010101" pitchFamily="49" charset="-122"/>
              </a:rPr>
              <a:t>证明：</a:t>
            </a:r>
            <a:endParaRPr kumimoji="1" lang="en-US" altLang="zh-CN" sz="2800" smtClean="0">
              <a:solidFill>
                <a:schemeClr val="tx1"/>
              </a:solidFill>
              <a:latin typeface="黑体" panose="02010609060101010101" pitchFamily="49" charset="-122"/>
            </a:endParaRPr>
          </a:p>
        </p:txBody>
      </p:sp>
      <p:graphicFrame>
        <p:nvGraphicFramePr>
          <p:cNvPr id="22631" name="Object 103"/>
          <p:cNvGraphicFramePr>
            <a:graphicFrameLocks noChangeAspect="1"/>
          </p:cNvGraphicFramePr>
          <p:nvPr/>
        </p:nvGraphicFramePr>
        <p:xfrm>
          <a:off x="3493135" y="5054283"/>
          <a:ext cx="2655888" cy="754062"/>
        </p:xfrm>
        <a:graphic>
          <a:graphicData uri="http://schemas.openxmlformats.org/presentationml/2006/ole">
            <mc:AlternateContent xmlns:mc="http://schemas.openxmlformats.org/markup-compatibility/2006">
              <mc:Choice xmlns:v="urn:schemas-microsoft-com:vml" Requires="v">
                <p:oleObj spid="_x0000_s3073" name="" r:id="rId1" imgW="35356800" imgH="10058400" progId="Equation.3">
                  <p:embed/>
                </p:oleObj>
              </mc:Choice>
              <mc:Fallback>
                <p:oleObj name="" r:id="rId1" imgW="35356800" imgH="10058400" progId="Equation.3">
                  <p:embed/>
                  <p:pic>
                    <p:nvPicPr>
                      <p:cNvPr id="0" name="图片 3072"/>
                      <p:cNvPicPr>
                        <a:picLocks noChangeAspect="1"/>
                      </p:cNvPicPr>
                      <p:nvPr/>
                    </p:nvPicPr>
                    <p:blipFill>
                      <a:blip r:embed="rId2"/>
                      <a:stretch>
                        <a:fillRect/>
                      </a:stretch>
                    </p:blipFill>
                    <p:spPr>
                      <a:xfrm>
                        <a:off x="3493135" y="5054283"/>
                        <a:ext cx="2655888" cy="754062"/>
                      </a:xfrm>
                      <a:prstGeom prst="rect">
                        <a:avLst/>
                      </a:prstGeom>
                      <a:noFill/>
                      <a:ln w="9525">
                        <a:noFill/>
                      </a:ln>
                    </p:spPr>
                  </p:pic>
                </p:oleObj>
              </mc:Fallback>
            </mc:AlternateContent>
          </a:graphicData>
        </a:graphic>
      </p:graphicFrame>
      <p:graphicFrame>
        <p:nvGraphicFramePr>
          <p:cNvPr id="22632" name="Object 104"/>
          <p:cNvGraphicFramePr>
            <a:graphicFrameLocks noChangeAspect="1"/>
          </p:cNvGraphicFramePr>
          <p:nvPr/>
        </p:nvGraphicFramePr>
        <p:xfrm>
          <a:off x="2389823" y="5808345"/>
          <a:ext cx="4233862" cy="804863"/>
        </p:xfrm>
        <a:graphic>
          <a:graphicData uri="http://schemas.openxmlformats.org/presentationml/2006/ole">
            <mc:AlternateContent xmlns:mc="http://schemas.openxmlformats.org/markup-compatibility/2006">
              <mc:Choice xmlns:v="urn:schemas-microsoft-com:vml" Requires="v">
                <p:oleObj spid="_x0000_s3074" name="" r:id="rId3" imgW="53035200" imgH="10058400" progId="Equation.3">
                  <p:embed/>
                </p:oleObj>
              </mc:Choice>
              <mc:Fallback>
                <p:oleObj name="" r:id="rId3" imgW="53035200" imgH="10058400" progId="Equation.3">
                  <p:embed/>
                  <p:pic>
                    <p:nvPicPr>
                      <p:cNvPr id="0" name="图片 3073"/>
                      <p:cNvPicPr>
                        <a:picLocks noChangeAspect="1"/>
                      </p:cNvPicPr>
                      <p:nvPr/>
                    </p:nvPicPr>
                    <p:blipFill>
                      <a:blip r:embed="rId4"/>
                      <a:stretch>
                        <a:fillRect/>
                      </a:stretch>
                    </p:blipFill>
                    <p:spPr>
                      <a:xfrm>
                        <a:off x="2389823" y="5808345"/>
                        <a:ext cx="4233862" cy="8048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2634">
                                            <p:txEl>
                                              <p:pRg st="0" end="0"/>
                                            </p:txEl>
                                          </p:spTgt>
                                        </p:tgtEl>
                                        <p:attrNameLst>
                                          <p:attrName>style.visibility</p:attrName>
                                        </p:attrNameLst>
                                      </p:cBhvr>
                                      <p:to>
                                        <p:strVal val="visible"/>
                                      </p:to>
                                    </p:set>
                                    <p:animEffect transition="in" filter="blinds(horizontal)">
                                      <p:cBhvr>
                                        <p:cTn id="7" dur="500"/>
                                        <p:tgtEl>
                                          <p:spTgt spid="2263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634">
                                            <p:txEl>
                                              <p:pRg st="1" end="1"/>
                                            </p:txEl>
                                          </p:spTgt>
                                        </p:tgtEl>
                                        <p:attrNameLst>
                                          <p:attrName>style.visibility</p:attrName>
                                        </p:attrNameLst>
                                      </p:cBhvr>
                                      <p:to>
                                        <p:strVal val="visible"/>
                                      </p:to>
                                    </p:set>
                                    <p:animEffect transition="in" filter="blinds(horizontal)">
                                      <p:cBhvr>
                                        <p:cTn id="10" dur="500"/>
                                        <p:tgtEl>
                                          <p:spTgt spid="226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634">
                                            <p:txEl>
                                              <p:pRg st="2" end="2"/>
                                            </p:txEl>
                                          </p:spTgt>
                                        </p:tgtEl>
                                        <p:attrNameLst>
                                          <p:attrName>style.visibility</p:attrName>
                                        </p:attrNameLst>
                                      </p:cBhvr>
                                      <p:to>
                                        <p:strVal val="visible"/>
                                      </p:to>
                                    </p:set>
                                    <p:animEffect transition="in" filter="blinds(horizontal)">
                                      <p:cBhvr>
                                        <p:cTn id="13" dur="500"/>
                                        <p:tgtEl>
                                          <p:spTgt spid="2263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634">
                                            <p:txEl>
                                              <p:pRg st="3" end="3"/>
                                            </p:txEl>
                                          </p:spTgt>
                                        </p:tgtEl>
                                        <p:attrNameLst>
                                          <p:attrName>style.visibility</p:attrName>
                                        </p:attrNameLst>
                                      </p:cBhvr>
                                      <p:to>
                                        <p:strVal val="visible"/>
                                      </p:to>
                                    </p:set>
                                    <p:animEffect transition="in" filter="blinds(horizontal)">
                                      <p:cBhvr>
                                        <p:cTn id="16" dur="500"/>
                                        <p:tgtEl>
                                          <p:spTgt spid="2263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634">
                                            <p:txEl>
                                              <p:pRg st="4" end="4"/>
                                            </p:txEl>
                                          </p:spTgt>
                                        </p:tgtEl>
                                        <p:attrNameLst>
                                          <p:attrName>style.visibility</p:attrName>
                                        </p:attrNameLst>
                                      </p:cBhvr>
                                      <p:to>
                                        <p:strVal val="visible"/>
                                      </p:to>
                                    </p:set>
                                    <p:animEffect transition="in" filter="blinds(horizontal)">
                                      <p:cBhvr>
                                        <p:cTn id="19" dur="500"/>
                                        <p:tgtEl>
                                          <p:spTgt spid="2263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634">
                                            <p:txEl>
                                              <p:pRg st="5" end="5"/>
                                            </p:txEl>
                                          </p:spTgt>
                                        </p:tgtEl>
                                        <p:attrNameLst>
                                          <p:attrName>style.visibility</p:attrName>
                                        </p:attrNameLst>
                                      </p:cBhvr>
                                      <p:to>
                                        <p:strVal val="visible"/>
                                      </p:to>
                                    </p:set>
                                    <p:animEffect transition="in" filter="blinds(horizontal)">
                                      <p:cBhvr>
                                        <p:cTn id="22" dur="500"/>
                                        <p:tgtEl>
                                          <p:spTgt spid="226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634">
                                            <p:txEl>
                                              <p:pRg st="6" end="6"/>
                                            </p:txEl>
                                          </p:spTgt>
                                        </p:tgtEl>
                                        <p:attrNameLst>
                                          <p:attrName>style.visibility</p:attrName>
                                        </p:attrNameLst>
                                      </p:cBhvr>
                                      <p:to>
                                        <p:strVal val="visible"/>
                                      </p:to>
                                    </p:set>
                                    <p:animEffect transition="in" filter="blinds(horizontal)">
                                      <p:cBhvr>
                                        <p:cTn id="27" dur="500"/>
                                        <p:tgtEl>
                                          <p:spTgt spid="2263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631"/>
                                        </p:tgtEl>
                                        <p:attrNameLst>
                                          <p:attrName>style.visibility</p:attrName>
                                        </p:attrNameLst>
                                      </p:cBhvr>
                                      <p:to>
                                        <p:strVal val="visible"/>
                                      </p:to>
                                    </p:set>
                                    <p:animEffect transition="in" filter="blinds(horizontal)">
                                      <p:cBhvr>
                                        <p:cTn id="32" dur="500"/>
                                        <p:tgtEl>
                                          <p:spTgt spid="22631"/>
                                        </p:tgtEl>
                                      </p:cBhvr>
                                    </p:animEffect>
                                  </p:childTnLst>
                                </p:cTn>
                              </p:par>
                              <p:par>
                                <p:cTn id="33" presetID="3" presetClass="entr" presetSubtype="10" fill="hold" nodeType="withEffect">
                                  <p:stCondLst>
                                    <p:cond delay="0"/>
                                  </p:stCondLst>
                                  <p:childTnLst>
                                    <p:set>
                                      <p:cBhvr>
                                        <p:cTn id="34" dur="1" fill="hold">
                                          <p:stCondLst>
                                            <p:cond delay="0"/>
                                          </p:stCondLst>
                                        </p:cTn>
                                        <p:tgtEl>
                                          <p:spTgt spid="22634">
                                            <p:txEl>
                                              <p:pRg st="8" end="8"/>
                                            </p:txEl>
                                          </p:spTgt>
                                        </p:tgtEl>
                                        <p:attrNameLst>
                                          <p:attrName>style.visibility</p:attrName>
                                        </p:attrNameLst>
                                      </p:cBhvr>
                                      <p:to>
                                        <p:strVal val="visible"/>
                                      </p:to>
                                    </p:set>
                                    <p:animEffect transition="in" filter="blinds(horizontal)">
                                      <p:cBhvr>
                                        <p:cTn id="35" dur="500"/>
                                        <p:tgtEl>
                                          <p:spTgt spid="2263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2634">
                                            <p:txEl>
                                              <p:pRg st="10" end="10"/>
                                            </p:txEl>
                                          </p:spTgt>
                                        </p:tgtEl>
                                        <p:attrNameLst>
                                          <p:attrName>style.visibility</p:attrName>
                                        </p:attrNameLst>
                                      </p:cBhvr>
                                      <p:to>
                                        <p:strVal val="visible"/>
                                      </p:to>
                                    </p:set>
                                    <p:animEffect transition="in" filter="blinds(horizontal)">
                                      <p:cBhvr>
                                        <p:cTn id="40" dur="500"/>
                                        <p:tgtEl>
                                          <p:spTgt spid="22634">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2632"/>
                                        </p:tgtEl>
                                        <p:attrNameLst>
                                          <p:attrName>style.visibility</p:attrName>
                                        </p:attrNameLst>
                                      </p:cBhvr>
                                      <p:to>
                                        <p:strVal val="visible"/>
                                      </p:to>
                                    </p:set>
                                    <p:animEffect transition="in" filter="blinds(horizontal)">
                                      <p:cBhvr>
                                        <p:cTn id="43" dur="500"/>
                                        <p:tgtEl>
                                          <p:spTgt spid="2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3" name="Rectangle 2"/>
          <p:cNvSpPr>
            <a:spLocks noGrp="1"/>
          </p:cNvSpPr>
          <p:nvPr>
            <p:ph type="title" idx="4294967295"/>
          </p:nvPr>
        </p:nvSpPr>
        <p:spPr/>
        <p:txBody>
          <a:bodyPr/>
          <a:lstStyle/>
          <a:p>
            <a:r>
              <a:rPr lang="zh-CN" altLang="en-US" smtClean="0"/>
              <a:t>全概率公式</a:t>
            </a:r>
            <a:endParaRPr lang="zh-CN" altLang="en-US" smtClean="0"/>
          </a:p>
        </p:txBody>
      </p:sp>
      <p:pic>
        <p:nvPicPr>
          <p:cNvPr id="2" name="图片 2"/>
          <p:cNvPicPr>
            <a:picLocks noChangeAspect="1"/>
          </p:cNvPicPr>
          <p:nvPr/>
        </p:nvPicPr>
        <p:blipFill>
          <a:blip r:embed="rId1"/>
          <a:stretch>
            <a:fillRect/>
          </a:stretch>
        </p:blipFill>
        <p:spPr>
          <a:xfrm>
            <a:off x="288290" y="1070610"/>
            <a:ext cx="5952490" cy="3437890"/>
          </a:xfrm>
          <a:prstGeom prst="rect">
            <a:avLst/>
          </a:prstGeom>
          <a:noFill/>
          <a:ln w="9525">
            <a:noFill/>
          </a:ln>
        </p:spPr>
      </p:pic>
      <p:pic>
        <p:nvPicPr>
          <p:cNvPr id="3" name="图片 1"/>
          <p:cNvPicPr>
            <a:picLocks noChangeAspect="1"/>
          </p:cNvPicPr>
          <p:nvPr/>
        </p:nvPicPr>
        <p:blipFill>
          <a:blip r:embed="rId2"/>
          <a:stretch>
            <a:fillRect/>
          </a:stretch>
        </p:blipFill>
        <p:spPr>
          <a:xfrm>
            <a:off x="6589713" y="1070610"/>
            <a:ext cx="5581015" cy="3933190"/>
          </a:xfrm>
          <a:prstGeom prst="rect">
            <a:avLst/>
          </a:prstGeom>
          <a:noFill/>
          <a:ln w="9525">
            <a:noFill/>
          </a:ln>
        </p:spPr>
      </p:pic>
      <p:sp>
        <p:nvSpPr>
          <p:cNvPr id="5" name="文本框 4"/>
          <p:cNvSpPr txBox="1"/>
          <p:nvPr/>
        </p:nvSpPr>
        <p:spPr>
          <a:xfrm>
            <a:off x="159385" y="5236210"/>
            <a:ext cx="11873230" cy="1568450"/>
          </a:xfrm>
          <a:prstGeom prst="rect">
            <a:avLst/>
          </a:prstGeom>
          <a:noFill/>
        </p:spPr>
        <p:txBody>
          <a:bodyPr wrap="square" rtlCol="0">
            <a:spAutoFit/>
          </a:bodyPr>
          <a:p>
            <a:r>
              <a:rPr lang="zh-CN" altLang="en-US" b="1"/>
              <a:t>实例：某车间用甲、乙、丙三台机床进行生产，各台机床次品率分别为5%，4%，2%，它们各自的产品分别占总量的25%，35%，40%，将它们的产品混在一起，求任取一个产品是次品的概率。</a:t>
            </a:r>
            <a:endParaRPr lang="zh-CN" altLang="en-US" b="1"/>
          </a:p>
          <a:p>
            <a:r>
              <a:rPr lang="zh-CN" altLang="en-US" b="1"/>
              <a:t>        解：设.....     P(A)=25%*5%+4%*35%+2%*40%=0.0345</a:t>
            </a:r>
            <a:endParaRPr lang="zh-CN" altLang="en-US"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78" name="Rectangle 2"/>
          <p:cNvSpPr>
            <a:spLocks noGrp="1"/>
          </p:cNvSpPr>
          <p:nvPr>
            <p:ph type="title" idx="4294967295"/>
          </p:nvPr>
        </p:nvSpPr>
        <p:spPr/>
        <p:txBody>
          <a:bodyPr/>
          <a:lstStyle/>
          <a:p>
            <a:r>
              <a:rPr lang="zh-CN" altLang="en-US" smtClean="0"/>
              <a:t>全概率公式</a:t>
            </a:r>
            <a:endParaRPr lang="zh-CN" altLang="en-US" smtClean="0"/>
          </a:p>
        </p:txBody>
      </p:sp>
      <p:sp>
        <p:nvSpPr>
          <p:cNvPr id="23679" name="Rectangle 3"/>
          <p:cNvSpPr>
            <a:spLocks noGrp="1"/>
          </p:cNvSpPr>
          <p:nvPr>
            <p:ph type="body" idx="4294967295"/>
          </p:nvPr>
        </p:nvSpPr>
        <p:spPr>
          <a:xfrm>
            <a:off x="777875" y="1160463"/>
            <a:ext cx="10634663" cy="5295900"/>
          </a:xfrm>
        </p:spPr>
        <p:txBody>
          <a:bodyPr/>
          <a:lstStyle/>
          <a:p>
            <a:pPr marL="0" indent="0">
              <a:lnSpc>
                <a:spcPct val="120000"/>
              </a:lnSpc>
            </a:pPr>
            <a:r>
              <a:rPr lang="zh-CN" altLang="en-US" smtClean="0"/>
              <a:t> </a:t>
            </a:r>
            <a:r>
              <a:rPr kumimoji="1" lang="zh-CN" altLang="en-US" sz="2800" smtClean="0">
                <a:solidFill>
                  <a:schemeClr val="tx1"/>
                </a:solidFill>
                <a:latin typeface="黑体" panose="02010609060101010101" pitchFamily="49" charset="-122"/>
              </a:rPr>
              <a:t>推论：设</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为</a:t>
            </a:r>
            <a:r>
              <a:rPr kumimoji="1" lang="en-US" altLang="zh-CN" sz="2800" smtClean="0">
                <a:solidFill>
                  <a:schemeClr val="tx1"/>
                </a:solidFill>
                <a:latin typeface="黑体" panose="02010609060101010101" pitchFamily="49" charset="-122"/>
              </a:rPr>
              <a:t>E</a:t>
            </a:r>
            <a:r>
              <a:rPr kumimoji="1" lang="zh-CN" altLang="en-US" sz="2800" smtClean="0">
                <a:solidFill>
                  <a:schemeClr val="tx1"/>
                </a:solidFill>
                <a:latin typeface="黑体" panose="02010609060101010101" pitchFamily="49" charset="-122"/>
              </a:rPr>
              <a:t>的样本空间，</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为</a:t>
            </a:r>
            <a:r>
              <a:rPr kumimoji="1" lang="en-US" altLang="zh-CN" sz="2800" smtClean="0">
                <a:solidFill>
                  <a:schemeClr val="tx1"/>
                </a:solidFill>
                <a:latin typeface="黑体" panose="02010609060101010101" pitchFamily="49" charset="-122"/>
              </a:rPr>
              <a:t>E</a:t>
            </a:r>
            <a:r>
              <a:rPr kumimoji="1" lang="zh-CN" altLang="en-US" sz="2800" smtClean="0">
                <a:solidFill>
                  <a:schemeClr val="tx1"/>
                </a:solidFill>
                <a:latin typeface="黑体" panose="02010609060101010101" pitchFamily="49" charset="-122"/>
              </a:rPr>
              <a:t>的事件，</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1</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2</a:t>
            </a:r>
            <a:r>
              <a:rPr kumimoji="1" lang="en-US" altLang="zh-CN" sz="2800" smtClean="0">
                <a:solidFill>
                  <a:schemeClr val="tx1"/>
                </a:solidFill>
                <a:latin typeface="黑体" panose="02010609060101010101" pitchFamily="49" charset="-122"/>
              </a:rPr>
              <a:t>,……,B</a:t>
            </a:r>
            <a:r>
              <a:rPr kumimoji="1" lang="en-US" altLang="zh-CN" smtClean="0">
                <a:solidFill>
                  <a:schemeClr val="tx1"/>
                </a:solidFill>
                <a:latin typeface="黑体" panose="02010609060101010101" pitchFamily="49" charset="-122"/>
              </a:rPr>
              <a:t>n</a:t>
            </a:r>
            <a:r>
              <a:rPr kumimoji="1" lang="zh-CN" altLang="en-US" sz="2800" smtClean="0">
                <a:solidFill>
                  <a:schemeClr val="tx1"/>
                </a:solidFill>
                <a:latin typeface="黑体" panose="02010609060101010101" pitchFamily="49" charset="-122"/>
              </a:rPr>
              <a:t>互不</a:t>
            </a:r>
            <a:endParaRPr kumimoji="1" lang="zh-CN" altLang="en-US" sz="2800" smtClean="0">
              <a:solidFill>
                <a:schemeClr val="tx1"/>
              </a:solidFill>
              <a:latin typeface="黑体" panose="02010609060101010101" pitchFamily="49" charset="-122"/>
            </a:endParaRPr>
          </a:p>
          <a:p>
            <a:pPr marL="0" indent="0">
              <a:lnSpc>
                <a:spcPct val="120000"/>
              </a:lnSpc>
              <a:buFont typeface="Arial" panose="020B0604020202020204" pitchFamily="34" charset="0"/>
              <a:buNone/>
            </a:pPr>
            <a:r>
              <a:rPr kumimoji="1" lang="zh-CN" altLang="en-US" sz="2800" smtClean="0">
                <a:solidFill>
                  <a:schemeClr val="tx1"/>
                </a:solidFill>
                <a:latin typeface="黑体" panose="02010609060101010101" pitchFamily="49" charset="-122"/>
              </a:rPr>
              <a:t>  相容，且</a:t>
            </a:r>
            <a:r>
              <a:rPr kumimoji="1" lang="en-US" altLang="zh-CN" sz="2800" smtClean="0">
                <a:solidFill>
                  <a:schemeClr val="tx1"/>
                </a:solidFill>
                <a:latin typeface="黑体" panose="02010609060101010101" pitchFamily="49" charset="-122"/>
              </a:rPr>
              <a:t>P(B</a:t>
            </a:r>
            <a:r>
              <a:rPr kumimoji="1" lang="en-US" altLang="zh-CN" smtClean="0">
                <a:solidFill>
                  <a:schemeClr val="tx1"/>
                </a:solidFill>
                <a:latin typeface="黑体" panose="02010609060101010101" pitchFamily="49" charset="-122"/>
              </a:rPr>
              <a:t>i</a:t>
            </a:r>
            <a:r>
              <a:rPr kumimoji="1" lang="en-US" altLang="zh-CN" sz="2800" smtClean="0">
                <a:solidFill>
                  <a:schemeClr val="tx1"/>
                </a:solidFill>
                <a:latin typeface="黑体" panose="02010609060101010101" pitchFamily="49" charset="-122"/>
              </a:rPr>
              <a:t>)&gt;0</a:t>
            </a:r>
            <a:r>
              <a:rPr kumimoji="1" lang="zh-CN" altLang="en-US" sz="2800" smtClean="0">
                <a:solidFill>
                  <a:schemeClr val="tx1"/>
                </a:solidFill>
                <a:latin typeface="黑体" panose="02010609060101010101" pitchFamily="49" charset="-122"/>
              </a:rPr>
              <a:t>，        ，则</a:t>
            </a:r>
            <a:endParaRPr kumimoji="1" lang="en-US" altLang="zh-CN" sz="2800" smtClean="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smtClean="0">
                <a:solidFill>
                  <a:schemeClr val="tx1"/>
                </a:solidFill>
                <a:latin typeface="黑体" panose="02010609060101010101" pitchFamily="49" charset="-122"/>
              </a:rPr>
              <a:t> </a:t>
            </a:r>
            <a:endParaRPr kumimoji="1" lang="en-US" altLang="zh-CN" sz="2800" smtClean="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smtClean="0">
                <a:solidFill>
                  <a:schemeClr val="tx1"/>
                </a:solidFill>
                <a:latin typeface="黑体" panose="02010609060101010101" pitchFamily="49" charset="-122"/>
              </a:rPr>
              <a:t> </a:t>
            </a:r>
            <a:endParaRPr kumimoji="1" lang="zh-CN" altLang="en-US" sz="2800" smtClean="0">
              <a:solidFill>
                <a:schemeClr val="tx1"/>
              </a:solidFill>
              <a:latin typeface="黑体" panose="02010609060101010101" pitchFamily="49" charset="-122"/>
            </a:endParaRPr>
          </a:p>
          <a:p>
            <a:pPr marL="0" indent="0"/>
            <a:r>
              <a:rPr kumimoji="1" lang="zh-CN" altLang="en-US" sz="2800" smtClean="0">
                <a:solidFill>
                  <a:schemeClr val="tx1"/>
                </a:solidFill>
                <a:latin typeface="黑体" panose="02010609060101010101" pitchFamily="49" charset="-122"/>
              </a:rPr>
              <a:t> 例</a:t>
            </a:r>
            <a:r>
              <a:rPr kumimoji="1" lang="en-US" altLang="zh-CN" sz="2800" smtClean="0">
                <a:solidFill>
                  <a:schemeClr val="tx1"/>
                </a:solidFill>
                <a:latin typeface="黑体" panose="02010609060101010101" pitchFamily="49" charset="-122"/>
              </a:rPr>
              <a:t>3</a:t>
            </a:r>
            <a:r>
              <a:rPr kumimoji="1" lang="zh-CN" altLang="en-US" sz="2800" smtClean="0">
                <a:solidFill>
                  <a:schemeClr val="tx1"/>
                </a:solidFill>
                <a:latin typeface="黑体" panose="02010609060101010101" pitchFamily="49" charset="-122"/>
              </a:rPr>
              <a:t>：袋中有</a:t>
            </a:r>
            <a:r>
              <a:rPr kumimoji="1" lang="en-US" altLang="zh-CN" sz="2800" smtClean="0">
                <a:solidFill>
                  <a:schemeClr val="tx1"/>
                </a:solidFill>
                <a:latin typeface="黑体" panose="02010609060101010101" pitchFamily="49" charset="-122"/>
              </a:rPr>
              <a:t>5</a:t>
            </a:r>
            <a:r>
              <a:rPr kumimoji="1" lang="zh-CN" altLang="en-US" sz="2800" smtClean="0">
                <a:solidFill>
                  <a:schemeClr val="tx1"/>
                </a:solidFill>
                <a:latin typeface="黑体" panose="02010609060101010101" pitchFamily="49" charset="-122"/>
              </a:rPr>
              <a:t>个球，</a:t>
            </a:r>
            <a:r>
              <a:rPr kumimoji="1" lang="en-US" altLang="zh-CN" sz="2800" smtClean="0">
                <a:solidFill>
                  <a:schemeClr val="tx1"/>
                </a:solidFill>
                <a:latin typeface="黑体" panose="02010609060101010101" pitchFamily="49" charset="-122"/>
              </a:rPr>
              <a:t>2</a:t>
            </a:r>
            <a:r>
              <a:rPr kumimoji="1" lang="zh-CN" altLang="en-US" sz="2800" smtClean="0">
                <a:solidFill>
                  <a:schemeClr val="tx1"/>
                </a:solidFill>
                <a:latin typeface="黑体" panose="02010609060101010101" pitchFamily="49" charset="-122"/>
              </a:rPr>
              <a:t>个黑球，</a:t>
            </a:r>
            <a:r>
              <a:rPr kumimoji="1" lang="en-US" altLang="zh-CN" sz="2800" smtClean="0">
                <a:solidFill>
                  <a:schemeClr val="tx1"/>
                </a:solidFill>
                <a:latin typeface="黑体" panose="02010609060101010101" pitchFamily="49" charset="-122"/>
              </a:rPr>
              <a:t>3</a:t>
            </a:r>
            <a:r>
              <a:rPr kumimoji="1" lang="zh-CN" altLang="en-US" sz="2800" smtClean="0">
                <a:solidFill>
                  <a:schemeClr val="tx1"/>
                </a:solidFill>
                <a:latin typeface="黑体" panose="02010609060101010101" pitchFamily="49" charset="-122"/>
              </a:rPr>
              <a:t>个白球，依次取两球，求第二</a:t>
            </a:r>
            <a:endParaRPr kumimoji="1" lang="zh-CN" altLang="en-US" sz="2800" smtClean="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smtClean="0">
                <a:solidFill>
                  <a:schemeClr val="tx1"/>
                </a:solidFill>
                <a:latin typeface="黑体" panose="02010609060101010101" pitchFamily="49" charset="-122"/>
              </a:rPr>
              <a:t>　 次取到黑球的概率</a:t>
            </a:r>
            <a:endParaRPr kumimoji="1" lang="zh-CN" altLang="en-US" sz="2800" smtClean="0">
              <a:solidFill>
                <a:schemeClr val="tx1"/>
              </a:solidFill>
              <a:latin typeface="黑体" panose="02010609060101010101" pitchFamily="49" charset="-122"/>
            </a:endParaRPr>
          </a:p>
          <a:p>
            <a:pPr marL="0" indent="0"/>
            <a:r>
              <a:rPr kumimoji="1" lang="en-US" altLang="zh-CN" sz="2800" smtClean="0">
                <a:solidFill>
                  <a:schemeClr val="tx1"/>
                </a:solidFill>
                <a:latin typeface="黑体" panose="02010609060101010101" pitchFamily="49" charset="-122"/>
              </a:rPr>
              <a:t> </a:t>
            </a:r>
            <a:r>
              <a:rPr kumimoji="1" lang="zh-CN" altLang="en-US" sz="2800" smtClean="0">
                <a:solidFill>
                  <a:schemeClr val="tx1"/>
                </a:solidFill>
                <a:latin typeface="黑体" panose="02010609060101010101" pitchFamily="49" charset="-122"/>
              </a:rPr>
              <a:t>解：设</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1</a:t>
            </a:r>
            <a:r>
              <a:rPr kumimoji="1" lang="zh-CN" altLang="en-US" sz="2800" smtClean="0">
                <a:solidFill>
                  <a:schemeClr val="tx1"/>
                </a:solidFill>
                <a:latin typeface="黑体" panose="02010609060101010101" pitchFamily="49" charset="-122"/>
              </a:rPr>
              <a:t>表示“第一次取到黑球</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的事件，</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2</a:t>
            </a:r>
            <a:r>
              <a:rPr kumimoji="1" lang="zh-CN" altLang="en-US" sz="2800" smtClean="0">
                <a:solidFill>
                  <a:schemeClr val="tx1"/>
                </a:solidFill>
                <a:latin typeface="黑体" panose="02010609060101010101" pitchFamily="49" charset="-122"/>
              </a:rPr>
              <a:t>表示“第一次取</a:t>
            </a:r>
            <a:endParaRPr kumimoji="1" lang="zh-CN" altLang="en-US" sz="2800" smtClean="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smtClean="0">
                <a:solidFill>
                  <a:schemeClr val="tx1"/>
                </a:solidFill>
                <a:latin typeface="黑体" panose="02010609060101010101" pitchFamily="49" charset="-122"/>
              </a:rPr>
              <a:t>   到白球”的事件，</a:t>
            </a:r>
            <a:r>
              <a:rPr kumimoji="1" lang="en-US" altLang="zh-CN" sz="2800" smtClean="0">
                <a:solidFill>
                  <a:schemeClr val="tx1"/>
                </a:solidFill>
                <a:latin typeface="黑体" panose="02010609060101010101" pitchFamily="49" charset="-122"/>
              </a:rPr>
              <a:t>A </a:t>
            </a:r>
            <a:r>
              <a:rPr kumimoji="1" lang="zh-CN" altLang="en-US" sz="2800" smtClean="0">
                <a:solidFill>
                  <a:schemeClr val="tx1"/>
                </a:solidFill>
                <a:latin typeface="黑体" panose="02010609060101010101" pitchFamily="49" charset="-122"/>
              </a:rPr>
              <a:t>表示事件“第二次取黑球”由全概率公式</a:t>
            </a:r>
            <a:endParaRPr kumimoji="1" lang="zh-CN" altLang="en-US" sz="2800" smtClean="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smtClean="0">
                <a:solidFill>
                  <a:schemeClr val="tx1"/>
                </a:solidFill>
                <a:latin typeface="黑体" panose="02010609060101010101" pitchFamily="49" charset="-122"/>
              </a:rPr>
              <a:t>   有</a:t>
            </a:r>
            <a:endParaRPr kumimoji="1" lang="en-US" altLang="zh-CN" sz="2800" smtClean="0">
              <a:solidFill>
                <a:schemeClr val="tx1"/>
              </a:solidFill>
              <a:latin typeface="黑体" panose="02010609060101010101" pitchFamily="49" charset="-122"/>
            </a:endParaRPr>
          </a:p>
          <a:p>
            <a:pPr marL="457200" lvl="1" indent="0">
              <a:buFont typeface="Arial" panose="020B0604020202020204" pitchFamily="34" charset="0"/>
              <a:buNone/>
            </a:pPr>
            <a:endParaRPr kumimoji="1" lang="zh-CN" altLang="en-US" sz="2800" smtClean="0">
              <a:solidFill>
                <a:schemeClr val="tx1"/>
              </a:solidFill>
              <a:latin typeface="黑体" panose="02010609060101010101" pitchFamily="49" charset="-122"/>
            </a:endParaRPr>
          </a:p>
        </p:txBody>
      </p:sp>
      <p:graphicFrame>
        <p:nvGraphicFramePr>
          <p:cNvPr id="23674" name="Object 122"/>
          <p:cNvGraphicFramePr>
            <a:graphicFrameLocks noChangeAspect="1"/>
          </p:cNvGraphicFramePr>
          <p:nvPr/>
        </p:nvGraphicFramePr>
        <p:xfrm>
          <a:off x="4181475" y="1743075"/>
          <a:ext cx="1081088" cy="742950"/>
        </p:xfrm>
        <a:graphic>
          <a:graphicData uri="http://schemas.openxmlformats.org/presentationml/2006/ole">
            <mc:AlternateContent xmlns:mc="http://schemas.openxmlformats.org/markup-compatibility/2006">
              <mc:Choice xmlns:v="urn:schemas-microsoft-com:vml" Requires="v">
                <p:oleObj spid="_x0000_s4097" name="" r:id="rId1" imgW="14630400" imgH="10058400" progId="">
                  <p:embed/>
                </p:oleObj>
              </mc:Choice>
              <mc:Fallback>
                <p:oleObj name="" r:id="rId1" imgW="14630400" imgH="10058400" progId="">
                  <p:embed/>
                  <p:pic>
                    <p:nvPicPr>
                      <p:cNvPr id="0" name="图片 4096"/>
                      <p:cNvPicPr>
                        <a:picLocks noChangeAspect="1"/>
                      </p:cNvPicPr>
                      <p:nvPr/>
                    </p:nvPicPr>
                    <p:blipFill>
                      <a:blip r:embed="rId2"/>
                      <a:stretch>
                        <a:fillRect/>
                      </a:stretch>
                    </p:blipFill>
                    <p:spPr>
                      <a:xfrm>
                        <a:off x="4181475" y="1743075"/>
                        <a:ext cx="1081088" cy="742950"/>
                      </a:xfrm>
                      <a:prstGeom prst="rect">
                        <a:avLst/>
                      </a:prstGeom>
                      <a:noFill/>
                      <a:ln w="9525">
                        <a:noFill/>
                      </a:ln>
                    </p:spPr>
                  </p:pic>
                </p:oleObj>
              </mc:Fallback>
            </mc:AlternateContent>
          </a:graphicData>
        </a:graphic>
      </p:graphicFrame>
      <p:graphicFrame>
        <p:nvGraphicFramePr>
          <p:cNvPr id="23675" name="Object 123"/>
          <p:cNvGraphicFramePr>
            <a:graphicFrameLocks noChangeAspect="1"/>
          </p:cNvGraphicFramePr>
          <p:nvPr/>
        </p:nvGraphicFramePr>
        <p:xfrm>
          <a:off x="3940175" y="2470150"/>
          <a:ext cx="2797175" cy="795338"/>
        </p:xfrm>
        <a:graphic>
          <a:graphicData uri="http://schemas.openxmlformats.org/presentationml/2006/ole">
            <mc:AlternateContent xmlns:mc="http://schemas.openxmlformats.org/markup-compatibility/2006">
              <mc:Choice xmlns:v="urn:schemas-microsoft-com:vml" Requires="v">
                <p:oleObj spid="_x0000_s4098" name="" r:id="rId3" imgW="35356800" imgH="10058400" progId="Equation.3">
                  <p:embed/>
                </p:oleObj>
              </mc:Choice>
              <mc:Fallback>
                <p:oleObj name="" r:id="rId3" imgW="35356800" imgH="10058400" progId="Equation.3">
                  <p:embed/>
                  <p:pic>
                    <p:nvPicPr>
                      <p:cNvPr id="0" name="图片 4097"/>
                      <p:cNvPicPr>
                        <a:picLocks noChangeAspect="1"/>
                      </p:cNvPicPr>
                      <p:nvPr/>
                    </p:nvPicPr>
                    <p:blipFill>
                      <a:blip r:embed="rId4"/>
                      <a:stretch>
                        <a:fillRect/>
                      </a:stretch>
                    </p:blipFill>
                    <p:spPr>
                      <a:xfrm>
                        <a:off x="3940175" y="2470150"/>
                        <a:ext cx="2797175" cy="795338"/>
                      </a:xfrm>
                      <a:prstGeom prst="rect">
                        <a:avLst/>
                      </a:prstGeom>
                      <a:noFill/>
                      <a:ln w="9525">
                        <a:noFill/>
                      </a:ln>
                    </p:spPr>
                  </p:pic>
                </p:oleObj>
              </mc:Fallback>
            </mc:AlternateContent>
          </a:graphicData>
        </a:graphic>
      </p:graphicFrame>
      <p:graphicFrame>
        <p:nvGraphicFramePr>
          <p:cNvPr id="23676" name="Object 124"/>
          <p:cNvGraphicFramePr>
            <a:graphicFrameLocks noChangeAspect="1"/>
          </p:cNvGraphicFramePr>
          <p:nvPr/>
        </p:nvGraphicFramePr>
        <p:xfrm>
          <a:off x="3065463" y="5897563"/>
          <a:ext cx="5029200" cy="439737"/>
        </p:xfrm>
        <a:graphic>
          <a:graphicData uri="http://schemas.openxmlformats.org/presentationml/2006/ole">
            <mc:AlternateContent xmlns:mc="http://schemas.openxmlformats.org/markup-compatibility/2006">
              <mc:Choice xmlns:v="urn:schemas-microsoft-com:vml" Requires="v">
                <p:oleObj spid="_x0000_s4099" name="" r:id="rId5" imgW="54864000" imgH="4876800" progId="">
                  <p:embed/>
                </p:oleObj>
              </mc:Choice>
              <mc:Fallback>
                <p:oleObj name="" r:id="rId5" imgW="54864000" imgH="4876800" progId="">
                  <p:embed/>
                  <p:pic>
                    <p:nvPicPr>
                      <p:cNvPr id="0" name="图片 4098"/>
                      <p:cNvPicPr>
                        <a:picLocks noChangeAspect="1"/>
                      </p:cNvPicPr>
                      <p:nvPr/>
                    </p:nvPicPr>
                    <p:blipFill>
                      <a:blip r:embed="rId6"/>
                      <a:stretch>
                        <a:fillRect/>
                      </a:stretch>
                    </p:blipFill>
                    <p:spPr>
                      <a:xfrm>
                        <a:off x="3065463" y="5897563"/>
                        <a:ext cx="5029200" cy="439737"/>
                      </a:xfrm>
                      <a:prstGeom prst="rect">
                        <a:avLst/>
                      </a:prstGeom>
                      <a:noFill/>
                      <a:ln w="9525">
                        <a:noFill/>
                      </a:ln>
                    </p:spPr>
                  </p:pic>
                </p:oleObj>
              </mc:Fallback>
            </mc:AlternateContent>
          </a:graphicData>
        </a:graphic>
      </p:graphicFrame>
      <p:graphicFrame>
        <p:nvGraphicFramePr>
          <p:cNvPr id="23677" name="Object 125"/>
          <p:cNvGraphicFramePr>
            <a:graphicFrameLocks noChangeAspect="1"/>
          </p:cNvGraphicFramePr>
          <p:nvPr/>
        </p:nvGraphicFramePr>
        <p:xfrm>
          <a:off x="8053388" y="5738813"/>
          <a:ext cx="2160587" cy="708025"/>
        </p:xfrm>
        <a:graphic>
          <a:graphicData uri="http://schemas.openxmlformats.org/presentationml/2006/ole">
            <mc:AlternateContent xmlns:mc="http://schemas.openxmlformats.org/markup-compatibility/2006">
              <mc:Choice xmlns:v="urn:schemas-microsoft-com:vml" Requires="v">
                <p:oleObj spid="_x0000_s4100" name="" r:id="rId7" imgW="27127200" imgH="8839200" progId="">
                  <p:embed/>
                </p:oleObj>
              </mc:Choice>
              <mc:Fallback>
                <p:oleObj name="" r:id="rId7" imgW="27127200" imgH="8839200" progId="">
                  <p:embed/>
                  <p:pic>
                    <p:nvPicPr>
                      <p:cNvPr id="0" name="图片 4099"/>
                      <p:cNvPicPr>
                        <a:picLocks noChangeAspect="1"/>
                      </p:cNvPicPr>
                      <p:nvPr/>
                    </p:nvPicPr>
                    <p:blipFill>
                      <a:blip r:embed="rId8"/>
                      <a:stretch>
                        <a:fillRect/>
                      </a:stretch>
                    </p:blipFill>
                    <p:spPr>
                      <a:xfrm>
                        <a:off x="8053388" y="5738813"/>
                        <a:ext cx="2160587" cy="7080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679">
                                            <p:txEl>
                                              <p:pRg st="0" end="0"/>
                                            </p:txEl>
                                          </p:spTgt>
                                        </p:tgtEl>
                                        <p:attrNameLst>
                                          <p:attrName>style.visibility</p:attrName>
                                        </p:attrNameLst>
                                      </p:cBhvr>
                                      <p:to>
                                        <p:strVal val="visible"/>
                                      </p:to>
                                    </p:set>
                                    <p:animEffect transition="in" filter="blinds(horizontal)">
                                      <p:cBhvr>
                                        <p:cTn id="7" dur="500"/>
                                        <p:tgtEl>
                                          <p:spTgt spid="236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679">
                                            <p:txEl>
                                              <p:pRg st="1" end="1"/>
                                            </p:txEl>
                                          </p:spTgt>
                                        </p:tgtEl>
                                        <p:attrNameLst>
                                          <p:attrName>style.visibility</p:attrName>
                                        </p:attrNameLst>
                                      </p:cBhvr>
                                      <p:to>
                                        <p:strVal val="visible"/>
                                      </p:to>
                                    </p:set>
                                    <p:animEffect transition="in" filter="blinds(horizontal)">
                                      <p:cBhvr>
                                        <p:cTn id="10" dur="500"/>
                                        <p:tgtEl>
                                          <p:spTgt spid="236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674"/>
                                        </p:tgtEl>
                                        <p:attrNameLst>
                                          <p:attrName>style.visibility</p:attrName>
                                        </p:attrNameLst>
                                      </p:cBhvr>
                                      <p:to>
                                        <p:strVal val="visible"/>
                                      </p:to>
                                    </p:set>
                                    <p:animEffect transition="in" filter="blinds(horizontal)">
                                      <p:cBhvr>
                                        <p:cTn id="13" dur="500"/>
                                        <p:tgtEl>
                                          <p:spTgt spid="23674"/>
                                        </p:tgtEl>
                                      </p:cBhvr>
                                    </p:animEffect>
                                  </p:childTnLst>
                                </p:cTn>
                              </p:par>
                              <p:par>
                                <p:cTn id="14" presetID="3" presetClass="entr" presetSubtype="10" fill="hold" nodeType="withEffect">
                                  <p:stCondLst>
                                    <p:cond delay="0"/>
                                  </p:stCondLst>
                                  <p:childTnLst>
                                    <p:set>
                                      <p:cBhvr>
                                        <p:cTn id="15" dur="1" fill="hold">
                                          <p:stCondLst>
                                            <p:cond delay="0"/>
                                          </p:stCondLst>
                                        </p:cTn>
                                        <p:tgtEl>
                                          <p:spTgt spid="23679">
                                            <p:txEl>
                                              <p:pRg st="2" end="2"/>
                                            </p:txEl>
                                          </p:spTgt>
                                        </p:tgtEl>
                                        <p:attrNameLst>
                                          <p:attrName>style.visibility</p:attrName>
                                        </p:attrNameLst>
                                      </p:cBhvr>
                                      <p:to>
                                        <p:strVal val="visible"/>
                                      </p:to>
                                    </p:set>
                                    <p:animEffect transition="in" filter="blinds(horizontal)">
                                      <p:cBhvr>
                                        <p:cTn id="16" dur="500"/>
                                        <p:tgtEl>
                                          <p:spTgt spid="23679">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3679">
                                            <p:txEl>
                                              <p:pRg st="3" end="3"/>
                                            </p:txEl>
                                          </p:spTgt>
                                        </p:tgtEl>
                                        <p:attrNameLst>
                                          <p:attrName>style.visibility</p:attrName>
                                        </p:attrNameLst>
                                      </p:cBhvr>
                                      <p:to>
                                        <p:strVal val="visible"/>
                                      </p:to>
                                    </p:set>
                                    <p:animEffect transition="in" filter="blinds(horizontal)">
                                      <p:cBhvr>
                                        <p:cTn id="19" dur="500"/>
                                        <p:tgtEl>
                                          <p:spTgt spid="2367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3675"/>
                                        </p:tgtEl>
                                        <p:attrNameLst>
                                          <p:attrName>style.visibility</p:attrName>
                                        </p:attrNameLst>
                                      </p:cBhvr>
                                      <p:to>
                                        <p:strVal val="visible"/>
                                      </p:to>
                                    </p:set>
                                    <p:animEffect transition="in" filter="blinds(horizontal)">
                                      <p:cBhvr>
                                        <p:cTn id="24" dur="500"/>
                                        <p:tgtEl>
                                          <p:spTgt spid="2367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3679">
                                            <p:txEl>
                                              <p:pRg st="4" end="4"/>
                                            </p:txEl>
                                          </p:spTgt>
                                        </p:tgtEl>
                                        <p:attrNameLst>
                                          <p:attrName>style.visibility</p:attrName>
                                        </p:attrNameLst>
                                      </p:cBhvr>
                                      <p:to>
                                        <p:strVal val="visible"/>
                                      </p:to>
                                    </p:set>
                                    <p:animEffect transition="in" filter="blinds(horizontal)">
                                      <p:cBhvr>
                                        <p:cTn id="29" dur="500"/>
                                        <p:tgtEl>
                                          <p:spTgt spid="23679">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3679">
                                            <p:txEl>
                                              <p:pRg st="5" end="5"/>
                                            </p:txEl>
                                          </p:spTgt>
                                        </p:tgtEl>
                                        <p:attrNameLst>
                                          <p:attrName>style.visibility</p:attrName>
                                        </p:attrNameLst>
                                      </p:cBhvr>
                                      <p:to>
                                        <p:strVal val="visible"/>
                                      </p:to>
                                    </p:set>
                                    <p:animEffect transition="in" filter="blinds(horizontal)">
                                      <p:cBhvr>
                                        <p:cTn id="32" dur="500"/>
                                        <p:tgtEl>
                                          <p:spTgt spid="236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679">
                                            <p:txEl>
                                              <p:pRg st="6" end="6"/>
                                            </p:txEl>
                                          </p:spTgt>
                                        </p:tgtEl>
                                        <p:attrNameLst>
                                          <p:attrName>style.visibility</p:attrName>
                                        </p:attrNameLst>
                                      </p:cBhvr>
                                      <p:to>
                                        <p:strVal val="visible"/>
                                      </p:to>
                                    </p:set>
                                    <p:animEffect transition="in" filter="blinds(horizontal)">
                                      <p:cBhvr>
                                        <p:cTn id="37" dur="500"/>
                                        <p:tgtEl>
                                          <p:spTgt spid="23679">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3679">
                                            <p:txEl>
                                              <p:pRg st="7" end="7"/>
                                            </p:txEl>
                                          </p:spTgt>
                                        </p:tgtEl>
                                        <p:attrNameLst>
                                          <p:attrName>style.visibility</p:attrName>
                                        </p:attrNameLst>
                                      </p:cBhvr>
                                      <p:to>
                                        <p:strVal val="visible"/>
                                      </p:to>
                                    </p:set>
                                    <p:animEffect transition="in" filter="blinds(horizontal)">
                                      <p:cBhvr>
                                        <p:cTn id="40" dur="500"/>
                                        <p:tgtEl>
                                          <p:spTgt spid="23679">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3679">
                                            <p:txEl>
                                              <p:pRg st="8" end="8"/>
                                            </p:txEl>
                                          </p:spTgt>
                                        </p:tgtEl>
                                        <p:attrNameLst>
                                          <p:attrName>style.visibility</p:attrName>
                                        </p:attrNameLst>
                                      </p:cBhvr>
                                      <p:to>
                                        <p:strVal val="visible"/>
                                      </p:to>
                                    </p:set>
                                    <p:animEffect transition="in" filter="blinds(horizontal)">
                                      <p:cBhvr>
                                        <p:cTn id="43" dur="500"/>
                                        <p:tgtEl>
                                          <p:spTgt spid="23679">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3676"/>
                                        </p:tgtEl>
                                        <p:attrNameLst>
                                          <p:attrName>style.visibility</p:attrName>
                                        </p:attrNameLst>
                                      </p:cBhvr>
                                      <p:to>
                                        <p:strVal val="visible"/>
                                      </p:to>
                                    </p:set>
                                    <p:animEffect transition="in" filter="blinds(horizontal)">
                                      <p:cBhvr>
                                        <p:cTn id="48" dur="500"/>
                                        <p:tgtEl>
                                          <p:spTgt spid="23676"/>
                                        </p:tgtEl>
                                      </p:cBhvr>
                                    </p:animEffect>
                                  </p:childTnLst>
                                </p:cTn>
                              </p:par>
                              <p:par>
                                <p:cTn id="49" presetID="3" presetClass="entr" presetSubtype="10" fill="hold" nodeType="withEffect">
                                  <p:stCondLst>
                                    <p:cond delay="0"/>
                                  </p:stCondLst>
                                  <p:childTnLst>
                                    <p:set>
                                      <p:cBhvr>
                                        <p:cTn id="50" dur="1" fill="hold">
                                          <p:stCondLst>
                                            <p:cond delay="0"/>
                                          </p:stCondLst>
                                        </p:cTn>
                                        <p:tgtEl>
                                          <p:spTgt spid="23677"/>
                                        </p:tgtEl>
                                        <p:attrNameLst>
                                          <p:attrName>style.visibility</p:attrName>
                                        </p:attrNameLst>
                                      </p:cBhvr>
                                      <p:to>
                                        <p:strVal val="visible"/>
                                      </p:to>
                                    </p:set>
                                    <p:animEffect transition="in" filter="blinds(horizontal)">
                                      <p:cBhvr>
                                        <p:cTn id="51" dur="500"/>
                                        <p:tgtEl>
                                          <p:spTgt spid="23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idx="4294967295"/>
          </p:nvPr>
        </p:nvSpPr>
        <p:spPr/>
        <p:txBody>
          <a:bodyPr/>
          <a:lstStyle/>
          <a:p>
            <a:r>
              <a:rPr lang="zh-CN" altLang="en-US" smtClean="0"/>
              <a:t>抓阄</a:t>
            </a:r>
            <a:endParaRPr lang="zh-CN" altLang="en-US" smtClean="0"/>
          </a:p>
        </p:txBody>
      </p:sp>
      <p:sp>
        <p:nvSpPr>
          <p:cNvPr id="29698" name="Rectangle 3"/>
          <p:cNvSpPr>
            <a:spLocks noGrp="1"/>
          </p:cNvSpPr>
          <p:nvPr>
            <p:ph type="body" idx="4294967295"/>
          </p:nvPr>
        </p:nvSpPr>
        <p:spPr>
          <a:xfrm>
            <a:off x="838200" y="1381125"/>
            <a:ext cx="10515600" cy="5049838"/>
          </a:xfrm>
        </p:spPr>
        <p:txBody>
          <a:bodyPr/>
          <a:lstStyle/>
          <a:p>
            <a:r>
              <a:rPr kumimoji="1" lang="zh-CN" altLang="en-US" smtClean="0">
                <a:solidFill>
                  <a:schemeClr val="tx1"/>
                </a:solidFill>
                <a:latin typeface="黑体" panose="02010609060101010101" pitchFamily="49" charset="-122"/>
              </a:rPr>
              <a:t>一袋中有</a:t>
            </a:r>
            <a:r>
              <a:rPr kumimoji="1" lang="en-US" altLang="zh-CN" smtClean="0">
                <a:solidFill>
                  <a:schemeClr val="tx1"/>
                </a:solidFill>
                <a:latin typeface="黑体" panose="02010609060101010101" pitchFamily="49" charset="-122"/>
              </a:rPr>
              <a:t>n</a:t>
            </a:r>
            <a:r>
              <a:rPr kumimoji="1" lang="zh-CN" altLang="en-US" smtClean="0">
                <a:solidFill>
                  <a:schemeClr val="tx1"/>
                </a:solidFill>
                <a:latin typeface="黑体" panose="02010609060101010101" pitchFamily="49" charset="-122"/>
              </a:rPr>
              <a:t>个黑球</a:t>
            </a:r>
            <a:r>
              <a:rPr kumimoji="1" lang="en-US" altLang="zh-CN" smtClean="0">
                <a:solidFill>
                  <a:schemeClr val="tx1"/>
                </a:solidFill>
                <a:latin typeface="黑体" panose="02010609060101010101" pitchFamily="49" charset="-122"/>
              </a:rPr>
              <a:t>m</a:t>
            </a:r>
            <a:r>
              <a:rPr kumimoji="1" lang="zh-CN" altLang="en-US" smtClean="0">
                <a:solidFill>
                  <a:schemeClr val="tx1"/>
                </a:solidFill>
                <a:latin typeface="黑体" panose="02010609060101010101" pitchFamily="49" charset="-122"/>
              </a:rPr>
              <a:t>个白球，现不放回从袋中进行摸球，求第</a:t>
            </a:r>
            <a:r>
              <a:rPr kumimoji="1" lang="en-US" altLang="zh-CN" smtClean="0">
                <a:solidFill>
                  <a:schemeClr val="tx1"/>
                </a:solidFill>
                <a:latin typeface="黑体" panose="02010609060101010101" pitchFamily="49" charset="-122"/>
              </a:rPr>
              <a:t>k</a:t>
            </a:r>
            <a:r>
              <a:rPr kumimoji="1" lang="zh-CN" altLang="en-US" smtClean="0">
                <a:solidFill>
                  <a:schemeClr val="tx1"/>
                </a:solidFill>
                <a:latin typeface="黑体" panose="02010609060101010101" pitchFamily="49" charset="-122"/>
              </a:rPr>
              <a:t>次摸到白球的概率，</a:t>
            </a:r>
            <a:r>
              <a:rPr kumimoji="1" lang="en-US" altLang="zh-CN" smtClean="0">
                <a:solidFill>
                  <a:schemeClr val="tx1"/>
                </a:solidFill>
                <a:latin typeface="黑体" panose="02010609060101010101" pitchFamily="49" charset="-122"/>
              </a:rPr>
              <a:t>k=1,2,3,…,n+m</a:t>
            </a:r>
            <a:r>
              <a:rPr kumimoji="1" lang="zh-CN" altLang="en-US" smtClean="0">
                <a:solidFill>
                  <a:schemeClr val="tx1"/>
                </a:solidFill>
                <a:latin typeface="黑体" panose="02010609060101010101" pitchFamily="49" charset="-122"/>
              </a:rPr>
              <a:t>。</a:t>
            </a:r>
            <a:endParaRPr kumimoji="1" lang="en-US" altLang="zh-CN" smtClean="0">
              <a:solidFill>
                <a:schemeClr val="tx1"/>
              </a:solidFill>
              <a:latin typeface="黑体" panose="02010609060101010101" pitchFamily="49" charset="-122"/>
            </a:endParaRPr>
          </a:p>
          <a:p>
            <a:pPr lvl="1"/>
            <a:r>
              <a:rPr kumimoji="1" lang="zh-CN" altLang="en-US" sz="2400" smtClean="0">
                <a:solidFill>
                  <a:schemeClr val="tx1"/>
                </a:solidFill>
                <a:latin typeface="黑体" panose="02010609060101010101" pitchFamily="49" charset="-122"/>
              </a:rPr>
              <a:t>为了证明先摸摸到白球的概率不会大些，设：</a:t>
            </a:r>
            <a:endParaRPr kumimoji="1" lang="en-US" altLang="zh-CN" sz="2400" smtClean="0">
              <a:solidFill>
                <a:schemeClr val="tx1"/>
              </a:solidFill>
              <a:latin typeface="黑体" panose="02010609060101010101" pitchFamily="49" charset="-122"/>
            </a:endParaRPr>
          </a:p>
          <a:p>
            <a:pPr lvl="1"/>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k</a:t>
            </a:r>
            <a:r>
              <a:rPr kumimoji="1" lang="en-US" altLang="zh-CN" sz="2400" smtClean="0">
                <a:solidFill>
                  <a:schemeClr val="tx1"/>
                </a:solidFill>
                <a:latin typeface="黑体" panose="02010609060101010101" pitchFamily="49" charset="-122"/>
              </a:rPr>
              <a:t>=</a:t>
            </a:r>
            <a:r>
              <a:rPr kumimoji="1" lang="zh-CN" altLang="en-US" sz="2400" smtClean="0">
                <a:solidFill>
                  <a:schemeClr val="tx1"/>
                </a:solidFill>
                <a:latin typeface="黑体" panose="02010609060101010101" pitchFamily="49" charset="-122"/>
              </a:rPr>
              <a:t>“第</a:t>
            </a:r>
            <a:r>
              <a:rPr kumimoji="1" lang="en-US" altLang="zh-CN" sz="2400" smtClean="0">
                <a:solidFill>
                  <a:schemeClr val="tx1"/>
                </a:solidFill>
                <a:latin typeface="黑体" panose="02010609060101010101" pitchFamily="49" charset="-122"/>
              </a:rPr>
              <a:t>k</a:t>
            </a:r>
            <a:r>
              <a:rPr kumimoji="1" lang="zh-CN" altLang="en-US" sz="2400" smtClean="0">
                <a:solidFill>
                  <a:schemeClr val="tx1"/>
                </a:solidFill>
                <a:latin typeface="黑体" panose="02010609060101010101" pitchFamily="49" charset="-122"/>
              </a:rPr>
              <a:t>次摸到白球”，</a:t>
            </a:r>
            <a:r>
              <a:rPr kumimoji="1" lang="en-US" altLang="zh-CN" sz="2400" smtClean="0">
                <a:solidFill>
                  <a:schemeClr val="tx1"/>
                </a:solidFill>
                <a:latin typeface="黑体" panose="02010609060101010101" pitchFamily="49" charset="-122"/>
              </a:rPr>
              <a:t>k=1,2,…,n+m</a:t>
            </a:r>
            <a:r>
              <a:rPr kumimoji="1" lang="zh-CN" altLang="en-US" sz="2400" smtClean="0">
                <a:solidFill>
                  <a:schemeClr val="tx1"/>
                </a:solidFill>
                <a:latin typeface="黑体" panose="02010609060101010101" pitchFamily="49" charset="-122"/>
              </a:rPr>
              <a:t>。</a:t>
            </a:r>
            <a:endParaRPr kumimoji="1" lang="en-US" altLang="zh-CN" sz="2400" smtClean="0">
              <a:solidFill>
                <a:schemeClr val="tx1"/>
              </a:solidFill>
              <a:latin typeface="黑体" panose="02010609060101010101" pitchFamily="49" charset="-122"/>
            </a:endParaRPr>
          </a:p>
          <a:p>
            <a:pPr lvl="1"/>
            <a:r>
              <a:rPr kumimoji="1" lang="zh-CN" altLang="en-US" sz="2400" smtClean="0">
                <a:solidFill>
                  <a:schemeClr val="tx1"/>
                </a:solidFill>
                <a:latin typeface="黑体" panose="02010609060101010101" pitchFamily="49" charset="-122"/>
              </a:rPr>
              <a:t>现证明：对任意正整数</a:t>
            </a:r>
            <a:r>
              <a:rPr kumimoji="1" lang="en-US" altLang="zh-CN" sz="2400" smtClean="0">
                <a:solidFill>
                  <a:schemeClr val="tx1"/>
                </a:solidFill>
                <a:latin typeface="黑体" panose="02010609060101010101" pitchFamily="49" charset="-122"/>
              </a:rPr>
              <a:t>k(1&lt;=k&lt;=n+m)</a:t>
            </a:r>
            <a:r>
              <a:rPr kumimoji="1" lang="zh-CN" altLang="en-US" sz="2400" smtClean="0">
                <a:solidFill>
                  <a:schemeClr val="tx1"/>
                </a:solidFill>
                <a:latin typeface="黑体" panose="02010609060101010101" pitchFamily="49" charset="-122"/>
              </a:rPr>
              <a:t>，均有</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k</a:t>
            </a:r>
            <a:r>
              <a:rPr kumimoji="1" lang="en-US" altLang="zh-CN" sz="2400" smtClean="0">
                <a:solidFill>
                  <a:schemeClr val="tx1"/>
                </a:solidFill>
                <a:latin typeface="黑体" panose="02010609060101010101" pitchFamily="49" charset="-122"/>
              </a:rPr>
              <a:t>)=m/(n+m)</a:t>
            </a:r>
            <a:r>
              <a:rPr kumimoji="1" lang="zh-CN" altLang="en-US" sz="2400" smtClean="0">
                <a:solidFill>
                  <a:schemeClr val="tx1"/>
                </a:solidFill>
                <a:latin typeface="黑体" panose="02010609060101010101" pitchFamily="49" charset="-122"/>
              </a:rPr>
              <a:t>。</a:t>
            </a:r>
            <a:endParaRPr kumimoji="1" lang="en-US" altLang="zh-CN" sz="2400" smtClean="0">
              <a:solidFill>
                <a:schemeClr val="tx1"/>
              </a:solidFill>
              <a:latin typeface="黑体" panose="02010609060101010101" pitchFamily="49" charset="-122"/>
            </a:endParaRPr>
          </a:p>
          <a:p>
            <a:pPr lvl="1"/>
            <a:r>
              <a:rPr kumimoji="1" lang="zh-CN" altLang="en-US" sz="2400" smtClean="0">
                <a:solidFill>
                  <a:schemeClr val="tx1"/>
                </a:solidFill>
                <a:latin typeface="黑体" panose="02010609060101010101" pitchFamily="49" charset="-122"/>
                <a:sym typeface="Wingdings" panose="05000000000000000000" pitchFamily="2" charset="2"/>
              </a:rPr>
              <a:t>证明：</a:t>
            </a:r>
            <a:r>
              <a:rPr kumimoji="1" lang="en-US" altLang="zh-CN" sz="2400" smtClean="0">
                <a:solidFill>
                  <a:schemeClr val="tx1"/>
                </a:solidFill>
                <a:latin typeface="黑体" panose="02010609060101010101" pitchFamily="49" charset="-122"/>
                <a:sym typeface="Wingdings" panose="05000000000000000000" pitchFamily="2" charset="2"/>
              </a:rPr>
              <a:t>(</a:t>
            </a:r>
            <a:r>
              <a:rPr kumimoji="1" lang="zh-CN" altLang="en-US" sz="2400" smtClean="0">
                <a:solidFill>
                  <a:schemeClr val="tx1"/>
                </a:solidFill>
                <a:latin typeface="黑体" panose="02010609060101010101" pitchFamily="49" charset="-122"/>
                <a:sym typeface="Wingdings" panose="05000000000000000000" pitchFamily="2" charset="2"/>
              </a:rPr>
              <a:t>数学归纳法</a:t>
            </a:r>
            <a:r>
              <a:rPr kumimoji="1" lang="en-US" altLang="zh-CN" sz="2400" smtClean="0">
                <a:solidFill>
                  <a:schemeClr val="tx1"/>
                </a:solidFill>
                <a:latin typeface="黑体" panose="02010609060101010101" pitchFamily="49" charset="-122"/>
              </a:rPr>
              <a:t>)</a:t>
            </a:r>
            <a:r>
              <a:rPr kumimoji="1" lang="zh-CN" altLang="en-US" sz="2400" smtClean="0">
                <a:solidFill>
                  <a:schemeClr val="tx1"/>
                </a:solidFill>
                <a:latin typeface="黑体" panose="02010609060101010101" pitchFamily="49" charset="-122"/>
              </a:rPr>
              <a:t>显然</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)=m/(n+m)</a:t>
            </a:r>
            <a:r>
              <a:rPr kumimoji="1" lang="zh-CN" altLang="en-US" sz="2400" smtClean="0">
                <a:solidFill>
                  <a:schemeClr val="tx1"/>
                </a:solidFill>
                <a:latin typeface="黑体" panose="02010609060101010101" pitchFamily="49" charset="-122"/>
              </a:rPr>
              <a:t>。现设</a:t>
            </a:r>
            <a:r>
              <a:rPr kumimoji="1" lang="en-US" altLang="zh-CN" sz="2400" smtClean="0">
                <a:solidFill>
                  <a:schemeClr val="tx1"/>
                </a:solidFill>
                <a:latin typeface="黑体" panose="02010609060101010101" pitchFamily="49" charset="-122"/>
              </a:rPr>
              <a:t>k=j</a:t>
            </a:r>
            <a:r>
              <a:rPr kumimoji="1" lang="zh-CN" altLang="en-US" sz="2400" smtClean="0">
                <a:solidFill>
                  <a:schemeClr val="tx1"/>
                </a:solidFill>
                <a:latin typeface="黑体" panose="02010609060101010101" pitchFamily="49" charset="-122"/>
              </a:rPr>
              <a:t>时结论成立</a:t>
            </a:r>
            <a:r>
              <a:rPr kumimoji="1" lang="en-US" altLang="zh-CN" sz="2400" smtClean="0">
                <a:solidFill>
                  <a:schemeClr val="tx1"/>
                </a:solidFill>
                <a:latin typeface="黑体" panose="02010609060101010101" pitchFamily="49" charset="-122"/>
              </a:rPr>
              <a:t>(</a:t>
            </a:r>
            <a:r>
              <a:rPr kumimoji="1" lang="zh-CN" altLang="en-US" sz="2400" smtClean="0">
                <a:solidFill>
                  <a:schemeClr val="tx1"/>
                </a:solidFill>
                <a:latin typeface="黑体" panose="02010609060101010101" pitchFamily="49" charset="-122"/>
              </a:rPr>
              <a:t>即第</a:t>
            </a:r>
            <a:r>
              <a:rPr kumimoji="1" lang="en-US" altLang="zh-CN" sz="2400" smtClean="0">
                <a:solidFill>
                  <a:schemeClr val="tx1"/>
                </a:solidFill>
                <a:latin typeface="黑体" panose="02010609060101010101" pitchFamily="49" charset="-122"/>
              </a:rPr>
              <a:t>j</a:t>
            </a:r>
            <a:r>
              <a:rPr kumimoji="1" lang="zh-CN" altLang="en-US" sz="2400" smtClean="0">
                <a:solidFill>
                  <a:schemeClr val="tx1"/>
                </a:solidFill>
                <a:latin typeface="黑体" panose="02010609060101010101" pitchFamily="49" charset="-122"/>
              </a:rPr>
              <a:t>次摸到白球的概率为袋中白球数比袋中总球数</a:t>
            </a:r>
            <a:r>
              <a:rPr kumimoji="1" lang="en-US" altLang="zh-CN" sz="2400" smtClean="0">
                <a:solidFill>
                  <a:schemeClr val="tx1"/>
                </a:solidFill>
                <a:latin typeface="黑体" panose="02010609060101010101" pitchFamily="49" charset="-122"/>
              </a:rPr>
              <a:t>)</a:t>
            </a:r>
            <a:r>
              <a:rPr kumimoji="1" lang="zh-CN" altLang="en-US" sz="2400" smtClean="0">
                <a:solidFill>
                  <a:schemeClr val="tx1"/>
                </a:solidFill>
                <a:latin typeface="黑体" panose="02010609060101010101" pitchFamily="49" charset="-122"/>
              </a:rPr>
              <a:t>，则</a:t>
            </a:r>
            <a:endParaRPr kumimoji="1" lang="en-US" altLang="zh-CN" sz="2400" smtClean="0">
              <a:solidFill>
                <a:schemeClr val="tx1"/>
              </a:solidFill>
              <a:latin typeface="黑体" panose="02010609060101010101" pitchFamily="49" charset="-122"/>
            </a:endParaRPr>
          </a:p>
          <a:p>
            <a:pPr lvl="3">
              <a:lnSpc>
                <a:spcPct val="110000"/>
              </a:lnSpc>
            </a:pP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j+1</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j+1</a:t>
            </a:r>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)+P(</a:t>
            </a:r>
            <a:r>
              <a:rPr kumimoji="1" lang="en-US" altLang="zh-CN" sz="2400" smtClean="0">
                <a:solidFill>
                  <a:schemeClr val="tx1"/>
                </a:solidFill>
                <a:latin typeface="黑体" panose="02010609060101010101" pitchFamily="49" charset="-122"/>
                <a:sym typeface="Symbol" panose="05050102010706020507" pitchFamily="18" charset="2"/>
              </a:rPr>
              <a:t></a:t>
            </a:r>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j+1</a:t>
            </a:r>
            <a:r>
              <a:rPr kumimoji="1" lang="en-US" altLang="zh-CN" sz="2400" smtClean="0">
                <a:solidFill>
                  <a:schemeClr val="tx1"/>
                </a:solidFill>
                <a:latin typeface="黑体" panose="02010609060101010101" pitchFamily="49" charset="-122"/>
              </a:rPr>
              <a:t>|</a:t>
            </a:r>
            <a:r>
              <a:rPr kumimoji="1" lang="en-US" altLang="zh-CN" sz="2400" smtClean="0">
                <a:solidFill>
                  <a:schemeClr val="tx1"/>
                </a:solidFill>
                <a:latin typeface="黑体" panose="02010609060101010101" pitchFamily="49" charset="-122"/>
                <a:sym typeface="Symbol" panose="05050102010706020507" pitchFamily="18" charset="2"/>
              </a:rPr>
              <a:t></a:t>
            </a:r>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a:t>
            </a:r>
            <a:endParaRPr kumimoji="1" lang="en-US" altLang="zh-CN" sz="2400" smtClean="0">
              <a:solidFill>
                <a:schemeClr val="tx1"/>
              </a:solidFill>
              <a:latin typeface="黑体" panose="02010609060101010101" pitchFamily="49" charset="-122"/>
            </a:endParaRPr>
          </a:p>
          <a:p>
            <a:pPr lvl="3">
              <a:lnSpc>
                <a:spcPct val="110000"/>
              </a:lnSpc>
            </a:pPr>
            <a:r>
              <a:rPr kumimoji="1" lang="en-US" altLang="zh-CN" sz="2400" smtClean="0">
                <a:solidFill>
                  <a:schemeClr val="tx1"/>
                </a:solidFill>
                <a:latin typeface="黑体" panose="02010609060101010101" pitchFamily="49" charset="-122"/>
              </a:rPr>
              <a:t>=m/(m+n)*(m-1)/(m+n-1) + n/(m+n)*m/(m+n-1)=m/(m+n)</a:t>
            </a:r>
            <a:endParaRPr kumimoji="1" lang="en-US" altLang="zh-CN" sz="2400" smtClean="0">
              <a:solidFill>
                <a:schemeClr val="tx1"/>
              </a:solidFill>
              <a:latin typeface="黑体" panose="02010609060101010101" pitchFamily="49" charset="-122"/>
            </a:endParaRPr>
          </a:p>
          <a:p>
            <a:pPr lvl="3">
              <a:lnSpc>
                <a:spcPct val="110000"/>
              </a:lnSpc>
            </a:pPr>
            <a:r>
              <a:rPr kumimoji="1" lang="zh-CN" altLang="en-US" sz="2400" smtClean="0">
                <a:solidFill>
                  <a:schemeClr val="tx1"/>
                </a:solidFill>
                <a:latin typeface="黑体" panose="02010609060101010101" pitchFamily="49" charset="-122"/>
              </a:rPr>
              <a:t>其中</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j+1</a:t>
            </a:r>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a:t>
            </a:r>
            <a:r>
              <a:rPr kumimoji="1" lang="zh-CN" altLang="en-US" sz="2400" smtClean="0">
                <a:solidFill>
                  <a:schemeClr val="tx1"/>
                </a:solidFill>
                <a:latin typeface="黑体" panose="02010609060101010101" pitchFamily="49" charset="-122"/>
              </a:rPr>
              <a:t>等于从装有</a:t>
            </a:r>
            <a:r>
              <a:rPr kumimoji="1" lang="en-US" altLang="zh-CN" sz="2400" smtClean="0">
                <a:solidFill>
                  <a:schemeClr val="tx1"/>
                </a:solidFill>
                <a:latin typeface="黑体" panose="02010609060101010101" pitchFamily="49" charset="-122"/>
              </a:rPr>
              <a:t>n</a:t>
            </a:r>
            <a:r>
              <a:rPr kumimoji="1" lang="zh-CN" altLang="en-US" sz="2400" smtClean="0">
                <a:solidFill>
                  <a:schemeClr val="tx1"/>
                </a:solidFill>
                <a:latin typeface="黑体" panose="02010609060101010101" pitchFamily="49" charset="-122"/>
              </a:rPr>
              <a:t>个黑球</a:t>
            </a:r>
            <a:r>
              <a:rPr kumimoji="1" lang="en-US" altLang="zh-CN" sz="2400" smtClean="0">
                <a:solidFill>
                  <a:schemeClr val="tx1"/>
                </a:solidFill>
                <a:latin typeface="黑体" panose="02010609060101010101" pitchFamily="49" charset="-122"/>
              </a:rPr>
              <a:t>m-1</a:t>
            </a:r>
            <a:r>
              <a:rPr kumimoji="1" lang="zh-CN" altLang="en-US" sz="2400" smtClean="0">
                <a:solidFill>
                  <a:schemeClr val="tx1"/>
                </a:solidFill>
                <a:latin typeface="黑体" panose="02010609060101010101" pitchFamily="49" charset="-122"/>
              </a:rPr>
              <a:t>个白球的袋中第</a:t>
            </a:r>
            <a:r>
              <a:rPr kumimoji="1" lang="en-US" altLang="zh-CN" sz="2400" smtClean="0">
                <a:solidFill>
                  <a:schemeClr val="tx1"/>
                </a:solidFill>
                <a:latin typeface="黑体" panose="02010609060101010101" pitchFamily="49" charset="-122"/>
              </a:rPr>
              <a:t>j</a:t>
            </a:r>
            <a:r>
              <a:rPr kumimoji="1" lang="zh-CN" altLang="en-US" sz="2400" smtClean="0">
                <a:solidFill>
                  <a:schemeClr val="tx1"/>
                </a:solidFill>
                <a:latin typeface="黑体" panose="02010609060101010101" pitchFamily="49" charset="-122"/>
              </a:rPr>
              <a:t>次摸到白球的概率，由归纳假设它为</a:t>
            </a:r>
            <a:r>
              <a:rPr kumimoji="1" lang="en-US" altLang="zh-CN" sz="2400" smtClean="0">
                <a:solidFill>
                  <a:schemeClr val="tx1"/>
                </a:solidFill>
                <a:latin typeface="黑体" panose="02010609060101010101" pitchFamily="49" charset="-122"/>
              </a:rPr>
              <a:t>(m-1)/(m-1+n)</a:t>
            </a:r>
            <a:r>
              <a:rPr kumimoji="1" lang="zh-CN" altLang="en-US" sz="2400" smtClean="0">
                <a:solidFill>
                  <a:schemeClr val="tx1"/>
                </a:solidFill>
                <a:latin typeface="黑体" panose="02010609060101010101" pitchFamily="49" charset="-122"/>
              </a:rPr>
              <a:t>，类似地有</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j+1</a:t>
            </a:r>
            <a:r>
              <a:rPr kumimoji="1" lang="en-US" altLang="zh-CN" sz="2400" smtClean="0">
                <a:solidFill>
                  <a:schemeClr val="tx1"/>
                </a:solidFill>
                <a:latin typeface="黑体" panose="02010609060101010101" pitchFamily="49" charset="-122"/>
              </a:rPr>
              <a:t>|</a:t>
            </a:r>
            <a:r>
              <a:rPr kumimoji="1" lang="en-US" altLang="zh-CN" sz="2400" smtClean="0">
                <a:solidFill>
                  <a:schemeClr val="tx1"/>
                </a:solidFill>
                <a:latin typeface="黑体" panose="02010609060101010101" pitchFamily="49" charset="-122"/>
                <a:sym typeface="Symbol" panose="05050102010706020507" pitchFamily="18" charset="2"/>
              </a:rPr>
              <a:t></a:t>
            </a:r>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)=m/(m+n-1)</a:t>
            </a:r>
            <a:r>
              <a:rPr kumimoji="1" lang="zh-CN" altLang="en-US" sz="2400" smtClean="0">
                <a:solidFill>
                  <a:schemeClr val="tx1"/>
                </a:solidFill>
                <a:latin typeface="黑体" panose="02010609060101010101" pitchFamily="49" charset="-122"/>
              </a:rPr>
              <a:t>。于是，结论得证。</a:t>
            </a:r>
            <a:endParaRPr kumimoji="1" lang="zh-CN" altLang="en-US" sz="24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blinds(horizontal)">
                                      <p:cBhvr>
                                        <p:cTn id="7" dur="500"/>
                                        <p:tgtEl>
                                          <p:spTgt spid="29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blinds(horizontal)">
                                      <p:cBhvr>
                                        <p:cTn id="12" dur="500"/>
                                        <p:tgtEl>
                                          <p:spTgt spid="2969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animEffect transition="in" filter="blinds(horizontal)">
                                      <p:cBhvr>
                                        <p:cTn id="15" dur="500"/>
                                        <p:tgtEl>
                                          <p:spTgt spid="2969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Par">
                                  <p:stCondLst>
                                    <p:cond delay="0"/>
                                  </p:stCondLst>
                                  <p:childTnLst>
                                    <p:set>
                                      <p:cBhvr>
                                        <p:cTn id="19" dur="1" fill="hold">
                                          <p:stCondLst>
                                            <p:cond delay="0"/>
                                          </p:stCondLst>
                                        </p:cTn>
                                        <p:tgtEl>
                                          <p:spTgt spid="29698">
                                            <p:txEl>
                                              <p:pRg st="3" end="3"/>
                                            </p:txEl>
                                          </p:spTgt>
                                        </p:tgtEl>
                                        <p:attrNameLst>
                                          <p:attrName>style.visibility</p:attrName>
                                        </p:attrNameLst>
                                      </p:cBhvr>
                                      <p:to>
                                        <p:strVal val="visible"/>
                                      </p:to>
                                    </p:set>
                                    <p:animEffect transition="in" filter="blinds(horizontal)">
                                      <p:cBhvr>
                                        <p:cTn id="20" dur="500"/>
                                        <p:tgtEl>
                                          <p:spTgt spid="2969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698">
                                            <p:txEl>
                                              <p:pRg st="4" end="4"/>
                                            </p:txEl>
                                          </p:spTgt>
                                        </p:tgtEl>
                                        <p:attrNameLst>
                                          <p:attrName>style.visibility</p:attrName>
                                        </p:attrNameLst>
                                      </p:cBhvr>
                                      <p:to>
                                        <p:strVal val="visible"/>
                                      </p:to>
                                    </p:set>
                                    <p:animEffect transition="in" filter="blinds(horizontal)">
                                      <p:cBhvr>
                                        <p:cTn id="25" dur="500"/>
                                        <p:tgtEl>
                                          <p:spTgt spid="2969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9698">
                                            <p:txEl>
                                              <p:pRg st="5" end="5"/>
                                            </p:txEl>
                                          </p:spTgt>
                                        </p:tgtEl>
                                        <p:attrNameLst>
                                          <p:attrName>style.visibility</p:attrName>
                                        </p:attrNameLst>
                                      </p:cBhvr>
                                      <p:to>
                                        <p:strVal val="visible"/>
                                      </p:to>
                                    </p:set>
                                    <p:animEffect transition="in" filter="blinds(horizontal)">
                                      <p:cBhvr>
                                        <p:cTn id="30" dur="500"/>
                                        <p:tgtEl>
                                          <p:spTgt spid="2969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9698">
                                            <p:txEl>
                                              <p:pRg st="6" end="6"/>
                                            </p:txEl>
                                          </p:spTgt>
                                        </p:tgtEl>
                                        <p:attrNameLst>
                                          <p:attrName>style.visibility</p:attrName>
                                        </p:attrNameLst>
                                      </p:cBhvr>
                                      <p:to>
                                        <p:strVal val="visible"/>
                                      </p:to>
                                    </p:set>
                                    <p:animEffect transition="in" filter="blinds(horizontal)">
                                      <p:cBhvr>
                                        <p:cTn id="35" dur="500"/>
                                        <p:tgtEl>
                                          <p:spTgt spid="2969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9698">
                                            <p:txEl>
                                              <p:pRg st="7" end="7"/>
                                            </p:txEl>
                                          </p:spTgt>
                                        </p:tgtEl>
                                        <p:attrNameLst>
                                          <p:attrName>style.visibility</p:attrName>
                                        </p:attrNameLst>
                                      </p:cBhvr>
                                      <p:to>
                                        <p:strVal val="visible"/>
                                      </p:to>
                                    </p:set>
                                    <p:animEffect transition="in" filter="blinds(horizontal)">
                                      <p:cBhvr>
                                        <p:cTn id="40" dur="500"/>
                                        <p:tgtEl>
                                          <p:spTgt spid="296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idx="4294967295"/>
          </p:nvPr>
        </p:nvSpPr>
        <p:spPr/>
        <p:txBody>
          <a:bodyPr/>
          <a:lstStyle/>
          <a:p>
            <a:r>
              <a:rPr lang="zh-CN" altLang="en-US" smtClean="0"/>
              <a:t>最后摸出黑球的概率有多大</a:t>
            </a:r>
            <a:endParaRPr lang="zh-CN" altLang="en-US" smtClean="0"/>
          </a:p>
        </p:txBody>
      </p:sp>
      <p:sp>
        <p:nvSpPr>
          <p:cNvPr id="30722" name="Rectangle 3"/>
          <p:cNvSpPr>
            <a:spLocks noGrp="1"/>
          </p:cNvSpPr>
          <p:nvPr>
            <p:ph type="body" idx="4294967295"/>
          </p:nvPr>
        </p:nvSpPr>
        <p:spPr>
          <a:xfrm>
            <a:off x="838200" y="1381125"/>
            <a:ext cx="10515600" cy="5176838"/>
          </a:xfrm>
        </p:spPr>
        <p:txBody>
          <a:bodyPr/>
          <a:lstStyle/>
          <a:p>
            <a:pPr>
              <a:lnSpc>
                <a:spcPct val="100000"/>
              </a:lnSpc>
            </a:pPr>
            <a:r>
              <a:rPr lang="zh-CN" altLang="en-US" smtClean="0">
                <a:solidFill>
                  <a:schemeClr val="tx1"/>
                </a:solidFill>
                <a:latin typeface="黑体" panose="02010609060101010101" pitchFamily="49" charset="-122"/>
              </a:rPr>
              <a:t>设有</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个袋子，每袋中有</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个黑球个</a:t>
            </a:r>
            <a:r>
              <a:rPr lang="en-US" altLang="zh-CN" smtClean="0">
                <a:solidFill>
                  <a:schemeClr val="tx1"/>
                </a:solidFill>
                <a:latin typeface="黑体" panose="02010609060101010101" pitchFamily="49" charset="-122"/>
              </a:rPr>
              <a:t>m</a:t>
            </a:r>
            <a:r>
              <a:rPr lang="zh-CN" altLang="en-US" smtClean="0">
                <a:solidFill>
                  <a:schemeClr val="tx1"/>
                </a:solidFill>
                <a:latin typeface="黑体" panose="02010609060101010101" pitchFamily="49" charset="-122"/>
              </a:rPr>
              <a:t>白球，从第</a:t>
            </a: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袋中摸出一球放入第</a:t>
            </a: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袋，再从第</a:t>
            </a: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袋中摸出一球放入第</a:t>
            </a:r>
            <a:r>
              <a:rPr lang="en-US" altLang="zh-CN" smtClean="0">
                <a:solidFill>
                  <a:schemeClr val="tx1"/>
                </a:solidFill>
                <a:latin typeface="黑体" panose="02010609060101010101" pitchFamily="49" charset="-122"/>
              </a:rPr>
              <a:t>3</a:t>
            </a:r>
            <a:r>
              <a:rPr lang="zh-CN" altLang="en-US" smtClean="0">
                <a:solidFill>
                  <a:schemeClr val="tx1"/>
                </a:solidFill>
                <a:latin typeface="黑体" panose="02010609060101010101" pitchFamily="49" charset="-122"/>
              </a:rPr>
              <a:t>袋，这样一直下去，直至从第</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袋中摸出一球。求最后摸出的是白球的概率。</a:t>
            </a:r>
            <a:endParaRPr lang="en-US" altLang="zh-CN" smtClean="0">
              <a:solidFill>
                <a:schemeClr val="tx1"/>
              </a:solidFill>
              <a:latin typeface="黑体" panose="02010609060101010101" pitchFamily="49" charset="-122"/>
            </a:endParaRPr>
          </a:p>
          <a:p>
            <a:pPr>
              <a:lnSpc>
                <a:spcPct val="80000"/>
              </a:lnSpc>
            </a:pPr>
            <a:r>
              <a:rPr lang="zh-CN" altLang="en-US" smtClean="0">
                <a:solidFill>
                  <a:schemeClr val="tx1"/>
                </a:solidFill>
                <a:latin typeface="黑体" panose="02010609060101010101" pitchFamily="49" charset="-122"/>
              </a:rPr>
              <a:t>解：为求此概率，设</a:t>
            </a:r>
            <a:endParaRPr lang="en-US" altLang="zh-CN" smtClean="0">
              <a:solidFill>
                <a:schemeClr val="tx1"/>
              </a:solidFill>
              <a:latin typeface="黑体" panose="02010609060101010101" pitchFamily="49" charset="-122"/>
            </a:endParaRPr>
          </a:p>
          <a:p>
            <a:pPr lvl="2">
              <a:lnSpc>
                <a:spcPct val="80000"/>
              </a:lnSpc>
            </a:pPr>
            <a:r>
              <a:rPr lang="en-US" altLang="zh-CN" sz="2400" smtClean="0">
                <a:solidFill>
                  <a:schemeClr val="tx1"/>
                </a:solidFill>
                <a:latin typeface="黑体" panose="02010609060101010101" pitchFamily="49" charset="-122"/>
              </a:rPr>
              <a:t>A</a:t>
            </a:r>
            <a:r>
              <a:rPr lang="en-US" altLang="zh-CN" sz="2000" smtClean="0">
                <a:solidFill>
                  <a:schemeClr val="tx1"/>
                </a:solidFill>
                <a:latin typeface="黑体" panose="02010609060101010101" pitchFamily="49" charset="-122"/>
              </a:rPr>
              <a:t>i</a:t>
            </a:r>
            <a:r>
              <a:rPr lang="en-US" altLang="zh-CN" sz="2400" smtClean="0">
                <a:solidFill>
                  <a:schemeClr val="tx1"/>
                </a:solidFill>
                <a:latin typeface="黑体" panose="02010609060101010101" pitchFamily="49" charset="-122"/>
              </a:rPr>
              <a:t>=</a:t>
            </a:r>
            <a:r>
              <a:rPr lang="zh-CN" altLang="en-US" sz="2400" smtClean="0">
                <a:solidFill>
                  <a:schemeClr val="tx1"/>
                </a:solidFill>
                <a:latin typeface="黑体" panose="02010609060101010101" pitchFamily="49" charset="-122"/>
              </a:rPr>
              <a:t>“第</a:t>
            </a:r>
            <a:r>
              <a:rPr lang="en-US" altLang="zh-CN" sz="2400" smtClean="0">
                <a:solidFill>
                  <a:schemeClr val="tx1"/>
                </a:solidFill>
                <a:latin typeface="黑体" panose="02010609060101010101" pitchFamily="49" charset="-122"/>
              </a:rPr>
              <a:t>i</a:t>
            </a:r>
            <a:r>
              <a:rPr lang="zh-CN" altLang="en-US" sz="2400" smtClean="0">
                <a:solidFill>
                  <a:schemeClr val="tx1"/>
                </a:solidFill>
                <a:latin typeface="黑体" panose="02010609060101010101" pitchFamily="49" charset="-122"/>
              </a:rPr>
              <a:t>次摸出白球”，</a:t>
            </a:r>
            <a:r>
              <a:rPr lang="en-US" altLang="zh-CN" sz="2400" smtClean="0">
                <a:solidFill>
                  <a:schemeClr val="tx1"/>
                </a:solidFill>
                <a:latin typeface="黑体" panose="02010609060101010101" pitchFamily="49" charset="-122"/>
              </a:rPr>
              <a:t>i=1,2,…,N</a:t>
            </a:r>
            <a:endParaRPr lang="en-US" altLang="zh-CN" sz="2400" smtClean="0">
              <a:solidFill>
                <a:schemeClr val="tx1"/>
              </a:solidFill>
              <a:latin typeface="黑体" panose="02010609060101010101" pitchFamily="49" charset="-122"/>
            </a:endParaRPr>
          </a:p>
          <a:p>
            <a:pPr lvl="2">
              <a:lnSpc>
                <a:spcPct val="100000"/>
              </a:lnSpc>
            </a:pPr>
            <a:r>
              <a:rPr lang="zh-CN" altLang="en-US" sz="2400" smtClean="0">
                <a:solidFill>
                  <a:schemeClr val="tx1"/>
                </a:solidFill>
                <a:latin typeface="黑体" panose="02010609060101010101" pitchFamily="49" charset="-122"/>
              </a:rPr>
              <a:t>显然，</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)=m/(m+n)</a:t>
            </a:r>
            <a:r>
              <a:rPr lang="zh-CN" altLang="en-US" sz="2400" smtClean="0">
                <a:solidFill>
                  <a:schemeClr val="tx1"/>
                </a:solidFill>
                <a:latin typeface="黑体" panose="02010609060101010101" pitchFamily="49" charset="-122"/>
              </a:rPr>
              <a:t>，由全概率公式，得：</a:t>
            </a:r>
            <a:endParaRPr lang="en-US" altLang="zh-CN" sz="2400" smtClean="0">
              <a:solidFill>
                <a:schemeClr val="tx1"/>
              </a:solidFill>
              <a:latin typeface="黑体" panose="02010609060101010101" pitchFamily="49" charset="-122"/>
            </a:endParaRPr>
          </a:p>
          <a:p>
            <a:pPr lvl="2">
              <a:lnSpc>
                <a:spcPct val="100000"/>
              </a:lnSpc>
            </a:pP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)+P(</a:t>
            </a:r>
            <a:r>
              <a:rPr lang="en-US" altLang="zh-CN" sz="2400" smtClean="0">
                <a:solidFill>
                  <a:schemeClr val="tx1"/>
                </a:solidFill>
                <a:latin typeface="黑体" panose="02010609060101010101" pitchFamily="49" charset="-122"/>
                <a:sym typeface="Symbol" panose="05050102010706020507" pitchFamily="18" charset="2"/>
              </a:rPr>
              <a:t></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a:t>
            </a:r>
            <a:r>
              <a:rPr lang="en-US" altLang="zh-CN" sz="2400" smtClean="0">
                <a:solidFill>
                  <a:schemeClr val="tx1"/>
                </a:solidFill>
                <a:latin typeface="黑体" panose="02010609060101010101" pitchFamily="49" charset="-122"/>
                <a:sym typeface="Symbol" panose="05050102010706020507" pitchFamily="18" charset="2"/>
              </a:rPr>
              <a:t></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a:t>
            </a:r>
            <a:endParaRPr lang="en-US" altLang="zh-CN" sz="2400" smtClean="0">
              <a:solidFill>
                <a:schemeClr val="tx1"/>
              </a:solidFill>
              <a:latin typeface="黑体" panose="02010609060101010101" pitchFamily="49" charset="-122"/>
            </a:endParaRPr>
          </a:p>
          <a:p>
            <a:pPr lvl="2">
              <a:lnSpc>
                <a:spcPct val="120000"/>
              </a:lnSpc>
            </a:pPr>
            <a:r>
              <a:rPr lang="en-US" altLang="zh-CN" sz="2400" smtClean="0">
                <a:solidFill>
                  <a:schemeClr val="tx1"/>
                </a:solidFill>
                <a:latin typeface="黑体" panose="02010609060101010101" pitchFamily="49" charset="-122"/>
              </a:rPr>
              <a:t>=m/(m+n)*(m+1)/(m+n+1)+n/(m+n)*m/(m+n+1)=m/(m+n)</a:t>
            </a:r>
            <a:endParaRPr lang="en-US" altLang="zh-CN" sz="2400" smtClean="0">
              <a:solidFill>
                <a:schemeClr val="tx1"/>
              </a:solidFill>
              <a:latin typeface="黑体" panose="02010609060101010101" pitchFamily="49" charset="-122"/>
            </a:endParaRPr>
          </a:p>
          <a:p>
            <a:pPr lvl="2">
              <a:lnSpc>
                <a:spcPct val="120000"/>
              </a:lnSpc>
            </a:pPr>
            <a:r>
              <a:rPr lang="zh-CN" altLang="en-US" sz="2400" smtClean="0">
                <a:solidFill>
                  <a:schemeClr val="tx1"/>
                </a:solidFill>
                <a:latin typeface="黑体" panose="02010609060101010101" pitchFamily="49" charset="-122"/>
              </a:rPr>
              <a:t>其中，</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a:t>
            </a:r>
            <a:r>
              <a:rPr lang="zh-CN" altLang="en-US" sz="2400" smtClean="0">
                <a:solidFill>
                  <a:schemeClr val="tx1"/>
                </a:solidFill>
                <a:latin typeface="黑体" panose="02010609060101010101" pitchFamily="49" charset="-122"/>
              </a:rPr>
              <a:t>表示在第</a:t>
            </a:r>
            <a:r>
              <a:rPr lang="en-US" altLang="zh-CN" sz="2400" smtClean="0">
                <a:solidFill>
                  <a:schemeClr val="tx1"/>
                </a:solidFill>
                <a:latin typeface="黑体" panose="02010609060101010101" pitchFamily="49" charset="-122"/>
              </a:rPr>
              <a:t>1</a:t>
            </a:r>
            <a:r>
              <a:rPr lang="zh-CN" altLang="en-US" sz="2400" smtClean="0">
                <a:solidFill>
                  <a:schemeClr val="tx1"/>
                </a:solidFill>
                <a:latin typeface="黑体" panose="02010609060101010101" pitchFamily="49" charset="-122"/>
              </a:rPr>
              <a:t>袋中摸出白球的条件下</a:t>
            </a:r>
            <a:r>
              <a:rPr lang="en-US" altLang="zh-CN" sz="2400" smtClean="0">
                <a:solidFill>
                  <a:schemeClr val="tx1"/>
                </a:solidFill>
                <a:latin typeface="黑体" panose="02010609060101010101" pitchFamily="49" charset="-122"/>
              </a:rPr>
              <a:t>(</a:t>
            </a:r>
            <a:r>
              <a:rPr lang="zh-CN" altLang="en-US" sz="2400" smtClean="0">
                <a:solidFill>
                  <a:schemeClr val="tx1"/>
                </a:solidFill>
                <a:latin typeface="黑体" panose="02010609060101010101" pitchFamily="49" charset="-122"/>
              </a:rPr>
              <a:t>这时第</a:t>
            </a:r>
            <a:r>
              <a:rPr lang="en-US" altLang="zh-CN" sz="2400" smtClean="0">
                <a:solidFill>
                  <a:schemeClr val="tx1"/>
                </a:solidFill>
                <a:latin typeface="黑体" panose="02010609060101010101" pitchFamily="49" charset="-122"/>
              </a:rPr>
              <a:t>2</a:t>
            </a:r>
            <a:r>
              <a:rPr lang="zh-CN" altLang="en-US" sz="2400" smtClean="0">
                <a:solidFill>
                  <a:schemeClr val="tx1"/>
                </a:solidFill>
                <a:latin typeface="黑体" panose="02010609060101010101" pitchFamily="49" charset="-122"/>
              </a:rPr>
              <a:t>袋中有</a:t>
            </a:r>
            <a:r>
              <a:rPr lang="en-US" altLang="zh-CN" sz="2400" smtClean="0">
                <a:solidFill>
                  <a:schemeClr val="tx1"/>
                </a:solidFill>
                <a:latin typeface="黑体" panose="02010609060101010101" pitchFamily="49" charset="-122"/>
              </a:rPr>
              <a:t>n</a:t>
            </a:r>
            <a:r>
              <a:rPr lang="zh-CN" altLang="en-US" sz="2400" smtClean="0">
                <a:solidFill>
                  <a:schemeClr val="tx1"/>
                </a:solidFill>
                <a:latin typeface="黑体" panose="02010609060101010101" pitchFamily="49" charset="-122"/>
              </a:rPr>
              <a:t>个黑球</a:t>
            </a:r>
            <a:r>
              <a:rPr lang="en-US" altLang="zh-CN" sz="2400" smtClean="0">
                <a:solidFill>
                  <a:schemeClr val="tx1"/>
                </a:solidFill>
                <a:latin typeface="黑体" panose="02010609060101010101" pitchFamily="49" charset="-122"/>
              </a:rPr>
              <a:t>m+1</a:t>
            </a:r>
            <a:r>
              <a:rPr lang="zh-CN" altLang="en-US" sz="2400" smtClean="0">
                <a:solidFill>
                  <a:schemeClr val="tx1"/>
                </a:solidFill>
                <a:latin typeface="黑体" panose="02010609060101010101" pitchFamily="49" charset="-122"/>
              </a:rPr>
              <a:t>个白球</a:t>
            </a:r>
            <a:r>
              <a:rPr lang="en-US" altLang="zh-CN" sz="2400" smtClean="0">
                <a:solidFill>
                  <a:schemeClr val="tx1"/>
                </a:solidFill>
                <a:latin typeface="黑体" panose="02010609060101010101" pitchFamily="49" charset="-122"/>
              </a:rPr>
              <a:t>)</a:t>
            </a:r>
            <a:r>
              <a:rPr lang="zh-CN" altLang="en-US" sz="2400" smtClean="0">
                <a:solidFill>
                  <a:schemeClr val="tx1"/>
                </a:solidFill>
                <a:latin typeface="黑体" panose="02010609060101010101" pitchFamily="49" charset="-122"/>
              </a:rPr>
              <a:t>从第</a:t>
            </a:r>
            <a:r>
              <a:rPr lang="en-US" altLang="zh-CN" sz="2400" smtClean="0">
                <a:solidFill>
                  <a:schemeClr val="tx1"/>
                </a:solidFill>
                <a:latin typeface="黑体" panose="02010609060101010101" pitchFamily="49" charset="-122"/>
              </a:rPr>
              <a:t>2</a:t>
            </a:r>
            <a:r>
              <a:rPr lang="zh-CN" altLang="en-US" sz="2400" smtClean="0">
                <a:solidFill>
                  <a:schemeClr val="tx1"/>
                </a:solidFill>
                <a:latin typeface="黑体" panose="02010609060101010101" pitchFamily="49" charset="-122"/>
              </a:rPr>
              <a:t>袋中摸出白球的概率，此概率显然为</a:t>
            </a:r>
            <a:r>
              <a:rPr lang="en-US" altLang="zh-CN" sz="2400" smtClean="0">
                <a:solidFill>
                  <a:schemeClr val="tx1"/>
                </a:solidFill>
                <a:latin typeface="黑体" panose="02010609060101010101" pitchFamily="49" charset="-122"/>
              </a:rPr>
              <a:t>(m+1)/(m+1+n)</a:t>
            </a:r>
            <a:r>
              <a:rPr lang="zh-CN" altLang="en-US" sz="2400" smtClean="0">
                <a:solidFill>
                  <a:schemeClr val="tx1"/>
                </a:solidFill>
                <a:latin typeface="黑体" panose="02010609060101010101" pitchFamily="49" charset="-122"/>
              </a:rPr>
              <a:t>，即</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)=(m+1)/(m+1+n)</a:t>
            </a:r>
            <a:r>
              <a:rPr lang="zh-CN" altLang="en-US" sz="2400" smtClean="0">
                <a:solidFill>
                  <a:schemeClr val="tx1"/>
                </a:solidFill>
                <a:latin typeface="黑体" panose="02010609060101010101" pitchFamily="49" charset="-122"/>
              </a:rPr>
              <a:t>，类似地</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a:t>
            </a:r>
            <a:r>
              <a:rPr lang="en-US" altLang="zh-CN" sz="2400" smtClean="0">
                <a:solidFill>
                  <a:schemeClr val="tx1"/>
                </a:solidFill>
                <a:latin typeface="黑体" panose="02010609060101010101" pitchFamily="49" charset="-122"/>
                <a:sym typeface="Symbol" panose="05050102010706020507" pitchFamily="18" charset="2"/>
              </a:rPr>
              <a:t></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)=m/(m+n+1)</a:t>
            </a:r>
            <a:r>
              <a:rPr lang="zh-CN" altLang="en-US" sz="2400" smtClean="0">
                <a:solidFill>
                  <a:schemeClr val="tx1"/>
                </a:solidFill>
                <a:latin typeface="黑体" panose="02010609060101010101" pitchFamily="49" charset="-122"/>
              </a:rPr>
              <a:t>。</a:t>
            </a:r>
            <a:endParaRPr lang="en-US" altLang="zh-CN" sz="24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blinds(horizontal)">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blinds(horizontal)">
                                      <p:cBhvr>
                                        <p:cTn id="12" dur="500"/>
                                        <p:tgtEl>
                                          <p:spTgt spid="3072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animEffect transition="in" filter="blinds(horizontal)">
                                      <p:cBhvr>
                                        <p:cTn id="15" dur="500"/>
                                        <p:tgtEl>
                                          <p:spTgt spid="307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22">
                                            <p:txEl>
                                              <p:pRg st="3" end="3"/>
                                            </p:txEl>
                                          </p:spTgt>
                                        </p:tgtEl>
                                        <p:attrNameLst>
                                          <p:attrName>style.visibility</p:attrName>
                                        </p:attrNameLst>
                                      </p:cBhvr>
                                      <p:to>
                                        <p:strVal val="visible"/>
                                      </p:to>
                                    </p:set>
                                    <p:animEffect transition="in" filter="blinds(horizontal)">
                                      <p:cBhvr>
                                        <p:cTn id="20" dur="500"/>
                                        <p:tgtEl>
                                          <p:spTgt spid="3072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0722">
                                            <p:txEl>
                                              <p:pRg st="4" end="4"/>
                                            </p:txEl>
                                          </p:spTgt>
                                        </p:tgtEl>
                                        <p:attrNameLst>
                                          <p:attrName>style.visibility</p:attrName>
                                        </p:attrNameLst>
                                      </p:cBhvr>
                                      <p:to>
                                        <p:strVal val="visible"/>
                                      </p:to>
                                    </p:set>
                                    <p:animEffect transition="in" filter="blinds(horizontal)">
                                      <p:cBhvr>
                                        <p:cTn id="25" dur="500"/>
                                        <p:tgtEl>
                                          <p:spTgt spid="3072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0722">
                                            <p:txEl>
                                              <p:pRg st="5" end="5"/>
                                            </p:txEl>
                                          </p:spTgt>
                                        </p:tgtEl>
                                        <p:attrNameLst>
                                          <p:attrName>style.visibility</p:attrName>
                                        </p:attrNameLst>
                                      </p:cBhvr>
                                      <p:to>
                                        <p:strVal val="visible"/>
                                      </p:to>
                                    </p:set>
                                    <p:animEffect transition="in" filter="blinds(horizontal)">
                                      <p:cBhvr>
                                        <p:cTn id="30" dur="500"/>
                                        <p:tgtEl>
                                          <p:spTgt spid="3072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722">
                                            <p:txEl>
                                              <p:pRg st="6" end="6"/>
                                            </p:txEl>
                                          </p:spTgt>
                                        </p:tgtEl>
                                        <p:attrNameLst>
                                          <p:attrName>style.visibility</p:attrName>
                                        </p:attrNameLst>
                                      </p:cBhvr>
                                      <p:to>
                                        <p:strVal val="visible"/>
                                      </p:to>
                                    </p:set>
                                    <p:animEffect transition="in" filter="blinds(horizontal)">
                                      <p:cBhvr>
                                        <p:cTn id="35" dur="500"/>
                                        <p:tgtEl>
                                          <p:spTgt spid="307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idx="4294967295"/>
          </p:nvPr>
        </p:nvSpPr>
        <p:spPr/>
        <p:txBody>
          <a:bodyPr/>
          <a:lstStyle/>
          <a:p>
            <a:r>
              <a:rPr lang="zh-CN" altLang="en-US" smtClean="0"/>
              <a:t>选举定理及其应用</a:t>
            </a:r>
            <a:endParaRPr lang="zh-CN" altLang="en-US" smtClean="0"/>
          </a:p>
        </p:txBody>
      </p:sp>
      <p:sp>
        <p:nvSpPr>
          <p:cNvPr id="31746" name="Rectangle 3"/>
          <p:cNvSpPr>
            <a:spLocks noGrp="1"/>
          </p:cNvSpPr>
          <p:nvPr>
            <p:ph type="body" idx="4294967295"/>
          </p:nvPr>
        </p:nvSpPr>
        <p:spPr>
          <a:xfrm>
            <a:off x="838200" y="1381125"/>
            <a:ext cx="11049000" cy="5187950"/>
          </a:xfrm>
        </p:spPr>
        <p:txBody>
          <a:bodyPr/>
          <a:lstStyle/>
          <a:p>
            <a:r>
              <a:rPr lang="zh-CN" altLang="en-US" smtClean="0">
                <a:solidFill>
                  <a:schemeClr val="tx1"/>
                </a:solidFill>
                <a:latin typeface="黑体" panose="02010609060101010101" pitchFamily="49" charset="-122"/>
              </a:rPr>
              <a:t>口袋中有</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个黑球</a:t>
            </a:r>
            <a:r>
              <a:rPr lang="en-US" altLang="zh-CN" smtClean="0">
                <a:solidFill>
                  <a:schemeClr val="tx1"/>
                </a:solidFill>
                <a:latin typeface="黑体" panose="02010609060101010101" pitchFamily="49" charset="-122"/>
              </a:rPr>
              <a:t>m</a:t>
            </a:r>
            <a:r>
              <a:rPr lang="zh-CN" altLang="en-US" smtClean="0">
                <a:solidFill>
                  <a:schemeClr val="tx1"/>
                </a:solidFill>
                <a:latin typeface="黑体" panose="02010609060101010101" pitchFamily="49" charset="-122"/>
              </a:rPr>
              <a:t>个白球</a:t>
            </a:r>
            <a:r>
              <a:rPr lang="en-US" altLang="zh-CN" smtClean="0">
                <a:solidFill>
                  <a:schemeClr val="tx1"/>
                </a:solidFill>
                <a:latin typeface="黑体" panose="02010609060101010101" pitchFamily="49" charset="-122"/>
              </a:rPr>
              <a:t>(m&lt;n)</a:t>
            </a:r>
            <a:r>
              <a:rPr lang="zh-CN" altLang="en-US" smtClean="0">
                <a:solidFill>
                  <a:schemeClr val="tx1"/>
                </a:solidFill>
                <a:latin typeface="黑体" panose="02010609060101010101" pitchFamily="49" charset="-122"/>
              </a:rPr>
              <a:t>，从袋中一个一个把球摸出</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不放回</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，并分别计算摸出的黑球数与白球数，直至把球摸完。求在摸球过程中</a:t>
            </a:r>
            <a:endParaRPr lang="en-US" altLang="zh-CN" smtClean="0">
              <a:solidFill>
                <a:schemeClr val="tx1"/>
              </a:solidFill>
              <a:latin typeface="黑体" panose="02010609060101010101" pitchFamily="49" charset="-122"/>
            </a:endParaRPr>
          </a:p>
          <a:p>
            <a:pPr marL="457200" lvl="1" indent="0">
              <a:buFont typeface="Arial" panose="020B0604020202020204" pitchFamily="34" charset="0"/>
              <a:buNone/>
            </a:pP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出现黑、白球数相等的概率。</a:t>
            </a:r>
            <a:endParaRPr lang="en-US" altLang="zh-CN" smtClean="0">
              <a:solidFill>
                <a:schemeClr val="tx1"/>
              </a:solidFill>
              <a:latin typeface="黑体" panose="02010609060101010101" pitchFamily="49" charset="-122"/>
            </a:endParaRPr>
          </a:p>
          <a:p>
            <a:pPr marL="457200" lvl="1" indent="0">
              <a:buFont typeface="Arial" panose="020B0604020202020204" pitchFamily="34" charset="0"/>
              <a:buNone/>
            </a:pP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黑球数总比白球数多的概率。</a:t>
            </a:r>
            <a:endParaRPr lang="en-US" altLang="zh-CN" smtClean="0">
              <a:solidFill>
                <a:schemeClr val="tx1"/>
              </a:solidFill>
              <a:latin typeface="黑体" panose="02010609060101010101" pitchFamily="49" charset="-122"/>
            </a:endParaRPr>
          </a:p>
          <a:p>
            <a:pPr marL="457200" lvl="1" indent="0">
              <a:buFont typeface="Arial" panose="020B0604020202020204" pitchFamily="34" charset="0"/>
              <a:buNone/>
            </a:pPr>
            <a:r>
              <a:rPr lang="zh-CN" altLang="en-US" smtClean="0">
                <a:solidFill>
                  <a:schemeClr val="tx1"/>
                </a:solidFill>
                <a:latin typeface="黑体" panose="02010609060101010101" pitchFamily="49" charset="-122"/>
              </a:rPr>
              <a:t>此例的直观背景是如下的选举计票问题：在一次只有</a:t>
            </a: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个候选人的选举中，甲得</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张选票，乙得</a:t>
            </a:r>
            <a:r>
              <a:rPr lang="en-US" altLang="zh-CN" smtClean="0">
                <a:solidFill>
                  <a:schemeClr val="tx1"/>
                </a:solidFill>
                <a:latin typeface="黑体" panose="02010609060101010101" pitchFamily="49" charset="-122"/>
              </a:rPr>
              <a:t>m(m&lt;n)</a:t>
            </a:r>
            <a:r>
              <a:rPr lang="zh-CN" altLang="en-US" smtClean="0">
                <a:solidFill>
                  <a:schemeClr val="tx1"/>
                </a:solidFill>
                <a:latin typeface="黑体" panose="02010609060101010101" pitchFamily="49" charset="-122"/>
              </a:rPr>
              <a:t>张选票，求在计票过程中，</a:t>
            </a:r>
            <a:endParaRPr lang="zh-CN" altLang="en-US" smtClean="0">
              <a:solidFill>
                <a:schemeClr val="tx1"/>
              </a:solidFill>
              <a:latin typeface="黑体" panose="02010609060101010101" pitchFamily="49" charset="-122"/>
            </a:endParaRPr>
          </a:p>
          <a:p>
            <a:pPr marL="457200" lvl="1" indent="0">
              <a:buFont typeface="Arial" panose="020B0604020202020204" pitchFamily="34" charset="0"/>
              <a:buNone/>
            </a:pP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出现</a:t>
            </a: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人票数相等的概率。</a:t>
            </a:r>
            <a:endParaRPr lang="zh-CN" altLang="en-US" smtClean="0">
              <a:solidFill>
                <a:schemeClr val="tx1"/>
              </a:solidFill>
              <a:latin typeface="黑体" panose="02010609060101010101" pitchFamily="49" charset="-122"/>
            </a:endParaRPr>
          </a:p>
          <a:p>
            <a:pPr marL="457200" lvl="1" indent="0">
              <a:buFont typeface="Arial" panose="020B0604020202020204" pitchFamily="34" charset="0"/>
              <a:buNone/>
            </a:pP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甲的票数总比乙的票数多的概率。</a:t>
            </a:r>
            <a:endParaRPr lang="en-US" altLang="zh-CN" smtClean="0">
              <a:solidFill>
                <a:schemeClr val="tx1"/>
              </a:solidFill>
              <a:latin typeface="黑体" panose="02010609060101010101" pitchFamily="49" charset="-122"/>
            </a:endParaRPr>
          </a:p>
        </p:txBody>
      </p:sp>
      <p:graphicFrame>
        <p:nvGraphicFramePr>
          <p:cNvPr id="5" name="图表 4"/>
          <p:cNvGraphicFramePr/>
          <p:nvPr/>
        </p:nvGraphicFramePr>
        <p:xfrm>
          <a:off x="3363626" y="4142628"/>
          <a:ext cx="5646464" cy="2438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blinds(horizontal)">
                                      <p:cBhvr>
                                        <p:cTn id="7" dur="500"/>
                                        <p:tgtEl>
                                          <p:spTgt spid="317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6">
                                            <p:txEl>
                                              <p:pRg st="1" end="1"/>
                                            </p:txEl>
                                          </p:spTgt>
                                        </p:tgtEl>
                                        <p:attrNameLst>
                                          <p:attrName>style.visibility</p:attrName>
                                        </p:attrNameLst>
                                      </p:cBhvr>
                                      <p:to>
                                        <p:strVal val="visible"/>
                                      </p:to>
                                    </p:set>
                                    <p:animEffect transition="in" filter="blinds(horizontal)">
                                      <p:cBhvr>
                                        <p:cTn id="12" dur="500"/>
                                        <p:tgtEl>
                                          <p:spTgt spid="3174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animEffect transition="in" filter="blinds(horizontal)">
                                      <p:cBhvr>
                                        <p:cTn id="15" dur="500"/>
                                        <p:tgtEl>
                                          <p:spTgt spid="3174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746">
                                            <p:txEl>
                                              <p:pRg st="3" end="3"/>
                                            </p:txEl>
                                          </p:spTgt>
                                        </p:tgtEl>
                                        <p:attrNameLst>
                                          <p:attrName>style.visibility</p:attrName>
                                        </p:attrNameLst>
                                      </p:cBhvr>
                                      <p:to>
                                        <p:strVal val="visible"/>
                                      </p:to>
                                    </p:set>
                                    <p:animEffect transition="in" filter="blinds(horizontal)">
                                      <p:cBhvr>
                                        <p:cTn id="20" dur="500"/>
                                        <p:tgtEl>
                                          <p:spTgt spid="3174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746">
                                            <p:txEl>
                                              <p:pRg st="4" end="4"/>
                                            </p:txEl>
                                          </p:spTgt>
                                        </p:tgtEl>
                                        <p:attrNameLst>
                                          <p:attrName>style.visibility</p:attrName>
                                        </p:attrNameLst>
                                      </p:cBhvr>
                                      <p:to>
                                        <p:strVal val="visible"/>
                                      </p:to>
                                    </p:set>
                                    <p:animEffect transition="in" filter="blinds(horizontal)">
                                      <p:cBhvr>
                                        <p:cTn id="25" dur="500"/>
                                        <p:tgtEl>
                                          <p:spTgt spid="31746">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746">
                                            <p:txEl>
                                              <p:pRg st="5" end="5"/>
                                            </p:txEl>
                                          </p:spTgt>
                                        </p:tgtEl>
                                        <p:attrNameLst>
                                          <p:attrName>style.visibility</p:attrName>
                                        </p:attrNameLst>
                                      </p:cBhvr>
                                      <p:to>
                                        <p:strVal val="visible"/>
                                      </p:to>
                                    </p:set>
                                    <p:animEffect transition="in" filter="blinds(horizontal)">
                                      <p:cBhvr>
                                        <p:cTn id="28" dur="500"/>
                                        <p:tgtEl>
                                          <p:spTgt spid="3174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idx="4294967295"/>
          </p:nvPr>
        </p:nvSpPr>
        <p:spPr/>
        <p:txBody>
          <a:bodyPr/>
          <a:lstStyle/>
          <a:p>
            <a:r>
              <a:rPr lang="zh-CN" altLang="en-US" smtClean="0"/>
              <a:t>选举定理及其应用</a:t>
            </a:r>
            <a:endParaRPr lang="zh-CN" altLang="en-US" smtClean="0"/>
          </a:p>
        </p:txBody>
      </p:sp>
      <p:sp>
        <p:nvSpPr>
          <p:cNvPr id="32770" name="Rectangle 3"/>
          <p:cNvSpPr>
            <a:spLocks noGrp="1"/>
          </p:cNvSpPr>
          <p:nvPr>
            <p:ph type="body" idx="4294967295"/>
          </p:nvPr>
        </p:nvSpPr>
        <p:spPr/>
        <p:txBody>
          <a:bodyPr/>
          <a:lstStyle/>
          <a:p>
            <a:pPr>
              <a:lnSpc>
                <a:spcPct val="100000"/>
              </a:lnSpc>
            </a:pPr>
            <a:r>
              <a:rPr lang="zh-CN" altLang="en-US" smtClean="0">
                <a:solidFill>
                  <a:schemeClr val="tx1"/>
                </a:solidFill>
                <a:latin typeface="黑体" panose="02010609060101010101" pitchFamily="49" charset="-122"/>
              </a:rPr>
              <a:t>解：我们用图</a:t>
            </a:r>
            <a:r>
              <a:rPr lang="en-US" altLang="zh-CN" smtClean="0">
                <a:solidFill>
                  <a:schemeClr val="tx1"/>
                </a:solidFill>
                <a:latin typeface="黑体" panose="02010609060101010101" pitchFamily="49" charset="-122"/>
              </a:rPr>
              <a:t>1-1</a:t>
            </a:r>
            <a:r>
              <a:rPr lang="zh-CN" altLang="en-US" smtClean="0">
                <a:solidFill>
                  <a:schemeClr val="tx1"/>
                </a:solidFill>
                <a:latin typeface="黑体" panose="02010609060101010101" pitchFamily="49" charset="-122"/>
              </a:rPr>
              <a:t>来表示</a:t>
            </a:r>
            <a:r>
              <a:rPr lang="en-US" altLang="zh-CN" smtClean="0">
                <a:solidFill>
                  <a:schemeClr val="tx1"/>
                </a:solidFill>
                <a:latin typeface="黑体" panose="02010609060101010101" pitchFamily="49" charset="-122"/>
              </a:rPr>
              <a:t>n+m</a:t>
            </a:r>
            <a:r>
              <a:rPr lang="zh-CN" altLang="en-US" smtClean="0">
                <a:solidFill>
                  <a:schemeClr val="tx1"/>
                </a:solidFill>
                <a:latin typeface="黑体" panose="02010609060101010101" pitchFamily="49" charset="-122"/>
              </a:rPr>
              <a:t>张选票的一种排列</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为简便，取</a:t>
            </a:r>
            <a:r>
              <a:rPr lang="en-US" altLang="zh-CN" smtClean="0">
                <a:solidFill>
                  <a:schemeClr val="tx1"/>
                </a:solidFill>
                <a:latin typeface="黑体" panose="02010609060101010101" pitchFamily="49" charset="-122"/>
              </a:rPr>
              <a:t>n=6</a:t>
            </a:r>
            <a:r>
              <a:rPr lang="zh-CN" altLang="en-US" smtClean="0">
                <a:solidFill>
                  <a:schemeClr val="tx1"/>
                </a:solidFill>
                <a:latin typeface="黑体" panose="02010609060101010101" pitchFamily="49" charset="-122"/>
              </a:rPr>
              <a:t>，</a:t>
            </a:r>
            <a:r>
              <a:rPr lang="en-US" altLang="zh-CN" smtClean="0">
                <a:solidFill>
                  <a:schemeClr val="tx1"/>
                </a:solidFill>
                <a:latin typeface="黑体" panose="02010609060101010101" pitchFamily="49" charset="-122"/>
              </a:rPr>
              <a:t>m=4)</a:t>
            </a:r>
            <a:r>
              <a:rPr lang="zh-CN" altLang="en-US" smtClean="0">
                <a:solidFill>
                  <a:schemeClr val="tx1"/>
                </a:solidFill>
                <a:latin typeface="黑体" panose="02010609060101010101" pitchFamily="49" charset="-122"/>
              </a:rPr>
              <a:t>，图中纵坐标表示甲票数与乙票数之差。该图表示在计票过程中，甲、乙票出现的顺序为：“甲甲乙甲乙乙乙甲甲甲”，对于这样的顺序可画出图中的一条折线，这样的折线一共有</a:t>
            </a:r>
            <a:r>
              <a:rPr lang="en-US" altLang="zh-CN" smtClean="0">
                <a:solidFill>
                  <a:schemeClr val="tx1"/>
                </a:solidFill>
                <a:latin typeface="黑体" panose="02010609060101010101" pitchFamily="49" charset="-122"/>
              </a:rPr>
              <a:t>C(m+n,m)</a:t>
            </a:r>
            <a:r>
              <a:rPr lang="zh-CN" altLang="en-US" smtClean="0">
                <a:solidFill>
                  <a:schemeClr val="tx1"/>
                </a:solidFill>
                <a:latin typeface="黑体" panose="02010609060101010101" pitchFamily="49" charset="-122"/>
              </a:rPr>
              <a:t>条。这</a:t>
            </a:r>
            <a:r>
              <a:rPr lang="en-US" altLang="zh-CN" smtClean="0">
                <a:solidFill>
                  <a:schemeClr val="tx1"/>
                </a:solidFill>
                <a:latin typeface="黑体" panose="02010609060101010101" pitchFamily="49" charset="-122"/>
              </a:rPr>
              <a:t>C(m+n,m)</a:t>
            </a:r>
            <a:r>
              <a:rPr lang="zh-CN" altLang="en-US" smtClean="0">
                <a:solidFill>
                  <a:schemeClr val="tx1"/>
                </a:solidFill>
                <a:latin typeface="黑体" panose="02010609060101010101" pitchFamily="49" charset="-122"/>
              </a:rPr>
              <a:t>条折线可分为两类：计票过程中如果取出的第一张票是乙的，由于</a:t>
            </a:r>
            <a:r>
              <a:rPr lang="en-US" altLang="zh-CN" smtClean="0">
                <a:solidFill>
                  <a:schemeClr val="tx1"/>
                </a:solidFill>
                <a:latin typeface="黑体" panose="02010609060101010101" pitchFamily="49" charset="-122"/>
              </a:rPr>
              <a:t>m&lt;n</a:t>
            </a:r>
            <a:r>
              <a:rPr lang="zh-CN" altLang="en-US" smtClean="0">
                <a:solidFill>
                  <a:schemeClr val="tx1"/>
                </a:solidFill>
                <a:latin typeface="黑体" panose="02010609060101010101" pitchFamily="49" charset="-122"/>
              </a:rPr>
              <a:t>，所以，折线一定与横轴相交，这称为第</a:t>
            </a: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类。另一类是取出的第</a:t>
            </a: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张票是甲的，这一类折线可能与横轴相交，也可能不与横轴相交。第</a:t>
            </a: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类折线有</a:t>
            </a:r>
            <a:r>
              <a:rPr lang="en-US" altLang="zh-CN" smtClean="0">
                <a:solidFill>
                  <a:schemeClr val="tx1"/>
                </a:solidFill>
                <a:latin typeface="黑体" panose="02010609060101010101" pitchFamily="49" charset="-122"/>
              </a:rPr>
              <a:t>C(n+m-1,m-1)</a:t>
            </a:r>
            <a:r>
              <a:rPr lang="zh-CN" altLang="en-US" smtClean="0">
                <a:solidFill>
                  <a:schemeClr val="tx1"/>
                </a:solidFill>
                <a:latin typeface="黑体" panose="02010609060101010101" pitchFamily="49" charset="-122"/>
              </a:rPr>
              <a:t>条。第</a:t>
            </a: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类折线中与横轴交的也有</a:t>
            </a:r>
            <a:r>
              <a:rPr lang="en-US" altLang="zh-CN" smtClean="0">
                <a:solidFill>
                  <a:schemeClr val="tx1"/>
                </a:solidFill>
                <a:latin typeface="黑体" panose="02010609060101010101" pitchFamily="49" charset="-122"/>
              </a:rPr>
              <a:t>C(n+m-1,m-1)</a:t>
            </a:r>
            <a:r>
              <a:rPr lang="zh-CN" altLang="en-US" smtClean="0">
                <a:solidFill>
                  <a:schemeClr val="tx1"/>
                </a:solidFill>
                <a:latin typeface="黑体" panose="02010609060101010101" pitchFamily="49" charset="-122"/>
              </a:rPr>
              <a:t>条，这是因为将上述图中从</a:t>
            </a:r>
            <a:r>
              <a:rPr lang="en-US" altLang="zh-CN" smtClean="0">
                <a:solidFill>
                  <a:schemeClr val="tx1"/>
                </a:solidFill>
                <a:latin typeface="黑体" panose="02010609060101010101" pitchFamily="49" charset="-122"/>
              </a:rPr>
              <a:t>0</a:t>
            </a:r>
            <a:r>
              <a:rPr lang="zh-CN" altLang="en-US" smtClean="0">
                <a:solidFill>
                  <a:schemeClr val="tx1"/>
                </a:solidFill>
                <a:latin typeface="黑体" panose="02010609060101010101" pitchFamily="49" charset="-122"/>
              </a:rPr>
              <a:t>到首次与横轴交的部分关于横轴作一反射，就是图中下半部分，与其余部分一起就构成了一条第一张票是乙的折线，即得一个顺序为“乙乙甲乙甲甲乙甲甲甲”，它与顺序为“甲甲乙甲乙乙乙甲甲甲”对应，并且对于每条以甲票开始且与横轴交的折线与以乙票开始的折线一一对应。称上述方法为反射原理。从而得计票过程中</a:t>
            </a:r>
            <a:endParaRPr lang="en-US" altLang="zh-CN" sz="20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blinds(horizontal)">
                                      <p:cBhvr>
                                        <p:cTn id="7" dur="500"/>
                                        <p:tgtEl>
                                          <p:spTgt spid="327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idx="4294967295"/>
          </p:nvPr>
        </p:nvSpPr>
        <p:spPr/>
        <p:txBody>
          <a:bodyPr/>
          <a:lstStyle/>
          <a:p>
            <a:r>
              <a:rPr lang="zh-CN" altLang="en-US" smtClean="0"/>
              <a:t>选举定理及其应用</a:t>
            </a:r>
            <a:endParaRPr lang="zh-CN" altLang="en-US" smtClean="0"/>
          </a:p>
        </p:txBody>
      </p:sp>
      <p:sp>
        <p:nvSpPr>
          <p:cNvPr id="33794" name="Rectangle 3"/>
          <p:cNvSpPr>
            <a:spLocks noGrp="1"/>
          </p:cNvSpPr>
          <p:nvPr>
            <p:ph type="body" idx="4294967295"/>
          </p:nvPr>
        </p:nvSpPr>
        <p:spPr>
          <a:xfrm>
            <a:off x="118110" y="1381125"/>
            <a:ext cx="11943080" cy="4796155"/>
          </a:xfrm>
        </p:spPr>
        <p:txBody>
          <a:bodyPr/>
          <a:lstStyle/>
          <a:p>
            <a:pPr marL="0" indent="0">
              <a:lnSpc>
                <a:spcPct val="105000"/>
              </a:lnSpc>
              <a:buFont typeface="Arial" panose="020B0604020202020204" pitchFamily="34" charset="0"/>
              <a:buNone/>
            </a:pPr>
            <a:r>
              <a:rPr lang="en-US" altLang="zh-CN" sz="2600" smtClean="0">
                <a:solidFill>
                  <a:schemeClr val="tx1"/>
                </a:solidFill>
              </a:rPr>
              <a:t>(</a:t>
            </a:r>
            <a:r>
              <a:rPr lang="en-US" altLang="zh-CN" sz="2600" smtClean="0">
                <a:solidFill>
                  <a:schemeClr val="tx1"/>
                </a:solidFill>
                <a:latin typeface="黑体" panose="02010609060101010101" pitchFamily="49" charset="-122"/>
              </a:rPr>
              <a:t>1)P(</a:t>
            </a:r>
            <a:r>
              <a:rPr lang="zh-CN" altLang="en-US" sz="2600" smtClean="0">
                <a:solidFill>
                  <a:schemeClr val="tx1"/>
                </a:solidFill>
                <a:latin typeface="黑体" panose="02010609060101010101" pitchFamily="49" charset="-122"/>
              </a:rPr>
              <a:t>某时刻两人票数相等</a:t>
            </a:r>
            <a:r>
              <a:rPr lang="en-US" altLang="zh-CN" sz="2600" smtClean="0">
                <a:solidFill>
                  <a:schemeClr val="tx1"/>
                </a:solidFill>
                <a:latin typeface="黑体" panose="02010609060101010101" pitchFamily="49" charset="-122"/>
              </a:rPr>
              <a:t>)=2*C(n+m-1,m-1)/C(n+m,m)=2*m/(n+m)</a:t>
            </a:r>
            <a:endParaRPr lang="en-US" altLang="zh-CN" sz="2600" smtClean="0">
              <a:solidFill>
                <a:schemeClr val="tx1"/>
              </a:solidFill>
              <a:latin typeface="黑体" panose="02010609060101010101" pitchFamily="49" charset="-122"/>
            </a:endParaRPr>
          </a:p>
          <a:p>
            <a:pPr marL="0" indent="0">
              <a:lnSpc>
                <a:spcPct val="105000"/>
              </a:lnSpc>
              <a:buFont typeface="Arial" panose="020B0604020202020204" pitchFamily="34" charset="0"/>
              <a:buNone/>
            </a:pPr>
            <a:r>
              <a:rPr lang="en-US" altLang="zh-CN" sz="2600" smtClean="0">
                <a:solidFill>
                  <a:schemeClr val="tx1"/>
                </a:solidFill>
                <a:latin typeface="黑体" panose="02010609060101010101" pitchFamily="49" charset="-122"/>
              </a:rPr>
              <a:t>(2)P(</a:t>
            </a:r>
            <a:r>
              <a:rPr lang="zh-CN" altLang="en-US" sz="2600" smtClean="0">
                <a:solidFill>
                  <a:schemeClr val="tx1"/>
                </a:solidFill>
                <a:latin typeface="黑体" panose="02010609060101010101" pitchFamily="49" charset="-122"/>
              </a:rPr>
              <a:t>甲的票数总比乙的票数多</a:t>
            </a:r>
            <a:r>
              <a:rPr lang="en-US" altLang="zh-CN" sz="2600" smtClean="0">
                <a:solidFill>
                  <a:schemeClr val="tx1"/>
                </a:solidFill>
                <a:latin typeface="黑体" panose="02010609060101010101" pitchFamily="49" charset="-122"/>
              </a:rPr>
              <a:t>)=1-2*m/(n+m)=(n-m)/(n+m)  </a:t>
            </a:r>
            <a:r>
              <a:rPr lang="zh-CN" altLang="en-US" sz="2000" smtClean="0">
                <a:solidFill>
                  <a:srgbClr val="000000"/>
                </a:solidFill>
              </a:rPr>
              <a:t>（</a:t>
            </a:r>
            <a:r>
              <a:rPr lang="zh-CN" altLang="en-US" sz="2000" smtClean="0">
                <a:solidFill>
                  <a:srgbClr val="000000"/>
                </a:solidFill>
                <a:sym typeface="+mn-ea"/>
              </a:rPr>
              <a:t>与x轴不相交的拆线</a:t>
            </a:r>
            <a:r>
              <a:rPr lang="zh-CN" altLang="en-US" sz="2000" smtClean="0">
                <a:solidFill>
                  <a:srgbClr val="000000"/>
                </a:solidFill>
              </a:rPr>
              <a:t>）</a:t>
            </a:r>
            <a:endParaRPr lang="en-US" altLang="zh-CN" sz="2600" smtClean="0">
              <a:solidFill>
                <a:schemeClr val="tx1"/>
              </a:solidFill>
              <a:latin typeface="黑体" panose="02010609060101010101" pitchFamily="49" charset="-122"/>
            </a:endParaRPr>
          </a:p>
          <a:p>
            <a:pPr marL="0" indent="0">
              <a:lnSpc>
                <a:spcPct val="105000"/>
              </a:lnSpc>
              <a:buFont typeface="Arial" panose="020B0604020202020204" pitchFamily="34" charset="0"/>
              <a:buNone/>
            </a:pPr>
            <a:r>
              <a:rPr lang="zh-CN" altLang="en-US" sz="2600" smtClean="0">
                <a:solidFill>
                  <a:schemeClr val="tx1"/>
                </a:solidFill>
                <a:latin typeface="黑体" panose="02010609060101010101" pitchFamily="49" charset="-122"/>
              </a:rPr>
              <a:t>如果设</a:t>
            </a:r>
            <a:r>
              <a:rPr lang="en-US" altLang="zh-CN" sz="2600" smtClean="0">
                <a:solidFill>
                  <a:schemeClr val="tx1"/>
                </a:solidFill>
                <a:latin typeface="黑体" panose="02010609060101010101" pitchFamily="49" charset="-122"/>
              </a:rPr>
              <a:t>P(n,m)</a:t>
            </a:r>
            <a:r>
              <a:rPr lang="zh-CN" altLang="en-US" sz="2600" smtClean="0">
                <a:solidFill>
                  <a:schemeClr val="tx1"/>
                </a:solidFill>
                <a:latin typeface="黑体" panose="02010609060101010101" pitchFamily="49" charset="-122"/>
              </a:rPr>
              <a:t>、</a:t>
            </a:r>
            <a:r>
              <a:rPr lang="en-US" altLang="zh-CN" sz="2600" smtClean="0">
                <a:solidFill>
                  <a:schemeClr val="tx1"/>
                </a:solidFill>
                <a:latin typeface="黑体" panose="02010609060101010101" pitchFamily="49" charset="-122"/>
              </a:rPr>
              <a:t>G(n,m)</a:t>
            </a:r>
            <a:r>
              <a:rPr lang="zh-CN" altLang="en-US" sz="2600" smtClean="0">
                <a:solidFill>
                  <a:schemeClr val="tx1"/>
                </a:solidFill>
                <a:latin typeface="黑体" panose="02010609060101010101" pitchFamily="49" charset="-122"/>
              </a:rPr>
              <a:t>分别表示计票过程中甲票多于乙票数的概率与甲票数总不小于乙票数的概率，则由于在第一张票是乙的条件下甲票数总多于乙票数的</a:t>
            </a:r>
            <a:r>
              <a:rPr lang="en-US" altLang="zh-CN" sz="2600" smtClean="0">
                <a:solidFill>
                  <a:schemeClr val="tx1"/>
                </a:solidFill>
                <a:latin typeface="黑体" panose="02010609060101010101" pitchFamily="49" charset="-122"/>
              </a:rPr>
              <a:t>(</a:t>
            </a:r>
            <a:r>
              <a:rPr lang="zh-CN" altLang="en-US" sz="2600" smtClean="0">
                <a:solidFill>
                  <a:schemeClr val="tx1"/>
                </a:solidFill>
                <a:latin typeface="黑体" panose="02010609060101010101" pitchFamily="49" charset="-122"/>
              </a:rPr>
              <a:t>条件</a:t>
            </a:r>
            <a:r>
              <a:rPr lang="en-US" altLang="zh-CN" sz="2600" smtClean="0">
                <a:solidFill>
                  <a:schemeClr val="tx1"/>
                </a:solidFill>
                <a:latin typeface="黑体" panose="02010609060101010101" pitchFamily="49" charset="-122"/>
              </a:rPr>
              <a:t>)</a:t>
            </a:r>
            <a:r>
              <a:rPr lang="zh-CN" altLang="en-US" sz="2600" smtClean="0">
                <a:solidFill>
                  <a:schemeClr val="tx1"/>
                </a:solidFill>
                <a:latin typeface="黑体" panose="02010609060101010101" pitchFamily="49" charset="-122"/>
              </a:rPr>
              <a:t>概率为零，所以，由全概率公式得</a:t>
            </a:r>
            <a:endParaRPr lang="en-US" altLang="zh-CN" sz="2600" smtClean="0">
              <a:solidFill>
                <a:schemeClr val="tx1"/>
              </a:solidFill>
              <a:latin typeface="黑体" panose="02010609060101010101" pitchFamily="49" charset="-122"/>
            </a:endParaRPr>
          </a:p>
          <a:p>
            <a:pPr marL="0" indent="0">
              <a:lnSpc>
                <a:spcPct val="105000"/>
              </a:lnSpc>
            </a:pPr>
            <a:r>
              <a:rPr lang="en-US" altLang="zh-CN" sz="2600" smtClean="0">
                <a:solidFill>
                  <a:schemeClr val="tx1"/>
                </a:solidFill>
                <a:latin typeface="黑体" panose="02010609060101010101" pitchFamily="49" charset="-122"/>
              </a:rPr>
              <a:t>P(n,m)=n/(m+n)G(n-1,m),</a:t>
            </a:r>
            <a:r>
              <a:rPr lang="zh-CN" altLang="en-US" sz="2600" smtClean="0">
                <a:solidFill>
                  <a:schemeClr val="tx1"/>
                </a:solidFill>
                <a:latin typeface="黑体" panose="02010609060101010101" pitchFamily="49" charset="-122"/>
              </a:rPr>
              <a:t>又因</a:t>
            </a:r>
            <a:r>
              <a:rPr lang="en-US" altLang="zh-CN" sz="2600" smtClean="0">
                <a:solidFill>
                  <a:schemeClr val="tx1"/>
                </a:solidFill>
                <a:latin typeface="黑体" panose="02010609060101010101" pitchFamily="49" charset="-122"/>
              </a:rPr>
              <a:t>P(n,m)=(n-m)/(n+m)</a:t>
            </a:r>
            <a:endParaRPr lang="en-US" altLang="zh-CN" sz="2600" smtClean="0">
              <a:solidFill>
                <a:schemeClr val="tx1"/>
              </a:solidFill>
              <a:latin typeface="黑体" panose="02010609060101010101" pitchFamily="49" charset="-122"/>
            </a:endParaRPr>
          </a:p>
          <a:p>
            <a:pPr lvl="1">
              <a:lnSpc>
                <a:spcPct val="105000"/>
              </a:lnSpc>
            </a:pPr>
            <a:r>
              <a:rPr lang="zh-CN" altLang="en-US" sz="2600" smtClean="0">
                <a:solidFill>
                  <a:schemeClr val="tx1"/>
                </a:solidFill>
                <a:latin typeface="黑体" panose="02010609060101010101" pitchFamily="49" charset="-122"/>
              </a:rPr>
              <a:t>故</a:t>
            </a:r>
            <a:r>
              <a:rPr lang="en-US" altLang="zh-CN" sz="2600" smtClean="0">
                <a:solidFill>
                  <a:schemeClr val="tx1"/>
                </a:solidFill>
                <a:latin typeface="黑体" panose="02010609060101010101" pitchFamily="49" charset="-122"/>
              </a:rPr>
              <a:t>		G(n-1</a:t>
            </a:r>
            <a:r>
              <a:rPr lang="zh-CN" altLang="en-US" sz="2600" smtClean="0">
                <a:solidFill>
                  <a:schemeClr val="tx1"/>
                </a:solidFill>
                <a:latin typeface="黑体" panose="02010609060101010101" pitchFamily="49" charset="-122"/>
              </a:rPr>
              <a:t>，</a:t>
            </a:r>
            <a:r>
              <a:rPr lang="en-US" altLang="zh-CN" sz="2600" smtClean="0">
                <a:solidFill>
                  <a:schemeClr val="tx1"/>
                </a:solidFill>
                <a:latin typeface="黑体" panose="02010609060101010101" pitchFamily="49" charset="-122"/>
              </a:rPr>
              <a:t>m)=(n-m)/n				</a:t>
            </a:r>
            <a:endParaRPr lang="en-US" altLang="zh-CN" sz="2600" smtClean="0">
              <a:solidFill>
                <a:schemeClr val="tx1"/>
              </a:solidFill>
              <a:latin typeface="黑体" panose="02010609060101010101" pitchFamily="49" charset="-122"/>
            </a:endParaRPr>
          </a:p>
          <a:p>
            <a:pPr lvl="1">
              <a:lnSpc>
                <a:spcPct val="105000"/>
              </a:lnSpc>
            </a:pPr>
            <a:r>
              <a:rPr lang="zh-CN" altLang="en-US" sz="2600" smtClean="0">
                <a:solidFill>
                  <a:schemeClr val="tx1"/>
                </a:solidFill>
                <a:latin typeface="黑体" panose="02010609060101010101" pitchFamily="49" charset="-122"/>
              </a:rPr>
              <a:t>从而</a:t>
            </a:r>
            <a:r>
              <a:rPr lang="en-US" altLang="zh-CN" sz="2600" smtClean="0">
                <a:solidFill>
                  <a:schemeClr val="tx1"/>
                </a:solidFill>
                <a:latin typeface="黑体" panose="02010609060101010101" pitchFamily="49" charset="-122"/>
              </a:rPr>
              <a:t>		G(n,m)=(n+1-m)/(n+1)</a:t>
            </a:r>
            <a:endParaRPr lang="en-US" altLang="zh-CN" sz="2600" smtClean="0">
              <a:solidFill>
                <a:schemeClr val="tx1"/>
              </a:solidFill>
              <a:latin typeface="黑体" panose="02010609060101010101" pitchFamily="49" charset="-122"/>
            </a:endParaRPr>
          </a:p>
          <a:p>
            <a:pPr marL="0" indent="0">
              <a:lnSpc>
                <a:spcPct val="105000"/>
              </a:lnSpc>
            </a:pPr>
            <a:r>
              <a:rPr lang="zh-CN" altLang="en-US" sz="2600" smtClean="0">
                <a:solidFill>
                  <a:schemeClr val="tx1"/>
                </a:solidFill>
                <a:latin typeface="黑体" panose="02010609060101010101" pitchFamily="49" charset="-122"/>
              </a:rPr>
              <a:t>从而可得在计票过程的某时刻出现乙票数多于甲票数的概率</a:t>
            </a:r>
            <a:r>
              <a:rPr lang="en-US" altLang="zh-CN" sz="2600" smtClean="0">
                <a:solidFill>
                  <a:schemeClr val="tx1"/>
                </a:solidFill>
                <a:latin typeface="黑体" panose="02010609060101010101" pitchFamily="49" charset="-122"/>
              </a:rPr>
              <a:t>P(</a:t>
            </a:r>
            <a:r>
              <a:rPr lang="zh-CN" altLang="en-US" sz="2600" smtClean="0">
                <a:solidFill>
                  <a:schemeClr val="tx1"/>
                </a:solidFill>
                <a:latin typeface="黑体" panose="02010609060101010101" pitchFamily="49" charset="-122"/>
              </a:rPr>
              <a:t>出现乙票数多于甲票数</a:t>
            </a:r>
            <a:r>
              <a:rPr lang="en-US" altLang="zh-CN" sz="2600" smtClean="0">
                <a:solidFill>
                  <a:schemeClr val="tx1"/>
                </a:solidFill>
                <a:latin typeface="黑体" panose="02010609060101010101" pitchFamily="49" charset="-122"/>
              </a:rPr>
              <a:t>)=1-G(n,m)=m/(n+1)</a:t>
            </a:r>
            <a:endParaRPr lang="en-US" altLang="zh-CN" sz="26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12" dur="500"/>
                                        <p:tgtEl>
                                          <p:spTgt spid="337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17" dur="500"/>
                                        <p:tgtEl>
                                          <p:spTgt spid="337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794">
                                            <p:txEl>
                                              <p:pRg st="3" end="3"/>
                                            </p:txEl>
                                          </p:spTgt>
                                        </p:tgtEl>
                                        <p:attrNameLst>
                                          <p:attrName>style.visibility</p:attrName>
                                        </p:attrNameLst>
                                      </p:cBhvr>
                                      <p:to>
                                        <p:strVal val="visible"/>
                                      </p:to>
                                    </p:set>
                                    <p:animEffect transition="in" filter="blinds(horizontal)">
                                      <p:cBhvr>
                                        <p:cTn id="22" dur="500"/>
                                        <p:tgtEl>
                                          <p:spTgt spid="337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794">
                                            <p:txEl>
                                              <p:pRg st="4" end="4"/>
                                            </p:txEl>
                                          </p:spTgt>
                                        </p:tgtEl>
                                        <p:attrNameLst>
                                          <p:attrName>style.visibility</p:attrName>
                                        </p:attrNameLst>
                                      </p:cBhvr>
                                      <p:to>
                                        <p:strVal val="visible"/>
                                      </p:to>
                                    </p:set>
                                    <p:animEffect transition="in" filter="blinds(horizontal)">
                                      <p:cBhvr>
                                        <p:cTn id="27" dur="500"/>
                                        <p:tgtEl>
                                          <p:spTgt spid="337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794">
                                            <p:txEl>
                                              <p:pRg st="5" end="5"/>
                                            </p:txEl>
                                          </p:spTgt>
                                        </p:tgtEl>
                                        <p:attrNameLst>
                                          <p:attrName>style.visibility</p:attrName>
                                        </p:attrNameLst>
                                      </p:cBhvr>
                                      <p:to>
                                        <p:strVal val="visible"/>
                                      </p:to>
                                    </p:set>
                                    <p:animEffect transition="in" filter="blinds(horizontal)">
                                      <p:cBhvr>
                                        <p:cTn id="32" dur="500"/>
                                        <p:tgtEl>
                                          <p:spTgt spid="337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794">
                                            <p:txEl>
                                              <p:pRg st="6" end="6"/>
                                            </p:txEl>
                                          </p:spTgt>
                                        </p:tgtEl>
                                        <p:attrNameLst>
                                          <p:attrName>style.visibility</p:attrName>
                                        </p:attrNameLst>
                                      </p:cBhvr>
                                      <p:to>
                                        <p:strVal val="visible"/>
                                      </p:to>
                                    </p:set>
                                    <p:animEffect transition="in" filter="blinds(horizontal)">
                                      <p:cBhvr>
                                        <p:cTn id="37" dur="500"/>
                                        <p:tgtEl>
                                          <p:spTgt spid="33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idx="4294967295"/>
          </p:nvPr>
        </p:nvSpPr>
        <p:spPr/>
        <p:txBody>
          <a:bodyPr/>
          <a:lstStyle/>
          <a:p>
            <a:r>
              <a:rPr lang="zh-CN" altLang="en-US" smtClean="0"/>
              <a:t>波利亚瓦罐模型</a:t>
            </a:r>
            <a:endParaRPr lang="zh-CN" altLang="en-US" smtClean="0"/>
          </a:p>
        </p:txBody>
      </p:sp>
      <p:sp>
        <p:nvSpPr>
          <p:cNvPr id="34818" name="Rectangle 3"/>
          <p:cNvSpPr>
            <a:spLocks noGrp="1"/>
          </p:cNvSpPr>
          <p:nvPr>
            <p:ph type="body" idx="4294967295"/>
          </p:nvPr>
        </p:nvSpPr>
        <p:spPr>
          <a:xfrm>
            <a:off x="871538" y="1346200"/>
            <a:ext cx="10515600" cy="5235575"/>
          </a:xfrm>
        </p:spPr>
        <p:txBody>
          <a:bodyPr/>
          <a:lstStyle/>
          <a:p>
            <a:pPr>
              <a:lnSpc>
                <a:spcPct val="100000"/>
              </a:lnSpc>
            </a:pPr>
            <a:r>
              <a:rPr lang="zh-CN" altLang="en-US" sz="3200" smtClean="0">
                <a:latin typeface="黑体" panose="02010609060101010101" pitchFamily="49" charset="-122"/>
              </a:rPr>
              <a:t> </a:t>
            </a:r>
            <a:r>
              <a:rPr lang="zh-CN" altLang="en-US" sz="3200" smtClean="0">
                <a:solidFill>
                  <a:schemeClr val="tx1"/>
                </a:solidFill>
                <a:latin typeface="黑体" panose="02010609060101010101" pitchFamily="49" charset="-122"/>
              </a:rPr>
              <a:t>波利亚瓦罐模型</a:t>
            </a:r>
            <a:r>
              <a:rPr lang="en-US" altLang="zh-CN" sz="3200" smtClean="0">
                <a:solidFill>
                  <a:schemeClr val="tx1"/>
                </a:solidFill>
                <a:latin typeface="黑体" panose="02010609060101010101" pitchFamily="49" charset="-122"/>
              </a:rPr>
              <a:t>(</a:t>
            </a:r>
            <a:r>
              <a:rPr lang="zh-CN" altLang="en-US" sz="3200" smtClean="0">
                <a:solidFill>
                  <a:schemeClr val="tx1"/>
                </a:solidFill>
                <a:latin typeface="黑体" panose="02010609060101010101" pitchFamily="49" charset="-122"/>
              </a:rPr>
              <a:t>Pòly</a:t>
            </a:r>
            <a:r>
              <a:rPr lang="en-US" altLang="zh-CN" sz="3200" smtClean="0">
                <a:solidFill>
                  <a:schemeClr val="tx1"/>
                </a:solidFill>
                <a:latin typeface="黑体" panose="02010609060101010101" pitchFamily="49" charset="-122"/>
              </a:rPr>
              <a:t>a’s urn scheme)</a:t>
            </a:r>
            <a:r>
              <a:rPr lang="zh-CN" altLang="en-US" sz="3200" smtClean="0">
                <a:solidFill>
                  <a:schemeClr val="tx1"/>
                </a:solidFill>
                <a:latin typeface="黑体" panose="02010609060101010101" pitchFamily="49" charset="-122"/>
              </a:rPr>
              <a:t> </a:t>
            </a:r>
            <a:endParaRPr lang="zh-CN" altLang="en-US" sz="3200" smtClean="0">
              <a:solidFill>
                <a:schemeClr val="tx1"/>
              </a:solidFill>
              <a:latin typeface="黑体" panose="02010609060101010101" pitchFamily="49" charset="-122"/>
            </a:endParaRPr>
          </a:p>
          <a:p>
            <a:pPr>
              <a:lnSpc>
                <a:spcPct val="100000"/>
              </a:lnSpc>
              <a:buFont typeface="Arial" panose="020B0604020202020204" pitchFamily="34" charset="0"/>
              <a:buNone/>
            </a:pPr>
            <a:r>
              <a:rPr lang="zh-CN" altLang="en-US" sz="3200" smtClean="0">
                <a:solidFill>
                  <a:schemeClr val="tx1"/>
                </a:solidFill>
                <a:latin typeface="黑体" panose="02010609060101010101" pitchFamily="49" charset="-122"/>
              </a:rPr>
              <a:t>   假设瓦罐中装有</a:t>
            </a:r>
            <a:r>
              <a:rPr lang="en-US" altLang="zh-CN" sz="3200" smtClean="0">
                <a:solidFill>
                  <a:schemeClr val="tx1"/>
                </a:solidFill>
                <a:latin typeface="黑体" panose="02010609060101010101" pitchFamily="49" charset="-122"/>
              </a:rPr>
              <a:t>N</a:t>
            </a:r>
            <a:r>
              <a:rPr lang="zh-CN" altLang="en-US" sz="3200" smtClean="0">
                <a:solidFill>
                  <a:schemeClr val="tx1"/>
                </a:solidFill>
                <a:latin typeface="黑体" panose="02010609060101010101" pitchFamily="49" charset="-122"/>
              </a:rPr>
              <a:t>个球，其中有</a:t>
            </a:r>
            <a:r>
              <a:rPr lang="en-US" altLang="zh-CN" sz="3200" smtClean="0">
                <a:solidFill>
                  <a:schemeClr val="tx1"/>
                </a:solidFill>
                <a:latin typeface="黑体" panose="02010609060101010101" pitchFamily="49" charset="-122"/>
              </a:rPr>
              <a:t>N1</a:t>
            </a:r>
            <a:r>
              <a:rPr lang="zh-CN" altLang="en-US" sz="3200" smtClean="0">
                <a:solidFill>
                  <a:schemeClr val="tx1"/>
                </a:solidFill>
                <a:latin typeface="黑体" panose="02010609060101010101" pitchFamily="49" charset="-122"/>
              </a:rPr>
              <a:t>个黑球、</a:t>
            </a:r>
            <a:r>
              <a:rPr lang="en-US" altLang="zh-CN" sz="3200" smtClean="0">
                <a:solidFill>
                  <a:schemeClr val="tx1"/>
                </a:solidFill>
                <a:latin typeface="黑体" panose="02010609060101010101" pitchFamily="49" charset="-122"/>
              </a:rPr>
              <a:t>N2</a:t>
            </a:r>
            <a:r>
              <a:rPr lang="zh-CN" altLang="en-US" sz="3200" smtClean="0">
                <a:solidFill>
                  <a:schemeClr val="tx1"/>
                </a:solidFill>
                <a:latin typeface="黑体" panose="02010609060101010101" pitchFamily="49" charset="-122"/>
              </a:rPr>
              <a:t>个白球 </a:t>
            </a:r>
            <a:endParaRPr lang="zh-CN" altLang="en-US" sz="3200" smtClean="0">
              <a:solidFill>
                <a:schemeClr val="tx1"/>
              </a:solidFill>
              <a:latin typeface="黑体" panose="02010609060101010101" pitchFamily="49" charset="-122"/>
            </a:endParaRPr>
          </a:p>
          <a:p>
            <a:pPr>
              <a:lnSpc>
                <a:spcPct val="100000"/>
              </a:lnSpc>
              <a:buFont typeface="Arial" panose="020B0604020202020204" pitchFamily="34" charset="0"/>
              <a:buNone/>
            </a:pPr>
            <a:r>
              <a:rPr lang="en-US" altLang="zh-CN" sz="3200" smtClean="0">
                <a:solidFill>
                  <a:schemeClr val="tx1"/>
                </a:solidFill>
                <a:latin typeface="黑体" panose="02010609060101010101" pitchFamily="49" charset="-122"/>
              </a:rPr>
              <a:t>   (N1+N2=N)</a:t>
            </a:r>
            <a:r>
              <a:rPr lang="zh-CN" altLang="en-US" sz="3200" smtClean="0">
                <a:solidFill>
                  <a:schemeClr val="tx1"/>
                </a:solidFill>
                <a:latin typeface="黑体" panose="02010609060101010101" pitchFamily="49" charset="-122"/>
              </a:rPr>
              <a:t>。任意取出一个，记下其颜色，并且在下次</a:t>
            </a:r>
            <a:endParaRPr lang="zh-CN" altLang="en-US" sz="3200" smtClean="0">
              <a:solidFill>
                <a:schemeClr val="tx1"/>
              </a:solidFill>
              <a:latin typeface="黑体" panose="02010609060101010101" pitchFamily="49" charset="-122"/>
            </a:endParaRPr>
          </a:p>
          <a:p>
            <a:pPr>
              <a:lnSpc>
                <a:spcPct val="100000"/>
              </a:lnSpc>
              <a:buFont typeface="Arial" panose="020B0604020202020204" pitchFamily="34" charset="0"/>
              <a:buNone/>
            </a:pPr>
            <a:r>
              <a:rPr lang="zh-CN" altLang="en-US" sz="3200" smtClean="0">
                <a:solidFill>
                  <a:schemeClr val="tx1"/>
                </a:solidFill>
                <a:latin typeface="黑体" panose="02010609060101010101" pitchFamily="49" charset="-122"/>
              </a:rPr>
              <a:t>   取球之前把该球连同另外</a:t>
            </a:r>
            <a:r>
              <a:rPr lang="en-US" altLang="zh-CN" sz="3200" smtClean="0">
                <a:solidFill>
                  <a:schemeClr val="tx1"/>
                </a:solidFill>
                <a:latin typeface="黑体" panose="02010609060101010101" pitchFamily="49" charset="-122"/>
              </a:rPr>
              <a:t>r</a:t>
            </a:r>
            <a:r>
              <a:rPr lang="zh-CN" altLang="en-US" sz="3200" smtClean="0">
                <a:solidFill>
                  <a:schemeClr val="tx1"/>
                </a:solidFill>
                <a:latin typeface="黑体" panose="02010609060101010101" pitchFamily="49" charset="-122"/>
              </a:rPr>
              <a:t>个与它同色的球一起放入瓦</a:t>
            </a:r>
            <a:endParaRPr lang="zh-CN" altLang="en-US" sz="3200" smtClean="0">
              <a:solidFill>
                <a:schemeClr val="tx1"/>
              </a:solidFill>
              <a:latin typeface="黑体" panose="02010609060101010101" pitchFamily="49" charset="-122"/>
            </a:endParaRPr>
          </a:p>
          <a:p>
            <a:pPr>
              <a:lnSpc>
                <a:spcPct val="100000"/>
              </a:lnSpc>
              <a:buFont typeface="Arial" panose="020B0604020202020204" pitchFamily="34" charset="0"/>
              <a:buNone/>
            </a:pPr>
            <a:r>
              <a:rPr lang="zh-CN" altLang="en-US" sz="3200" smtClean="0">
                <a:solidFill>
                  <a:schemeClr val="tx1"/>
                </a:solidFill>
                <a:latin typeface="黑体" panose="02010609060101010101" pitchFamily="49" charset="-122"/>
              </a:rPr>
              <a:t>   罐中，再从瓦罐中取出一个球，如此以往，那么：</a:t>
            </a:r>
            <a:endParaRPr lang="zh-CN" altLang="en-US" sz="3200" smtClean="0">
              <a:solidFill>
                <a:schemeClr val="tx1"/>
              </a:solidFill>
              <a:latin typeface="黑体" panose="02010609060101010101" pitchFamily="49" charset="-122"/>
            </a:endParaRPr>
          </a:p>
          <a:p>
            <a:pPr>
              <a:lnSpc>
                <a:spcPct val="100000"/>
              </a:lnSpc>
            </a:pPr>
            <a:r>
              <a:rPr lang="zh-CN" altLang="en-US" sz="3200" smtClean="0">
                <a:solidFill>
                  <a:schemeClr val="tx1"/>
                </a:solidFill>
                <a:latin typeface="黑体" panose="02010609060101010101" pitchFamily="49" charset="-122"/>
              </a:rPr>
              <a:t> 任何一次取得黑球的概率为</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2</a:t>
            </a:r>
            <a:r>
              <a:rPr lang="en-US" altLang="zh-CN" sz="3200" smtClean="0">
                <a:solidFill>
                  <a:schemeClr val="tx1"/>
                </a:solidFill>
                <a:latin typeface="黑体" panose="02010609060101010101" pitchFamily="49" charset="-122"/>
              </a:rPr>
              <a:t>)</a:t>
            </a:r>
            <a:r>
              <a:rPr lang="zh-CN" altLang="en-US" sz="3200" smtClean="0">
                <a:solidFill>
                  <a:schemeClr val="tx1"/>
                </a:solidFill>
                <a:latin typeface="黑体" panose="02010609060101010101" pitchFamily="49" charset="-122"/>
              </a:rPr>
              <a:t>，任何一次取得</a:t>
            </a:r>
            <a:endParaRPr lang="zh-CN" altLang="en-US" sz="3200" smtClean="0">
              <a:solidFill>
                <a:schemeClr val="tx1"/>
              </a:solidFill>
              <a:latin typeface="黑体" panose="02010609060101010101" pitchFamily="49" charset="-122"/>
            </a:endParaRPr>
          </a:p>
          <a:p>
            <a:pPr>
              <a:lnSpc>
                <a:spcPct val="100000"/>
              </a:lnSpc>
              <a:buFont typeface="Arial" panose="020B0604020202020204" pitchFamily="34" charset="0"/>
              <a:buNone/>
            </a:pPr>
            <a:r>
              <a:rPr lang="zh-CN" altLang="en-US" sz="3200" smtClean="0">
                <a:solidFill>
                  <a:schemeClr val="tx1"/>
                </a:solidFill>
                <a:latin typeface="黑体" panose="02010609060101010101" pitchFamily="49" charset="-122"/>
              </a:rPr>
              <a:t>   白球的概率为</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2</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2</a:t>
            </a:r>
            <a:r>
              <a:rPr lang="en-US" altLang="zh-CN" sz="3200" smtClean="0">
                <a:solidFill>
                  <a:schemeClr val="tx1"/>
                </a:solidFill>
                <a:latin typeface="黑体" panose="02010609060101010101" pitchFamily="49" charset="-122"/>
              </a:rPr>
              <a:t>)</a:t>
            </a:r>
            <a:endParaRPr lang="en-US" altLang="zh-CN" sz="3200" smtClean="0">
              <a:solidFill>
                <a:schemeClr val="tx1"/>
              </a:solidFill>
              <a:latin typeface="黑体" panose="02010609060101010101" pitchFamily="49" charset="-122"/>
            </a:endParaRPr>
          </a:p>
          <a:p>
            <a:pPr>
              <a:lnSpc>
                <a:spcPct val="100000"/>
              </a:lnSpc>
            </a:pPr>
            <a:r>
              <a:rPr lang="zh-CN" altLang="en-US" sz="3200" smtClean="0">
                <a:solidFill>
                  <a:schemeClr val="tx1"/>
                </a:solidFill>
                <a:latin typeface="黑体" panose="02010609060101010101" pitchFamily="49" charset="-122"/>
              </a:rPr>
              <a:t> 第</a:t>
            </a:r>
            <a:r>
              <a:rPr lang="en-US" altLang="zh-CN" sz="3200" smtClean="0">
                <a:solidFill>
                  <a:schemeClr val="tx1"/>
                </a:solidFill>
                <a:latin typeface="黑体" panose="02010609060101010101" pitchFamily="49" charset="-122"/>
              </a:rPr>
              <a:t>m</a:t>
            </a:r>
            <a:r>
              <a:rPr lang="zh-CN" altLang="en-US" sz="3200" smtClean="0">
                <a:solidFill>
                  <a:schemeClr val="tx1"/>
                </a:solidFill>
                <a:latin typeface="黑体" panose="02010609060101010101" pitchFamily="49" charset="-122"/>
              </a:rPr>
              <a:t>次与第</a:t>
            </a:r>
            <a:r>
              <a:rPr lang="en-US" altLang="zh-CN" sz="3200" smtClean="0">
                <a:solidFill>
                  <a:schemeClr val="tx1"/>
                </a:solidFill>
                <a:latin typeface="黑体" panose="02010609060101010101" pitchFamily="49" charset="-122"/>
              </a:rPr>
              <a:t>n</a:t>
            </a:r>
            <a:r>
              <a:rPr lang="zh-CN" altLang="en-US" sz="3200" smtClean="0">
                <a:solidFill>
                  <a:schemeClr val="tx1"/>
                </a:solidFill>
                <a:latin typeface="黑体" panose="02010609060101010101" pitchFamily="49" charset="-122"/>
              </a:rPr>
              <a:t>次都取出黑球的概率为</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+r)/N/(N+r)</a:t>
            </a:r>
            <a:endParaRPr lang="en-US" altLang="zh-CN" sz="32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blinds(horizontal)">
                                      <p:cBhvr>
                                        <p:cTn id="7" dur="500"/>
                                        <p:tgtEl>
                                          <p:spTgt spid="348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blinds(horizontal)">
                                      <p:cBhvr>
                                        <p:cTn id="12" dur="500"/>
                                        <p:tgtEl>
                                          <p:spTgt spid="3481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animEffect transition="in" filter="blinds(horizontal)">
                                      <p:cBhvr>
                                        <p:cTn id="15" dur="500"/>
                                        <p:tgtEl>
                                          <p:spTgt spid="3481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818">
                                            <p:txEl>
                                              <p:pRg st="3" end="3"/>
                                            </p:txEl>
                                          </p:spTgt>
                                        </p:tgtEl>
                                        <p:attrNameLst>
                                          <p:attrName>style.visibility</p:attrName>
                                        </p:attrNameLst>
                                      </p:cBhvr>
                                      <p:to>
                                        <p:strVal val="visible"/>
                                      </p:to>
                                    </p:set>
                                    <p:animEffect transition="in" filter="blinds(horizontal)">
                                      <p:cBhvr>
                                        <p:cTn id="18" dur="500"/>
                                        <p:tgtEl>
                                          <p:spTgt spid="3481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animEffect transition="in" filter="blinds(horizontal)">
                                      <p:cBhvr>
                                        <p:cTn id="21" dur="500"/>
                                        <p:tgtEl>
                                          <p:spTgt spid="3481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4818">
                                            <p:txEl>
                                              <p:pRg st="5" end="5"/>
                                            </p:txEl>
                                          </p:spTgt>
                                        </p:tgtEl>
                                        <p:attrNameLst>
                                          <p:attrName>style.visibility</p:attrName>
                                        </p:attrNameLst>
                                      </p:cBhvr>
                                      <p:to>
                                        <p:strVal val="visible"/>
                                      </p:to>
                                    </p:set>
                                    <p:animEffect transition="in" filter="blinds(horizontal)">
                                      <p:cBhvr>
                                        <p:cTn id="26" dur="500"/>
                                        <p:tgtEl>
                                          <p:spTgt spid="34818">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4818">
                                            <p:txEl>
                                              <p:pRg st="6" end="6"/>
                                            </p:txEl>
                                          </p:spTgt>
                                        </p:tgtEl>
                                        <p:attrNameLst>
                                          <p:attrName>style.visibility</p:attrName>
                                        </p:attrNameLst>
                                      </p:cBhvr>
                                      <p:to>
                                        <p:strVal val="visible"/>
                                      </p:to>
                                    </p:set>
                                    <p:animEffect transition="in" filter="blinds(horizontal)">
                                      <p:cBhvr>
                                        <p:cTn id="29" dur="500"/>
                                        <p:tgtEl>
                                          <p:spTgt spid="34818">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4818">
                                            <p:txEl>
                                              <p:pRg st="7" end="7"/>
                                            </p:txEl>
                                          </p:spTgt>
                                        </p:tgtEl>
                                        <p:attrNameLst>
                                          <p:attrName>style.visibility</p:attrName>
                                        </p:attrNameLst>
                                      </p:cBhvr>
                                      <p:to>
                                        <p:strVal val="visible"/>
                                      </p:to>
                                    </p:set>
                                    <p:animEffect transition="in" filter="blinds(horizontal)">
                                      <p:cBhvr>
                                        <p:cTn id="34" dur="500"/>
                                        <p:tgtEl>
                                          <p:spTgt spid="348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idx="4294967295"/>
          </p:nvPr>
        </p:nvSpPr>
        <p:spPr/>
        <p:txBody>
          <a:bodyPr/>
          <a:lstStyle/>
          <a:p>
            <a:pPr eaLnBrk="1" hangingPunct="1"/>
            <a:r>
              <a:rPr kumimoji="1" lang="zh-CN" altLang="en-US" smtClean="0"/>
              <a:t>随机事件与概率</a:t>
            </a:r>
            <a:endParaRPr kumimoji="1" lang="zh-CN" altLang="en-US" smtClean="0"/>
          </a:p>
        </p:txBody>
      </p:sp>
      <p:sp>
        <p:nvSpPr>
          <p:cNvPr id="16386" name="Rectangle 3"/>
          <p:cNvSpPr>
            <a:spLocks noGrp="1"/>
          </p:cNvSpPr>
          <p:nvPr>
            <p:ph type="body" idx="4294967295"/>
          </p:nvPr>
        </p:nvSpPr>
        <p:spPr>
          <a:xfrm>
            <a:off x="838200" y="1381125"/>
            <a:ext cx="10591800" cy="5083175"/>
          </a:xfrm>
        </p:spPr>
        <p:txBody>
          <a:bodyPr/>
          <a:lstStyle/>
          <a:p>
            <a:pPr eaLnBrk="1" hangingPunct="1"/>
            <a:r>
              <a:rPr kumimoji="1" lang="zh-CN" altLang="en-US" sz="3600" smtClean="0">
                <a:solidFill>
                  <a:schemeClr val="tx2"/>
                </a:solidFill>
                <a:latin typeface="黑体" panose="02010609060101010101" pitchFamily="49" charset="-122"/>
              </a:rPr>
              <a:t> 自然界中各种现象可以区分为两种：确定性现象  </a:t>
            </a:r>
            <a:endParaRPr kumimoji="1" lang="zh-CN" altLang="en-US" sz="36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zh-CN" altLang="en-US" sz="3600" smtClean="0">
                <a:solidFill>
                  <a:schemeClr val="tx2"/>
                </a:solidFill>
                <a:latin typeface="黑体" panose="02010609060101010101" pitchFamily="49" charset="-122"/>
              </a:rPr>
              <a:t>   与随机现象</a:t>
            </a:r>
            <a:endParaRPr kumimoji="1" lang="zh-CN" altLang="en-US" sz="3600" smtClean="0">
              <a:solidFill>
                <a:schemeClr val="tx2"/>
              </a:solidFill>
              <a:latin typeface="黑体" panose="02010609060101010101" pitchFamily="49" charset="-122"/>
            </a:endParaRPr>
          </a:p>
          <a:p>
            <a:pPr eaLnBrk="1" hangingPunct="1"/>
            <a:r>
              <a:rPr kumimoji="1" lang="zh-CN" altLang="en-US" sz="3600" smtClean="0">
                <a:solidFill>
                  <a:schemeClr val="tx2"/>
                </a:solidFill>
                <a:latin typeface="黑体" panose="02010609060101010101" pitchFamily="49" charset="-122"/>
              </a:rPr>
              <a:t> 确定性现象：在一定条件下必然会出现的现象</a:t>
            </a:r>
            <a:endParaRPr kumimoji="1" lang="zh-CN" altLang="en-US" sz="3600" smtClean="0">
              <a:solidFill>
                <a:schemeClr val="tx2"/>
              </a:solidFill>
              <a:latin typeface="黑体" panose="02010609060101010101" pitchFamily="49" charset="-122"/>
            </a:endParaRPr>
          </a:p>
          <a:p>
            <a:pPr eaLnBrk="1" hangingPunct="1"/>
            <a:r>
              <a:rPr kumimoji="1" lang="zh-CN" altLang="en-US" sz="3600" smtClean="0">
                <a:solidFill>
                  <a:schemeClr val="tx2"/>
                </a:solidFill>
                <a:latin typeface="黑体" panose="02010609060101010101" pitchFamily="49" charset="-122"/>
              </a:rPr>
              <a:t> 随机现象：在一定的条件下，可能出现多种结   </a:t>
            </a:r>
            <a:endParaRPr kumimoji="1" lang="zh-CN" altLang="en-US" sz="36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zh-CN" altLang="en-US" sz="3600" smtClean="0">
                <a:solidFill>
                  <a:schemeClr val="tx2"/>
                </a:solidFill>
                <a:latin typeface="黑体" panose="02010609060101010101" pitchFamily="49" charset="-122"/>
              </a:rPr>
              <a:t>   果，而在试验之前无法预知其确切的结果，也无   </a:t>
            </a:r>
            <a:endParaRPr kumimoji="1" lang="zh-CN" altLang="en-US" sz="36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zh-CN" altLang="en-US" sz="3600" smtClean="0">
                <a:solidFill>
                  <a:schemeClr val="tx2"/>
                </a:solidFill>
                <a:latin typeface="黑体" panose="02010609060101010101" pitchFamily="49" charset="-122"/>
              </a:rPr>
              <a:t>   法控制</a:t>
            </a:r>
            <a:endParaRPr kumimoji="1" lang="zh-CN" altLang="en-US" sz="3600" smtClean="0">
              <a:solidFill>
                <a:schemeClr val="tx2"/>
              </a:solidFill>
              <a:latin typeface="黑体" panose="02010609060101010101" pitchFamily="49" charset="-122"/>
            </a:endParaRPr>
          </a:p>
          <a:p>
            <a:pPr eaLnBrk="1" hangingPunct="1"/>
            <a:r>
              <a:rPr kumimoji="1" lang="zh-CN" altLang="en-US" sz="3600" smtClean="0">
                <a:solidFill>
                  <a:schemeClr val="tx2"/>
                </a:solidFill>
                <a:latin typeface="黑体" panose="02010609060101010101" pitchFamily="49" charset="-122"/>
              </a:rPr>
              <a:t> 概率论与数理统计是研究和揭示随机现象统计规</a:t>
            </a:r>
            <a:endParaRPr kumimoji="1" lang="zh-CN" altLang="en-US" sz="36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zh-CN" altLang="en-US" sz="3600" smtClean="0">
                <a:solidFill>
                  <a:schemeClr val="tx2"/>
                </a:solidFill>
                <a:latin typeface="黑体" panose="02010609060101010101" pitchFamily="49" charset="-122"/>
              </a:rPr>
              <a:t>   律性的一门数学学科</a:t>
            </a:r>
            <a:endParaRPr kumimoji="1" lang="zh-CN" altLang="en-US" sz="3600" smtClean="0">
              <a:solidFill>
                <a:schemeClr val="tx2"/>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6">
                                            <p:txEl>
                                              <p:pRg st="1" end="1"/>
                                            </p:txEl>
                                          </p:spTgt>
                                        </p:tgtEl>
                                        <p:attrNameLst>
                                          <p:attrName>style.visibility</p:attrName>
                                        </p:attrNameLst>
                                      </p:cBhvr>
                                      <p:to>
                                        <p:strVal val="visible"/>
                                      </p:to>
                                    </p:set>
                                    <p:animEffect transition="in" filter="blinds(horizontal)">
                                      <p:cBhvr>
                                        <p:cTn id="10" dur="500"/>
                                        <p:tgtEl>
                                          <p:spTgt spid="1638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animEffect transition="in" filter="blinds(horizontal)">
                                      <p:cBhvr>
                                        <p:cTn id="15" dur="500"/>
                                        <p:tgtEl>
                                          <p:spTgt spid="1638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386">
                                            <p:txEl>
                                              <p:pRg st="3" end="3"/>
                                            </p:txEl>
                                          </p:spTgt>
                                        </p:tgtEl>
                                        <p:attrNameLst>
                                          <p:attrName>style.visibility</p:attrName>
                                        </p:attrNameLst>
                                      </p:cBhvr>
                                      <p:to>
                                        <p:strVal val="visible"/>
                                      </p:to>
                                    </p:set>
                                    <p:animEffect transition="in" filter="blinds(horizontal)">
                                      <p:cBhvr>
                                        <p:cTn id="20" dur="500"/>
                                        <p:tgtEl>
                                          <p:spTgt spid="16386">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animEffect transition="in" filter="blinds(horizontal)">
                                      <p:cBhvr>
                                        <p:cTn id="23" dur="500"/>
                                        <p:tgtEl>
                                          <p:spTgt spid="16386">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386">
                                            <p:txEl>
                                              <p:pRg st="5" end="5"/>
                                            </p:txEl>
                                          </p:spTgt>
                                        </p:tgtEl>
                                        <p:attrNameLst>
                                          <p:attrName>style.visibility</p:attrName>
                                        </p:attrNameLst>
                                      </p:cBhvr>
                                      <p:to>
                                        <p:strVal val="visible"/>
                                      </p:to>
                                    </p:set>
                                    <p:animEffect transition="in" filter="blinds(horizontal)">
                                      <p:cBhvr>
                                        <p:cTn id="26" dur="500"/>
                                        <p:tgtEl>
                                          <p:spTgt spid="1638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6386">
                                            <p:txEl>
                                              <p:pRg st="6" end="6"/>
                                            </p:txEl>
                                          </p:spTgt>
                                        </p:tgtEl>
                                        <p:attrNameLst>
                                          <p:attrName>style.visibility</p:attrName>
                                        </p:attrNameLst>
                                      </p:cBhvr>
                                      <p:to>
                                        <p:strVal val="visible"/>
                                      </p:to>
                                    </p:set>
                                    <p:animEffect transition="in" filter="blinds(horizontal)">
                                      <p:cBhvr>
                                        <p:cTn id="31" dur="500"/>
                                        <p:tgtEl>
                                          <p:spTgt spid="16386">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6386">
                                            <p:txEl>
                                              <p:pRg st="7" end="7"/>
                                            </p:txEl>
                                          </p:spTgt>
                                        </p:tgtEl>
                                        <p:attrNameLst>
                                          <p:attrName>style.visibility</p:attrName>
                                        </p:attrNameLst>
                                      </p:cBhvr>
                                      <p:to>
                                        <p:strVal val="visible"/>
                                      </p:to>
                                    </p:set>
                                    <p:animEffect transition="in" filter="blinds(horizontal)">
                                      <p:cBhvr>
                                        <p:cTn id="34" dur="500"/>
                                        <p:tgtEl>
                                          <p:spTgt spid="163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idx="4294967295"/>
          </p:nvPr>
        </p:nvSpPr>
        <p:spPr/>
        <p:txBody>
          <a:bodyPr/>
          <a:lstStyle/>
          <a:p>
            <a:r>
              <a:rPr lang="zh-CN" altLang="en-US" smtClean="0">
                <a:latin typeface="黑体" panose="02010609060101010101" pitchFamily="49" charset="-122"/>
              </a:rPr>
              <a:t>随机变量</a:t>
            </a:r>
            <a:r>
              <a:rPr lang="en-US" altLang="zh-CN" smtClean="0">
                <a:latin typeface="黑体" panose="02010609060101010101" pitchFamily="49" charset="-122"/>
              </a:rPr>
              <a:t>(random variable)</a:t>
            </a:r>
            <a:endParaRPr lang="en-US" altLang="zh-CN" smtClean="0">
              <a:latin typeface="黑体" panose="02010609060101010101" pitchFamily="49" charset="-122"/>
            </a:endParaRPr>
          </a:p>
        </p:txBody>
      </p:sp>
      <p:sp>
        <p:nvSpPr>
          <p:cNvPr id="39938" name="Rectangle 3"/>
          <p:cNvSpPr>
            <a:spLocks noGrp="1"/>
          </p:cNvSpPr>
          <p:nvPr>
            <p:ph type="body" idx="4294967295"/>
          </p:nvPr>
        </p:nvSpPr>
        <p:spPr/>
        <p:txBody>
          <a:bodyPr/>
          <a:lstStyle/>
          <a:p>
            <a:r>
              <a:rPr lang="zh-CN" altLang="en-US" sz="3600" smtClean="0">
                <a:solidFill>
                  <a:schemeClr val="tx1"/>
                </a:solidFill>
                <a:latin typeface="黑体" panose="02010609060101010101" pitchFamily="49" charset="-122"/>
              </a:rPr>
              <a:t>概念：在做实验时，常常是相对于试验结果本身而言，我们主要还是对结果的某些函数感兴趣。例如，在掷骰子时，我们常常关心的是两颗骰子的点数和，而并不真正关心其实际结果，就是说，我们关心的也许是其点数和为</a:t>
            </a:r>
            <a:r>
              <a:rPr lang="en-US" altLang="zh-CN" sz="3600" smtClean="0">
                <a:solidFill>
                  <a:schemeClr val="tx1"/>
                </a:solidFill>
                <a:latin typeface="黑体" panose="02010609060101010101" pitchFamily="49" charset="-122"/>
              </a:rPr>
              <a:t>7</a:t>
            </a:r>
            <a:r>
              <a:rPr lang="zh-CN" altLang="en-US" sz="3600" smtClean="0">
                <a:solidFill>
                  <a:schemeClr val="tx1"/>
                </a:solidFill>
                <a:latin typeface="黑体" panose="02010609060101010101" pitchFamily="49" charset="-122"/>
              </a:rPr>
              <a:t>，而并不关心其实际结果是否是</a:t>
            </a:r>
            <a:r>
              <a:rPr lang="en-US" altLang="zh-CN" sz="3600" smtClean="0">
                <a:solidFill>
                  <a:schemeClr val="tx1"/>
                </a:solidFill>
                <a:latin typeface="黑体" panose="02010609060101010101" pitchFamily="49" charset="-122"/>
              </a:rPr>
              <a:t>(1,6)</a:t>
            </a:r>
            <a:r>
              <a:rPr lang="zh-CN" altLang="en-US" sz="3600" smtClean="0">
                <a:solidFill>
                  <a:schemeClr val="tx1"/>
                </a:solidFill>
                <a:latin typeface="黑体" panose="02010609060101010101" pitchFamily="49" charset="-122"/>
              </a:rPr>
              <a:t>或</a:t>
            </a:r>
            <a:r>
              <a:rPr lang="en-US" altLang="zh-CN" sz="3600" smtClean="0">
                <a:solidFill>
                  <a:schemeClr val="tx1"/>
                </a:solidFill>
                <a:latin typeface="黑体" panose="02010609060101010101" pitchFamily="49" charset="-122"/>
              </a:rPr>
              <a:t>(2,5)</a:t>
            </a:r>
            <a:r>
              <a:rPr lang="zh-CN" altLang="en-US" sz="3600" smtClean="0">
                <a:solidFill>
                  <a:schemeClr val="tx1"/>
                </a:solidFill>
                <a:latin typeface="黑体" panose="02010609060101010101" pitchFamily="49" charset="-122"/>
              </a:rPr>
              <a:t>或</a:t>
            </a:r>
            <a:r>
              <a:rPr lang="en-US" altLang="zh-CN" sz="3600" smtClean="0">
                <a:solidFill>
                  <a:schemeClr val="tx1"/>
                </a:solidFill>
                <a:latin typeface="黑体" panose="02010609060101010101" pitchFamily="49" charset="-122"/>
              </a:rPr>
              <a:t>(3,4)</a:t>
            </a:r>
            <a:r>
              <a:rPr lang="zh-CN" altLang="en-US" sz="3600" smtClean="0">
                <a:solidFill>
                  <a:schemeClr val="tx1"/>
                </a:solidFill>
                <a:latin typeface="黑体" panose="02010609060101010101" pitchFamily="49" charset="-122"/>
              </a:rPr>
              <a:t>或</a:t>
            </a:r>
            <a:r>
              <a:rPr lang="en-US" altLang="zh-CN" sz="3600" smtClean="0">
                <a:solidFill>
                  <a:schemeClr val="tx1"/>
                </a:solidFill>
                <a:latin typeface="黑体" panose="02010609060101010101" pitchFamily="49" charset="-122"/>
              </a:rPr>
              <a:t>(4,3)</a:t>
            </a:r>
            <a:r>
              <a:rPr lang="zh-CN" altLang="en-US" sz="3600" smtClean="0">
                <a:solidFill>
                  <a:schemeClr val="tx1"/>
                </a:solidFill>
                <a:latin typeface="黑体" panose="02010609060101010101" pitchFamily="49" charset="-122"/>
              </a:rPr>
              <a:t>或</a:t>
            </a:r>
            <a:r>
              <a:rPr lang="en-US" altLang="zh-CN" sz="3600" smtClean="0">
                <a:solidFill>
                  <a:schemeClr val="tx1"/>
                </a:solidFill>
                <a:latin typeface="黑体" panose="02010609060101010101" pitchFamily="49" charset="-122"/>
              </a:rPr>
              <a:t>(5,2)</a:t>
            </a:r>
            <a:r>
              <a:rPr lang="zh-CN" altLang="en-US" sz="3600" smtClean="0">
                <a:solidFill>
                  <a:schemeClr val="tx1"/>
                </a:solidFill>
                <a:latin typeface="黑体" panose="02010609060101010101" pitchFamily="49" charset="-122"/>
              </a:rPr>
              <a:t>或</a:t>
            </a:r>
            <a:r>
              <a:rPr lang="en-US" altLang="zh-CN" sz="3600" smtClean="0">
                <a:solidFill>
                  <a:schemeClr val="tx1"/>
                </a:solidFill>
                <a:latin typeface="黑体" panose="02010609060101010101" pitchFamily="49" charset="-122"/>
              </a:rPr>
              <a:t>(6,1)</a:t>
            </a:r>
            <a:r>
              <a:rPr lang="zh-CN" altLang="en-US" sz="3600" smtClean="0">
                <a:solidFill>
                  <a:schemeClr val="tx1"/>
                </a:solidFill>
                <a:latin typeface="黑体" panose="02010609060101010101" pitchFamily="49" charset="-122"/>
              </a:rPr>
              <a:t>。我们关注的这些量，或者更形式地说，这些定义在样本空间上的实值函数，称为随机变量。</a:t>
            </a:r>
            <a:endParaRPr lang="zh-CN" altLang="en-US" sz="36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blinds(horizontal)">
                                      <p:cBhvr>
                                        <p:cTn id="7" dur="500"/>
                                        <p:tgtEl>
                                          <p:spTgt spid="399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idx="4294967295"/>
          </p:nvPr>
        </p:nvSpPr>
        <p:spPr/>
        <p:txBody>
          <a:bodyPr/>
          <a:lstStyle/>
          <a:p>
            <a:r>
              <a:rPr lang="zh-CN" altLang="en-US" smtClean="0">
                <a:latin typeface="黑体" panose="02010609060101010101" pitchFamily="49" charset="-122"/>
              </a:rPr>
              <a:t>随机变量</a:t>
            </a:r>
            <a:r>
              <a:rPr lang="en-US" altLang="zh-CN" smtClean="0">
                <a:latin typeface="黑体" panose="02010609060101010101" pitchFamily="49" charset="-122"/>
              </a:rPr>
              <a:t>(random variable)</a:t>
            </a:r>
            <a:endParaRPr lang="en-US" altLang="zh-CN" smtClean="0">
              <a:latin typeface="黑体" panose="02010609060101010101" pitchFamily="49" charset="-122"/>
            </a:endParaRPr>
          </a:p>
        </p:txBody>
      </p:sp>
      <p:sp>
        <p:nvSpPr>
          <p:cNvPr id="40962" name="Rectangle 3"/>
          <p:cNvSpPr>
            <a:spLocks noGrp="1"/>
          </p:cNvSpPr>
          <p:nvPr>
            <p:ph type="body" idx="4294967295"/>
          </p:nvPr>
        </p:nvSpPr>
        <p:spPr>
          <a:xfrm>
            <a:off x="838200" y="1381125"/>
            <a:ext cx="10515600" cy="5176838"/>
          </a:xfrm>
        </p:spPr>
        <p:txBody>
          <a:bodyPr/>
          <a:lstStyle/>
          <a:p>
            <a:pPr>
              <a:lnSpc>
                <a:spcPct val="100000"/>
              </a:lnSpc>
            </a:pPr>
            <a:r>
              <a:rPr lang="zh-CN" altLang="en-US" sz="2800" smtClean="0">
                <a:solidFill>
                  <a:schemeClr val="tx1"/>
                </a:solidFill>
                <a:latin typeface="黑体" panose="02010609060101010101" pitchFamily="49" charset="-122"/>
              </a:rPr>
              <a:t>一个随机试验的可能结果</a:t>
            </a:r>
            <a:r>
              <a:rPr lang="en-US" altLang="zh-CN" sz="2800" smtClean="0">
                <a:solidFill>
                  <a:schemeClr val="tx1"/>
                </a:solidFill>
                <a:latin typeface="黑体" panose="02010609060101010101" pitchFamily="49" charset="-122"/>
              </a:rPr>
              <a:t>(</a:t>
            </a:r>
            <a:r>
              <a:rPr lang="zh-CN" altLang="en-US" sz="2800" smtClean="0">
                <a:solidFill>
                  <a:schemeClr val="tx1"/>
                </a:solidFill>
                <a:latin typeface="黑体" panose="02010609060101010101" pitchFamily="49" charset="-122"/>
              </a:rPr>
              <a:t>称为基本事件</a:t>
            </a:r>
            <a:r>
              <a:rPr lang="en-US" altLang="zh-CN" sz="2800" smtClean="0">
                <a:solidFill>
                  <a:schemeClr val="tx1"/>
                </a:solidFill>
                <a:latin typeface="黑体" panose="02010609060101010101" pitchFamily="49" charset="-122"/>
              </a:rPr>
              <a:t>)</a:t>
            </a:r>
            <a:r>
              <a:rPr lang="zh-CN" altLang="en-US" sz="2800" smtClean="0">
                <a:solidFill>
                  <a:schemeClr val="tx1"/>
                </a:solidFill>
                <a:latin typeface="黑体" panose="02010609060101010101" pitchFamily="49" charset="-122"/>
              </a:rPr>
              <a:t>的全体组成一个样本空间</a:t>
            </a:r>
            <a:r>
              <a:rPr lang="en-US" altLang="zh-CN" sz="2800" smtClean="0">
                <a:solidFill>
                  <a:schemeClr val="tx1"/>
                </a:solidFill>
                <a:latin typeface="黑体" panose="02010609060101010101" pitchFamily="49" charset="-122"/>
              </a:rPr>
              <a:t>Ω</a:t>
            </a:r>
            <a:r>
              <a:rPr lang="zh-CN" altLang="en-US" sz="2800" smtClean="0">
                <a:solidFill>
                  <a:schemeClr val="tx1"/>
                </a:solidFill>
                <a:latin typeface="黑体" panose="02010609060101010101" pitchFamily="49" charset="-122"/>
              </a:rPr>
              <a:t>。随机变量</a:t>
            </a:r>
            <a:r>
              <a:rPr lang="en-US" altLang="zh-CN" sz="2800" smtClean="0">
                <a:solidFill>
                  <a:schemeClr val="tx1"/>
                </a:solidFill>
                <a:latin typeface="黑体" panose="02010609060101010101" pitchFamily="49" charset="-122"/>
              </a:rPr>
              <a:t>X</a:t>
            </a:r>
            <a:r>
              <a:rPr lang="zh-CN" altLang="en-US" sz="2800" smtClean="0">
                <a:solidFill>
                  <a:schemeClr val="tx1"/>
                </a:solidFill>
                <a:latin typeface="黑体" panose="02010609060101010101" pitchFamily="49" charset="-122"/>
              </a:rPr>
              <a:t>是定义于</a:t>
            </a:r>
            <a:r>
              <a:rPr lang="en-US" altLang="zh-CN" sz="2800" smtClean="0">
                <a:solidFill>
                  <a:schemeClr val="tx1"/>
                </a:solidFill>
                <a:latin typeface="黑体" panose="02010609060101010101" pitchFamily="49" charset="-122"/>
              </a:rPr>
              <a:t>Ω</a:t>
            </a:r>
            <a:r>
              <a:rPr lang="zh-CN" altLang="en-US" sz="2800" smtClean="0">
                <a:solidFill>
                  <a:schemeClr val="tx1"/>
                </a:solidFill>
                <a:latin typeface="黑体" panose="02010609060101010101" pitchFamily="49" charset="-122"/>
              </a:rPr>
              <a:t>上的函数，即对每一基本事件</a:t>
            </a:r>
            <a:r>
              <a:rPr lang="en-US" altLang="zh-CN" sz="2800" smtClean="0">
                <a:solidFill>
                  <a:schemeClr val="tx1"/>
                </a:solidFill>
                <a:latin typeface="黑体" panose="02010609060101010101" pitchFamily="49" charset="-122"/>
              </a:rPr>
              <a:t>ω∈Ω</a:t>
            </a:r>
            <a:r>
              <a:rPr lang="zh-CN" altLang="en-US" sz="2800" smtClean="0">
                <a:solidFill>
                  <a:schemeClr val="tx1"/>
                </a:solidFill>
                <a:latin typeface="黑体" panose="02010609060101010101" pitchFamily="49" charset="-122"/>
              </a:rPr>
              <a:t>，有一数值</a:t>
            </a:r>
            <a:r>
              <a:rPr lang="en-US" altLang="zh-CN" sz="2800" smtClean="0">
                <a:solidFill>
                  <a:schemeClr val="tx1"/>
                </a:solidFill>
                <a:latin typeface="黑体" panose="02010609060101010101" pitchFamily="49" charset="-122"/>
              </a:rPr>
              <a:t>X(ω)</a:t>
            </a:r>
            <a:r>
              <a:rPr lang="zh-CN" altLang="en-US" sz="2800" smtClean="0">
                <a:solidFill>
                  <a:schemeClr val="tx1"/>
                </a:solidFill>
                <a:latin typeface="黑体" panose="02010609060101010101" pitchFamily="49" charset="-122"/>
              </a:rPr>
              <a:t>与之对应。以掷一颗骰子的随机试验为例，它的所有可能结果共有</a:t>
            </a:r>
            <a:r>
              <a:rPr lang="en-US" altLang="zh-CN" sz="2800" smtClean="0">
                <a:solidFill>
                  <a:schemeClr val="tx1"/>
                </a:solidFill>
                <a:latin typeface="黑体" panose="02010609060101010101" pitchFamily="49" charset="-122"/>
              </a:rPr>
              <a:t>6</a:t>
            </a:r>
            <a:r>
              <a:rPr lang="zh-CN" altLang="en-US" sz="2800" smtClean="0">
                <a:solidFill>
                  <a:schemeClr val="tx1"/>
                </a:solidFill>
                <a:latin typeface="黑体" panose="02010609060101010101" pitchFamily="49" charset="-122"/>
              </a:rPr>
              <a:t>个，分别记作</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1</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2</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3</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4</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5</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6</a:t>
            </a:r>
            <a:r>
              <a:rPr lang="en-US" altLang="zh-CN" smtClean="0">
                <a:solidFill>
                  <a:schemeClr val="tx1"/>
                </a:solidFill>
                <a:latin typeface="黑体" panose="02010609060101010101" pitchFamily="49" charset="-122"/>
              </a:rPr>
              <a:t>,</a:t>
            </a:r>
            <a:r>
              <a:rPr lang="zh-CN" altLang="en-US" sz="2800" smtClean="0">
                <a:solidFill>
                  <a:schemeClr val="tx1"/>
                </a:solidFill>
                <a:latin typeface="黑体" panose="02010609060101010101" pitchFamily="49" charset="-122"/>
              </a:rPr>
              <a:t>这时，</a:t>
            </a:r>
            <a:r>
              <a:rPr lang="en-US" altLang="zh-CN" smtClean="0">
                <a:solidFill>
                  <a:schemeClr val="tx1"/>
                </a:solidFill>
                <a:latin typeface="黑体" panose="02010609060101010101" pitchFamily="49" charset="-122"/>
              </a:rPr>
              <a:t>Ω={</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1</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2</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3</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4</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5</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6</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而出现的点数这个随机变量</a:t>
            </a:r>
            <a:r>
              <a:rPr lang="en-US" altLang="zh-CN" sz="2800" smtClean="0">
                <a:solidFill>
                  <a:schemeClr val="tx1"/>
                </a:solidFill>
                <a:latin typeface="黑体" panose="02010609060101010101" pitchFamily="49" charset="-122"/>
              </a:rPr>
              <a:t>X</a:t>
            </a:r>
            <a:r>
              <a:rPr lang="zh-CN" altLang="en-US" smtClean="0">
                <a:solidFill>
                  <a:schemeClr val="tx1"/>
                </a:solidFill>
                <a:latin typeface="黑体" panose="02010609060101010101" pitchFamily="49" charset="-122"/>
              </a:rPr>
              <a:t>，就是</a:t>
            </a:r>
            <a:r>
              <a:rPr lang="en-US" altLang="zh-CN" smtClean="0">
                <a:solidFill>
                  <a:schemeClr val="tx1"/>
                </a:solidFill>
                <a:latin typeface="黑体" panose="02010609060101010101" pitchFamily="49" charset="-122"/>
              </a:rPr>
              <a:t>Ω</a:t>
            </a:r>
            <a:r>
              <a:rPr lang="zh-CN" altLang="en-US" smtClean="0">
                <a:solidFill>
                  <a:schemeClr val="tx1"/>
                </a:solidFill>
                <a:latin typeface="黑体" panose="02010609060101010101" pitchFamily="49" charset="-122"/>
              </a:rPr>
              <a:t>上的函数</a:t>
            </a:r>
            <a:r>
              <a:rPr lang="en-US" altLang="zh-CN" sz="2800" smtClean="0">
                <a:solidFill>
                  <a:schemeClr val="tx1"/>
                </a:solidFill>
                <a:latin typeface="黑体" panose="02010609060101010101" pitchFamily="49" charset="-122"/>
              </a:rPr>
              <a:t>X</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600" smtClean="0">
                <a:solidFill>
                  <a:schemeClr val="tx1"/>
                </a:solidFill>
                <a:latin typeface="黑体" panose="02010609060101010101" pitchFamily="49" charset="-122"/>
              </a:rPr>
              <a:t>k</a:t>
            </a:r>
            <a:r>
              <a:rPr lang="en-US" altLang="zh-CN" smtClean="0">
                <a:solidFill>
                  <a:schemeClr val="tx1"/>
                </a:solidFill>
                <a:latin typeface="黑体" panose="02010609060101010101" pitchFamily="49" charset="-122"/>
              </a:rPr>
              <a:t>)=k</a:t>
            </a:r>
            <a:r>
              <a:rPr lang="zh-CN" altLang="en-US" smtClean="0">
                <a:solidFill>
                  <a:schemeClr val="tx1"/>
                </a:solidFill>
                <a:latin typeface="黑体" panose="02010609060101010101" pitchFamily="49" charset="-122"/>
              </a:rPr>
              <a:t>，</a:t>
            </a:r>
            <a:r>
              <a:rPr lang="en-US" altLang="zh-CN" smtClean="0">
                <a:solidFill>
                  <a:schemeClr val="tx1"/>
                </a:solidFill>
                <a:latin typeface="黑体" panose="02010609060101010101" pitchFamily="49" charset="-122"/>
              </a:rPr>
              <a:t>k=1,2,…</a:t>
            </a:r>
            <a:r>
              <a:rPr lang="zh-CN" altLang="en-US" smtClean="0">
                <a:solidFill>
                  <a:schemeClr val="tx1"/>
                </a:solidFill>
                <a:latin typeface="黑体" panose="02010609060101010101" pitchFamily="49" charset="-122"/>
              </a:rPr>
              <a:t>，</a:t>
            </a:r>
            <a:r>
              <a:rPr lang="en-US" altLang="zh-CN" smtClean="0">
                <a:solidFill>
                  <a:schemeClr val="tx1"/>
                </a:solidFill>
                <a:latin typeface="黑体" panose="02010609060101010101" pitchFamily="49" charset="-122"/>
              </a:rPr>
              <a:t>6</a:t>
            </a:r>
            <a:endParaRPr lang="zh-CN" altLang="en-US" smtClean="0">
              <a:solidFill>
                <a:schemeClr val="tx1"/>
              </a:solidFill>
              <a:latin typeface="黑体" panose="02010609060101010101" pitchFamily="49" charset="-122"/>
            </a:endParaRPr>
          </a:p>
          <a:p>
            <a:pPr>
              <a:lnSpc>
                <a:spcPct val="100000"/>
              </a:lnSpc>
            </a:pPr>
            <a:r>
              <a:rPr lang="zh-CN" altLang="en-US" sz="2800" smtClean="0">
                <a:solidFill>
                  <a:schemeClr val="tx1"/>
                </a:solidFill>
                <a:latin typeface="黑体" panose="02010609060101010101" pitchFamily="49" charset="-122"/>
              </a:rPr>
              <a:t>要全面了解一个随机变量，不但要知道它取哪些值，而且要知 道它取这些值的规律，即要掌握它的概率分布。概率分布可以由分布函数刻画。若知道一个随机变量的分布函数，则它取任何值和它落入某个数值区间内的概率都可以求出。</a:t>
            </a:r>
            <a:endParaRPr lang="zh-CN" altLang="en-US" sz="28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blinds(horizontal)">
                                      <p:cBhvr>
                                        <p:cTn id="7" dur="500"/>
                                        <p:tgtEl>
                                          <p:spTgt spid="40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
                                            <p:txEl>
                                              <p:pRg st="1" end="1"/>
                                            </p:txEl>
                                          </p:spTgt>
                                        </p:tgtEl>
                                        <p:attrNameLst>
                                          <p:attrName>style.visibility</p:attrName>
                                        </p:attrNameLst>
                                      </p:cBhvr>
                                      <p:to>
                                        <p:strVal val="visible"/>
                                      </p:to>
                                    </p:set>
                                    <p:animEffect transition="in" filter="blinds(horizontal)">
                                      <p:cBhvr>
                                        <p:cTn id="12" dur="500"/>
                                        <p:tgtEl>
                                          <p:spTgt spid="409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idx="4294967295"/>
          </p:nvPr>
        </p:nvSpPr>
        <p:spPr/>
        <p:txBody>
          <a:bodyPr/>
          <a:lstStyle/>
          <a:p>
            <a:r>
              <a:rPr lang="zh-CN" altLang="en-US" smtClean="0"/>
              <a:t>随机变量与概率分布</a:t>
            </a:r>
            <a:endParaRPr lang="zh-CN" altLang="en-US" smtClean="0"/>
          </a:p>
        </p:txBody>
      </p:sp>
      <p:sp>
        <p:nvSpPr>
          <p:cNvPr id="41986" name="Rectangle 3"/>
          <p:cNvSpPr>
            <a:spLocks noGrp="1"/>
          </p:cNvSpPr>
          <p:nvPr>
            <p:ph type="body" idx="4294967295"/>
          </p:nvPr>
        </p:nvSpPr>
        <p:spPr>
          <a:xfrm>
            <a:off x="488950" y="1381125"/>
            <a:ext cx="10864850" cy="4795838"/>
          </a:xfrm>
        </p:spPr>
        <p:txBody>
          <a:bodyPr/>
          <a:lstStyle/>
          <a:p>
            <a:r>
              <a:rPr lang="zh-CN" altLang="en-US" sz="3200" smtClean="0">
                <a:latin typeface="黑体" panose="02010609060101010101" pitchFamily="49" charset="-122"/>
              </a:rPr>
              <a:t> </a:t>
            </a:r>
            <a:r>
              <a:rPr lang="zh-CN" altLang="en-US" sz="3200" smtClean="0">
                <a:solidFill>
                  <a:schemeClr val="tx1"/>
                </a:solidFill>
                <a:latin typeface="黑体" panose="02010609060101010101" pitchFamily="49" charset="-122"/>
              </a:rPr>
              <a:t>投掷两颗均匀的骰子，所得点数之和</a:t>
            </a:r>
            <a:r>
              <a:rPr lang="en-US" altLang="zh-CN" sz="3200" smtClean="0">
                <a:solidFill>
                  <a:schemeClr val="tx1"/>
                </a:solidFill>
                <a:latin typeface="黑体" panose="02010609060101010101" pitchFamily="49" charset="-122"/>
              </a:rPr>
              <a:t>X</a:t>
            </a:r>
            <a:r>
              <a:rPr lang="zh-CN" altLang="en-US" sz="3200" smtClean="0">
                <a:solidFill>
                  <a:schemeClr val="tx1"/>
                </a:solidFill>
                <a:latin typeface="黑体" panose="02010609060101010101" pitchFamily="49" charset="-122"/>
              </a:rPr>
              <a:t>是一个随机变量，其中</a:t>
            </a:r>
            <a:r>
              <a:rPr lang="en-US" altLang="zh-CN" sz="3200" smtClean="0">
                <a:solidFill>
                  <a:schemeClr val="tx1"/>
                </a:solidFill>
                <a:latin typeface="黑体" panose="02010609060101010101" pitchFamily="49" charset="-122"/>
              </a:rPr>
              <a:t>2&lt;=X&lt;=12</a:t>
            </a:r>
            <a:r>
              <a:rPr lang="zh-CN" altLang="en-US" sz="3200" smtClean="0">
                <a:solidFill>
                  <a:schemeClr val="tx1"/>
                </a:solidFill>
                <a:latin typeface="黑体" panose="02010609060101010101" pitchFamily="49" charset="-122"/>
              </a:rPr>
              <a:t>。</a:t>
            </a:r>
            <a:endParaRPr lang="zh-CN" altLang="en-US"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P(X=2)  =  P(X=12) =  1/36    </a:t>
            </a:r>
            <a:endParaRPr lang="en-US" altLang="zh-CN"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P(X=3)  =  P(X=11) =  2/36</a:t>
            </a:r>
            <a:endParaRPr lang="en-US" altLang="zh-CN"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P(X=4)  =  P(X=10) =  3/36</a:t>
            </a:r>
            <a:endParaRPr lang="en-US" altLang="zh-CN"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P(X=5)  =  P(X=9)  =  4/36</a:t>
            </a:r>
            <a:endParaRPr lang="en-US" altLang="zh-CN"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P(X=6)  =  P(X=8)  =  5/36</a:t>
            </a:r>
            <a:endParaRPr lang="en-US" altLang="zh-CN"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P(X=7)  =  6/36</a:t>
            </a:r>
            <a:endParaRPr lang="zh-CN" altLang="en-US"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blinds(horizontal)">
                                      <p:cBhvr>
                                        <p:cTn id="7" dur="500"/>
                                        <p:tgtEl>
                                          <p:spTgt spid="419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Effect transition="in" filter="blinds(horizontal)">
                                      <p:cBhvr>
                                        <p:cTn id="12" dur="500"/>
                                        <p:tgtEl>
                                          <p:spTgt spid="4198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animEffect transition="in" filter="blinds(horizontal)">
                                      <p:cBhvr>
                                        <p:cTn id="15" dur="500"/>
                                        <p:tgtEl>
                                          <p:spTgt spid="4198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986">
                                            <p:txEl>
                                              <p:pRg st="3" end="3"/>
                                            </p:txEl>
                                          </p:spTgt>
                                        </p:tgtEl>
                                        <p:attrNameLst>
                                          <p:attrName>style.visibility</p:attrName>
                                        </p:attrNameLst>
                                      </p:cBhvr>
                                      <p:to>
                                        <p:strVal val="visible"/>
                                      </p:to>
                                    </p:set>
                                    <p:animEffect transition="in" filter="blinds(horizontal)">
                                      <p:cBhvr>
                                        <p:cTn id="18" dur="500"/>
                                        <p:tgtEl>
                                          <p:spTgt spid="4198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21" dur="500"/>
                                        <p:tgtEl>
                                          <p:spTgt spid="4198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1986">
                                            <p:txEl>
                                              <p:pRg st="5" end="5"/>
                                            </p:txEl>
                                          </p:spTgt>
                                        </p:tgtEl>
                                        <p:attrNameLst>
                                          <p:attrName>style.visibility</p:attrName>
                                        </p:attrNameLst>
                                      </p:cBhvr>
                                      <p:to>
                                        <p:strVal val="visible"/>
                                      </p:to>
                                    </p:set>
                                    <p:animEffect transition="in" filter="blinds(horizontal)">
                                      <p:cBhvr>
                                        <p:cTn id="24" dur="500"/>
                                        <p:tgtEl>
                                          <p:spTgt spid="4198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1986">
                                            <p:txEl>
                                              <p:pRg st="6" end="6"/>
                                            </p:txEl>
                                          </p:spTgt>
                                        </p:tgtEl>
                                        <p:attrNameLst>
                                          <p:attrName>style.visibility</p:attrName>
                                        </p:attrNameLst>
                                      </p:cBhvr>
                                      <p:to>
                                        <p:strVal val="visible"/>
                                      </p:to>
                                    </p:set>
                                    <p:animEffect transition="in" filter="blinds(horizontal)">
                                      <p:cBhvr>
                                        <p:cTn id="27" dur="500"/>
                                        <p:tgtEl>
                                          <p:spTgt spid="419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idx="4294967295"/>
          </p:nvPr>
        </p:nvSpPr>
        <p:spPr/>
        <p:txBody>
          <a:bodyPr/>
          <a:lstStyle/>
          <a:p>
            <a:r>
              <a:rPr lang="zh-CN" altLang="en-US" smtClean="0"/>
              <a:t>数学期望</a:t>
            </a:r>
            <a:r>
              <a:rPr lang="en-US" altLang="zh-CN" smtClean="0"/>
              <a:t>(mean)</a:t>
            </a:r>
            <a:endParaRPr lang="zh-CN" altLang="en-US" smtClean="0"/>
          </a:p>
        </p:txBody>
      </p:sp>
      <p:sp>
        <p:nvSpPr>
          <p:cNvPr id="43010" name="Rectangle 3"/>
          <p:cNvSpPr>
            <a:spLocks noGrp="1"/>
          </p:cNvSpPr>
          <p:nvPr>
            <p:ph type="body" idx="4294967295"/>
          </p:nvPr>
        </p:nvSpPr>
        <p:spPr>
          <a:xfrm>
            <a:off x="202565" y="1209675"/>
            <a:ext cx="11802110" cy="4886325"/>
          </a:xfrm>
        </p:spPr>
        <p:txBody>
          <a:bodyPr/>
          <a:lstStyle/>
          <a:p>
            <a:pPr>
              <a:lnSpc>
                <a:spcPct val="110000"/>
              </a:lnSpc>
            </a:pPr>
            <a:r>
              <a:rPr lang="zh-CN" altLang="en-US" sz="2600" smtClean="0">
                <a:solidFill>
                  <a:schemeClr val="tx1"/>
                </a:solidFill>
                <a:latin typeface="黑体" panose="02010609060101010101" pitchFamily="49" charset="-122"/>
              </a:rPr>
              <a:t>数学期望</a:t>
            </a:r>
            <a:r>
              <a:rPr lang="en-US" altLang="zh-CN" sz="2600" smtClean="0">
                <a:solidFill>
                  <a:schemeClr val="tx1"/>
                </a:solidFill>
                <a:latin typeface="黑体" panose="02010609060101010101" pitchFamily="49" charset="-122"/>
              </a:rPr>
              <a:t>(</a:t>
            </a:r>
            <a:r>
              <a:rPr lang="zh-CN" altLang="en-US" sz="2600" smtClean="0">
                <a:solidFill>
                  <a:schemeClr val="tx1"/>
                </a:solidFill>
                <a:latin typeface="黑体" panose="02010609060101010101" pitchFamily="49" charset="-122"/>
              </a:rPr>
              <a:t>或均值，亦简称期望</a:t>
            </a:r>
            <a:r>
              <a:rPr lang="en-US" altLang="zh-CN" sz="2600" smtClean="0">
                <a:solidFill>
                  <a:schemeClr val="tx1"/>
                </a:solidFill>
                <a:latin typeface="黑体" panose="02010609060101010101" pitchFamily="49" charset="-122"/>
              </a:rPr>
              <a:t>)</a:t>
            </a:r>
            <a:r>
              <a:rPr lang="zh-CN" altLang="en-US" sz="2600" smtClean="0">
                <a:solidFill>
                  <a:schemeClr val="tx1"/>
                </a:solidFill>
                <a:latin typeface="黑体" panose="02010609060101010101" pitchFamily="49" charset="-122"/>
              </a:rPr>
              <a:t>是试验中每次可能结果的概率乘以其结果的总和，是最基本的数学特征之一。它反映随机变量的加权平均值的大小。此处加权即指该随机变量对应的概率。</a:t>
            </a:r>
            <a:endParaRPr lang="zh-CN" altLang="en-US" sz="2600" smtClean="0">
              <a:solidFill>
                <a:schemeClr val="tx1"/>
              </a:solidFill>
              <a:latin typeface="黑体" panose="02010609060101010101" pitchFamily="49" charset="-122"/>
            </a:endParaRPr>
          </a:p>
          <a:p>
            <a:pPr>
              <a:lnSpc>
                <a:spcPct val="110000"/>
              </a:lnSpc>
            </a:pPr>
            <a:r>
              <a:rPr lang="zh-CN" altLang="en-US" sz="2600" smtClean="0">
                <a:solidFill>
                  <a:schemeClr val="tx1"/>
                </a:solidFill>
                <a:latin typeface="黑体" panose="02010609060101010101" pitchFamily="49" charset="-122"/>
              </a:rPr>
              <a:t>设随机变量</a:t>
            </a:r>
            <a:r>
              <a:rPr lang="en-US" altLang="zh-CN" sz="2600" smtClean="0">
                <a:solidFill>
                  <a:schemeClr val="tx1"/>
                </a:solidFill>
                <a:latin typeface="黑体" panose="02010609060101010101" pitchFamily="49" charset="-122"/>
              </a:rPr>
              <a:t>X</a:t>
            </a:r>
            <a:r>
              <a:rPr lang="zh-CN" altLang="en-US" sz="2600" smtClean="0">
                <a:solidFill>
                  <a:schemeClr val="tx1"/>
                </a:solidFill>
                <a:latin typeface="黑体" panose="02010609060101010101" pitchFamily="49" charset="-122"/>
              </a:rPr>
              <a:t>的取值为</a:t>
            </a:r>
            <a:r>
              <a:rPr lang="en-US" altLang="zh-CN" sz="2600" smtClean="0">
                <a:solidFill>
                  <a:schemeClr val="tx1"/>
                </a:solidFill>
                <a:latin typeface="黑体" panose="02010609060101010101" pitchFamily="49" charset="-122"/>
              </a:rPr>
              <a:t>X</a:t>
            </a:r>
            <a:r>
              <a:rPr lang="en-US" altLang="zh-CN" sz="2000" smtClean="0">
                <a:solidFill>
                  <a:schemeClr val="tx1"/>
                </a:solidFill>
                <a:latin typeface="黑体" panose="02010609060101010101" pitchFamily="49" charset="-122"/>
              </a:rPr>
              <a:t>1</a:t>
            </a:r>
            <a:r>
              <a:rPr lang="en-US" altLang="zh-CN" sz="2600" smtClean="0">
                <a:solidFill>
                  <a:schemeClr val="tx1"/>
                </a:solidFill>
                <a:latin typeface="黑体" panose="02010609060101010101" pitchFamily="49" charset="-122"/>
              </a:rPr>
              <a:t>,X</a:t>
            </a:r>
            <a:r>
              <a:rPr lang="en-US" altLang="zh-CN" sz="2000" smtClean="0">
                <a:solidFill>
                  <a:schemeClr val="tx1"/>
                </a:solidFill>
                <a:latin typeface="黑体" panose="02010609060101010101" pitchFamily="49" charset="-122"/>
              </a:rPr>
              <a:t>2</a:t>
            </a:r>
            <a:r>
              <a:rPr lang="en-US" altLang="zh-CN" sz="2600" smtClean="0">
                <a:solidFill>
                  <a:schemeClr val="tx1"/>
                </a:solidFill>
                <a:latin typeface="黑体" panose="02010609060101010101" pitchFamily="49" charset="-122"/>
              </a:rPr>
              <a:t>,…..,Xn</a:t>
            </a:r>
            <a:r>
              <a:rPr lang="zh-CN" altLang="en-US" sz="2600" smtClean="0">
                <a:solidFill>
                  <a:schemeClr val="tx1"/>
                </a:solidFill>
                <a:latin typeface="黑体" panose="02010609060101010101" pitchFamily="49" charset="-122"/>
              </a:rPr>
              <a:t>， </a:t>
            </a:r>
            <a:r>
              <a:rPr lang="en-US" altLang="zh-CN" sz="2600" smtClean="0">
                <a:solidFill>
                  <a:schemeClr val="tx1"/>
                </a:solidFill>
                <a:latin typeface="黑体" panose="02010609060101010101" pitchFamily="49" charset="-122"/>
              </a:rPr>
              <a:t>P(X</a:t>
            </a:r>
            <a:r>
              <a:rPr lang="en-US" altLang="zh-CN" sz="2000" smtClean="0">
                <a:solidFill>
                  <a:schemeClr val="tx1"/>
                </a:solidFill>
                <a:latin typeface="黑体" panose="02010609060101010101" pitchFamily="49" charset="-122"/>
              </a:rPr>
              <a:t>1</a:t>
            </a:r>
            <a:r>
              <a:rPr lang="en-US" altLang="zh-CN" sz="2600" smtClean="0">
                <a:solidFill>
                  <a:schemeClr val="tx1"/>
                </a:solidFill>
                <a:latin typeface="黑体" panose="02010609060101010101" pitchFamily="49" charset="-122"/>
              </a:rPr>
              <a:t>),P(X</a:t>
            </a:r>
            <a:r>
              <a:rPr lang="en-US" altLang="zh-CN" sz="2000" smtClean="0">
                <a:solidFill>
                  <a:schemeClr val="tx1"/>
                </a:solidFill>
                <a:latin typeface="黑体" panose="02010609060101010101" pitchFamily="49" charset="-122"/>
              </a:rPr>
              <a:t>2</a:t>
            </a:r>
            <a:r>
              <a:rPr lang="en-US" altLang="zh-CN" sz="2600" smtClean="0">
                <a:solidFill>
                  <a:schemeClr val="tx1"/>
                </a:solidFill>
                <a:latin typeface="黑体" panose="02010609060101010101" pitchFamily="49" charset="-122"/>
              </a:rPr>
              <a:t>),…,P(Xn)</a:t>
            </a:r>
            <a:r>
              <a:rPr lang="zh-CN" altLang="en-US" sz="2600" smtClean="0">
                <a:solidFill>
                  <a:schemeClr val="tx1"/>
                </a:solidFill>
                <a:latin typeface="黑体" panose="02010609060101010101" pitchFamily="49" charset="-122"/>
              </a:rPr>
              <a:t> 为</a:t>
            </a:r>
            <a:r>
              <a:rPr lang="en-US" altLang="zh-CN" sz="2600" smtClean="0">
                <a:solidFill>
                  <a:schemeClr val="tx1"/>
                </a:solidFill>
                <a:latin typeface="黑体" panose="02010609060101010101" pitchFamily="49" charset="-122"/>
              </a:rPr>
              <a:t>X</a:t>
            </a:r>
            <a:r>
              <a:rPr lang="zh-CN" altLang="en-US" sz="2600" smtClean="0">
                <a:solidFill>
                  <a:schemeClr val="tx1"/>
                </a:solidFill>
                <a:latin typeface="黑体" panose="02010609060101010101" pitchFamily="49" charset="-122"/>
              </a:rPr>
              <a:t>对应取值的概率，则：</a:t>
            </a:r>
            <a:r>
              <a:rPr lang="en-US" altLang="zh-CN" sz="2600" smtClean="0">
                <a:solidFill>
                  <a:schemeClr val="tx1"/>
                </a:solidFill>
                <a:latin typeface="黑体" panose="02010609060101010101" pitchFamily="49" charset="-122"/>
              </a:rPr>
              <a:t>E(X)=X</a:t>
            </a:r>
            <a:r>
              <a:rPr lang="en-US" altLang="zh-CN" sz="2000" smtClean="0">
                <a:solidFill>
                  <a:schemeClr val="tx1"/>
                </a:solidFill>
                <a:latin typeface="黑体" panose="02010609060101010101" pitchFamily="49" charset="-122"/>
              </a:rPr>
              <a:t>1</a:t>
            </a:r>
            <a:r>
              <a:rPr lang="en-US" altLang="zh-CN" sz="2600" smtClean="0">
                <a:solidFill>
                  <a:schemeClr val="tx1"/>
                </a:solidFill>
                <a:latin typeface="黑体" panose="02010609060101010101" pitchFamily="49" charset="-122"/>
              </a:rPr>
              <a:t> P(X</a:t>
            </a:r>
            <a:r>
              <a:rPr lang="en-US" altLang="zh-CN" sz="2000" smtClean="0">
                <a:solidFill>
                  <a:schemeClr val="tx1"/>
                </a:solidFill>
                <a:latin typeface="黑体" panose="02010609060101010101" pitchFamily="49" charset="-122"/>
              </a:rPr>
              <a:t>1</a:t>
            </a:r>
            <a:r>
              <a:rPr lang="en-US" altLang="zh-CN" sz="2600" smtClean="0">
                <a:solidFill>
                  <a:schemeClr val="tx1"/>
                </a:solidFill>
                <a:latin typeface="黑体" panose="02010609060101010101" pitchFamily="49" charset="-122"/>
              </a:rPr>
              <a:t>) + X</a:t>
            </a:r>
            <a:r>
              <a:rPr lang="en-US" altLang="zh-CN" sz="2000" smtClean="0">
                <a:solidFill>
                  <a:schemeClr val="tx1"/>
                </a:solidFill>
                <a:latin typeface="黑体" panose="02010609060101010101" pitchFamily="49" charset="-122"/>
              </a:rPr>
              <a:t>2</a:t>
            </a:r>
            <a:r>
              <a:rPr lang="en-US" altLang="zh-CN" sz="2600" smtClean="0">
                <a:solidFill>
                  <a:schemeClr val="tx1"/>
                </a:solidFill>
                <a:latin typeface="黑体" panose="02010609060101010101" pitchFamily="49" charset="-122"/>
              </a:rPr>
              <a:t> P(X</a:t>
            </a:r>
            <a:r>
              <a:rPr lang="en-US" altLang="zh-CN" sz="2000" smtClean="0">
                <a:solidFill>
                  <a:schemeClr val="tx1"/>
                </a:solidFill>
                <a:latin typeface="黑体" panose="02010609060101010101" pitchFamily="49" charset="-122"/>
              </a:rPr>
              <a:t>2</a:t>
            </a:r>
            <a:r>
              <a:rPr lang="en-US" altLang="zh-CN" sz="2600" smtClean="0">
                <a:solidFill>
                  <a:schemeClr val="tx1"/>
                </a:solidFill>
                <a:latin typeface="黑体" panose="02010609060101010101" pitchFamily="49" charset="-122"/>
              </a:rPr>
              <a:t>)+…+ Xn P(Xn)</a:t>
            </a:r>
            <a:r>
              <a:rPr lang="zh-CN" altLang="en-US" sz="2600" smtClean="0">
                <a:solidFill>
                  <a:schemeClr val="tx1"/>
                </a:solidFill>
                <a:latin typeface="黑体" panose="02010609060101010101" pitchFamily="49" charset="-122"/>
              </a:rPr>
              <a:t> </a:t>
            </a:r>
            <a:r>
              <a:rPr lang="en-US" altLang="zh-CN" sz="2600" smtClean="0">
                <a:solidFill>
                  <a:schemeClr val="tx1"/>
                </a:solidFill>
                <a:latin typeface="黑体" panose="02010609060101010101" pitchFamily="49" charset="-122"/>
              </a:rPr>
              <a:t>=</a:t>
            </a:r>
            <a:r>
              <a:rPr lang="el-GR" altLang="zh-CN" sz="2600" smtClean="0">
                <a:solidFill>
                  <a:schemeClr val="tx1"/>
                </a:solidFill>
                <a:latin typeface="黑体" panose="02010609060101010101" pitchFamily="49" charset="-122"/>
                <a:cs typeface="Arial" panose="020B0604020202020204" pitchFamily="34" charset="0"/>
              </a:rPr>
              <a:t>Σ</a:t>
            </a:r>
            <a:r>
              <a:rPr lang="en-US" altLang="zh-CN" sz="2600" smtClean="0">
                <a:solidFill>
                  <a:schemeClr val="tx1"/>
                </a:solidFill>
                <a:latin typeface="黑体" panose="02010609060101010101" pitchFamily="49" charset="-122"/>
                <a:cs typeface="Arial" panose="020B0604020202020204" pitchFamily="34" charset="0"/>
              </a:rPr>
              <a:t>X</a:t>
            </a:r>
            <a:r>
              <a:rPr lang="en-US" altLang="zh-CN" sz="2000" smtClean="0">
                <a:solidFill>
                  <a:schemeClr val="tx1"/>
                </a:solidFill>
                <a:latin typeface="黑体" panose="02010609060101010101" pitchFamily="49" charset="-122"/>
                <a:cs typeface="Arial" panose="020B0604020202020204" pitchFamily="34" charset="0"/>
              </a:rPr>
              <a:t>k</a:t>
            </a:r>
            <a:r>
              <a:rPr lang="en-US" altLang="zh-CN" sz="2600" smtClean="0">
                <a:solidFill>
                  <a:schemeClr val="tx1"/>
                </a:solidFill>
                <a:latin typeface="黑体" panose="02010609060101010101" pitchFamily="49" charset="-122"/>
                <a:cs typeface="Arial" panose="020B0604020202020204" pitchFamily="34" charset="0"/>
              </a:rPr>
              <a:t>P(X</a:t>
            </a:r>
            <a:r>
              <a:rPr lang="en-US" altLang="zh-CN" sz="2000" smtClean="0">
                <a:solidFill>
                  <a:schemeClr val="tx1"/>
                </a:solidFill>
                <a:latin typeface="黑体" panose="02010609060101010101" pitchFamily="49" charset="-122"/>
                <a:cs typeface="Arial" panose="020B0604020202020204" pitchFamily="34" charset="0"/>
              </a:rPr>
              <a:t>k</a:t>
            </a:r>
            <a:r>
              <a:rPr lang="en-US" altLang="zh-CN" sz="2600" smtClean="0">
                <a:solidFill>
                  <a:schemeClr val="tx1"/>
                </a:solidFill>
                <a:latin typeface="黑体" panose="02010609060101010101" pitchFamily="49" charset="-122"/>
                <a:cs typeface="Arial" panose="020B0604020202020204" pitchFamily="34" charset="0"/>
              </a:rPr>
              <a:t>)</a:t>
            </a:r>
            <a:endParaRPr lang="en-US" altLang="zh-CN" sz="2600" smtClean="0">
              <a:solidFill>
                <a:schemeClr val="tx1"/>
              </a:solidFill>
              <a:latin typeface="黑体" panose="02010609060101010101" pitchFamily="49" charset="-122"/>
              <a:cs typeface="Arial" panose="020B0604020202020204" pitchFamily="34" charset="0"/>
            </a:endParaRPr>
          </a:p>
          <a:p>
            <a:r>
              <a:rPr lang="zh-CN" altLang="en-US" sz="2600" smtClean="0">
                <a:solidFill>
                  <a:schemeClr val="tx1"/>
                </a:solidFill>
                <a:latin typeface="黑体" panose="02010609060101010101" pitchFamily="49" charset="-122"/>
                <a:cs typeface="Arial" panose="020B0604020202020204" pitchFamily="34" charset="0"/>
              </a:rPr>
              <a:t>例</a:t>
            </a:r>
            <a:r>
              <a:rPr lang="en-US" altLang="zh-CN" sz="2600" smtClean="0">
                <a:solidFill>
                  <a:schemeClr val="tx1"/>
                </a:solidFill>
                <a:latin typeface="黑体" panose="02010609060101010101" pitchFamily="49" charset="-122"/>
                <a:cs typeface="Arial" panose="020B0604020202020204" pitchFamily="34" charset="0"/>
              </a:rPr>
              <a:t>4</a:t>
            </a:r>
            <a:r>
              <a:rPr lang="zh-CN" altLang="en-US" sz="2600" smtClean="0">
                <a:solidFill>
                  <a:schemeClr val="tx1"/>
                </a:solidFill>
                <a:latin typeface="黑体" panose="02010609060101010101" pitchFamily="49" charset="-122"/>
                <a:cs typeface="Arial" panose="020B0604020202020204" pitchFamily="34" charset="0"/>
              </a:rPr>
              <a:t>：</a:t>
            </a:r>
            <a:r>
              <a:rPr lang="zh-CN" altLang="en-US" sz="2600" smtClean="0">
                <a:solidFill>
                  <a:schemeClr val="tx1"/>
                </a:solidFill>
                <a:latin typeface="黑体" panose="02010609060101010101" pitchFamily="49" charset="-122"/>
              </a:rPr>
              <a:t>扔掷一枚均匀的骰子，直到投出</a:t>
            </a:r>
            <a:r>
              <a:rPr lang="en-US" altLang="zh-CN" sz="2600" smtClean="0">
                <a:solidFill>
                  <a:schemeClr val="tx1"/>
                </a:solidFill>
                <a:latin typeface="黑体" panose="02010609060101010101" pitchFamily="49" charset="-122"/>
              </a:rPr>
              <a:t>6</a:t>
            </a:r>
            <a:r>
              <a:rPr lang="zh-CN" altLang="en-US" sz="2600" smtClean="0">
                <a:solidFill>
                  <a:schemeClr val="tx1"/>
                </a:solidFill>
                <a:latin typeface="黑体" panose="02010609060101010101" pitchFamily="49" charset="-122"/>
              </a:rPr>
              <a:t>为止，问平均需要扔掷几次？</a:t>
            </a:r>
            <a:endParaRPr lang="zh-CN" altLang="en-US" sz="2600" smtClean="0">
              <a:solidFill>
                <a:schemeClr val="tx1"/>
              </a:solidFill>
              <a:latin typeface="黑体" panose="02010609060101010101" pitchFamily="49" charset="-122"/>
            </a:endParaRPr>
          </a:p>
          <a:p>
            <a:r>
              <a:rPr lang="zh-CN" altLang="en-US" sz="2600" smtClean="0">
                <a:solidFill>
                  <a:schemeClr val="tx1"/>
                </a:solidFill>
                <a:latin typeface="黑体" panose="02010609060101010101" pitchFamily="49" charset="-122"/>
              </a:rPr>
              <a:t>具体解释：</a:t>
            </a:r>
            <a:r>
              <a:rPr lang="en-US" altLang="zh-CN" sz="2200">
                <a:sym typeface="+mn-ea"/>
              </a:rPr>
              <a:t>E(6)=(1 + 1+E(6) + 1+E(6)+  1+E(6) </a:t>
            </a:r>
            <a:r>
              <a:rPr lang="en-US" altLang="zh-CN" sz="2200">
                <a:sym typeface="+mn-ea"/>
              </a:rPr>
              <a:t>+ 1+E(6)+  1+E(6))/6  = (6+5E(6))/6</a:t>
            </a:r>
            <a:endParaRPr lang="en-US" altLang="zh-CN" sz="2200"/>
          </a:p>
          <a:p>
            <a:endParaRPr lang="zh-CN" altLang="en-US" sz="22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blinds(horizontal)">
                                      <p:cBhvr>
                                        <p:cTn id="7" dur="500"/>
                                        <p:tgtEl>
                                          <p:spTgt spid="430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blinds(horizontal)">
                                      <p:cBhvr>
                                        <p:cTn id="12" dur="500"/>
                                        <p:tgtEl>
                                          <p:spTgt spid="430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Effect transition="in" filter="blinds(horizontal)">
                                      <p:cBhvr>
                                        <p:cTn id="17" dur="500"/>
                                        <p:tgtEl>
                                          <p:spTgt spid="430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0">
                                            <p:txEl>
                                              <p:pRg st="3" end="3"/>
                                            </p:txEl>
                                          </p:spTgt>
                                        </p:tgtEl>
                                        <p:attrNameLst>
                                          <p:attrName>style.visibility</p:attrName>
                                        </p:attrNameLst>
                                      </p:cBhvr>
                                      <p:to>
                                        <p:strVal val="visible"/>
                                      </p:to>
                                    </p:set>
                                    <p:animEffect transition="in" filter="blinds(horizontal)">
                                      <p:cBhvr>
                                        <p:cTn id="22" dur="500"/>
                                        <p:tgtEl>
                                          <p:spTgt spid="430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970" y="203200"/>
            <a:ext cx="11866245" cy="6543040"/>
          </a:xfrm>
          <a:prstGeom prst="rect">
            <a:avLst/>
          </a:prstGeom>
          <a:noFill/>
        </p:spPr>
        <p:txBody>
          <a:bodyPr wrap="square" rtlCol="0">
            <a:spAutoFit/>
          </a:bodyPr>
          <a:p>
            <a:pPr indent="575945" eaLnBrk="1" latinLnBrk="0" hangingPunct="1">
              <a:lnSpc>
                <a:spcPct val="110000"/>
              </a:lnSpc>
            </a:pPr>
            <a:r>
              <a:rPr lang="zh-CN" altLang="en-US" b="1">
                <a:solidFill>
                  <a:srgbClr val="000000"/>
                </a:solidFill>
              </a:rPr>
              <a:t>均值和数学期望没有区别。在概率论以及统计学中，数学期望或均值，亦简称期望，是试验中每次可能结果的概率乘以其结果的总和，是最基本的数学特征之一，反映了随机变量平均取值的大小。</a:t>
            </a:r>
            <a:endParaRPr lang="zh-CN" altLang="en-US" b="1">
              <a:solidFill>
                <a:srgbClr val="000000"/>
              </a:solidFill>
            </a:endParaRPr>
          </a:p>
          <a:p>
            <a:pPr indent="575945" eaLnBrk="1" latinLnBrk="0" hangingPunct="1">
              <a:lnSpc>
                <a:spcPct val="110000"/>
              </a:lnSpc>
              <a:spcBef>
                <a:spcPts val="1000"/>
              </a:spcBef>
            </a:pPr>
            <a:r>
              <a:rPr lang="zh-CN" altLang="en-US" b="1">
                <a:solidFill>
                  <a:srgbClr val="000000"/>
                </a:solidFill>
              </a:rPr>
              <a:t>需要注意的是，期望值并不一定等同于“期望”—“期望值”也许与每一个结果都不相等。期望值是该变量输出值的平均数。期望值并不一定包含于变量的输出值集合里。</a:t>
            </a:r>
            <a:endParaRPr lang="zh-CN" altLang="en-US" b="1">
              <a:solidFill>
                <a:srgbClr val="000000"/>
              </a:solidFill>
            </a:endParaRPr>
          </a:p>
          <a:p>
            <a:pPr indent="575945" eaLnBrk="1" latinLnBrk="0" hangingPunct="1">
              <a:lnSpc>
                <a:spcPct val="110000"/>
              </a:lnSpc>
              <a:spcBef>
                <a:spcPts val="1000"/>
              </a:spcBef>
            </a:pPr>
            <a:r>
              <a:rPr lang="zh-CN" altLang="en-US" b="1">
                <a:solidFill>
                  <a:srgbClr val="000000"/>
                </a:solidFill>
              </a:rPr>
              <a:t>大数定律规定，随着重复次数接近无穷大，数值的算术平均值几乎肯定地收敛于期望值。</a:t>
            </a:r>
            <a:endParaRPr lang="zh-CN" altLang="en-US" b="1">
              <a:solidFill>
                <a:srgbClr val="000000"/>
              </a:solidFill>
            </a:endParaRPr>
          </a:p>
          <a:p>
            <a:pPr indent="575945" eaLnBrk="1" latinLnBrk="0" hangingPunct="1">
              <a:lnSpc>
                <a:spcPct val="110000"/>
              </a:lnSpc>
              <a:spcBef>
                <a:spcPts val="1000"/>
              </a:spcBef>
            </a:pPr>
            <a:r>
              <a:rPr lang="zh-CN" altLang="en-US" b="1">
                <a:solidFill>
                  <a:srgbClr val="000000"/>
                </a:solidFill>
              </a:rPr>
              <a:t>在概率和统计学中，一个随机变量的期望值（或期待值）是变量的输出值乘以其机率的总和，换句话说，期望值是该变量输出值的平均数。期望值并不一定包含于变量的输出值集合里。</a:t>
            </a:r>
            <a:endParaRPr lang="zh-CN" altLang="en-US" b="1">
              <a:solidFill>
                <a:srgbClr val="000000"/>
              </a:solidFill>
            </a:endParaRPr>
          </a:p>
          <a:p>
            <a:pPr indent="575945" eaLnBrk="1" latinLnBrk="0" hangingPunct="1">
              <a:lnSpc>
                <a:spcPct val="110000"/>
              </a:lnSpc>
              <a:spcBef>
                <a:spcPts val="1000"/>
              </a:spcBef>
            </a:pPr>
            <a:r>
              <a:rPr lang="zh-CN" altLang="en-US" b="1">
                <a:solidFill>
                  <a:srgbClr val="000000"/>
                </a:solidFill>
              </a:rPr>
              <a:t>例如，掷一枚公平的六面骰子，其每次“点数”的期望值是3.5，计算如下：</a:t>
            </a:r>
            <a:endParaRPr lang="zh-CN" altLang="en-US" b="1">
              <a:solidFill>
                <a:srgbClr val="000000"/>
              </a:solidFill>
            </a:endParaRPr>
          </a:p>
          <a:p>
            <a:pPr indent="575945" eaLnBrk="1" latinLnBrk="0" hangingPunct="1">
              <a:lnSpc>
                <a:spcPct val="110000"/>
              </a:lnSpc>
              <a:spcBef>
                <a:spcPts val="1000"/>
              </a:spcBef>
            </a:pPr>
            <a:endParaRPr lang="zh-CN" altLang="en-US" b="1">
              <a:solidFill>
                <a:srgbClr val="000000"/>
              </a:solidFill>
            </a:endParaRPr>
          </a:p>
          <a:p>
            <a:pPr indent="575945" eaLnBrk="1" latinLnBrk="0" hangingPunct="1">
              <a:lnSpc>
                <a:spcPct val="110000"/>
              </a:lnSpc>
              <a:spcBef>
                <a:spcPts val="1000"/>
              </a:spcBef>
            </a:pPr>
            <a:r>
              <a:rPr lang="zh-CN" altLang="en-US" b="1">
                <a:solidFill>
                  <a:srgbClr val="000000"/>
                </a:solidFill>
              </a:rPr>
              <a:t>不过如上所说明的，3.5虽是“点数”的期望值，但却不属于可能结果中的任一个，没有可能掷出此点数。</a:t>
            </a:r>
            <a:endParaRPr lang="zh-CN" altLang="en-US" b="1">
              <a:solidFill>
                <a:srgbClr val="000000"/>
              </a:solidFill>
            </a:endParaRPr>
          </a:p>
        </p:txBody>
      </p:sp>
      <p:pic>
        <p:nvPicPr>
          <p:cNvPr id="4" name="图片 3"/>
          <p:cNvPicPr>
            <a:picLocks noChangeAspect="1"/>
          </p:cNvPicPr>
          <p:nvPr/>
        </p:nvPicPr>
        <p:blipFill>
          <a:blip r:embed="rId1"/>
          <a:stretch>
            <a:fillRect/>
          </a:stretch>
        </p:blipFill>
        <p:spPr>
          <a:xfrm>
            <a:off x="1965960" y="5135880"/>
            <a:ext cx="5161280" cy="5499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830263" y="182563"/>
            <a:ext cx="10515600" cy="792162"/>
          </a:xfrm>
        </p:spPr>
        <p:txBody>
          <a:bodyPr/>
          <a:lstStyle/>
          <a:p>
            <a:pPr eaLnBrk="1" hangingPunct="1"/>
            <a:r>
              <a:rPr lang="zh-CN" altLang="en-US" smtClean="0">
                <a:cs typeface="Arial" panose="020B0604020202020204" pitchFamily="34" charset="0"/>
              </a:rPr>
              <a:t>【</a:t>
            </a:r>
            <a:r>
              <a:rPr lang="en-US" altLang="zh-CN" smtClean="0">
                <a:cs typeface="Arial" panose="020B0604020202020204" pitchFamily="34" charset="0"/>
              </a:rPr>
              <a:t>NOIP2017</a:t>
            </a:r>
            <a:r>
              <a:rPr lang="zh-CN" altLang="en-US" smtClean="0">
                <a:cs typeface="Arial" panose="020B0604020202020204" pitchFamily="34" charset="0"/>
              </a:rPr>
              <a:t>初赛】</a:t>
            </a:r>
            <a:r>
              <a:rPr lang="zh-CN" altLang="en-US" smtClean="0">
                <a:latin typeface="黑体" panose="02010609060101010101" pitchFamily="49" charset="-122"/>
              </a:rPr>
              <a:t>选择题</a:t>
            </a:r>
            <a:r>
              <a:rPr lang="en-US" altLang="zh-CN" smtClean="0">
                <a:cs typeface="Arial" panose="020B0604020202020204" pitchFamily="34" charset="0"/>
              </a:rPr>
              <a:t>/15</a:t>
            </a:r>
            <a:endParaRPr lang="en-US" altLang="zh-CN" smtClean="0">
              <a:cs typeface="Arial" panose="020B0604020202020204" pitchFamily="34" charset="0"/>
            </a:endParaRPr>
          </a:p>
        </p:txBody>
      </p:sp>
      <p:sp>
        <p:nvSpPr>
          <p:cNvPr id="44034" name="内容占位符 2"/>
          <p:cNvSpPr>
            <a:spLocks noGrp="1"/>
          </p:cNvSpPr>
          <p:nvPr>
            <p:ph sz="half" idx="1"/>
          </p:nvPr>
        </p:nvSpPr>
        <p:spPr>
          <a:xfrm>
            <a:off x="838200" y="1295400"/>
            <a:ext cx="5075238" cy="4754563"/>
          </a:xfrm>
        </p:spPr>
        <p:txBody>
          <a:bodyPr/>
          <a:lstStyle/>
          <a:p>
            <a:pPr eaLnBrk="1" hangingPunct="1">
              <a:lnSpc>
                <a:spcPct val="80000"/>
              </a:lnSpc>
            </a:pPr>
            <a:r>
              <a:rPr lang="zh-CN" altLang="en-US" sz="2300" smtClean="0">
                <a:solidFill>
                  <a:schemeClr val="tx1"/>
                </a:solidFill>
                <a:latin typeface="黑体" panose="02010609060101010101" pitchFamily="49" charset="-122"/>
              </a:rPr>
              <a:t>儿童游乐场有个游戏叫“欢乐喷球”，正方形场地中心能不断喷出彩色乒乓球，以场地中心为圆心还有一个圆轨道，轨道上有一列小火车在匀速运动，火车有六节车厢。假设乒乓球等概率落到正方形场地的每个地点，包括火车车厢。小朋友玩这个游戏时，只能坐在同一个火车车厢里，可以在自己的车厢里捡落在该车厢内的所有乒乓球，每个人每次游戏有三分钟时间，则一个小朋友独自玩一次游戏期望可以得到(   )个乒乓球。假设乒乓球喷出的速度为2个/秒，每节车厢的面积是整个场地面积的1/20。</a:t>
            </a:r>
            <a:endParaRPr lang="zh-CN" altLang="en-US" sz="2300" smtClean="0">
              <a:solidFill>
                <a:schemeClr val="tx1"/>
              </a:solidFill>
              <a:latin typeface="黑体" panose="02010609060101010101" pitchFamily="49" charset="-122"/>
            </a:endParaRPr>
          </a:p>
          <a:p>
            <a:pPr eaLnBrk="1" hangingPunct="1">
              <a:lnSpc>
                <a:spcPct val="80000"/>
              </a:lnSpc>
            </a:pPr>
            <a:r>
              <a:rPr lang="en-US" altLang="zh-CN" sz="2300" smtClean="0">
                <a:solidFill>
                  <a:schemeClr val="tx1"/>
                </a:solidFill>
                <a:latin typeface="黑体" panose="02010609060101010101" pitchFamily="49" charset="-122"/>
              </a:rPr>
              <a:t>A.60    B.108    C.18    D.20</a:t>
            </a:r>
            <a:endParaRPr lang="en-US" altLang="zh-CN" sz="2300" smtClean="0">
              <a:solidFill>
                <a:schemeClr val="tx1"/>
              </a:solidFill>
              <a:latin typeface="黑体" panose="02010609060101010101" pitchFamily="49" charset="-122"/>
            </a:endParaRPr>
          </a:p>
        </p:txBody>
      </p:sp>
      <p:pic>
        <p:nvPicPr>
          <p:cNvPr id="44035" name="内容占位符 7"/>
          <p:cNvPicPr>
            <a:picLocks noGrp="1" noChangeAspect="1"/>
          </p:cNvPicPr>
          <p:nvPr>
            <p:ph sz="half" idx="2"/>
          </p:nvPr>
        </p:nvPicPr>
        <p:blipFill>
          <a:blip r:embed="rId1"/>
          <a:srcRect/>
          <a:stretch>
            <a:fillRect/>
          </a:stretch>
        </p:blipFill>
        <p:spPr>
          <a:xfrm>
            <a:off x="6937375" y="2035175"/>
            <a:ext cx="3384550" cy="3275013"/>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blinds(horizontal)">
                                      <p:cBhvr>
                                        <p:cTn id="7" dur="500"/>
                                        <p:tgtEl>
                                          <p:spTgt spid="4403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4">
                                            <p:txEl>
                                              <p:pRg st="1" end="1"/>
                                            </p:txEl>
                                          </p:spTgt>
                                        </p:tgtEl>
                                        <p:attrNameLst>
                                          <p:attrName>style.visibility</p:attrName>
                                        </p:attrNameLst>
                                      </p:cBhvr>
                                      <p:to>
                                        <p:strVal val="visible"/>
                                      </p:to>
                                    </p:set>
                                    <p:animEffect transition="in" filter="blinds(horizontal)">
                                      <p:cBhvr>
                                        <p:cTn id="10" dur="500"/>
                                        <p:tgtEl>
                                          <p:spTgt spid="440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gtEl>
                                        <p:attrNameLst>
                                          <p:attrName>style.visibility</p:attrName>
                                        </p:attrNameLst>
                                      </p:cBhvr>
                                      <p:to>
                                        <p:strVal val="visible"/>
                                      </p:to>
                                    </p:set>
                                    <p:animEffect transition="in" filter="blinds(horizontal)">
                                      <p:cBhvr>
                                        <p:cTn id="13"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pPr eaLnBrk="1" hangingPunct="1"/>
            <a:r>
              <a:rPr lang="zh-CN" altLang="en-US" smtClean="0">
                <a:cs typeface="Arial" panose="020B0604020202020204" pitchFamily="34" charset="0"/>
              </a:rPr>
              <a:t>【</a:t>
            </a:r>
            <a:r>
              <a:rPr lang="en-US" altLang="zh-CN" smtClean="0">
                <a:cs typeface="Arial" panose="020B0604020202020204" pitchFamily="34" charset="0"/>
              </a:rPr>
              <a:t>NOIP2017</a:t>
            </a:r>
            <a:r>
              <a:rPr lang="zh-CN" altLang="en-US" smtClean="0">
                <a:cs typeface="Arial" panose="020B0604020202020204" pitchFamily="34" charset="0"/>
              </a:rPr>
              <a:t>初赛】</a:t>
            </a:r>
            <a:r>
              <a:rPr lang="zh-CN" altLang="en-US" smtClean="0">
                <a:latin typeface="黑体" panose="02010609060101010101" pitchFamily="49" charset="-122"/>
              </a:rPr>
              <a:t>选择题</a:t>
            </a:r>
            <a:r>
              <a:rPr lang="en-US" altLang="zh-CN" smtClean="0">
                <a:cs typeface="Arial" panose="020B0604020202020204" pitchFamily="34" charset="0"/>
              </a:rPr>
              <a:t>/15</a:t>
            </a:r>
            <a:endParaRPr lang="zh-CN" altLang="en-US" smtClean="0">
              <a:cs typeface="Arial" panose="020B0604020202020204" pitchFamily="34" charset="0"/>
            </a:endParaRPr>
          </a:p>
        </p:txBody>
      </p:sp>
      <p:sp>
        <p:nvSpPr>
          <p:cNvPr id="45058" name="内容占位符 2"/>
          <p:cNvSpPr>
            <a:spLocks noGrp="1"/>
          </p:cNvSpPr>
          <p:nvPr>
            <p:ph idx="1"/>
          </p:nvPr>
        </p:nvSpPr>
        <p:spPr/>
        <p:txBody>
          <a:bodyPr/>
          <a:lstStyle/>
          <a:p>
            <a:pPr eaLnBrk="1" hangingPunct="1">
              <a:lnSpc>
                <a:spcPct val="130000"/>
              </a:lnSpc>
            </a:pPr>
            <a:r>
              <a:rPr lang="zh-CN" altLang="en-US" sz="2200" smtClean="0">
                <a:solidFill>
                  <a:schemeClr val="tx1"/>
                </a:solidFill>
                <a:latin typeface="黑体" panose="02010609060101010101" pitchFamily="49" charset="-122"/>
                <a:sym typeface="+mn-ea"/>
              </a:rPr>
              <a:t>乒乓球等概率落到正方形场地的每个地点，而每节车厢的面积是整个场地面积的1 / 20，因此，无论车厢在何处，每一个乒乓球落入车内的概率均为1 / 20。</a:t>
            </a:r>
            <a:endParaRPr lang="zh-CN" altLang="en-US" sz="2200" smtClean="0">
              <a:solidFill>
                <a:schemeClr val="tx1"/>
              </a:solidFill>
              <a:latin typeface="黑体" panose="02010609060101010101" pitchFamily="49" charset="-122"/>
              <a:sym typeface="+mn-ea"/>
            </a:endParaRPr>
          </a:p>
          <a:p>
            <a:pPr eaLnBrk="1" hangingPunct="1">
              <a:lnSpc>
                <a:spcPct val="130000"/>
              </a:lnSpc>
            </a:pPr>
            <a:r>
              <a:rPr lang="zh-CN" altLang="en-US" sz="2200" smtClean="0">
                <a:solidFill>
                  <a:schemeClr val="tx1"/>
                </a:solidFill>
                <a:latin typeface="黑体" panose="02010609060101010101" pitchFamily="49" charset="-122"/>
                <a:sym typeface="+mn-ea"/>
              </a:rPr>
              <a:t>乒乓球喷出的速度为2个 / 秒，每个人每次游戏有三分钟时间，也就是说每个人玩一次，会有</a:t>
            </a:r>
            <a:r>
              <a:rPr lang="en-US" altLang="zh-CN" sz="2200" smtClean="0">
                <a:solidFill>
                  <a:schemeClr val="tx1"/>
                </a:solidFill>
                <a:latin typeface="黑体" panose="02010609060101010101" pitchFamily="49" charset="-122"/>
                <a:sym typeface="+mn-ea"/>
              </a:rPr>
              <a:t>2 * 60 * 3 = 360</a:t>
            </a:r>
            <a:r>
              <a:rPr lang="zh-CN" altLang="en-US" sz="2200" smtClean="0">
                <a:solidFill>
                  <a:schemeClr val="tx1"/>
                </a:solidFill>
                <a:latin typeface="黑体" panose="02010609060101010101" pitchFamily="49" charset="-122"/>
                <a:sym typeface="+mn-ea"/>
              </a:rPr>
              <a:t>个乒乓球落下。</a:t>
            </a:r>
            <a:endParaRPr lang="zh-CN" altLang="en-US" sz="2200" smtClean="0">
              <a:solidFill>
                <a:schemeClr val="tx1"/>
              </a:solidFill>
              <a:latin typeface="黑体" panose="02010609060101010101" pitchFamily="49" charset="-122"/>
              <a:sym typeface="+mn-ea"/>
            </a:endParaRPr>
          </a:p>
          <a:p>
            <a:pPr eaLnBrk="1" hangingPunct="1">
              <a:lnSpc>
                <a:spcPct val="130000"/>
              </a:lnSpc>
            </a:pPr>
            <a:r>
              <a:rPr lang="zh-CN" altLang="en-US" sz="2200" smtClean="0">
                <a:solidFill>
                  <a:schemeClr val="tx1"/>
                </a:solidFill>
                <a:latin typeface="黑体" panose="02010609060101010101" pitchFamily="49" charset="-122"/>
                <a:sym typeface="+mn-ea"/>
              </a:rPr>
              <a:t>又因为每一个乒乓球落入车内的概率均为1 / 20，因此只落下一个乒乓球时，落入车中乒乓球的期望个数为</a:t>
            </a:r>
            <a:r>
              <a:rPr lang="en-US" altLang="zh-CN" sz="2200" smtClean="0">
                <a:solidFill>
                  <a:schemeClr val="tx1"/>
                </a:solidFill>
                <a:latin typeface="黑体" panose="02010609060101010101" pitchFamily="49" charset="-122"/>
                <a:sym typeface="+mn-ea"/>
              </a:rPr>
              <a:t>1 / 20</a:t>
            </a:r>
            <a:r>
              <a:rPr lang="zh-CN" altLang="en-US" sz="2200" smtClean="0">
                <a:solidFill>
                  <a:schemeClr val="tx1"/>
                </a:solidFill>
                <a:latin typeface="黑体" panose="02010609060101010101" pitchFamily="49" charset="-122"/>
                <a:sym typeface="+mn-ea"/>
              </a:rPr>
              <a:t>个。</a:t>
            </a:r>
            <a:endParaRPr lang="zh-CN" altLang="en-US" sz="2200" smtClean="0">
              <a:solidFill>
                <a:schemeClr val="tx1"/>
              </a:solidFill>
              <a:latin typeface="黑体" panose="02010609060101010101" pitchFamily="49" charset="-122"/>
              <a:sym typeface="+mn-ea"/>
            </a:endParaRPr>
          </a:p>
          <a:p>
            <a:pPr eaLnBrk="1" hangingPunct="1">
              <a:lnSpc>
                <a:spcPct val="130000"/>
              </a:lnSpc>
            </a:pPr>
            <a:r>
              <a:rPr lang="zh-CN" altLang="en-US" sz="2200" smtClean="0">
                <a:solidFill>
                  <a:schemeClr val="tx1"/>
                </a:solidFill>
                <a:latin typeface="黑体" panose="02010609060101010101" pitchFamily="49" charset="-122"/>
                <a:sym typeface="+mn-ea"/>
              </a:rPr>
              <a:t>由期望的线性可加性，全部的</a:t>
            </a:r>
            <a:r>
              <a:rPr lang="en-US" altLang="zh-CN" sz="2200" smtClean="0">
                <a:solidFill>
                  <a:schemeClr val="tx1"/>
                </a:solidFill>
                <a:latin typeface="黑体" panose="02010609060101010101" pitchFamily="49" charset="-122"/>
                <a:sym typeface="+mn-ea"/>
              </a:rPr>
              <a:t>360</a:t>
            </a:r>
            <a:r>
              <a:rPr lang="zh-CN" altLang="en-US" sz="2200" smtClean="0">
                <a:solidFill>
                  <a:schemeClr val="tx1"/>
                </a:solidFill>
                <a:latin typeface="黑体" panose="02010609060101010101" pitchFamily="49" charset="-122"/>
                <a:sym typeface="+mn-ea"/>
              </a:rPr>
              <a:t>个乒乓球，期望会有</a:t>
            </a:r>
            <a:r>
              <a:rPr lang="en-US" altLang="zh-CN" sz="2200" smtClean="0">
                <a:solidFill>
                  <a:schemeClr val="tx1"/>
                </a:solidFill>
                <a:latin typeface="黑体" panose="02010609060101010101" pitchFamily="49" charset="-122"/>
                <a:sym typeface="+mn-ea"/>
              </a:rPr>
              <a:t>360 * (1 / 20) = 18</a:t>
            </a:r>
            <a:r>
              <a:rPr lang="zh-CN" altLang="en-US" sz="2200" smtClean="0">
                <a:solidFill>
                  <a:schemeClr val="tx1"/>
                </a:solidFill>
                <a:latin typeface="黑体" panose="02010609060101010101" pitchFamily="49" charset="-122"/>
                <a:sym typeface="+mn-ea"/>
              </a:rPr>
              <a:t>个落入车内。</a:t>
            </a:r>
            <a:endParaRPr lang="zh-CN" altLang="en-US" sz="2200" smtClean="0">
              <a:solidFill>
                <a:schemeClr val="tx1"/>
              </a:solidFill>
              <a:latin typeface="黑体" panose="02010609060101010101" pitchFamily="49" charset="-122"/>
              <a:sym typeface="+mn-ea"/>
            </a:endParaRPr>
          </a:p>
          <a:p>
            <a:pPr eaLnBrk="1" hangingPunct="1">
              <a:lnSpc>
                <a:spcPct val="130000"/>
              </a:lnSpc>
            </a:pPr>
            <a:r>
              <a:rPr lang="zh-CN" altLang="en-US" sz="2200" smtClean="0">
                <a:solidFill>
                  <a:schemeClr val="tx1"/>
                </a:solidFill>
                <a:latin typeface="黑体" panose="02010609060101010101" pitchFamily="49" charset="-122"/>
                <a:sym typeface="+mn-ea"/>
              </a:rPr>
              <a:t>故选 C.18</a:t>
            </a:r>
            <a:endParaRPr lang="zh-CN" altLang="en-US" sz="2200" smtClean="0">
              <a:solidFill>
                <a:schemeClr val="tx1"/>
              </a:solidFill>
              <a:latin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blinds(horizontal)">
                                      <p:cBhvr>
                                        <p:cTn id="7" dur="500"/>
                                        <p:tgtEl>
                                          <p:spTgt spid="450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8">
                                            <p:txEl>
                                              <p:pRg st="1" end="1"/>
                                            </p:txEl>
                                          </p:spTgt>
                                        </p:tgtEl>
                                        <p:attrNameLst>
                                          <p:attrName>style.visibility</p:attrName>
                                        </p:attrNameLst>
                                      </p:cBhvr>
                                      <p:to>
                                        <p:strVal val="visible"/>
                                      </p:to>
                                    </p:set>
                                    <p:animEffect transition="in" filter="blinds(horizontal)">
                                      <p:cBhvr>
                                        <p:cTn id="12" dur="500"/>
                                        <p:tgtEl>
                                          <p:spTgt spid="450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58">
                                            <p:txEl>
                                              <p:pRg st="2" end="2"/>
                                            </p:txEl>
                                          </p:spTgt>
                                        </p:tgtEl>
                                        <p:attrNameLst>
                                          <p:attrName>style.visibility</p:attrName>
                                        </p:attrNameLst>
                                      </p:cBhvr>
                                      <p:to>
                                        <p:strVal val="visible"/>
                                      </p:to>
                                    </p:set>
                                    <p:animEffect transition="in" filter="blinds(horizontal)">
                                      <p:cBhvr>
                                        <p:cTn id="17" dur="500"/>
                                        <p:tgtEl>
                                          <p:spTgt spid="450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058">
                                            <p:txEl>
                                              <p:pRg st="3" end="3"/>
                                            </p:txEl>
                                          </p:spTgt>
                                        </p:tgtEl>
                                        <p:attrNameLst>
                                          <p:attrName>style.visibility</p:attrName>
                                        </p:attrNameLst>
                                      </p:cBhvr>
                                      <p:to>
                                        <p:strVal val="visible"/>
                                      </p:to>
                                    </p:set>
                                    <p:animEffect transition="in" filter="blinds(horizontal)">
                                      <p:cBhvr>
                                        <p:cTn id="22" dur="500"/>
                                        <p:tgtEl>
                                          <p:spTgt spid="450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058">
                                            <p:txEl>
                                              <p:pRg st="4" end="4"/>
                                            </p:txEl>
                                          </p:spTgt>
                                        </p:tgtEl>
                                        <p:attrNameLst>
                                          <p:attrName>style.visibility</p:attrName>
                                        </p:attrNameLst>
                                      </p:cBhvr>
                                      <p:to>
                                        <p:strVal val="visible"/>
                                      </p:to>
                                    </p:set>
                                    <p:animEffect transition="in" filter="blinds(horizontal)">
                                      <p:cBhvr>
                                        <p:cTn id="27" dur="500"/>
                                        <p:tgtEl>
                                          <p:spTgt spid="450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838200" y="182563"/>
            <a:ext cx="10515600" cy="792162"/>
          </a:xfrm>
        </p:spPr>
        <p:txBody>
          <a:bodyPr/>
          <a:lstStyle/>
          <a:p>
            <a:pPr eaLnBrk="1" hangingPunct="1"/>
            <a:r>
              <a:rPr lang="zh-CN" altLang="en-US" smtClean="0">
                <a:cs typeface="Arial" panose="020B0604020202020204" pitchFamily="34" charset="0"/>
              </a:rPr>
              <a:t>【</a:t>
            </a:r>
            <a:r>
              <a:rPr lang="en-US" altLang="zh-CN" smtClean="0">
                <a:cs typeface="Arial" panose="020B0604020202020204" pitchFamily="34" charset="0"/>
              </a:rPr>
              <a:t>NOIP2013</a:t>
            </a:r>
            <a:r>
              <a:rPr lang="zh-CN" altLang="en-US" smtClean="0">
                <a:cs typeface="Arial" panose="020B0604020202020204" pitchFamily="34" charset="0"/>
              </a:rPr>
              <a:t>初赛】</a:t>
            </a:r>
            <a:r>
              <a:rPr lang="zh-CN" altLang="en-US" smtClean="0"/>
              <a:t>问题求解</a:t>
            </a:r>
            <a:r>
              <a:rPr lang="en-US" altLang="zh-CN" smtClean="0"/>
              <a:t>/2</a:t>
            </a:r>
            <a:endParaRPr lang="en-US" altLang="zh-CN" smtClean="0"/>
          </a:p>
        </p:txBody>
      </p:sp>
      <p:sp>
        <p:nvSpPr>
          <p:cNvPr id="46082" name="内容占位符 2"/>
          <p:cNvSpPr>
            <a:spLocks noGrp="1"/>
          </p:cNvSpPr>
          <p:nvPr>
            <p:ph sz="half" idx="1"/>
          </p:nvPr>
        </p:nvSpPr>
        <p:spPr>
          <a:xfrm>
            <a:off x="838200" y="1295400"/>
            <a:ext cx="10515600" cy="2738438"/>
          </a:xfrm>
        </p:spPr>
        <p:txBody>
          <a:bodyPr/>
          <a:lstStyle/>
          <a:p>
            <a:pPr eaLnBrk="1" hangingPunct="1"/>
            <a:r>
              <a:rPr lang="zh-CN" altLang="en-US" smtClean="0">
                <a:solidFill>
                  <a:schemeClr val="tx1"/>
                </a:solidFill>
                <a:latin typeface="黑体" panose="02010609060101010101" pitchFamily="49" charset="-122"/>
              </a:rPr>
              <a:t>现有一只青蛙，初始时在</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号荷叶上。当它某一时刻在k号荷叶上时，下一时刻将等概率地随机跳到 1、 2、…、k 号荷叶之一上，直至跳到 1 号荷叶为止。</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当 </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 = 2 时，平均一共跳 2 次；</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当 </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 = 3 时，平均一共跳 2.5 次。</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则当 </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 = 5 时，平均一共跳_________次</a:t>
            </a:r>
            <a:endParaRPr lang="zh-CN" altLang="en-US" smtClean="0">
              <a:solidFill>
                <a:schemeClr val="tx1"/>
              </a:solidFill>
              <a:latin typeface="黑体" panose="02010609060101010101" pitchFamily="49" charset="-122"/>
            </a:endParaRPr>
          </a:p>
        </p:txBody>
      </p:sp>
      <p:pic>
        <p:nvPicPr>
          <p:cNvPr id="46083" name="内容占位符 6" descr="TIM截图20171211124859"/>
          <p:cNvPicPr>
            <a:picLocks noGrp="1" noChangeAspect="1"/>
          </p:cNvPicPr>
          <p:nvPr>
            <p:ph sz="half" idx="2"/>
          </p:nvPr>
        </p:nvPicPr>
        <p:blipFill>
          <a:blip r:embed="rId1"/>
          <a:srcRect/>
          <a:stretch>
            <a:fillRect/>
          </a:stretch>
        </p:blipFill>
        <p:spPr>
          <a:xfrm>
            <a:off x="909638" y="4033838"/>
            <a:ext cx="10372725" cy="1352550"/>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linds(horizontal)">
                                      <p:cBhvr>
                                        <p:cTn id="7" dur="500"/>
                                        <p:tgtEl>
                                          <p:spTgt spid="46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blinds(horizontal)">
                                      <p:cBhvr>
                                        <p:cTn id="12" dur="500"/>
                                        <p:tgtEl>
                                          <p:spTgt spid="46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2">
                                            <p:txEl>
                                              <p:pRg st="2" end="2"/>
                                            </p:txEl>
                                          </p:spTgt>
                                        </p:tgtEl>
                                        <p:attrNameLst>
                                          <p:attrName>style.visibility</p:attrName>
                                        </p:attrNameLst>
                                      </p:cBhvr>
                                      <p:to>
                                        <p:strVal val="visible"/>
                                      </p:to>
                                    </p:set>
                                    <p:animEffect transition="in" filter="blinds(horizontal)">
                                      <p:cBhvr>
                                        <p:cTn id="17" dur="500"/>
                                        <p:tgtEl>
                                          <p:spTgt spid="460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2">
                                            <p:txEl>
                                              <p:pRg st="3" end="3"/>
                                            </p:txEl>
                                          </p:spTgt>
                                        </p:tgtEl>
                                        <p:attrNameLst>
                                          <p:attrName>style.visibility</p:attrName>
                                        </p:attrNameLst>
                                      </p:cBhvr>
                                      <p:to>
                                        <p:strVal val="visible"/>
                                      </p:to>
                                    </p:set>
                                    <p:animEffect transition="in" filter="blinds(horizontal)">
                                      <p:cBhvr>
                                        <p:cTn id="22" dur="500"/>
                                        <p:tgtEl>
                                          <p:spTgt spid="460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7355" y="265430"/>
            <a:ext cx="6793865" cy="6326505"/>
          </a:xfrm>
          <a:prstGeom prst="rect">
            <a:avLst/>
          </a:prstGeom>
          <a:noFill/>
        </p:spPr>
        <p:txBody>
          <a:bodyPr wrap="square" rtlCol="0">
            <a:spAutoFit/>
          </a:bodyPr>
          <a:p>
            <a:pPr eaLnBrk="1" latinLnBrk="0" hangingPunct="1">
              <a:lnSpc>
                <a:spcPct val="120000"/>
              </a:lnSpc>
            </a:pPr>
            <a:r>
              <a:rPr lang="zh-CN" altLang="en-US" sz="2600" b="1"/>
              <a:t>1/5的概率跳到1</a:t>
            </a:r>
            <a:r>
              <a:rPr lang="zh-CN" altLang="en-US" sz="2600" b="1">
                <a:sym typeface="+mn-ea"/>
              </a:rPr>
              <a:t>号</a:t>
            </a:r>
            <a:r>
              <a:rPr lang="zh-CN" altLang="en-US" sz="2600" b="1"/>
              <a:t>,1=f(1)次</a:t>
            </a:r>
            <a:endParaRPr lang="zh-CN" altLang="en-US" sz="2600" b="1"/>
          </a:p>
          <a:p>
            <a:pPr eaLnBrk="1" latinLnBrk="0" hangingPunct="1">
              <a:lnSpc>
                <a:spcPct val="120000"/>
              </a:lnSpc>
            </a:pPr>
            <a:r>
              <a:rPr lang="zh-CN" altLang="en-US" sz="2600" b="1"/>
              <a:t>1/5的概率跳到2号,花费1+f(2)次</a:t>
            </a:r>
            <a:endParaRPr lang="zh-CN" altLang="en-US" sz="2600" b="1"/>
          </a:p>
          <a:p>
            <a:pPr eaLnBrk="1" latinLnBrk="0" hangingPunct="1">
              <a:lnSpc>
                <a:spcPct val="120000"/>
              </a:lnSpc>
            </a:pPr>
            <a:r>
              <a:rPr lang="zh-CN" altLang="en-US" sz="2600" b="1"/>
              <a:t>1/5的概率跳到3号,花费1+f(3)次</a:t>
            </a:r>
            <a:endParaRPr lang="zh-CN" altLang="en-US" sz="2600" b="1"/>
          </a:p>
          <a:p>
            <a:pPr eaLnBrk="1" latinLnBrk="0" hangingPunct="1">
              <a:lnSpc>
                <a:spcPct val="120000"/>
              </a:lnSpc>
            </a:pPr>
            <a:r>
              <a:rPr lang="zh-CN" altLang="en-US" sz="2600" b="1"/>
              <a:t>.</a:t>
            </a:r>
            <a:endParaRPr lang="zh-CN" altLang="en-US" sz="2600" b="1"/>
          </a:p>
          <a:p>
            <a:pPr eaLnBrk="1" latinLnBrk="0" hangingPunct="1">
              <a:lnSpc>
                <a:spcPct val="120000"/>
              </a:lnSpc>
            </a:pPr>
            <a:r>
              <a:rPr lang="zh-CN" altLang="en-US" sz="2600" b="1"/>
              <a:t>1/5的概率跳回5号,将花费1+f(5)次</a:t>
            </a:r>
            <a:endParaRPr lang="zh-CN" altLang="en-US" sz="2600" b="1"/>
          </a:p>
          <a:p>
            <a:pPr eaLnBrk="1" latinLnBrk="0" hangingPunct="1">
              <a:lnSpc>
                <a:spcPct val="120000"/>
              </a:lnSpc>
            </a:pPr>
            <a:r>
              <a:rPr lang="zh-CN" altLang="en-US" sz="2600" b="1"/>
              <a:t>f(5)=(f(1)+1+f(2)+1+f(3)+1+f(4)+1+f(5))/5</a:t>
            </a:r>
            <a:endParaRPr lang="zh-CN" altLang="en-US" sz="2600" b="1"/>
          </a:p>
          <a:p>
            <a:pPr eaLnBrk="1" latinLnBrk="0" hangingPunct="1">
              <a:lnSpc>
                <a:spcPct val="120000"/>
              </a:lnSpc>
            </a:pPr>
            <a:r>
              <a:rPr lang="zh-CN" altLang="en-US" sz="2600" b="1"/>
              <a:t>5f(5)=4+f(1)+f(2)+f(3)+f(4)+f(5)</a:t>
            </a:r>
            <a:endParaRPr lang="zh-CN" altLang="en-US" sz="2600" b="1"/>
          </a:p>
          <a:p>
            <a:pPr eaLnBrk="1" latinLnBrk="0" hangingPunct="1">
              <a:lnSpc>
                <a:spcPct val="120000"/>
              </a:lnSpc>
            </a:pPr>
            <a:r>
              <a:rPr lang="zh-CN" altLang="en-US" sz="2600" b="1"/>
              <a:t>4f(5)=4+f(1)+f(2)+f(3)+f(4)</a:t>
            </a:r>
            <a:endParaRPr lang="zh-CN" altLang="en-US" sz="2600" b="1"/>
          </a:p>
          <a:p>
            <a:pPr eaLnBrk="1" latinLnBrk="0" hangingPunct="1">
              <a:lnSpc>
                <a:spcPct val="120000"/>
              </a:lnSpc>
            </a:pPr>
            <a:r>
              <a:rPr lang="zh-CN" altLang="en-US" sz="2600" b="1"/>
              <a:t>f(5)=1+(f(1)+..f(4))/4</a:t>
            </a:r>
            <a:endParaRPr lang="zh-CN" altLang="en-US" sz="2600" b="1"/>
          </a:p>
          <a:p>
            <a:pPr eaLnBrk="1" latinLnBrk="0" hangingPunct="1">
              <a:lnSpc>
                <a:spcPct val="120000"/>
              </a:lnSpc>
            </a:pPr>
            <a:r>
              <a:rPr lang="zh-CN" altLang="en-US" sz="2600" b="1"/>
              <a:t>f(n)=(f(1)+1+f(2)+...1+f(n))/n</a:t>
            </a:r>
            <a:endParaRPr lang="zh-CN" altLang="en-US" sz="2600" b="1"/>
          </a:p>
          <a:p>
            <a:pPr eaLnBrk="1" latinLnBrk="0" hangingPunct="1">
              <a:lnSpc>
                <a:spcPct val="120000"/>
              </a:lnSpc>
            </a:pPr>
            <a:r>
              <a:rPr lang="zh-CN" altLang="en-US" sz="2600" b="1"/>
              <a:t>nf(n)=f(1)+...f(n)+(n-1)</a:t>
            </a:r>
            <a:endParaRPr lang="zh-CN" altLang="en-US" sz="2600" b="1"/>
          </a:p>
          <a:p>
            <a:pPr eaLnBrk="1" latinLnBrk="0" hangingPunct="1">
              <a:lnSpc>
                <a:spcPct val="120000"/>
              </a:lnSpc>
            </a:pPr>
            <a:r>
              <a:rPr lang="zh-CN" altLang="en-US" sz="2600" b="1"/>
              <a:t>(n-1)f(n)=f(1)+..f(n-1)+(n-1)</a:t>
            </a:r>
            <a:endParaRPr lang="zh-CN" altLang="en-US" sz="2600" b="1"/>
          </a:p>
          <a:p>
            <a:pPr eaLnBrk="1" latinLnBrk="0" hangingPunct="1">
              <a:lnSpc>
                <a:spcPct val="120000"/>
              </a:lnSpc>
            </a:pPr>
            <a:r>
              <a:rPr lang="zh-CN" altLang="en-US" sz="2600" b="1"/>
              <a:t>f(n)=1+(f(1)+..f(n-1))/(n-1)</a:t>
            </a:r>
            <a:endParaRPr lang="zh-CN" altLang="en-US" sz="2600" b="1"/>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55298" name="内容占位符 2"/>
          <p:cNvSpPr>
            <a:spLocks noGrp="1"/>
          </p:cNvSpPr>
          <p:nvPr>
            <p:ph idx="1"/>
          </p:nvPr>
        </p:nvSpPr>
        <p:spPr>
          <a:xfrm>
            <a:off x="838200" y="1222375"/>
            <a:ext cx="10515600" cy="4795838"/>
          </a:xfrm>
        </p:spPr>
        <p:txBody>
          <a:bodyPr>
            <a:normAutofit fontScale="92500"/>
          </a:bodyPr>
          <a:lstStyle/>
          <a:p>
            <a:pPr eaLnBrk="1" hangingPunct="1">
              <a:lnSpc>
                <a:spcPct val="110000"/>
              </a:lnSpc>
              <a:defRPr/>
            </a:pPr>
            <a:r>
              <a:rPr lang="en-US" altLang="zh-CN" smtClean="0">
                <a:solidFill>
                  <a:schemeClr val="tx1"/>
                </a:solidFill>
                <a:latin typeface="黑体" panose="02010609060101010101" pitchFamily="49" charset="-122"/>
              </a:rPr>
              <a:t>对于刚上大学的牛牛来说，他面临的第一个问题是如何根据实际情况申请合适的课程。</a:t>
            </a:r>
            <a:endParaRPr lang="en-US" altLang="zh-CN" smtClean="0">
              <a:solidFill>
                <a:schemeClr val="tx1"/>
              </a:solidFill>
              <a:latin typeface="黑体" panose="02010609060101010101" pitchFamily="49" charset="-122"/>
            </a:endParaRPr>
          </a:p>
          <a:p>
            <a:pPr eaLnBrk="1" hangingPunct="1">
              <a:lnSpc>
                <a:spcPct val="110000"/>
              </a:lnSpc>
              <a:defRPr/>
            </a:pPr>
            <a:r>
              <a:rPr lang="en-US" altLang="zh-CN" smtClean="0">
                <a:solidFill>
                  <a:schemeClr val="tx1"/>
                </a:solidFill>
                <a:latin typeface="黑体" panose="02010609060101010101" pitchFamily="49" charset="-122"/>
              </a:rPr>
              <a:t>在可以选择的课程中，有 2n 节课程安排在 n 个时间段上。在第 i(1≤i≤n)个时间段上，两节内容相同的课程同时在不同的地点进行，其中，牛牛预先被安排在教室 ci 上课，而另一节课程在教室 di 进行。</a:t>
            </a:r>
            <a:endParaRPr lang="en-US" altLang="zh-CN" smtClean="0">
              <a:solidFill>
                <a:schemeClr val="tx1"/>
              </a:solidFill>
              <a:latin typeface="黑体" panose="02010609060101010101" pitchFamily="49" charset="-122"/>
            </a:endParaRPr>
          </a:p>
          <a:p>
            <a:pPr eaLnBrk="1" hangingPunct="1">
              <a:lnSpc>
                <a:spcPct val="110000"/>
              </a:lnSpc>
              <a:defRPr/>
            </a:pPr>
            <a:r>
              <a:rPr lang="en-US" altLang="zh-CN" smtClean="0">
                <a:solidFill>
                  <a:schemeClr val="tx1"/>
                </a:solidFill>
                <a:latin typeface="黑体" panose="02010609060101010101" pitchFamily="49" charset="-122"/>
              </a:rPr>
              <a:t>在不提交任何申请的情况下，学生们需要按时间段的顺序依次完成所有的 n 节安排好的课程。如果学生想更换第 i 节课程的教室，则需要提出申请。若申请通过，学生就可以在第 i 个时间段去教室 di 上课，否则仍然在教室 ci 上课。</a:t>
            </a:r>
            <a:endParaRPr lang="en-US" altLang="zh-CN" smtClean="0">
              <a:solidFill>
                <a:schemeClr val="tx1"/>
              </a:solidFill>
              <a:latin typeface="黑体" panose="02010609060101010101" pitchFamily="49" charset="-122"/>
            </a:endParaRPr>
          </a:p>
          <a:p>
            <a:pPr eaLnBrk="1" hangingPunct="1">
              <a:lnSpc>
                <a:spcPct val="110000"/>
              </a:lnSpc>
              <a:defRPr/>
            </a:pPr>
            <a:r>
              <a:rPr lang="en-US" altLang="zh-CN" smtClean="0">
                <a:solidFill>
                  <a:schemeClr val="tx1"/>
                </a:solidFill>
                <a:latin typeface="黑体" panose="02010609060101010101" pitchFamily="49" charset="-122"/>
              </a:rPr>
              <a:t>由于更换教室的需求太多，申请不一定能获得通过。通过计算，牛牛发现申请更换第 i 节课程的教室时，申请被通过的概率是一个已知的实数 ki，并且对于不同课程的申请，被通过的概率是互相独立的。</a:t>
            </a:r>
            <a:endParaRPr lang="en-US" altLang="zh-CN" smtClean="0">
              <a:solidFill>
                <a:schemeClr val="tx1"/>
              </a:solidFill>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linds(horizontal)">
                                      <p:cBhvr>
                                        <p:cTn id="7" dur="500"/>
                                        <p:tgtEl>
                                          <p:spTgt spid="55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12" dur="500"/>
                                        <p:tgtEl>
                                          <p:spTgt spid="55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17" dur="500"/>
                                        <p:tgtEl>
                                          <p:spTgt spid="552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22" dur="500"/>
                                        <p:tgtEl>
                                          <p:spTgt spid="552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idx="4294967295"/>
          </p:nvPr>
        </p:nvSpPr>
        <p:spPr/>
        <p:txBody>
          <a:bodyPr/>
          <a:lstStyle/>
          <a:p>
            <a:pPr eaLnBrk="1" hangingPunct="1"/>
            <a:r>
              <a:rPr kumimoji="1" lang="zh-CN" altLang="en-US" b="0" smtClean="0"/>
              <a:t>随机事件及其运算</a:t>
            </a:r>
            <a:endParaRPr kumimoji="1" lang="zh-CN" altLang="en-US" b="0" smtClean="0"/>
          </a:p>
        </p:txBody>
      </p:sp>
      <p:sp>
        <p:nvSpPr>
          <p:cNvPr id="17410" name="Rectangle 3"/>
          <p:cNvSpPr>
            <a:spLocks noGrp="1"/>
          </p:cNvSpPr>
          <p:nvPr>
            <p:ph type="body" idx="4294967295"/>
          </p:nvPr>
        </p:nvSpPr>
        <p:spPr/>
        <p:txBody>
          <a:bodyPr/>
          <a:lstStyle/>
          <a:p>
            <a:pPr eaLnBrk="1" hangingPunct="1">
              <a:buFont typeface="Arial" panose="020B0604020202020204" pitchFamily="34" charset="0"/>
              <a:buNone/>
            </a:pPr>
            <a:r>
              <a:rPr kumimoji="1" lang="zh-CN" altLang="en-US" sz="2800" smtClean="0">
                <a:solidFill>
                  <a:schemeClr val="tx2"/>
                </a:solidFill>
                <a:latin typeface="黑体" panose="02010609060101010101" pitchFamily="49" charset="-122"/>
              </a:rPr>
              <a:t>一、随机试验与随机事件</a:t>
            </a:r>
            <a:endParaRPr kumimoji="1" lang="zh-CN" altLang="en-US" sz="2800" smtClean="0">
              <a:solidFill>
                <a:schemeClr val="tx2"/>
              </a:solidFill>
              <a:latin typeface="黑体" panose="02010609060101010101" pitchFamily="49" charset="-122"/>
            </a:endParaRPr>
          </a:p>
          <a:p>
            <a:pPr eaLnBrk="1" hangingPunct="1"/>
            <a:r>
              <a:rPr kumimoji="1" lang="zh-CN" altLang="en-US" sz="2800" smtClean="0">
                <a:solidFill>
                  <a:schemeClr val="tx2"/>
                </a:solidFill>
                <a:latin typeface="黑体" panose="02010609060101010101" pitchFamily="49" charset="-122"/>
              </a:rPr>
              <a:t> 随机试验： 具有以下特点的试验称为随机试验：</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en-US" altLang="zh-CN" sz="2800" smtClean="0">
                <a:solidFill>
                  <a:schemeClr val="tx2"/>
                </a:solidFill>
                <a:latin typeface="黑体" panose="02010609060101010101" pitchFamily="49" charset="-122"/>
              </a:rPr>
              <a:t>1°</a:t>
            </a:r>
            <a:r>
              <a:rPr kumimoji="1" lang="zh-CN" altLang="en-US" sz="2800" smtClean="0">
                <a:solidFill>
                  <a:schemeClr val="tx2"/>
                </a:solidFill>
                <a:latin typeface="黑体" panose="02010609060101010101" pitchFamily="49" charset="-122"/>
              </a:rPr>
              <a:t>试验可以在相同条件下重复进行</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en-US" altLang="zh-CN" sz="2800" smtClean="0">
                <a:solidFill>
                  <a:schemeClr val="tx2"/>
                </a:solidFill>
                <a:latin typeface="黑体" panose="02010609060101010101" pitchFamily="49" charset="-122"/>
              </a:rPr>
              <a:t>2°</a:t>
            </a:r>
            <a:r>
              <a:rPr kumimoji="1" lang="zh-CN" altLang="en-US" sz="2800" smtClean="0">
                <a:solidFill>
                  <a:schemeClr val="tx2"/>
                </a:solidFill>
                <a:latin typeface="黑体" panose="02010609060101010101" pitchFamily="49" charset="-122"/>
              </a:rPr>
              <a:t>试验可能出现的结果有多个，试验之前知道所有可能的结果</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en-US" altLang="zh-CN" sz="2800" smtClean="0">
                <a:solidFill>
                  <a:schemeClr val="tx2"/>
                </a:solidFill>
                <a:latin typeface="黑体" panose="02010609060101010101" pitchFamily="49" charset="-122"/>
              </a:rPr>
              <a:t>3°</a:t>
            </a:r>
            <a:r>
              <a:rPr kumimoji="1" lang="zh-CN" altLang="en-US" sz="2800" smtClean="0">
                <a:solidFill>
                  <a:schemeClr val="tx2"/>
                </a:solidFill>
                <a:latin typeface="黑体" panose="02010609060101010101" pitchFamily="49" charset="-122"/>
              </a:rPr>
              <a:t>试验结束后会出现哪一个结果是随机的</a:t>
            </a:r>
            <a:r>
              <a:rPr kumimoji="1" lang="en-US" altLang="zh-CN" sz="2800" smtClean="0">
                <a:solidFill>
                  <a:schemeClr val="tx2"/>
                </a:solidFill>
                <a:latin typeface="黑体" panose="02010609060101010101" pitchFamily="49" charset="-122"/>
              </a:rPr>
              <a:t>(</a:t>
            </a:r>
            <a:r>
              <a:rPr kumimoji="1" lang="zh-CN" altLang="en-US" sz="2800" smtClean="0">
                <a:solidFill>
                  <a:schemeClr val="tx2"/>
                </a:solidFill>
                <a:latin typeface="黑体" panose="02010609060101010101" pitchFamily="49" charset="-122"/>
              </a:rPr>
              <a:t>无法事先知道，也无</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2"/>
                </a:solidFill>
                <a:latin typeface="黑体" panose="02010609060101010101" pitchFamily="49" charset="-122"/>
              </a:rPr>
              <a:t>　 法控制</a:t>
            </a:r>
            <a:r>
              <a:rPr kumimoji="1" lang="en-US" altLang="zh-CN" sz="2800" smtClean="0">
                <a:solidFill>
                  <a:schemeClr val="tx2"/>
                </a:solidFill>
                <a:latin typeface="黑体" panose="02010609060101010101" pitchFamily="49" charset="-122"/>
              </a:rPr>
              <a:t>)</a:t>
            </a:r>
            <a:endParaRPr kumimoji="1" lang="zh-CN" altLang="en-US" sz="2800" smtClean="0">
              <a:solidFill>
                <a:schemeClr val="tx2"/>
              </a:solidFill>
              <a:latin typeface="黑体" panose="02010609060101010101" pitchFamily="49" charset="-122"/>
            </a:endParaRPr>
          </a:p>
          <a:p>
            <a:pPr eaLnBrk="1" hangingPunct="1"/>
            <a:r>
              <a:rPr kumimoji="1" lang="zh-CN" altLang="en-US" sz="2800" smtClean="0">
                <a:solidFill>
                  <a:schemeClr val="tx2"/>
                </a:solidFill>
                <a:latin typeface="黑体" panose="02010609060101010101" pitchFamily="49" charset="-122"/>
              </a:rPr>
              <a:t> 通常用字母</a:t>
            </a:r>
            <a:r>
              <a:rPr kumimoji="1" lang="en-US" altLang="zh-CN" sz="2800" smtClean="0">
                <a:solidFill>
                  <a:schemeClr val="tx2"/>
                </a:solidFill>
                <a:latin typeface="黑体" panose="02010609060101010101" pitchFamily="49" charset="-122"/>
              </a:rPr>
              <a:t>E</a:t>
            </a:r>
            <a:r>
              <a:rPr kumimoji="1" lang="zh-CN" altLang="en-US" sz="2800" smtClean="0">
                <a:solidFill>
                  <a:schemeClr val="tx2"/>
                </a:solidFill>
                <a:latin typeface="黑体" panose="02010609060101010101" pitchFamily="49" charset="-122"/>
              </a:rPr>
              <a:t>表示随机试验</a:t>
            </a:r>
            <a:r>
              <a:rPr kumimoji="1" lang="en-US" altLang="zh-CN" sz="2800" smtClean="0">
                <a:solidFill>
                  <a:schemeClr val="tx2"/>
                </a:solidFill>
                <a:latin typeface="黑体" panose="02010609060101010101" pitchFamily="49" charset="-122"/>
              </a:rPr>
              <a:t>(</a:t>
            </a:r>
            <a:r>
              <a:rPr kumimoji="1" lang="zh-CN" altLang="en-US" sz="2800" smtClean="0">
                <a:solidFill>
                  <a:schemeClr val="tx2"/>
                </a:solidFill>
                <a:latin typeface="黑体" panose="02010609060101010101" pitchFamily="49" charset="-122"/>
              </a:rPr>
              <a:t>以后简称试验</a:t>
            </a:r>
            <a:r>
              <a:rPr kumimoji="1" lang="en-US" altLang="zh-CN" sz="2800" smtClean="0">
                <a:solidFill>
                  <a:schemeClr val="tx2"/>
                </a:solidFill>
                <a:latin typeface="黑体" panose="02010609060101010101" pitchFamily="49" charset="-122"/>
              </a:rPr>
              <a:t>)</a:t>
            </a:r>
            <a:r>
              <a:rPr kumimoji="1" lang="zh-CN" altLang="en-US" sz="2800" smtClean="0">
                <a:solidFill>
                  <a:schemeClr val="tx2"/>
                </a:solidFill>
                <a:latin typeface="黑体" panose="02010609060101010101" pitchFamily="49" charset="-122"/>
              </a:rPr>
              <a:t>。例如：</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en-US" altLang="zh-CN" sz="2800" smtClean="0">
                <a:solidFill>
                  <a:schemeClr val="tx2"/>
                </a:solidFill>
                <a:latin typeface="黑体" panose="02010609060101010101" pitchFamily="49" charset="-122"/>
              </a:rPr>
              <a:t>    E1 </a:t>
            </a:r>
            <a:r>
              <a:rPr kumimoji="1" lang="zh-CN" altLang="en-US" sz="2800" smtClean="0">
                <a:solidFill>
                  <a:schemeClr val="tx2"/>
                </a:solidFill>
                <a:latin typeface="黑体" panose="02010609060101010101" pitchFamily="49" charset="-122"/>
              </a:rPr>
              <a:t>：抛一枚硬币，观察正、反面出现的情况</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en-US" altLang="zh-CN" sz="2800" smtClean="0">
                <a:solidFill>
                  <a:schemeClr val="tx2"/>
                </a:solidFill>
                <a:latin typeface="黑体" panose="02010609060101010101" pitchFamily="49" charset="-122"/>
              </a:rPr>
              <a:t>    E2 </a:t>
            </a:r>
            <a:r>
              <a:rPr kumimoji="1" lang="zh-CN" altLang="en-US" sz="2800" smtClean="0">
                <a:solidFill>
                  <a:schemeClr val="tx2"/>
                </a:solidFill>
                <a:latin typeface="黑体" panose="02010609060101010101" pitchFamily="49" charset="-122"/>
              </a:rPr>
              <a:t>：掷一颗骰子，观察出现的点数</a:t>
            </a:r>
            <a:endParaRPr kumimoji="1" lang="zh-CN" altLang="en-US" sz="2800" smtClean="0">
              <a:solidFill>
                <a:schemeClr val="tx2"/>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linds(horizontal)">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12" dur="500"/>
                                        <p:tgtEl>
                                          <p:spTgt spid="17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7" dur="500"/>
                                        <p:tgtEl>
                                          <p:spTgt spid="17410">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20" dur="500"/>
                                        <p:tgtEl>
                                          <p:spTgt spid="1741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3" dur="500"/>
                                        <p:tgtEl>
                                          <p:spTgt spid="1741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26" dur="500"/>
                                        <p:tgtEl>
                                          <p:spTgt spid="1741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7410">
                                            <p:txEl>
                                              <p:pRg st="6" end="6"/>
                                            </p:txEl>
                                          </p:spTgt>
                                        </p:tgtEl>
                                        <p:attrNameLst>
                                          <p:attrName>style.visibility</p:attrName>
                                        </p:attrNameLst>
                                      </p:cBhvr>
                                      <p:to>
                                        <p:strVal val="visible"/>
                                      </p:to>
                                    </p:set>
                                    <p:animEffect transition="in" filter="blinds(horizontal)">
                                      <p:cBhvr>
                                        <p:cTn id="31" dur="500"/>
                                        <p:tgtEl>
                                          <p:spTgt spid="17410">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36" dur="500"/>
                                        <p:tgtEl>
                                          <p:spTgt spid="17410">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Par">
                                  <p:stCondLst>
                                    <p:cond delay="0"/>
                                  </p:stCondLst>
                                  <p:childTnLst>
                                    <p:set>
                                      <p:cBhvr>
                                        <p:cTn id="40" dur="1" fill="hold">
                                          <p:stCondLst>
                                            <p:cond delay="0"/>
                                          </p:stCondLst>
                                        </p:cTn>
                                        <p:tgtEl>
                                          <p:spTgt spid="17410">
                                            <p:txEl>
                                              <p:pRg st="8" end="8"/>
                                            </p:txEl>
                                          </p:spTgt>
                                        </p:tgtEl>
                                        <p:attrNameLst>
                                          <p:attrName>style.visibility</p:attrName>
                                        </p:attrNameLst>
                                      </p:cBhvr>
                                      <p:to>
                                        <p:strVal val="visible"/>
                                      </p:to>
                                    </p:set>
                                    <p:animEffect transition="in" filter="blinds(horizontal)">
                                      <p:cBhvr>
                                        <p:cTn id="41" dur="500"/>
                                        <p:tgtEl>
                                          <p:spTgt spid="174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56322" name="内容占位符 2"/>
          <p:cNvSpPr>
            <a:spLocks noGrp="1"/>
          </p:cNvSpPr>
          <p:nvPr>
            <p:ph idx="1"/>
          </p:nvPr>
        </p:nvSpPr>
        <p:spPr>
          <a:xfrm>
            <a:off x="825500" y="1208088"/>
            <a:ext cx="10515600" cy="5245100"/>
          </a:xfrm>
        </p:spPr>
        <p:txBody>
          <a:bodyPr/>
          <a:lstStyle/>
          <a:p>
            <a:pPr eaLnBrk="1" hangingPunct="1"/>
            <a:r>
              <a:rPr lang="en-US" altLang="zh-CN" smtClean="0">
                <a:solidFill>
                  <a:schemeClr val="tx1"/>
                </a:solidFill>
                <a:latin typeface="黑体" panose="02010609060101010101" pitchFamily="49" charset="-122"/>
              </a:rPr>
              <a:t>学校规定，所有的申请只能在学期开始前一次性提交，并且每个人只能选择至多 m 节课程进行申请。这意味着牛牛必须一次性决定是否申请更换每节课的教室，而不能根据某些课程的申请结果来决定其他课程是否申请；</a:t>
            </a:r>
            <a:endParaRPr lang="en-US" altLang="zh-CN" smtClean="0">
              <a:solidFill>
                <a:schemeClr val="tx1"/>
              </a:solidFill>
              <a:latin typeface="黑体" panose="02010609060101010101" pitchFamily="49" charset="-122"/>
            </a:endParaRPr>
          </a:p>
          <a:p>
            <a:pPr eaLnBrk="1" hangingPunct="1"/>
            <a:r>
              <a:rPr lang="en-US" altLang="zh-CN" smtClean="0">
                <a:solidFill>
                  <a:schemeClr val="tx1"/>
                </a:solidFill>
                <a:latin typeface="黑体" panose="02010609060101010101" pitchFamily="49" charset="-122"/>
              </a:rPr>
              <a:t>牛牛可以申请自己最希望更换教室的 m 门课程，也可以不用完这 m 个申请的机会，甚至可以一门课程都不申请。</a:t>
            </a:r>
            <a:endParaRPr lang="en-US" altLang="zh-CN" smtClean="0">
              <a:solidFill>
                <a:schemeClr val="tx1"/>
              </a:solidFill>
              <a:latin typeface="黑体" panose="02010609060101010101" pitchFamily="49" charset="-122"/>
            </a:endParaRPr>
          </a:p>
          <a:p>
            <a:pPr eaLnBrk="1" hangingPunct="1"/>
            <a:r>
              <a:rPr lang="en-US" altLang="zh-CN" smtClean="0">
                <a:solidFill>
                  <a:schemeClr val="tx1"/>
                </a:solidFill>
                <a:latin typeface="黑体" panose="02010609060101010101" pitchFamily="49" charset="-122"/>
              </a:rPr>
              <a:t>因为不同的课程可能会被安排在不同的教室进行，所以牛牛需要利用课间时间从一间教室赶到另一间教室。</a:t>
            </a:r>
            <a:endParaRPr lang="en-US" altLang="zh-CN" smtClean="0">
              <a:solidFill>
                <a:schemeClr val="tx1"/>
              </a:solidFill>
              <a:latin typeface="黑体" panose="02010609060101010101" pitchFamily="49" charset="-122"/>
            </a:endParaRPr>
          </a:p>
          <a:p>
            <a:pPr eaLnBrk="1" hangingPunct="1"/>
            <a:r>
              <a:rPr lang="en-US" altLang="zh-CN" smtClean="0">
                <a:solidFill>
                  <a:schemeClr val="tx1"/>
                </a:solidFill>
                <a:latin typeface="黑体" panose="02010609060101010101" pitchFamily="49" charset="-122"/>
              </a:rPr>
              <a:t>牛牛所在的大学有 v 个教室，有 E 条道路。每条道路连接两间教室，并且是可以双向通行的。由于道路的长度和拥堵程度不同，通过不同的道路耗费的体力可能会有所不同。 当第 i(1≤i≤n-1)节课结束后，牛牛就会从这节课的教室出发，选择一条耗费体力最少的路径前往下一节课的教室。</a:t>
            </a:r>
            <a:endParaRPr lang="en-US" altLang="zh-CN" smtClean="0">
              <a:solidFill>
                <a:schemeClr val="tx1"/>
              </a:solidFill>
              <a:latin typeface="黑体" panose="02010609060101010101" pitchFamily="49" charset="-122"/>
            </a:endParaRPr>
          </a:p>
          <a:p>
            <a:pPr eaLnBrk="1" hangingPunct="1"/>
            <a:r>
              <a:rPr lang="en-US" altLang="zh-CN" smtClean="0">
                <a:solidFill>
                  <a:schemeClr val="tx1"/>
                </a:solidFill>
                <a:latin typeface="黑体" panose="02010609060101010101" pitchFamily="49" charset="-122"/>
              </a:rPr>
              <a:t>现在牛牛想知道，申请哪几门课程可以使他因在教室间移动耗费的体力值的总和的期望值最小，请你帮他求出这个最小值。</a:t>
            </a:r>
            <a:endParaRPr lang="en-US" altLang="zh-CN" smtClean="0">
              <a:solidFill>
                <a:schemeClr val="tx1"/>
              </a:solidFill>
              <a:latin typeface="黑体" panose="02010609060101010101" pitchFamily="49" charset="-122"/>
            </a:endParaRPr>
          </a:p>
          <a:p>
            <a:pPr eaLnBrk="1" hangingPunct="1">
              <a:lnSpc>
                <a:spcPct val="70000"/>
              </a:lnSpc>
            </a:pPr>
            <a:endParaRPr lang="zh-CN" altLang="en-US" sz="2000" smtClean="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blinds(horizontal)">
                                      <p:cBhvr>
                                        <p:cTn id="7" dur="500"/>
                                        <p:tgtEl>
                                          <p:spTgt spid="56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2">
                                            <p:txEl>
                                              <p:pRg st="1" end="1"/>
                                            </p:txEl>
                                          </p:spTgt>
                                        </p:tgtEl>
                                        <p:attrNameLst>
                                          <p:attrName>style.visibility</p:attrName>
                                        </p:attrNameLst>
                                      </p:cBhvr>
                                      <p:to>
                                        <p:strVal val="visible"/>
                                      </p:to>
                                    </p:set>
                                    <p:animEffect transition="in" filter="blinds(horizontal)">
                                      <p:cBhvr>
                                        <p:cTn id="12" dur="500"/>
                                        <p:tgtEl>
                                          <p:spTgt spid="56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2">
                                            <p:txEl>
                                              <p:pRg st="2" end="2"/>
                                            </p:txEl>
                                          </p:spTgt>
                                        </p:tgtEl>
                                        <p:attrNameLst>
                                          <p:attrName>style.visibility</p:attrName>
                                        </p:attrNameLst>
                                      </p:cBhvr>
                                      <p:to>
                                        <p:strVal val="visible"/>
                                      </p:to>
                                    </p:set>
                                    <p:animEffect transition="in" filter="blinds(horizontal)">
                                      <p:cBhvr>
                                        <p:cTn id="17" dur="500"/>
                                        <p:tgtEl>
                                          <p:spTgt spid="56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322">
                                            <p:txEl>
                                              <p:pRg st="3" end="3"/>
                                            </p:txEl>
                                          </p:spTgt>
                                        </p:tgtEl>
                                        <p:attrNameLst>
                                          <p:attrName>style.visibility</p:attrName>
                                        </p:attrNameLst>
                                      </p:cBhvr>
                                      <p:to>
                                        <p:strVal val="visible"/>
                                      </p:to>
                                    </p:set>
                                    <p:animEffect transition="in" filter="blinds(horizontal)">
                                      <p:cBhvr>
                                        <p:cTn id="22" dur="500"/>
                                        <p:tgtEl>
                                          <p:spTgt spid="563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322">
                                            <p:txEl>
                                              <p:pRg st="4" end="4"/>
                                            </p:txEl>
                                          </p:spTgt>
                                        </p:tgtEl>
                                        <p:attrNameLst>
                                          <p:attrName>style.visibility</p:attrName>
                                        </p:attrNameLst>
                                      </p:cBhvr>
                                      <p:to>
                                        <p:strVal val="visible"/>
                                      </p:to>
                                    </p:set>
                                    <p:animEffect transition="in" filter="blinds(horizontal)">
                                      <p:cBhvr>
                                        <p:cTn id="27" dur="500"/>
                                        <p:tgtEl>
                                          <p:spTgt spid="563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57347" name="内容占位符 2"/>
          <p:cNvSpPr>
            <a:spLocks noGrp="1"/>
          </p:cNvSpPr>
          <p:nvPr>
            <p:ph idx="1"/>
          </p:nvPr>
        </p:nvSpPr>
        <p:spPr/>
        <p:txBody>
          <a:bodyPr/>
          <a:lstStyle/>
          <a:p>
            <a:pPr eaLnBrk="1" hangingPunct="1"/>
            <a:r>
              <a:rPr lang="zh-CN" altLang="en-US" smtClean="0">
                <a:solidFill>
                  <a:schemeClr val="tx1"/>
                </a:solidFill>
                <a:latin typeface="黑体" panose="02010609060101010101" pitchFamily="49" charset="-122"/>
              </a:rPr>
              <a:t>输入格式</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从标准输入读入数据。</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第一行四个整数 n,m,v,</a:t>
            </a:r>
            <a:r>
              <a:rPr lang="en-US" altLang="zh-CN" smtClean="0">
                <a:solidFill>
                  <a:schemeClr val="tx1"/>
                </a:solidFill>
                <a:latin typeface="黑体" panose="02010609060101010101" pitchFamily="49" charset="-122"/>
              </a:rPr>
              <a:t>E</a:t>
            </a:r>
            <a:r>
              <a:rPr lang="zh-CN" altLang="en-US" smtClean="0">
                <a:solidFill>
                  <a:schemeClr val="tx1"/>
                </a:solidFill>
                <a:latin typeface="黑体" panose="02010609060101010101" pitchFamily="49" charset="-122"/>
              </a:rPr>
              <a:t>。n 表示这个学期内的时间段的数量；m 表示牛牛最多可以申请更换多少节课程的教室；v 表示牛牛学校里教室的数量；</a:t>
            </a:r>
            <a:r>
              <a:rPr lang="en-US" altLang="zh-CN" smtClean="0">
                <a:solidFill>
                  <a:schemeClr val="tx1"/>
                </a:solidFill>
                <a:latin typeface="黑体" panose="02010609060101010101" pitchFamily="49" charset="-122"/>
              </a:rPr>
              <a:t>E</a:t>
            </a:r>
            <a:r>
              <a:rPr lang="zh-CN" altLang="en-US" smtClean="0">
                <a:solidFill>
                  <a:schemeClr val="tx1"/>
                </a:solidFill>
                <a:latin typeface="黑体" panose="02010609060101010101" pitchFamily="49" charset="-122"/>
              </a:rPr>
              <a:t>表示牛牛的学校里道路的数量。</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第二行 n 个正整数，第 i</a:t>
            </a:r>
            <a:r>
              <a:rPr lang="en-US" altLang="zh-CN" smtClean="0">
                <a:solidFill>
                  <a:schemeClr val="tx1"/>
                </a:solidFill>
                <a:latin typeface="黑体" panose="02010609060101010101" pitchFamily="49" charset="-122"/>
              </a:rPr>
              <a:t>(1≤i≤n)</a:t>
            </a:r>
            <a:r>
              <a:rPr lang="zh-CN" altLang="en-US" smtClean="0">
                <a:solidFill>
                  <a:schemeClr val="tx1"/>
                </a:solidFill>
                <a:latin typeface="黑体" panose="02010609060101010101" pitchFamily="49" charset="-122"/>
              </a:rPr>
              <a:t>个正整数表示 ci，即第 i 个时间段牛牛被安排上课的教室；保证 1≤ci≤v。</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第三行 n 个正整数，第 i</a:t>
            </a:r>
            <a:r>
              <a:rPr lang="en-US" altLang="zh-CN" smtClean="0">
                <a:solidFill>
                  <a:schemeClr val="tx1"/>
                </a:solidFill>
                <a:latin typeface="黑体" panose="02010609060101010101" pitchFamily="49" charset="-122"/>
              </a:rPr>
              <a:t>(1≤i≤n)</a:t>
            </a:r>
            <a:r>
              <a:rPr lang="zh-CN" altLang="en-US" smtClean="0">
                <a:solidFill>
                  <a:schemeClr val="tx1"/>
                </a:solidFill>
                <a:latin typeface="黑体" panose="02010609060101010101" pitchFamily="49" charset="-122"/>
              </a:rPr>
              <a:t>个正整数表示 di，即第 i 个时间段另一间上同样课程的教室；保证 1≤di≤v。</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第四行 n 个实数，第 i</a:t>
            </a:r>
            <a:r>
              <a:rPr lang="en-US" altLang="zh-CN" smtClean="0">
                <a:solidFill>
                  <a:schemeClr val="tx1"/>
                </a:solidFill>
                <a:latin typeface="黑体" panose="02010609060101010101" pitchFamily="49" charset="-122"/>
              </a:rPr>
              <a:t>(1≤i≤n)</a:t>
            </a:r>
            <a:r>
              <a:rPr lang="zh-CN" altLang="en-US" smtClean="0">
                <a:solidFill>
                  <a:schemeClr val="tx1"/>
                </a:solidFill>
                <a:latin typeface="黑体" panose="02010609060101010101" pitchFamily="49" charset="-122"/>
              </a:rPr>
              <a:t>个实数表示 ki，即牛牛申请在第 i 个时间段更换教室获得通过的概率。保证 0≤ki≤1。</a:t>
            </a:r>
            <a:endParaRPr lang="zh-CN" altLang="en-US" smtClean="0">
              <a:solidFill>
                <a:schemeClr val="tx1"/>
              </a:solidFill>
              <a:latin typeface="黑体" panose="02010609060101010101" pitchFamily="49" charset="-122"/>
            </a:endParaRPr>
          </a:p>
        </p:txBody>
      </p:sp>
    </p:spTree>
    <p:custDataLst>
      <p:tags r:id="rId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0" dur="500"/>
                                        <p:tgtEl>
                                          <p:spTgt spid="573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0" dur="500"/>
                                        <p:tgtEl>
                                          <p:spTgt spid="573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5" dur="500"/>
                                        <p:tgtEl>
                                          <p:spTgt spid="573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30"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58370" name="内容占位符 2"/>
          <p:cNvSpPr>
            <a:spLocks noGrp="1"/>
          </p:cNvSpPr>
          <p:nvPr>
            <p:ph idx="1"/>
          </p:nvPr>
        </p:nvSpPr>
        <p:spPr/>
        <p:txBody>
          <a:bodyPr/>
          <a:lstStyle/>
          <a:p>
            <a:pPr eaLnBrk="1" hangingPunct="1"/>
            <a:r>
              <a:rPr lang="zh-CN" altLang="en-US" smtClean="0">
                <a:solidFill>
                  <a:schemeClr val="tx1"/>
                </a:solidFill>
                <a:latin typeface="黑体" panose="02010609060101010101" pitchFamily="49" charset="-122"/>
              </a:rPr>
              <a:t>接下来 </a:t>
            </a:r>
            <a:r>
              <a:rPr lang="en-US" altLang="zh-CN" smtClean="0">
                <a:solidFill>
                  <a:schemeClr val="tx1"/>
                </a:solidFill>
                <a:latin typeface="黑体" panose="02010609060101010101" pitchFamily="49" charset="-122"/>
              </a:rPr>
              <a:t>E </a:t>
            </a:r>
            <a:r>
              <a:rPr lang="zh-CN" altLang="en-US" smtClean="0">
                <a:solidFill>
                  <a:schemeClr val="tx1"/>
                </a:solidFill>
                <a:latin typeface="黑体" panose="02010609060101010101" pitchFamily="49" charset="-122"/>
              </a:rPr>
              <a:t>行，每行三个正整数 </a:t>
            </a:r>
            <a:r>
              <a:rPr lang="en-US" altLang="zh-CN" smtClean="0">
                <a:solidFill>
                  <a:schemeClr val="tx1"/>
                </a:solidFill>
                <a:latin typeface="黑体" panose="02010609060101010101" pitchFamily="49" charset="-122"/>
              </a:rPr>
              <a:t>Aj,Bj,wj</a:t>
            </a:r>
            <a:r>
              <a:rPr lang="zh-CN" altLang="en-US" smtClean="0">
                <a:solidFill>
                  <a:schemeClr val="tx1"/>
                </a:solidFill>
                <a:latin typeface="黑体" panose="02010609060101010101" pitchFamily="49" charset="-122"/>
              </a:rPr>
              <a:t>，表示有一条双向道路连接教室 </a:t>
            </a:r>
            <a:r>
              <a:rPr lang="en-US" altLang="zh-CN" smtClean="0">
                <a:solidFill>
                  <a:schemeClr val="tx1"/>
                </a:solidFill>
                <a:latin typeface="黑体" panose="02010609060101010101" pitchFamily="49" charset="-122"/>
              </a:rPr>
              <a:t>Aj,Bj</a:t>
            </a:r>
            <a:r>
              <a:rPr lang="zh-CN" altLang="en-US" smtClean="0">
                <a:solidFill>
                  <a:schemeClr val="tx1"/>
                </a:solidFill>
                <a:latin typeface="黑体" panose="02010609060101010101" pitchFamily="49" charset="-122"/>
              </a:rPr>
              <a:t>，通过这条道路需要耗费的体力值是 wj；保证 1≤</a:t>
            </a:r>
            <a:r>
              <a:rPr lang="en-US" altLang="zh-CN" smtClean="0">
                <a:solidFill>
                  <a:schemeClr val="tx1"/>
                </a:solidFill>
                <a:latin typeface="黑体" panose="02010609060101010101" pitchFamily="49" charset="-122"/>
              </a:rPr>
              <a:t>Aj,Bj≤v</a:t>
            </a:r>
            <a:r>
              <a:rPr lang="zh-CN" altLang="en-US" smtClean="0">
                <a:solidFill>
                  <a:schemeClr val="tx1"/>
                </a:solidFill>
                <a:latin typeface="黑体" panose="02010609060101010101" pitchFamily="49" charset="-122"/>
              </a:rPr>
              <a:t>， 1≤wj≤100。</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保证 1≤n≤2000，0≤m≤2000，1≤v≤300，0≤</a:t>
            </a:r>
            <a:r>
              <a:rPr lang="en-US" altLang="zh-CN" smtClean="0">
                <a:solidFill>
                  <a:schemeClr val="tx1"/>
                </a:solidFill>
                <a:latin typeface="黑体" panose="02010609060101010101" pitchFamily="49" charset="-122"/>
              </a:rPr>
              <a:t>E≤90000</a:t>
            </a:r>
            <a:r>
              <a:rPr lang="zh-CN" altLang="en-US" smtClean="0">
                <a:solidFill>
                  <a:schemeClr val="tx1"/>
                </a:solidFill>
                <a:latin typeface="黑体" panose="02010609060101010101" pitchFamily="49" charset="-122"/>
              </a:rPr>
              <a:t>。</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保证通过学校里的道路，从任何一间教室出发，都能到达其他所有的教室。</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保证输入的实数最多包含 3 位小数。</a:t>
            </a:r>
            <a:endParaRPr lang="zh-CN" altLang="en-US" smtClean="0">
              <a:solidFill>
                <a:schemeClr val="tx1"/>
              </a:solidFill>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blinds(horizontal)">
                                      <p:cBhvr>
                                        <p:cTn id="7" dur="500"/>
                                        <p:tgtEl>
                                          <p:spTgt spid="58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0">
                                            <p:txEl>
                                              <p:pRg st="1" end="1"/>
                                            </p:txEl>
                                          </p:spTgt>
                                        </p:tgtEl>
                                        <p:attrNameLst>
                                          <p:attrName>style.visibility</p:attrName>
                                        </p:attrNameLst>
                                      </p:cBhvr>
                                      <p:to>
                                        <p:strVal val="visible"/>
                                      </p:to>
                                    </p:set>
                                    <p:animEffect transition="in" filter="blinds(horizontal)">
                                      <p:cBhvr>
                                        <p:cTn id="12" dur="500"/>
                                        <p:tgtEl>
                                          <p:spTgt spid="58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70">
                                            <p:txEl>
                                              <p:pRg st="2" end="2"/>
                                            </p:txEl>
                                          </p:spTgt>
                                        </p:tgtEl>
                                        <p:attrNameLst>
                                          <p:attrName>style.visibility</p:attrName>
                                        </p:attrNameLst>
                                      </p:cBhvr>
                                      <p:to>
                                        <p:strVal val="visible"/>
                                      </p:to>
                                    </p:set>
                                    <p:animEffect transition="in" filter="blinds(horizontal)">
                                      <p:cBhvr>
                                        <p:cTn id="17" dur="500"/>
                                        <p:tgtEl>
                                          <p:spTgt spid="58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370">
                                            <p:txEl>
                                              <p:pRg st="3" end="3"/>
                                            </p:txEl>
                                          </p:spTgt>
                                        </p:tgtEl>
                                        <p:attrNameLst>
                                          <p:attrName>style.visibility</p:attrName>
                                        </p:attrNameLst>
                                      </p:cBhvr>
                                      <p:to>
                                        <p:strVal val="visible"/>
                                      </p:to>
                                    </p:set>
                                    <p:animEffect transition="in" filter="blinds(horizontal)">
                                      <p:cBhvr>
                                        <p:cTn id="22" dur="500"/>
                                        <p:tgtEl>
                                          <p:spTgt spid="58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838200" y="182563"/>
            <a:ext cx="10515600" cy="792162"/>
          </a:xfrm>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59394" name="内容占位符 2"/>
          <p:cNvSpPr>
            <a:spLocks noGrp="1"/>
          </p:cNvSpPr>
          <p:nvPr>
            <p:ph sz="half" idx="1"/>
          </p:nvPr>
        </p:nvSpPr>
        <p:spPr>
          <a:xfrm>
            <a:off x="838200" y="1295400"/>
            <a:ext cx="5075238" cy="4754563"/>
          </a:xfrm>
        </p:spPr>
        <p:txBody>
          <a:bodyPr/>
          <a:lstStyle/>
          <a:p>
            <a:pPr eaLnBrk="1" hangingPunct="1"/>
            <a:r>
              <a:rPr lang="zh-CN" altLang="en-US" smtClean="0">
                <a:solidFill>
                  <a:schemeClr val="tx1"/>
                </a:solidFill>
                <a:latin typeface="黑体" panose="02010609060101010101" pitchFamily="49" charset="-122"/>
              </a:rPr>
              <a:t>样例输入：</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3 2 3 3</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2 1 2</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1 2 1</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0.8 0.2 0.5</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1 2 5</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1 3 3</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2 3 1</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样例输出：</a:t>
            </a:r>
            <a:br>
              <a:rPr lang="zh-CN" altLang="en-US" smtClean="0">
                <a:solidFill>
                  <a:schemeClr val="tx1"/>
                </a:solidFill>
                <a:latin typeface="黑体" panose="02010609060101010101" pitchFamily="49" charset="-122"/>
              </a:rPr>
            </a:br>
            <a:r>
              <a:rPr lang="en-US" altLang="zh-CN" smtClean="0">
                <a:solidFill>
                  <a:schemeClr val="tx1"/>
                </a:solidFill>
                <a:latin typeface="黑体" panose="02010609060101010101" pitchFamily="49" charset="-122"/>
              </a:rPr>
              <a:t>2.80</a:t>
            </a:r>
            <a:endParaRPr lang="en-US" altLang="zh-CN" smtClean="0">
              <a:solidFill>
                <a:schemeClr val="tx1"/>
              </a:solidFill>
              <a:latin typeface="黑体" panose="02010609060101010101" pitchFamily="49" charset="-122"/>
            </a:endParaRPr>
          </a:p>
        </p:txBody>
      </p:sp>
      <p:pic>
        <p:nvPicPr>
          <p:cNvPr id="59395" name="内容占位符 6" descr="20161123202433336"/>
          <p:cNvPicPr>
            <a:picLocks noGrp="1" noChangeAspect="1"/>
          </p:cNvPicPr>
          <p:nvPr>
            <p:ph sz="half" idx="2"/>
          </p:nvPr>
        </p:nvPicPr>
        <p:blipFill>
          <a:blip r:embed="rId1"/>
          <a:srcRect/>
          <a:stretch>
            <a:fillRect/>
          </a:stretch>
        </p:blipFill>
        <p:spPr>
          <a:xfrm>
            <a:off x="5821363" y="1295400"/>
            <a:ext cx="4181475" cy="4754563"/>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blinds(horizontal)">
                                      <p:cBhvr>
                                        <p:cTn id="7" dur="500"/>
                                        <p:tgtEl>
                                          <p:spTgt spid="5939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394">
                                            <p:txEl>
                                              <p:pRg st="1" end="1"/>
                                            </p:txEl>
                                          </p:spTgt>
                                        </p:tgtEl>
                                        <p:attrNameLst>
                                          <p:attrName>style.visibility</p:attrName>
                                        </p:attrNameLst>
                                      </p:cBhvr>
                                      <p:to>
                                        <p:strVal val="visible"/>
                                      </p:to>
                                    </p:set>
                                    <p:animEffect transition="in" filter="blinds(horizontal)">
                                      <p:cBhvr>
                                        <p:cTn id="10" dur="500"/>
                                        <p:tgtEl>
                                          <p:spTgt spid="5939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394">
                                            <p:txEl>
                                              <p:pRg st="2" end="2"/>
                                            </p:txEl>
                                          </p:spTgt>
                                        </p:tgtEl>
                                        <p:attrNameLst>
                                          <p:attrName>style.visibility</p:attrName>
                                        </p:attrNameLst>
                                      </p:cBhvr>
                                      <p:to>
                                        <p:strVal val="visible"/>
                                      </p:to>
                                    </p:set>
                                    <p:animEffect transition="in" filter="blinds(horizontal)">
                                      <p:cBhvr>
                                        <p:cTn id="13" dur="500"/>
                                        <p:tgtEl>
                                          <p:spTgt spid="5939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9394">
                                            <p:txEl>
                                              <p:pRg st="3" end="3"/>
                                            </p:txEl>
                                          </p:spTgt>
                                        </p:tgtEl>
                                        <p:attrNameLst>
                                          <p:attrName>style.visibility</p:attrName>
                                        </p:attrNameLst>
                                      </p:cBhvr>
                                      <p:to>
                                        <p:strVal val="visible"/>
                                      </p:to>
                                    </p:set>
                                    <p:animEffect transition="in" filter="blinds(horizontal)">
                                      <p:cBhvr>
                                        <p:cTn id="16" dur="500"/>
                                        <p:tgtEl>
                                          <p:spTgt spid="59394">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9394">
                                            <p:txEl>
                                              <p:pRg st="4" end="4"/>
                                            </p:txEl>
                                          </p:spTgt>
                                        </p:tgtEl>
                                        <p:attrNameLst>
                                          <p:attrName>style.visibility</p:attrName>
                                        </p:attrNameLst>
                                      </p:cBhvr>
                                      <p:to>
                                        <p:strVal val="visible"/>
                                      </p:to>
                                    </p:set>
                                    <p:animEffect transition="in" filter="blinds(horizontal)">
                                      <p:cBhvr>
                                        <p:cTn id="19" dur="500"/>
                                        <p:tgtEl>
                                          <p:spTgt spid="59394">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9394">
                                            <p:txEl>
                                              <p:pRg st="5" end="5"/>
                                            </p:txEl>
                                          </p:spTgt>
                                        </p:tgtEl>
                                        <p:attrNameLst>
                                          <p:attrName>style.visibility</p:attrName>
                                        </p:attrNameLst>
                                      </p:cBhvr>
                                      <p:to>
                                        <p:strVal val="visible"/>
                                      </p:to>
                                    </p:set>
                                    <p:animEffect transition="in" filter="blinds(horizontal)">
                                      <p:cBhvr>
                                        <p:cTn id="22" dur="500"/>
                                        <p:tgtEl>
                                          <p:spTgt spid="59394">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9394">
                                            <p:txEl>
                                              <p:pRg st="6" end="6"/>
                                            </p:txEl>
                                          </p:spTgt>
                                        </p:tgtEl>
                                        <p:attrNameLst>
                                          <p:attrName>style.visibility</p:attrName>
                                        </p:attrNameLst>
                                      </p:cBhvr>
                                      <p:to>
                                        <p:strVal val="visible"/>
                                      </p:to>
                                    </p:set>
                                    <p:animEffect transition="in" filter="blinds(horizontal)">
                                      <p:cBhvr>
                                        <p:cTn id="25" dur="500"/>
                                        <p:tgtEl>
                                          <p:spTgt spid="59394">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9394">
                                            <p:txEl>
                                              <p:pRg st="7" end="7"/>
                                            </p:txEl>
                                          </p:spTgt>
                                        </p:tgtEl>
                                        <p:attrNameLst>
                                          <p:attrName>style.visibility</p:attrName>
                                        </p:attrNameLst>
                                      </p:cBhvr>
                                      <p:to>
                                        <p:strVal val="visible"/>
                                      </p:to>
                                    </p:set>
                                    <p:animEffect transition="in" filter="blinds(horizontal)">
                                      <p:cBhvr>
                                        <p:cTn id="28" dur="500"/>
                                        <p:tgtEl>
                                          <p:spTgt spid="59394">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9394">
                                            <p:txEl>
                                              <p:pRg st="8" end="8"/>
                                            </p:txEl>
                                          </p:spTgt>
                                        </p:tgtEl>
                                        <p:attrNameLst>
                                          <p:attrName>style.visibility</p:attrName>
                                        </p:attrNameLst>
                                      </p:cBhvr>
                                      <p:to>
                                        <p:strVal val="visible"/>
                                      </p:to>
                                    </p:set>
                                    <p:animEffect transition="in" filter="blinds(horizontal)">
                                      <p:cBhvr>
                                        <p:cTn id="31" dur="500"/>
                                        <p:tgtEl>
                                          <p:spTgt spid="59394">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9395"/>
                                        </p:tgtEl>
                                        <p:attrNameLst>
                                          <p:attrName>style.visibility</p:attrName>
                                        </p:attrNameLst>
                                      </p:cBhvr>
                                      <p:to>
                                        <p:strVal val="visible"/>
                                      </p:to>
                                    </p:set>
                                    <p:animEffect transition="in" filter="blinds(horizontal)">
                                      <p:cBhvr>
                                        <p:cTn id="34"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60418" name="内容占位符 4"/>
          <p:cNvSpPr>
            <a:spLocks noGrp="1"/>
          </p:cNvSpPr>
          <p:nvPr>
            <p:ph idx="1"/>
          </p:nvPr>
        </p:nvSpPr>
        <p:spPr>
          <a:xfrm>
            <a:off x="838200" y="1381125"/>
            <a:ext cx="10515600" cy="2254250"/>
          </a:xfrm>
        </p:spPr>
        <p:txBody>
          <a:bodyPr/>
          <a:lstStyle/>
          <a:p>
            <a:pPr eaLnBrk="1" hangingPunct="1"/>
            <a:r>
              <a:rPr lang="zh-CN" altLang="en-US" smtClean="0">
                <a:solidFill>
                  <a:schemeClr val="tx1"/>
                </a:solidFill>
              </a:rPr>
              <a:t>可以看出这种期望是线性的，这n个课程的答案可以拆成相邻两个课程期望的和。 </a:t>
            </a:r>
            <a:endParaRPr lang="zh-CN" altLang="en-US" smtClean="0">
              <a:solidFill>
                <a:schemeClr val="tx1"/>
              </a:solidFill>
            </a:endParaRPr>
          </a:p>
          <a:p>
            <a:pPr eaLnBrk="1" hangingPunct="1"/>
            <a:r>
              <a:rPr lang="zh-CN" altLang="en-US" smtClean="0">
                <a:solidFill>
                  <a:schemeClr val="tx1"/>
                </a:solidFill>
              </a:rPr>
              <a:t>我们先用floyd求出两两点的最短路径dis[i][j] </a:t>
            </a:r>
            <a:endParaRPr lang="zh-CN" altLang="en-US" smtClean="0">
              <a:solidFill>
                <a:schemeClr val="tx1"/>
              </a:solidFill>
            </a:endParaRPr>
          </a:p>
          <a:p>
            <a:pPr eaLnBrk="1" hangingPunct="1"/>
            <a:r>
              <a:rPr lang="zh-CN" altLang="en-US" smtClean="0">
                <a:solidFill>
                  <a:schemeClr val="tx1"/>
                </a:solidFill>
              </a:rPr>
              <a:t>令更改第i次课室的成功率为pi </a:t>
            </a:r>
            <a:endParaRPr lang="zh-CN" altLang="en-US" smtClean="0">
              <a:solidFill>
                <a:schemeClr val="tx1"/>
              </a:solidFill>
            </a:endParaRPr>
          </a:p>
          <a:p>
            <a:pPr eaLnBrk="1" hangingPunct="1"/>
            <a:r>
              <a:rPr lang="zh-CN" altLang="en-US" smtClean="0">
                <a:solidFill>
                  <a:schemeClr val="tx1"/>
                </a:solidFill>
              </a:rPr>
              <a:t>设f[i][j][0..1]表示上完前i个课程，请求了j次，当前课程是否请求，则方程是</a:t>
            </a:r>
            <a:endParaRPr lang="zh-CN" altLang="en-US" smtClean="0">
              <a:solidFill>
                <a:schemeClr val="tx1"/>
              </a:solidFill>
            </a:endParaRPr>
          </a:p>
        </p:txBody>
      </p:sp>
      <p:pic>
        <p:nvPicPr>
          <p:cNvPr id="60419" name="图片 5" descr="TIM截图20171211135316"/>
          <p:cNvPicPr>
            <a:picLocks noChangeAspect="1"/>
          </p:cNvPicPr>
          <p:nvPr/>
        </p:nvPicPr>
        <p:blipFill>
          <a:blip r:embed="rId1"/>
          <a:srcRect/>
          <a:stretch>
            <a:fillRect/>
          </a:stretch>
        </p:blipFill>
        <p:spPr bwMode="auto">
          <a:xfrm>
            <a:off x="838200" y="3635375"/>
            <a:ext cx="7410450" cy="3095625"/>
          </a:xfrm>
          <a:prstGeom prst="rect">
            <a:avLst/>
          </a:prstGeom>
          <a:noFill/>
          <a:ln w="9525">
            <a:noFill/>
            <a:miter lim="800000"/>
            <a:headEnd/>
            <a:tailEnd/>
          </a:ln>
        </p:spPr>
      </p:pic>
      <p:sp>
        <p:nvSpPr>
          <p:cNvPr id="60420" name="文本框 6"/>
          <p:cNvSpPr txBox="1">
            <a:spLocks noChangeArrowheads="1"/>
          </p:cNvSpPr>
          <p:nvPr/>
        </p:nvSpPr>
        <p:spPr bwMode="auto">
          <a:xfrm>
            <a:off x="8404225" y="4221163"/>
            <a:ext cx="2270125" cy="822325"/>
          </a:xfrm>
          <a:prstGeom prst="rect">
            <a:avLst/>
          </a:prstGeom>
          <a:noFill/>
          <a:ln w="9525">
            <a:noFill/>
            <a:miter lim="800000"/>
          </a:ln>
        </p:spPr>
        <p:txBody>
          <a:bodyPr>
            <a:spAutoFit/>
          </a:bodyPr>
          <a:lstStyle/>
          <a:p>
            <a:r>
              <a:rPr lang="zh-CN" altLang="en-US">
                <a:ea typeface="黑体" panose="02010609060101010101" pitchFamily="49" charset="-122"/>
              </a:rPr>
              <a:t>时间复杂度</a:t>
            </a:r>
            <a:r>
              <a:rPr lang="en-US" altLang="zh-CN">
                <a:ea typeface="黑体" panose="02010609060101010101" pitchFamily="49" charset="-122"/>
              </a:rPr>
              <a:t>O(V^3+N^2)</a:t>
            </a:r>
            <a:endParaRPr lang="en-US" altLang="zh-CN">
              <a:ea typeface="黑体" panose="02010609060101010101" pitchFamily="49"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blinds(horizontal)">
                                      <p:cBhvr>
                                        <p:cTn id="7" dur="500"/>
                                        <p:tgtEl>
                                          <p:spTgt spid="604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8">
                                            <p:txEl>
                                              <p:pRg st="1" end="1"/>
                                            </p:txEl>
                                          </p:spTgt>
                                        </p:tgtEl>
                                        <p:attrNameLst>
                                          <p:attrName>style.visibility</p:attrName>
                                        </p:attrNameLst>
                                      </p:cBhvr>
                                      <p:to>
                                        <p:strVal val="visible"/>
                                      </p:to>
                                    </p:set>
                                    <p:animEffect transition="in" filter="blinds(horizontal)">
                                      <p:cBhvr>
                                        <p:cTn id="12" dur="500"/>
                                        <p:tgtEl>
                                          <p:spTgt spid="604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8">
                                            <p:txEl>
                                              <p:pRg st="2" end="2"/>
                                            </p:txEl>
                                          </p:spTgt>
                                        </p:tgtEl>
                                        <p:attrNameLst>
                                          <p:attrName>style.visibility</p:attrName>
                                        </p:attrNameLst>
                                      </p:cBhvr>
                                      <p:to>
                                        <p:strVal val="visible"/>
                                      </p:to>
                                    </p:set>
                                    <p:animEffect transition="in" filter="blinds(horizontal)">
                                      <p:cBhvr>
                                        <p:cTn id="17" dur="500"/>
                                        <p:tgtEl>
                                          <p:spTgt spid="604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8">
                                            <p:txEl>
                                              <p:pRg st="3" end="3"/>
                                            </p:txEl>
                                          </p:spTgt>
                                        </p:tgtEl>
                                        <p:attrNameLst>
                                          <p:attrName>style.visibility</p:attrName>
                                        </p:attrNameLst>
                                      </p:cBhvr>
                                      <p:to>
                                        <p:strVal val="visible"/>
                                      </p:to>
                                    </p:set>
                                    <p:animEffect transition="in" filter="blinds(horizontal)">
                                      <p:cBhvr>
                                        <p:cTn id="22" dur="500"/>
                                        <p:tgtEl>
                                          <p:spTgt spid="604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419"/>
                                        </p:tgtEl>
                                        <p:attrNameLst>
                                          <p:attrName>style.visibility</p:attrName>
                                        </p:attrNameLst>
                                      </p:cBhvr>
                                      <p:to>
                                        <p:strVal val="visible"/>
                                      </p:to>
                                    </p:set>
                                    <p:animEffect transition="in" filter="blinds(horizontal)">
                                      <p:cBhvr>
                                        <p:cTn id="27" dur="500"/>
                                        <p:tgtEl>
                                          <p:spTgt spid="604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0420"/>
                                        </p:tgtEl>
                                        <p:attrNameLst>
                                          <p:attrName>style.visibility</p:attrName>
                                        </p:attrNameLst>
                                      </p:cBhvr>
                                      <p:to>
                                        <p:strVal val="visible"/>
                                      </p:to>
                                    </p:set>
                                    <p:animEffect transition="in" filter="blinds(horizontal)">
                                      <p:cBhvr>
                                        <p:cTn id="30"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idx="4294967295"/>
          </p:nvPr>
        </p:nvSpPr>
        <p:spPr/>
        <p:txBody>
          <a:bodyPr/>
          <a:lstStyle/>
          <a:p>
            <a:pPr eaLnBrk="1" hangingPunct="1"/>
            <a:r>
              <a:rPr kumimoji="1" lang="zh-CN" altLang="en-US" b="0" smtClean="0"/>
              <a:t>随机事件及其运算</a:t>
            </a:r>
            <a:endParaRPr kumimoji="1" lang="zh-CN" altLang="en-US" b="0" smtClean="0"/>
          </a:p>
        </p:txBody>
      </p:sp>
      <p:sp>
        <p:nvSpPr>
          <p:cNvPr id="18434" name="Rectangle 3"/>
          <p:cNvSpPr>
            <a:spLocks noGrp="1"/>
          </p:cNvSpPr>
          <p:nvPr>
            <p:ph type="body" idx="4294967295"/>
          </p:nvPr>
        </p:nvSpPr>
        <p:spPr/>
        <p:txBody>
          <a:bodyPr/>
          <a:lstStyle/>
          <a:p>
            <a:pPr eaLnBrk="1" hangingPunct="1"/>
            <a:r>
              <a:rPr kumimoji="1" lang="zh-CN" altLang="en-US" sz="2800" smtClean="0">
                <a:solidFill>
                  <a:schemeClr val="tx1"/>
                </a:solidFill>
              </a:rPr>
              <a:t> </a:t>
            </a:r>
            <a:r>
              <a:rPr kumimoji="1" lang="zh-CN" altLang="en-US" sz="2800" smtClean="0">
                <a:solidFill>
                  <a:schemeClr val="tx1"/>
                </a:solidFill>
                <a:latin typeface="黑体" panose="02010609060101010101" pitchFamily="49" charset="-122"/>
              </a:rPr>
              <a:t>基本事件</a:t>
            </a:r>
            <a:r>
              <a:rPr kumimoji="1" lang="el-GR" altLang="zh-CN" sz="2800" smtClean="0">
                <a:solidFill>
                  <a:schemeClr val="tx1"/>
                </a:solidFill>
                <a:latin typeface="黑体" panose="02010609060101010101" pitchFamily="49" charset="-122"/>
              </a:rPr>
              <a:t>ω</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也称样本点</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 一次试验可能出现的每一个直接的</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结果。也就是随机试验不能够再分解的结果。如：</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a:t>
            </a:r>
            <a:r>
              <a:rPr kumimoji="1" lang="en-US" altLang="zh-CN" sz="2800" smtClean="0">
                <a:solidFill>
                  <a:schemeClr val="tx1"/>
                </a:solidFill>
                <a:latin typeface="黑体" panose="02010609060101010101" pitchFamily="49" charset="-122"/>
              </a:rPr>
              <a:t>E1</a:t>
            </a:r>
            <a:r>
              <a:rPr kumimoji="1" lang="zh-CN" altLang="en-US" sz="2800" smtClean="0">
                <a:solidFill>
                  <a:schemeClr val="tx1"/>
                </a:solidFill>
                <a:latin typeface="黑体" panose="02010609060101010101" pitchFamily="49" charset="-122"/>
              </a:rPr>
              <a:t>有两个基本事件：</a:t>
            </a:r>
            <a:r>
              <a:rPr kumimoji="1" lang="en-US" altLang="zh-CN" sz="2800" smtClean="0">
                <a:solidFill>
                  <a:schemeClr val="tx1"/>
                </a:solidFill>
                <a:latin typeface="黑体" panose="02010609060101010101" pitchFamily="49" charset="-122"/>
              </a:rPr>
              <a:t>E</a:t>
            </a:r>
            <a:r>
              <a:rPr kumimoji="1" lang="en-US" altLang="zh-CN" sz="1800" smtClean="0">
                <a:solidFill>
                  <a:schemeClr val="tx1"/>
                </a:solidFill>
                <a:latin typeface="黑体" panose="02010609060101010101" pitchFamily="49" charset="-122"/>
              </a:rPr>
              <a:t>1</a:t>
            </a:r>
            <a:r>
              <a:rPr kumimoji="1" lang="en-US" altLang="zh-CN" sz="2800" smtClean="0">
                <a:solidFill>
                  <a:schemeClr val="tx1"/>
                </a:solidFill>
                <a:latin typeface="黑体" panose="02010609060101010101" pitchFamily="49" charset="-122"/>
              </a:rPr>
              <a:t> ={</a:t>
            </a:r>
            <a:r>
              <a:rPr kumimoji="1" lang="zh-CN" altLang="en-US" sz="2800" smtClean="0">
                <a:solidFill>
                  <a:schemeClr val="tx1"/>
                </a:solidFill>
                <a:latin typeface="黑体" panose="02010609060101010101" pitchFamily="49" charset="-122"/>
              </a:rPr>
              <a:t>出现正面</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 </a:t>
            </a:r>
            <a:r>
              <a:rPr kumimoji="1" lang="en-US" altLang="zh-CN" sz="2800" smtClean="0">
                <a:solidFill>
                  <a:schemeClr val="tx1"/>
                </a:solidFill>
                <a:latin typeface="黑体" panose="02010609060101010101" pitchFamily="49" charset="-122"/>
              </a:rPr>
              <a:t>E</a:t>
            </a:r>
            <a:r>
              <a:rPr kumimoji="1" lang="en-US" altLang="zh-CN" sz="1800" smtClean="0">
                <a:solidFill>
                  <a:schemeClr val="tx1"/>
                </a:solidFill>
                <a:latin typeface="黑体" panose="02010609060101010101" pitchFamily="49" charset="-122"/>
              </a:rPr>
              <a:t>2</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出现反面</a:t>
            </a:r>
            <a:r>
              <a:rPr kumimoji="1" lang="en-US" altLang="zh-CN" sz="2800" smtClean="0">
                <a:solidFill>
                  <a:schemeClr val="tx1"/>
                </a:solidFill>
                <a:latin typeface="黑体" panose="02010609060101010101" pitchFamily="49" charset="-122"/>
              </a:rPr>
              <a:t>}</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a:t>
            </a:r>
            <a:r>
              <a:rPr kumimoji="1" lang="en-US" altLang="zh-CN" sz="2800" smtClean="0">
                <a:solidFill>
                  <a:schemeClr val="tx1"/>
                </a:solidFill>
                <a:latin typeface="黑体" panose="02010609060101010101" pitchFamily="49" charset="-122"/>
              </a:rPr>
              <a:t>E2</a:t>
            </a:r>
            <a:r>
              <a:rPr kumimoji="1" lang="zh-CN" altLang="en-US" sz="2800" smtClean="0">
                <a:solidFill>
                  <a:schemeClr val="tx1"/>
                </a:solidFill>
                <a:latin typeface="黑体" panose="02010609060101010101" pitchFamily="49" charset="-122"/>
              </a:rPr>
              <a:t>有六个基本事件： </a:t>
            </a:r>
            <a:r>
              <a:rPr kumimoji="1" lang="en-US" altLang="zh-CN" sz="2800" smtClean="0">
                <a:solidFill>
                  <a:schemeClr val="tx1"/>
                </a:solidFill>
                <a:latin typeface="黑体" panose="02010609060101010101" pitchFamily="49" charset="-122"/>
              </a:rPr>
              <a:t>E</a:t>
            </a:r>
            <a:r>
              <a:rPr kumimoji="1" lang="en-US" altLang="zh-CN" sz="1800" smtClean="0">
                <a:solidFill>
                  <a:schemeClr val="tx1"/>
                </a:solidFill>
                <a:latin typeface="黑体" panose="02010609060101010101" pitchFamily="49" charset="-122"/>
              </a:rPr>
              <a:t>i</a:t>
            </a:r>
            <a:r>
              <a:rPr kumimoji="1" lang="en-US" altLang="zh-CN" sz="2800" smtClean="0">
                <a:solidFill>
                  <a:schemeClr val="tx1"/>
                </a:solidFill>
                <a:latin typeface="黑体" panose="02010609060101010101" pitchFamily="49" charset="-122"/>
              </a:rPr>
              <a:t> ={</a:t>
            </a:r>
            <a:r>
              <a:rPr kumimoji="1" lang="zh-CN" altLang="en-US" sz="2800" smtClean="0">
                <a:solidFill>
                  <a:schemeClr val="tx1"/>
                </a:solidFill>
                <a:latin typeface="黑体" panose="02010609060101010101" pitchFamily="49" charset="-122"/>
              </a:rPr>
              <a:t>出现 </a:t>
            </a:r>
            <a:r>
              <a:rPr kumimoji="1" lang="en-US" altLang="zh-CN" sz="2800" smtClean="0">
                <a:solidFill>
                  <a:schemeClr val="tx1"/>
                </a:solidFill>
                <a:latin typeface="黑体" panose="02010609060101010101" pitchFamily="49" charset="-122"/>
              </a:rPr>
              <a:t>i </a:t>
            </a:r>
            <a:r>
              <a:rPr kumimoji="1" lang="zh-CN" altLang="en-US" sz="2800" smtClean="0">
                <a:solidFill>
                  <a:schemeClr val="tx1"/>
                </a:solidFill>
                <a:latin typeface="黑体" panose="02010609060101010101" pitchFamily="49" charset="-122"/>
              </a:rPr>
              <a:t>点</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i=1,2,3,4,5,6</a:t>
            </a:r>
            <a:endParaRPr kumimoji="1" lang="en-US" altLang="zh-CN" sz="2800" smtClean="0">
              <a:solidFill>
                <a:schemeClr val="tx1"/>
              </a:solidFill>
              <a:latin typeface="黑体" panose="02010609060101010101" pitchFamily="49" charset="-122"/>
            </a:endParaRPr>
          </a:p>
          <a:p>
            <a:pPr eaLnBrk="1" hangingPunct="1"/>
            <a:r>
              <a:rPr kumimoji="1" lang="zh-CN" altLang="en-US" sz="2800" smtClean="0">
                <a:solidFill>
                  <a:schemeClr val="tx1"/>
                </a:solidFill>
                <a:latin typeface="黑体" panose="02010609060101010101" pitchFamily="49" charset="-122"/>
              </a:rPr>
              <a:t> 样本空间</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：全体基本事件的集合。如：</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a:t>
            </a:r>
            <a:r>
              <a:rPr kumimoji="1" lang="en-US" altLang="zh-CN" sz="2800" smtClean="0">
                <a:solidFill>
                  <a:schemeClr val="tx1"/>
                </a:solidFill>
                <a:latin typeface="黑体" panose="02010609060101010101" pitchFamily="49" charset="-122"/>
              </a:rPr>
              <a:t>E2</a:t>
            </a:r>
            <a:r>
              <a:rPr kumimoji="1" lang="zh-CN" altLang="en-US" sz="2800" smtClean="0">
                <a:solidFill>
                  <a:schemeClr val="tx1"/>
                </a:solidFill>
                <a:latin typeface="黑体" panose="02010609060101010101" pitchFamily="49" charset="-122"/>
              </a:rPr>
              <a:t>的样本空间为 </a:t>
            </a:r>
            <a:r>
              <a:rPr kumimoji="1" lang="el-GR" altLang="zh-CN" sz="2800" smtClean="0">
                <a:solidFill>
                  <a:schemeClr val="tx1"/>
                </a:solidFill>
                <a:latin typeface="黑体" panose="02010609060101010101" pitchFamily="49" charset="-122"/>
              </a:rPr>
              <a:t>Ω</a:t>
            </a:r>
            <a:r>
              <a:rPr kumimoji="1" lang="en-US" altLang="zh-CN" sz="2800" smtClean="0">
                <a:solidFill>
                  <a:schemeClr val="tx1"/>
                </a:solidFill>
                <a:latin typeface="黑体" panose="02010609060101010101" pitchFamily="49" charset="-122"/>
              </a:rPr>
              <a:t>={1</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2</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3</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4</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5</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6}</a:t>
            </a:r>
            <a:endParaRPr kumimoji="1" lang="en-US" altLang="zh-CN" sz="2800" smtClean="0">
              <a:solidFill>
                <a:schemeClr val="tx1"/>
              </a:solidFill>
              <a:latin typeface="黑体" panose="02010609060101010101" pitchFamily="49" charset="-122"/>
            </a:endParaRPr>
          </a:p>
          <a:p>
            <a:pPr eaLnBrk="1" hangingPunct="1"/>
            <a:r>
              <a:rPr kumimoji="1" lang="zh-CN" altLang="en-US" sz="2800" smtClean="0">
                <a:solidFill>
                  <a:schemeClr val="tx1"/>
                </a:solidFill>
                <a:latin typeface="黑体" panose="02010609060101010101" pitchFamily="49" charset="-122"/>
              </a:rPr>
              <a:t> 随机事件：试验的每一个可能结果。用大写字母</a:t>
            </a:r>
            <a:r>
              <a:rPr kumimoji="1" lang="en-US" altLang="zh-CN" sz="2800" smtClean="0">
                <a:solidFill>
                  <a:schemeClr val="tx1"/>
                </a:solidFill>
                <a:latin typeface="黑体" panose="02010609060101010101" pitchFamily="49" charset="-122"/>
              </a:rPr>
              <a:t>A,B,C </a:t>
            </a:r>
            <a:r>
              <a:rPr kumimoji="1" lang="zh-CN" altLang="en-US" sz="2800" smtClean="0">
                <a:solidFill>
                  <a:schemeClr val="tx1"/>
                </a:solidFill>
                <a:latin typeface="黑体" panose="02010609060101010101" pitchFamily="49" charset="-122"/>
              </a:rPr>
              <a:t>等表示 </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随机事件也就是样本空间的子集，即若干基本事件组成的集合。</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如：在</a:t>
            </a:r>
            <a:r>
              <a:rPr kumimoji="1" lang="en-US" altLang="zh-CN" sz="2800" smtClean="0">
                <a:solidFill>
                  <a:schemeClr val="tx1"/>
                </a:solidFill>
                <a:latin typeface="黑体" panose="02010609060101010101" pitchFamily="49" charset="-122"/>
              </a:rPr>
              <a:t>E</a:t>
            </a:r>
            <a:r>
              <a:rPr kumimoji="1" lang="en-US" altLang="zh-CN" sz="1800" smtClean="0">
                <a:solidFill>
                  <a:schemeClr val="tx1"/>
                </a:solidFill>
                <a:latin typeface="黑体" panose="02010609060101010101" pitchFamily="49" charset="-122"/>
              </a:rPr>
              <a:t>2</a:t>
            </a:r>
            <a:r>
              <a:rPr kumimoji="1" lang="zh-CN" altLang="en-US" sz="2800" smtClean="0">
                <a:solidFill>
                  <a:schemeClr val="tx1"/>
                </a:solidFill>
                <a:latin typeface="黑体" panose="02010609060101010101" pitchFamily="49" charset="-122"/>
              </a:rPr>
              <a:t>中，“出现偶数点”的事件可表示为</a:t>
            </a:r>
            <a:r>
              <a:rPr kumimoji="1" lang="en-US" altLang="zh-CN" sz="2800" smtClean="0">
                <a:solidFill>
                  <a:schemeClr val="tx1"/>
                </a:solidFill>
                <a:latin typeface="黑体" panose="02010609060101010101" pitchFamily="49" charset="-122"/>
              </a:rPr>
              <a:t>A= {2</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4</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6}</a:t>
            </a:r>
            <a:endParaRPr kumimoji="1" lang="en-US" altLang="zh-CN" sz="28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linds(horizontal)">
                                      <p:cBhvr>
                                        <p:cTn id="7" dur="500"/>
                                        <p:tgtEl>
                                          <p:spTgt spid="1843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4">
                                            <p:txEl>
                                              <p:pRg st="1" end="1"/>
                                            </p:txEl>
                                          </p:spTgt>
                                        </p:tgtEl>
                                        <p:attrNameLst>
                                          <p:attrName>style.visibility</p:attrName>
                                        </p:attrNameLst>
                                      </p:cBhvr>
                                      <p:to>
                                        <p:strVal val="visible"/>
                                      </p:to>
                                    </p:set>
                                    <p:animEffect transition="in" filter="blinds(horizontal)">
                                      <p:cBhvr>
                                        <p:cTn id="10" dur="500"/>
                                        <p:tgtEl>
                                          <p:spTgt spid="184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13" dur="500"/>
                                        <p:tgtEl>
                                          <p:spTgt spid="1843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16" dur="500"/>
                                        <p:tgtEl>
                                          <p:spTgt spid="1843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21" dur="500"/>
                                        <p:tgtEl>
                                          <p:spTgt spid="1843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434">
                                            <p:txEl>
                                              <p:pRg st="5" end="5"/>
                                            </p:txEl>
                                          </p:spTgt>
                                        </p:tgtEl>
                                        <p:attrNameLst>
                                          <p:attrName>style.visibility</p:attrName>
                                        </p:attrNameLst>
                                      </p:cBhvr>
                                      <p:to>
                                        <p:strVal val="visible"/>
                                      </p:to>
                                    </p:set>
                                    <p:animEffect transition="in" filter="blinds(horizontal)">
                                      <p:cBhvr>
                                        <p:cTn id="24" dur="500"/>
                                        <p:tgtEl>
                                          <p:spTgt spid="1843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434">
                                            <p:txEl>
                                              <p:pRg st="6" end="6"/>
                                            </p:txEl>
                                          </p:spTgt>
                                        </p:tgtEl>
                                        <p:attrNameLst>
                                          <p:attrName>style.visibility</p:attrName>
                                        </p:attrNameLst>
                                      </p:cBhvr>
                                      <p:to>
                                        <p:strVal val="visible"/>
                                      </p:to>
                                    </p:set>
                                    <p:animEffect transition="in" filter="blinds(horizontal)">
                                      <p:cBhvr>
                                        <p:cTn id="29" dur="500"/>
                                        <p:tgtEl>
                                          <p:spTgt spid="18434">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8434">
                                            <p:txEl>
                                              <p:pRg st="7" end="7"/>
                                            </p:txEl>
                                          </p:spTgt>
                                        </p:tgtEl>
                                        <p:attrNameLst>
                                          <p:attrName>style.visibility</p:attrName>
                                        </p:attrNameLst>
                                      </p:cBhvr>
                                      <p:to>
                                        <p:strVal val="visible"/>
                                      </p:to>
                                    </p:set>
                                    <p:animEffect transition="in" filter="blinds(horizontal)">
                                      <p:cBhvr>
                                        <p:cTn id="32" dur="500"/>
                                        <p:tgtEl>
                                          <p:spTgt spid="1843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8434">
                                            <p:txEl>
                                              <p:pRg st="8" end="8"/>
                                            </p:txEl>
                                          </p:spTgt>
                                        </p:tgtEl>
                                        <p:attrNameLst>
                                          <p:attrName>style.visibility</p:attrName>
                                        </p:attrNameLst>
                                      </p:cBhvr>
                                      <p:to>
                                        <p:strVal val="visible"/>
                                      </p:to>
                                    </p:set>
                                    <p:animEffect transition="in" filter="blinds(horizontal)">
                                      <p:cBhvr>
                                        <p:cTn id="35" dur="500"/>
                                        <p:tgtEl>
                                          <p:spTgt spid="184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5" name="Rectangle 2"/>
          <p:cNvSpPr>
            <a:spLocks noGrp="1"/>
          </p:cNvSpPr>
          <p:nvPr>
            <p:ph type="title" idx="4294967295"/>
          </p:nvPr>
        </p:nvSpPr>
        <p:spPr/>
        <p:txBody>
          <a:bodyPr/>
          <a:lstStyle/>
          <a:p>
            <a:pPr eaLnBrk="1" hangingPunct="1"/>
            <a:r>
              <a:rPr kumimoji="1" lang="zh-CN" altLang="en-US" b="0" smtClean="0"/>
              <a:t>随机事件及其运算</a:t>
            </a:r>
            <a:endParaRPr kumimoji="1" lang="zh-CN" altLang="en-US" b="0" smtClean="0"/>
          </a:p>
        </p:txBody>
      </p:sp>
      <p:sp>
        <p:nvSpPr>
          <p:cNvPr id="19486" name="Rectangle 3"/>
          <p:cNvSpPr>
            <a:spLocks noGrp="1"/>
          </p:cNvSpPr>
          <p:nvPr>
            <p:ph type="body" idx="4294967295"/>
          </p:nvPr>
        </p:nvSpPr>
        <p:spPr/>
        <p:txBody>
          <a:bodyPr/>
          <a:lstStyle/>
          <a:p>
            <a:pPr eaLnBrk="1" hangingPunct="1"/>
            <a:r>
              <a:rPr kumimoji="1" lang="zh-CN" altLang="en-US" smtClean="0">
                <a:solidFill>
                  <a:schemeClr val="tx1"/>
                </a:solidFill>
                <a:latin typeface="黑体" panose="02010609060101010101" pitchFamily="49" charset="-122"/>
              </a:rPr>
              <a:t>事件发生：当事件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所包含的基本事件有一个出现，就说事件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发生了，否则就说事件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未发生</a:t>
            </a:r>
            <a:endParaRPr kumimoji="1" lang="zh-CN" altLang="en-US"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必然事件：一定发生的事件，也就是样本空间</a:t>
            </a:r>
            <a:r>
              <a:rPr kumimoji="1" lang="el-GR" altLang="zh-CN" smtClean="0">
                <a:solidFill>
                  <a:schemeClr val="tx1"/>
                </a:solidFill>
                <a:latin typeface="黑体" panose="02010609060101010101" pitchFamily="49" charset="-122"/>
              </a:rPr>
              <a:t>Ω</a:t>
            </a:r>
            <a:endParaRPr kumimoji="1" lang="en-US" altLang="zh-CN"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不可能事件：一定不发生的事件，记为</a:t>
            </a:r>
            <a:r>
              <a:rPr kumimoji="1" lang="el-GR" altLang="zh-CN" smtClean="0">
                <a:solidFill>
                  <a:schemeClr val="tx1"/>
                </a:solidFill>
                <a:latin typeface="黑体" panose="02010609060101010101" pitchFamily="49" charset="-122"/>
              </a:rPr>
              <a:t>Φ</a:t>
            </a:r>
            <a:endParaRPr kumimoji="1" lang="en-US" altLang="zh-CN"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事件包含：如果事件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发生必然导致事件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发生．则称事件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包含事件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，记作 </a:t>
            </a:r>
            <a:r>
              <a:rPr kumimoji="1" lang="en-US" altLang="zh-CN" smtClean="0">
                <a:solidFill>
                  <a:schemeClr val="tx1"/>
                </a:solidFill>
                <a:latin typeface="黑体" panose="02010609060101010101" pitchFamily="49" charset="-122"/>
              </a:rPr>
              <a:t>A⊂ B   </a:t>
            </a:r>
            <a:r>
              <a:rPr kumimoji="1" lang="zh-CN" altLang="en-US" smtClean="0">
                <a:solidFill>
                  <a:schemeClr val="tx1"/>
                </a:solidFill>
                <a:latin typeface="黑体" panose="02010609060101010101" pitchFamily="49" charset="-122"/>
              </a:rPr>
              <a:t>或 </a:t>
            </a:r>
            <a:r>
              <a:rPr kumimoji="1" lang="en-US" altLang="zh-CN" smtClean="0">
                <a:solidFill>
                  <a:schemeClr val="tx1"/>
                </a:solidFill>
                <a:latin typeface="黑体" panose="02010609060101010101" pitchFamily="49" charset="-122"/>
              </a:rPr>
              <a:t>B ⊃ A</a:t>
            </a:r>
            <a:endParaRPr kumimoji="1" lang="en-US" altLang="zh-CN"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事件的和：事件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与事件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至少有一个发生，这样的一个事件称为事件</a:t>
            </a:r>
            <a:r>
              <a:rPr kumimoji="1" lang="en-US" altLang="zh-CN" smtClean="0">
                <a:solidFill>
                  <a:schemeClr val="tx1"/>
                </a:solidFill>
                <a:latin typeface="黑体" panose="02010609060101010101" pitchFamily="49" charset="-122"/>
              </a:rPr>
              <a:t>A    </a:t>
            </a:r>
            <a:r>
              <a:rPr kumimoji="1" lang="zh-CN" altLang="en-US" smtClean="0">
                <a:solidFill>
                  <a:schemeClr val="tx1"/>
                </a:solidFill>
                <a:latin typeface="黑体" panose="02010609060101010101" pitchFamily="49" charset="-122"/>
              </a:rPr>
              <a:t>与事件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的和或并，记为</a:t>
            </a:r>
            <a:r>
              <a:rPr kumimoji="1" lang="en-US" altLang="zh-CN" smtClean="0">
                <a:solidFill>
                  <a:schemeClr val="tx1"/>
                </a:solidFill>
                <a:latin typeface="黑体" panose="02010609060101010101" pitchFamily="49" charset="-122"/>
              </a:rPr>
              <a:t>A U B </a:t>
            </a:r>
            <a:r>
              <a:rPr kumimoji="1" lang="zh-CN" altLang="en-US" smtClean="0">
                <a:solidFill>
                  <a:schemeClr val="tx1"/>
                </a:solidFill>
                <a:latin typeface="黑体" panose="02010609060101010101" pitchFamily="49" charset="-122"/>
              </a:rPr>
              <a:t>或 </a:t>
            </a:r>
            <a:r>
              <a:rPr kumimoji="1" lang="en-US" altLang="zh-CN" smtClean="0">
                <a:solidFill>
                  <a:schemeClr val="tx1"/>
                </a:solidFill>
                <a:latin typeface="黑体" panose="02010609060101010101" pitchFamily="49" charset="-122"/>
              </a:rPr>
              <a:t>A + B</a:t>
            </a:r>
            <a:endParaRPr kumimoji="1" lang="en-US" altLang="zh-CN"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事件的积：事件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与事件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同时发生，这样的事件称为事件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与事件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的积或交，记为</a:t>
            </a:r>
            <a:r>
              <a:rPr kumimoji="1" lang="en-US" altLang="zh-CN"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cs typeface="Arial" panose="020B0604020202020204" pitchFamily="34" charset="0"/>
              </a:rPr>
              <a:t>∩B</a:t>
            </a:r>
            <a:r>
              <a:rPr kumimoji="1" lang="en-US" altLang="zh-CN" smtClean="0">
                <a:solidFill>
                  <a:schemeClr val="tx1"/>
                </a:solidFill>
                <a:latin typeface="黑体" panose="02010609060101010101" pitchFamily="49" charset="-122"/>
              </a:rPr>
              <a:t> </a:t>
            </a:r>
            <a:r>
              <a:rPr kumimoji="1" lang="zh-CN" altLang="en-US" smtClean="0">
                <a:solidFill>
                  <a:schemeClr val="tx1"/>
                </a:solidFill>
                <a:latin typeface="黑体" panose="02010609060101010101" pitchFamily="49" charset="-122"/>
              </a:rPr>
              <a:t>或 </a:t>
            </a:r>
            <a:r>
              <a:rPr kumimoji="1" lang="en-US" altLang="zh-CN" smtClean="0">
                <a:solidFill>
                  <a:schemeClr val="tx1"/>
                </a:solidFill>
                <a:latin typeface="黑体" panose="02010609060101010101" pitchFamily="49" charset="-122"/>
              </a:rPr>
              <a:t>AB</a:t>
            </a:r>
            <a:endParaRPr kumimoji="1" lang="en-US" altLang="zh-CN"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事件的和与积可以推广到多个事件</a:t>
            </a:r>
            <a:endParaRPr kumimoji="1" lang="zh-CN" altLang="en-US" smtClean="0">
              <a:solidFill>
                <a:schemeClr val="tx1"/>
              </a:solidFill>
              <a:latin typeface="黑体" panose="02010609060101010101" pitchFamily="49" charset="-122"/>
            </a:endParaRPr>
          </a:p>
        </p:txBody>
      </p:sp>
      <p:graphicFrame>
        <p:nvGraphicFramePr>
          <p:cNvPr id="19484" name="Object 28"/>
          <p:cNvGraphicFramePr>
            <a:graphicFrameLocks noChangeAspect="1"/>
          </p:cNvGraphicFramePr>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1025" name="公式" r:id="rId1" imgW="2743200" imgH="5181600" progId="Equation.3">
                  <p:embed/>
                </p:oleObj>
              </mc:Choice>
              <mc:Fallback>
                <p:oleObj name="公式" r:id="rId1" imgW="2743200" imgH="5181600" progId="Equation.3">
                  <p:embed/>
                  <p:pic>
                    <p:nvPicPr>
                      <p:cNvPr id="0" name="图片 1024"/>
                      <p:cNvPicPr>
                        <a:picLocks noChangeAspect="1"/>
                      </p:cNvPicPr>
                      <p:nvPr/>
                    </p:nvPicPr>
                    <p:blipFill>
                      <a:blip r:embed="rId2"/>
                      <a:stretch>
                        <a:fillRect/>
                      </a:stretch>
                    </p:blipFill>
                    <p:spPr>
                      <a:xfrm>
                        <a:off x="6038850" y="3319463"/>
                        <a:ext cx="1143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486">
                                            <p:txEl>
                                              <p:pRg st="0" end="0"/>
                                            </p:txEl>
                                          </p:spTgt>
                                        </p:tgtEl>
                                        <p:attrNameLst>
                                          <p:attrName>style.visibility</p:attrName>
                                        </p:attrNameLst>
                                      </p:cBhvr>
                                      <p:to>
                                        <p:strVal val="visible"/>
                                      </p:to>
                                    </p:set>
                                    <p:animEffect transition="in" filter="blinds(horizontal)">
                                      <p:cBhvr>
                                        <p:cTn id="7" dur="500"/>
                                        <p:tgtEl>
                                          <p:spTgt spid="194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86">
                                            <p:txEl>
                                              <p:pRg st="1" end="1"/>
                                            </p:txEl>
                                          </p:spTgt>
                                        </p:tgtEl>
                                        <p:attrNameLst>
                                          <p:attrName>style.visibility</p:attrName>
                                        </p:attrNameLst>
                                      </p:cBhvr>
                                      <p:to>
                                        <p:strVal val="visible"/>
                                      </p:to>
                                    </p:set>
                                    <p:animEffect transition="in" filter="blinds(horizontal)">
                                      <p:cBhvr>
                                        <p:cTn id="12" dur="500"/>
                                        <p:tgtEl>
                                          <p:spTgt spid="194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86">
                                            <p:txEl>
                                              <p:pRg st="2" end="2"/>
                                            </p:txEl>
                                          </p:spTgt>
                                        </p:tgtEl>
                                        <p:attrNameLst>
                                          <p:attrName>style.visibility</p:attrName>
                                        </p:attrNameLst>
                                      </p:cBhvr>
                                      <p:to>
                                        <p:strVal val="visible"/>
                                      </p:to>
                                    </p:set>
                                    <p:animEffect transition="in" filter="blinds(horizontal)">
                                      <p:cBhvr>
                                        <p:cTn id="17" dur="500"/>
                                        <p:tgtEl>
                                          <p:spTgt spid="194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86">
                                            <p:txEl>
                                              <p:pRg st="3" end="3"/>
                                            </p:txEl>
                                          </p:spTgt>
                                        </p:tgtEl>
                                        <p:attrNameLst>
                                          <p:attrName>style.visibility</p:attrName>
                                        </p:attrNameLst>
                                      </p:cBhvr>
                                      <p:to>
                                        <p:strVal val="visible"/>
                                      </p:to>
                                    </p:set>
                                    <p:animEffect transition="in" filter="blinds(horizontal)">
                                      <p:cBhvr>
                                        <p:cTn id="22" dur="500"/>
                                        <p:tgtEl>
                                          <p:spTgt spid="194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86">
                                            <p:txEl>
                                              <p:pRg st="4" end="4"/>
                                            </p:txEl>
                                          </p:spTgt>
                                        </p:tgtEl>
                                        <p:attrNameLst>
                                          <p:attrName>style.visibility</p:attrName>
                                        </p:attrNameLst>
                                      </p:cBhvr>
                                      <p:to>
                                        <p:strVal val="visible"/>
                                      </p:to>
                                    </p:set>
                                    <p:animEffect transition="in" filter="blinds(horizontal)">
                                      <p:cBhvr>
                                        <p:cTn id="27" dur="500"/>
                                        <p:tgtEl>
                                          <p:spTgt spid="194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486">
                                            <p:txEl>
                                              <p:pRg st="5" end="5"/>
                                            </p:txEl>
                                          </p:spTgt>
                                        </p:tgtEl>
                                        <p:attrNameLst>
                                          <p:attrName>style.visibility</p:attrName>
                                        </p:attrNameLst>
                                      </p:cBhvr>
                                      <p:to>
                                        <p:strVal val="visible"/>
                                      </p:to>
                                    </p:set>
                                    <p:animEffect transition="in" filter="blinds(horizontal)">
                                      <p:cBhvr>
                                        <p:cTn id="32" dur="500"/>
                                        <p:tgtEl>
                                          <p:spTgt spid="194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486">
                                            <p:txEl>
                                              <p:pRg st="6" end="6"/>
                                            </p:txEl>
                                          </p:spTgt>
                                        </p:tgtEl>
                                        <p:attrNameLst>
                                          <p:attrName>style.visibility</p:attrName>
                                        </p:attrNameLst>
                                      </p:cBhvr>
                                      <p:to>
                                        <p:strVal val="visible"/>
                                      </p:to>
                                    </p:set>
                                    <p:animEffect transition="in" filter="blinds(horizontal)">
                                      <p:cBhvr>
                                        <p:cTn id="37" dur="500"/>
                                        <p:tgtEl>
                                          <p:spTgt spid="194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idx="4294967295"/>
          </p:nvPr>
        </p:nvSpPr>
        <p:spPr/>
        <p:txBody>
          <a:bodyPr/>
          <a:lstStyle/>
          <a:p>
            <a:pPr eaLnBrk="1" hangingPunct="1"/>
            <a:r>
              <a:rPr kumimoji="1" lang="zh-CN" altLang="en-US" b="0" smtClean="0"/>
              <a:t>随机事件及其运算</a:t>
            </a:r>
            <a:endParaRPr kumimoji="1" lang="zh-CN" altLang="en-US" b="0" smtClean="0"/>
          </a:p>
        </p:txBody>
      </p:sp>
      <p:sp>
        <p:nvSpPr>
          <p:cNvPr id="20482" name="Rectangle 3"/>
          <p:cNvSpPr>
            <a:spLocks noGrp="1"/>
          </p:cNvSpPr>
          <p:nvPr>
            <p:ph type="body" idx="4294967295"/>
          </p:nvPr>
        </p:nvSpPr>
        <p:spPr>
          <a:xfrm>
            <a:off x="838200" y="1206500"/>
            <a:ext cx="10636250" cy="5362575"/>
          </a:xfrm>
        </p:spPr>
        <p:txBody>
          <a:bodyPr/>
          <a:lstStyle/>
          <a:p>
            <a:pPr eaLnBrk="1" hangingPunct="1"/>
            <a:r>
              <a:rPr kumimoji="1" lang="zh-CN" altLang="en-US" sz="2800" smtClean="0">
                <a:solidFill>
                  <a:schemeClr val="tx1"/>
                </a:solidFill>
                <a:latin typeface="黑体" panose="02010609060101010101" pitchFamily="49" charset="-122"/>
              </a:rPr>
              <a:t>事件的差：事件</a:t>
            </a:r>
            <a:r>
              <a:rPr kumimoji="1" lang="en-US" altLang="zh-CN" sz="2800" smtClean="0">
                <a:solidFill>
                  <a:schemeClr val="tx1"/>
                </a:solidFill>
                <a:latin typeface="黑体" panose="02010609060101010101" pitchFamily="49" charset="-122"/>
              </a:rPr>
              <a:t>A </a:t>
            </a:r>
            <a:r>
              <a:rPr kumimoji="1" lang="zh-CN" altLang="en-US" sz="2800" smtClean="0">
                <a:solidFill>
                  <a:schemeClr val="tx1"/>
                </a:solidFill>
                <a:latin typeface="黑体" panose="02010609060101010101" pitchFamily="49" charset="-122"/>
              </a:rPr>
              <a:t>发生而事件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不发生，这样的事件称为事件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的差，记为</a:t>
            </a:r>
            <a:r>
              <a:rPr kumimoji="1" lang="en-US" altLang="zh-CN" sz="2800" smtClean="0">
                <a:solidFill>
                  <a:schemeClr val="tx1"/>
                </a:solidFill>
                <a:latin typeface="黑体" panose="02010609060101010101" pitchFamily="49" charset="-122"/>
              </a:rPr>
              <a:t>A</a:t>
            </a:r>
            <a:r>
              <a:rPr kumimoji="1" lang="en-US" altLang="zh-CN" sz="2800" smtClean="0">
                <a:solidFill>
                  <a:schemeClr val="tx1"/>
                </a:solidFill>
                <a:latin typeface="黑体" panose="02010609060101010101" pitchFamily="49" charset="-122"/>
                <a:cs typeface="Arial" panose="020B0604020202020204" pitchFamily="34" charset="0"/>
              </a:rPr>
              <a:t>-</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。如</a:t>
            </a:r>
            <a:r>
              <a:rPr kumimoji="1" lang="en-US" altLang="zh-CN" sz="2800" smtClean="0">
                <a:solidFill>
                  <a:schemeClr val="tx1"/>
                </a:solidFill>
                <a:latin typeface="黑体" panose="02010609060101010101" pitchFamily="49" charset="-122"/>
              </a:rPr>
              <a:t>A={2,4,6}</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B={2,3}</a:t>
            </a:r>
            <a:r>
              <a:rPr kumimoji="1" lang="zh-CN" altLang="en-US" sz="2800" smtClean="0">
                <a:solidFill>
                  <a:schemeClr val="tx1"/>
                </a:solidFill>
                <a:latin typeface="黑体" panose="02010609060101010101" pitchFamily="49" charset="-122"/>
              </a:rPr>
              <a:t>，</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则</a:t>
            </a:r>
            <a:r>
              <a:rPr kumimoji="1" lang="en-US" altLang="zh-CN" sz="2800" smtClean="0">
                <a:solidFill>
                  <a:schemeClr val="tx1"/>
                </a:solidFill>
                <a:latin typeface="黑体" panose="02010609060101010101" pitchFamily="49" charset="-122"/>
              </a:rPr>
              <a:t>A</a:t>
            </a:r>
            <a:r>
              <a:rPr kumimoji="1" lang="en-US" altLang="zh-CN" sz="2800" smtClean="0">
                <a:solidFill>
                  <a:schemeClr val="tx1"/>
                </a:solidFill>
                <a:latin typeface="黑体" panose="02010609060101010101" pitchFamily="49" charset="-122"/>
                <a:cs typeface="Arial" panose="020B0604020202020204" pitchFamily="34" charset="0"/>
              </a:rPr>
              <a:t>-</a:t>
            </a:r>
            <a:r>
              <a:rPr kumimoji="1" lang="en-US" altLang="zh-CN" sz="2800" smtClean="0">
                <a:solidFill>
                  <a:schemeClr val="tx1"/>
                </a:solidFill>
                <a:latin typeface="黑体" panose="02010609060101010101" pitchFamily="49" charset="-122"/>
              </a:rPr>
              <a:t>B={4,6}</a:t>
            </a:r>
            <a:r>
              <a:rPr kumimoji="1" lang="zh-CN" altLang="en-US" sz="2800" smtClean="0">
                <a:solidFill>
                  <a:schemeClr val="tx1"/>
                </a:solidFill>
                <a:latin typeface="黑体" panose="02010609060101010101" pitchFamily="49" charset="-122"/>
              </a:rPr>
              <a:t>。 </a:t>
            </a:r>
            <a:r>
              <a:rPr kumimoji="1" lang="en-US" altLang="zh-CN" sz="2800" smtClean="0">
                <a:solidFill>
                  <a:schemeClr val="tx1"/>
                </a:solidFill>
                <a:latin typeface="黑体" panose="02010609060101010101" pitchFamily="49" charset="-122"/>
              </a:rPr>
              <a:t>A</a:t>
            </a:r>
            <a:r>
              <a:rPr kumimoji="1" lang="en-US" altLang="zh-CN" sz="2800" smtClean="0">
                <a:solidFill>
                  <a:schemeClr val="tx1"/>
                </a:solidFill>
                <a:latin typeface="黑体" panose="02010609060101010101" pitchFamily="49" charset="-122"/>
                <a:cs typeface="Arial" panose="020B0604020202020204" pitchFamily="34" charset="0"/>
              </a:rPr>
              <a:t>-</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就是</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的基本事件中去掉含在</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中的，余下的基本事件组成的事件。</a:t>
            </a:r>
            <a:endParaRPr kumimoji="1" lang="zh-CN" altLang="en-US" sz="2800" smtClean="0">
              <a:solidFill>
                <a:schemeClr val="tx1"/>
              </a:solidFill>
              <a:latin typeface="黑体" panose="02010609060101010101" pitchFamily="49" charset="-122"/>
            </a:endParaRPr>
          </a:p>
          <a:p>
            <a:pPr eaLnBrk="1" hangingPunct="1"/>
            <a:r>
              <a:rPr kumimoji="1" lang="zh-CN" altLang="en-US" sz="2800" smtClean="0">
                <a:solidFill>
                  <a:schemeClr val="tx1"/>
                </a:solidFill>
                <a:latin typeface="黑体" panose="02010609060101010101" pitchFamily="49" charset="-122"/>
              </a:rPr>
              <a:t>互斥事件：若事件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不能同时发生</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即</a:t>
            </a:r>
            <a:r>
              <a:rPr kumimoji="1" lang="en-US" altLang="zh-CN" sz="2800" smtClean="0">
                <a:solidFill>
                  <a:schemeClr val="tx1"/>
                </a:solidFill>
                <a:latin typeface="黑体" panose="02010609060101010101" pitchFamily="49" charset="-122"/>
              </a:rPr>
              <a:t>AB=</a:t>
            </a:r>
            <a:r>
              <a:rPr kumimoji="1" lang="el-GR" altLang="zh-CN" sz="2800" smtClean="0">
                <a:solidFill>
                  <a:schemeClr val="tx1"/>
                </a:solidFill>
                <a:latin typeface="黑体" panose="02010609060101010101" pitchFamily="49" charset="-122"/>
              </a:rPr>
              <a:t>Φ</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，则称事件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为互不相容或互斥。若</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互不相容，就是</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不含有公共的基本事件</a:t>
            </a:r>
            <a:endParaRPr kumimoji="1" lang="zh-CN" altLang="en-US" sz="2800" smtClean="0">
              <a:solidFill>
                <a:schemeClr val="tx1"/>
              </a:solidFill>
              <a:latin typeface="黑体" panose="02010609060101010101" pitchFamily="49" charset="-122"/>
            </a:endParaRPr>
          </a:p>
          <a:p>
            <a:pPr eaLnBrk="1" hangingPunct="1">
              <a:lnSpc>
                <a:spcPct val="120000"/>
              </a:lnSpc>
            </a:pPr>
            <a:r>
              <a:rPr kumimoji="1" lang="zh-CN" altLang="en-US" sz="2800" smtClean="0">
                <a:solidFill>
                  <a:schemeClr val="tx1"/>
                </a:solidFill>
                <a:latin typeface="黑体" panose="02010609060101010101" pitchFamily="49" charset="-122"/>
              </a:rPr>
              <a:t>对立事件</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互逆</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：若事件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有且仅有一个发生，且</a:t>
            </a:r>
            <a:r>
              <a:rPr kumimoji="1" lang="en-US" altLang="zh-CN" sz="2800" smtClean="0">
                <a:solidFill>
                  <a:schemeClr val="tx1"/>
                </a:solidFill>
                <a:latin typeface="黑体" panose="02010609060101010101" pitchFamily="49" charset="-122"/>
              </a:rPr>
              <a:t>AUB=</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A</a:t>
            </a:r>
            <a:r>
              <a:rPr kumimoji="1" lang="en-US" altLang="zh-CN" sz="2800" smtClean="0">
                <a:solidFill>
                  <a:schemeClr val="tx1"/>
                </a:solidFill>
                <a:latin typeface="黑体" panose="02010609060101010101" pitchFamily="49" charset="-122"/>
                <a:cs typeface="Arial" panose="020B0604020202020204" pitchFamily="34" charset="0"/>
              </a:rPr>
              <a:t>∩B=</a:t>
            </a:r>
            <a:r>
              <a:rPr kumimoji="1" lang="el-GR" altLang="zh-CN" sz="2800" smtClean="0">
                <a:solidFill>
                  <a:schemeClr val="tx1"/>
                </a:solidFill>
                <a:latin typeface="黑体" panose="02010609060101010101" pitchFamily="49" charset="-122"/>
                <a:cs typeface="Arial" panose="020B0604020202020204" pitchFamily="34" charset="0"/>
              </a:rPr>
              <a:t>Φ</a:t>
            </a:r>
            <a:r>
              <a:rPr kumimoji="1" lang="zh-CN" altLang="en-US" sz="2800" smtClean="0">
                <a:solidFill>
                  <a:schemeClr val="tx1"/>
                </a:solidFill>
                <a:latin typeface="黑体" panose="02010609060101010101" pitchFamily="49" charset="-122"/>
                <a:cs typeface="Arial" panose="020B0604020202020204" pitchFamily="34" charset="0"/>
              </a:rPr>
              <a:t>，</a:t>
            </a:r>
            <a:r>
              <a:rPr kumimoji="1" lang="zh-CN" altLang="en-US" sz="2800" smtClean="0">
                <a:solidFill>
                  <a:schemeClr val="tx1"/>
                </a:solidFill>
                <a:latin typeface="黑体" panose="02010609060101010101" pitchFamily="49" charset="-122"/>
              </a:rPr>
              <a:t>称事件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互为对立事件或互逆事件，其中事件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叫做事件</a:t>
            </a:r>
            <a:r>
              <a:rPr kumimoji="1" lang="en-US" altLang="zh-CN" sz="2800" smtClean="0">
                <a:solidFill>
                  <a:schemeClr val="tx1"/>
                </a:solidFill>
                <a:latin typeface="黑体" panose="02010609060101010101" pitchFamily="49" charset="-122"/>
              </a:rPr>
              <a:t>A </a:t>
            </a:r>
            <a:r>
              <a:rPr kumimoji="1" lang="zh-CN" altLang="en-US" sz="2800" smtClean="0">
                <a:solidFill>
                  <a:schemeClr val="tx1"/>
                </a:solidFill>
                <a:latin typeface="黑体" panose="02010609060101010101" pitchFamily="49" charset="-122"/>
              </a:rPr>
              <a:t>的逆事件，记作</a:t>
            </a:r>
            <a:r>
              <a:rPr kumimoji="1" lang="en-US" altLang="zh-CN" sz="2800" smtClean="0">
                <a:solidFill>
                  <a:schemeClr val="tx1"/>
                </a:solidFill>
                <a:latin typeface="黑体" panose="02010609060101010101" pitchFamily="49" charset="-122"/>
              </a:rPr>
              <a:t>B=</a:t>
            </a:r>
            <a:r>
              <a:rPr kumimoji="1" lang="en-US" altLang="zh-CN" sz="2800" smtClean="0">
                <a:solidFill>
                  <a:schemeClr val="tx1"/>
                </a:solidFill>
                <a:latin typeface="黑体" panose="02010609060101010101" pitchFamily="49" charset="-122"/>
                <a:sym typeface="Symbol" panose="05050102010706020507" pitchFamily="18" charset="2"/>
              </a:rPr>
              <a:t></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叫做事件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的逆事件，记作</a:t>
            </a:r>
            <a:r>
              <a:rPr kumimoji="1" lang="en-US" altLang="zh-CN" sz="2800" smtClean="0">
                <a:solidFill>
                  <a:schemeClr val="tx1"/>
                </a:solidFill>
                <a:latin typeface="黑体" panose="02010609060101010101" pitchFamily="49" charset="-122"/>
              </a:rPr>
              <a:t>A=</a:t>
            </a:r>
            <a:r>
              <a:rPr kumimoji="1" lang="en-US" altLang="zh-CN" sz="2800" smtClean="0">
                <a:solidFill>
                  <a:schemeClr val="tx1"/>
                </a:solidFill>
                <a:latin typeface="黑体" panose="02010609060101010101" pitchFamily="49" charset="-122"/>
                <a:sym typeface="Symbol" panose="05050102010706020507" pitchFamily="18" charset="2"/>
              </a:rPr>
              <a:t></a:t>
            </a:r>
            <a:r>
              <a:rPr kumimoji="1" lang="en-US" altLang="zh-CN" sz="2800" smtClean="0">
                <a:solidFill>
                  <a:schemeClr val="tx1"/>
                </a:solidFill>
                <a:latin typeface="黑体" panose="02010609060101010101" pitchFamily="49" charset="-122"/>
              </a:rPr>
              <a:t>B</a:t>
            </a:r>
            <a:endParaRPr kumimoji="1" lang="en-US" altLang="zh-CN" sz="28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linds(horizontal)">
                                      <p:cBhvr>
                                        <p:cTn id="7" dur="500"/>
                                        <p:tgtEl>
                                          <p:spTgt spid="2048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blinds(horizontal)">
                                      <p:cBhvr>
                                        <p:cTn id="10" dur="500"/>
                                        <p:tgtEl>
                                          <p:spTgt spid="2048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blinds(horizontal)">
                                      <p:cBhvr>
                                        <p:cTn id="15" dur="500"/>
                                        <p:tgtEl>
                                          <p:spTgt spid="2048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482">
                                            <p:txEl>
                                              <p:pRg st="3" end="3"/>
                                            </p:txEl>
                                          </p:spTgt>
                                        </p:tgtEl>
                                        <p:attrNameLst>
                                          <p:attrName>style.visibility</p:attrName>
                                        </p:attrNameLst>
                                      </p:cBhvr>
                                      <p:to>
                                        <p:strVal val="visible"/>
                                      </p:to>
                                    </p:set>
                                    <p:animEffect transition="in" filter="blinds(horizontal)">
                                      <p:cBhvr>
                                        <p:cTn id="20"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3" name="Rectangle 2"/>
          <p:cNvSpPr>
            <a:spLocks noGrp="1"/>
          </p:cNvSpPr>
          <p:nvPr>
            <p:ph type="title" idx="4294967295"/>
          </p:nvPr>
        </p:nvSpPr>
        <p:spPr/>
        <p:txBody>
          <a:bodyPr/>
          <a:lstStyle/>
          <a:p>
            <a:pPr eaLnBrk="1" hangingPunct="1"/>
            <a:r>
              <a:rPr lang="zh-CN" altLang="en-US" smtClean="0"/>
              <a:t>概率的数学定义</a:t>
            </a:r>
            <a:endParaRPr lang="zh-CN" altLang="en-US" smtClean="0"/>
          </a:p>
        </p:txBody>
      </p:sp>
      <p:sp>
        <p:nvSpPr>
          <p:cNvPr id="21554" name="Rectangle 3"/>
          <p:cNvSpPr>
            <a:spLocks noGrp="1"/>
          </p:cNvSpPr>
          <p:nvPr>
            <p:ph type="body" idx="4294967295"/>
          </p:nvPr>
        </p:nvSpPr>
        <p:spPr/>
        <p:txBody>
          <a:bodyPr/>
          <a:lstStyle/>
          <a:p>
            <a:pPr eaLnBrk="1" hangingPunct="1"/>
            <a:r>
              <a:rPr kumimoji="1" lang="zh-CN" altLang="en-US" sz="3200" smtClean="0">
                <a:solidFill>
                  <a:schemeClr val="tx1"/>
                </a:solidFill>
                <a:latin typeface="黑体" panose="02010609060101010101" pitchFamily="49" charset="-122"/>
              </a:rPr>
              <a:t> 设</a:t>
            </a:r>
            <a:r>
              <a:rPr kumimoji="1" lang="el-GR" altLang="zh-CN" sz="3200" smtClean="0">
                <a:solidFill>
                  <a:schemeClr val="tx1"/>
                </a:solidFill>
                <a:latin typeface="黑体" panose="02010609060101010101" pitchFamily="49" charset="-122"/>
              </a:rPr>
              <a:t>Ω</a:t>
            </a:r>
            <a:r>
              <a:rPr kumimoji="1" lang="zh-CN" altLang="en-US" sz="3200" smtClean="0">
                <a:solidFill>
                  <a:schemeClr val="tx1"/>
                </a:solidFill>
                <a:latin typeface="黑体" panose="02010609060101010101" pitchFamily="49" charset="-122"/>
                <a:sym typeface="Euclid Symbol" panose="05050102010706020507"/>
              </a:rPr>
              <a:t>是</a:t>
            </a:r>
            <a:r>
              <a:rPr kumimoji="1" lang="zh-CN" altLang="en-US" sz="3200" smtClean="0">
                <a:solidFill>
                  <a:schemeClr val="tx1"/>
                </a:solidFill>
                <a:latin typeface="黑体" panose="02010609060101010101" pitchFamily="49" charset="-122"/>
              </a:rPr>
              <a:t>随机试验</a:t>
            </a:r>
            <a:r>
              <a:rPr kumimoji="1" lang="en-US" altLang="zh-CN" sz="3200" smtClean="0">
                <a:solidFill>
                  <a:schemeClr val="tx1"/>
                </a:solidFill>
                <a:latin typeface="黑体" panose="02010609060101010101" pitchFamily="49" charset="-122"/>
                <a:sym typeface="Symbol" panose="05050102010706020507" pitchFamily="18" charset="2"/>
              </a:rPr>
              <a:t>E</a:t>
            </a:r>
            <a:r>
              <a:rPr kumimoji="1" lang="zh-CN" altLang="en-US" sz="3200" smtClean="0">
                <a:solidFill>
                  <a:schemeClr val="tx1"/>
                </a:solidFill>
                <a:latin typeface="黑体" panose="02010609060101010101" pitchFamily="49" charset="-122"/>
              </a:rPr>
              <a:t>的</a:t>
            </a:r>
            <a:r>
              <a:rPr kumimoji="1" lang="zh-CN" altLang="en-US" sz="3200" smtClean="0">
                <a:solidFill>
                  <a:schemeClr val="tx1"/>
                </a:solidFill>
                <a:latin typeface="黑体" panose="02010609060101010101" pitchFamily="49" charset="-122"/>
                <a:sym typeface="Euclid Symbol" panose="05050102010706020507"/>
              </a:rPr>
              <a:t>样本空间，若能找到一个对应法</a:t>
            </a:r>
            <a:endParaRPr kumimoji="1" lang="zh-CN" altLang="en-US" sz="3200" smtClean="0">
              <a:solidFill>
                <a:schemeClr val="tx1"/>
              </a:solidFill>
              <a:latin typeface="黑体" panose="02010609060101010101" pitchFamily="49" charset="-122"/>
              <a:sym typeface="Euclid Symbol" panose="05050102010706020507"/>
            </a:endParaRPr>
          </a:p>
          <a:p>
            <a:pPr eaLnBrk="1" hangingPunct="1">
              <a:buFont typeface="Arial" panose="020B0604020202020204" pitchFamily="34" charset="0"/>
              <a:buNone/>
            </a:pPr>
            <a:r>
              <a:rPr kumimoji="1" lang="zh-CN" altLang="en-US" sz="3200" smtClean="0">
                <a:solidFill>
                  <a:schemeClr val="tx1"/>
                </a:solidFill>
                <a:latin typeface="黑体" panose="02010609060101010101" pitchFamily="49" charset="-122"/>
                <a:sym typeface="Euclid Symbol" panose="05050102010706020507"/>
              </a:rPr>
              <a:t>   则，使得对于</a:t>
            </a:r>
            <a:r>
              <a:rPr kumimoji="1" lang="en-US" altLang="zh-CN" sz="3200" smtClean="0">
                <a:solidFill>
                  <a:schemeClr val="tx1"/>
                </a:solidFill>
                <a:latin typeface="黑体" panose="02010609060101010101" pitchFamily="49" charset="-122"/>
                <a:sym typeface="Symbol" panose="05050102010706020507" pitchFamily="18" charset="2"/>
              </a:rPr>
              <a:t>E</a:t>
            </a:r>
            <a:r>
              <a:rPr kumimoji="1" lang="zh-CN" altLang="en-US" sz="3200" smtClean="0">
                <a:solidFill>
                  <a:schemeClr val="tx1"/>
                </a:solidFill>
                <a:latin typeface="黑体" panose="02010609060101010101" pitchFamily="49" charset="-122"/>
                <a:sym typeface="Euclid Symbol" panose="05050102010706020507"/>
              </a:rPr>
              <a:t>的每一事件</a:t>
            </a:r>
            <a:r>
              <a:rPr kumimoji="1" lang="en-US" altLang="zh-CN" sz="3200" smtClean="0">
                <a:solidFill>
                  <a:schemeClr val="tx1"/>
                </a:solidFill>
                <a:latin typeface="黑体" panose="02010609060101010101" pitchFamily="49" charset="-122"/>
              </a:rPr>
              <a:t>A</a:t>
            </a:r>
            <a:r>
              <a:rPr kumimoji="1" lang="zh-CN" altLang="en-US" sz="3200" smtClean="0">
                <a:solidFill>
                  <a:schemeClr val="tx1"/>
                </a:solidFill>
                <a:latin typeface="黑体" panose="02010609060101010101" pitchFamily="49" charset="-122"/>
                <a:sym typeface="Euclid Symbol" panose="05050102010706020507"/>
              </a:rPr>
              <a:t>都对应一个实数，记为  </a:t>
            </a:r>
            <a:endParaRPr kumimoji="1" lang="zh-CN" altLang="en-US" sz="3200" smtClean="0">
              <a:solidFill>
                <a:schemeClr val="tx1"/>
              </a:solidFill>
              <a:latin typeface="黑体" panose="02010609060101010101" pitchFamily="49" charset="-122"/>
              <a:sym typeface="Euclid Symbol" panose="05050102010706020507"/>
            </a:endParaRPr>
          </a:p>
          <a:p>
            <a:pPr eaLnBrk="1" hangingPunct="1">
              <a:buFont typeface="Arial" panose="020B0604020202020204" pitchFamily="34" charset="0"/>
              <a:buNone/>
            </a:pPr>
            <a:r>
              <a:rPr kumimoji="1" lang="en-US" altLang="zh-CN" sz="3200" smtClean="0">
                <a:solidFill>
                  <a:schemeClr val="tx1"/>
                </a:solidFill>
                <a:latin typeface="黑体" panose="02010609060101010101" pitchFamily="49" charset="-122"/>
                <a:sym typeface="Euclid Symbol" panose="05050102010706020507"/>
              </a:rPr>
              <a:t>   </a:t>
            </a:r>
            <a:r>
              <a:rPr kumimoji="1" lang="en-US" altLang="zh-CN" sz="3200" smtClean="0">
                <a:solidFill>
                  <a:schemeClr val="tx1"/>
                </a:solidFill>
                <a:latin typeface="黑体" panose="02010609060101010101" pitchFamily="49" charset="-122"/>
              </a:rPr>
              <a:t>P(A)</a:t>
            </a:r>
            <a:r>
              <a:rPr kumimoji="1" lang="zh-CN" altLang="en-US" sz="3200" smtClean="0">
                <a:solidFill>
                  <a:schemeClr val="tx1"/>
                </a:solidFill>
                <a:latin typeface="黑体" panose="02010609060101010101" pitchFamily="49" charset="-122"/>
              </a:rPr>
              <a:t>，</a:t>
            </a:r>
            <a:r>
              <a:rPr kumimoji="1" lang="zh-CN" altLang="en-US" sz="3200" smtClean="0">
                <a:solidFill>
                  <a:schemeClr val="tx1"/>
                </a:solidFill>
                <a:latin typeface="黑体" panose="02010609060101010101" pitchFamily="49" charset="-122"/>
                <a:sym typeface="Euclid Symbol" panose="05050102010706020507"/>
              </a:rPr>
              <a:t>满足：</a:t>
            </a:r>
            <a:endParaRPr kumimoji="1" lang="zh-CN" altLang="en-US" sz="3200" smtClean="0">
              <a:solidFill>
                <a:schemeClr val="tx1"/>
              </a:solidFill>
              <a:latin typeface="黑体" panose="02010609060101010101" pitchFamily="49" charset="-122"/>
              <a:sym typeface="Euclid Symbol" panose="05050102010706020507"/>
            </a:endParaRPr>
          </a:p>
          <a:p>
            <a:r>
              <a:rPr kumimoji="1" lang="zh-CN" altLang="en-US" sz="3200" smtClean="0">
                <a:solidFill>
                  <a:schemeClr val="tx1"/>
                </a:solidFill>
                <a:latin typeface="黑体" panose="02010609060101010101" pitchFamily="49" charset="-122"/>
              </a:rPr>
              <a:t> 非负性： </a:t>
            </a:r>
            <a:r>
              <a:rPr kumimoji="1" lang="en-US" altLang="zh-CN" sz="3200" smtClean="0">
                <a:solidFill>
                  <a:schemeClr val="tx1"/>
                </a:solidFill>
                <a:latin typeface="黑体" panose="02010609060101010101" pitchFamily="49" charset="-122"/>
              </a:rPr>
              <a:t>P(A)</a:t>
            </a:r>
            <a:r>
              <a:rPr kumimoji="1" lang="en-US" altLang="zh-CN" sz="3200" smtClean="0">
                <a:solidFill>
                  <a:schemeClr val="tx1"/>
                </a:solidFill>
                <a:latin typeface="黑体" panose="02010609060101010101" pitchFamily="49" charset="-122"/>
                <a:sym typeface="Symbol" panose="05050102010706020507" pitchFamily="18" charset="2"/>
              </a:rPr>
              <a:t>0;</a:t>
            </a:r>
            <a:endParaRPr kumimoji="1" lang="zh-CN" altLang="en-US" sz="3200" smtClean="0">
              <a:solidFill>
                <a:schemeClr val="tx1"/>
              </a:solidFill>
              <a:latin typeface="黑体" panose="02010609060101010101" pitchFamily="49" charset="-122"/>
            </a:endParaRPr>
          </a:p>
          <a:p>
            <a:r>
              <a:rPr kumimoji="1" lang="zh-CN" altLang="en-US" sz="3200" smtClean="0">
                <a:solidFill>
                  <a:schemeClr val="tx1"/>
                </a:solidFill>
                <a:latin typeface="黑体" panose="02010609060101010101" pitchFamily="49" charset="-122"/>
              </a:rPr>
              <a:t> 正则性： </a:t>
            </a:r>
            <a:r>
              <a:rPr kumimoji="1" lang="en-US" altLang="zh-CN" sz="3200" smtClean="0">
                <a:solidFill>
                  <a:schemeClr val="tx1"/>
                </a:solidFill>
                <a:latin typeface="黑体" panose="02010609060101010101" pitchFamily="49" charset="-122"/>
              </a:rPr>
              <a:t>P(Ω)</a:t>
            </a:r>
            <a:r>
              <a:rPr kumimoji="1" lang="en-US" altLang="zh-CN" sz="3200" smtClean="0">
                <a:solidFill>
                  <a:schemeClr val="tx1"/>
                </a:solidFill>
                <a:latin typeface="黑体" panose="02010609060101010101" pitchFamily="49" charset="-122"/>
                <a:sym typeface="Symbol" panose="05050102010706020507" pitchFamily="18" charset="2"/>
              </a:rPr>
              <a:t>=1;</a:t>
            </a:r>
            <a:endParaRPr kumimoji="1" lang="en-US" altLang="zh-CN" sz="3200" smtClean="0">
              <a:solidFill>
                <a:schemeClr val="tx1"/>
              </a:solidFill>
              <a:latin typeface="黑体" panose="02010609060101010101" pitchFamily="49" charset="-122"/>
            </a:endParaRPr>
          </a:p>
          <a:p>
            <a:r>
              <a:rPr kumimoji="1" lang="zh-CN" altLang="en-US" sz="3200" smtClean="0">
                <a:solidFill>
                  <a:schemeClr val="tx1"/>
                </a:solidFill>
                <a:latin typeface="黑体" panose="02010609060101010101" pitchFamily="49" charset="-122"/>
              </a:rPr>
              <a:t> 可列可加性：若</a:t>
            </a:r>
            <a:r>
              <a:rPr kumimoji="1" lang="en-US" altLang="zh-CN" sz="32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3200" smtClean="0">
                <a:solidFill>
                  <a:schemeClr val="tx1"/>
                </a:solidFill>
                <a:latin typeface="黑体" panose="02010609060101010101" pitchFamily="49" charset="-122"/>
              </a:rPr>
              <a:t>, A</a:t>
            </a:r>
            <a:r>
              <a:rPr kumimoji="1" lang="en-US" altLang="zh-CN" smtClean="0">
                <a:solidFill>
                  <a:schemeClr val="tx1"/>
                </a:solidFill>
                <a:latin typeface="黑体" panose="02010609060101010101" pitchFamily="49" charset="-122"/>
              </a:rPr>
              <a:t>2</a:t>
            </a:r>
            <a:r>
              <a:rPr kumimoji="1" lang="en-US" altLang="zh-CN" sz="3200" smtClean="0">
                <a:solidFill>
                  <a:schemeClr val="tx1"/>
                </a:solidFill>
                <a:latin typeface="黑体" panose="02010609060101010101" pitchFamily="49" charset="-122"/>
              </a:rPr>
              <a:t>, ……, A</a:t>
            </a:r>
            <a:r>
              <a:rPr kumimoji="1" lang="en-US" altLang="zh-CN" sz="2800" smtClean="0">
                <a:solidFill>
                  <a:schemeClr val="tx1"/>
                </a:solidFill>
                <a:latin typeface="黑体" panose="02010609060101010101" pitchFamily="49" charset="-122"/>
              </a:rPr>
              <a:t>n</a:t>
            </a:r>
            <a:r>
              <a:rPr kumimoji="1" lang="en-US" altLang="zh-CN" sz="3200" smtClean="0">
                <a:solidFill>
                  <a:schemeClr val="tx1"/>
                </a:solidFill>
                <a:latin typeface="黑体" panose="02010609060101010101" pitchFamily="49" charset="-122"/>
              </a:rPr>
              <a:t> ……</a:t>
            </a:r>
            <a:r>
              <a:rPr kumimoji="1" lang="zh-CN" altLang="en-US" sz="3200" smtClean="0">
                <a:solidFill>
                  <a:schemeClr val="tx1"/>
                </a:solidFill>
                <a:latin typeface="黑体" panose="02010609060101010101" pitchFamily="49" charset="-122"/>
              </a:rPr>
              <a:t>互不相容，则</a:t>
            </a:r>
            <a:endParaRPr kumimoji="1" lang="zh-CN" altLang="en-US" sz="3200" smtClean="0">
              <a:solidFill>
                <a:schemeClr val="tx1"/>
              </a:solidFill>
              <a:latin typeface="黑体" panose="02010609060101010101" pitchFamily="49" charset="-122"/>
            </a:endParaRPr>
          </a:p>
        </p:txBody>
      </p:sp>
      <p:graphicFrame>
        <p:nvGraphicFramePr>
          <p:cNvPr id="21509" name="Object 48"/>
          <p:cNvGraphicFramePr>
            <a:graphicFrameLocks noChangeAspect="1"/>
          </p:cNvGraphicFramePr>
          <p:nvPr/>
        </p:nvGraphicFramePr>
        <p:xfrm>
          <a:off x="1568450" y="4975225"/>
          <a:ext cx="3702050" cy="1100138"/>
        </p:xfrm>
        <a:graphic>
          <a:graphicData uri="http://schemas.openxmlformats.org/presentationml/2006/ole">
            <mc:AlternateContent xmlns:mc="http://schemas.openxmlformats.org/markup-compatibility/2006">
              <mc:Choice xmlns:v="urn:schemas-microsoft-com:vml" Requires="v">
                <p:oleObj spid="_x0000_s2049" name="Equation" r:id="rId1" imgW="1714500" imgH="609600" progId="">
                  <p:embed/>
                </p:oleObj>
              </mc:Choice>
              <mc:Fallback>
                <p:oleObj name="Equation" r:id="rId1" imgW="1714500" imgH="609600" progId="">
                  <p:embed/>
                  <p:pic>
                    <p:nvPicPr>
                      <p:cNvPr id="0" name="图片 2048"/>
                      <p:cNvPicPr>
                        <a:picLocks noChangeAspect="1"/>
                      </p:cNvPicPr>
                      <p:nvPr/>
                    </p:nvPicPr>
                    <p:blipFill>
                      <a:blip r:embed="rId2"/>
                      <a:stretch>
                        <a:fillRect/>
                      </a:stretch>
                    </p:blipFill>
                    <p:spPr>
                      <a:xfrm>
                        <a:off x="1568450" y="4975225"/>
                        <a:ext cx="3702050" cy="1100138"/>
                      </a:xfrm>
                      <a:prstGeom prst="rect">
                        <a:avLst/>
                      </a:prstGeom>
                      <a:solidFill>
                        <a:srgbClr val="46597E"/>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554">
                                            <p:txEl>
                                              <p:pRg st="0" end="0"/>
                                            </p:txEl>
                                          </p:spTgt>
                                        </p:tgtEl>
                                        <p:attrNameLst>
                                          <p:attrName>style.visibility</p:attrName>
                                        </p:attrNameLst>
                                      </p:cBhvr>
                                      <p:to>
                                        <p:strVal val="visible"/>
                                      </p:to>
                                    </p:set>
                                    <p:animEffect transition="in" filter="blinds(horizontal)">
                                      <p:cBhvr>
                                        <p:cTn id="7" dur="500"/>
                                        <p:tgtEl>
                                          <p:spTgt spid="215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54">
                                            <p:txEl>
                                              <p:pRg st="1" end="1"/>
                                            </p:txEl>
                                          </p:spTgt>
                                        </p:tgtEl>
                                        <p:attrNameLst>
                                          <p:attrName>style.visibility</p:attrName>
                                        </p:attrNameLst>
                                      </p:cBhvr>
                                      <p:to>
                                        <p:strVal val="visible"/>
                                      </p:to>
                                    </p:set>
                                    <p:animEffect transition="in" filter="blinds(horizontal)">
                                      <p:cBhvr>
                                        <p:cTn id="10" dur="500"/>
                                        <p:tgtEl>
                                          <p:spTgt spid="2155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54">
                                            <p:txEl>
                                              <p:pRg st="2" end="2"/>
                                            </p:txEl>
                                          </p:spTgt>
                                        </p:tgtEl>
                                        <p:attrNameLst>
                                          <p:attrName>style.visibility</p:attrName>
                                        </p:attrNameLst>
                                      </p:cBhvr>
                                      <p:to>
                                        <p:strVal val="visible"/>
                                      </p:to>
                                    </p:set>
                                    <p:animEffect transition="in" filter="blinds(horizontal)">
                                      <p:cBhvr>
                                        <p:cTn id="13" dur="500"/>
                                        <p:tgtEl>
                                          <p:spTgt spid="2155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554">
                                            <p:txEl>
                                              <p:pRg st="3" end="3"/>
                                            </p:txEl>
                                          </p:spTgt>
                                        </p:tgtEl>
                                        <p:attrNameLst>
                                          <p:attrName>style.visibility</p:attrName>
                                        </p:attrNameLst>
                                      </p:cBhvr>
                                      <p:to>
                                        <p:strVal val="visible"/>
                                      </p:to>
                                    </p:set>
                                    <p:animEffect transition="in" filter="blinds(horizontal)">
                                      <p:cBhvr>
                                        <p:cTn id="18" dur="500"/>
                                        <p:tgtEl>
                                          <p:spTgt spid="2155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54">
                                            <p:txEl>
                                              <p:pRg st="4" end="4"/>
                                            </p:txEl>
                                          </p:spTgt>
                                        </p:tgtEl>
                                        <p:attrNameLst>
                                          <p:attrName>style.visibility</p:attrName>
                                        </p:attrNameLst>
                                      </p:cBhvr>
                                      <p:to>
                                        <p:strVal val="visible"/>
                                      </p:to>
                                    </p:set>
                                    <p:animEffect transition="in" filter="blinds(horizontal)">
                                      <p:cBhvr>
                                        <p:cTn id="21" dur="500"/>
                                        <p:tgtEl>
                                          <p:spTgt spid="2155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1554">
                                            <p:txEl>
                                              <p:pRg st="5" end="5"/>
                                            </p:txEl>
                                          </p:spTgt>
                                        </p:tgtEl>
                                        <p:attrNameLst>
                                          <p:attrName>style.visibility</p:attrName>
                                        </p:attrNameLst>
                                      </p:cBhvr>
                                      <p:to>
                                        <p:strVal val="visible"/>
                                      </p:to>
                                    </p:set>
                                    <p:animEffect transition="in" filter="blinds(horizontal)">
                                      <p:cBhvr>
                                        <p:cTn id="26" dur="500"/>
                                        <p:tgtEl>
                                          <p:spTgt spid="21554">
                                            <p:txEl>
                                              <p:pRg st="5" end="5"/>
                                            </p:txEl>
                                          </p:spTgt>
                                        </p:tgtEl>
                                      </p:cBhvr>
                                    </p:animEffect>
                                  </p:childTnLst>
                                </p:cTn>
                              </p:par>
                              <p:par>
                                <p:cTn id="27" presetID="1" presetClass="entr" presetSubtype="0" fill="hold" nodeType="withEffect">
                                  <p:stCondLst>
                                    <p:cond delay="0"/>
                                  </p:stCondLst>
                                  <p:childTnLst>
                                    <p:set>
                                      <p:cBhvr>
                                        <p:cTn id="28" dur="1" fill="hold">
                                          <p:stCondLst>
                                            <p:cond delay="499"/>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idx="4294967295"/>
          </p:nvPr>
        </p:nvSpPr>
        <p:spPr/>
        <p:txBody>
          <a:bodyPr/>
          <a:lstStyle/>
          <a:p>
            <a:r>
              <a:rPr lang="zh-CN" altLang="en-US" b="0" smtClean="0">
                <a:solidFill>
                  <a:schemeClr val="bg2"/>
                </a:solidFill>
              </a:rPr>
              <a:t>概率的性质及其应用</a:t>
            </a:r>
            <a:endParaRPr lang="zh-CN" altLang="en-US" b="0" smtClean="0">
              <a:solidFill>
                <a:schemeClr val="bg2"/>
              </a:solidFill>
            </a:endParaRPr>
          </a:p>
        </p:txBody>
      </p:sp>
      <p:sp>
        <p:nvSpPr>
          <p:cNvPr id="26626" name="Rectangle 3"/>
          <p:cNvSpPr>
            <a:spLocks noGrp="1"/>
          </p:cNvSpPr>
          <p:nvPr>
            <p:ph type="body" sz="half" idx="4294967295"/>
          </p:nvPr>
        </p:nvSpPr>
        <p:spPr>
          <a:xfrm>
            <a:off x="838200" y="1152525"/>
            <a:ext cx="10558463" cy="5024438"/>
          </a:xfrm>
        </p:spPr>
        <p:txBody>
          <a:bodyPr/>
          <a:lstStyle/>
          <a:p>
            <a:pPr>
              <a:lnSpc>
                <a:spcPct val="80000"/>
              </a:lnSpc>
              <a:buFont typeface="Arial" panose="020B0604020202020204" pitchFamily="34" charset="0"/>
              <a:buNone/>
            </a:pPr>
            <a:endParaRPr lang="zh-CN" altLang="en-US" sz="3200" smtClean="0">
              <a:solidFill>
                <a:schemeClr val="tx1"/>
              </a:solidFill>
            </a:endParaRPr>
          </a:p>
          <a:p>
            <a:pPr>
              <a:lnSpc>
                <a:spcPct val="80000"/>
              </a:lnSpc>
            </a:pPr>
            <a:r>
              <a:rPr lang="zh-CN" altLang="en-US" sz="3200" smtClean="0">
                <a:solidFill>
                  <a:schemeClr val="tx1"/>
                </a:solidFill>
              </a:rPr>
              <a:t>  </a:t>
            </a:r>
            <a:r>
              <a:rPr lang="en-US" altLang="zh-CN" sz="3200" smtClean="0">
                <a:solidFill>
                  <a:schemeClr val="tx1"/>
                </a:solidFill>
                <a:latin typeface="黑体" panose="02010609060101010101" pitchFamily="49" charset="-122"/>
              </a:rPr>
              <a:t>P(</a:t>
            </a:r>
            <a:r>
              <a:rPr lang="el-GR" altLang="zh-CN" sz="3200" smtClean="0">
                <a:solidFill>
                  <a:schemeClr val="tx1"/>
                </a:solidFill>
                <a:latin typeface="黑体" panose="02010609060101010101" pitchFamily="49" charset="-122"/>
              </a:rPr>
              <a:t>Φ</a:t>
            </a:r>
            <a:r>
              <a:rPr lang="en-US" altLang="zh-CN" sz="3200" smtClean="0">
                <a:solidFill>
                  <a:schemeClr val="tx1"/>
                </a:solidFill>
                <a:latin typeface="黑体" panose="02010609060101010101" pitchFamily="49" charset="-122"/>
              </a:rPr>
              <a:t>)=0</a:t>
            </a:r>
            <a:r>
              <a:rPr lang="zh-CN" altLang="en-US" sz="3200" smtClean="0">
                <a:solidFill>
                  <a:schemeClr val="tx1"/>
                </a:solidFill>
                <a:latin typeface="黑体" panose="02010609060101010101" pitchFamily="49" charset="-122"/>
              </a:rPr>
              <a:t> </a:t>
            </a:r>
            <a:endParaRPr lang="en-US" altLang="zh-CN" sz="3200" smtClean="0">
              <a:solidFill>
                <a:schemeClr val="tx1"/>
              </a:solidFill>
              <a:latin typeface="黑体" panose="02010609060101010101" pitchFamily="49" charset="-122"/>
            </a:endParaRPr>
          </a:p>
          <a:p>
            <a:pPr>
              <a:lnSpc>
                <a:spcPct val="80000"/>
              </a:lnSpc>
            </a:pPr>
            <a:r>
              <a:rPr lang="en-US" altLang="zh-CN" sz="3200" smtClean="0">
                <a:solidFill>
                  <a:schemeClr val="tx1"/>
                </a:solidFill>
                <a:latin typeface="黑体" panose="02010609060101010101" pitchFamily="49" charset="-122"/>
              </a:rPr>
              <a:t> </a:t>
            </a:r>
            <a:r>
              <a:rPr lang="zh-CN" altLang="en-US" sz="3200" smtClean="0">
                <a:solidFill>
                  <a:schemeClr val="tx1"/>
                </a:solidFill>
                <a:latin typeface="黑体" panose="02010609060101010101" pitchFamily="49" charset="-122"/>
              </a:rPr>
              <a:t>概率有有限可加性：若</a:t>
            </a:r>
            <a:r>
              <a:rPr lang="en-US" altLang="zh-CN" sz="3200" smtClean="0">
                <a:solidFill>
                  <a:schemeClr val="tx1"/>
                </a:solidFill>
                <a:latin typeface="黑体" panose="02010609060101010101" pitchFamily="49" charset="-122"/>
              </a:rPr>
              <a:t>AB=</a:t>
            </a:r>
            <a:r>
              <a:rPr lang="el-GR" altLang="zh-CN" sz="3200" smtClean="0">
                <a:solidFill>
                  <a:schemeClr val="tx1"/>
                </a:solidFill>
                <a:latin typeface="黑体" panose="02010609060101010101" pitchFamily="49" charset="-122"/>
              </a:rPr>
              <a:t>Φ</a:t>
            </a:r>
            <a:r>
              <a:rPr lang="zh-CN" altLang="en-US" sz="3200" smtClean="0">
                <a:solidFill>
                  <a:schemeClr val="tx1"/>
                </a:solidFill>
                <a:latin typeface="黑体" panose="02010609060101010101" pitchFamily="49" charset="-122"/>
              </a:rPr>
              <a:t>，则</a:t>
            </a:r>
            <a:r>
              <a:rPr lang="en-US" altLang="zh-CN" sz="3200" smtClean="0">
                <a:solidFill>
                  <a:schemeClr val="tx1"/>
                </a:solidFill>
                <a:latin typeface="黑体" panose="02010609060101010101" pitchFamily="49" charset="-122"/>
              </a:rPr>
              <a:t>P(A</a:t>
            </a:r>
            <a:r>
              <a:rPr lang="en-US" altLang="zh-CN" sz="3200" smtClean="0">
                <a:solidFill>
                  <a:schemeClr val="tx1"/>
                </a:solidFill>
                <a:latin typeface="黑体" panose="02010609060101010101" pitchFamily="49" charset="-122"/>
                <a:sym typeface="Symbol" panose="05050102010706020507" pitchFamily="18" charset="2"/>
              </a:rPr>
              <a:t>U</a:t>
            </a:r>
            <a:r>
              <a:rPr lang="en-US" altLang="zh-CN" sz="3200" smtClean="0">
                <a:solidFill>
                  <a:schemeClr val="tx1"/>
                </a:solidFill>
                <a:latin typeface="黑体" panose="02010609060101010101" pitchFamily="49" charset="-122"/>
              </a:rPr>
              <a:t>B) = P(A)+P(B)</a:t>
            </a:r>
            <a:endParaRPr lang="en-US" altLang="zh-CN" sz="3200" smtClean="0">
              <a:solidFill>
                <a:schemeClr val="tx1"/>
              </a:solidFill>
              <a:latin typeface="黑体" panose="02010609060101010101" pitchFamily="49" charset="-122"/>
            </a:endParaRPr>
          </a:p>
          <a:p>
            <a:pPr>
              <a:lnSpc>
                <a:spcPct val="80000"/>
              </a:lnSpc>
            </a:pPr>
            <a:r>
              <a:rPr lang="en-US" altLang="zh-CN" sz="3200" smtClean="0">
                <a:solidFill>
                  <a:schemeClr val="tx1"/>
                </a:solidFill>
                <a:latin typeface="黑体" panose="02010609060101010101" pitchFamily="49" charset="-122"/>
              </a:rPr>
              <a:t> </a:t>
            </a:r>
            <a:r>
              <a:rPr lang="zh-CN" altLang="en-US" sz="3200" smtClean="0">
                <a:solidFill>
                  <a:schemeClr val="tx1"/>
                </a:solidFill>
                <a:latin typeface="黑体" panose="02010609060101010101" pitchFamily="49" charset="-122"/>
              </a:rPr>
              <a:t>可推广到 </a:t>
            </a:r>
            <a:r>
              <a:rPr lang="en-US" altLang="zh-CN" sz="3200" smtClean="0">
                <a:solidFill>
                  <a:schemeClr val="tx1"/>
                </a:solidFill>
                <a:latin typeface="黑体" panose="02010609060101010101" pitchFamily="49" charset="-122"/>
              </a:rPr>
              <a:t>n </a:t>
            </a:r>
            <a:r>
              <a:rPr lang="zh-CN" altLang="en-US" sz="3200" smtClean="0">
                <a:solidFill>
                  <a:schemeClr val="tx1"/>
                </a:solidFill>
                <a:latin typeface="黑体" panose="02010609060101010101" pitchFamily="49" charset="-122"/>
              </a:rPr>
              <a:t>个互不相容事件</a:t>
            </a:r>
            <a:endParaRPr lang="zh-CN" altLang="en-US" sz="3200" smtClean="0">
              <a:solidFill>
                <a:schemeClr val="tx1"/>
              </a:solidFill>
              <a:latin typeface="黑体" panose="02010609060101010101" pitchFamily="49" charset="-122"/>
            </a:endParaRPr>
          </a:p>
          <a:p>
            <a:pPr>
              <a:lnSpc>
                <a:spcPct val="80000"/>
              </a:lnSpc>
            </a:pPr>
            <a:r>
              <a:rPr lang="zh-CN" altLang="en-US" sz="3200" smtClean="0">
                <a:solidFill>
                  <a:schemeClr val="tx1"/>
                </a:solidFill>
                <a:latin typeface="黑体" panose="02010609060101010101" pitchFamily="49" charset="-122"/>
              </a:rPr>
              <a:t> </a:t>
            </a:r>
            <a:r>
              <a:rPr lang="en-US" altLang="zh-CN" sz="3200" smtClean="0">
                <a:solidFill>
                  <a:schemeClr val="tx1"/>
                </a:solidFill>
                <a:latin typeface="黑体" panose="02010609060101010101" pitchFamily="49" charset="-122"/>
              </a:rPr>
              <a:t>P(A)=1 </a:t>
            </a:r>
            <a:r>
              <a:rPr lang="en-US" altLang="zh-CN" sz="3200" smtClean="0">
                <a:solidFill>
                  <a:schemeClr val="tx1"/>
                </a:solidFill>
                <a:latin typeface="黑体" panose="02010609060101010101" pitchFamily="49" charset="-122"/>
                <a:sym typeface="Symbol" panose="05050102010706020507" pitchFamily="18" charset="2"/>
              </a:rPr>
              <a:t>-</a:t>
            </a:r>
            <a:r>
              <a:rPr lang="en-US" altLang="zh-CN" sz="3200" smtClean="0">
                <a:solidFill>
                  <a:schemeClr val="tx1"/>
                </a:solidFill>
                <a:latin typeface="黑体" panose="02010609060101010101" pitchFamily="49" charset="-122"/>
              </a:rPr>
              <a:t> P(</a:t>
            </a:r>
            <a:r>
              <a:rPr lang="en-US" altLang="zh-CN" sz="3200" smtClean="0">
                <a:solidFill>
                  <a:schemeClr val="tx1"/>
                </a:solidFill>
                <a:latin typeface="黑体" panose="02010609060101010101" pitchFamily="49" charset="-122"/>
                <a:sym typeface="Symbol" panose="05050102010706020507" pitchFamily="18" charset="2"/>
              </a:rPr>
              <a:t></a:t>
            </a:r>
            <a:r>
              <a:rPr lang="en-US" altLang="zh-CN" sz="3200" smtClean="0">
                <a:solidFill>
                  <a:schemeClr val="tx1"/>
                </a:solidFill>
                <a:latin typeface="黑体" panose="02010609060101010101" pitchFamily="49" charset="-122"/>
              </a:rPr>
              <a:t>A )</a:t>
            </a:r>
            <a:endParaRPr lang="en-US" altLang="zh-CN" sz="3200" smtClean="0">
              <a:solidFill>
                <a:schemeClr val="tx1"/>
              </a:solidFill>
              <a:latin typeface="黑体" panose="02010609060101010101" pitchFamily="49" charset="-122"/>
            </a:endParaRPr>
          </a:p>
          <a:p>
            <a:pPr>
              <a:lnSpc>
                <a:spcPct val="80000"/>
              </a:lnSpc>
            </a:pPr>
            <a:r>
              <a:rPr kumimoji="1" lang="zh-CN" altLang="en-US" sz="3200" smtClean="0">
                <a:solidFill>
                  <a:schemeClr val="tx1"/>
                </a:solidFill>
                <a:latin typeface="黑体" panose="02010609060101010101" pitchFamily="49" charset="-122"/>
              </a:rPr>
              <a:t> 对任意两个事件</a:t>
            </a:r>
            <a:r>
              <a:rPr kumimoji="1" lang="en-US" altLang="zh-CN" sz="3200" smtClean="0">
                <a:solidFill>
                  <a:schemeClr val="tx1"/>
                </a:solidFill>
                <a:latin typeface="黑体" panose="02010609060101010101" pitchFamily="49" charset="-122"/>
              </a:rPr>
              <a:t>A</a:t>
            </a:r>
            <a:r>
              <a:rPr kumimoji="1" lang="zh-CN" altLang="en-US" sz="3200" smtClean="0">
                <a:solidFill>
                  <a:schemeClr val="tx1"/>
                </a:solidFill>
                <a:latin typeface="黑体" panose="02010609060101010101" pitchFamily="49" charset="-122"/>
              </a:rPr>
              <a:t>和</a:t>
            </a:r>
            <a:r>
              <a:rPr kumimoji="1" lang="en-US" altLang="zh-CN" sz="3200" smtClean="0">
                <a:solidFill>
                  <a:schemeClr val="tx1"/>
                </a:solidFill>
                <a:latin typeface="黑体" panose="02010609060101010101" pitchFamily="49" charset="-122"/>
              </a:rPr>
              <a:t>B, </a:t>
            </a:r>
            <a:r>
              <a:rPr kumimoji="1" lang="zh-CN" altLang="en-US" sz="3200" smtClean="0">
                <a:solidFill>
                  <a:schemeClr val="tx1"/>
                </a:solidFill>
                <a:latin typeface="黑体" panose="02010609060101010101" pitchFamily="49" charset="-122"/>
              </a:rPr>
              <a:t>有</a:t>
            </a:r>
            <a:r>
              <a:rPr kumimoji="1" lang="en-US" altLang="zh-CN" sz="3200" smtClean="0">
                <a:solidFill>
                  <a:schemeClr val="tx1"/>
                </a:solidFill>
                <a:latin typeface="黑体" panose="02010609060101010101" pitchFamily="49" charset="-122"/>
              </a:rPr>
              <a:t>P(B</a:t>
            </a:r>
            <a:r>
              <a:rPr lang="en-US" altLang="zh-CN" sz="3200" smtClean="0">
                <a:solidFill>
                  <a:schemeClr val="tx1"/>
                </a:solidFill>
                <a:latin typeface="黑体" panose="02010609060101010101" pitchFamily="49" charset="-122"/>
                <a:sym typeface="Symbol" panose="05050102010706020507" pitchFamily="18" charset="2"/>
              </a:rPr>
              <a:t>-</a:t>
            </a:r>
            <a:r>
              <a:rPr kumimoji="1" lang="en-US" altLang="zh-CN" sz="3200" smtClean="0">
                <a:solidFill>
                  <a:schemeClr val="tx1"/>
                </a:solidFill>
                <a:latin typeface="黑体" panose="02010609060101010101" pitchFamily="49" charset="-122"/>
              </a:rPr>
              <a:t>A)=P(B)</a:t>
            </a:r>
            <a:r>
              <a:rPr lang="en-US" altLang="zh-CN" sz="3200" smtClean="0">
                <a:solidFill>
                  <a:schemeClr val="tx1"/>
                </a:solidFill>
                <a:latin typeface="黑体" panose="02010609060101010101" pitchFamily="49" charset="-122"/>
                <a:sym typeface="Symbol" panose="05050102010706020507" pitchFamily="18" charset="2"/>
              </a:rPr>
              <a:t>-</a:t>
            </a:r>
            <a:r>
              <a:rPr kumimoji="1" lang="en-US" altLang="zh-CN" sz="3200" smtClean="0">
                <a:solidFill>
                  <a:schemeClr val="tx1"/>
                </a:solidFill>
                <a:latin typeface="黑体" panose="02010609060101010101" pitchFamily="49" charset="-122"/>
              </a:rPr>
              <a:t>P(AB)</a:t>
            </a:r>
            <a:endParaRPr kumimoji="1" lang="en-US" altLang="zh-CN" sz="3200" smtClean="0">
              <a:solidFill>
                <a:schemeClr val="tx1"/>
              </a:solidFill>
              <a:latin typeface="黑体" panose="02010609060101010101" pitchFamily="49" charset="-122"/>
            </a:endParaRPr>
          </a:p>
          <a:p>
            <a:pPr>
              <a:lnSpc>
                <a:spcPct val="80000"/>
              </a:lnSpc>
            </a:pPr>
            <a:r>
              <a:rPr kumimoji="1" lang="zh-CN" altLang="en-US" sz="3200" smtClean="0">
                <a:solidFill>
                  <a:schemeClr val="tx1"/>
                </a:solidFill>
                <a:latin typeface="黑体" panose="02010609060101010101" pitchFamily="49" charset="-122"/>
              </a:rPr>
              <a:t> 对任意两个事件</a:t>
            </a:r>
            <a:r>
              <a:rPr kumimoji="1" lang="en-US" altLang="zh-CN" sz="3200" smtClean="0">
                <a:solidFill>
                  <a:schemeClr val="tx1"/>
                </a:solidFill>
                <a:latin typeface="黑体" panose="02010609060101010101" pitchFamily="49" charset="-122"/>
              </a:rPr>
              <a:t>A</a:t>
            </a:r>
            <a:r>
              <a:rPr kumimoji="1" lang="zh-CN" altLang="en-US" sz="3200" smtClean="0">
                <a:solidFill>
                  <a:schemeClr val="tx1"/>
                </a:solidFill>
                <a:latin typeface="黑体" panose="02010609060101010101" pitchFamily="49" charset="-122"/>
              </a:rPr>
              <a:t>和</a:t>
            </a:r>
            <a:r>
              <a:rPr kumimoji="1" lang="en-US" altLang="zh-CN" sz="3200" smtClean="0">
                <a:solidFill>
                  <a:schemeClr val="tx1"/>
                </a:solidFill>
                <a:latin typeface="黑体" panose="02010609060101010101" pitchFamily="49" charset="-122"/>
              </a:rPr>
              <a:t>B, </a:t>
            </a:r>
            <a:r>
              <a:rPr kumimoji="1" lang="zh-CN" altLang="en-US" sz="3200" smtClean="0">
                <a:solidFill>
                  <a:schemeClr val="tx1"/>
                </a:solidFill>
                <a:latin typeface="黑体" panose="02010609060101010101" pitchFamily="49" charset="-122"/>
              </a:rPr>
              <a:t>有</a:t>
            </a:r>
            <a:r>
              <a:rPr kumimoji="1" lang="en-US" altLang="zh-CN" sz="3200" smtClean="0">
                <a:solidFill>
                  <a:schemeClr val="tx1"/>
                </a:solidFill>
                <a:latin typeface="黑体" panose="02010609060101010101" pitchFamily="49" charset="-122"/>
              </a:rPr>
              <a:t>P(AUB)=P(A)</a:t>
            </a:r>
            <a:r>
              <a:rPr lang="en-US" altLang="zh-CN" sz="3200" smtClean="0">
                <a:solidFill>
                  <a:schemeClr val="tx1"/>
                </a:solidFill>
                <a:latin typeface="黑体" panose="02010609060101010101" pitchFamily="49" charset="-122"/>
                <a:sym typeface="Symbol" panose="05050102010706020507" pitchFamily="18" charset="2"/>
              </a:rPr>
              <a:t>+</a:t>
            </a:r>
            <a:r>
              <a:rPr kumimoji="1" lang="en-US" altLang="zh-CN" sz="3200" smtClean="0">
                <a:solidFill>
                  <a:schemeClr val="tx1"/>
                </a:solidFill>
                <a:latin typeface="黑体" panose="02010609060101010101" pitchFamily="49" charset="-122"/>
              </a:rPr>
              <a:t>P(B) </a:t>
            </a:r>
            <a:r>
              <a:rPr lang="en-US" altLang="zh-CN" sz="3200" smtClean="0">
                <a:solidFill>
                  <a:schemeClr val="tx1"/>
                </a:solidFill>
                <a:latin typeface="黑体" panose="02010609060101010101" pitchFamily="49" charset="-122"/>
                <a:sym typeface="Symbol" panose="05050102010706020507" pitchFamily="18" charset="2"/>
              </a:rPr>
              <a:t>- P(AB)</a:t>
            </a:r>
            <a:endParaRPr kumimoji="1" lang="zh-CN" altLang="en-US" sz="3200" smtClean="0">
              <a:solidFill>
                <a:schemeClr val="tx1"/>
              </a:solidFill>
              <a:latin typeface="黑体" panose="02010609060101010101" pitchFamily="49" charset="-122"/>
            </a:endParaRPr>
          </a:p>
          <a:p>
            <a:pPr>
              <a:lnSpc>
                <a:spcPct val="80000"/>
              </a:lnSpc>
            </a:pPr>
            <a:r>
              <a:rPr lang="zh-CN" altLang="en-US" sz="3200" smtClean="0">
                <a:solidFill>
                  <a:schemeClr val="tx1"/>
                </a:solidFill>
                <a:latin typeface="黑体" panose="02010609060101010101" pitchFamily="49" charset="-122"/>
              </a:rPr>
              <a:t> 例</a:t>
            </a:r>
            <a:r>
              <a:rPr lang="en-US" altLang="zh-CN" sz="3200" smtClean="0">
                <a:solidFill>
                  <a:schemeClr val="tx1"/>
                </a:solidFill>
                <a:latin typeface="黑体" panose="02010609060101010101" pitchFamily="49" charset="-122"/>
              </a:rPr>
              <a:t>1</a:t>
            </a:r>
            <a:r>
              <a:rPr lang="zh-CN" altLang="en-US" sz="3200" smtClean="0">
                <a:solidFill>
                  <a:schemeClr val="tx1"/>
                </a:solidFill>
                <a:latin typeface="黑体" panose="02010609060101010101" pitchFamily="49" charset="-122"/>
              </a:rPr>
              <a:t>：每次从 </a:t>
            </a:r>
            <a:r>
              <a:rPr lang="en-US" altLang="zh-CN" sz="3200" smtClean="0">
                <a:solidFill>
                  <a:schemeClr val="tx1"/>
                </a:solidFill>
                <a:latin typeface="黑体" panose="02010609060101010101" pitchFamily="49" charset="-122"/>
              </a:rPr>
              <a:t>1,2,……,9</a:t>
            </a:r>
            <a:r>
              <a:rPr lang="zh-CN" altLang="en-US" sz="3200" smtClean="0">
                <a:solidFill>
                  <a:schemeClr val="tx1"/>
                </a:solidFill>
                <a:latin typeface="黑体" panose="02010609060101010101" pitchFamily="49" charset="-122"/>
              </a:rPr>
              <a:t>中取一个数，连续取</a:t>
            </a:r>
            <a:r>
              <a:rPr lang="en-US" altLang="zh-CN" sz="3200" smtClean="0">
                <a:solidFill>
                  <a:schemeClr val="tx1"/>
                </a:solidFill>
                <a:latin typeface="黑体" panose="02010609060101010101" pitchFamily="49" charset="-122"/>
              </a:rPr>
              <a:t>n</a:t>
            </a:r>
            <a:r>
              <a:rPr lang="zh-CN" altLang="en-US" sz="3200" smtClean="0">
                <a:solidFill>
                  <a:schemeClr val="tx1"/>
                </a:solidFill>
                <a:latin typeface="黑体" panose="02010609060101010101" pitchFamily="49" charset="-122"/>
              </a:rPr>
              <a:t>次，求</a:t>
            </a:r>
            <a:endParaRPr lang="zh-CN" altLang="en-US" sz="3200" smtClean="0">
              <a:solidFill>
                <a:schemeClr val="tx1"/>
              </a:solidFill>
              <a:latin typeface="黑体" panose="02010609060101010101" pitchFamily="49" charset="-122"/>
            </a:endParaRPr>
          </a:p>
          <a:p>
            <a:pPr>
              <a:lnSpc>
                <a:spcPct val="80000"/>
              </a:lnSpc>
              <a:buFont typeface="Arial" panose="020B0604020202020204" pitchFamily="34" charset="0"/>
              <a:buNone/>
            </a:pPr>
            <a:r>
              <a:rPr lang="zh-CN" altLang="en-US" sz="3200" smtClean="0">
                <a:solidFill>
                  <a:schemeClr val="tx1"/>
                </a:solidFill>
                <a:latin typeface="黑体" panose="02010609060101010101" pitchFamily="49" charset="-122"/>
              </a:rPr>
              <a:t>　 取出的</a:t>
            </a:r>
            <a:r>
              <a:rPr lang="en-US" altLang="zh-CN" sz="3200" smtClean="0">
                <a:solidFill>
                  <a:schemeClr val="tx1"/>
                </a:solidFill>
                <a:latin typeface="黑体" panose="02010609060101010101" pitchFamily="49" charset="-122"/>
              </a:rPr>
              <a:t>n</a:t>
            </a:r>
            <a:r>
              <a:rPr lang="zh-CN" altLang="en-US" sz="3200" smtClean="0">
                <a:solidFill>
                  <a:schemeClr val="tx1"/>
                </a:solidFill>
                <a:latin typeface="黑体" panose="02010609060101010101" pitchFamily="49" charset="-122"/>
              </a:rPr>
              <a:t>个数的乘积能被</a:t>
            </a:r>
            <a:r>
              <a:rPr lang="en-US" altLang="zh-CN" sz="3200" smtClean="0">
                <a:solidFill>
                  <a:schemeClr val="tx1"/>
                </a:solidFill>
                <a:latin typeface="黑体" panose="02010609060101010101" pitchFamily="49" charset="-122"/>
              </a:rPr>
              <a:t>10</a:t>
            </a:r>
            <a:r>
              <a:rPr lang="zh-CN" altLang="en-US" sz="3200" smtClean="0">
                <a:solidFill>
                  <a:schemeClr val="tx1"/>
                </a:solidFill>
                <a:latin typeface="黑体" panose="02010609060101010101" pitchFamily="49" charset="-122"/>
              </a:rPr>
              <a:t>整除的概率</a:t>
            </a:r>
            <a:endParaRPr lang="zh-CN" altLang="en-US" sz="3200" smtClean="0">
              <a:solidFill>
                <a:schemeClr val="tx1"/>
              </a:solidFill>
              <a:latin typeface="黑体" panose="02010609060101010101" pitchFamily="49" charset="-122"/>
            </a:endParaRPr>
          </a:p>
        </p:txBody>
      </p:sp>
      <p:pic>
        <p:nvPicPr>
          <p:cNvPr id="2" name="图片 1"/>
          <p:cNvPicPr>
            <a:picLocks noChangeAspect="1"/>
          </p:cNvPicPr>
          <p:nvPr/>
        </p:nvPicPr>
        <p:blipFill>
          <a:blip r:embed="rId1"/>
          <a:stretch>
            <a:fillRect/>
          </a:stretch>
        </p:blipFill>
        <p:spPr>
          <a:xfrm>
            <a:off x="7867650" y="50800"/>
            <a:ext cx="4248785" cy="19507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animEffect transition="in" filter="blinds(horizontal)">
                                      <p:cBhvr>
                                        <p:cTn id="7" dur="500"/>
                                        <p:tgtEl>
                                          <p:spTgt spid="26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6">
                                            <p:txEl>
                                              <p:pRg st="2" end="2"/>
                                            </p:txEl>
                                          </p:spTgt>
                                        </p:tgtEl>
                                        <p:attrNameLst>
                                          <p:attrName>style.visibility</p:attrName>
                                        </p:attrNameLst>
                                      </p:cBhvr>
                                      <p:to>
                                        <p:strVal val="visible"/>
                                      </p:to>
                                    </p:set>
                                    <p:animEffect transition="in" filter="blinds(horizontal)">
                                      <p:cBhvr>
                                        <p:cTn id="12" dur="500"/>
                                        <p:tgtEl>
                                          <p:spTgt spid="26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6">
                                            <p:txEl>
                                              <p:pRg st="3" end="3"/>
                                            </p:txEl>
                                          </p:spTgt>
                                        </p:tgtEl>
                                        <p:attrNameLst>
                                          <p:attrName>style.visibility</p:attrName>
                                        </p:attrNameLst>
                                      </p:cBhvr>
                                      <p:to>
                                        <p:strVal val="visible"/>
                                      </p:to>
                                    </p:set>
                                    <p:animEffect transition="in" filter="blinds(horizontal)">
                                      <p:cBhvr>
                                        <p:cTn id="17" dur="500"/>
                                        <p:tgtEl>
                                          <p:spTgt spid="266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26">
                                            <p:txEl>
                                              <p:pRg st="4" end="4"/>
                                            </p:txEl>
                                          </p:spTgt>
                                        </p:tgtEl>
                                        <p:attrNameLst>
                                          <p:attrName>style.visibility</p:attrName>
                                        </p:attrNameLst>
                                      </p:cBhvr>
                                      <p:to>
                                        <p:strVal val="visible"/>
                                      </p:to>
                                    </p:set>
                                    <p:animEffect transition="in" filter="blinds(horizontal)">
                                      <p:cBhvr>
                                        <p:cTn id="22" dur="500"/>
                                        <p:tgtEl>
                                          <p:spTgt spid="266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animEffect transition="in" filter="blinds(horizontal)">
                                      <p:cBhvr>
                                        <p:cTn id="27" dur="500"/>
                                        <p:tgtEl>
                                          <p:spTgt spid="266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626">
                                            <p:txEl>
                                              <p:pRg st="6" end="6"/>
                                            </p:txEl>
                                          </p:spTgt>
                                        </p:tgtEl>
                                        <p:attrNameLst>
                                          <p:attrName>style.visibility</p:attrName>
                                        </p:attrNameLst>
                                      </p:cBhvr>
                                      <p:to>
                                        <p:strVal val="visible"/>
                                      </p:to>
                                    </p:set>
                                    <p:animEffect transition="in" filter="blinds(horizontal)">
                                      <p:cBhvr>
                                        <p:cTn id="32" dur="500"/>
                                        <p:tgtEl>
                                          <p:spTgt spid="2662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626">
                                            <p:txEl>
                                              <p:pRg st="7" end="7"/>
                                            </p:txEl>
                                          </p:spTgt>
                                        </p:tgtEl>
                                        <p:attrNameLst>
                                          <p:attrName>style.visibility</p:attrName>
                                        </p:attrNameLst>
                                      </p:cBhvr>
                                      <p:to>
                                        <p:strVal val="visible"/>
                                      </p:to>
                                    </p:set>
                                    <p:animEffect transition="in" filter="blinds(horizontal)">
                                      <p:cBhvr>
                                        <p:cTn id="37" dur="500"/>
                                        <p:tgtEl>
                                          <p:spTgt spid="26626">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6626">
                                            <p:txEl>
                                              <p:pRg st="8" end="8"/>
                                            </p:txEl>
                                          </p:spTgt>
                                        </p:tgtEl>
                                        <p:attrNameLst>
                                          <p:attrName>style.visibility</p:attrName>
                                        </p:attrNameLst>
                                      </p:cBhvr>
                                      <p:to>
                                        <p:strVal val="visible"/>
                                      </p:to>
                                    </p:set>
                                    <p:animEffect transition="in" filter="blinds(horizontal)">
                                      <p:cBhvr>
                                        <p:cTn id="40" dur="500"/>
                                        <p:tgtEl>
                                          <p:spTgt spid="266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idx="4294967295"/>
          </p:nvPr>
        </p:nvSpPr>
        <p:spPr/>
        <p:txBody>
          <a:bodyPr/>
          <a:lstStyle/>
          <a:p>
            <a:r>
              <a:rPr lang="zh-CN" altLang="en-US" b="0" smtClean="0">
                <a:solidFill>
                  <a:schemeClr val="bg2"/>
                </a:solidFill>
              </a:rPr>
              <a:t>概率的性质及其应用</a:t>
            </a:r>
            <a:endParaRPr lang="zh-CN" altLang="en-US" b="0" smtClean="0">
              <a:solidFill>
                <a:schemeClr val="bg2"/>
              </a:solidFill>
            </a:endParaRPr>
          </a:p>
        </p:txBody>
      </p:sp>
      <p:sp>
        <p:nvSpPr>
          <p:cNvPr id="28674" name="Rectangle 3"/>
          <p:cNvSpPr>
            <a:spLocks noGrp="1"/>
          </p:cNvSpPr>
          <p:nvPr>
            <p:ph type="body" idx="4294967295"/>
          </p:nvPr>
        </p:nvSpPr>
        <p:spPr/>
        <p:txBody>
          <a:bodyPr/>
          <a:lstStyle/>
          <a:p>
            <a:r>
              <a:rPr kumimoji="1" lang="zh-CN" altLang="en-US" sz="3600" smtClean="0">
                <a:solidFill>
                  <a:schemeClr val="tx1"/>
                </a:solidFill>
                <a:latin typeface="黑体" panose="02010609060101010101" pitchFamily="49" charset="-122"/>
              </a:rPr>
              <a:t> 解：因为 “乘积能被</a:t>
            </a:r>
            <a:r>
              <a:rPr kumimoji="1" lang="en-US" altLang="zh-CN" sz="3600" smtClean="0">
                <a:solidFill>
                  <a:schemeClr val="tx1"/>
                </a:solidFill>
                <a:latin typeface="黑体" panose="02010609060101010101" pitchFamily="49" charset="-122"/>
              </a:rPr>
              <a:t>10</a:t>
            </a:r>
            <a:r>
              <a:rPr kumimoji="1" lang="zh-CN" altLang="en-US" sz="3600" smtClean="0">
                <a:solidFill>
                  <a:schemeClr val="tx1"/>
                </a:solidFill>
                <a:latin typeface="黑体" panose="02010609060101010101" pitchFamily="49" charset="-122"/>
              </a:rPr>
              <a:t>整除” 意味着：</a:t>
            </a:r>
            <a:endParaRPr kumimoji="1" lang="zh-CN" altLang="en-US" sz="3600" smtClean="0">
              <a:solidFill>
                <a:schemeClr val="tx1"/>
              </a:solidFill>
              <a:latin typeface="黑体" panose="02010609060101010101" pitchFamily="49" charset="-122"/>
            </a:endParaRPr>
          </a:p>
          <a:p>
            <a:pPr>
              <a:lnSpc>
                <a:spcPct val="120000"/>
              </a:lnSpc>
            </a:pPr>
            <a:r>
              <a:rPr kumimoji="1" lang="en-US" altLang="zh-CN" sz="3600" smtClean="0">
                <a:solidFill>
                  <a:schemeClr val="tx1"/>
                </a:solidFill>
                <a:latin typeface="黑体" panose="02010609060101010101" pitchFamily="49" charset="-122"/>
              </a:rPr>
              <a:t>“</a:t>
            </a:r>
            <a:r>
              <a:rPr kumimoji="1" lang="zh-CN" altLang="en-US" sz="3600" smtClean="0">
                <a:solidFill>
                  <a:schemeClr val="tx1"/>
                </a:solidFill>
                <a:latin typeface="黑体" panose="02010609060101010101" pitchFamily="49" charset="-122"/>
              </a:rPr>
              <a:t>取到过</a:t>
            </a:r>
            <a:r>
              <a:rPr kumimoji="1" lang="en-US" altLang="zh-CN" sz="3600" smtClean="0">
                <a:solidFill>
                  <a:schemeClr val="tx1"/>
                </a:solidFill>
                <a:latin typeface="黑体" panose="02010609060101010101" pitchFamily="49" charset="-122"/>
              </a:rPr>
              <a:t>5”(</a:t>
            </a:r>
            <a:r>
              <a:rPr kumimoji="1" lang="zh-CN" altLang="en-US" sz="3600" smtClean="0">
                <a:solidFill>
                  <a:schemeClr val="tx1"/>
                </a:solidFill>
                <a:latin typeface="黑体" panose="02010609060101010101" pitchFamily="49" charset="-122"/>
              </a:rPr>
              <a:t>记为</a:t>
            </a:r>
            <a:r>
              <a:rPr kumimoji="1" lang="en-US" altLang="zh-CN" sz="3600" smtClean="0">
                <a:solidFill>
                  <a:schemeClr val="tx1"/>
                </a:solidFill>
                <a:latin typeface="黑体" panose="02010609060101010101" pitchFamily="49" charset="-122"/>
              </a:rPr>
              <a:t>A)  </a:t>
            </a:r>
            <a:r>
              <a:rPr kumimoji="1" lang="zh-CN" altLang="en-US" sz="3600" smtClean="0">
                <a:solidFill>
                  <a:schemeClr val="tx1"/>
                </a:solidFill>
                <a:latin typeface="黑体" panose="02010609060101010101" pitchFamily="49" charset="-122"/>
              </a:rPr>
              <a:t>且  “取到过偶数” </a:t>
            </a:r>
            <a:r>
              <a:rPr kumimoji="1" lang="en-US" altLang="zh-CN" sz="3600" smtClean="0">
                <a:solidFill>
                  <a:schemeClr val="tx1"/>
                </a:solidFill>
                <a:latin typeface="黑体" panose="02010609060101010101" pitchFamily="49" charset="-122"/>
              </a:rPr>
              <a:t>(</a:t>
            </a:r>
            <a:r>
              <a:rPr kumimoji="1" lang="zh-CN" altLang="en-US" sz="3600" smtClean="0">
                <a:solidFill>
                  <a:schemeClr val="tx1"/>
                </a:solidFill>
                <a:latin typeface="黑体" panose="02010609060101010101" pitchFamily="49" charset="-122"/>
              </a:rPr>
              <a:t>记   </a:t>
            </a:r>
            <a:endParaRPr kumimoji="1" lang="zh-CN" altLang="en-US" sz="3600" smtClean="0">
              <a:solidFill>
                <a:schemeClr val="tx1"/>
              </a:solidFill>
              <a:latin typeface="黑体" panose="02010609060101010101" pitchFamily="49" charset="-122"/>
            </a:endParaRPr>
          </a:p>
          <a:p>
            <a:pPr>
              <a:lnSpc>
                <a:spcPct val="120000"/>
              </a:lnSpc>
              <a:buFont typeface="Arial" panose="020B0604020202020204" pitchFamily="34" charset="0"/>
              <a:buNone/>
            </a:pPr>
            <a:r>
              <a:rPr kumimoji="1" lang="zh-CN" altLang="en-US" sz="3600" smtClean="0">
                <a:solidFill>
                  <a:schemeClr val="tx1"/>
                </a:solidFill>
                <a:latin typeface="黑体" panose="02010609060101010101" pitchFamily="49" charset="-122"/>
              </a:rPr>
              <a:t>   为</a:t>
            </a:r>
            <a:r>
              <a:rPr kumimoji="1" lang="en-US" altLang="zh-CN" sz="3600" smtClean="0">
                <a:solidFill>
                  <a:schemeClr val="tx1"/>
                </a:solidFill>
                <a:latin typeface="黑体" panose="02010609060101010101" pitchFamily="49" charset="-122"/>
              </a:rPr>
              <a:t>B)</a:t>
            </a:r>
            <a:r>
              <a:rPr kumimoji="1" lang="zh-CN" altLang="en-US" sz="3600" smtClean="0">
                <a:solidFill>
                  <a:schemeClr val="tx1"/>
                </a:solidFill>
                <a:latin typeface="黑体" panose="02010609060101010101" pitchFamily="49" charset="-122"/>
              </a:rPr>
              <a:t>，因此所求概率为 </a:t>
            </a:r>
            <a:r>
              <a:rPr kumimoji="1" lang="en-US" altLang="zh-CN" sz="3600" smtClean="0">
                <a:solidFill>
                  <a:schemeClr val="tx1"/>
                </a:solidFill>
                <a:latin typeface="黑体" panose="02010609060101010101" pitchFamily="49" charset="-122"/>
              </a:rPr>
              <a:t>P(AB)</a:t>
            </a:r>
            <a:endParaRPr kumimoji="1" lang="en-US" altLang="zh-CN" sz="3600" smtClean="0">
              <a:solidFill>
                <a:schemeClr val="tx1"/>
              </a:solidFill>
              <a:latin typeface="黑体" panose="02010609060101010101" pitchFamily="49" charset="-122"/>
            </a:endParaRPr>
          </a:p>
          <a:p>
            <a:r>
              <a:rPr kumimoji="1" lang="en-US" altLang="zh-CN" sz="3200" smtClean="0">
                <a:solidFill>
                  <a:schemeClr val="tx1"/>
                </a:solidFill>
                <a:latin typeface="黑体" panose="02010609060101010101" pitchFamily="49" charset="-122"/>
              </a:rPr>
              <a:t> P(AB)=1-P(</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A U</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B)=1-P(</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A )-P(</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B ) + P(</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A</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B)</a:t>
            </a:r>
            <a:endParaRPr kumimoji="1" lang="en-US" altLang="zh-CN" sz="3200" smtClean="0">
              <a:solidFill>
                <a:schemeClr val="tx1"/>
              </a:solidFill>
              <a:latin typeface="黑体" panose="02010609060101010101" pitchFamily="49" charset="-122"/>
              <a:cs typeface="Arial" panose="020B0604020202020204" pitchFamily="34" charset="0"/>
            </a:endParaRPr>
          </a:p>
          <a:p>
            <a:pPr>
              <a:buFont typeface="Arial" panose="020B0604020202020204" pitchFamily="34" charset="0"/>
              <a:buNone/>
            </a:pPr>
            <a:r>
              <a:rPr kumimoji="1" lang="zh-CN" altLang="en-US" sz="3200" smtClean="0">
                <a:solidFill>
                  <a:schemeClr val="tx1"/>
                </a:solidFill>
                <a:latin typeface="黑体" panose="02010609060101010101" pitchFamily="49" charset="-122"/>
                <a:cs typeface="Arial" panose="020B0604020202020204" pitchFamily="34" charset="0"/>
              </a:rPr>
              <a:t>    </a:t>
            </a:r>
            <a:endParaRPr kumimoji="1" lang="zh-CN" altLang="en-US" sz="3200" smtClean="0">
              <a:solidFill>
                <a:schemeClr val="tx1"/>
              </a:solidFill>
              <a:latin typeface="黑体" panose="02010609060101010101" pitchFamily="49" charset="-122"/>
              <a:cs typeface="Arial" panose="020B0604020202020204" pitchFamily="34" charset="0"/>
            </a:endParaRPr>
          </a:p>
          <a:p>
            <a:pPr>
              <a:buFont typeface="Arial" panose="020B0604020202020204" pitchFamily="34" charset="0"/>
              <a:buNone/>
            </a:pPr>
            <a:r>
              <a:rPr kumimoji="1" lang="en-US" altLang="zh-CN" sz="3200" smtClean="0">
                <a:solidFill>
                  <a:schemeClr val="tx1"/>
                </a:solidFill>
                <a:latin typeface="黑体" panose="02010609060101010101" pitchFamily="49" charset="-122"/>
                <a:cs typeface="Arial" panose="020B0604020202020204" pitchFamily="34" charset="0"/>
              </a:rPr>
              <a:t>       </a:t>
            </a:r>
            <a:r>
              <a:rPr kumimoji="1" lang="en-US" altLang="zh-CN" sz="4000" smtClean="0">
                <a:solidFill>
                  <a:schemeClr val="tx1"/>
                </a:solidFill>
                <a:latin typeface="黑体" panose="02010609060101010101" pitchFamily="49" charset="-122"/>
                <a:cs typeface="Arial" panose="020B0604020202020204" pitchFamily="34" charset="0"/>
              </a:rPr>
              <a:t>=1</a:t>
            </a:r>
            <a:r>
              <a:rPr kumimoji="1" lang="en-US" altLang="zh-CN" sz="3200" smtClean="0">
                <a:solidFill>
                  <a:schemeClr val="tx1"/>
                </a:solidFill>
                <a:latin typeface="黑体" panose="02010609060101010101" pitchFamily="49" charset="-122"/>
              </a:rPr>
              <a:t>-</a:t>
            </a:r>
            <a:r>
              <a:rPr kumimoji="1" lang="en-US" altLang="zh-CN" sz="4000" smtClean="0">
                <a:solidFill>
                  <a:schemeClr val="tx1"/>
                </a:solidFill>
                <a:latin typeface="黑体" panose="02010609060101010101" pitchFamily="49" charset="-122"/>
                <a:cs typeface="Arial" panose="020B0604020202020204" pitchFamily="34" charset="0"/>
              </a:rPr>
              <a:t>(8^n + 5^n </a:t>
            </a:r>
            <a:r>
              <a:rPr kumimoji="1" lang="en-US" altLang="zh-CN" sz="3200" smtClean="0">
                <a:solidFill>
                  <a:schemeClr val="tx1"/>
                </a:solidFill>
                <a:latin typeface="黑体" panose="02010609060101010101" pitchFamily="49" charset="-122"/>
              </a:rPr>
              <a:t>-</a:t>
            </a:r>
            <a:r>
              <a:rPr kumimoji="1" lang="en-US" altLang="zh-CN" sz="4000" smtClean="0">
                <a:solidFill>
                  <a:schemeClr val="tx1"/>
                </a:solidFill>
                <a:latin typeface="黑体" panose="02010609060101010101" pitchFamily="49" charset="-122"/>
                <a:cs typeface="Arial" panose="020B0604020202020204" pitchFamily="34" charset="0"/>
              </a:rPr>
              <a:t> 4^n) / 9^n</a:t>
            </a:r>
            <a:r>
              <a:rPr kumimoji="1" lang="en-US" altLang="zh-CN" sz="4000" smtClean="0">
                <a:solidFill>
                  <a:schemeClr val="tx1"/>
                </a:solidFill>
                <a:cs typeface="Arial" panose="020B0604020202020204" pitchFamily="34" charset="0"/>
              </a:rPr>
              <a:t> </a:t>
            </a:r>
            <a:endParaRPr kumimoji="1" lang="en-US" altLang="zh-CN" sz="400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blinds(horizontal)">
                                      <p:cBhvr>
                                        <p:cTn id="7" dur="500"/>
                                        <p:tgtEl>
                                          <p:spTgt spid="28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4">
                                            <p:txEl>
                                              <p:pRg st="1" end="1"/>
                                            </p:txEl>
                                          </p:spTgt>
                                        </p:tgtEl>
                                        <p:attrNameLst>
                                          <p:attrName>style.visibility</p:attrName>
                                        </p:attrNameLst>
                                      </p:cBhvr>
                                      <p:to>
                                        <p:strVal val="visible"/>
                                      </p:to>
                                    </p:set>
                                    <p:animEffect transition="in" filter="blinds(horizontal)">
                                      <p:cBhvr>
                                        <p:cTn id="12" dur="500"/>
                                        <p:tgtEl>
                                          <p:spTgt spid="2867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animEffect transition="in" filter="blinds(horizontal)">
                                      <p:cBhvr>
                                        <p:cTn id="15" dur="500"/>
                                        <p:tgtEl>
                                          <p:spTgt spid="2867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8674">
                                            <p:txEl>
                                              <p:pRg st="3" end="3"/>
                                            </p:txEl>
                                          </p:spTgt>
                                        </p:tgtEl>
                                        <p:attrNameLst>
                                          <p:attrName>style.visibility</p:attrName>
                                        </p:attrNameLst>
                                      </p:cBhvr>
                                      <p:to>
                                        <p:strVal val="visible"/>
                                      </p:to>
                                    </p:set>
                                    <p:animEffect transition="in" filter="blinds(horizontal)">
                                      <p:cBhvr>
                                        <p:cTn id="20" dur="500"/>
                                        <p:tgtEl>
                                          <p:spTgt spid="28674">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animEffect transition="in" filter="blinds(horizontal)">
                                      <p:cBhvr>
                                        <p:cTn id="23" dur="500"/>
                                        <p:tgtEl>
                                          <p:spTgt spid="28674">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8674">
                                            <p:txEl>
                                              <p:pRg st="5" end="5"/>
                                            </p:txEl>
                                          </p:spTgt>
                                        </p:tgtEl>
                                        <p:attrNameLst>
                                          <p:attrName>style.visibility</p:attrName>
                                        </p:attrNameLst>
                                      </p:cBhvr>
                                      <p:to>
                                        <p:strVal val="visible"/>
                                      </p:to>
                                    </p:set>
                                    <p:animEffect transition="in" filter="blinds(horizontal)">
                                      <p:cBhvr>
                                        <p:cTn id="26" dur="500"/>
                                        <p:tgtEl>
                                          <p:spTgt spid="286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160440"/>
</p:tagLst>
</file>

<file path=ppt/tags/tag10.xml><?xml version="1.0" encoding="utf-8"?>
<p:tagLst xmlns:p="http://schemas.openxmlformats.org/presentationml/2006/main">
  <p:tag name="KSO_WM_BEAUTIFY_FLAG" val="#wm#"/>
  <p:tag name="KSO_WM_TEMPLATE_CATEGORY" val="custom"/>
  <p:tag name="KSO_WM_TEMPLATE_INDEX" val="160440"/>
</p:tagLst>
</file>

<file path=ppt/tags/tag11.xml><?xml version="1.0" encoding="utf-8"?>
<p:tagLst xmlns:p="http://schemas.openxmlformats.org/presentationml/2006/main">
  <p:tag name="KSO_WM_BEAUTIFY_FLAG" val="#wm#"/>
  <p:tag name="KSO_WM_TEMPLATE_CATEGORY" val="custom"/>
  <p:tag name="KSO_WM_TEMPLATE_INDEX" val="160440"/>
</p:tagLst>
</file>

<file path=ppt/tags/tag12.xml><?xml version="1.0" encoding="utf-8"?>
<p:tagLst xmlns:p="http://schemas.openxmlformats.org/presentationml/2006/main">
  <p:tag name="KSO_WM_BEAUTIFY_FLAG" val="#wm#"/>
  <p:tag name="KSO_WM_TEMPLATE_CATEGORY" val="custom"/>
  <p:tag name="KSO_WM_TEMPLATE_INDEX" val="160440"/>
</p:tagLst>
</file>

<file path=ppt/tags/tag13.xml><?xml version="1.0" encoding="utf-8"?>
<p:tagLst xmlns:p="http://schemas.openxmlformats.org/presentationml/2006/main">
  <p:tag name="KSO_WM_BEAUTIFY_FLAG" val="#wm#"/>
  <p:tag name="KSO_WM_TEMPLATE_CATEGORY" val="custom"/>
  <p:tag name="KSO_WM_TEMPLATE_INDEX" val="160440"/>
</p:tagLst>
</file>

<file path=ppt/tags/tag2.xml><?xml version="1.0" encoding="utf-8"?>
<p:tagLst xmlns:p="http://schemas.openxmlformats.org/presentationml/2006/main">
  <p:tag name="KSO_WM_TAG_VERSION" val="1.0"/>
  <p:tag name="KSO_WM_TEMPLATE_CATEGORY" val="custom"/>
  <p:tag name="KSO_WM_TEMPLATE_INDEX" val="160440"/>
</p:tagLst>
</file>

<file path=ppt/tags/tag3.xml><?xml version="1.0" encoding="utf-8"?>
<p:tagLst xmlns:p="http://schemas.openxmlformats.org/presentationml/2006/main">
  <p:tag name="KSO_WM_TEMPLATE_CATEGORY" val="custom"/>
  <p:tag name="KSO_WM_TEMPLATE_INDEX" val="160440"/>
</p:tagLst>
</file>

<file path=ppt/tags/tag4.xml><?xml version="1.0" encoding="utf-8"?>
<p:tagLst xmlns:p="http://schemas.openxmlformats.org/presentationml/2006/main">
  <p:tag name="KSO_WM_BEAUTIFY_FLAG" val="#wm#"/>
  <p:tag name="KSO_WM_TEMPLATE_CATEGORY" val="custom"/>
  <p:tag name="KSO_WM_TEMPLATE_INDEX" val="160440"/>
</p:tagLst>
</file>

<file path=ppt/tags/tag5.xml><?xml version="1.0" encoding="utf-8"?>
<p:tagLst xmlns:p="http://schemas.openxmlformats.org/presentationml/2006/main">
  <p:tag name="KSO_WM_BEAUTIFY_FLAG" val="#wm#"/>
  <p:tag name="KSO_WM_TEMPLATE_CATEGORY" val="custom"/>
  <p:tag name="KSO_WM_TEMPLATE_INDEX" val="160440"/>
</p:tagLst>
</file>

<file path=ppt/tags/tag6.xml><?xml version="1.0" encoding="utf-8"?>
<p:tagLst xmlns:p="http://schemas.openxmlformats.org/presentationml/2006/main">
  <p:tag name="KSO_WM_BEAUTIFY_FLAG" val="#wm#"/>
  <p:tag name="KSO_WM_TEMPLATE_CATEGORY" val="custom"/>
  <p:tag name="KSO_WM_TEMPLATE_INDEX" val="160440"/>
</p:tagLst>
</file>

<file path=ppt/tags/tag7.xml><?xml version="1.0" encoding="utf-8"?>
<p:tagLst xmlns:p="http://schemas.openxmlformats.org/presentationml/2006/main">
  <p:tag name="KSO_WM_BEAUTIFY_FLAG" val="#wm#"/>
  <p:tag name="KSO_WM_TEMPLATE_CATEGORY" val="custom"/>
  <p:tag name="KSO_WM_TEMPLATE_INDEX" val="160440"/>
</p:tagLst>
</file>

<file path=ppt/tags/tag8.xml><?xml version="1.0" encoding="utf-8"?>
<p:tagLst xmlns:p="http://schemas.openxmlformats.org/presentationml/2006/main">
  <p:tag name="KSO_WM_BEAUTIFY_FLAG" val="#wm#"/>
  <p:tag name="KSO_WM_TEMPLATE_CATEGORY" val="custom"/>
  <p:tag name="KSO_WM_TEMPLATE_INDEX" val="160440"/>
</p:tagLst>
</file>

<file path=ppt/tags/tag9.xml><?xml version="1.0" encoding="utf-8"?>
<p:tagLst xmlns:p="http://schemas.openxmlformats.org/presentationml/2006/main">
  <p:tag name="KSO_WM_BEAUTIFY_FLAG" val="#wm#"/>
  <p:tag name="KSO_WM_TEMPLATE_CATEGORY" val="custom"/>
  <p:tag name="KSO_WM_TEMPLATE_INDEX" val="160440"/>
</p:tagLst>
</file>

<file path=ppt/theme/theme1.xml><?xml version="1.0" encoding="utf-8"?>
<a:theme xmlns:a="http://schemas.openxmlformats.org/drawingml/2006/main" name="A000120140530A99PPBG">
  <a:themeElements>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themeOverride>
</file>

<file path=docProps/app.xml><?xml version="1.0" encoding="utf-8"?>
<Properties xmlns="http://schemas.openxmlformats.org/officeDocument/2006/extended-properties" xmlns:vt="http://schemas.openxmlformats.org/officeDocument/2006/docPropsVTypes">
  <TotalTime>0</TotalTime>
  <Words>8252</Words>
  <Application>WPS 演示</Application>
  <PresentationFormat>自定义</PresentationFormat>
  <Paragraphs>301</Paragraphs>
  <Slides>34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34</vt:i4>
      </vt:variant>
    </vt:vector>
  </HeadingPairs>
  <TitlesOfParts>
    <vt:vector size="49" baseType="lpstr">
      <vt:lpstr>Arial</vt:lpstr>
      <vt:lpstr>宋体</vt:lpstr>
      <vt:lpstr>Wingdings</vt:lpstr>
      <vt:lpstr>黑体</vt:lpstr>
      <vt:lpstr>Calibri</vt:lpstr>
      <vt:lpstr>Symbol</vt:lpstr>
      <vt:lpstr>Euclid Symbol</vt:lpstr>
      <vt:lpstr>微软雅黑</vt:lpstr>
      <vt:lpstr>Arial Unicode MS</vt:lpstr>
      <vt:lpstr>Symbol</vt:lpstr>
      <vt:lpstr>A000120140530A99PPBG</vt:lpstr>
      <vt:lpstr>Equation.3</vt:lpstr>
      <vt:lpstr>Equation.3</vt:lpstr>
      <vt:lpstr>Equation.3</vt:lpstr>
      <vt:lpstr>Equation.3</vt:lpstr>
      <vt:lpstr>概率与期望及其应用</vt:lpstr>
      <vt:lpstr>随机事件与概率</vt:lpstr>
      <vt:lpstr>随机事件及其运算</vt:lpstr>
      <vt:lpstr>随机事件及其运算</vt:lpstr>
      <vt:lpstr>随机事件及其运算</vt:lpstr>
      <vt:lpstr>随机事件及其运算</vt:lpstr>
      <vt:lpstr>概率的数学定义</vt:lpstr>
      <vt:lpstr>概率的性质及其应用</vt:lpstr>
      <vt:lpstr>概率的性质及其应用</vt:lpstr>
      <vt:lpstr>条件概率</vt:lpstr>
      <vt:lpstr>全概率公式</vt:lpstr>
      <vt:lpstr>全概率公式</vt:lpstr>
      <vt:lpstr>全概率公式</vt:lpstr>
      <vt:lpstr>抓阄</vt:lpstr>
      <vt:lpstr>最后摸出黑球的概率有多大</vt:lpstr>
      <vt:lpstr>选举定理及其应用</vt:lpstr>
      <vt:lpstr>选举定理及其应用</vt:lpstr>
      <vt:lpstr>选举定理及其应用</vt:lpstr>
      <vt:lpstr>波利亚瓦罐模型</vt:lpstr>
      <vt:lpstr>随机变量(random variable)</vt:lpstr>
      <vt:lpstr>随机变量(random variable)</vt:lpstr>
      <vt:lpstr>随机变量与概率分布</vt:lpstr>
      <vt:lpstr>数学期望(mean)</vt:lpstr>
      <vt:lpstr>PowerPoint 演示文稿</vt:lpstr>
      <vt:lpstr>【NOIP2017初赛】选择题/15</vt:lpstr>
      <vt:lpstr>【NOIP2017初赛】选择题/15</vt:lpstr>
      <vt:lpstr>【NOIP2013初赛】问题求解/2</vt:lpstr>
      <vt:lpstr>PowerPoint 演示文稿</vt:lpstr>
      <vt:lpstr>【NOIP2016】换教室</vt:lpstr>
      <vt:lpstr>【NOIP2016】换教室</vt:lpstr>
      <vt:lpstr>【NOIP2016】换教室</vt:lpstr>
      <vt:lpstr>【NOIP2016】换教室</vt:lpstr>
      <vt:lpstr>【NOIP2016】换教室</vt:lpstr>
      <vt:lpstr>【NOIP2016】换教室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XYX</dc:creator>
  <cp:lastModifiedBy>CYSY</cp:lastModifiedBy>
  <cp:revision>221</cp:revision>
  <dcterms:created xsi:type="dcterms:W3CDTF">2017-12-11T04:24:00Z</dcterms:created>
  <dcterms:modified xsi:type="dcterms:W3CDTF">2021-06-30T07:58:46Z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