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9" r:id="rId4"/>
    <p:sldId id="257" r:id="rId5"/>
    <p:sldId id="262" r:id="rId6"/>
    <p:sldId id="263" r:id="rId7"/>
    <p:sldId id="264" r:id="rId8"/>
    <p:sldId id="265" r:id="rId9"/>
    <p:sldId id="266" r:id="rId10"/>
    <p:sldId id="267" r:id="rId11"/>
    <p:sldId id="272" r:id="rId12"/>
    <p:sldId id="268" r:id="rId14"/>
    <p:sldId id="288" r:id="rId15"/>
    <p:sldId id="313" r:id="rId16"/>
    <p:sldId id="269" r:id="rId17"/>
    <p:sldId id="278" r:id="rId18"/>
    <p:sldId id="279" r:id="rId19"/>
    <p:sldId id="280" r:id="rId20"/>
    <p:sldId id="282" r:id="rId21"/>
    <p:sldId id="281" r:id="rId22"/>
    <p:sldId id="344" r:id="rId23"/>
    <p:sldId id="287" r:id="rId24"/>
    <p:sldId id="364" r:id="rId25"/>
    <p:sldId id="292" r:id="rId26"/>
    <p:sldId id="293" r:id="rId27"/>
    <p:sldId id="305" r:id="rId28"/>
    <p:sldId id="314" r:id="rId29"/>
    <p:sldId id="315" r:id="rId30"/>
    <p:sldId id="270" r:id="rId31"/>
    <p:sldId id="290" r:id="rId32"/>
    <p:sldId id="333" r:id="rId33"/>
    <p:sldId id="289" r:id="rId34"/>
    <p:sldId id="291" r:id="rId35"/>
    <p:sldId id="346" r:id="rId36"/>
    <p:sldId id="347" r:id="rId37"/>
    <p:sldId id="294" r:id="rId38"/>
    <p:sldId id="334" r:id="rId39"/>
    <p:sldId id="335" r:id="rId40"/>
    <p:sldId id="341" r:id="rId41"/>
    <p:sldId id="258" r:id="rId42"/>
    <p:sldId id="271"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ags" Target="../tags/tag1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任意多边形 9"/>
          <p:cNvSpPr/>
          <p:nvPr>
            <p:custDataLst>
              <p:tags r:id="rId2"/>
            </p:custDataLst>
          </p:nvPr>
        </p:nvSpPr>
        <p:spPr>
          <a:xfrm flipH="1">
            <a:off x="-1" y="1414910"/>
            <a:ext cx="9846402" cy="4028181"/>
          </a:xfrm>
          <a:custGeom>
            <a:avLst/>
            <a:gdLst>
              <a:gd name="connsiteX0" fmla="*/ 1112084 w 10384877"/>
              <a:gd name="connsiteY0" fmla="*/ 0 h 4248472"/>
              <a:gd name="connsiteX1" fmla="*/ 10384877 w 10384877"/>
              <a:gd name="connsiteY1" fmla="*/ 0 h 4248472"/>
              <a:gd name="connsiteX2" fmla="*/ 10384877 w 10384877"/>
              <a:gd name="connsiteY2" fmla="*/ 4248472 h 4248472"/>
              <a:gd name="connsiteX3" fmla="*/ 1112084 w 10384877"/>
              <a:gd name="connsiteY3" fmla="*/ 4248472 h 4248472"/>
              <a:gd name="connsiteX4" fmla="*/ 1112084 w 10384877"/>
              <a:gd name="connsiteY4" fmla="*/ 4243379 h 4248472"/>
              <a:gd name="connsiteX5" fmla="*/ 1059571 w 10384877"/>
              <a:gd name="connsiteY5" fmla="*/ 4243379 h 4248472"/>
              <a:gd name="connsiteX6" fmla="*/ 0 w 10384877"/>
              <a:gd name="connsiteY6" fmla="*/ 2124238 h 4248472"/>
              <a:gd name="connsiteX7" fmla="*/ 1059571 w 10384877"/>
              <a:gd name="connsiteY7" fmla="*/ 5097 h 4248472"/>
              <a:gd name="connsiteX8" fmla="*/ 1112084 w 10384877"/>
              <a:gd name="connsiteY8" fmla="*/ 5097 h 424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4877" h="4248472">
                <a:moveTo>
                  <a:pt x="1112084" y="0"/>
                </a:moveTo>
                <a:lnTo>
                  <a:pt x="10384877" y="0"/>
                </a:lnTo>
                <a:lnTo>
                  <a:pt x="10384877" y="4248472"/>
                </a:lnTo>
                <a:lnTo>
                  <a:pt x="1112084" y="4248472"/>
                </a:lnTo>
                <a:lnTo>
                  <a:pt x="1112084" y="4243379"/>
                </a:lnTo>
                <a:lnTo>
                  <a:pt x="1059571" y="4243379"/>
                </a:lnTo>
                <a:lnTo>
                  <a:pt x="0" y="2124238"/>
                </a:lnTo>
                <a:lnTo>
                  <a:pt x="1059571" y="5097"/>
                </a:lnTo>
                <a:lnTo>
                  <a:pt x="1112084" y="5097"/>
                </a:lnTo>
                <a:close/>
              </a:path>
            </a:pathLst>
          </a:custGeom>
          <a:solidFill>
            <a:schemeClr val="accent1">
              <a:alpha val="69804"/>
            </a:schemeClr>
          </a:solidFill>
          <a:ln>
            <a:noFill/>
          </a:ln>
          <a:effectLst>
            <a:outerShdw blurRad="381000" dist="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10"/>
          <p:cNvSpPr/>
          <p:nvPr>
            <p:custDataLst>
              <p:tags r:id="rId3"/>
            </p:custDataLst>
          </p:nvPr>
        </p:nvSpPr>
        <p:spPr>
          <a:xfrm flipH="1">
            <a:off x="7571320" y="2278388"/>
            <a:ext cx="4620681" cy="2301224"/>
          </a:xfrm>
          <a:custGeom>
            <a:avLst/>
            <a:gdLst>
              <a:gd name="connsiteX0" fmla="*/ 0 w 4873374"/>
              <a:gd name="connsiteY0" fmla="*/ 0 h 2427072"/>
              <a:gd name="connsiteX1" fmla="*/ 3908311 w 4873374"/>
              <a:gd name="connsiteY1" fmla="*/ 0 h 2427072"/>
              <a:gd name="connsiteX2" fmla="*/ 3908311 w 4873374"/>
              <a:gd name="connsiteY2" fmla="*/ 2911 h 2427072"/>
              <a:gd name="connsiteX3" fmla="*/ 4268061 w 4873374"/>
              <a:gd name="connsiteY3" fmla="*/ 2911 h 2427072"/>
              <a:gd name="connsiteX4" fmla="*/ 4873374 w 4873374"/>
              <a:gd name="connsiteY4" fmla="*/ 1213536 h 2427072"/>
              <a:gd name="connsiteX5" fmla="*/ 4268061 w 4873374"/>
              <a:gd name="connsiteY5" fmla="*/ 2424161 h 2427072"/>
              <a:gd name="connsiteX6" fmla="*/ 3908311 w 4873374"/>
              <a:gd name="connsiteY6" fmla="*/ 2424161 h 2427072"/>
              <a:gd name="connsiteX7" fmla="*/ 3908311 w 4873374"/>
              <a:gd name="connsiteY7" fmla="*/ 2427072 h 2427072"/>
              <a:gd name="connsiteX8" fmla="*/ 0 w 4873374"/>
              <a:gd name="connsiteY8" fmla="*/ 2427072 h 242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3374" h="2427072">
                <a:moveTo>
                  <a:pt x="0" y="0"/>
                </a:moveTo>
                <a:lnTo>
                  <a:pt x="3908311" y="0"/>
                </a:lnTo>
                <a:lnTo>
                  <a:pt x="3908311" y="2911"/>
                </a:lnTo>
                <a:lnTo>
                  <a:pt x="4268061" y="2911"/>
                </a:lnTo>
                <a:lnTo>
                  <a:pt x="4873374" y="1213536"/>
                </a:lnTo>
                <a:lnTo>
                  <a:pt x="4268061" y="2424161"/>
                </a:lnTo>
                <a:lnTo>
                  <a:pt x="3908311" y="2424161"/>
                </a:lnTo>
                <a:lnTo>
                  <a:pt x="3908311" y="2427072"/>
                </a:lnTo>
                <a:lnTo>
                  <a:pt x="0" y="2427072"/>
                </a:lnTo>
                <a:close/>
              </a:path>
            </a:pathLst>
          </a:custGeom>
          <a:solidFill>
            <a:schemeClr val="accent2">
              <a:alpha val="69804"/>
            </a:schemeClr>
          </a:solidFill>
          <a:ln>
            <a:noFill/>
          </a:ln>
          <a:effectLst>
            <a:outerShdw blurRad="254000" dist="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custDataLst>
              <p:tags r:id="rId4"/>
            </p:custDataLst>
          </p:nvPr>
        </p:nvSpPr>
        <p:spPr>
          <a:xfrm flipH="1">
            <a:off x="7828641" y="2486647"/>
            <a:ext cx="2186257" cy="1884706"/>
          </a:xfrm>
          <a:prstGeom prst="hexagon">
            <a:avLst/>
          </a:prstGeom>
          <a:solidFill>
            <a:schemeClr val="accent6"/>
          </a:solidFill>
          <a:ln>
            <a:noFill/>
          </a:ln>
          <a:effectLst>
            <a:outerShdw blurRad="3175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5"/>
            </p:custDataLst>
          </p:nvPr>
        </p:nvSpPr>
        <p:spPr>
          <a:xfrm>
            <a:off x="546415" y="2393153"/>
            <a:ext cx="6917737" cy="1200329"/>
          </a:xfrm>
        </p:spPr>
        <p:txBody>
          <a:bodyPr anchor="b">
            <a:normAutofit/>
          </a:bodyPr>
          <a:lstStyle>
            <a:lvl1pPr algn="r">
              <a:defRPr sz="60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6"/>
            </p:custDataLst>
          </p:nvPr>
        </p:nvSpPr>
        <p:spPr>
          <a:xfrm>
            <a:off x="546415" y="3685557"/>
            <a:ext cx="6917737" cy="535531"/>
          </a:xfrm>
        </p:spPr>
        <p:txBody>
          <a:bodyPr>
            <a:normAutofit/>
          </a:bodyPr>
          <a:lstStyle>
            <a:lvl1pPr marL="0" indent="0" algn="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7"/>
            </p:custDataLst>
          </p:nvPr>
        </p:nvSpPr>
        <p:spPr/>
        <p:txBody>
          <a:bodyPr/>
          <a:lstStyle/>
          <a:p>
            <a:fld id="{E72E0546-5DAD-4065-BC06-25F2A0F0F612}"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D9F39CA8-E166-497A-804A-4A9B3C28C88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796" y="1"/>
            <a:ext cx="12190410" cy="87933"/>
            <a:chOff x="0" y="0"/>
            <a:chExt cx="12858751" cy="87933"/>
          </a:xfrm>
        </p:grpSpPr>
        <p:sp>
          <p:nvSpPr>
            <p:cNvPr id="8" name="矩形 7"/>
            <p:cNvSpPr/>
            <p:nvPr>
              <p:custDataLst>
                <p:tags r:id="rId3"/>
              </p:custDataLst>
            </p:nvPr>
          </p:nvSpPr>
          <p:spPr>
            <a:xfrm>
              <a:off x="0" y="0"/>
              <a:ext cx="12858750" cy="879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10461823" y="0"/>
              <a:ext cx="2396928" cy="87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5"/>
            </p:custDataLst>
          </p:nvPr>
        </p:nvSpPr>
        <p:spPr>
          <a:xfrm>
            <a:off x="795" y="87933"/>
            <a:ext cx="308695" cy="4327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任意多边形 9"/>
          <p:cNvSpPr/>
          <p:nvPr>
            <p:custDataLst>
              <p:tags r:id="rId2"/>
            </p:custDataLst>
          </p:nvPr>
        </p:nvSpPr>
        <p:spPr>
          <a:xfrm flipH="1">
            <a:off x="-1" y="1414910"/>
            <a:ext cx="9846402" cy="4028181"/>
          </a:xfrm>
          <a:custGeom>
            <a:avLst/>
            <a:gdLst>
              <a:gd name="connsiteX0" fmla="*/ 1112084 w 10384877"/>
              <a:gd name="connsiteY0" fmla="*/ 0 h 4248472"/>
              <a:gd name="connsiteX1" fmla="*/ 10384877 w 10384877"/>
              <a:gd name="connsiteY1" fmla="*/ 0 h 4248472"/>
              <a:gd name="connsiteX2" fmla="*/ 10384877 w 10384877"/>
              <a:gd name="connsiteY2" fmla="*/ 4248472 h 4248472"/>
              <a:gd name="connsiteX3" fmla="*/ 1112084 w 10384877"/>
              <a:gd name="connsiteY3" fmla="*/ 4248472 h 4248472"/>
              <a:gd name="connsiteX4" fmla="*/ 1112084 w 10384877"/>
              <a:gd name="connsiteY4" fmla="*/ 4243379 h 4248472"/>
              <a:gd name="connsiteX5" fmla="*/ 1059571 w 10384877"/>
              <a:gd name="connsiteY5" fmla="*/ 4243379 h 4248472"/>
              <a:gd name="connsiteX6" fmla="*/ 0 w 10384877"/>
              <a:gd name="connsiteY6" fmla="*/ 2124238 h 4248472"/>
              <a:gd name="connsiteX7" fmla="*/ 1059571 w 10384877"/>
              <a:gd name="connsiteY7" fmla="*/ 5097 h 4248472"/>
              <a:gd name="connsiteX8" fmla="*/ 1112084 w 10384877"/>
              <a:gd name="connsiteY8" fmla="*/ 5097 h 424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4877" h="4248472">
                <a:moveTo>
                  <a:pt x="1112084" y="0"/>
                </a:moveTo>
                <a:lnTo>
                  <a:pt x="10384877" y="0"/>
                </a:lnTo>
                <a:lnTo>
                  <a:pt x="10384877" y="4248472"/>
                </a:lnTo>
                <a:lnTo>
                  <a:pt x="1112084" y="4248472"/>
                </a:lnTo>
                <a:lnTo>
                  <a:pt x="1112084" y="4243379"/>
                </a:lnTo>
                <a:lnTo>
                  <a:pt x="1059571" y="4243379"/>
                </a:lnTo>
                <a:lnTo>
                  <a:pt x="0" y="2124238"/>
                </a:lnTo>
                <a:lnTo>
                  <a:pt x="1059571" y="5097"/>
                </a:lnTo>
                <a:lnTo>
                  <a:pt x="1112084" y="5097"/>
                </a:lnTo>
                <a:close/>
              </a:path>
            </a:pathLst>
          </a:custGeom>
          <a:solidFill>
            <a:schemeClr val="accent1">
              <a:alpha val="69804"/>
            </a:schemeClr>
          </a:solidFill>
          <a:ln>
            <a:noFill/>
          </a:ln>
          <a:effectLst>
            <a:outerShdw blurRad="381000" dist="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10"/>
          <p:cNvSpPr/>
          <p:nvPr>
            <p:custDataLst>
              <p:tags r:id="rId3"/>
            </p:custDataLst>
          </p:nvPr>
        </p:nvSpPr>
        <p:spPr>
          <a:xfrm flipH="1">
            <a:off x="7571320" y="2278388"/>
            <a:ext cx="4620681" cy="2301224"/>
          </a:xfrm>
          <a:custGeom>
            <a:avLst/>
            <a:gdLst>
              <a:gd name="connsiteX0" fmla="*/ 0 w 4873374"/>
              <a:gd name="connsiteY0" fmla="*/ 0 h 2427072"/>
              <a:gd name="connsiteX1" fmla="*/ 3908311 w 4873374"/>
              <a:gd name="connsiteY1" fmla="*/ 0 h 2427072"/>
              <a:gd name="connsiteX2" fmla="*/ 3908311 w 4873374"/>
              <a:gd name="connsiteY2" fmla="*/ 2911 h 2427072"/>
              <a:gd name="connsiteX3" fmla="*/ 4268061 w 4873374"/>
              <a:gd name="connsiteY3" fmla="*/ 2911 h 2427072"/>
              <a:gd name="connsiteX4" fmla="*/ 4873374 w 4873374"/>
              <a:gd name="connsiteY4" fmla="*/ 1213536 h 2427072"/>
              <a:gd name="connsiteX5" fmla="*/ 4268061 w 4873374"/>
              <a:gd name="connsiteY5" fmla="*/ 2424161 h 2427072"/>
              <a:gd name="connsiteX6" fmla="*/ 3908311 w 4873374"/>
              <a:gd name="connsiteY6" fmla="*/ 2424161 h 2427072"/>
              <a:gd name="connsiteX7" fmla="*/ 3908311 w 4873374"/>
              <a:gd name="connsiteY7" fmla="*/ 2427072 h 2427072"/>
              <a:gd name="connsiteX8" fmla="*/ 0 w 4873374"/>
              <a:gd name="connsiteY8" fmla="*/ 2427072 h 242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3374" h="2427072">
                <a:moveTo>
                  <a:pt x="0" y="0"/>
                </a:moveTo>
                <a:lnTo>
                  <a:pt x="3908311" y="0"/>
                </a:lnTo>
                <a:lnTo>
                  <a:pt x="3908311" y="2911"/>
                </a:lnTo>
                <a:lnTo>
                  <a:pt x="4268061" y="2911"/>
                </a:lnTo>
                <a:lnTo>
                  <a:pt x="4873374" y="1213536"/>
                </a:lnTo>
                <a:lnTo>
                  <a:pt x="4268061" y="2424161"/>
                </a:lnTo>
                <a:lnTo>
                  <a:pt x="3908311" y="2424161"/>
                </a:lnTo>
                <a:lnTo>
                  <a:pt x="3908311" y="2427072"/>
                </a:lnTo>
                <a:lnTo>
                  <a:pt x="0" y="2427072"/>
                </a:lnTo>
                <a:close/>
              </a:path>
            </a:pathLst>
          </a:custGeom>
          <a:solidFill>
            <a:schemeClr val="accent2">
              <a:alpha val="69804"/>
            </a:schemeClr>
          </a:solidFill>
          <a:ln>
            <a:noFill/>
          </a:ln>
          <a:effectLst>
            <a:outerShdw blurRad="254000" dist="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custDataLst>
              <p:tags r:id="rId4"/>
            </p:custDataLst>
          </p:nvPr>
        </p:nvSpPr>
        <p:spPr>
          <a:xfrm flipH="1">
            <a:off x="7828641" y="2486647"/>
            <a:ext cx="2186257" cy="1884706"/>
          </a:xfrm>
          <a:prstGeom prst="hexagon">
            <a:avLst/>
          </a:prstGeom>
          <a:solidFill>
            <a:schemeClr val="accent6"/>
          </a:solidFill>
          <a:ln>
            <a:noFill/>
          </a:ln>
          <a:effectLst>
            <a:outerShdw blurRad="3175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5"/>
            </p:custDataLst>
          </p:nvPr>
        </p:nvSpPr>
        <p:spPr>
          <a:xfrm>
            <a:off x="623392" y="2365122"/>
            <a:ext cx="6819268" cy="1200329"/>
          </a:xfrm>
        </p:spPr>
        <p:txBody>
          <a:bodyPr anchor="b" anchorCtr="0">
            <a:normAutofit/>
          </a:bodyPr>
          <a:lstStyle>
            <a:lvl1pPr algn="r">
              <a:defRPr sz="6000" b="1">
                <a:solidFill>
                  <a:schemeClr val="bg1"/>
                </a:solidFill>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p>
            <a:fld id="{E72E0546-5DAD-4065-BC06-25F2A0F0F612}"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D9F39CA8-E166-497A-804A-4A9B3C28C880}" type="slidenum">
              <a:rPr lang="zh-CN" altLang="en-US" smtClean="0"/>
            </a:fld>
            <a:endParaRPr lang="zh-CN" altLang="en-US"/>
          </a:p>
        </p:txBody>
      </p:sp>
      <p:sp>
        <p:nvSpPr>
          <p:cNvPr id="10" name="内容占位符 9"/>
          <p:cNvSpPr>
            <a:spLocks noGrp="1"/>
          </p:cNvSpPr>
          <p:nvPr>
            <p:ph sz="quarter" idx="13"/>
            <p:custDataLst>
              <p:tags r:id="rId9"/>
            </p:custDataLst>
          </p:nvPr>
        </p:nvSpPr>
        <p:spPr>
          <a:xfrm>
            <a:off x="623888" y="3637459"/>
            <a:ext cx="6818312" cy="655637"/>
          </a:xfrm>
        </p:spPr>
        <p:txBody>
          <a:bodyPr/>
          <a:lstStyle>
            <a:lvl1pPr marL="0" indent="0" algn="r">
              <a:buNone/>
              <a:defRPr b="1">
                <a:solidFill>
                  <a:schemeClr val="bg1"/>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796" y="1"/>
            <a:ext cx="12190410" cy="87933"/>
            <a:chOff x="0" y="0"/>
            <a:chExt cx="12858751" cy="87933"/>
          </a:xfrm>
        </p:grpSpPr>
        <p:sp>
          <p:nvSpPr>
            <p:cNvPr id="8" name="矩形 7"/>
            <p:cNvSpPr/>
            <p:nvPr>
              <p:custDataLst>
                <p:tags r:id="rId3"/>
              </p:custDataLst>
            </p:nvPr>
          </p:nvSpPr>
          <p:spPr>
            <a:xfrm>
              <a:off x="0" y="0"/>
              <a:ext cx="12858750" cy="879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10461823" y="0"/>
              <a:ext cx="2396928" cy="87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5"/>
            </p:custDataLst>
          </p:nvPr>
        </p:nvSpPr>
        <p:spPr>
          <a:xfrm>
            <a:off x="795" y="87933"/>
            <a:ext cx="308695" cy="4327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p:txBody>
          <a:bodyPr/>
          <a:lstStyle/>
          <a:p>
            <a:r>
              <a:rPr lang="zh-CN" altLang="en-US"/>
              <a:t>单击此处编辑母版标题样式</a:t>
            </a:r>
            <a:endParaRPr lang="zh-CN" altLang="en-US"/>
          </a:p>
        </p:txBody>
      </p:sp>
      <p:sp>
        <p:nvSpPr>
          <p:cNvPr id="3" name="内容占位符 2"/>
          <p:cNvSpPr>
            <a:spLocks noGrp="1"/>
          </p:cNvSpPr>
          <p:nvPr>
            <p:ph idx="1"/>
            <p:custDataLst>
              <p:tags r:id="rId7"/>
            </p:custDataLst>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p>
            <a:fld id="{E72E0546-5DAD-4065-BC06-25F2A0F0F612}"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D9F39CA8-E166-497A-804A-4A9B3C28C88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flipV="1">
            <a:off x="4295800" y="2327066"/>
            <a:ext cx="0" cy="1894022"/>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p:cNvGrpSpPr/>
          <p:nvPr>
            <p:custDataLst>
              <p:tags r:id="rId3"/>
            </p:custDataLst>
          </p:nvPr>
        </p:nvGrpSpPr>
        <p:grpSpPr>
          <a:xfrm>
            <a:off x="2427211" y="2510505"/>
            <a:ext cx="1400250" cy="1400250"/>
            <a:chOff x="304800" y="673100"/>
            <a:chExt cx="4000500" cy="4000500"/>
          </a:xfrm>
          <a:effectLst>
            <a:outerShdw blurRad="444500" dist="254000" dir="8100000" algn="tr" rotWithShape="0">
              <a:prstClr val="black">
                <a:alpha val="50000"/>
              </a:prstClr>
            </a:outerShdw>
          </a:effectLst>
        </p:grpSpPr>
        <p:sp>
          <p:nvSpPr>
            <p:cNvPr id="9" name="同心圆 17"/>
            <p:cNvSpPr/>
            <p:nvPr>
              <p:custDataLst>
                <p:tags r:id="rId4"/>
              </p:custDataLst>
            </p:nvPr>
          </p:nvSpPr>
          <p:spPr>
            <a:xfrm>
              <a:off x="304800" y="673100"/>
              <a:ext cx="4000500" cy="4000500"/>
            </a:xfrm>
            <a:prstGeom prst="donut">
              <a:avLst>
                <a:gd name="adj" fmla="val 4879"/>
              </a:avLst>
            </a:prstGeom>
            <a:gradFill>
              <a:gsLst>
                <a:gs pos="0">
                  <a:schemeClr val="accent6"/>
                </a:gs>
                <a:gs pos="55000">
                  <a:schemeClr val="accent6">
                    <a:lumMod val="95000"/>
                  </a:schemeClr>
                </a:gs>
                <a:gs pos="100000">
                  <a:schemeClr val="accent6">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0" name="椭圆 9"/>
            <p:cNvSpPr/>
            <p:nvPr>
              <p:custDataLst>
                <p:tags r:id="rId5"/>
              </p:custDataLst>
            </p:nvPr>
          </p:nvSpPr>
          <p:spPr>
            <a:xfrm>
              <a:off x="392112" y="760412"/>
              <a:ext cx="3825874" cy="3825874"/>
            </a:xfrm>
            <a:prstGeom prst="ellipse">
              <a:avLst/>
            </a:prstGeom>
            <a:gradFill>
              <a:gsLst>
                <a:gs pos="0">
                  <a:schemeClr val="accent6"/>
                </a:gs>
                <a:gs pos="51000">
                  <a:schemeClr val="accent6">
                    <a:lumMod val="95000"/>
                  </a:schemeClr>
                </a:gs>
                <a:gs pos="100000">
                  <a:schemeClr val="accent6">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 name="标题 1"/>
          <p:cNvSpPr>
            <a:spLocks noGrp="1"/>
          </p:cNvSpPr>
          <p:nvPr>
            <p:ph type="title" hasCustomPrompt="1"/>
            <p:custDataLst>
              <p:tags r:id="rId6"/>
            </p:custDataLst>
          </p:nvPr>
        </p:nvSpPr>
        <p:spPr>
          <a:xfrm>
            <a:off x="4476428" y="2391808"/>
            <a:ext cx="6012059" cy="978729"/>
          </a:xfrm>
        </p:spPr>
        <p:txBody>
          <a:bodyPr anchor="b">
            <a:normAutofit/>
          </a:bodyPr>
          <a:lstStyle>
            <a:lvl1pPr>
              <a:defRPr sz="4800" b="1">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7"/>
            </p:custDataLst>
          </p:nvPr>
        </p:nvSpPr>
        <p:spPr>
          <a:xfrm>
            <a:off x="4476428" y="3397525"/>
            <a:ext cx="6012059" cy="535531"/>
          </a:xfrm>
        </p:spPr>
        <p:txBody>
          <a:bodyPr>
            <a:normAutofit/>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lstStyle/>
          <a:p>
            <a:fld id="{E72E0546-5DAD-4065-BC06-25F2A0F0F612}"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D9F39CA8-E166-497A-804A-4A9B3C28C88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796" y="1"/>
            <a:ext cx="12190410" cy="87933"/>
            <a:chOff x="0" y="0"/>
            <a:chExt cx="12858751" cy="87933"/>
          </a:xfrm>
        </p:grpSpPr>
        <p:sp>
          <p:nvSpPr>
            <p:cNvPr id="9" name="矩形 8"/>
            <p:cNvSpPr/>
            <p:nvPr>
              <p:custDataLst>
                <p:tags r:id="rId3"/>
              </p:custDataLst>
            </p:nvPr>
          </p:nvSpPr>
          <p:spPr>
            <a:xfrm>
              <a:off x="0" y="0"/>
              <a:ext cx="12858750" cy="879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461823" y="0"/>
              <a:ext cx="2396928" cy="87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custDataLst>
              <p:tags r:id="rId5"/>
            </p:custDataLst>
          </p:nvPr>
        </p:nvSpPr>
        <p:spPr>
          <a:xfrm>
            <a:off x="795" y="87933"/>
            <a:ext cx="308695" cy="4327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7"/>
            </p:custDataLst>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8"/>
            </p:custDataLst>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p>
            <a:fld id="{E72E0546-5DAD-4065-BC06-25F2A0F0F612}"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p>
            <a:endParaRPr lang="zh-CN" altLang="en-US"/>
          </a:p>
        </p:txBody>
      </p:sp>
      <p:sp>
        <p:nvSpPr>
          <p:cNvPr id="7" name="灯片编号占位符 6"/>
          <p:cNvSpPr>
            <a:spLocks noGrp="1"/>
          </p:cNvSpPr>
          <p:nvPr>
            <p:ph type="sldNum" sz="quarter" idx="12"/>
            <p:custDataLst>
              <p:tags r:id="rId11"/>
            </p:custDataLst>
          </p:nvPr>
        </p:nvSpPr>
        <p:spPr/>
        <p:txBody>
          <a:bodyPr/>
          <a:lstStyle/>
          <a:p>
            <a:fld id="{D9F39CA8-E166-497A-804A-4A9B3C28C88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796" y="1"/>
            <a:ext cx="12190410" cy="87933"/>
            <a:chOff x="0" y="0"/>
            <a:chExt cx="12858751" cy="87933"/>
          </a:xfrm>
        </p:grpSpPr>
        <p:sp>
          <p:nvSpPr>
            <p:cNvPr id="11" name="矩形 10"/>
            <p:cNvSpPr/>
            <p:nvPr>
              <p:custDataLst>
                <p:tags r:id="rId3"/>
              </p:custDataLst>
            </p:nvPr>
          </p:nvSpPr>
          <p:spPr>
            <a:xfrm>
              <a:off x="0" y="0"/>
              <a:ext cx="12858750" cy="879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4"/>
              </p:custDataLst>
            </p:nvPr>
          </p:nvSpPr>
          <p:spPr>
            <a:xfrm>
              <a:off x="10461823" y="0"/>
              <a:ext cx="2396928" cy="87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custDataLst>
              <p:tags r:id="rId5"/>
            </p:custDataLst>
          </p:nvPr>
        </p:nvSpPr>
        <p:spPr>
          <a:xfrm>
            <a:off x="795" y="87933"/>
            <a:ext cx="308695" cy="4327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839788" y="30323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7"/>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8"/>
            </p:custDataLst>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9"/>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10"/>
            </p:custDataLst>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11"/>
            </p:custDataLst>
          </p:nvPr>
        </p:nvSpPr>
        <p:spPr/>
        <p:txBody>
          <a:bodyPr/>
          <a:lstStyle/>
          <a:p>
            <a:fld id="{E72E0546-5DAD-4065-BC06-25F2A0F0F612}"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p>
            <a:endParaRPr lang="zh-CN" altLang="en-US"/>
          </a:p>
        </p:txBody>
      </p:sp>
      <p:sp>
        <p:nvSpPr>
          <p:cNvPr id="9" name="灯片编号占位符 8"/>
          <p:cNvSpPr>
            <a:spLocks noGrp="1"/>
          </p:cNvSpPr>
          <p:nvPr>
            <p:ph type="sldNum" sz="quarter" idx="12"/>
            <p:custDataLst>
              <p:tags r:id="rId13"/>
            </p:custDataLst>
          </p:nvPr>
        </p:nvSpPr>
        <p:spPr/>
        <p:txBody>
          <a:bodyPr/>
          <a:lstStyle/>
          <a:p>
            <a:fld id="{D9F39CA8-E166-497A-804A-4A9B3C28C88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796" y="1"/>
            <a:ext cx="12190410" cy="87933"/>
            <a:chOff x="0" y="0"/>
            <a:chExt cx="12858751" cy="87933"/>
          </a:xfrm>
        </p:grpSpPr>
        <p:sp>
          <p:nvSpPr>
            <p:cNvPr id="7" name="矩形 6"/>
            <p:cNvSpPr/>
            <p:nvPr>
              <p:custDataLst>
                <p:tags r:id="rId3"/>
              </p:custDataLst>
            </p:nvPr>
          </p:nvSpPr>
          <p:spPr>
            <a:xfrm>
              <a:off x="0" y="0"/>
              <a:ext cx="12858750" cy="879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10461823" y="0"/>
              <a:ext cx="2396928" cy="87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custDataLst>
              <p:tags r:id="rId5"/>
            </p:custDataLst>
          </p:nvPr>
        </p:nvSpPr>
        <p:spPr>
          <a:xfrm>
            <a:off x="795" y="87933"/>
            <a:ext cx="308695" cy="4327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796" y="1"/>
            <a:ext cx="12190410" cy="87933"/>
            <a:chOff x="0" y="0"/>
            <a:chExt cx="12858751" cy="87933"/>
          </a:xfrm>
        </p:grpSpPr>
        <p:sp>
          <p:nvSpPr>
            <p:cNvPr id="6" name="矩形 5"/>
            <p:cNvSpPr/>
            <p:nvPr>
              <p:custDataLst>
                <p:tags r:id="rId3"/>
              </p:custDataLst>
            </p:nvPr>
          </p:nvSpPr>
          <p:spPr>
            <a:xfrm>
              <a:off x="0" y="0"/>
              <a:ext cx="12858750" cy="879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0461823" y="0"/>
              <a:ext cx="2396928" cy="87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custDataLst>
              <p:tags r:id="rId5"/>
            </p:custDataLst>
          </p:nvPr>
        </p:nvSpPr>
        <p:spPr>
          <a:xfrm>
            <a:off x="795" y="87933"/>
            <a:ext cx="308695" cy="4327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custDataLst>
              <p:tags r:id="rId6"/>
            </p:custDataLst>
          </p:nvPr>
        </p:nvSpPr>
        <p:spPr/>
        <p:txBody>
          <a:bodyPr/>
          <a:lstStyle/>
          <a:p>
            <a:fld id="{E72E0546-5DAD-4065-BC06-25F2A0F0F612}" type="datetimeFigureOut">
              <a:rPr lang="zh-CN" altLang="en-US" smtClean="0"/>
            </a:fld>
            <a:endParaRPr lang="zh-CN" altLang="en-US"/>
          </a:p>
        </p:txBody>
      </p:sp>
      <p:sp>
        <p:nvSpPr>
          <p:cNvPr id="3" name="页脚占位符 2"/>
          <p:cNvSpPr>
            <a:spLocks noGrp="1"/>
          </p:cNvSpPr>
          <p:nvPr>
            <p:ph type="ftr" sz="quarter" idx="11"/>
            <p:custDataLst>
              <p:tags r:id="rId7"/>
            </p:custDataLst>
          </p:nvPr>
        </p:nvSpPr>
        <p:spPr/>
        <p:txBody>
          <a:bodyPr/>
          <a:lstStyle/>
          <a:p>
            <a:endParaRPr lang="zh-CN" altLang="en-US"/>
          </a:p>
        </p:txBody>
      </p:sp>
      <p:sp>
        <p:nvSpPr>
          <p:cNvPr id="4" name="灯片编号占位符 3"/>
          <p:cNvSpPr>
            <a:spLocks noGrp="1"/>
          </p:cNvSpPr>
          <p:nvPr>
            <p:ph type="sldNum" sz="quarter" idx="12"/>
            <p:custDataLst>
              <p:tags r:id="rId8"/>
            </p:custDataLst>
          </p:nvPr>
        </p:nvSpPr>
        <p:spPr/>
        <p:txBody>
          <a:bodyPr/>
          <a:lstStyle/>
          <a:p>
            <a:fld id="{D9F39CA8-E166-497A-804A-4A9B3C28C88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796" y="1"/>
            <a:ext cx="12190410" cy="87933"/>
            <a:chOff x="0" y="0"/>
            <a:chExt cx="12858751" cy="87933"/>
          </a:xfrm>
        </p:grpSpPr>
        <p:sp>
          <p:nvSpPr>
            <p:cNvPr id="9" name="矩形 8"/>
            <p:cNvSpPr/>
            <p:nvPr>
              <p:custDataLst>
                <p:tags r:id="rId3"/>
              </p:custDataLst>
            </p:nvPr>
          </p:nvSpPr>
          <p:spPr>
            <a:xfrm>
              <a:off x="0" y="0"/>
              <a:ext cx="12858750" cy="879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461823" y="0"/>
              <a:ext cx="2396928" cy="87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custDataLst>
              <p:tags r:id="rId5"/>
            </p:custDataLst>
          </p:nvPr>
        </p:nvSpPr>
        <p:spPr>
          <a:xfrm>
            <a:off x="795" y="87933"/>
            <a:ext cx="308695" cy="4327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7"/>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8"/>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9"/>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796" y="1"/>
            <a:ext cx="12190410" cy="87933"/>
            <a:chOff x="0" y="0"/>
            <a:chExt cx="12858751" cy="87933"/>
          </a:xfrm>
        </p:grpSpPr>
        <p:sp>
          <p:nvSpPr>
            <p:cNvPr id="8" name="矩形 7"/>
            <p:cNvSpPr/>
            <p:nvPr>
              <p:custDataLst>
                <p:tags r:id="rId3"/>
              </p:custDataLst>
            </p:nvPr>
          </p:nvSpPr>
          <p:spPr>
            <a:xfrm>
              <a:off x="0" y="0"/>
              <a:ext cx="12858750" cy="879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10461823" y="0"/>
              <a:ext cx="2396928" cy="87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5"/>
            </p:custDataLst>
          </p:nvPr>
        </p:nvSpPr>
        <p:spPr>
          <a:xfrm>
            <a:off x="795" y="87933"/>
            <a:ext cx="308695" cy="4327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竖排标题 1"/>
          <p:cNvSpPr>
            <a:spLocks noGrp="1"/>
          </p:cNvSpPr>
          <p:nvPr>
            <p:ph type="title" orient="vert"/>
            <p:custDataLst>
              <p:tags r:id="rId6"/>
            </p:custDataLst>
          </p:nvPr>
        </p:nvSpPr>
        <p:spPr>
          <a:xfrm>
            <a:off x="10488488" y="365125"/>
            <a:ext cx="865312"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7"/>
            </p:custDataLst>
          </p:nvPr>
        </p:nvSpPr>
        <p:spPr>
          <a:xfrm>
            <a:off x="838200" y="365125"/>
            <a:ext cx="9578280"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p>
            <a:fld id="{E72E0546-5DAD-4065-BC06-25F2A0F0F612}"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D9F39CA8-E166-497A-804A-4A9B3C28C88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latin typeface="+mn-ea"/>
                <a:ea typeface="+mn-ea"/>
              </a:defRPr>
            </a:lvl1pPr>
          </a:lstStyle>
          <a:p>
            <a:fld id="{E72E0546-5DAD-4065-BC06-25F2A0F0F612}"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latin typeface="+mn-ea"/>
                <a:ea typeface="+mn-ea"/>
              </a:defRPr>
            </a:lvl1pPr>
          </a:lstStyle>
          <a:p>
            <a:fld id="{D9F39CA8-E166-497A-804A-4A9B3C28C880}" type="slidenum">
              <a:rPr lang="zh-CN" altLang="en-US" smtClean="0"/>
            </a:fld>
            <a:endParaRPr lang="zh-CN" altLang="en-US"/>
          </a:p>
        </p:txBody>
      </p:sp>
      <p:sp>
        <p:nvSpPr>
          <p:cNvPr id="11"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image" Target="../media/image2.GI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image" Target="../media/image3.GI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8.xml"/><Relationship Id="rId2" Type="http://schemas.openxmlformats.org/officeDocument/2006/relationships/image" Target="../media/image6.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0.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计算几何</a:t>
            </a:r>
            <a:endParaRPr lang="zh-CN" altLang="en-US"/>
          </a:p>
        </p:txBody>
      </p:sp>
      <p:sp>
        <p:nvSpPr>
          <p:cNvPr id="3" name="副标题 2"/>
          <p:cNvSpPr>
            <a:spLocks noGrp="1"/>
          </p:cNvSpPr>
          <p:nvPr>
            <p:ph type="subTitle" idx="1"/>
          </p:nvPr>
        </p:nvSpPr>
        <p:spPr/>
        <p:txBody>
          <a:bodyPr/>
          <a:p>
            <a:r>
              <a:rPr lang="en-US" altLang="zh-CN"/>
              <a:t>Gromah</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一些基本算法</a:t>
            </a:r>
            <a:r>
              <a:rPr lang="en-US" altLang="zh-CN">
                <a:sym typeface="+mn-ea"/>
              </a:rPr>
              <a:t>/</a:t>
            </a:r>
            <a:r>
              <a:rPr lang="zh-CN" altLang="en-US">
                <a:sym typeface="+mn-ea"/>
              </a:rPr>
              <a:t>定理</a:t>
            </a:r>
            <a:r>
              <a:rPr lang="en-US" altLang="zh-CN">
                <a:sym typeface="+mn-ea"/>
              </a:rPr>
              <a:t>/</a:t>
            </a:r>
            <a:r>
              <a:rPr lang="zh-CN" altLang="en-US">
                <a:sym typeface="+mn-ea"/>
              </a:rPr>
              <a:t>概念</a:t>
            </a:r>
            <a:endParaRPr lang="zh-CN" altLang="en-US"/>
          </a:p>
        </p:txBody>
      </p:sp>
      <p:sp>
        <p:nvSpPr>
          <p:cNvPr id="3" name="内容占位符 2"/>
          <p:cNvSpPr>
            <a:spLocks noGrp="1"/>
          </p:cNvSpPr>
          <p:nvPr>
            <p:ph idx="1"/>
          </p:nvPr>
        </p:nvSpPr>
        <p:spPr/>
        <p:txBody>
          <a:bodyPr/>
          <a:p>
            <a:r>
              <a:rPr lang="zh-CN" altLang="en-US"/>
              <a:t>凸多边形系列</a:t>
            </a:r>
            <a:endParaRPr lang="zh-CN" altLang="en-US"/>
          </a:p>
          <a:p>
            <a:r>
              <a:rPr lang="zh-CN" altLang="en-US"/>
              <a:t>定义：过多边形的任意一边做一条直线，其他所有</a:t>
            </a:r>
            <a:r>
              <a:rPr lang="zh-CN" altLang="en-US"/>
              <a:t>顶点都在这条直线的同侧</a:t>
            </a:r>
            <a:endParaRPr lang="zh-CN" altLang="en-US"/>
          </a:p>
          <a:p>
            <a:r>
              <a:rPr lang="zh-CN" altLang="en-US"/>
              <a:t>判断一个点 </a:t>
            </a:r>
            <a:r>
              <a:rPr lang="en-US" altLang="zh-CN"/>
              <a:t>P </a:t>
            </a:r>
            <a:r>
              <a:rPr lang="zh-CN" altLang="en-US"/>
              <a:t>是否在一个凸多边形 </a:t>
            </a:r>
            <a:r>
              <a:rPr lang="en-US" altLang="zh-CN"/>
              <a:t>A </a:t>
            </a:r>
            <a:r>
              <a:rPr lang="zh-CN" altLang="en-US"/>
              <a:t>内，设</a:t>
            </a:r>
            <a:r>
              <a:rPr lang="zh-CN" altLang="en-US"/>
              <a:t>最小横坐标为 </a:t>
            </a:r>
            <a:r>
              <a:rPr lang="en-US" altLang="zh-CN"/>
              <a:t>x1</a:t>
            </a:r>
            <a:r>
              <a:rPr lang="zh-CN" altLang="en-US"/>
              <a:t>，最大为 </a:t>
            </a:r>
            <a:r>
              <a:rPr lang="en-US" altLang="zh-CN"/>
              <a:t>x2</a:t>
            </a:r>
            <a:r>
              <a:rPr lang="zh-CN" altLang="en-US"/>
              <a:t>：</a:t>
            </a:r>
            <a:endParaRPr lang="zh-CN" altLang="en-US"/>
          </a:p>
          <a:p>
            <a:pPr marL="0" indent="0">
              <a:buNone/>
            </a:pPr>
            <a:r>
              <a:rPr lang="zh-CN" altLang="en-US">
                <a:sym typeface="+mn-ea"/>
              </a:rPr>
              <a:t>   首先判一下 </a:t>
            </a:r>
            <a:r>
              <a:rPr lang="en-US" altLang="zh-CN">
                <a:sym typeface="+mn-ea"/>
              </a:rPr>
              <a:t>P </a:t>
            </a:r>
            <a:r>
              <a:rPr lang="zh-CN" altLang="en-US">
                <a:sym typeface="+mn-ea"/>
              </a:rPr>
              <a:t>的横坐标是否在 </a:t>
            </a:r>
            <a:r>
              <a:rPr lang="en-US" altLang="zh-CN">
                <a:sym typeface="+mn-ea"/>
              </a:rPr>
              <a:t>[x1,x2] </a:t>
            </a:r>
            <a:r>
              <a:rPr lang="zh-CN" altLang="en-US">
                <a:sym typeface="+mn-ea"/>
              </a:rPr>
              <a:t>内，在的话把凸包拆成上下两部分，可以通过二分求出 </a:t>
            </a:r>
            <a:r>
              <a:rPr lang="en-US" altLang="zh-CN">
                <a:sym typeface="+mn-ea"/>
              </a:rPr>
              <a:t>P </a:t>
            </a:r>
            <a:r>
              <a:rPr lang="zh-CN" altLang="en-US">
                <a:sym typeface="+mn-ea"/>
              </a:rPr>
              <a:t>投影到凸壳的哪条边，以及 </a:t>
            </a:r>
            <a:r>
              <a:rPr lang="en-US" altLang="zh-CN">
                <a:sym typeface="+mn-ea"/>
              </a:rPr>
              <a:t>P </a:t>
            </a:r>
            <a:r>
              <a:rPr lang="zh-CN" altLang="en-US">
                <a:sym typeface="+mn-ea"/>
              </a:rPr>
              <a:t>在凸壳的上面还是下面，全上</a:t>
            </a:r>
            <a:r>
              <a:rPr lang="en-US" altLang="zh-CN">
                <a:sym typeface="+mn-ea"/>
              </a:rPr>
              <a:t>/</a:t>
            </a:r>
            <a:r>
              <a:rPr lang="zh-CN" altLang="en-US">
                <a:sym typeface="+mn-ea"/>
              </a:rPr>
              <a:t>全下则不在 </a:t>
            </a:r>
            <a:r>
              <a:rPr lang="en-US" altLang="zh-CN">
                <a:sym typeface="+mn-ea"/>
              </a:rPr>
              <a:t>A </a:t>
            </a:r>
            <a:r>
              <a:rPr lang="zh-CN" altLang="en-US">
                <a:sym typeface="+mn-ea"/>
              </a:rPr>
              <a:t>内，一上一下则在 </a:t>
            </a:r>
            <a:r>
              <a:rPr lang="en-US" altLang="zh-CN">
                <a:sym typeface="+mn-ea"/>
              </a:rPr>
              <a:t>A </a:t>
            </a:r>
            <a:r>
              <a:rPr lang="zh-CN" altLang="en-US">
                <a:sym typeface="+mn-ea"/>
              </a:rPr>
              <a:t>内</a:t>
            </a:r>
            <a:endParaRPr lang="zh-CN" altLang="en-US"/>
          </a:p>
          <a:p>
            <a:r>
              <a:rPr lang="zh-CN" altLang="en-US"/>
              <a:t>凸包：给定若干个点，定义这些点的凸包为包含所有点的最小凸多边形</a:t>
            </a:r>
            <a:endParaRPr lang="zh-CN" altLang="en-US"/>
          </a:p>
          <a:p>
            <a:r>
              <a:rPr lang="zh-CN" altLang="en-US"/>
              <a:t>之后会专门</a:t>
            </a:r>
            <a:r>
              <a:rPr lang="zh-CN" altLang="en-US"/>
              <a:t>介绍一些关于凸包的算法</a:t>
            </a:r>
            <a:endParaRPr lang="zh-CN" altLang="en-US"/>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一些基本算法</a:t>
            </a:r>
            <a:r>
              <a:rPr lang="en-US" altLang="zh-CN">
                <a:sym typeface="+mn-ea"/>
              </a:rPr>
              <a:t>/</a:t>
            </a:r>
            <a:r>
              <a:rPr lang="zh-CN" altLang="en-US">
                <a:sym typeface="+mn-ea"/>
              </a:rPr>
              <a:t>定理</a:t>
            </a:r>
            <a:r>
              <a:rPr lang="en-US" altLang="zh-CN">
                <a:sym typeface="+mn-ea"/>
              </a:rPr>
              <a:t>/</a:t>
            </a:r>
            <a:r>
              <a:rPr lang="zh-CN" altLang="en-US">
                <a:sym typeface="+mn-ea"/>
              </a:rPr>
              <a:t>概念</a:t>
            </a:r>
            <a:endParaRPr lang="zh-CN" altLang="en-US"/>
          </a:p>
        </p:txBody>
      </p:sp>
      <p:sp>
        <p:nvSpPr>
          <p:cNvPr id="3" name="内容占位符 2"/>
          <p:cNvSpPr>
            <a:spLocks noGrp="1"/>
          </p:cNvSpPr>
          <p:nvPr>
            <p:ph idx="1"/>
          </p:nvPr>
        </p:nvSpPr>
        <p:spPr>
          <a:xfrm>
            <a:off x="838200" y="1825625"/>
            <a:ext cx="10515600" cy="4686935"/>
          </a:xfrm>
        </p:spPr>
        <p:txBody>
          <a:bodyPr>
            <a:normAutofit lnSpcReduction="20000"/>
          </a:bodyPr>
          <a:p>
            <a:r>
              <a:rPr lang="zh-CN" altLang="en-US"/>
              <a:t>圆系列</a:t>
            </a:r>
            <a:endParaRPr lang="en-US" altLang="zh-CN"/>
          </a:p>
          <a:p>
            <a:r>
              <a:rPr lang="zh-CN" altLang="en-US"/>
              <a:t>圆 </a:t>
            </a:r>
            <a:r>
              <a:rPr lang="en-US" altLang="zh-CN"/>
              <a:t>C(O, r) </a:t>
            </a:r>
            <a:r>
              <a:rPr lang="zh-CN" altLang="en-US"/>
              <a:t>与直线 </a:t>
            </a:r>
            <a:r>
              <a:rPr lang="en-US" altLang="zh-CN"/>
              <a:t>L(bp, dir) </a:t>
            </a:r>
            <a:r>
              <a:rPr lang="zh-CN" altLang="en-US"/>
              <a:t>的交点：设 </a:t>
            </a:r>
            <a:r>
              <a:rPr lang="en-US" altLang="zh-CN"/>
              <a:t>bp+t*dir </a:t>
            </a:r>
            <a:r>
              <a:rPr lang="zh-CN" altLang="en-US"/>
              <a:t>在圆上</a:t>
            </a:r>
            <a:r>
              <a:rPr lang="zh-CN"/>
              <a:t>，可以列得一个方程：</a:t>
            </a:r>
            <a:r>
              <a:rPr lang="en-US"/>
              <a:t> |bp+t*dir-O|</a:t>
            </a:r>
            <a:r>
              <a:rPr lang="en-US" baseline="30000"/>
              <a:t>2</a:t>
            </a:r>
            <a:r>
              <a:rPr lang="en-US"/>
              <a:t>=r</a:t>
            </a:r>
            <a:r>
              <a:rPr lang="en-US" baseline="30000"/>
              <a:t>2</a:t>
            </a:r>
            <a:r>
              <a:rPr lang="zh-CN"/>
              <a:t>，</a:t>
            </a:r>
            <a:r>
              <a:rPr lang="en-US"/>
              <a:t>|dir|</a:t>
            </a:r>
            <a:r>
              <a:rPr lang="en-US" baseline="30000"/>
              <a:t>2</a:t>
            </a:r>
            <a:r>
              <a:rPr lang="en-US"/>
              <a:t>t</a:t>
            </a:r>
            <a:r>
              <a:rPr lang="en-US" baseline="30000"/>
              <a:t>2</a:t>
            </a:r>
            <a:r>
              <a:rPr lang="en-US"/>
              <a:t> + 2((bp-O)</a:t>
            </a:r>
            <a:r>
              <a:rPr lang="en-US" altLang="zh-CN"/>
              <a:t>·</a:t>
            </a:r>
            <a:r>
              <a:rPr lang="en-US"/>
              <a:t>dir)t + (|bp-O|</a:t>
            </a:r>
            <a:r>
              <a:rPr lang="en-US" baseline="30000"/>
              <a:t>2 </a:t>
            </a:r>
            <a:r>
              <a:rPr lang="en-US"/>
              <a:t>- r</a:t>
            </a:r>
            <a:r>
              <a:rPr lang="en-US" baseline="30000"/>
              <a:t>2</a:t>
            </a:r>
            <a:r>
              <a:rPr lang="en-US"/>
              <a:t>) = 0</a:t>
            </a:r>
            <a:endParaRPr lang="en-US"/>
          </a:p>
          <a:p>
            <a:r>
              <a:rPr lang="zh-CN"/>
              <a:t>求两个圆 </a:t>
            </a:r>
            <a:r>
              <a:rPr lang="en-US" altLang="zh-CN"/>
              <a:t>C1, C2 </a:t>
            </a:r>
            <a:r>
              <a:rPr lang="zh-CN"/>
              <a:t>的交点：设 </a:t>
            </a:r>
            <a:r>
              <a:rPr lang="en-US" altLang="zh-CN"/>
              <a:t>O</a:t>
            </a:r>
            <a:r>
              <a:rPr lang="en-US" altLang="zh-CN" baseline="-25000"/>
              <a:t>1</a:t>
            </a:r>
            <a:r>
              <a:rPr lang="en-US" altLang="zh-CN"/>
              <a:t>+(r</a:t>
            </a:r>
            <a:r>
              <a:rPr lang="en-US" altLang="zh-CN" baseline="-25000"/>
              <a:t>1</a:t>
            </a:r>
            <a:r>
              <a:rPr lang="en-US" altLang="zh-CN"/>
              <a:t>cosα,r</a:t>
            </a:r>
            <a:r>
              <a:rPr lang="en-US" altLang="zh-CN" baseline="-25000"/>
              <a:t>1</a:t>
            </a:r>
            <a:r>
              <a:rPr lang="en-US" altLang="zh-CN"/>
              <a:t>sinα) </a:t>
            </a:r>
            <a:r>
              <a:rPr lang="zh-CN" altLang="en-US"/>
              <a:t>在 </a:t>
            </a:r>
            <a:r>
              <a:rPr lang="en-US" altLang="zh-CN"/>
              <a:t>C2 </a:t>
            </a:r>
            <a:r>
              <a:rPr lang="zh-CN" altLang="en-US"/>
              <a:t>上，可以列得一个方程：</a:t>
            </a:r>
            <a:r>
              <a:rPr lang="en-US" altLang="zh-CN"/>
              <a:t>|O</a:t>
            </a:r>
            <a:r>
              <a:rPr lang="en-US" altLang="zh-CN" baseline="-25000"/>
              <a:t>1</a:t>
            </a:r>
            <a:r>
              <a:rPr lang="en-US" altLang="zh-CN">
                <a:sym typeface="+mn-ea"/>
              </a:rPr>
              <a:t>+(r</a:t>
            </a:r>
            <a:r>
              <a:rPr lang="en-US" altLang="zh-CN" baseline="-25000">
                <a:sym typeface="+mn-ea"/>
              </a:rPr>
              <a:t>1</a:t>
            </a:r>
            <a:r>
              <a:rPr lang="en-US" altLang="zh-CN">
                <a:sym typeface="+mn-ea"/>
              </a:rPr>
              <a:t>cosα,r</a:t>
            </a:r>
            <a:r>
              <a:rPr lang="en-US" altLang="zh-CN" baseline="-25000">
                <a:sym typeface="+mn-ea"/>
              </a:rPr>
              <a:t>1</a:t>
            </a:r>
            <a:r>
              <a:rPr lang="en-US" altLang="zh-CN">
                <a:sym typeface="+mn-ea"/>
              </a:rPr>
              <a:t>sinα)-O</a:t>
            </a:r>
            <a:r>
              <a:rPr lang="en-US" altLang="zh-CN" baseline="-25000">
                <a:sym typeface="+mn-ea"/>
              </a:rPr>
              <a:t>2</a:t>
            </a:r>
            <a:r>
              <a:rPr lang="en-US" altLang="zh-CN">
                <a:sym typeface="+mn-ea"/>
              </a:rPr>
              <a:t>|</a:t>
            </a:r>
            <a:r>
              <a:rPr lang="en-US" altLang="zh-CN" baseline="30000">
                <a:sym typeface="+mn-ea"/>
              </a:rPr>
              <a:t>2</a:t>
            </a:r>
            <a:r>
              <a:rPr lang="en-US" altLang="zh-CN">
                <a:sym typeface="+mn-ea"/>
              </a:rPr>
              <a:t>=r</a:t>
            </a:r>
            <a:r>
              <a:rPr lang="en-US" altLang="zh-CN" baseline="-25000">
                <a:sym typeface="+mn-ea"/>
              </a:rPr>
              <a:t>2</a:t>
            </a:r>
            <a:r>
              <a:rPr lang="en-US" altLang="zh-CN" baseline="30000">
                <a:sym typeface="+mn-ea"/>
              </a:rPr>
              <a:t>2</a:t>
            </a:r>
            <a:r>
              <a:rPr lang="zh-CN" altLang="zh-CN">
                <a:sym typeface="+mn-ea"/>
              </a:rPr>
              <a:t>，化简可得：</a:t>
            </a:r>
            <a:endParaRPr lang="zh-CN" altLang="zh-CN">
              <a:sym typeface="+mn-ea"/>
            </a:endParaRPr>
          </a:p>
          <a:p>
            <a:pPr marL="0" indent="0" algn="ctr">
              <a:buNone/>
            </a:pPr>
            <a:r>
              <a:rPr lang="zh-CN" altLang="zh-CN">
                <a:sym typeface="+mn-ea"/>
              </a:rPr>
              <a:t>2r</a:t>
            </a:r>
            <a:r>
              <a:rPr lang="zh-CN" altLang="zh-CN" baseline="-25000">
                <a:sym typeface="+mn-ea"/>
              </a:rPr>
              <a:t>1</a:t>
            </a:r>
            <a:r>
              <a:rPr lang="zh-CN" altLang="zh-CN">
                <a:sym typeface="+mn-ea"/>
              </a:rPr>
              <a:t>|O</a:t>
            </a:r>
            <a:r>
              <a:rPr lang="zh-CN" altLang="zh-CN" baseline="-25000">
                <a:sym typeface="+mn-ea"/>
              </a:rPr>
              <a:t>1</a:t>
            </a:r>
            <a:r>
              <a:rPr lang="zh-CN" altLang="zh-CN">
                <a:sym typeface="+mn-ea"/>
              </a:rPr>
              <a:t>O</a:t>
            </a:r>
            <a:r>
              <a:rPr lang="zh-CN" altLang="zh-CN" baseline="-25000">
                <a:sym typeface="+mn-ea"/>
              </a:rPr>
              <a:t>2</a:t>
            </a:r>
            <a:r>
              <a:rPr lang="zh-CN" altLang="zh-CN">
                <a:sym typeface="+mn-ea"/>
              </a:rPr>
              <a:t>|sin(α+arctan((xo</a:t>
            </a:r>
            <a:r>
              <a:rPr lang="zh-CN" altLang="zh-CN" baseline="-25000">
                <a:sym typeface="+mn-ea"/>
              </a:rPr>
              <a:t>1</a:t>
            </a:r>
            <a:r>
              <a:rPr lang="zh-CN" altLang="zh-CN">
                <a:sym typeface="+mn-ea"/>
              </a:rPr>
              <a:t>-xo</a:t>
            </a:r>
            <a:r>
              <a:rPr lang="zh-CN" altLang="zh-CN" baseline="-25000">
                <a:sym typeface="+mn-ea"/>
              </a:rPr>
              <a:t>2</a:t>
            </a:r>
            <a:r>
              <a:rPr lang="zh-CN" altLang="zh-CN">
                <a:sym typeface="+mn-ea"/>
              </a:rPr>
              <a:t>)/(yo</a:t>
            </a:r>
            <a:r>
              <a:rPr lang="zh-CN" altLang="zh-CN" baseline="-25000">
                <a:sym typeface="+mn-ea"/>
              </a:rPr>
              <a:t>1</a:t>
            </a:r>
            <a:r>
              <a:rPr lang="zh-CN" altLang="zh-CN">
                <a:sym typeface="+mn-ea"/>
              </a:rPr>
              <a:t>-yo</a:t>
            </a:r>
            <a:r>
              <a:rPr lang="zh-CN" altLang="zh-CN" baseline="-25000">
                <a:sym typeface="+mn-ea"/>
              </a:rPr>
              <a:t>2</a:t>
            </a:r>
            <a:r>
              <a:rPr lang="zh-CN" altLang="zh-CN">
                <a:sym typeface="+mn-ea"/>
              </a:rPr>
              <a:t>))) = r</a:t>
            </a:r>
            <a:r>
              <a:rPr lang="en-US" altLang="zh-CN" baseline="-25000">
                <a:sym typeface="+mn-ea"/>
              </a:rPr>
              <a:t>2</a:t>
            </a:r>
            <a:r>
              <a:rPr lang="zh-CN" altLang="zh-CN" baseline="30000">
                <a:sym typeface="+mn-ea"/>
              </a:rPr>
              <a:t>2</a:t>
            </a:r>
            <a:r>
              <a:rPr lang="zh-CN" altLang="zh-CN">
                <a:sym typeface="+mn-ea"/>
              </a:rPr>
              <a:t> - r</a:t>
            </a:r>
            <a:r>
              <a:rPr lang="zh-CN" altLang="zh-CN" baseline="-25000">
                <a:sym typeface="+mn-ea"/>
              </a:rPr>
              <a:t>1</a:t>
            </a:r>
            <a:r>
              <a:rPr lang="zh-CN" altLang="zh-CN" baseline="30000">
                <a:sym typeface="+mn-ea"/>
              </a:rPr>
              <a:t>2</a:t>
            </a:r>
            <a:r>
              <a:rPr lang="zh-CN" altLang="zh-CN">
                <a:sym typeface="+mn-ea"/>
              </a:rPr>
              <a:t> - |O</a:t>
            </a:r>
            <a:r>
              <a:rPr lang="zh-CN" altLang="zh-CN" baseline="-25000">
                <a:sym typeface="+mn-ea"/>
              </a:rPr>
              <a:t>1</a:t>
            </a:r>
            <a:r>
              <a:rPr lang="zh-CN" altLang="zh-CN">
                <a:sym typeface="+mn-ea"/>
              </a:rPr>
              <a:t>O</a:t>
            </a:r>
            <a:r>
              <a:rPr lang="zh-CN" altLang="zh-CN" baseline="-25000">
                <a:sym typeface="+mn-ea"/>
              </a:rPr>
              <a:t>2</a:t>
            </a:r>
            <a:r>
              <a:rPr lang="zh-CN" altLang="zh-CN">
                <a:sym typeface="+mn-ea"/>
              </a:rPr>
              <a:t>|</a:t>
            </a:r>
            <a:r>
              <a:rPr lang="zh-CN" altLang="zh-CN" baseline="30000">
                <a:sym typeface="+mn-ea"/>
              </a:rPr>
              <a:t>2</a:t>
            </a:r>
            <a:endParaRPr lang="zh-CN" altLang="zh-CN">
              <a:sym typeface="+mn-ea"/>
            </a:endParaRPr>
          </a:p>
          <a:p>
            <a:r>
              <a:rPr lang="zh-CN"/>
              <a:t>过一点 </a:t>
            </a:r>
            <a:r>
              <a:rPr lang="en-US" altLang="zh-CN"/>
              <a:t>P </a:t>
            </a:r>
            <a:r>
              <a:rPr lang="zh-CN" altLang="en-US"/>
              <a:t>做圆 </a:t>
            </a:r>
            <a:r>
              <a:rPr lang="en-US" altLang="zh-CN"/>
              <a:t>C(O,r) </a:t>
            </a:r>
            <a:r>
              <a:rPr lang="zh-CN" altLang="en-US"/>
              <a:t>的切线：设 </a:t>
            </a:r>
            <a:r>
              <a:rPr lang="en-US" altLang="zh-CN"/>
              <a:t>L(P, dir(cosα,sinα)) </a:t>
            </a:r>
            <a:r>
              <a:rPr lang="zh-CN" altLang="en-US"/>
              <a:t>与圆相切，可以列得一个方程  </a:t>
            </a:r>
            <a:r>
              <a:rPr lang="en-US" altLang="zh-CN"/>
              <a:t>|OP</a:t>
            </a:r>
            <a:r>
              <a:rPr lang="zh-CN" altLang="en-US"/>
              <a:t>×</a:t>
            </a:r>
            <a:r>
              <a:rPr lang="en-US" altLang="zh-CN"/>
              <a:t>dir| = r</a:t>
            </a:r>
            <a:r>
              <a:rPr lang="zh-CN" altLang="en-US"/>
              <a:t>，</a:t>
            </a:r>
            <a:r>
              <a:rPr lang="en-US" altLang="zh-CN">
                <a:sym typeface="+mn-ea"/>
              </a:rPr>
              <a:t>|OP|sin(α-arctan((yp-yo)/(xp-xo))) = </a:t>
            </a:r>
            <a:r>
              <a:rPr lang="zh-CN" altLang="en-US">
                <a:sym typeface="+mn-ea"/>
              </a:rPr>
              <a:t>±</a:t>
            </a:r>
            <a:r>
              <a:rPr lang="en-US" altLang="zh-CN">
                <a:sym typeface="+mn-ea"/>
              </a:rPr>
              <a:t>r</a:t>
            </a:r>
            <a:endParaRPr lang="en-US" altLang="zh-CN">
              <a:sym typeface="+mn-ea"/>
            </a:endParaRPr>
          </a:p>
          <a:p>
            <a:r>
              <a:rPr lang="zh-CN" altLang="en-US">
                <a:sym typeface="+mn-ea"/>
              </a:rPr>
              <a:t>求直线 </a:t>
            </a:r>
            <a:r>
              <a:rPr lang="en-US" altLang="zh-CN">
                <a:sym typeface="+mn-ea"/>
              </a:rPr>
              <a:t>L(bp, dir) </a:t>
            </a:r>
            <a:r>
              <a:rPr lang="zh-CN" altLang="en-US">
                <a:sym typeface="+mn-ea"/>
              </a:rPr>
              <a:t>落在圆 </a:t>
            </a:r>
            <a:r>
              <a:rPr lang="en-US" altLang="zh-CN">
                <a:sym typeface="+mn-ea"/>
              </a:rPr>
              <a:t>C(O, r) </a:t>
            </a:r>
            <a:r>
              <a:rPr lang="zh-CN" altLang="en-US">
                <a:sym typeface="+mn-ea"/>
              </a:rPr>
              <a:t>内的长度：先算出来圆心 </a:t>
            </a:r>
            <a:r>
              <a:rPr lang="en-US" altLang="zh-CN">
                <a:sym typeface="+mn-ea"/>
              </a:rPr>
              <a:t>O </a:t>
            </a:r>
            <a:r>
              <a:rPr lang="zh-CN" altLang="en-US">
                <a:sym typeface="+mn-ea"/>
              </a:rPr>
              <a:t>到 </a:t>
            </a:r>
            <a:r>
              <a:rPr lang="en-US" altLang="zh-CN">
                <a:sym typeface="+mn-ea"/>
              </a:rPr>
              <a:t>L </a:t>
            </a:r>
            <a:r>
              <a:rPr lang="zh-CN" altLang="en-US">
                <a:sym typeface="+mn-ea"/>
              </a:rPr>
              <a:t>的距离 </a:t>
            </a:r>
            <a:r>
              <a:rPr lang="en-US" altLang="zh-CN">
                <a:sym typeface="+mn-ea"/>
              </a:rPr>
              <a:t>d</a:t>
            </a:r>
            <a:r>
              <a:rPr lang="zh-CN" altLang="en-US">
                <a:sym typeface="+mn-ea"/>
              </a:rPr>
              <a:t>， </a:t>
            </a:r>
            <a:r>
              <a:rPr lang="en-US" altLang="zh-CN">
                <a:sym typeface="+mn-ea"/>
              </a:rPr>
              <a:t>d = </a:t>
            </a:r>
            <a:r>
              <a:rPr lang="en-US" altLang="en-US">
                <a:sym typeface="+mn-ea"/>
              </a:rPr>
              <a:t>|(bp-O)</a:t>
            </a:r>
            <a:r>
              <a:rPr lang="zh-CN" altLang="en-US">
                <a:sym typeface="+mn-ea"/>
              </a:rPr>
              <a:t>×</a:t>
            </a:r>
            <a:r>
              <a:rPr lang="en-US" altLang="zh-CN">
                <a:sym typeface="+mn-ea"/>
              </a:rPr>
              <a:t>dir| / |dir|</a:t>
            </a:r>
            <a:r>
              <a:rPr lang="zh-CN" altLang="en-US">
                <a:sym typeface="+mn-ea"/>
              </a:rPr>
              <a:t>，则答案为 </a:t>
            </a:r>
            <a:r>
              <a:rPr lang="en-US" altLang="zh-CN">
                <a:sym typeface="+mn-ea"/>
              </a:rPr>
              <a:t>d</a:t>
            </a:r>
            <a:r>
              <a:rPr lang="en-US" altLang="en-US">
                <a:sym typeface="+mn-ea"/>
              </a:rPr>
              <a:t> &gt;= r ? 0 : 2*sqrt(r</a:t>
            </a:r>
            <a:r>
              <a:rPr lang="en-US" altLang="en-US" baseline="30000">
                <a:sym typeface="+mn-ea"/>
              </a:rPr>
              <a:t>2</a:t>
            </a:r>
            <a:r>
              <a:rPr lang="en-US" altLang="en-US">
                <a:sym typeface="+mn-ea"/>
              </a:rPr>
              <a:t>-d</a:t>
            </a:r>
            <a:r>
              <a:rPr lang="en-US" altLang="en-US" baseline="30000">
                <a:sym typeface="+mn-ea"/>
              </a:rPr>
              <a:t>2</a:t>
            </a:r>
            <a:r>
              <a:rPr lang="en-US" altLang="en-US">
                <a:sym typeface="+mn-ea"/>
              </a:rPr>
              <a:t>)</a:t>
            </a:r>
            <a:endParaRPr lang="zh-CN" altLang="en-US">
              <a:sym typeface="+mn-ea"/>
            </a:endParaRPr>
          </a:p>
          <a:p>
            <a:endParaRPr lang="zh-CN" altLang="en-US">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一些基本算法</a:t>
            </a:r>
            <a:r>
              <a:rPr lang="en-US" altLang="zh-CN">
                <a:sym typeface="+mn-ea"/>
              </a:rPr>
              <a:t>/</a:t>
            </a:r>
            <a:r>
              <a:rPr lang="zh-CN" altLang="en-US">
                <a:sym typeface="+mn-ea"/>
              </a:rPr>
              <a:t>定理</a:t>
            </a:r>
            <a:r>
              <a:rPr lang="en-US" altLang="zh-CN">
                <a:sym typeface="+mn-ea"/>
              </a:rPr>
              <a:t>/</a:t>
            </a:r>
            <a:r>
              <a:rPr lang="zh-CN" altLang="en-US">
                <a:sym typeface="+mn-ea"/>
              </a:rPr>
              <a:t>概念</a:t>
            </a:r>
            <a:endParaRPr lang="zh-CN" altLang="en-US"/>
          </a:p>
        </p:txBody>
      </p:sp>
      <p:sp>
        <p:nvSpPr>
          <p:cNvPr id="3" name="内容占位符 2"/>
          <p:cNvSpPr>
            <a:spLocks noGrp="1"/>
          </p:cNvSpPr>
          <p:nvPr>
            <p:ph idx="1"/>
          </p:nvPr>
        </p:nvSpPr>
        <p:spPr>
          <a:xfrm>
            <a:off x="838200" y="1810385"/>
            <a:ext cx="10515600" cy="4351338"/>
          </a:xfrm>
        </p:spPr>
        <p:txBody>
          <a:bodyPr/>
          <a:p>
            <a:r>
              <a:rPr lang="zh-CN" altLang="en-US"/>
              <a:t>三角形遇上</a:t>
            </a:r>
            <a:r>
              <a:rPr lang="zh-CN" altLang="en-US"/>
              <a:t>圆 系列</a:t>
            </a:r>
            <a:endParaRPr lang="zh-CN" altLang="en-US"/>
          </a:p>
          <a:p>
            <a:r>
              <a:rPr lang="zh-CN" altLang="en-US"/>
              <a:t>求三角形 </a:t>
            </a:r>
            <a:r>
              <a:rPr lang="en-US" altLang="zh-CN"/>
              <a:t>ABC </a:t>
            </a:r>
            <a:r>
              <a:rPr lang="zh-CN" altLang="en-US"/>
              <a:t>的外接圆：分别做 </a:t>
            </a:r>
            <a:r>
              <a:rPr lang="en-US" altLang="zh-CN"/>
              <a:t>AB,AC </a:t>
            </a:r>
            <a:r>
              <a:rPr lang="zh-CN" altLang="en-US"/>
              <a:t>的垂直平分线，交点即为外接圆圆心，半径可以用正弦定理算出来：</a:t>
            </a:r>
            <a:r>
              <a:rPr lang="en-US" altLang="zh-CN"/>
              <a:t>r = a/(2sinA) = b/(2sinB) = c/(2sinC)</a:t>
            </a:r>
            <a:endParaRPr lang="en-US" altLang="zh-CN"/>
          </a:p>
          <a:p>
            <a:r>
              <a:rPr lang="zh-CN" altLang="en-US">
                <a:sym typeface="+mn-ea"/>
              </a:rPr>
              <a:t>求完全</a:t>
            </a:r>
            <a:r>
              <a:rPr lang="zh-CN" altLang="en-US">
                <a:sym typeface="+mn-ea"/>
              </a:rPr>
              <a:t>包含三角形 </a:t>
            </a:r>
            <a:r>
              <a:rPr lang="en-US" altLang="zh-CN">
                <a:sym typeface="+mn-ea"/>
              </a:rPr>
              <a:t>ABC </a:t>
            </a:r>
            <a:r>
              <a:rPr lang="zh-CN" altLang="en-US">
                <a:sym typeface="+mn-ea"/>
              </a:rPr>
              <a:t>的最小的圆：最小的圆要么是外接圆，要么是以三角形最长边作为直径的圆（这个圆得要先包含另外一个点才能被考虑</a:t>
            </a:r>
            <a:r>
              <a:rPr lang="zh-CN" altLang="en-US">
                <a:sym typeface="+mn-ea"/>
              </a:rPr>
              <a:t>）</a:t>
            </a:r>
            <a:endParaRPr lang="en-US" altLang="zh-CN"/>
          </a:p>
          <a:p>
            <a:r>
              <a:rPr lang="zh-CN" altLang="en-US">
                <a:sym typeface="+mn-ea"/>
              </a:rPr>
              <a:t>求三角形 </a:t>
            </a:r>
            <a:r>
              <a:rPr lang="en-US" altLang="zh-CN">
                <a:sym typeface="+mn-ea"/>
              </a:rPr>
              <a:t>ABC </a:t>
            </a:r>
            <a:r>
              <a:rPr lang="zh-CN" altLang="en-US">
                <a:sym typeface="+mn-ea"/>
              </a:rPr>
              <a:t>的内切圆：可以先把内切圆与三边的切点求出来，具体是解</a:t>
            </a:r>
            <a:r>
              <a:rPr lang="zh-CN" altLang="en-US">
                <a:sym typeface="+mn-ea"/>
              </a:rPr>
              <a:t>一个三元一次方程组</a:t>
            </a:r>
            <a:endParaRPr lang="zh-CN" altLang="en-US">
              <a:sym typeface="+mn-ea"/>
            </a:endParaRPr>
          </a:p>
          <a:p>
            <a:pPr marL="0" indent="0">
              <a:buNone/>
            </a:pPr>
            <a:r>
              <a:rPr lang="zh-CN" altLang="en-US">
                <a:sym typeface="+mn-ea"/>
              </a:rPr>
              <a:t>   然后随便从两个切点做两条垂线，交点即内切圆圆心，半径另外算一下就好</a:t>
            </a:r>
            <a:endParaRPr lang="zh-CN" altLang="en-US">
              <a:sym typeface="+mn-ea"/>
            </a:endParaRPr>
          </a:p>
        </p:txBody>
      </p:sp>
      <p:pic>
        <p:nvPicPr>
          <p:cNvPr id="4" name="图片 3" descr="内切圆"/>
          <p:cNvPicPr>
            <a:picLocks noChangeAspect="1"/>
          </p:cNvPicPr>
          <p:nvPr/>
        </p:nvPicPr>
        <p:blipFill>
          <a:blip r:embed="rId1"/>
          <a:stretch>
            <a:fillRect/>
          </a:stretch>
        </p:blipFill>
        <p:spPr>
          <a:xfrm>
            <a:off x="5480685" y="2308225"/>
            <a:ext cx="4648200" cy="309562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linds(horizontal)">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一些基本线性变换</a:t>
            </a:r>
            <a:endParaRPr lang="zh-CN" altLang="en-US"/>
          </a:p>
        </p:txBody>
      </p:sp>
      <p:sp>
        <p:nvSpPr>
          <p:cNvPr id="3" name="内容占位符 2"/>
          <p:cNvSpPr>
            <a:spLocks noGrp="1"/>
          </p:cNvSpPr>
          <p:nvPr>
            <p:ph idx="1"/>
          </p:nvPr>
        </p:nvSpPr>
        <p:spPr>
          <a:xfrm>
            <a:off x="838200" y="1825625"/>
            <a:ext cx="10515600" cy="4610100"/>
          </a:xfrm>
        </p:spPr>
        <p:txBody>
          <a:bodyPr>
            <a:normAutofit lnSpcReduction="20000"/>
          </a:bodyPr>
          <a:p>
            <a:r>
              <a:rPr lang="zh-CN" altLang="en-US"/>
              <a:t>平移：横坐标整体 </a:t>
            </a:r>
            <a:r>
              <a:rPr lang="en-US" altLang="zh-CN"/>
              <a:t>+= dx</a:t>
            </a:r>
            <a:r>
              <a:rPr lang="zh-CN" altLang="en-US"/>
              <a:t>，纵</a:t>
            </a:r>
            <a:r>
              <a:rPr lang="zh-CN" altLang="en-US">
                <a:sym typeface="+mn-ea"/>
              </a:rPr>
              <a:t>坐标整体 </a:t>
            </a:r>
            <a:r>
              <a:rPr lang="en-US" altLang="zh-CN">
                <a:sym typeface="+mn-ea"/>
              </a:rPr>
              <a:t>+= dy</a:t>
            </a:r>
            <a:endParaRPr lang="en-US" altLang="zh-CN">
              <a:sym typeface="+mn-ea"/>
            </a:endParaRPr>
          </a:p>
          <a:p>
            <a:r>
              <a:rPr lang="zh-CN" altLang="en-US"/>
              <a:t>翻转：给定对称轴，所有点 </a:t>
            </a:r>
            <a:r>
              <a:rPr lang="en-US" altLang="zh-CN"/>
              <a:t>P </a:t>
            </a:r>
            <a:r>
              <a:rPr lang="zh-CN" altLang="en-US"/>
              <a:t>变</a:t>
            </a:r>
            <a:r>
              <a:rPr lang="zh-CN" altLang="en-US"/>
              <a:t>到关于对称轴对称的点上</a:t>
            </a:r>
            <a:endParaRPr lang="zh-CN" altLang="en-US"/>
          </a:p>
          <a:p>
            <a:r>
              <a:rPr lang="zh-CN" altLang="en-US"/>
              <a:t>旋转：给定旋转中心 </a:t>
            </a:r>
            <a:r>
              <a:rPr lang="en-US" altLang="zh-CN"/>
              <a:t>O </a:t>
            </a:r>
            <a:r>
              <a:rPr lang="zh-CN" altLang="en-US"/>
              <a:t>和角度 </a:t>
            </a:r>
            <a:r>
              <a:rPr lang="en-US" altLang="zh-CN"/>
              <a:t>α</a:t>
            </a:r>
            <a:r>
              <a:rPr lang="zh-CN" altLang="en-US"/>
              <a:t>，其他所有点 </a:t>
            </a:r>
            <a:r>
              <a:rPr lang="en-US" altLang="zh-CN"/>
              <a:t>P </a:t>
            </a:r>
            <a:r>
              <a:rPr lang="zh-CN" altLang="en-US"/>
              <a:t>关于放缩中心旋转 </a:t>
            </a:r>
            <a:r>
              <a:rPr lang="en-US" altLang="zh-CN"/>
              <a:t>α </a:t>
            </a:r>
            <a:r>
              <a:rPr lang="zh-CN" altLang="en-US"/>
              <a:t>角（一般规定逆时针旋转），不妨设旋转中心即为原点，则 </a:t>
            </a:r>
            <a:r>
              <a:rPr lang="en-US" altLang="zh-CN"/>
              <a:t>(x,y) </a:t>
            </a:r>
            <a:r>
              <a:rPr lang="zh-CN" altLang="en-US"/>
              <a:t>逆时针旋转 </a:t>
            </a:r>
            <a:r>
              <a:rPr lang="en-US" altLang="zh-CN"/>
              <a:t>α </a:t>
            </a:r>
            <a:r>
              <a:rPr lang="zh-CN" altLang="en-US"/>
              <a:t>角度后会变成 </a:t>
            </a:r>
            <a:r>
              <a:rPr lang="en-US" altLang="zh-CN"/>
              <a:t>(xcosα-ysinα, ycos</a:t>
            </a:r>
            <a:r>
              <a:rPr lang="en-US" altLang="zh-CN">
                <a:sym typeface="+mn-ea"/>
              </a:rPr>
              <a:t>α+xsinα</a:t>
            </a:r>
            <a:r>
              <a:rPr lang="en-US" altLang="zh-CN"/>
              <a:t>)</a:t>
            </a:r>
            <a:endParaRPr lang="en-US" altLang="zh-CN"/>
          </a:p>
          <a:p>
            <a:r>
              <a:rPr lang="zh-CN" altLang="en-US"/>
              <a:t>任意一个平移、旋转以及其他</a:t>
            </a:r>
            <a:r>
              <a:rPr lang="zh-CN" altLang="en-US"/>
              <a:t>刚性变换（只改变位置不改变形状和大小）都可以用若干次</a:t>
            </a:r>
            <a:r>
              <a:rPr lang="zh-CN" altLang="en-US"/>
              <a:t>翻转</a:t>
            </a:r>
            <a:r>
              <a:rPr lang="zh-CN" altLang="en-US"/>
              <a:t>操作构造出来</a:t>
            </a:r>
            <a:endParaRPr lang="zh-CN" altLang="en-US"/>
          </a:p>
          <a:p>
            <a:r>
              <a:rPr lang="zh-CN" altLang="en-US">
                <a:sym typeface="+mn-ea"/>
              </a:rPr>
              <a:t>放缩：给定放缩中心 </a:t>
            </a:r>
            <a:r>
              <a:rPr lang="en-US" altLang="zh-CN">
                <a:sym typeface="+mn-ea"/>
              </a:rPr>
              <a:t>O </a:t>
            </a:r>
            <a:r>
              <a:rPr lang="zh-CN" altLang="en-US">
                <a:sym typeface="+mn-ea"/>
              </a:rPr>
              <a:t>和系数 </a:t>
            </a:r>
            <a:r>
              <a:rPr lang="en-US" altLang="zh-CN">
                <a:sym typeface="+mn-ea"/>
              </a:rPr>
              <a:t>k</a:t>
            </a:r>
            <a:r>
              <a:rPr lang="zh-CN" altLang="en-US">
                <a:sym typeface="+mn-ea"/>
              </a:rPr>
              <a:t>，其他所有点 </a:t>
            </a:r>
            <a:r>
              <a:rPr lang="en-US" altLang="zh-CN">
                <a:sym typeface="+mn-ea"/>
              </a:rPr>
              <a:t>P </a:t>
            </a:r>
            <a:r>
              <a:rPr lang="zh-CN" altLang="en-US">
                <a:sym typeface="+mn-ea"/>
              </a:rPr>
              <a:t>到放缩中心的距离均乘以 </a:t>
            </a:r>
            <a:r>
              <a:rPr lang="en-US" altLang="zh-CN">
                <a:sym typeface="+mn-ea"/>
              </a:rPr>
              <a:t>k</a:t>
            </a:r>
            <a:r>
              <a:rPr lang="zh-CN" altLang="en-US">
                <a:sym typeface="+mn-ea"/>
              </a:rPr>
              <a:t>，或者有时候会对 </a:t>
            </a:r>
            <a:r>
              <a:rPr lang="en-US" altLang="zh-CN">
                <a:sym typeface="+mn-ea"/>
              </a:rPr>
              <a:t>x </a:t>
            </a:r>
            <a:r>
              <a:rPr lang="zh-CN" altLang="en-US">
                <a:sym typeface="+mn-ea"/>
              </a:rPr>
              <a:t>坐标和 </a:t>
            </a:r>
            <a:r>
              <a:rPr lang="en-US" altLang="zh-CN">
                <a:sym typeface="+mn-ea"/>
              </a:rPr>
              <a:t>y </a:t>
            </a:r>
            <a:r>
              <a:rPr lang="zh-CN" altLang="en-US">
                <a:sym typeface="+mn-ea"/>
              </a:rPr>
              <a:t>坐标以不同的系数进行放缩，比如</a:t>
            </a:r>
            <a:r>
              <a:rPr lang="zh-CN" altLang="en-US">
                <a:sym typeface="+mn-ea"/>
              </a:rPr>
              <a:t>可以把椭圆通过放缩变成圆，降低数据的</a:t>
            </a:r>
            <a:r>
              <a:rPr lang="zh-CN" altLang="en-US">
                <a:sym typeface="+mn-ea"/>
              </a:rPr>
              <a:t>复杂性</a:t>
            </a:r>
            <a:endParaRPr lang="zh-CN" altLang="en-US">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一些常见算法</a:t>
            </a:r>
            <a:r>
              <a:rPr lang="en-US" altLang="zh-CN"/>
              <a:t>/</a:t>
            </a:r>
            <a:r>
              <a:rPr lang="zh-CN" altLang="en-US"/>
              <a:t>技巧</a:t>
            </a:r>
            <a:endParaRPr lang="zh-CN" altLang="en-US"/>
          </a:p>
        </p:txBody>
      </p:sp>
      <p:sp>
        <p:nvSpPr>
          <p:cNvPr id="3" name="内容占位符 2"/>
          <p:cNvSpPr>
            <a:spLocks noGrp="1"/>
          </p:cNvSpPr>
          <p:nvPr>
            <p:ph idx="1"/>
          </p:nvPr>
        </p:nvSpPr>
        <p:spPr/>
        <p:txBody>
          <a:bodyPr/>
          <a:p>
            <a:r>
              <a:rPr lang="zh-CN" altLang="en-US"/>
              <a:t>以 </a:t>
            </a:r>
            <a:r>
              <a:rPr lang="en-US" altLang="zh-CN"/>
              <a:t>O </a:t>
            </a:r>
            <a:r>
              <a:rPr lang="zh-CN" altLang="en-US"/>
              <a:t>为中心，对若干</a:t>
            </a:r>
            <a:r>
              <a:rPr lang="zh-CN" altLang="en-US"/>
              <a:t>个点进行</a:t>
            </a:r>
            <a:r>
              <a:rPr lang="zh-CN" altLang="en-US"/>
              <a:t>极角排序：</a:t>
            </a:r>
            <a:endParaRPr lang="zh-CN" altLang="en-US"/>
          </a:p>
          <a:p>
            <a:r>
              <a:rPr lang="zh-CN" altLang="en-US"/>
              <a:t>一种排法是对所有点按 </a:t>
            </a:r>
            <a:r>
              <a:rPr lang="en-US" altLang="zh-CN"/>
              <a:t>atan2(y</a:t>
            </a:r>
            <a:r>
              <a:rPr lang="en-US" altLang="zh-CN" baseline="-25000"/>
              <a:t>p</a:t>
            </a:r>
            <a:r>
              <a:rPr lang="en-US" altLang="zh-CN"/>
              <a:t>-y</a:t>
            </a:r>
            <a:r>
              <a:rPr lang="en-US" altLang="zh-CN" baseline="-25000"/>
              <a:t>o</a:t>
            </a:r>
            <a:r>
              <a:rPr lang="en-US" altLang="zh-CN"/>
              <a:t>, x</a:t>
            </a:r>
            <a:r>
              <a:rPr lang="en-US" altLang="zh-CN" baseline="-25000"/>
              <a:t>p</a:t>
            </a:r>
            <a:r>
              <a:rPr lang="en-US" altLang="zh-CN"/>
              <a:t>-x</a:t>
            </a:r>
            <a:r>
              <a:rPr lang="en-US" altLang="zh-CN" baseline="-25000"/>
              <a:t>o</a:t>
            </a:r>
            <a:r>
              <a:rPr lang="en-US" altLang="zh-CN"/>
              <a:t>) </a:t>
            </a:r>
            <a:r>
              <a:rPr lang="zh-CN" altLang="en-US"/>
              <a:t>排序，但是可能会产生</a:t>
            </a:r>
            <a:r>
              <a:rPr lang="zh-CN" altLang="en-US"/>
              <a:t>精度误差</a:t>
            </a:r>
            <a:endParaRPr lang="zh-CN" altLang="en-US"/>
          </a:p>
          <a:p>
            <a:r>
              <a:rPr lang="zh-CN" altLang="en-US"/>
              <a:t>下面介绍一种无误差</a:t>
            </a:r>
            <a:r>
              <a:rPr lang="zh-CN" altLang="en-US"/>
              <a:t>排法：</a:t>
            </a:r>
            <a:endParaRPr lang="zh-CN" altLang="en-US"/>
          </a:p>
          <a:p>
            <a:r>
              <a:rPr lang="zh-CN" altLang="en-US"/>
              <a:t>首先把所有满足 </a:t>
            </a:r>
            <a:r>
              <a:rPr lang="en-US" altLang="zh-CN"/>
              <a:t>(y</a:t>
            </a:r>
            <a:r>
              <a:rPr lang="en-US" altLang="zh-CN" baseline="-25000"/>
              <a:t>p</a:t>
            </a:r>
            <a:r>
              <a:rPr lang="en-US" altLang="zh-CN"/>
              <a:t>&gt;y</a:t>
            </a:r>
            <a:r>
              <a:rPr lang="en-US" altLang="zh-CN" baseline="-25000"/>
              <a:t>o</a:t>
            </a:r>
            <a:r>
              <a:rPr lang="en-US" altLang="zh-CN"/>
              <a:t> || y</a:t>
            </a:r>
            <a:r>
              <a:rPr lang="en-US" altLang="zh-CN" baseline="-25000"/>
              <a:t>p</a:t>
            </a:r>
            <a:r>
              <a:rPr lang="en-US" altLang="zh-CN"/>
              <a:t>==y</a:t>
            </a:r>
            <a:r>
              <a:rPr lang="en-US" altLang="zh-CN" baseline="-25000"/>
              <a:t>o</a:t>
            </a:r>
            <a:r>
              <a:rPr lang="en-US" altLang="zh-CN"/>
              <a:t> &amp;&amp; x</a:t>
            </a:r>
            <a:r>
              <a:rPr lang="en-US" altLang="zh-CN" baseline="-25000"/>
              <a:t>p</a:t>
            </a:r>
            <a:r>
              <a:rPr lang="en-US" altLang="zh-CN"/>
              <a:t>&gt;x</a:t>
            </a:r>
            <a:r>
              <a:rPr lang="en-US" altLang="zh-CN" baseline="-25000"/>
              <a:t>o</a:t>
            </a:r>
            <a:r>
              <a:rPr lang="en-US" altLang="zh-CN"/>
              <a:t>) </a:t>
            </a:r>
            <a:r>
              <a:rPr lang="zh-CN" altLang="en-US"/>
              <a:t>的点 </a:t>
            </a:r>
            <a:r>
              <a:rPr lang="en-US" altLang="zh-CN"/>
              <a:t>P </a:t>
            </a:r>
            <a:r>
              <a:rPr lang="zh-CN" altLang="en-US"/>
              <a:t>分在第一组，不满足的分在第二</a:t>
            </a:r>
            <a:r>
              <a:rPr lang="zh-CN" altLang="en-US"/>
              <a:t>组，这样每一组内的点与 </a:t>
            </a:r>
            <a:r>
              <a:rPr lang="en-US" altLang="zh-CN"/>
              <a:t>O </a:t>
            </a:r>
            <a:r>
              <a:rPr lang="zh-CN" altLang="en-US"/>
              <a:t>形成的角的范围都不会超过 </a:t>
            </a:r>
            <a:r>
              <a:rPr lang="en-US" altLang="zh-CN"/>
              <a:t>180</a:t>
            </a:r>
            <a:r>
              <a:rPr lang="zh-CN" altLang="en-US"/>
              <a:t>°</a:t>
            </a:r>
            <a:endParaRPr lang="zh-CN" altLang="en-US"/>
          </a:p>
          <a:p>
            <a:r>
              <a:rPr lang="zh-CN" altLang="en-US"/>
              <a:t>对于每一组，以叉积符号规定前后顺序，即如果 </a:t>
            </a:r>
            <a:r>
              <a:rPr lang="en-US" altLang="zh-CN"/>
              <a:t>OP</a:t>
            </a:r>
            <a:r>
              <a:rPr lang="en-US" altLang="zh-CN" baseline="-25000"/>
              <a:t>1</a:t>
            </a:r>
            <a:r>
              <a:rPr lang="zh-CN" altLang="en-US"/>
              <a:t>×</a:t>
            </a:r>
            <a:r>
              <a:rPr lang="en-US" altLang="zh-CN"/>
              <a:t>OP</a:t>
            </a:r>
            <a:r>
              <a:rPr lang="en-US" altLang="zh-CN" baseline="-25000"/>
              <a:t>2</a:t>
            </a:r>
            <a:r>
              <a:rPr lang="en-US" altLang="zh-CN"/>
              <a:t> </a:t>
            </a:r>
            <a:r>
              <a:rPr lang="zh-CN" altLang="en-US"/>
              <a:t>为正，则 </a:t>
            </a:r>
            <a:r>
              <a:rPr lang="en-US" altLang="zh-CN"/>
              <a:t>P</a:t>
            </a:r>
            <a:r>
              <a:rPr lang="en-US" altLang="zh-CN" baseline="-25000"/>
              <a:t>1</a:t>
            </a:r>
            <a:r>
              <a:rPr lang="en-US" altLang="zh-CN"/>
              <a:t> </a:t>
            </a:r>
            <a:r>
              <a:rPr lang="zh-CN" altLang="en-US"/>
              <a:t>在 </a:t>
            </a:r>
            <a:r>
              <a:rPr lang="en-US" altLang="zh-CN"/>
              <a:t>P</a:t>
            </a:r>
            <a:r>
              <a:rPr lang="en-US" altLang="zh-CN" baseline="-25000"/>
              <a:t>2</a:t>
            </a:r>
            <a:r>
              <a:rPr lang="en-US" altLang="zh-CN"/>
              <a:t> </a:t>
            </a:r>
            <a:r>
              <a:rPr lang="zh-CN" altLang="en-US"/>
              <a:t>前面，如果 </a:t>
            </a:r>
            <a:r>
              <a:rPr lang="en-US" altLang="zh-CN"/>
              <a:t>OP</a:t>
            </a:r>
            <a:r>
              <a:rPr lang="en-US" altLang="zh-CN" baseline="-25000"/>
              <a:t>1</a:t>
            </a:r>
            <a:r>
              <a:rPr lang="zh-CN" altLang="en-US"/>
              <a:t>×</a:t>
            </a:r>
            <a:r>
              <a:rPr lang="en-US" altLang="zh-CN"/>
              <a:t>OP</a:t>
            </a:r>
            <a:r>
              <a:rPr lang="en-US" altLang="zh-CN" baseline="-25000"/>
              <a:t>2</a:t>
            </a:r>
            <a:r>
              <a:rPr lang="en-US" altLang="zh-CN"/>
              <a:t> = 0</a:t>
            </a:r>
            <a:r>
              <a:rPr lang="zh-CN" altLang="en-US"/>
              <a:t>，一般取到 </a:t>
            </a:r>
            <a:r>
              <a:rPr lang="en-US" altLang="zh-CN"/>
              <a:t>O </a:t>
            </a:r>
            <a:r>
              <a:rPr lang="zh-CN" altLang="en-US"/>
              <a:t>点距离小的在前面</a:t>
            </a:r>
            <a:endParaRPr lang="zh-CN" altLang="en-US"/>
          </a:p>
          <a:p>
            <a:r>
              <a:rPr lang="zh-CN" altLang="en-US"/>
              <a:t>最后把第二组排好序的点接在</a:t>
            </a:r>
            <a:r>
              <a:rPr lang="zh-CN" altLang="en-US">
                <a:sym typeface="+mn-ea"/>
              </a:rPr>
              <a:t>第一组排好序的点</a:t>
            </a:r>
            <a:r>
              <a:rPr lang="zh-CN" altLang="en-US">
                <a:sym typeface="+mn-ea"/>
              </a:rPr>
              <a:t>的后面即可</a:t>
            </a:r>
            <a:endParaRPr lang="zh-CN" altLang="en-US"/>
          </a:p>
          <a:p>
            <a:endParaRPr lang="zh-CN" altLang="en-US"/>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一些常见算法</a:t>
            </a:r>
            <a:r>
              <a:rPr lang="en-US" altLang="zh-CN">
                <a:sym typeface="+mn-ea"/>
              </a:rPr>
              <a:t>/</a:t>
            </a:r>
            <a:r>
              <a:rPr lang="zh-CN" altLang="en-US">
                <a:sym typeface="+mn-ea"/>
              </a:rPr>
              <a:t>技巧</a:t>
            </a:r>
            <a:endParaRPr lang="zh-CN" altLang="en-US"/>
          </a:p>
        </p:txBody>
      </p:sp>
      <p:sp>
        <p:nvSpPr>
          <p:cNvPr id="3" name="内容占位符 2"/>
          <p:cNvSpPr>
            <a:spLocks noGrp="1"/>
          </p:cNvSpPr>
          <p:nvPr>
            <p:ph idx="1"/>
          </p:nvPr>
        </p:nvSpPr>
        <p:spPr/>
        <p:txBody>
          <a:bodyPr>
            <a:normAutofit lnSpcReduction="10000"/>
          </a:bodyPr>
          <a:p>
            <a:r>
              <a:rPr lang="zh-CN" altLang="en-US"/>
              <a:t>求凸包（</a:t>
            </a:r>
            <a:r>
              <a:rPr lang="en-US" altLang="zh-CN"/>
              <a:t>Graham </a:t>
            </a:r>
            <a:r>
              <a:rPr lang="zh-CN" altLang="en-US"/>
              <a:t>扫描法</a:t>
            </a:r>
            <a:r>
              <a:rPr lang="zh-CN" altLang="en-US"/>
              <a:t>）：</a:t>
            </a:r>
            <a:endParaRPr lang="zh-CN" altLang="en-US"/>
          </a:p>
          <a:p>
            <a:r>
              <a:rPr lang="zh-CN" altLang="en-US"/>
              <a:t>首先找到一个必然在凸包上的点 </a:t>
            </a:r>
            <a:r>
              <a:rPr lang="en-US" altLang="zh-CN"/>
              <a:t>Base</a:t>
            </a:r>
            <a:r>
              <a:rPr lang="zh-CN" altLang="en-US"/>
              <a:t>，不妨取 </a:t>
            </a:r>
            <a:r>
              <a:rPr lang="en-US" altLang="zh-CN"/>
              <a:t>(y,x) </a:t>
            </a:r>
            <a:r>
              <a:rPr lang="zh-CN" altLang="en-US"/>
              <a:t>二元组意义下最小的</a:t>
            </a:r>
            <a:endParaRPr lang="zh-CN" altLang="en-US"/>
          </a:p>
          <a:p>
            <a:r>
              <a:rPr lang="zh-CN" altLang="en-US"/>
              <a:t>记凸包上的点的有序</a:t>
            </a:r>
            <a:r>
              <a:rPr lang="zh-CN" altLang="en-US"/>
              <a:t>列表</a:t>
            </a:r>
            <a:r>
              <a:rPr lang="zh-CN" altLang="en-US"/>
              <a:t>为 </a:t>
            </a:r>
            <a:r>
              <a:rPr lang="en-US" altLang="zh-CN"/>
              <a:t>S</a:t>
            </a:r>
            <a:r>
              <a:rPr lang="zh-CN" altLang="en-US"/>
              <a:t>，初始 </a:t>
            </a:r>
            <a:r>
              <a:rPr lang="en-US" altLang="zh-CN"/>
              <a:t>S = [Base]</a:t>
            </a:r>
            <a:endParaRPr lang="zh-CN" altLang="en-US"/>
          </a:p>
          <a:p>
            <a:r>
              <a:rPr lang="zh-CN" altLang="en-US"/>
              <a:t>以 </a:t>
            </a:r>
            <a:r>
              <a:rPr lang="en-US" altLang="zh-CN"/>
              <a:t>Base </a:t>
            </a:r>
            <a:r>
              <a:rPr lang="zh-CN" altLang="en-US"/>
              <a:t>为中心对其他 </a:t>
            </a:r>
            <a:r>
              <a:rPr lang="en-US" altLang="zh-CN"/>
              <a:t>N-1 </a:t>
            </a:r>
            <a:r>
              <a:rPr lang="zh-CN" altLang="en-US"/>
              <a:t>个点进行极角排序</a:t>
            </a:r>
            <a:endParaRPr lang="zh-CN" altLang="en-US"/>
          </a:p>
          <a:p>
            <a:r>
              <a:rPr lang="zh-CN" altLang="en-US"/>
              <a:t>按极角序依次枚举每个点 </a:t>
            </a:r>
            <a:r>
              <a:rPr lang="en-US" altLang="zh-CN"/>
              <a:t>P</a:t>
            </a:r>
            <a:r>
              <a:rPr lang="zh-CN" altLang="en-US"/>
              <a:t>，如果把 </a:t>
            </a:r>
            <a:r>
              <a:rPr lang="en-US" altLang="zh-CN"/>
              <a:t>P </a:t>
            </a:r>
            <a:r>
              <a:rPr lang="zh-CN" altLang="en-US"/>
              <a:t>加进 </a:t>
            </a:r>
            <a:r>
              <a:rPr lang="en-US" altLang="zh-CN"/>
              <a:t>S </a:t>
            </a:r>
            <a:r>
              <a:rPr lang="zh-CN" altLang="en-US"/>
              <a:t>后，</a:t>
            </a:r>
            <a:r>
              <a:rPr lang="en-US" altLang="zh-CN"/>
              <a:t>S </a:t>
            </a:r>
            <a:r>
              <a:rPr lang="zh-CN" altLang="en-US"/>
              <a:t>不再满足凸包性质，就把 </a:t>
            </a:r>
            <a:r>
              <a:rPr lang="en-US" altLang="zh-CN"/>
              <a:t>S </a:t>
            </a:r>
            <a:r>
              <a:rPr lang="zh-CN" altLang="en-US"/>
              <a:t>的最后一个点弹出再尝试加 </a:t>
            </a:r>
            <a:r>
              <a:rPr lang="en-US" altLang="zh-CN"/>
              <a:t>P</a:t>
            </a:r>
            <a:r>
              <a:rPr lang="zh-CN" altLang="en-US"/>
              <a:t>，反复这个过程直到 </a:t>
            </a:r>
            <a:r>
              <a:rPr lang="en-US" altLang="zh-CN"/>
              <a:t>P </a:t>
            </a:r>
            <a:r>
              <a:rPr lang="zh-CN" altLang="en-US"/>
              <a:t>可以加入 </a:t>
            </a:r>
            <a:r>
              <a:rPr lang="en-US" altLang="zh-CN"/>
              <a:t>S</a:t>
            </a:r>
            <a:endParaRPr lang="en-US" altLang="zh-CN"/>
          </a:p>
          <a:p>
            <a:r>
              <a:rPr lang="zh-CN" altLang="en-US"/>
              <a:t>把所有点枚举完之后得到的 </a:t>
            </a:r>
            <a:r>
              <a:rPr lang="en-US" altLang="zh-CN"/>
              <a:t>S </a:t>
            </a:r>
            <a:r>
              <a:rPr lang="zh-CN" altLang="en-US"/>
              <a:t>即为 </a:t>
            </a:r>
            <a:r>
              <a:rPr lang="en-US" altLang="zh-CN"/>
              <a:t>N </a:t>
            </a:r>
            <a:r>
              <a:rPr lang="zh-CN" altLang="en-US"/>
              <a:t>个点的</a:t>
            </a:r>
            <a:r>
              <a:rPr lang="zh-CN" altLang="en-US"/>
              <a:t>凸包</a:t>
            </a:r>
            <a:endParaRPr lang="en-US" altLang="zh-CN"/>
          </a:p>
          <a:p>
            <a:r>
              <a:rPr lang="zh-CN" altLang="en-US"/>
              <a:t>感觉口说无凭，给个图感受感受</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一些常见算法</a:t>
            </a:r>
            <a:r>
              <a:rPr lang="en-US" altLang="zh-CN">
                <a:sym typeface="+mn-ea"/>
              </a:rPr>
              <a:t>/</a:t>
            </a:r>
            <a:r>
              <a:rPr lang="zh-CN" altLang="en-US">
                <a:sym typeface="+mn-ea"/>
              </a:rPr>
              <a:t>技巧</a:t>
            </a:r>
            <a:endParaRPr lang="zh-CN" altLang="en-US"/>
          </a:p>
        </p:txBody>
      </p:sp>
      <p:pic>
        <p:nvPicPr>
          <p:cNvPr id="9" name="内容占位符 8" descr="timg"/>
          <p:cNvPicPr>
            <a:picLocks noChangeAspect="1"/>
          </p:cNvPicPr>
          <p:nvPr>
            <p:ph idx="1"/>
          </p:nvPr>
        </p:nvPicPr>
        <p:blipFill>
          <a:blip r:embed="rId1"/>
          <a:stretch>
            <a:fillRect/>
          </a:stretch>
        </p:blipFill>
        <p:spPr>
          <a:xfrm>
            <a:off x="4457700" y="2029460"/>
            <a:ext cx="3276600" cy="336232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一些常见算法</a:t>
            </a:r>
            <a:r>
              <a:rPr lang="en-US" altLang="zh-CN">
                <a:sym typeface="+mn-ea"/>
              </a:rPr>
              <a:t>/</a:t>
            </a:r>
            <a:r>
              <a:rPr lang="zh-CN" altLang="en-US">
                <a:sym typeface="+mn-ea"/>
              </a:rPr>
              <a:t>技巧</a:t>
            </a:r>
            <a:endParaRPr lang="zh-CN" altLang="en-US"/>
          </a:p>
        </p:txBody>
      </p:sp>
      <p:sp>
        <p:nvSpPr>
          <p:cNvPr id="3" name="内容占位符 2"/>
          <p:cNvSpPr>
            <a:spLocks noGrp="1"/>
          </p:cNvSpPr>
          <p:nvPr>
            <p:ph idx="1"/>
          </p:nvPr>
        </p:nvSpPr>
        <p:spPr/>
        <p:txBody>
          <a:bodyPr/>
          <a:p>
            <a:r>
              <a:rPr lang="zh-CN" altLang="en-US"/>
              <a:t>旋转卡壳（总共有 </a:t>
            </a:r>
            <a:r>
              <a:rPr lang="en-US" altLang="zh-CN"/>
              <a:t>2</a:t>
            </a:r>
            <a:r>
              <a:rPr lang="en-US" altLang="zh-CN" baseline="30000"/>
              <a:t>4</a:t>
            </a:r>
            <a:r>
              <a:rPr lang="en-US" altLang="zh-CN"/>
              <a:t>=16 </a:t>
            </a:r>
            <a:r>
              <a:rPr lang="zh-CN" altLang="en-US"/>
              <a:t>种读法</a:t>
            </a:r>
            <a:r>
              <a:rPr lang="zh-CN" altLang="en-US"/>
              <a:t>）：</a:t>
            </a:r>
            <a:endParaRPr lang="zh-CN" altLang="en-US"/>
          </a:p>
          <a:p>
            <a:r>
              <a:rPr lang="zh-CN" altLang="en-US"/>
              <a:t>基本问题：对于凸包上的每条边，找到一条与其平行、与凸包有公共点且离其最远的直线。</a:t>
            </a:r>
            <a:endParaRPr lang="zh-CN" altLang="en-US"/>
          </a:p>
          <a:p>
            <a:r>
              <a:rPr lang="zh-CN" altLang="en-US"/>
              <a:t>这样的直线一定经过凸包上的一个顶点，所以我们也可以用凸包上的一个点来表示这样的直线，不妨称该点为当前枚举的边的</a:t>
            </a:r>
            <a:r>
              <a:rPr lang="zh-CN" altLang="en-US"/>
              <a:t>最远点。</a:t>
            </a:r>
            <a:endParaRPr lang="zh-CN" altLang="en-US"/>
          </a:p>
          <a:p>
            <a:r>
              <a:rPr lang="zh-CN" altLang="en-US"/>
              <a:t>我们按照某个方向旋转来考虑每条边，其最远点也会是按照某个方向单调旋转的，所以可以在 </a:t>
            </a:r>
            <a:r>
              <a:rPr lang="en-US" altLang="zh-CN"/>
              <a:t>O(n) </a:t>
            </a:r>
            <a:r>
              <a:rPr lang="zh-CN" altLang="en-US"/>
              <a:t>的时间内求出所有边的最远点。</a:t>
            </a:r>
            <a:endParaRPr lang="zh-CN" altLang="en-US"/>
          </a:p>
          <a:p>
            <a:r>
              <a:rPr lang="zh-CN" altLang="en-US">
                <a:sym typeface="+mn-ea"/>
              </a:rPr>
              <a:t>感觉口说无凭，给个图感受感受</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一些常见算法</a:t>
            </a:r>
            <a:r>
              <a:rPr lang="en-US" altLang="zh-CN">
                <a:sym typeface="+mn-ea"/>
              </a:rPr>
              <a:t>/</a:t>
            </a:r>
            <a:r>
              <a:rPr lang="zh-CN" altLang="en-US">
                <a:sym typeface="+mn-ea"/>
              </a:rPr>
              <a:t>技巧</a:t>
            </a:r>
            <a:endParaRPr lang="zh-CN" altLang="en-US"/>
          </a:p>
        </p:txBody>
      </p:sp>
      <p:pic>
        <p:nvPicPr>
          <p:cNvPr id="4" name="内容占位符 3" descr="1399631-20181125093920601-1191562975"/>
          <p:cNvPicPr>
            <a:picLocks noChangeAspect="1"/>
          </p:cNvPicPr>
          <p:nvPr>
            <p:ph idx="1"/>
          </p:nvPr>
        </p:nvPicPr>
        <p:blipFill>
          <a:blip r:embed="rId1"/>
          <a:stretch>
            <a:fillRect/>
          </a:stretch>
        </p:blipFill>
        <p:spPr>
          <a:xfrm>
            <a:off x="2896870" y="2221865"/>
            <a:ext cx="6398895" cy="349504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一些常见算法</a:t>
            </a:r>
            <a:r>
              <a:rPr lang="en-US" altLang="zh-CN">
                <a:sym typeface="+mn-ea"/>
              </a:rPr>
              <a:t>/</a:t>
            </a:r>
            <a:r>
              <a:rPr lang="zh-CN" altLang="en-US">
                <a:sym typeface="+mn-ea"/>
              </a:rPr>
              <a:t>技巧</a:t>
            </a:r>
            <a:endParaRPr lang="zh-CN" altLang="en-US"/>
          </a:p>
        </p:txBody>
      </p:sp>
      <p:sp>
        <p:nvSpPr>
          <p:cNvPr id="3" name="内容占位符 2"/>
          <p:cNvSpPr>
            <a:spLocks noGrp="1"/>
          </p:cNvSpPr>
          <p:nvPr>
            <p:ph idx="1"/>
          </p:nvPr>
        </p:nvSpPr>
        <p:spPr/>
        <p:txBody>
          <a:bodyPr/>
          <a:p>
            <a:r>
              <a:rPr lang="zh-CN" altLang="en-US"/>
              <a:t>半平面交：</a:t>
            </a:r>
            <a:endParaRPr lang="zh-CN" altLang="en-US"/>
          </a:p>
          <a:p>
            <a:r>
              <a:rPr lang="zh-CN" altLang="en-US"/>
              <a:t>求若干个半平面的交集，半平面可以被一条有向直线定义</a:t>
            </a:r>
            <a:endParaRPr lang="zh-CN" altLang="en-US"/>
          </a:p>
          <a:p>
            <a:r>
              <a:rPr lang="zh-CN" altLang="en-US"/>
              <a:t>经典求法和求凸包比较相似，但过程稍微有点繁琐，不仅要考虑弹出队尾，还要考虑弹出队首，我在黑板上稍微画一画感受感受</a:t>
            </a:r>
            <a:endParaRPr lang="zh-CN" altLang="en-US"/>
          </a:p>
          <a:p>
            <a:r>
              <a:rPr lang="zh-CN" altLang="en-US"/>
              <a:t>实际上半平面交和凸包在某些条件下是可以互相等价转换的，这为求半平面交提供了一个更为便利的实现方式，下面讲一个例子</a:t>
            </a:r>
            <a:endParaRPr lang="zh-CN" altLang="en-US"/>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写在前面</a:t>
            </a:r>
            <a:endParaRPr lang="zh-CN" altLang="en-US"/>
          </a:p>
        </p:txBody>
      </p:sp>
      <p:sp>
        <p:nvSpPr>
          <p:cNvPr id="3" name="内容占位符 2"/>
          <p:cNvSpPr>
            <a:spLocks noGrp="1"/>
          </p:cNvSpPr>
          <p:nvPr>
            <p:ph idx="1"/>
          </p:nvPr>
        </p:nvSpPr>
        <p:spPr/>
        <p:txBody>
          <a:bodyPr/>
          <a:p>
            <a:r>
              <a:rPr lang="zh-CN" altLang="en-US"/>
              <a:t>计算几何可以分为二维的和三维的，由于市面上大部分计算几何题都是二维的（主要是我只会二维的），并且有些看似是三维的题也可以通过平面展开等处理方法</a:t>
            </a:r>
            <a:r>
              <a:rPr lang="zh-CN" altLang="en-US"/>
              <a:t>转化成二维的，所以这里以主要介绍二</a:t>
            </a:r>
            <a:r>
              <a:rPr lang="zh-CN" altLang="en-US"/>
              <a:t>维计算几何。</a:t>
            </a:r>
            <a:endParaRPr lang="zh-CN" altLang="en-US"/>
          </a:p>
          <a:p>
            <a:r>
              <a:rPr lang="zh-CN" altLang="en-US"/>
              <a:t>当然市面上也还有一些名义上是计算几何实际上是大力积分的题，这种题我这边暂时也就不介绍了。（想学的话。。《高等数学</a:t>
            </a:r>
            <a:r>
              <a:rPr lang="zh-CN" altLang="en-US"/>
              <a:t>》，请！</a:t>
            </a:r>
            <a:r>
              <a:rPr lang="zh-CN" altLang="en-US"/>
              <a:t>）</a:t>
            </a:r>
            <a:endParaRPr lang="zh-CN" altLang="en-US"/>
          </a:p>
          <a:p>
            <a:r>
              <a:rPr lang="zh-CN" altLang="en-US"/>
              <a:t>此外由于本人水平十分有限，讲的东西一方面很简单（不仅内容上简单，还把一些问题加了限制条件），一方面可能还有 </a:t>
            </a:r>
            <a:r>
              <a:rPr lang="en-US" altLang="zh-CN"/>
              <a:t>bug</a:t>
            </a:r>
            <a:r>
              <a:rPr lang="zh-CN" altLang="en-US"/>
              <a:t>，所以会了</a:t>
            </a:r>
            <a:r>
              <a:rPr lang="en-US" altLang="zh-CN"/>
              <a:t>/</a:t>
            </a:r>
            <a:r>
              <a:rPr lang="zh-CN" altLang="en-US"/>
              <a:t>不想听的话可以打打瞌睡，然后如果发现了我的错误也请不吝指正</a:t>
            </a:r>
            <a:r>
              <a:rPr lang="zh-CN" altLang="en-US"/>
              <a:t>，感谢大家的配合</a:t>
            </a:r>
            <a:r>
              <a:rPr lang="zh-CN" altLang="en-US"/>
              <a:t>。</a:t>
            </a:r>
            <a:endParaRPr lang="zh-CN" altLang="en-US"/>
          </a:p>
        </p:txBody>
      </p:sp>
      <p:cxnSp>
        <p:nvCxnSpPr>
          <p:cNvPr id="4" name="直接连接符 3"/>
          <p:cNvCxnSpPr/>
          <p:nvPr/>
        </p:nvCxnSpPr>
        <p:spPr>
          <a:xfrm>
            <a:off x="1511935" y="2545080"/>
            <a:ext cx="3241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BZOJ 1007 </a:t>
            </a:r>
            <a:r>
              <a:rPr lang="en-US" altLang="zh-CN"/>
              <a:t>- </a:t>
            </a:r>
            <a:r>
              <a:rPr lang="zh-CN" altLang="en-US"/>
              <a:t>水平可见直线</a:t>
            </a:r>
            <a:endParaRPr lang="zh-CN" altLang="en-US"/>
          </a:p>
        </p:txBody>
      </p:sp>
      <p:sp>
        <p:nvSpPr>
          <p:cNvPr id="3" name="内容占位符 2"/>
          <p:cNvSpPr>
            <a:spLocks noGrp="1"/>
          </p:cNvSpPr>
          <p:nvPr>
            <p:ph idx="1"/>
          </p:nvPr>
        </p:nvSpPr>
        <p:spPr>
          <a:xfrm>
            <a:off x="838200" y="1691005"/>
            <a:ext cx="10515600" cy="4822825"/>
          </a:xfrm>
        </p:spPr>
        <p:txBody>
          <a:bodyPr>
            <a:normAutofit lnSpcReduction="20000"/>
          </a:bodyPr>
          <a:p>
            <a:r>
              <a:rPr lang="zh-CN" altLang="en-US"/>
              <a:t>在平面直角坐标系上有 n 条不与 </a:t>
            </a:r>
            <a:r>
              <a:rPr lang="en-US" altLang="zh-CN"/>
              <a:t>y </a:t>
            </a:r>
            <a:r>
              <a:rPr lang="zh-CN" altLang="en-US"/>
              <a:t>轴平行的直线，即斜率 </a:t>
            </a:r>
            <a:r>
              <a:rPr lang="en-US" altLang="zh-CN"/>
              <a:t>k </a:t>
            </a:r>
            <a:r>
              <a:rPr lang="zh-CN" altLang="en-US"/>
              <a:t>是存在的</a:t>
            </a:r>
            <a:r>
              <a:rPr lang="zh-CN" altLang="en-US"/>
              <a:t>。输出从 y 轴的正无穷处往下能看到哪几条直线，如果一条直线只有 1 个点被看见则其不算被看到。</a:t>
            </a:r>
            <a:endParaRPr lang="zh-CN" altLang="en-US"/>
          </a:p>
          <a:p>
            <a:r>
              <a:rPr lang="zh-CN" altLang="en-US"/>
              <a:t>一般的思路是把直线 </a:t>
            </a:r>
            <a:r>
              <a:rPr lang="en-US" altLang="zh-CN"/>
              <a:t>y=kx+b </a:t>
            </a:r>
            <a:r>
              <a:rPr lang="zh-CN" altLang="en-US"/>
              <a:t>变成一个</a:t>
            </a:r>
            <a:r>
              <a:rPr lang="en-US" altLang="zh-CN"/>
              <a:t> y&gt;=kx+b </a:t>
            </a:r>
            <a:r>
              <a:rPr lang="zh-CN" altLang="en-US"/>
              <a:t>的半平面，然后求半平面交，最后求出来的图形是形如一个</a:t>
            </a:r>
            <a:r>
              <a:rPr lang="zh-CN" altLang="en-US"/>
              <a:t>凸多边形</a:t>
            </a:r>
            <a:r>
              <a:rPr lang="zh-CN" altLang="en-US"/>
              <a:t>的下凸壳的</a:t>
            </a:r>
            <a:endParaRPr lang="zh-CN" altLang="en-US"/>
          </a:p>
          <a:p>
            <a:r>
              <a:rPr lang="zh-CN" altLang="en-US"/>
              <a:t>考虑一条直线能被看到的语义：存在一个 </a:t>
            </a:r>
            <a:r>
              <a:rPr lang="en-US" altLang="zh-CN"/>
              <a:t>x</a:t>
            </a:r>
            <a:r>
              <a:rPr lang="zh-CN" altLang="en-US"/>
              <a:t>，使得得到的 </a:t>
            </a:r>
            <a:r>
              <a:rPr lang="en-US" altLang="zh-CN"/>
              <a:t>y </a:t>
            </a:r>
            <a:r>
              <a:rPr lang="zh-CN" altLang="en-US"/>
              <a:t>坐标最大</a:t>
            </a:r>
            <a:endParaRPr lang="zh-CN" altLang="en-US"/>
          </a:p>
          <a:p>
            <a:r>
              <a:rPr lang="zh-CN" altLang="en-US"/>
              <a:t>如果把直线方程写成 </a:t>
            </a:r>
            <a:r>
              <a:rPr lang="en-US" altLang="zh-CN"/>
              <a:t>-b=xk-y</a:t>
            </a:r>
            <a:r>
              <a:rPr lang="zh-CN" altLang="en-US"/>
              <a:t>，并把 </a:t>
            </a:r>
            <a:r>
              <a:rPr lang="en-US" altLang="zh-CN"/>
              <a:t>x </a:t>
            </a:r>
            <a:r>
              <a:rPr lang="zh-CN" altLang="en-US"/>
              <a:t>看作斜率，</a:t>
            </a:r>
            <a:r>
              <a:rPr lang="en-US" altLang="zh-CN"/>
              <a:t>-y </a:t>
            </a:r>
            <a:r>
              <a:rPr lang="zh-CN" altLang="en-US"/>
              <a:t>看作纵截距，</a:t>
            </a:r>
            <a:r>
              <a:rPr lang="en-US" altLang="zh-CN"/>
              <a:t>(k,-b) </a:t>
            </a:r>
            <a:r>
              <a:rPr lang="zh-CN" altLang="en-US"/>
              <a:t>看作点的坐标，则原语义就对偶成：存在一个斜率 </a:t>
            </a:r>
            <a:r>
              <a:rPr lang="en-US" altLang="zh-CN"/>
              <a:t>x</a:t>
            </a:r>
            <a:r>
              <a:rPr lang="zh-CN" altLang="en-US"/>
              <a:t>，使得得到的纵截距 </a:t>
            </a:r>
            <a:r>
              <a:rPr lang="en-US" altLang="zh-CN"/>
              <a:t>-y </a:t>
            </a:r>
            <a:r>
              <a:rPr lang="zh-CN" altLang="en-US"/>
              <a:t>最小，符合条件的点就是下凸壳上的所有点</a:t>
            </a:r>
            <a:endParaRPr lang="zh-CN" altLang="en-US"/>
          </a:p>
          <a:p>
            <a:r>
              <a:rPr lang="zh-CN" altLang="en-US"/>
              <a:t>所以原问题可以对偶成给若干个点 ，然后求凸包的上凸壳（这里对应的点是 </a:t>
            </a:r>
            <a:r>
              <a:rPr lang="en-US" altLang="zh-CN"/>
              <a:t>(k,b)</a:t>
            </a:r>
            <a:r>
              <a:rPr lang="zh-CN" altLang="en-US"/>
              <a:t>，所以求 </a:t>
            </a:r>
            <a:r>
              <a:rPr lang="en-US" altLang="zh-CN"/>
              <a:t>(k,-b) </a:t>
            </a:r>
            <a:r>
              <a:rPr lang="zh-CN" altLang="en-US"/>
              <a:t>的下凸壳就等价于求 </a:t>
            </a:r>
            <a:r>
              <a:rPr lang="en-US" altLang="zh-CN"/>
              <a:t>(k,b) </a:t>
            </a:r>
            <a:r>
              <a:rPr lang="zh-CN" altLang="en-US"/>
              <a:t>的上凸壳</a:t>
            </a:r>
            <a:r>
              <a:rPr lang="zh-CN" altLang="en-US"/>
              <a:t>）</a:t>
            </a:r>
            <a:endParaRPr lang="zh-CN" altLang="en-US"/>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一些常见算法</a:t>
            </a:r>
            <a:r>
              <a:rPr lang="en-US" altLang="zh-CN">
                <a:sym typeface="+mn-ea"/>
              </a:rPr>
              <a:t>/</a:t>
            </a:r>
            <a:r>
              <a:rPr lang="zh-CN" altLang="en-US">
                <a:sym typeface="+mn-ea"/>
              </a:rPr>
              <a:t>技巧</a:t>
            </a:r>
            <a:endParaRPr lang="zh-CN" altLang="en-US"/>
          </a:p>
        </p:txBody>
      </p:sp>
      <p:sp>
        <p:nvSpPr>
          <p:cNvPr id="3" name="内容占位符 2"/>
          <p:cNvSpPr>
            <a:spLocks noGrp="1"/>
          </p:cNvSpPr>
          <p:nvPr>
            <p:ph idx="1"/>
          </p:nvPr>
        </p:nvSpPr>
        <p:spPr>
          <a:xfrm>
            <a:off x="838200" y="1825625"/>
            <a:ext cx="10515600" cy="4351338"/>
          </a:xfrm>
        </p:spPr>
        <p:txBody>
          <a:bodyPr/>
          <a:p>
            <a:r>
              <a:rPr lang="zh-CN" altLang="en-US"/>
              <a:t>凸多边形的</a:t>
            </a:r>
            <a:r>
              <a:rPr lang="zh-CN" altLang="en-US"/>
              <a:t>三角剖分：</a:t>
            </a:r>
            <a:endParaRPr lang="zh-CN" altLang="en-US"/>
          </a:p>
          <a:p>
            <a:r>
              <a:rPr lang="zh-CN" altLang="en-US"/>
              <a:t>在 </a:t>
            </a:r>
            <a:r>
              <a:rPr lang="en-US" altLang="zh-CN"/>
              <a:t>N </a:t>
            </a:r>
            <a:r>
              <a:rPr lang="zh-CN" altLang="en-US"/>
              <a:t>个点的凸多边形内连 </a:t>
            </a:r>
            <a:r>
              <a:rPr lang="en-US" altLang="zh-CN"/>
              <a:t>N-3 </a:t>
            </a:r>
            <a:r>
              <a:rPr lang="zh-CN" altLang="en-US"/>
              <a:t>条只在顶点处</a:t>
            </a:r>
            <a:r>
              <a:rPr lang="zh-CN" altLang="en-US"/>
              <a:t>相交的对角线</a:t>
            </a:r>
            <a:endParaRPr lang="zh-CN" altLang="en-US"/>
          </a:p>
          <a:p>
            <a:r>
              <a:rPr lang="zh-CN" altLang="en-US"/>
              <a:t>如果给有公共边的三角形之间连边，则可以构成一棵三角剖分树，比如：</a:t>
            </a:r>
            <a:endParaRPr lang="zh-CN" altLang="en-US"/>
          </a:p>
          <a:p>
            <a:r>
              <a:rPr lang="zh-CN" altLang="en-US"/>
              <a:t>可以用来造区间</a:t>
            </a:r>
            <a:r>
              <a:rPr lang="en-US" altLang="zh-CN"/>
              <a:t>DP</a:t>
            </a:r>
            <a:r>
              <a:rPr lang="zh-CN" altLang="en-US"/>
              <a:t>题（对角线本质也就是区间），计数题，构造题 </a:t>
            </a:r>
            <a:r>
              <a:rPr lang="en-US" altLang="zh-CN"/>
              <a:t>......</a:t>
            </a:r>
            <a:endParaRPr lang="zh-CN" altLang="en-US"/>
          </a:p>
          <a:p>
            <a:r>
              <a:rPr lang="en-US" altLang="zh-CN">
                <a:sym typeface="+mn-ea"/>
              </a:rPr>
              <a:t>N </a:t>
            </a:r>
            <a:r>
              <a:rPr lang="zh-CN" altLang="en-US">
                <a:sym typeface="+mn-ea"/>
              </a:rPr>
              <a:t>个点凸多边形三角剖分的方案数：</a:t>
            </a:r>
            <a:r>
              <a:rPr lang="en-US" altLang="zh-CN">
                <a:sym typeface="+mn-ea"/>
              </a:rPr>
              <a:t>C</a:t>
            </a:r>
            <a:r>
              <a:rPr lang="en-US" altLang="zh-CN" baseline="-25000">
                <a:sym typeface="+mn-ea"/>
              </a:rPr>
              <a:t>N-2 </a:t>
            </a:r>
            <a:r>
              <a:rPr lang="zh-CN" altLang="en-US">
                <a:sym typeface="+mn-ea"/>
              </a:rPr>
              <a:t>，即第 </a:t>
            </a:r>
            <a:r>
              <a:rPr lang="en-US" altLang="zh-CN">
                <a:sym typeface="+mn-ea"/>
              </a:rPr>
              <a:t>N-2 </a:t>
            </a:r>
            <a:r>
              <a:rPr lang="zh-CN" altLang="en-US">
                <a:sym typeface="+mn-ea"/>
              </a:rPr>
              <a:t>个卡特兰数</a:t>
            </a:r>
            <a:endParaRPr lang="zh-CN" altLang="en-US"/>
          </a:p>
          <a:p>
            <a:r>
              <a:rPr lang="zh-CN" altLang="en-US"/>
              <a:t>三角剖分在计算机图形学中也有着非常广泛的应用，只不过其定义和用途</a:t>
            </a:r>
            <a:r>
              <a:rPr lang="zh-CN" altLang="en-US"/>
              <a:t>可能和我们上面提到的不太一样了</a:t>
            </a:r>
            <a:endParaRPr lang="zh-CN" altLang="en-US"/>
          </a:p>
        </p:txBody>
      </p:sp>
      <p:pic>
        <p:nvPicPr>
          <p:cNvPr id="4" name="图片 3" descr="三角剖分"/>
          <p:cNvPicPr>
            <a:picLocks noChangeAspect="1"/>
          </p:cNvPicPr>
          <p:nvPr/>
        </p:nvPicPr>
        <p:blipFill>
          <a:blip r:embed="rId1"/>
          <a:stretch>
            <a:fillRect/>
          </a:stretch>
        </p:blipFill>
        <p:spPr>
          <a:xfrm>
            <a:off x="4434840" y="3462655"/>
            <a:ext cx="3322320" cy="311467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nodeType="clickEffect">
                                  <p:stCondLst>
                                    <p:cond delay="0"/>
                                  </p:stCondLst>
                                  <p:childTnLst>
                                    <p:animEffect transition="out" filter="blinds(horizontal)">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linds(horizontal)">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linds(horizont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blinds(horizontal)">
                                      <p:cBhvr>
                                        <p:cTn id="4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其他的一些算法</a:t>
            </a:r>
            <a:endParaRPr lang="zh-CN" altLang="en-US"/>
          </a:p>
        </p:txBody>
      </p:sp>
      <p:sp>
        <p:nvSpPr>
          <p:cNvPr id="3" name="内容占位符 2"/>
          <p:cNvSpPr>
            <a:spLocks noGrp="1"/>
          </p:cNvSpPr>
          <p:nvPr>
            <p:ph idx="1"/>
          </p:nvPr>
        </p:nvSpPr>
        <p:spPr>
          <a:xfrm>
            <a:off x="838200" y="1825625"/>
            <a:ext cx="10647680" cy="4616450"/>
          </a:xfrm>
        </p:spPr>
        <p:txBody>
          <a:bodyPr/>
          <a:p>
            <a:r>
              <a:rPr lang="zh-CN" altLang="en-US"/>
              <a:t>给定三个点 </a:t>
            </a:r>
            <a:r>
              <a:rPr lang="en-US" altLang="zh-CN"/>
              <a:t>A,B,C</a:t>
            </a:r>
            <a:r>
              <a:rPr lang="zh-CN" altLang="en-US"/>
              <a:t>，判断一个点 </a:t>
            </a:r>
            <a:r>
              <a:rPr lang="en-US" altLang="zh-CN"/>
              <a:t>P </a:t>
            </a:r>
            <a:r>
              <a:rPr lang="zh-CN" altLang="en-US"/>
              <a:t>是否在包含 </a:t>
            </a:r>
            <a:r>
              <a:rPr lang="en-US" altLang="zh-CN"/>
              <a:t>A,B,C </a:t>
            </a:r>
            <a:r>
              <a:rPr lang="zh-CN" altLang="en-US"/>
              <a:t>的最小的圆内</a:t>
            </a:r>
            <a:endParaRPr lang="zh-CN" altLang="en-US"/>
          </a:p>
          <a:p>
            <a:r>
              <a:rPr lang="zh-CN" altLang="en-US"/>
              <a:t>显然可以先把这个</a:t>
            </a:r>
            <a:r>
              <a:rPr lang="zh-CN" altLang="en-US"/>
              <a:t>圆求出来然后直接判，有没有什么无损判法？</a:t>
            </a:r>
            <a:endParaRPr lang="zh-CN" altLang="en-US"/>
          </a:p>
          <a:p>
            <a:r>
              <a:rPr lang="zh-CN" altLang="en-US"/>
              <a:t>首先判包含 </a:t>
            </a:r>
            <a:r>
              <a:rPr lang="en-US" altLang="zh-CN"/>
              <a:t>A,B,C </a:t>
            </a:r>
            <a:r>
              <a:rPr lang="zh-CN" altLang="en-US"/>
              <a:t>的最小的圆是外接圆还是以最长边为直径的圆，不妨先假设是</a:t>
            </a:r>
            <a:r>
              <a:rPr lang="zh-CN" altLang="en-US">
                <a:sym typeface="+mn-ea"/>
              </a:rPr>
              <a:t>以最长边为直径的圆</a:t>
            </a:r>
            <a:r>
              <a:rPr lang="zh-CN" altLang="en-US"/>
              <a:t>，然后判</a:t>
            </a:r>
            <a:r>
              <a:rPr lang="zh-CN" altLang="en-US"/>
              <a:t>一下第三个点在不在里面来检验</a:t>
            </a:r>
            <a:r>
              <a:rPr lang="zh-CN" altLang="en-US"/>
              <a:t>。</a:t>
            </a:r>
            <a:endParaRPr lang="zh-CN" altLang="en-US"/>
          </a:p>
          <a:p>
            <a:r>
              <a:rPr lang="zh-CN" altLang="en-US"/>
              <a:t>如果</a:t>
            </a:r>
            <a:r>
              <a:rPr lang="zh-CN" altLang="en-US">
                <a:sym typeface="+mn-ea"/>
              </a:rPr>
              <a:t>是</a:t>
            </a:r>
            <a:r>
              <a:rPr lang="zh-CN" altLang="en-US">
                <a:sym typeface="+mn-ea"/>
              </a:rPr>
              <a:t>以最长边为直径的圆，直接判一下 </a:t>
            </a:r>
            <a:r>
              <a:rPr lang="en-US" altLang="zh-CN">
                <a:sym typeface="+mn-ea"/>
              </a:rPr>
              <a:t>P </a:t>
            </a:r>
            <a:r>
              <a:rPr lang="zh-CN" altLang="en-US">
                <a:sym typeface="+mn-ea"/>
              </a:rPr>
              <a:t>到圆心距离即可，圆心坐标是 </a:t>
            </a:r>
            <a:r>
              <a:rPr lang="en-US" altLang="zh-CN">
                <a:sym typeface="+mn-ea"/>
              </a:rPr>
              <a:t>0.5 </a:t>
            </a:r>
            <a:r>
              <a:rPr lang="zh-CN" altLang="en-US">
                <a:sym typeface="+mn-ea"/>
              </a:rPr>
              <a:t>的整数倍所以直接把所有坐标乘以 </a:t>
            </a:r>
            <a:r>
              <a:rPr lang="en-US" altLang="zh-CN">
                <a:sym typeface="+mn-ea"/>
              </a:rPr>
              <a:t>2 </a:t>
            </a:r>
            <a:r>
              <a:rPr lang="zh-CN" altLang="en-US">
                <a:sym typeface="+mn-ea"/>
              </a:rPr>
              <a:t>即可。</a:t>
            </a:r>
            <a:endParaRPr lang="zh-CN" altLang="en-US">
              <a:sym typeface="+mn-ea"/>
            </a:endParaRPr>
          </a:p>
          <a:p>
            <a:r>
              <a:rPr lang="zh-CN" altLang="en-US">
                <a:sym typeface="+mn-ea"/>
              </a:rPr>
              <a:t>如果是 </a:t>
            </a:r>
            <a:r>
              <a:rPr lang="en-US" altLang="zh-CN">
                <a:sym typeface="+mn-ea"/>
              </a:rPr>
              <a:t>ABC </a:t>
            </a:r>
            <a:r>
              <a:rPr lang="zh-CN" altLang="en-US">
                <a:sym typeface="+mn-ea"/>
              </a:rPr>
              <a:t>的外接圆，先判一下 </a:t>
            </a:r>
            <a:r>
              <a:rPr lang="en-US" altLang="zh-CN">
                <a:sym typeface="+mn-ea"/>
              </a:rPr>
              <a:t>P </a:t>
            </a:r>
            <a:r>
              <a:rPr lang="zh-CN" altLang="en-US">
                <a:sym typeface="+mn-ea"/>
              </a:rPr>
              <a:t>是否在 </a:t>
            </a:r>
            <a:r>
              <a:rPr lang="en-US" altLang="zh-CN">
                <a:sym typeface="+mn-ea"/>
              </a:rPr>
              <a:t>ABC </a:t>
            </a:r>
            <a:r>
              <a:rPr lang="zh-CN" altLang="en-US">
                <a:sym typeface="+mn-ea"/>
              </a:rPr>
              <a:t>内，如果不在，则 </a:t>
            </a:r>
            <a:r>
              <a:rPr lang="en-US" altLang="zh-CN">
                <a:sym typeface="+mn-ea"/>
              </a:rPr>
              <a:t>ABCP </a:t>
            </a:r>
            <a:r>
              <a:rPr lang="zh-CN" altLang="en-US">
                <a:sym typeface="+mn-ea"/>
              </a:rPr>
              <a:t>构成一个凸包，不妨设 </a:t>
            </a:r>
            <a:r>
              <a:rPr lang="en-US" altLang="zh-CN">
                <a:sym typeface="+mn-ea"/>
              </a:rPr>
              <a:t>P </a:t>
            </a:r>
            <a:r>
              <a:rPr lang="zh-CN" altLang="en-US">
                <a:sym typeface="+mn-ea"/>
              </a:rPr>
              <a:t>的对顶点是 </a:t>
            </a:r>
            <a:r>
              <a:rPr lang="en-US" altLang="zh-CN">
                <a:sym typeface="+mn-ea"/>
              </a:rPr>
              <a:t>A</a:t>
            </a:r>
            <a:r>
              <a:rPr lang="zh-CN" altLang="en-US">
                <a:sym typeface="+mn-ea"/>
              </a:rPr>
              <a:t>，那么只要比一下 </a:t>
            </a:r>
            <a:r>
              <a:rPr lang="en-US" altLang="zh-CN">
                <a:sym typeface="+mn-ea"/>
              </a:rPr>
              <a:t>∠APB </a:t>
            </a:r>
            <a:r>
              <a:rPr lang="zh-CN" altLang="en-US">
                <a:sym typeface="+mn-ea"/>
              </a:rPr>
              <a:t>和 </a:t>
            </a:r>
            <a:r>
              <a:rPr lang="en-US" altLang="zh-CN">
                <a:sym typeface="+mn-ea"/>
              </a:rPr>
              <a:t>∠ACB </a:t>
            </a:r>
            <a:r>
              <a:rPr lang="zh-CN" altLang="en-US">
                <a:sym typeface="+mn-ea"/>
              </a:rPr>
              <a:t>的大小即可（圆周角的性质），实现上可以利用两个角的余弦值来无损地</a:t>
            </a:r>
            <a:r>
              <a:rPr lang="zh-CN" altLang="en-US">
                <a:sym typeface="+mn-ea"/>
              </a:rPr>
              <a:t>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其他的一些算法</a:t>
            </a:r>
            <a:endParaRPr lang="zh-CN" altLang="en-US"/>
          </a:p>
        </p:txBody>
      </p:sp>
      <p:sp>
        <p:nvSpPr>
          <p:cNvPr id="3" name="内容占位符 2"/>
          <p:cNvSpPr>
            <a:spLocks noGrp="1"/>
          </p:cNvSpPr>
          <p:nvPr>
            <p:ph idx="1"/>
          </p:nvPr>
        </p:nvSpPr>
        <p:spPr/>
        <p:txBody>
          <a:bodyPr/>
          <a:p>
            <a:r>
              <a:rPr lang="zh-CN" altLang="en-US"/>
              <a:t>最小圆覆盖（覆盖给定的 </a:t>
            </a:r>
            <a:r>
              <a:rPr lang="en-US" altLang="zh-CN"/>
              <a:t>N </a:t>
            </a:r>
            <a:r>
              <a:rPr lang="zh-CN" altLang="en-US"/>
              <a:t>个点 </a:t>
            </a:r>
            <a:r>
              <a:rPr lang="en-US" altLang="zh-CN"/>
              <a:t>P</a:t>
            </a:r>
            <a:r>
              <a:rPr lang="en-US" altLang="zh-CN" baseline="-25000"/>
              <a:t>1</a:t>
            </a:r>
            <a:r>
              <a:rPr lang="en-US" altLang="zh-CN"/>
              <a:t>, P</a:t>
            </a:r>
            <a:r>
              <a:rPr lang="en-US" altLang="zh-CN" baseline="-25000"/>
              <a:t>2</a:t>
            </a:r>
            <a:r>
              <a:rPr lang="en-US" altLang="zh-CN"/>
              <a:t>, ..., P</a:t>
            </a:r>
            <a:r>
              <a:rPr lang="en-US" altLang="zh-CN" baseline="-25000"/>
              <a:t>N</a:t>
            </a:r>
            <a:r>
              <a:rPr lang="en-US" altLang="zh-CN"/>
              <a:t> </a:t>
            </a:r>
            <a:r>
              <a:rPr lang="zh-CN" altLang="en-US"/>
              <a:t>的最小的圆</a:t>
            </a:r>
            <a:r>
              <a:rPr lang="zh-CN" altLang="en-US"/>
              <a:t>）：</a:t>
            </a:r>
            <a:endParaRPr lang="zh-CN" altLang="en-US"/>
          </a:p>
          <a:p>
            <a:r>
              <a:rPr lang="zh-CN" altLang="en-US"/>
              <a:t>先把所有点 </a:t>
            </a:r>
            <a:r>
              <a:rPr lang="en-US" altLang="zh-CN"/>
              <a:t>random_shuffle </a:t>
            </a:r>
            <a:r>
              <a:rPr lang="zh-CN" altLang="en-US"/>
              <a:t>一下，保证数据的随机性</a:t>
            </a:r>
            <a:endParaRPr lang="zh-CN" altLang="en-US"/>
          </a:p>
          <a:p>
            <a:r>
              <a:rPr lang="zh-CN" altLang="en-US"/>
              <a:t>设 </a:t>
            </a:r>
            <a:r>
              <a:rPr lang="en-US" altLang="zh-CN"/>
              <a:t>C</a:t>
            </a:r>
            <a:r>
              <a:rPr lang="en-US" altLang="zh-CN" baseline="-25000"/>
              <a:t>i</a:t>
            </a:r>
            <a:r>
              <a:rPr lang="en-US" altLang="zh-CN"/>
              <a:t> </a:t>
            </a:r>
            <a:r>
              <a:rPr lang="zh-CN" altLang="en-US"/>
              <a:t>为前 </a:t>
            </a:r>
            <a:r>
              <a:rPr lang="en-US" altLang="zh-CN"/>
              <a:t>i </a:t>
            </a:r>
            <a:r>
              <a:rPr lang="zh-CN" altLang="en-US"/>
              <a:t>个点的最小圆覆盖，考虑加入第 </a:t>
            </a:r>
            <a:r>
              <a:rPr lang="en-US" altLang="zh-CN"/>
              <a:t>i+1 </a:t>
            </a:r>
            <a:r>
              <a:rPr lang="zh-CN" altLang="en-US"/>
              <a:t>个点</a:t>
            </a:r>
            <a:endParaRPr lang="zh-CN" altLang="en-US"/>
          </a:p>
          <a:p>
            <a:r>
              <a:rPr lang="zh-CN" altLang="en-US"/>
              <a:t>如果 </a:t>
            </a:r>
            <a:r>
              <a:rPr lang="en-US" altLang="zh-CN"/>
              <a:t>i+1 </a:t>
            </a:r>
            <a:r>
              <a:rPr lang="zh-CN" altLang="en-US"/>
              <a:t>个点在 </a:t>
            </a:r>
            <a:r>
              <a:rPr lang="en-US" altLang="zh-CN"/>
              <a:t>C</a:t>
            </a:r>
            <a:r>
              <a:rPr lang="en-US" altLang="zh-CN" baseline="-25000"/>
              <a:t>i</a:t>
            </a:r>
            <a:r>
              <a:rPr lang="en-US" altLang="zh-CN"/>
              <a:t> </a:t>
            </a:r>
            <a:r>
              <a:rPr lang="zh-CN" altLang="en-US"/>
              <a:t>内，则 </a:t>
            </a:r>
            <a:r>
              <a:rPr lang="en-US" altLang="zh-CN"/>
              <a:t>C</a:t>
            </a:r>
            <a:r>
              <a:rPr lang="en-US" altLang="zh-CN" baseline="-25000"/>
              <a:t>i+1</a:t>
            </a:r>
            <a:r>
              <a:rPr lang="en-US" altLang="zh-CN"/>
              <a:t> = C</a:t>
            </a:r>
            <a:r>
              <a:rPr lang="en-US" altLang="zh-CN" baseline="-25000"/>
              <a:t>i </a:t>
            </a:r>
            <a:r>
              <a:rPr lang="zh-CN" altLang="en-US"/>
              <a:t>，否则 </a:t>
            </a:r>
            <a:r>
              <a:rPr lang="en-US" altLang="zh-CN"/>
              <a:t>i+1 </a:t>
            </a:r>
            <a:r>
              <a:rPr lang="zh-CN" altLang="en-US"/>
              <a:t>一定在 </a:t>
            </a:r>
            <a:r>
              <a:rPr lang="en-US" altLang="zh-CN"/>
              <a:t>C</a:t>
            </a:r>
            <a:r>
              <a:rPr lang="en-US" altLang="zh-CN" baseline="-25000"/>
              <a:t>i+1</a:t>
            </a:r>
            <a:r>
              <a:rPr lang="en-US" altLang="zh-CN"/>
              <a:t> </a:t>
            </a:r>
            <a:r>
              <a:rPr lang="zh-CN" altLang="en-US"/>
              <a:t>上，不妨先假设 </a:t>
            </a:r>
            <a:r>
              <a:rPr lang="en-US" altLang="zh-CN"/>
              <a:t>C</a:t>
            </a:r>
            <a:r>
              <a:rPr lang="en-US" altLang="zh-CN" baseline="-25000"/>
              <a:t>i+1</a:t>
            </a:r>
            <a:r>
              <a:rPr lang="en-US" altLang="zh-CN"/>
              <a:t> </a:t>
            </a:r>
            <a:r>
              <a:rPr lang="zh-CN" altLang="en-US"/>
              <a:t>为 </a:t>
            </a:r>
            <a:r>
              <a:rPr lang="en-US" altLang="zh-CN"/>
              <a:t>P</a:t>
            </a:r>
            <a:r>
              <a:rPr lang="en-US" altLang="zh-CN" baseline="-25000"/>
              <a:t>1</a:t>
            </a:r>
            <a:r>
              <a:rPr lang="en-US" altLang="zh-CN"/>
              <a:t>P</a:t>
            </a:r>
            <a:r>
              <a:rPr lang="en-US" altLang="zh-CN" baseline="-25000"/>
              <a:t>i+1</a:t>
            </a:r>
            <a:r>
              <a:rPr lang="en-US" altLang="zh-CN"/>
              <a:t> </a:t>
            </a:r>
            <a:r>
              <a:rPr lang="zh-CN" altLang="en-US"/>
              <a:t>为直径的圆，接下来 </a:t>
            </a:r>
            <a:r>
              <a:rPr lang="en-US" altLang="zh-CN"/>
              <a:t>O(i)</a:t>
            </a:r>
            <a:r>
              <a:rPr lang="en-US" altLang="en-US"/>
              <a:t> </a:t>
            </a:r>
            <a:r>
              <a:rPr lang="zh-CN" altLang="en-US"/>
              <a:t>地</a:t>
            </a:r>
            <a:r>
              <a:rPr lang="zh-CN" altLang="en-US"/>
              <a:t>枚举第二个点 </a:t>
            </a:r>
            <a:r>
              <a:rPr lang="en-US" altLang="zh-CN"/>
              <a:t>P</a:t>
            </a:r>
            <a:r>
              <a:rPr lang="en-US" altLang="zh-CN" baseline="-25000"/>
              <a:t>j </a:t>
            </a:r>
            <a:r>
              <a:rPr lang="en-US" altLang="zh-CN"/>
              <a:t>(1&lt;j&lt;i+1)</a:t>
            </a:r>
            <a:r>
              <a:rPr lang="zh-CN" altLang="en-US"/>
              <a:t>，如果 </a:t>
            </a:r>
            <a:r>
              <a:rPr lang="en-US" altLang="zh-CN"/>
              <a:t>P</a:t>
            </a:r>
            <a:r>
              <a:rPr lang="en-US" altLang="zh-CN" baseline="-25000"/>
              <a:t>j</a:t>
            </a:r>
            <a:r>
              <a:rPr lang="en-US" altLang="zh-CN"/>
              <a:t> </a:t>
            </a:r>
            <a:r>
              <a:rPr lang="zh-CN" altLang="en-US"/>
              <a:t>不在当前 </a:t>
            </a:r>
            <a:r>
              <a:rPr lang="en-US" altLang="zh-CN"/>
              <a:t>C</a:t>
            </a:r>
            <a:r>
              <a:rPr lang="en-US" altLang="zh-CN" baseline="-25000"/>
              <a:t>i+1 </a:t>
            </a:r>
            <a:r>
              <a:rPr lang="zh-CN" altLang="en-US"/>
              <a:t>内，则令 </a:t>
            </a:r>
            <a:r>
              <a:rPr lang="en-US" altLang="zh-CN"/>
              <a:t>C</a:t>
            </a:r>
            <a:r>
              <a:rPr lang="en-US" altLang="zh-CN" baseline="-25000"/>
              <a:t>i+1</a:t>
            </a:r>
            <a:r>
              <a:rPr lang="en-US" altLang="zh-CN"/>
              <a:t> </a:t>
            </a:r>
            <a:r>
              <a:rPr lang="zh-CN" altLang="en-US"/>
              <a:t>为 </a:t>
            </a:r>
            <a:r>
              <a:rPr lang="en-US" altLang="zh-CN"/>
              <a:t>P</a:t>
            </a:r>
            <a:r>
              <a:rPr lang="en-US" altLang="zh-CN" baseline="-25000"/>
              <a:t>i+1</a:t>
            </a:r>
            <a:r>
              <a:rPr lang="en-US" altLang="zh-CN"/>
              <a:t>P</a:t>
            </a:r>
            <a:r>
              <a:rPr lang="en-US" altLang="zh-CN" baseline="-25000"/>
              <a:t>j</a:t>
            </a:r>
            <a:r>
              <a:rPr lang="en-US" altLang="zh-CN"/>
              <a:t> </a:t>
            </a:r>
            <a:r>
              <a:rPr lang="zh-CN" altLang="en-US"/>
              <a:t>为直径的圆，再 </a:t>
            </a:r>
            <a:r>
              <a:rPr lang="en-US" altLang="zh-CN"/>
              <a:t>O(j) </a:t>
            </a:r>
            <a:r>
              <a:rPr lang="zh-CN" altLang="zh-CN"/>
              <a:t>地</a:t>
            </a:r>
            <a:r>
              <a:rPr lang="zh-CN" altLang="en-US"/>
              <a:t>枚举第三个点 </a:t>
            </a:r>
            <a:r>
              <a:rPr lang="en-US" altLang="zh-CN"/>
              <a:t>P</a:t>
            </a:r>
            <a:r>
              <a:rPr lang="en-US" altLang="zh-CN" baseline="-25000"/>
              <a:t>k </a:t>
            </a:r>
            <a:r>
              <a:rPr lang="en-US" altLang="zh-CN"/>
              <a:t>(1&lt;k&lt;j)</a:t>
            </a:r>
            <a:r>
              <a:rPr lang="zh-CN" altLang="en-US"/>
              <a:t>，如果 </a:t>
            </a:r>
            <a:r>
              <a:rPr lang="en-US" altLang="zh-CN"/>
              <a:t>P</a:t>
            </a:r>
            <a:r>
              <a:rPr lang="en-US" altLang="zh-CN" baseline="-25000"/>
              <a:t>k</a:t>
            </a:r>
            <a:r>
              <a:rPr lang="en-US" altLang="zh-CN"/>
              <a:t> </a:t>
            </a:r>
            <a:r>
              <a:rPr lang="zh-CN" altLang="en-US"/>
              <a:t>不在当前</a:t>
            </a:r>
            <a:r>
              <a:rPr lang="zh-CN" altLang="en-US"/>
              <a:t> </a:t>
            </a:r>
            <a:r>
              <a:rPr lang="en-US" altLang="zh-CN"/>
              <a:t>C</a:t>
            </a:r>
            <a:r>
              <a:rPr lang="en-US" altLang="zh-CN" baseline="-25000"/>
              <a:t>i+1</a:t>
            </a:r>
            <a:r>
              <a:rPr lang="en-US" altLang="zh-CN"/>
              <a:t> </a:t>
            </a:r>
            <a:r>
              <a:rPr lang="zh-CN" altLang="en-US"/>
              <a:t>内，则令 </a:t>
            </a:r>
            <a:r>
              <a:rPr lang="en-US" altLang="zh-CN">
                <a:sym typeface="+mn-ea"/>
              </a:rPr>
              <a:t>C</a:t>
            </a:r>
            <a:r>
              <a:rPr lang="en-US" altLang="zh-CN" baseline="-25000">
                <a:sym typeface="+mn-ea"/>
              </a:rPr>
              <a:t>i+1</a:t>
            </a:r>
            <a:r>
              <a:rPr lang="en-US" altLang="zh-CN">
                <a:sym typeface="+mn-ea"/>
              </a:rPr>
              <a:t> </a:t>
            </a:r>
            <a:r>
              <a:rPr lang="zh-CN" altLang="en-US">
                <a:sym typeface="+mn-ea"/>
              </a:rPr>
              <a:t>为 </a:t>
            </a:r>
            <a:r>
              <a:rPr lang="en-US" altLang="zh-CN">
                <a:sym typeface="+mn-ea"/>
              </a:rPr>
              <a:t>P</a:t>
            </a:r>
            <a:r>
              <a:rPr lang="en-US" altLang="zh-CN" baseline="-25000">
                <a:sym typeface="+mn-ea"/>
              </a:rPr>
              <a:t>i+1</a:t>
            </a:r>
            <a:r>
              <a:rPr lang="en-US" altLang="zh-CN">
                <a:sym typeface="+mn-ea"/>
              </a:rPr>
              <a:t>P</a:t>
            </a:r>
            <a:r>
              <a:rPr lang="en-US" altLang="zh-CN" baseline="-25000">
                <a:sym typeface="+mn-ea"/>
              </a:rPr>
              <a:t>j</a:t>
            </a:r>
            <a:r>
              <a:rPr lang="en-US" altLang="zh-CN">
                <a:sym typeface="+mn-ea"/>
              </a:rPr>
              <a:t>P</a:t>
            </a:r>
            <a:r>
              <a:rPr lang="en-US" altLang="zh-CN" baseline="-25000">
                <a:sym typeface="+mn-ea"/>
              </a:rPr>
              <a:t>k </a:t>
            </a:r>
            <a:r>
              <a:rPr lang="zh-CN" altLang="en-US">
                <a:sym typeface="+mn-ea"/>
              </a:rPr>
              <a:t>的外接圆</a:t>
            </a:r>
            <a:endParaRPr lang="zh-CN" altLang="en-US">
              <a:sym typeface="+mn-ea"/>
            </a:endParaRPr>
          </a:p>
          <a:p>
            <a:r>
              <a:rPr lang="zh-CN" altLang="en-US">
                <a:sym typeface="+mn-ea"/>
              </a:rPr>
              <a:t>数据随机的情况下，</a:t>
            </a:r>
            <a:r>
              <a:rPr lang="en-US" altLang="zh-CN">
                <a:sym typeface="+mn-ea"/>
              </a:rPr>
              <a:t>P</a:t>
            </a:r>
            <a:r>
              <a:rPr lang="en-US" altLang="zh-CN" baseline="-25000">
                <a:sym typeface="+mn-ea"/>
              </a:rPr>
              <a:t>i</a:t>
            </a:r>
            <a:r>
              <a:rPr lang="en-US" altLang="zh-CN">
                <a:sym typeface="+mn-ea"/>
              </a:rPr>
              <a:t> </a:t>
            </a:r>
            <a:r>
              <a:rPr lang="zh-CN" altLang="en-US">
                <a:sym typeface="+mn-ea"/>
              </a:rPr>
              <a:t>不在 </a:t>
            </a:r>
            <a:r>
              <a:rPr lang="en-US" altLang="zh-CN">
                <a:sym typeface="+mn-ea"/>
              </a:rPr>
              <a:t>C</a:t>
            </a:r>
            <a:r>
              <a:rPr lang="en-US" altLang="zh-CN" baseline="-25000">
                <a:sym typeface="+mn-ea"/>
              </a:rPr>
              <a:t>i-1</a:t>
            </a:r>
            <a:r>
              <a:rPr lang="en-US" altLang="zh-CN">
                <a:sym typeface="+mn-ea"/>
              </a:rPr>
              <a:t> </a:t>
            </a:r>
            <a:r>
              <a:rPr lang="zh-CN" altLang="en-US">
                <a:sym typeface="+mn-ea"/>
              </a:rPr>
              <a:t>内的概率为 </a:t>
            </a:r>
            <a:r>
              <a:rPr lang="en-US" altLang="zh-CN">
                <a:sym typeface="+mn-ea"/>
              </a:rPr>
              <a:t>3/i</a:t>
            </a:r>
            <a:r>
              <a:rPr lang="zh-CN" altLang="en-US">
                <a:sym typeface="+mn-ea"/>
              </a:rPr>
              <a:t>，可知</a:t>
            </a:r>
            <a:r>
              <a:rPr lang="zh-CN" altLang="en-US">
                <a:sym typeface="+mn-ea"/>
              </a:rPr>
              <a:t>期望时间复杂度：</a:t>
            </a:r>
            <a:r>
              <a:rPr lang="en-US" altLang="zh-CN">
                <a:sym typeface="+mn-ea"/>
              </a:rPr>
              <a:t>O(n)</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其他的一些</a:t>
            </a:r>
            <a:r>
              <a:rPr lang="zh-CN" altLang="en-US">
                <a:sym typeface="+mn-ea"/>
              </a:rPr>
              <a:t>算法</a:t>
            </a:r>
            <a:endParaRPr lang="zh-CN" altLang="en-US"/>
          </a:p>
        </p:txBody>
      </p:sp>
      <p:sp>
        <p:nvSpPr>
          <p:cNvPr id="3" name="内容占位符 2"/>
          <p:cNvSpPr>
            <a:spLocks noGrp="1"/>
          </p:cNvSpPr>
          <p:nvPr>
            <p:ph idx="1"/>
          </p:nvPr>
        </p:nvSpPr>
        <p:spPr/>
        <p:txBody>
          <a:bodyPr/>
          <a:p>
            <a:r>
              <a:rPr lang="zh-CN" altLang="en-US"/>
              <a:t>平面上的</a:t>
            </a:r>
            <a:r>
              <a:rPr lang="zh-CN" altLang="en-US"/>
              <a:t>最近点对</a:t>
            </a:r>
            <a:endParaRPr lang="zh-CN" altLang="en-US"/>
          </a:p>
          <a:p>
            <a:r>
              <a:rPr lang="zh-CN" altLang="en-US"/>
              <a:t>把点按照 </a:t>
            </a:r>
            <a:r>
              <a:rPr lang="en-US" altLang="zh-CN"/>
              <a:t>x </a:t>
            </a:r>
            <a:r>
              <a:rPr lang="zh-CN" altLang="en-US"/>
              <a:t>坐标排序，每次把点均分成左右两半递归求解，考虑合并：</a:t>
            </a:r>
            <a:endParaRPr lang="zh-CN" altLang="en-US"/>
          </a:p>
          <a:p>
            <a:r>
              <a:rPr lang="zh-CN" altLang="en-US"/>
              <a:t>不妨设左右两半所求的最近点对距离为 </a:t>
            </a:r>
            <a:r>
              <a:rPr lang="en-US" altLang="zh-CN"/>
              <a:t>d</a:t>
            </a:r>
            <a:r>
              <a:rPr lang="zh-CN" altLang="en-US"/>
              <a:t>，分割线为 </a:t>
            </a:r>
            <a:r>
              <a:rPr lang="en-US" altLang="zh-CN"/>
              <a:t>x=k</a:t>
            </a:r>
            <a:r>
              <a:rPr lang="zh-CN" altLang="en-US"/>
              <a:t>，考虑取出所有横坐标在 </a:t>
            </a:r>
            <a:r>
              <a:rPr lang="en-US" altLang="zh-CN"/>
              <a:t>(k-d,k+d) </a:t>
            </a:r>
            <a:r>
              <a:rPr lang="zh-CN" altLang="en-US"/>
              <a:t>范围内的点，并按照 </a:t>
            </a:r>
            <a:r>
              <a:rPr lang="en-US" altLang="zh-CN"/>
              <a:t>y </a:t>
            </a:r>
            <a:r>
              <a:rPr lang="zh-CN" altLang="en-US"/>
              <a:t>坐标排序，可以用归并排序使得这部分排序</a:t>
            </a:r>
            <a:r>
              <a:rPr lang="zh-CN" altLang="en-US"/>
              <a:t>的</a:t>
            </a:r>
            <a:r>
              <a:rPr lang="zh-CN" altLang="en-US"/>
              <a:t>总复杂度是 </a:t>
            </a:r>
            <a:r>
              <a:rPr lang="en-US" altLang="zh-CN"/>
              <a:t>O(n log n)</a:t>
            </a:r>
            <a:endParaRPr lang="zh-CN" altLang="en-US"/>
          </a:p>
          <a:p>
            <a:r>
              <a:rPr lang="zh-CN" altLang="en-US"/>
              <a:t>对于 </a:t>
            </a:r>
            <a:r>
              <a:rPr lang="en-US" altLang="zh-CN"/>
              <a:t>x=k </a:t>
            </a:r>
            <a:r>
              <a:rPr lang="zh-CN" altLang="en-US"/>
              <a:t>左边的每一个点 </a:t>
            </a:r>
            <a:r>
              <a:rPr lang="en-US" altLang="zh-CN"/>
              <a:t>P</a:t>
            </a:r>
            <a:r>
              <a:rPr lang="zh-CN" altLang="en-US"/>
              <a:t>，可以证明</a:t>
            </a:r>
            <a:r>
              <a:rPr lang="zh-CN" altLang="en-US"/>
              <a:t>只需考虑右边的点中对应的 </a:t>
            </a:r>
            <a:r>
              <a:rPr lang="en-US" altLang="zh-CN"/>
              <a:t>y </a:t>
            </a:r>
            <a:r>
              <a:rPr lang="zh-CN" altLang="en-US"/>
              <a:t>坐标 </a:t>
            </a:r>
            <a:r>
              <a:rPr lang="en-US" altLang="zh-CN"/>
              <a:t>y</a:t>
            </a:r>
            <a:r>
              <a:rPr lang="en-US" altLang="zh-CN" baseline="-25000"/>
              <a:t>p</a:t>
            </a:r>
            <a:r>
              <a:rPr lang="en-US" altLang="zh-CN"/>
              <a:t> </a:t>
            </a:r>
            <a:r>
              <a:rPr lang="zh-CN" altLang="en-US"/>
              <a:t>上</a:t>
            </a:r>
            <a:r>
              <a:rPr lang="en-US" altLang="zh-CN"/>
              <a:t>/</a:t>
            </a:r>
            <a:r>
              <a:rPr lang="zh-CN" altLang="en-US"/>
              <a:t>下的 </a:t>
            </a:r>
            <a:r>
              <a:rPr lang="en-US" altLang="zh-CN"/>
              <a:t>6 </a:t>
            </a:r>
            <a:r>
              <a:rPr lang="zh-CN" altLang="en-US"/>
              <a:t>个点即可，</a:t>
            </a:r>
            <a:r>
              <a:rPr lang="en-US" altLang="zh-CN"/>
              <a:t>x=k </a:t>
            </a:r>
            <a:r>
              <a:rPr lang="zh-CN" altLang="en-US"/>
              <a:t>右边的点同理</a:t>
            </a:r>
            <a:endParaRPr lang="zh-CN" altLang="en-US"/>
          </a:p>
          <a:p>
            <a:r>
              <a:rPr lang="zh-CN" altLang="en-US"/>
              <a:t>时间复杂度：</a:t>
            </a:r>
            <a:r>
              <a:rPr lang="en-US" altLang="zh-CN"/>
              <a:t>O(n log n)</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其他的一些算法</a:t>
            </a:r>
            <a:endParaRPr lang="zh-CN" altLang="en-US"/>
          </a:p>
        </p:txBody>
      </p:sp>
      <p:sp>
        <p:nvSpPr>
          <p:cNvPr id="3" name="内容占位符 2"/>
          <p:cNvSpPr>
            <a:spLocks noGrp="1"/>
          </p:cNvSpPr>
          <p:nvPr>
            <p:ph idx="1"/>
          </p:nvPr>
        </p:nvSpPr>
        <p:spPr>
          <a:xfrm>
            <a:off x="838200" y="1825625"/>
            <a:ext cx="10698480" cy="4565015"/>
          </a:xfrm>
        </p:spPr>
        <p:txBody>
          <a:bodyPr/>
          <a:p>
            <a:r>
              <a:rPr lang="zh-CN" altLang="en-US"/>
              <a:t>圆的反演</a:t>
            </a:r>
            <a:endParaRPr lang="zh-CN" altLang="en-US"/>
          </a:p>
          <a:p>
            <a:r>
              <a:rPr lang="zh-CN" altLang="en-US"/>
              <a:t>规定一个中心圆 </a:t>
            </a:r>
            <a:r>
              <a:rPr lang="en-US" altLang="zh-CN"/>
              <a:t>C(O, r)</a:t>
            </a:r>
            <a:r>
              <a:rPr lang="zh-CN" altLang="en-US"/>
              <a:t>，对于两个点 </a:t>
            </a:r>
            <a:r>
              <a:rPr lang="en-US" altLang="zh-CN"/>
              <a:t>A,B</a:t>
            </a:r>
            <a:r>
              <a:rPr lang="zh-CN" altLang="en-US"/>
              <a:t>，如果 </a:t>
            </a:r>
            <a:r>
              <a:rPr lang="en-US" altLang="zh-CN"/>
              <a:t>O,A,B </a:t>
            </a:r>
            <a:r>
              <a:rPr lang="zh-CN" altLang="en-US"/>
              <a:t>三点共线且满足 </a:t>
            </a:r>
            <a:r>
              <a:rPr lang="en-US" altLang="zh-CN"/>
              <a:t>|OA|*|OB|=r</a:t>
            </a:r>
            <a:r>
              <a:rPr lang="en-US" altLang="zh-CN" baseline="30000"/>
              <a:t>2</a:t>
            </a:r>
            <a:r>
              <a:rPr lang="zh-CN" altLang="en-US"/>
              <a:t>，则称 </a:t>
            </a:r>
            <a:r>
              <a:rPr lang="en-US" altLang="zh-CN"/>
              <a:t>A,B </a:t>
            </a:r>
            <a:r>
              <a:rPr lang="zh-CN" altLang="en-US"/>
              <a:t>关于 </a:t>
            </a:r>
            <a:r>
              <a:rPr lang="en-US" altLang="zh-CN"/>
              <a:t>O </a:t>
            </a:r>
            <a:r>
              <a:rPr lang="zh-CN" altLang="en-US"/>
              <a:t>互为反演，并称 </a:t>
            </a:r>
            <a:r>
              <a:rPr lang="en-US" altLang="zh-CN"/>
              <a:t>O </a:t>
            </a:r>
            <a:r>
              <a:rPr lang="zh-CN" altLang="en-US"/>
              <a:t>为反演中心</a:t>
            </a:r>
            <a:r>
              <a:rPr lang="zh-CN" altLang="en-US"/>
              <a:t>。</a:t>
            </a:r>
            <a:endParaRPr lang="zh-CN" altLang="en-US"/>
          </a:p>
          <a:p>
            <a:r>
              <a:rPr lang="zh-CN" altLang="en-US"/>
              <a:t>性质 </a:t>
            </a:r>
            <a:r>
              <a:rPr lang="en-US" altLang="zh-CN"/>
              <a:t>1</a:t>
            </a:r>
            <a:r>
              <a:rPr lang="zh-CN" altLang="en-US"/>
              <a:t>：</a:t>
            </a:r>
            <a:r>
              <a:rPr lang="en-US" altLang="zh-CN"/>
              <a:t>C </a:t>
            </a:r>
            <a:r>
              <a:rPr lang="zh-CN" altLang="en-US"/>
              <a:t>上的点反演前后不变，</a:t>
            </a:r>
            <a:r>
              <a:rPr lang="en-US" altLang="zh-CN"/>
              <a:t>C </a:t>
            </a:r>
            <a:r>
              <a:rPr lang="zh-CN" altLang="en-US"/>
              <a:t>外的点反演后会变到 </a:t>
            </a:r>
            <a:r>
              <a:rPr lang="en-US" altLang="zh-CN"/>
              <a:t>C </a:t>
            </a:r>
            <a:r>
              <a:rPr lang="zh-CN" altLang="en-US"/>
              <a:t>内，反之亦然</a:t>
            </a:r>
            <a:endParaRPr lang="zh-CN" altLang="en-US"/>
          </a:p>
          <a:p>
            <a:r>
              <a:rPr lang="zh-CN" altLang="en-US"/>
              <a:t>性质 </a:t>
            </a:r>
            <a:r>
              <a:rPr lang="en-US" altLang="zh-CN"/>
              <a:t>2</a:t>
            </a:r>
            <a:r>
              <a:rPr lang="zh-CN" altLang="en-US"/>
              <a:t>：过反演中心的圆，反形为不过反演中心的直线，反之亦然</a:t>
            </a:r>
            <a:endParaRPr lang="zh-CN" altLang="en-US"/>
          </a:p>
          <a:p>
            <a:r>
              <a:rPr lang="zh-CN" altLang="en-US"/>
              <a:t>性质 </a:t>
            </a:r>
            <a:r>
              <a:rPr lang="en-US" altLang="zh-CN"/>
              <a:t>3</a:t>
            </a:r>
            <a:r>
              <a:rPr lang="zh-CN" altLang="en-US"/>
              <a:t>：不过反演中心的圆，反形也为不过反演中心的圆</a:t>
            </a:r>
            <a:endParaRPr lang="zh-CN" altLang="en-US"/>
          </a:p>
          <a:p>
            <a:r>
              <a:rPr lang="zh-CN" altLang="en-US"/>
              <a:t>感觉这东西光说不练是假把式</a:t>
            </a:r>
            <a:r>
              <a:rPr lang="zh-CN" altLang="en-US"/>
              <a:t>，给几个题感受感受</a:t>
            </a:r>
            <a:endParaRPr lang="zh-CN" altLang="en-US"/>
          </a:p>
        </p:txBody>
      </p:sp>
      <p:pic>
        <p:nvPicPr>
          <p:cNvPr id="4" name="图片 3"/>
          <p:cNvPicPr>
            <a:picLocks noChangeAspect="1"/>
          </p:cNvPicPr>
          <p:nvPr/>
        </p:nvPicPr>
        <p:blipFill>
          <a:blip r:embed="rId1"/>
          <a:stretch>
            <a:fillRect/>
          </a:stretch>
        </p:blipFill>
        <p:spPr>
          <a:xfrm>
            <a:off x="8688705" y="1691005"/>
            <a:ext cx="2847975" cy="2257425"/>
          </a:xfrm>
          <a:prstGeom prst="rect">
            <a:avLst/>
          </a:prstGeom>
        </p:spPr>
      </p:pic>
      <p:pic>
        <p:nvPicPr>
          <p:cNvPr id="5" name="图片 4"/>
          <p:cNvPicPr>
            <a:picLocks noChangeAspect="1"/>
          </p:cNvPicPr>
          <p:nvPr/>
        </p:nvPicPr>
        <p:blipFill>
          <a:blip r:embed="rId2"/>
          <a:stretch>
            <a:fillRect/>
          </a:stretch>
        </p:blipFill>
        <p:spPr>
          <a:xfrm>
            <a:off x="5419725" y="2943860"/>
            <a:ext cx="5934075" cy="211455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linds(horizontal)">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blinds(horizontal)">
                                      <p:cBhvr>
                                        <p:cTn id="5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HDU 4773 - </a:t>
            </a:r>
            <a:r>
              <a:rPr lang="zh-CN" altLang="en-US"/>
              <a:t>Problem of Apollonius</a:t>
            </a:r>
            <a:endParaRPr lang="zh-CN" altLang="en-US"/>
          </a:p>
        </p:txBody>
      </p:sp>
      <p:sp>
        <p:nvSpPr>
          <p:cNvPr id="3" name="内容占位符 2"/>
          <p:cNvSpPr>
            <a:spLocks noGrp="1"/>
          </p:cNvSpPr>
          <p:nvPr>
            <p:ph idx="1"/>
          </p:nvPr>
        </p:nvSpPr>
        <p:spPr/>
        <p:txBody>
          <a:bodyPr/>
          <a:p>
            <a:r>
              <a:rPr lang="zh-CN" altLang="en-US"/>
              <a:t>给定两个圆 </a:t>
            </a:r>
            <a:r>
              <a:rPr lang="en-US" altLang="zh-CN"/>
              <a:t>C1,C2</a:t>
            </a:r>
            <a:r>
              <a:rPr lang="zh-CN" altLang="en-US"/>
              <a:t>，告诉半径和圆心，保证</a:t>
            </a:r>
            <a:r>
              <a:rPr lang="zh-CN" altLang="en-US"/>
              <a:t>它们是相离的，在这两个圆外给定一个点 </a:t>
            </a:r>
            <a:r>
              <a:rPr lang="en-US" altLang="zh-CN"/>
              <a:t>P</a:t>
            </a:r>
            <a:r>
              <a:rPr lang="zh-CN" altLang="en-US"/>
              <a:t>，求符合条件 </a:t>
            </a:r>
            <a:r>
              <a:rPr lang="en-US" altLang="zh-CN"/>
              <a:t>“</a:t>
            </a:r>
            <a:r>
              <a:rPr lang="zh-CN" altLang="en-US"/>
              <a:t>过点 </a:t>
            </a:r>
            <a:r>
              <a:rPr lang="en-US" altLang="zh-CN"/>
              <a:t>P </a:t>
            </a:r>
            <a:r>
              <a:rPr lang="zh-CN" altLang="en-US"/>
              <a:t>且与已知的两个圆外切</a:t>
            </a:r>
            <a:r>
              <a:rPr lang="en-US" altLang="zh-CN"/>
              <a:t>” </a:t>
            </a:r>
            <a:r>
              <a:rPr lang="zh-CN" altLang="en-US"/>
              <a:t>的所有圆的总数和它们的圆心坐标和半径。</a:t>
            </a:r>
            <a:endParaRPr lang="zh-CN" altLang="en-US"/>
          </a:p>
          <a:p>
            <a:endParaRPr lang="zh-CN" altLang="en-US"/>
          </a:p>
          <a:p>
            <a:r>
              <a:rPr lang="zh-CN" altLang="en-US"/>
              <a:t>先以点 P 为为反演中心，反演半径随便设置都可以，为了计算方便就设为 1，把圆 C1 和圆 C2 反演后再求这两个圆的所有公切线，再把这些公切线反演回去，那么就得到了所有过点 P，且与原来的 C1 和 C2 相切的圆，最后再把符合题意的公切圆挑出来即可。</a:t>
            </a:r>
            <a:endParaRPr lang="zh-CN" altLang="en-US"/>
          </a:p>
          <a:p>
            <a:endParaRPr lang="zh-CN" altLang="en-US"/>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HDU 6097 - Mindis</a:t>
            </a:r>
            <a:endParaRPr lang="en-US" altLang="zh-CN"/>
          </a:p>
        </p:txBody>
      </p:sp>
      <p:sp>
        <p:nvSpPr>
          <p:cNvPr id="3" name="内容占位符 2"/>
          <p:cNvSpPr>
            <a:spLocks noGrp="1"/>
          </p:cNvSpPr>
          <p:nvPr>
            <p:ph idx="1"/>
          </p:nvPr>
        </p:nvSpPr>
        <p:spPr/>
        <p:txBody>
          <a:bodyPr/>
          <a:p>
            <a:r>
              <a:rPr lang="zh-CN" altLang="en-US"/>
              <a:t>给定一个圆 </a:t>
            </a:r>
            <a:r>
              <a:rPr lang="en-US" altLang="zh-CN"/>
              <a:t>C(O,r) </a:t>
            </a:r>
            <a:r>
              <a:rPr lang="zh-CN" altLang="en-US"/>
              <a:t>和两个点 </a:t>
            </a:r>
            <a:r>
              <a:rPr lang="en-US" altLang="zh-CN"/>
              <a:t>P,Q</a:t>
            </a:r>
            <a:r>
              <a:rPr lang="zh-CN" altLang="en-US"/>
              <a:t>，保证 </a:t>
            </a:r>
            <a:r>
              <a:rPr lang="en-US" altLang="zh-CN"/>
              <a:t>OP=OQ </a:t>
            </a:r>
            <a:r>
              <a:rPr lang="zh-CN" altLang="en-US"/>
              <a:t>且 </a:t>
            </a:r>
            <a:r>
              <a:rPr lang="en-US" altLang="zh-CN"/>
              <a:t>P,Q </a:t>
            </a:r>
            <a:r>
              <a:rPr lang="zh-CN" altLang="en-US"/>
              <a:t>均在圆 </a:t>
            </a:r>
            <a:r>
              <a:rPr lang="en-US" altLang="zh-CN"/>
              <a:t>C </a:t>
            </a:r>
            <a:r>
              <a:rPr lang="zh-CN" altLang="en-US"/>
              <a:t>内，你需要在圆上找到一个点 </a:t>
            </a:r>
            <a:r>
              <a:rPr lang="en-US" altLang="zh-CN"/>
              <a:t>D</a:t>
            </a:r>
            <a:r>
              <a:rPr lang="zh-CN" altLang="en-US"/>
              <a:t>，使得 </a:t>
            </a:r>
            <a:r>
              <a:rPr lang="en-US" altLang="zh-CN"/>
              <a:t>|PD|+|QD| </a:t>
            </a:r>
            <a:r>
              <a:rPr lang="zh-CN" altLang="en-US"/>
              <a:t>最小。</a:t>
            </a:r>
            <a:endParaRPr lang="zh-CN" altLang="en-US"/>
          </a:p>
          <a:p>
            <a:endParaRPr lang="zh-CN" altLang="en-US"/>
          </a:p>
          <a:p>
            <a:r>
              <a:rPr lang="zh-CN" altLang="en-US"/>
              <a:t>对 </a:t>
            </a:r>
            <a:r>
              <a:rPr lang="en-US" altLang="zh-CN"/>
              <a:t>P,Q </a:t>
            </a:r>
            <a:r>
              <a:rPr lang="zh-CN" altLang="en-US"/>
              <a:t>关于圆 </a:t>
            </a:r>
            <a:r>
              <a:rPr lang="en-US" altLang="zh-CN"/>
              <a:t>C </a:t>
            </a:r>
            <a:r>
              <a:rPr lang="zh-CN" altLang="en-US"/>
              <a:t>进行反演，得到对应的反演点 </a:t>
            </a:r>
            <a:r>
              <a:rPr lang="en-US" altLang="zh-CN"/>
              <a:t>P',Q'</a:t>
            </a:r>
            <a:r>
              <a:rPr lang="zh-CN" altLang="en-US"/>
              <a:t>，显然 </a:t>
            </a:r>
            <a:r>
              <a:rPr lang="en-US" altLang="zh-CN"/>
              <a:t>P',Q' </a:t>
            </a:r>
            <a:r>
              <a:rPr lang="zh-CN" altLang="en-US"/>
              <a:t>都在圆 </a:t>
            </a:r>
            <a:r>
              <a:rPr lang="en-US" altLang="zh-CN"/>
              <a:t>C</a:t>
            </a:r>
            <a:r>
              <a:rPr lang="zh-CN" altLang="en-US"/>
              <a:t>外，且仍然满足 </a:t>
            </a:r>
            <a:r>
              <a:rPr lang="en-US" altLang="zh-CN"/>
              <a:t>OP'=OQ'</a:t>
            </a:r>
            <a:r>
              <a:rPr lang="zh-CN" altLang="en-US"/>
              <a:t>。</a:t>
            </a:r>
            <a:endParaRPr lang="zh-CN" altLang="en-US"/>
          </a:p>
          <a:p>
            <a:r>
              <a:rPr lang="zh-CN" altLang="en-US"/>
              <a:t>考虑把 </a:t>
            </a:r>
            <a:r>
              <a:rPr lang="en-US" altLang="zh-CN"/>
              <a:t>P'Q' </a:t>
            </a:r>
            <a:r>
              <a:rPr lang="zh-CN" altLang="en-US"/>
              <a:t>连起来，如果连线段与圆 </a:t>
            </a:r>
            <a:r>
              <a:rPr lang="en-US" altLang="zh-CN"/>
              <a:t>C </a:t>
            </a:r>
            <a:r>
              <a:rPr lang="zh-CN" altLang="en-US"/>
              <a:t>有交点，则令 </a:t>
            </a:r>
            <a:r>
              <a:rPr lang="en-US" altLang="zh-CN"/>
              <a:t>D </a:t>
            </a:r>
            <a:r>
              <a:rPr lang="zh-CN" altLang="en-US"/>
              <a:t>为其中的</a:t>
            </a:r>
            <a:r>
              <a:rPr lang="zh-CN" altLang="en-US"/>
              <a:t>某个交点即可，否则过 </a:t>
            </a:r>
            <a:r>
              <a:rPr lang="en-US" altLang="zh-CN"/>
              <a:t>O </a:t>
            </a:r>
            <a:r>
              <a:rPr lang="zh-CN" altLang="en-US"/>
              <a:t>作 </a:t>
            </a:r>
            <a:r>
              <a:rPr lang="en-US" altLang="zh-CN"/>
              <a:t>P'Q' </a:t>
            </a:r>
            <a:r>
              <a:rPr lang="zh-CN" altLang="en-US"/>
              <a:t>的垂线，令 </a:t>
            </a:r>
            <a:r>
              <a:rPr lang="en-US" altLang="zh-CN"/>
              <a:t>D </a:t>
            </a:r>
            <a:r>
              <a:rPr lang="zh-CN" altLang="en-US"/>
              <a:t>为该垂线与圆 </a:t>
            </a:r>
            <a:r>
              <a:rPr lang="en-US" altLang="zh-CN"/>
              <a:t>C </a:t>
            </a:r>
            <a:r>
              <a:rPr lang="zh-CN" altLang="en-US"/>
              <a:t>的交点即可。</a:t>
            </a:r>
            <a:endParaRPr lang="zh-CN" altLang="en-US"/>
          </a:p>
          <a:p>
            <a:r>
              <a:rPr lang="zh-CN" altLang="en-US"/>
              <a:t>为什么是对的呢？</a:t>
            </a:r>
            <a:endParaRPr lang="en-US" altLang="zh-CN"/>
          </a:p>
        </p:txBody>
      </p:sp>
      <p:pic>
        <p:nvPicPr>
          <p:cNvPr id="4" name="图片 3" descr="mindis"/>
          <p:cNvPicPr>
            <a:picLocks noChangeAspect="1"/>
          </p:cNvPicPr>
          <p:nvPr/>
        </p:nvPicPr>
        <p:blipFill>
          <a:blip r:embed="rId1"/>
          <a:stretch>
            <a:fillRect/>
          </a:stretch>
        </p:blipFill>
        <p:spPr>
          <a:xfrm>
            <a:off x="3638550" y="617220"/>
            <a:ext cx="7715250" cy="601980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题目选讲</a:t>
            </a:r>
            <a:endParaRPr lang="zh-CN" altLang="en-US"/>
          </a:p>
        </p:txBody>
      </p:sp>
      <p:sp>
        <p:nvSpPr>
          <p:cNvPr id="3" name="内容占位符 2"/>
          <p:cNvSpPr>
            <a:spLocks noGrp="1"/>
          </p:cNvSpPr>
          <p:nvPr>
            <p:ph idx="1"/>
          </p:nvPr>
        </p:nvSpPr>
        <p:spPr/>
        <p:txBody>
          <a:bodyPr/>
          <a:p>
            <a:r>
              <a:rPr lang="zh-CN" altLang="en-US"/>
              <a:t>在做求最优值的计算几何题的时候，一般要减少变量的个数，比如一个任意的三角形可以转变成 </a:t>
            </a:r>
            <a:r>
              <a:rPr lang="en-US" altLang="zh-CN"/>
              <a:t>(0,0) - (c,0) - (a,b)</a:t>
            </a:r>
            <a:r>
              <a:rPr lang="zh-CN" altLang="en-US"/>
              <a:t>，这样就只有三个变量了，然后有些关于圆和点之间的题，一般也会假设圆的圆心和原点重合，另外一个点在 </a:t>
            </a:r>
            <a:r>
              <a:rPr lang="en-US" altLang="zh-CN"/>
              <a:t>x </a:t>
            </a:r>
            <a:r>
              <a:rPr lang="zh-CN" altLang="en-US"/>
              <a:t>的正半轴上，这样就只有半径 </a:t>
            </a:r>
            <a:r>
              <a:rPr lang="en-US" altLang="zh-CN"/>
              <a:t>r </a:t>
            </a:r>
            <a:r>
              <a:rPr lang="zh-CN" altLang="en-US"/>
              <a:t>和横坐标 </a:t>
            </a:r>
            <a:r>
              <a:rPr lang="en-US" altLang="zh-CN"/>
              <a:t>x </a:t>
            </a:r>
            <a:r>
              <a:rPr lang="zh-CN" altLang="en-US"/>
              <a:t>这两个变量了。这样处理一般可以大大简化我们的运算量。</a:t>
            </a:r>
            <a:endParaRPr lang="zh-CN" altLang="en-US"/>
          </a:p>
          <a:p>
            <a:endParaRPr lang="zh-CN" altLang="en-US"/>
          </a:p>
          <a:p>
            <a:r>
              <a:rPr lang="zh-CN" altLang="en-US"/>
              <a:t>接下来随便讲点遇到</a:t>
            </a:r>
            <a:r>
              <a:rPr lang="zh-CN" altLang="en-US"/>
              <a:t>过的计算几何题</a:t>
            </a:r>
            <a:endParaRPr lang="zh-CN" altLang="en-US"/>
          </a:p>
          <a:p>
            <a:r>
              <a:rPr lang="zh-CN" altLang="en-US"/>
              <a:t>欢迎各位</a:t>
            </a:r>
            <a:r>
              <a:rPr lang="zh-CN" altLang="en-US"/>
              <a:t> </a:t>
            </a:r>
            <a:r>
              <a:rPr lang="en-US" altLang="zh-CN"/>
              <a:t>dalao </a:t>
            </a:r>
            <a:r>
              <a:rPr lang="zh-CN" altLang="en-US"/>
              <a:t>在线秒题（也不要秒得太快，不然就要提前下课了 </a:t>
            </a:r>
            <a:r>
              <a:rPr lang="en-US" altLang="zh-CN"/>
              <a:t>QAQ</a:t>
            </a:r>
            <a:r>
              <a:rPr lang="zh-CN" altLang="en-US"/>
              <a:t>）</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HNOI 2019 - </a:t>
            </a:r>
            <a:r>
              <a:rPr lang="zh-CN" altLang="en-US"/>
              <a:t>鱼</a:t>
            </a:r>
            <a:endParaRPr lang="zh-CN" altLang="en-US"/>
          </a:p>
        </p:txBody>
      </p:sp>
      <p:sp>
        <p:nvSpPr>
          <p:cNvPr id="5" name="内容占位符 4"/>
          <p:cNvSpPr/>
          <p:nvPr>
            <p:ph idx="1"/>
          </p:nvPr>
        </p:nvSpPr>
        <p:spPr>
          <a:xfrm>
            <a:off x="838200" y="1691005"/>
            <a:ext cx="10515600" cy="4946015"/>
          </a:xfrm>
        </p:spPr>
        <p:txBody>
          <a:bodyPr>
            <a:normAutofit lnSpcReduction="10000"/>
          </a:bodyPr>
          <a:p>
            <a:r>
              <a:rPr lang="zh-CN" altLang="en-US">
                <a:sym typeface="+mn-ea"/>
              </a:rPr>
              <a:t>定义一条鱼为一个有序六元组 </a:t>
            </a:r>
            <a:r>
              <a:rPr lang="en-US" altLang="zh-CN">
                <a:sym typeface="+mn-ea"/>
              </a:rPr>
              <a:t>(ABCDEF)</a:t>
            </a:r>
            <a:r>
              <a:rPr lang="zh-CN" altLang="en-US">
                <a:sym typeface="+mn-ea"/>
              </a:rPr>
              <a:t>，其中 </a:t>
            </a:r>
            <a:r>
              <a:rPr lang="en-US" altLang="zh-CN">
                <a:sym typeface="+mn-ea"/>
              </a:rPr>
              <a:t>AB=AC, BD=CD, DE=DF</a:t>
            </a:r>
            <a:r>
              <a:rPr lang="zh-CN" altLang="en-US">
                <a:sym typeface="+mn-ea"/>
              </a:rPr>
              <a:t>（身形要对称），</a:t>
            </a:r>
            <a:r>
              <a:rPr lang="en-US" altLang="zh-CN">
                <a:sym typeface="+mn-ea"/>
              </a:rPr>
              <a:t>∠BAD,</a:t>
            </a:r>
            <a:r>
              <a:rPr lang="en-US" altLang="zh-CN">
                <a:sym typeface="+mn-ea"/>
              </a:rPr>
              <a:t>∠BDA,∠CAD,∠CDA </a:t>
            </a:r>
            <a:r>
              <a:rPr lang="zh-CN" altLang="zh-CN">
                <a:sym typeface="+mn-ea"/>
              </a:rPr>
              <a:t>都是锐角（头和屁股显然不能是凹的），</a:t>
            </a:r>
            <a:r>
              <a:rPr lang="en-US" altLang="zh-CN">
                <a:sym typeface="+mn-ea"/>
              </a:rPr>
              <a:t>∠ADE,∠ADF </a:t>
            </a:r>
            <a:r>
              <a:rPr lang="zh-CN" altLang="zh-CN">
                <a:sym typeface="+mn-ea"/>
              </a:rPr>
              <a:t>大于 </a:t>
            </a:r>
            <a:r>
              <a:rPr lang="en-US" altLang="zh-CN">
                <a:sym typeface="+mn-ea"/>
              </a:rPr>
              <a:t>90</a:t>
            </a:r>
            <a:r>
              <a:rPr lang="zh-CN" altLang="en-US">
                <a:sym typeface="+mn-ea"/>
              </a:rPr>
              <a:t>°（尾巴不至于翘得很别扭），其中所有角都只考虑小于等于 </a:t>
            </a:r>
            <a:r>
              <a:rPr lang="en-US" altLang="zh-CN">
                <a:sym typeface="+mn-ea"/>
              </a:rPr>
              <a:t>180</a:t>
            </a:r>
            <a:r>
              <a:rPr lang="zh-CN" altLang="en-US">
                <a:sym typeface="+mn-ea"/>
              </a:rPr>
              <a:t>°的那边。</a:t>
            </a:r>
            <a:endParaRPr lang="zh-CN" altLang="en-US">
              <a:sym typeface="+mn-ea"/>
            </a:endParaRPr>
          </a:p>
          <a:p>
            <a:r>
              <a:rPr lang="zh-CN" altLang="en-US">
                <a:sym typeface="+mn-ea"/>
              </a:rPr>
              <a:t>其中点的组成相同，但顺序不同的鱼视为不同的鱼，</a:t>
            </a:r>
            <a:endParaRPr lang="zh-CN" altLang="en-US">
              <a:sym typeface="+mn-ea"/>
            </a:endParaRPr>
          </a:p>
          <a:p>
            <a:pPr marL="0" indent="0">
              <a:buNone/>
            </a:pPr>
            <a:r>
              <a:rPr lang="zh-CN" altLang="en-US">
                <a:sym typeface="+mn-ea"/>
              </a:rPr>
              <a:t>   比如 </a:t>
            </a:r>
            <a:r>
              <a:rPr lang="en-US" altLang="zh-CN">
                <a:sym typeface="+mn-ea"/>
              </a:rPr>
              <a:t>(ABCDEF) </a:t>
            </a:r>
            <a:r>
              <a:rPr lang="zh-CN" altLang="en-US">
                <a:sym typeface="+mn-ea"/>
              </a:rPr>
              <a:t>和 </a:t>
            </a:r>
            <a:r>
              <a:rPr lang="en-US" altLang="zh-CN">
                <a:sym typeface="+mn-ea"/>
              </a:rPr>
              <a:t>(ACBDEF) </a:t>
            </a:r>
            <a:r>
              <a:rPr lang="zh-CN" altLang="en-US">
                <a:sym typeface="+mn-ea"/>
              </a:rPr>
              <a:t>视为两条不同的鱼</a:t>
            </a:r>
            <a:endParaRPr lang="zh-CN" altLang="en-US">
              <a:sym typeface="+mn-ea"/>
            </a:endParaRPr>
          </a:p>
          <a:p>
            <a:pPr marL="0" indent="0">
              <a:buNone/>
            </a:pPr>
            <a:r>
              <a:rPr lang="zh-CN" altLang="en-US">
                <a:sym typeface="+mn-ea"/>
              </a:rPr>
              <a:t> （毕竟鱼也有肚子和背的两面</a:t>
            </a:r>
            <a:r>
              <a:rPr lang="zh-CN" altLang="en-US">
                <a:sym typeface="+mn-ea"/>
              </a:rPr>
              <a:t>）。</a:t>
            </a:r>
            <a:endParaRPr lang="zh-CN" altLang="en-US">
              <a:sym typeface="+mn-ea"/>
            </a:endParaRPr>
          </a:p>
          <a:p>
            <a:r>
              <a:rPr lang="zh-CN" altLang="en-US">
                <a:sym typeface="+mn-ea"/>
              </a:rPr>
              <a:t>给定 </a:t>
            </a:r>
            <a:r>
              <a:rPr lang="en-US" altLang="zh-CN">
                <a:sym typeface="+mn-ea"/>
              </a:rPr>
              <a:t>n </a:t>
            </a:r>
            <a:r>
              <a:rPr lang="zh-CN" altLang="en-US">
                <a:sym typeface="+mn-ea"/>
              </a:rPr>
              <a:t>个互不重合的</a:t>
            </a:r>
            <a:r>
              <a:rPr lang="zh-CN" altLang="en-US">
                <a:sym typeface="+mn-ea"/>
              </a:rPr>
              <a:t>点，问能构成多少条鱼。</a:t>
            </a:r>
            <a:endParaRPr lang="zh-CN" altLang="en-US">
              <a:sym typeface="+mn-ea"/>
            </a:endParaRPr>
          </a:p>
          <a:p>
            <a:r>
              <a:rPr lang="en-US" altLang="zh-CN">
                <a:sym typeface="+mn-ea"/>
              </a:rPr>
              <a:t>6&lt;=n&lt;=1000</a:t>
            </a:r>
            <a:endParaRPr lang="zh-CN" altLang="en-US">
              <a:sym typeface="+mn-ea"/>
            </a:endParaRPr>
          </a:p>
        </p:txBody>
      </p:sp>
      <p:pic>
        <p:nvPicPr>
          <p:cNvPr id="6"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9580" y="3036570"/>
            <a:ext cx="3482975" cy="253047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linds(horizontal)">
                                      <p:cBhvr>
                                        <p:cTn id="20" dur="500"/>
                                        <p:tgtEl>
                                          <p:spTgt spid="5">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blinds(horizontal)">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blinds(horizontal)">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blinds(horizontal)">
                                      <p:cBhvr>
                                        <p:cTn id="3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一些基本图形</a:t>
            </a:r>
            <a:endParaRPr lang="zh-CN" altLang="en-US"/>
          </a:p>
        </p:txBody>
      </p:sp>
      <p:sp>
        <p:nvSpPr>
          <p:cNvPr id="3" name="内容占位符 2"/>
          <p:cNvSpPr>
            <a:spLocks noGrp="1"/>
          </p:cNvSpPr>
          <p:nvPr>
            <p:ph idx="1"/>
          </p:nvPr>
        </p:nvSpPr>
        <p:spPr/>
        <p:txBody>
          <a:bodyPr/>
          <a:p>
            <a:r>
              <a:rPr lang="zh-CN" altLang="en-US"/>
              <a:t>点 </a:t>
            </a:r>
            <a:r>
              <a:rPr lang="en-US" altLang="zh-CN"/>
              <a:t>(x,y)</a:t>
            </a:r>
            <a:r>
              <a:rPr lang="zh-CN" altLang="en-US"/>
              <a:t>，向量 </a:t>
            </a:r>
            <a:r>
              <a:rPr lang="en-US" altLang="zh-CN"/>
              <a:t>(dx,dy)</a:t>
            </a:r>
            <a:r>
              <a:rPr lang="zh-CN" altLang="en-US"/>
              <a:t>，都可以用</a:t>
            </a:r>
            <a:r>
              <a:rPr lang="zh-CN" altLang="en-US"/>
              <a:t>两个实数表示</a:t>
            </a:r>
            <a:endParaRPr lang="en-US" altLang="zh-CN"/>
          </a:p>
          <a:p>
            <a:r>
              <a:rPr lang="zh-CN" altLang="en-US"/>
              <a:t>线段（无序点对），直线（基本</a:t>
            </a:r>
            <a:r>
              <a:rPr lang="zh-CN" altLang="en-US"/>
              <a:t>点</a:t>
            </a:r>
            <a:r>
              <a:rPr lang="en-US" altLang="zh-CN"/>
              <a:t>+</a:t>
            </a:r>
            <a:r>
              <a:rPr lang="zh-CN" altLang="en-US"/>
              <a:t>可反</a:t>
            </a:r>
            <a:r>
              <a:rPr lang="zh-CN" altLang="en-US"/>
              <a:t>向</a:t>
            </a:r>
            <a:r>
              <a:rPr lang="zh-CN" altLang="en-US"/>
              <a:t>方向向量）</a:t>
            </a:r>
            <a:endParaRPr lang="zh-CN" altLang="en-US"/>
          </a:p>
          <a:p>
            <a:r>
              <a:rPr lang="zh-CN" altLang="en-US"/>
              <a:t>有向线段（有序点对），射线</a:t>
            </a:r>
            <a:r>
              <a:rPr lang="en-US" altLang="zh-CN"/>
              <a:t>/</a:t>
            </a:r>
            <a:r>
              <a:rPr lang="zh-CN" altLang="en-US"/>
              <a:t>半平面（基本点</a:t>
            </a:r>
            <a:r>
              <a:rPr lang="en-US" altLang="zh-CN"/>
              <a:t>+</a:t>
            </a:r>
            <a:r>
              <a:rPr lang="zh-CN" altLang="en-US"/>
              <a:t>不可反向方向向量）</a:t>
            </a:r>
            <a:endParaRPr lang="zh-CN" altLang="en-US"/>
          </a:p>
          <a:p>
            <a:r>
              <a:rPr lang="zh-CN" altLang="en-US">
                <a:sym typeface="+mn-ea"/>
              </a:rPr>
              <a:t>三角形（三个点的无序三元组）</a:t>
            </a:r>
            <a:endParaRPr lang="zh-CN" altLang="en-US">
              <a:sym typeface="+mn-ea"/>
            </a:endParaRPr>
          </a:p>
          <a:p>
            <a:r>
              <a:rPr lang="en-US" altLang="zh-CN">
                <a:sym typeface="+mn-ea"/>
              </a:rPr>
              <a:t>N(&gt;3)</a:t>
            </a:r>
            <a:r>
              <a:rPr lang="zh-CN" altLang="en-US">
                <a:sym typeface="+mn-ea"/>
              </a:rPr>
              <a:t>边形（一个包含</a:t>
            </a:r>
            <a:r>
              <a:rPr lang="en-US" altLang="zh-CN">
                <a:sym typeface="+mn-ea"/>
              </a:rPr>
              <a:t>N</a:t>
            </a:r>
            <a:r>
              <a:rPr lang="zh-CN" altLang="en-US">
                <a:sym typeface="+mn-ea"/>
              </a:rPr>
              <a:t>个点的有序链表）</a:t>
            </a:r>
            <a:endParaRPr lang="zh-CN" altLang="en-US"/>
          </a:p>
          <a:p>
            <a:r>
              <a:rPr lang="zh-CN" altLang="en-US"/>
              <a:t>圆（点</a:t>
            </a:r>
            <a:r>
              <a:rPr lang="en-US" altLang="zh-CN"/>
              <a:t>+</a:t>
            </a:r>
            <a:r>
              <a:rPr lang="zh-CN" altLang="en-US"/>
              <a:t>半径</a:t>
            </a:r>
            <a:r>
              <a:rPr lang="en-US" altLang="zh-CN"/>
              <a:t>r</a:t>
            </a:r>
            <a:r>
              <a:rPr lang="zh-CN" altLang="en-US"/>
              <a:t>）</a:t>
            </a:r>
            <a:endParaRPr lang="zh-CN" altLang="en-US"/>
          </a:p>
          <a:p>
            <a:r>
              <a:rPr lang="zh-CN" altLang="en-US"/>
              <a:t>圆弧（圆</a:t>
            </a:r>
            <a:r>
              <a:rPr lang="en-US" altLang="zh-CN"/>
              <a:t>+</a:t>
            </a:r>
            <a:r>
              <a:rPr lang="zh-CN" altLang="en-US"/>
              <a:t>起始角度</a:t>
            </a:r>
            <a:r>
              <a:rPr lang="en-US" altLang="zh-CN"/>
              <a:t>α+</a:t>
            </a:r>
            <a:r>
              <a:rPr lang="zh-CN" altLang="en-US"/>
              <a:t>终止角度</a:t>
            </a:r>
            <a:r>
              <a:rPr lang="en-US" altLang="zh-CN"/>
              <a:t>β</a:t>
            </a:r>
            <a:r>
              <a:rPr lang="zh-CN" altLang="en-US"/>
              <a:t>）</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HNOI 2019 - </a:t>
            </a:r>
            <a:r>
              <a:rPr lang="zh-CN" altLang="zh-CN"/>
              <a:t>鱼</a:t>
            </a:r>
            <a:endParaRPr lang="zh-CN" altLang="zh-CN"/>
          </a:p>
        </p:txBody>
      </p:sp>
      <p:sp>
        <p:nvSpPr>
          <p:cNvPr id="3" name="内容占位符 2"/>
          <p:cNvSpPr>
            <a:spLocks noGrp="1"/>
          </p:cNvSpPr>
          <p:nvPr>
            <p:ph idx="1"/>
          </p:nvPr>
        </p:nvSpPr>
        <p:spPr>
          <a:xfrm>
            <a:off x="838200" y="1825625"/>
            <a:ext cx="10515600" cy="4671695"/>
          </a:xfrm>
        </p:spPr>
        <p:txBody>
          <a:bodyPr/>
          <a:p>
            <a:r>
              <a:rPr lang="zh-CN" altLang="en-US"/>
              <a:t>先枚举 </a:t>
            </a:r>
            <a:r>
              <a:rPr lang="en-US" altLang="zh-CN"/>
              <a:t>D</a:t>
            </a:r>
            <a:r>
              <a:rPr lang="zh-CN" altLang="en-US"/>
              <a:t>，然后把其他点以当前枚举的 </a:t>
            </a:r>
            <a:r>
              <a:rPr lang="en-US" altLang="zh-CN"/>
              <a:t>D </a:t>
            </a:r>
            <a:r>
              <a:rPr lang="zh-CN" altLang="en-US"/>
              <a:t>进行极角排序</a:t>
            </a:r>
            <a:endParaRPr lang="zh-CN" altLang="en-US"/>
          </a:p>
          <a:p>
            <a:r>
              <a:rPr lang="zh-CN" altLang="en-US"/>
              <a:t>然后按照极角序枚举 </a:t>
            </a:r>
            <a:r>
              <a:rPr lang="en-US" altLang="zh-CN"/>
              <a:t>A</a:t>
            </a:r>
            <a:r>
              <a:rPr lang="zh-CN" altLang="en-US"/>
              <a:t>，可知 </a:t>
            </a:r>
            <a:r>
              <a:rPr lang="en-US" altLang="zh-CN"/>
              <a:t>EF </a:t>
            </a:r>
            <a:r>
              <a:rPr lang="zh-CN" altLang="en-US"/>
              <a:t>和 </a:t>
            </a:r>
            <a:r>
              <a:rPr lang="en-US" altLang="zh-CN"/>
              <a:t>BC </a:t>
            </a:r>
            <a:r>
              <a:rPr lang="zh-CN" altLang="en-US"/>
              <a:t>是互不影响的，可以分开考虑：</a:t>
            </a:r>
            <a:endParaRPr lang="zh-CN" altLang="en-US"/>
          </a:p>
          <a:p>
            <a:r>
              <a:rPr lang="en-US" altLang="zh-CN"/>
              <a:t>EF - </a:t>
            </a:r>
            <a:r>
              <a:rPr lang="zh-CN" altLang="en-US"/>
              <a:t>可知 </a:t>
            </a:r>
            <a:r>
              <a:rPr lang="en-US" altLang="zh-CN"/>
              <a:t>E,F </a:t>
            </a:r>
            <a:r>
              <a:rPr lang="zh-CN" altLang="en-US"/>
              <a:t>都在某个半平面内，并且到 </a:t>
            </a:r>
            <a:r>
              <a:rPr lang="en-US" altLang="zh-CN"/>
              <a:t>D </a:t>
            </a:r>
            <a:r>
              <a:rPr lang="zh-CN" altLang="en-US"/>
              <a:t>点距离相同，所以我们可以维护一个 </a:t>
            </a:r>
            <a:r>
              <a:rPr lang="en-US" altLang="zh-CN"/>
              <a:t>map </a:t>
            </a:r>
            <a:r>
              <a:rPr lang="zh-CN" altLang="en-US"/>
              <a:t>之类的表示每种距离的点数</a:t>
            </a:r>
            <a:endParaRPr lang="zh-CN" altLang="en-US"/>
          </a:p>
          <a:p>
            <a:r>
              <a:rPr lang="en-US" altLang="zh-CN"/>
              <a:t>BC - B,C </a:t>
            </a:r>
            <a:r>
              <a:rPr lang="zh-CN" altLang="en-US"/>
              <a:t>所在区域不好刻画，但是我们可以把 </a:t>
            </a:r>
            <a:r>
              <a:rPr lang="en-US" altLang="zh-CN"/>
              <a:t>BC </a:t>
            </a:r>
            <a:r>
              <a:rPr lang="zh-CN" altLang="en-US"/>
              <a:t>整体进行考虑，有三个限制条件：</a:t>
            </a:r>
            <a:r>
              <a:rPr lang="en-US" altLang="zh-CN"/>
              <a:t>BC </a:t>
            </a:r>
            <a:r>
              <a:rPr lang="zh-CN" altLang="en-US"/>
              <a:t>要与 </a:t>
            </a:r>
            <a:r>
              <a:rPr lang="en-US" altLang="zh-CN"/>
              <a:t>AD </a:t>
            </a:r>
            <a:r>
              <a:rPr lang="zh-CN" altLang="en-US"/>
              <a:t>垂直、</a:t>
            </a:r>
            <a:r>
              <a:rPr lang="en-US" altLang="zh-CN"/>
              <a:t>BC </a:t>
            </a:r>
            <a:r>
              <a:rPr lang="zh-CN" altLang="en-US"/>
              <a:t>的中点在 </a:t>
            </a:r>
            <a:r>
              <a:rPr lang="en-US" altLang="zh-CN"/>
              <a:t>AD </a:t>
            </a:r>
            <a:r>
              <a:rPr lang="zh-CN" altLang="en-US"/>
              <a:t>上、</a:t>
            </a:r>
            <a:r>
              <a:rPr lang="en-US" altLang="zh-CN"/>
              <a:t>BC </a:t>
            </a:r>
            <a:r>
              <a:rPr lang="zh-CN" altLang="en-US"/>
              <a:t>的截距要在某个范围内，所以我们可以先预处理出所有的线段，并按照上述三个指标排序，最后对于一个 </a:t>
            </a:r>
            <a:r>
              <a:rPr lang="en-US" altLang="zh-CN"/>
              <a:t>AD </a:t>
            </a:r>
            <a:r>
              <a:rPr lang="zh-CN" altLang="en-US"/>
              <a:t>求所有 </a:t>
            </a:r>
            <a:r>
              <a:rPr lang="en-US" altLang="zh-CN"/>
              <a:t>BC </a:t>
            </a:r>
            <a:r>
              <a:rPr lang="zh-CN" altLang="en-US"/>
              <a:t>的话就可以用 </a:t>
            </a:r>
            <a:r>
              <a:rPr lang="en-US" altLang="zh-CN"/>
              <a:t>upper_bound - lower_bound </a:t>
            </a:r>
            <a:r>
              <a:rPr lang="zh-CN" altLang="en-US"/>
              <a:t>算了</a:t>
            </a:r>
            <a:endParaRPr lang="zh-CN" altLang="en-US"/>
          </a:p>
          <a:p>
            <a:r>
              <a:rPr lang="zh-CN" altLang="en-US"/>
              <a:t>复杂度：</a:t>
            </a:r>
            <a:r>
              <a:rPr lang="en-US" altLang="zh-CN"/>
              <a:t>O(n</a:t>
            </a:r>
            <a:r>
              <a:rPr lang="en-US" altLang="zh-CN" baseline="30000"/>
              <a:t>2</a:t>
            </a:r>
            <a:r>
              <a:rPr lang="en-US" altLang="zh-CN"/>
              <a:t> log n)</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2018 ICPC Beijing - J.Rikka with Triangles</a:t>
            </a:r>
            <a:endParaRPr lang="en-US" altLang="zh-CN"/>
          </a:p>
        </p:txBody>
      </p:sp>
      <p:sp>
        <p:nvSpPr>
          <p:cNvPr id="3" name="内容占位符 2"/>
          <p:cNvSpPr>
            <a:spLocks noGrp="1"/>
          </p:cNvSpPr>
          <p:nvPr>
            <p:ph idx="1"/>
          </p:nvPr>
        </p:nvSpPr>
        <p:spPr>
          <a:xfrm>
            <a:off x="838200" y="1825625"/>
            <a:ext cx="10515600" cy="4869815"/>
          </a:xfrm>
        </p:spPr>
        <p:txBody>
          <a:bodyPr>
            <a:normAutofit fontScale="90000" lnSpcReduction="20000"/>
          </a:bodyPr>
          <a:p>
            <a:r>
              <a:rPr lang="zh-CN" altLang="en-US"/>
              <a:t>在平面上给 </a:t>
            </a:r>
            <a:r>
              <a:rPr lang="en-US" altLang="zh-CN"/>
              <a:t>n </a:t>
            </a:r>
            <a:r>
              <a:rPr lang="zh-CN" altLang="en-US"/>
              <a:t>个互不重合的点，求能构成的</a:t>
            </a:r>
            <a:r>
              <a:rPr lang="zh-CN" altLang="en-US"/>
              <a:t>所有锐角三角形的面积和。</a:t>
            </a:r>
            <a:endParaRPr lang="zh-CN" altLang="en-US"/>
          </a:p>
          <a:p>
            <a:r>
              <a:rPr lang="en-US" altLang="zh-CN"/>
              <a:t>3&lt;=n&lt;=2000</a:t>
            </a:r>
            <a:endParaRPr lang="en-US" altLang="zh-CN"/>
          </a:p>
          <a:p>
            <a:endParaRPr lang="en-US" altLang="zh-CN"/>
          </a:p>
          <a:p>
            <a:r>
              <a:rPr lang="zh-CN" altLang="en-US"/>
              <a:t>答案 </a:t>
            </a:r>
            <a:r>
              <a:rPr lang="en-US" altLang="zh-CN"/>
              <a:t>= </a:t>
            </a:r>
            <a:r>
              <a:rPr lang="zh-CN" altLang="en-US"/>
              <a:t>全部三角形的面积和</a:t>
            </a:r>
            <a:r>
              <a:rPr lang="zh-CN" altLang="en-US"/>
              <a:t> </a:t>
            </a:r>
            <a:r>
              <a:rPr lang="en-US" altLang="zh-CN"/>
              <a:t>- </a:t>
            </a:r>
            <a:r>
              <a:rPr lang="zh-CN" altLang="en-US"/>
              <a:t>直角</a:t>
            </a:r>
            <a:r>
              <a:rPr lang="en-US" altLang="zh-CN"/>
              <a:t>/</a:t>
            </a:r>
            <a:r>
              <a:rPr lang="zh-CN" altLang="en-US"/>
              <a:t>钝角三角形的面积和</a:t>
            </a:r>
            <a:endParaRPr lang="zh-CN" altLang="en-US"/>
          </a:p>
          <a:p>
            <a:r>
              <a:rPr lang="zh-CN" altLang="en-US"/>
              <a:t>首先算面积考虑用叉积来算，因为叉积满足乘法</a:t>
            </a:r>
            <a:r>
              <a:rPr lang="zh-CN" altLang="en-US"/>
              <a:t>分配率，所以可以用</a:t>
            </a:r>
            <a:r>
              <a:rPr lang="zh-CN" altLang="en-US"/>
              <a:t>前缀</a:t>
            </a:r>
            <a:r>
              <a:rPr lang="zh-CN" altLang="en-US"/>
              <a:t>和优化</a:t>
            </a:r>
            <a:endParaRPr lang="zh-CN" altLang="en-US"/>
          </a:p>
          <a:p>
            <a:r>
              <a:rPr lang="zh-CN" altLang="en-US"/>
              <a:t>全部三角形的面积和很好算，枚举一个点，求其他所有点到这个点的向量的前缀和，每次枚举一个点，与之前向量的前缀和做一个叉积即可</a:t>
            </a:r>
            <a:endParaRPr lang="zh-CN" altLang="en-US"/>
          </a:p>
          <a:p>
            <a:r>
              <a:rPr lang="zh-CN" altLang="en-US"/>
              <a:t>直角</a:t>
            </a:r>
            <a:r>
              <a:rPr lang="en-US" altLang="zh-CN"/>
              <a:t>/</a:t>
            </a:r>
            <a:r>
              <a:rPr lang="zh-CN" altLang="en-US"/>
              <a:t>钝角三角形面积和的话，考虑枚举直</a:t>
            </a:r>
            <a:r>
              <a:rPr lang="en-US" altLang="zh-CN"/>
              <a:t>/</a:t>
            </a:r>
            <a:r>
              <a:rPr lang="zh-CN" altLang="en-US"/>
              <a:t>钝角所在顶点 </a:t>
            </a:r>
            <a:r>
              <a:rPr lang="en-US" altLang="zh-CN"/>
              <a:t>A</a:t>
            </a:r>
            <a:r>
              <a:rPr lang="zh-CN" altLang="en-US"/>
              <a:t>，然后按照以 </a:t>
            </a:r>
            <a:r>
              <a:rPr lang="en-US" altLang="zh-CN"/>
              <a:t>A </a:t>
            </a:r>
            <a:r>
              <a:rPr lang="zh-CN" altLang="en-US"/>
              <a:t>为中心的极角序枚举另一个点 </a:t>
            </a:r>
            <a:r>
              <a:rPr lang="en-US" altLang="zh-CN"/>
              <a:t>B</a:t>
            </a:r>
            <a:r>
              <a:rPr lang="zh-CN" altLang="en-US"/>
              <a:t>，因为 </a:t>
            </a:r>
            <a:r>
              <a:rPr lang="en-US" altLang="zh-CN"/>
              <a:t>∠BAC </a:t>
            </a:r>
            <a:r>
              <a:rPr lang="zh-CN" altLang="en-US"/>
              <a:t>是直</a:t>
            </a:r>
            <a:r>
              <a:rPr lang="en-US" altLang="zh-CN"/>
              <a:t>/</a:t>
            </a:r>
            <a:r>
              <a:rPr lang="zh-CN" altLang="en-US"/>
              <a:t>钝角，所以 </a:t>
            </a:r>
            <a:r>
              <a:rPr lang="en-US" altLang="zh-CN"/>
              <a:t>C </a:t>
            </a:r>
            <a:r>
              <a:rPr lang="zh-CN" altLang="en-US"/>
              <a:t>一定在某个半平面内，我们就只需要把这个半平面内对应的向量求和即可。注意最后算答案的时候</a:t>
            </a:r>
            <a:r>
              <a:rPr lang="zh-CN" altLang="en-US"/>
              <a:t>去重</a:t>
            </a:r>
            <a:endParaRPr lang="zh-CN" altLang="en-US"/>
          </a:p>
          <a:p>
            <a:r>
              <a:rPr lang="zh-CN" altLang="en-US"/>
              <a:t>时间复杂度：</a:t>
            </a:r>
            <a:r>
              <a:rPr lang="en-US" altLang="zh-CN"/>
              <a:t>O(n</a:t>
            </a:r>
            <a:r>
              <a:rPr lang="en-US" altLang="zh-CN" baseline="30000"/>
              <a:t>2</a:t>
            </a:r>
            <a:r>
              <a:rPr lang="en-US" altLang="zh-CN"/>
              <a:t> log n)</a:t>
            </a:r>
            <a:endParaRPr lang="en-US" altLang="zh-CN"/>
          </a:p>
          <a:p>
            <a:endParaRPr lang="en-US" altLang="zh-CN"/>
          </a:p>
          <a:p>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 #503 Div1 D.</a:t>
            </a:r>
            <a:r>
              <a:rPr lang="zh-CN" altLang="en-US"/>
              <a:t>Large Triangle</a:t>
            </a:r>
            <a:endParaRPr lang="zh-CN" altLang="en-US"/>
          </a:p>
        </p:txBody>
      </p:sp>
      <p:sp>
        <p:nvSpPr>
          <p:cNvPr id="3" name="内容占位符 2"/>
          <p:cNvSpPr>
            <a:spLocks noGrp="1"/>
          </p:cNvSpPr>
          <p:nvPr>
            <p:ph idx="1"/>
          </p:nvPr>
        </p:nvSpPr>
        <p:spPr/>
        <p:txBody>
          <a:bodyPr>
            <a:normAutofit fontScale="90000"/>
          </a:bodyPr>
          <a:p>
            <a:r>
              <a:rPr lang="zh-CN" altLang="en-US"/>
              <a:t>给 </a:t>
            </a:r>
            <a:r>
              <a:rPr lang="en-US" altLang="zh-CN"/>
              <a:t>n </a:t>
            </a:r>
            <a:r>
              <a:rPr lang="zh-CN" altLang="en-US"/>
              <a:t>个点和一个 </a:t>
            </a:r>
            <a:r>
              <a:rPr lang="en-US" altLang="zh-CN"/>
              <a:t>S</a:t>
            </a:r>
            <a:r>
              <a:rPr lang="zh-CN" altLang="en-US"/>
              <a:t>，问是否可以从 </a:t>
            </a:r>
            <a:r>
              <a:rPr lang="en-US" altLang="zh-CN"/>
              <a:t>n </a:t>
            </a:r>
            <a:r>
              <a:rPr lang="zh-CN" altLang="en-US"/>
              <a:t>个点选出三个点，使得构成的三角形面积恰好为 </a:t>
            </a:r>
            <a:r>
              <a:rPr lang="en-US" altLang="zh-CN"/>
              <a:t>S</a:t>
            </a:r>
            <a:r>
              <a:rPr lang="zh-CN" altLang="en-US"/>
              <a:t>（完全可以改成有多少个三角形的面积恰好</a:t>
            </a:r>
            <a:r>
              <a:rPr lang="zh-CN" altLang="en-US"/>
              <a:t>为 </a:t>
            </a:r>
            <a:r>
              <a:rPr lang="en-US" altLang="zh-CN"/>
              <a:t>S</a:t>
            </a:r>
            <a:r>
              <a:rPr lang="zh-CN" altLang="en-US"/>
              <a:t>）。</a:t>
            </a:r>
            <a:endParaRPr lang="zh-CN" altLang="en-US"/>
          </a:p>
          <a:p>
            <a:r>
              <a:rPr lang="en-US" altLang="zh-CN"/>
              <a:t>3&lt;=n&lt;=2000</a:t>
            </a:r>
            <a:endParaRPr lang="en-US" altLang="zh-CN"/>
          </a:p>
          <a:p>
            <a:endParaRPr lang="en-US" altLang="zh-CN"/>
          </a:p>
          <a:p>
            <a:r>
              <a:rPr lang="zh-CN" altLang="en-US"/>
              <a:t>考虑先枚举两个点，那么第三个点一定在某两条直线上</a:t>
            </a:r>
            <a:endParaRPr lang="zh-CN" altLang="en-US"/>
          </a:p>
          <a:p>
            <a:r>
              <a:rPr lang="zh-CN" altLang="en-US"/>
              <a:t>我们可以把所有要询问的直线先离线处理出来，并按极角排序，之后按照极角序枚举每条直线，同时维护 </a:t>
            </a:r>
            <a:r>
              <a:rPr lang="en-US" altLang="zh-CN"/>
              <a:t>n </a:t>
            </a:r>
            <a:r>
              <a:rPr lang="zh-CN" altLang="en-US"/>
              <a:t>个点的相对位置关系（一般用截距作为关键字），位置关系种数是 </a:t>
            </a:r>
            <a:r>
              <a:rPr lang="en-US" altLang="zh-CN"/>
              <a:t>O(n</a:t>
            </a:r>
            <a:r>
              <a:rPr lang="en-US" altLang="zh-CN" baseline="30000"/>
              <a:t>2</a:t>
            </a:r>
            <a:r>
              <a:rPr lang="en-US" altLang="zh-CN"/>
              <a:t>) </a:t>
            </a:r>
            <a:r>
              <a:rPr lang="zh-CN" altLang="en-US"/>
              <a:t>的，然后</a:t>
            </a:r>
            <a:r>
              <a:rPr lang="zh-CN" altLang="en-US"/>
              <a:t>每次询问一条直线上有多少个点就二分查找就行</a:t>
            </a:r>
            <a:endParaRPr lang="zh-CN" altLang="en-US"/>
          </a:p>
          <a:p>
            <a:r>
              <a:rPr lang="zh-CN" altLang="en-US"/>
              <a:t>时间复杂度：</a:t>
            </a:r>
            <a:r>
              <a:rPr lang="en-US" altLang="zh-CN"/>
              <a:t>O(n</a:t>
            </a:r>
            <a:r>
              <a:rPr lang="en-US" altLang="zh-CN" baseline="30000"/>
              <a:t>2</a:t>
            </a:r>
            <a:r>
              <a:rPr lang="en-US" altLang="zh-CN"/>
              <a:t> log n)</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opentrains </a:t>
            </a:r>
            <a:r>
              <a:rPr lang="zh-CN" altLang="en-US"/>
              <a:t>上某题</a:t>
            </a:r>
            <a:endParaRPr lang="zh-CN" altLang="en-US"/>
          </a:p>
        </p:txBody>
      </p:sp>
      <p:sp>
        <p:nvSpPr>
          <p:cNvPr id="3" name="内容占位符 2"/>
          <p:cNvSpPr>
            <a:spLocks noGrp="1"/>
          </p:cNvSpPr>
          <p:nvPr>
            <p:ph idx="1"/>
          </p:nvPr>
        </p:nvSpPr>
        <p:spPr/>
        <p:txBody>
          <a:bodyPr>
            <a:normAutofit lnSpcReduction="20000"/>
          </a:bodyPr>
          <a:p>
            <a:r>
              <a:rPr lang="zh-CN" altLang="en-US"/>
              <a:t>给定平面上 </a:t>
            </a:r>
            <a:r>
              <a:rPr lang="en-US" altLang="zh-CN"/>
              <a:t>n </a:t>
            </a:r>
            <a:r>
              <a:rPr lang="zh-CN" altLang="en-US"/>
              <a:t>个点，保证</a:t>
            </a:r>
            <a:r>
              <a:rPr lang="zh-CN" altLang="en-US">
                <a:sym typeface="+mn-ea"/>
              </a:rPr>
              <a:t>三点不共线</a:t>
            </a:r>
            <a:r>
              <a:rPr lang="zh-CN" altLang="en-US"/>
              <a:t>，以及一个长度为 </a:t>
            </a:r>
            <a:r>
              <a:rPr lang="en-US" altLang="zh-CN"/>
              <a:t>n-2 </a:t>
            </a:r>
            <a:r>
              <a:rPr lang="zh-CN" altLang="en-US"/>
              <a:t>的 </a:t>
            </a:r>
            <a:r>
              <a:rPr lang="en-US" altLang="zh-CN"/>
              <a:t>LR </a:t>
            </a:r>
            <a:r>
              <a:rPr lang="zh-CN" altLang="en-US"/>
              <a:t>序列，要求找到一条哈密顿</a:t>
            </a:r>
            <a:r>
              <a:rPr lang="zh-CN" altLang="en-US"/>
              <a:t>路径，使得每次转弯的方向恰好与给定的 </a:t>
            </a:r>
            <a:r>
              <a:rPr lang="en-US" altLang="zh-CN"/>
              <a:t>LR </a:t>
            </a:r>
            <a:r>
              <a:rPr lang="zh-CN" altLang="en-US"/>
              <a:t>序列对应</a:t>
            </a:r>
            <a:r>
              <a:rPr lang="zh-CN" altLang="en-US"/>
              <a:t>。</a:t>
            </a:r>
            <a:endParaRPr lang="zh-CN" altLang="en-US"/>
          </a:p>
          <a:p>
            <a:r>
              <a:rPr lang="zh-CN" altLang="en-US"/>
              <a:t>其中路径中每相邻三个点 </a:t>
            </a:r>
            <a:r>
              <a:rPr lang="en-US" altLang="zh-CN"/>
              <a:t>P</a:t>
            </a:r>
            <a:r>
              <a:rPr lang="en-US" altLang="zh-CN" baseline="-25000"/>
              <a:t>1</a:t>
            </a:r>
            <a:r>
              <a:rPr lang="en-US" altLang="zh-CN"/>
              <a:t>, P</a:t>
            </a:r>
            <a:r>
              <a:rPr lang="en-US" altLang="zh-CN" baseline="-25000"/>
              <a:t>2</a:t>
            </a:r>
            <a:r>
              <a:rPr lang="en-US" altLang="zh-CN"/>
              <a:t>, P</a:t>
            </a:r>
            <a:r>
              <a:rPr lang="en-US" altLang="zh-CN" baseline="-25000"/>
              <a:t>3</a:t>
            </a:r>
            <a:r>
              <a:rPr lang="en-US" altLang="zh-CN"/>
              <a:t> </a:t>
            </a:r>
            <a:r>
              <a:rPr lang="zh-CN" altLang="en-US"/>
              <a:t>对应一次转弯，如果 </a:t>
            </a:r>
            <a:r>
              <a:rPr lang="en-US" altLang="zh-CN"/>
              <a:t>P</a:t>
            </a:r>
            <a:r>
              <a:rPr lang="en-US" altLang="zh-CN" baseline="-25000"/>
              <a:t>1</a:t>
            </a:r>
            <a:r>
              <a:rPr lang="en-US" altLang="zh-CN"/>
              <a:t>P</a:t>
            </a:r>
            <a:r>
              <a:rPr lang="en-US" altLang="zh-CN" baseline="-25000"/>
              <a:t>2</a:t>
            </a:r>
            <a:r>
              <a:rPr lang="zh-CN" altLang="en-US"/>
              <a:t>×</a:t>
            </a:r>
            <a:r>
              <a:rPr lang="en-US" altLang="zh-CN"/>
              <a:t>P</a:t>
            </a:r>
            <a:r>
              <a:rPr lang="en-US" altLang="zh-CN" baseline="-25000"/>
              <a:t>2</a:t>
            </a:r>
            <a:r>
              <a:rPr lang="en-US" altLang="zh-CN"/>
              <a:t>P</a:t>
            </a:r>
            <a:r>
              <a:rPr lang="en-US" altLang="zh-CN" baseline="-25000"/>
              <a:t>3</a:t>
            </a:r>
            <a:r>
              <a:rPr lang="en-US" altLang="zh-CN"/>
              <a:t> &gt; 0</a:t>
            </a:r>
            <a:r>
              <a:rPr lang="zh-CN" altLang="en-US"/>
              <a:t>，则此次转弯为左转 </a:t>
            </a:r>
            <a:r>
              <a:rPr lang="en-US" altLang="zh-CN"/>
              <a:t>L</a:t>
            </a:r>
            <a:r>
              <a:rPr lang="zh-CN" altLang="en-US"/>
              <a:t>，否则为右转 </a:t>
            </a:r>
            <a:r>
              <a:rPr lang="en-US" altLang="zh-CN"/>
              <a:t>R</a:t>
            </a:r>
            <a:r>
              <a:rPr lang="zh-CN" altLang="en-US"/>
              <a:t>。</a:t>
            </a:r>
            <a:endParaRPr lang="zh-CN" altLang="en-US"/>
          </a:p>
          <a:p>
            <a:r>
              <a:rPr lang="en-US" altLang="zh-CN"/>
              <a:t>1&lt;=n&lt;=1000</a:t>
            </a:r>
            <a:endParaRPr lang="en-US" altLang="zh-CN"/>
          </a:p>
          <a:p>
            <a:endParaRPr lang="en-US" altLang="zh-CN" baseline="30000"/>
          </a:p>
          <a:p>
            <a:r>
              <a:rPr lang="zh-CN" altLang="en-US"/>
              <a:t>先把 </a:t>
            </a:r>
            <a:r>
              <a:rPr lang="en-US" altLang="zh-CN"/>
              <a:t>n </a:t>
            </a:r>
            <a:r>
              <a:rPr lang="zh-CN" altLang="en-US"/>
              <a:t>个点凸包求出来，第一步在凸包上任选一点作为路径起点，然后如果第一次转弯要求是 </a:t>
            </a:r>
            <a:r>
              <a:rPr lang="en-US" altLang="zh-CN"/>
              <a:t>L</a:t>
            </a:r>
            <a:r>
              <a:rPr lang="zh-CN" altLang="en-US"/>
              <a:t>，那么第二步就往凸包上</a:t>
            </a:r>
            <a:r>
              <a:rPr lang="zh-CN" altLang="en-US"/>
              <a:t>的</a:t>
            </a:r>
            <a:r>
              <a:rPr lang="en-US" altLang="zh-CN"/>
              <a:t>“</a:t>
            </a:r>
            <a:r>
              <a:rPr lang="zh-CN" altLang="en-US"/>
              <a:t>右边</a:t>
            </a:r>
            <a:r>
              <a:rPr lang="en-US" altLang="zh-CN"/>
              <a:t>”</a:t>
            </a:r>
            <a:r>
              <a:rPr lang="zh-CN" altLang="en-US"/>
              <a:t>走，这样可以保证第三个点无论是啥，第一次转弯都会是左转，走完之后重构一遍凸包</a:t>
            </a:r>
            <a:endParaRPr lang="zh-CN" altLang="en-US"/>
          </a:p>
          <a:p>
            <a:r>
              <a:rPr lang="zh-CN" altLang="en-US"/>
              <a:t>同理考虑第二个转弯要求是啥，来决定第三步是往</a:t>
            </a:r>
            <a:r>
              <a:rPr lang="en-US" altLang="zh-CN"/>
              <a:t>“</a:t>
            </a:r>
            <a:r>
              <a:rPr lang="zh-CN" altLang="en-US"/>
              <a:t>左边</a:t>
            </a:r>
            <a:r>
              <a:rPr lang="en-US" altLang="zh-CN"/>
              <a:t>”</a:t>
            </a:r>
            <a:r>
              <a:rPr lang="zh-CN" altLang="en-US"/>
              <a:t>还是</a:t>
            </a:r>
            <a:r>
              <a:rPr lang="en-US" altLang="zh-CN"/>
              <a:t>“</a:t>
            </a:r>
            <a:r>
              <a:rPr lang="zh-CN" altLang="en-US"/>
              <a:t>右边</a:t>
            </a:r>
            <a:r>
              <a:rPr lang="en-US" altLang="zh-CN"/>
              <a:t>”</a:t>
            </a:r>
            <a:r>
              <a:rPr lang="zh-CN" altLang="en-US"/>
              <a:t>走</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opentrains </a:t>
            </a:r>
            <a:r>
              <a:rPr lang="zh-CN" altLang="en-US"/>
              <a:t>上某题</a:t>
            </a:r>
            <a:endParaRPr lang="zh-CN" altLang="en-US"/>
          </a:p>
        </p:txBody>
      </p:sp>
      <p:sp>
        <p:nvSpPr>
          <p:cNvPr id="3" name="内容占位符 2"/>
          <p:cNvSpPr>
            <a:spLocks noGrp="1"/>
          </p:cNvSpPr>
          <p:nvPr>
            <p:ph idx="1"/>
          </p:nvPr>
        </p:nvSpPr>
        <p:spPr>
          <a:xfrm>
            <a:off x="838200" y="1691005"/>
            <a:ext cx="10515600" cy="4675505"/>
          </a:xfrm>
        </p:spPr>
        <p:txBody>
          <a:bodyPr/>
          <a:p>
            <a:r>
              <a:rPr lang="zh-CN" altLang="en-US"/>
              <a:t>给一个 </a:t>
            </a:r>
            <a:r>
              <a:rPr lang="en-US" altLang="zh-CN"/>
              <a:t>k</a:t>
            </a:r>
            <a:r>
              <a:rPr lang="zh-CN" altLang="en-US"/>
              <a:t>，要求构造一个简单多边形，使其</a:t>
            </a:r>
            <a:r>
              <a:rPr lang="zh-CN" altLang="en-US"/>
              <a:t>恰有 </a:t>
            </a:r>
            <a:r>
              <a:rPr lang="en-US" altLang="zh-CN"/>
              <a:t>k </a:t>
            </a:r>
            <a:r>
              <a:rPr lang="zh-CN" altLang="en-US"/>
              <a:t>条合法的对角线。</a:t>
            </a:r>
            <a:endParaRPr lang="zh-CN" altLang="en-US"/>
          </a:p>
          <a:p>
            <a:r>
              <a:rPr lang="en-US" altLang="zh-CN"/>
              <a:t>1&lt;=k&lt;=1000</a:t>
            </a:r>
            <a:r>
              <a:rPr lang="zh-CN" altLang="en-US"/>
              <a:t>，输出的多边形大小不超过 </a:t>
            </a:r>
            <a:r>
              <a:rPr lang="en-US" altLang="zh-CN"/>
              <a:t>100</a:t>
            </a:r>
            <a:r>
              <a:rPr lang="zh-CN" altLang="en-US"/>
              <a:t>（数据范围忘了，自己</a:t>
            </a:r>
            <a:r>
              <a:rPr lang="zh-CN" altLang="en-US"/>
              <a:t>瞎给的</a:t>
            </a:r>
            <a:r>
              <a:rPr lang="zh-CN" altLang="en-US"/>
              <a:t>）</a:t>
            </a:r>
            <a:endParaRPr lang="zh-CN" altLang="en-US"/>
          </a:p>
          <a:p>
            <a:endParaRPr lang="zh-CN" altLang="en-US"/>
          </a:p>
          <a:p>
            <a:r>
              <a:rPr lang="zh-CN" altLang="en-US"/>
              <a:t>考虑先构造一个 </a:t>
            </a:r>
            <a:r>
              <a:rPr lang="en-US" altLang="zh-CN"/>
              <a:t>(i, 2i</a:t>
            </a:r>
            <a:r>
              <a:rPr lang="en-US" altLang="zh-CN" baseline="30000"/>
              <a:t>2</a:t>
            </a:r>
            <a:r>
              <a:rPr lang="en-US" altLang="zh-CN"/>
              <a:t>) </a:t>
            </a:r>
            <a:r>
              <a:rPr lang="zh-CN" altLang="en-US"/>
              <a:t>的上凸壳，可知这些点之间的对角线都是合法的，不妨设构造了一个大小为 </a:t>
            </a:r>
            <a:r>
              <a:rPr lang="en-US" altLang="zh-CN"/>
              <a:t>m </a:t>
            </a:r>
            <a:r>
              <a:rPr lang="zh-CN" altLang="en-US"/>
              <a:t>的这样的上凸壳，这样</a:t>
            </a:r>
            <a:r>
              <a:rPr lang="zh-CN" altLang="en-US"/>
              <a:t>就有 </a:t>
            </a:r>
            <a:r>
              <a:rPr lang="en-US" altLang="zh-CN"/>
              <a:t>C(m-1,2) </a:t>
            </a:r>
            <a:r>
              <a:rPr lang="zh-CN" altLang="en-US"/>
              <a:t>条对角线了</a:t>
            </a:r>
            <a:endParaRPr lang="zh-CN" altLang="en-US"/>
          </a:p>
          <a:p>
            <a:r>
              <a:rPr lang="zh-CN" altLang="en-US"/>
              <a:t>不妨设 </a:t>
            </a:r>
            <a:r>
              <a:rPr lang="en-US" altLang="zh-CN"/>
              <a:t>C(x,2) &lt;= k &lt; C(x+1,2)</a:t>
            </a:r>
            <a:r>
              <a:rPr lang="zh-CN" altLang="en-US"/>
              <a:t>，那么我们可以先构造一个 </a:t>
            </a:r>
            <a:r>
              <a:rPr lang="en-US" altLang="zh-CN"/>
              <a:t>x </a:t>
            </a:r>
            <a:r>
              <a:rPr lang="zh-CN" altLang="en-US"/>
              <a:t>的上凸壳，然后添加一个点 </a:t>
            </a:r>
            <a:r>
              <a:rPr lang="en-US" altLang="zh-CN"/>
              <a:t>(0,∞)</a:t>
            </a:r>
            <a:r>
              <a:rPr lang="zh-CN" altLang="en-US"/>
              <a:t>，再添加一个点 </a:t>
            </a:r>
            <a:r>
              <a:rPr lang="en-US" altLang="zh-CN"/>
              <a:t>(0, -a)</a:t>
            </a:r>
            <a:r>
              <a:rPr lang="zh-CN" altLang="en-US"/>
              <a:t>，可以通过调整 </a:t>
            </a:r>
            <a:r>
              <a:rPr lang="en-US" altLang="zh-CN"/>
              <a:t>a </a:t>
            </a:r>
            <a:r>
              <a:rPr lang="zh-CN" altLang="en-US"/>
              <a:t>使得这个点与 </a:t>
            </a:r>
            <a:r>
              <a:rPr lang="en-US" altLang="zh-CN"/>
              <a:t>k-C(x,2) </a:t>
            </a:r>
            <a:r>
              <a:rPr lang="zh-CN" altLang="en-US"/>
              <a:t>个凸壳上的点能形成合法对角线，比如这样：</a:t>
            </a:r>
            <a:endParaRPr lang="zh-CN" altLang="en-US"/>
          </a:p>
          <a:p>
            <a:r>
              <a:rPr lang="zh-CN" altLang="en-US"/>
              <a:t>大致思路是这样，但是会有一些边界案例要特殊处理，这里就不展开了</a:t>
            </a:r>
            <a:endParaRPr lang="zh-CN" altLang="en-US"/>
          </a:p>
        </p:txBody>
      </p:sp>
      <p:pic>
        <p:nvPicPr>
          <p:cNvPr id="4" name="图片 3" descr="adsf"/>
          <p:cNvPicPr>
            <a:picLocks noChangeAspect="1"/>
          </p:cNvPicPr>
          <p:nvPr/>
        </p:nvPicPr>
        <p:blipFill>
          <a:blip r:embed="rId1"/>
          <a:stretch>
            <a:fillRect/>
          </a:stretch>
        </p:blipFill>
        <p:spPr>
          <a:xfrm>
            <a:off x="1169670" y="1397000"/>
            <a:ext cx="10087610" cy="526288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一个经典问题</a:t>
            </a:r>
            <a:endParaRPr lang="zh-CN" altLang="en-US"/>
          </a:p>
        </p:txBody>
      </p:sp>
      <p:sp>
        <p:nvSpPr>
          <p:cNvPr id="3" name="内容占位符 2"/>
          <p:cNvSpPr>
            <a:spLocks noGrp="1"/>
          </p:cNvSpPr>
          <p:nvPr>
            <p:ph idx="1"/>
          </p:nvPr>
        </p:nvSpPr>
        <p:spPr/>
        <p:txBody>
          <a:bodyPr/>
          <a:p>
            <a:r>
              <a:rPr lang="zh-CN" altLang="en-US"/>
              <a:t>平面上给两个点 </a:t>
            </a:r>
            <a:r>
              <a:rPr lang="en-US" altLang="zh-CN"/>
              <a:t>A,B </a:t>
            </a:r>
            <a:r>
              <a:rPr lang="zh-CN" altLang="en-US"/>
              <a:t>和一个圆 </a:t>
            </a:r>
            <a:r>
              <a:rPr lang="en-US" altLang="zh-CN"/>
              <a:t>C</a:t>
            </a:r>
            <a:r>
              <a:rPr lang="zh-CN" altLang="en-US"/>
              <a:t>，保证 </a:t>
            </a:r>
            <a:r>
              <a:rPr lang="en-US" altLang="zh-CN"/>
              <a:t>A,B </a:t>
            </a:r>
            <a:r>
              <a:rPr lang="zh-CN" altLang="en-US"/>
              <a:t>都不在圆 </a:t>
            </a:r>
            <a:r>
              <a:rPr lang="en-US" altLang="zh-CN"/>
              <a:t>C </a:t>
            </a:r>
            <a:r>
              <a:rPr lang="zh-CN" altLang="en-US"/>
              <a:t>内，问从 </a:t>
            </a:r>
            <a:r>
              <a:rPr lang="en-US" altLang="zh-CN"/>
              <a:t>A </a:t>
            </a:r>
            <a:r>
              <a:rPr lang="zh-CN" altLang="en-US"/>
              <a:t>到 </a:t>
            </a:r>
            <a:r>
              <a:rPr lang="en-US" altLang="zh-CN"/>
              <a:t>B </a:t>
            </a:r>
            <a:r>
              <a:rPr lang="zh-CN" altLang="en-US"/>
              <a:t>不穿过圆 </a:t>
            </a:r>
            <a:r>
              <a:rPr lang="en-US" altLang="zh-CN"/>
              <a:t>C </a:t>
            </a:r>
            <a:r>
              <a:rPr lang="zh-CN" altLang="en-US"/>
              <a:t>的最短路是多少。</a:t>
            </a:r>
            <a:endParaRPr lang="zh-CN" altLang="en-US"/>
          </a:p>
          <a:p>
            <a:endParaRPr lang="zh-CN" altLang="en-US"/>
          </a:p>
          <a:p>
            <a:r>
              <a:rPr lang="zh-CN" altLang="en-US"/>
              <a:t>如果 </a:t>
            </a:r>
            <a:r>
              <a:rPr lang="en-US" altLang="zh-CN"/>
              <a:t>AB </a:t>
            </a:r>
            <a:r>
              <a:rPr lang="zh-CN" altLang="en-US"/>
              <a:t>连线不穿过 </a:t>
            </a:r>
            <a:r>
              <a:rPr lang="en-US" altLang="zh-CN"/>
              <a:t>C</a:t>
            </a:r>
            <a:r>
              <a:rPr lang="zh-CN" altLang="en-US"/>
              <a:t>，直接走直线就可以了</a:t>
            </a:r>
            <a:endParaRPr lang="zh-CN" altLang="en-US"/>
          </a:p>
          <a:p>
            <a:r>
              <a:rPr lang="zh-CN" altLang="en-US"/>
              <a:t>否则给 </a:t>
            </a:r>
            <a:r>
              <a:rPr lang="en-US" altLang="zh-CN"/>
              <a:t>A,B </a:t>
            </a:r>
            <a:r>
              <a:rPr lang="zh-CN" altLang="en-US"/>
              <a:t>分别做关于圆 </a:t>
            </a:r>
            <a:r>
              <a:rPr lang="en-US" altLang="zh-CN"/>
              <a:t>C </a:t>
            </a:r>
            <a:r>
              <a:rPr lang="zh-CN" altLang="en-US"/>
              <a:t>的切线，那么可得最短路就是 </a:t>
            </a:r>
            <a:r>
              <a:rPr lang="en-US" altLang="zh-CN"/>
              <a:t>A </a:t>
            </a:r>
            <a:r>
              <a:rPr lang="zh-CN" altLang="en-US"/>
              <a:t>到圆 </a:t>
            </a:r>
            <a:r>
              <a:rPr lang="en-US" altLang="zh-CN"/>
              <a:t>C </a:t>
            </a:r>
            <a:r>
              <a:rPr lang="zh-CN" altLang="en-US"/>
              <a:t>的切线 </a:t>
            </a:r>
            <a:r>
              <a:rPr lang="en-US" altLang="zh-CN"/>
              <a:t>- </a:t>
            </a:r>
            <a:r>
              <a:rPr lang="zh-CN" altLang="en-US"/>
              <a:t>两个切点之间的</a:t>
            </a:r>
            <a:r>
              <a:rPr lang="zh-CN" altLang="en-US"/>
              <a:t>一段圆弧 </a:t>
            </a:r>
            <a:r>
              <a:rPr lang="en-US" altLang="zh-CN"/>
              <a:t>- B </a:t>
            </a:r>
            <a:r>
              <a:rPr lang="zh-CN" altLang="en-US"/>
              <a:t>到圆</a:t>
            </a:r>
            <a:r>
              <a:rPr lang="zh-CN" altLang="en-US"/>
              <a:t> </a:t>
            </a:r>
            <a:r>
              <a:rPr lang="en-US" altLang="zh-CN"/>
              <a:t>C </a:t>
            </a:r>
            <a:r>
              <a:rPr lang="zh-CN" altLang="en-US"/>
              <a:t>的切线</a:t>
            </a:r>
            <a:endParaRPr lang="zh-CN" altLang="en-US"/>
          </a:p>
          <a:p>
            <a:r>
              <a:rPr lang="zh-CN" altLang="en-US"/>
              <a:t>这个问题可以拓展到三维空间，最短路一定在某个面（球心和两点所共的面）上</a:t>
            </a:r>
            <a:r>
              <a:rPr lang="zh-CN" altLang="en-US"/>
              <a:t>，找到这个平面之后解法就和二维的一样了</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Moscow ICPC Workshop </a:t>
            </a:r>
            <a:r>
              <a:rPr lang="zh-CN" altLang="en-US"/>
              <a:t>某题</a:t>
            </a:r>
            <a:endParaRPr lang="zh-CN" altLang="en-US"/>
          </a:p>
        </p:txBody>
      </p:sp>
      <p:sp>
        <p:nvSpPr>
          <p:cNvPr id="3" name="内容占位符 2"/>
          <p:cNvSpPr>
            <a:spLocks noGrp="1"/>
          </p:cNvSpPr>
          <p:nvPr>
            <p:ph idx="1"/>
          </p:nvPr>
        </p:nvSpPr>
        <p:spPr>
          <a:xfrm>
            <a:off x="838200" y="1825625"/>
            <a:ext cx="10515600" cy="4625975"/>
          </a:xfrm>
        </p:spPr>
        <p:txBody>
          <a:bodyPr>
            <a:normAutofit lnSpcReduction="20000"/>
          </a:bodyPr>
          <a:p>
            <a:r>
              <a:rPr lang="zh-CN" altLang="en-US"/>
              <a:t>给出 </a:t>
            </a:r>
            <a:r>
              <a:rPr lang="en-US" altLang="zh-CN"/>
              <a:t>n </a:t>
            </a:r>
            <a:r>
              <a:rPr lang="zh-CN" altLang="en-US"/>
              <a:t>个三维向量，你要找到一个三维向量，使得该向量与给定的 </a:t>
            </a:r>
            <a:r>
              <a:rPr lang="en-US" altLang="zh-CN"/>
              <a:t>n </a:t>
            </a:r>
            <a:r>
              <a:rPr lang="zh-CN" altLang="en-US"/>
              <a:t>个三维向量分别进行点积得到的非负结果数最多</a:t>
            </a:r>
            <a:r>
              <a:rPr lang="zh-CN" altLang="en-US"/>
              <a:t>。输出非负结果数的最大值。</a:t>
            </a:r>
            <a:endParaRPr lang="zh-CN" altLang="en-US"/>
          </a:p>
          <a:p>
            <a:r>
              <a:rPr lang="en-US" altLang="zh-CN"/>
              <a:t>1&lt;=n&lt;=2000</a:t>
            </a:r>
            <a:endParaRPr lang="zh-CN" altLang="en-US"/>
          </a:p>
          <a:p>
            <a:endParaRPr lang="zh-CN" altLang="en-US"/>
          </a:p>
          <a:p>
            <a:r>
              <a:rPr lang="zh-CN" altLang="en-US"/>
              <a:t>每个向量对应的点积非负区域是一个半空间，可以通过调整使得有两个向量恰好在这个半空间的边界上</a:t>
            </a:r>
            <a:endParaRPr lang="zh-CN" altLang="en-US"/>
          </a:p>
          <a:p>
            <a:r>
              <a:rPr lang="zh-CN" altLang="en-US"/>
              <a:t>考虑枚举每个向量并以其作为中轴线，随便规定一个零度角方向，那么可以算出其他向量关于这条中轴线的极角，然后进行极角排序，问题就变成</a:t>
            </a:r>
            <a:r>
              <a:rPr lang="en-US" altLang="zh-CN"/>
              <a:t>“</a:t>
            </a:r>
            <a:r>
              <a:rPr lang="zh-CN" altLang="en-US"/>
              <a:t>求一个最大的区间，使得该区间内的极角在一个 </a:t>
            </a:r>
            <a:r>
              <a:rPr lang="en-US" altLang="zh-CN"/>
              <a:t>180</a:t>
            </a:r>
            <a:r>
              <a:rPr lang="zh-CN" altLang="en-US"/>
              <a:t>°角</a:t>
            </a:r>
            <a:r>
              <a:rPr lang="zh-CN" altLang="en-US"/>
              <a:t>的范围内</a:t>
            </a:r>
            <a:r>
              <a:rPr lang="en-US" altLang="zh-CN"/>
              <a:t>”</a:t>
            </a:r>
            <a:r>
              <a:rPr lang="zh-CN" altLang="en-US"/>
              <a:t>了</a:t>
            </a:r>
            <a:endParaRPr lang="zh-CN" altLang="en-US"/>
          </a:p>
          <a:p>
            <a:r>
              <a:rPr lang="zh-CN" altLang="en-US"/>
              <a:t>时间复杂度：</a:t>
            </a:r>
            <a:r>
              <a:rPr lang="en-US" altLang="zh-CN"/>
              <a:t>O(n</a:t>
            </a:r>
            <a:r>
              <a:rPr lang="en-US" altLang="zh-CN" baseline="30000"/>
              <a:t>2</a:t>
            </a:r>
            <a:r>
              <a:rPr lang="en-US" altLang="zh-CN"/>
              <a:t> log n)</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opentrains </a:t>
            </a:r>
            <a:r>
              <a:rPr lang="zh-CN" altLang="en-US"/>
              <a:t>上某题</a:t>
            </a:r>
            <a:endParaRPr lang="en-US" altLang="zh-CN"/>
          </a:p>
        </p:txBody>
      </p:sp>
      <p:sp>
        <p:nvSpPr>
          <p:cNvPr id="3" name="内容占位符 2"/>
          <p:cNvSpPr>
            <a:spLocks noGrp="1"/>
          </p:cNvSpPr>
          <p:nvPr>
            <p:ph idx="1"/>
          </p:nvPr>
        </p:nvSpPr>
        <p:spPr/>
        <p:txBody>
          <a:bodyPr>
            <a:normAutofit fontScale="90000" lnSpcReduction="10000"/>
          </a:bodyPr>
          <a:p>
            <a:r>
              <a:rPr lang="zh-CN" altLang="en-US"/>
              <a:t>给定平面上的 </a:t>
            </a:r>
            <a:r>
              <a:rPr lang="en-US" altLang="zh-CN"/>
              <a:t>n </a:t>
            </a:r>
            <a:r>
              <a:rPr lang="zh-CN" altLang="en-US"/>
              <a:t>个点，求一个最小的能包含这 </a:t>
            </a:r>
            <a:r>
              <a:rPr lang="en-US" altLang="zh-CN"/>
              <a:t>n </a:t>
            </a:r>
            <a:r>
              <a:rPr lang="zh-CN" altLang="en-US"/>
              <a:t>个点的正方形。</a:t>
            </a:r>
            <a:endParaRPr lang="zh-CN" altLang="en-US"/>
          </a:p>
          <a:p>
            <a:r>
              <a:rPr lang="en-US" altLang="zh-CN"/>
              <a:t>1&lt;=n&lt;=10</a:t>
            </a:r>
            <a:r>
              <a:rPr lang="en-US" altLang="zh-CN" baseline="30000"/>
              <a:t>5</a:t>
            </a:r>
            <a:endParaRPr lang="en-US" altLang="zh-CN" baseline="30000"/>
          </a:p>
          <a:p>
            <a:endParaRPr lang="en-US" altLang="zh-CN" baseline="30000"/>
          </a:p>
          <a:p>
            <a:r>
              <a:rPr lang="zh-CN" altLang="en-US"/>
              <a:t>首先肯定要求一个凸包，然后用旋转卡壳枚举每个与某条边有重合边的矩形，一般的旋转卡壳维护的是一对平行线，这里我们把垂直方向的一对平行线也一并维护上，形成一个与凸包相接的矩形，每次转的角度要取四个方向的可活动角的最小值 </a:t>
            </a:r>
            <a:r>
              <a:rPr lang="en-US" altLang="zh-CN"/>
              <a:t>y</a:t>
            </a:r>
            <a:endParaRPr lang="zh-CN" altLang="en-US"/>
          </a:p>
          <a:p>
            <a:r>
              <a:rPr lang="zh-CN" altLang="en-US"/>
              <a:t>我们可以固定</a:t>
            </a:r>
            <a:r>
              <a:rPr lang="zh-CN" altLang="en-US"/>
              <a:t>矩形中的</a:t>
            </a:r>
            <a:r>
              <a:rPr lang="zh-CN" altLang="en-US"/>
              <a:t>一条边</a:t>
            </a:r>
            <a:r>
              <a:rPr lang="zh-CN" altLang="en-US"/>
              <a:t>为长，与其垂直的边</a:t>
            </a:r>
            <a:r>
              <a:rPr lang="zh-CN" altLang="en-US"/>
              <a:t>为宽，那么</a:t>
            </a:r>
            <a:r>
              <a:rPr lang="zh-CN" altLang="en-US"/>
              <a:t>如果在从一个矩形变到下一个矩形的时候长和宽的大小关系发生了改变，那么中间肯定会有一个长和宽正好相等的时刻，该时刻形成的正方形可以作为</a:t>
            </a:r>
            <a:r>
              <a:rPr lang="zh-CN" altLang="en-US"/>
              <a:t>候选</a:t>
            </a:r>
            <a:r>
              <a:rPr lang="zh-CN" altLang="en-US"/>
              <a:t>答案</a:t>
            </a:r>
            <a:endParaRPr lang="zh-CN" altLang="en-US"/>
          </a:p>
          <a:p>
            <a:r>
              <a:rPr lang="zh-CN" altLang="en-US"/>
              <a:t>时间复杂度：</a:t>
            </a:r>
            <a:r>
              <a:rPr lang="en-US" altLang="zh-CN"/>
              <a:t>O(n log n)</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opentrains </a:t>
            </a:r>
            <a:r>
              <a:rPr lang="zh-CN" altLang="zh-CN"/>
              <a:t>上某题</a:t>
            </a:r>
            <a:endParaRPr lang="en-US" altLang="zh-CN"/>
          </a:p>
        </p:txBody>
      </p:sp>
      <p:sp>
        <p:nvSpPr>
          <p:cNvPr id="3" name="内容占位符 2"/>
          <p:cNvSpPr>
            <a:spLocks noGrp="1"/>
          </p:cNvSpPr>
          <p:nvPr>
            <p:ph idx="1"/>
          </p:nvPr>
        </p:nvSpPr>
        <p:spPr/>
        <p:txBody>
          <a:bodyPr>
            <a:normAutofit fontScale="90000" lnSpcReduction="10000"/>
          </a:bodyPr>
          <a:p>
            <a:r>
              <a:rPr lang="zh-CN" altLang="en-US"/>
              <a:t>在平面上给定两个点 </a:t>
            </a:r>
            <a:r>
              <a:rPr lang="en-US" altLang="zh-CN"/>
              <a:t>A,B </a:t>
            </a:r>
            <a:r>
              <a:rPr lang="zh-CN" altLang="en-US"/>
              <a:t>和一个圆 </a:t>
            </a:r>
            <a:r>
              <a:rPr lang="en-US" altLang="zh-CN"/>
              <a:t>C</a:t>
            </a:r>
            <a:r>
              <a:rPr lang="zh-CN" altLang="en-US"/>
              <a:t>，保证 </a:t>
            </a:r>
            <a:r>
              <a:rPr lang="en-US" altLang="zh-CN"/>
              <a:t>A,B </a:t>
            </a:r>
            <a:r>
              <a:rPr lang="zh-CN" altLang="en-US"/>
              <a:t>都在圆外，再给定一个 </a:t>
            </a:r>
            <a:r>
              <a:rPr lang="en-US" altLang="zh-CN"/>
              <a:t>t</a:t>
            </a:r>
            <a:r>
              <a:rPr lang="zh-CN" altLang="en-US"/>
              <a:t>，求 </a:t>
            </a:r>
            <a:r>
              <a:rPr lang="en-US" altLang="zh-CN"/>
              <a:t>A </a:t>
            </a:r>
            <a:r>
              <a:rPr lang="zh-CN" altLang="en-US"/>
              <a:t>到 </a:t>
            </a:r>
            <a:r>
              <a:rPr lang="en-US" altLang="zh-CN"/>
              <a:t>B </a:t>
            </a:r>
            <a:r>
              <a:rPr lang="zh-CN" altLang="en-US"/>
              <a:t>的最短路长度，其中路径需满足：不存在长度超过 </a:t>
            </a:r>
            <a:r>
              <a:rPr lang="en-US" altLang="zh-CN"/>
              <a:t>t </a:t>
            </a:r>
            <a:r>
              <a:rPr lang="zh-CN" altLang="en-US"/>
              <a:t>且全</a:t>
            </a:r>
            <a:r>
              <a:rPr lang="zh-CN" altLang="en-US"/>
              <a:t>在圆内的连续段。</a:t>
            </a:r>
            <a:endParaRPr lang="zh-CN" altLang="en-US"/>
          </a:p>
          <a:p>
            <a:endParaRPr lang="zh-CN" altLang="en-US"/>
          </a:p>
          <a:p>
            <a:r>
              <a:rPr lang="zh-CN" altLang="en-US"/>
              <a:t>可以假设圆 </a:t>
            </a:r>
            <a:r>
              <a:rPr lang="en-US" altLang="zh-CN"/>
              <a:t>C </a:t>
            </a:r>
            <a:r>
              <a:rPr lang="zh-CN" altLang="en-US"/>
              <a:t>的圆心与原点重合，</a:t>
            </a:r>
            <a:r>
              <a:rPr lang="en-US" altLang="zh-CN"/>
              <a:t>A,B </a:t>
            </a:r>
            <a:r>
              <a:rPr lang="zh-CN" altLang="en-US"/>
              <a:t>都在 </a:t>
            </a:r>
            <a:r>
              <a:rPr lang="en-US" altLang="zh-CN"/>
              <a:t>y </a:t>
            </a:r>
            <a:r>
              <a:rPr lang="zh-CN" altLang="en-US"/>
              <a:t>轴正半轴方向且连线与 </a:t>
            </a:r>
            <a:r>
              <a:rPr lang="en-US" altLang="zh-CN"/>
              <a:t>x </a:t>
            </a:r>
            <a:r>
              <a:rPr lang="zh-CN" altLang="en-US"/>
              <a:t>轴平行，这样我们可以只考虑圆 </a:t>
            </a:r>
            <a:r>
              <a:rPr lang="en-US" altLang="zh-CN"/>
              <a:t>C </a:t>
            </a:r>
            <a:r>
              <a:rPr lang="zh-CN" altLang="en-US"/>
              <a:t>中 </a:t>
            </a:r>
            <a:r>
              <a:rPr lang="en-US" altLang="zh-CN"/>
              <a:t>y&gt;0 </a:t>
            </a:r>
            <a:r>
              <a:rPr lang="zh-CN" altLang="en-US"/>
              <a:t>的那部分半圆了</a:t>
            </a:r>
            <a:endParaRPr lang="zh-CN" altLang="en-US"/>
          </a:p>
          <a:p>
            <a:r>
              <a:rPr lang="zh-CN" altLang="en-US"/>
              <a:t>考虑如果 </a:t>
            </a:r>
            <a:r>
              <a:rPr lang="en-US" altLang="zh-CN"/>
              <a:t>A,B </a:t>
            </a:r>
            <a:r>
              <a:rPr lang="zh-CN" altLang="en-US"/>
              <a:t>都在圆 </a:t>
            </a:r>
            <a:r>
              <a:rPr lang="en-US" altLang="zh-CN"/>
              <a:t>C </a:t>
            </a:r>
            <a:r>
              <a:rPr lang="zh-CN" altLang="en-US"/>
              <a:t>上，那么最短路径一定是由若干条首尾相接的长为 </a:t>
            </a:r>
            <a:r>
              <a:rPr lang="en-US" altLang="zh-CN"/>
              <a:t>t </a:t>
            </a:r>
            <a:r>
              <a:rPr lang="zh-CN" altLang="en-US"/>
              <a:t>的弦组成，其中最后一条弦的长度</a:t>
            </a:r>
            <a:r>
              <a:rPr lang="zh-CN" altLang="en-US"/>
              <a:t>可能会小于 </a:t>
            </a:r>
            <a:r>
              <a:rPr lang="en-US" altLang="zh-CN"/>
              <a:t>t</a:t>
            </a:r>
            <a:endParaRPr lang="en-US" altLang="zh-CN"/>
          </a:p>
          <a:p>
            <a:r>
              <a:rPr lang="zh-CN" altLang="en-US"/>
              <a:t>现在考虑 </a:t>
            </a:r>
            <a:r>
              <a:rPr lang="en-US" altLang="zh-CN"/>
              <a:t>A,B </a:t>
            </a:r>
            <a:r>
              <a:rPr lang="zh-CN" altLang="en-US"/>
              <a:t>不在圆上，如果其连线段在圆中的长度不超过 </a:t>
            </a:r>
            <a:r>
              <a:rPr lang="en-US" altLang="zh-CN"/>
              <a:t>t</a:t>
            </a:r>
            <a:r>
              <a:rPr lang="zh-CN" altLang="en-US"/>
              <a:t>，答案就是连线段长度，否则一定是 </a:t>
            </a:r>
            <a:r>
              <a:rPr lang="en-US" altLang="zh-CN"/>
              <a:t>A </a:t>
            </a:r>
            <a:r>
              <a:rPr lang="zh-CN" altLang="en-US"/>
              <a:t>走到圆上某点，走若干条弦到圆上另外一点，然后再走到 </a:t>
            </a:r>
            <a:r>
              <a:rPr lang="en-US" altLang="zh-CN"/>
              <a:t>B</a:t>
            </a:r>
            <a:r>
              <a:rPr lang="zh-CN" altLang="en-US"/>
              <a:t>，取到最优值的两个点可以通过三分套三分来求，具体可以用点在圆上的极角来三分</a:t>
            </a:r>
            <a:endParaRPr lang="en-US" altLang="zh-CN"/>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参考资料</a:t>
            </a:r>
            <a:endParaRPr lang="zh-CN" altLang="en-US"/>
          </a:p>
        </p:txBody>
      </p:sp>
      <p:sp>
        <p:nvSpPr>
          <p:cNvPr id="3" name="内容占位符 2"/>
          <p:cNvSpPr>
            <a:spLocks noGrp="1"/>
          </p:cNvSpPr>
          <p:nvPr>
            <p:ph idx="1"/>
          </p:nvPr>
        </p:nvSpPr>
        <p:spPr/>
        <p:txBody>
          <a:bodyPr/>
          <a:p>
            <a:r>
              <a:rPr lang="zh-CN" altLang="en-US">
                <a:sym typeface="+mn-ea"/>
              </a:rPr>
              <a:t>林希，《ACM计算几何篇》，</a:t>
            </a:r>
            <a:r>
              <a:rPr lang="zh-CN" altLang="en-US"/>
              <a:t>https://blog.csdn.net/linxilinxilinxi/article/details/81810944#11__6</a:t>
            </a:r>
            <a:endParaRPr lang="en-US" altLang="zh-CN"/>
          </a:p>
          <a:p>
            <a:r>
              <a:rPr lang="zh-CN" altLang="en-US">
                <a:sym typeface="+mn-ea"/>
              </a:rPr>
              <a:t>胡伟栋，</a:t>
            </a:r>
            <a:r>
              <a:rPr lang="zh-CN" altLang="en-US"/>
              <a:t>《计算几何讨论》，</a:t>
            </a:r>
            <a:r>
              <a:rPr lang="en-US" altLang="zh-CN"/>
              <a:t>2015 WC </a:t>
            </a:r>
            <a:r>
              <a:rPr lang="zh-CN" altLang="en-US"/>
              <a:t>课件</a:t>
            </a:r>
            <a:endParaRPr lang="zh-CN" altLang="en-US"/>
          </a:p>
          <a:p>
            <a:r>
              <a:rPr lang="en-US" altLang="zh-CN"/>
              <a:t>AC</a:t>
            </a:r>
            <a:r>
              <a:rPr lang="zh-CN" altLang="en-US"/>
              <a:t>dreamer，《圆的反演变换》，https://blog.csdn.net/acdreamers/article/details/16966369</a:t>
            </a:r>
            <a:endParaRPr lang="zh-CN" altLang="en-US"/>
          </a:p>
          <a:p>
            <a:r>
              <a:rPr lang="zh-CN" altLang="en-US"/>
              <a:t>Trinkle，《半平面交对偶转凸包问题》，</a:t>
            </a:r>
            <a:r>
              <a:rPr lang="en-US" altLang="zh-CN"/>
              <a:t>http://trinkle.blog.uoj.ac/blog/235</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一些基本图形</a:t>
            </a:r>
            <a:endParaRPr lang="zh-CN" altLang="en-US"/>
          </a:p>
        </p:txBody>
      </p:sp>
      <p:sp>
        <p:nvSpPr>
          <p:cNvPr id="3" name="内容占位符 2"/>
          <p:cNvSpPr>
            <a:spLocks noGrp="1"/>
          </p:cNvSpPr>
          <p:nvPr>
            <p:ph idx="1"/>
          </p:nvPr>
        </p:nvSpPr>
        <p:spPr/>
        <p:txBody>
          <a:bodyPr/>
          <a:p>
            <a:r>
              <a:rPr lang="en-US" altLang="zh-CN"/>
              <a:t>Q1</a:t>
            </a:r>
            <a:r>
              <a:rPr lang="zh-CN" altLang="en-US"/>
              <a:t>：为什么不用 </a:t>
            </a:r>
            <a:r>
              <a:rPr lang="en-US" altLang="zh-CN"/>
              <a:t>Ax+By+C=0</a:t>
            </a:r>
            <a:r>
              <a:rPr lang="en-US" altLang="zh-CN"/>
              <a:t> </a:t>
            </a:r>
            <a:r>
              <a:rPr lang="zh-CN" altLang="en-US"/>
              <a:t>表示一条直线？</a:t>
            </a:r>
            <a:endParaRPr lang="zh-CN" altLang="en-US"/>
          </a:p>
          <a:p>
            <a:r>
              <a:rPr lang="en-US" altLang="zh-CN"/>
              <a:t>A1</a:t>
            </a:r>
            <a:r>
              <a:rPr lang="zh-CN" altLang="en-US"/>
              <a:t>：个人认为这种表示的几何意义不明显</a:t>
            </a:r>
            <a:r>
              <a:rPr lang="zh-CN" altLang="en-US"/>
              <a:t>，点</a:t>
            </a:r>
            <a:r>
              <a:rPr lang="en-US" altLang="zh-CN"/>
              <a:t>+</a:t>
            </a:r>
            <a:r>
              <a:rPr lang="zh-CN" altLang="en-US"/>
              <a:t>向量更适合用在计算机编程</a:t>
            </a:r>
            <a:endParaRPr lang="zh-CN" altLang="en-US"/>
          </a:p>
          <a:p>
            <a:r>
              <a:rPr lang="en-US" altLang="zh-CN"/>
              <a:t>Q2</a:t>
            </a:r>
            <a:r>
              <a:rPr lang="zh-CN" altLang="en-US"/>
              <a:t>：半平面只用一条射线的信息量是不是不够？取哪边</a:t>
            </a:r>
            <a:r>
              <a:rPr lang="zh-CN" altLang="en-US"/>
              <a:t>怎么定义？</a:t>
            </a:r>
            <a:endParaRPr lang="zh-CN" altLang="en-US"/>
          </a:p>
          <a:p>
            <a:r>
              <a:rPr lang="en-US" altLang="zh-CN"/>
              <a:t>A2</a:t>
            </a:r>
            <a:r>
              <a:rPr lang="zh-CN" altLang="en-US"/>
              <a:t>：是这样，一般定义</a:t>
            </a:r>
            <a:r>
              <a:rPr lang="zh-CN" altLang="en-US"/>
              <a:t>方向向量</a:t>
            </a:r>
            <a:r>
              <a:rPr lang="en-US" altLang="zh-CN"/>
              <a:t>“</a:t>
            </a:r>
            <a:r>
              <a:rPr lang="zh-CN" altLang="en-US"/>
              <a:t>左边</a:t>
            </a:r>
            <a:r>
              <a:rPr lang="en-US" altLang="zh-CN"/>
              <a:t>”</a:t>
            </a:r>
            <a:r>
              <a:rPr lang="zh-CN" altLang="en-US"/>
              <a:t>（叉积为正）为半平面所在区域</a:t>
            </a:r>
            <a:endParaRPr lang="en-US" altLang="zh-CN"/>
          </a:p>
          <a:p>
            <a:r>
              <a:rPr lang="en-US" altLang="zh-CN"/>
              <a:t>Q3</a:t>
            </a:r>
            <a:r>
              <a:rPr lang="zh-CN" altLang="en-US"/>
              <a:t>：向量如果只考虑方向，是不是只用一个角度表示</a:t>
            </a:r>
            <a:r>
              <a:rPr lang="zh-CN" altLang="en-US"/>
              <a:t>就可以了？</a:t>
            </a:r>
            <a:endParaRPr lang="zh-CN" altLang="en-US"/>
          </a:p>
          <a:p>
            <a:r>
              <a:rPr lang="en-US" altLang="zh-CN"/>
              <a:t>A3</a:t>
            </a:r>
            <a:r>
              <a:rPr lang="zh-CN" altLang="en-US"/>
              <a:t>：是这样</a:t>
            </a:r>
            <a:r>
              <a:rPr lang="zh-CN" altLang="en-US"/>
              <a:t>，但这个角度需要用 </a:t>
            </a:r>
            <a:r>
              <a:rPr lang="en-US" altLang="zh-CN"/>
              <a:t>atan2 </a:t>
            </a:r>
            <a:r>
              <a:rPr lang="zh-CN" altLang="en-US"/>
              <a:t>来算，可能会带来精度误差</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冇</a:t>
            </a:r>
            <a:r>
              <a:rPr lang="en-US" altLang="zh-CN"/>
              <a:t>(m</a:t>
            </a:r>
            <a:r>
              <a:rPr lang="en-US" altLang="zh-CN">
                <a:latin typeface="Arial" panose="020B0604020202020204" pitchFamily="34" charset="0"/>
                <a:cs typeface="Arial" panose="020B0604020202020204" pitchFamily="34" charset="0"/>
              </a:rPr>
              <a:t>ă</a:t>
            </a:r>
            <a:r>
              <a:rPr lang="en-US" altLang="zh-CN"/>
              <a:t>o)</a:t>
            </a:r>
            <a:r>
              <a:rPr lang="zh-CN" altLang="en-US"/>
              <a:t>了</a:t>
            </a:r>
            <a:endParaRPr lang="zh-CN" altLang="en-US"/>
          </a:p>
        </p:txBody>
      </p:sp>
      <p:sp>
        <p:nvSpPr>
          <p:cNvPr id="3" name="内容占位符 2"/>
          <p:cNvSpPr>
            <a:spLocks noGrp="1"/>
          </p:cNvSpPr>
          <p:nvPr>
            <p:ph idx="1"/>
          </p:nvPr>
        </p:nvSpPr>
        <p:spPr/>
        <p:txBody>
          <a:bodyPr/>
          <a:p>
            <a:r>
              <a:rPr lang="zh-CN" altLang="en-US"/>
              <a:t>谢谢大家！</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一些基本算法</a:t>
            </a:r>
            <a:r>
              <a:rPr lang="en-US" altLang="zh-CN"/>
              <a:t>/</a:t>
            </a:r>
            <a:r>
              <a:rPr lang="zh-CN" altLang="en-US"/>
              <a:t>定理</a:t>
            </a:r>
            <a:r>
              <a:rPr lang="en-US" altLang="zh-CN"/>
              <a:t>/</a:t>
            </a:r>
            <a:r>
              <a:rPr lang="zh-CN" altLang="en-US"/>
              <a:t>概念</a:t>
            </a:r>
            <a:endParaRPr lang="zh-CN" altLang="en-US"/>
          </a:p>
        </p:txBody>
      </p:sp>
      <p:sp>
        <p:nvSpPr>
          <p:cNvPr id="3" name="内容占位符 2"/>
          <p:cNvSpPr>
            <a:spLocks noGrp="1"/>
          </p:cNvSpPr>
          <p:nvPr>
            <p:ph idx="1"/>
          </p:nvPr>
        </p:nvSpPr>
        <p:spPr>
          <a:xfrm>
            <a:off x="838200" y="1825625"/>
            <a:ext cx="10515600" cy="4565015"/>
          </a:xfrm>
        </p:spPr>
        <p:txBody>
          <a:bodyPr>
            <a:normAutofit lnSpcReduction="20000"/>
          </a:bodyPr>
          <a:p>
            <a:r>
              <a:rPr lang="zh-CN" altLang="en-US"/>
              <a:t>点</a:t>
            </a:r>
            <a:r>
              <a:rPr lang="en-US" altLang="zh-CN"/>
              <a:t>/</a:t>
            </a:r>
            <a:r>
              <a:rPr lang="zh-CN" altLang="en-US"/>
              <a:t>向量</a:t>
            </a:r>
            <a:r>
              <a:rPr lang="zh-CN" altLang="en-US"/>
              <a:t>系列</a:t>
            </a:r>
            <a:endParaRPr lang="zh-CN" altLang="en-US"/>
          </a:p>
          <a:p>
            <a:r>
              <a:rPr lang="zh-CN" altLang="en-US"/>
              <a:t>求两点 </a:t>
            </a:r>
            <a:r>
              <a:rPr lang="en-US" altLang="zh-CN"/>
              <a:t>(x</a:t>
            </a:r>
            <a:r>
              <a:rPr lang="en-US" altLang="zh-CN" baseline="-25000"/>
              <a:t>1</a:t>
            </a:r>
            <a:r>
              <a:rPr lang="en-US" altLang="zh-CN"/>
              <a:t>,y</a:t>
            </a:r>
            <a:r>
              <a:rPr lang="en-US" altLang="zh-CN" baseline="-25000"/>
              <a:t>1</a:t>
            </a:r>
            <a:r>
              <a:rPr lang="en-US" altLang="zh-CN"/>
              <a:t>),(x</a:t>
            </a:r>
            <a:r>
              <a:rPr lang="en-US" altLang="zh-CN" baseline="-25000"/>
              <a:t>2</a:t>
            </a:r>
            <a:r>
              <a:rPr lang="en-US" altLang="zh-CN"/>
              <a:t>,y</a:t>
            </a:r>
            <a:r>
              <a:rPr lang="en-US" altLang="zh-CN" baseline="-25000"/>
              <a:t>2</a:t>
            </a:r>
            <a:r>
              <a:rPr lang="en-US" altLang="zh-CN"/>
              <a:t>) </a:t>
            </a:r>
            <a:r>
              <a:rPr lang="zh-CN" altLang="en-US"/>
              <a:t>间的距离：</a:t>
            </a:r>
            <a:r>
              <a:rPr lang="en-US" altLang="zh-CN"/>
              <a:t>sqrt((x</a:t>
            </a:r>
            <a:r>
              <a:rPr lang="en-US" altLang="zh-CN" baseline="-25000"/>
              <a:t>1</a:t>
            </a:r>
            <a:r>
              <a:rPr lang="en-US" altLang="zh-CN"/>
              <a:t>-x</a:t>
            </a:r>
            <a:r>
              <a:rPr lang="en-US" altLang="zh-CN" baseline="-25000"/>
              <a:t>2</a:t>
            </a:r>
            <a:r>
              <a:rPr lang="en-US" altLang="zh-CN"/>
              <a:t>)</a:t>
            </a:r>
            <a:r>
              <a:rPr lang="en-US" altLang="zh-CN" baseline="30000"/>
              <a:t>2</a:t>
            </a:r>
            <a:r>
              <a:rPr lang="en-US" altLang="zh-CN"/>
              <a:t>+(y</a:t>
            </a:r>
            <a:r>
              <a:rPr lang="en-US" altLang="zh-CN" baseline="-25000"/>
              <a:t>1</a:t>
            </a:r>
            <a:r>
              <a:rPr lang="en-US" altLang="zh-CN"/>
              <a:t>-y</a:t>
            </a:r>
            <a:r>
              <a:rPr lang="en-US" altLang="zh-CN" baseline="-25000"/>
              <a:t>2</a:t>
            </a:r>
            <a:r>
              <a:rPr lang="en-US" altLang="zh-CN"/>
              <a:t>)</a:t>
            </a:r>
            <a:r>
              <a:rPr lang="en-US" altLang="zh-CN" baseline="30000"/>
              <a:t>2</a:t>
            </a:r>
            <a:r>
              <a:rPr lang="en-US" altLang="zh-CN"/>
              <a:t>)</a:t>
            </a:r>
            <a:endParaRPr lang="en-US" altLang="zh-CN"/>
          </a:p>
          <a:p>
            <a:r>
              <a:rPr lang="zh-CN" altLang="en-US"/>
              <a:t>两个向量 </a:t>
            </a:r>
            <a:r>
              <a:rPr lang="en-US" altLang="zh-CN"/>
              <a:t>A(x</a:t>
            </a:r>
            <a:r>
              <a:rPr lang="en-US" altLang="zh-CN" baseline="-25000"/>
              <a:t>1</a:t>
            </a:r>
            <a:r>
              <a:rPr lang="en-US" altLang="zh-CN"/>
              <a:t>,y</a:t>
            </a:r>
            <a:r>
              <a:rPr lang="en-US" altLang="zh-CN" baseline="-25000"/>
              <a:t>1</a:t>
            </a:r>
            <a:r>
              <a:rPr lang="en-US" altLang="zh-CN"/>
              <a:t>),B(x</a:t>
            </a:r>
            <a:r>
              <a:rPr lang="en-US" altLang="zh-CN" baseline="-25000"/>
              <a:t>2</a:t>
            </a:r>
            <a:r>
              <a:rPr lang="en-US" altLang="zh-CN"/>
              <a:t>,y</a:t>
            </a:r>
            <a:r>
              <a:rPr lang="en-US" altLang="zh-CN" baseline="-25000"/>
              <a:t>2</a:t>
            </a:r>
            <a:r>
              <a:rPr lang="en-US" altLang="zh-CN"/>
              <a:t>) </a:t>
            </a:r>
            <a:r>
              <a:rPr lang="zh-CN" altLang="en-US"/>
              <a:t>的点积 </a:t>
            </a:r>
            <a:r>
              <a:rPr lang="en-US" altLang="zh-CN"/>
              <a:t>(A·B)</a:t>
            </a:r>
            <a:r>
              <a:rPr lang="zh-CN" altLang="en-US"/>
              <a:t>：</a:t>
            </a:r>
            <a:r>
              <a:rPr lang="en-US" altLang="zh-CN"/>
              <a:t>x</a:t>
            </a:r>
            <a:r>
              <a:rPr lang="en-US" altLang="zh-CN" baseline="-25000"/>
              <a:t>1</a:t>
            </a:r>
            <a:r>
              <a:rPr lang="en-US" altLang="zh-CN"/>
              <a:t>x</a:t>
            </a:r>
            <a:r>
              <a:rPr lang="en-US" altLang="zh-CN" baseline="-25000"/>
              <a:t>2</a:t>
            </a:r>
            <a:r>
              <a:rPr lang="en-US" altLang="zh-CN"/>
              <a:t>+y</a:t>
            </a:r>
            <a:r>
              <a:rPr lang="en-US" altLang="zh-CN" baseline="-25000"/>
              <a:t>1</a:t>
            </a:r>
            <a:r>
              <a:rPr lang="en-US" altLang="zh-CN"/>
              <a:t>y</a:t>
            </a:r>
            <a:r>
              <a:rPr lang="en-US" altLang="zh-CN" baseline="-25000"/>
              <a:t>2</a:t>
            </a:r>
            <a:r>
              <a:rPr lang="zh-CN" altLang="en-US"/>
              <a:t>，即</a:t>
            </a:r>
            <a:r>
              <a:rPr lang="zh-CN" altLang="en-US"/>
              <a:t> </a:t>
            </a:r>
            <a:r>
              <a:rPr lang="en-US" altLang="zh-CN"/>
              <a:t>|A||B|cos&lt;A,B&gt;</a:t>
            </a:r>
            <a:endParaRPr lang="en-US" altLang="zh-CN"/>
          </a:p>
          <a:p>
            <a:r>
              <a:rPr lang="zh-CN" altLang="en-US">
                <a:sym typeface="+mn-ea"/>
              </a:rPr>
              <a:t>两个向量 </a:t>
            </a:r>
            <a:r>
              <a:rPr lang="en-US" altLang="zh-CN">
                <a:sym typeface="+mn-ea"/>
              </a:rPr>
              <a:t>A(x</a:t>
            </a:r>
            <a:r>
              <a:rPr lang="en-US" altLang="zh-CN" baseline="-25000">
                <a:sym typeface="+mn-ea"/>
              </a:rPr>
              <a:t>1</a:t>
            </a:r>
            <a:r>
              <a:rPr lang="en-US" altLang="zh-CN">
                <a:sym typeface="+mn-ea"/>
              </a:rPr>
              <a:t>,y</a:t>
            </a:r>
            <a:r>
              <a:rPr lang="en-US" altLang="zh-CN" baseline="-25000">
                <a:sym typeface="+mn-ea"/>
              </a:rPr>
              <a:t>1</a:t>
            </a:r>
            <a:r>
              <a:rPr lang="en-US" altLang="zh-CN">
                <a:sym typeface="+mn-ea"/>
              </a:rPr>
              <a:t>),B(x</a:t>
            </a:r>
            <a:r>
              <a:rPr lang="en-US" altLang="zh-CN" baseline="-25000">
                <a:sym typeface="+mn-ea"/>
              </a:rPr>
              <a:t>2</a:t>
            </a:r>
            <a:r>
              <a:rPr lang="en-US" altLang="zh-CN">
                <a:sym typeface="+mn-ea"/>
              </a:rPr>
              <a:t>,y</a:t>
            </a:r>
            <a:r>
              <a:rPr lang="en-US" altLang="zh-CN" baseline="-25000">
                <a:sym typeface="+mn-ea"/>
              </a:rPr>
              <a:t>2</a:t>
            </a:r>
            <a:r>
              <a:rPr lang="en-US" altLang="zh-CN">
                <a:sym typeface="+mn-ea"/>
              </a:rPr>
              <a:t>) </a:t>
            </a:r>
            <a:r>
              <a:rPr lang="zh-CN" altLang="en-US">
                <a:sym typeface="+mn-ea"/>
              </a:rPr>
              <a:t>的叉积 </a:t>
            </a:r>
            <a:r>
              <a:rPr lang="en-US" altLang="zh-CN">
                <a:sym typeface="+mn-ea"/>
              </a:rPr>
              <a:t>(A</a:t>
            </a:r>
            <a:r>
              <a:rPr lang="zh-CN" altLang="en-US">
                <a:sym typeface="+mn-ea"/>
              </a:rPr>
              <a:t>×</a:t>
            </a:r>
            <a:r>
              <a:rPr lang="en-US" altLang="zh-CN">
                <a:sym typeface="+mn-ea"/>
              </a:rPr>
              <a:t>B)</a:t>
            </a:r>
            <a:r>
              <a:rPr lang="zh-CN" altLang="en-US">
                <a:sym typeface="+mn-ea"/>
              </a:rPr>
              <a:t>：</a:t>
            </a:r>
            <a:r>
              <a:rPr lang="en-US" altLang="zh-CN">
                <a:sym typeface="+mn-ea"/>
              </a:rPr>
              <a:t>x</a:t>
            </a:r>
            <a:r>
              <a:rPr lang="en-US" altLang="zh-CN" baseline="-25000">
                <a:sym typeface="+mn-ea"/>
              </a:rPr>
              <a:t>1</a:t>
            </a:r>
            <a:r>
              <a:rPr lang="en-US" altLang="zh-CN">
                <a:sym typeface="+mn-ea"/>
              </a:rPr>
              <a:t>y</a:t>
            </a:r>
            <a:r>
              <a:rPr lang="en-US" altLang="zh-CN" baseline="-25000">
                <a:sym typeface="+mn-ea"/>
              </a:rPr>
              <a:t>2</a:t>
            </a:r>
            <a:r>
              <a:rPr lang="en-US" altLang="zh-CN">
                <a:sym typeface="+mn-ea"/>
              </a:rPr>
              <a:t>-x</a:t>
            </a:r>
            <a:r>
              <a:rPr lang="en-US" altLang="zh-CN" baseline="-25000">
                <a:sym typeface="+mn-ea"/>
              </a:rPr>
              <a:t>2</a:t>
            </a:r>
            <a:r>
              <a:rPr lang="en-US" altLang="zh-CN">
                <a:sym typeface="+mn-ea"/>
              </a:rPr>
              <a:t>y</a:t>
            </a:r>
            <a:r>
              <a:rPr lang="en-US" altLang="zh-CN" baseline="-25000">
                <a:sym typeface="+mn-ea"/>
              </a:rPr>
              <a:t>1</a:t>
            </a:r>
            <a:r>
              <a:rPr lang="zh-CN" altLang="en-US">
                <a:sym typeface="+mn-ea"/>
              </a:rPr>
              <a:t>，即</a:t>
            </a:r>
            <a:r>
              <a:rPr lang="zh-CN" altLang="en-US">
                <a:sym typeface="+mn-ea"/>
              </a:rPr>
              <a:t> </a:t>
            </a:r>
            <a:r>
              <a:rPr lang="en-US" altLang="zh-CN">
                <a:sym typeface="+mn-ea"/>
              </a:rPr>
              <a:t>|A||B|sin&lt;A,B&gt;</a:t>
            </a:r>
            <a:endParaRPr lang="en-US" altLang="zh-CN"/>
          </a:p>
          <a:p>
            <a:r>
              <a:rPr lang="zh-CN" altLang="en-US"/>
              <a:t>求点 </a:t>
            </a:r>
            <a:r>
              <a:rPr lang="en-US" altLang="zh-CN"/>
              <a:t>P(x,y) </a:t>
            </a:r>
            <a:r>
              <a:rPr lang="zh-CN" altLang="en-US"/>
              <a:t>到直线 </a:t>
            </a:r>
            <a:r>
              <a:rPr lang="en-US" altLang="zh-CN"/>
              <a:t>(base_point(bx,by), direct(dx,dy)) </a:t>
            </a:r>
            <a:r>
              <a:rPr lang="zh-CN" altLang="en-US"/>
              <a:t>的距离：</a:t>
            </a:r>
            <a:endParaRPr lang="zh-CN" altLang="en-US"/>
          </a:p>
          <a:p>
            <a:pPr marL="0" indent="0" algn="ctr">
              <a:buNone/>
            </a:pPr>
            <a:r>
              <a:rPr lang="en-US" altLang="zh-CN">
                <a:sym typeface="+mn-ea"/>
              </a:rPr>
              <a:t>|(P-base_point)</a:t>
            </a:r>
            <a:r>
              <a:rPr lang="zh-CN" altLang="en-US">
                <a:sym typeface="+mn-ea"/>
              </a:rPr>
              <a:t>×</a:t>
            </a:r>
            <a:r>
              <a:rPr lang="en-US" altLang="zh-CN">
                <a:sym typeface="+mn-ea"/>
              </a:rPr>
              <a:t>direct| / |direct|</a:t>
            </a:r>
            <a:endParaRPr lang="en-US" altLang="zh-CN"/>
          </a:p>
          <a:p>
            <a:r>
              <a:rPr lang="zh-CN" altLang="en-US"/>
              <a:t>求两条直线 </a:t>
            </a:r>
            <a:r>
              <a:rPr lang="en-US" altLang="zh-CN"/>
              <a:t>L1(bp</a:t>
            </a:r>
            <a:r>
              <a:rPr lang="en-US" altLang="zh-CN" baseline="-25000"/>
              <a:t>1</a:t>
            </a:r>
            <a:r>
              <a:rPr lang="en-US" altLang="zh-CN"/>
              <a:t>,dir</a:t>
            </a:r>
            <a:r>
              <a:rPr lang="en-US" altLang="zh-CN" baseline="-25000"/>
              <a:t>1</a:t>
            </a:r>
            <a:r>
              <a:rPr lang="en-US" altLang="zh-CN"/>
              <a:t>),L2(bp</a:t>
            </a:r>
            <a:r>
              <a:rPr lang="en-US" altLang="zh-CN" baseline="-25000"/>
              <a:t>2</a:t>
            </a:r>
            <a:r>
              <a:rPr lang="en-US" altLang="zh-CN"/>
              <a:t>,dir</a:t>
            </a:r>
            <a:r>
              <a:rPr lang="en-US" altLang="zh-CN" baseline="-25000"/>
              <a:t>2</a:t>
            </a:r>
            <a:r>
              <a:rPr lang="en-US" altLang="zh-CN"/>
              <a:t>) </a:t>
            </a:r>
            <a:r>
              <a:rPr lang="zh-CN" altLang="en-US"/>
              <a:t>的交点：</a:t>
            </a:r>
            <a:endParaRPr lang="zh-CN" altLang="en-US"/>
          </a:p>
          <a:p>
            <a:pPr marL="0" indent="0">
              <a:buNone/>
            </a:pPr>
            <a:r>
              <a:rPr lang="zh-CN" altLang="en-US"/>
              <a:t>   首先判断 </a:t>
            </a:r>
            <a:r>
              <a:rPr lang="en-US" altLang="zh-CN"/>
              <a:t>dir</a:t>
            </a:r>
            <a:r>
              <a:rPr lang="en-US" altLang="zh-CN" baseline="-25000"/>
              <a:t>1</a:t>
            </a:r>
            <a:r>
              <a:rPr lang="en-US" altLang="zh-CN"/>
              <a:t> </a:t>
            </a:r>
            <a:r>
              <a:rPr lang="zh-CN" altLang="en-US"/>
              <a:t>和 </a:t>
            </a:r>
            <a:r>
              <a:rPr lang="en-US" altLang="zh-CN"/>
              <a:t>dir</a:t>
            </a:r>
            <a:r>
              <a:rPr lang="en-US" altLang="zh-CN" baseline="-25000"/>
              <a:t>2</a:t>
            </a:r>
            <a:r>
              <a:rPr lang="en-US" altLang="zh-CN"/>
              <a:t> </a:t>
            </a:r>
            <a:r>
              <a:rPr lang="zh-CN" altLang="en-US"/>
              <a:t>是否平行，不平行的话设 </a:t>
            </a:r>
            <a:r>
              <a:rPr lang="en-US" altLang="zh-CN"/>
              <a:t>bp</a:t>
            </a:r>
            <a:r>
              <a:rPr lang="en-US" altLang="zh-CN" baseline="-25000"/>
              <a:t>1</a:t>
            </a:r>
            <a:r>
              <a:rPr lang="en-US" altLang="zh-CN"/>
              <a:t>+t*dir</a:t>
            </a:r>
            <a:r>
              <a:rPr lang="en-US" altLang="zh-CN" baseline="-25000"/>
              <a:t>1</a:t>
            </a:r>
            <a:r>
              <a:rPr lang="en-US" altLang="zh-CN"/>
              <a:t> </a:t>
            </a:r>
            <a:r>
              <a:rPr lang="zh-CN" altLang="en-US"/>
              <a:t>在 </a:t>
            </a:r>
            <a:r>
              <a:rPr lang="en-US" altLang="zh-CN"/>
              <a:t>L2 </a:t>
            </a:r>
            <a:r>
              <a:rPr lang="zh-CN" altLang="en-US"/>
              <a:t>上，可以解得 </a:t>
            </a:r>
            <a:r>
              <a:rPr lang="en-US" altLang="zh-CN"/>
              <a:t>t = ((bp</a:t>
            </a:r>
            <a:r>
              <a:rPr lang="en-US" altLang="zh-CN" baseline="-25000"/>
              <a:t>2</a:t>
            </a:r>
            <a:r>
              <a:rPr lang="en-US" altLang="zh-CN"/>
              <a:t>-bp</a:t>
            </a:r>
            <a:r>
              <a:rPr lang="en-US" altLang="zh-CN" baseline="-25000"/>
              <a:t>1</a:t>
            </a:r>
            <a:r>
              <a:rPr lang="en-US" altLang="zh-CN"/>
              <a:t>)</a:t>
            </a:r>
            <a:r>
              <a:rPr lang="zh-CN" altLang="zh-CN"/>
              <a:t>×</a:t>
            </a:r>
            <a:r>
              <a:rPr lang="en-US" altLang="zh-CN"/>
              <a:t>dir</a:t>
            </a:r>
            <a:r>
              <a:rPr lang="en-US" altLang="zh-CN" baseline="-25000"/>
              <a:t>2</a:t>
            </a:r>
            <a:r>
              <a:rPr lang="en-US" altLang="zh-CN"/>
              <a:t>) / (dir</a:t>
            </a:r>
            <a:r>
              <a:rPr lang="en-US" altLang="zh-CN" baseline="-25000"/>
              <a:t>1</a:t>
            </a:r>
            <a:r>
              <a:rPr lang="zh-CN" altLang="en-US"/>
              <a:t>×</a:t>
            </a:r>
            <a:r>
              <a:rPr lang="en-US" altLang="zh-CN"/>
              <a:t>dir</a:t>
            </a:r>
            <a:r>
              <a:rPr lang="en-US" altLang="zh-CN" baseline="-25000"/>
              <a:t>2</a:t>
            </a:r>
            <a:r>
              <a:rPr lang="en-US" altLang="zh-CN"/>
              <a:t>)</a:t>
            </a:r>
            <a:r>
              <a:rPr lang="zh-CN" altLang="en-US"/>
              <a:t>，那么 </a:t>
            </a:r>
            <a:r>
              <a:rPr lang="en-US" altLang="zh-CN">
                <a:sym typeface="+mn-ea"/>
              </a:rPr>
              <a:t>bp</a:t>
            </a:r>
            <a:r>
              <a:rPr lang="en-US" altLang="zh-CN" baseline="-25000">
                <a:sym typeface="+mn-ea"/>
              </a:rPr>
              <a:t>1</a:t>
            </a:r>
            <a:r>
              <a:rPr lang="en-US" altLang="zh-CN">
                <a:sym typeface="+mn-ea"/>
              </a:rPr>
              <a:t>+t*dir</a:t>
            </a:r>
            <a:r>
              <a:rPr lang="en-US" altLang="zh-CN" baseline="-25000">
                <a:sym typeface="+mn-ea"/>
              </a:rPr>
              <a:t>1</a:t>
            </a:r>
            <a:r>
              <a:rPr lang="en-US" altLang="zh-CN">
                <a:sym typeface="+mn-ea"/>
              </a:rPr>
              <a:t> </a:t>
            </a:r>
            <a:r>
              <a:rPr lang="zh-CN" altLang="en-US">
                <a:sym typeface="+mn-ea"/>
              </a:rPr>
              <a:t>就是 </a:t>
            </a:r>
            <a:r>
              <a:rPr lang="en-US" altLang="zh-CN">
                <a:sym typeface="+mn-ea"/>
              </a:rPr>
              <a:t>L1,L2 </a:t>
            </a:r>
            <a:r>
              <a:rPr lang="zh-CN" altLang="en-US">
                <a:sym typeface="+mn-ea"/>
              </a:rPr>
              <a:t>的交点</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一些基本算法</a:t>
            </a:r>
            <a:r>
              <a:rPr lang="en-US" altLang="zh-CN">
                <a:sym typeface="+mn-ea"/>
              </a:rPr>
              <a:t>/</a:t>
            </a:r>
            <a:r>
              <a:rPr lang="zh-CN" altLang="en-US">
                <a:sym typeface="+mn-ea"/>
              </a:rPr>
              <a:t>定理</a:t>
            </a:r>
            <a:r>
              <a:rPr lang="en-US" altLang="zh-CN">
                <a:sym typeface="+mn-ea"/>
              </a:rPr>
              <a:t>/</a:t>
            </a:r>
            <a:r>
              <a:rPr lang="zh-CN" altLang="en-US">
                <a:sym typeface="+mn-ea"/>
              </a:rPr>
              <a:t>概念</a:t>
            </a:r>
            <a:endParaRPr lang="zh-CN" altLang="en-US"/>
          </a:p>
        </p:txBody>
      </p:sp>
      <p:sp>
        <p:nvSpPr>
          <p:cNvPr id="3" name="内容占位符 2"/>
          <p:cNvSpPr>
            <a:spLocks noGrp="1"/>
          </p:cNvSpPr>
          <p:nvPr>
            <p:ph idx="1"/>
          </p:nvPr>
        </p:nvSpPr>
        <p:spPr>
          <a:xfrm>
            <a:off x="838200" y="1825625"/>
            <a:ext cx="10515600" cy="4625975"/>
          </a:xfrm>
        </p:spPr>
        <p:txBody>
          <a:bodyPr>
            <a:normAutofit lnSpcReduction="10000"/>
          </a:bodyPr>
          <a:p>
            <a:pPr fontAlgn="auto">
              <a:lnSpc>
                <a:spcPct val="120000"/>
              </a:lnSpc>
            </a:pPr>
            <a:r>
              <a:rPr lang="zh-CN" altLang="en-US"/>
              <a:t>多提一下点积和叉积的几何意义</a:t>
            </a:r>
            <a:endParaRPr lang="zh-CN" altLang="en-US"/>
          </a:p>
          <a:p>
            <a:pPr fontAlgn="auto">
              <a:lnSpc>
                <a:spcPct val="120000"/>
              </a:lnSpc>
            </a:pPr>
            <a:r>
              <a:rPr lang="zh-CN" altLang="en-US"/>
              <a:t>点积可以被定义在任意维度的线性空间中，一般用来求一个向量在另一个向量，或者另一个线性子空间上的投影，在计算几何中感觉只能拿来求向量夹角</a:t>
            </a:r>
            <a:r>
              <a:rPr lang="zh-CN" altLang="en-US"/>
              <a:t>，但是在线性代数里还是非常有用的（至少矩阵乘法就涉及到了点积运算）</a:t>
            </a:r>
            <a:endParaRPr lang="zh-CN" altLang="en-US"/>
          </a:p>
          <a:p>
            <a:pPr fontAlgn="auto">
              <a:lnSpc>
                <a:spcPct val="120000"/>
              </a:lnSpc>
            </a:pPr>
            <a:r>
              <a:rPr lang="zh-CN" altLang="en-US"/>
              <a:t>二维平面上的叉积实际上就是求用两个向量构成的有向平行四边形的面积，结果的绝对值甚至符号在计算几何中都有着广泛的用处，本</a:t>
            </a:r>
            <a:r>
              <a:rPr lang="en-US" altLang="zh-CN"/>
              <a:t>p(</a:t>
            </a:r>
            <a:r>
              <a:rPr lang="zh-CN" altLang="en-US"/>
              <a:t>骗</a:t>
            </a:r>
            <a:r>
              <a:rPr lang="en-US" altLang="zh-CN"/>
              <a:t>)p(</a:t>
            </a:r>
            <a:r>
              <a:rPr lang="zh-CN" altLang="en-US"/>
              <a:t>骗</a:t>
            </a:r>
            <a:r>
              <a:rPr lang="en-US" altLang="zh-CN"/>
              <a:t>)t(</a:t>
            </a:r>
            <a:r>
              <a:rPr lang="zh-CN" altLang="en-US"/>
              <a:t>他</a:t>
            </a:r>
            <a:r>
              <a:rPr lang="en-US" altLang="zh-CN"/>
              <a:t>)</a:t>
            </a:r>
            <a:r>
              <a:rPr lang="zh-CN" altLang="en-US"/>
              <a:t>后面很多内容都有用到二维平面上</a:t>
            </a:r>
            <a:r>
              <a:rPr lang="zh-CN" altLang="en-US"/>
              <a:t>的</a:t>
            </a:r>
            <a:r>
              <a:rPr lang="zh-CN" altLang="en-US"/>
              <a:t>叉积</a:t>
            </a:r>
            <a:endParaRPr lang="zh-CN" altLang="en-US"/>
          </a:p>
          <a:p>
            <a:pPr fontAlgn="auto">
              <a:lnSpc>
                <a:spcPct val="120000"/>
              </a:lnSpc>
            </a:pPr>
            <a:r>
              <a:rPr lang="zh-CN" altLang="en-US"/>
              <a:t>三维空间中的叉积可以用来求平面的法向量，其法向量的模长就等于有向平行四边形的面积的绝对值，可以用来做高考数学</a:t>
            </a:r>
            <a:r>
              <a:rPr lang="zh-CN" altLang="en-US"/>
              <a:t>解析几何题【手动捂脸</a:t>
            </a:r>
            <a:r>
              <a:rPr lang="zh-CN" altLang="en-US"/>
              <a:t>】</a:t>
            </a:r>
            <a:endParaRPr lang="zh-CN" altLang="en-US"/>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一些基本算法</a:t>
            </a:r>
            <a:r>
              <a:rPr lang="en-US" altLang="zh-CN">
                <a:sym typeface="+mn-ea"/>
              </a:rPr>
              <a:t>/</a:t>
            </a:r>
            <a:r>
              <a:rPr lang="zh-CN" altLang="en-US">
                <a:sym typeface="+mn-ea"/>
              </a:rPr>
              <a:t>定理</a:t>
            </a:r>
            <a:r>
              <a:rPr lang="en-US" altLang="zh-CN">
                <a:sym typeface="+mn-ea"/>
              </a:rPr>
              <a:t>/</a:t>
            </a:r>
            <a:r>
              <a:rPr lang="zh-CN" altLang="en-US">
                <a:sym typeface="+mn-ea"/>
              </a:rPr>
              <a:t>概念</a:t>
            </a:r>
            <a:endParaRPr lang="zh-CN" altLang="en-US"/>
          </a:p>
        </p:txBody>
      </p:sp>
      <p:sp>
        <p:nvSpPr>
          <p:cNvPr id="3" name="内容占位符 2"/>
          <p:cNvSpPr>
            <a:spLocks noGrp="1"/>
          </p:cNvSpPr>
          <p:nvPr>
            <p:ph idx="1"/>
          </p:nvPr>
        </p:nvSpPr>
        <p:spPr>
          <a:xfrm>
            <a:off x="838200" y="1825625"/>
            <a:ext cx="10515600" cy="4351655"/>
          </a:xfrm>
        </p:spPr>
        <p:txBody>
          <a:bodyPr>
            <a:normAutofit lnSpcReduction="10000"/>
          </a:bodyPr>
          <a:p>
            <a:r>
              <a:rPr lang="zh-CN" altLang="en-US"/>
              <a:t>线系列</a:t>
            </a:r>
            <a:r>
              <a:rPr lang="zh-CN" altLang="en-US">
                <a:sym typeface="+mn-ea"/>
              </a:rPr>
              <a:t>，之后统一用两个点 </a:t>
            </a:r>
            <a:r>
              <a:rPr lang="en-US" altLang="zh-CN">
                <a:sym typeface="+mn-ea"/>
              </a:rPr>
              <a:t>PQ </a:t>
            </a:r>
            <a:r>
              <a:rPr lang="zh-CN" altLang="en-US">
                <a:sym typeface="+mn-ea"/>
              </a:rPr>
              <a:t>表示 </a:t>
            </a:r>
            <a:r>
              <a:rPr lang="en-US" altLang="zh-CN">
                <a:sym typeface="+mn-ea"/>
              </a:rPr>
              <a:t>P-&gt;Q </a:t>
            </a:r>
            <a:r>
              <a:rPr lang="zh-CN" altLang="en-US">
                <a:sym typeface="+mn-ea"/>
              </a:rPr>
              <a:t>的向量，即 </a:t>
            </a:r>
            <a:r>
              <a:rPr lang="en-US" altLang="zh-CN">
                <a:sym typeface="+mn-ea"/>
              </a:rPr>
              <a:t>(x</a:t>
            </a:r>
            <a:r>
              <a:rPr lang="en-US" altLang="zh-CN" baseline="-25000">
                <a:sym typeface="+mn-ea"/>
              </a:rPr>
              <a:t>q</a:t>
            </a:r>
            <a:r>
              <a:rPr lang="en-US" altLang="zh-CN">
                <a:sym typeface="+mn-ea"/>
              </a:rPr>
              <a:t>-x</a:t>
            </a:r>
            <a:r>
              <a:rPr lang="en-US" altLang="zh-CN" baseline="-25000">
                <a:sym typeface="+mn-ea"/>
              </a:rPr>
              <a:t>p</a:t>
            </a:r>
            <a:r>
              <a:rPr lang="en-US" altLang="zh-CN">
                <a:sym typeface="+mn-ea"/>
              </a:rPr>
              <a:t>, y</a:t>
            </a:r>
            <a:r>
              <a:rPr lang="en-US" altLang="zh-CN" baseline="-25000">
                <a:sym typeface="+mn-ea"/>
              </a:rPr>
              <a:t>q</a:t>
            </a:r>
            <a:r>
              <a:rPr lang="en-US" altLang="zh-CN">
                <a:sym typeface="+mn-ea"/>
              </a:rPr>
              <a:t>-y</a:t>
            </a:r>
            <a:r>
              <a:rPr lang="en-US" altLang="zh-CN" baseline="-25000">
                <a:sym typeface="+mn-ea"/>
              </a:rPr>
              <a:t>p</a:t>
            </a:r>
            <a:r>
              <a:rPr lang="en-US" altLang="zh-CN">
                <a:sym typeface="+mn-ea"/>
              </a:rPr>
              <a:t>)</a:t>
            </a:r>
            <a:endParaRPr lang="zh-CN" altLang="en-US"/>
          </a:p>
          <a:p>
            <a:r>
              <a:rPr lang="zh-CN" altLang="en-US"/>
              <a:t>判断两条线段 </a:t>
            </a:r>
            <a:r>
              <a:rPr lang="en-US" altLang="zh-CN"/>
              <a:t>AB,CD </a:t>
            </a:r>
            <a:r>
              <a:rPr lang="zh-CN" altLang="en-US"/>
              <a:t>是否严格相交（假定 </a:t>
            </a:r>
            <a:r>
              <a:rPr lang="en-US" altLang="zh-CN"/>
              <a:t>AB,CD </a:t>
            </a:r>
            <a:r>
              <a:rPr lang="zh-CN" altLang="en-US"/>
              <a:t>不平行</a:t>
            </a:r>
            <a:r>
              <a:rPr lang="zh-CN" altLang="en-US"/>
              <a:t>）：</a:t>
            </a:r>
            <a:endParaRPr lang="zh-CN" altLang="en-US">
              <a:sym typeface="+mn-ea"/>
            </a:endParaRPr>
          </a:p>
          <a:p>
            <a:pPr marL="0" indent="0" algn="ctr">
              <a:buNone/>
            </a:pPr>
            <a:r>
              <a:rPr lang="en-US" altLang="zh-CN">
                <a:sym typeface="+mn-ea"/>
              </a:rPr>
              <a:t>(AB</a:t>
            </a:r>
            <a:r>
              <a:rPr lang="zh-CN" altLang="en-US">
                <a:sym typeface="+mn-ea"/>
              </a:rPr>
              <a:t>×</a:t>
            </a:r>
            <a:r>
              <a:rPr lang="en-US" altLang="zh-CN">
                <a:sym typeface="+mn-ea"/>
              </a:rPr>
              <a:t>AC)*(AB</a:t>
            </a:r>
            <a:r>
              <a:rPr lang="zh-CN" altLang="en-US">
                <a:sym typeface="+mn-ea"/>
              </a:rPr>
              <a:t>×</a:t>
            </a:r>
            <a:r>
              <a:rPr lang="en-US" altLang="zh-CN">
                <a:sym typeface="+mn-ea"/>
              </a:rPr>
              <a:t>AD)&lt;0 &amp;&amp; </a:t>
            </a:r>
            <a:r>
              <a:rPr lang="en-US" altLang="zh-CN">
                <a:sym typeface="+mn-ea"/>
              </a:rPr>
              <a:t>(CD</a:t>
            </a:r>
            <a:r>
              <a:rPr lang="zh-CN" altLang="en-US">
                <a:sym typeface="+mn-ea"/>
              </a:rPr>
              <a:t>×</a:t>
            </a:r>
            <a:r>
              <a:rPr lang="en-US" altLang="zh-CN">
                <a:sym typeface="+mn-ea"/>
              </a:rPr>
              <a:t>CA)*(CD</a:t>
            </a:r>
            <a:r>
              <a:rPr lang="zh-CN" altLang="en-US">
                <a:sym typeface="+mn-ea"/>
              </a:rPr>
              <a:t>×</a:t>
            </a:r>
            <a:r>
              <a:rPr lang="en-US" altLang="zh-CN">
                <a:sym typeface="+mn-ea"/>
              </a:rPr>
              <a:t>CB)&lt;0</a:t>
            </a:r>
            <a:endParaRPr lang="zh-CN" altLang="en-US"/>
          </a:p>
          <a:p>
            <a:r>
              <a:rPr lang="zh-CN" altLang="en-US">
                <a:sym typeface="+mn-ea"/>
              </a:rPr>
              <a:t>判断两条线段 </a:t>
            </a:r>
            <a:r>
              <a:rPr lang="en-US" altLang="zh-CN">
                <a:sym typeface="+mn-ea"/>
              </a:rPr>
              <a:t>AB,CD </a:t>
            </a:r>
            <a:r>
              <a:rPr lang="zh-CN" altLang="en-US">
                <a:sym typeface="+mn-ea"/>
              </a:rPr>
              <a:t>是否有公共点：</a:t>
            </a:r>
            <a:endParaRPr lang="zh-CN" altLang="en-US">
              <a:sym typeface="+mn-ea"/>
            </a:endParaRPr>
          </a:p>
          <a:p>
            <a:pPr marL="0" indent="0">
              <a:buNone/>
            </a:pPr>
            <a:r>
              <a:rPr lang="zh-CN" altLang="en-US"/>
              <a:t>   如果</a:t>
            </a:r>
            <a:r>
              <a:rPr lang="zh-CN" altLang="en-US"/>
              <a:t> </a:t>
            </a:r>
            <a:r>
              <a:rPr lang="en-US" altLang="zh-CN"/>
              <a:t>AB,CD </a:t>
            </a:r>
            <a:r>
              <a:rPr lang="zh-CN" altLang="en-US"/>
              <a:t>不平行，把上述算法的</a:t>
            </a:r>
            <a:r>
              <a:rPr lang="en-US" altLang="zh-CN"/>
              <a:t>“&lt;”</a:t>
            </a:r>
            <a:r>
              <a:rPr lang="zh-CN" altLang="en-US"/>
              <a:t>改成</a:t>
            </a:r>
            <a:r>
              <a:rPr lang="en-US" altLang="zh-CN"/>
              <a:t>“&lt;=”</a:t>
            </a:r>
            <a:r>
              <a:rPr lang="zh-CN" altLang="en-US"/>
              <a:t>即可</a:t>
            </a:r>
            <a:endParaRPr lang="zh-CN" altLang="en-US"/>
          </a:p>
          <a:p>
            <a:pPr marL="0" indent="0">
              <a:buNone/>
            </a:pPr>
            <a:r>
              <a:rPr lang="zh-CN" altLang="en-US"/>
              <a:t>   如果 </a:t>
            </a:r>
            <a:r>
              <a:rPr lang="en-US" altLang="zh-CN"/>
              <a:t>AB,CD </a:t>
            </a:r>
            <a:r>
              <a:rPr lang="zh-CN" altLang="en-US"/>
              <a:t>平行，且四点共线，则再</a:t>
            </a:r>
            <a:r>
              <a:rPr lang="zh-CN" altLang="en-US"/>
              <a:t>判一下 </a:t>
            </a:r>
            <a:r>
              <a:rPr lang="en-US" altLang="zh-CN"/>
              <a:t>AC·AD&lt;=0 || BC·BD&lt;=0 </a:t>
            </a:r>
            <a:r>
              <a:rPr lang="zh-CN" altLang="en-US"/>
              <a:t>即可</a:t>
            </a:r>
            <a:endParaRPr lang="zh-CN" altLang="en-US"/>
          </a:p>
          <a:p>
            <a:r>
              <a:rPr lang="zh-CN" altLang="en-US"/>
              <a:t>求一个点 </a:t>
            </a:r>
            <a:r>
              <a:rPr lang="en-US" altLang="zh-CN"/>
              <a:t>P </a:t>
            </a:r>
            <a:r>
              <a:rPr lang="zh-CN" altLang="en-US"/>
              <a:t>到一条线段 </a:t>
            </a:r>
            <a:r>
              <a:rPr lang="en-US" altLang="zh-CN"/>
              <a:t>AB </a:t>
            </a:r>
            <a:r>
              <a:rPr lang="zh-CN" altLang="en-US"/>
              <a:t>的距离：</a:t>
            </a:r>
            <a:endParaRPr lang="zh-CN" altLang="en-US"/>
          </a:p>
          <a:p>
            <a:pPr marL="0" indent="0" algn="ctr">
              <a:buNone/>
            </a:pPr>
            <a:r>
              <a:rPr lang="en-US" altLang="zh-CN"/>
              <a:t>AB·AP&gt;=0 &amp;&amp; AB·BP&gt;=0 ? </a:t>
            </a:r>
            <a:r>
              <a:rPr lang="en-US" altLang="zh-CN">
                <a:sym typeface="+mn-ea"/>
              </a:rPr>
              <a:t>|AP</a:t>
            </a:r>
            <a:r>
              <a:rPr lang="zh-CN" altLang="en-US">
                <a:sym typeface="+mn-ea"/>
              </a:rPr>
              <a:t>×</a:t>
            </a:r>
            <a:r>
              <a:rPr lang="en-US" altLang="zh-CN">
                <a:sym typeface="+mn-ea"/>
              </a:rPr>
              <a:t>AB</a:t>
            </a:r>
            <a:r>
              <a:rPr lang="en-US" altLang="zh-CN">
                <a:sym typeface="+mn-ea"/>
              </a:rPr>
              <a:t>| / |AB| : min(|AP|,|BP|)</a:t>
            </a:r>
            <a:endParaRPr lang="zh-CN" altLang="en-US"/>
          </a:p>
          <a:p>
            <a:endParaRPr lang="zh-CN" altLang="en-US"/>
          </a:p>
          <a:p>
            <a:endParaRPr lang="zh-CN" altLang="en-US"/>
          </a:p>
          <a:p>
            <a:pPr marL="0" indent="0">
              <a:buNone/>
            </a:pPr>
            <a:endParaRPr lang="zh-CN" altLang="en-US">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一些基本算法</a:t>
            </a:r>
            <a:r>
              <a:rPr lang="en-US" altLang="zh-CN">
                <a:sym typeface="+mn-ea"/>
              </a:rPr>
              <a:t>/</a:t>
            </a:r>
            <a:r>
              <a:rPr lang="zh-CN" altLang="en-US">
                <a:sym typeface="+mn-ea"/>
              </a:rPr>
              <a:t>定理</a:t>
            </a:r>
            <a:r>
              <a:rPr lang="en-US" altLang="zh-CN">
                <a:sym typeface="+mn-ea"/>
              </a:rPr>
              <a:t>/</a:t>
            </a:r>
            <a:r>
              <a:rPr lang="zh-CN" altLang="en-US">
                <a:sym typeface="+mn-ea"/>
              </a:rPr>
              <a:t>概念</a:t>
            </a:r>
            <a:endParaRPr lang="zh-CN" altLang="en-US"/>
          </a:p>
        </p:txBody>
      </p:sp>
      <p:sp>
        <p:nvSpPr>
          <p:cNvPr id="3" name="内容占位符 2"/>
          <p:cNvSpPr>
            <a:spLocks noGrp="1"/>
          </p:cNvSpPr>
          <p:nvPr>
            <p:ph idx="1"/>
          </p:nvPr>
        </p:nvSpPr>
        <p:spPr>
          <a:xfrm>
            <a:off x="838200" y="1825625"/>
            <a:ext cx="10668000" cy="4763135"/>
          </a:xfrm>
        </p:spPr>
        <p:txBody>
          <a:bodyPr>
            <a:normAutofit fontScale="90000" lnSpcReduction="10000"/>
          </a:bodyPr>
          <a:p>
            <a:r>
              <a:rPr lang="zh-CN" altLang="en-US"/>
              <a:t>三角形</a:t>
            </a:r>
            <a:r>
              <a:rPr lang="zh-CN" altLang="en-US"/>
              <a:t>系列</a:t>
            </a:r>
            <a:endParaRPr lang="zh-CN" altLang="en-US"/>
          </a:p>
          <a:p>
            <a:r>
              <a:rPr lang="zh-CN" altLang="en-US"/>
              <a:t>三角形 </a:t>
            </a:r>
            <a:r>
              <a:rPr lang="en-US" altLang="zh-CN"/>
              <a:t>ABC </a:t>
            </a:r>
            <a:r>
              <a:rPr lang="zh-CN" altLang="en-US"/>
              <a:t>的</a:t>
            </a:r>
            <a:r>
              <a:rPr lang="zh-CN" altLang="en-US"/>
              <a:t>面积：</a:t>
            </a:r>
            <a:r>
              <a:rPr lang="en-US" altLang="zh-CN"/>
              <a:t>0.5*|AB</a:t>
            </a:r>
            <a:r>
              <a:rPr lang="zh-CN" altLang="en-US"/>
              <a:t>×</a:t>
            </a:r>
            <a:r>
              <a:rPr lang="en-US" altLang="zh-CN"/>
              <a:t>AC|, </a:t>
            </a:r>
            <a:r>
              <a:rPr lang="zh-CN" altLang="en-US"/>
              <a:t>海伦公式 </a:t>
            </a:r>
            <a:r>
              <a:rPr lang="en-US" altLang="zh-CN"/>
              <a:t>sqrt(p(p-a)(p-b)(p-c)) (p=0.5C)</a:t>
            </a:r>
            <a:endParaRPr lang="en-US" altLang="zh-CN"/>
          </a:p>
          <a:p>
            <a:r>
              <a:rPr lang="zh-CN" altLang="en-US"/>
              <a:t>正弦定理：</a:t>
            </a:r>
            <a:r>
              <a:rPr lang="en-US" altLang="zh-CN"/>
              <a:t>a/sinA = b/sinB = c/sinC = 2r</a:t>
            </a:r>
            <a:r>
              <a:rPr lang="zh-CN" altLang="en-US"/>
              <a:t>，</a:t>
            </a:r>
            <a:r>
              <a:rPr lang="en-US" altLang="zh-CN"/>
              <a:t>r </a:t>
            </a:r>
            <a:r>
              <a:rPr lang="zh-CN" altLang="en-US"/>
              <a:t>为三角形外接圆半径</a:t>
            </a:r>
            <a:endParaRPr lang="zh-CN" altLang="en-US"/>
          </a:p>
          <a:p>
            <a:r>
              <a:rPr lang="zh-CN" altLang="en-US"/>
              <a:t>余弦定理：</a:t>
            </a:r>
            <a:r>
              <a:rPr lang="en-US" altLang="zh-CN"/>
              <a:t>a</a:t>
            </a:r>
            <a:r>
              <a:rPr lang="en-US" altLang="zh-CN" baseline="30000"/>
              <a:t>2</a:t>
            </a:r>
            <a:r>
              <a:rPr lang="en-US" altLang="zh-CN"/>
              <a:t>+b</a:t>
            </a:r>
            <a:r>
              <a:rPr lang="en-US" altLang="zh-CN" baseline="30000"/>
              <a:t>2</a:t>
            </a:r>
            <a:r>
              <a:rPr lang="en-US" altLang="zh-CN"/>
              <a:t>-2abcosC = c</a:t>
            </a:r>
            <a:r>
              <a:rPr lang="en-US" altLang="zh-CN" baseline="30000"/>
              <a:t>2</a:t>
            </a:r>
            <a:r>
              <a:rPr lang="zh-CN" altLang="en-US"/>
              <a:t>，可以求角度</a:t>
            </a:r>
            <a:r>
              <a:rPr lang="zh-CN" altLang="en-US"/>
              <a:t>，</a:t>
            </a:r>
            <a:r>
              <a:rPr lang="zh-CN" altLang="en-US"/>
              <a:t>但一般可以被点积代替</a:t>
            </a:r>
            <a:endParaRPr lang="zh-CN" altLang="en-US"/>
          </a:p>
          <a:p>
            <a:r>
              <a:rPr lang="zh-CN" altLang="en-US"/>
              <a:t>三角形的费马点：位于三角形内且到三角形三个顶点距离之和最小的点，感觉并不常见，所以求法在这里就不展开了，有兴趣的同学</a:t>
            </a:r>
            <a:r>
              <a:rPr lang="zh-CN" altLang="en-US"/>
              <a:t>可以自己搜一搜</a:t>
            </a:r>
            <a:endParaRPr lang="zh-CN" altLang="en-US"/>
          </a:p>
          <a:p>
            <a:r>
              <a:rPr lang="zh-CN" altLang="en-US"/>
              <a:t>线段 </a:t>
            </a:r>
            <a:r>
              <a:rPr lang="en-US" altLang="zh-CN"/>
              <a:t>PQ </a:t>
            </a:r>
            <a:r>
              <a:rPr lang="zh-CN" altLang="en-US"/>
              <a:t>在三角形 </a:t>
            </a:r>
            <a:r>
              <a:rPr lang="en-US" altLang="zh-CN"/>
              <a:t>ABC </a:t>
            </a:r>
            <a:r>
              <a:rPr lang="zh-CN" altLang="en-US"/>
              <a:t>内的长度（假设 </a:t>
            </a:r>
            <a:r>
              <a:rPr lang="en-US" altLang="zh-CN"/>
              <a:t>PQ </a:t>
            </a:r>
            <a:r>
              <a:rPr lang="zh-CN" altLang="en-US"/>
              <a:t>所在直线不经过 </a:t>
            </a:r>
            <a:r>
              <a:rPr lang="en-US" altLang="zh-CN"/>
              <a:t>A,B,C</a:t>
            </a:r>
            <a:r>
              <a:rPr lang="zh-CN" altLang="en-US"/>
              <a:t>）：</a:t>
            </a:r>
            <a:endParaRPr lang="zh-CN" altLang="en-US"/>
          </a:p>
          <a:p>
            <a:pPr marL="0" indent="0">
              <a:buNone/>
            </a:pPr>
            <a:r>
              <a:rPr lang="zh-CN" altLang="en-US"/>
              <a:t>   先分别判断 </a:t>
            </a:r>
            <a:r>
              <a:rPr lang="en-US" altLang="zh-CN"/>
              <a:t>PQ </a:t>
            </a:r>
            <a:r>
              <a:rPr lang="zh-CN" altLang="en-US"/>
              <a:t>与 </a:t>
            </a:r>
            <a:r>
              <a:rPr lang="en-US" altLang="zh-CN"/>
              <a:t>AB,AC,BC </a:t>
            </a:r>
            <a:r>
              <a:rPr lang="zh-CN" altLang="en-US"/>
              <a:t>是否相交：全不相交则长度为 </a:t>
            </a:r>
            <a:r>
              <a:rPr lang="en-US" altLang="zh-CN"/>
              <a:t>0 or |PQ|</a:t>
            </a:r>
            <a:r>
              <a:rPr lang="zh-CN" altLang="en-US"/>
              <a:t>（看 </a:t>
            </a:r>
            <a:r>
              <a:rPr lang="en-US" altLang="zh-CN"/>
              <a:t>P,Q </a:t>
            </a:r>
            <a:r>
              <a:rPr lang="zh-CN" altLang="en-US"/>
              <a:t>在不在三角形内），有一个相交则说明恰</a:t>
            </a:r>
            <a:r>
              <a:rPr lang="zh-CN" altLang="en-US"/>
              <a:t>有一个点在三角形内（假设是 </a:t>
            </a:r>
            <a:r>
              <a:rPr lang="en-US" altLang="zh-CN"/>
              <a:t>P</a:t>
            </a:r>
            <a:r>
              <a:rPr lang="zh-CN" altLang="en-US"/>
              <a:t>），所求长度即为 </a:t>
            </a:r>
            <a:r>
              <a:rPr lang="en-US" altLang="zh-CN"/>
              <a:t>P </a:t>
            </a:r>
            <a:r>
              <a:rPr lang="zh-CN" altLang="en-US"/>
              <a:t>到该交点的距离 ，有两个相交则长度为两交点之间的距离，不可能有三个交点</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一些基本算法</a:t>
            </a:r>
            <a:r>
              <a:rPr lang="en-US" altLang="zh-CN">
                <a:sym typeface="+mn-ea"/>
              </a:rPr>
              <a:t>/</a:t>
            </a:r>
            <a:r>
              <a:rPr lang="zh-CN" altLang="en-US">
                <a:sym typeface="+mn-ea"/>
              </a:rPr>
              <a:t>定理</a:t>
            </a:r>
            <a:r>
              <a:rPr lang="en-US" altLang="zh-CN">
                <a:sym typeface="+mn-ea"/>
              </a:rPr>
              <a:t>/</a:t>
            </a:r>
            <a:r>
              <a:rPr lang="zh-CN" altLang="en-US">
                <a:sym typeface="+mn-ea"/>
              </a:rPr>
              <a:t>概念</a:t>
            </a:r>
            <a:endParaRPr lang="zh-CN" altLang="en-US"/>
          </a:p>
        </p:txBody>
      </p:sp>
      <p:sp>
        <p:nvSpPr>
          <p:cNvPr id="3" name="内容占位符 2"/>
          <p:cNvSpPr>
            <a:spLocks noGrp="1"/>
          </p:cNvSpPr>
          <p:nvPr>
            <p:ph idx="1"/>
          </p:nvPr>
        </p:nvSpPr>
        <p:spPr>
          <a:xfrm>
            <a:off x="838200" y="1825625"/>
            <a:ext cx="10515600" cy="4351655"/>
          </a:xfrm>
        </p:spPr>
        <p:txBody>
          <a:bodyPr/>
          <a:p>
            <a:r>
              <a:rPr lang="zh-CN" altLang="en-US"/>
              <a:t>多边形系列，记 </a:t>
            </a:r>
            <a:r>
              <a:rPr lang="en-US" altLang="zh-CN"/>
              <a:t>A</a:t>
            </a:r>
            <a:r>
              <a:rPr lang="en-US" altLang="zh-CN" baseline="-25000"/>
              <a:t>i </a:t>
            </a:r>
            <a:r>
              <a:rPr lang="zh-CN" altLang="en-US"/>
              <a:t>为多边形内的第 </a:t>
            </a:r>
            <a:r>
              <a:rPr lang="en-US" altLang="zh-CN"/>
              <a:t>i </a:t>
            </a:r>
            <a:r>
              <a:rPr lang="zh-CN" altLang="en-US"/>
              <a:t>个点，下标越界则默认用取模后的值</a:t>
            </a:r>
            <a:endParaRPr lang="zh-CN" altLang="en-US"/>
          </a:p>
          <a:p>
            <a:r>
              <a:rPr lang="zh-CN" altLang="en-US"/>
              <a:t>一般对简单多边形，即除相邻的边外其它边互</a:t>
            </a:r>
            <a:r>
              <a:rPr lang="zh-CN" altLang="en-US"/>
              <a:t>不相交的多边形进行讨论</a:t>
            </a:r>
            <a:endParaRPr lang="zh-CN" altLang="en-US"/>
          </a:p>
          <a:p>
            <a:r>
              <a:rPr lang="zh-CN" altLang="en-US"/>
              <a:t>判断一个点 </a:t>
            </a:r>
            <a:r>
              <a:rPr lang="en-US" altLang="zh-CN"/>
              <a:t>P </a:t>
            </a:r>
            <a:r>
              <a:rPr lang="zh-CN" altLang="en-US"/>
              <a:t>是否在一个多边形内（假设 </a:t>
            </a:r>
            <a:r>
              <a:rPr lang="en-US" altLang="zh-CN"/>
              <a:t>P </a:t>
            </a:r>
            <a:r>
              <a:rPr lang="zh-CN" altLang="en-US"/>
              <a:t>不在多</a:t>
            </a:r>
            <a:r>
              <a:rPr lang="zh-CN" altLang="en-US"/>
              <a:t>边形的</a:t>
            </a:r>
            <a:r>
              <a:rPr lang="zh-CN" altLang="en-US"/>
              <a:t>边上）：射线法，从 </a:t>
            </a:r>
            <a:r>
              <a:rPr lang="en-US" altLang="zh-CN"/>
              <a:t>P </a:t>
            </a:r>
            <a:r>
              <a:rPr lang="zh-CN" altLang="en-US"/>
              <a:t>向任意一个方向引一条射线，看与其相交的边的奇偶性，奇在偶不在</a:t>
            </a:r>
            <a:endParaRPr lang="zh-CN" altLang="en-US"/>
          </a:p>
          <a:p>
            <a:r>
              <a:rPr lang="zh-CN" altLang="en-US">
                <a:sym typeface="+mn-ea"/>
              </a:rPr>
              <a:t>求简单多边形的面积：取一个中心点（一般为原点 </a:t>
            </a:r>
            <a:r>
              <a:rPr lang="en-US" altLang="zh-CN">
                <a:sym typeface="+mn-ea"/>
              </a:rPr>
              <a:t>O</a:t>
            </a:r>
            <a:r>
              <a:rPr lang="zh-CN" altLang="en-US">
                <a:sym typeface="+mn-ea"/>
              </a:rPr>
              <a:t>）</a:t>
            </a:r>
            <a:r>
              <a:rPr lang="en-US" altLang="zh-CN">
                <a:sym typeface="+mn-ea"/>
              </a:rPr>
              <a:t>P</a:t>
            </a:r>
            <a:r>
              <a:rPr lang="zh-CN" altLang="en-US">
                <a:sym typeface="+mn-ea"/>
              </a:rPr>
              <a:t>，并求出所有有向平行四边形 </a:t>
            </a:r>
            <a:r>
              <a:rPr lang="en-US" altLang="zh-CN">
                <a:sym typeface="+mn-ea"/>
              </a:rPr>
              <a:t>PA</a:t>
            </a:r>
            <a:r>
              <a:rPr lang="en-US" altLang="zh-CN" baseline="-25000">
                <a:sym typeface="+mn-ea"/>
              </a:rPr>
              <a:t>i</a:t>
            </a:r>
            <a:r>
              <a:rPr lang="en-US" altLang="zh-CN">
                <a:sym typeface="+mn-ea"/>
              </a:rPr>
              <a:t>A</a:t>
            </a:r>
            <a:r>
              <a:rPr lang="en-US" altLang="zh-CN" baseline="-25000">
                <a:sym typeface="+mn-ea"/>
              </a:rPr>
              <a:t>i+1 </a:t>
            </a:r>
            <a:r>
              <a:rPr lang="zh-CN" altLang="en-US">
                <a:sym typeface="+mn-ea"/>
              </a:rPr>
              <a:t>的有向面积 </a:t>
            </a:r>
            <a:r>
              <a:rPr lang="en-US" altLang="zh-CN">
                <a:sym typeface="+mn-ea"/>
              </a:rPr>
              <a:t>S</a:t>
            </a:r>
            <a:r>
              <a:rPr lang="en-US" altLang="zh-CN" baseline="-25000">
                <a:sym typeface="+mn-ea"/>
              </a:rPr>
              <a:t>i</a:t>
            </a:r>
            <a:r>
              <a:rPr lang="zh-CN" altLang="en-US">
                <a:sym typeface="+mn-ea"/>
              </a:rPr>
              <a:t>，把所有 </a:t>
            </a:r>
            <a:r>
              <a:rPr lang="en-US" altLang="zh-CN">
                <a:sym typeface="+mn-ea"/>
              </a:rPr>
              <a:t>S</a:t>
            </a:r>
            <a:r>
              <a:rPr lang="en-US" altLang="zh-CN" baseline="-25000">
                <a:sym typeface="+mn-ea"/>
              </a:rPr>
              <a:t>i</a:t>
            </a:r>
            <a:r>
              <a:rPr lang="en-US" altLang="zh-CN">
                <a:sym typeface="+mn-ea"/>
              </a:rPr>
              <a:t> </a:t>
            </a:r>
            <a:r>
              <a:rPr lang="zh-CN" altLang="en-US">
                <a:sym typeface="+mn-ea"/>
              </a:rPr>
              <a:t>加起来取绝对值再除以 </a:t>
            </a:r>
            <a:r>
              <a:rPr lang="en-US" altLang="zh-CN">
                <a:sym typeface="+mn-ea"/>
              </a:rPr>
              <a:t>2 </a:t>
            </a:r>
            <a:r>
              <a:rPr lang="zh-CN" altLang="en-US">
                <a:sym typeface="+mn-ea"/>
              </a:rPr>
              <a:t>即可</a:t>
            </a:r>
            <a:endParaRPr lang="zh-CN" altLang="en-US">
              <a:sym typeface="+mn-ea"/>
            </a:endParaRPr>
          </a:p>
          <a:p>
            <a:r>
              <a:rPr lang="en-US" altLang="zh-CN"/>
              <a:t>Pick </a:t>
            </a:r>
            <a:r>
              <a:rPr lang="zh-CN" altLang="en-US"/>
              <a:t>定理：记两坐标都</a:t>
            </a:r>
            <a:r>
              <a:rPr lang="zh-CN" altLang="en-US"/>
              <a:t>为整数的点为格点，所有点都是格点的简单多边形面积为 </a:t>
            </a:r>
            <a:r>
              <a:rPr lang="en-US" altLang="en-US"/>
              <a:t>a+b/2-1</a:t>
            </a:r>
            <a:r>
              <a:rPr lang="zh-CN" altLang="en-US"/>
              <a:t>，其中 </a:t>
            </a:r>
            <a:r>
              <a:rPr lang="en-US" altLang="zh-CN"/>
              <a:t>a </a:t>
            </a:r>
            <a:r>
              <a:rPr lang="zh-CN" altLang="en-US"/>
              <a:t>为在多边形内的格点数，</a:t>
            </a:r>
            <a:r>
              <a:rPr lang="en-US" altLang="zh-CN"/>
              <a:t>b </a:t>
            </a:r>
            <a:r>
              <a:rPr lang="zh-CN" altLang="en-US"/>
              <a:t>为在多边形上的格点数</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5"/>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p="http://schemas.openxmlformats.org/presentationml/2006/main">
  <p:tag name="KSO_WM_TEMPLATE_CATEGORY" val="custom"/>
  <p:tag name="KSO_WM_TEMPLATE_INDEX" val="20184575"/>
  <p:tag name="KSO_WM_TAG_VERSION" val="1.0"/>
  <p:tag name="KSO_WM_BEAUTIFY_FLAG" val="#wm#"/>
  <p:tag name="KSO_WM_TEMPLATE_THUMBS_INDEX" val="1、9、12、16、5、21"/>
  <p:tag name="KSO_WM_TEMPLATE_SUBCATEGORY" val="0"/>
</p:tagLst>
</file>

<file path=ppt/tags/tag105.xml><?xml version="1.0" encoding="utf-8"?>
<p:tagLst xmlns:p="http://schemas.openxmlformats.org/presentationml/2006/main">
  <p:tag name="KSO_WM_TEMPLATE_CATEGORY" val="custom"/>
  <p:tag name="KSO_WM_TEMPLATE_INDEX" val="20184575"/>
  <p:tag name="KSO_WM_SLIDE_MODEL_TYPE" val="cover"/>
</p:tagLst>
</file>

<file path=ppt/tags/tag106.xml><?xml version="1.0" encoding="utf-8"?>
<p:tagLst xmlns:p="http://schemas.openxmlformats.org/presentationml/2006/main">
  <p:tag name="KSO_WM_BEAUTIFY_FLAG" val="#wm#"/>
  <p:tag name="KSO_WM_TEMPLATE_CATEGORY" val="custom"/>
  <p:tag name="KSO_WM_TEMPLATE_INDEX" val="20184575"/>
</p:tagLst>
</file>

<file path=ppt/tags/tag107.xml><?xml version="1.0" encoding="utf-8"?>
<p:tagLst xmlns:p="http://schemas.openxmlformats.org/presentationml/2006/main">
  <p:tag name="KSO_WM_BEAUTIFY_FLAG" val="#wm#"/>
  <p:tag name="KSO_WM_TEMPLATE_CATEGORY" val="custom"/>
  <p:tag name="KSO_WM_TEMPLATE_INDEX" val="20184575"/>
</p:tagLst>
</file>

<file path=ppt/tags/tag108.xml><?xml version="1.0" encoding="utf-8"?>
<p:tagLst xmlns:p="http://schemas.openxmlformats.org/presentationml/2006/main">
  <p:tag name="KSO_WM_BEAUTIFY_FLAG" val="#wm#"/>
  <p:tag name="KSO_WM_TEMPLATE_CATEGORY" val="custom"/>
  <p:tag name="KSO_WM_TEMPLATE_INDEX" val="20184575"/>
</p:tagLst>
</file>

<file path=ppt/tags/tag109.xml><?xml version="1.0" encoding="utf-8"?>
<p:tagLst xmlns:p="http://schemas.openxmlformats.org/presentationml/2006/main">
  <p:tag name="KSO_WM_BEAUTIFY_FLAG" val="#wm#"/>
  <p:tag name="KSO_WM_TEMPLATE_CATEGORY" val="custom"/>
  <p:tag name="KSO_WM_TEMPLATE_INDEX" val="20184575"/>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84575"/>
</p:tagLst>
</file>

<file path=ppt/tags/tag111.xml><?xml version="1.0" encoding="utf-8"?>
<p:tagLst xmlns:p="http://schemas.openxmlformats.org/presentationml/2006/main">
  <p:tag name="KSO_WM_BEAUTIFY_FLAG" val="#wm#"/>
  <p:tag name="KSO_WM_TEMPLATE_CATEGORY" val="custom"/>
  <p:tag name="KSO_WM_TEMPLATE_INDEX" val="20184575"/>
</p:tagLst>
</file>

<file path=ppt/tags/tag112.xml><?xml version="1.0" encoding="utf-8"?>
<p:tagLst xmlns:p="http://schemas.openxmlformats.org/presentationml/2006/main">
  <p:tag name="KSO_WM_BEAUTIFY_FLAG" val="#wm#"/>
  <p:tag name="KSO_WM_TEMPLATE_CATEGORY" val="custom"/>
  <p:tag name="KSO_WM_TEMPLATE_INDEX" val="20184575"/>
</p:tagLst>
</file>

<file path=ppt/tags/tag113.xml><?xml version="1.0" encoding="utf-8"?>
<p:tagLst xmlns:p="http://schemas.openxmlformats.org/presentationml/2006/main">
  <p:tag name="KSO_WM_BEAUTIFY_FLAG" val="#wm#"/>
  <p:tag name="KSO_WM_TEMPLATE_CATEGORY" val="custom"/>
  <p:tag name="KSO_WM_TEMPLATE_INDEX" val="20184575"/>
</p:tagLst>
</file>

<file path=ppt/tags/tag114.xml><?xml version="1.0" encoding="utf-8"?>
<p:tagLst xmlns:p="http://schemas.openxmlformats.org/presentationml/2006/main">
  <p:tag name="KSO_WM_BEAUTIFY_FLAG" val="#wm#"/>
  <p:tag name="KSO_WM_TEMPLATE_CATEGORY" val="custom"/>
  <p:tag name="KSO_WM_TEMPLATE_INDEX" val="20184575"/>
</p:tagLst>
</file>

<file path=ppt/tags/tag115.xml><?xml version="1.0" encoding="utf-8"?>
<p:tagLst xmlns:p="http://schemas.openxmlformats.org/presentationml/2006/main">
  <p:tag name="KSO_WM_BEAUTIFY_FLAG" val="#wm#"/>
  <p:tag name="KSO_WM_TEMPLATE_CATEGORY" val="custom"/>
  <p:tag name="KSO_WM_TEMPLATE_INDEX" val="20184575"/>
</p:tagLst>
</file>

<file path=ppt/tags/tag116.xml><?xml version="1.0" encoding="utf-8"?>
<p:tagLst xmlns:p="http://schemas.openxmlformats.org/presentationml/2006/main">
  <p:tag name="KSO_WM_BEAUTIFY_FLAG" val="#wm#"/>
  <p:tag name="KSO_WM_TEMPLATE_CATEGORY" val="custom"/>
  <p:tag name="KSO_WM_TEMPLATE_INDEX" val="20184575"/>
</p:tagLst>
</file>

<file path=ppt/tags/tag117.xml><?xml version="1.0" encoding="utf-8"?>
<p:tagLst xmlns:p="http://schemas.openxmlformats.org/presentationml/2006/main">
  <p:tag name="KSO_WM_BEAUTIFY_FLAG" val="#wm#"/>
  <p:tag name="KSO_WM_TEMPLATE_CATEGORY" val="custom"/>
  <p:tag name="KSO_WM_TEMPLATE_INDEX" val="20184575"/>
</p:tagLst>
</file>

<file path=ppt/tags/tag118.xml><?xml version="1.0" encoding="utf-8"?>
<p:tagLst xmlns:p="http://schemas.openxmlformats.org/presentationml/2006/main">
  <p:tag name="KSO_WM_BEAUTIFY_FLAG" val="#wm#"/>
  <p:tag name="KSO_WM_TEMPLATE_CATEGORY" val="custom"/>
  <p:tag name="KSO_WM_TEMPLATE_INDEX" val="20184575"/>
</p:tagLst>
</file>

<file path=ppt/tags/tag119.xml><?xml version="1.0" encoding="utf-8"?>
<p:tagLst xmlns:p="http://schemas.openxmlformats.org/presentationml/2006/main">
  <p:tag name="KSO_WM_BEAUTIFY_FLAG" val="#wm#"/>
  <p:tag name="KSO_WM_TEMPLATE_CATEGORY" val="custom"/>
  <p:tag name="KSO_WM_TEMPLATE_INDEX" val="20184575"/>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184575"/>
</p:tagLst>
</file>

<file path=ppt/tags/tag121.xml><?xml version="1.0" encoding="utf-8"?>
<p:tagLst xmlns:p="http://schemas.openxmlformats.org/presentationml/2006/main">
  <p:tag name="KSO_WM_BEAUTIFY_FLAG" val="#wm#"/>
  <p:tag name="KSO_WM_TEMPLATE_CATEGORY" val="custom"/>
  <p:tag name="KSO_WM_TEMPLATE_INDEX" val="20184575"/>
</p:tagLst>
</file>

<file path=ppt/tags/tag122.xml><?xml version="1.0" encoding="utf-8"?>
<p:tagLst xmlns:p="http://schemas.openxmlformats.org/presentationml/2006/main">
  <p:tag name="KSO_WM_BEAUTIFY_FLAG" val="#wm#"/>
  <p:tag name="KSO_WM_TEMPLATE_CATEGORY" val="custom"/>
  <p:tag name="KSO_WM_TEMPLATE_INDEX" val="20184575"/>
</p:tagLst>
</file>

<file path=ppt/tags/tag123.xml><?xml version="1.0" encoding="utf-8"?>
<p:tagLst xmlns:p="http://schemas.openxmlformats.org/presentationml/2006/main">
  <p:tag name="KSO_WM_BEAUTIFY_FLAG" val="#wm#"/>
  <p:tag name="KSO_WM_TEMPLATE_CATEGORY" val="custom"/>
  <p:tag name="KSO_WM_TEMPLATE_INDEX" val="20184575"/>
</p:tagLst>
</file>

<file path=ppt/tags/tag124.xml><?xml version="1.0" encoding="utf-8"?>
<p:tagLst xmlns:p="http://schemas.openxmlformats.org/presentationml/2006/main">
  <p:tag name="KSO_WM_BEAUTIFY_FLAG" val="#wm#"/>
  <p:tag name="KSO_WM_TEMPLATE_CATEGORY" val="custom"/>
  <p:tag name="KSO_WM_TEMPLATE_INDEX" val="20184575"/>
</p:tagLst>
</file>

<file path=ppt/tags/tag125.xml><?xml version="1.0" encoding="utf-8"?>
<p:tagLst xmlns:p="http://schemas.openxmlformats.org/presentationml/2006/main">
  <p:tag name="KSO_WM_BEAUTIFY_FLAG" val="#wm#"/>
  <p:tag name="KSO_WM_TEMPLATE_CATEGORY" val="custom"/>
  <p:tag name="KSO_WM_TEMPLATE_INDEX" val="20184575"/>
</p:tagLst>
</file>

<file path=ppt/tags/tag126.xml><?xml version="1.0" encoding="utf-8"?>
<p:tagLst xmlns:p="http://schemas.openxmlformats.org/presentationml/2006/main">
  <p:tag name="KSO_WM_BEAUTIFY_FLAG" val="#wm#"/>
  <p:tag name="KSO_WM_TEMPLATE_CATEGORY" val="custom"/>
  <p:tag name="KSO_WM_TEMPLATE_INDEX" val="20184575"/>
</p:tagLst>
</file>

<file path=ppt/tags/tag127.xml><?xml version="1.0" encoding="utf-8"?>
<p:tagLst xmlns:p="http://schemas.openxmlformats.org/presentationml/2006/main">
  <p:tag name="KSO_WM_BEAUTIFY_FLAG" val="#wm#"/>
  <p:tag name="KSO_WM_TEMPLATE_CATEGORY" val="custom"/>
  <p:tag name="KSO_WM_TEMPLATE_INDEX" val="20184575"/>
</p:tagLst>
</file>

<file path=ppt/tags/tag128.xml><?xml version="1.0" encoding="utf-8"?>
<p:tagLst xmlns:p="http://schemas.openxmlformats.org/presentationml/2006/main">
  <p:tag name="KSO_WM_BEAUTIFY_FLAG" val="#wm#"/>
  <p:tag name="KSO_WM_TEMPLATE_CATEGORY" val="custom"/>
  <p:tag name="KSO_WM_TEMPLATE_INDEX" val="20184575"/>
</p:tagLst>
</file>

<file path=ppt/tags/tag129.xml><?xml version="1.0" encoding="utf-8"?>
<p:tagLst xmlns:p="http://schemas.openxmlformats.org/presentationml/2006/main">
  <p:tag name="KSO_WM_BEAUTIFY_FLAG" val="#wm#"/>
  <p:tag name="KSO_WM_TEMPLATE_CATEGORY" val="custom"/>
  <p:tag name="KSO_WM_TEMPLATE_INDEX" val="20184575"/>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84575"/>
</p:tagLst>
</file>

<file path=ppt/tags/tag131.xml><?xml version="1.0" encoding="utf-8"?>
<p:tagLst xmlns:p="http://schemas.openxmlformats.org/presentationml/2006/main">
  <p:tag name="KSO_WM_BEAUTIFY_FLAG" val="#wm#"/>
  <p:tag name="KSO_WM_TEMPLATE_CATEGORY" val="custom"/>
  <p:tag name="KSO_WM_TEMPLATE_INDEX" val="20184575"/>
</p:tagLst>
</file>

<file path=ppt/tags/tag132.xml><?xml version="1.0" encoding="utf-8"?>
<p:tagLst xmlns:p="http://schemas.openxmlformats.org/presentationml/2006/main">
  <p:tag name="KSO_WM_BEAUTIFY_FLAG" val="#wm#"/>
  <p:tag name="KSO_WM_TEMPLATE_CATEGORY" val="custom"/>
  <p:tag name="KSO_WM_TEMPLATE_INDEX" val="20184575"/>
</p:tagLst>
</file>

<file path=ppt/tags/tag133.xml><?xml version="1.0" encoding="utf-8"?>
<p:tagLst xmlns:p="http://schemas.openxmlformats.org/presentationml/2006/main">
  <p:tag name="KSO_WM_BEAUTIFY_FLAG" val="#wm#"/>
  <p:tag name="KSO_WM_TEMPLATE_CATEGORY" val="custom"/>
  <p:tag name="KSO_WM_TEMPLATE_INDEX" val="20184575"/>
</p:tagLst>
</file>

<file path=ppt/tags/tag134.xml><?xml version="1.0" encoding="utf-8"?>
<p:tagLst xmlns:p="http://schemas.openxmlformats.org/presentationml/2006/main">
  <p:tag name="KSO_WM_BEAUTIFY_FLAG" val="#wm#"/>
  <p:tag name="KSO_WM_TEMPLATE_CATEGORY" val="custom"/>
  <p:tag name="KSO_WM_TEMPLATE_INDEX" val="20184575"/>
</p:tagLst>
</file>

<file path=ppt/tags/tag135.xml><?xml version="1.0" encoding="utf-8"?>
<p:tagLst xmlns:p="http://schemas.openxmlformats.org/presentationml/2006/main">
  <p:tag name="KSO_WM_BEAUTIFY_FLAG" val="#wm#"/>
  <p:tag name="KSO_WM_TEMPLATE_CATEGORY" val="custom"/>
  <p:tag name="KSO_WM_TEMPLATE_INDEX" val="20184575"/>
</p:tagLst>
</file>

<file path=ppt/tags/tag136.xml><?xml version="1.0" encoding="utf-8"?>
<p:tagLst xmlns:p="http://schemas.openxmlformats.org/presentationml/2006/main">
  <p:tag name="KSO_WM_BEAUTIFY_FLAG" val="#wm#"/>
  <p:tag name="KSO_WM_TEMPLATE_CATEGORY" val="custom"/>
  <p:tag name="KSO_WM_TEMPLATE_INDEX" val="20184575"/>
</p:tagLst>
</file>

<file path=ppt/tags/tag137.xml><?xml version="1.0" encoding="utf-8"?>
<p:tagLst xmlns:p="http://schemas.openxmlformats.org/presentationml/2006/main">
  <p:tag name="KSO_WM_BEAUTIFY_FLAG" val="#wm#"/>
  <p:tag name="KSO_WM_TEMPLATE_CATEGORY" val="custom"/>
  <p:tag name="KSO_WM_TEMPLATE_INDEX" val="20184575"/>
</p:tagLst>
</file>

<file path=ppt/tags/tag138.xml><?xml version="1.0" encoding="utf-8"?>
<p:tagLst xmlns:p="http://schemas.openxmlformats.org/presentationml/2006/main">
  <p:tag name="KSO_WM_BEAUTIFY_FLAG" val="#wm#"/>
  <p:tag name="KSO_WM_TEMPLATE_CATEGORY" val="custom"/>
  <p:tag name="KSO_WM_TEMPLATE_INDEX" val="20184575"/>
</p:tagLst>
</file>

<file path=ppt/tags/tag139.xml><?xml version="1.0" encoding="utf-8"?>
<p:tagLst xmlns:p="http://schemas.openxmlformats.org/presentationml/2006/main">
  <p:tag name="KSO_WM_BEAUTIFY_FLAG" val="#wm#"/>
  <p:tag name="KSO_WM_TEMPLATE_CATEGORY" val="custom"/>
  <p:tag name="KSO_WM_TEMPLATE_INDEX" val="20184575"/>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184575"/>
</p:tagLst>
</file>

<file path=ppt/tags/tag141.xml><?xml version="1.0" encoding="utf-8"?>
<p:tagLst xmlns:p="http://schemas.openxmlformats.org/presentationml/2006/main">
  <p:tag name="KSO_WM_BEAUTIFY_FLAG" val="#wm#"/>
  <p:tag name="KSO_WM_TEMPLATE_CATEGORY" val="custom"/>
  <p:tag name="KSO_WM_TEMPLATE_INDEX" val="20184575"/>
</p:tagLst>
</file>

<file path=ppt/tags/tag142.xml><?xml version="1.0" encoding="utf-8"?>
<p:tagLst xmlns:p="http://schemas.openxmlformats.org/presentationml/2006/main">
  <p:tag name="KSO_WM_BEAUTIFY_FLAG" val="#wm#"/>
  <p:tag name="KSO_WM_TEMPLATE_CATEGORY" val="custom"/>
  <p:tag name="KSO_WM_TEMPLATE_INDEX" val="20184575"/>
</p:tagLst>
</file>

<file path=ppt/tags/tag143.xml><?xml version="1.0" encoding="utf-8"?>
<p:tagLst xmlns:p="http://schemas.openxmlformats.org/presentationml/2006/main">
  <p:tag name="KSO_WM_BEAUTIFY_FLAG" val="#wm#"/>
  <p:tag name="KSO_WM_TEMPLATE_CATEGORY" val="custom"/>
  <p:tag name="KSO_WM_TEMPLATE_INDEX" val="20184575"/>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5"/>
</p:tagLst>
</file>

<file path=ppt/theme/theme1.xml><?xml version="1.0" encoding="utf-8"?>
<a:theme xmlns:a="http://schemas.openxmlformats.org/drawingml/2006/main" name="自定义设计方案">
  <a:themeElements>
    <a:clrScheme name="自定义 202">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FFFFF"/>
      </a:accent6>
      <a:hlink>
        <a:srgbClr val="FFDE66"/>
      </a:hlink>
      <a:folHlink>
        <a:srgbClr val="D490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10053</Words>
  <Application>WPS 演示</Application>
  <PresentationFormat>宽屏</PresentationFormat>
  <Paragraphs>334</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Arial</vt:lpstr>
      <vt:lpstr>宋体</vt:lpstr>
      <vt:lpstr>Wingdings</vt:lpstr>
      <vt:lpstr>微软雅黑</vt:lpstr>
      <vt:lpstr>黑体</vt:lpstr>
      <vt:lpstr>Arial Unicode MS</vt:lpstr>
      <vt:lpstr>Calibri</vt:lpstr>
      <vt:lpstr>自定义设计方案</vt:lpstr>
      <vt:lpstr>计算几何</vt:lpstr>
      <vt:lpstr>写在前面</vt:lpstr>
      <vt:lpstr>一些基本图形</vt:lpstr>
      <vt:lpstr>一些基本图形</vt:lpstr>
      <vt:lpstr>一些基本算法/定理/概念</vt:lpstr>
      <vt:lpstr>一些基本算法/定理/概念</vt:lpstr>
      <vt:lpstr>一些基本算法/定理/概念</vt:lpstr>
      <vt:lpstr>一些基本算法/定理/概念</vt:lpstr>
      <vt:lpstr>一些基本算法/定理/概念</vt:lpstr>
      <vt:lpstr>一些基本算法/定理/概念</vt:lpstr>
      <vt:lpstr>一些基本算法/定理/概念</vt:lpstr>
      <vt:lpstr>一些基本算法/定理/概念</vt:lpstr>
      <vt:lpstr>一些基本线性变换</vt:lpstr>
      <vt:lpstr>一些常见算法/技巧</vt:lpstr>
      <vt:lpstr>一些常见算法/技巧</vt:lpstr>
      <vt:lpstr>一些常见算法/技巧</vt:lpstr>
      <vt:lpstr>一些常见算法/技巧</vt:lpstr>
      <vt:lpstr>一些常见算法/技巧</vt:lpstr>
      <vt:lpstr>一些常见算法/技巧</vt:lpstr>
      <vt:lpstr>BZOJ 1007 - 水平可见直线</vt:lpstr>
      <vt:lpstr>一些常见算法/技巧</vt:lpstr>
      <vt:lpstr>PowerPoint 演示文稿</vt:lpstr>
      <vt:lpstr>其他的一些算法</vt:lpstr>
      <vt:lpstr>其他的一些算法</vt:lpstr>
      <vt:lpstr>其他的一些算法</vt:lpstr>
      <vt:lpstr>HDU 4773 - Problem of Apollonius</vt:lpstr>
      <vt:lpstr>HDU 6097 - Mindis</vt:lpstr>
      <vt:lpstr>题目选讲</vt:lpstr>
      <vt:lpstr>HNOI 2019 - 鱼</vt:lpstr>
      <vt:lpstr>HNOI 2019 - 鱼</vt:lpstr>
      <vt:lpstr>2018 ICPC Beijing - J.Rikka with Triangles</vt:lpstr>
      <vt:lpstr>CF #503 Div1 D.Large Triangle</vt:lpstr>
      <vt:lpstr>opentrains 上某题</vt:lpstr>
      <vt:lpstr>opentrains 上某题</vt:lpstr>
      <vt:lpstr>一个经典问题</vt:lpstr>
      <vt:lpstr>Moscow ICPC Workshop 某题</vt:lpstr>
      <vt:lpstr>opentrains 上某题</vt:lpstr>
      <vt:lpstr>opentrains 上某题</vt:lpstr>
      <vt:lpstr>参考资料</vt:lpstr>
      <vt:lpstr>冇(măo)了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Gromah</cp:lastModifiedBy>
  <cp:revision>749</cp:revision>
  <dcterms:created xsi:type="dcterms:W3CDTF">2019-06-11T05:24:00Z</dcterms:created>
  <dcterms:modified xsi:type="dcterms:W3CDTF">2019-06-30T05:55:13Z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