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71" r:id="rId11"/>
    <p:sldId id="272" r:id="rId12"/>
    <p:sldId id="268" r:id="rId13"/>
    <p:sldId id="269" r:id="rId14"/>
    <p:sldId id="270" r:id="rId15"/>
    <p:sldId id="274" r:id="rId16"/>
    <p:sldId id="275" r:id="rId17"/>
    <p:sldId id="276" r:id="rId18"/>
    <p:sldId id="278" r:id="rId19"/>
    <p:sldId id="279" r:id="rId20"/>
    <p:sldId id="280" r:id="rId21"/>
    <p:sldId id="281" r:id="rId22"/>
    <p:sldId id="282" r:id="rId23"/>
    <p:sldId id="283" r:id="rId24"/>
    <p:sldId id="284" r:id="rId25"/>
    <p:sldId id="285" r:id="rId26"/>
    <p:sldId id="286"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3" d="100"/>
          <a:sy n="53" d="100"/>
        </p:scale>
        <p:origin x="113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B732F3-0FA2-4528-AB2E-C46102A23DC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280A180-1FE4-47AB-B036-C369C6FA29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ADB7418-5F85-4237-B643-73C97B61FFFD}"/>
              </a:ext>
            </a:extLst>
          </p:cNvPr>
          <p:cNvSpPr>
            <a:spLocks noGrp="1"/>
          </p:cNvSpPr>
          <p:nvPr>
            <p:ph type="dt" sz="half" idx="10"/>
          </p:nvPr>
        </p:nvSpPr>
        <p:spPr/>
        <p:txBody>
          <a:bodyPr/>
          <a:lstStyle/>
          <a:p>
            <a:fld id="{CBB71D3B-DE5F-4697-93D3-9DB4C39DB7E8}" type="datetimeFigureOut">
              <a:rPr lang="zh-CN" altLang="en-US" smtClean="0"/>
              <a:t>2019/7/2</a:t>
            </a:fld>
            <a:endParaRPr lang="zh-CN" altLang="en-US"/>
          </a:p>
        </p:txBody>
      </p:sp>
      <p:sp>
        <p:nvSpPr>
          <p:cNvPr id="5" name="页脚占位符 4">
            <a:extLst>
              <a:ext uri="{FF2B5EF4-FFF2-40B4-BE49-F238E27FC236}">
                <a16:creationId xmlns:a16="http://schemas.microsoft.com/office/drawing/2014/main" id="{67A35C0A-E56A-424F-BF06-D522657CFCA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CA12099-98FD-49A2-A70F-EE7E38CB2014}"/>
              </a:ext>
            </a:extLst>
          </p:cNvPr>
          <p:cNvSpPr>
            <a:spLocks noGrp="1"/>
          </p:cNvSpPr>
          <p:nvPr>
            <p:ph type="sldNum" sz="quarter" idx="12"/>
          </p:nvPr>
        </p:nvSpPr>
        <p:spPr/>
        <p:txBody>
          <a:bodyPr/>
          <a:lstStyle/>
          <a:p>
            <a:fld id="{DE122BED-F9E1-4359-A95C-E1A26F91338F}" type="slidenum">
              <a:rPr lang="zh-CN" altLang="en-US" smtClean="0"/>
              <a:t>‹#›</a:t>
            </a:fld>
            <a:endParaRPr lang="zh-CN" altLang="en-US"/>
          </a:p>
        </p:txBody>
      </p:sp>
    </p:spTree>
    <p:extLst>
      <p:ext uri="{BB962C8B-B14F-4D97-AF65-F5344CB8AC3E}">
        <p14:creationId xmlns:p14="http://schemas.microsoft.com/office/powerpoint/2010/main" val="237613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D5E853-7BD4-4465-A4AA-1228A3D4A9F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680DCEE-4E38-4D1E-BF3B-56B5A6D46D1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E19A88B-6993-4D75-A9BE-84B4A16B5D13}"/>
              </a:ext>
            </a:extLst>
          </p:cNvPr>
          <p:cNvSpPr>
            <a:spLocks noGrp="1"/>
          </p:cNvSpPr>
          <p:nvPr>
            <p:ph type="dt" sz="half" idx="10"/>
          </p:nvPr>
        </p:nvSpPr>
        <p:spPr/>
        <p:txBody>
          <a:bodyPr/>
          <a:lstStyle/>
          <a:p>
            <a:fld id="{CBB71D3B-DE5F-4697-93D3-9DB4C39DB7E8}" type="datetimeFigureOut">
              <a:rPr lang="zh-CN" altLang="en-US" smtClean="0"/>
              <a:t>2019/7/2</a:t>
            </a:fld>
            <a:endParaRPr lang="zh-CN" altLang="en-US"/>
          </a:p>
        </p:txBody>
      </p:sp>
      <p:sp>
        <p:nvSpPr>
          <p:cNvPr id="5" name="页脚占位符 4">
            <a:extLst>
              <a:ext uri="{FF2B5EF4-FFF2-40B4-BE49-F238E27FC236}">
                <a16:creationId xmlns:a16="http://schemas.microsoft.com/office/drawing/2014/main" id="{C0F71B57-E039-4B8C-9DF6-6E06853FE9F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835F554-5AE9-4665-AAA9-C95DC262312C}"/>
              </a:ext>
            </a:extLst>
          </p:cNvPr>
          <p:cNvSpPr>
            <a:spLocks noGrp="1"/>
          </p:cNvSpPr>
          <p:nvPr>
            <p:ph type="sldNum" sz="quarter" idx="12"/>
          </p:nvPr>
        </p:nvSpPr>
        <p:spPr/>
        <p:txBody>
          <a:bodyPr/>
          <a:lstStyle/>
          <a:p>
            <a:fld id="{DE122BED-F9E1-4359-A95C-E1A26F91338F}" type="slidenum">
              <a:rPr lang="zh-CN" altLang="en-US" smtClean="0"/>
              <a:t>‹#›</a:t>
            </a:fld>
            <a:endParaRPr lang="zh-CN" altLang="en-US"/>
          </a:p>
        </p:txBody>
      </p:sp>
    </p:spTree>
    <p:extLst>
      <p:ext uri="{BB962C8B-B14F-4D97-AF65-F5344CB8AC3E}">
        <p14:creationId xmlns:p14="http://schemas.microsoft.com/office/powerpoint/2010/main" val="788349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43CF5AB-D7CF-484C-A4B0-1CE937061BF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3E09378-50A0-4E9F-80F6-838120FFA2F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FEDC40B-7936-4DD5-A154-B3B7217372AB}"/>
              </a:ext>
            </a:extLst>
          </p:cNvPr>
          <p:cNvSpPr>
            <a:spLocks noGrp="1"/>
          </p:cNvSpPr>
          <p:nvPr>
            <p:ph type="dt" sz="half" idx="10"/>
          </p:nvPr>
        </p:nvSpPr>
        <p:spPr/>
        <p:txBody>
          <a:bodyPr/>
          <a:lstStyle/>
          <a:p>
            <a:fld id="{CBB71D3B-DE5F-4697-93D3-9DB4C39DB7E8}" type="datetimeFigureOut">
              <a:rPr lang="zh-CN" altLang="en-US" smtClean="0"/>
              <a:t>2019/7/2</a:t>
            </a:fld>
            <a:endParaRPr lang="zh-CN" altLang="en-US"/>
          </a:p>
        </p:txBody>
      </p:sp>
      <p:sp>
        <p:nvSpPr>
          <p:cNvPr id="5" name="页脚占位符 4">
            <a:extLst>
              <a:ext uri="{FF2B5EF4-FFF2-40B4-BE49-F238E27FC236}">
                <a16:creationId xmlns:a16="http://schemas.microsoft.com/office/drawing/2014/main" id="{DD30FB69-D348-4323-8F3A-E906E86CB9A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30FBCCA-38BC-49D5-A0D7-3BBD9E492203}"/>
              </a:ext>
            </a:extLst>
          </p:cNvPr>
          <p:cNvSpPr>
            <a:spLocks noGrp="1"/>
          </p:cNvSpPr>
          <p:nvPr>
            <p:ph type="sldNum" sz="quarter" idx="12"/>
          </p:nvPr>
        </p:nvSpPr>
        <p:spPr/>
        <p:txBody>
          <a:bodyPr/>
          <a:lstStyle/>
          <a:p>
            <a:fld id="{DE122BED-F9E1-4359-A95C-E1A26F91338F}" type="slidenum">
              <a:rPr lang="zh-CN" altLang="en-US" smtClean="0"/>
              <a:t>‹#›</a:t>
            </a:fld>
            <a:endParaRPr lang="zh-CN" altLang="en-US"/>
          </a:p>
        </p:txBody>
      </p:sp>
    </p:spTree>
    <p:extLst>
      <p:ext uri="{BB962C8B-B14F-4D97-AF65-F5344CB8AC3E}">
        <p14:creationId xmlns:p14="http://schemas.microsoft.com/office/powerpoint/2010/main" val="3772546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C2C93A-5119-490C-B9D3-AF43A50707E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CF73E20-33F0-46C5-8DF0-042AF5DD7F9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EA7590E-6081-4C9F-88BD-051E0A516AAA}"/>
              </a:ext>
            </a:extLst>
          </p:cNvPr>
          <p:cNvSpPr>
            <a:spLocks noGrp="1"/>
          </p:cNvSpPr>
          <p:nvPr>
            <p:ph type="dt" sz="half" idx="10"/>
          </p:nvPr>
        </p:nvSpPr>
        <p:spPr/>
        <p:txBody>
          <a:bodyPr/>
          <a:lstStyle/>
          <a:p>
            <a:fld id="{CBB71D3B-DE5F-4697-93D3-9DB4C39DB7E8}" type="datetimeFigureOut">
              <a:rPr lang="zh-CN" altLang="en-US" smtClean="0"/>
              <a:t>2019/7/2</a:t>
            </a:fld>
            <a:endParaRPr lang="zh-CN" altLang="en-US"/>
          </a:p>
        </p:txBody>
      </p:sp>
      <p:sp>
        <p:nvSpPr>
          <p:cNvPr id="5" name="页脚占位符 4">
            <a:extLst>
              <a:ext uri="{FF2B5EF4-FFF2-40B4-BE49-F238E27FC236}">
                <a16:creationId xmlns:a16="http://schemas.microsoft.com/office/drawing/2014/main" id="{38553ABD-CE4C-4B97-8A87-DDDC7FBD079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3123981-3E45-4CA1-9716-A4EFD8FE6759}"/>
              </a:ext>
            </a:extLst>
          </p:cNvPr>
          <p:cNvSpPr>
            <a:spLocks noGrp="1"/>
          </p:cNvSpPr>
          <p:nvPr>
            <p:ph type="sldNum" sz="quarter" idx="12"/>
          </p:nvPr>
        </p:nvSpPr>
        <p:spPr/>
        <p:txBody>
          <a:bodyPr/>
          <a:lstStyle/>
          <a:p>
            <a:fld id="{DE122BED-F9E1-4359-A95C-E1A26F91338F}" type="slidenum">
              <a:rPr lang="zh-CN" altLang="en-US" smtClean="0"/>
              <a:t>‹#›</a:t>
            </a:fld>
            <a:endParaRPr lang="zh-CN" altLang="en-US"/>
          </a:p>
        </p:txBody>
      </p:sp>
    </p:spTree>
    <p:extLst>
      <p:ext uri="{BB962C8B-B14F-4D97-AF65-F5344CB8AC3E}">
        <p14:creationId xmlns:p14="http://schemas.microsoft.com/office/powerpoint/2010/main" val="907370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D416DA-4D14-42E2-90CE-2E14F36A9A6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E70FD10-0222-4572-A1B7-BA11AE8F57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8C035F3-6EF5-488D-B97E-5E2E02CA2924}"/>
              </a:ext>
            </a:extLst>
          </p:cNvPr>
          <p:cNvSpPr>
            <a:spLocks noGrp="1"/>
          </p:cNvSpPr>
          <p:nvPr>
            <p:ph type="dt" sz="half" idx="10"/>
          </p:nvPr>
        </p:nvSpPr>
        <p:spPr/>
        <p:txBody>
          <a:bodyPr/>
          <a:lstStyle/>
          <a:p>
            <a:fld id="{CBB71D3B-DE5F-4697-93D3-9DB4C39DB7E8}" type="datetimeFigureOut">
              <a:rPr lang="zh-CN" altLang="en-US" smtClean="0"/>
              <a:t>2019/7/2</a:t>
            </a:fld>
            <a:endParaRPr lang="zh-CN" altLang="en-US"/>
          </a:p>
        </p:txBody>
      </p:sp>
      <p:sp>
        <p:nvSpPr>
          <p:cNvPr id="5" name="页脚占位符 4">
            <a:extLst>
              <a:ext uri="{FF2B5EF4-FFF2-40B4-BE49-F238E27FC236}">
                <a16:creationId xmlns:a16="http://schemas.microsoft.com/office/drawing/2014/main" id="{4ED19AB9-1A52-4B21-B01D-5C3A6BC6399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5C7D686-DF4D-437F-886F-E36E5E7B601B}"/>
              </a:ext>
            </a:extLst>
          </p:cNvPr>
          <p:cNvSpPr>
            <a:spLocks noGrp="1"/>
          </p:cNvSpPr>
          <p:nvPr>
            <p:ph type="sldNum" sz="quarter" idx="12"/>
          </p:nvPr>
        </p:nvSpPr>
        <p:spPr/>
        <p:txBody>
          <a:bodyPr/>
          <a:lstStyle/>
          <a:p>
            <a:fld id="{DE122BED-F9E1-4359-A95C-E1A26F91338F}" type="slidenum">
              <a:rPr lang="zh-CN" altLang="en-US" smtClean="0"/>
              <a:t>‹#›</a:t>
            </a:fld>
            <a:endParaRPr lang="zh-CN" altLang="en-US"/>
          </a:p>
        </p:txBody>
      </p:sp>
    </p:spTree>
    <p:extLst>
      <p:ext uri="{BB962C8B-B14F-4D97-AF65-F5344CB8AC3E}">
        <p14:creationId xmlns:p14="http://schemas.microsoft.com/office/powerpoint/2010/main" val="461900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4A5EB1-4DC3-47AD-BE2D-47E68A49002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1312F9F-6E48-49E8-99E5-493495D7F2E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9EB8B25-29E9-4F76-8D94-7E2378D1AFD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1124901-53BA-4485-8542-D000FA0E2FD2}"/>
              </a:ext>
            </a:extLst>
          </p:cNvPr>
          <p:cNvSpPr>
            <a:spLocks noGrp="1"/>
          </p:cNvSpPr>
          <p:nvPr>
            <p:ph type="dt" sz="half" idx="10"/>
          </p:nvPr>
        </p:nvSpPr>
        <p:spPr/>
        <p:txBody>
          <a:bodyPr/>
          <a:lstStyle/>
          <a:p>
            <a:fld id="{CBB71D3B-DE5F-4697-93D3-9DB4C39DB7E8}" type="datetimeFigureOut">
              <a:rPr lang="zh-CN" altLang="en-US" smtClean="0"/>
              <a:t>2019/7/2</a:t>
            </a:fld>
            <a:endParaRPr lang="zh-CN" altLang="en-US"/>
          </a:p>
        </p:txBody>
      </p:sp>
      <p:sp>
        <p:nvSpPr>
          <p:cNvPr id="6" name="页脚占位符 5">
            <a:extLst>
              <a:ext uri="{FF2B5EF4-FFF2-40B4-BE49-F238E27FC236}">
                <a16:creationId xmlns:a16="http://schemas.microsoft.com/office/drawing/2014/main" id="{FDD6BAD4-5699-4D61-AE59-05E9FEF3E5A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9789B5B-C28B-447E-B015-1C75E6BD2B67}"/>
              </a:ext>
            </a:extLst>
          </p:cNvPr>
          <p:cNvSpPr>
            <a:spLocks noGrp="1"/>
          </p:cNvSpPr>
          <p:nvPr>
            <p:ph type="sldNum" sz="quarter" idx="12"/>
          </p:nvPr>
        </p:nvSpPr>
        <p:spPr/>
        <p:txBody>
          <a:bodyPr/>
          <a:lstStyle/>
          <a:p>
            <a:fld id="{DE122BED-F9E1-4359-A95C-E1A26F91338F}" type="slidenum">
              <a:rPr lang="zh-CN" altLang="en-US" smtClean="0"/>
              <a:t>‹#›</a:t>
            </a:fld>
            <a:endParaRPr lang="zh-CN" altLang="en-US"/>
          </a:p>
        </p:txBody>
      </p:sp>
    </p:spTree>
    <p:extLst>
      <p:ext uri="{BB962C8B-B14F-4D97-AF65-F5344CB8AC3E}">
        <p14:creationId xmlns:p14="http://schemas.microsoft.com/office/powerpoint/2010/main" val="1756227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9A2798-047E-43B3-91BD-2949B7321C4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91EC7E5-C5FA-4578-98D9-98DE608725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637B400-5137-4CDE-A4DE-FACF3A7B90B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CD0EDB4-0DFD-4E46-845A-385C96BF6B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055BE1C-4A3F-4576-BBA4-44D3E58A978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9E9DCED-4FDD-42FD-BC7E-02407D6E0615}"/>
              </a:ext>
            </a:extLst>
          </p:cNvPr>
          <p:cNvSpPr>
            <a:spLocks noGrp="1"/>
          </p:cNvSpPr>
          <p:nvPr>
            <p:ph type="dt" sz="half" idx="10"/>
          </p:nvPr>
        </p:nvSpPr>
        <p:spPr/>
        <p:txBody>
          <a:bodyPr/>
          <a:lstStyle/>
          <a:p>
            <a:fld id="{CBB71D3B-DE5F-4697-93D3-9DB4C39DB7E8}" type="datetimeFigureOut">
              <a:rPr lang="zh-CN" altLang="en-US" smtClean="0"/>
              <a:t>2019/7/2</a:t>
            </a:fld>
            <a:endParaRPr lang="zh-CN" altLang="en-US"/>
          </a:p>
        </p:txBody>
      </p:sp>
      <p:sp>
        <p:nvSpPr>
          <p:cNvPr id="8" name="页脚占位符 7">
            <a:extLst>
              <a:ext uri="{FF2B5EF4-FFF2-40B4-BE49-F238E27FC236}">
                <a16:creationId xmlns:a16="http://schemas.microsoft.com/office/drawing/2014/main" id="{8008F36A-24AA-4A34-AFCE-D07F3633C5D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B8CC1A0-8928-4FB1-9338-B923EC9F269D}"/>
              </a:ext>
            </a:extLst>
          </p:cNvPr>
          <p:cNvSpPr>
            <a:spLocks noGrp="1"/>
          </p:cNvSpPr>
          <p:nvPr>
            <p:ph type="sldNum" sz="quarter" idx="12"/>
          </p:nvPr>
        </p:nvSpPr>
        <p:spPr/>
        <p:txBody>
          <a:bodyPr/>
          <a:lstStyle/>
          <a:p>
            <a:fld id="{DE122BED-F9E1-4359-A95C-E1A26F91338F}" type="slidenum">
              <a:rPr lang="zh-CN" altLang="en-US" smtClean="0"/>
              <a:t>‹#›</a:t>
            </a:fld>
            <a:endParaRPr lang="zh-CN" altLang="en-US"/>
          </a:p>
        </p:txBody>
      </p:sp>
    </p:spTree>
    <p:extLst>
      <p:ext uri="{BB962C8B-B14F-4D97-AF65-F5344CB8AC3E}">
        <p14:creationId xmlns:p14="http://schemas.microsoft.com/office/powerpoint/2010/main" val="4146135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865F16-D42C-47FF-A89D-FB701A24882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7AB6CFE-FD12-4E67-8843-412B56478736}"/>
              </a:ext>
            </a:extLst>
          </p:cNvPr>
          <p:cNvSpPr>
            <a:spLocks noGrp="1"/>
          </p:cNvSpPr>
          <p:nvPr>
            <p:ph type="dt" sz="half" idx="10"/>
          </p:nvPr>
        </p:nvSpPr>
        <p:spPr/>
        <p:txBody>
          <a:bodyPr/>
          <a:lstStyle/>
          <a:p>
            <a:fld id="{CBB71D3B-DE5F-4697-93D3-9DB4C39DB7E8}" type="datetimeFigureOut">
              <a:rPr lang="zh-CN" altLang="en-US" smtClean="0"/>
              <a:t>2019/7/2</a:t>
            </a:fld>
            <a:endParaRPr lang="zh-CN" altLang="en-US"/>
          </a:p>
        </p:txBody>
      </p:sp>
      <p:sp>
        <p:nvSpPr>
          <p:cNvPr id="4" name="页脚占位符 3">
            <a:extLst>
              <a:ext uri="{FF2B5EF4-FFF2-40B4-BE49-F238E27FC236}">
                <a16:creationId xmlns:a16="http://schemas.microsoft.com/office/drawing/2014/main" id="{E219367A-D0B8-46B2-ACFC-BB631398690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F568104-A2A4-4754-9246-1187786DC519}"/>
              </a:ext>
            </a:extLst>
          </p:cNvPr>
          <p:cNvSpPr>
            <a:spLocks noGrp="1"/>
          </p:cNvSpPr>
          <p:nvPr>
            <p:ph type="sldNum" sz="quarter" idx="12"/>
          </p:nvPr>
        </p:nvSpPr>
        <p:spPr/>
        <p:txBody>
          <a:bodyPr/>
          <a:lstStyle/>
          <a:p>
            <a:fld id="{DE122BED-F9E1-4359-A95C-E1A26F91338F}" type="slidenum">
              <a:rPr lang="zh-CN" altLang="en-US" smtClean="0"/>
              <a:t>‹#›</a:t>
            </a:fld>
            <a:endParaRPr lang="zh-CN" altLang="en-US"/>
          </a:p>
        </p:txBody>
      </p:sp>
    </p:spTree>
    <p:extLst>
      <p:ext uri="{BB962C8B-B14F-4D97-AF65-F5344CB8AC3E}">
        <p14:creationId xmlns:p14="http://schemas.microsoft.com/office/powerpoint/2010/main" val="981502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9EE4A29-653C-4A0A-8440-3FFB808A4C71}"/>
              </a:ext>
            </a:extLst>
          </p:cNvPr>
          <p:cNvSpPr>
            <a:spLocks noGrp="1"/>
          </p:cNvSpPr>
          <p:nvPr>
            <p:ph type="dt" sz="half" idx="10"/>
          </p:nvPr>
        </p:nvSpPr>
        <p:spPr/>
        <p:txBody>
          <a:bodyPr/>
          <a:lstStyle/>
          <a:p>
            <a:fld id="{CBB71D3B-DE5F-4697-93D3-9DB4C39DB7E8}" type="datetimeFigureOut">
              <a:rPr lang="zh-CN" altLang="en-US" smtClean="0"/>
              <a:t>2019/7/2</a:t>
            </a:fld>
            <a:endParaRPr lang="zh-CN" altLang="en-US"/>
          </a:p>
        </p:txBody>
      </p:sp>
      <p:sp>
        <p:nvSpPr>
          <p:cNvPr id="3" name="页脚占位符 2">
            <a:extLst>
              <a:ext uri="{FF2B5EF4-FFF2-40B4-BE49-F238E27FC236}">
                <a16:creationId xmlns:a16="http://schemas.microsoft.com/office/drawing/2014/main" id="{0D5DCB45-FB24-4DE9-85C7-2E99A324535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89497E4-35EF-4F0A-A703-4F81B0D680F4}"/>
              </a:ext>
            </a:extLst>
          </p:cNvPr>
          <p:cNvSpPr>
            <a:spLocks noGrp="1"/>
          </p:cNvSpPr>
          <p:nvPr>
            <p:ph type="sldNum" sz="quarter" idx="12"/>
          </p:nvPr>
        </p:nvSpPr>
        <p:spPr/>
        <p:txBody>
          <a:bodyPr/>
          <a:lstStyle/>
          <a:p>
            <a:fld id="{DE122BED-F9E1-4359-A95C-E1A26F91338F}" type="slidenum">
              <a:rPr lang="zh-CN" altLang="en-US" smtClean="0"/>
              <a:t>‹#›</a:t>
            </a:fld>
            <a:endParaRPr lang="zh-CN" altLang="en-US"/>
          </a:p>
        </p:txBody>
      </p:sp>
    </p:spTree>
    <p:extLst>
      <p:ext uri="{BB962C8B-B14F-4D97-AF65-F5344CB8AC3E}">
        <p14:creationId xmlns:p14="http://schemas.microsoft.com/office/powerpoint/2010/main" val="2179968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D6E73C-1C7C-477E-B565-E80A49BAF2C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2B336C8-B0C9-4C76-A86C-50EB1522F2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7F3417D-8A05-453E-A0D5-F5FC053823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66F25AF-60CD-40DB-A7E7-EF93155D993B}"/>
              </a:ext>
            </a:extLst>
          </p:cNvPr>
          <p:cNvSpPr>
            <a:spLocks noGrp="1"/>
          </p:cNvSpPr>
          <p:nvPr>
            <p:ph type="dt" sz="half" idx="10"/>
          </p:nvPr>
        </p:nvSpPr>
        <p:spPr/>
        <p:txBody>
          <a:bodyPr/>
          <a:lstStyle/>
          <a:p>
            <a:fld id="{CBB71D3B-DE5F-4697-93D3-9DB4C39DB7E8}" type="datetimeFigureOut">
              <a:rPr lang="zh-CN" altLang="en-US" smtClean="0"/>
              <a:t>2019/7/2</a:t>
            </a:fld>
            <a:endParaRPr lang="zh-CN" altLang="en-US"/>
          </a:p>
        </p:txBody>
      </p:sp>
      <p:sp>
        <p:nvSpPr>
          <p:cNvPr id="6" name="页脚占位符 5">
            <a:extLst>
              <a:ext uri="{FF2B5EF4-FFF2-40B4-BE49-F238E27FC236}">
                <a16:creationId xmlns:a16="http://schemas.microsoft.com/office/drawing/2014/main" id="{D8458A4F-6A33-4454-B566-1C5B5D53A44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411D6F6-1D66-4A9D-8AD4-E77BDC5CE672}"/>
              </a:ext>
            </a:extLst>
          </p:cNvPr>
          <p:cNvSpPr>
            <a:spLocks noGrp="1"/>
          </p:cNvSpPr>
          <p:nvPr>
            <p:ph type="sldNum" sz="quarter" idx="12"/>
          </p:nvPr>
        </p:nvSpPr>
        <p:spPr/>
        <p:txBody>
          <a:bodyPr/>
          <a:lstStyle/>
          <a:p>
            <a:fld id="{DE122BED-F9E1-4359-A95C-E1A26F91338F}" type="slidenum">
              <a:rPr lang="zh-CN" altLang="en-US" smtClean="0"/>
              <a:t>‹#›</a:t>
            </a:fld>
            <a:endParaRPr lang="zh-CN" altLang="en-US"/>
          </a:p>
        </p:txBody>
      </p:sp>
    </p:spTree>
    <p:extLst>
      <p:ext uri="{BB962C8B-B14F-4D97-AF65-F5344CB8AC3E}">
        <p14:creationId xmlns:p14="http://schemas.microsoft.com/office/powerpoint/2010/main" val="4176502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1F8052-F804-437A-8B71-C4EE3AADAB0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87BD53A-B252-4E21-A3DA-7CD133A28D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22CA33F-97D5-4182-B854-3108AA03E8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6BD034F-9EA5-41D3-8B15-235DAB9E86A4}"/>
              </a:ext>
            </a:extLst>
          </p:cNvPr>
          <p:cNvSpPr>
            <a:spLocks noGrp="1"/>
          </p:cNvSpPr>
          <p:nvPr>
            <p:ph type="dt" sz="half" idx="10"/>
          </p:nvPr>
        </p:nvSpPr>
        <p:spPr/>
        <p:txBody>
          <a:bodyPr/>
          <a:lstStyle/>
          <a:p>
            <a:fld id="{CBB71D3B-DE5F-4697-93D3-9DB4C39DB7E8}" type="datetimeFigureOut">
              <a:rPr lang="zh-CN" altLang="en-US" smtClean="0"/>
              <a:t>2019/7/2</a:t>
            </a:fld>
            <a:endParaRPr lang="zh-CN" altLang="en-US"/>
          </a:p>
        </p:txBody>
      </p:sp>
      <p:sp>
        <p:nvSpPr>
          <p:cNvPr id="6" name="页脚占位符 5">
            <a:extLst>
              <a:ext uri="{FF2B5EF4-FFF2-40B4-BE49-F238E27FC236}">
                <a16:creationId xmlns:a16="http://schemas.microsoft.com/office/drawing/2014/main" id="{73C2B25E-68AB-4043-82DD-95B81A745F8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D3C8430-126D-49E2-BB63-64FB5A0880D5}"/>
              </a:ext>
            </a:extLst>
          </p:cNvPr>
          <p:cNvSpPr>
            <a:spLocks noGrp="1"/>
          </p:cNvSpPr>
          <p:nvPr>
            <p:ph type="sldNum" sz="quarter" idx="12"/>
          </p:nvPr>
        </p:nvSpPr>
        <p:spPr/>
        <p:txBody>
          <a:bodyPr/>
          <a:lstStyle/>
          <a:p>
            <a:fld id="{DE122BED-F9E1-4359-A95C-E1A26F91338F}" type="slidenum">
              <a:rPr lang="zh-CN" altLang="en-US" smtClean="0"/>
              <a:t>‹#›</a:t>
            </a:fld>
            <a:endParaRPr lang="zh-CN" altLang="en-US"/>
          </a:p>
        </p:txBody>
      </p:sp>
    </p:spTree>
    <p:extLst>
      <p:ext uri="{BB962C8B-B14F-4D97-AF65-F5344CB8AC3E}">
        <p14:creationId xmlns:p14="http://schemas.microsoft.com/office/powerpoint/2010/main" val="3245471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37049BB-BE63-450E-89B5-1216C3C2C7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F821A81-9878-47A4-B145-F1C7694F17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945DB3A-EEF4-4943-AFE9-A867920545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B71D3B-DE5F-4697-93D3-9DB4C39DB7E8}" type="datetimeFigureOut">
              <a:rPr lang="zh-CN" altLang="en-US" smtClean="0"/>
              <a:t>2019/7/2</a:t>
            </a:fld>
            <a:endParaRPr lang="zh-CN" altLang="en-US"/>
          </a:p>
        </p:txBody>
      </p:sp>
      <p:sp>
        <p:nvSpPr>
          <p:cNvPr id="5" name="页脚占位符 4">
            <a:extLst>
              <a:ext uri="{FF2B5EF4-FFF2-40B4-BE49-F238E27FC236}">
                <a16:creationId xmlns:a16="http://schemas.microsoft.com/office/drawing/2014/main" id="{C4DE8867-8F93-4016-8139-3C8D81159C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5E80BAB-99F9-49DE-ADBB-5D43FFDFB0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122BED-F9E1-4359-A95C-E1A26F91338F}" type="slidenum">
              <a:rPr lang="zh-CN" altLang="en-US" smtClean="0"/>
              <a:t>‹#›</a:t>
            </a:fld>
            <a:endParaRPr lang="zh-CN" altLang="en-US"/>
          </a:p>
        </p:txBody>
      </p:sp>
    </p:spTree>
    <p:extLst>
      <p:ext uri="{BB962C8B-B14F-4D97-AF65-F5344CB8AC3E}">
        <p14:creationId xmlns:p14="http://schemas.microsoft.com/office/powerpoint/2010/main" val="2571420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9BBCB5-2B3A-40E6-A12A-B75BA8FBBCFD}"/>
              </a:ext>
            </a:extLst>
          </p:cNvPr>
          <p:cNvSpPr>
            <a:spLocks noGrp="1"/>
          </p:cNvSpPr>
          <p:nvPr>
            <p:ph type="ctrTitle"/>
          </p:nvPr>
        </p:nvSpPr>
        <p:spPr/>
        <p:txBody>
          <a:bodyPr/>
          <a:lstStyle/>
          <a:p>
            <a:r>
              <a:rPr lang="zh-CN" altLang="en-US" dirty="0">
                <a:latin typeface="宋体" panose="02010600030101010101" pitchFamily="2" charset="-122"/>
                <a:ea typeface="宋体" panose="02010600030101010101" pitchFamily="2" charset="-122"/>
              </a:rPr>
              <a:t>数据结构问题选讲</a:t>
            </a:r>
          </a:p>
        </p:txBody>
      </p:sp>
      <p:sp>
        <p:nvSpPr>
          <p:cNvPr id="3" name="副标题 2">
            <a:extLst>
              <a:ext uri="{FF2B5EF4-FFF2-40B4-BE49-F238E27FC236}">
                <a16:creationId xmlns:a16="http://schemas.microsoft.com/office/drawing/2014/main" id="{AD86BCB2-085A-45E3-ACE3-A303559611A6}"/>
              </a:ext>
            </a:extLst>
          </p:cNvPr>
          <p:cNvSpPr>
            <a:spLocks noGrp="1"/>
          </p:cNvSpPr>
          <p:nvPr>
            <p:ph type="subTitle" idx="1"/>
          </p:nvPr>
        </p:nvSpPr>
        <p:spPr/>
        <p:txBody>
          <a:bodyPr/>
          <a:lstStyle/>
          <a:p>
            <a:r>
              <a:rPr lang="en-US" altLang="zh-CN">
                <a:latin typeface="宋体" panose="02010600030101010101" pitchFamily="2" charset="-122"/>
                <a:ea typeface="宋体" panose="02010600030101010101" pitchFamily="2" charset="-122"/>
              </a:rPr>
              <a:t>ditoly</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55899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78B9AA-0572-47FE-87B2-2F1C50CCB93B}"/>
              </a:ext>
            </a:extLst>
          </p:cNvPr>
          <p:cNvSpPr>
            <a:spLocks noGrp="1"/>
          </p:cNvSpPr>
          <p:nvPr>
            <p:ph type="title"/>
          </p:nvPr>
        </p:nvSpPr>
        <p:spPr/>
        <p:txBody>
          <a:bodyPr/>
          <a:lstStyle/>
          <a:p>
            <a:r>
              <a:rPr lang="en-US" altLang="zh-CN" dirty="0"/>
              <a:t>CF856D Masha and Cactus</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788AD24F-975C-482F-8AE1-7776DB9E2653}"/>
                  </a:ext>
                </a:extLst>
              </p:cNvPr>
              <p:cNvSpPr>
                <a:spLocks noGrp="1"/>
              </p:cNvSpPr>
              <p:nvPr>
                <p:ph idx="1"/>
              </p:nvPr>
            </p:nvSpPr>
            <p:spPr/>
            <p:txBody>
              <a:bodyPr>
                <a:normAutofit/>
              </a:bodyPr>
              <a:lstStyle/>
              <a:p>
                <a:r>
                  <a:rPr lang="zh-CN" altLang="en-US" dirty="0"/>
                  <a:t>给出一棵树和若干条可以加入的边，要求加入若干条边使图是仙人掌且加入的边权和最大，这里的仙人掌定义为不存在一个点同时属于多个简单环</a:t>
                </a:r>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ea typeface="Cambria Math" panose="02040503050406030204" pitchFamily="18" charset="0"/>
                      </a:rPr>
                      <m:t>≤2×</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10</m:t>
                        </m:r>
                      </m:e>
                      <m:sup>
                        <m:r>
                          <a:rPr lang="en-US" altLang="zh-CN" b="0" i="1" smtClean="0">
                            <a:latin typeface="Cambria Math" panose="02040503050406030204" pitchFamily="18" charset="0"/>
                            <a:ea typeface="Cambria Math" panose="02040503050406030204" pitchFamily="18" charset="0"/>
                          </a:rPr>
                          <m:t>5</m:t>
                        </m:r>
                      </m:sup>
                    </m:sSup>
                  </m:oMath>
                </a14:m>
                <a:endParaRPr lang="en-US" altLang="zh-CN" dirty="0"/>
              </a:p>
              <a:p>
                <a:r>
                  <a:rPr lang="zh-CN" altLang="en-US" dirty="0"/>
                  <a:t>时间限制：</a:t>
                </a:r>
                <a:r>
                  <a:rPr lang="en-US" altLang="zh-CN" dirty="0"/>
                  <a:t>2s</a:t>
                </a:r>
                <a:r>
                  <a:rPr lang="zh-CN" altLang="en-US" dirty="0"/>
                  <a:t>，空间限制：</a:t>
                </a:r>
                <a:r>
                  <a:rPr lang="en-US" altLang="zh-CN" dirty="0"/>
                  <a:t>256MB</a:t>
                </a:r>
              </a:p>
            </p:txBody>
          </p:sp>
        </mc:Choice>
        <mc:Fallback>
          <p:sp>
            <p:nvSpPr>
              <p:cNvPr id="3" name="内容占位符 2">
                <a:extLst>
                  <a:ext uri="{FF2B5EF4-FFF2-40B4-BE49-F238E27FC236}">
                    <a16:creationId xmlns:a16="http://schemas.microsoft.com/office/drawing/2014/main" id="{788AD24F-975C-482F-8AE1-7776DB9E2653}"/>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83998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78B9AA-0572-47FE-87B2-2F1C50CCB93B}"/>
              </a:ext>
            </a:extLst>
          </p:cNvPr>
          <p:cNvSpPr>
            <a:spLocks noGrp="1"/>
          </p:cNvSpPr>
          <p:nvPr>
            <p:ph type="title"/>
          </p:nvPr>
        </p:nvSpPr>
        <p:spPr/>
        <p:txBody>
          <a:bodyPr/>
          <a:lstStyle/>
          <a:p>
            <a:r>
              <a:rPr lang="en-US" altLang="zh-CN" dirty="0"/>
              <a:t>CF856D Masha and Cactus</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788AD24F-975C-482F-8AE1-7776DB9E2653}"/>
                  </a:ext>
                </a:extLst>
              </p:cNvPr>
              <p:cNvSpPr>
                <a:spLocks noGrp="1"/>
              </p:cNvSpPr>
              <p:nvPr>
                <p:ph idx="1"/>
              </p:nvPr>
            </p:nvSpPr>
            <p:spPr/>
            <p:txBody>
              <a:bodyPr>
                <a:normAutofit/>
              </a:bodyPr>
              <a:lstStyle/>
              <a:p>
                <a:r>
                  <a:rPr lang="zh-CN" altLang="en-US" dirty="0"/>
                  <a:t>问题可以转化为选若干条不相交的链，要求权值和最大</a:t>
                </a:r>
                <a:endParaRPr lang="en-US" altLang="zh-CN" dirty="0"/>
              </a:p>
              <a:p>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oMath>
                </a14:m>
                <a:r>
                  <a:rPr lang="zh-CN" altLang="en-US" dirty="0"/>
                  <a:t>表示在子树</a:t>
                </a:r>
                <a14:m>
                  <m:oMath xmlns:m="http://schemas.openxmlformats.org/officeDocument/2006/math">
                    <m:r>
                      <a:rPr lang="en-US" altLang="zh-CN" b="0" i="1" smtClean="0">
                        <a:latin typeface="Cambria Math" panose="02040503050406030204" pitchFamily="18" charset="0"/>
                      </a:rPr>
                      <m:t>𝑖</m:t>
                    </m:r>
                    <m:r>
                      <a:rPr lang="zh-CN" altLang="en-US" i="1">
                        <a:latin typeface="Cambria Math" panose="02040503050406030204" pitchFamily="18" charset="0"/>
                      </a:rPr>
                      <m:t>内</m:t>
                    </m:r>
                  </m:oMath>
                </a14:m>
                <a:r>
                  <a:rPr lang="zh-CN" altLang="en-US" dirty="0"/>
                  <a:t>选若干条不相交的链最大的权值和</a:t>
                </a:r>
                <a:endParaRPr lang="en-US" altLang="zh-CN" dirty="0"/>
              </a:p>
              <a:p>
                <a:r>
                  <a:rPr lang="zh-CN" altLang="en-US" dirty="0"/>
                  <a:t>转移时枚举一条</a:t>
                </a:r>
                <a:r>
                  <a:rPr lang="en-US" altLang="zh-CN" dirty="0"/>
                  <a:t>LCA</a:t>
                </a:r>
                <a:r>
                  <a:rPr lang="zh-CN" altLang="en-US" dirty="0"/>
                  <a:t>为</a:t>
                </a:r>
                <a14:m>
                  <m:oMath xmlns:m="http://schemas.openxmlformats.org/officeDocument/2006/math">
                    <m:r>
                      <a:rPr lang="en-US" altLang="zh-CN" b="0" i="1" smtClean="0">
                        <a:latin typeface="Cambria Math" panose="02040503050406030204" pitchFamily="18" charset="0"/>
                      </a:rPr>
                      <m:t>𝑖</m:t>
                    </m:r>
                    <m:r>
                      <a:rPr lang="zh-CN" altLang="en-US" i="1">
                        <a:latin typeface="Cambria Math" panose="02040503050406030204" pitchFamily="18" charset="0"/>
                      </a:rPr>
                      <m:t>的</m:t>
                    </m:r>
                  </m:oMath>
                </a14:m>
                <a:r>
                  <a:rPr lang="zh-CN" altLang="en-US" dirty="0"/>
                  <a:t>链，然后把删掉这条链后剩下的每个极大子树的</a:t>
                </a:r>
                <a:r>
                  <a:rPr lang="en-US" altLang="zh-CN" dirty="0"/>
                  <a:t>DP</a:t>
                </a:r>
                <a:r>
                  <a:rPr lang="zh-CN" altLang="en-US" dirty="0"/>
                  <a:t>值加起来加上这条链的权值转移</a:t>
                </a:r>
                <a:endParaRPr lang="en-US" altLang="zh-CN" dirty="0"/>
              </a:p>
              <a:p>
                <a:r>
                  <a:rPr lang="zh-CN" altLang="en-US" dirty="0"/>
                  <a:t>树剖后线段树维护每个点的轻儿子</a:t>
                </a:r>
                <a:r>
                  <a:rPr lang="en-US" altLang="zh-CN" dirty="0"/>
                  <a:t>DP</a:t>
                </a:r>
                <a:r>
                  <a:rPr lang="zh-CN" altLang="en-US" dirty="0"/>
                  <a:t>值之和，重儿子暴力算就可以了，时间复杂度</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e>
                    </m:d>
                    <m:func>
                      <m:funcPr>
                        <m:ctrlPr>
                          <a:rPr lang="en-US" altLang="zh-CN" b="0" i="1" smtClean="0">
                            <a:latin typeface="Cambria Math" panose="02040503050406030204" pitchFamily="18" charset="0"/>
                          </a:rPr>
                        </m:ctrlPr>
                      </m:funcPr>
                      <m:fName>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log</m:t>
                            </m:r>
                          </m:e>
                          <m:sup>
                            <m:r>
                              <a:rPr lang="en-US" altLang="zh-CN" b="0" i="1" smtClean="0">
                                <a:latin typeface="Cambria Math" panose="02040503050406030204" pitchFamily="18" charset="0"/>
                              </a:rPr>
                              <m:t>2</m:t>
                            </m:r>
                          </m:sup>
                        </m:sSup>
                      </m:fName>
                      <m:e>
                        <m:r>
                          <a:rPr lang="en-US" altLang="zh-CN" b="0" i="1" smtClean="0">
                            <a:latin typeface="Cambria Math" panose="02040503050406030204" pitchFamily="18" charset="0"/>
                          </a:rPr>
                          <m:t>𝑛</m:t>
                        </m:r>
                      </m:e>
                    </m:func>
                    <m:r>
                      <a:rPr lang="en-US" altLang="zh-CN" b="0" i="1" smtClean="0">
                        <a:latin typeface="Cambria Math" panose="02040503050406030204" pitchFamily="18" charset="0"/>
                      </a:rPr>
                      <m:t>)</m:t>
                    </m:r>
                  </m:oMath>
                </a14:m>
                <a:endParaRPr lang="en-US" altLang="zh-CN" dirty="0"/>
              </a:p>
            </p:txBody>
          </p:sp>
        </mc:Choice>
        <mc:Fallback>
          <p:sp>
            <p:nvSpPr>
              <p:cNvPr id="3" name="内容占位符 2">
                <a:extLst>
                  <a:ext uri="{FF2B5EF4-FFF2-40B4-BE49-F238E27FC236}">
                    <a16:creationId xmlns:a16="http://schemas.microsoft.com/office/drawing/2014/main" id="{788AD24F-975C-482F-8AE1-7776DB9E2653}"/>
                  </a:ext>
                </a:extLst>
              </p:cNvPr>
              <p:cNvSpPr>
                <a:spLocks noGrp="1" noRot="1" noChangeAspect="1" noMove="1" noResize="1" noEditPoints="1" noAdjustHandles="1" noChangeArrowheads="1" noChangeShapeType="1" noTextEdit="1"/>
              </p:cNvSpPr>
              <p:nvPr>
                <p:ph idx="1"/>
              </p:nvPr>
            </p:nvSpPr>
            <p:spPr>
              <a:blipFill>
                <a:blip r:embed="rId2"/>
                <a:stretch>
                  <a:fillRect l="-1043" t="-2521" r="-2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22021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818C8A-299C-4AF4-BF3D-1CA431ECFA87}"/>
              </a:ext>
            </a:extLst>
          </p:cNvPr>
          <p:cNvSpPr>
            <a:spLocks noGrp="1"/>
          </p:cNvSpPr>
          <p:nvPr>
            <p:ph type="title"/>
          </p:nvPr>
        </p:nvSpPr>
        <p:spPr/>
        <p:txBody>
          <a:bodyPr/>
          <a:lstStyle/>
          <a:p>
            <a:r>
              <a:rPr lang="zh-CN" altLang="en-US" dirty="0"/>
              <a:t>操作</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6AA4D12-2A0F-4999-8CA9-7C6863DBA8D6}"/>
                  </a:ext>
                </a:extLst>
              </p:cNvPr>
              <p:cNvSpPr>
                <a:spLocks noGrp="1"/>
              </p:cNvSpPr>
              <p:nvPr>
                <p:ph idx="1"/>
              </p:nvPr>
            </p:nvSpPr>
            <p:spPr/>
            <p:txBody>
              <a:bodyPr/>
              <a:lstStyle/>
              <a:p>
                <a:r>
                  <a:rPr lang="zh-CN" altLang="en-US" dirty="0"/>
                  <a:t>给一个</a:t>
                </a:r>
                <a:r>
                  <a:rPr lang="en-US" altLang="zh-CN" dirty="0"/>
                  <a:t>01</a:t>
                </a:r>
                <a:r>
                  <a:rPr lang="zh-CN" altLang="en-US" dirty="0"/>
                  <a:t>串和一个数</a:t>
                </a:r>
                <a14:m>
                  <m:oMath xmlns:m="http://schemas.openxmlformats.org/officeDocument/2006/math">
                    <m:r>
                      <a:rPr lang="en-US" altLang="zh-CN" b="0" i="1" smtClean="0">
                        <a:latin typeface="Cambria Math" panose="02040503050406030204" pitchFamily="18" charset="0"/>
                      </a:rPr>
                      <m:t>𝑘</m:t>
                    </m:r>
                  </m:oMath>
                </a14:m>
                <a:r>
                  <a:rPr lang="zh-CN" altLang="en-US" dirty="0"/>
                  <a:t>，每次询问给出一个区间，你可以进行若干次操作，每次选出区间内一个长度为</a:t>
                </a:r>
                <a14:m>
                  <m:oMath xmlns:m="http://schemas.openxmlformats.org/officeDocument/2006/math">
                    <m:r>
                      <a:rPr lang="en-US" altLang="zh-CN" b="0" i="1" smtClean="0">
                        <a:latin typeface="Cambria Math" panose="02040503050406030204" pitchFamily="18" charset="0"/>
                      </a:rPr>
                      <m:t>𝑘</m:t>
                    </m:r>
                    <m:r>
                      <a:rPr lang="zh-CN" altLang="en-US" i="1">
                        <a:latin typeface="Cambria Math" panose="02040503050406030204" pitchFamily="18" charset="0"/>
                      </a:rPr>
                      <m:t>的</m:t>
                    </m:r>
                  </m:oMath>
                </a14:m>
                <a:r>
                  <a:rPr lang="zh-CN" altLang="en-US" dirty="0"/>
                  <a:t>子区间取反，求把区间全变成</a:t>
                </a:r>
                <a14:m>
                  <m:oMath xmlns:m="http://schemas.openxmlformats.org/officeDocument/2006/math">
                    <m:r>
                      <a:rPr lang="en-US" altLang="zh-CN" i="1" dirty="0" smtClean="0">
                        <a:latin typeface="Cambria Math" panose="02040503050406030204" pitchFamily="18" charset="0"/>
                      </a:rPr>
                      <m:t>0</m:t>
                    </m:r>
                  </m:oMath>
                </a14:m>
                <a:r>
                  <a:rPr lang="zh-CN" altLang="en-US" dirty="0"/>
                  <a:t>的最少操作数。每次询问独立。</a:t>
                </a:r>
                <a:endParaRPr lang="en-US" altLang="zh-CN" dirty="0"/>
              </a:p>
              <a:p>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≤2∗</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10</m:t>
                        </m:r>
                      </m:e>
                      <m:sup>
                        <m:r>
                          <a:rPr lang="en-US" altLang="zh-CN" b="0" i="1" smtClean="0">
                            <a:latin typeface="Cambria Math" panose="02040503050406030204" pitchFamily="18" charset="0"/>
                            <a:ea typeface="Cambria Math" panose="02040503050406030204" pitchFamily="18" charset="0"/>
                          </a:rPr>
                          <m:t>6</m:t>
                        </m:r>
                      </m:sup>
                    </m:sSup>
                  </m:oMath>
                </a14:m>
                <a:r>
                  <a:rPr lang="zh-CN" altLang="en-US" dirty="0"/>
                  <a:t>，</a:t>
                </a:r>
                <a14:m>
                  <m:oMath xmlns:m="http://schemas.openxmlformats.org/officeDocument/2006/math">
                    <m:r>
                      <a:rPr lang="en-US" altLang="zh-CN" i="1" dirty="0">
                        <a:latin typeface="Cambria Math" panose="02040503050406030204" pitchFamily="18" charset="0"/>
                      </a:rPr>
                      <m:t>1</m:t>
                    </m:r>
                    <m:r>
                      <a:rPr lang="en-US" altLang="zh-CN"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𝑚</m:t>
                    </m:r>
                    <m:r>
                      <a:rPr lang="en-US" altLang="zh-CN" b="0" i="1" dirty="0" smtClean="0">
                        <a:latin typeface="Cambria Math" panose="02040503050406030204" pitchFamily="18" charset="0"/>
                        <a:ea typeface="Cambria Math" panose="02040503050406030204" pitchFamily="18" charset="0"/>
                      </a:rPr>
                      <m:t>≤5∗</m:t>
                    </m:r>
                    <m:sSup>
                      <m:sSupPr>
                        <m:ctrlPr>
                          <a:rPr lang="en-US" altLang="zh-CN" b="0" i="1" dirty="0" smtClean="0">
                            <a:latin typeface="Cambria Math" panose="02040503050406030204" pitchFamily="18" charset="0"/>
                            <a:ea typeface="Cambria Math" panose="02040503050406030204" pitchFamily="18" charset="0"/>
                          </a:rPr>
                        </m:ctrlPr>
                      </m:sSupPr>
                      <m:e>
                        <m:r>
                          <a:rPr lang="en-US" altLang="zh-CN" b="0" i="1" dirty="0" smtClean="0">
                            <a:latin typeface="Cambria Math" panose="02040503050406030204" pitchFamily="18" charset="0"/>
                            <a:ea typeface="Cambria Math" panose="02040503050406030204" pitchFamily="18" charset="0"/>
                          </a:rPr>
                          <m:t>10</m:t>
                        </m:r>
                      </m:e>
                      <m:sup>
                        <m:r>
                          <a:rPr lang="en-US" altLang="zh-CN" b="0" i="1" dirty="0" smtClean="0">
                            <a:latin typeface="Cambria Math" panose="02040503050406030204" pitchFamily="18" charset="0"/>
                            <a:ea typeface="Cambria Math" panose="02040503050406030204" pitchFamily="18" charset="0"/>
                          </a:rPr>
                          <m:t>5</m:t>
                        </m:r>
                      </m:sup>
                    </m:sSup>
                  </m:oMath>
                </a14:m>
                <a:endParaRPr lang="en-US" altLang="zh-CN" dirty="0"/>
              </a:p>
              <a:p>
                <a:r>
                  <a:rPr lang="zh-CN" altLang="en-US" dirty="0"/>
                  <a:t>时间限制：</a:t>
                </a:r>
                <a:r>
                  <a:rPr lang="en-US" altLang="zh-CN" dirty="0"/>
                  <a:t>1s</a:t>
                </a:r>
                <a:r>
                  <a:rPr lang="zh-CN" altLang="en-US" dirty="0"/>
                  <a:t>，空间限制：</a:t>
                </a:r>
                <a:r>
                  <a:rPr lang="en-US" altLang="zh-CN" dirty="0"/>
                  <a:t>128MB</a:t>
                </a:r>
                <a:endParaRPr lang="zh-CN" altLang="en-US" dirty="0"/>
              </a:p>
            </p:txBody>
          </p:sp>
        </mc:Choice>
        <mc:Fallback xmlns="">
          <p:sp>
            <p:nvSpPr>
              <p:cNvPr id="3" name="内容占位符 2">
                <a:extLst>
                  <a:ext uri="{FF2B5EF4-FFF2-40B4-BE49-F238E27FC236}">
                    <a16:creationId xmlns:a16="http://schemas.microsoft.com/office/drawing/2014/main" id="{E6AA4D12-2A0F-4999-8CA9-7C6863DBA8D6}"/>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84655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818C8A-299C-4AF4-BF3D-1CA431ECFA87}"/>
              </a:ext>
            </a:extLst>
          </p:cNvPr>
          <p:cNvSpPr>
            <a:spLocks noGrp="1"/>
          </p:cNvSpPr>
          <p:nvPr>
            <p:ph type="title"/>
          </p:nvPr>
        </p:nvSpPr>
        <p:spPr/>
        <p:txBody>
          <a:bodyPr/>
          <a:lstStyle/>
          <a:p>
            <a:r>
              <a:rPr lang="zh-CN" altLang="en-US" dirty="0"/>
              <a:t>操作</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6AA4D12-2A0F-4999-8CA9-7C6863DBA8D6}"/>
                  </a:ext>
                </a:extLst>
              </p:cNvPr>
              <p:cNvSpPr>
                <a:spLocks noGrp="1"/>
              </p:cNvSpPr>
              <p:nvPr>
                <p:ph idx="1"/>
              </p:nvPr>
            </p:nvSpPr>
            <p:spPr/>
            <p:txBody>
              <a:bodyPr/>
              <a:lstStyle/>
              <a:p>
                <a:r>
                  <a:rPr lang="zh-CN" altLang="en-US" dirty="0"/>
                  <a:t>考虑把</a:t>
                </a:r>
                <a:r>
                  <a:rPr lang="en-US" altLang="zh-CN" dirty="0"/>
                  <a:t>01</a:t>
                </a:r>
                <a:r>
                  <a:rPr lang="zh-CN" altLang="en-US" dirty="0"/>
                  <a:t>串差分，每次询问由于我们只关心区间内部，区间以外的我们都看作</a:t>
                </a:r>
                <a:r>
                  <a:rPr lang="en-US" altLang="zh-CN" dirty="0"/>
                  <a:t>0</a:t>
                </a:r>
                <a:r>
                  <a:rPr lang="zh-CN" altLang="en-US" dirty="0"/>
                  <a:t>，那么只有头尾两个差分可能改变（右端点后一位的差分也要考虑）</a:t>
                </a:r>
                <a:endParaRPr lang="en-US" altLang="zh-CN" dirty="0"/>
              </a:p>
              <a:p>
                <a:r>
                  <a:rPr lang="zh-CN" altLang="en-US" dirty="0"/>
                  <a:t>那么每次操作就是把两个距离为</a:t>
                </a:r>
                <a14:m>
                  <m:oMath xmlns:m="http://schemas.openxmlformats.org/officeDocument/2006/math">
                    <m:r>
                      <a:rPr lang="en-US" altLang="zh-CN" i="1">
                        <a:latin typeface="Cambria Math" panose="02040503050406030204" pitchFamily="18" charset="0"/>
                      </a:rPr>
                      <m:t>𝑘</m:t>
                    </m:r>
                  </m:oMath>
                </a14:m>
                <a:r>
                  <a:rPr lang="zh-CN" altLang="en-US" dirty="0"/>
                  <a:t>的差分一起取反，最后要把差分全变成</a:t>
                </a:r>
                <a14:m>
                  <m:oMath xmlns:m="http://schemas.openxmlformats.org/officeDocument/2006/math">
                    <m:r>
                      <a:rPr lang="en-US" altLang="zh-CN" i="1" dirty="0">
                        <a:latin typeface="Cambria Math" panose="02040503050406030204" pitchFamily="18" charset="0"/>
                      </a:rPr>
                      <m:t>0</m:t>
                    </m:r>
                  </m:oMath>
                </a14:m>
                <a:endParaRPr lang="en-US" altLang="zh-CN" dirty="0"/>
              </a:p>
              <a:p>
                <a:r>
                  <a:rPr lang="zh-CN" altLang="en-US" dirty="0"/>
                  <a:t>显然我们可以分模</a:t>
                </a:r>
                <a14:m>
                  <m:oMath xmlns:m="http://schemas.openxmlformats.org/officeDocument/2006/math">
                    <m:r>
                      <a:rPr lang="en-US" altLang="zh-CN" i="1">
                        <a:latin typeface="Cambria Math" panose="02040503050406030204" pitchFamily="18" charset="0"/>
                      </a:rPr>
                      <m:t>𝑘</m:t>
                    </m:r>
                  </m:oMath>
                </a14:m>
                <a:r>
                  <a:rPr lang="zh-CN" altLang="en-US" dirty="0"/>
                  <a:t>意义下为各个值的位置考虑，模</a:t>
                </a:r>
                <a14:m>
                  <m:oMath xmlns:m="http://schemas.openxmlformats.org/officeDocument/2006/math">
                    <m:r>
                      <a:rPr lang="en-US" altLang="zh-CN" i="1">
                        <a:latin typeface="Cambria Math" panose="02040503050406030204" pitchFamily="18" charset="0"/>
                      </a:rPr>
                      <m:t>𝑘</m:t>
                    </m:r>
                    <m:r>
                      <a:rPr lang="zh-CN" altLang="en-US" i="1">
                        <a:latin typeface="Cambria Math" panose="02040503050406030204" pitchFamily="18" charset="0"/>
                      </a:rPr>
                      <m:t>意义</m:t>
                    </m:r>
                  </m:oMath>
                </a14:m>
                <a:r>
                  <a:rPr lang="zh-CN" altLang="en-US" dirty="0"/>
                  <a:t>下相同的位置最近的</a:t>
                </a:r>
                <a14:m>
                  <m:oMath xmlns:m="http://schemas.openxmlformats.org/officeDocument/2006/math">
                    <m:r>
                      <a:rPr lang="en-US" altLang="zh-CN" i="1" dirty="0">
                        <a:latin typeface="Cambria Math" panose="02040503050406030204" pitchFamily="18" charset="0"/>
                      </a:rPr>
                      <m:t>1</m:t>
                    </m:r>
                    <m:r>
                      <a:rPr lang="zh-CN" altLang="en-US" i="1" dirty="0">
                        <a:latin typeface="Cambria Math" panose="02040503050406030204" pitchFamily="18" charset="0"/>
                      </a:rPr>
                      <m:t>差分两两</m:t>
                    </m:r>
                  </m:oMath>
                </a14:m>
                <a:r>
                  <a:rPr lang="zh-CN" altLang="en-US" dirty="0"/>
                  <a:t>匹配，位置差除</a:t>
                </a:r>
                <a14:m>
                  <m:oMath xmlns:m="http://schemas.openxmlformats.org/officeDocument/2006/math">
                    <m:r>
                      <a:rPr lang="en-US" altLang="zh-CN" i="1">
                        <a:latin typeface="Cambria Math" panose="02040503050406030204" pitchFamily="18" charset="0"/>
                      </a:rPr>
                      <m:t>𝑘</m:t>
                    </m:r>
                    <m:r>
                      <a:rPr lang="zh-CN" altLang="en-US" i="1">
                        <a:latin typeface="Cambria Math" panose="02040503050406030204" pitchFamily="18" charset="0"/>
                      </a:rPr>
                      <m:t>之和</m:t>
                    </m:r>
                  </m:oMath>
                </a14:m>
                <a:r>
                  <a:rPr lang="zh-CN" altLang="en-US" dirty="0"/>
                  <a:t>就是答案了</a:t>
                </a:r>
                <a:endParaRPr lang="en-US" altLang="zh-CN" dirty="0"/>
              </a:p>
              <a:p>
                <a:r>
                  <a:rPr lang="zh-CN" altLang="en-US" dirty="0"/>
                  <a:t>如果模</a:t>
                </a:r>
                <a14:m>
                  <m:oMath xmlns:m="http://schemas.openxmlformats.org/officeDocument/2006/math">
                    <m:r>
                      <a:rPr lang="en-US" altLang="zh-CN" i="1">
                        <a:latin typeface="Cambria Math" panose="02040503050406030204" pitchFamily="18" charset="0"/>
                      </a:rPr>
                      <m:t>𝑘</m:t>
                    </m:r>
                    <m:r>
                      <a:rPr lang="zh-CN" altLang="en-US" i="1">
                        <a:latin typeface="Cambria Math" panose="02040503050406030204" pitchFamily="18" charset="0"/>
                      </a:rPr>
                      <m:t>为</m:t>
                    </m:r>
                  </m:oMath>
                </a14:m>
                <a:r>
                  <a:rPr lang="zh-CN" altLang="en-US" dirty="0"/>
                  <a:t>某个值下有奇数个</a:t>
                </a:r>
                <a14:m>
                  <m:oMath xmlns:m="http://schemas.openxmlformats.org/officeDocument/2006/math">
                    <m:r>
                      <a:rPr lang="en-US" altLang="zh-CN" i="1">
                        <a:latin typeface="Cambria Math" panose="02040503050406030204" pitchFamily="18" charset="0"/>
                      </a:rPr>
                      <m:t>1</m:t>
                    </m:r>
                  </m:oMath>
                </a14:m>
                <a:r>
                  <a:rPr lang="zh-CN" altLang="en-US" dirty="0"/>
                  <a:t>差分，显然无解</a:t>
                </a:r>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E6AA4D12-2A0F-4999-8CA9-7C6863DBA8D6}"/>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89434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818C8A-299C-4AF4-BF3D-1CA431ECFA87}"/>
              </a:ext>
            </a:extLst>
          </p:cNvPr>
          <p:cNvSpPr>
            <a:spLocks noGrp="1"/>
          </p:cNvSpPr>
          <p:nvPr>
            <p:ph type="title"/>
          </p:nvPr>
        </p:nvSpPr>
        <p:spPr/>
        <p:txBody>
          <a:bodyPr/>
          <a:lstStyle/>
          <a:p>
            <a:r>
              <a:rPr lang="zh-CN" altLang="en-US" dirty="0"/>
              <a:t>操作</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6AA4D12-2A0F-4999-8CA9-7C6863DBA8D6}"/>
                  </a:ext>
                </a:extLst>
              </p:cNvPr>
              <p:cNvSpPr>
                <a:spLocks noGrp="1"/>
              </p:cNvSpPr>
              <p:nvPr>
                <p:ph idx="1"/>
              </p:nvPr>
            </p:nvSpPr>
            <p:spPr/>
            <p:txBody>
              <a:bodyPr>
                <a:normAutofit fontScale="92500"/>
              </a:bodyPr>
              <a:lstStyle/>
              <a:p>
                <a:r>
                  <a:rPr lang="zh-CN" altLang="en-US" dirty="0"/>
                  <a:t>模</a:t>
                </a:r>
                <a14:m>
                  <m:oMath xmlns:m="http://schemas.openxmlformats.org/officeDocument/2006/math">
                    <m:r>
                      <a:rPr lang="en-US" altLang="zh-CN" i="1">
                        <a:latin typeface="Cambria Math" panose="02040503050406030204" pitchFamily="18" charset="0"/>
                      </a:rPr>
                      <m:t>𝑘</m:t>
                    </m:r>
                    <m:r>
                      <a:rPr lang="zh-CN" altLang="en-US" i="1">
                        <a:latin typeface="Cambria Math" panose="02040503050406030204" pitchFamily="18" charset="0"/>
                      </a:rPr>
                      <m:t>意义</m:t>
                    </m:r>
                  </m:oMath>
                </a14:m>
                <a:r>
                  <a:rPr lang="zh-CN" altLang="en-US" dirty="0"/>
                  <a:t>下每种值的</a:t>
                </a:r>
                <a14:m>
                  <m:oMath xmlns:m="http://schemas.openxmlformats.org/officeDocument/2006/math">
                    <m:r>
                      <a:rPr lang="en-US" altLang="zh-CN" i="1" dirty="0">
                        <a:latin typeface="Cambria Math" panose="02040503050406030204" pitchFamily="18" charset="0"/>
                      </a:rPr>
                      <m:t>1</m:t>
                    </m:r>
                    <m:r>
                      <a:rPr lang="zh-CN" altLang="en-US" i="1" dirty="0">
                        <a:latin typeface="Cambria Math" panose="02040503050406030204" pitchFamily="18" charset="0"/>
                      </a:rPr>
                      <m:t>差分个</m:t>
                    </m:r>
                  </m:oMath>
                </a14:m>
                <a:r>
                  <a:rPr lang="zh-CN" altLang="en-US" dirty="0"/>
                  <a:t>数是不是偶数用哈希就能</a:t>
                </a:r>
                <a14:m>
                  <m:oMath xmlns:m="http://schemas.openxmlformats.org/officeDocument/2006/math">
                    <m:r>
                      <a:rPr lang="en-US" altLang="zh-CN" i="1">
                        <a:latin typeface="Cambria Math" panose="02040503050406030204" pitchFamily="18" charset="0"/>
                      </a:rPr>
                      <m:t>𝑂</m:t>
                    </m:r>
                    <m:r>
                      <a:rPr lang="en-US" altLang="zh-CN" i="1">
                        <a:latin typeface="Cambria Math" panose="02040503050406030204" pitchFamily="18" charset="0"/>
                      </a:rPr>
                      <m:t>(1)</m:t>
                    </m:r>
                  </m:oMath>
                </a14:m>
                <a:r>
                  <a:rPr lang="zh-CN" altLang="en-US" dirty="0"/>
                  <a:t>判断</a:t>
                </a:r>
                <a:endParaRPr lang="en-US" altLang="zh-CN" dirty="0"/>
              </a:p>
              <a:p>
                <a:r>
                  <a:rPr lang="zh-CN" altLang="en-US" dirty="0"/>
                  <a:t>对每种模</a:t>
                </a:r>
                <a14:m>
                  <m:oMath xmlns:m="http://schemas.openxmlformats.org/officeDocument/2006/math">
                    <m:r>
                      <a:rPr lang="en-US" altLang="zh-CN" b="0" i="1" smtClean="0">
                        <a:latin typeface="Cambria Math" panose="02040503050406030204" pitchFamily="18" charset="0"/>
                      </a:rPr>
                      <m:t>𝑘</m:t>
                    </m:r>
                  </m:oMath>
                </a14:m>
                <a:r>
                  <a:rPr lang="zh-CN" altLang="en-US" dirty="0"/>
                  <a:t>的值，把所有</a:t>
                </a:r>
                <a14:m>
                  <m:oMath xmlns:m="http://schemas.openxmlformats.org/officeDocument/2006/math">
                    <m:r>
                      <a:rPr lang="en-US" altLang="zh-CN" i="1">
                        <a:latin typeface="Cambria Math" panose="02040503050406030204" pitchFamily="18" charset="0"/>
                      </a:rPr>
                      <m:t>1</m:t>
                    </m:r>
                  </m:oMath>
                </a14:m>
                <a:r>
                  <a:rPr lang="zh-CN" altLang="en-US" dirty="0"/>
                  <a:t>差分的位置正负交替地加进来即可计算答案</a:t>
                </a:r>
                <a:endParaRPr lang="en-US" altLang="zh-CN" dirty="0"/>
              </a:p>
              <a:p>
                <a:r>
                  <a:rPr lang="zh-CN" altLang="en-US" dirty="0"/>
                  <a:t>这个正负交替的和实际上可以直接用前缀和计算</a:t>
                </a:r>
                <a:endParaRPr lang="en-US" altLang="zh-CN" dirty="0"/>
              </a:p>
              <a:p>
                <a:r>
                  <a:rPr lang="zh-CN" altLang="en-US" dirty="0"/>
                  <a:t>从左到右加入每个差分，加入</a:t>
                </a:r>
                <a14:m>
                  <m:oMath xmlns:m="http://schemas.openxmlformats.org/officeDocument/2006/math">
                    <m:r>
                      <a:rPr lang="en-US" altLang="zh-CN" i="1" dirty="0">
                        <a:latin typeface="Cambria Math" panose="02040503050406030204" pitchFamily="18" charset="0"/>
                      </a:rPr>
                      <m:t>1</m:t>
                    </m:r>
                    <m:r>
                      <a:rPr lang="zh-CN" altLang="en-US" i="1" dirty="0">
                        <a:latin typeface="Cambria Math" panose="02040503050406030204" pitchFamily="18" charset="0"/>
                      </a:rPr>
                      <m:t>差分</m:t>
                    </m:r>
                  </m:oMath>
                </a14:m>
                <a:r>
                  <a:rPr lang="zh-CN" altLang="en-US" dirty="0"/>
                  <a:t>时直接把模</a:t>
                </a:r>
                <a14:m>
                  <m:oMath xmlns:m="http://schemas.openxmlformats.org/officeDocument/2006/math">
                    <m:r>
                      <a:rPr lang="en-US" altLang="zh-CN" i="1">
                        <a:latin typeface="Cambria Math" panose="02040503050406030204" pitchFamily="18" charset="0"/>
                      </a:rPr>
                      <m:t>𝑘</m:t>
                    </m:r>
                    <m:r>
                      <a:rPr lang="zh-CN" altLang="en-US" i="1">
                        <a:latin typeface="Cambria Math" panose="02040503050406030204" pitchFamily="18" charset="0"/>
                      </a:rPr>
                      <m:t>与其</m:t>
                    </m:r>
                  </m:oMath>
                </a14:m>
                <a:r>
                  <a:rPr lang="zh-CN" altLang="en-US" dirty="0"/>
                  <a:t>相同的位置上正负交替的和符号取反，再加上这个位置的值，一起加入前缀和中即可</a:t>
                </a:r>
                <a:endParaRPr lang="en-US" altLang="zh-CN" dirty="0"/>
              </a:p>
              <a:p>
                <a:r>
                  <a:rPr lang="zh-CN" altLang="en-US" dirty="0"/>
                  <a:t>如果一个询问区间中模</a:t>
                </a:r>
                <a14:m>
                  <m:oMath xmlns:m="http://schemas.openxmlformats.org/officeDocument/2006/math">
                    <m:r>
                      <a:rPr lang="en-US" altLang="zh-CN" i="1">
                        <a:latin typeface="Cambria Math" panose="02040503050406030204" pitchFamily="18" charset="0"/>
                      </a:rPr>
                      <m:t>𝑘</m:t>
                    </m:r>
                    <m:r>
                      <a:rPr lang="zh-CN" altLang="en-US" i="1">
                        <a:latin typeface="Cambria Math" panose="02040503050406030204" pitchFamily="18" charset="0"/>
                      </a:rPr>
                      <m:t>为</m:t>
                    </m:r>
                  </m:oMath>
                </a14:m>
                <a:r>
                  <a:rPr lang="zh-CN" altLang="en-US" dirty="0"/>
                  <a:t>每种值的</a:t>
                </a:r>
                <a14:m>
                  <m:oMath xmlns:m="http://schemas.openxmlformats.org/officeDocument/2006/math">
                    <m:r>
                      <a:rPr lang="en-US" altLang="zh-CN" i="1">
                        <a:latin typeface="Cambria Math" panose="02040503050406030204" pitchFamily="18" charset="0"/>
                      </a:rPr>
                      <m:t>1</m:t>
                    </m:r>
                    <m:r>
                      <a:rPr lang="zh-CN" altLang="en-US" i="1">
                        <a:latin typeface="Cambria Math" panose="02040503050406030204" pitchFamily="18" charset="0"/>
                      </a:rPr>
                      <m:t>差分</m:t>
                    </m:r>
                  </m:oMath>
                </a14:m>
                <a:r>
                  <a:rPr lang="zh-CN" altLang="en-US" dirty="0"/>
                  <a:t>都是偶数个，前缀和相减恰好可以得到答案</a:t>
                </a:r>
                <a:endParaRPr lang="en-US" altLang="zh-CN" dirty="0"/>
              </a:p>
              <a:p>
                <a:r>
                  <a:rPr lang="zh-CN" altLang="en-US" dirty="0"/>
                  <a:t>左右端点的影响再特殊处理一下就好了</a:t>
                </a:r>
                <a:endParaRPr lang="en-US" altLang="zh-CN" dirty="0"/>
              </a:p>
              <a:p>
                <a:r>
                  <a:rPr lang="zh-CN" altLang="en-US" dirty="0"/>
                  <a:t>时间复杂度</a:t>
                </a:r>
                <a14:m>
                  <m:oMath xmlns:m="http://schemas.openxmlformats.org/officeDocument/2006/math">
                    <m:r>
                      <a:rPr lang="en-US" altLang="zh-CN" i="1">
                        <a:latin typeface="Cambria Math" panose="02040503050406030204" pitchFamily="18" charset="0"/>
                      </a:rPr>
                      <m:t>𝑂</m:t>
                    </m:r>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m:t>
                    </m:r>
                    <m:r>
                      <a:rPr lang="en-US" altLang="zh-CN" i="1">
                        <a:latin typeface="Cambria Math" panose="02040503050406030204" pitchFamily="18" charset="0"/>
                      </a:rPr>
                      <m:t>𝑚</m:t>
                    </m:r>
                    <m:r>
                      <a:rPr lang="en-US" altLang="zh-CN" i="1">
                        <a:latin typeface="Cambria Math" panose="02040503050406030204" pitchFamily="18" charset="0"/>
                      </a:rPr>
                      <m:t>)</m:t>
                    </m:r>
                  </m:oMath>
                </a14:m>
                <a:endParaRPr lang="zh-CN" altLang="en-US" dirty="0"/>
              </a:p>
            </p:txBody>
          </p:sp>
        </mc:Choice>
        <mc:Fallback xmlns="">
          <p:sp>
            <p:nvSpPr>
              <p:cNvPr id="3" name="内容占位符 2">
                <a:extLst>
                  <a:ext uri="{FF2B5EF4-FFF2-40B4-BE49-F238E27FC236}">
                    <a16:creationId xmlns:a16="http://schemas.microsoft.com/office/drawing/2014/main" id="{E6AA4D12-2A0F-4999-8CA9-7C6863DBA8D6}"/>
                  </a:ext>
                </a:extLst>
              </p:cNvPr>
              <p:cNvSpPr>
                <a:spLocks noGrp="1" noRot="1" noChangeAspect="1" noMove="1" noResize="1" noEditPoints="1" noAdjustHandles="1" noChangeArrowheads="1" noChangeShapeType="1" noTextEdit="1"/>
              </p:cNvSpPr>
              <p:nvPr>
                <p:ph idx="1"/>
              </p:nvPr>
            </p:nvSpPr>
            <p:spPr>
              <a:blipFill>
                <a:blip r:embed="rId2"/>
                <a:stretch>
                  <a:fillRect l="-928" t="-21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62215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818C8A-299C-4AF4-BF3D-1CA431ECFA87}"/>
              </a:ext>
            </a:extLst>
          </p:cNvPr>
          <p:cNvSpPr>
            <a:spLocks noGrp="1"/>
          </p:cNvSpPr>
          <p:nvPr>
            <p:ph type="title"/>
          </p:nvPr>
        </p:nvSpPr>
        <p:spPr/>
        <p:txBody>
          <a:bodyPr/>
          <a:lstStyle/>
          <a:p>
            <a:r>
              <a:rPr lang="en-US" altLang="zh-CN" dirty="0"/>
              <a:t>ROI2017 </a:t>
            </a:r>
            <a:r>
              <a:rPr lang="zh-CN" altLang="en-US" dirty="0"/>
              <a:t>学习轨迹</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E6AA4D12-2A0F-4999-8CA9-7C6863DBA8D6}"/>
                  </a:ext>
                </a:extLst>
              </p:cNvPr>
              <p:cNvSpPr>
                <a:spLocks noGrp="1"/>
              </p:cNvSpPr>
              <p:nvPr>
                <p:ph idx="1"/>
              </p:nvPr>
            </p:nvSpPr>
            <p:spPr/>
            <p:txBody>
              <a:bodyPr>
                <a:normAutofit/>
              </a:bodyPr>
              <a:lstStyle/>
              <a:p>
                <a:r>
                  <a:rPr lang="zh-CN" altLang="en-US" dirty="0"/>
                  <a:t>给出一个长度为</a:t>
                </a:r>
                <a14:m>
                  <m:oMath xmlns:m="http://schemas.openxmlformats.org/officeDocument/2006/math">
                    <m:r>
                      <a:rPr lang="en-US" altLang="zh-CN" b="0" i="1" smtClean="0">
                        <a:latin typeface="Cambria Math" panose="02040503050406030204" pitchFamily="18" charset="0"/>
                      </a:rPr>
                      <m:t>𝑛</m:t>
                    </m:r>
                  </m:oMath>
                </a14:m>
                <a:r>
                  <a:rPr lang="zh-CN" altLang="en-US" dirty="0"/>
                  <a:t>的元素互不相同的序列</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zh-CN" altLang="en-US" i="1">
                        <a:latin typeface="Cambria Math" panose="02040503050406030204" pitchFamily="18" charset="0"/>
                      </a:rPr>
                      <m:t>，</m:t>
                    </m:r>
                  </m:oMath>
                </a14:m>
                <a:r>
                  <a:rPr lang="zh-CN" altLang="en-US" dirty="0"/>
                  <a:t>每个元素有一个权值</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zh-CN" altLang="en-US" i="1">
                        <a:latin typeface="Cambria Math" panose="02040503050406030204" pitchFamily="18" charset="0"/>
                      </a:rPr>
                      <m:t>，</m:t>
                    </m:r>
                  </m:oMath>
                </a14:m>
                <a:r>
                  <a:rPr lang="zh-CN" altLang="en-US" dirty="0"/>
                  <a:t>再给出一个长度为</a:t>
                </a:r>
                <a14:m>
                  <m:oMath xmlns:m="http://schemas.openxmlformats.org/officeDocument/2006/math">
                    <m:r>
                      <a:rPr lang="en-US" altLang="zh-CN" b="0" i="1" smtClean="0">
                        <a:latin typeface="Cambria Math" panose="02040503050406030204" pitchFamily="18" charset="0"/>
                      </a:rPr>
                      <m:t>𝑚</m:t>
                    </m:r>
                  </m:oMath>
                </a14:m>
                <a:r>
                  <a:rPr lang="zh-CN" altLang="en-US" dirty="0"/>
                  <a:t>的元素互不相同的序列</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𝑖</m:t>
                        </m:r>
                      </m:sub>
                    </m:sSub>
                  </m:oMath>
                </a14:m>
                <a:r>
                  <a:rPr lang="zh-CN" altLang="en-US" dirty="0"/>
                  <a:t>，每个元素有一个权值</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oMath>
                </a14:m>
                <a:r>
                  <a:rPr lang="zh-CN" altLang="en-US" dirty="0"/>
                  <a:t>，你需要从两个序列中各选出一个连续子序列（可以为空），满足选出的元素互不相同且权值和最大</a:t>
                </a:r>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ea typeface="Cambria Math" panose="02040503050406030204" pitchFamily="18" charset="0"/>
                      </a:rPr>
                      <m:t>≤5×</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10</m:t>
                        </m:r>
                      </m:e>
                      <m:sup>
                        <m:r>
                          <a:rPr lang="en-US" altLang="zh-CN" b="0" i="1" smtClean="0">
                            <a:latin typeface="Cambria Math" panose="02040503050406030204" pitchFamily="18" charset="0"/>
                            <a:ea typeface="Cambria Math" panose="02040503050406030204" pitchFamily="18" charset="0"/>
                          </a:rPr>
                          <m:t>5</m:t>
                        </m:r>
                      </m:sup>
                    </m:sSup>
                    <m:r>
                      <a:rPr lang="zh-CN" altLang="en-US" i="1">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𝑎</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𝑏</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𝑚</m:t>
                    </m:r>
                    <m:r>
                      <a:rPr lang="zh-CN" altLang="en-US" i="1">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10</m:t>
                        </m:r>
                      </m:e>
                      <m:sup>
                        <m:r>
                          <a:rPr lang="en-US" altLang="zh-CN" b="0" i="1" smtClean="0">
                            <a:latin typeface="Cambria Math" panose="02040503050406030204" pitchFamily="18" charset="0"/>
                            <a:ea typeface="Cambria Math" panose="02040503050406030204" pitchFamily="18" charset="0"/>
                          </a:rPr>
                          <m:t>9</m:t>
                        </m:r>
                      </m:sup>
                    </m:sSup>
                  </m:oMath>
                </a14:m>
                <a:endParaRPr lang="en-US" altLang="zh-CN" dirty="0"/>
              </a:p>
              <a:p>
                <a:r>
                  <a:rPr lang="zh-CN" altLang="en-US" dirty="0"/>
                  <a:t>时间限制：</a:t>
                </a:r>
                <a:r>
                  <a:rPr lang="en-US" altLang="zh-CN" dirty="0"/>
                  <a:t>2s</a:t>
                </a:r>
                <a:r>
                  <a:rPr lang="zh-CN" altLang="en-US" dirty="0"/>
                  <a:t>，内存限制：</a:t>
                </a:r>
                <a:r>
                  <a:rPr lang="en-US" altLang="zh-CN" dirty="0"/>
                  <a:t>512MB</a:t>
                </a:r>
                <a:endParaRPr lang="zh-CN" altLang="en-US" dirty="0"/>
              </a:p>
            </p:txBody>
          </p:sp>
        </mc:Choice>
        <mc:Fallback>
          <p:sp>
            <p:nvSpPr>
              <p:cNvPr id="3" name="内容占位符 2">
                <a:extLst>
                  <a:ext uri="{FF2B5EF4-FFF2-40B4-BE49-F238E27FC236}">
                    <a16:creationId xmlns:a16="http://schemas.microsoft.com/office/drawing/2014/main" id="{E6AA4D12-2A0F-4999-8CA9-7C6863DBA8D6}"/>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82223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818C8A-299C-4AF4-BF3D-1CA431ECFA87}"/>
              </a:ext>
            </a:extLst>
          </p:cNvPr>
          <p:cNvSpPr>
            <a:spLocks noGrp="1"/>
          </p:cNvSpPr>
          <p:nvPr>
            <p:ph type="title"/>
          </p:nvPr>
        </p:nvSpPr>
        <p:spPr/>
        <p:txBody>
          <a:bodyPr/>
          <a:lstStyle/>
          <a:p>
            <a:r>
              <a:rPr lang="en-US" altLang="zh-CN" dirty="0"/>
              <a:t>ROI2017 </a:t>
            </a:r>
            <a:r>
              <a:rPr lang="zh-CN" altLang="en-US" dirty="0"/>
              <a:t>学习轨迹</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E6AA4D12-2A0F-4999-8CA9-7C6863DBA8D6}"/>
                  </a:ext>
                </a:extLst>
              </p:cNvPr>
              <p:cNvSpPr>
                <a:spLocks noGrp="1"/>
              </p:cNvSpPr>
              <p:nvPr>
                <p:ph idx="1"/>
              </p:nvPr>
            </p:nvSpPr>
            <p:spPr/>
            <p:txBody>
              <a:bodyPr>
                <a:normAutofit/>
              </a:bodyPr>
              <a:lstStyle/>
              <a:p>
                <a:r>
                  <a:rPr lang="zh-CN" altLang="en-US" dirty="0"/>
                  <a:t>我们可以把两个序列各看成一维，每个元素看成一个线段，长度为其权值，依次拼接起来</a:t>
                </a:r>
                <a:endParaRPr lang="en-US" altLang="zh-CN" dirty="0"/>
              </a:p>
              <a:p>
                <a:r>
                  <a:rPr lang="zh-CN" altLang="en-US" dirty="0"/>
                  <a:t>选两个权值和尽量大的连续子序列可以看成选一个周长尽量大的矩形</a:t>
                </a:r>
                <a:endParaRPr lang="en-US" altLang="zh-CN" dirty="0"/>
              </a:p>
              <a:p>
                <a:r>
                  <a:rPr lang="zh-CN" altLang="en-US" dirty="0"/>
                  <a:t>相同的元素不能同时选可以看成平面上有几个矩形障碍，我们选的矩形不能与障碍相交</a:t>
                </a:r>
                <a:endParaRPr lang="en-US" altLang="zh-CN" dirty="0"/>
              </a:p>
              <a:p>
                <a:r>
                  <a:rPr lang="zh-CN" altLang="en-US" dirty="0"/>
                  <a:t>注意到一个性质：如果我们不选其中一个序列的元素，另一个序列都能选，也就是说，答案至少为</a:t>
                </a:r>
                <a14:m>
                  <m:oMath xmlns:m="http://schemas.openxmlformats.org/officeDocument/2006/math">
                    <m:r>
                      <m:rPr>
                        <m:sty m:val="p"/>
                      </m:rPr>
                      <a:rPr lang="en-US" altLang="zh-CN" b="0" i="0" smtClean="0">
                        <a:latin typeface="Cambria Math" panose="02040503050406030204" pitchFamily="18" charset="0"/>
                      </a:rPr>
                      <m:t>max</m:t>
                    </m:r>
                    <m:r>
                      <a:rPr lang="en-US" altLang="zh-CN" b="0" i="1" smtClean="0">
                        <a:latin typeface="Cambria Math" panose="02040503050406030204" pitchFamily="18" charset="0"/>
                      </a:rPr>
                      <m:t>⁡(</m:t>
                    </m:r>
                    <m:nary>
                      <m:naryPr>
                        <m:chr m:val="∑"/>
                        <m:subHide m:val="on"/>
                        <m:supHide m:val="on"/>
                        <m:ctrlPr>
                          <a:rPr lang="en-US" altLang="zh-CN" b="0" i="1" smtClean="0">
                            <a:latin typeface="Cambria Math" panose="02040503050406030204" pitchFamily="18" charset="0"/>
                          </a:rPr>
                        </m:ctrlPr>
                      </m:naryP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nary>
                    <m:r>
                      <a:rPr lang="en-US" altLang="zh-CN" b="0" i="1" smtClean="0">
                        <a:latin typeface="Cambria Math" panose="02040503050406030204" pitchFamily="18" charset="0"/>
                      </a:rPr>
                      <m:t>,</m:t>
                    </m:r>
                    <m:nary>
                      <m:naryPr>
                        <m:chr m:val="∑"/>
                        <m:subHide m:val="on"/>
                        <m:supHide m:val="on"/>
                        <m:ctrlPr>
                          <a:rPr lang="en-US" altLang="zh-CN" b="0" i="1" smtClean="0">
                            <a:latin typeface="Cambria Math" panose="02040503050406030204" pitchFamily="18" charset="0"/>
                          </a:rPr>
                        </m:ctrlPr>
                      </m:naryP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e>
                    </m:nary>
                    <m:r>
                      <a:rPr lang="en-US" altLang="zh-CN" b="0" i="1" smtClean="0">
                        <a:latin typeface="Cambria Math" panose="02040503050406030204" pitchFamily="18" charset="0"/>
                      </a:rPr>
                      <m:t>)</m:t>
                    </m:r>
                  </m:oMath>
                </a14:m>
                <a:endParaRPr lang="en-US" altLang="zh-CN" dirty="0"/>
              </a:p>
            </p:txBody>
          </p:sp>
        </mc:Choice>
        <mc:Fallback>
          <p:sp>
            <p:nvSpPr>
              <p:cNvPr id="3" name="内容占位符 2">
                <a:extLst>
                  <a:ext uri="{FF2B5EF4-FFF2-40B4-BE49-F238E27FC236}">
                    <a16:creationId xmlns:a16="http://schemas.microsoft.com/office/drawing/2014/main" id="{E6AA4D12-2A0F-4999-8CA9-7C6863DBA8D6}"/>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0165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818C8A-299C-4AF4-BF3D-1CA431ECFA87}"/>
              </a:ext>
            </a:extLst>
          </p:cNvPr>
          <p:cNvSpPr>
            <a:spLocks noGrp="1"/>
          </p:cNvSpPr>
          <p:nvPr>
            <p:ph type="title"/>
          </p:nvPr>
        </p:nvSpPr>
        <p:spPr/>
        <p:txBody>
          <a:bodyPr/>
          <a:lstStyle/>
          <a:p>
            <a:r>
              <a:rPr lang="en-US" altLang="zh-CN" dirty="0"/>
              <a:t>ROI2017 </a:t>
            </a:r>
            <a:r>
              <a:rPr lang="zh-CN" altLang="en-US" dirty="0"/>
              <a:t>学习轨迹</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E6AA4D12-2A0F-4999-8CA9-7C6863DBA8D6}"/>
                  </a:ext>
                </a:extLst>
              </p:cNvPr>
              <p:cNvSpPr>
                <a:spLocks noGrp="1"/>
              </p:cNvSpPr>
              <p:nvPr>
                <p:ph idx="1"/>
              </p:nvPr>
            </p:nvSpPr>
            <p:spPr/>
            <p:txBody>
              <a:bodyPr>
                <a:normAutofit/>
              </a:bodyPr>
              <a:lstStyle/>
              <a:p>
                <a:r>
                  <a:rPr lang="zh-CN" altLang="en-US" dirty="0"/>
                  <a:t>根据这个性质，我们可以得出一个推论：最优的矩形必然与</a:t>
                </a:r>
                <a14:m>
                  <m:oMath xmlns:m="http://schemas.openxmlformats.org/officeDocument/2006/math">
                    <m:r>
                      <a:rPr lang="en-US" altLang="zh-CN" b="0" i="1" smtClean="0">
                        <a:latin typeface="Cambria Math" panose="02040503050406030204" pitchFamily="18" charset="0"/>
                      </a:rPr>
                      <m:t>𝑥</m:t>
                    </m:r>
                  </m:oMath>
                </a14:m>
                <a:r>
                  <a:rPr lang="zh-CN" altLang="en-US" dirty="0"/>
                  <a:t>轴上</a:t>
                </a:r>
                <a14:m>
                  <m:oMath xmlns:m="http://schemas.openxmlformats.org/officeDocument/2006/math">
                    <m:f>
                      <m:fPr>
                        <m:ctrlPr>
                          <a:rPr lang="en-US" altLang="zh-CN" b="0" i="1" smtClean="0">
                            <a:latin typeface="Cambria Math" panose="02040503050406030204" pitchFamily="18" charset="0"/>
                          </a:rPr>
                        </m:ctrlPr>
                      </m:fPr>
                      <m:num>
                        <m:nary>
                          <m:naryPr>
                            <m:chr m:val="∑"/>
                            <m:subHide m:val="on"/>
                            <m:supHide m:val="on"/>
                            <m:ctrlPr>
                              <a:rPr lang="zh-CN" altLang="en-US" i="1" smtClean="0">
                                <a:latin typeface="Cambria Math" panose="02040503050406030204" pitchFamily="18" charset="0"/>
                              </a:rPr>
                            </m:ctrlPr>
                          </m:naryP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nary>
                      </m:num>
                      <m:den>
                        <m:r>
                          <a:rPr lang="en-US" altLang="zh-CN" b="0" i="1" smtClean="0">
                            <a:latin typeface="Cambria Math" panose="02040503050406030204" pitchFamily="18" charset="0"/>
                          </a:rPr>
                          <m:t>2</m:t>
                        </m:r>
                      </m:den>
                    </m:f>
                    <m:r>
                      <a:rPr lang="zh-CN" altLang="en-US" i="1">
                        <a:latin typeface="Cambria Math" panose="02040503050406030204" pitchFamily="18" charset="0"/>
                      </a:rPr>
                      <m:t>这条线</m:t>
                    </m:r>
                  </m:oMath>
                </a14:m>
                <a:r>
                  <a:rPr lang="zh-CN" altLang="en-US" dirty="0"/>
                  <a:t>或</a:t>
                </a:r>
                <a14:m>
                  <m:oMath xmlns:m="http://schemas.openxmlformats.org/officeDocument/2006/math">
                    <m:r>
                      <a:rPr lang="en-US" altLang="zh-CN" b="0" i="1" dirty="0" smtClean="0">
                        <a:latin typeface="Cambria Math" panose="02040503050406030204" pitchFamily="18" charset="0"/>
                      </a:rPr>
                      <m:t>𝑦</m:t>
                    </m:r>
                  </m:oMath>
                </a14:m>
                <a:r>
                  <a:rPr lang="zh-CN" altLang="en-US" dirty="0"/>
                  <a:t>轴上</a:t>
                </a:r>
                <a14:m>
                  <m:oMath xmlns:m="http://schemas.openxmlformats.org/officeDocument/2006/math">
                    <m:f>
                      <m:fPr>
                        <m:ctrlPr>
                          <a:rPr lang="en-US" altLang="zh-CN" b="0" i="1" smtClean="0">
                            <a:latin typeface="Cambria Math" panose="02040503050406030204" pitchFamily="18" charset="0"/>
                          </a:rPr>
                        </m:ctrlPr>
                      </m:fPr>
                      <m:num>
                        <m:nary>
                          <m:naryPr>
                            <m:chr m:val="∑"/>
                            <m:subHide m:val="on"/>
                            <m:supHide m:val="on"/>
                            <m:ctrlPr>
                              <a:rPr lang="zh-CN" altLang="en-US" i="1" smtClean="0">
                                <a:latin typeface="Cambria Math" panose="02040503050406030204" pitchFamily="18" charset="0"/>
                              </a:rPr>
                            </m:ctrlPr>
                          </m:naryP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e>
                        </m:nary>
                      </m:num>
                      <m:den>
                        <m:r>
                          <a:rPr lang="en-US" altLang="zh-CN" b="0" i="1" smtClean="0">
                            <a:latin typeface="Cambria Math" panose="02040503050406030204" pitchFamily="18" charset="0"/>
                          </a:rPr>
                          <m:t>2</m:t>
                        </m:r>
                      </m:den>
                    </m:f>
                  </m:oMath>
                </a14:m>
                <a:r>
                  <a:rPr lang="zh-CN" altLang="en-US" dirty="0"/>
                  <a:t>这条线其中之一有交</a:t>
                </a:r>
                <a:endParaRPr lang="en-US" altLang="zh-CN" dirty="0"/>
              </a:p>
              <a:p>
                <a:r>
                  <a:rPr lang="zh-CN" altLang="en-US" dirty="0"/>
                  <a:t>两种情况分别处理，以</a:t>
                </a:r>
                <a14:m>
                  <m:oMath xmlns:m="http://schemas.openxmlformats.org/officeDocument/2006/math">
                    <m:f>
                      <m:fPr>
                        <m:ctrlPr>
                          <a:rPr lang="en-US" altLang="zh-CN" i="1">
                            <a:latin typeface="Cambria Math" panose="02040503050406030204" pitchFamily="18" charset="0"/>
                          </a:rPr>
                        </m:ctrlPr>
                      </m:fPr>
                      <m:num>
                        <m:nary>
                          <m:naryPr>
                            <m:chr m:val="∑"/>
                            <m:subHide m:val="on"/>
                            <m:supHide m:val="on"/>
                            <m:ctrlPr>
                              <a:rPr lang="zh-CN" altLang="en-US" i="1">
                                <a:latin typeface="Cambria Math" panose="02040503050406030204" pitchFamily="18" charset="0"/>
                              </a:rPr>
                            </m:ctrlPr>
                          </m:naryPr>
                          <m:sub/>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nary>
                      </m:num>
                      <m:den>
                        <m:r>
                          <a:rPr lang="en-US" altLang="zh-CN" i="1">
                            <a:latin typeface="Cambria Math" panose="02040503050406030204" pitchFamily="18" charset="0"/>
                          </a:rPr>
                          <m:t>2</m:t>
                        </m:r>
                      </m:den>
                    </m:f>
                  </m:oMath>
                </a14:m>
                <a:r>
                  <a:rPr lang="zh-CN" altLang="en-US" dirty="0"/>
                  <a:t>为例，我们从小到大枚举选的</a:t>
                </a:r>
                <a14:m>
                  <m:oMath xmlns:m="http://schemas.openxmlformats.org/officeDocument/2006/math">
                    <m:r>
                      <a:rPr lang="en-US" altLang="zh-CN" b="0" i="1" smtClean="0">
                        <a:latin typeface="Cambria Math" panose="02040503050406030204" pitchFamily="18" charset="0"/>
                      </a:rPr>
                      <m:t>𝑦</m:t>
                    </m:r>
                  </m:oMath>
                </a14:m>
                <a:r>
                  <a:rPr lang="zh-CN" altLang="en-US" dirty="0"/>
                  <a:t>轴右端点，并维护每个</a:t>
                </a:r>
                <a14:m>
                  <m:oMath xmlns:m="http://schemas.openxmlformats.org/officeDocument/2006/math">
                    <m:r>
                      <a:rPr lang="en-US" altLang="zh-CN" b="0" i="1" smtClean="0">
                        <a:latin typeface="Cambria Math" panose="02040503050406030204" pitchFamily="18" charset="0"/>
                      </a:rPr>
                      <m:t>𝑦</m:t>
                    </m:r>
                  </m:oMath>
                </a14:m>
                <a:r>
                  <a:rPr lang="zh-CN" altLang="en-US" dirty="0"/>
                  <a:t>轴左端点的答案，</a:t>
                </a:r>
                <a14:m>
                  <m:oMath xmlns:m="http://schemas.openxmlformats.org/officeDocument/2006/math">
                    <m:r>
                      <a:rPr lang="en-US" altLang="zh-CN" b="0" i="1" smtClean="0">
                        <a:latin typeface="Cambria Math" panose="02040503050406030204" pitchFamily="18" charset="0"/>
                      </a:rPr>
                      <m:t>𝑥</m:t>
                    </m:r>
                  </m:oMath>
                </a14:m>
                <a:r>
                  <a:rPr lang="zh-CN" altLang="en-US" dirty="0"/>
                  <a:t>轴上显然是从</a:t>
                </a:r>
                <a14:m>
                  <m:oMath xmlns:m="http://schemas.openxmlformats.org/officeDocument/2006/math">
                    <m:f>
                      <m:fPr>
                        <m:ctrlPr>
                          <a:rPr lang="en-US" altLang="zh-CN" i="1">
                            <a:latin typeface="Cambria Math" panose="02040503050406030204" pitchFamily="18" charset="0"/>
                          </a:rPr>
                        </m:ctrlPr>
                      </m:fPr>
                      <m:num>
                        <m:nary>
                          <m:naryPr>
                            <m:chr m:val="∑"/>
                            <m:subHide m:val="on"/>
                            <m:supHide m:val="on"/>
                            <m:ctrlPr>
                              <a:rPr lang="zh-CN" altLang="en-US" i="1">
                                <a:latin typeface="Cambria Math" panose="02040503050406030204" pitchFamily="18" charset="0"/>
                              </a:rPr>
                            </m:ctrlPr>
                          </m:naryPr>
                          <m:sub/>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nary>
                      </m:num>
                      <m:den>
                        <m:r>
                          <a:rPr lang="en-US" altLang="zh-CN" i="1">
                            <a:latin typeface="Cambria Math" panose="02040503050406030204" pitchFamily="18" charset="0"/>
                          </a:rPr>
                          <m:t>2</m:t>
                        </m:r>
                      </m:den>
                    </m:f>
                  </m:oMath>
                </a14:m>
                <a:r>
                  <a:rPr lang="zh-CN" altLang="en-US" dirty="0"/>
                  <a:t>开始在不碰障碍的情况下尽可能向左和向右延伸，用单调栈和线段树维护即可</a:t>
                </a:r>
                <a:endParaRPr lang="en-US" altLang="zh-CN" dirty="0"/>
              </a:p>
              <a:p>
                <a:r>
                  <a:rPr lang="zh-CN" altLang="en-US" dirty="0"/>
                  <a:t>时间复杂度</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𝑛</m:t>
                        </m:r>
                      </m:e>
                    </m:func>
                    <m:r>
                      <a:rPr lang="en-US" altLang="zh-CN" b="0" i="1" smtClean="0">
                        <a:latin typeface="Cambria Math" panose="02040503050406030204" pitchFamily="18" charset="0"/>
                      </a:rPr>
                      <m:t>)</m:t>
                    </m:r>
                  </m:oMath>
                </a14:m>
                <a:endParaRPr lang="en-US" altLang="zh-CN" dirty="0"/>
              </a:p>
            </p:txBody>
          </p:sp>
        </mc:Choice>
        <mc:Fallback>
          <p:sp>
            <p:nvSpPr>
              <p:cNvPr id="3" name="内容占位符 2">
                <a:extLst>
                  <a:ext uri="{FF2B5EF4-FFF2-40B4-BE49-F238E27FC236}">
                    <a16:creationId xmlns:a16="http://schemas.microsoft.com/office/drawing/2014/main" id="{E6AA4D12-2A0F-4999-8CA9-7C6863DBA8D6}"/>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83693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818C8A-299C-4AF4-BF3D-1CA431ECFA87}"/>
              </a:ext>
            </a:extLst>
          </p:cNvPr>
          <p:cNvSpPr>
            <a:spLocks noGrp="1"/>
          </p:cNvSpPr>
          <p:nvPr>
            <p:ph type="title"/>
          </p:nvPr>
        </p:nvSpPr>
        <p:spPr/>
        <p:txBody>
          <a:bodyPr/>
          <a:lstStyle/>
          <a:p>
            <a:r>
              <a:rPr lang="en-US" altLang="zh-CN" dirty="0"/>
              <a:t>SDOI2017 </a:t>
            </a:r>
            <a:r>
              <a:rPr lang="zh-CN" altLang="en-US" dirty="0"/>
              <a:t>树点涂色</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E6AA4D12-2A0F-4999-8CA9-7C6863DBA8D6}"/>
                  </a:ext>
                </a:extLst>
              </p:cNvPr>
              <p:cNvSpPr>
                <a:spLocks noGrp="1"/>
              </p:cNvSpPr>
              <p:nvPr>
                <p:ph idx="1"/>
              </p:nvPr>
            </p:nvSpPr>
            <p:spPr/>
            <p:txBody>
              <a:bodyPr>
                <a:normAutofit/>
              </a:bodyPr>
              <a:lstStyle/>
              <a:p>
                <a:r>
                  <a:rPr lang="zh-CN" altLang="en-US" dirty="0"/>
                  <a:t>有一棵</a:t>
                </a:r>
                <a14:m>
                  <m:oMath xmlns:m="http://schemas.openxmlformats.org/officeDocument/2006/math">
                    <m:r>
                      <a:rPr lang="en-US" altLang="zh-CN" b="0" i="1" smtClean="0">
                        <a:latin typeface="Cambria Math" panose="02040503050406030204" pitchFamily="18" charset="0"/>
                      </a:rPr>
                      <m:t>𝑛</m:t>
                    </m:r>
                  </m:oMath>
                </a14:m>
                <a:r>
                  <a:rPr lang="zh-CN" altLang="en-US" dirty="0"/>
                  <a:t>个点的有根树，</a:t>
                </a:r>
                <a:r>
                  <a:rPr lang="en-US" altLang="zh-CN" dirty="0"/>
                  <a:t>1</a:t>
                </a:r>
                <a:r>
                  <a:rPr lang="zh-CN" altLang="en-US" dirty="0"/>
                  <a:t>号点为根，一开始每个节点上都有一种不同的颜色，要求支持以下三种操作：</a:t>
                </a:r>
                <a:endParaRPr lang="en-US" altLang="zh-CN" dirty="0"/>
              </a:p>
              <a:p>
                <a:r>
                  <a:rPr lang="en-US" altLang="zh-CN" dirty="0"/>
                  <a:t>1.</a:t>
                </a:r>
                <a:r>
                  <a:rPr lang="zh-CN" altLang="en-US" dirty="0"/>
                  <a:t>把点</a:t>
                </a:r>
                <a14:m>
                  <m:oMath xmlns:m="http://schemas.openxmlformats.org/officeDocument/2006/math">
                    <m:r>
                      <a:rPr lang="en-US" altLang="zh-CN" b="0" i="1" smtClean="0">
                        <a:latin typeface="Cambria Math" panose="02040503050406030204" pitchFamily="18" charset="0"/>
                      </a:rPr>
                      <m:t>𝑥</m:t>
                    </m:r>
                  </m:oMath>
                </a14:m>
                <a:r>
                  <a:rPr lang="zh-CN" altLang="en-US" dirty="0"/>
                  <a:t>到根路径上所有节点染上一种没有用过的颜色</a:t>
                </a:r>
                <a:endParaRPr lang="en-US" altLang="zh-CN" dirty="0"/>
              </a:p>
              <a:p>
                <a:r>
                  <a:rPr lang="en-US" altLang="zh-CN" dirty="0"/>
                  <a:t>2.</a:t>
                </a:r>
                <a:r>
                  <a:rPr lang="zh-CN" altLang="en-US" dirty="0"/>
                  <a:t>求</a:t>
                </a:r>
                <a14:m>
                  <m:oMath xmlns:m="http://schemas.openxmlformats.org/officeDocument/2006/math">
                    <m:r>
                      <a:rPr lang="en-US" altLang="zh-CN" b="0" i="1" smtClean="0">
                        <a:latin typeface="Cambria Math" panose="02040503050406030204" pitchFamily="18" charset="0"/>
                      </a:rPr>
                      <m:t>𝑥</m:t>
                    </m:r>
                    <m:r>
                      <a:rPr lang="zh-CN" altLang="en-US" i="1">
                        <a:latin typeface="Cambria Math" panose="02040503050406030204" pitchFamily="18" charset="0"/>
                      </a:rPr>
                      <m:t>到</m:t>
                    </m:r>
                    <m:r>
                      <a:rPr lang="en-US" altLang="zh-CN" b="0" i="1" smtClean="0">
                        <a:latin typeface="Cambria Math" panose="02040503050406030204" pitchFamily="18" charset="0"/>
                      </a:rPr>
                      <m:t>𝑦</m:t>
                    </m:r>
                    <m:r>
                      <a:rPr lang="zh-CN" altLang="en-US" i="1">
                        <a:latin typeface="Cambria Math" panose="02040503050406030204" pitchFamily="18" charset="0"/>
                      </a:rPr>
                      <m:t>的</m:t>
                    </m:r>
                  </m:oMath>
                </a14:m>
                <a:r>
                  <a:rPr lang="zh-CN" altLang="en-US" dirty="0"/>
                  <a:t>路径上有多少种不同的颜色</a:t>
                </a:r>
                <a:endParaRPr lang="en-US" altLang="zh-CN" dirty="0"/>
              </a:p>
              <a:p>
                <a:r>
                  <a:rPr lang="en-US" altLang="zh-CN" dirty="0"/>
                  <a:t>3.</a:t>
                </a:r>
                <a:r>
                  <a:rPr lang="zh-CN" altLang="en-US" dirty="0"/>
                  <a:t>求在以</a:t>
                </a:r>
                <a14:m>
                  <m:oMath xmlns:m="http://schemas.openxmlformats.org/officeDocument/2006/math">
                    <m:r>
                      <a:rPr lang="en-US" altLang="zh-CN" b="0" i="1" smtClean="0">
                        <a:latin typeface="Cambria Math" panose="02040503050406030204" pitchFamily="18" charset="0"/>
                      </a:rPr>
                      <m:t>𝑥</m:t>
                    </m:r>
                  </m:oMath>
                </a14:m>
                <a:r>
                  <a:rPr lang="zh-CN" altLang="en-US" dirty="0"/>
                  <a:t>为根的子树中选一个点，这个点到根至多有多少种颜色</a:t>
                </a:r>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10</m:t>
                        </m:r>
                      </m:e>
                      <m:sup>
                        <m:r>
                          <a:rPr lang="en-US" altLang="zh-CN" b="0" i="1" smtClean="0">
                            <a:latin typeface="Cambria Math" panose="02040503050406030204" pitchFamily="18" charset="0"/>
                            <a:ea typeface="Cambria Math" panose="02040503050406030204" pitchFamily="18" charset="0"/>
                          </a:rPr>
                          <m:t>5</m:t>
                        </m:r>
                      </m:sup>
                    </m:sSup>
                  </m:oMath>
                </a14:m>
                <a:endParaRPr lang="en-US" altLang="zh-CN" b="0" dirty="0">
                  <a:ea typeface="Cambria Math" panose="02040503050406030204" pitchFamily="18" charset="0"/>
                </a:endParaRPr>
              </a:p>
              <a:p>
                <a:r>
                  <a:rPr lang="zh-CN" altLang="en-US" dirty="0"/>
                  <a:t>时间限制：</a:t>
                </a:r>
                <a:r>
                  <a:rPr lang="en-US" altLang="zh-CN" dirty="0"/>
                  <a:t>1s</a:t>
                </a:r>
                <a:r>
                  <a:rPr lang="zh-CN" altLang="en-US" dirty="0"/>
                  <a:t>，空间限制：</a:t>
                </a:r>
                <a:r>
                  <a:rPr lang="en-US" altLang="zh-CN" dirty="0"/>
                  <a:t>128MB</a:t>
                </a:r>
              </a:p>
            </p:txBody>
          </p:sp>
        </mc:Choice>
        <mc:Fallback>
          <p:sp>
            <p:nvSpPr>
              <p:cNvPr id="3" name="内容占位符 2">
                <a:extLst>
                  <a:ext uri="{FF2B5EF4-FFF2-40B4-BE49-F238E27FC236}">
                    <a16:creationId xmlns:a16="http://schemas.microsoft.com/office/drawing/2014/main" id="{E6AA4D12-2A0F-4999-8CA9-7C6863DBA8D6}"/>
                  </a:ext>
                </a:extLst>
              </p:cNvPr>
              <p:cNvSpPr>
                <a:spLocks noGrp="1" noRot="1" noChangeAspect="1" noMove="1" noResize="1" noEditPoints="1" noAdjustHandles="1" noChangeArrowheads="1" noChangeShapeType="1" noTextEdit="1"/>
              </p:cNvSpPr>
              <p:nvPr>
                <p:ph idx="1"/>
              </p:nvPr>
            </p:nvSpPr>
            <p:spPr>
              <a:blipFill>
                <a:blip r:embed="rId2"/>
                <a:stretch>
                  <a:fillRect l="-1043" t="-2381" r="-5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19122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818C8A-299C-4AF4-BF3D-1CA431ECFA87}"/>
              </a:ext>
            </a:extLst>
          </p:cNvPr>
          <p:cNvSpPr>
            <a:spLocks noGrp="1"/>
          </p:cNvSpPr>
          <p:nvPr>
            <p:ph type="title"/>
          </p:nvPr>
        </p:nvSpPr>
        <p:spPr/>
        <p:txBody>
          <a:bodyPr/>
          <a:lstStyle/>
          <a:p>
            <a:r>
              <a:rPr lang="en-US" altLang="zh-CN" dirty="0"/>
              <a:t>SDOI2017 </a:t>
            </a:r>
            <a:r>
              <a:rPr lang="zh-CN" altLang="en-US" dirty="0"/>
              <a:t>树点涂色</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E6AA4D12-2A0F-4999-8CA9-7C6863DBA8D6}"/>
                  </a:ext>
                </a:extLst>
              </p:cNvPr>
              <p:cNvSpPr>
                <a:spLocks noGrp="1"/>
              </p:cNvSpPr>
              <p:nvPr>
                <p:ph idx="1"/>
              </p:nvPr>
            </p:nvSpPr>
            <p:spPr/>
            <p:txBody>
              <a:bodyPr>
                <a:normAutofit/>
              </a:bodyPr>
              <a:lstStyle/>
              <a:p>
                <a:r>
                  <a:rPr lang="zh-CN" altLang="en-US" dirty="0"/>
                  <a:t>注意到这个修改操作和</a:t>
                </a:r>
                <a:r>
                  <a:rPr lang="en-US" altLang="zh-CN" dirty="0"/>
                  <a:t>LCT</a:t>
                </a:r>
                <a:r>
                  <a:rPr lang="zh-CN" altLang="en-US" dirty="0"/>
                  <a:t>的</a:t>
                </a:r>
                <a:r>
                  <a:rPr lang="en-US" altLang="zh-CN" dirty="0"/>
                  <a:t>access</a:t>
                </a:r>
                <a:r>
                  <a:rPr lang="zh-CN" altLang="en-US" dirty="0"/>
                  <a:t>操作完全一致，所以我们可以直接用</a:t>
                </a:r>
                <a:r>
                  <a:rPr lang="en-US" altLang="zh-CN" dirty="0"/>
                  <a:t>LCT</a:t>
                </a:r>
                <a:r>
                  <a:rPr lang="zh-CN" altLang="en-US" dirty="0"/>
                  <a:t>维护这棵树，每棵</a:t>
                </a:r>
                <a:r>
                  <a:rPr lang="en-US" altLang="zh-CN" dirty="0"/>
                  <a:t>splay</a:t>
                </a:r>
                <a:r>
                  <a:rPr lang="zh-CN" altLang="en-US" dirty="0"/>
                  <a:t>就是一种颜色</a:t>
                </a:r>
                <a:endParaRPr lang="en-US" altLang="zh-CN" dirty="0"/>
              </a:p>
              <a:p>
                <a:r>
                  <a:rPr lang="zh-CN" altLang="en-US" dirty="0"/>
                  <a:t>我们令一个点的权值为其到根路径上颜色数，那么一个点的权值等于其到根路径上非偏爱边（等同于两端颜色不同的边）数加一</a:t>
                </a:r>
                <a:endParaRPr lang="en-US" altLang="zh-CN" dirty="0"/>
              </a:p>
              <a:p>
                <a:r>
                  <a:rPr lang="zh-CN" altLang="en-US" dirty="0"/>
                  <a:t>一开始所有点权值为深度，每当进行</a:t>
                </a:r>
                <a:r>
                  <a:rPr lang="en-US" altLang="zh-CN" dirty="0"/>
                  <a:t>access</a:t>
                </a:r>
                <a:r>
                  <a:rPr lang="zh-CN" altLang="en-US" dirty="0"/>
                  <a:t>时，修改偏爱边时子树内权值会同时加减，用线段树维护即可</a:t>
                </a:r>
                <a:endParaRPr lang="en-US" altLang="zh-CN" dirty="0"/>
              </a:p>
              <a:p>
                <a:r>
                  <a:rPr lang="zh-CN" altLang="en-US" b="0" dirty="0"/>
                  <a:t>对于操作</a:t>
                </a:r>
                <a:r>
                  <a:rPr lang="en-US" altLang="zh-CN" b="0" dirty="0"/>
                  <a:t>2</a:t>
                </a:r>
                <a:r>
                  <a:rPr lang="zh-CN" altLang="en-US" b="0" dirty="0"/>
                  <a:t>，由于</a:t>
                </a:r>
                <a14:m>
                  <m:oMath xmlns:m="http://schemas.openxmlformats.org/officeDocument/2006/math">
                    <m:r>
                      <a:rPr lang="zh-CN" altLang="en-US" i="1">
                        <a:latin typeface="Cambria Math" panose="02040503050406030204" pitchFamily="18" charset="0"/>
                      </a:rPr>
                      <m:t>修改</m:t>
                    </m:r>
                    <m:r>
                      <a:rPr lang="zh-CN" altLang="en-US" i="1" smtClean="0">
                        <a:latin typeface="Cambria Math" panose="02040503050406030204" pitchFamily="18" charset="0"/>
                      </a:rPr>
                      <m:t>的</m:t>
                    </m:r>
                    <m:r>
                      <a:rPr lang="zh-CN" altLang="en-US" i="1">
                        <a:latin typeface="Cambria Math" panose="02040503050406030204" pitchFamily="18" charset="0"/>
                      </a:rPr>
                      <m:t>特殊</m:t>
                    </m:r>
                    <m:r>
                      <a:rPr lang="zh-CN" altLang="en-US" i="1" smtClean="0">
                        <a:latin typeface="Cambria Math" panose="02040503050406030204" pitchFamily="18" charset="0"/>
                      </a:rPr>
                      <m:t>性质</m:t>
                    </m:r>
                    <m:r>
                      <a:rPr lang="zh-CN" altLang="en-US" i="1">
                        <a:latin typeface="Cambria Math" panose="02040503050406030204" pitchFamily="18" charset="0"/>
                      </a:rPr>
                      <m:t>，</m:t>
                    </m:r>
                    <m:r>
                      <a:rPr lang="en-US" altLang="zh-CN" b="0" i="1" smtClean="0">
                        <a:latin typeface="Cambria Math" panose="02040503050406030204" pitchFamily="18" charset="0"/>
                      </a:rPr>
                      <m:t>𝑥</m:t>
                    </m:r>
                  </m:oMath>
                </a14:m>
                <a:r>
                  <a:rPr lang="zh-CN" altLang="en-US" dirty="0"/>
                  <a:t>到</a:t>
                </a:r>
                <a14:m>
                  <m:oMath xmlns:m="http://schemas.openxmlformats.org/officeDocument/2006/math">
                    <m:r>
                      <a:rPr lang="en-US" altLang="zh-CN" b="0" i="1" dirty="0" smtClean="0">
                        <a:latin typeface="Cambria Math" panose="02040503050406030204" pitchFamily="18" charset="0"/>
                      </a:rPr>
                      <m:t>𝑦</m:t>
                    </m:r>
                  </m:oMath>
                </a14:m>
                <a:r>
                  <a:rPr lang="zh-CN" altLang="en-US" dirty="0"/>
                  <a:t>路径上的颜色数也可以直接由</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𝑙𝑐𝑎</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oMath>
                </a14:m>
                <a:r>
                  <a:rPr lang="zh-CN" altLang="en-US" dirty="0"/>
                  <a:t>的权值得到；操作</a:t>
                </a:r>
                <a:r>
                  <a:rPr lang="en-US" altLang="zh-CN" dirty="0"/>
                  <a:t>3</a:t>
                </a:r>
                <a:r>
                  <a:rPr lang="zh-CN" altLang="en-US" dirty="0"/>
                  <a:t>直接求区间最值即可</a:t>
                </a:r>
                <a:endParaRPr lang="en-US" altLang="zh-CN" dirty="0"/>
              </a:p>
              <a:p>
                <a:r>
                  <a:rPr lang="zh-CN" altLang="en-US" dirty="0"/>
                  <a:t>时间复杂度</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func>
                          <m:funcPr>
                            <m:ctrlPr>
                              <a:rPr lang="en-US" altLang="zh-CN" b="0" i="1" smtClean="0">
                                <a:latin typeface="Cambria Math" panose="02040503050406030204" pitchFamily="18" charset="0"/>
                              </a:rPr>
                            </m:ctrlPr>
                          </m:funcPr>
                          <m:fName>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log</m:t>
                                </m:r>
                              </m:e>
                              <m:sup>
                                <m:r>
                                  <a:rPr lang="en-US" altLang="zh-CN" b="0" i="1" smtClean="0">
                                    <a:latin typeface="Cambria Math" panose="02040503050406030204" pitchFamily="18" charset="0"/>
                                  </a:rPr>
                                  <m:t>2</m:t>
                                </m:r>
                              </m:sup>
                            </m:sSup>
                          </m:fName>
                          <m:e>
                            <m:r>
                              <a:rPr lang="en-US" altLang="zh-CN" b="0" i="1" smtClean="0">
                                <a:latin typeface="Cambria Math" panose="02040503050406030204" pitchFamily="18" charset="0"/>
                              </a:rPr>
                              <m:t>𝑛</m:t>
                            </m:r>
                          </m:e>
                        </m:func>
                      </m:e>
                    </m:d>
                  </m:oMath>
                </a14:m>
                <a:endParaRPr lang="en-US" altLang="zh-CN" dirty="0"/>
              </a:p>
            </p:txBody>
          </p:sp>
        </mc:Choice>
        <mc:Fallback>
          <p:sp>
            <p:nvSpPr>
              <p:cNvPr id="3" name="内容占位符 2">
                <a:extLst>
                  <a:ext uri="{FF2B5EF4-FFF2-40B4-BE49-F238E27FC236}">
                    <a16:creationId xmlns:a16="http://schemas.microsoft.com/office/drawing/2014/main" id="{E6AA4D12-2A0F-4999-8CA9-7C6863DBA8D6}"/>
                  </a:ext>
                </a:extLst>
              </p:cNvPr>
              <p:cNvSpPr>
                <a:spLocks noGrp="1" noRot="1" noChangeAspect="1" noMove="1" noResize="1" noEditPoints="1" noAdjustHandles="1" noChangeArrowheads="1" noChangeShapeType="1" noTextEdit="1"/>
              </p:cNvSpPr>
              <p:nvPr>
                <p:ph idx="1"/>
              </p:nvPr>
            </p:nvSpPr>
            <p:spPr>
              <a:blipFill>
                <a:blip r:embed="rId2"/>
                <a:stretch>
                  <a:fillRect l="-1043" t="-2521" r="-6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01825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78B9AA-0572-47FE-87B2-2F1C50CCB93B}"/>
              </a:ext>
            </a:extLst>
          </p:cNvPr>
          <p:cNvSpPr>
            <a:spLocks noGrp="1"/>
          </p:cNvSpPr>
          <p:nvPr>
            <p:ph type="title"/>
          </p:nvPr>
        </p:nvSpPr>
        <p:spPr/>
        <p:txBody>
          <a:bodyPr/>
          <a:lstStyle/>
          <a:p>
            <a:r>
              <a:rPr lang="en-US" altLang="zh-CN" dirty="0"/>
              <a:t>JOISC2016 </a:t>
            </a:r>
            <a:r>
              <a:rPr lang="zh-CN" altLang="en-US" dirty="0"/>
              <a:t>回转寿司</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88AD24F-975C-482F-8AE1-7776DB9E2653}"/>
                  </a:ext>
                </a:extLst>
              </p:cNvPr>
              <p:cNvSpPr>
                <a:spLocks noGrp="1"/>
              </p:cNvSpPr>
              <p:nvPr>
                <p:ph idx="1"/>
              </p:nvPr>
            </p:nvSpPr>
            <p:spPr/>
            <p:txBody>
              <a:bodyPr>
                <a:normAutofit/>
              </a:bodyPr>
              <a:lstStyle/>
              <a:p>
                <a:r>
                  <a:rPr lang="zh-CN" altLang="en-US" dirty="0"/>
                  <a:t>给出一个</a:t>
                </a:r>
                <a14:m>
                  <m:oMath xmlns:m="http://schemas.openxmlformats.org/officeDocument/2006/math">
                    <m:r>
                      <a:rPr lang="en-US" altLang="zh-CN" b="0" i="1" smtClean="0">
                        <a:latin typeface="Cambria Math" panose="02040503050406030204" pitchFamily="18" charset="0"/>
                      </a:rPr>
                      <m:t>𝑁</m:t>
                    </m:r>
                    <m:r>
                      <a:rPr lang="zh-CN" altLang="en-US" i="1">
                        <a:latin typeface="Cambria Math" panose="02040503050406030204" pitchFamily="18" charset="0"/>
                      </a:rPr>
                      <m:t>个</m:t>
                    </m:r>
                  </m:oMath>
                </a14:m>
                <a:r>
                  <a:rPr lang="zh-CN" altLang="en-US" dirty="0"/>
                  <a:t>点的环，环上各点有一个初始权值</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r>
                  <a:rPr lang="zh-CN" altLang="en-US" dirty="0"/>
                  <a:t>。有</a:t>
                </a:r>
                <a14:m>
                  <m:oMath xmlns:m="http://schemas.openxmlformats.org/officeDocument/2006/math">
                    <m:r>
                      <a:rPr lang="en-US" altLang="zh-CN" b="0" i="1" smtClean="0">
                        <a:latin typeface="Cambria Math" panose="02040503050406030204" pitchFamily="18" charset="0"/>
                      </a:rPr>
                      <m:t>𝑄</m:t>
                    </m:r>
                    <m:r>
                      <a:rPr lang="zh-CN" altLang="en-US" i="1">
                        <a:latin typeface="Cambria Math" panose="02040503050406030204" pitchFamily="18" charset="0"/>
                      </a:rPr>
                      <m:t>次</m:t>
                    </m:r>
                  </m:oMath>
                </a14:m>
                <a:r>
                  <a:rPr lang="zh-CN" altLang="en-US" dirty="0"/>
                  <a:t>操作，每次给出一个区间</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𝑙</m:t>
                    </m:r>
                    <m:r>
                      <a:rPr lang="en-US" altLang="zh-CN" b="0" i="1"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rPr>
                      <m:t>]</m:t>
                    </m:r>
                  </m:oMath>
                </a14:m>
                <a:r>
                  <a:rPr lang="zh-CN" altLang="en-US" dirty="0"/>
                  <a:t>（因为是环所以可能</a:t>
                </a:r>
                <a14:m>
                  <m:oMath xmlns:m="http://schemas.openxmlformats.org/officeDocument/2006/math">
                    <m:r>
                      <a:rPr lang="en-US" altLang="zh-CN" b="0" i="1" smtClean="0">
                        <a:latin typeface="Cambria Math" panose="02040503050406030204" pitchFamily="18" charset="0"/>
                      </a:rPr>
                      <m:t>𝑟</m:t>
                    </m:r>
                    <m:r>
                      <a:rPr lang="en-US" altLang="zh-CN" b="0" i="1" smtClean="0">
                        <a:latin typeface="Cambria Math" panose="02040503050406030204" pitchFamily="18" charset="0"/>
                      </a:rPr>
                      <m:t>&lt;</m:t>
                    </m:r>
                    <m:r>
                      <a:rPr lang="en-US" altLang="zh-CN" b="0" i="1" smtClean="0">
                        <a:latin typeface="Cambria Math" panose="02040503050406030204" pitchFamily="18" charset="0"/>
                      </a:rPr>
                      <m:t>𝑙</m:t>
                    </m:r>
                  </m:oMath>
                </a14:m>
                <a:r>
                  <a:rPr lang="zh-CN" altLang="en-US" dirty="0"/>
                  <a:t>）一个值</a:t>
                </a:r>
                <a14:m>
                  <m:oMath xmlns:m="http://schemas.openxmlformats.org/officeDocument/2006/math">
                    <m:r>
                      <a:rPr lang="en-US" altLang="zh-CN" b="0" i="1" smtClean="0">
                        <a:latin typeface="Cambria Math" panose="02040503050406030204" pitchFamily="18" charset="0"/>
                      </a:rPr>
                      <m:t>𝐴</m:t>
                    </m:r>
                  </m:oMath>
                </a14:m>
                <a:r>
                  <a:rPr lang="zh-CN" altLang="en-US" dirty="0"/>
                  <a:t>，然后从</a:t>
                </a:r>
                <a14:m>
                  <m:oMath xmlns:m="http://schemas.openxmlformats.org/officeDocument/2006/math">
                    <m:r>
                      <a:rPr lang="en-US" altLang="zh-CN" b="0" i="1" smtClean="0">
                        <a:latin typeface="Cambria Math" panose="02040503050406030204" pitchFamily="18" charset="0"/>
                      </a:rPr>
                      <m:t>𝑙</m:t>
                    </m:r>
                    <m:r>
                      <a:rPr lang="zh-CN" altLang="en-US" i="1">
                        <a:latin typeface="Cambria Math" panose="02040503050406030204" pitchFamily="18" charset="0"/>
                      </a:rPr>
                      <m:t>到</m:t>
                    </m:r>
                    <m:r>
                      <a:rPr lang="en-US" altLang="zh-CN" b="0" i="1" smtClean="0">
                        <a:latin typeface="Cambria Math" panose="02040503050406030204" pitchFamily="18" charset="0"/>
                      </a:rPr>
                      <m:t>𝑟</m:t>
                    </m:r>
                    <m:r>
                      <a:rPr lang="zh-CN" altLang="en-US" i="1">
                        <a:latin typeface="Cambria Math" panose="02040503050406030204" pitchFamily="18" charset="0"/>
                      </a:rPr>
                      <m:t>依次</m:t>
                    </m:r>
                  </m:oMath>
                </a14:m>
                <a:r>
                  <a:rPr lang="zh-CN" altLang="en-US" dirty="0"/>
                  <a:t>判断每个权值是否大于</a:t>
                </a:r>
                <a14:m>
                  <m:oMath xmlns:m="http://schemas.openxmlformats.org/officeDocument/2006/math">
                    <m:r>
                      <a:rPr lang="en-US" altLang="zh-CN" b="0" i="1" smtClean="0">
                        <a:latin typeface="Cambria Math" panose="02040503050406030204" pitchFamily="18" charset="0"/>
                      </a:rPr>
                      <m:t>𝐴</m:t>
                    </m:r>
                  </m:oMath>
                </a14:m>
                <a:r>
                  <a:rPr lang="zh-CN" altLang="en-US" dirty="0"/>
                  <a:t>，如果大于则交换</a:t>
                </a:r>
                <a14:m>
                  <m:oMath xmlns:m="http://schemas.openxmlformats.org/officeDocument/2006/math">
                    <m:r>
                      <a:rPr lang="en-US" altLang="zh-CN" b="0" i="1" smtClean="0">
                        <a:latin typeface="Cambria Math" panose="02040503050406030204" pitchFamily="18" charset="0"/>
                      </a:rPr>
                      <m:t>𝐴</m:t>
                    </m:r>
                  </m:oMath>
                </a14:m>
                <a:r>
                  <a:rPr lang="zh-CN" altLang="en-US" dirty="0"/>
                  <a:t>和这个权值的</a:t>
                </a:r>
                <a14:m>
                  <m:oMath xmlns:m="http://schemas.openxmlformats.org/officeDocument/2006/math">
                    <m:r>
                      <a:rPr lang="zh-CN" altLang="en-US" i="1" dirty="0">
                        <a:latin typeface="Cambria Math" panose="02040503050406030204" pitchFamily="18" charset="0"/>
                      </a:rPr>
                      <m:t>值</m:t>
                    </m:r>
                    <m:r>
                      <a:rPr lang="zh-CN" altLang="en-US" i="1">
                        <a:latin typeface="Cambria Math" panose="02040503050406030204" pitchFamily="18" charset="0"/>
                      </a:rPr>
                      <m:t>然后</m:t>
                    </m:r>
                  </m:oMath>
                </a14:m>
                <a:r>
                  <a:rPr lang="zh-CN" altLang="en-US" dirty="0"/>
                  <a:t>继续判断，每次操作结束后你需要输出</a:t>
                </a:r>
                <a14:m>
                  <m:oMath xmlns:m="http://schemas.openxmlformats.org/officeDocument/2006/math">
                    <m:r>
                      <a:rPr lang="en-US" altLang="zh-CN" b="0" i="1" smtClean="0">
                        <a:latin typeface="Cambria Math" panose="02040503050406030204" pitchFamily="18" charset="0"/>
                      </a:rPr>
                      <m:t>𝐴</m:t>
                    </m:r>
                  </m:oMath>
                </a14:m>
                <a:r>
                  <a:rPr lang="zh-CN" altLang="en-US" dirty="0"/>
                  <a:t>的值</a:t>
                </a:r>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4×</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10</m:t>
                        </m:r>
                      </m:e>
                      <m:sup>
                        <m:r>
                          <a:rPr lang="en-US" altLang="zh-CN" b="0" i="1" smtClean="0">
                            <a:latin typeface="Cambria Math" panose="02040503050406030204" pitchFamily="18" charset="0"/>
                            <a:ea typeface="Cambria Math" panose="02040503050406030204" pitchFamily="18" charset="0"/>
                          </a:rPr>
                          <m:t>5</m:t>
                        </m:r>
                      </m:sup>
                    </m:sSup>
                    <m:r>
                      <a:rPr lang="zh-CN" altLang="en-US"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𝑞</m:t>
                    </m:r>
                    <m:r>
                      <a:rPr lang="en-US" altLang="zh-CN" b="0" i="1" smtClean="0">
                        <a:latin typeface="Cambria Math" panose="02040503050406030204" pitchFamily="18" charset="0"/>
                        <a:ea typeface="Cambria Math" panose="02040503050406030204" pitchFamily="18" charset="0"/>
                      </a:rPr>
                      <m:t>≤25000</m:t>
                    </m:r>
                  </m:oMath>
                </a14:m>
                <a:r>
                  <a:rPr lang="zh-CN" altLang="en-US" dirty="0"/>
                  <a:t>，权值范围</a:t>
                </a:r>
                <a14:m>
                  <m:oMath xmlns:m="http://schemas.openxmlformats.org/officeDocument/2006/math">
                    <m:sSup>
                      <m:sSupPr>
                        <m:ctrlPr>
                          <a:rPr lang="en-US" altLang="zh-CN" b="0" i="1" dirty="0" smtClean="0">
                            <a:latin typeface="Cambria Math" panose="02040503050406030204" pitchFamily="18" charset="0"/>
                          </a:rPr>
                        </m:ctrlPr>
                      </m:sSupPr>
                      <m:e>
                        <m:r>
                          <a:rPr lang="en-US" altLang="zh-CN" i="1" dirty="0">
                            <a:latin typeface="Cambria Math" panose="02040503050406030204" pitchFamily="18" charset="0"/>
                          </a:rPr>
                          <m:t>1</m:t>
                        </m:r>
                        <m:r>
                          <a:rPr lang="en-US" altLang="zh-CN" b="0" i="1" dirty="0" smtClean="0">
                            <a:latin typeface="Cambria Math" panose="02040503050406030204" pitchFamily="18" charset="0"/>
                          </a:rPr>
                          <m:t>0</m:t>
                        </m:r>
                      </m:e>
                      <m:sup>
                        <m:r>
                          <a:rPr lang="en-US" altLang="zh-CN" b="0" i="1" dirty="0" smtClean="0">
                            <a:latin typeface="Cambria Math" panose="02040503050406030204" pitchFamily="18" charset="0"/>
                          </a:rPr>
                          <m:t>9</m:t>
                        </m:r>
                      </m:sup>
                    </m:sSup>
                  </m:oMath>
                </a14:m>
                <a:endParaRPr lang="en-US" altLang="zh-CN" b="0" dirty="0"/>
              </a:p>
              <a:p>
                <a:r>
                  <a:rPr lang="zh-CN" altLang="en-US" dirty="0"/>
                  <a:t>时间限制：</a:t>
                </a:r>
                <a:r>
                  <a:rPr lang="en-US" altLang="zh-CN" dirty="0"/>
                  <a:t>9s</a:t>
                </a:r>
                <a:r>
                  <a:rPr lang="zh-CN" altLang="en-US" dirty="0"/>
                  <a:t>，空间限制：</a:t>
                </a:r>
                <a:r>
                  <a:rPr lang="en-US" altLang="zh-CN" dirty="0"/>
                  <a:t>256MB</a:t>
                </a:r>
                <a:endParaRPr lang="zh-CN" altLang="en-US" dirty="0"/>
              </a:p>
            </p:txBody>
          </p:sp>
        </mc:Choice>
        <mc:Fallback xmlns="">
          <p:sp>
            <p:nvSpPr>
              <p:cNvPr id="3" name="内容占位符 2">
                <a:extLst>
                  <a:ext uri="{FF2B5EF4-FFF2-40B4-BE49-F238E27FC236}">
                    <a16:creationId xmlns:a16="http://schemas.microsoft.com/office/drawing/2014/main" id="{788AD24F-975C-482F-8AE1-7776DB9E2653}"/>
                  </a:ext>
                </a:extLst>
              </p:cNvPr>
              <p:cNvSpPr>
                <a:spLocks noGrp="1" noRot="1" noChangeAspect="1" noMove="1" noResize="1" noEditPoints="1" noAdjustHandles="1" noChangeArrowheads="1" noChangeShapeType="1" noTextEdit="1"/>
              </p:cNvSpPr>
              <p:nvPr>
                <p:ph idx="1"/>
              </p:nvPr>
            </p:nvSpPr>
            <p:spPr>
              <a:blipFill>
                <a:blip r:embed="rId2"/>
                <a:stretch>
                  <a:fillRect l="-1043" t="-2381" r="-4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60555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818C8A-299C-4AF4-BF3D-1CA431ECFA87}"/>
              </a:ext>
            </a:extLst>
          </p:cNvPr>
          <p:cNvSpPr>
            <a:spLocks noGrp="1"/>
          </p:cNvSpPr>
          <p:nvPr>
            <p:ph type="title"/>
          </p:nvPr>
        </p:nvSpPr>
        <p:spPr/>
        <p:txBody>
          <a:bodyPr/>
          <a:lstStyle/>
          <a:p>
            <a:r>
              <a:rPr lang="en-US" altLang="zh-CN" dirty="0"/>
              <a:t>UR#2 </a:t>
            </a:r>
            <a:r>
              <a:rPr lang="zh-CN" altLang="en-US" dirty="0"/>
              <a:t>树上</a:t>
            </a:r>
            <a:r>
              <a:rPr lang="en-US" altLang="zh-CN" dirty="0"/>
              <a:t>GCD</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E6AA4D12-2A0F-4999-8CA9-7C6863DBA8D6}"/>
                  </a:ext>
                </a:extLst>
              </p:cNvPr>
              <p:cNvSpPr>
                <a:spLocks noGrp="1"/>
              </p:cNvSpPr>
              <p:nvPr>
                <p:ph idx="1"/>
              </p:nvPr>
            </p:nvSpPr>
            <p:spPr/>
            <p:txBody>
              <a:bodyPr>
                <a:normAutofit/>
              </a:bodyPr>
              <a:lstStyle/>
              <a:p>
                <a:r>
                  <a:rPr lang="zh-CN" altLang="en-US" dirty="0"/>
                  <a:t>给定一棵有根树，边长均为</a:t>
                </a:r>
                <a14:m>
                  <m:oMath xmlns:m="http://schemas.openxmlformats.org/officeDocument/2006/math">
                    <m:r>
                      <a:rPr lang="en-US" altLang="zh-CN" i="1" dirty="0">
                        <a:latin typeface="Cambria Math" panose="02040503050406030204" pitchFamily="18" charset="0"/>
                      </a:rPr>
                      <m:t>1</m:t>
                    </m:r>
                  </m:oMath>
                </a14:m>
                <a:r>
                  <a:rPr lang="zh-CN" altLang="en-US" dirty="0"/>
                  <a:t>，你需要对每个</a:t>
                </a:r>
                <a14:m>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&lt;</m:t>
                    </m:r>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rPr>
                      <m:t>)</m:t>
                    </m:r>
                    <m:r>
                      <a:rPr lang="zh-CN" altLang="en-US" i="1">
                        <a:latin typeface="Cambria Math" panose="02040503050406030204" pitchFamily="18" charset="0"/>
                      </a:rPr>
                      <m:t>求</m:t>
                    </m:r>
                  </m:oMath>
                </a14:m>
                <a:r>
                  <a:rPr lang="zh-CN" altLang="en-US" dirty="0"/>
                  <a:t>出树上有多少个点对它们到</a:t>
                </a:r>
                <a:r>
                  <a:rPr lang="en-US" altLang="zh-CN" dirty="0"/>
                  <a:t>LCA</a:t>
                </a:r>
                <a:r>
                  <a:rPr lang="zh-CN" altLang="en-US" dirty="0"/>
                  <a:t>距离的</a:t>
                </a:r>
                <a:r>
                  <a:rPr lang="en-US" altLang="zh-CN" dirty="0"/>
                  <a:t>GCD</a:t>
                </a:r>
                <a:r>
                  <a:rPr lang="zh-CN" altLang="en-US" dirty="0"/>
                  <a:t>是</a:t>
                </a:r>
                <a14:m>
                  <m:oMath xmlns:m="http://schemas.openxmlformats.org/officeDocument/2006/math">
                    <m:r>
                      <a:rPr lang="en-US" altLang="zh-CN" b="0" i="1" smtClean="0">
                        <a:latin typeface="Cambria Math" panose="02040503050406030204" pitchFamily="18" charset="0"/>
                      </a:rPr>
                      <m:t>𝑖</m:t>
                    </m:r>
                  </m:oMath>
                </a14:m>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≤200000</m:t>
                    </m:r>
                  </m:oMath>
                </a14:m>
                <a:endParaRPr lang="en-US" altLang="zh-CN" dirty="0"/>
              </a:p>
              <a:p>
                <a:r>
                  <a:rPr lang="zh-CN" altLang="en-US" dirty="0"/>
                  <a:t>时间限制：</a:t>
                </a:r>
                <a:r>
                  <a:rPr lang="en-US" altLang="zh-CN" dirty="0"/>
                  <a:t>1s</a:t>
                </a:r>
                <a:r>
                  <a:rPr lang="zh-CN" altLang="en-US" dirty="0"/>
                  <a:t>，内存限制：</a:t>
                </a:r>
                <a:r>
                  <a:rPr lang="en-US" altLang="zh-CN" dirty="0"/>
                  <a:t>256MB</a:t>
                </a:r>
              </a:p>
            </p:txBody>
          </p:sp>
        </mc:Choice>
        <mc:Fallback>
          <p:sp>
            <p:nvSpPr>
              <p:cNvPr id="3" name="内容占位符 2">
                <a:extLst>
                  <a:ext uri="{FF2B5EF4-FFF2-40B4-BE49-F238E27FC236}">
                    <a16:creationId xmlns:a16="http://schemas.microsoft.com/office/drawing/2014/main" id="{E6AA4D12-2A0F-4999-8CA9-7C6863DBA8D6}"/>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5854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818C8A-299C-4AF4-BF3D-1CA431ECFA87}"/>
              </a:ext>
            </a:extLst>
          </p:cNvPr>
          <p:cNvSpPr>
            <a:spLocks noGrp="1"/>
          </p:cNvSpPr>
          <p:nvPr>
            <p:ph type="title"/>
          </p:nvPr>
        </p:nvSpPr>
        <p:spPr/>
        <p:txBody>
          <a:bodyPr/>
          <a:lstStyle/>
          <a:p>
            <a:r>
              <a:rPr lang="en-US" altLang="zh-CN" dirty="0"/>
              <a:t>UR#2 </a:t>
            </a:r>
            <a:r>
              <a:rPr lang="zh-CN" altLang="en-US" dirty="0"/>
              <a:t>树上</a:t>
            </a:r>
            <a:r>
              <a:rPr lang="en-US" altLang="zh-CN" dirty="0"/>
              <a:t>GCD</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E6AA4D12-2A0F-4999-8CA9-7C6863DBA8D6}"/>
                  </a:ext>
                </a:extLst>
              </p:cNvPr>
              <p:cNvSpPr>
                <a:spLocks noGrp="1"/>
              </p:cNvSpPr>
              <p:nvPr>
                <p:ph idx="1"/>
              </p:nvPr>
            </p:nvSpPr>
            <p:spPr/>
            <p:txBody>
              <a:bodyPr>
                <a:normAutofit/>
              </a:bodyPr>
              <a:lstStyle/>
              <a:p>
                <a:r>
                  <a:rPr lang="zh-CN" altLang="en-US" dirty="0"/>
                  <a:t>我们可以先求出有多少个点对到</a:t>
                </a:r>
                <a:r>
                  <a:rPr lang="en-US" altLang="zh-CN" dirty="0"/>
                  <a:t>LCA</a:t>
                </a:r>
                <a:r>
                  <a:rPr lang="zh-CN" altLang="en-US" dirty="0"/>
                  <a:t>的距离都是</a:t>
                </a:r>
                <a14:m>
                  <m:oMath xmlns:m="http://schemas.openxmlformats.org/officeDocument/2006/math">
                    <m:r>
                      <a:rPr lang="en-US" altLang="zh-CN" b="0" i="1" smtClean="0">
                        <a:latin typeface="Cambria Math" panose="02040503050406030204" pitchFamily="18" charset="0"/>
                      </a:rPr>
                      <m:t>𝑖</m:t>
                    </m:r>
                    <m:r>
                      <a:rPr lang="zh-CN" altLang="en-US" i="1">
                        <a:latin typeface="Cambria Math" panose="02040503050406030204" pitchFamily="18" charset="0"/>
                      </a:rPr>
                      <m:t>的</m:t>
                    </m:r>
                  </m:oMath>
                </a14:m>
                <a:r>
                  <a:rPr lang="zh-CN" altLang="en-US" dirty="0"/>
                  <a:t>倍数，然后容斥一下就可以得到答案</a:t>
                </a:r>
                <a:endParaRPr lang="en-US" altLang="zh-CN" dirty="0"/>
              </a:p>
              <a:p>
                <a:r>
                  <a:rPr lang="zh-CN" altLang="en-US" dirty="0"/>
                  <a:t>我们考虑用长链剖分求出每个子树内各个深度的节点个数，并在合并子树的时候统计答案</a:t>
                </a:r>
                <a:endParaRPr lang="en-US" altLang="zh-CN" dirty="0"/>
              </a:p>
              <a:p>
                <a:r>
                  <a:rPr lang="zh-CN" altLang="en-US" dirty="0"/>
                  <a:t>考虑将一个深度小的子树合并到一个深度大的子树中，先求出小的子树到当前根的距离为各个</a:t>
                </a:r>
                <a14:m>
                  <m:oMath xmlns:m="http://schemas.openxmlformats.org/officeDocument/2006/math">
                    <m:r>
                      <a:rPr lang="en-US" altLang="zh-CN" b="0" i="1" smtClean="0">
                        <a:latin typeface="Cambria Math" panose="02040503050406030204" pitchFamily="18" charset="0"/>
                      </a:rPr>
                      <m:t>𝑖</m:t>
                    </m:r>
                  </m:oMath>
                </a14:m>
                <a:r>
                  <a:rPr lang="zh-CN" altLang="en-US" dirty="0"/>
                  <a:t>的倍数的点数，然后到大的中统计</a:t>
                </a:r>
                <a:endParaRPr lang="en-US" altLang="zh-CN" dirty="0"/>
              </a:p>
              <a:p>
                <a:r>
                  <a:rPr lang="zh-CN" altLang="en-US" dirty="0"/>
                  <a:t>分类，对于</a:t>
                </a:r>
                <a14:m>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&gt;</m:t>
                    </m:r>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𝑛</m:t>
                        </m:r>
                      </m:e>
                    </m:rad>
                    <m:r>
                      <a:rPr lang="zh-CN" altLang="en-US" i="1">
                        <a:latin typeface="Cambria Math" panose="02040503050406030204" pitchFamily="18" charset="0"/>
                      </a:rPr>
                      <m:t>，</m:t>
                    </m:r>
                  </m:oMath>
                </a14:m>
                <a:r>
                  <a:rPr lang="zh-CN" altLang="en-US" dirty="0"/>
                  <a:t>暴力枚举大的中的深度统计，对于</a:t>
                </a:r>
                <a14:m>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m:t>
                    </m:r>
                    <m:rad>
                      <m:radPr>
                        <m:degHide m:val="on"/>
                        <m:ctrlPr>
                          <a:rPr lang="en-US" altLang="zh-CN" b="0" i="1" smtClean="0">
                            <a:latin typeface="Cambria Math" panose="02040503050406030204" pitchFamily="18" charset="0"/>
                            <a:ea typeface="Cambria Math" panose="02040503050406030204" pitchFamily="18" charset="0"/>
                          </a:rPr>
                        </m:ctrlPr>
                      </m:radPr>
                      <m:deg/>
                      <m:e>
                        <m:r>
                          <a:rPr lang="en-US" altLang="zh-CN" b="0" i="1" smtClean="0">
                            <a:latin typeface="Cambria Math" panose="02040503050406030204" pitchFamily="18" charset="0"/>
                            <a:ea typeface="Cambria Math" panose="02040503050406030204" pitchFamily="18" charset="0"/>
                          </a:rPr>
                          <m:t>𝑛</m:t>
                        </m:r>
                      </m:e>
                    </m:rad>
                  </m:oMath>
                </a14:m>
                <a:r>
                  <a:rPr lang="zh-CN" altLang="en-US" dirty="0"/>
                  <a:t>，我们在大的中多维护一个信息</a:t>
                </a:r>
                <a14:m>
                  <m:oMath xmlns:m="http://schemas.openxmlformats.org/officeDocument/2006/math">
                    <m:r>
                      <a:rPr lang="en-US" altLang="zh-CN" b="0" i="1" smtClean="0">
                        <a:latin typeface="Cambria Math" panose="02040503050406030204" pitchFamily="18" charset="0"/>
                      </a:rPr>
                      <m:t>𝑓</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oMath>
                </a14:m>
                <a:r>
                  <a:rPr lang="zh-CN" altLang="en-US" dirty="0"/>
                  <a:t>表示深度模</a:t>
                </a:r>
                <a14:m>
                  <m:oMath xmlns:m="http://schemas.openxmlformats.org/officeDocument/2006/math">
                    <m:r>
                      <a:rPr lang="en-US" altLang="zh-CN" b="0" i="1" smtClean="0">
                        <a:latin typeface="Cambria Math" panose="02040503050406030204" pitchFamily="18" charset="0"/>
                      </a:rPr>
                      <m:t>𝑖</m:t>
                    </m:r>
                    <m:r>
                      <a:rPr lang="zh-CN" altLang="en-US" i="1">
                        <a:latin typeface="Cambria Math" panose="02040503050406030204" pitchFamily="18" charset="0"/>
                      </a:rPr>
                      <m:t>为</m:t>
                    </m:r>
                    <m:r>
                      <a:rPr lang="en-US" altLang="zh-CN" b="0" i="1" smtClean="0">
                        <a:latin typeface="Cambria Math" panose="02040503050406030204" pitchFamily="18" charset="0"/>
                      </a:rPr>
                      <m:t>𝑗</m:t>
                    </m:r>
                    <m:r>
                      <a:rPr lang="zh-CN" altLang="en-US" i="1">
                        <a:latin typeface="Cambria Math" panose="02040503050406030204" pitchFamily="18" charset="0"/>
                      </a:rPr>
                      <m:t>的</m:t>
                    </m:r>
                  </m:oMath>
                </a14:m>
                <a:r>
                  <a:rPr lang="zh-CN" altLang="en-US" dirty="0"/>
                  <a:t>节点数</a:t>
                </a:r>
                <a:endParaRPr lang="en-US" altLang="zh-CN" dirty="0"/>
              </a:p>
              <a:p>
                <a:r>
                  <a:rPr lang="zh-CN" altLang="en-US" dirty="0"/>
                  <a:t>根据长链剖分性质，合并总次数是</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r>
                  <a:rPr lang="zh-CN" altLang="en-US" dirty="0"/>
                  <a:t>，总时间复杂度</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𝑛</m:t>
                        </m:r>
                      </m:e>
                    </m:rad>
                    <m:r>
                      <a:rPr lang="en-US" altLang="zh-CN" b="0" i="1" smtClean="0">
                        <a:latin typeface="Cambria Math" panose="02040503050406030204" pitchFamily="18" charset="0"/>
                      </a:rPr>
                      <m:t>)</m:t>
                    </m:r>
                  </m:oMath>
                </a14:m>
                <a:endParaRPr lang="en-US" altLang="zh-CN" dirty="0"/>
              </a:p>
            </p:txBody>
          </p:sp>
        </mc:Choice>
        <mc:Fallback>
          <p:sp>
            <p:nvSpPr>
              <p:cNvPr id="3" name="内容占位符 2">
                <a:extLst>
                  <a:ext uri="{FF2B5EF4-FFF2-40B4-BE49-F238E27FC236}">
                    <a16:creationId xmlns:a16="http://schemas.microsoft.com/office/drawing/2014/main" id="{E6AA4D12-2A0F-4999-8CA9-7C6863DBA8D6}"/>
                  </a:ext>
                </a:extLst>
              </p:cNvPr>
              <p:cNvSpPr>
                <a:spLocks noGrp="1" noRot="1" noChangeAspect="1" noMove="1" noResize="1" noEditPoints="1" noAdjustHandles="1" noChangeArrowheads="1" noChangeShapeType="1" noTextEdit="1"/>
              </p:cNvSpPr>
              <p:nvPr>
                <p:ph idx="1"/>
              </p:nvPr>
            </p:nvSpPr>
            <p:spPr>
              <a:blipFill>
                <a:blip r:embed="rId2"/>
                <a:stretch>
                  <a:fillRect l="-1043" t="-2381" r="-6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38415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818C8A-299C-4AF4-BF3D-1CA431ECFA87}"/>
              </a:ext>
            </a:extLst>
          </p:cNvPr>
          <p:cNvSpPr>
            <a:spLocks noGrp="1"/>
          </p:cNvSpPr>
          <p:nvPr>
            <p:ph type="title"/>
          </p:nvPr>
        </p:nvSpPr>
        <p:spPr/>
        <p:txBody>
          <a:bodyPr/>
          <a:lstStyle/>
          <a:p>
            <a:r>
              <a:rPr lang="en-US" altLang="zh-CN" dirty="0"/>
              <a:t>2018</a:t>
            </a:r>
            <a:r>
              <a:rPr lang="zh-CN" altLang="en-US" dirty="0"/>
              <a:t>集训队互测 完美的队列</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E6AA4D12-2A0F-4999-8CA9-7C6863DBA8D6}"/>
                  </a:ext>
                </a:extLst>
              </p:cNvPr>
              <p:cNvSpPr>
                <a:spLocks noGrp="1"/>
              </p:cNvSpPr>
              <p:nvPr>
                <p:ph idx="1"/>
              </p:nvPr>
            </p:nvSpPr>
            <p:spPr/>
            <p:txBody>
              <a:bodyPr>
                <a:normAutofit/>
              </a:bodyPr>
              <a:lstStyle/>
              <a:p>
                <a:r>
                  <a:rPr lang="zh-CN" altLang="en-US" dirty="0"/>
                  <a:t>有</a:t>
                </a:r>
                <a14:m>
                  <m:oMath xmlns:m="http://schemas.openxmlformats.org/officeDocument/2006/math">
                    <m:r>
                      <a:rPr lang="en-US" altLang="zh-CN" b="0" i="1" smtClean="0">
                        <a:latin typeface="Cambria Math" panose="02040503050406030204" pitchFamily="18" charset="0"/>
                      </a:rPr>
                      <m:t>𝑛</m:t>
                    </m:r>
                    <m:r>
                      <a:rPr lang="zh-CN" altLang="en-US" i="1">
                        <a:latin typeface="Cambria Math" panose="02040503050406030204" pitchFamily="18" charset="0"/>
                      </a:rPr>
                      <m:t>个</m:t>
                    </m:r>
                  </m:oMath>
                </a14:m>
                <a:r>
                  <a:rPr lang="zh-CN" altLang="en-US" dirty="0"/>
                  <a:t>队列，第</a:t>
                </a:r>
                <a14:m>
                  <m:oMath xmlns:m="http://schemas.openxmlformats.org/officeDocument/2006/math">
                    <m:r>
                      <a:rPr lang="en-US" altLang="zh-CN" b="0" i="1" smtClean="0">
                        <a:latin typeface="Cambria Math" panose="02040503050406030204" pitchFamily="18" charset="0"/>
                      </a:rPr>
                      <m:t>𝑖</m:t>
                    </m:r>
                  </m:oMath>
                </a14:m>
                <a:r>
                  <a:rPr lang="zh-CN" altLang="en-US" dirty="0"/>
                  <a:t>个队列有一个容量限制</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r>
                  <a:rPr lang="zh-CN" altLang="en-US" dirty="0"/>
                  <a:t>，如果队列中元素个数超过</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r>
                  <a:rPr lang="zh-CN" altLang="en-US" dirty="0"/>
                  <a:t>就会自动执行</a:t>
                </a:r>
                <a14:m>
                  <m:oMath xmlns:m="http://schemas.openxmlformats.org/officeDocument/2006/math">
                    <m:r>
                      <a:rPr lang="en-US" altLang="zh-CN" b="0" i="1" smtClean="0">
                        <a:latin typeface="Cambria Math" panose="02040503050406030204" pitchFamily="18" charset="0"/>
                      </a:rPr>
                      <m:t>𝑝𝑜𝑝</m:t>
                    </m:r>
                    <m:r>
                      <a:rPr lang="en-US" altLang="zh-CN" b="0" i="1" smtClean="0">
                        <a:latin typeface="Cambria Math" panose="02040503050406030204" pitchFamily="18" charset="0"/>
                      </a:rPr>
                      <m:t>()</m:t>
                    </m:r>
                  </m:oMath>
                </a14:m>
                <a:r>
                  <a:rPr lang="zh-CN" altLang="en-US" dirty="0"/>
                  <a:t>操作。一开始所有队列都是空的，有</a:t>
                </a:r>
                <a14:m>
                  <m:oMath xmlns:m="http://schemas.openxmlformats.org/officeDocument/2006/math">
                    <m:r>
                      <a:rPr lang="en-US" altLang="zh-CN" b="0" i="1" smtClean="0">
                        <a:latin typeface="Cambria Math" panose="02040503050406030204" pitchFamily="18" charset="0"/>
                      </a:rPr>
                      <m:t>𝑚</m:t>
                    </m:r>
                  </m:oMath>
                </a14:m>
                <a:r>
                  <a:rPr lang="zh-CN" altLang="en-US" dirty="0"/>
                  <a:t>次操作，每次操作会往编号在一个区间内的所有队列执行</a:t>
                </a:r>
                <a14:m>
                  <m:oMath xmlns:m="http://schemas.openxmlformats.org/officeDocument/2006/math">
                    <m:r>
                      <a:rPr lang="en-US" altLang="zh-CN" b="0" i="1" smtClean="0">
                        <a:latin typeface="Cambria Math" panose="02040503050406030204" pitchFamily="18" charset="0"/>
                      </a:rPr>
                      <m:t>𝑝𝑢𝑠h</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a:t>，在每次操作结束后你需要输出当前所有队列中不同的元素种数</a:t>
                </a:r>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10</m:t>
                        </m:r>
                      </m:e>
                      <m:sup>
                        <m:r>
                          <a:rPr lang="en-US" altLang="zh-CN" b="0" i="1" smtClean="0">
                            <a:latin typeface="Cambria Math" panose="02040503050406030204" pitchFamily="18" charset="0"/>
                            <a:ea typeface="Cambria Math" panose="02040503050406030204" pitchFamily="18" charset="0"/>
                          </a:rPr>
                          <m:t>5</m:t>
                        </m:r>
                      </m:sup>
                    </m:sSup>
                  </m:oMath>
                </a14:m>
                <a:endParaRPr lang="en-US" altLang="zh-CN" dirty="0"/>
              </a:p>
              <a:p>
                <a:r>
                  <a:rPr lang="zh-CN" altLang="en-US" dirty="0"/>
                  <a:t>时间限制：</a:t>
                </a:r>
                <a:r>
                  <a:rPr lang="en-US" altLang="zh-CN" dirty="0"/>
                  <a:t>5s</a:t>
                </a:r>
                <a:r>
                  <a:rPr lang="zh-CN" altLang="en-US" dirty="0"/>
                  <a:t>，内存限制：</a:t>
                </a:r>
                <a:r>
                  <a:rPr lang="en-US" altLang="zh-CN" dirty="0"/>
                  <a:t>256MB</a:t>
                </a:r>
              </a:p>
            </p:txBody>
          </p:sp>
        </mc:Choice>
        <mc:Fallback>
          <p:sp>
            <p:nvSpPr>
              <p:cNvPr id="3" name="内容占位符 2">
                <a:extLst>
                  <a:ext uri="{FF2B5EF4-FFF2-40B4-BE49-F238E27FC236}">
                    <a16:creationId xmlns:a16="http://schemas.microsoft.com/office/drawing/2014/main" id="{E6AA4D12-2A0F-4999-8CA9-7C6863DBA8D6}"/>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94523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818C8A-299C-4AF4-BF3D-1CA431ECFA87}"/>
              </a:ext>
            </a:extLst>
          </p:cNvPr>
          <p:cNvSpPr>
            <a:spLocks noGrp="1"/>
          </p:cNvSpPr>
          <p:nvPr>
            <p:ph type="title"/>
          </p:nvPr>
        </p:nvSpPr>
        <p:spPr/>
        <p:txBody>
          <a:bodyPr/>
          <a:lstStyle/>
          <a:p>
            <a:r>
              <a:rPr lang="en-US" altLang="zh-CN" dirty="0"/>
              <a:t>2018</a:t>
            </a:r>
            <a:r>
              <a:rPr lang="zh-CN" altLang="en-US" dirty="0"/>
              <a:t>集训队互测 完美的队列</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E6AA4D12-2A0F-4999-8CA9-7C6863DBA8D6}"/>
                  </a:ext>
                </a:extLst>
              </p:cNvPr>
              <p:cNvSpPr>
                <a:spLocks noGrp="1"/>
              </p:cNvSpPr>
              <p:nvPr>
                <p:ph idx="1"/>
              </p:nvPr>
            </p:nvSpPr>
            <p:spPr/>
            <p:txBody>
              <a:bodyPr>
                <a:normAutofit/>
              </a:bodyPr>
              <a:lstStyle/>
              <a:p>
                <a:r>
                  <a:rPr lang="zh-CN" altLang="en-US" dirty="0"/>
                  <a:t>我们只需要对每次操作计算出这次操作</a:t>
                </a:r>
                <a14:m>
                  <m:oMath xmlns:m="http://schemas.openxmlformats.org/officeDocument/2006/math">
                    <m:r>
                      <a:rPr lang="en-US" altLang="zh-CN" b="0" i="1" smtClean="0">
                        <a:latin typeface="Cambria Math" panose="02040503050406030204" pitchFamily="18" charset="0"/>
                      </a:rPr>
                      <m:t>𝑝𝑢𝑠h</m:t>
                    </m:r>
                  </m:oMath>
                </a14:m>
                <a:r>
                  <a:rPr lang="zh-CN" altLang="en-US" dirty="0"/>
                  <a:t>的元素什么时候全部被</a:t>
                </a:r>
                <a14:m>
                  <m:oMath xmlns:m="http://schemas.openxmlformats.org/officeDocument/2006/math">
                    <m:r>
                      <a:rPr lang="en-US" altLang="zh-CN" b="0" i="1" smtClean="0">
                        <a:latin typeface="Cambria Math" panose="02040503050406030204" pitchFamily="18" charset="0"/>
                      </a:rPr>
                      <m:t>𝑝𝑜𝑝</m:t>
                    </m:r>
                    <m:r>
                      <a:rPr lang="zh-CN" altLang="en-US" i="1">
                        <a:latin typeface="Cambria Math" panose="02040503050406030204" pitchFamily="18" charset="0"/>
                      </a:rPr>
                      <m:t>掉</m:t>
                    </m:r>
                  </m:oMath>
                </a14:m>
                <a:r>
                  <a:rPr lang="zh-CN" altLang="en-US" dirty="0"/>
                  <a:t>，然后对每种元素将存在时间取并，利用差分和前缀和即可计算答案</a:t>
                </a:r>
                <a:endParaRPr lang="en-US" altLang="zh-CN" dirty="0"/>
              </a:p>
              <a:p>
                <a:r>
                  <a:rPr lang="zh-CN" altLang="en-US" dirty="0"/>
                  <a:t>考虑把每次操作插入的元素分块，分别求出每个整块和散块全部被</a:t>
                </a:r>
                <a14:m>
                  <m:oMath xmlns:m="http://schemas.openxmlformats.org/officeDocument/2006/math">
                    <m:r>
                      <a:rPr lang="en-US" altLang="zh-CN" b="0" i="1" smtClean="0">
                        <a:latin typeface="Cambria Math" panose="02040503050406030204" pitchFamily="18" charset="0"/>
                      </a:rPr>
                      <m:t>𝑝𝑜𝑝</m:t>
                    </m:r>
                  </m:oMath>
                </a14:m>
                <a:r>
                  <a:rPr lang="zh-CN" altLang="en-US" dirty="0"/>
                  <a:t>掉的时间取</a:t>
                </a:r>
                <a14:m>
                  <m:oMath xmlns:m="http://schemas.openxmlformats.org/officeDocument/2006/math">
                    <m:r>
                      <a:rPr lang="en-US" altLang="zh-CN" b="0" i="1" smtClean="0">
                        <a:latin typeface="Cambria Math" panose="02040503050406030204" pitchFamily="18" charset="0"/>
                      </a:rPr>
                      <m:t>𝑚𝑎𝑥</m:t>
                    </m:r>
                  </m:oMath>
                </a14:m>
                <a:endParaRPr lang="en-US" altLang="zh-CN" dirty="0"/>
              </a:p>
              <a:p>
                <a:r>
                  <a:rPr lang="zh-CN" altLang="en-US" dirty="0"/>
                  <a:t>对于每个块，每个整块操作在这个块被</a:t>
                </a:r>
                <a14:m>
                  <m:oMath xmlns:m="http://schemas.openxmlformats.org/officeDocument/2006/math">
                    <m:r>
                      <a:rPr lang="en-US" altLang="zh-CN" b="0" i="1" smtClean="0">
                        <a:latin typeface="Cambria Math" panose="02040503050406030204" pitchFamily="18" charset="0"/>
                      </a:rPr>
                      <m:t>𝑝𝑜𝑝</m:t>
                    </m:r>
                  </m:oMath>
                </a14:m>
                <a:r>
                  <a:rPr lang="zh-CN" altLang="en-US" dirty="0"/>
                  <a:t>的时间是单调递增的，我们可以用</a:t>
                </a:r>
                <a:r>
                  <a:rPr lang="en-US" altLang="zh-CN" dirty="0"/>
                  <a:t>two-pointer</a:t>
                </a:r>
                <a:r>
                  <a:rPr lang="zh-CN" altLang="en-US" dirty="0"/>
                  <a:t>解决</a:t>
                </a:r>
                <a:endParaRPr lang="en-US" altLang="zh-CN" dirty="0"/>
              </a:p>
            </p:txBody>
          </p:sp>
        </mc:Choice>
        <mc:Fallback>
          <p:sp>
            <p:nvSpPr>
              <p:cNvPr id="3" name="内容占位符 2">
                <a:extLst>
                  <a:ext uri="{FF2B5EF4-FFF2-40B4-BE49-F238E27FC236}">
                    <a16:creationId xmlns:a16="http://schemas.microsoft.com/office/drawing/2014/main" id="{E6AA4D12-2A0F-4999-8CA9-7C6863DBA8D6}"/>
                  </a:ext>
                </a:extLst>
              </p:cNvPr>
              <p:cNvSpPr>
                <a:spLocks noGrp="1" noRot="1" noChangeAspect="1" noMove="1" noResize="1" noEditPoints="1" noAdjustHandles="1" noChangeArrowheads="1" noChangeShapeType="1" noTextEdit="1"/>
              </p:cNvSpPr>
              <p:nvPr>
                <p:ph idx="1"/>
              </p:nvPr>
            </p:nvSpPr>
            <p:spPr>
              <a:blipFill>
                <a:blip r:embed="rId2"/>
                <a:stretch>
                  <a:fillRect l="-1043" t="-2381" r="-45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28604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818C8A-299C-4AF4-BF3D-1CA431ECFA87}"/>
              </a:ext>
            </a:extLst>
          </p:cNvPr>
          <p:cNvSpPr>
            <a:spLocks noGrp="1"/>
          </p:cNvSpPr>
          <p:nvPr>
            <p:ph type="title"/>
          </p:nvPr>
        </p:nvSpPr>
        <p:spPr/>
        <p:txBody>
          <a:bodyPr/>
          <a:lstStyle/>
          <a:p>
            <a:r>
              <a:rPr lang="en-US" altLang="zh-CN" dirty="0"/>
              <a:t>2018</a:t>
            </a:r>
            <a:r>
              <a:rPr lang="zh-CN" altLang="en-US" dirty="0"/>
              <a:t>集训队互测 完美的队列</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E6AA4D12-2A0F-4999-8CA9-7C6863DBA8D6}"/>
                  </a:ext>
                </a:extLst>
              </p:cNvPr>
              <p:cNvSpPr>
                <a:spLocks noGrp="1"/>
              </p:cNvSpPr>
              <p:nvPr>
                <p:ph idx="1"/>
              </p:nvPr>
            </p:nvSpPr>
            <p:spPr/>
            <p:txBody>
              <a:bodyPr>
                <a:normAutofit/>
              </a:bodyPr>
              <a:lstStyle/>
              <a:p>
                <a:r>
                  <a:rPr lang="zh-CN" altLang="en-US" dirty="0"/>
                  <a:t>具体的说，我们维护一个数组，初始值为</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r>
                  <a:rPr lang="zh-CN" altLang="en-US" dirty="0"/>
                  <a:t>，先固定一个左指针，然后右指针向右推，每经过一个操作就把对应区间里的值减</a:t>
                </a:r>
                <a14:m>
                  <m:oMath xmlns:m="http://schemas.openxmlformats.org/officeDocument/2006/math">
                    <m:r>
                      <a:rPr lang="en-US" altLang="zh-CN" i="1">
                        <a:latin typeface="Cambria Math" panose="02040503050406030204" pitchFamily="18" charset="0"/>
                      </a:rPr>
                      <m:t>1</m:t>
                    </m:r>
                    <m:r>
                      <a:rPr lang="zh-CN" altLang="en-US" i="1" smtClean="0">
                        <a:latin typeface="Cambria Math" panose="02040503050406030204" pitchFamily="18" charset="0"/>
                      </a:rPr>
                      <m:t>，</m:t>
                    </m:r>
                  </m:oMath>
                </a14:m>
                <a:r>
                  <a:rPr lang="zh-CN" altLang="en-US" dirty="0"/>
                  <a:t>全部减到</a:t>
                </a:r>
                <a14:m>
                  <m:oMath xmlns:m="http://schemas.openxmlformats.org/officeDocument/2006/math">
                    <m:r>
                      <a:rPr lang="en-US" altLang="zh-CN" i="1" dirty="0">
                        <a:latin typeface="Cambria Math" panose="02040503050406030204" pitchFamily="18" charset="0"/>
                      </a:rPr>
                      <m:t>0</m:t>
                    </m:r>
                    <m:r>
                      <a:rPr lang="zh-CN" altLang="en-US" i="1" dirty="0" smtClean="0">
                        <a:latin typeface="Cambria Math" panose="02040503050406030204" pitchFamily="18" charset="0"/>
                      </a:rPr>
                      <m:t>以下</m:t>
                    </m:r>
                  </m:oMath>
                </a14:m>
                <a:r>
                  <a:rPr lang="zh-CN" altLang="en-US" dirty="0"/>
                  <a:t>说明当前左指针对应的整块操作已经全部被</a:t>
                </a:r>
                <a14:m>
                  <m:oMath xmlns:m="http://schemas.openxmlformats.org/officeDocument/2006/math">
                    <m:r>
                      <a:rPr lang="en-US" altLang="zh-CN" b="0" i="1" smtClean="0">
                        <a:latin typeface="Cambria Math" panose="02040503050406030204" pitchFamily="18" charset="0"/>
                      </a:rPr>
                      <m:t>𝑝𝑜𝑝</m:t>
                    </m:r>
                  </m:oMath>
                </a14:m>
                <a:r>
                  <a:rPr lang="zh-CN" altLang="en-US" dirty="0"/>
                  <a:t>了</a:t>
                </a:r>
                <a:endParaRPr lang="en-US" altLang="zh-CN" dirty="0"/>
              </a:p>
              <a:p>
                <a:r>
                  <a:rPr lang="zh-CN" altLang="en-US" dirty="0"/>
                  <a:t>接着我们把左指针移到下一个整块操作，并撤销左指针移动路上的操作</a:t>
                </a:r>
                <a:endParaRPr lang="en-US" altLang="zh-CN" dirty="0"/>
              </a:p>
              <a:p>
                <a:r>
                  <a:rPr lang="zh-CN" altLang="en-US" dirty="0"/>
                  <a:t>对于整块减</a:t>
                </a:r>
                <a:r>
                  <a:rPr lang="en-US" altLang="zh-CN" dirty="0"/>
                  <a:t>1</a:t>
                </a:r>
                <a:r>
                  <a:rPr lang="zh-CN" altLang="en-US" dirty="0"/>
                  <a:t>，我们直接打一个标记</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(1)</m:t>
                    </m:r>
                  </m:oMath>
                </a14:m>
                <a:r>
                  <a:rPr lang="zh-CN" altLang="en-US" dirty="0"/>
                  <a:t>就可以解决，对于部分减</a:t>
                </a:r>
                <a:r>
                  <a:rPr lang="en-US" altLang="zh-CN" dirty="0"/>
                  <a:t>1</a:t>
                </a:r>
                <a:r>
                  <a:rPr lang="zh-CN" altLang="en-US" dirty="0"/>
                  <a:t>，我们直接暴力模拟，由于每次操作只会贡献</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(1)</m:t>
                    </m:r>
                  </m:oMath>
                </a14:m>
                <a:r>
                  <a:rPr lang="zh-CN" altLang="en-US" dirty="0"/>
                  <a:t>个散块，所以这部分的总时间复杂度是</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𝑛</m:t>
                        </m:r>
                      </m:e>
                    </m:rad>
                    <m:r>
                      <a:rPr lang="en-US" altLang="zh-CN" b="0" i="1" smtClean="0">
                        <a:latin typeface="Cambria Math" panose="02040503050406030204" pitchFamily="18" charset="0"/>
                      </a:rPr>
                      <m:t>)</m:t>
                    </m:r>
                  </m:oMath>
                </a14:m>
                <a:r>
                  <a:rPr lang="zh-CN" altLang="en-US" dirty="0"/>
                  <a:t>的</a:t>
                </a:r>
                <a:endParaRPr lang="en-US" altLang="zh-CN" dirty="0"/>
              </a:p>
            </p:txBody>
          </p:sp>
        </mc:Choice>
        <mc:Fallback>
          <p:sp>
            <p:nvSpPr>
              <p:cNvPr id="3" name="内容占位符 2">
                <a:extLst>
                  <a:ext uri="{FF2B5EF4-FFF2-40B4-BE49-F238E27FC236}">
                    <a16:creationId xmlns:a16="http://schemas.microsoft.com/office/drawing/2014/main" id="{E6AA4D12-2A0F-4999-8CA9-7C6863DBA8D6}"/>
                  </a:ext>
                </a:extLst>
              </p:cNvPr>
              <p:cNvSpPr>
                <a:spLocks noGrp="1" noRot="1" noChangeAspect="1" noMove="1" noResize="1" noEditPoints="1" noAdjustHandles="1" noChangeArrowheads="1" noChangeShapeType="1" noTextEdit="1"/>
              </p:cNvSpPr>
              <p:nvPr>
                <p:ph idx="1"/>
              </p:nvPr>
            </p:nvSpPr>
            <p:spPr>
              <a:blipFill>
                <a:blip r:embed="rId2"/>
                <a:stretch>
                  <a:fillRect l="-1043" t="-2381" r="-45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05898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818C8A-299C-4AF4-BF3D-1CA431ECFA87}"/>
              </a:ext>
            </a:extLst>
          </p:cNvPr>
          <p:cNvSpPr>
            <a:spLocks noGrp="1"/>
          </p:cNvSpPr>
          <p:nvPr>
            <p:ph type="title"/>
          </p:nvPr>
        </p:nvSpPr>
        <p:spPr/>
        <p:txBody>
          <a:bodyPr/>
          <a:lstStyle/>
          <a:p>
            <a:r>
              <a:rPr lang="en-US" altLang="zh-CN" dirty="0"/>
              <a:t>2018</a:t>
            </a:r>
            <a:r>
              <a:rPr lang="zh-CN" altLang="en-US" dirty="0"/>
              <a:t>集训队互测 完美的队列</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E6AA4D12-2A0F-4999-8CA9-7C6863DBA8D6}"/>
                  </a:ext>
                </a:extLst>
              </p:cNvPr>
              <p:cNvSpPr>
                <a:spLocks noGrp="1"/>
              </p:cNvSpPr>
              <p:nvPr>
                <p:ph idx="1"/>
              </p:nvPr>
            </p:nvSpPr>
            <p:spPr/>
            <p:txBody>
              <a:bodyPr>
                <a:normAutofit/>
              </a:bodyPr>
              <a:lstStyle/>
              <a:p>
                <a:r>
                  <a:rPr lang="zh-CN" altLang="en-US" dirty="0"/>
                  <a:t>接下来考虑散块，对于块内每个位置，我们考虑是以散块形式插入到这个位置的元素，我们预先对这个块的整块操作做一个前缀和，然后每个位置上的散块元素也可以用</a:t>
                </a:r>
                <a:r>
                  <a:rPr lang="en-US" altLang="zh-CN" dirty="0"/>
                  <a:t>two-pointer</a:t>
                </a:r>
                <a:r>
                  <a:rPr lang="zh-CN" altLang="en-US" dirty="0"/>
                  <a:t>解决</a:t>
                </a:r>
                <a:endParaRPr lang="en-US" altLang="zh-CN" dirty="0"/>
              </a:p>
              <a:p>
                <a:r>
                  <a:rPr lang="zh-CN" altLang="en-US" dirty="0"/>
                  <a:t>复杂度与之前类似，每个操作只会贡献</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𝑛</m:t>
                            </m:r>
                          </m:e>
                        </m:rad>
                      </m:e>
                    </m:d>
                    <m:r>
                      <a:rPr lang="zh-CN" altLang="en-US" i="1">
                        <a:latin typeface="Cambria Math" panose="02040503050406030204" pitchFamily="18" charset="0"/>
                      </a:rPr>
                      <m:t>个</m:t>
                    </m:r>
                  </m:oMath>
                </a14:m>
                <a:r>
                  <a:rPr lang="zh-CN" altLang="en-US" dirty="0"/>
                  <a:t>散块元素</a:t>
                </a:r>
                <a:endParaRPr lang="en-US" altLang="zh-CN" dirty="0"/>
              </a:p>
              <a:p>
                <a:r>
                  <a:rPr lang="zh-CN" altLang="en-US" dirty="0"/>
                  <a:t>总时间复杂度</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𝑛</m:t>
                        </m:r>
                      </m:e>
                    </m:rad>
                    <m:r>
                      <a:rPr lang="en-US" altLang="zh-CN" b="0" i="1" smtClean="0">
                        <a:latin typeface="Cambria Math" panose="02040503050406030204" pitchFamily="18" charset="0"/>
                      </a:rPr>
                      <m:t>)</m:t>
                    </m:r>
                  </m:oMath>
                </a14:m>
                <a:endParaRPr lang="en-US" altLang="zh-CN" dirty="0"/>
              </a:p>
            </p:txBody>
          </p:sp>
        </mc:Choice>
        <mc:Fallback>
          <p:sp>
            <p:nvSpPr>
              <p:cNvPr id="3" name="内容占位符 2">
                <a:extLst>
                  <a:ext uri="{FF2B5EF4-FFF2-40B4-BE49-F238E27FC236}">
                    <a16:creationId xmlns:a16="http://schemas.microsoft.com/office/drawing/2014/main" id="{E6AA4D12-2A0F-4999-8CA9-7C6863DBA8D6}"/>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53249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6AA4D12-2A0F-4999-8CA9-7C6863DBA8D6}"/>
              </a:ext>
            </a:extLst>
          </p:cNvPr>
          <p:cNvSpPr>
            <a:spLocks noGrp="1"/>
          </p:cNvSpPr>
          <p:nvPr>
            <p:ph idx="1"/>
          </p:nvPr>
        </p:nvSpPr>
        <p:spPr/>
        <p:txBody>
          <a:bodyPr>
            <a:normAutofit/>
          </a:bodyPr>
          <a:lstStyle/>
          <a:p>
            <a:r>
              <a:rPr lang="zh-CN" altLang="en-US" dirty="0"/>
              <a:t>谢谢大家</a:t>
            </a:r>
            <a:endParaRPr lang="en-US" altLang="zh-CN" dirty="0"/>
          </a:p>
        </p:txBody>
      </p:sp>
      <p:sp>
        <p:nvSpPr>
          <p:cNvPr id="5" name="标题 4">
            <a:extLst>
              <a:ext uri="{FF2B5EF4-FFF2-40B4-BE49-F238E27FC236}">
                <a16:creationId xmlns:a16="http://schemas.microsoft.com/office/drawing/2014/main" id="{F37AE0E5-405E-47B4-A6AF-5380D5B2ED30}"/>
              </a:ext>
            </a:extLst>
          </p:cNvPr>
          <p:cNvSpPr>
            <a:spLocks noGrp="1"/>
          </p:cNvSpPr>
          <p:nvPr>
            <p:ph type="title"/>
          </p:nvPr>
        </p:nvSpPr>
        <p:spPr/>
        <p:txBody>
          <a:bodyPr/>
          <a:lstStyle/>
          <a:p>
            <a:r>
              <a:rPr lang="en-US" altLang="zh-CN" dirty="0"/>
              <a:t> </a:t>
            </a:r>
            <a:endParaRPr lang="zh-CN" altLang="en-US" dirty="0"/>
          </a:p>
        </p:txBody>
      </p:sp>
    </p:spTree>
    <p:extLst>
      <p:ext uri="{BB962C8B-B14F-4D97-AF65-F5344CB8AC3E}">
        <p14:creationId xmlns:p14="http://schemas.microsoft.com/office/powerpoint/2010/main" val="26200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78B9AA-0572-47FE-87B2-2F1C50CCB93B}"/>
              </a:ext>
            </a:extLst>
          </p:cNvPr>
          <p:cNvSpPr>
            <a:spLocks noGrp="1"/>
          </p:cNvSpPr>
          <p:nvPr>
            <p:ph type="title"/>
          </p:nvPr>
        </p:nvSpPr>
        <p:spPr/>
        <p:txBody>
          <a:bodyPr/>
          <a:lstStyle/>
          <a:p>
            <a:r>
              <a:rPr lang="en-US" altLang="zh-CN" dirty="0"/>
              <a:t>JOISC2016 </a:t>
            </a:r>
            <a:r>
              <a:rPr lang="zh-CN" altLang="en-US" dirty="0"/>
              <a:t>回转寿司</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88AD24F-975C-482F-8AE1-7776DB9E2653}"/>
                  </a:ext>
                </a:extLst>
              </p:cNvPr>
              <p:cNvSpPr>
                <a:spLocks noGrp="1"/>
              </p:cNvSpPr>
              <p:nvPr>
                <p:ph idx="1"/>
              </p:nvPr>
            </p:nvSpPr>
            <p:spPr/>
            <p:txBody>
              <a:bodyPr/>
              <a:lstStyle/>
              <a:p>
                <a:r>
                  <a:rPr lang="zh-CN" altLang="en-US" dirty="0"/>
                  <a:t>我们先从特殊情况考虑</a:t>
                </a:r>
                <a:endParaRPr lang="en-US" altLang="zh-CN" dirty="0"/>
              </a:p>
              <a:p>
                <a:r>
                  <a:rPr lang="zh-CN" altLang="en-US" dirty="0"/>
                  <a:t>假设每次给的区间都是</a:t>
                </a:r>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r>
                  <a:rPr lang="zh-CN" altLang="en-US" dirty="0"/>
                  <a:t>，该怎么做</a:t>
                </a:r>
                <a:endParaRPr lang="en-US" altLang="zh-CN" dirty="0"/>
              </a:p>
              <a:p>
                <a:r>
                  <a:rPr lang="zh-CN" altLang="en-US" dirty="0"/>
                  <a:t>显然每次取出的都是当前最大值</a:t>
                </a:r>
                <a:endParaRPr lang="en-US" altLang="zh-CN" dirty="0"/>
              </a:p>
              <a:p>
                <a:r>
                  <a:rPr lang="zh-CN" altLang="en-US" dirty="0"/>
                  <a:t>用个堆维护就好了，每次把</a:t>
                </a:r>
                <a14:m>
                  <m:oMath xmlns:m="http://schemas.openxmlformats.org/officeDocument/2006/math">
                    <m:r>
                      <a:rPr lang="en-US" altLang="zh-CN" b="0" i="1" smtClean="0">
                        <a:latin typeface="Cambria Math" panose="02040503050406030204" pitchFamily="18" charset="0"/>
                      </a:rPr>
                      <m:t>𝐴</m:t>
                    </m:r>
                    <m:r>
                      <a:rPr lang="zh-CN" altLang="en-US" i="1">
                        <a:latin typeface="Cambria Math" panose="02040503050406030204" pitchFamily="18" charset="0"/>
                      </a:rPr>
                      <m:t>塞</m:t>
                    </m:r>
                  </m:oMath>
                </a14:m>
                <a:r>
                  <a:rPr lang="zh-CN" altLang="en-US" dirty="0"/>
                  <a:t>入堆，再取出堆顶作为答案</a:t>
                </a:r>
                <a:endParaRPr lang="en-US" altLang="zh-CN" dirty="0"/>
              </a:p>
              <a:p>
                <a:r>
                  <a:rPr lang="zh-CN" altLang="en-US" dirty="0"/>
                  <a:t>我们没有必要维护每个位置上的数字是什么</a:t>
                </a:r>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788AD24F-975C-482F-8AE1-7776DB9E2653}"/>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26079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78B9AA-0572-47FE-87B2-2F1C50CCB93B}"/>
              </a:ext>
            </a:extLst>
          </p:cNvPr>
          <p:cNvSpPr>
            <a:spLocks noGrp="1"/>
          </p:cNvSpPr>
          <p:nvPr>
            <p:ph type="title"/>
          </p:nvPr>
        </p:nvSpPr>
        <p:spPr/>
        <p:txBody>
          <a:bodyPr/>
          <a:lstStyle/>
          <a:p>
            <a:r>
              <a:rPr lang="en-US" altLang="zh-CN" dirty="0"/>
              <a:t>JOISC2016 </a:t>
            </a:r>
            <a:r>
              <a:rPr lang="zh-CN" altLang="en-US" dirty="0"/>
              <a:t>回转寿司</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88AD24F-975C-482F-8AE1-7776DB9E2653}"/>
                  </a:ext>
                </a:extLst>
              </p:cNvPr>
              <p:cNvSpPr>
                <a:spLocks noGrp="1"/>
              </p:cNvSpPr>
              <p:nvPr>
                <p:ph idx="1"/>
              </p:nvPr>
            </p:nvSpPr>
            <p:spPr/>
            <p:txBody>
              <a:bodyPr/>
              <a:lstStyle/>
              <a:p>
                <a:r>
                  <a:rPr lang="zh-CN" altLang="en-US" dirty="0"/>
                  <a:t>考虑一般的情况，数据范围以及题目性质提示我们：分块</a:t>
                </a:r>
                <a:endParaRPr lang="en-US" altLang="zh-CN" dirty="0"/>
              </a:p>
              <a:p>
                <a:r>
                  <a:rPr lang="zh-CN" altLang="en-US" dirty="0"/>
                  <a:t>对于每个整块，我们建一个大根堆维护里面的权值，对一个整块进行操作时把</a:t>
                </a:r>
                <a14:m>
                  <m:oMath xmlns:m="http://schemas.openxmlformats.org/officeDocument/2006/math">
                    <m:r>
                      <a:rPr lang="en-US" altLang="zh-CN" b="0" i="1" smtClean="0">
                        <a:latin typeface="Cambria Math" panose="02040503050406030204" pitchFamily="18" charset="0"/>
                      </a:rPr>
                      <m:t>𝐴</m:t>
                    </m:r>
                  </m:oMath>
                </a14:m>
                <a:r>
                  <a:rPr lang="zh-CN" altLang="en-US" dirty="0"/>
                  <a:t>放进去，取出最大值，接着顺带打一个整块进行过</a:t>
                </a:r>
                <a14:m>
                  <m:oMath xmlns:m="http://schemas.openxmlformats.org/officeDocument/2006/math">
                    <m:r>
                      <a:rPr lang="en-US" altLang="zh-CN" b="0" i="1" smtClean="0">
                        <a:latin typeface="Cambria Math" panose="02040503050406030204" pitchFamily="18" charset="0"/>
                      </a:rPr>
                      <m:t>𝐴</m:t>
                    </m:r>
                  </m:oMath>
                </a14:m>
                <a:r>
                  <a:rPr lang="zh-CN" altLang="en-US" dirty="0"/>
                  <a:t>的操作的标记，然后先放着</a:t>
                </a:r>
                <a:endParaRPr lang="en-US" altLang="zh-CN" dirty="0"/>
              </a:p>
              <a:p>
                <a:r>
                  <a:rPr lang="zh-CN" altLang="en-US" dirty="0"/>
                  <a:t>对于非整块，我们自然希望直接暴力，我们只需要能根据之前打在这个块上的标记复原出这个块的真实样子就可以了</a:t>
                </a:r>
                <a:endParaRPr lang="en-US" altLang="zh-CN" dirty="0"/>
              </a:p>
            </p:txBody>
          </p:sp>
        </mc:Choice>
        <mc:Fallback xmlns="">
          <p:sp>
            <p:nvSpPr>
              <p:cNvPr id="3" name="内容占位符 2">
                <a:extLst>
                  <a:ext uri="{FF2B5EF4-FFF2-40B4-BE49-F238E27FC236}">
                    <a16:creationId xmlns:a16="http://schemas.microsoft.com/office/drawing/2014/main" id="{788AD24F-975C-482F-8AE1-7776DB9E2653}"/>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46983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78B9AA-0572-47FE-87B2-2F1C50CCB93B}"/>
              </a:ext>
            </a:extLst>
          </p:cNvPr>
          <p:cNvSpPr>
            <a:spLocks noGrp="1"/>
          </p:cNvSpPr>
          <p:nvPr>
            <p:ph type="title"/>
          </p:nvPr>
        </p:nvSpPr>
        <p:spPr/>
        <p:txBody>
          <a:bodyPr/>
          <a:lstStyle/>
          <a:p>
            <a:r>
              <a:rPr lang="en-US" altLang="zh-CN" dirty="0"/>
              <a:t>JOISC2016 </a:t>
            </a:r>
            <a:r>
              <a:rPr lang="zh-CN" altLang="en-US" dirty="0"/>
              <a:t>回转寿司</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88AD24F-975C-482F-8AE1-7776DB9E2653}"/>
                  </a:ext>
                </a:extLst>
              </p:cNvPr>
              <p:cNvSpPr>
                <a:spLocks noGrp="1"/>
              </p:cNvSpPr>
              <p:nvPr>
                <p:ph idx="1"/>
              </p:nvPr>
            </p:nvSpPr>
            <p:spPr/>
            <p:txBody>
              <a:bodyPr>
                <a:normAutofit/>
              </a:bodyPr>
              <a:lstStyle/>
              <a:p>
                <a:r>
                  <a:rPr lang="zh-CN" altLang="en-US" dirty="0"/>
                  <a:t>从左到右依次考虑每个数经过若干个标记的操作后会变成什么</a:t>
                </a:r>
                <a:endParaRPr lang="en-US" altLang="zh-CN" dirty="0"/>
              </a:p>
              <a:p>
                <a:r>
                  <a:rPr lang="zh-CN" altLang="en-US" dirty="0"/>
                  <a:t>显然是这个数和所有标记间的最小值</a:t>
                </a:r>
                <a:endParaRPr lang="en-US" altLang="zh-CN" dirty="0"/>
              </a:p>
              <a:p>
                <a:r>
                  <a:rPr lang="zh-CN" altLang="en-US" dirty="0"/>
                  <a:t>再考虑标记的变化</a:t>
                </a:r>
                <a:endParaRPr lang="en-US" altLang="zh-CN" dirty="0"/>
              </a:p>
              <a:p>
                <a:r>
                  <a:rPr lang="zh-CN" altLang="en-US" dirty="0"/>
                  <a:t>如果最小的标记比这个数小，最小的标记会消失，然后这个数会成为新的标记</a:t>
                </a:r>
                <a:endParaRPr lang="en-US" altLang="zh-CN" dirty="0"/>
              </a:p>
              <a:p>
                <a:r>
                  <a:rPr lang="zh-CN" altLang="en-US" dirty="0"/>
                  <a:t>标记之间的顺序没有影响</a:t>
                </a:r>
                <a:endParaRPr lang="en-US" altLang="zh-CN" dirty="0"/>
              </a:p>
              <a:p>
                <a:r>
                  <a:rPr lang="zh-CN" altLang="en-US" dirty="0"/>
                  <a:t>我们开个小根堆维护当前所有标记，从左到右扫一遍，就完成了块的重建</a:t>
                </a:r>
                <a:endParaRPr lang="en-US" altLang="zh-CN" dirty="0"/>
              </a:p>
              <a:p>
                <a:r>
                  <a:rPr lang="zh-CN" altLang="en-US" dirty="0"/>
                  <a:t>不难得出最后的时间复杂度：</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𝑛</m:t>
                        </m:r>
                      </m:e>
                    </m:rad>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𝑛</m:t>
                        </m:r>
                      </m:e>
                    </m:func>
                    <m:r>
                      <a:rPr lang="en-US" altLang="zh-CN" b="0" i="1" smtClean="0">
                        <a:latin typeface="Cambria Math" panose="02040503050406030204" pitchFamily="18" charset="0"/>
                      </a:rPr>
                      <m:t>)</m:t>
                    </m:r>
                  </m:oMath>
                </a14:m>
                <a:endParaRPr lang="en-US" altLang="zh-CN" dirty="0"/>
              </a:p>
            </p:txBody>
          </p:sp>
        </mc:Choice>
        <mc:Fallback xmlns="">
          <p:sp>
            <p:nvSpPr>
              <p:cNvPr id="3" name="内容占位符 2">
                <a:extLst>
                  <a:ext uri="{FF2B5EF4-FFF2-40B4-BE49-F238E27FC236}">
                    <a16:creationId xmlns:a16="http://schemas.microsoft.com/office/drawing/2014/main" id="{788AD24F-975C-482F-8AE1-7776DB9E2653}"/>
                  </a:ext>
                </a:extLst>
              </p:cNvPr>
              <p:cNvSpPr>
                <a:spLocks noGrp="1" noRot="1" noChangeAspect="1" noMove="1" noResize="1" noEditPoints="1" noAdjustHandles="1" noChangeArrowheads="1" noChangeShapeType="1" noTextEdit="1"/>
              </p:cNvSpPr>
              <p:nvPr>
                <p:ph idx="1"/>
              </p:nvPr>
            </p:nvSpPr>
            <p:spPr>
              <a:blipFill>
                <a:blip r:embed="rId2"/>
                <a:stretch>
                  <a:fillRect l="-1043" t="-2521" b="-30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80767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78B9AA-0572-47FE-87B2-2F1C50CCB93B}"/>
              </a:ext>
            </a:extLst>
          </p:cNvPr>
          <p:cNvSpPr>
            <a:spLocks noGrp="1"/>
          </p:cNvSpPr>
          <p:nvPr>
            <p:ph type="title"/>
          </p:nvPr>
        </p:nvSpPr>
        <p:spPr/>
        <p:txBody>
          <a:bodyPr/>
          <a:lstStyle/>
          <a:p>
            <a:r>
              <a:rPr lang="en-US" altLang="zh-CN" dirty="0"/>
              <a:t>CF1034D Intervals of Intervals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88AD24F-975C-482F-8AE1-7776DB9E2653}"/>
                  </a:ext>
                </a:extLst>
              </p:cNvPr>
              <p:cNvSpPr>
                <a:spLocks noGrp="1"/>
              </p:cNvSpPr>
              <p:nvPr>
                <p:ph idx="1"/>
              </p:nvPr>
            </p:nvSpPr>
            <p:spPr/>
            <p:txBody>
              <a:bodyPr>
                <a:normAutofit/>
              </a:bodyPr>
              <a:lstStyle/>
              <a:p>
                <a:r>
                  <a:rPr lang="zh-CN" altLang="en-US" dirty="0"/>
                  <a:t>给出</a:t>
                </a:r>
                <a14:m>
                  <m:oMath xmlns:m="http://schemas.openxmlformats.org/officeDocument/2006/math">
                    <m:r>
                      <a:rPr lang="en-US" altLang="zh-CN" b="0" i="1" smtClean="0">
                        <a:latin typeface="Cambria Math" panose="02040503050406030204" pitchFamily="18" charset="0"/>
                      </a:rPr>
                      <m:t>𝑛</m:t>
                    </m:r>
                  </m:oMath>
                </a14:m>
                <a:r>
                  <a:rPr lang="zh-CN" altLang="en-US" dirty="0"/>
                  <a:t>个区间，第</a:t>
                </a:r>
                <a14:m>
                  <m:oMath xmlns:m="http://schemas.openxmlformats.org/officeDocument/2006/math">
                    <m:r>
                      <a:rPr lang="en-US" altLang="zh-CN" b="0" i="1" smtClean="0">
                        <a:latin typeface="Cambria Math" panose="02040503050406030204" pitchFamily="18" charset="0"/>
                      </a:rPr>
                      <m:t>𝑖</m:t>
                    </m:r>
                  </m:oMath>
                </a14:m>
                <a:r>
                  <a:rPr lang="zh-CN" altLang="en-US" dirty="0"/>
                  <a:t>个区间为</a:t>
                </a:r>
                <a14:m>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zh-CN" altLang="en-US" i="1">
                        <a:latin typeface="Cambria Math" panose="02040503050406030204" pitchFamily="18" charset="0"/>
                      </a:rPr>
                      <m:t>。</m:t>
                    </m:r>
                    <m:r>
                      <a:rPr lang="zh-CN" altLang="en-US" i="1" smtClean="0">
                        <a:latin typeface="Cambria Math" panose="02040503050406030204" pitchFamily="18" charset="0"/>
                      </a:rPr>
                      <m:t>定义</m:t>
                    </m:r>
                  </m:oMath>
                </a14:m>
                <a:r>
                  <a:rPr lang="zh-CN" altLang="en-US" dirty="0"/>
                  <a:t>一个“区间的区间”</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𝑙</m:t>
                        </m:r>
                        <m:r>
                          <a:rPr lang="en-US" altLang="zh-CN" b="0" i="1" smtClean="0">
                            <a:latin typeface="Cambria Math" panose="02040503050406030204" pitchFamily="18" charset="0"/>
                          </a:rPr>
                          <m:t>,</m:t>
                        </m:r>
                        <m:r>
                          <a:rPr lang="en-US" altLang="zh-CN" b="0" i="1" smtClean="0">
                            <a:latin typeface="Cambria Math" panose="02040503050406030204" pitchFamily="18" charset="0"/>
                          </a:rPr>
                          <m:t>𝑟</m:t>
                        </m:r>
                      </m:e>
                    </m:d>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𝑙</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𝑟</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rPr>
                      <m:t>)</m:t>
                    </m:r>
                  </m:oMath>
                </a14:m>
                <a:r>
                  <a:rPr lang="zh-CN" altLang="en-US" dirty="0"/>
                  <a:t>的权值为第</a:t>
                </a:r>
                <a14:m>
                  <m:oMath xmlns:m="http://schemas.openxmlformats.org/officeDocument/2006/math">
                    <m:r>
                      <a:rPr lang="en-US" altLang="zh-CN" b="0" i="1" smtClean="0">
                        <a:latin typeface="Cambria Math" panose="02040503050406030204" pitchFamily="18" charset="0"/>
                      </a:rPr>
                      <m:t>𝑙</m:t>
                    </m:r>
                  </m:oMath>
                </a14:m>
                <a:r>
                  <a:rPr lang="zh-CN" altLang="en-US" dirty="0"/>
                  <a:t>个到第</a:t>
                </a:r>
                <a14:m>
                  <m:oMath xmlns:m="http://schemas.openxmlformats.org/officeDocument/2006/math">
                    <m:r>
                      <a:rPr lang="en-US" altLang="zh-CN" b="0" i="1" smtClean="0">
                        <a:latin typeface="Cambria Math" panose="02040503050406030204" pitchFamily="18" charset="0"/>
                      </a:rPr>
                      <m:t>𝑟</m:t>
                    </m:r>
                  </m:oMath>
                </a14:m>
                <a:r>
                  <a:rPr lang="zh-CN" altLang="en-US" dirty="0"/>
                  <a:t>个区间的并集的长度和，要求选出</a:t>
                </a:r>
                <a14:m>
                  <m:oMath xmlns:m="http://schemas.openxmlformats.org/officeDocument/2006/math">
                    <m:r>
                      <a:rPr lang="en-US" altLang="zh-CN" b="0" i="1" smtClean="0">
                        <a:latin typeface="Cambria Math" panose="02040503050406030204" pitchFamily="18" charset="0"/>
                      </a:rPr>
                      <m:t>𝑘</m:t>
                    </m:r>
                  </m:oMath>
                </a14:m>
                <a:r>
                  <a:rPr lang="zh-CN" altLang="en-US" dirty="0"/>
                  <a:t>个不同的“区间的区间”，使得权值和尽可能大</a:t>
                </a:r>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≤3×</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10</m:t>
                        </m:r>
                      </m:e>
                      <m:sup>
                        <m:r>
                          <a:rPr lang="en-US" altLang="zh-CN" b="0" i="1" smtClean="0">
                            <a:latin typeface="Cambria Math" panose="02040503050406030204" pitchFamily="18" charset="0"/>
                            <a:ea typeface="Cambria Math" panose="02040503050406030204" pitchFamily="18" charset="0"/>
                          </a:rPr>
                          <m:t>5</m:t>
                        </m:r>
                      </m:sup>
                    </m:sSup>
                    <m:r>
                      <a:rPr lang="zh-CN" altLang="en-US"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m:t>
                    </m:r>
                    <m:func>
                      <m:funcPr>
                        <m:ctrlPr>
                          <a:rPr lang="en-US" altLang="zh-CN" b="0" i="1" smtClean="0">
                            <a:latin typeface="Cambria Math" panose="02040503050406030204" pitchFamily="18" charset="0"/>
                            <a:ea typeface="Cambria Math" panose="02040503050406030204" pitchFamily="18" charset="0"/>
                          </a:rPr>
                        </m:ctrlPr>
                      </m:funcPr>
                      <m:fName>
                        <m:r>
                          <m:rPr>
                            <m:sty m:val="p"/>
                          </m:rPr>
                          <a:rPr lang="en-US" altLang="zh-CN" b="0" i="0" smtClean="0">
                            <a:latin typeface="Cambria Math" panose="02040503050406030204" pitchFamily="18" charset="0"/>
                            <a:ea typeface="Cambria Math" panose="02040503050406030204" pitchFamily="18" charset="0"/>
                          </a:rPr>
                          <m:t>min</m:t>
                        </m:r>
                      </m:fName>
                      <m:e>
                        <m:d>
                          <m:dPr>
                            <m:begChr m:val="{"/>
                            <m:endChr m:val="}"/>
                            <m:ctrlPr>
                              <a:rPr lang="en-US" altLang="zh-CN" b="0" i="1" smtClean="0">
                                <a:latin typeface="Cambria Math" panose="02040503050406030204" pitchFamily="18" charset="0"/>
                                <a:ea typeface="Cambria Math" panose="02040503050406030204" pitchFamily="18" charset="0"/>
                              </a:rPr>
                            </m:ctrlPr>
                          </m:dPr>
                          <m:e>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𝑛</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+1</m:t>
                                    </m:r>
                                  </m:e>
                                </m:d>
                              </m:num>
                              <m:den>
                                <m:r>
                                  <a:rPr lang="en-US" altLang="zh-CN" b="0" i="1" smtClean="0">
                                    <a:latin typeface="Cambria Math" panose="02040503050406030204" pitchFamily="18" charset="0"/>
                                    <a:ea typeface="Cambria Math" panose="02040503050406030204" pitchFamily="18" charset="0"/>
                                  </a:rPr>
                                  <m:t>2</m:t>
                                </m:r>
                              </m:den>
                            </m:f>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10</m:t>
                                </m:r>
                              </m:e>
                              <m:sup>
                                <m:r>
                                  <a:rPr lang="en-US" altLang="zh-CN" b="0" i="1" smtClean="0">
                                    <a:latin typeface="Cambria Math" panose="02040503050406030204" pitchFamily="18" charset="0"/>
                                    <a:ea typeface="Cambria Math" panose="02040503050406030204" pitchFamily="18" charset="0"/>
                                  </a:rPr>
                                  <m:t>9</m:t>
                                </m:r>
                              </m:sup>
                            </m:sSup>
                          </m:e>
                        </m:d>
                      </m:e>
                    </m:func>
                    <m:r>
                      <a:rPr lang="zh-CN" altLang="en-US" i="1">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1≤</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𝑎</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&lt;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𝑏</m:t>
                        </m:r>
                      </m:e>
                      <m:sub>
                        <m:r>
                          <a:rPr lang="en-US" altLang="zh-CN" b="0" i="1" smtClean="0">
                            <a:latin typeface="Cambria Math" panose="02040503050406030204" pitchFamily="18" charset="0"/>
                            <a:ea typeface="Cambria Math" panose="02040503050406030204" pitchFamily="18" charset="0"/>
                          </a:rPr>
                          <m:t>𝑖</m:t>
                        </m:r>
                      </m:sub>
                    </m:sSub>
                    <m:r>
                      <a:rPr lang="en-US" altLang="zh-CN" i="1">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10</m:t>
                        </m:r>
                      </m:e>
                      <m:sup>
                        <m:r>
                          <a:rPr lang="en-US" altLang="zh-CN" b="0" i="1" smtClean="0">
                            <a:latin typeface="Cambria Math" panose="02040503050406030204" pitchFamily="18" charset="0"/>
                            <a:ea typeface="Cambria Math" panose="02040503050406030204" pitchFamily="18" charset="0"/>
                          </a:rPr>
                          <m:t>9</m:t>
                        </m:r>
                      </m:sup>
                    </m:sSup>
                  </m:oMath>
                </a14:m>
                <a:endParaRPr lang="en-US" altLang="zh-CN" dirty="0"/>
              </a:p>
              <a:p>
                <a:r>
                  <a:rPr lang="zh-CN" altLang="en-US" dirty="0"/>
                  <a:t>时间限制：</a:t>
                </a:r>
                <a:r>
                  <a:rPr lang="en-US" altLang="zh-CN" dirty="0"/>
                  <a:t>2s</a:t>
                </a:r>
                <a:r>
                  <a:rPr lang="zh-CN" altLang="en-US" dirty="0"/>
                  <a:t>，空间限制：</a:t>
                </a:r>
                <a:r>
                  <a:rPr lang="en-US" altLang="zh-CN" dirty="0"/>
                  <a:t>256MB</a:t>
                </a:r>
              </a:p>
            </p:txBody>
          </p:sp>
        </mc:Choice>
        <mc:Fallback xmlns="">
          <p:sp>
            <p:nvSpPr>
              <p:cNvPr id="3" name="内容占位符 2">
                <a:extLst>
                  <a:ext uri="{FF2B5EF4-FFF2-40B4-BE49-F238E27FC236}">
                    <a16:creationId xmlns:a16="http://schemas.microsoft.com/office/drawing/2014/main" id="{788AD24F-975C-482F-8AE1-7776DB9E2653}"/>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41265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78B9AA-0572-47FE-87B2-2F1C50CCB93B}"/>
              </a:ext>
            </a:extLst>
          </p:cNvPr>
          <p:cNvSpPr>
            <a:spLocks noGrp="1"/>
          </p:cNvSpPr>
          <p:nvPr>
            <p:ph type="title"/>
          </p:nvPr>
        </p:nvSpPr>
        <p:spPr/>
        <p:txBody>
          <a:bodyPr/>
          <a:lstStyle/>
          <a:p>
            <a:r>
              <a:rPr lang="en-US" altLang="zh-CN" dirty="0"/>
              <a:t>CF1034D Intervals of Intervals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88AD24F-975C-482F-8AE1-7776DB9E2653}"/>
                  </a:ext>
                </a:extLst>
              </p:cNvPr>
              <p:cNvSpPr>
                <a:spLocks noGrp="1"/>
              </p:cNvSpPr>
              <p:nvPr>
                <p:ph idx="1"/>
              </p:nvPr>
            </p:nvSpPr>
            <p:spPr/>
            <p:txBody>
              <a:bodyPr>
                <a:normAutofit/>
              </a:bodyPr>
              <a:lstStyle/>
              <a:p>
                <a:r>
                  <a:rPr lang="zh-CN" altLang="en-US" dirty="0"/>
                  <a:t>先考虑如何快速计算一个“区间的区间”的权值</a:t>
                </a:r>
                <a:endParaRPr lang="en-US" altLang="zh-CN" dirty="0"/>
              </a:p>
              <a:p>
                <a:r>
                  <a:rPr lang="zh-CN" altLang="en-US" dirty="0"/>
                  <a:t>先将区间离散一下，然后我们从</a:t>
                </a:r>
                <a14:m>
                  <m:oMath xmlns:m="http://schemas.openxmlformats.org/officeDocument/2006/math">
                    <m:r>
                      <a:rPr lang="en-US" altLang="zh-CN" i="1" dirty="0">
                        <a:latin typeface="Cambria Math" panose="02040503050406030204" pitchFamily="18" charset="0"/>
                      </a:rPr>
                      <m:t>1</m:t>
                    </m:r>
                  </m:oMath>
                </a14:m>
                <a:r>
                  <a:rPr lang="zh-CN" altLang="en-US" dirty="0"/>
                  <a:t>到</a:t>
                </a:r>
                <a14:m>
                  <m:oMath xmlns:m="http://schemas.openxmlformats.org/officeDocument/2006/math">
                    <m:r>
                      <a:rPr lang="en-US" altLang="zh-CN" b="0" i="1" dirty="0" smtClean="0">
                        <a:latin typeface="Cambria Math" panose="02040503050406030204" pitchFamily="18" charset="0"/>
                      </a:rPr>
                      <m:t>𝑛</m:t>
                    </m:r>
                  </m:oMath>
                </a14:m>
                <a:r>
                  <a:rPr lang="zh-CN" altLang="en-US" dirty="0"/>
                  <a:t>依次把每个区间加进来，并维护每个位置最后被覆盖的时间</a:t>
                </a:r>
                <a:endParaRPr lang="en-US" altLang="zh-CN" dirty="0"/>
              </a:p>
              <a:p>
                <a:r>
                  <a:rPr lang="zh-CN" altLang="en-US" dirty="0"/>
                  <a:t>对于“区间的区间</a:t>
                </a:r>
                <a:r>
                  <a:rPr lang="en-US" altLang="zh-CN" dirty="0"/>
                  <a:t>”</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𝑙</m:t>
                    </m:r>
                    <m:r>
                      <a:rPr lang="en-US" altLang="zh-CN" b="0" i="1"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rPr>
                      <m:t>]</m:t>
                    </m:r>
                  </m:oMath>
                </a14:m>
                <a:r>
                  <a:rPr lang="zh-CN" altLang="en-US" dirty="0"/>
                  <a:t>，它的权值就是加入</a:t>
                </a:r>
                <a14:m>
                  <m:oMath xmlns:m="http://schemas.openxmlformats.org/officeDocument/2006/math">
                    <m:r>
                      <a:rPr lang="en-US" altLang="zh-CN" i="1" dirty="0">
                        <a:latin typeface="Cambria Math" panose="02040503050406030204" pitchFamily="18" charset="0"/>
                      </a:rPr>
                      <m:t>1</m:t>
                    </m:r>
                  </m:oMath>
                </a14:m>
                <a:r>
                  <a:rPr lang="zh-CN" altLang="en-US" dirty="0"/>
                  <a:t>到</a:t>
                </a:r>
                <a14:m>
                  <m:oMath xmlns:m="http://schemas.openxmlformats.org/officeDocument/2006/math">
                    <m:r>
                      <a:rPr lang="en-US" altLang="zh-CN" b="0" i="1" dirty="0" smtClean="0">
                        <a:latin typeface="Cambria Math" panose="02040503050406030204" pitchFamily="18" charset="0"/>
                      </a:rPr>
                      <m:t>𝑟</m:t>
                    </m:r>
                  </m:oMath>
                </a14:m>
                <a:r>
                  <a:rPr lang="zh-CN" altLang="en-US" dirty="0"/>
                  <a:t>后，最后覆盖时间小于</a:t>
                </a:r>
                <a14:m>
                  <m:oMath xmlns:m="http://schemas.openxmlformats.org/officeDocument/2006/math">
                    <m:r>
                      <a:rPr lang="en-US" altLang="zh-CN" b="0" i="1" smtClean="0">
                        <a:latin typeface="Cambria Math" panose="02040503050406030204" pitchFamily="18" charset="0"/>
                      </a:rPr>
                      <m:t>𝑙</m:t>
                    </m:r>
                  </m:oMath>
                </a14:m>
                <a:r>
                  <a:rPr lang="zh-CN" altLang="en-US" dirty="0"/>
                  <a:t>的位置的长度之和</a:t>
                </a:r>
                <a:endParaRPr lang="en-US" altLang="zh-CN" dirty="0"/>
              </a:p>
              <a:p>
                <a:r>
                  <a:rPr lang="zh-CN" altLang="en-US" dirty="0"/>
                  <a:t>关于维护被覆盖的时间，有个经典的方法，我们把相邻的最后被覆盖时间相同的位置合并成一段，然后用</a:t>
                </a:r>
                <a:r>
                  <a:rPr lang="en-US" altLang="zh-CN" dirty="0"/>
                  <a:t>set</a:t>
                </a:r>
                <a:r>
                  <a:rPr lang="zh-CN" altLang="en-US" dirty="0"/>
                  <a:t>维护它们，可以证明总的相同段的变化次数是</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r>
                  <a:rPr lang="zh-CN" altLang="en-US" dirty="0"/>
                  <a:t>的</a:t>
                </a:r>
                <a:endParaRPr lang="en-US" altLang="zh-CN" dirty="0"/>
              </a:p>
              <a:p>
                <a:r>
                  <a:rPr lang="zh-CN" altLang="en-US" dirty="0"/>
                  <a:t>想要查询权值的话再用线段树维护每个时间对应的长度即可</a:t>
                </a:r>
                <a:endParaRPr lang="en-US" altLang="zh-CN" dirty="0"/>
              </a:p>
              <a:p>
                <a:endParaRPr lang="en-US" altLang="zh-CN" dirty="0"/>
              </a:p>
            </p:txBody>
          </p:sp>
        </mc:Choice>
        <mc:Fallback xmlns="">
          <p:sp>
            <p:nvSpPr>
              <p:cNvPr id="3" name="内容占位符 2">
                <a:extLst>
                  <a:ext uri="{FF2B5EF4-FFF2-40B4-BE49-F238E27FC236}">
                    <a16:creationId xmlns:a16="http://schemas.microsoft.com/office/drawing/2014/main" id="{788AD24F-975C-482F-8AE1-7776DB9E2653}"/>
                  </a:ext>
                </a:extLst>
              </p:cNvPr>
              <p:cNvSpPr>
                <a:spLocks noGrp="1" noRot="1" noChangeAspect="1" noMove="1" noResize="1" noEditPoints="1" noAdjustHandles="1" noChangeArrowheads="1" noChangeShapeType="1" noTextEdit="1"/>
              </p:cNvSpPr>
              <p:nvPr>
                <p:ph idx="1"/>
              </p:nvPr>
            </p:nvSpPr>
            <p:spPr>
              <a:blipFill>
                <a:blip r:embed="rId2"/>
                <a:stretch>
                  <a:fillRect l="-1043" t="-2521" r="-2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89483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78B9AA-0572-47FE-87B2-2F1C50CCB93B}"/>
              </a:ext>
            </a:extLst>
          </p:cNvPr>
          <p:cNvSpPr>
            <a:spLocks noGrp="1"/>
          </p:cNvSpPr>
          <p:nvPr>
            <p:ph type="title"/>
          </p:nvPr>
        </p:nvSpPr>
        <p:spPr/>
        <p:txBody>
          <a:bodyPr/>
          <a:lstStyle/>
          <a:p>
            <a:r>
              <a:rPr lang="en-US" altLang="zh-CN" dirty="0"/>
              <a:t>CF1034D Intervals of Intervals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88AD24F-975C-482F-8AE1-7776DB9E2653}"/>
                  </a:ext>
                </a:extLst>
              </p:cNvPr>
              <p:cNvSpPr>
                <a:spLocks noGrp="1"/>
              </p:cNvSpPr>
              <p:nvPr>
                <p:ph idx="1"/>
              </p:nvPr>
            </p:nvSpPr>
            <p:spPr/>
            <p:txBody>
              <a:bodyPr>
                <a:normAutofit/>
              </a:bodyPr>
              <a:lstStyle/>
              <a:p>
                <a:r>
                  <a:rPr lang="zh-CN" altLang="en-US" dirty="0"/>
                  <a:t>回到原问题，一个很自然的想法是二分一个权值</a:t>
                </a:r>
                <a14:m>
                  <m:oMath xmlns:m="http://schemas.openxmlformats.org/officeDocument/2006/math">
                    <m:r>
                      <a:rPr lang="en-US" altLang="zh-CN" b="0" i="1" smtClean="0">
                        <a:latin typeface="Cambria Math" panose="02040503050406030204" pitchFamily="18" charset="0"/>
                      </a:rPr>
                      <m:t>𝑥</m:t>
                    </m:r>
                  </m:oMath>
                </a14:m>
                <a:r>
                  <a:rPr lang="zh-CN" altLang="en-US" dirty="0"/>
                  <a:t>，然后把所有权值大于</a:t>
                </a:r>
                <a14:m>
                  <m:oMath xmlns:m="http://schemas.openxmlformats.org/officeDocument/2006/math">
                    <m:r>
                      <a:rPr lang="en-US" altLang="zh-CN" b="0" i="1" smtClean="0">
                        <a:latin typeface="Cambria Math" panose="02040503050406030204" pitchFamily="18" charset="0"/>
                      </a:rPr>
                      <m:t>𝑥</m:t>
                    </m:r>
                  </m:oMath>
                </a14:m>
                <a:r>
                  <a:rPr lang="zh-CN" altLang="en-US" dirty="0"/>
                  <a:t>的“区间的区间”都取了，看有没有取够</a:t>
                </a:r>
                <a14:m>
                  <m:oMath xmlns:m="http://schemas.openxmlformats.org/officeDocument/2006/math">
                    <m:r>
                      <a:rPr lang="en-US" altLang="zh-CN" b="0" i="1" smtClean="0">
                        <a:latin typeface="Cambria Math" panose="02040503050406030204" pitchFamily="18" charset="0"/>
                      </a:rPr>
                      <m:t>𝑘</m:t>
                    </m:r>
                  </m:oMath>
                </a14:m>
                <a:r>
                  <a:rPr lang="zh-CN" altLang="en-US" dirty="0"/>
                  <a:t>个</a:t>
                </a:r>
                <a:endParaRPr lang="en-US" altLang="zh-CN" dirty="0"/>
              </a:p>
              <a:p>
                <a:r>
                  <a:rPr lang="zh-CN" altLang="en-US" dirty="0"/>
                  <a:t>按之前提到的计算权值的方法，我们依次对于每个</a:t>
                </a:r>
                <a14:m>
                  <m:oMath xmlns:m="http://schemas.openxmlformats.org/officeDocument/2006/math">
                    <m:r>
                      <a:rPr lang="en-US" altLang="zh-CN" b="0" i="1" smtClean="0">
                        <a:latin typeface="Cambria Math" panose="02040503050406030204" pitchFamily="18" charset="0"/>
                      </a:rPr>
                      <m:t>𝑟</m:t>
                    </m:r>
                  </m:oMath>
                </a14:m>
                <a:r>
                  <a:rPr lang="zh-CN" altLang="en-US" dirty="0"/>
                  <a:t>，用线段树维护出每个</a:t>
                </a:r>
                <a14:m>
                  <m:oMath xmlns:m="http://schemas.openxmlformats.org/officeDocument/2006/math">
                    <m:r>
                      <a:rPr lang="en-US" altLang="zh-CN" b="0" i="1" smtClean="0">
                        <a:latin typeface="Cambria Math" panose="02040503050406030204" pitchFamily="18" charset="0"/>
                      </a:rPr>
                      <m:t>𝑙</m:t>
                    </m:r>
                  </m:oMath>
                </a14:m>
                <a:r>
                  <a:rPr lang="zh-CN" altLang="en-US" dirty="0"/>
                  <a:t>对应的</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𝑙</m:t>
                    </m:r>
                    <m:r>
                      <a:rPr lang="en-US" altLang="zh-CN" b="0" i="1"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rPr>
                      <m:t>]</m:t>
                    </m:r>
                    <m:r>
                      <a:rPr lang="zh-CN" altLang="en-US" i="1">
                        <a:latin typeface="Cambria Math" panose="02040503050406030204" pitchFamily="18" charset="0"/>
                      </a:rPr>
                      <m:t>的</m:t>
                    </m:r>
                  </m:oMath>
                </a14:m>
                <a:r>
                  <a:rPr lang="zh-CN" altLang="en-US" dirty="0"/>
                  <a:t>权值</a:t>
                </a:r>
                <a:endParaRPr lang="en-US" altLang="zh-CN" dirty="0"/>
              </a:p>
              <a:p>
                <a:r>
                  <a:rPr lang="zh-CN" altLang="en-US" dirty="0"/>
                  <a:t>当一段位置的最后修改时间由</a:t>
                </a:r>
                <a14:m>
                  <m:oMath xmlns:m="http://schemas.openxmlformats.org/officeDocument/2006/math">
                    <m:r>
                      <a:rPr lang="en-US" altLang="zh-CN" b="0" i="1" smtClean="0">
                        <a:latin typeface="Cambria Math" panose="02040503050406030204" pitchFamily="18" charset="0"/>
                      </a:rPr>
                      <m:t>𝑥</m:t>
                    </m:r>
                    <m:r>
                      <a:rPr lang="zh-CN" altLang="en-US" i="1">
                        <a:latin typeface="Cambria Math" panose="02040503050406030204" pitchFamily="18" charset="0"/>
                      </a:rPr>
                      <m:t>变为</m:t>
                    </m:r>
                    <m:r>
                      <a:rPr lang="en-US" altLang="zh-CN" b="0" i="1" smtClean="0">
                        <a:latin typeface="Cambria Math" panose="02040503050406030204" pitchFamily="18" charset="0"/>
                      </a:rPr>
                      <m:t>𝑦</m:t>
                    </m:r>
                  </m:oMath>
                </a14:m>
                <a:r>
                  <a:rPr lang="zh-CN" altLang="en-US" dirty="0"/>
                  <a:t>时，在</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i="1">
                        <a:latin typeface="Cambria Math" panose="02040503050406030204" pitchFamily="18" charset="0"/>
                      </a:rPr>
                      <m:t>+</m:t>
                    </m:r>
                    <m:r>
                      <a:rPr lang="en-US" altLang="zh-CN" i="1" smtClean="0">
                        <a:latin typeface="Cambria Math" panose="02040503050406030204" pitchFamily="18" charset="0"/>
                      </a:rPr>
                      <m:t>1</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oMath>
                </a14:m>
                <a:r>
                  <a:rPr lang="zh-CN" altLang="en-US" dirty="0"/>
                  <a:t>之间的</a:t>
                </a:r>
                <a14:m>
                  <m:oMath xmlns:m="http://schemas.openxmlformats.org/officeDocument/2006/math">
                    <m:r>
                      <a:rPr lang="en-US" altLang="zh-CN" b="0" i="1" smtClean="0">
                        <a:latin typeface="Cambria Math" panose="02040503050406030204" pitchFamily="18" charset="0"/>
                      </a:rPr>
                      <m:t>𝑙</m:t>
                    </m:r>
                  </m:oMath>
                </a14:m>
                <a:r>
                  <a:rPr lang="zh-CN" altLang="en-US" dirty="0"/>
                  <a:t>对应的权值都会变大，线段树区间加即可维护</a:t>
                </a:r>
                <a:endParaRPr lang="en-US" altLang="zh-CN" dirty="0"/>
              </a:p>
              <a:p>
                <a:r>
                  <a:rPr lang="zh-CN" altLang="en-US" dirty="0"/>
                  <a:t>对于每个</a:t>
                </a:r>
                <a14:m>
                  <m:oMath xmlns:m="http://schemas.openxmlformats.org/officeDocument/2006/math">
                    <m:r>
                      <a:rPr lang="en-US" altLang="zh-CN" b="0" i="1" smtClean="0">
                        <a:latin typeface="Cambria Math" panose="02040503050406030204" pitchFamily="18" charset="0"/>
                      </a:rPr>
                      <m:t>𝑟</m:t>
                    </m:r>
                  </m:oMath>
                </a14:m>
                <a:r>
                  <a:rPr lang="zh-CN" altLang="en-US" dirty="0"/>
                  <a:t>，我们在线段树上二分出最大的</a:t>
                </a:r>
                <a14:m>
                  <m:oMath xmlns:m="http://schemas.openxmlformats.org/officeDocument/2006/math">
                    <m:r>
                      <a:rPr lang="en-US" altLang="zh-CN" b="0" i="1" smtClean="0">
                        <a:latin typeface="Cambria Math" panose="02040503050406030204" pitchFamily="18" charset="0"/>
                      </a:rPr>
                      <m:t>𝑙</m:t>
                    </m:r>
                  </m:oMath>
                </a14:m>
                <a:r>
                  <a:rPr lang="zh-CN" altLang="en-US" dirty="0"/>
                  <a:t>就可以统计答案了</a:t>
                </a:r>
                <a:endParaRPr lang="en-US" altLang="zh-CN" dirty="0"/>
              </a:p>
              <a:p>
                <a:r>
                  <a:rPr lang="zh-CN" altLang="en-US" dirty="0"/>
                  <a:t>这么做的时间复杂度为</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𝑛</m:t>
                        </m:r>
                      </m:e>
                    </m:func>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𝑛</m:t>
                        </m:r>
                      </m:e>
                    </m:func>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log</m:t>
                        </m:r>
                      </m:fName>
                      <m:e>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max</m:t>
                            </m:r>
                          </m:fName>
                          <m:e>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𝑖</m:t>
                                </m:r>
                              </m:sub>
                            </m:sSub>
                          </m:e>
                        </m:func>
                      </m:e>
                    </m:func>
                    <m:r>
                      <a:rPr lang="en-US" altLang="zh-CN" b="0" i="1" smtClean="0">
                        <a:latin typeface="Cambria Math" panose="02040503050406030204" pitchFamily="18" charset="0"/>
                      </a:rPr>
                      <m:t>))</m:t>
                    </m:r>
                    <m:r>
                      <a:rPr lang="zh-CN" altLang="en-US" i="1">
                        <a:latin typeface="Cambria Math" panose="02040503050406030204" pitchFamily="18" charset="0"/>
                      </a:rPr>
                      <m:t>，</m:t>
                    </m:r>
                  </m:oMath>
                </a14:m>
                <a:r>
                  <a:rPr lang="zh-CN" altLang="en-US" dirty="0"/>
                  <a:t>常数比较大，可能通过不了</a:t>
                </a:r>
                <a:endParaRPr lang="en-US" altLang="zh-CN" dirty="0"/>
              </a:p>
            </p:txBody>
          </p:sp>
        </mc:Choice>
        <mc:Fallback xmlns="">
          <p:sp>
            <p:nvSpPr>
              <p:cNvPr id="3" name="内容占位符 2">
                <a:extLst>
                  <a:ext uri="{FF2B5EF4-FFF2-40B4-BE49-F238E27FC236}">
                    <a16:creationId xmlns:a16="http://schemas.microsoft.com/office/drawing/2014/main" id="{788AD24F-975C-482F-8AE1-7776DB9E2653}"/>
                  </a:ext>
                </a:extLst>
              </p:cNvPr>
              <p:cNvSpPr>
                <a:spLocks noGrp="1" noRot="1" noChangeAspect="1" noMove="1" noResize="1" noEditPoints="1" noAdjustHandles="1" noChangeArrowheads="1" noChangeShapeType="1" noTextEdit="1"/>
              </p:cNvSpPr>
              <p:nvPr>
                <p:ph idx="1"/>
              </p:nvPr>
            </p:nvSpPr>
            <p:spPr>
              <a:blipFill>
                <a:blip r:embed="rId2"/>
                <a:stretch>
                  <a:fillRect l="-1043" t="-2381" r="-8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59863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78B9AA-0572-47FE-87B2-2F1C50CCB93B}"/>
              </a:ext>
            </a:extLst>
          </p:cNvPr>
          <p:cNvSpPr>
            <a:spLocks noGrp="1"/>
          </p:cNvSpPr>
          <p:nvPr>
            <p:ph type="title"/>
          </p:nvPr>
        </p:nvSpPr>
        <p:spPr/>
        <p:txBody>
          <a:bodyPr/>
          <a:lstStyle/>
          <a:p>
            <a:r>
              <a:rPr lang="en-US" altLang="zh-CN" dirty="0"/>
              <a:t>CF1034D Intervals of Intervals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88AD24F-975C-482F-8AE1-7776DB9E2653}"/>
                  </a:ext>
                </a:extLst>
              </p:cNvPr>
              <p:cNvSpPr>
                <a:spLocks noGrp="1"/>
              </p:cNvSpPr>
              <p:nvPr>
                <p:ph idx="1"/>
              </p:nvPr>
            </p:nvSpPr>
            <p:spPr/>
            <p:txBody>
              <a:bodyPr>
                <a:normAutofit/>
              </a:bodyPr>
              <a:lstStyle/>
              <a:p>
                <a:r>
                  <a:rPr lang="zh-CN" altLang="en-US" dirty="0"/>
                  <a:t>注意到随着</a:t>
                </a:r>
                <a14:m>
                  <m:oMath xmlns:m="http://schemas.openxmlformats.org/officeDocument/2006/math">
                    <m:r>
                      <a:rPr lang="en-US" altLang="zh-CN" b="0" i="1" smtClean="0">
                        <a:latin typeface="Cambria Math" panose="02040503050406030204" pitchFamily="18" charset="0"/>
                      </a:rPr>
                      <m:t>𝑟</m:t>
                    </m:r>
                  </m:oMath>
                </a14:m>
                <a:r>
                  <a:rPr lang="zh-CN" altLang="en-US" dirty="0"/>
                  <a:t>的增大，</a:t>
                </a:r>
                <a14:m>
                  <m:oMath xmlns:m="http://schemas.openxmlformats.org/officeDocument/2006/math">
                    <m:r>
                      <a:rPr lang="en-US" altLang="zh-CN" b="0" i="1" smtClean="0">
                        <a:latin typeface="Cambria Math" panose="02040503050406030204" pitchFamily="18" charset="0"/>
                      </a:rPr>
                      <m:t>𝑙</m:t>
                    </m:r>
                    <m:r>
                      <a:rPr lang="zh-CN" altLang="en-US" i="1">
                        <a:latin typeface="Cambria Math" panose="02040503050406030204" pitchFamily="18" charset="0"/>
                      </a:rPr>
                      <m:t>是</m:t>
                    </m:r>
                  </m:oMath>
                </a14:m>
                <a:r>
                  <a:rPr lang="zh-CN" altLang="en-US" dirty="0"/>
                  <a:t>单调不降的</a:t>
                </a:r>
                <a:endParaRPr lang="en-US" altLang="zh-CN" dirty="0"/>
              </a:p>
              <a:p>
                <a:r>
                  <a:rPr lang="zh-CN" altLang="en-US" dirty="0"/>
                  <a:t>我们可以不在线段树上二分，我们维护当前最大的</a:t>
                </a:r>
                <a14:m>
                  <m:oMath xmlns:m="http://schemas.openxmlformats.org/officeDocument/2006/math">
                    <m:r>
                      <a:rPr lang="en-US" altLang="zh-CN" b="0" i="1" smtClean="0">
                        <a:latin typeface="Cambria Math" panose="02040503050406030204" pitchFamily="18" charset="0"/>
                      </a:rPr>
                      <m:t>𝑙</m:t>
                    </m:r>
                  </m:oMath>
                </a14:m>
                <a:r>
                  <a:rPr lang="zh-CN" altLang="en-US" dirty="0"/>
                  <a:t>，区间修改时打差分标记，每次</a:t>
                </a:r>
                <a14:m>
                  <m:oMath xmlns:m="http://schemas.openxmlformats.org/officeDocument/2006/math">
                    <m:r>
                      <a:rPr lang="en-US" altLang="zh-CN" b="0" i="1" smtClean="0">
                        <a:latin typeface="Cambria Math" panose="02040503050406030204" pitchFamily="18" charset="0"/>
                      </a:rPr>
                      <m:t>𝑟</m:t>
                    </m:r>
                  </m:oMath>
                </a14:m>
                <a:r>
                  <a:rPr lang="zh-CN" altLang="en-US" dirty="0"/>
                  <a:t>增大的时候尝试增大最大</a:t>
                </a:r>
                <a14:m>
                  <m:oMath xmlns:m="http://schemas.openxmlformats.org/officeDocument/2006/math">
                    <m:r>
                      <a:rPr lang="zh-CN" altLang="en-US" b="0" i="1" dirty="0">
                        <a:latin typeface="Cambria Math" panose="02040503050406030204" pitchFamily="18" charset="0"/>
                      </a:rPr>
                      <m:t>的</m:t>
                    </m:r>
                    <m:r>
                      <a:rPr lang="en-US" altLang="zh-CN" b="0" i="1" smtClean="0">
                        <a:latin typeface="Cambria Math" panose="02040503050406030204" pitchFamily="18" charset="0"/>
                      </a:rPr>
                      <m:t>𝑙</m:t>
                    </m:r>
                  </m:oMath>
                </a14:m>
                <a:r>
                  <a:rPr lang="zh-CN" altLang="en-US" dirty="0"/>
                  <a:t>的值</a:t>
                </a:r>
                <a:endParaRPr lang="en-US" altLang="zh-CN" dirty="0"/>
              </a:p>
              <a:p>
                <a:r>
                  <a:rPr lang="zh-CN" altLang="en-US" dirty="0"/>
                  <a:t>时间复杂度为</a:t>
                </a:r>
                <a14:m>
                  <m:oMath xmlns:m="http://schemas.openxmlformats.org/officeDocument/2006/math">
                    <m:r>
                      <a:rPr lang="en-US" altLang="zh-CN" i="1">
                        <a:latin typeface="Cambria Math" panose="02040503050406030204" pitchFamily="18" charset="0"/>
                      </a:rPr>
                      <m:t>𝑂</m:t>
                    </m:r>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smtClean="0">
                        <a:latin typeface="Cambria Math" panose="02040503050406030204" pitchFamily="18" charset="0"/>
                      </a:rPr>
                      <m:t> </m:t>
                    </m:r>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log</m:t>
                        </m:r>
                      </m:fName>
                      <m:e>
                        <m:r>
                          <a:rPr lang="en-US" altLang="zh-CN" i="1">
                            <a:latin typeface="Cambria Math" panose="02040503050406030204" pitchFamily="18" charset="0"/>
                          </a:rPr>
                          <m:t>𝑛</m:t>
                        </m:r>
                      </m:e>
                    </m:func>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log</m:t>
                        </m:r>
                      </m:fName>
                      <m:e>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max</m:t>
                            </m:r>
                          </m:fName>
                          <m:e>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𝑖</m:t>
                                </m:r>
                              </m:sub>
                            </m:sSub>
                          </m:e>
                        </m:func>
                      </m:e>
                    </m:func>
                    <m:r>
                      <a:rPr lang="en-US" altLang="zh-CN" i="1">
                        <a:latin typeface="Cambria Math" panose="02040503050406030204" pitchFamily="18" charset="0"/>
                      </a:rPr>
                      <m:t>))</m:t>
                    </m:r>
                  </m:oMath>
                </a14:m>
                <a:endParaRPr lang="en-US" altLang="zh-CN" dirty="0"/>
              </a:p>
            </p:txBody>
          </p:sp>
        </mc:Choice>
        <mc:Fallback xmlns="">
          <p:sp>
            <p:nvSpPr>
              <p:cNvPr id="3" name="内容占位符 2">
                <a:extLst>
                  <a:ext uri="{FF2B5EF4-FFF2-40B4-BE49-F238E27FC236}">
                    <a16:creationId xmlns:a16="http://schemas.microsoft.com/office/drawing/2014/main" id="{788AD24F-975C-482F-8AE1-7776DB9E2653}"/>
                  </a:ext>
                </a:extLst>
              </p:cNvPr>
              <p:cNvSpPr>
                <a:spLocks noGrp="1" noRot="1" noChangeAspect="1" noMove="1" noResize="1" noEditPoints="1" noAdjustHandles="1" noChangeArrowheads="1" noChangeShapeType="1" noTextEdit="1"/>
              </p:cNvSpPr>
              <p:nvPr>
                <p:ph idx="1"/>
              </p:nvPr>
            </p:nvSpPr>
            <p:spPr>
              <a:blipFill>
                <a:blip r:embed="rId2"/>
                <a:stretch>
                  <a:fillRect l="-1043" t="-2381" r="-6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66710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404</TotalTime>
  <Words>2645</Words>
  <Application>Microsoft Office PowerPoint</Application>
  <PresentationFormat>宽屏</PresentationFormat>
  <Paragraphs>124</Paragraphs>
  <Slides>26</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26</vt:i4>
      </vt:variant>
    </vt:vector>
  </HeadingPairs>
  <TitlesOfParts>
    <vt:vector size="32" baseType="lpstr">
      <vt:lpstr>等线</vt:lpstr>
      <vt:lpstr>等线 Light</vt:lpstr>
      <vt:lpstr>宋体</vt:lpstr>
      <vt:lpstr>Arial</vt:lpstr>
      <vt:lpstr>Cambria Math</vt:lpstr>
      <vt:lpstr>Office 主题​​</vt:lpstr>
      <vt:lpstr>数据结构问题选讲</vt:lpstr>
      <vt:lpstr>JOISC2016 回转寿司</vt:lpstr>
      <vt:lpstr>JOISC2016 回转寿司</vt:lpstr>
      <vt:lpstr>JOISC2016 回转寿司</vt:lpstr>
      <vt:lpstr>JOISC2016 回转寿司</vt:lpstr>
      <vt:lpstr>CF1034D Intervals of Intervals</vt:lpstr>
      <vt:lpstr>CF1034D Intervals of Intervals</vt:lpstr>
      <vt:lpstr>CF1034D Intervals of Intervals</vt:lpstr>
      <vt:lpstr>CF1034D Intervals of Intervals</vt:lpstr>
      <vt:lpstr>CF856D Masha and Cactus</vt:lpstr>
      <vt:lpstr>CF856D Masha and Cactus</vt:lpstr>
      <vt:lpstr>操作</vt:lpstr>
      <vt:lpstr>操作</vt:lpstr>
      <vt:lpstr>操作</vt:lpstr>
      <vt:lpstr>ROI2017 学习轨迹</vt:lpstr>
      <vt:lpstr>ROI2017 学习轨迹</vt:lpstr>
      <vt:lpstr>ROI2017 学习轨迹</vt:lpstr>
      <vt:lpstr>SDOI2017 树点涂色</vt:lpstr>
      <vt:lpstr>SDOI2017 树点涂色</vt:lpstr>
      <vt:lpstr>UR#2 树上GCD</vt:lpstr>
      <vt:lpstr>UR#2 树上GCD</vt:lpstr>
      <vt:lpstr>2018集训队互测 完美的队列</vt:lpstr>
      <vt:lpstr>2018集训队互测 完美的队列</vt:lpstr>
      <vt:lpstr>2018集训队互测 完美的队列</vt:lpstr>
      <vt:lpstr>2018集训队互测 完美的队列</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数据结构问题选讲</dc:title>
  <dc:creator>Sunday Zhao</dc:creator>
  <cp:lastModifiedBy>Sunday Zhao</cp:lastModifiedBy>
  <cp:revision>39</cp:revision>
  <dcterms:created xsi:type="dcterms:W3CDTF">2019-07-01T16:27:21Z</dcterms:created>
  <dcterms:modified xsi:type="dcterms:W3CDTF">2019-07-02T04:05:11Z</dcterms:modified>
</cp:coreProperties>
</file>