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2" r:id="rId4"/>
    <p:sldId id="257" r:id="rId5"/>
    <p:sldId id="258" r:id="rId6"/>
    <p:sldId id="259" r:id="rId7"/>
    <p:sldId id="260" r:id="rId8"/>
    <p:sldId id="264" r:id="rId10"/>
    <p:sldId id="265" r:id="rId11"/>
    <p:sldId id="267" r:id="rId12"/>
    <p:sldId id="273" r:id="rId13"/>
    <p:sldId id="266" r:id="rId14"/>
    <p:sldId id="274" r:id="rId15"/>
    <p:sldId id="268" r:id="rId16"/>
    <p:sldId id="292" r:id="rId17"/>
    <p:sldId id="275" r:id="rId18"/>
    <p:sldId id="293" r:id="rId19"/>
    <p:sldId id="269" r:id="rId20"/>
    <p:sldId id="276" r:id="rId21"/>
    <p:sldId id="277" r:id="rId22"/>
    <p:sldId id="27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71" r:id="rId32"/>
    <p:sldId id="287" r:id="rId33"/>
    <p:sldId id="289" r:id="rId34"/>
    <p:sldId id="286" r:id="rId35"/>
    <p:sldId id="291" r:id="rId36"/>
    <p:sldId id="294" r:id="rId37"/>
    <p:sldId id="295" r:id="rId38"/>
    <p:sldId id="28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16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1795C-ECE3-46AA-BD50-9625DA8B8B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Input: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6 5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1 0 -1 3 2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0 0 0 0 2 2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Input: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5 3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1 2 3 1 2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1 4 1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1 5 1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1 5 2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Input: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0 1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1 1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1 2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2 1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53371-6B98-451B-B379-02548D1ABA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128586-4436-4C0A-9306-B1F4FB4420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FFCD0D-B254-4BE9-B878-AD37F23C51B1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OI</a:t>
            </a:r>
            <a:r>
              <a:rPr lang="zh-CN" altLang="en-US" dirty="0"/>
              <a:t>中的数据结构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zh-CN" altLang="en-US" cap="none" dirty="0"/>
              <a:t>清华大学软件学院</a:t>
            </a:r>
            <a:endParaRPr lang="en-US" altLang="zh-CN" cap="none" dirty="0"/>
          </a:p>
          <a:p>
            <a:pPr algn="ctr"/>
            <a:r>
              <a:rPr lang="zh-CN" altLang="en-US" cap="none" dirty="0"/>
              <a:t>罗剑桥</a:t>
            </a:r>
            <a:endParaRPr lang="en-US" altLang="zh-CN" cap="none" dirty="0"/>
          </a:p>
          <a:p>
            <a:pPr algn="ctr"/>
            <a:r>
              <a:rPr lang="en-US" altLang="zh-CN" cap="none" dirty="0"/>
              <a:t>foreveredljq@gmail.com</a:t>
            </a:r>
            <a:endParaRPr lang="zh-CN" altLang="en-US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Manhattan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假如没有添加操作？</a:t>
            </a:r>
            <a:endParaRPr lang="en-US" altLang="zh-CN" sz="2400" dirty="0"/>
          </a:p>
          <a:p>
            <a:pPr lvl="1"/>
            <a:r>
              <a:rPr lang="zh-CN" altLang="en-US" sz="2200" dirty="0"/>
              <a:t>将所有点（和查询）按 </a:t>
            </a:r>
            <a:r>
              <a:rPr lang="en-US" altLang="zh-CN" sz="2200" dirty="0"/>
              <a:t>x </a:t>
            </a:r>
            <a:r>
              <a:rPr lang="zh-CN" altLang="en-US" sz="2200" dirty="0"/>
              <a:t>坐标排序，再按顺序扫描，转化为一维问题，使用树状数组即可。</a:t>
            </a:r>
            <a:endParaRPr lang="en-US" altLang="zh-CN" sz="2200" dirty="0"/>
          </a:p>
          <a:p>
            <a:r>
              <a:rPr lang="zh-CN" altLang="en-US" sz="2400" dirty="0"/>
              <a:t>有添加操作？</a:t>
            </a:r>
            <a:endParaRPr lang="en-US" altLang="zh-CN" sz="2400" dirty="0"/>
          </a:p>
          <a:p>
            <a:pPr lvl="1"/>
            <a:r>
              <a:rPr lang="zh-CN" altLang="en-US" sz="2200" dirty="0"/>
              <a:t>离线算法</a:t>
            </a:r>
            <a:r>
              <a:rPr lang="en-US" altLang="zh-CN" sz="2200" dirty="0"/>
              <a:t>——</a:t>
            </a:r>
            <a:r>
              <a:rPr lang="zh-CN" altLang="en-US" sz="2200" dirty="0"/>
              <a:t>按时间分治：将所有查询平分为前一半和后一半，递归处理两个子问题，再用无添加的算法处理前一半对后一半的影响。</a:t>
            </a:r>
            <a:endParaRPr lang="en-US" altLang="zh-CN" sz="2200" dirty="0"/>
          </a:p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O((N+Q)log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(N+Q))</a:t>
            </a:r>
            <a:r>
              <a:rPr lang="zh-CN" altLang="en-US" sz="2400" dirty="0"/>
              <a:t>。常数很小。</a:t>
            </a:r>
            <a:endParaRPr lang="en-US" altLang="zh-CN" sz="2400" dirty="0"/>
          </a:p>
          <a:p>
            <a:pPr lvl="1"/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几个不常见数据结构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en-US" altLang="zh-CN" sz="2400" dirty="0" err="1"/>
              <a:t>kd</a:t>
            </a:r>
            <a:r>
              <a:rPr lang="en-US" altLang="zh-CN" sz="2400" dirty="0"/>
              <a:t> </a:t>
            </a:r>
            <a:r>
              <a:rPr lang="zh-CN" altLang="en-US" sz="2400" dirty="0"/>
              <a:t>树与四分树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左偏树</a:t>
            </a:r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可持久化（函数式）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四分树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根节点将平面上的 </a:t>
            </a:r>
            <a:r>
              <a:rPr lang="en-US" altLang="zh-CN" sz="2400" dirty="0"/>
              <a:t>N </a:t>
            </a:r>
            <a:r>
              <a:rPr lang="zh-CN" altLang="en-US" sz="2400" dirty="0"/>
              <a:t>个点分成四个象限，递归构造。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39" y="2266375"/>
            <a:ext cx="6204585" cy="3992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kd</a:t>
            </a:r>
            <a:r>
              <a:rPr lang="en-US" altLang="zh-CN" dirty="0"/>
              <a:t> 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维护空间中 </a:t>
            </a:r>
            <a:r>
              <a:rPr lang="en-US" altLang="zh-CN" sz="2400" dirty="0"/>
              <a:t>N </a:t>
            </a:r>
            <a:r>
              <a:rPr lang="zh-CN" altLang="en-US" sz="2400" dirty="0"/>
              <a:t>个 </a:t>
            </a:r>
            <a:r>
              <a:rPr lang="en-US" altLang="zh-CN" sz="2400" dirty="0"/>
              <a:t>d </a:t>
            </a:r>
            <a:r>
              <a:rPr lang="zh-CN" altLang="en-US" sz="2400" dirty="0"/>
              <a:t>维点。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设 </a:t>
            </a:r>
            <a:r>
              <a:rPr lang="en-US" altLang="zh-CN" sz="2400" dirty="0"/>
              <a:t>d = 2</a:t>
            </a:r>
            <a:r>
              <a:rPr lang="zh-CN" altLang="en-US" sz="2400" dirty="0"/>
              <a:t>，则第 </a:t>
            </a:r>
            <a:r>
              <a:rPr lang="en-US" altLang="zh-CN" sz="2400" dirty="0"/>
              <a:t>1 </a:t>
            </a:r>
            <a:r>
              <a:rPr lang="zh-CN" altLang="en-US" sz="2400" dirty="0"/>
              <a:t>层先按 </a:t>
            </a:r>
            <a:r>
              <a:rPr lang="en-US" altLang="zh-CN" sz="2400" dirty="0"/>
              <a:t>x </a:t>
            </a:r>
            <a:r>
              <a:rPr lang="zh-CN" altLang="en-US" sz="2400" dirty="0"/>
              <a:t>平均分为两部分，第 </a:t>
            </a:r>
            <a:r>
              <a:rPr lang="en-US" altLang="zh-CN" sz="2400" dirty="0"/>
              <a:t>2 </a:t>
            </a:r>
            <a:r>
              <a:rPr lang="zh-CN" altLang="en-US" sz="2400" dirty="0"/>
              <a:t>层每个子树按 </a:t>
            </a:r>
            <a:r>
              <a:rPr lang="en-US" altLang="zh-CN" sz="2400" dirty="0"/>
              <a:t>y </a:t>
            </a:r>
            <a:r>
              <a:rPr lang="zh-CN" altLang="en-US" sz="2400" dirty="0"/>
              <a:t>平均分为两部分，第 </a:t>
            </a:r>
            <a:r>
              <a:rPr lang="en-US" altLang="zh-CN" sz="2400" dirty="0"/>
              <a:t>3 </a:t>
            </a:r>
            <a:r>
              <a:rPr lang="zh-CN" altLang="en-US" sz="2400" dirty="0"/>
              <a:t>层再按 </a:t>
            </a:r>
            <a:r>
              <a:rPr lang="en-US" altLang="zh-CN" sz="2400" dirty="0"/>
              <a:t>x</a:t>
            </a:r>
            <a:r>
              <a:rPr lang="zh-CN" altLang="en-US" sz="2400" dirty="0"/>
              <a:t>，以此类推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39" y="3137002"/>
            <a:ext cx="4939924" cy="2999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kd</a:t>
            </a:r>
            <a:r>
              <a:rPr lang="en-US" altLang="zh-CN" dirty="0"/>
              <a:t> 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建树时，每次查询点集 </a:t>
            </a:r>
            <a:r>
              <a:rPr lang="en-US" altLang="zh-CN" sz="2400" dirty="0"/>
              <a:t>s </a:t>
            </a:r>
            <a:r>
              <a:rPr lang="zh-CN" altLang="en-US" sz="2400" dirty="0"/>
              <a:t>中坐标的中位数。使用类似快速排序方法，期望为 </a:t>
            </a:r>
            <a:r>
              <a:rPr lang="en-US" altLang="zh-CN" sz="2400" dirty="0"/>
              <a:t>O(|s|)</a:t>
            </a:r>
            <a:r>
              <a:rPr lang="zh-CN" altLang="en-US" sz="2400" dirty="0"/>
              <a:t>。总复杂度为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每个子树可以维护 </a:t>
            </a:r>
            <a:r>
              <a:rPr lang="en-US" altLang="zh-CN" sz="2400" dirty="0"/>
              <a:t>x, y </a:t>
            </a:r>
            <a:r>
              <a:rPr lang="zh-CN" altLang="en-US" sz="2400" dirty="0"/>
              <a:t>坐标的最大和最小值，用来在查询时剪枝。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单次查询最近点和最远点的时间复杂度似乎是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对于高维情况，</a:t>
            </a:r>
            <a:r>
              <a:rPr lang="en-US" altLang="zh-CN" sz="2400" dirty="0" err="1"/>
              <a:t>kd</a:t>
            </a:r>
            <a:r>
              <a:rPr lang="en-US" altLang="zh-CN" sz="2400" dirty="0"/>
              <a:t> </a:t>
            </a:r>
            <a:r>
              <a:rPr lang="zh-CN" altLang="en-US" sz="2400" dirty="0"/>
              <a:t>树建树复杂度仍然是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。单次查询区域内点集的时间复杂度是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1/d </a:t>
            </a:r>
            <a:r>
              <a:rPr lang="en-US" altLang="zh-CN" sz="2400" dirty="0"/>
              <a:t>+ k)</a:t>
            </a:r>
            <a:r>
              <a:rPr lang="zh-CN" altLang="en-US" sz="2400" dirty="0"/>
              <a:t>，其中 </a:t>
            </a:r>
            <a:r>
              <a:rPr lang="en-US" altLang="zh-CN" sz="2400" dirty="0"/>
              <a:t>k </a:t>
            </a:r>
            <a:r>
              <a:rPr lang="zh-CN" altLang="en-US" sz="2400" dirty="0"/>
              <a:t>是结果点集大小。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左偏树：支持插入、取出根节点、合并三类操作（均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）的数据结构。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左偏树中的每个点 </a:t>
            </a:r>
            <a:r>
              <a:rPr lang="en-US" altLang="zh-CN" sz="2400" dirty="0"/>
              <a:t>v</a:t>
            </a:r>
            <a:r>
              <a:rPr lang="zh-CN" altLang="en-US" sz="2400" dirty="0"/>
              <a:t>，定义 </a:t>
            </a:r>
            <a:r>
              <a:rPr lang="en-US" altLang="zh-CN" sz="2400" dirty="0" err="1"/>
              <a:t>npl</a:t>
            </a:r>
            <a:r>
              <a:rPr lang="en-US" altLang="zh-CN" sz="2400" dirty="0"/>
              <a:t>(v) = min{</a:t>
            </a:r>
            <a:r>
              <a:rPr lang="en-US" altLang="zh-CN" sz="2400" dirty="0" err="1"/>
              <a:t>npl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v.left</a:t>
            </a:r>
            <a:r>
              <a:rPr lang="en-US" altLang="zh-CN" sz="2400" dirty="0"/>
              <a:t>), </a:t>
            </a:r>
            <a:r>
              <a:rPr lang="en-US" altLang="zh-CN" sz="2400" dirty="0" err="1"/>
              <a:t>npl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v.right</a:t>
            </a:r>
            <a:r>
              <a:rPr lang="en-US" altLang="zh-CN" sz="2400" dirty="0"/>
              <a:t>)} + 1</a:t>
            </a:r>
            <a:endParaRPr lang="en-US" altLang="zh-CN" sz="2400" dirty="0"/>
          </a:p>
          <a:p>
            <a:pPr lvl="1"/>
            <a:r>
              <a:rPr lang="zh-CN" altLang="en-US" sz="2200" dirty="0"/>
              <a:t>即点 </a:t>
            </a:r>
            <a:r>
              <a:rPr lang="en-US" altLang="zh-CN" sz="2200" dirty="0"/>
              <a:t>v </a:t>
            </a:r>
            <a:r>
              <a:rPr lang="zh-CN" altLang="en-US" sz="2200" dirty="0"/>
              <a:t>到距离最近的空节点 </a:t>
            </a:r>
            <a:r>
              <a:rPr lang="en-US" altLang="zh-CN" sz="2200" dirty="0"/>
              <a:t>null </a:t>
            </a:r>
            <a:r>
              <a:rPr lang="zh-CN" altLang="en-US" sz="2200" dirty="0"/>
              <a:t>的路径长度</a:t>
            </a:r>
            <a:endParaRPr lang="en-US" altLang="zh-CN" sz="2200" dirty="0"/>
          </a:p>
          <a:p>
            <a:r>
              <a:rPr lang="zh-CN" altLang="en-US" sz="2400" dirty="0"/>
              <a:t>左偏树需满足：</a:t>
            </a:r>
            <a:endParaRPr lang="en-US" altLang="zh-CN" sz="2400" dirty="0"/>
          </a:p>
          <a:p>
            <a:r>
              <a:rPr lang="zh-CN" altLang="en-US" sz="2400" dirty="0"/>
              <a:t>任意点 </a:t>
            </a:r>
            <a:r>
              <a:rPr lang="en-US" altLang="zh-CN" sz="2400" dirty="0" err="1"/>
              <a:t>npl</a:t>
            </a:r>
            <a:r>
              <a:rPr lang="en-US" altLang="zh-CN" sz="2400" dirty="0"/>
              <a:t>(left) &gt;= </a:t>
            </a:r>
            <a:r>
              <a:rPr lang="en-US" altLang="zh-CN" sz="2400" dirty="0" err="1"/>
              <a:t>npl</a:t>
            </a:r>
            <a:r>
              <a:rPr lang="en-US" altLang="zh-CN" sz="2400" dirty="0"/>
              <a:t>(right)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0" y="3138777"/>
            <a:ext cx="4805362" cy="3168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引理：若左偏树的右儿子单向路径长度为 </a:t>
            </a:r>
            <a:r>
              <a:rPr lang="en-US" altLang="zh-CN" sz="2400" dirty="0"/>
              <a:t>r</a:t>
            </a:r>
            <a:r>
              <a:rPr lang="zh-CN" altLang="en-US" sz="2400" dirty="0"/>
              <a:t>，则至少有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r</a:t>
            </a:r>
            <a:r>
              <a:rPr lang="en-US" altLang="zh-CN" sz="2400" dirty="0"/>
              <a:t>-1 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合并操作：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0" y="2392429"/>
            <a:ext cx="8080057" cy="369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又称为函数式数据结构。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即，任何对数据结构的插入或修改操作，不会引起现有节点</a:t>
            </a:r>
            <a:r>
              <a:rPr lang="en-US" altLang="zh-CN" sz="2400" dirty="0"/>
              <a:t>/</a:t>
            </a:r>
            <a:r>
              <a:rPr lang="zh-CN" altLang="en-US" sz="2400" dirty="0"/>
              <a:t>结构的改动，只会生成一些新节点和指针，构成一个新数据结构。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可持久化线段树：单点插入时，每层节点 </a:t>
            </a:r>
            <a:r>
              <a:rPr lang="en-US" altLang="zh-CN" sz="2400" dirty="0"/>
              <a:t>v -&gt; v’</a:t>
            </a:r>
            <a:r>
              <a:rPr lang="zh-CN" altLang="en-US" sz="2400" dirty="0"/>
              <a:t>，每次插入产生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r>
              <a:rPr lang="zh-CN" altLang="en-US" sz="2400" dirty="0"/>
              <a:t>个新节点。</a:t>
            </a:r>
            <a:r>
              <a:rPr lang="en-US" altLang="zh-CN" sz="2400" dirty="0"/>
              <a:t>Q </a:t>
            </a:r>
            <a:r>
              <a:rPr lang="zh-CN" altLang="en-US" sz="2400" dirty="0"/>
              <a:t>次插入产生 </a:t>
            </a:r>
            <a:r>
              <a:rPr lang="en-US" altLang="zh-CN" sz="2400" dirty="0"/>
              <a:t>Q </a:t>
            </a:r>
            <a:r>
              <a:rPr lang="zh-CN" altLang="en-US" sz="2400" dirty="0"/>
              <a:t>个线段树，空间复杂度为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N+QlogN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r>
              <a:rPr lang="zh-CN" altLang="en-US" sz="2400" dirty="0"/>
              <a:t>可持久化：字典树，平衡树</a:t>
            </a:r>
            <a:r>
              <a:rPr lang="en-US" altLang="zh-CN" sz="2400" dirty="0"/>
              <a:t>……</a:t>
            </a:r>
            <a:endParaRPr lang="en-US" altLang="zh-CN" sz="2400" dirty="0"/>
          </a:p>
          <a:p>
            <a:r>
              <a:rPr lang="zh-CN" altLang="en-US" sz="2400" dirty="0"/>
              <a:t>特点：节约空间，空间复杂度大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3. </a:t>
            </a:r>
            <a:r>
              <a:rPr lang="en-US" altLang="zh-CN" dirty="0" err="1"/>
              <a:t>Qtree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N </a:t>
            </a:r>
            <a:r>
              <a:rPr lang="zh-CN" altLang="en-US" sz="2400" dirty="0"/>
              <a:t>个点的树。点有整数权值 </a:t>
            </a:r>
            <a:r>
              <a:rPr lang="en-US" altLang="zh-CN" sz="2400" dirty="0"/>
              <a:t>ai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Q </a:t>
            </a:r>
            <a:r>
              <a:rPr lang="zh-CN" altLang="en-US" sz="2400" dirty="0"/>
              <a:t>次查询，每次查询点 </a:t>
            </a:r>
            <a:r>
              <a:rPr lang="en-US" altLang="zh-CN" sz="2400" dirty="0"/>
              <a:t>u </a:t>
            </a:r>
            <a:r>
              <a:rPr lang="zh-CN" altLang="en-US" sz="2400" dirty="0"/>
              <a:t>到点 </a:t>
            </a:r>
            <a:r>
              <a:rPr lang="en-US" altLang="zh-CN" sz="2400" dirty="0"/>
              <a:t>v </a:t>
            </a:r>
            <a:r>
              <a:rPr lang="zh-CN" altLang="en-US" sz="2400" dirty="0"/>
              <a:t>的路径上第 </a:t>
            </a:r>
            <a:r>
              <a:rPr lang="en-US" altLang="zh-CN" sz="2400" dirty="0"/>
              <a:t>k </a:t>
            </a:r>
            <a:r>
              <a:rPr lang="zh-CN" altLang="en-US" sz="2400" dirty="0"/>
              <a:t>小的权值是多少。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N, Q &lt;= 10</a:t>
            </a:r>
            <a:r>
              <a:rPr lang="en-US" altLang="zh-CN" sz="2400" baseline="30000" dirty="0"/>
              <a:t>5</a:t>
            </a:r>
            <a:r>
              <a:rPr lang="en-US" altLang="zh-CN" sz="2400" dirty="0"/>
              <a:t>, |ai| &lt;= 10</a:t>
            </a:r>
            <a:r>
              <a:rPr lang="en-US" altLang="zh-CN" sz="2400" baseline="30000" dirty="0"/>
              <a:t>6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Qtree</a:t>
            </a:r>
            <a:r>
              <a:rPr lang="en-US" altLang="zh-CN" dirty="0"/>
              <a:t>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18470" cy="4023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不妨以点 </a:t>
            </a:r>
            <a:r>
              <a:rPr lang="en-US" altLang="zh-CN" sz="2400" dirty="0"/>
              <a:t>1 </a:t>
            </a:r>
            <a:r>
              <a:rPr lang="zh-CN" altLang="en-US" sz="2400" dirty="0"/>
              <a:t>为根。</a:t>
            </a:r>
            <a:endParaRPr lang="en-US" altLang="zh-CN" sz="2400" dirty="0"/>
          </a:p>
          <a:p>
            <a:r>
              <a:rPr lang="zh-CN" altLang="en-US" sz="2400" dirty="0"/>
              <a:t>对每个点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，使用可持久化线段树维护点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到根的路径上所有权值。</a:t>
            </a:r>
            <a:endParaRPr lang="en-US" altLang="zh-CN" sz="2400" dirty="0"/>
          </a:p>
          <a:p>
            <a:pPr lvl="1"/>
            <a:r>
              <a:rPr lang="zh-CN" altLang="en-US" sz="2200" dirty="0"/>
              <a:t>那么，点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的线段树 </a:t>
            </a:r>
            <a:r>
              <a:rPr lang="en-US" altLang="zh-CN" sz="2200" dirty="0"/>
              <a:t>T(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 </a:t>
            </a:r>
            <a:r>
              <a:rPr lang="zh-CN" altLang="en-US" sz="2200" dirty="0"/>
              <a:t>可以由点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的父亲点 </a:t>
            </a:r>
            <a:r>
              <a:rPr lang="en-US" altLang="zh-CN" sz="2200" dirty="0"/>
              <a:t>p </a:t>
            </a:r>
            <a:r>
              <a:rPr lang="zh-CN" altLang="en-US" sz="2200" dirty="0"/>
              <a:t>的线段树 </a:t>
            </a:r>
            <a:r>
              <a:rPr lang="en-US" altLang="zh-CN" sz="2200" dirty="0"/>
              <a:t>T(p) </a:t>
            </a:r>
            <a:r>
              <a:rPr lang="zh-CN" altLang="en-US" sz="2200" dirty="0"/>
              <a:t>一次增量得到。</a:t>
            </a:r>
            <a:endParaRPr lang="en-US" altLang="zh-CN" sz="2200" dirty="0"/>
          </a:p>
          <a:p>
            <a:pPr lvl="1"/>
            <a:r>
              <a:rPr lang="zh-CN" altLang="en-US" sz="2200" dirty="0"/>
              <a:t>于是，可用 </a:t>
            </a:r>
            <a:r>
              <a:rPr lang="en-US" altLang="zh-CN" sz="2200" dirty="0"/>
              <a:t>O(</a:t>
            </a:r>
            <a:r>
              <a:rPr lang="en-US" altLang="zh-CN" sz="2200" dirty="0" err="1"/>
              <a:t>NlogN</a:t>
            </a:r>
            <a:r>
              <a:rPr lang="en-US" altLang="zh-CN" sz="2200" dirty="0"/>
              <a:t>) </a:t>
            </a:r>
            <a:r>
              <a:rPr lang="zh-CN" altLang="en-US" sz="2200" dirty="0"/>
              <a:t>的空间维护 </a:t>
            </a:r>
            <a:r>
              <a:rPr lang="en-US" altLang="zh-CN" sz="2200" dirty="0"/>
              <a:t>N </a:t>
            </a:r>
            <a:r>
              <a:rPr lang="zh-CN" altLang="en-US" sz="2200" dirty="0"/>
              <a:t>棵线段树。</a:t>
            </a:r>
            <a:endParaRPr lang="en-US" altLang="zh-CN" sz="2200" dirty="0"/>
          </a:p>
          <a:p>
            <a:r>
              <a:rPr lang="zh-CN" altLang="en-US" sz="2400" dirty="0"/>
              <a:t>每次查询时，路径 </a:t>
            </a:r>
            <a:r>
              <a:rPr lang="en-US" altLang="zh-CN" sz="2400" dirty="0"/>
              <a:t>u ~ v </a:t>
            </a:r>
            <a:r>
              <a:rPr lang="zh-CN" altLang="en-US" sz="2400" dirty="0"/>
              <a:t>的权值线段树等于 </a:t>
            </a:r>
            <a:r>
              <a:rPr lang="en-US" altLang="zh-CN" sz="2400" dirty="0"/>
              <a:t>T(u) + T(v) – 2 * T(</a:t>
            </a:r>
            <a:r>
              <a:rPr lang="en-US" altLang="zh-CN" sz="2400" dirty="0" err="1"/>
              <a:t>lca</a:t>
            </a:r>
            <a:r>
              <a:rPr lang="en-US" altLang="zh-CN" sz="2400" dirty="0"/>
              <a:t>(u, v)) + [</a:t>
            </a:r>
            <a:r>
              <a:rPr lang="en-US" altLang="zh-CN" sz="2400" dirty="0" err="1"/>
              <a:t>lca</a:t>
            </a:r>
            <a:r>
              <a:rPr lang="en-US" altLang="zh-CN" sz="2400" dirty="0"/>
              <a:t>].</a:t>
            </a:r>
            <a:endParaRPr lang="en-US" altLang="zh-CN" sz="2400" dirty="0"/>
          </a:p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O((N+Q)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295" lvl="1" indent="0">
              <a:buNone/>
            </a:pP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/>
              <a:t>NOI 2011 &amp; 2012 </a:t>
            </a:r>
            <a:r>
              <a:rPr lang="zh-CN" altLang="en-US" sz="2400" dirty="0"/>
              <a:t>两届国家集训队员；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/>
              <a:t>ACM/ICPC 2013 </a:t>
            </a:r>
            <a:r>
              <a:rPr lang="zh-CN" altLang="en-US" sz="2400" dirty="0"/>
              <a:t>长沙赛区金牌（第 </a:t>
            </a:r>
            <a:r>
              <a:rPr lang="en-US" altLang="zh-CN" sz="2400" dirty="0"/>
              <a:t>2 </a:t>
            </a:r>
            <a:r>
              <a:rPr lang="zh-CN" altLang="en-US" sz="2400" dirty="0"/>
              <a:t>名），长春赛区金牌（第 </a:t>
            </a:r>
            <a:r>
              <a:rPr lang="en-US" altLang="zh-CN" sz="2400" dirty="0"/>
              <a:t>2 </a:t>
            </a:r>
            <a:r>
              <a:rPr lang="zh-CN" altLang="en-US" sz="2400" dirty="0"/>
              <a:t>名）；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/>
              <a:t>ACM/ICPC 2014 </a:t>
            </a:r>
            <a:r>
              <a:rPr lang="zh-CN" altLang="en-US" sz="2400" dirty="0"/>
              <a:t>西安赛区金牌（第 </a:t>
            </a:r>
            <a:r>
              <a:rPr lang="en-US" altLang="zh-CN" sz="2400" dirty="0"/>
              <a:t>9 </a:t>
            </a:r>
            <a:r>
              <a:rPr lang="zh-CN" altLang="en-US" sz="2400" dirty="0"/>
              <a:t>名）；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/>
              <a:t>2013 </a:t>
            </a:r>
            <a:r>
              <a:rPr lang="zh-CN" altLang="en-US" sz="2400" dirty="0"/>
              <a:t>年</a:t>
            </a:r>
            <a:r>
              <a:rPr lang="en-US" altLang="zh-CN" sz="2400" dirty="0"/>
              <a:t> ~ 2017 </a:t>
            </a:r>
            <a:r>
              <a:rPr lang="zh-CN" altLang="en-US" sz="2400" dirty="0"/>
              <a:t>年北京省选比赛命题人之一。</a:t>
            </a:r>
            <a:endParaRPr lang="en-US" altLang="zh-CN" sz="2400" dirty="0"/>
          </a:p>
          <a:p>
            <a:pPr marL="201295" lvl="1" indent="0">
              <a:buNone/>
            </a:pPr>
            <a:endParaRPr lang="en-US" altLang="zh-CN" sz="2400" dirty="0"/>
          </a:p>
          <a:p>
            <a:pPr marL="201295" lvl="1" indent="0">
              <a:buNone/>
            </a:pPr>
            <a:r>
              <a:rPr lang="zh-CN" altLang="en-US" sz="2400" dirty="0"/>
              <a:t>现在的水平比较菜</a:t>
            </a:r>
            <a:r>
              <a:rPr lang="en-US" altLang="zh-CN" sz="2400" dirty="0"/>
              <a:t>……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树有关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有根树</a:t>
            </a:r>
            <a:endParaRPr lang="zh-CN" altLang="en-US" sz="2400" dirty="0"/>
          </a:p>
          <a:p>
            <a:pPr lvl="1"/>
            <a:r>
              <a:rPr lang="zh-CN" altLang="en-US" sz="2000" dirty="0"/>
              <a:t>最近公共祖先 </a:t>
            </a:r>
            <a:r>
              <a:rPr lang="en-US" altLang="zh-CN" sz="2000" dirty="0"/>
              <a:t>LCA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Tarjan</a:t>
            </a:r>
            <a:r>
              <a:rPr lang="zh-CN" altLang="en-US" sz="2000" dirty="0"/>
              <a:t>算法 </a:t>
            </a:r>
            <a:r>
              <a:rPr lang="en-US" altLang="zh-CN" sz="2000" dirty="0"/>
              <a:t>/ </a:t>
            </a:r>
            <a:r>
              <a:rPr lang="zh-CN" altLang="en-US" sz="2000" dirty="0"/>
              <a:t>倍增算法</a:t>
            </a:r>
            <a:endParaRPr lang="zh-CN" altLang="en-US" sz="2000" dirty="0"/>
          </a:p>
          <a:p>
            <a:pPr lvl="1"/>
            <a:r>
              <a:rPr lang="zh-CN" altLang="en-US" sz="2000" dirty="0"/>
              <a:t>倍增算法：</a:t>
            </a:r>
            <a:r>
              <a:rPr lang="en-US" altLang="zh-CN" sz="2000" dirty="0"/>
              <a:t>ancestor(u, 2^k+1) = ancestor(ancestor(u, 2^k), 2^k)</a:t>
            </a:r>
            <a:endParaRPr lang="en-US" altLang="zh-CN" sz="2000" dirty="0"/>
          </a:p>
          <a:p>
            <a:r>
              <a:rPr lang="zh-CN" altLang="en-US" sz="2400" dirty="0"/>
              <a:t>任何路径</a:t>
            </a:r>
            <a:endParaRPr lang="en-US" altLang="zh-CN" sz="2400" dirty="0"/>
          </a:p>
          <a:p>
            <a:pPr lvl="1"/>
            <a:r>
              <a:rPr lang="zh-CN" altLang="en-US" sz="2000" dirty="0"/>
              <a:t>可以拆成两个从子孙到祖先的路径（满足加法），</a:t>
            </a:r>
            <a:endParaRPr lang="en-US" altLang="zh-CN" sz="2000" dirty="0"/>
          </a:p>
          <a:p>
            <a:pPr lvl="1"/>
            <a:r>
              <a:rPr lang="zh-CN" altLang="en-US" sz="2000" dirty="0"/>
              <a:t>或者三个点到根的路径（满足减法）。</a:t>
            </a:r>
            <a:endParaRPr lang="zh-CN" altLang="en-US" sz="2000" dirty="0"/>
          </a:p>
          <a:p>
            <a:r>
              <a:rPr lang="zh-CN" altLang="en-US" sz="2400" dirty="0"/>
              <a:t>任何子树</a:t>
            </a:r>
            <a:endParaRPr lang="en-US" altLang="zh-CN" sz="2400" dirty="0"/>
          </a:p>
          <a:p>
            <a:pPr lvl="1"/>
            <a:r>
              <a:rPr lang="zh-CN" altLang="en-US" sz="2000" dirty="0"/>
              <a:t>对应 </a:t>
            </a:r>
            <a:r>
              <a:rPr lang="en-US" altLang="zh-CN" sz="2000" dirty="0"/>
              <a:t>DFS </a:t>
            </a:r>
            <a:r>
              <a:rPr lang="zh-CN" altLang="en-US" sz="2000" dirty="0"/>
              <a:t>序列的（进出栈）括号序列。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575223" y="2182091"/>
            <a:ext cx="301921" cy="31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494568" y="3429000"/>
            <a:ext cx="301921" cy="31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600460" y="3429000"/>
            <a:ext cx="301921" cy="31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89960" y="5065000"/>
            <a:ext cx="301921" cy="31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25841" y="5048682"/>
            <a:ext cx="301921" cy="31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15149" y="4991894"/>
            <a:ext cx="301921" cy="31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4" idx="3"/>
            <a:endCxn id="5" idx="7"/>
          </p:cNvCxnSpPr>
          <p:nvPr/>
        </p:nvCxnSpPr>
        <p:spPr>
          <a:xfrm flipH="1">
            <a:off x="8752274" y="2449456"/>
            <a:ext cx="867164" cy="1025416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6" idx="1"/>
          </p:cNvCxnSpPr>
          <p:nvPr/>
        </p:nvCxnSpPr>
        <p:spPr>
          <a:xfrm>
            <a:off x="9832929" y="2449456"/>
            <a:ext cx="811746" cy="10254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9" idx="7"/>
          </p:cNvCxnSpPr>
          <p:nvPr/>
        </p:nvCxnSpPr>
        <p:spPr>
          <a:xfrm flipH="1">
            <a:off x="7172855" y="3696365"/>
            <a:ext cx="1365928" cy="1341401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4"/>
            <a:endCxn id="7" idx="0"/>
          </p:cNvCxnSpPr>
          <p:nvPr/>
        </p:nvCxnSpPr>
        <p:spPr>
          <a:xfrm flipH="1">
            <a:off x="8240921" y="3742237"/>
            <a:ext cx="404608" cy="1322763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8" idx="0"/>
          </p:cNvCxnSpPr>
          <p:nvPr/>
        </p:nvCxnSpPr>
        <p:spPr>
          <a:xfrm>
            <a:off x="8752274" y="3696365"/>
            <a:ext cx="724528" cy="1352317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4. Knight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N </a:t>
            </a:r>
            <a:r>
              <a:rPr lang="zh-CN" altLang="en-US" sz="2400" dirty="0"/>
              <a:t>个点的树，每个点上有个权值集合。</a:t>
            </a:r>
            <a:endParaRPr lang="en-US" altLang="zh-CN" sz="2400" dirty="0"/>
          </a:p>
          <a:p>
            <a:r>
              <a:rPr lang="zh-CN" altLang="en-US" sz="2400" dirty="0"/>
              <a:t>共有 </a:t>
            </a:r>
            <a:r>
              <a:rPr lang="en-US" altLang="zh-CN" sz="2400" dirty="0"/>
              <a:t>M </a:t>
            </a:r>
            <a:r>
              <a:rPr lang="zh-CN" altLang="en-US" sz="2400" dirty="0"/>
              <a:t>个权值。依次进行 </a:t>
            </a:r>
            <a:r>
              <a:rPr lang="en-US" altLang="zh-CN" sz="2400" dirty="0"/>
              <a:t>Q </a:t>
            </a:r>
            <a:r>
              <a:rPr lang="zh-CN" altLang="en-US" sz="2400" dirty="0"/>
              <a:t>次操作，操作有三类：</a:t>
            </a:r>
            <a:endParaRPr lang="en-US" altLang="zh-CN" sz="2400" dirty="0"/>
          </a:p>
          <a:p>
            <a:pPr lvl="1"/>
            <a:r>
              <a:rPr lang="zh-CN" altLang="en-US" sz="2200" dirty="0"/>
              <a:t>修改某个权值；</a:t>
            </a:r>
            <a:endParaRPr lang="en-US" altLang="zh-CN" sz="2200" dirty="0"/>
          </a:p>
          <a:p>
            <a:pPr lvl="1"/>
            <a:r>
              <a:rPr lang="zh-CN" altLang="en-US" sz="2200" dirty="0"/>
              <a:t>将某个权值移动到另外一个点上；  </a:t>
            </a:r>
            <a:endParaRPr lang="en-US" altLang="zh-CN" sz="2200" dirty="0"/>
          </a:p>
          <a:p>
            <a:pPr lvl="1"/>
            <a:r>
              <a:rPr lang="zh-CN" altLang="en-US" sz="2200" dirty="0"/>
              <a:t>问某条路径上最大的 </a:t>
            </a:r>
            <a:r>
              <a:rPr lang="en-US" altLang="zh-CN" sz="2200" dirty="0"/>
              <a:t>K </a:t>
            </a:r>
            <a:r>
              <a:rPr lang="zh-CN" altLang="en-US" sz="2200" dirty="0"/>
              <a:t>个权值。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en-US" altLang="zh-CN" sz="2400" dirty="0"/>
              <a:t>N, M &lt;= 40 000</a:t>
            </a:r>
            <a:r>
              <a:rPr lang="zh-CN" altLang="en-US" sz="2400" dirty="0"/>
              <a:t>，</a:t>
            </a:r>
            <a:r>
              <a:rPr lang="en-US" altLang="zh-CN" sz="2400" dirty="0"/>
              <a:t>Q &lt;= 10</a:t>
            </a:r>
            <a:r>
              <a:rPr lang="en-US" altLang="zh-CN" sz="2400" baseline="300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K &lt;= 20</a:t>
            </a:r>
            <a:r>
              <a:rPr lang="zh-CN" altLang="en-US" sz="2400" dirty="0"/>
              <a:t>，权值不超过 </a:t>
            </a:r>
            <a:r>
              <a:rPr lang="en-US" altLang="zh-CN" sz="2400" dirty="0"/>
              <a:t>C = 10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部分数据：</a:t>
            </a:r>
            <a:r>
              <a:rPr lang="en-US" altLang="zh-CN" sz="2400" dirty="0"/>
              <a:t>M &lt;= 10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Knight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M &lt;= 10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时怎么做？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枚举权值！每次查询路径 </a:t>
            </a:r>
            <a:r>
              <a:rPr lang="en-US" altLang="zh-CN" dirty="0"/>
              <a:t>(u ~ v) </a:t>
            </a:r>
            <a:r>
              <a:rPr lang="zh-CN" altLang="en-US" dirty="0"/>
              <a:t>时，按从大到小的顺序枚举所有权值。</a:t>
            </a:r>
            <a:r>
              <a:rPr lang="en-US" altLang="zh-CN" dirty="0"/>
              <a:t> </a:t>
            </a:r>
            <a:r>
              <a:rPr lang="zh-CN" altLang="en-US" dirty="0"/>
              <a:t>问题转化为如何快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速判断一个点是否在一条路径上？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对树做一遍 </a:t>
            </a:r>
            <a:r>
              <a:rPr lang="en-US" altLang="zh-CN" dirty="0"/>
              <a:t>DFS</a:t>
            </a:r>
            <a:r>
              <a:rPr lang="zh-CN" altLang="en-US" dirty="0"/>
              <a:t>，记录进栈 </a:t>
            </a:r>
            <a:r>
              <a:rPr lang="en-US" altLang="zh-CN" dirty="0"/>
              <a:t>DFS </a:t>
            </a:r>
            <a:r>
              <a:rPr lang="zh-CN" altLang="en-US" dirty="0"/>
              <a:t>序列。用 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/>
              <a:t>r(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记录每个点进栈和出栈时 </a:t>
            </a:r>
            <a:r>
              <a:rPr lang="en-US" altLang="zh-CN" dirty="0"/>
              <a:t>DFS </a:t>
            </a:r>
            <a:r>
              <a:rPr lang="zh-CN" altLang="en-US" dirty="0"/>
              <a:t>序列的最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末位置。那么</a:t>
            </a:r>
            <a:r>
              <a:rPr lang="en-US" altLang="zh-CN" dirty="0"/>
              <a:t>DFS </a:t>
            </a:r>
            <a:r>
              <a:rPr lang="zh-CN" altLang="en-US" dirty="0"/>
              <a:t>的第 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 ~ r(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个元素恰好构成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的子树。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设 </a:t>
            </a:r>
            <a:r>
              <a:rPr lang="en-US" altLang="zh-CN" dirty="0"/>
              <a:t>u </a:t>
            </a:r>
            <a:r>
              <a:rPr lang="zh-CN" altLang="en-US" dirty="0"/>
              <a:t>和 </a:t>
            </a:r>
            <a:r>
              <a:rPr lang="en-US" altLang="zh-CN" dirty="0"/>
              <a:t>v </a:t>
            </a:r>
            <a:r>
              <a:rPr lang="zh-CN" altLang="en-US" dirty="0"/>
              <a:t>的 </a:t>
            </a:r>
            <a:r>
              <a:rPr lang="en-US" altLang="zh-CN" dirty="0"/>
              <a:t>LCA </a:t>
            </a:r>
            <a:r>
              <a:rPr lang="zh-CN" altLang="en-US" dirty="0"/>
              <a:t>是点 </a:t>
            </a:r>
            <a:r>
              <a:rPr lang="en-US" altLang="zh-CN" dirty="0"/>
              <a:t>p</a:t>
            </a:r>
            <a:r>
              <a:rPr lang="zh-CN" altLang="en-US" dirty="0"/>
              <a:t>，于是点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要么在路径 </a:t>
            </a:r>
            <a:r>
              <a:rPr lang="en-US" altLang="zh-CN" dirty="0"/>
              <a:t>(u ~ p) </a:t>
            </a:r>
            <a:r>
              <a:rPr lang="zh-CN" altLang="en-US" dirty="0"/>
              <a:t>上，要么在路径 </a:t>
            </a:r>
            <a:r>
              <a:rPr lang="en-US" altLang="zh-CN" dirty="0"/>
              <a:t>(v ~ p) </a:t>
            </a:r>
            <a:r>
              <a:rPr lang="zh-CN" altLang="en-US" dirty="0"/>
              <a:t>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而，点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在路径 </a:t>
            </a:r>
            <a:r>
              <a:rPr lang="en-US" altLang="zh-CN" dirty="0"/>
              <a:t>(u ~ p) </a:t>
            </a:r>
            <a:r>
              <a:rPr lang="zh-CN" altLang="en-US" dirty="0"/>
              <a:t>上 </a:t>
            </a:r>
            <a:r>
              <a:rPr lang="en-US" altLang="zh-CN" dirty="0"/>
              <a:t>&lt;=&gt; p </a:t>
            </a:r>
            <a:r>
              <a:rPr lang="zh-CN" altLang="en-US" dirty="0"/>
              <a:t>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的祖先且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u </a:t>
            </a:r>
            <a:r>
              <a:rPr lang="zh-CN" altLang="en-US" dirty="0"/>
              <a:t>的祖先 </a:t>
            </a:r>
            <a:endParaRPr lang="en-US" altLang="zh-CN" dirty="0"/>
          </a:p>
          <a:p>
            <a:r>
              <a:rPr lang="en-US" altLang="zh-CN" dirty="0"/>
              <a:t>                                                 &lt;=&gt; l(</a:t>
            </a:r>
            <a:r>
              <a:rPr lang="en-US" altLang="zh-CN" dirty="0" err="1"/>
              <a:t>i</a:t>
            </a:r>
            <a:r>
              <a:rPr lang="en-US" altLang="zh-CN" dirty="0"/>
              <a:t>) &lt;= l(u) &lt;= r(</a:t>
            </a:r>
            <a:r>
              <a:rPr lang="en-US" altLang="zh-CN" dirty="0" err="1"/>
              <a:t>i</a:t>
            </a:r>
            <a:r>
              <a:rPr lang="en-US" altLang="zh-CN" dirty="0"/>
              <a:t>) &amp;&amp; l(p) &lt;= l(</a:t>
            </a:r>
            <a:r>
              <a:rPr lang="en-US" altLang="zh-CN" dirty="0" err="1"/>
              <a:t>i</a:t>
            </a:r>
            <a:r>
              <a:rPr lang="en-US" altLang="zh-CN" dirty="0"/>
              <a:t>) &lt;= r(p)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时间复杂度：</a:t>
            </a:r>
            <a:r>
              <a:rPr lang="en-US" altLang="zh-CN" dirty="0"/>
              <a:t>O(N + MQ)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Knight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一种易于实现的解法：</a:t>
            </a:r>
            <a:endParaRPr lang="en-US" altLang="zh-CN" sz="2400" dirty="0"/>
          </a:p>
          <a:p>
            <a:r>
              <a:rPr lang="zh-CN" altLang="en-US" sz="2400" dirty="0"/>
              <a:t>二维树状数组，两个维度分别是 </a:t>
            </a:r>
            <a:r>
              <a:rPr lang="en-US" altLang="zh-CN" sz="2400" dirty="0"/>
              <a:t>DFS </a:t>
            </a:r>
            <a:r>
              <a:rPr lang="zh-CN" altLang="en-US" sz="2400" dirty="0"/>
              <a:t>序和权值序。</a:t>
            </a:r>
            <a:endParaRPr lang="en-US" altLang="zh-CN" sz="2400" dirty="0"/>
          </a:p>
          <a:p>
            <a:r>
              <a:rPr lang="zh-CN" altLang="en-US" sz="2400" dirty="0"/>
              <a:t>任何路径对应 </a:t>
            </a:r>
            <a:r>
              <a:rPr lang="en-US" altLang="zh-CN" sz="2400" dirty="0"/>
              <a:t>3 </a:t>
            </a:r>
            <a:r>
              <a:rPr lang="zh-CN" altLang="en-US" sz="2400" dirty="0"/>
              <a:t>个到根的路径。维护每种权值的数目。</a:t>
            </a:r>
            <a:endParaRPr lang="en-US" altLang="zh-CN" sz="2400" dirty="0"/>
          </a:p>
          <a:p>
            <a:r>
              <a:rPr lang="zh-CN" altLang="en-US" sz="2400" dirty="0"/>
              <a:t>点修改。段查询最大的 </a:t>
            </a:r>
            <a:r>
              <a:rPr lang="en-US" altLang="zh-CN" sz="2400" dirty="0"/>
              <a:t>K </a:t>
            </a:r>
            <a:r>
              <a:rPr lang="zh-CN" altLang="en-US" sz="2400" dirty="0"/>
              <a:t>个值。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NlogNlogC</a:t>
            </a:r>
            <a:r>
              <a:rPr lang="en-US" altLang="zh-CN" sz="2400" dirty="0"/>
              <a:t> + Q(K+logNlog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C))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5. Similar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给出 </a:t>
            </a:r>
            <a:r>
              <a:rPr lang="en-US" altLang="zh-CN" sz="2400" dirty="0"/>
              <a:t>M </a:t>
            </a:r>
            <a:r>
              <a:rPr lang="zh-CN" altLang="en-US" sz="2400" dirty="0"/>
              <a:t>个树，每个树都具有 </a:t>
            </a:r>
            <a:r>
              <a:rPr lang="en-US" altLang="zh-CN" sz="2400" dirty="0"/>
              <a:t>N 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问哪些树是同构的。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同构即可以对树的所有点重新标号使之与另一个树完全相同。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N, M &lt;= 50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枚举两个树，检查它们是否同构。首先枚举树 </a:t>
            </a:r>
            <a:r>
              <a:rPr lang="en-US" altLang="zh-CN" sz="2400" dirty="0"/>
              <a:t>1 </a:t>
            </a:r>
            <a:r>
              <a:rPr lang="zh-CN" altLang="en-US" sz="2400" dirty="0"/>
              <a:t>的点 </a:t>
            </a:r>
            <a:r>
              <a:rPr lang="en-US" altLang="zh-CN" sz="2400" dirty="0"/>
              <a:t>1 </a:t>
            </a:r>
            <a:r>
              <a:rPr lang="zh-CN" altLang="en-US" sz="2400" dirty="0"/>
              <a:t>对应树 </a:t>
            </a:r>
            <a:r>
              <a:rPr lang="en-US" altLang="zh-CN" sz="2400" dirty="0"/>
              <a:t>2 </a:t>
            </a:r>
            <a:r>
              <a:rPr lang="zh-CN" altLang="en-US" sz="2400" dirty="0"/>
              <a:t>的哪个点，接下来的问题是判断两个有根树是否同构。两个有根树同构当且仅当，</a:t>
            </a:r>
            <a:r>
              <a:rPr lang="en-US" altLang="zh-CN" sz="2400" dirty="0"/>
              <a:t>root(1) </a:t>
            </a:r>
            <a:r>
              <a:rPr lang="zh-CN" altLang="en-US" sz="2400" dirty="0"/>
              <a:t>的每个子树分别和 </a:t>
            </a:r>
            <a:r>
              <a:rPr lang="en-US" altLang="zh-CN" sz="2400" dirty="0"/>
              <a:t>root(2) </a:t>
            </a:r>
            <a:r>
              <a:rPr lang="zh-CN" altLang="en-US" sz="2400" dirty="0"/>
              <a:t>的每个子树一一对应同构。</a:t>
            </a:r>
            <a:endParaRPr lang="zh-CN" altLang="en-US" sz="2400" dirty="0"/>
          </a:p>
          <a:p>
            <a:r>
              <a:rPr lang="zh-CN" altLang="en-US" sz="2400" dirty="0"/>
              <a:t>方法一：</a:t>
            </a:r>
            <a:endParaRPr lang="en-US" altLang="zh-CN" sz="2400" dirty="0"/>
          </a:p>
          <a:p>
            <a:pPr lvl="1"/>
            <a:r>
              <a:rPr lang="zh-CN" altLang="en-US" sz="2200" dirty="0"/>
              <a:t>分别枚举两个子树 </a:t>
            </a:r>
            <a:r>
              <a:rPr lang="en-US" altLang="zh-CN" sz="2200" dirty="0"/>
              <a:t>sub(r1-&gt;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 </a:t>
            </a:r>
            <a:r>
              <a:rPr lang="zh-CN" altLang="en-US" sz="2200" dirty="0"/>
              <a:t>和 </a:t>
            </a:r>
            <a:r>
              <a:rPr lang="en-US" altLang="zh-CN" sz="2200" dirty="0"/>
              <a:t>sub(r2-&gt;j)</a:t>
            </a:r>
            <a:r>
              <a:rPr lang="zh-CN" altLang="en-US" sz="2200" dirty="0"/>
              <a:t>，递归判断出是否同构。然后对两个树的这些子树进行二分图匹配，检查是否存在完备匹配。时间复杂度 </a:t>
            </a:r>
            <a:r>
              <a:rPr lang="en-US" altLang="zh-CN" sz="2200" dirty="0"/>
              <a:t>O(M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4</a:t>
            </a:r>
            <a:r>
              <a:rPr lang="en-US" altLang="zh-CN" sz="2200" dirty="0"/>
              <a:t>)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r>
              <a:rPr lang="zh-CN" altLang="en-US" sz="2400" dirty="0"/>
              <a:t>方法二：</a:t>
            </a:r>
            <a:endParaRPr lang="en-US" altLang="zh-CN" sz="2400" dirty="0"/>
          </a:p>
          <a:p>
            <a:pPr lvl="1"/>
            <a:r>
              <a:rPr lang="zh-CN" altLang="en-US" sz="2200" dirty="0"/>
              <a:t>递归求每个子树的最小表示（哈希或者字符串），合并得到树的最小表示。比较两个树的最小表示是否相同。时间复杂度 </a:t>
            </a:r>
            <a:r>
              <a:rPr lang="en-US" altLang="zh-CN" sz="2200" dirty="0"/>
              <a:t>O(M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3</a:t>
            </a:r>
            <a:r>
              <a:rPr lang="en-US" altLang="zh-CN" sz="2200" dirty="0"/>
              <a:t>)</a:t>
            </a:r>
            <a:r>
              <a:rPr lang="zh-CN" altLang="en-US" sz="2200" dirty="0"/>
              <a:t>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45467"/>
          </a:xfrm>
        </p:spPr>
        <p:txBody>
          <a:bodyPr/>
          <a:lstStyle/>
          <a:p>
            <a:r>
              <a:rPr lang="zh-CN" altLang="en-US" sz="2400" dirty="0"/>
              <a:t>树的分治有四种。</a:t>
            </a:r>
            <a:endParaRPr lang="en-US" altLang="zh-CN" sz="2400" dirty="0"/>
          </a:p>
          <a:p>
            <a:r>
              <a:rPr lang="zh-CN" altLang="en-US" sz="2400" dirty="0"/>
              <a:t>点分治</a:t>
            </a:r>
            <a:endParaRPr lang="en-US" altLang="zh-CN" sz="2400" dirty="0"/>
          </a:p>
          <a:p>
            <a:pPr lvl="1"/>
            <a:r>
              <a:rPr lang="zh-CN" altLang="en-US" sz="2000" dirty="0"/>
              <a:t>找出树的重心，将树较为均匀分成几部分</a:t>
            </a:r>
            <a:endParaRPr lang="en-US" altLang="zh-CN" sz="2000" dirty="0"/>
          </a:p>
          <a:p>
            <a:r>
              <a:rPr lang="zh-CN" altLang="en-US" sz="2400" dirty="0"/>
              <a:t>边分治</a:t>
            </a:r>
            <a:endParaRPr lang="en-US" altLang="zh-CN" sz="2400" dirty="0"/>
          </a:p>
          <a:p>
            <a:pPr lvl="1"/>
            <a:r>
              <a:rPr lang="zh-CN" altLang="en-US" sz="2000" dirty="0"/>
              <a:t>可能分割不均匀，并不常用</a:t>
            </a:r>
            <a:endParaRPr lang="en-US" altLang="zh-CN" sz="2000" dirty="0"/>
          </a:p>
          <a:p>
            <a:r>
              <a:rPr lang="zh-CN" altLang="en-US" sz="2400" dirty="0"/>
              <a:t>链</a:t>
            </a:r>
            <a:r>
              <a:rPr lang="en-US" altLang="zh-CN" sz="2400" dirty="0"/>
              <a:t>/</a:t>
            </a:r>
            <a:r>
              <a:rPr lang="zh-CN" altLang="en-US" sz="2400" dirty="0"/>
              <a:t>路径分治（树链剖分）</a:t>
            </a:r>
            <a:endParaRPr lang="en-US" altLang="zh-CN" sz="2400" dirty="0"/>
          </a:p>
          <a:p>
            <a:pPr lvl="1"/>
            <a:r>
              <a:rPr lang="zh-CN" altLang="en-US" sz="2000" dirty="0"/>
              <a:t>有根树轻重边划分。重边为根到 </a:t>
            </a:r>
            <a:r>
              <a:rPr lang="en-US" altLang="zh-CN" sz="2000" dirty="0"/>
              <a:t>size </a:t>
            </a:r>
            <a:r>
              <a:rPr lang="zh-CN" altLang="en-US" sz="2000" dirty="0"/>
              <a:t>最大的子树。</a:t>
            </a:r>
            <a:endParaRPr lang="en-US" altLang="zh-CN" sz="2000" dirty="0"/>
          </a:p>
          <a:p>
            <a:pPr lvl="1"/>
            <a:r>
              <a:rPr lang="zh-CN" altLang="en-US" sz="2000" dirty="0"/>
              <a:t>重边组成链，用线段树等数据结构维护。常数很小，速度很快。</a:t>
            </a:r>
            <a:endParaRPr lang="en-US" altLang="zh-CN" sz="2000" dirty="0"/>
          </a:p>
          <a:p>
            <a:r>
              <a:rPr lang="zh-CN" altLang="en-US" sz="2400" dirty="0"/>
              <a:t>块分治（分块）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6. Medium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 </a:t>
            </a:r>
            <a:r>
              <a:rPr lang="zh-CN" altLang="en-US" sz="2400" dirty="0"/>
              <a:t>个点的树，边有权值。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找出一条长度在 </a:t>
            </a:r>
            <a:r>
              <a:rPr lang="en-US" altLang="zh-CN" sz="2400" dirty="0"/>
              <a:t>L </a:t>
            </a:r>
            <a:r>
              <a:rPr lang="zh-CN" altLang="en-US" sz="2400" dirty="0"/>
              <a:t>到 </a:t>
            </a:r>
            <a:r>
              <a:rPr lang="en-US" altLang="zh-CN" sz="2400" dirty="0"/>
              <a:t>R </a:t>
            </a:r>
            <a:r>
              <a:rPr lang="zh-CN" altLang="en-US" sz="2400" dirty="0"/>
              <a:t>条边之间的路径，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使得路径上边权的中位数（</a:t>
            </a:r>
            <a:r>
              <a:rPr lang="en-US" altLang="zh-CN" sz="2400" dirty="0"/>
              <a:t>w[[l/2]]</a:t>
            </a:r>
            <a:r>
              <a:rPr lang="zh-CN" altLang="en-US" sz="2400" dirty="0"/>
              <a:t>）最大。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 &lt;= 10</a:t>
            </a:r>
            <a:r>
              <a:rPr lang="en-US" altLang="zh-CN" sz="2400" baseline="30000" dirty="0"/>
              <a:t>5</a:t>
            </a:r>
            <a:r>
              <a:rPr lang="en-US" altLang="zh-CN" sz="2400" dirty="0"/>
              <a:t>,  w &lt;= 10</a:t>
            </a:r>
            <a:r>
              <a:rPr lang="en-US" altLang="zh-CN" sz="2400" baseline="30000" dirty="0"/>
              <a:t>6</a:t>
            </a:r>
            <a:r>
              <a:rPr lang="en-US" altLang="zh-CN" sz="2400" dirty="0"/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Medium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952625"/>
            <a:ext cx="9486900" cy="40671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点分治：以树的重心为根，将所有路径按是否经过重心分类。</a:t>
            </a:r>
            <a:endParaRPr lang="zh-CN" altLang="en-US" sz="2400" dirty="0"/>
          </a:p>
          <a:p>
            <a:r>
              <a:rPr lang="zh-CN" altLang="en-US" sz="2400" dirty="0"/>
              <a:t>经过根的路径</a:t>
            </a:r>
            <a:endParaRPr lang="zh-CN" altLang="en-US" sz="2400" dirty="0"/>
          </a:p>
          <a:p>
            <a:pPr lvl="1"/>
            <a:r>
              <a:rPr lang="zh-CN" altLang="en-US" sz="2200" dirty="0"/>
              <a:t>二分答案 </a:t>
            </a:r>
            <a:r>
              <a:rPr lang="en-US" altLang="zh-CN" sz="2200" dirty="0"/>
              <a:t>x</a:t>
            </a:r>
            <a:r>
              <a:rPr lang="zh-CN" altLang="en-US" sz="2200" dirty="0"/>
              <a:t>，在两个儿子间找 </a:t>
            </a:r>
            <a:r>
              <a:rPr lang="en-US" altLang="zh-CN" sz="2200" dirty="0"/>
              <a:t>length </a:t>
            </a:r>
            <a:r>
              <a:rPr lang="zh-CN" altLang="en-US" sz="2200" dirty="0"/>
              <a:t>之和在 </a:t>
            </a:r>
            <a:r>
              <a:rPr lang="en-US" altLang="zh-CN" sz="2200" dirty="0"/>
              <a:t>l </a:t>
            </a:r>
            <a:r>
              <a:rPr lang="zh-CN" altLang="en-US" sz="2200" dirty="0"/>
              <a:t>到 </a:t>
            </a:r>
            <a:r>
              <a:rPr lang="en-US" altLang="zh-CN" sz="2200" dirty="0"/>
              <a:t>r </a:t>
            </a:r>
            <a:r>
              <a:rPr lang="zh-CN" altLang="en-US" sz="2200" dirty="0"/>
              <a:t>之间且不小于 </a:t>
            </a:r>
            <a:r>
              <a:rPr lang="en-US" altLang="zh-CN" sz="2200" dirty="0"/>
              <a:t>x </a:t>
            </a:r>
            <a:r>
              <a:rPr lang="zh-CN" altLang="en-US" sz="2200" dirty="0"/>
              <a:t>的边数至少一半的两条路径。可用单调队列。</a:t>
            </a:r>
            <a:endParaRPr lang="zh-CN" altLang="en-US" sz="2200" dirty="0"/>
          </a:p>
          <a:p>
            <a:pPr lvl="1"/>
            <a:r>
              <a:rPr lang="zh-CN" altLang="en-US" sz="2200" dirty="0"/>
              <a:t>为保证复杂度，须将所有儿子按深度递增的顺序处理。</a:t>
            </a:r>
            <a:endParaRPr lang="zh-CN" altLang="en-US" sz="2200" dirty="0"/>
          </a:p>
          <a:p>
            <a:r>
              <a:rPr lang="zh-CN" altLang="en-US" sz="2400" dirty="0"/>
              <a:t>不经过根的路径</a:t>
            </a:r>
            <a:endParaRPr lang="zh-CN" altLang="en-US" sz="2400" dirty="0"/>
          </a:p>
          <a:p>
            <a:pPr lvl="1"/>
            <a:r>
              <a:rPr lang="zh-CN" altLang="en-US" sz="2200" dirty="0"/>
              <a:t>递归处理</a:t>
            </a:r>
            <a:endParaRPr lang="zh-CN" altLang="en-US" sz="2200" dirty="0"/>
          </a:p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O(Nlog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N)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将集合 </a:t>
            </a:r>
            <a:r>
              <a:rPr lang="en-US" altLang="zh-CN" sz="2400" dirty="0"/>
              <a:t>S </a:t>
            </a:r>
            <a:r>
              <a:rPr lang="zh-CN" altLang="en-US" sz="2400" dirty="0"/>
              <a:t>分成若干个子集 </a:t>
            </a:r>
            <a:r>
              <a:rPr lang="en-US" altLang="zh-CN" sz="2400" dirty="0" err="1"/>
              <a:t>si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200" dirty="0"/>
              <a:t>若子集规模小 </a:t>
            </a:r>
            <a:r>
              <a:rPr lang="en-US" altLang="zh-CN" sz="2200" dirty="0"/>
              <a:t>=&gt; </a:t>
            </a:r>
            <a:r>
              <a:rPr lang="zh-CN" altLang="en-US" sz="2200" dirty="0"/>
              <a:t>可设计关于子集规模复杂度较高的算法 </a:t>
            </a:r>
            <a:r>
              <a:rPr lang="en-US" altLang="zh-CN" sz="2200" dirty="0"/>
              <a:t>f(</a:t>
            </a:r>
            <a:r>
              <a:rPr lang="en-US" altLang="zh-CN" sz="2200" dirty="0" err="1"/>
              <a:t>si</a:t>
            </a:r>
            <a:r>
              <a:rPr lang="en-US" altLang="zh-CN" sz="2200" dirty="0"/>
              <a:t>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/>
            <a:r>
              <a:rPr lang="zh-CN" altLang="en-US" sz="2200" dirty="0"/>
              <a:t>若子集数量少 </a:t>
            </a:r>
            <a:r>
              <a:rPr lang="en-US" altLang="zh-CN" sz="2200" dirty="0"/>
              <a:t>=&gt; </a:t>
            </a:r>
            <a:r>
              <a:rPr lang="zh-CN" altLang="en-US" sz="2200" dirty="0"/>
              <a:t>可使用与全集规模有关的算法处理每个子集 </a:t>
            </a:r>
            <a:r>
              <a:rPr lang="en-US" altLang="zh-CN" sz="2200" dirty="0"/>
              <a:t>f(|S|) * [S/</a:t>
            </a:r>
            <a:r>
              <a:rPr lang="en-US" altLang="zh-CN" sz="2200" dirty="0" err="1"/>
              <a:t>si</a:t>
            </a:r>
            <a:r>
              <a:rPr lang="en-US" altLang="zh-CN" sz="2200" dirty="0"/>
              <a:t>]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/>
            <a:r>
              <a:rPr lang="zh-CN" altLang="en-US" sz="2200" dirty="0"/>
              <a:t>若子集内部元素有共同性质 </a:t>
            </a:r>
            <a:r>
              <a:rPr lang="en-US" altLang="zh-CN" sz="2200" dirty="0"/>
              <a:t>=&gt; </a:t>
            </a:r>
            <a:r>
              <a:rPr lang="zh-CN" altLang="en-US" sz="2200" dirty="0"/>
              <a:t>可分别设计针对性算法。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en-US" sz="2400" dirty="0"/>
              <a:t>典型应用：块状链表，分块预处理等。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常见数据结构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几个不常见数据结构</a:t>
            </a:r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树相关</a:t>
            </a:r>
            <a:endParaRPr lang="en-US" altLang="zh-CN" sz="2400" dirty="0"/>
          </a:p>
          <a:p>
            <a:r>
              <a:rPr lang="en-US" altLang="zh-CN" sz="2400" dirty="0"/>
              <a:t>4. </a:t>
            </a:r>
            <a:r>
              <a:rPr lang="zh-CN" altLang="en-US" sz="2400" dirty="0"/>
              <a:t>分块思想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7. 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整数序列有 </a:t>
            </a:r>
            <a:r>
              <a:rPr lang="en-US" altLang="zh-CN" sz="2400" dirty="0"/>
              <a:t>N </a:t>
            </a:r>
            <a:r>
              <a:rPr lang="zh-CN" altLang="en-US" sz="2400" dirty="0"/>
              <a:t>个数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……,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Q </a:t>
            </a:r>
            <a:r>
              <a:rPr lang="zh-CN" altLang="en-US" sz="2400" dirty="0"/>
              <a:t>次查询，每次问某个区间中出现了恰好 </a:t>
            </a:r>
            <a:r>
              <a:rPr lang="en-US" altLang="zh-CN" sz="2400" dirty="0"/>
              <a:t>k </a:t>
            </a:r>
            <a:r>
              <a:rPr lang="zh-CN" altLang="en-US" sz="2400" dirty="0"/>
              <a:t>次的数的个数。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 有没有在线做法？）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 &lt;= 10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,  Q &lt;= 10</a:t>
            </a:r>
            <a:r>
              <a:rPr lang="en-US" altLang="zh-CN" sz="2400" baseline="30000" dirty="0"/>
              <a:t>5</a:t>
            </a:r>
            <a:r>
              <a:rPr lang="en-US" altLang="zh-CN" sz="2400" dirty="0"/>
              <a:t>,  0 &lt;= ai &lt;= 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先将权值离散化。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令 </a:t>
            </a:r>
            <a:r>
              <a:rPr lang="en-US" altLang="zh-CN" sz="2400" dirty="0"/>
              <a:t>L = 100</a:t>
            </a:r>
            <a:r>
              <a:rPr lang="zh-CN" altLang="en-US" sz="2400" dirty="0"/>
              <a:t>，则出现次数超过 </a:t>
            </a:r>
            <a:r>
              <a:rPr lang="en-US" altLang="zh-CN" sz="2400" dirty="0"/>
              <a:t>L </a:t>
            </a:r>
            <a:r>
              <a:rPr lang="zh-CN" altLang="en-US" sz="2400" dirty="0"/>
              <a:t>次的数不会超过 </a:t>
            </a:r>
            <a:r>
              <a:rPr lang="en-US" altLang="zh-CN" sz="2400" dirty="0"/>
              <a:t>N/L = 100 </a:t>
            </a:r>
            <a:r>
              <a:rPr lang="zh-CN" altLang="en-US" sz="2400" dirty="0"/>
              <a:t>种，这些数可以单 独预处理和单独维护。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下面考虑 </a:t>
            </a:r>
            <a:r>
              <a:rPr lang="en-US" altLang="zh-CN" sz="2400" dirty="0"/>
              <a:t>K &lt; L </a:t>
            </a:r>
            <a:r>
              <a:rPr lang="zh-CN" altLang="en-US" sz="2400" dirty="0"/>
              <a:t>的情况。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将序列按顺序分成 </a:t>
            </a:r>
            <a:r>
              <a:rPr lang="en-US" altLang="zh-CN" sz="2400" dirty="0"/>
              <a:t>D </a:t>
            </a:r>
            <a:r>
              <a:rPr lang="zh-CN" altLang="en-US" sz="2400" dirty="0"/>
              <a:t>个大小大致相同的块。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预处理任意两块之间，任意数出现的次数和任意次数的数个数。</a:t>
            </a:r>
            <a:r>
              <a:rPr lang="en-US" altLang="zh-CN" sz="2400" dirty="0"/>
              <a:t>O(DN).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每次查询区间 </a:t>
            </a:r>
            <a:r>
              <a:rPr lang="en-US" altLang="zh-CN" sz="2400" dirty="0"/>
              <a:t>(l, r) </a:t>
            </a:r>
            <a:r>
              <a:rPr lang="zh-CN" altLang="en-US" sz="2400" dirty="0"/>
              <a:t>变成已处理区间 </a:t>
            </a:r>
            <a:r>
              <a:rPr lang="en-US" altLang="zh-CN" sz="2400" dirty="0"/>
              <a:t>(li, </a:t>
            </a:r>
            <a:r>
              <a:rPr lang="en-US" altLang="zh-CN" sz="2400" dirty="0" err="1"/>
              <a:t>rj</a:t>
            </a:r>
            <a:r>
              <a:rPr lang="en-US" altLang="zh-CN" sz="2400" dirty="0"/>
              <a:t>) </a:t>
            </a:r>
            <a:r>
              <a:rPr lang="zh-CN" altLang="en-US" sz="2400" dirty="0"/>
              <a:t>加上两端长度不超过 </a:t>
            </a:r>
            <a:r>
              <a:rPr lang="en-US" altLang="zh-CN" sz="2400" dirty="0"/>
              <a:t>N/D </a:t>
            </a:r>
            <a:r>
              <a:rPr lang="zh-CN" altLang="en-US" sz="2400" dirty="0"/>
              <a:t>的部分。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时间复杂度：</a:t>
            </a:r>
            <a:r>
              <a:rPr lang="en-US" altLang="zh-CN" sz="2400" dirty="0"/>
              <a:t>O((N+Q)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8. Triangle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平面上有 </a:t>
            </a:r>
            <a:r>
              <a:rPr lang="en-US" altLang="zh-CN" sz="2400" dirty="0"/>
              <a:t>N </a:t>
            </a:r>
            <a:r>
              <a:rPr lang="zh-CN" altLang="en-US" sz="2400" dirty="0"/>
              <a:t>个点 </a:t>
            </a:r>
            <a:r>
              <a:rPr lang="en-US" altLang="zh-CN" sz="2400" dirty="0"/>
              <a:t>(xi, 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请你数一下，它们构成了多少个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(1) </a:t>
            </a:r>
            <a:r>
              <a:rPr lang="zh-CN" altLang="en-US" sz="2400" dirty="0"/>
              <a:t>直角边平行于坐标轴的等腰直角三角形。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(2) </a:t>
            </a:r>
            <a:r>
              <a:rPr lang="zh-CN" altLang="en-US" sz="2400" dirty="0"/>
              <a:t>斜边平行于坐标轴的等腰直角三角形。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 &lt;= 10</a:t>
            </a:r>
            <a:r>
              <a:rPr lang="en-US" altLang="zh-CN" sz="2400" baseline="30000" dirty="0"/>
              <a:t>5</a:t>
            </a:r>
            <a:r>
              <a:rPr lang="en-US" altLang="zh-CN" sz="2400" dirty="0"/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只需考虑如何计算 </a:t>
            </a:r>
            <a:r>
              <a:rPr lang="en-US" altLang="zh-CN" sz="2400" dirty="0"/>
              <a:t>(1) </a:t>
            </a:r>
            <a:r>
              <a:rPr lang="zh-CN" altLang="en-US" sz="2400" dirty="0"/>
              <a:t>类三角形。</a:t>
            </a:r>
            <a:endParaRPr lang="en-US" altLang="zh-CN" sz="2400" dirty="0"/>
          </a:p>
          <a:p>
            <a:pPr lvl="1"/>
            <a:r>
              <a:rPr lang="en-US" altLang="zh-CN" sz="2000" dirty="0"/>
              <a:t>(2) </a:t>
            </a:r>
            <a:r>
              <a:rPr lang="zh-CN" altLang="en-US" sz="2000" dirty="0"/>
              <a:t>类三角形：将坐标 </a:t>
            </a:r>
            <a:r>
              <a:rPr lang="en-US" altLang="zh-CN" sz="2000" dirty="0"/>
              <a:t>(x, y) </a:t>
            </a:r>
            <a:r>
              <a:rPr lang="zh-CN" altLang="en-US" sz="2000" dirty="0"/>
              <a:t>旋转为 </a:t>
            </a:r>
            <a:r>
              <a:rPr lang="en-US" altLang="zh-CN" sz="2000" dirty="0"/>
              <a:t>(x-y, </a:t>
            </a:r>
            <a:r>
              <a:rPr lang="en-US" altLang="zh-CN" sz="2000" dirty="0" err="1"/>
              <a:t>x+y</a:t>
            </a:r>
            <a:r>
              <a:rPr lang="en-US" altLang="zh-CN" sz="2000" dirty="0"/>
              <a:t>)</a:t>
            </a:r>
            <a:r>
              <a:rPr lang="zh-CN" altLang="en-US" sz="2000" dirty="0"/>
              <a:t>，然后同 </a:t>
            </a:r>
            <a:r>
              <a:rPr lang="en-US" altLang="zh-CN" sz="2000" dirty="0"/>
              <a:t>(1) </a:t>
            </a:r>
            <a:r>
              <a:rPr lang="zh-CN" altLang="en-US" sz="2000" dirty="0"/>
              <a:t>类三角形。 </a:t>
            </a:r>
            <a:endParaRPr lang="en-US" altLang="zh-CN" sz="2000" dirty="0"/>
          </a:p>
          <a:p>
            <a:r>
              <a:rPr lang="zh-CN" altLang="en-US" sz="2400" dirty="0"/>
              <a:t>枚举每条 </a:t>
            </a:r>
            <a:r>
              <a:rPr lang="en-US" altLang="zh-CN" sz="2400" dirty="0"/>
              <a:t>x = c </a:t>
            </a:r>
            <a:r>
              <a:rPr lang="zh-CN" altLang="en-US" sz="2400" dirty="0"/>
              <a:t>的直线，分类讨论。</a:t>
            </a:r>
            <a:endParaRPr lang="en-US" altLang="zh-CN" sz="2400" dirty="0"/>
          </a:p>
          <a:p>
            <a:r>
              <a:rPr lang="en-US" altLang="zh-CN" sz="2400" dirty="0"/>
              <a:t> 1. </a:t>
            </a:r>
            <a:r>
              <a:rPr lang="zh-CN" altLang="en-US" sz="2400" dirty="0"/>
              <a:t>如果直线上的点数不超过 </a:t>
            </a:r>
            <a:r>
              <a:rPr lang="en-US" altLang="zh-CN" sz="2400" dirty="0"/>
              <a:t>L</a:t>
            </a:r>
            <a:r>
              <a:rPr lang="zh-CN" altLang="en-US" sz="2400" dirty="0"/>
              <a:t>，枚举任意两个点，查找另一个顶点是否存在，复杂度为 </a:t>
            </a:r>
            <a:r>
              <a:rPr lang="en-US" altLang="zh-CN" sz="2400" dirty="0"/>
              <a:t>O(N * L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2. </a:t>
            </a:r>
            <a:r>
              <a:rPr lang="zh-CN" altLang="en-US" sz="2400" dirty="0"/>
              <a:t>如果直线上的点数超过 </a:t>
            </a:r>
            <a:r>
              <a:rPr lang="en-US" altLang="zh-CN" sz="2400" dirty="0"/>
              <a:t>L</a:t>
            </a:r>
            <a:r>
              <a:rPr lang="zh-CN" altLang="en-US" sz="2400" dirty="0"/>
              <a:t>。枚举所有其它点，判断直线上是否存在两个顶点与之构成等腰直角三角形。复杂度为 </a:t>
            </a:r>
            <a:r>
              <a:rPr lang="en-US" altLang="zh-CN" sz="2400" dirty="0"/>
              <a:t>O(N/L * 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令 </a:t>
            </a:r>
            <a:r>
              <a:rPr lang="en-US" altLang="zh-CN" sz="2400" dirty="0"/>
              <a:t>L = N</a:t>
            </a:r>
            <a:r>
              <a:rPr lang="en-US" altLang="zh-CN" sz="2400" baseline="30000" dirty="0"/>
              <a:t>0.5</a:t>
            </a:r>
            <a:r>
              <a:rPr lang="zh-CN" altLang="en-US" sz="2400" dirty="0"/>
              <a:t>，则时间复杂度为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1.5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9. Candy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4325916-4D91-47C7-9192-82BAD3D7F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 N </a:t>
                </a:r>
                <a:r>
                  <a:rPr lang="zh-CN" altLang="en-US" sz="2400" dirty="0"/>
                  <a:t>个点的树，每个点的颜色是 </a:t>
                </a:r>
                <a:r>
                  <a:rPr lang="en-US" altLang="zh-CN" sz="2400" dirty="0"/>
                  <a:t>1 ~ M </a:t>
                </a:r>
                <a:r>
                  <a:rPr lang="zh-CN" altLang="en-US" sz="2400" dirty="0"/>
                  <a:t>之间的数。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定义树上任意点 </a:t>
                </a:r>
                <a:r>
                  <a:rPr lang="en-US" altLang="zh-CN" sz="2400" dirty="0"/>
                  <a:t>u </a:t>
                </a:r>
                <a:r>
                  <a:rPr lang="zh-CN" altLang="en-US" sz="2400" dirty="0"/>
                  <a:t>到点 </a:t>
                </a:r>
                <a:r>
                  <a:rPr lang="en-US" altLang="zh-CN" sz="2400" dirty="0"/>
                  <a:t>v </a:t>
                </a:r>
                <a:r>
                  <a:rPr lang="zh-CN" altLang="en-US" sz="2400" dirty="0"/>
                  <a:t>的旅行收益是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。其中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是每种颜色，</a:t>
                </a:r>
                <a:r>
                  <a:rPr lang="en-US" altLang="zh-CN" sz="2400" dirty="0"/>
                  <a:t>vi </a:t>
                </a:r>
                <a:r>
                  <a:rPr lang="zh-CN" altLang="en-US" sz="2400" dirty="0"/>
                  <a:t>是颜色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的权值，</a:t>
                </a:r>
                <a:r>
                  <a:rPr lang="en-US" altLang="zh-CN" sz="2400" dirty="0"/>
                  <a:t>Ci </a:t>
                </a:r>
                <a:r>
                  <a:rPr lang="zh-CN" altLang="en-US" sz="2400" dirty="0"/>
                  <a:t>是颜色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在 </a:t>
                </a:r>
                <a:r>
                  <a:rPr lang="en-US" altLang="zh-CN" sz="2400" dirty="0"/>
                  <a:t>u </a:t>
                </a:r>
                <a:r>
                  <a:rPr lang="zh-CN" altLang="en-US" sz="2400" dirty="0"/>
                  <a:t>到 </a:t>
                </a:r>
                <a:r>
                  <a:rPr lang="en-US" altLang="zh-CN" sz="2400" dirty="0"/>
                  <a:t>v </a:t>
                </a:r>
                <a:r>
                  <a:rPr lang="zh-CN" altLang="en-US" sz="2400" dirty="0"/>
                  <a:t>的简单路径上的出现次数。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W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 …… W</a:t>
                </a:r>
                <a:r>
                  <a:rPr lang="en-US" altLang="zh-CN" sz="2400" baseline="-25000" dirty="0"/>
                  <a:t>N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是给出的常数。共有 </a:t>
                </a:r>
                <a:r>
                  <a:rPr lang="en-US" altLang="zh-CN" sz="2400" dirty="0"/>
                  <a:t>Q </a:t>
                </a:r>
                <a:r>
                  <a:rPr lang="zh-CN" altLang="en-US" sz="2400" dirty="0"/>
                  <a:t>次操作：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修改某点的颜色；查询某条路径的旅行收益。</a:t>
                </a:r>
                <a:r>
                  <a:rPr lang="en-US" altLang="zh-CN" sz="2400" dirty="0"/>
                  <a:t>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N, M, Q &lt;= 10</a:t>
                </a:r>
                <a:r>
                  <a:rPr lang="en-US" altLang="zh-CN" sz="2400" baseline="30000" dirty="0"/>
                  <a:t>5</a:t>
                </a:r>
                <a:r>
                  <a:rPr lang="en-US" altLang="zh-CN" sz="2400" dirty="0"/>
                  <a:t>, 1 &lt;= Vi, </a:t>
                </a:r>
                <a:r>
                  <a:rPr lang="en-US" altLang="zh-CN" sz="2400" dirty="0" err="1"/>
                  <a:t>Wj</a:t>
                </a:r>
                <a:r>
                  <a:rPr lang="en-US" altLang="zh-CN" sz="2400" dirty="0"/>
                  <a:t> &lt;= 10</a:t>
                </a:r>
                <a:r>
                  <a:rPr lang="en-US" altLang="zh-CN" sz="2400" baseline="30000" dirty="0"/>
                  <a:t>6</a:t>
                </a:r>
                <a:r>
                  <a:rPr lang="zh-CN" altLang="en-US" sz="2400" dirty="0"/>
                  <a:t>。时限很宽松（比暴力快就可以）。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697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Candy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 </a:t>
            </a:r>
            <a:r>
              <a:rPr lang="en-US" altLang="zh-CN" dirty="0"/>
              <a:t>S = N</a:t>
            </a:r>
            <a:r>
              <a:rPr lang="en-US" altLang="zh-CN" baseline="30000" dirty="0"/>
              <a:t>1/3</a:t>
            </a:r>
            <a:r>
              <a:rPr lang="en-US" altLang="zh-CN" dirty="0"/>
              <a:t>.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在树上标记 </a:t>
            </a:r>
            <a:r>
              <a:rPr lang="en-US" altLang="zh-CN" dirty="0"/>
              <a:t>S </a:t>
            </a:r>
            <a:r>
              <a:rPr lang="zh-CN" altLang="en-US" dirty="0"/>
              <a:t>个关键点，使得任意点和最近关键点的距离不超过 </a:t>
            </a:r>
            <a:r>
              <a:rPr lang="en-US" altLang="zh-CN" dirty="0"/>
              <a:t>N/S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预处理任意两个关键点之间路径中颜色 </a:t>
            </a:r>
            <a:r>
              <a:rPr lang="en-US" altLang="zh-CN" dirty="0"/>
              <a:t>1 ~ M </a:t>
            </a:r>
            <a:r>
              <a:rPr lang="zh-CN" altLang="en-US" dirty="0"/>
              <a:t>的出现次数和旅行收益，复杂度为 </a:t>
            </a:r>
            <a:r>
              <a:rPr lang="en-US" altLang="zh-CN" dirty="0"/>
              <a:t>O(N</a:t>
            </a:r>
            <a:r>
              <a:rPr lang="en-US" altLang="zh-CN" baseline="30000" dirty="0"/>
              <a:t>5/3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对于查询操作，找到最接近的预处理路径，再进行 </a:t>
            </a:r>
            <a:r>
              <a:rPr lang="en-US" altLang="zh-CN" dirty="0"/>
              <a:t>O(N/S) </a:t>
            </a:r>
            <a:r>
              <a:rPr lang="zh-CN" altLang="en-US" dirty="0"/>
              <a:t>次增量，复杂度 </a:t>
            </a:r>
            <a:r>
              <a:rPr lang="en-US" altLang="zh-CN" dirty="0"/>
              <a:t>O(N</a:t>
            </a:r>
            <a:r>
              <a:rPr lang="en-US" altLang="zh-CN" baseline="30000" dirty="0"/>
              <a:t>2/3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对于修改操作，枚举任意预处理路径，点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若在路径上则做修改，复杂度 </a:t>
            </a:r>
            <a:r>
              <a:rPr lang="en-US" altLang="zh-CN" dirty="0"/>
              <a:t>O(N</a:t>
            </a:r>
            <a:r>
              <a:rPr lang="en-US" altLang="zh-CN" baseline="30000" dirty="0"/>
              <a:t>2/3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总的时间复杂度：</a:t>
            </a:r>
            <a:r>
              <a:rPr lang="en-US" altLang="zh-CN" dirty="0"/>
              <a:t>O((N+Q)N</a:t>
            </a:r>
            <a:r>
              <a:rPr lang="en-US" altLang="zh-CN" baseline="30000" dirty="0"/>
              <a:t>2/3</a:t>
            </a:r>
            <a:r>
              <a:rPr lang="en-US" altLang="zh-CN" dirty="0"/>
              <a:t>).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谢谢大家！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什么是数据结构？</a:t>
            </a:r>
            <a:endParaRPr lang="en-US" altLang="zh-CN" sz="2400" dirty="0"/>
          </a:p>
          <a:p>
            <a:pPr lvl="1"/>
            <a:r>
              <a:rPr lang="zh-CN" altLang="en-US" sz="2400" dirty="0"/>
              <a:t>将一定规模的数据集合用特定的方式存储；</a:t>
            </a:r>
            <a:endParaRPr lang="zh-CN" altLang="en-US" sz="2400" dirty="0"/>
          </a:p>
          <a:p>
            <a:pPr lvl="1"/>
            <a:r>
              <a:rPr lang="zh-CN" altLang="en-US" sz="2400" dirty="0"/>
              <a:t>支持添加、删除、修改、查询等基本操作；</a:t>
            </a:r>
            <a:endParaRPr lang="zh-CN" altLang="en-US" sz="2400" dirty="0"/>
          </a:p>
          <a:p>
            <a:pPr lvl="1"/>
            <a:r>
              <a:rPr lang="zh-CN" altLang="en-US" sz="2400" dirty="0"/>
              <a:t>往往把具有相同性质的元素结合在一起，建立有层次的组织。</a:t>
            </a:r>
            <a:endParaRPr lang="en-US" altLang="zh-CN" sz="2400" dirty="0"/>
          </a:p>
          <a:p>
            <a:pPr marL="201295" lvl="1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什么是好的数据结构？</a:t>
            </a:r>
            <a:endParaRPr lang="en-US" altLang="zh-CN" sz="2400" dirty="0"/>
          </a:p>
          <a:p>
            <a:pPr lvl="1"/>
            <a:r>
              <a:rPr lang="zh-CN" altLang="en-US" sz="2400" dirty="0"/>
              <a:t>将数据集合压缩，减少空间消耗；</a:t>
            </a:r>
            <a:endParaRPr lang="zh-CN" altLang="en-US" sz="2400" dirty="0"/>
          </a:p>
          <a:p>
            <a:pPr lvl="1"/>
            <a:r>
              <a:rPr lang="zh-CN" altLang="en-US" sz="2400" dirty="0"/>
              <a:t>快速的检索和写入；</a:t>
            </a:r>
            <a:endParaRPr lang="zh-CN" altLang="en-US" sz="2400" dirty="0"/>
          </a:p>
          <a:p>
            <a:pPr lvl="1"/>
            <a:r>
              <a:rPr lang="zh-CN" altLang="en-US" sz="2400" dirty="0"/>
              <a:t>易于程序实现。</a:t>
            </a:r>
            <a:endParaRPr lang="zh-CN" altLang="en-US" sz="2400" dirty="0"/>
          </a:p>
          <a:p>
            <a:pPr marL="201295" lvl="1" indent="0">
              <a:buNone/>
            </a:pPr>
            <a:endParaRPr lang="en-US" altLang="zh-CN" sz="2600" dirty="0"/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基础数据结构：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线性</a:t>
            </a:r>
            <a:endParaRPr lang="en-US" altLang="zh-CN" sz="2400" dirty="0"/>
          </a:p>
          <a:p>
            <a:pPr lvl="1"/>
            <a:r>
              <a:rPr lang="zh-CN" altLang="en-US" sz="2200" dirty="0"/>
              <a:t>数组，栈，队列，哈希表</a:t>
            </a:r>
            <a:endParaRPr lang="en-US" altLang="zh-CN" sz="22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树形</a:t>
            </a:r>
            <a:endParaRPr lang="en-US" altLang="zh-CN" sz="2400" dirty="0"/>
          </a:p>
          <a:p>
            <a:pPr lvl="1"/>
            <a:r>
              <a:rPr lang="zh-CN" altLang="en-US" sz="2200" dirty="0"/>
              <a:t>二叉树，并查集，树状数组，线段树，堆，平衡二叉树，字典树</a:t>
            </a:r>
            <a:endParaRPr lang="en-US" altLang="zh-CN" sz="22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图</a:t>
            </a:r>
            <a:endParaRPr lang="en-US" altLang="zh-CN" sz="2400" dirty="0"/>
          </a:p>
          <a:p>
            <a:pPr lvl="1"/>
            <a:r>
              <a:rPr lang="zh-CN" altLang="en-US" sz="2200" dirty="0"/>
              <a:t>邻接矩阵，</a:t>
            </a:r>
            <a:r>
              <a:rPr lang="en-US" altLang="zh-CN" sz="2200" dirty="0"/>
              <a:t>AC</a:t>
            </a:r>
            <a:r>
              <a:rPr lang="zh-CN" altLang="en-US" sz="2200" dirty="0"/>
              <a:t>自动机</a:t>
            </a:r>
            <a:endParaRPr lang="en-US" altLang="zh-CN" sz="2200" dirty="0"/>
          </a:p>
          <a:p>
            <a:r>
              <a:rPr lang="zh-CN" altLang="en-US" sz="2400" dirty="0"/>
              <a:t>等等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1. Triple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给你一个序列 </a:t>
            </a:r>
            <a:r>
              <a:rPr lang="en-US" altLang="zh-CN" sz="2400" dirty="0"/>
              <a:t>A </a:t>
            </a:r>
            <a:r>
              <a:rPr lang="zh-CN" altLang="en-US" sz="2400" dirty="0"/>
              <a:t>：</a:t>
            </a:r>
            <a:r>
              <a:rPr lang="en-US" altLang="zh-CN" sz="2400" dirty="0"/>
              <a:t>a1, a2, …, an</a:t>
            </a:r>
            <a:r>
              <a:rPr lang="zh-CN" altLang="en-US" sz="2400" dirty="0"/>
              <a:t> 和一个常数 </a:t>
            </a:r>
            <a:r>
              <a:rPr lang="en-US" altLang="zh-CN" sz="2400" dirty="0"/>
              <a:t>D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对于每个整数 </a:t>
            </a:r>
            <a:r>
              <a:rPr lang="en-US" altLang="zh-CN" sz="2400" dirty="0"/>
              <a:t>ai</a:t>
            </a:r>
            <a:r>
              <a:rPr lang="zh-CN" altLang="en-US" sz="2400" dirty="0"/>
              <a:t>，请统计有多少个正整数三元组</a:t>
            </a:r>
            <a:r>
              <a:rPr lang="en-US" altLang="zh-CN" sz="2400" dirty="0"/>
              <a:t>(j, k, l)</a:t>
            </a:r>
            <a:r>
              <a:rPr lang="zh-CN" altLang="en-US" sz="2400" dirty="0"/>
              <a:t>满足：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–D &lt; j &lt;= k &lt;= l &lt; i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 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ak</a:t>
            </a:r>
            <a:r>
              <a:rPr lang="en-US" altLang="zh-CN" sz="2400" dirty="0"/>
              <a:t> + al = ai. </a:t>
            </a:r>
            <a:endParaRPr lang="en-US" altLang="zh-CN" sz="2400" dirty="0"/>
          </a:p>
          <a:p>
            <a:r>
              <a:rPr lang="zh-CN" altLang="en-US" sz="2400" dirty="0"/>
              <a:t>依次输出对每个整数 </a:t>
            </a:r>
            <a:r>
              <a:rPr lang="en-US" altLang="zh-CN" sz="2400" dirty="0"/>
              <a:t>ai </a:t>
            </a:r>
            <a:r>
              <a:rPr lang="zh-CN" altLang="en-US" sz="2400" dirty="0"/>
              <a:t>的答案。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 &lt;= d &lt;= n &lt;= 5000, |ai| &lt;= 10</a:t>
            </a:r>
            <a:r>
              <a:rPr lang="en-US" altLang="zh-CN" sz="2400" baseline="30000" dirty="0"/>
              <a:t>6</a:t>
            </a:r>
            <a:r>
              <a:rPr lang="en-US" altLang="zh-CN" sz="2400" dirty="0"/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551146" cy="34163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— </a:t>
            </a:r>
            <a:r>
              <a:rPr lang="zh-CN" altLang="en-US" sz="2400" dirty="0"/>
              <a:t>貌似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？    </a:t>
            </a:r>
            <a:r>
              <a:rPr lang="en-US" altLang="zh-CN" sz="2400" dirty="0"/>
              <a:t> — Right.</a:t>
            </a:r>
            <a:endParaRPr lang="en-US" altLang="zh-CN" sz="2400" dirty="0"/>
          </a:p>
          <a:p>
            <a:r>
              <a:rPr lang="zh-CN" altLang="en-US" sz="2400" dirty="0"/>
              <a:t>对每个 </a:t>
            </a:r>
            <a:r>
              <a:rPr lang="en-US" altLang="zh-CN" sz="2400" dirty="0" err="1"/>
              <a:t>ai</a:t>
            </a:r>
            <a:r>
              <a:rPr lang="zh-CN" altLang="en-US" sz="2400" dirty="0"/>
              <a:t>，用个表 </a:t>
            </a:r>
            <a:r>
              <a:rPr lang="en-US" altLang="zh-CN" sz="2400" dirty="0" err="1"/>
              <a:t>hashOne</a:t>
            </a:r>
            <a:r>
              <a:rPr lang="en-US" altLang="zh-CN" sz="2400" dirty="0"/>
              <a:t>[] </a:t>
            </a:r>
            <a:r>
              <a:rPr lang="zh-CN" altLang="en-US" sz="2400" dirty="0"/>
              <a:t>记录数值为 </a:t>
            </a:r>
            <a:r>
              <a:rPr lang="en-US" altLang="zh-CN" sz="2400" dirty="0"/>
              <a:t>x </a:t>
            </a:r>
            <a:r>
              <a:rPr lang="zh-CN" altLang="en-US" sz="2400" dirty="0"/>
              <a:t>的数的个数。</a:t>
            </a:r>
            <a:r>
              <a:rPr lang="en-US" altLang="zh-CN" sz="2400" dirty="0" err="1"/>
              <a:t>hashTwo</a:t>
            </a:r>
            <a:r>
              <a:rPr lang="en-US" altLang="zh-CN" sz="2400" dirty="0"/>
              <a:t>[] </a:t>
            </a:r>
            <a:r>
              <a:rPr lang="zh-CN" altLang="en-US" sz="2400" dirty="0"/>
              <a:t>记录两个数之和为 </a:t>
            </a:r>
            <a:r>
              <a:rPr lang="en-US" altLang="zh-CN" sz="2400" dirty="0"/>
              <a:t>x </a:t>
            </a:r>
            <a:r>
              <a:rPr lang="zh-CN" altLang="en-US" sz="2400" dirty="0"/>
              <a:t>的数的个数。</a:t>
            </a:r>
            <a:endParaRPr lang="en-US" altLang="zh-CN" sz="2400" dirty="0"/>
          </a:p>
          <a:p>
            <a:r>
              <a:rPr lang="zh-CN" altLang="en-US" sz="2400" dirty="0"/>
              <a:t>枚举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，枚举 </a:t>
            </a:r>
            <a:r>
              <a:rPr lang="en-US" altLang="zh-CN" sz="2400" dirty="0"/>
              <a:t>j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+= </a:t>
            </a:r>
            <a:r>
              <a:rPr lang="en-US" altLang="zh-CN" sz="2400" dirty="0" err="1"/>
              <a:t>hashTwo</a:t>
            </a:r>
            <a:r>
              <a:rPr lang="en-US" altLang="zh-CN" sz="2400" dirty="0"/>
              <a:t>[ai - 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] + </a:t>
            </a:r>
            <a:r>
              <a:rPr lang="en-US" altLang="zh-CN" sz="2400" dirty="0" err="1"/>
              <a:t>hashOne</a:t>
            </a:r>
            <a:r>
              <a:rPr lang="en-US" altLang="zh-CN" sz="2400" dirty="0"/>
              <a:t>[ai – 2*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] + [?]. </a:t>
            </a:r>
            <a:r>
              <a:rPr lang="zh-CN" altLang="en-US" sz="2400" dirty="0"/>
              <a:t>重复？</a:t>
            </a:r>
            <a:endParaRPr lang="en-US" altLang="zh-CN" sz="2400" dirty="0"/>
          </a:p>
          <a:p>
            <a:r>
              <a:rPr lang="zh-CN" altLang="en-US" sz="2400" dirty="0"/>
              <a:t>想办法去重：让每个 </a:t>
            </a:r>
            <a:r>
              <a:rPr lang="en-US" altLang="zh-CN" sz="2400" dirty="0"/>
              <a:t>Triple </a:t>
            </a:r>
            <a:r>
              <a:rPr lang="zh-CN" altLang="en-US" sz="2400" dirty="0"/>
              <a:t>恰好算三次。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2. Manhattan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平面上已有 </a:t>
            </a:r>
            <a:r>
              <a:rPr lang="en-US" altLang="zh-CN" sz="2400" dirty="0"/>
              <a:t>N </a:t>
            </a:r>
            <a:r>
              <a:rPr lang="zh-CN" altLang="en-US" sz="2400" dirty="0"/>
              <a:t>个点 </a:t>
            </a:r>
            <a:r>
              <a:rPr lang="en-US" altLang="zh-CN" sz="2400" dirty="0"/>
              <a:t>(xi, 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Q </a:t>
            </a:r>
            <a:r>
              <a:rPr lang="zh-CN" altLang="en-US" sz="2400" dirty="0"/>
              <a:t>次操作：要么添加一个点；要么给出一个坐标，查询当前所有点到这个</a:t>
            </a:r>
            <a:endParaRPr lang="en-US" altLang="zh-CN" sz="2400" dirty="0"/>
          </a:p>
          <a:p>
            <a:r>
              <a:rPr lang="zh-CN" altLang="en-US" sz="2400" dirty="0"/>
              <a:t>坐标的曼哈顿距离的最大值和最小值。</a:t>
            </a:r>
            <a:endParaRPr lang="en-US" altLang="zh-CN" sz="2400" dirty="0"/>
          </a:p>
          <a:p>
            <a:r>
              <a:rPr lang="zh-CN" altLang="en-US" sz="2400" dirty="0"/>
              <a:t>（能否不用二维线段树？）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N, Q &lt;= 10</a:t>
            </a:r>
            <a:r>
              <a:rPr lang="en-US" altLang="zh-CN" sz="2400" baseline="30000" dirty="0"/>
              <a:t>5</a:t>
            </a:r>
            <a:r>
              <a:rPr lang="en-US" altLang="zh-CN" sz="2400" dirty="0"/>
              <a:t>,  0 &lt;= xi, 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 &lt;= 10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Manhattan </a:t>
            </a:r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如何计算 </a:t>
            </a:r>
            <a:r>
              <a:rPr lang="en-US" altLang="zh-CN" sz="2400" dirty="0"/>
              <a:t>(x, y) </a:t>
            </a:r>
            <a:r>
              <a:rPr lang="zh-CN" altLang="en-US" sz="2400" dirty="0"/>
              <a:t>与 </a:t>
            </a:r>
            <a:r>
              <a:rPr lang="en-US" altLang="zh-CN" sz="2400" dirty="0"/>
              <a:t>(x0, y0) </a:t>
            </a:r>
            <a:r>
              <a:rPr lang="zh-CN" altLang="en-US" sz="2400" dirty="0"/>
              <a:t>的 </a:t>
            </a:r>
            <a:r>
              <a:rPr lang="en-US" altLang="zh-CN" sz="2400" dirty="0"/>
              <a:t>Manhattan </a:t>
            </a:r>
            <a:r>
              <a:rPr lang="zh-CN" altLang="en-US" sz="2400" dirty="0"/>
              <a:t>距离？</a:t>
            </a:r>
            <a:endParaRPr lang="en-US" altLang="zh-CN" sz="2400" dirty="0"/>
          </a:p>
          <a:p>
            <a:pPr lvl="1"/>
            <a:r>
              <a:rPr lang="en-US" altLang="zh-CN" sz="2200" dirty="0"/>
              <a:t>x &lt;= x0 &amp;&amp; y &lt;= y0	</a:t>
            </a:r>
            <a:r>
              <a:rPr lang="en-US" altLang="zh-CN" sz="2200" dirty="0">
                <a:sym typeface="Wingdings" panose="05000000000000000000" pitchFamily="2" charset="2"/>
              </a:rPr>
              <a:t>    (x0 + y0) - (x + y)</a:t>
            </a:r>
            <a:endParaRPr lang="en-US" altLang="zh-CN" sz="2200" dirty="0"/>
          </a:p>
          <a:p>
            <a:pPr lvl="1"/>
            <a:r>
              <a:rPr lang="en-US" altLang="zh-CN" sz="2200" dirty="0"/>
              <a:t>x &lt;= x0 &amp;&amp; y &gt; y0	</a:t>
            </a:r>
            <a:r>
              <a:rPr lang="en-US" altLang="zh-CN" sz="2200" dirty="0">
                <a:sym typeface="Wingdings" panose="05000000000000000000" pitchFamily="2" charset="2"/>
              </a:rPr>
              <a:t>    (x0 - y0) - (x - y)</a:t>
            </a:r>
            <a:endParaRPr lang="en-US" altLang="zh-CN" sz="2200" dirty="0"/>
          </a:p>
          <a:p>
            <a:pPr lvl="1"/>
            <a:r>
              <a:rPr lang="en-US" altLang="zh-CN" sz="2200" dirty="0"/>
              <a:t>x &gt; x0 &amp;&amp; y &lt;= y0	</a:t>
            </a:r>
            <a:r>
              <a:rPr lang="en-US" altLang="zh-CN" sz="2200" dirty="0">
                <a:sym typeface="Wingdings" panose="05000000000000000000" pitchFamily="2" charset="2"/>
              </a:rPr>
              <a:t>    (y0 - x0) - (y - x)</a:t>
            </a:r>
            <a:endParaRPr lang="en-US" altLang="zh-CN" sz="2200" dirty="0"/>
          </a:p>
          <a:p>
            <a:pPr lvl="1"/>
            <a:r>
              <a:rPr lang="en-US" altLang="zh-CN" sz="2200" dirty="0"/>
              <a:t>x &gt; x0 &amp;&amp; y &gt; y0	</a:t>
            </a:r>
            <a:r>
              <a:rPr lang="en-US" altLang="zh-CN" sz="2200" dirty="0">
                <a:sym typeface="Wingdings" panose="05000000000000000000" pitchFamily="2" charset="2"/>
              </a:rPr>
              <a:t>    -(x0 + y0) - (-x - y)</a:t>
            </a:r>
            <a:endParaRPr lang="en-US" altLang="zh-CN" sz="2200" dirty="0"/>
          </a:p>
          <a:p>
            <a:r>
              <a:rPr lang="zh-CN" altLang="en-US" sz="2400" dirty="0"/>
              <a:t>即，每次分别查询四块区域中的四种极值之一。</a:t>
            </a:r>
            <a:endParaRPr lang="en-US" altLang="zh-CN" sz="2400" dirty="0"/>
          </a:p>
          <a:p>
            <a:pPr lvl="1"/>
            <a:r>
              <a:rPr lang="zh-CN" altLang="en-US" sz="2200" dirty="0"/>
              <a:t>可以使用二维线段树</a:t>
            </a:r>
            <a:r>
              <a:rPr lang="en-US" altLang="zh-CN" sz="2200" dirty="0"/>
              <a:t>/</a:t>
            </a:r>
            <a:r>
              <a:rPr lang="zh-CN" altLang="en-US" sz="2200" dirty="0"/>
              <a:t>分块等数据结构，但常数比较大。</a:t>
            </a:r>
            <a:endParaRPr lang="en-US" altLang="zh-CN" sz="2200" dirty="0"/>
          </a:p>
          <a:p>
            <a:r>
              <a:rPr lang="zh-CN" altLang="en-US" sz="2400" dirty="0"/>
              <a:t>更好的做法：分治。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4972</Words>
  <Application>WPS 演示</Application>
  <PresentationFormat>宽屏</PresentationFormat>
  <Paragraphs>313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OI中的数据结构</vt:lpstr>
      <vt:lpstr>自我介绍</vt:lpstr>
      <vt:lpstr>Content</vt:lpstr>
      <vt:lpstr>数据结构概述</vt:lpstr>
      <vt:lpstr>常见数据结构</vt:lpstr>
      <vt:lpstr>例 1. Triple</vt:lpstr>
      <vt:lpstr>Triple 解法</vt:lpstr>
      <vt:lpstr>例 2. Manhattan</vt:lpstr>
      <vt:lpstr>Manhattan 解法</vt:lpstr>
      <vt:lpstr>Manhattan 解法</vt:lpstr>
      <vt:lpstr>几个不常见数据结构</vt:lpstr>
      <vt:lpstr>四分树</vt:lpstr>
      <vt:lpstr>kd 树</vt:lpstr>
      <vt:lpstr>kd 树</vt:lpstr>
      <vt:lpstr>左偏树</vt:lpstr>
      <vt:lpstr>左偏树</vt:lpstr>
      <vt:lpstr>可持久化</vt:lpstr>
      <vt:lpstr>例 3. Qtree</vt:lpstr>
      <vt:lpstr>Qtree 解法</vt:lpstr>
      <vt:lpstr>树有关</vt:lpstr>
      <vt:lpstr>例 4. Knight</vt:lpstr>
      <vt:lpstr>Knight 解法</vt:lpstr>
      <vt:lpstr>Knight 解法</vt:lpstr>
      <vt:lpstr>例 5. Similar</vt:lpstr>
      <vt:lpstr>Similar 解法</vt:lpstr>
      <vt:lpstr>树的分治</vt:lpstr>
      <vt:lpstr>例 6. Medium</vt:lpstr>
      <vt:lpstr>Medium 解法</vt:lpstr>
      <vt:lpstr>分块思想</vt:lpstr>
      <vt:lpstr>例 7. Count</vt:lpstr>
      <vt:lpstr>Count 解法</vt:lpstr>
      <vt:lpstr>例 8. Triangle</vt:lpstr>
      <vt:lpstr>Triangle 解法</vt:lpstr>
      <vt:lpstr>例 9. Candy</vt:lpstr>
      <vt:lpstr>Candy 解法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OI中的数据结构</dc:title>
  <dc:creator> </dc:creator>
  <cp:lastModifiedBy>DELL</cp:lastModifiedBy>
  <cp:revision>188</cp:revision>
  <dcterms:created xsi:type="dcterms:W3CDTF">2018-12-16T09:54:00Z</dcterms:created>
  <dcterms:modified xsi:type="dcterms:W3CDTF">2018-12-20T08:15:00Z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