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39" r:id="rId3"/>
    <p:sldId id="367" r:id="rId4"/>
    <p:sldId id="368" r:id="rId5"/>
    <p:sldId id="369" r:id="rId6"/>
    <p:sldId id="373" r:id="rId7"/>
    <p:sldId id="370" r:id="rId8"/>
    <p:sldId id="372" r:id="rId9"/>
    <p:sldId id="343" r:id="rId10"/>
    <p:sldId id="344" r:id="rId11"/>
    <p:sldId id="37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1" r:id="rId28"/>
    <p:sldId id="360" r:id="rId29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  <a:srgbClr val="006600"/>
    <a:srgbClr val="0033CC"/>
    <a:srgbClr val="FFFF66"/>
    <a:srgbClr val="F837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70" d="100"/>
          <a:sy n="70" d="100"/>
        </p:scale>
        <p:origin x="-1164" y="-96"/>
      </p:cViewPr>
      <p:guideLst>
        <p:guide orient="horz" pos="216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1044"/>
    </p:cViewPr>
  </p:sorter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2010-10-12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>
              <a:buNone/>
            </a:pPr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8" name="Rectangle 4"/>
          <p:cNvSpPr>
            <a:spLocks noGrp="1" noRo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2010-10-12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>
              <a:buNone/>
            </a:pPr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075" name="Group 8"/>
          <p:cNvGrpSpPr/>
          <p:nvPr/>
        </p:nvGrpSpPr>
        <p:grpSpPr>
          <a:xfrm>
            <a:off x="7493000" y="2992438"/>
            <a:ext cx="1338263" cy="2189162"/>
            <a:chOff x="0" y="0"/>
            <a:chExt cx="843" cy="1379"/>
          </a:xfrm>
        </p:grpSpPr>
        <p:sp>
          <p:nvSpPr>
            <p:cNvPr id="42" name="Oval 9"/>
            <p:cNvSpPr>
              <a:spLocks noChangeArrowheads="1"/>
            </p:cNvSpPr>
            <p:nvPr/>
          </p:nvSpPr>
          <p:spPr bwMode="auto">
            <a:xfrm>
              <a:off x="0" y="0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Oval 10"/>
            <p:cNvSpPr>
              <a:spLocks noChangeArrowheads="1"/>
            </p:cNvSpPr>
            <p:nvPr/>
          </p:nvSpPr>
          <p:spPr bwMode="auto">
            <a:xfrm>
              <a:off x="179" y="0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Oval 11"/>
            <p:cNvSpPr>
              <a:spLocks noChangeArrowheads="1"/>
            </p:cNvSpPr>
            <p:nvPr/>
          </p:nvSpPr>
          <p:spPr bwMode="auto">
            <a:xfrm>
              <a:off x="358" y="0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Oval 12"/>
            <p:cNvSpPr>
              <a:spLocks noChangeArrowheads="1"/>
            </p:cNvSpPr>
            <p:nvPr/>
          </p:nvSpPr>
          <p:spPr bwMode="auto">
            <a:xfrm>
              <a:off x="0" y="179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Oval 13"/>
            <p:cNvSpPr>
              <a:spLocks noChangeArrowheads="1"/>
            </p:cNvSpPr>
            <p:nvPr/>
          </p:nvSpPr>
          <p:spPr bwMode="auto">
            <a:xfrm>
              <a:off x="179" y="179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Oval 14"/>
            <p:cNvSpPr>
              <a:spLocks noChangeArrowheads="1"/>
            </p:cNvSpPr>
            <p:nvPr/>
          </p:nvSpPr>
          <p:spPr bwMode="auto">
            <a:xfrm>
              <a:off x="358" y="179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Oval 15"/>
            <p:cNvSpPr>
              <a:spLocks noChangeArrowheads="1"/>
            </p:cNvSpPr>
            <p:nvPr/>
          </p:nvSpPr>
          <p:spPr bwMode="auto">
            <a:xfrm>
              <a:off x="537" y="1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Oval 16"/>
            <p:cNvSpPr>
              <a:spLocks noChangeArrowheads="1"/>
            </p:cNvSpPr>
            <p:nvPr/>
          </p:nvSpPr>
          <p:spPr bwMode="auto">
            <a:xfrm>
              <a:off x="0" y="358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Oval 17"/>
            <p:cNvSpPr>
              <a:spLocks noChangeArrowheads="1"/>
            </p:cNvSpPr>
            <p:nvPr/>
          </p:nvSpPr>
          <p:spPr bwMode="auto">
            <a:xfrm>
              <a:off x="179" y="358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Oval 18"/>
            <p:cNvSpPr>
              <a:spLocks noChangeArrowheads="1"/>
            </p:cNvSpPr>
            <p:nvPr/>
          </p:nvSpPr>
          <p:spPr bwMode="auto">
            <a:xfrm>
              <a:off x="358" y="358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Oval 19"/>
            <p:cNvSpPr>
              <a:spLocks noChangeArrowheads="1"/>
            </p:cNvSpPr>
            <p:nvPr/>
          </p:nvSpPr>
          <p:spPr bwMode="auto">
            <a:xfrm>
              <a:off x="537" y="358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Oval 20"/>
            <p:cNvSpPr>
              <a:spLocks noChangeArrowheads="1"/>
            </p:cNvSpPr>
            <p:nvPr/>
          </p:nvSpPr>
          <p:spPr bwMode="auto">
            <a:xfrm>
              <a:off x="716" y="3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Oval 21"/>
            <p:cNvSpPr>
              <a:spLocks noChangeArrowheads="1"/>
            </p:cNvSpPr>
            <p:nvPr/>
          </p:nvSpPr>
          <p:spPr bwMode="auto">
            <a:xfrm>
              <a:off x="0" y="536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Oval 22"/>
            <p:cNvSpPr>
              <a:spLocks noChangeArrowheads="1"/>
            </p:cNvSpPr>
            <p:nvPr/>
          </p:nvSpPr>
          <p:spPr bwMode="auto">
            <a:xfrm>
              <a:off x="179" y="536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Oval 23"/>
            <p:cNvSpPr>
              <a:spLocks noChangeArrowheads="1"/>
            </p:cNvSpPr>
            <p:nvPr/>
          </p:nvSpPr>
          <p:spPr bwMode="auto">
            <a:xfrm>
              <a:off x="358" y="536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Oval 24"/>
            <p:cNvSpPr>
              <a:spLocks noChangeArrowheads="1"/>
            </p:cNvSpPr>
            <p:nvPr/>
          </p:nvSpPr>
          <p:spPr bwMode="auto">
            <a:xfrm>
              <a:off x="537" y="536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Oval 25"/>
            <p:cNvSpPr>
              <a:spLocks noChangeArrowheads="1"/>
            </p:cNvSpPr>
            <p:nvPr/>
          </p:nvSpPr>
          <p:spPr bwMode="auto">
            <a:xfrm>
              <a:off x="0" y="715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Oval 26"/>
            <p:cNvSpPr>
              <a:spLocks noChangeArrowheads="1"/>
            </p:cNvSpPr>
            <p:nvPr/>
          </p:nvSpPr>
          <p:spPr bwMode="auto">
            <a:xfrm>
              <a:off x="179" y="715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Oval 27"/>
            <p:cNvSpPr>
              <a:spLocks noChangeArrowheads="1"/>
            </p:cNvSpPr>
            <p:nvPr/>
          </p:nvSpPr>
          <p:spPr bwMode="auto">
            <a:xfrm>
              <a:off x="358" y="715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Oval 28"/>
            <p:cNvSpPr>
              <a:spLocks noChangeArrowheads="1"/>
            </p:cNvSpPr>
            <p:nvPr/>
          </p:nvSpPr>
          <p:spPr bwMode="auto">
            <a:xfrm>
              <a:off x="537" y="715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Oval 29"/>
            <p:cNvSpPr>
              <a:spLocks noChangeArrowheads="1"/>
            </p:cNvSpPr>
            <p:nvPr/>
          </p:nvSpPr>
          <p:spPr bwMode="auto">
            <a:xfrm>
              <a:off x="716" y="715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Oval 30"/>
            <p:cNvSpPr>
              <a:spLocks noChangeArrowheads="1"/>
            </p:cNvSpPr>
            <p:nvPr/>
          </p:nvSpPr>
          <p:spPr bwMode="auto">
            <a:xfrm>
              <a:off x="0" y="89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Oval 31"/>
            <p:cNvSpPr>
              <a:spLocks noChangeArrowheads="1"/>
            </p:cNvSpPr>
            <p:nvPr/>
          </p:nvSpPr>
          <p:spPr bwMode="auto">
            <a:xfrm>
              <a:off x="179" y="894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Oval 32"/>
            <p:cNvSpPr>
              <a:spLocks noChangeArrowheads="1"/>
            </p:cNvSpPr>
            <p:nvPr/>
          </p:nvSpPr>
          <p:spPr bwMode="auto">
            <a:xfrm>
              <a:off x="358" y="894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Oval 33"/>
            <p:cNvSpPr>
              <a:spLocks noChangeArrowheads="1"/>
            </p:cNvSpPr>
            <p:nvPr/>
          </p:nvSpPr>
          <p:spPr bwMode="auto">
            <a:xfrm>
              <a:off x="537" y="894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Oval 34"/>
            <p:cNvSpPr>
              <a:spLocks noChangeArrowheads="1"/>
            </p:cNvSpPr>
            <p:nvPr/>
          </p:nvSpPr>
          <p:spPr bwMode="auto">
            <a:xfrm>
              <a:off x="0" y="107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Oval 35"/>
            <p:cNvSpPr>
              <a:spLocks noChangeArrowheads="1"/>
            </p:cNvSpPr>
            <p:nvPr/>
          </p:nvSpPr>
          <p:spPr bwMode="auto">
            <a:xfrm>
              <a:off x="179" y="107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Oval 36"/>
            <p:cNvSpPr>
              <a:spLocks noChangeArrowheads="1"/>
            </p:cNvSpPr>
            <p:nvPr/>
          </p:nvSpPr>
          <p:spPr bwMode="auto">
            <a:xfrm>
              <a:off x="358" y="1073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Oval 37"/>
            <p:cNvSpPr>
              <a:spLocks noChangeArrowheads="1"/>
            </p:cNvSpPr>
            <p:nvPr/>
          </p:nvSpPr>
          <p:spPr bwMode="auto">
            <a:xfrm>
              <a:off x="537" y="1073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Oval 38"/>
            <p:cNvSpPr>
              <a:spLocks noChangeArrowheads="1"/>
            </p:cNvSpPr>
            <p:nvPr/>
          </p:nvSpPr>
          <p:spPr bwMode="auto">
            <a:xfrm>
              <a:off x="179" y="1252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Oval 39"/>
            <p:cNvSpPr>
              <a:spLocks noChangeArrowheads="1"/>
            </p:cNvSpPr>
            <p:nvPr/>
          </p:nvSpPr>
          <p:spPr bwMode="auto">
            <a:xfrm>
              <a:off x="537" y="1252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3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74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2010-10-12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2010-10-12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algn="r"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2010-10-12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2010-10-12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2010-10-12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2010-10-12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2010-10-12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2010-10-12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2010-10-12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2010-10-12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2010-10-12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2010-10-12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2010-10-12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2010-10-12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2010-10-12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2010-10-12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2010-10-12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2010-10-12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2010-10-12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2010-10-12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2010-10-12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2010-10-12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2010-10-12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2010-10-12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/>
          </p:cNvSpPr>
          <p:nvPr>
            <p:ph type="body"/>
          </p:nvPr>
        </p:nvSpPr>
        <p:spPr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347345"/>
            <a:r>
              <a:rPr lang="zh-CN" altLang="en-US" dirty="0"/>
              <a:t>第二级</a:t>
            </a:r>
            <a:endParaRPr lang="zh-CN" altLang="en-US" dirty="0"/>
          </a:p>
          <a:p>
            <a:pPr lvl="2" indent="-293370"/>
            <a:r>
              <a:rPr lang="zh-CN" altLang="en-US" dirty="0"/>
              <a:t>第三级</a:t>
            </a:r>
            <a:endParaRPr lang="zh-CN" altLang="en-US" dirty="0"/>
          </a:p>
          <a:p>
            <a:pPr lvl="3" indent="-292100"/>
            <a:r>
              <a:rPr lang="zh-CN" altLang="en-US" dirty="0"/>
              <a:t>第四级</a:t>
            </a:r>
            <a:endParaRPr lang="zh-CN" altLang="en-US" dirty="0"/>
          </a:p>
          <a:p>
            <a:pPr lvl="4" indent="-31623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0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2010-10-12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2010-10-12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/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grpSp>
        <p:nvGrpSpPr>
          <p:cNvPr id="1032" name="Group 8"/>
          <p:cNvGrpSpPr/>
          <p:nvPr/>
        </p:nvGrpSpPr>
        <p:grpSpPr>
          <a:xfrm>
            <a:off x="8153400" y="152400"/>
            <a:ext cx="792163" cy="1295400"/>
            <a:chOff x="0" y="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0" y="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112" y="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224" y="0"/>
              <a:ext cx="78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0" y="112"/>
              <a:ext cx="80" cy="7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112" y="112"/>
              <a:ext cx="79" cy="7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224" y="112"/>
              <a:ext cx="78" cy="7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336" y="112"/>
              <a:ext cx="78" cy="7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0" y="224"/>
              <a:ext cx="80" cy="7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112" y="224"/>
              <a:ext cx="79" cy="7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224" y="224"/>
              <a:ext cx="78" cy="7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336" y="224"/>
              <a:ext cx="78" cy="7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448" y="224"/>
              <a:ext cx="80" cy="7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0" y="33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112" y="33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224" y="336"/>
              <a:ext cx="78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336" y="336"/>
              <a:ext cx="78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0" y="44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112" y="44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224" y="448"/>
              <a:ext cx="78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336" y="448"/>
              <a:ext cx="78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448" y="44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0" y="56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112" y="56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224" y="560"/>
              <a:ext cx="78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336" y="560"/>
              <a:ext cx="78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0" y="672"/>
              <a:ext cx="80" cy="7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112" y="672"/>
              <a:ext cx="79" cy="7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224" y="672"/>
              <a:ext cx="78" cy="7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336" y="672"/>
              <a:ext cx="78" cy="7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112" y="78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336" y="784"/>
              <a:ext cx="78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9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400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430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930" indent="-31623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61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3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5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7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-317" y="1094740"/>
            <a:ext cx="7920038" cy="19431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56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华文新魏" panose="02010800040101010101" pitchFamily="2" charset="-122"/>
                <a:cs typeface="+mj-cs"/>
              </a:rPr>
              <a:t>左偏树的特点及其应用</a:t>
            </a:r>
            <a:endParaRPr kumimoji="0" lang="zh-CN" sz="5600" b="1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华文新魏" panose="02010800040101010101" pitchFamily="2" charset="-122"/>
              <a:cs typeface="+mj-cs"/>
            </a:endParaRPr>
          </a:p>
        </p:txBody>
      </p:sp>
    </p:spTree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 anchorCtr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CN" altLang="zh-CN" sz="2600" b="1" dirty="0">
                <a:solidFill>
                  <a:schemeClr val="bg1"/>
                </a:solidFill>
              </a:rPr>
            </a:fld>
            <a:endParaRPr lang="zh-CN" altLang="zh-CN" sz="2600" b="1" dirty="0">
              <a:solidFill>
                <a:schemeClr val="bg1"/>
              </a:solidFill>
            </a:endParaRPr>
          </a:p>
        </p:txBody>
      </p:sp>
      <p:sp>
        <p:nvSpPr>
          <p:cNvPr id="9219" name="AutoShape 2"/>
          <p:cNvSpPr>
            <a:spLocks noGrp="1"/>
          </p:cNvSpPr>
          <p:nvPr>
            <p:ph type="title"/>
          </p:nvPr>
        </p:nvSpPr>
        <p:spPr>
          <a:xfrm>
            <a:off x="755650" y="765175"/>
            <a:ext cx="7777163" cy="792163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sz="4000" b="0" dirty="0">
                <a:ea typeface="华文中宋" panose="02010600040101010101" pitchFamily="2" charset="-122"/>
              </a:rPr>
              <a:t>左偏树的操作 </a:t>
            </a:r>
            <a:r>
              <a:rPr lang="zh-CN" altLang="zh-CN" sz="40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——</a:t>
            </a:r>
            <a:r>
              <a:rPr lang="zh-CN" altLang="zh-CN" sz="4000" b="0" dirty="0">
                <a:ea typeface="华文中宋" panose="02010600040101010101" pitchFamily="2" charset="-122"/>
              </a:rPr>
              <a:t> </a:t>
            </a:r>
            <a:r>
              <a:rPr lang="zh-CN" altLang="en-US" sz="4000" b="0" dirty="0">
                <a:ea typeface="华文中宋" panose="02010600040101010101" pitchFamily="2" charset="-122"/>
              </a:rPr>
              <a:t>合并</a:t>
            </a:r>
            <a:endParaRPr lang="zh-CN" altLang="en-US" sz="4000" b="0" dirty="0">
              <a:ea typeface="华文中宋" panose="02010600040101010101" pitchFamily="2" charset="-122"/>
            </a:endParaRPr>
          </a:p>
        </p:txBody>
      </p:sp>
      <p:sp>
        <p:nvSpPr>
          <p:cNvPr id="2" name="Rectangle 3"/>
          <p:cNvSpPr>
            <a:spLocks noGrp="1"/>
          </p:cNvSpPr>
          <p:nvPr>
            <p:ph idx="1"/>
          </p:nvPr>
        </p:nvSpPr>
        <p:spPr>
          <a:xfrm>
            <a:off x="755650" y="1844675"/>
            <a:ext cx="7704138" cy="445770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合并操作是递归进行的</a:t>
            </a:r>
            <a:endParaRPr lang="zh-CN" altLang="en-US" dirty="0"/>
          </a:p>
          <a:p>
            <a:pPr eaLnBrk="1" hangingPunct="1"/>
            <a:endParaRPr lang="zh-CN" altLang="zh-CN" dirty="0"/>
          </a:p>
        </p:txBody>
      </p:sp>
      <p:sp>
        <p:nvSpPr>
          <p:cNvPr id="9221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3" name="Group 5"/>
          <p:cNvGrpSpPr/>
          <p:nvPr/>
        </p:nvGrpSpPr>
        <p:grpSpPr>
          <a:xfrm>
            <a:off x="3635375" y="3429000"/>
            <a:ext cx="922338" cy="457200"/>
            <a:chOff x="0" y="0"/>
            <a:chExt cx="581" cy="288"/>
          </a:xfrm>
        </p:grpSpPr>
        <p:sp>
          <p:nvSpPr>
            <p:cNvPr id="9253" name="Line 6"/>
            <p:cNvSpPr/>
            <p:nvPr/>
          </p:nvSpPr>
          <p:spPr>
            <a:xfrm>
              <a:off x="53" y="252"/>
              <a:ext cx="52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9254" name="Text Box 7"/>
            <p:cNvSpPr txBox="1"/>
            <p:nvPr/>
          </p:nvSpPr>
          <p:spPr>
            <a:xfrm>
              <a:off x="0" y="0"/>
              <a:ext cx="54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zh-CN" sz="2400" dirty="0">
                  <a:latin typeface="Arial" panose="020B0604020202020204" pitchFamily="34" charset="0"/>
                </a:rPr>
                <a:t>a &lt; b</a:t>
              </a:r>
              <a:endParaRPr lang="zh-CN" altLang="zh-CN" sz="24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9224" name="Group 8"/>
          <p:cNvGrpSpPr/>
          <p:nvPr/>
        </p:nvGrpSpPr>
        <p:grpSpPr>
          <a:xfrm>
            <a:off x="900113" y="2420938"/>
            <a:ext cx="2514600" cy="3811587"/>
            <a:chOff x="0" y="0"/>
            <a:chExt cx="1584" cy="2401"/>
          </a:xfrm>
        </p:grpSpPr>
        <p:sp>
          <p:nvSpPr>
            <p:cNvPr id="9225" name="Oval 9"/>
            <p:cNvSpPr>
              <a:spLocks noChangeAspect="1" noChangeArrowheads="1"/>
            </p:cNvSpPr>
            <p:nvPr/>
          </p:nvSpPr>
          <p:spPr bwMode="auto">
            <a:xfrm>
              <a:off x="664" y="337"/>
              <a:ext cx="240" cy="240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2700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a</a:t>
              </a:r>
              <a:endParaRPr kumimoji="0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40" name="AutoShape 10"/>
            <p:cNvSpPr/>
            <p:nvPr/>
          </p:nvSpPr>
          <p:spPr>
            <a:xfrm>
              <a:off x="184" y="817"/>
              <a:ext cx="528" cy="480"/>
            </a:xfrm>
            <a:prstGeom prst="triangle">
              <a:avLst>
                <a:gd name="adj" fmla="val 50000"/>
              </a:avLst>
            </a:prstGeom>
            <a:solidFill>
              <a:srgbClr val="FFFF99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zh-CN" sz="2400" dirty="0">
                  <a:latin typeface="Arial" panose="020B0604020202020204" pitchFamily="34" charset="0"/>
                </a:rPr>
                <a:t>L</a:t>
              </a:r>
              <a:r>
                <a:rPr lang="zh-CN" altLang="zh-CN" sz="2400" baseline="-25000" dirty="0">
                  <a:latin typeface="Arial" panose="020B0604020202020204" pitchFamily="34" charset="0"/>
                </a:rPr>
                <a:t>1</a:t>
              </a:r>
              <a:endParaRPr lang="zh-CN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9241" name="AutoShape 11"/>
            <p:cNvSpPr/>
            <p:nvPr/>
          </p:nvSpPr>
          <p:spPr>
            <a:xfrm>
              <a:off x="864" y="817"/>
              <a:ext cx="528" cy="480"/>
            </a:xfrm>
            <a:prstGeom prst="triangle">
              <a:avLst>
                <a:gd name="adj" fmla="val 50000"/>
              </a:avLst>
            </a:prstGeom>
            <a:solidFill>
              <a:srgbClr val="FFFF99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zh-CN" sz="2400" dirty="0">
                  <a:latin typeface="Arial" panose="020B0604020202020204" pitchFamily="34" charset="0"/>
                </a:rPr>
                <a:t>R</a:t>
              </a:r>
              <a:r>
                <a:rPr lang="zh-CN" altLang="zh-CN" sz="2400" baseline="-25000" dirty="0">
                  <a:latin typeface="Arial" panose="020B0604020202020204" pitchFamily="34" charset="0"/>
                </a:rPr>
                <a:t>1</a:t>
              </a:r>
              <a:endParaRPr lang="zh-CN" altLang="zh-CN" sz="2400" dirty="0">
                <a:latin typeface="Arial" panose="020B0604020202020204" pitchFamily="34" charset="0"/>
              </a:endParaRPr>
            </a:p>
          </p:txBody>
        </p:sp>
        <p:cxnSp>
          <p:nvCxnSpPr>
            <p:cNvPr id="9242" name="AutoShape 12"/>
            <p:cNvCxnSpPr>
              <a:stCxn id="9225" idx="3"/>
              <a:endCxn id="9240" idx="0"/>
            </p:cNvCxnSpPr>
            <p:nvPr/>
          </p:nvCxnSpPr>
          <p:spPr>
            <a:xfrm flipH="1">
              <a:off x="448" y="542"/>
              <a:ext cx="251" cy="269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9243" name="AutoShape 13"/>
            <p:cNvCxnSpPr>
              <a:stCxn id="9225" idx="5"/>
              <a:endCxn id="9241" idx="0"/>
            </p:cNvCxnSpPr>
            <p:nvPr/>
          </p:nvCxnSpPr>
          <p:spPr>
            <a:xfrm>
              <a:off x="869" y="542"/>
              <a:ext cx="259" cy="269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9230" name="Oval 14"/>
            <p:cNvSpPr>
              <a:spLocks noChangeAspect="1" noChangeArrowheads="1"/>
            </p:cNvSpPr>
            <p:nvPr/>
          </p:nvSpPr>
          <p:spPr bwMode="auto">
            <a:xfrm>
              <a:off x="672" y="1393"/>
              <a:ext cx="240" cy="240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2700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b</a:t>
              </a:r>
              <a:endParaRPr kumimoji="0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45" name="AutoShape 15"/>
            <p:cNvSpPr/>
            <p:nvPr/>
          </p:nvSpPr>
          <p:spPr>
            <a:xfrm>
              <a:off x="192" y="1873"/>
              <a:ext cx="528" cy="480"/>
            </a:xfrm>
            <a:prstGeom prst="triangle">
              <a:avLst>
                <a:gd name="adj" fmla="val 50000"/>
              </a:avLst>
            </a:prstGeom>
            <a:solidFill>
              <a:srgbClr val="99CCFF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zh-CN" sz="2400" dirty="0">
                  <a:latin typeface="Arial" panose="020B0604020202020204" pitchFamily="34" charset="0"/>
                </a:rPr>
                <a:t>L</a:t>
              </a:r>
              <a:r>
                <a:rPr lang="zh-CN" altLang="zh-CN" sz="2400" baseline="-25000" dirty="0">
                  <a:latin typeface="Arial" panose="020B0604020202020204" pitchFamily="34" charset="0"/>
                </a:rPr>
                <a:t>2</a:t>
              </a:r>
              <a:endParaRPr lang="zh-CN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9246" name="AutoShape 16"/>
            <p:cNvSpPr/>
            <p:nvPr/>
          </p:nvSpPr>
          <p:spPr>
            <a:xfrm>
              <a:off x="872" y="1873"/>
              <a:ext cx="528" cy="480"/>
            </a:xfrm>
            <a:prstGeom prst="triangle">
              <a:avLst>
                <a:gd name="adj" fmla="val 50000"/>
              </a:avLst>
            </a:prstGeom>
            <a:solidFill>
              <a:srgbClr val="99CCFF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zh-CN" sz="2400" dirty="0">
                  <a:latin typeface="Arial" panose="020B0604020202020204" pitchFamily="34" charset="0"/>
                </a:rPr>
                <a:t>R</a:t>
              </a:r>
              <a:r>
                <a:rPr lang="zh-CN" altLang="zh-CN" sz="2400" baseline="-25000" dirty="0">
                  <a:latin typeface="Arial" panose="020B0604020202020204" pitchFamily="34" charset="0"/>
                </a:rPr>
                <a:t>2</a:t>
              </a:r>
              <a:endParaRPr lang="zh-CN" altLang="zh-CN" sz="2400" dirty="0">
                <a:latin typeface="Arial" panose="020B0604020202020204" pitchFamily="34" charset="0"/>
              </a:endParaRPr>
            </a:p>
          </p:txBody>
        </p:sp>
        <p:cxnSp>
          <p:nvCxnSpPr>
            <p:cNvPr id="9247" name="AutoShape 17"/>
            <p:cNvCxnSpPr>
              <a:stCxn id="9230" idx="3"/>
              <a:endCxn id="9245" idx="0"/>
            </p:cNvCxnSpPr>
            <p:nvPr/>
          </p:nvCxnSpPr>
          <p:spPr>
            <a:xfrm flipH="1">
              <a:off x="456" y="1598"/>
              <a:ext cx="251" cy="269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9248" name="AutoShape 18"/>
            <p:cNvCxnSpPr>
              <a:stCxn id="9230" idx="5"/>
              <a:endCxn id="9246" idx="0"/>
            </p:cNvCxnSpPr>
            <p:nvPr/>
          </p:nvCxnSpPr>
          <p:spPr>
            <a:xfrm>
              <a:off x="877" y="1598"/>
              <a:ext cx="259" cy="269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9249" name="Rectangle 19"/>
            <p:cNvSpPr/>
            <p:nvPr/>
          </p:nvSpPr>
          <p:spPr>
            <a:xfrm>
              <a:off x="0" y="289"/>
              <a:ext cx="1584" cy="211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250" name="Text Box 20"/>
            <p:cNvSpPr txBox="1"/>
            <p:nvPr/>
          </p:nvSpPr>
          <p:spPr>
            <a:xfrm>
              <a:off x="240" y="288"/>
              <a:ext cx="30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zh-CN" sz="2400" dirty="0">
                  <a:latin typeface="Arial" panose="020B0604020202020204" pitchFamily="34" charset="0"/>
                </a:rPr>
                <a:t>T</a:t>
              </a:r>
              <a:r>
                <a:rPr lang="zh-CN" altLang="zh-CN" sz="2400" baseline="-25000" dirty="0">
                  <a:latin typeface="Arial" panose="020B0604020202020204" pitchFamily="34" charset="0"/>
                </a:rPr>
                <a:t>1</a:t>
              </a:r>
              <a:endParaRPr lang="zh-CN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9251" name="Text Box 21"/>
            <p:cNvSpPr txBox="1"/>
            <p:nvPr/>
          </p:nvSpPr>
          <p:spPr>
            <a:xfrm>
              <a:off x="240" y="1392"/>
              <a:ext cx="30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zh-CN" sz="2400" dirty="0">
                  <a:latin typeface="Arial" panose="020B0604020202020204" pitchFamily="34" charset="0"/>
                </a:rPr>
                <a:t>T</a:t>
              </a:r>
              <a:r>
                <a:rPr lang="zh-CN" altLang="zh-CN" sz="2400" baseline="-25000" dirty="0">
                  <a:latin typeface="Arial" panose="020B0604020202020204" pitchFamily="34" charset="0"/>
                </a:rPr>
                <a:t>2</a:t>
              </a:r>
              <a:endParaRPr lang="zh-CN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9252" name="Text Box 22"/>
            <p:cNvSpPr txBox="1"/>
            <p:nvPr/>
          </p:nvSpPr>
          <p:spPr>
            <a:xfrm>
              <a:off x="0" y="0"/>
              <a:ext cx="66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zh-CN" sz="2400" dirty="0">
                  <a:latin typeface="Arial" panose="020B0604020202020204" pitchFamily="34" charset="0"/>
                </a:rPr>
                <a:t>merge</a:t>
              </a:r>
              <a:endParaRPr lang="zh-CN" altLang="zh-CN" sz="2400" dirty="0">
                <a:latin typeface="Arial" panose="020B0604020202020204" pitchFamily="34" charset="0"/>
              </a:endParaRPr>
            </a:p>
          </p:txBody>
        </p:sp>
      </p:grpSp>
      <p:sp>
        <p:nvSpPr>
          <p:cNvPr id="9239" name="AutoShape 23"/>
          <p:cNvSpPr/>
          <p:nvPr/>
        </p:nvSpPr>
        <p:spPr>
          <a:xfrm>
            <a:off x="3563938" y="5445125"/>
            <a:ext cx="2447925" cy="792163"/>
          </a:xfrm>
          <a:prstGeom prst="cloudCallout">
            <a:avLst>
              <a:gd name="adj1" fmla="val -59079"/>
              <a:gd name="adj2" fmla="val -36171"/>
            </a:avLst>
          </a:prstGeom>
          <a:solidFill>
            <a:srgbClr val="FFFF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1"/>
          <a:p>
            <a:pPr algn="ctr"/>
            <a:r>
              <a:rPr lang="zh-CN" altLang="en-US" sz="1800" dirty="0">
                <a:latin typeface="Arial" panose="020B0604020202020204" pitchFamily="34" charset="0"/>
              </a:rPr>
              <a:t>合并</a:t>
            </a:r>
            <a:r>
              <a:rPr lang="zh-CN" altLang="zh-CN" sz="1800" dirty="0">
                <a:latin typeface="Arial" panose="020B0604020202020204" pitchFamily="34" charset="0"/>
              </a:rPr>
              <a:t>T</a:t>
            </a:r>
            <a:r>
              <a:rPr lang="zh-CN" altLang="zh-CN" sz="1800" baseline="-25000" dirty="0">
                <a:latin typeface="Arial" panose="020B0604020202020204" pitchFamily="34" charset="0"/>
              </a:rPr>
              <a:t>1</a:t>
            </a:r>
            <a:r>
              <a:rPr lang="zh-CN" altLang="en-US" sz="1800" dirty="0">
                <a:latin typeface="Arial" panose="020B0604020202020204" pitchFamily="34" charset="0"/>
              </a:rPr>
              <a:t>和</a:t>
            </a:r>
            <a:r>
              <a:rPr lang="zh-CN" altLang="zh-CN" sz="1800" dirty="0">
                <a:latin typeface="Arial" panose="020B0604020202020204" pitchFamily="34" charset="0"/>
              </a:rPr>
              <a:t>T</a:t>
            </a:r>
            <a:r>
              <a:rPr lang="zh-CN" altLang="zh-CN" sz="1800" baseline="-25000" dirty="0">
                <a:latin typeface="Arial" panose="020B0604020202020204" pitchFamily="34" charset="0"/>
              </a:rPr>
              <a:t>2</a:t>
            </a:r>
            <a:r>
              <a:rPr lang="zh-CN" altLang="en-US" sz="1800" dirty="0">
                <a:latin typeface="Arial" panose="020B0604020202020204" pitchFamily="34" charset="0"/>
              </a:rPr>
              <a:t>两棵左偏树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  <p:grpSp>
        <p:nvGrpSpPr>
          <p:cNvPr id="4" name="Group 24"/>
          <p:cNvGrpSpPr/>
          <p:nvPr/>
        </p:nvGrpSpPr>
        <p:grpSpPr>
          <a:xfrm>
            <a:off x="4673600" y="2636838"/>
            <a:ext cx="3962400" cy="3505200"/>
            <a:chOff x="0" y="0"/>
            <a:chExt cx="2496" cy="2208"/>
          </a:xfrm>
        </p:grpSpPr>
        <p:sp>
          <p:nvSpPr>
            <p:cNvPr id="5" name="Oval 25"/>
            <p:cNvSpPr>
              <a:spLocks noChangeAspect="1" noChangeArrowheads="1"/>
            </p:cNvSpPr>
            <p:nvPr/>
          </p:nvSpPr>
          <p:spPr bwMode="auto">
            <a:xfrm>
              <a:off x="480" y="0"/>
              <a:ext cx="240" cy="240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2700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a</a:t>
              </a:r>
              <a:endParaRPr kumimoji="0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28" name="AutoShape 26"/>
            <p:cNvSpPr/>
            <p:nvPr/>
          </p:nvSpPr>
          <p:spPr>
            <a:xfrm>
              <a:off x="0" y="480"/>
              <a:ext cx="528" cy="480"/>
            </a:xfrm>
            <a:prstGeom prst="triangle">
              <a:avLst>
                <a:gd name="adj" fmla="val 50000"/>
              </a:avLst>
            </a:prstGeom>
            <a:solidFill>
              <a:srgbClr val="FFFF99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zh-CN" sz="2400" dirty="0">
                  <a:latin typeface="Arial" panose="020B0604020202020204" pitchFamily="34" charset="0"/>
                </a:rPr>
                <a:t>L</a:t>
              </a:r>
              <a:r>
                <a:rPr lang="zh-CN" altLang="zh-CN" sz="2400" baseline="-25000" dirty="0">
                  <a:latin typeface="Arial" panose="020B0604020202020204" pitchFamily="34" charset="0"/>
                </a:rPr>
                <a:t>1</a:t>
              </a:r>
              <a:endParaRPr lang="zh-CN" altLang="zh-CN" sz="2400" dirty="0">
                <a:latin typeface="Arial" panose="020B0604020202020204" pitchFamily="34" charset="0"/>
              </a:endParaRPr>
            </a:p>
          </p:txBody>
        </p:sp>
        <p:cxnSp>
          <p:nvCxnSpPr>
            <p:cNvPr id="9229" name="AutoShape 27"/>
            <p:cNvCxnSpPr>
              <a:stCxn id="5" idx="3"/>
              <a:endCxn id="9228" idx="0"/>
            </p:cNvCxnSpPr>
            <p:nvPr/>
          </p:nvCxnSpPr>
          <p:spPr>
            <a:xfrm flipH="1">
              <a:off x="264" y="205"/>
              <a:ext cx="251" cy="269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6" name="AutoShape 28"/>
            <p:cNvCxnSpPr>
              <a:stCxn id="5" idx="5"/>
            </p:cNvCxnSpPr>
            <p:nvPr/>
          </p:nvCxnSpPr>
          <p:spPr>
            <a:xfrm>
              <a:off x="685" y="205"/>
              <a:ext cx="246" cy="263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9231" name="Rectangle 29"/>
            <p:cNvSpPr/>
            <p:nvPr/>
          </p:nvSpPr>
          <p:spPr>
            <a:xfrm>
              <a:off x="912" y="480"/>
              <a:ext cx="1584" cy="172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232" name="Text Box 30"/>
            <p:cNvSpPr txBox="1"/>
            <p:nvPr/>
          </p:nvSpPr>
          <p:spPr>
            <a:xfrm>
              <a:off x="950" y="217"/>
              <a:ext cx="66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zh-CN" sz="2400" dirty="0">
                  <a:latin typeface="Arial" panose="020B0604020202020204" pitchFamily="34" charset="0"/>
                </a:rPr>
                <a:t>merge</a:t>
              </a:r>
              <a:endParaRPr lang="zh-CN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7" name="Oval 31"/>
            <p:cNvSpPr>
              <a:spLocks noChangeAspect="1" noChangeArrowheads="1"/>
            </p:cNvSpPr>
            <p:nvPr/>
          </p:nvSpPr>
          <p:spPr bwMode="auto">
            <a:xfrm>
              <a:off x="1584" y="1200"/>
              <a:ext cx="240" cy="240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2700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zh-CN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b</a:t>
              </a:r>
              <a:endParaRPr kumimoji="0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34" name="AutoShape 32"/>
            <p:cNvSpPr/>
            <p:nvPr/>
          </p:nvSpPr>
          <p:spPr>
            <a:xfrm>
              <a:off x="1104" y="1680"/>
              <a:ext cx="528" cy="480"/>
            </a:xfrm>
            <a:prstGeom prst="triangle">
              <a:avLst>
                <a:gd name="adj" fmla="val 50000"/>
              </a:avLst>
            </a:prstGeom>
            <a:solidFill>
              <a:srgbClr val="99CCFF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zh-CN" sz="2400" dirty="0">
                  <a:latin typeface="Arial" panose="020B0604020202020204" pitchFamily="34" charset="0"/>
                </a:rPr>
                <a:t>L</a:t>
              </a:r>
              <a:r>
                <a:rPr lang="zh-CN" altLang="zh-CN" sz="2400" baseline="-25000" dirty="0">
                  <a:latin typeface="Arial" panose="020B0604020202020204" pitchFamily="34" charset="0"/>
                </a:rPr>
                <a:t>2</a:t>
              </a:r>
              <a:endParaRPr lang="zh-CN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9235" name="AutoShape 33"/>
            <p:cNvSpPr/>
            <p:nvPr/>
          </p:nvSpPr>
          <p:spPr>
            <a:xfrm>
              <a:off x="1784" y="1680"/>
              <a:ext cx="528" cy="480"/>
            </a:xfrm>
            <a:prstGeom prst="triangle">
              <a:avLst>
                <a:gd name="adj" fmla="val 50000"/>
              </a:avLst>
            </a:prstGeom>
            <a:solidFill>
              <a:srgbClr val="99CCFF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zh-CN" sz="2400" dirty="0">
                  <a:latin typeface="Arial" panose="020B0604020202020204" pitchFamily="34" charset="0"/>
                </a:rPr>
                <a:t>R</a:t>
              </a:r>
              <a:r>
                <a:rPr lang="zh-CN" altLang="zh-CN" sz="2400" baseline="-25000" dirty="0">
                  <a:latin typeface="Arial" panose="020B0604020202020204" pitchFamily="34" charset="0"/>
                </a:rPr>
                <a:t>2</a:t>
              </a:r>
              <a:endParaRPr lang="zh-CN" altLang="zh-CN" sz="2400" dirty="0">
                <a:latin typeface="Arial" panose="020B0604020202020204" pitchFamily="34" charset="0"/>
              </a:endParaRPr>
            </a:p>
          </p:txBody>
        </p:sp>
        <p:cxnSp>
          <p:nvCxnSpPr>
            <p:cNvPr id="9236" name="AutoShape 34"/>
            <p:cNvCxnSpPr>
              <a:stCxn id="7" idx="3"/>
              <a:endCxn id="9234" idx="0"/>
            </p:cNvCxnSpPr>
            <p:nvPr/>
          </p:nvCxnSpPr>
          <p:spPr>
            <a:xfrm flipH="1">
              <a:off x="1368" y="1405"/>
              <a:ext cx="251" cy="269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9237" name="AutoShape 35"/>
            <p:cNvCxnSpPr>
              <a:stCxn id="7" idx="5"/>
              <a:endCxn id="9235" idx="0"/>
            </p:cNvCxnSpPr>
            <p:nvPr/>
          </p:nvCxnSpPr>
          <p:spPr>
            <a:xfrm>
              <a:off x="1789" y="1405"/>
              <a:ext cx="259" cy="269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9238" name="AutoShape 36"/>
            <p:cNvSpPr/>
            <p:nvPr/>
          </p:nvSpPr>
          <p:spPr>
            <a:xfrm>
              <a:off x="1440" y="576"/>
              <a:ext cx="528" cy="480"/>
            </a:xfrm>
            <a:prstGeom prst="triangle">
              <a:avLst>
                <a:gd name="adj" fmla="val 50000"/>
              </a:avLst>
            </a:prstGeom>
            <a:solidFill>
              <a:srgbClr val="FFFF99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zh-CN" sz="2400" dirty="0">
                  <a:latin typeface="Arial" panose="020B0604020202020204" pitchFamily="34" charset="0"/>
                </a:rPr>
                <a:t>R</a:t>
              </a:r>
              <a:r>
                <a:rPr lang="zh-CN" altLang="zh-CN" sz="2400" baseline="-25000" dirty="0">
                  <a:latin typeface="Arial" panose="020B0604020202020204" pitchFamily="34" charset="0"/>
                </a:rPr>
                <a:t>1</a:t>
              </a:r>
              <a:endParaRPr lang="zh-CN" altLang="zh-CN" sz="2400" dirty="0">
                <a:latin typeface="Arial" panose="020B0604020202020204" pitchFamily="34" charset="0"/>
              </a:endParaRPr>
            </a:p>
          </p:txBody>
        </p:sp>
      </p:grpSp>
      <p:sp>
        <p:nvSpPr>
          <p:cNvPr id="8" name="AutoShape 37"/>
          <p:cNvSpPr/>
          <p:nvPr/>
        </p:nvSpPr>
        <p:spPr>
          <a:xfrm>
            <a:off x="3563938" y="4437063"/>
            <a:ext cx="2449512" cy="792162"/>
          </a:xfrm>
          <a:prstGeom prst="cloudCallout">
            <a:avLst>
              <a:gd name="adj1" fmla="val 58620"/>
              <a:gd name="adj2" fmla="val -33769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1"/>
          <a:p>
            <a:pPr algn="ctr"/>
            <a:r>
              <a:rPr lang="zh-CN" altLang="en-US" sz="1800" dirty="0">
                <a:latin typeface="Arial" panose="020B0604020202020204" pitchFamily="34" charset="0"/>
              </a:rPr>
              <a:t>先将</a:t>
            </a:r>
            <a:r>
              <a:rPr lang="zh-CN" altLang="zh-CN" sz="1800" dirty="0">
                <a:latin typeface="Arial" panose="020B0604020202020204" pitchFamily="34" charset="0"/>
              </a:rPr>
              <a:t>T</a:t>
            </a:r>
            <a:r>
              <a:rPr lang="zh-CN" altLang="zh-CN" sz="1800" baseline="-25000" dirty="0">
                <a:latin typeface="Arial" panose="020B0604020202020204" pitchFamily="34" charset="0"/>
              </a:rPr>
              <a:t>1</a:t>
            </a:r>
            <a:r>
              <a:rPr lang="zh-CN" altLang="en-US" sz="1800" dirty="0">
                <a:latin typeface="Arial" panose="020B0604020202020204" pitchFamily="34" charset="0"/>
              </a:rPr>
              <a:t>的右子树与</a:t>
            </a:r>
            <a:r>
              <a:rPr lang="zh-CN" altLang="zh-CN" sz="1800" dirty="0">
                <a:latin typeface="Arial" panose="020B0604020202020204" pitchFamily="34" charset="0"/>
              </a:rPr>
              <a:t>T</a:t>
            </a:r>
            <a:r>
              <a:rPr lang="zh-CN" altLang="zh-CN" sz="1800" baseline="-25000" dirty="0">
                <a:latin typeface="Arial" panose="020B0604020202020204" pitchFamily="34" charset="0"/>
              </a:rPr>
              <a:t>2</a:t>
            </a:r>
            <a:r>
              <a:rPr lang="zh-CN" altLang="en-US" sz="1800" dirty="0">
                <a:latin typeface="Arial" panose="020B0604020202020204" pitchFamily="34" charset="0"/>
              </a:rPr>
              <a:t>合并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9" grpId="0" bldLvl="0" animBg="1"/>
      <p:bldP spid="8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 anchorCtr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CN" altLang="zh-CN" sz="2600" b="1" dirty="0">
                <a:solidFill>
                  <a:schemeClr val="bg1"/>
                </a:solidFill>
              </a:rPr>
            </a:fld>
            <a:endParaRPr lang="zh-CN" altLang="zh-CN" sz="2600" b="1" dirty="0">
              <a:solidFill>
                <a:schemeClr val="bg1"/>
              </a:solidFill>
            </a:endParaRPr>
          </a:p>
        </p:txBody>
      </p:sp>
      <p:sp>
        <p:nvSpPr>
          <p:cNvPr id="10243" name="AutoShape 2"/>
          <p:cNvSpPr>
            <a:spLocks noGrp="1"/>
          </p:cNvSpPr>
          <p:nvPr>
            <p:ph type="title"/>
          </p:nvPr>
        </p:nvSpPr>
        <p:spPr>
          <a:xfrm>
            <a:off x="755650" y="765175"/>
            <a:ext cx="7777163" cy="792163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sz="4000" b="0" dirty="0">
                <a:ea typeface="华文中宋" panose="02010600040101010101" pitchFamily="2" charset="-122"/>
              </a:rPr>
              <a:t>左偏树的操作 </a:t>
            </a:r>
            <a:r>
              <a:rPr lang="zh-CN" altLang="zh-CN" sz="40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——</a:t>
            </a:r>
            <a:r>
              <a:rPr lang="zh-CN" altLang="zh-CN" sz="4000" b="0" dirty="0">
                <a:ea typeface="华文中宋" panose="02010600040101010101" pitchFamily="2" charset="-122"/>
              </a:rPr>
              <a:t> </a:t>
            </a:r>
            <a:r>
              <a:rPr lang="zh-CN" altLang="en-US" sz="4000" b="0" dirty="0">
                <a:ea typeface="华文中宋" panose="02010600040101010101" pitchFamily="2" charset="-122"/>
              </a:rPr>
              <a:t>合并</a:t>
            </a:r>
            <a:endParaRPr lang="zh-CN" altLang="en-US" sz="4000" b="0" dirty="0">
              <a:ea typeface="华文中宋" panose="02010600040101010101" pitchFamily="2" charset="-122"/>
            </a:endParaRPr>
          </a:p>
        </p:txBody>
      </p:sp>
      <p:sp>
        <p:nvSpPr>
          <p:cNvPr id="10244" name="Rectangle 3"/>
          <p:cNvSpPr>
            <a:spLocks noGrp="1"/>
          </p:cNvSpPr>
          <p:nvPr>
            <p:ph idx="1"/>
          </p:nvPr>
        </p:nvSpPr>
        <p:spPr>
          <a:xfrm>
            <a:off x="755650" y="1844675"/>
            <a:ext cx="7704138" cy="445770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合并操作是递归进行的</a:t>
            </a:r>
            <a:endParaRPr lang="zh-CN" altLang="en-US" dirty="0"/>
          </a:p>
          <a:p>
            <a:pPr eaLnBrk="1" hangingPunct="1"/>
            <a:endParaRPr lang="zh-CN" altLang="zh-CN" dirty="0"/>
          </a:p>
        </p:txBody>
      </p:sp>
      <p:sp>
        <p:nvSpPr>
          <p:cNvPr id="10245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" name="Oval 5"/>
          <p:cNvSpPr>
            <a:spLocks noChangeAspect="1" noChangeArrowheads="1"/>
          </p:cNvSpPr>
          <p:nvPr/>
        </p:nvSpPr>
        <p:spPr bwMode="auto">
          <a:xfrm>
            <a:off x="5435600" y="2636838"/>
            <a:ext cx="381000" cy="3810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69804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2700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endParaRPr kumimoji="0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6" name="AutoShape 6"/>
          <p:cNvSpPr/>
          <p:nvPr/>
        </p:nvSpPr>
        <p:spPr>
          <a:xfrm>
            <a:off x="4673600" y="3398838"/>
            <a:ext cx="838200" cy="762000"/>
          </a:xfrm>
          <a:prstGeom prst="triangle">
            <a:avLst>
              <a:gd name="adj" fmla="val 50000"/>
            </a:avLst>
          </a:prstGeom>
          <a:solidFill>
            <a:srgbClr val="FFFF99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zh-CN" sz="2400" dirty="0">
                <a:latin typeface="Arial" panose="020B0604020202020204" pitchFamily="34" charset="0"/>
              </a:rPr>
              <a:t>L</a:t>
            </a:r>
            <a:r>
              <a:rPr lang="zh-CN" altLang="zh-CN" sz="2400" baseline="-25000" dirty="0">
                <a:latin typeface="Arial" panose="020B0604020202020204" pitchFamily="34" charset="0"/>
              </a:rPr>
              <a:t>1</a:t>
            </a:r>
            <a:endParaRPr lang="zh-CN" altLang="zh-CN" sz="2400" dirty="0">
              <a:latin typeface="Arial" panose="020B0604020202020204" pitchFamily="34" charset="0"/>
            </a:endParaRPr>
          </a:p>
        </p:txBody>
      </p:sp>
      <p:cxnSp>
        <p:nvCxnSpPr>
          <p:cNvPr id="10247" name="AutoShape 7"/>
          <p:cNvCxnSpPr>
            <a:stCxn id="2" idx="3"/>
            <a:endCxn id="10246" idx="0"/>
          </p:cNvCxnSpPr>
          <p:nvPr/>
        </p:nvCxnSpPr>
        <p:spPr>
          <a:xfrm flipH="1">
            <a:off x="5092700" y="2962275"/>
            <a:ext cx="398463" cy="42703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0248" name="AutoShape 8"/>
          <p:cNvCxnSpPr>
            <a:stCxn id="2" idx="5"/>
          </p:cNvCxnSpPr>
          <p:nvPr/>
        </p:nvCxnSpPr>
        <p:spPr>
          <a:xfrm>
            <a:off x="5761038" y="2962275"/>
            <a:ext cx="390525" cy="41751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grpSp>
        <p:nvGrpSpPr>
          <p:cNvPr id="10249" name="Group 9"/>
          <p:cNvGrpSpPr/>
          <p:nvPr/>
        </p:nvGrpSpPr>
        <p:grpSpPr>
          <a:xfrm>
            <a:off x="6121400" y="2981325"/>
            <a:ext cx="2514600" cy="3160713"/>
            <a:chOff x="0" y="0"/>
            <a:chExt cx="1584" cy="1991"/>
          </a:xfrm>
        </p:grpSpPr>
        <p:sp>
          <p:nvSpPr>
            <p:cNvPr id="10259" name="Rectangle 10"/>
            <p:cNvSpPr/>
            <p:nvPr/>
          </p:nvSpPr>
          <p:spPr>
            <a:xfrm>
              <a:off x="0" y="263"/>
              <a:ext cx="1584" cy="172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0260" name="Text Box 11"/>
            <p:cNvSpPr txBox="1"/>
            <p:nvPr/>
          </p:nvSpPr>
          <p:spPr>
            <a:xfrm>
              <a:off x="38" y="0"/>
              <a:ext cx="66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zh-CN" sz="2400" dirty="0">
                  <a:latin typeface="Arial" panose="020B0604020202020204" pitchFamily="34" charset="0"/>
                </a:rPr>
                <a:t>merge</a:t>
              </a:r>
              <a:endParaRPr lang="zh-CN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10252" name="Oval 12"/>
            <p:cNvSpPr>
              <a:spLocks noChangeAspect="1" noChangeArrowheads="1"/>
            </p:cNvSpPr>
            <p:nvPr/>
          </p:nvSpPr>
          <p:spPr bwMode="auto">
            <a:xfrm>
              <a:off x="672" y="983"/>
              <a:ext cx="240" cy="240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2700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zh-CN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b</a:t>
              </a:r>
              <a:endParaRPr kumimoji="0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62" name="AutoShape 13"/>
            <p:cNvSpPr/>
            <p:nvPr/>
          </p:nvSpPr>
          <p:spPr>
            <a:xfrm>
              <a:off x="192" y="1463"/>
              <a:ext cx="528" cy="480"/>
            </a:xfrm>
            <a:prstGeom prst="triangle">
              <a:avLst>
                <a:gd name="adj" fmla="val 50000"/>
              </a:avLst>
            </a:prstGeom>
            <a:solidFill>
              <a:srgbClr val="99CCFF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zh-CN" sz="2400" dirty="0">
                  <a:latin typeface="Arial" panose="020B0604020202020204" pitchFamily="34" charset="0"/>
                </a:rPr>
                <a:t>L</a:t>
              </a:r>
              <a:r>
                <a:rPr lang="zh-CN" altLang="zh-CN" sz="2400" baseline="-25000" dirty="0">
                  <a:latin typeface="Arial" panose="020B0604020202020204" pitchFamily="34" charset="0"/>
                </a:rPr>
                <a:t>2</a:t>
              </a:r>
              <a:endParaRPr lang="zh-CN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10263" name="AutoShape 14"/>
            <p:cNvSpPr/>
            <p:nvPr/>
          </p:nvSpPr>
          <p:spPr>
            <a:xfrm>
              <a:off x="872" y="1463"/>
              <a:ext cx="528" cy="480"/>
            </a:xfrm>
            <a:prstGeom prst="triangle">
              <a:avLst>
                <a:gd name="adj" fmla="val 50000"/>
              </a:avLst>
            </a:prstGeom>
            <a:solidFill>
              <a:srgbClr val="99CCFF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zh-CN" sz="2400" dirty="0">
                  <a:latin typeface="Arial" panose="020B0604020202020204" pitchFamily="34" charset="0"/>
                </a:rPr>
                <a:t>R</a:t>
              </a:r>
              <a:r>
                <a:rPr lang="zh-CN" altLang="zh-CN" sz="2400" baseline="-25000" dirty="0">
                  <a:latin typeface="Arial" panose="020B0604020202020204" pitchFamily="34" charset="0"/>
                </a:rPr>
                <a:t>2</a:t>
              </a:r>
              <a:endParaRPr lang="zh-CN" altLang="zh-CN" sz="2400" dirty="0">
                <a:latin typeface="Arial" panose="020B0604020202020204" pitchFamily="34" charset="0"/>
              </a:endParaRPr>
            </a:p>
          </p:txBody>
        </p:sp>
        <p:cxnSp>
          <p:nvCxnSpPr>
            <p:cNvPr id="10264" name="AutoShape 15"/>
            <p:cNvCxnSpPr>
              <a:stCxn id="10252" idx="3"/>
              <a:endCxn id="10262" idx="0"/>
            </p:cNvCxnSpPr>
            <p:nvPr/>
          </p:nvCxnSpPr>
          <p:spPr>
            <a:xfrm flipH="1">
              <a:off x="456" y="1188"/>
              <a:ext cx="251" cy="269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0265" name="AutoShape 16"/>
            <p:cNvCxnSpPr>
              <a:stCxn id="10252" idx="5"/>
              <a:endCxn id="10263" idx="0"/>
            </p:cNvCxnSpPr>
            <p:nvPr/>
          </p:nvCxnSpPr>
          <p:spPr>
            <a:xfrm>
              <a:off x="877" y="1188"/>
              <a:ext cx="259" cy="269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10266" name="AutoShape 17"/>
            <p:cNvSpPr/>
            <p:nvPr/>
          </p:nvSpPr>
          <p:spPr>
            <a:xfrm>
              <a:off x="528" y="359"/>
              <a:ext cx="528" cy="480"/>
            </a:xfrm>
            <a:prstGeom prst="triangle">
              <a:avLst>
                <a:gd name="adj" fmla="val 50000"/>
              </a:avLst>
            </a:prstGeom>
            <a:solidFill>
              <a:srgbClr val="FFFF99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zh-CN" sz="2400" dirty="0">
                  <a:latin typeface="Arial" panose="020B0604020202020204" pitchFamily="34" charset="0"/>
                </a:rPr>
                <a:t>R</a:t>
              </a:r>
              <a:r>
                <a:rPr lang="zh-CN" altLang="zh-CN" sz="2400" baseline="-25000" dirty="0">
                  <a:latin typeface="Arial" panose="020B0604020202020204" pitchFamily="34" charset="0"/>
                </a:rPr>
                <a:t>1</a:t>
              </a:r>
              <a:endParaRPr lang="zh-CN" altLang="zh-CN" sz="2400" dirty="0">
                <a:latin typeface="Arial" panose="020B0604020202020204" pitchFamily="34" charset="0"/>
              </a:endParaRPr>
            </a:p>
          </p:txBody>
        </p:sp>
      </p:grpSp>
      <p:sp>
        <p:nvSpPr>
          <p:cNvPr id="10258" name="AutoShape 18"/>
          <p:cNvSpPr/>
          <p:nvPr/>
        </p:nvSpPr>
        <p:spPr>
          <a:xfrm>
            <a:off x="5738813" y="3397250"/>
            <a:ext cx="838200" cy="762000"/>
          </a:xfrm>
          <a:prstGeom prst="triangle">
            <a:avLst>
              <a:gd name="adj" fmla="val 50000"/>
            </a:avLst>
          </a:prstGeom>
          <a:solidFill>
            <a:srgbClr val="CCFFCC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zh-CN" sz="2400" dirty="0">
                <a:latin typeface="Arial" panose="020B0604020202020204" pitchFamily="34" charset="0"/>
              </a:rPr>
              <a:t>R</a:t>
            </a:r>
            <a:r>
              <a:rPr lang="zh-CN" altLang="zh-CN" sz="2400" dirty="0">
                <a:latin typeface="Tahoma" panose="020B0604030504040204" pitchFamily="34" charset="0"/>
              </a:rPr>
              <a:t>’</a:t>
            </a:r>
            <a:endParaRPr lang="zh-CN" altLang="zh-CN" sz="1800" dirty="0">
              <a:latin typeface="Tahoma" panose="020B0604030504040204" pitchFamily="34" charset="0"/>
            </a:endParaRPr>
          </a:p>
        </p:txBody>
      </p:sp>
      <p:sp>
        <p:nvSpPr>
          <p:cNvPr id="3" name="AutoShape 19"/>
          <p:cNvSpPr/>
          <p:nvPr/>
        </p:nvSpPr>
        <p:spPr>
          <a:xfrm>
            <a:off x="3563938" y="4437063"/>
            <a:ext cx="2449512" cy="792162"/>
          </a:xfrm>
          <a:prstGeom prst="cloudCallout">
            <a:avLst>
              <a:gd name="adj1" fmla="val 58620"/>
              <a:gd name="adj2" fmla="val -33769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1"/>
          <a:p>
            <a:pPr algn="ctr"/>
            <a:r>
              <a:rPr lang="zh-CN" altLang="en-US" sz="1800" dirty="0">
                <a:latin typeface="Arial" panose="020B0604020202020204" pitchFamily="34" charset="0"/>
              </a:rPr>
              <a:t>先将</a:t>
            </a:r>
            <a:r>
              <a:rPr lang="zh-CN" altLang="zh-CN" sz="1800" dirty="0">
                <a:latin typeface="Arial" panose="020B0604020202020204" pitchFamily="34" charset="0"/>
              </a:rPr>
              <a:t>T</a:t>
            </a:r>
            <a:r>
              <a:rPr lang="zh-CN" altLang="zh-CN" sz="1800" baseline="-25000" dirty="0">
                <a:latin typeface="Arial" panose="020B0604020202020204" pitchFamily="34" charset="0"/>
              </a:rPr>
              <a:t>1</a:t>
            </a:r>
            <a:r>
              <a:rPr lang="zh-CN" altLang="en-US" sz="1800" dirty="0">
                <a:latin typeface="Arial" panose="020B0604020202020204" pitchFamily="34" charset="0"/>
              </a:rPr>
              <a:t>的右子树与</a:t>
            </a:r>
            <a:r>
              <a:rPr lang="zh-CN" altLang="zh-CN" sz="1800" dirty="0">
                <a:latin typeface="Arial" panose="020B0604020202020204" pitchFamily="34" charset="0"/>
              </a:rPr>
              <a:t>T</a:t>
            </a:r>
            <a:r>
              <a:rPr lang="zh-CN" altLang="zh-CN" sz="1800" baseline="-25000" dirty="0">
                <a:latin typeface="Arial" panose="020B0604020202020204" pitchFamily="34" charset="0"/>
              </a:rPr>
              <a:t>2</a:t>
            </a:r>
            <a:r>
              <a:rPr lang="zh-CN" altLang="en-US" sz="1800" dirty="0">
                <a:latin typeface="Arial" panose="020B0604020202020204" pitchFamily="34" charset="0"/>
              </a:rPr>
              <a:t>合并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  <p:grpSp>
        <p:nvGrpSpPr>
          <p:cNvPr id="4" name="Group 20"/>
          <p:cNvGrpSpPr/>
          <p:nvPr/>
        </p:nvGrpSpPr>
        <p:grpSpPr>
          <a:xfrm>
            <a:off x="4673600" y="2636838"/>
            <a:ext cx="1903413" cy="1524000"/>
            <a:chOff x="0" y="0"/>
            <a:chExt cx="1199" cy="960"/>
          </a:xfrm>
        </p:grpSpPr>
        <p:sp>
          <p:nvSpPr>
            <p:cNvPr id="10261" name="Oval 21"/>
            <p:cNvSpPr>
              <a:spLocks noChangeAspect="1" noChangeArrowheads="1"/>
            </p:cNvSpPr>
            <p:nvPr/>
          </p:nvSpPr>
          <p:spPr bwMode="auto">
            <a:xfrm>
              <a:off x="480" y="0"/>
              <a:ext cx="240" cy="240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2700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a</a:t>
              </a:r>
              <a:endParaRPr kumimoji="0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55" name="AutoShape 22"/>
            <p:cNvSpPr/>
            <p:nvPr/>
          </p:nvSpPr>
          <p:spPr>
            <a:xfrm>
              <a:off x="0" y="480"/>
              <a:ext cx="528" cy="480"/>
            </a:xfrm>
            <a:prstGeom prst="triangle">
              <a:avLst>
                <a:gd name="adj" fmla="val 50000"/>
              </a:avLst>
            </a:prstGeom>
            <a:solidFill>
              <a:srgbClr val="FFFF99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zh-CN" sz="2400" dirty="0">
                  <a:latin typeface="Arial" panose="020B0604020202020204" pitchFamily="34" charset="0"/>
                </a:rPr>
                <a:t>L</a:t>
              </a:r>
              <a:r>
                <a:rPr lang="zh-CN" altLang="zh-CN" sz="2400" baseline="-25000" dirty="0">
                  <a:latin typeface="Arial" panose="020B0604020202020204" pitchFamily="34" charset="0"/>
                </a:rPr>
                <a:t>1</a:t>
              </a:r>
              <a:endParaRPr lang="zh-CN" altLang="zh-CN" sz="2400" dirty="0">
                <a:latin typeface="Arial" panose="020B0604020202020204" pitchFamily="34" charset="0"/>
              </a:endParaRPr>
            </a:p>
          </p:txBody>
        </p:sp>
        <p:cxnSp>
          <p:nvCxnSpPr>
            <p:cNvPr id="10256" name="AutoShape 23"/>
            <p:cNvCxnSpPr>
              <a:stCxn id="10261" idx="3"/>
              <a:endCxn id="10255" idx="0"/>
            </p:cNvCxnSpPr>
            <p:nvPr/>
          </p:nvCxnSpPr>
          <p:spPr>
            <a:xfrm flipH="1">
              <a:off x="264" y="205"/>
              <a:ext cx="251" cy="269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0257" name="AutoShape 24"/>
            <p:cNvCxnSpPr>
              <a:stCxn id="10261" idx="5"/>
            </p:cNvCxnSpPr>
            <p:nvPr/>
          </p:nvCxnSpPr>
          <p:spPr>
            <a:xfrm>
              <a:off x="685" y="205"/>
              <a:ext cx="246" cy="263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5" name="AutoShape 25"/>
            <p:cNvSpPr/>
            <p:nvPr/>
          </p:nvSpPr>
          <p:spPr>
            <a:xfrm>
              <a:off x="671" y="479"/>
              <a:ext cx="528" cy="480"/>
            </a:xfrm>
            <a:prstGeom prst="triangle">
              <a:avLst>
                <a:gd name="adj" fmla="val 50000"/>
              </a:avLst>
            </a:prstGeom>
            <a:solidFill>
              <a:srgbClr val="CCFFCC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zh-CN" sz="2400" dirty="0">
                  <a:latin typeface="Arial" panose="020B0604020202020204" pitchFamily="34" charset="0"/>
                </a:rPr>
                <a:t>R</a:t>
              </a:r>
              <a:r>
                <a:rPr lang="zh-CN" altLang="zh-CN" sz="2400" dirty="0">
                  <a:latin typeface="Tahoma" panose="020B0604030504040204" pitchFamily="34" charset="0"/>
                </a:rPr>
                <a:t>’</a:t>
              </a:r>
              <a:endParaRPr lang="zh-CN" altLang="zh-CN" sz="1800" dirty="0">
                <a:latin typeface="Tahoma" panose="020B0604030504040204" pitchFamily="34" charset="0"/>
              </a:endParaRPr>
            </a:p>
          </p:txBody>
        </p:sp>
      </p:grp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0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67052E-7 L -0.10226 -0.14682 " pathEditMode="relative" ptsTypes="AA">
                                      <p:cBhvr>
                                        <p:cTn id="14" dur="10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0" presetClass="path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16667E-6 1.09827E-6 L -0.375 1.09827E-6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8" grpId="0" bldLvl="0" animBg="1"/>
      <p:bldP spid="3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 anchorCtr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CN" altLang="zh-CN" sz="2600" b="1" dirty="0">
                <a:solidFill>
                  <a:schemeClr val="bg1"/>
                </a:solidFill>
              </a:rPr>
            </a:fld>
            <a:endParaRPr lang="zh-CN" altLang="zh-CN" sz="2600" b="1" dirty="0">
              <a:solidFill>
                <a:schemeClr val="bg1"/>
              </a:solidFill>
            </a:endParaRPr>
          </a:p>
        </p:txBody>
      </p:sp>
      <p:sp>
        <p:nvSpPr>
          <p:cNvPr id="11267" name="AutoShape 2"/>
          <p:cNvSpPr>
            <a:spLocks noGrp="1"/>
          </p:cNvSpPr>
          <p:nvPr>
            <p:ph type="title"/>
          </p:nvPr>
        </p:nvSpPr>
        <p:spPr>
          <a:xfrm>
            <a:off x="755650" y="765175"/>
            <a:ext cx="7777163" cy="792163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sz="4000" b="0" dirty="0">
                <a:ea typeface="华文中宋" panose="02010600040101010101" pitchFamily="2" charset="-122"/>
              </a:rPr>
              <a:t>左偏树的操作 </a:t>
            </a:r>
            <a:r>
              <a:rPr lang="zh-CN" altLang="zh-CN" sz="40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——</a:t>
            </a:r>
            <a:r>
              <a:rPr lang="zh-CN" altLang="zh-CN" sz="4000" b="0" dirty="0">
                <a:ea typeface="华文中宋" panose="02010600040101010101" pitchFamily="2" charset="-122"/>
              </a:rPr>
              <a:t> </a:t>
            </a:r>
            <a:r>
              <a:rPr lang="zh-CN" altLang="en-US" sz="4000" b="0" dirty="0">
                <a:ea typeface="华文中宋" panose="02010600040101010101" pitchFamily="2" charset="-122"/>
              </a:rPr>
              <a:t>合并</a:t>
            </a:r>
            <a:endParaRPr lang="zh-CN" altLang="en-US" sz="4000" b="0" dirty="0">
              <a:ea typeface="华文中宋" panose="02010600040101010101" pitchFamily="2" charset="-122"/>
            </a:endParaRPr>
          </a:p>
        </p:txBody>
      </p:sp>
      <p:sp>
        <p:nvSpPr>
          <p:cNvPr id="11268" name="Rectangle 3"/>
          <p:cNvSpPr>
            <a:spLocks noGrp="1"/>
          </p:cNvSpPr>
          <p:nvPr>
            <p:ph idx="1"/>
          </p:nvPr>
        </p:nvSpPr>
        <p:spPr>
          <a:xfrm>
            <a:off x="755650" y="1844675"/>
            <a:ext cx="7704138" cy="445770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合并操作是递归进行的</a:t>
            </a:r>
            <a:endParaRPr lang="zh-CN" altLang="en-US" dirty="0"/>
          </a:p>
          <a:p>
            <a:pPr eaLnBrk="1" hangingPunct="1"/>
            <a:endParaRPr lang="zh-CN" altLang="zh-CN" dirty="0"/>
          </a:p>
        </p:txBody>
      </p:sp>
      <p:sp>
        <p:nvSpPr>
          <p:cNvPr id="11269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11270" name="Group 5"/>
          <p:cNvGrpSpPr/>
          <p:nvPr/>
        </p:nvGrpSpPr>
        <p:grpSpPr>
          <a:xfrm>
            <a:off x="1241425" y="2636838"/>
            <a:ext cx="1906588" cy="1524000"/>
            <a:chOff x="0" y="0"/>
            <a:chExt cx="1201" cy="960"/>
          </a:xfrm>
        </p:grpSpPr>
        <p:sp>
          <p:nvSpPr>
            <p:cNvPr id="2" name="Oval 6"/>
            <p:cNvSpPr>
              <a:spLocks noChangeAspect="1" noChangeArrowheads="1"/>
            </p:cNvSpPr>
            <p:nvPr/>
          </p:nvSpPr>
          <p:spPr bwMode="auto">
            <a:xfrm>
              <a:off x="482" y="0"/>
              <a:ext cx="240" cy="240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2700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a</a:t>
              </a:r>
              <a:endParaRPr kumimoji="0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83" name="AutoShape 7"/>
            <p:cNvSpPr/>
            <p:nvPr/>
          </p:nvSpPr>
          <p:spPr>
            <a:xfrm>
              <a:off x="0" y="480"/>
              <a:ext cx="528" cy="480"/>
            </a:xfrm>
            <a:prstGeom prst="triangle">
              <a:avLst>
                <a:gd name="adj" fmla="val 50000"/>
              </a:avLst>
            </a:prstGeom>
            <a:solidFill>
              <a:srgbClr val="FFFF99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zh-CN" sz="2400" dirty="0">
                  <a:latin typeface="Arial" panose="020B0604020202020204" pitchFamily="34" charset="0"/>
                </a:rPr>
                <a:t>L</a:t>
              </a:r>
              <a:r>
                <a:rPr lang="zh-CN" altLang="zh-CN" sz="2400" baseline="-25000" dirty="0">
                  <a:latin typeface="Arial" panose="020B0604020202020204" pitchFamily="34" charset="0"/>
                </a:rPr>
                <a:t>1</a:t>
              </a:r>
              <a:endParaRPr lang="zh-CN" altLang="zh-CN" sz="2400" dirty="0">
                <a:latin typeface="Arial" panose="020B0604020202020204" pitchFamily="34" charset="0"/>
              </a:endParaRPr>
            </a:p>
          </p:txBody>
        </p:sp>
        <p:cxnSp>
          <p:nvCxnSpPr>
            <p:cNvPr id="11284" name="AutoShape 8"/>
            <p:cNvCxnSpPr>
              <a:stCxn id="2" idx="3"/>
              <a:endCxn id="11283" idx="0"/>
            </p:cNvCxnSpPr>
            <p:nvPr/>
          </p:nvCxnSpPr>
          <p:spPr>
            <a:xfrm flipH="1">
              <a:off x="264" y="205"/>
              <a:ext cx="253" cy="269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1285" name="AutoShape 9"/>
            <p:cNvCxnSpPr>
              <a:stCxn id="2" idx="5"/>
            </p:cNvCxnSpPr>
            <p:nvPr/>
          </p:nvCxnSpPr>
          <p:spPr>
            <a:xfrm>
              <a:off x="687" y="205"/>
              <a:ext cx="246" cy="263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11286" name="AutoShape 10"/>
            <p:cNvSpPr/>
            <p:nvPr/>
          </p:nvSpPr>
          <p:spPr>
            <a:xfrm>
              <a:off x="673" y="479"/>
              <a:ext cx="528" cy="480"/>
            </a:xfrm>
            <a:prstGeom prst="triangle">
              <a:avLst>
                <a:gd name="adj" fmla="val 50000"/>
              </a:avLst>
            </a:prstGeom>
            <a:solidFill>
              <a:srgbClr val="CCFFCC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zh-CN" sz="2400" dirty="0">
                  <a:latin typeface="Arial" panose="020B0604020202020204" pitchFamily="34" charset="0"/>
                </a:rPr>
                <a:t>R</a:t>
              </a:r>
              <a:r>
                <a:rPr lang="zh-CN" altLang="zh-CN" sz="2400" dirty="0">
                  <a:latin typeface="Tahoma" panose="020B0604030504040204" pitchFamily="34" charset="0"/>
                </a:rPr>
                <a:t>’</a:t>
              </a:r>
              <a:endParaRPr lang="zh-CN" altLang="zh-CN" sz="1800" dirty="0">
                <a:latin typeface="Tahoma" panose="020B0604030504040204" pitchFamily="34" charset="0"/>
              </a:endParaRPr>
            </a:p>
          </p:txBody>
        </p:sp>
      </p:grpSp>
      <p:grpSp>
        <p:nvGrpSpPr>
          <p:cNvPr id="11275" name="Group 11"/>
          <p:cNvGrpSpPr/>
          <p:nvPr/>
        </p:nvGrpSpPr>
        <p:grpSpPr>
          <a:xfrm>
            <a:off x="3203575" y="3213100"/>
            <a:ext cx="2663825" cy="503238"/>
            <a:chOff x="0" y="0"/>
            <a:chExt cx="1678" cy="317"/>
          </a:xfrm>
        </p:grpSpPr>
        <p:sp>
          <p:nvSpPr>
            <p:cNvPr id="11280" name="Line 12"/>
            <p:cNvSpPr/>
            <p:nvPr/>
          </p:nvSpPr>
          <p:spPr>
            <a:xfrm flipV="1">
              <a:off x="46" y="317"/>
              <a:ext cx="163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11281" name="Text Box 13"/>
            <p:cNvSpPr txBox="1"/>
            <p:nvPr/>
          </p:nvSpPr>
          <p:spPr>
            <a:xfrm>
              <a:off x="0" y="0"/>
              <a:ext cx="158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zh-CN" sz="2400" dirty="0">
                  <a:latin typeface="Arial" panose="020B0604020202020204" pitchFamily="34" charset="0"/>
                </a:rPr>
                <a:t>dist(R</a:t>
              </a:r>
              <a:r>
                <a:rPr lang="zh-CN" altLang="zh-CN" sz="2400" baseline="30000" dirty="0">
                  <a:latin typeface="Courier New" panose="02070309020205020404" pitchFamily="49" charset="0"/>
                </a:rPr>
                <a:t>’</a:t>
              </a:r>
              <a:r>
                <a:rPr lang="zh-CN" altLang="zh-CN" sz="2400" dirty="0">
                  <a:latin typeface="Arial" panose="020B0604020202020204" pitchFamily="34" charset="0"/>
                </a:rPr>
                <a:t>) &gt; dist(L</a:t>
              </a:r>
              <a:r>
                <a:rPr lang="zh-CN" altLang="zh-CN" sz="2400" baseline="-25000" dirty="0">
                  <a:latin typeface="Arial" panose="020B0604020202020204" pitchFamily="34" charset="0"/>
                </a:rPr>
                <a:t>1</a:t>
              </a:r>
              <a:r>
                <a:rPr lang="zh-CN" altLang="zh-CN" sz="2400" dirty="0">
                  <a:latin typeface="Arial" panose="020B0604020202020204" pitchFamily="34" charset="0"/>
                </a:rPr>
                <a:t>)</a:t>
              </a:r>
              <a:endParaRPr lang="zh-CN" altLang="zh-CN" sz="24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1278" name="Group 14"/>
          <p:cNvGrpSpPr/>
          <p:nvPr/>
        </p:nvGrpSpPr>
        <p:grpSpPr>
          <a:xfrm>
            <a:off x="6008688" y="2636838"/>
            <a:ext cx="1908175" cy="1524000"/>
            <a:chOff x="0" y="0"/>
            <a:chExt cx="1202" cy="960"/>
          </a:xfrm>
        </p:grpSpPr>
        <p:sp>
          <p:nvSpPr>
            <p:cNvPr id="11279" name="Oval 15"/>
            <p:cNvSpPr>
              <a:spLocks noChangeAspect="1" noChangeArrowheads="1"/>
            </p:cNvSpPr>
            <p:nvPr/>
          </p:nvSpPr>
          <p:spPr bwMode="auto">
            <a:xfrm>
              <a:off x="484" y="0"/>
              <a:ext cx="240" cy="240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2700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a</a:t>
              </a:r>
              <a:endParaRPr kumimoji="0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76" name="AutoShape 16"/>
            <p:cNvSpPr/>
            <p:nvPr/>
          </p:nvSpPr>
          <p:spPr>
            <a:xfrm>
              <a:off x="674" y="480"/>
              <a:ext cx="528" cy="480"/>
            </a:xfrm>
            <a:prstGeom prst="triangle">
              <a:avLst>
                <a:gd name="adj" fmla="val 50000"/>
              </a:avLst>
            </a:prstGeom>
            <a:solidFill>
              <a:srgbClr val="FFFF99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zh-CN" sz="2400" dirty="0">
                  <a:latin typeface="Arial" panose="020B0604020202020204" pitchFamily="34" charset="0"/>
                </a:rPr>
                <a:t>L</a:t>
              </a:r>
              <a:r>
                <a:rPr lang="zh-CN" altLang="zh-CN" sz="2400" baseline="-25000" dirty="0">
                  <a:latin typeface="Arial" panose="020B0604020202020204" pitchFamily="34" charset="0"/>
                </a:rPr>
                <a:t>1</a:t>
              </a:r>
              <a:endParaRPr lang="zh-CN" altLang="zh-CN" sz="2400" dirty="0">
                <a:latin typeface="Arial" panose="020B0604020202020204" pitchFamily="34" charset="0"/>
              </a:endParaRPr>
            </a:p>
          </p:txBody>
        </p:sp>
        <p:cxnSp>
          <p:nvCxnSpPr>
            <p:cNvPr id="11277" name="AutoShape 17"/>
            <p:cNvCxnSpPr>
              <a:stCxn id="11279" idx="3"/>
              <a:endCxn id="4" idx="0"/>
            </p:cNvCxnSpPr>
            <p:nvPr/>
          </p:nvCxnSpPr>
          <p:spPr>
            <a:xfrm flipH="1">
              <a:off x="264" y="205"/>
              <a:ext cx="255" cy="268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3" name="AutoShape 18"/>
            <p:cNvCxnSpPr>
              <a:stCxn id="11279" idx="5"/>
              <a:endCxn id="11276" idx="0"/>
            </p:cNvCxnSpPr>
            <p:nvPr/>
          </p:nvCxnSpPr>
          <p:spPr>
            <a:xfrm>
              <a:off x="689" y="205"/>
              <a:ext cx="249" cy="269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4" name="AutoShape 19"/>
            <p:cNvSpPr/>
            <p:nvPr/>
          </p:nvSpPr>
          <p:spPr>
            <a:xfrm>
              <a:off x="0" y="479"/>
              <a:ext cx="528" cy="480"/>
            </a:xfrm>
            <a:prstGeom prst="triangle">
              <a:avLst>
                <a:gd name="adj" fmla="val 50000"/>
              </a:avLst>
            </a:prstGeom>
            <a:solidFill>
              <a:srgbClr val="CCFFCC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zh-CN" sz="2400" dirty="0">
                  <a:latin typeface="Arial" panose="020B0604020202020204" pitchFamily="34" charset="0"/>
                </a:rPr>
                <a:t>R</a:t>
              </a:r>
              <a:r>
                <a:rPr lang="zh-CN" altLang="zh-CN" sz="2400" dirty="0">
                  <a:latin typeface="Tahoma" panose="020B0604030504040204" pitchFamily="34" charset="0"/>
                </a:rPr>
                <a:t>’</a:t>
              </a:r>
              <a:endParaRPr lang="zh-CN" altLang="zh-CN" sz="1800" dirty="0">
                <a:latin typeface="Tahoma" panose="020B0604030504040204" pitchFamily="34" charset="0"/>
              </a:endParaRPr>
            </a:p>
          </p:txBody>
        </p:sp>
      </p:grpSp>
      <p:sp>
        <p:nvSpPr>
          <p:cNvPr id="5" name="AutoShape 20"/>
          <p:cNvSpPr/>
          <p:nvPr/>
        </p:nvSpPr>
        <p:spPr>
          <a:xfrm>
            <a:off x="4859338" y="4724400"/>
            <a:ext cx="2665412" cy="1152525"/>
          </a:xfrm>
          <a:prstGeom prst="cloudCallout">
            <a:avLst>
              <a:gd name="adj1" fmla="val 21412"/>
              <a:gd name="adj2" fmla="val -83472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1"/>
          <a:p>
            <a:pPr algn="ctr"/>
            <a:r>
              <a:rPr lang="zh-CN" altLang="en-US" sz="1800" dirty="0">
                <a:latin typeface="Arial" panose="020B0604020202020204" pitchFamily="34" charset="0"/>
              </a:rPr>
              <a:t>交换左右子树并更新根节点距离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6" name="AutoShape 21"/>
          <p:cNvSpPr/>
          <p:nvPr/>
        </p:nvSpPr>
        <p:spPr>
          <a:xfrm>
            <a:off x="1042988" y="4652963"/>
            <a:ext cx="2520950" cy="1368425"/>
          </a:xfrm>
          <a:prstGeom prst="cloudCallout">
            <a:avLst>
              <a:gd name="adj1" fmla="val 17255"/>
              <a:gd name="adj2" fmla="val -78537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1"/>
          <a:p>
            <a:pPr algn="ctr"/>
            <a:r>
              <a:rPr lang="zh-CN" altLang="en-US" sz="1800" dirty="0">
                <a:latin typeface="Arial" panose="020B0604020202020204" pitchFamily="34" charset="0"/>
              </a:rPr>
              <a:t>合并后的右子树距离可能大于左子树距离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3600" b="0" dirty="0">
                <a:ea typeface="华文中宋" panose="02010600040101010101" pitchFamily="2" charset="-122"/>
              </a:rPr>
              <a:t>合并操作的代码</a:t>
            </a:r>
            <a:endParaRPr lang="zh-CN" altLang="en-US" dirty="0"/>
          </a:p>
        </p:txBody>
      </p:sp>
      <p:sp>
        <p:nvSpPr>
          <p:cNvPr id="18434" name="Rectangle 3"/>
          <p:cNvSpPr txBox="1"/>
          <p:nvPr/>
        </p:nvSpPr>
        <p:spPr>
          <a:xfrm>
            <a:off x="457200" y="1524000"/>
            <a:ext cx="7704138" cy="45370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3000" dirty="0">
                <a:latin typeface="Arial" panose="020B0604020202020204" pitchFamily="34" charset="0"/>
                <a:ea typeface="宋体" panose="02010600030101010101" pitchFamily="2" charset="-122"/>
              </a:rPr>
              <a:t>定义节点结构如下：</a:t>
            </a:r>
            <a:endParaRPr lang="zh-CN" altLang="en-US" sz="3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altLang="zh-CN" sz="2000" b="1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 err="1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struct</a:t>
            </a:r>
            <a:r>
              <a:rPr lang="en-US" altLang="zh-CN" sz="2000" b="1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node{</a:t>
            </a:r>
            <a:endParaRPr lang="en-US" altLang="zh-CN" sz="2000" b="1" dirty="0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altLang="zh-CN" sz="2000" b="1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   	    </a:t>
            </a:r>
            <a:r>
              <a:rPr lang="en-US" altLang="zh-CN" sz="2000" b="1" dirty="0" err="1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l,r</a:t>
            </a:r>
            <a:r>
              <a:rPr lang="zh-CN" altLang="en-US" sz="2000" b="1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；</a:t>
            </a:r>
            <a:endParaRPr lang="en-US" altLang="zh-CN" sz="2000" b="1" dirty="0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altLang="zh-CN" sz="2000" b="1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		    </a:t>
            </a:r>
            <a:r>
              <a:rPr lang="en-US" altLang="zh-CN" sz="2000" b="1" dirty="0" err="1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dis,data</a:t>
            </a:r>
            <a:r>
              <a:rPr lang="en-US" altLang="zh-CN" sz="2000" b="1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;</a:t>
            </a:r>
            <a:endParaRPr lang="en-US" altLang="zh-CN" sz="2000" b="1" dirty="0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altLang="zh-CN" sz="2000" b="1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}</a:t>
            </a:r>
            <a:endParaRPr lang="en-US" altLang="zh-CN" sz="2000" b="1" dirty="0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altLang="zh-CN" sz="2000" b="1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	</a:t>
            </a:r>
            <a:endParaRPr lang="en-US" altLang="zh-CN" sz="2000" b="1" dirty="0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altLang="zh-CN" sz="2000" b="1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	</a:t>
            </a:r>
            <a:r>
              <a:rPr lang="zh-CN" altLang="en-US" sz="2000" b="1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定义</a:t>
            </a:r>
            <a:r>
              <a:rPr lang="en-US" altLang="zh-CN" sz="2000" b="1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0</a:t>
            </a:r>
            <a:r>
              <a:rPr lang="zh-CN" altLang="en-US" sz="2000" b="1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号节点为空节点，距离恒为</a:t>
            </a:r>
            <a:r>
              <a:rPr lang="en-US" altLang="zh-CN" sz="2000" b="1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-1</a:t>
            </a:r>
            <a:r>
              <a:rPr lang="zh-CN" altLang="en-US" sz="2000" b="1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。</a:t>
            </a:r>
            <a:endParaRPr lang="en-US" altLang="zh-CN" sz="2000" b="1" dirty="0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</a:pPr>
            <a:endParaRPr lang="en-US" altLang="zh-CN" sz="3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3600" b="0" dirty="0">
                <a:ea typeface="华文中宋" panose="02010600040101010101" pitchFamily="2" charset="-122"/>
              </a:rPr>
              <a:t>合并操作的代码</a:t>
            </a:r>
            <a:endParaRPr lang="zh-CN" altLang="en-US" dirty="0"/>
          </a:p>
        </p:txBody>
      </p:sp>
      <p:sp>
        <p:nvSpPr>
          <p:cNvPr id="19458" name="Rectangle 3"/>
          <p:cNvSpPr txBox="1"/>
          <p:nvPr/>
        </p:nvSpPr>
        <p:spPr>
          <a:xfrm>
            <a:off x="457200" y="1524000"/>
            <a:ext cx="7704138" cy="45370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3000" dirty="0">
                <a:latin typeface="Arial" panose="020B0604020202020204" pitchFamily="34" charset="0"/>
                <a:ea typeface="宋体" panose="02010600030101010101" pitchFamily="2" charset="-122"/>
              </a:rPr>
              <a:t>合并函数，返回合并后的根节点：</a:t>
            </a:r>
            <a:endParaRPr lang="en-US" altLang="zh-CN" sz="3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endParaRPr lang="zh-CN" altLang="en-US" sz="3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altLang="zh-CN" sz="2000" b="1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	</a:t>
            </a:r>
            <a:endParaRPr lang="en-US" altLang="zh-CN" sz="3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59" name="TextBox 3"/>
          <p:cNvSpPr txBox="1"/>
          <p:nvPr/>
        </p:nvSpPr>
        <p:spPr>
          <a:xfrm>
            <a:off x="609600" y="2286000"/>
            <a:ext cx="4191000" cy="3416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int merge(int A,int B)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合并两棵树，返回新树根。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 if (A==0) return B; 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 if (B==0) return A;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 //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若某棵树为空，则操作结束。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if (a[A].data&gt;a[B].data){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    int temp=A;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    A=B;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    B=temp;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 }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 //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令跟节点为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个树根中较小的那个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60" name="TextBox 4"/>
          <p:cNvSpPr txBox="1"/>
          <p:nvPr/>
        </p:nvSpPr>
        <p:spPr>
          <a:xfrm>
            <a:off x="4724400" y="2286000"/>
            <a:ext cx="3810000" cy="3416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/>
            <a:r>
              <a:rPr lang="pt-BR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 a[A].r=merge(a[A].r,B);</a:t>
            </a:r>
            <a:endParaRPr lang="pt-BR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/>
            <a:r>
              <a:rPr lang="pt-BR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合并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的右子树与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pt-BR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/>
            <a:r>
              <a:rPr lang="pt-BR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 if (a[a[A].r].dis&gt;a[a[A].l].dis){</a:t>
            </a:r>
            <a:endParaRPr lang="pt-BR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/>
            <a:r>
              <a:rPr lang="pt-BR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    int temp=a[A].r;</a:t>
            </a:r>
            <a:endParaRPr lang="pt-BR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/>
            <a:r>
              <a:rPr lang="pt-BR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    a[A].r=a[A].l;</a:t>
            </a:r>
            <a:endParaRPr lang="pt-BR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/>
            <a:r>
              <a:rPr lang="pt-BR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    a[A].l=temp;</a:t>
            </a:r>
            <a:endParaRPr lang="pt-BR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/>
            <a:r>
              <a:rPr lang="pt-BR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 }</a:t>
            </a:r>
            <a:endParaRPr lang="pt-BR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/>
            <a:r>
              <a:rPr lang="pt-BR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保持左偏性质。</a:t>
            </a:r>
            <a:endParaRPr lang="pt-BR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/>
            <a:r>
              <a:rPr lang="pt-BR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 a[A].dis=a[a[A].r].dis+1;</a:t>
            </a:r>
            <a:endParaRPr lang="pt-BR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/>
            <a:r>
              <a:rPr lang="pt-BR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更新距离。</a:t>
            </a:r>
            <a:endParaRPr lang="pt-BR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/>
            <a:r>
              <a:rPr lang="pt-BR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 return A;</a:t>
            </a:r>
            <a:endParaRPr lang="pt-BR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/>
            <a:r>
              <a:rPr lang="pt-BR" altLang="zh-CN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 anchorCtr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CN" altLang="zh-CN" sz="2600" b="1" dirty="0">
                <a:solidFill>
                  <a:schemeClr val="bg1"/>
                </a:solidFill>
              </a:rPr>
            </a:fld>
            <a:endParaRPr lang="zh-CN" altLang="zh-CN" sz="2600" b="1" dirty="0">
              <a:solidFill>
                <a:schemeClr val="bg1"/>
              </a:solidFill>
            </a:endParaRPr>
          </a:p>
        </p:txBody>
      </p:sp>
      <p:sp>
        <p:nvSpPr>
          <p:cNvPr id="13315" name="AutoShape 2"/>
          <p:cNvSpPr>
            <a:spLocks noGrp="1"/>
          </p:cNvSpPr>
          <p:nvPr>
            <p:ph type="title"/>
          </p:nvPr>
        </p:nvSpPr>
        <p:spPr>
          <a:xfrm>
            <a:off x="755650" y="765175"/>
            <a:ext cx="7777163" cy="792163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sz="4000" b="0" dirty="0">
                <a:ea typeface="华文中宋" panose="02010600040101010101" pitchFamily="2" charset="-122"/>
              </a:rPr>
              <a:t>左偏树的操作 </a:t>
            </a:r>
            <a:r>
              <a:rPr lang="zh-CN" altLang="zh-CN" sz="40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——</a:t>
            </a:r>
            <a:r>
              <a:rPr lang="zh-CN" altLang="zh-CN" sz="4000" b="0" dirty="0">
                <a:ea typeface="华文中宋" panose="02010600040101010101" pitchFamily="2" charset="-122"/>
              </a:rPr>
              <a:t> </a:t>
            </a:r>
            <a:r>
              <a:rPr lang="zh-CN" altLang="en-US" sz="4000" b="0" dirty="0">
                <a:ea typeface="华文中宋" panose="02010600040101010101" pitchFamily="2" charset="-122"/>
              </a:rPr>
              <a:t>合并</a:t>
            </a:r>
            <a:endParaRPr lang="zh-CN" altLang="en-US" sz="4000" b="0" dirty="0">
              <a:ea typeface="华文中宋" panose="02010600040101010101" pitchFamily="2" charset="-122"/>
            </a:endParaRPr>
          </a:p>
        </p:txBody>
      </p:sp>
      <p:sp>
        <p:nvSpPr>
          <p:cNvPr id="13316" name="Rectangle 3"/>
          <p:cNvSpPr>
            <a:spLocks noGrp="1"/>
          </p:cNvSpPr>
          <p:nvPr>
            <p:ph idx="1"/>
          </p:nvPr>
        </p:nvSpPr>
        <p:spPr>
          <a:xfrm>
            <a:off x="755650" y="1844675"/>
            <a:ext cx="7704138" cy="445770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下面是一个合并的例子：</a:t>
            </a:r>
            <a:endParaRPr lang="zh-CN" altLang="en-US" dirty="0"/>
          </a:p>
          <a:p>
            <a:pPr eaLnBrk="1" hangingPunct="1"/>
            <a:endParaRPr lang="zh-CN" altLang="zh-CN" dirty="0"/>
          </a:p>
        </p:txBody>
      </p:sp>
      <p:sp>
        <p:nvSpPr>
          <p:cNvPr id="13317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4932363" y="3500438"/>
            <a:ext cx="3313112" cy="1800225"/>
            <a:chOff x="0" y="0"/>
            <a:chExt cx="2087" cy="1134"/>
          </a:xfrm>
        </p:grpSpPr>
        <p:sp>
          <p:nvSpPr>
            <p:cNvPr id="13351" name="Text Box 6"/>
            <p:cNvSpPr txBox="1"/>
            <p:nvPr/>
          </p:nvSpPr>
          <p:spPr>
            <a:xfrm>
              <a:off x="404" y="58"/>
              <a:ext cx="11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p>
              <a:pPr eaLnBrk="1" hangingPunct="1"/>
              <a:endParaRPr lang="zh-CN" altLang="zh-CN" sz="1800" dirty="0">
                <a:latin typeface="Arial" panose="020B0604020202020204" pitchFamily="34" charset="0"/>
              </a:endParaRPr>
            </a:p>
          </p:txBody>
        </p:sp>
        <p:sp>
          <p:nvSpPr>
            <p:cNvPr id="13352" name="Line 7"/>
            <p:cNvSpPr/>
            <p:nvPr/>
          </p:nvSpPr>
          <p:spPr>
            <a:xfrm flipH="1">
              <a:off x="155" y="589"/>
              <a:ext cx="272" cy="409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53" name="Line 8"/>
            <p:cNvSpPr/>
            <p:nvPr/>
          </p:nvSpPr>
          <p:spPr>
            <a:xfrm>
              <a:off x="473" y="589"/>
              <a:ext cx="227" cy="409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54" name="Line 9"/>
            <p:cNvSpPr/>
            <p:nvPr/>
          </p:nvSpPr>
          <p:spPr>
            <a:xfrm flipH="1">
              <a:off x="481" y="136"/>
              <a:ext cx="581" cy="363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55" name="Line 10"/>
            <p:cNvSpPr/>
            <p:nvPr/>
          </p:nvSpPr>
          <p:spPr>
            <a:xfrm>
              <a:off x="1107" y="136"/>
              <a:ext cx="590" cy="40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23" name="Oval 11"/>
            <p:cNvSpPr>
              <a:spLocks noChangeArrowheads="1"/>
            </p:cNvSpPr>
            <p:nvPr/>
          </p:nvSpPr>
          <p:spPr bwMode="auto">
            <a:xfrm>
              <a:off x="971" y="0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2700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24" name="Oval 12"/>
            <p:cNvSpPr>
              <a:spLocks noChangeArrowheads="1"/>
            </p:cNvSpPr>
            <p:nvPr/>
          </p:nvSpPr>
          <p:spPr bwMode="auto">
            <a:xfrm>
              <a:off x="337" y="453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2700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12</a:t>
              </a: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25" name="Oval 13"/>
            <p:cNvSpPr>
              <a:spLocks noChangeArrowheads="1"/>
            </p:cNvSpPr>
            <p:nvPr/>
          </p:nvSpPr>
          <p:spPr bwMode="auto">
            <a:xfrm>
              <a:off x="0" y="907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2700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18</a:t>
              </a: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26" name="Oval 14"/>
            <p:cNvSpPr>
              <a:spLocks noChangeArrowheads="1"/>
            </p:cNvSpPr>
            <p:nvPr/>
          </p:nvSpPr>
          <p:spPr bwMode="auto">
            <a:xfrm>
              <a:off x="589" y="907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2700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24</a:t>
              </a: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60" name="未知"/>
            <p:cNvSpPr/>
            <p:nvPr/>
          </p:nvSpPr>
          <p:spPr>
            <a:xfrm>
              <a:off x="1389" y="584"/>
              <a:ext cx="288" cy="360"/>
            </a:xfrm>
            <a:custGeom>
              <a:avLst/>
              <a:gdLst/>
              <a:ahLst/>
              <a:cxnLst>
                <a:cxn ang="0">
                  <a:pos x="288" y="0"/>
                </a:cxn>
                <a:cxn ang="0">
                  <a:pos x="0" y="360"/>
                </a:cxn>
              </a:cxnLst>
              <a:pathLst>
                <a:path w="288" h="360">
                  <a:moveTo>
                    <a:pt x="288" y="0"/>
                  </a:moveTo>
                  <a:lnTo>
                    <a:pt x="0" y="360"/>
                  </a:lnTo>
                </a:path>
              </a:pathLst>
            </a:custGeom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28" name="Oval 16"/>
            <p:cNvSpPr>
              <a:spLocks noChangeArrowheads="1"/>
            </p:cNvSpPr>
            <p:nvPr/>
          </p:nvSpPr>
          <p:spPr bwMode="auto">
            <a:xfrm>
              <a:off x="1270" y="862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2700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37</a:t>
              </a: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62" name="未知"/>
            <p:cNvSpPr/>
            <p:nvPr/>
          </p:nvSpPr>
          <p:spPr>
            <a:xfrm>
              <a:off x="1717" y="568"/>
              <a:ext cx="252" cy="3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2" y="386"/>
                </a:cxn>
              </a:cxnLst>
              <a:pathLst>
                <a:path w="252" h="386">
                  <a:moveTo>
                    <a:pt x="0" y="0"/>
                  </a:moveTo>
                  <a:lnTo>
                    <a:pt x="252" y="386"/>
                  </a:lnTo>
                </a:path>
              </a:pathLst>
            </a:custGeom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30" name="Oval 18"/>
            <p:cNvSpPr>
              <a:spLocks noChangeArrowheads="1"/>
            </p:cNvSpPr>
            <p:nvPr/>
          </p:nvSpPr>
          <p:spPr bwMode="auto">
            <a:xfrm>
              <a:off x="1860" y="862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2700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18</a:t>
              </a: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31" name="Oval 19"/>
            <p:cNvSpPr>
              <a:spLocks noChangeArrowheads="1"/>
            </p:cNvSpPr>
            <p:nvPr/>
          </p:nvSpPr>
          <p:spPr bwMode="auto">
            <a:xfrm>
              <a:off x="1595" y="453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2700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3332" name="Group 20"/>
          <p:cNvGrpSpPr/>
          <p:nvPr/>
        </p:nvGrpSpPr>
        <p:grpSpPr>
          <a:xfrm>
            <a:off x="5292725" y="3500438"/>
            <a:ext cx="3259138" cy="1806575"/>
            <a:chOff x="0" y="0"/>
            <a:chExt cx="2053" cy="1138"/>
          </a:xfrm>
        </p:grpSpPr>
        <p:sp>
          <p:nvSpPr>
            <p:cNvPr id="13344" name="Text Box 21"/>
            <p:cNvSpPr txBox="1"/>
            <p:nvPr/>
          </p:nvSpPr>
          <p:spPr>
            <a:xfrm>
              <a:off x="589" y="907"/>
              <a:ext cx="19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p>
              <a:pPr eaLnBrk="1" hangingPunct="1"/>
              <a:r>
                <a:rPr lang="zh-CN" altLang="zh-CN" sz="1800" dirty="0">
                  <a:latin typeface="Arial" panose="020B0604020202020204" pitchFamily="34" charset="0"/>
                </a:rPr>
                <a:t>0</a:t>
              </a:r>
              <a:endParaRPr lang="zh-CN" altLang="zh-CN" sz="1800" dirty="0">
                <a:latin typeface="Arial" panose="020B0604020202020204" pitchFamily="34" charset="0"/>
              </a:endParaRPr>
            </a:p>
          </p:txBody>
        </p:sp>
        <p:sp>
          <p:nvSpPr>
            <p:cNvPr id="13345" name="Text Box 22"/>
            <p:cNvSpPr txBox="1"/>
            <p:nvPr/>
          </p:nvSpPr>
          <p:spPr>
            <a:xfrm>
              <a:off x="0" y="907"/>
              <a:ext cx="19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p>
              <a:pPr eaLnBrk="1" hangingPunct="1"/>
              <a:r>
                <a:rPr lang="zh-CN" altLang="zh-CN" sz="1800" dirty="0">
                  <a:latin typeface="Arial" panose="020B0604020202020204" pitchFamily="34" charset="0"/>
                </a:rPr>
                <a:t>0</a:t>
              </a:r>
              <a:endParaRPr lang="zh-CN" altLang="zh-CN" sz="1800" dirty="0">
                <a:latin typeface="Arial" panose="020B0604020202020204" pitchFamily="34" charset="0"/>
              </a:endParaRPr>
            </a:p>
          </p:txBody>
        </p:sp>
        <p:sp>
          <p:nvSpPr>
            <p:cNvPr id="13346" name="Text Box 23"/>
            <p:cNvSpPr txBox="1"/>
            <p:nvPr/>
          </p:nvSpPr>
          <p:spPr>
            <a:xfrm>
              <a:off x="313" y="454"/>
              <a:ext cx="19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p>
              <a:pPr eaLnBrk="1" hangingPunct="1"/>
              <a:r>
                <a:rPr lang="zh-CN" altLang="zh-CN" sz="1800" dirty="0">
                  <a:latin typeface="Arial" panose="020B0604020202020204" pitchFamily="34" charset="0"/>
                </a:rPr>
                <a:t>1</a:t>
              </a:r>
              <a:endParaRPr lang="zh-CN" altLang="zh-CN" sz="1800" dirty="0">
                <a:latin typeface="Arial" panose="020B0604020202020204" pitchFamily="34" charset="0"/>
              </a:endParaRPr>
            </a:p>
          </p:txBody>
        </p:sp>
        <p:sp>
          <p:nvSpPr>
            <p:cNvPr id="13347" name="Text Box 24"/>
            <p:cNvSpPr txBox="1"/>
            <p:nvPr/>
          </p:nvSpPr>
          <p:spPr>
            <a:xfrm>
              <a:off x="960" y="0"/>
              <a:ext cx="19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p>
              <a:pPr eaLnBrk="1" hangingPunct="1"/>
              <a:r>
                <a:rPr lang="zh-CN" altLang="zh-CN" sz="1800" dirty="0">
                  <a:latin typeface="Arial" panose="020B0604020202020204" pitchFamily="34" charset="0"/>
                </a:rPr>
                <a:t>2</a:t>
              </a:r>
              <a:endParaRPr lang="zh-CN" altLang="zh-CN" sz="1800" dirty="0">
                <a:latin typeface="Arial" panose="020B0604020202020204" pitchFamily="34" charset="0"/>
              </a:endParaRPr>
            </a:p>
          </p:txBody>
        </p:sp>
        <p:sp>
          <p:nvSpPr>
            <p:cNvPr id="13348" name="Text Box 25"/>
            <p:cNvSpPr txBox="1"/>
            <p:nvPr/>
          </p:nvSpPr>
          <p:spPr>
            <a:xfrm>
              <a:off x="1270" y="862"/>
              <a:ext cx="19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p>
              <a:pPr eaLnBrk="1" hangingPunct="1"/>
              <a:r>
                <a:rPr lang="zh-CN" altLang="zh-CN" sz="1800" dirty="0">
                  <a:latin typeface="Arial" panose="020B0604020202020204" pitchFamily="34" charset="0"/>
                </a:rPr>
                <a:t>0</a:t>
              </a:r>
              <a:endParaRPr lang="zh-CN" altLang="zh-CN" sz="1800" dirty="0">
                <a:latin typeface="Arial" panose="020B0604020202020204" pitchFamily="34" charset="0"/>
              </a:endParaRPr>
            </a:p>
          </p:txBody>
        </p:sp>
        <p:sp>
          <p:nvSpPr>
            <p:cNvPr id="13349" name="Text Box 26"/>
            <p:cNvSpPr txBox="1"/>
            <p:nvPr/>
          </p:nvSpPr>
          <p:spPr>
            <a:xfrm>
              <a:off x="1859" y="862"/>
              <a:ext cx="19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p>
              <a:pPr eaLnBrk="1" hangingPunct="1"/>
              <a:r>
                <a:rPr lang="zh-CN" altLang="zh-CN" sz="1800" dirty="0">
                  <a:latin typeface="Arial" panose="020B0604020202020204" pitchFamily="34" charset="0"/>
                </a:rPr>
                <a:t>0</a:t>
              </a:r>
              <a:endParaRPr lang="zh-CN" altLang="zh-CN" sz="1800" dirty="0">
                <a:latin typeface="Arial" panose="020B0604020202020204" pitchFamily="34" charset="0"/>
              </a:endParaRPr>
            </a:p>
          </p:txBody>
        </p:sp>
        <p:sp>
          <p:nvSpPr>
            <p:cNvPr id="13350" name="Text Box 27"/>
            <p:cNvSpPr txBox="1"/>
            <p:nvPr/>
          </p:nvSpPr>
          <p:spPr>
            <a:xfrm>
              <a:off x="1587" y="454"/>
              <a:ext cx="19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p>
              <a:pPr eaLnBrk="1" hangingPunct="1"/>
              <a:r>
                <a:rPr lang="zh-CN" altLang="zh-CN" sz="1800" dirty="0">
                  <a:latin typeface="Arial" panose="020B0604020202020204" pitchFamily="34" charset="0"/>
                </a:rPr>
                <a:t>1</a:t>
              </a:r>
              <a:endParaRPr lang="zh-CN" altLang="zh-CN" sz="18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3340" name="Group 28"/>
          <p:cNvGrpSpPr/>
          <p:nvPr/>
        </p:nvGrpSpPr>
        <p:grpSpPr>
          <a:xfrm>
            <a:off x="1979613" y="3500438"/>
            <a:ext cx="2357437" cy="2428875"/>
            <a:chOff x="0" y="0"/>
            <a:chExt cx="1485" cy="1530"/>
          </a:xfrm>
        </p:grpSpPr>
        <p:sp>
          <p:nvSpPr>
            <p:cNvPr id="13334" name="Text Box 29"/>
            <p:cNvSpPr txBox="1"/>
            <p:nvPr/>
          </p:nvSpPr>
          <p:spPr>
            <a:xfrm>
              <a:off x="67" y="58"/>
              <a:ext cx="11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p>
              <a:pPr eaLnBrk="1" hangingPunct="1"/>
              <a:endParaRPr lang="zh-CN" altLang="zh-CN" sz="1800" dirty="0">
                <a:latin typeface="Arial" panose="020B0604020202020204" pitchFamily="34" charset="0"/>
              </a:endParaRPr>
            </a:p>
          </p:txBody>
        </p:sp>
        <p:sp>
          <p:nvSpPr>
            <p:cNvPr id="13335" name="未知"/>
            <p:cNvSpPr/>
            <p:nvPr/>
          </p:nvSpPr>
          <p:spPr>
            <a:xfrm>
              <a:off x="128" y="136"/>
              <a:ext cx="598" cy="408"/>
            </a:xfrm>
            <a:custGeom>
              <a:avLst/>
              <a:gdLst/>
              <a:ahLst/>
              <a:cxnLst>
                <a:cxn ang="0">
                  <a:pos x="598" y="0"/>
                </a:cxn>
                <a:cxn ang="0">
                  <a:pos x="0" y="408"/>
                </a:cxn>
              </a:cxnLst>
              <a:pathLst>
                <a:path w="598" h="408">
                  <a:moveTo>
                    <a:pt x="598" y="0"/>
                  </a:moveTo>
                  <a:lnTo>
                    <a:pt x="0" y="408"/>
                  </a:lnTo>
                </a:path>
              </a:pathLst>
            </a:custGeom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36" name="Line 31"/>
            <p:cNvSpPr/>
            <p:nvPr/>
          </p:nvSpPr>
          <p:spPr>
            <a:xfrm>
              <a:off x="770" y="136"/>
              <a:ext cx="590" cy="40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" name="Oval 32"/>
            <p:cNvSpPr>
              <a:spLocks noChangeArrowheads="1"/>
            </p:cNvSpPr>
            <p:nvPr/>
          </p:nvSpPr>
          <p:spPr bwMode="auto">
            <a:xfrm>
              <a:off x="634" y="0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2700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" name="Oval 33"/>
            <p:cNvSpPr>
              <a:spLocks noChangeArrowheads="1"/>
            </p:cNvSpPr>
            <p:nvPr/>
          </p:nvSpPr>
          <p:spPr bwMode="auto">
            <a:xfrm>
              <a:off x="0" y="453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2700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10</a:t>
              </a: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39" name="未知"/>
            <p:cNvSpPr/>
            <p:nvPr/>
          </p:nvSpPr>
          <p:spPr>
            <a:xfrm>
              <a:off x="1072" y="576"/>
              <a:ext cx="296" cy="398"/>
            </a:xfrm>
            <a:custGeom>
              <a:avLst/>
              <a:gdLst/>
              <a:ahLst/>
              <a:cxnLst>
                <a:cxn ang="0">
                  <a:pos x="296" y="0"/>
                </a:cxn>
                <a:cxn ang="0">
                  <a:pos x="0" y="398"/>
                </a:cxn>
              </a:cxnLst>
              <a:pathLst>
                <a:path w="296" h="398">
                  <a:moveTo>
                    <a:pt x="296" y="0"/>
                  </a:moveTo>
                  <a:lnTo>
                    <a:pt x="0" y="398"/>
                  </a:lnTo>
                </a:path>
              </a:pathLst>
            </a:custGeom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" name="Oval 35"/>
            <p:cNvSpPr>
              <a:spLocks noChangeArrowheads="1"/>
            </p:cNvSpPr>
            <p:nvPr/>
          </p:nvSpPr>
          <p:spPr bwMode="auto">
            <a:xfrm>
              <a:off x="1258" y="453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2700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8</a:t>
              </a: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41" name="Line 36"/>
            <p:cNvSpPr/>
            <p:nvPr/>
          </p:nvSpPr>
          <p:spPr>
            <a:xfrm flipH="1">
              <a:off x="783" y="1006"/>
              <a:ext cx="272" cy="409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" name="Oval 37"/>
            <p:cNvSpPr>
              <a:spLocks noChangeArrowheads="1"/>
            </p:cNvSpPr>
            <p:nvPr/>
          </p:nvSpPr>
          <p:spPr bwMode="auto">
            <a:xfrm>
              <a:off x="680" y="1303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2700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26</a:t>
              </a: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Oval 38"/>
            <p:cNvSpPr>
              <a:spLocks noChangeArrowheads="1"/>
            </p:cNvSpPr>
            <p:nvPr/>
          </p:nvSpPr>
          <p:spPr bwMode="auto">
            <a:xfrm>
              <a:off x="953" y="862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2700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17</a:t>
              </a: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" name="Group 39"/>
          <p:cNvGrpSpPr/>
          <p:nvPr/>
        </p:nvGrpSpPr>
        <p:grpSpPr>
          <a:xfrm>
            <a:off x="2339975" y="3500438"/>
            <a:ext cx="2289175" cy="2466975"/>
            <a:chOff x="0" y="0"/>
            <a:chExt cx="1442" cy="1554"/>
          </a:xfrm>
        </p:grpSpPr>
        <p:sp>
          <p:nvSpPr>
            <p:cNvPr id="13329" name="Text Box 40"/>
            <p:cNvSpPr txBox="1"/>
            <p:nvPr/>
          </p:nvSpPr>
          <p:spPr>
            <a:xfrm>
              <a:off x="0" y="454"/>
              <a:ext cx="19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p>
              <a:pPr eaLnBrk="1" hangingPunct="1"/>
              <a:r>
                <a:rPr lang="zh-CN" altLang="zh-CN" sz="1800" dirty="0">
                  <a:latin typeface="Arial" panose="020B0604020202020204" pitchFamily="34" charset="0"/>
                </a:rPr>
                <a:t>1</a:t>
              </a:r>
              <a:endParaRPr lang="zh-CN" altLang="zh-CN" sz="1800" dirty="0">
                <a:latin typeface="Arial" panose="020B0604020202020204" pitchFamily="34" charset="0"/>
              </a:endParaRPr>
            </a:p>
          </p:txBody>
        </p:sp>
        <p:sp>
          <p:nvSpPr>
            <p:cNvPr id="9" name="Text Box 41"/>
            <p:cNvSpPr txBox="1"/>
            <p:nvPr/>
          </p:nvSpPr>
          <p:spPr>
            <a:xfrm>
              <a:off x="647" y="0"/>
              <a:ext cx="19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p>
              <a:pPr eaLnBrk="1" hangingPunct="1"/>
              <a:r>
                <a:rPr lang="zh-CN" altLang="zh-CN" sz="1800" dirty="0">
                  <a:latin typeface="Arial" panose="020B0604020202020204" pitchFamily="34" charset="0"/>
                </a:rPr>
                <a:t>1</a:t>
              </a:r>
              <a:endParaRPr lang="zh-CN" altLang="zh-CN" sz="1800" dirty="0">
                <a:latin typeface="Arial" panose="020B0604020202020204" pitchFamily="34" charset="0"/>
              </a:endParaRPr>
            </a:p>
          </p:txBody>
        </p:sp>
        <p:sp>
          <p:nvSpPr>
            <p:cNvPr id="10" name="Text Box 42"/>
            <p:cNvSpPr txBox="1"/>
            <p:nvPr/>
          </p:nvSpPr>
          <p:spPr>
            <a:xfrm>
              <a:off x="953" y="863"/>
              <a:ext cx="19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p>
              <a:pPr eaLnBrk="1" hangingPunct="1"/>
              <a:r>
                <a:rPr lang="zh-CN" altLang="zh-CN" sz="1800" dirty="0">
                  <a:latin typeface="Arial" panose="020B0604020202020204" pitchFamily="34" charset="0"/>
                </a:rPr>
                <a:t>0</a:t>
              </a:r>
              <a:endParaRPr lang="zh-CN" altLang="zh-CN" sz="1800" dirty="0">
                <a:latin typeface="Arial" panose="020B0604020202020204" pitchFamily="34" charset="0"/>
              </a:endParaRPr>
            </a:p>
          </p:txBody>
        </p:sp>
        <p:sp>
          <p:nvSpPr>
            <p:cNvPr id="11" name="Text Box 43"/>
            <p:cNvSpPr txBox="1"/>
            <p:nvPr/>
          </p:nvSpPr>
          <p:spPr>
            <a:xfrm>
              <a:off x="675" y="1323"/>
              <a:ext cx="19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p>
              <a:pPr eaLnBrk="1" hangingPunct="1"/>
              <a:r>
                <a:rPr lang="zh-CN" altLang="zh-CN" sz="1800" dirty="0">
                  <a:latin typeface="Arial" panose="020B0604020202020204" pitchFamily="34" charset="0"/>
                </a:rPr>
                <a:t>0</a:t>
              </a:r>
              <a:endParaRPr lang="zh-CN" altLang="zh-CN" sz="1800" dirty="0">
                <a:latin typeface="Arial" panose="020B0604020202020204" pitchFamily="34" charset="0"/>
              </a:endParaRPr>
            </a:p>
          </p:txBody>
        </p:sp>
        <p:sp>
          <p:nvSpPr>
            <p:cNvPr id="13333" name="Text Box 44"/>
            <p:cNvSpPr txBox="1"/>
            <p:nvPr/>
          </p:nvSpPr>
          <p:spPr>
            <a:xfrm>
              <a:off x="1248" y="449"/>
              <a:ext cx="19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p>
              <a:pPr eaLnBrk="1" hangingPunct="1"/>
              <a:r>
                <a:rPr lang="zh-CN" altLang="zh-CN" sz="1800" dirty="0">
                  <a:latin typeface="Arial" panose="020B0604020202020204" pitchFamily="34" charset="0"/>
                </a:rPr>
                <a:t>0</a:t>
              </a:r>
              <a:endParaRPr lang="zh-CN" altLang="zh-CN" sz="18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3357" name="Group 45"/>
          <p:cNvGrpSpPr/>
          <p:nvPr/>
        </p:nvGrpSpPr>
        <p:grpSpPr>
          <a:xfrm>
            <a:off x="1042988" y="2565400"/>
            <a:ext cx="1152525" cy="1150938"/>
            <a:chOff x="0" y="0"/>
            <a:chExt cx="726" cy="725"/>
          </a:xfrm>
        </p:grpSpPr>
        <p:sp>
          <p:nvSpPr>
            <p:cNvPr id="12" name="Text Box 46"/>
            <p:cNvSpPr txBox="1"/>
            <p:nvPr/>
          </p:nvSpPr>
          <p:spPr>
            <a:xfrm>
              <a:off x="0" y="499"/>
              <a:ext cx="726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 anchor="b">
              <a:spAutoFit/>
            </a:bodyPr>
            <a:p>
              <a:pPr eaLnBrk="1" hangingPunct="1"/>
              <a:r>
                <a:rPr lang="zh-CN" altLang="zh-CN" sz="1400" dirty="0">
                  <a:latin typeface="Arial" panose="020B0604020202020204" pitchFamily="34" charset="0"/>
                </a:rPr>
                <a:t>Merge (3, 6)</a:t>
              </a:r>
              <a:endParaRPr lang="zh-CN" altLang="zh-CN" sz="1400" dirty="0">
                <a:latin typeface="Arial" panose="020B0604020202020204" pitchFamily="34" charset="0"/>
              </a:endParaRPr>
            </a:p>
          </p:txBody>
        </p:sp>
        <p:sp>
          <p:nvSpPr>
            <p:cNvPr id="13" name="Line 47"/>
            <p:cNvSpPr/>
            <p:nvPr/>
          </p:nvSpPr>
          <p:spPr>
            <a:xfrm>
              <a:off x="0" y="0"/>
              <a:ext cx="0" cy="7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27" name="Line 48"/>
            <p:cNvSpPr/>
            <p:nvPr/>
          </p:nvSpPr>
          <p:spPr>
            <a:xfrm>
              <a:off x="0" y="725"/>
              <a:ext cx="72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" name="Line 49"/>
            <p:cNvSpPr/>
            <p:nvPr/>
          </p:nvSpPr>
          <p:spPr>
            <a:xfrm flipV="1">
              <a:off x="726" y="0"/>
              <a:ext cx="0" cy="7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5" name="Oval 50"/>
          <p:cNvSpPr/>
          <p:nvPr/>
        </p:nvSpPr>
        <p:spPr>
          <a:xfrm rot="-3216780">
            <a:off x="2447925" y="4471988"/>
            <a:ext cx="2519363" cy="1152525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txBody>
          <a:bodyPr wrap="none" anchor="ctr"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3363" name="Oval 51"/>
          <p:cNvSpPr/>
          <p:nvPr/>
        </p:nvSpPr>
        <p:spPr>
          <a:xfrm>
            <a:off x="4643438" y="3429000"/>
            <a:ext cx="4032250" cy="2447925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txBody>
          <a:bodyPr wrap="none" anchor="ctr"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3363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 anchorCtr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CN" altLang="zh-CN" sz="2600" b="1" dirty="0">
                <a:solidFill>
                  <a:schemeClr val="bg1"/>
                </a:solidFill>
              </a:rPr>
            </a:fld>
            <a:endParaRPr lang="zh-CN" altLang="zh-CN" sz="2600" b="1" dirty="0">
              <a:solidFill>
                <a:schemeClr val="bg1"/>
              </a:solidFill>
            </a:endParaRPr>
          </a:p>
        </p:txBody>
      </p:sp>
      <p:sp>
        <p:nvSpPr>
          <p:cNvPr id="14339" name="AutoShape 2"/>
          <p:cNvSpPr>
            <a:spLocks noGrp="1"/>
          </p:cNvSpPr>
          <p:nvPr>
            <p:ph type="title"/>
          </p:nvPr>
        </p:nvSpPr>
        <p:spPr>
          <a:xfrm>
            <a:off x="755650" y="765175"/>
            <a:ext cx="7777163" cy="792163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sz="4000" b="0" dirty="0">
                <a:ea typeface="华文中宋" panose="02010600040101010101" pitchFamily="2" charset="-122"/>
              </a:rPr>
              <a:t>左偏树的操作 </a:t>
            </a:r>
            <a:r>
              <a:rPr lang="zh-CN" altLang="zh-CN" sz="40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——</a:t>
            </a:r>
            <a:r>
              <a:rPr lang="zh-CN" altLang="zh-CN" sz="4000" b="0" dirty="0">
                <a:ea typeface="华文中宋" panose="02010600040101010101" pitchFamily="2" charset="-122"/>
              </a:rPr>
              <a:t> </a:t>
            </a:r>
            <a:r>
              <a:rPr lang="zh-CN" altLang="en-US" sz="4000" b="0" dirty="0">
                <a:ea typeface="华文中宋" panose="02010600040101010101" pitchFamily="2" charset="-122"/>
              </a:rPr>
              <a:t>合并</a:t>
            </a:r>
            <a:endParaRPr lang="zh-CN" altLang="en-US" sz="4000" b="0" dirty="0">
              <a:ea typeface="华文中宋" panose="02010600040101010101" pitchFamily="2" charset="-122"/>
            </a:endParaRPr>
          </a:p>
        </p:txBody>
      </p:sp>
      <p:sp>
        <p:nvSpPr>
          <p:cNvPr id="14340" name="Rectangle 3"/>
          <p:cNvSpPr>
            <a:spLocks noGrp="1"/>
          </p:cNvSpPr>
          <p:nvPr>
            <p:ph idx="1"/>
          </p:nvPr>
        </p:nvSpPr>
        <p:spPr>
          <a:xfrm>
            <a:off x="755650" y="1844675"/>
            <a:ext cx="7704138" cy="445770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下面是一个合并的例子：</a:t>
            </a:r>
            <a:endParaRPr lang="zh-CN" altLang="en-US" dirty="0"/>
          </a:p>
          <a:p>
            <a:pPr eaLnBrk="1" hangingPunct="1"/>
            <a:endParaRPr lang="zh-CN" altLang="zh-CN" dirty="0"/>
          </a:p>
        </p:txBody>
      </p:sp>
      <p:sp>
        <p:nvSpPr>
          <p:cNvPr id="14341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14342" name="Group 5"/>
          <p:cNvGrpSpPr/>
          <p:nvPr/>
        </p:nvGrpSpPr>
        <p:grpSpPr>
          <a:xfrm>
            <a:off x="4932363" y="3500438"/>
            <a:ext cx="3313112" cy="1800225"/>
            <a:chOff x="0" y="0"/>
            <a:chExt cx="2087" cy="1134"/>
          </a:xfrm>
        </p:grpSpPr>
        <p:sp>
          <p:nvSpPr>
            <p:cNvPr id="14356" name="Text Box 6"/>
            <p:cNvSpPr txBox="1"/>
            <p:nvPr/>
          </p:nvSpPr>
          <p:spPr>
            <a:xfrm>
              <a:off x="404" y="58"/>
              <a:ext cx="11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p>
              <a:pPr eaLnBrk="1" hangingPunct="1"/>
              <a:endParaRPr lang="zh-CN" altLang="zh-CN" sz="1800" dirty="0">
                <a:latin typeface="Arial" panose="020B0604020202020204" pitchFamily="34" charset="0"/>
              </a:endParaRPr>
            </a:p>
          </p:txBody>
        </p:sp>
        <p:sp>
          <p:nvSpPr>
            <p:cNvPr id="14357" name="Line 7"/>
            <p:cNvSpPr/>
            <p:nvPr/>
          </p:nvSpPr>
          <p:spPr>
            <a:xfrm flipH="1">
              <a:off x="155" y="589"/>
              <a:ext cx="272" cy="409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58" name="Line 8"/>
            <p:cNvSpPr/>
            <p:nvPr/>
          </p:nvSpPr>
          <p:spPr>
            <a:xfrm>
              <a:off x="473" y="589"/>
              <a:ext cx="227" cy="409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59" name="Line 9"/>
            <p:cNvSpPr/>
            <p:nvPr/>
          </p:nvSpPr>
          <p:spPr>
            <a:xfrm flipH="1">
              <a:off x="481" y="136"/>
              <a:ext cx="581" cy="363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60" name="Line 10"/>
            <p:cNvSpPr/>
            <p:nvPr/>
          </p:nvSpPr>
          <p:spPr>
            <a:xfrm>
              <a:off x="1107" y="136"/>
              <a:ext cx="590" cy="40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47" name="Oval 11"/>
            <p:cNvSpPr>
              <a:spLocks noChangeArrowheads="1"/>
            </p:cNvSpPr>
            <p:nvPr/>
          </p:nvSpPr>
          <p:spPr bwMode="auto">
            <a:xfrm>
              <a:off x="971" y="0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2700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48" name="Oval 12"/>
            <p:cNvSpPr>
              <a:spLocks noChangeArrowheads="1"/>
            </p:cNvSpPr>
            <p:nvPr/>
          </p:nvSpPr>
          <p:spPr bwMode="auto">
            <a:xfrm>
              <a:off x="337" y="453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2700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12</a:t>
              </a: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49" name="Oval 13"/>
            <p:cNvSpPr>
              <a:spLocks noChangeArrowheads="1"/>
            </p:cNvSpPr>
            <p:nvPr/>
          </p:nvSpPr>
          <p:spPr bwMode="auto">
            <a:xfrm>
              <a:off x="0" y="907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2700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18</a:t>
              </a: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50" name="Oval 14"/>
            <p:cNvSpPr>
              <a:spLocks noChangeArrowheads="1"/>
            </p:cNvSpPr>
            <p:nvPr/>
          </p:nvSpPr>
          <p:spPr bwMode="auto">
            <a:xfrm>
              <a:off x="589" y="907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2700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24</a:t>
              </a: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65" name="未知"/>
            <p:cNvSpPr/>
            <p:nvPr/>
          </p:nvSpPr>
          <p:spPr>
            <a:xfrm>
              <a:off x="1389" y="584"/>
              <a:ext cx="288" cy="360"/>
            </a:xfrm>
            <a:custGeom>
              <a:avLst/>
              <a:gdLst/>
              <a:ahLst/>
              <a:cxnLst>
                <a:cxn ang="0">
                  <a:pos x="288" y="0"/>
                </a:cxn>
                <a:cxn ang="0">
                  <a:pos x="0" y="360"/>
                </a:cxn>
              </a:cxnLst>
              <a:pathLst>
                <a:path w="288" h="360">
                  <a:moveTo>
                    <a:pt x="288" y="0"/>
                  </a:moveTo>
                  <a:lnTo>
                    <a:pt x="0" y="360"/>
                  </a:lnTo>
                </a:path>
              </a:pathLst>
            </a:custGeom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52" name="Oval 16"/>
            <p:cNvSpPr>
              <a:spLocks noChangeArrowheads="1"/>
            </p:cNvSpPr>
            <p:nvPr/>
          </p:nvSpPr>
          <p:spPr bwMode="auto">
            <a:xfrm>
              <a:off x="1270" y="862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2700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37</a:t>
              </a: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67" name="未知"/>
            <p:cNvSpPr/>
            <p:nvPr/>
          </p:nvSpPr>
          <p:spPr>
            <a:xfrm>
              <a:off x="1717" y="568"/>
              <a:ext cx="252" cy="3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2" y="386"/>
                </a:cxn>
              </a:cxnLst>
              <a:pathLst>
                <a:path w="252" h="386">
                  <a:moveTo>
                    <a:pt x="0" y="0"/>
                  </a:moveTo>
                  <a:lnTo>
                    <a:pt x="252" y="386"/>
                  </a:lnTo>
                </a:path>
              </a:pathLst>
            </a:custGeom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54" name="Oval 18"/>
            <p:cNvSpPr>
              <a:spLocks noChangeArrowheads="1"/>
            </p:cNvSpPr>
            <p:nvPr/>
          </p:nvSpPr>
          <p:spPr bwMode="auto">
            <a:xfrm>
              <a:off x="1860" y="862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2700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18</a:t>
              </a: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55" name="Oval 19"/>
            <p:cNvSpPr>
              <a:spLocks noChangeArrowheads="1"/>
            </p:cNvSpPr>
            <p:nvPr/>
          </p:nvSpPr>
          <p:spPr bwMode="auto">
            <a:xfrm>
              <a:off x="1595" y="453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2700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4343" name="Group 20"/>
          <p:cNvGrpSpPr/>
          <p:nvPr/>
        </p:nvGrpSpPr>
        <p:grpSpPr>
          <a:xfrm>
            <a:off x="3059113" y="4221163"/>
            <a:ext cx="1277937" cy="1709737"/>
            <a:chOff x="0" y="0"/>
            <a:chExt cx="805" cy="1077"/>
          </a:xfrm>
        </p:grpSpPr>
        <p:sp>
          <p:nvSpPr>
            <p:cNvPr id="14351" name="未知"/>
            <p:cNvSpPr/>
            <p:nvPr/>
          </p:nvSpPr>
          <p:spPr>
            <a:xfrm>
              <a:off x="392" y="123"/>
              <a:ext cx="296" cy="398"/>
            </a:xfrm>
            <a:custGeom>
              <a:avLst/>
              <a:gdLst/>
              <a:ahLst/>
              <a:cxnLst>
                <a:cxn ang="0">
                  <a:pos x="296" y="0"/>
                </a:cxn>
                <a:cxn ang="0">
                  <a:pos x="0" y="398"/>
                </a:cxn>
              </a:cxnLst>
              <a:pathLst>
                <a:path w="296" h="398">
                  <a:moveTo>
                    <a:pt x="296" y="0"/>
                  </a:moveTo>
                  <a:lnTo>
                    <a:pt x="0" y="398"/>
                  </a:lnTo>
                </a:path>
              </a:pathLst>
            </a:custGeom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" name="Oval 22"/>
            <p:cNvSpPr>
              <a:spLocks noChangeArrowheads="1"/>
            </p:cNvSpPr>
            <p:nvPr/>
          </p:nvSpPr>
          <p:spPr bwMode="auto">
            <a:xfrm>
              <a:off x="578" y="0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2700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8</a:t>
              </a: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53" name="Line 23"/>
            <p:cNvSpPr/>
            <p:nvPr/>
          </p:nvSpPr>
          <p:spPr>
            <a:xfrm flipH="1">
              <a:off x="103" y="553"/>
              <a:ext cx="272" cy="409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" name="Oval 24"/>
            <p:cNvSpPr>
              <a:spLocks noChangeArrowheads="1"/>
            </p:cNvSpPr>
            <p:nvPr/>
          </p:nvSpPr>
          <p:spPr bwMode="auto">
            <a:xfrm>
              <a:off x="0" y="850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2700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26</a:t>
              </a: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61" name="Oval 25"/>
            <p:cNvSpPr>
              <a:spLocks noChangeArrowheads="1"/>
            </p:cNvSpPr>
            <p:nvPr/>
          </p:nvSpPr>
          <p:spPr bwMode="auto">
            <a:xfrm>
              <a:off x="273" y="409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2700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17</a:t>
              </a: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4344" name="Group 26"/>
          <p:cNvGrpSpPr/>
          <p:nvPr/>
        </p:nvGrpSpPr>
        <p:grpSpPr>
          <a:xfrm>
            <a:off x="1042988" y="2565400"/>
            <a:ext cx="1152525" cy="1150938"/>
            <a:chOff x="0" y="0"/>
            <a:chExt cx="726" cy="725"/>
          </a:xfrm>
        </p:grpSpPr>
        <p:sp>
          <p:nvSpPr>
            <p:cNvPr id="4" name="Text Box 27"/>
            <p:cNvSpPr txBox="1"/>
            <p:nvPr/>
          </p:nvSpPr>
          <p:spPr>
            <a:xfrm>
              <a:off x="0" y="365"/>
              <a:ext cx="726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 anchor="b">
              <a:spAutoFit/>
            </a:bodyPr>
            <a:p>
              <a:pPr eaLnBrk="1" hangingPunct="1"/>
              <a:r>
                <a:rPr lang="zh-CN" altLang="zh-CN" sz="1400" dirty="0">
                  <a:latin typeface="Arial" panose="020B0604020202020204" pitchFamily="34" charset="0"/>
                </a:rPr>
                <a:t>Merge (8, 6)</a:t>
              </a:r>
              <a:endParaRPr lang="zh-CN" altLang="zh-CN" sz="1400" dirty="0">
                <a:latin typeface="Arial" panose="020B0604020202020204" pitchFamily="34" charset="0"/>
              </a:endParaRPr>
            </a:p>
            <a:p>
              <a:pPr eaLnBrk="1" hangingPunct="1"/>
              <a:r>
                <a:rPr lang="zh-CN" altLang="zh-CN" sz="1400" dirty="0">
                  <a:latin typeface="Arial" panose="020B0604020202020204" pitchFamily="34" charset="0"/>
                </a:rPr>
                <a:t>Merge (3, 6)</a:t>
              </a:r>
              <a:endParaRPr lang="zh-CN" altLang="zh-CN" sz="1400" dirty="0">
                <a:latin typeface="Arial" panose="020B0604020202020204" pitchFamily="34" charset="0"/>
              </a:endParaRPr>
            </a:p>
          </p:txBody>
        </p:sp>
        <p:sp>
          <p:nvSpPr>
            <p:cNvPr id="5" name="Line 28"/>
            <p:cNvSpPr/>
            <p:nvPr/>
          </p:nvSpPr>
          <p:spPr>
            <a:xfrm>
              <a:off x="0" y="0"/>
              <a:ext cx="0" cy="7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" name="Line 29"/>
            <p:cNvSpPr/>
            <p:nvPr/>
          </p:nvSpPr>
          <p:spPr>
            <a:xfrm>
              <a:off x="0" y="725"/>
              <a:ext cx="72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" name="Line 30"/>
            <p:cNvSpPr/>
            <p:nvPr/>
          </p:nvSpPr>
          <p:spPr>
            <a:xfrm flipV="1">
              <a:off x="726" y="0"/>
              <a:ext cx="0" cy="7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8" name="Oval 31"/>
          <p:cNvSpPr/>
          <p:nvPr/>
        </p:nvSpPr>
        <p:spPr>
          <a:xfrm rot="-3216780">
            <a:off x="2447925" y="4471988"/>
            <a:ext cx="2519363" cy="1152525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txBody>
          <a:bodyPr wrap="none" anchor="ctr"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4368" name="Oval 32"/>
          <p:cNvSpPr/>
          <p:nvPr/>
        </p:nvSpPr>
        <p:spPr>
          <a:xfrm>
            <a:off x="6659563" y="4005263"/>
            <a:ext cx="1871662" cy="1584325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txBody>
          <a:bodyPr wrap="none" anchor="ctr"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4368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 anchorCtr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CN" altLang="zh-CN" sz="2600" b="1" dirty="0">
                <a:solidFill>
                  <a:schemeClr val="bg1"/>
                </a:solidFill>
              </a:rPr>
            </a:fld>
            <a:endParaRPr lang="zh-CN" altLang="zh-CN" sz="2600" b="1" dirty="0">
              <a:solidFill>
                <a:schemeClr val="bg1"/>
              </a:solidFill>
            </a:endParaRPr>
          </a:p>
        </p:txBody>
      </p:sp>
      <p:sp>
        <p:nvSpPr>
          <p:cNvPr id="15363" name="AutoShape 2"/>
          <p:cNvSpPr>
            <a:spLocks noGrp="1"/>
          </p:cNvSpPr>
          <p:nvPr>
            <p:ph type="title"/>
          </p:nvPr>
        </p:nvSpPr>
        <p:spPr>
          <a:xfrm>
            <a:off x="755650" y="765175"/>
            <a:ext cx="7777163" cy="792163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sz="4000" b="0" dirty="0">
                <a:ea typeface="华文中宋" panose="02010600040101010101" pitchFamily="2" charset="-122"/>
              </a:rPr>
              <a:t>左偏树的操作 </a:t>
            </a:r>
            <a:r>
              <a:rPr lang="zh-CN" altLang="zh-CN" sz="40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——</a:t>
            </a:r>
            <a:r>
              <a:rPr lang="zh-CN" altLang="zh-CN" sz="4000" b="0" dirty="0">
                <a:ea typeface="华文中宋" panose="02010600040101010101" pitchFamily="2" charset="-122"/>
              </a:rPr>
              <a:t> </a:t>
            </a:r>
            <a:r>
              <a:rPr lang="zh-CN" altLang="en-US" sz="4000" b="0" dirty="0">
                <a:ea typeface="华文中宋" panose="02010600040101010101" pitchFamily="2" charset="-122"/>
              </a:rPr>
              <a:t>合并</a:t>
            </a:r>
            <a:endParaRPr lang="zh-CN" altLang="en-US" sz="4000" b="0" dirty="0">
              <a:ea typeface="华文中宋" panose="02010600040101010101" pitchFamily="2" charset="-122"/>
            </a:endParaRPr>
          </a:p>
        </p:txBody>
      </p:sp>
      <p:sp>
        <p:nvSpPr>
          <p:cNvPr id="15364" name="Rectangle 3"/>
          <p:cNvSpPr>
            <a:spLocks noGrp="1"/>
          </p:cNvSpPr>
          <p:nvPr>
            <p:ph idx="1"/>
          </p:nvPr>
        </p:nvSpPr>
        <p:spPr>
          <a:xfrm>
            <a:off x="755650" y="1844675"/>
            <a:ext cx="7704138" cy="445770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下面是一个合并的例子：</a:t>
            </a:r>
            <a:endParaRPr lang="zh-CN" altLang="en-US" dirty="0"/>
          </a:p>
          <a:p>
            <a:pPr eaLnBrk="1" hangingPunct="1"/>
            <a:endParaRPr lang="zh-CN" altLang="zh-CN" dirty="0"/>
          </a:p>
        </p:txBody>
      </p:sp>
      <p:sp>
        <p:nvSpPr>
          <p:cNvPr id="15365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15366" name="Group 5"/>
          <p:cNvGrpSpPr/>
          <p:nvPr/>
        </p:nvGrpSpPr>
        <p:grpSpPr>
          <a:xfrm>
            <a:off x="6948488" y="4221163"/>
            <a:ext cx="1296987" cy="1009650"/>
            <a:chOff x="0" y="0"/>
            <a:chExt cx="817" cy="636"/>
          </a:xfrm>
        </p:grpSpPr>
        <p:sp>
          <p:nvSpPr>
            <p:cNvPr id="15380" name="未知"/>
            <p:cNvSpPr/>
            <p:nvPr/>
          </p:nvSpPr>
          <p:spPr>
            <a:xfrm>
              <a:off x="119" y="131"/>
              <a:ext cx="288" cy="360"/>
            </a:xfrm>
            <a:custGeom>
              <a:avLst/>
              <a:gdLst/>
              <a:ahLst/>
              <a:cxnLst>
                <a:cxn ang="0">
                  <a:pos x="288" y="0"/>
                </a:cxn>
                <a:cxn ang="0">
                  <a:pos x="0" y="360"/>
                </a:cxn>
              </a:cxnLst>
              <a:pathLst>
                <a:path w="288" h="360">
                  <a:moveTo>
                    <a:pt x="288" y="0"/>
                  </a:moveTo>
                  <a:lnTo>
                    <a:pt x="0" y="360"/>
                  </a:lnTo>
                </a:path>
              </a:pathLst>
            </a:custGeom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367" name="Oval 7"/>
            <p:cNvSpPr>
              <a:spLocks noChangeArrowheads="1"/>
            </p:cNvSpPr>
            <p:nvPr/>
          </p:nvSpPr>
          <p:spPr bwMode="auto">
            <a:xfrm>
              <a:off x="0" y="409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2700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37</a:t>
              </a: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82" name="未知"/>
            <p:cNvSpPr/>
            <p:nvPr/>
          </p:nvSpPr>
          <p:spPr>
            <a:xfrm>
              <a:off x="447" y="115"/>
              <a:ext cx="252" cy="3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2" y="386"/>
                </a:cxn>
              </a:cxnLst>
              <a:pathLst>
                <a:path w="252" h="386">
                  <a:moveTo>
                    <a:pt x="0" y="0"/>
                  </a:moveTo>
                  <a:lnTo>
                    <a:pt x="252" y="386"/>
                  </a:lnTo>
                </a:path>
              </a:pathLst>
            </a:custGeom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369" name="Oval 9"/>
            <p:cNvSpPr>
              <a:spLocks noChangeArrowheads="1"/>
            </p:cNvSpPr>
            <p:nvPr/>
          </p:nvSpPr>
          <p:spPr bwMode="auto">
            <a:xfrm>
              <a:off x="590" y="409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2700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18</a:t>
              </a: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70" name="Oval 10"/>
            <p:cNvSpPr>
              <a:spLocks noChangeArrowheads="1"/>
            </p:cNvSpPr>
            <p:nvPr/>
          </p:nvSpPr>
          <p:spPr bwMode="auto">
            <a:xfrm>
              <a:off x="325" y="0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2700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" name="Group 11"/>
          <p:cNvGrpSpPr/>
          <p:nvPr/>
        </p:nvGrpSpPr>
        <p:grpSpPr>
          <a:xfrm>
            <a:off x="3059113" y="4221163"/>
            <a:ext cx="1277937" cy="1709737"/>
            <a:chOff x="0" y="0"/>
            <a:chExt cx="805" cy="1077"/>
          </a:xfrm>
        </p:grpSpPr>
        <p:sp>
          <p:nvSpPr>
            <p:cNvPr id="15375" name="未知"/>
            <p:cNvSpPr/>
            <p:nvPr/>
          </p:nvSpPr>
          <p:spPr>
            <a:xfrm>
              <a:off x="392" y="123"/>
              <a:ext cx="296" cy="398"/>
            </a:xfrm>
            <a:custGeom>
              <a:avLst/>
              <a:gdLst/>
              <a:ahLst/>
              <a:cxnLst>
                <a:cxn ang="0">
                  <a:pos x="296" y="0"/>
                </a:cxn>
                <a:cxn ang="0">
                  <a:pos x="0" y="398"/>
                </a:cxn>
              </a:cxnLst>
              <a:pathLst>
                <a:path w="296" h="398">
                  <a:moveTo>
                    <a:pt x="296" y="0"/>
                  </a:moveTo>
                  <a:lnTo>
                    <a:pt x="0" y="398"/>
                  </a:lnTo>
                </a:path>
              </a:pathLst>
            </a:custGeom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373" name="Oval 13"/>
            <p:cNvSpPr>
              <a:spLocks noChangeArrowheads="1"/>
            </p:cNvSpPr>
            <p:nvPr/>
          </p:nvSpPr>
          <p:spPr bwMode="auto">
            <a:xfrm>
              <a:off x="578" y="0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2700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8</a:t>
              </a: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77" name="Line 14"/>
            <p:cNvSpPr/>
            <p:nvPr/>
          </p:nvSpPr>
          <p:spPr>
            <a:xfrm flipH="1">
              <a:off x="103" y="553"/>
              <a:ext cx="272" cy="409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" name="Oval 15"/>
            <p:cNvSpPr>
              <a:spLocks noChangeArrowheads="1"/>
            </p:cNvSpPr>
            <p:nvPr/>
          </p:nvSpPr>
          <p:spPr bwMode="auto">
            <a:xfrm>
              <a:off x="0" y="850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2700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26</a:t>
              </a: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76" name="Oval 16"/>
            <p:cNvSpPr>
              <a:spLocks noChangeArrowheads="1"/>
            </p:cNvSpPr>
            <p:nvPr/>
          </p:nvSpPr>
          <p:spPr bwMode="auto">
            <a:xfrm>
              <a:off x="273" y="409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2700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17</a:t>
              </a: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5368" name="Group 17"/>
          <p:cNvGrpSpPr/>
          <p:nvPr/>
        </p:nvGrpSpPr>
        <p:grpSpPr>
          <a:xfrm>
            <a:off x="1042988" y="2565400"/>
            <a:ext cx="1152525" cy="1150938"/>
            <a:chOff x="0" y="0"/>
            <a:chExt cx="726" cy="725"/>
          </a:xfrm>
        </p:grpSpPr>
        <p:sp>
          <p:nvSpPr>
            <p:cNvPr id="15371" name="Text Box 18"/>
            <p:cNvSpPr txBox="1"/>
            <p:nvPr/>
          </p:nvSpPr>
          <p:spPr>
            <a:xfrm>
              <a:off x="0" y="231"/>
              <a:ext cx="726" cy="46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 anchor="b">
              <a:spAutoFit/>
            </a:bodyPr>
            <a:p>
              <a:pPr eaLnBrk="1" hangingPunct="1"/>
              <a:r>
                <a:rPr lang="zh-CN" altLang="zh-CN" sz="1400" dirty="0">
                  <a:latin typeface="Arial" panose="020B0604020202020204" pitchFamily="34" charset="0"/>
                </a:rPr>
                <a:t>Merge (8, 7)</a:t>
              </a:r>
              <a:endParaRPr lang="zh-CN" altLang="zh-CN" sz="1400" dirty="0">
                <a:latin typeface="Arial" panose="020B0604020202020204" pitchFamily="34" charset="0"/>
              </a:endParaRPr>
            </a:p>
            <a:p>
              <a:pPr eaLnBrk="1" hangingPunct="1"/>
              <a:r>
                <a:rPr lang="zh-CN" altLang="zh-CN" sz="1400" dirty="0">
                  <a:latin typeface="Arial" panose="020B0604020202020204" pitchFamily="34" charset="0"/>
                </a:rPr>
                <a:t>Merge (8, 6)</a:t>
              </a:r>
              <a:endParaRPr lang="zh-CN" altLang="zh-CN" sz="1400" dirty="0">
                <a:latin typeface="Arial" panose="020B0604020202020204" pitchFamily="34" charset="0"/>
              </a:endParaRPr>
            </a:p>
            <a:p>
              <a:pPr eaLnBrk="1" hangingPunct="1"/>
              <a:r>
                <a:rPr lang="zh-CN" altLang="zh-CN" sz="1400" dirty="0">
                  <a:latin typeface="Arial" panose="020B0604020202020204" pitchFamily="34" charset="0"/>
                </a:rPr>
                <a:t>Merge (3, 6)</a:t>
              </a:r>
              <a:endParaRPr lang="zh-CN" altLang="zh-CN" sz="1400" dirty="0">
                <a:latin typeface="Arial" panose="020B0604020202020204" pitchFamily="34" charset="0"/>
              </a:endParaRPr>
            </a:p>
          </p:txBody>
        </p:sp>
        <p:sp>
          <p:nvSpPr>
            <p:cNvPr id="15372" name="Line 19"/>
            <p:cNvSpPr/>
            <p:nvPr/>
          </p:nvSpPr>
          <p:spPr>
            <a:xfrm>
              <a:off x="0" y="0"/>
              <a:ext cx="0" cy="7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" name="Line 20"/>
            <p:cNvSpPr/>
            <p:nvPr/>
          </p:nvSpPr>
          <p:spPr>
            <a:xfrm>
              <a:off x="0" y="725"/>
              <a:ext cx="72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74" name="Line 21"/>
            <p:cNvSpPr/>
            <p:nvPr/>
          </p:nvSpPr>
          <p:spPr>
            <a:xfrm flipV="1">
              <a:off x="726" y="0"/>
              <a:ext cx="0" cy="7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5" name="Oval 22"/>
          <p:cNvSpPr/>
          <p:nvPr/>
        </p:nvSpPr>
        <p:spPr>
          <a:xfrm rot="-3216780">
            <a:off x="2447925" y="4471988"/>
            <a:ext cx="2519363" cy="1152525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txBody>
          <a:bodyPr wrap="none" anchor="ctr"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5383" name="Oval 23"/>
          <p:cNvSpPr/>
          <p:nvPr/>
        </p:nvSpPr>
        <p:spPr>
          <a:xfrm>
            <a:off x="7667625" y="4652963"/>
            <a:ext cx="766763" cy="792162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zh-CN" sz="1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15383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 anchorCtr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CN" altLang="zh-CN" sz="2600" b="1" dirty="0">
                <a:solidFill>
                  <a:schemeClr val="bg1"/>
                </a:solidFill>
              </a:rPr>
            </a:fld>
            <a:endParaRPr lang="zh-CN" altLang="zh-CN" sz="2600" b="1" dirty="0">
              <a:solidFill>
                <a:schemeClr val="bg1"/>
              </a:solidFill>
            </a:endParaRPr>
          </a:p>
        </p:txBody>
      </p:sp>
      <p:sp>
        <p:nvSpPr>
          <p:cNvPr id="16387" name="AutoShape 2"/>
          <p:cNvSpPr>
            <a:spLocks noGrp="1"/>
          </p:cNvSpPr>
          <p:nvPr>
            <p:ph type="title"/>
          </p:nvPr>
        </p:nvSpPr>
        <p:spPr>
          <a:xfrm>
            <a:off x="755650" y="765175"/>
            <a:ext cx="7777163" cy="792163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sz="4000" b="0" dirty="0">
                <a:ea typeface="华文中宋" panose="02010600040101010101" pitchFamily="2" charset="-122"/>
              </a:rPr>
              <a:t>左偏树的操作 </a:t>
            </a:r>
            <a:r>
              <a:rPr lang="zh-CN" altLang="zh-CN" sz="40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——</a:t>
            </a:r>
            <a:r>
              <a:rPr lang="zh-CN" altLang="zh-CN" sz="4000" b="0" dirty="0">
                <a:ea typeface="华文中宋" panose="02010600040101010101" pitchFamily="2" charset="-122"/>
              </a:rPr>
              <a:t> </a:t>
            </a:r>
            <a:r>
              <a:rPr lang="zh-CN" altLang="en-US" sz="4000" b="0" dirty="0">
                <a:ea typeface="华文中宋" panose="02010600040101010101" pitchFamily="2" charset="-122"/>
              </a:rPr>
              <a:t>合并</a:t>
            </a:r>
            <a:endParaRPr lang="zh-CN" altLang="en-US" sz="4000" b="0" dirty="0">
              <a:ea typeface="华文中宋" panose="02010600040101010101" pitchFamily="2" charset="-122"/>
            </a:endParaRPr>
          </a:p>
        </p:txBody>
      </p:sp>
      <p:sp>
        <p:nvSpPr>
          <p:cNvPr id="16388" name="Rectangle 3"/>
          <p:cNvSpPr>
            <a:spLocks noGrp="1"/>
          </p:cNvSpPr>
          <p:nvPr>
            <p:ph idx="1"/>
          </p:nvPr>
        </p:nvSpPr>
        <p:spPr>
          <a:xfrm>
            <a:off x="755650" y="1844675"/>
            <a:ext cx="7704138" cy="445770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下面是一个合并的例子：</a:t>
            </a:r>
            <a:endParaRPr lang="zh-CN" altLang="en-US" dirty="0"/>
          </a:p>
          <a:p>
            <a:pPr eaLnBrk="1" hangingPunct="1"/>
            <a:endParaRPr lang="zh-CN" altLang="zh-CN" dirty="0"/>
          </a:p>
        </p:txBody>
      </p:sp>
      <p:sp>
        <p:nvSpPr>
          <p:cNvPr id="16389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" name="Oval 5"/>
          <p:cNvSpPr>
            <a:spLocks noChangeArrowheads="1"/>
          </p:cNvSpPr>
          <p:nvPr/>
        </p:nvSpPr>
        <p:spPr bwMode="auto">
          <a:xfrm>
            <a:off x="7885113" y="4868863"/>
            <a:ext cx="360363" cy="36036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69804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2700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18</a:t>
            </a:r>
            <a:endParaRPr kumimoji="0" lang="zh-CN" altLang="zh-CN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6391" name="Group 6"/>
          <p:cNvGrpSpPr/>
          <p:nvPr/>
        </p:nvGrpSpPr>
        <p:grpSpPr>
          <a:xfrm>
            <a:off x="1042988" y="2565400"/>
            <a:ext cx="1152525" cy="1150938"/>
            <a:chOff x="0" y="0"/>
            <a:chExt cx="726" cy="725"/>
          </a:xfrm>
        </p:grpSpPr>
        <p:sp>
          <p:nvSpPr>
            <p:cNvPr id="16402" name="Text Box 7"/>
            <p:cNvSpPr txBox="1"/>
            <p:nvPr/>
          </p:nvSpPr>
          <p:spPr>
            <a:xfrm>
              <a:off x="0" y="97"/>
              <a:ext cx="726" cy="59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 anchor="b">
              <a:spAutoFit/>
            </a:bodyPr>
            <a:p>
              <a:pPr eaLnBrk="1" hangingPunct="1"/>
              <a:r>
                <a:rPr lang="zh-CN" altLang="zh-CN" sz="1400" dirty="0">
                  <a:latin typeface="Arial" panose="020B0604020202020204" pitchFamily="34" charset="0"/>
                </a:rPr>
                <a:t>Merge (8,18)</a:t>
              </a:r>
              <a:endParaRPr lang="zh-CN" altLang="zh-CN" sz="1400" dirty="0">
                <a:latin typeface="Arial" panose="020B0604020202020204" pitchFamily="34" charset="0"/>
              </a:endParaRPr>
            </a:p>
            <a:p>
              <a:pPr eaLnBrk="1" hangingPunct="1"/>
              <a:r>
                <a:rPr lang="zh-CN" altLang="zh-CN" sz="1400" dirty="0">
                  <a:latin typeface="Arial" panose="020B0604020202020204" pitchFamily="34" charset="0"/>
                </a:rPr>
                <a:t>Merge (8, 7)</a:t>
              </a:r>
              <a:endParaRPr lang="zh-CN" altLang="zh-CN" sz="1400" dirty="0">
                <a:latin typeface="Arial" panose="020B0604020202020204" pitchFamily="34" charset="0"/>
              </a:endParaRPr>
            </a:p>
            <a:p>
              <a:pPr eaLnBrk="1" hangingPunct="1"/>
              <a:r>
                <a:rPr lang="zh-CN" altLang="zh-CN" sz="1400" dirty="0">
                  <a:latin typeface="Arial" panose="020B0604020202020204" pitchFamily="34" charset="0"/>
                </a:rPr>
                <a:t>Merge (8, 6)</a:t>
              </a:r>
              <a:endParaRPr lang="zh-CN" altLang="zh-CN" sz="1400" dirty="0">
                <a:latin typeface="Arial" panose="020B0604020202020204" pitchFamily="34" charset="0"/>
              </a:endParaRPr>
            </a:p>
            <a:p>
              <a:pPr eaLnBrk="1" hangingPunct="1"/>
              <a:r>
                <a:rPr lang="zh-CN" altLang="zh-CN" sz="1400" dirty="0">
                  <a:latin typeface="Arial" panose="020B0604020202020204" pitchFamily="34" charset="0"/>
                </a:rPr>
                <a:t>Merge (3, 6)</a:t>
              </a:r>
              <a:endParaRPr lang="zh-CN" altLang="zh-CN" sz="1400" dirty="0">
                <a:latin typeface="Arial" panose="020B0604020202020204" pitchFamily="34" charset="0"/>
              </a:endParaRPr>
            </a:p>
          </p:txBody>
        </p:sp>
        <p:sp>
          <p:nvSpPr>
            <p:cNvPr id="16403" name="Line 8"/>
            <p:cNvSpPr/>
            <p:nvPr/>
          </p:nvSpPr>
          <p:spPr>
            <a:xfrm>
              <a:off x="0" y="0"/>
              <a:ext cx="0" cy="7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04" name="Line 9"/>
            <p:cNvSpPr/>
            <p:nvPr/>
          </p:nvSpPr>
          <p:spPr>
            <a:xfrm>
              <a:off x="0" y="725"/>
              <a:ext cx="72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05" name="Line 10"/>
            <p:cNvSpPr/>
            <p:nvPr/>
          </p:nvSpPr>
          <p:spPr>
            <a:xfrm flipV="1">
              <a:off x="726" y="0"/>
              <a:ext cx="0" cy="7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6395" name="Oval 11"/>
          <p:cNvSpPr/>
          <p:nvPr/>
        </p:nvSpPr>
        <p:spPr>
          <a:xfrm>
            <a:off x="7667625" y="4652963"/>
            <a:ext cx="766763" cy="792162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zh-CN" sz="1800" dirty="0">
              <a:latin typeface="Arial" panose="020B0604020202020204" pitchFamily="34" charset="0"/>
            </a:endParaRPr>
          </a:p>
        </p:txBody>
      </p:sp>
      <p:sp>
        <p:nvSpPr>
          <p:cNvPr id="16396" name="未知"/>
          <p:cNvSpPr/>
          <p:nvPr/>
        </p:nvSpPr>
        <p:spPr>
          <a:xfrm>
            <a:off x="4284663" y="4508500"/>
            <a:ext cx="300037" cy="381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0037" y="381000"/>
              </a:cxn>
            </a:cxnLst>
            <a:pathLst>
              <a:path w="189" h="240">
                <a:moveTo>
                  <a:pt x="0" y="0"/>
                </a:moveTo>
                <a:lnTo>
                  <a:pt x="189" y="240"/>
                </a:lnTo>
              </a:path>
            </a:pathLst>
          </a:cu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6397" name="Text Box 13"/>
          <p:cNvSpPr txBox="1"/>
          <p:nvPr/>
        </p:nvSpPr>
        <p:spPr>
          <a:xfrm>
            <a:off x="4356100" y="4868863"/>
            <a:ext cx="792163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zh-CN" sz="1800" dirty="0">
                <a:latin typeface="Arial" panose="020B0604020202020204" pitchFamily="34" charset="0"/>
              </a:rPr>
              <a:t>NULL</a:t>
            </a:r>
            <a:endParaRPr lang="zh-CN" altLang="zh-CN" sz="1800" dirty="0">
              <a:latin typeface="Arial" panose="020B0604020202020204" pitchFamily="34" charset="0"/>
            </a:endParaRPr>
          </a:p>
        </p:txBody>
      </p:sp>
      <p:sp>
        <p:nvSpPr>
          <p:cNvPr id="16398" name="Oval 14"/>
          <p:cNvSpPr/>
          <p:nvPr/>
        </p:nvSpPr>
        <p:spPr>
          <a:xfrm>
            <a:off x="4140200" y="4724400"/>
            <a:ext cx="1152525" cy="6477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txBody>
          <a:bodyPr wrap="none" anchor="ctr"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16399" name="Group 15"/>
          <p:cNvGrpSpPr/>
          <p:nvPr/>
        </p:nvGrpSpPr>
        <p:grpSpPr>
          <a:xfrm>
            <a:off x="3059113" y="4221163"/>
            <a:ext cx="1277937" cy="1709737"/>
            <a:chOff x="0" y="0"/>
            <a:chExt cx="805" cy="1077"/>
          </a:xfrm>
        </p:grpSpPr>
        <p:sp>
          <p:nvSpPr>
            <p:cNvPr id="3" name="未知"/>
            <p:cNvSpPr/>
            <p:nvPr/>
          </p:nvSpPr>
          <p:spPr>
            <a:xfrm>
              <a:off x="392" y="123"/>
              <a:ext cx="296" cy="398"/>
            </a:xfrm>
            <a:custGeom>
              <a:avLst/>
              <a:gdLst/>
              <a:ahLst/>
              <a:cxnLst>
                <a:cxn ang="0">
                  <a:pos x="296" y="0"/>
                </a:cxn>
                <a:cxn ang="0">
                  <a:pos x="0" y="398"/>
                </a:cxn>
              </a:cxnLst>
              <a:pathLst>
                <a:path w="296" h="398">
                  <a:moveTo>
                    <a:pt x="296" y="0"/>
                  </a:moveTo>
                  <a:lnTo>
                    <a:pt x="0" y="398"/>
                  </a:lnTo>
                </a:path>
              </a:pathLst>
            </a:custGeom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01" name="Oval 17"/>
            <p:cNvSpPr>
              <a:spLocks noChangeArrowheads="1"/>
            </p:cNvSpPr>
            <p:nvPr/>
          </p:nvSpPr>
          <p:spPr bwMode="auto">
            <a:xfrm>
              <a:off x="578" y="0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2700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8</a:t>
              </a: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" name="Line 18"/>
            <p:cNvSpPr/>
            <p:nvPr/>
          </p:nvSpPr>
          <p:spPr>
            <a:xfrm flipH="1">
              <a:off x="103" y="553"/>
              <a:ext cx="272" cy="409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" name="Oval 19"/>
            <p:cNvSpPr>
              <a:spLocks noChangeArrowheads="1"/>
            </p:cNvSpPr>
            <p:nvPr/>
          </p:nvSpPr>
          <p:spPr bwMode="auto">
            <a:xfrm>
              <a:off x="0" y="850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2700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26</a:t>
              </a: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Oval 20"/>
            <p:cNvSpPr>
              <a:spLocks noChangeArrowheads="1"/>
            </p:cNvSpPr>
            <p:nvPr/>
          </p:nvSpPr>
          <p:spPr bwMode="auto">
            <a:xfrm>
              <a:off x="273" y="409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2700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17</a:t>
              </a: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 L 0.25 0.0  E" pathEditMode="relative" ptsTypes="">
                                      <p:cBhvr>
                                        <p:cTn id="26" dur="200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 L 0.25 0.0  E" pathEditMode="relative" ptsTypes="">
                                      <p:cBhvr>
                                        <p:cTn id="28" dur="2000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 L 0.25 0.0  E" pathEditMode="relative" ptsTypes="">
                                      <p:cBhvr>
                                        <p:cTn id="30" dur="2000" fill="hold"/>
                                        <p:tgtEl>
                                          <p:spTgt spid="163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 L 0.25 0.0  E" pathEditMode="relative" ptsTypes="">
                                      <p:cBhvr>
                                        <p:cTn id="32" dur="2000" fill="hold"/>
                                        <p:tgtEl>
                                          <p:spTgt spid="163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1.15607E-7 L -0.12204 -1.15607E-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00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1.15607E-7 L -0.12048 -1.15607E-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0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6395" grpId="0" bldLvl="0" animBg="1"/>
      <p:bldP spid="16395" grpId="1" bldLvl="0" animBg="1"/>
      <p:bldP spid="16395" grpId="2" bldLvl="0" animBg="1"/>
      <p:bldP spid="16397" grpId="0"/>
      <p:bldP spid="16397" grpId="1"/>
      <p:bldP spid="16397" grpId="2"/>
      <p:bldP spid="16398" grpId="0" bldLvl="0" animBg="1"/>
      <p:bldP spid="16398" grpId="1" bldLvl="0" animBg="1"/>
      <p:bldP spid="16398" grpId="2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 anchorCtr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CN" altLang="zh-CN" sz="2600" b="1" dirty="0">
                <a:solidFill>
                  <a:schemeClr val="bg1"/>
                </a:solidFill>
              </a:rPr>
            </a:fld>
            <a:endParaRPr lang="zh-CN" altLang="zh-CN" sz="2600" b="1" dirty="0">
              <a:solidFill>
                <a:schemeClr val="bg1"/>
              </a:solidFill>
            </a:endParaRPr>
          </a:p>
        </p:txBody>
      </p:sp>
      <p:sp>
        <p:nvSpPr>
          <p:cNvPr id="17411" name="AutoShape 2"/>
          <p:cNvSpPr>
            <a:spLocks noGrp="1"/>
          </p:cNvSpPr>
          <p:nvPr>
            <p:ph type="title"/>
          </p:nvPr>
        </p:nvSpPr>
        <p:spPr>
          <a:xfrm>
            <a:off x="755650" y="765175"/>
            <a:ext cx="7777163" cy="792163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sz="4000" b="0" dirty="0">
                <a:ea typeface="华文中宋" panose="02010600040101010101" pitchFamily="2" charset="-122"/>
              </a:rPr>
              <a:t>左偏树的操作 </a:t>
            </a:r>
            <a:r>
              <a:rPr lang="zh-CN" altLang="zh-CN" sz="40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——</a:t>
            </a:r>
            <a:r>
              <a:rPr lang="zh-CN" altLang="zh-CN" sz="4000" b="0" dirty="0">
                <a:ea typeface="华文中宋" panose="02010600040101010101" pitchFamily="2" charset="-122"/>
              </a:rPr>
              <a:t> </a:t>
            </a:r>
            <a:r>
              <a:rPr lang="zh-CN" altLang="en-US" sz="4000" b="0" dirty="0">
                <a:ea typeface="华文中宋" panose="02010600040101010101" pitchFamily="2" charset="-122"/>
              </a:rPr>
              <a:t>合并</a:t>
            </a:r>
            <a:endParaRPr lang="zh-CN" altLang="en-US" sz="4000" b="0" dirty="0">
              <a:ea typeface="华文中宋" panose="02010600040101010101" pitchFamily="2" charset="-122"/>
            </a:endParaRPr>
          </a:p>
        </p:txBody>
      </p:sp>
      <p:sp>
        <p:nvSpPr>
          <p:cNvPr id="17412" name="Rectangle 3"/>
          <p:cNvSpPr>
            <a:spLocks noGrp="1"/>
          </p:cNvSpPr>
          <p:nvPr>
            <p:ph idx="1"/>
          </p:nvPr>
        </p:nvSpPr>
        <p:spPr>
          <a:xfrm>
            <a:off x="755650" y="1844675"/>
            <a:ext cx="7704138" cy="445770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下面是一个合并的例子：</a:t>
            </a:r>
            <a:endParaRPr lang="zh-CN" altLang="en-US" dirty="0"/>
          </a:p>
          <a:p>
            <a:pPr eaLnBrk="1" hangingPunct="1"/>
            <a:endParaRPr lang="zh-CN" altLang="zh-CN" dirty="0"/>
          </a:p>
        </p:txBody>
      </p:sp>
      <p:sp>
        <p:nvSpPr>
          <p:cNvPr id="17413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17414" name="Group 5"/>
          <p:cNvGrpSpPr/>
          <p:nvPr/>
        </p:nvGrpSpPr>
        <p:grpSpPr>
          <a:xfrm>
            <a:off x="1042988" y="2565400"/>
            <a:ext cx="1152525" cy="1150938"/>
            <a:chOff x="0" y="0"/>
            <a:chExt cx="726" cy="725"/>
          </a:xfrm>
        </p:grpSpPr>
        <p:sp>
          <p:nvSpPr>
            <p:cNvPr id="17431" name="Text Box 6"/>
            <p:cNvSpPr txBox="1"/>
            <p:nvPr/>
          </p:nvSpPr>
          <p:spPr>
            <a:xfrm>
              <a:off x="0" y="97"/>
              <a:ext cx="726" cy="59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 anchor="b">
              <a:spAutoFit/>
            </a:bodyPr>
            <a:p>
              <a:pPr eaLnBrk="1" hangingPunct="1"/>
              <a:endParaRPr lang="zh-CN" altLang="zh-CN" sz="1400" dirty="0">
                <a:latin typeface="Arial" panose="020B0604020202020204" pitchFamily="34" charset="0"/>
              </a:endParaRPr>
            </a:p>
            <a:p>
              <a:pPr eaLnBrk="1" hangingPunct="1"/>
              <a:r>
                <a:rPr lang="zh-CN" altLang="zh-CN" sz="1400" dirty="0">
                  <a:latin typeface="Arial" panose="020B0604020202020204" pitchFamily="34" charset="0"/>
                </a:rPr>
                <a:t>Merge (8, 7)</a:t>
              </a:r>
              <a:endParaRPr lang="zh-CN" altLang="zh-CN" sz="1400" dirty="0">
                <a:latin typeface="Arial" panose="020B0604020202020204" pitchFamily="34" charset="0"/>
              </a:endParaRPr>
            </a:p>
            <a:p>
              <a:pPr eaLnBrk="1" hangingPunct="1"/>
              <a:r>
                <a:rPr lang="zh-CN" altLang="zh-CN" sz="1400" dirty="0">
                  <a:latin typeface="Arial" panose="020B0604020202020204" pitchFamily="34" charset="0"/>
                </a:rPr>
                <a:t>Merge (8, 6)</a:t>
              </a:r>
              <a:endParaRPr lang="zh-CN" altLang="zh-CN" sz="1400" dirty="0">
                <a:latin typeface="Arial" panose="020B0604020202020204" pitchFamily="34" charset="0"/>
              </a:endParaRPr>
            </a:p>
            <a:p>
              <a:pPr eaLnBrk="1" hangingPunct="1"/>
              <a:r>
                <a:rPr lang="zh-CN" altLang="zh-CN" sz="1400" dirty="0">
                  <a:latin typeface="Arial" panose="020B0604020202020204" pitchFamily="34" charset="0"/>
                </a:rPr>
                <a:t>Merge (3, 6)</a:t>
              </a:r>
              <a:endParaRPr lang="zh-CN" altLang="zh-CN" sz="1400" dirty="0">
                <a:latin typeface="Arial" panose="020B0604020202020204" pitchFamily="34" charset="0"/>
              </a:endParaRPr>
            </a:p>
          </p:txBody>
        </p:sp>
        <p:sp>
          <p:nvSpPr>
            <p:cNvPr id="17432" name="Line 7"/>
            <p:cNvSpPr/>
            <p:nvPr/>
          </p:nvSpPr>
          <p:spPr>
            <a:xfrm>
              <a:off x="0" y="0"/>
              <a:ext cx="0" cy="7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33" name="Line 8"/>
            <p:cNvSpPr/>
            <p:nvPr/>
          </p:nvSpPr>
          <p:spPr>
            <a:xfrm>
              <a:off x="0" y="725"/>
              <a:ext cx="72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34" name="Line 9"/>
            <p:cNvSpPr/>
            <p:nvPr/>
          </p:nvSpPr>
          <p:spPr>
            <a:xfrm flipV="1">
              <a:off x="726" y="0"/>
              <a:ext cx="0" cy="7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7415" name="Group 10"/>
          <p:cNvGrpSpPr/>
          <p:nvPr/>
        </p:nvGrpSpPr>
        <p:grpSpPr>
          <a:xfrm>
            <a:off x="5346700" y="4221163"/>
            <a:ext cx="1782763" cy="1709737"/>
            <a:chOff x="0" y="0"/>
            <a:chExt cx="1123" cy="1077"/>
          </a:xfrm>
        </p:grpSpPr>
        <p:sp>
          <p:nvSpPr>
            <p:cNvPr id="17419" name="Oval 11"/>
            <p:cNvSpPr>
              <a:spLocks noChangeArrowheads="1"/>
            </p:cNvSpPr>
            <p:nvPr/>
          </p:nvSpPr>
          <p:spPr bwMode="auto">
            <a:xfrm>
              <a:off x="896" y="408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2700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18</a:t>
              </a: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25" name="未知"/>
            <p:cNvSpPr/>
            <p:nvPr/>
          </p:nvSpPr>
          <p:spPr>
            <a:xfrm>
              <a:off x="771" y="181"/>
              <a:ext cx="189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9" y="240"/>
                </a:cxn>
              </a:cxnLst>
              <a:pathLst>
                <a:path w="189" h="240">
                  <a:moveTo>
                    <a:pt x="0" y="0"/>
                  </a:moveTo>
                  <a:lnTo>
                    <a:pt x="189" y="240"/>
                  </a:lnTo>
                </a:path>
              </a:pathLst>
            </a:custGeom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26" name="未知"/>
            <p:cNvSpPr/>
            <p:nvPr/>
          </p:nvSpPr>
          <p:spPr>
            <a:xfrm>
              <a:off x="392" y="123"/>
              <a:ext cx="296" cy="398"/>
            </a:xfrm>
            <a:custGeom>
              <a:avLst/>
              <a:gdLst/>
              <a:ahLst/>
              <a:cxnLst>
                <a:cxn ang="0">
                  <a:pos x="296" y="0"/>
                </a:cxn>
                <a:cxn ang="0">
                  <a:pos x="0" y="398"/>
                </a:cxn>
              </a:cxnLst>
              <a:pathLst>
                <a:path w="296" h="398">
                  <a:moveTo>
                    <a:pt x="296" y="0"/>
                  </a:moveTo>
                  <a:lnTo>
                    <a:pt x="0" y="398"/>
                  </a:lnTo>
                </a:path>
              </a:pathLst>
            </a:custGeom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22" name="Oval 14"/>
            <p:cNvSpPr>
              <a:spLocks noChangeArrowheads="1"/>
            </p:cNvSpPr>
            <p:nvPr/>
          </p:nvSpPr>
          <p:spPr bwMode="auto">
            <a:xfrm>
              <a:off x="576" y="0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2700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8</a:t>
              </a: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28" name="Line 15"/>
            <p:cNvSpPr/>
            <p:nvPr/>
          </p:nvSpPr>
          <p:spPr>
            <a:xfrm flipH="1">
              <a:off x="103" y="553"/>
              <a:ext cx="272" cy="409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24" name="Oval 16"/>
            <p:cNvSpPr>
              <a:spLocks noChangeArrowheads="1"/>
            </p:cNvSpPr>
            <p:nvPr/>
          </p:nvSpPr>
          <p:spPr bwMode="auto">
            <a:xfrm>
              <a:off x="0" y="850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2700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26</a:t>
              </a: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" name="Oval 17"/>
            <p:cNvSpPr>
              <a:spLocks noChangeArrowheads="1"/>
            </p:cNvSpPr>
            <p:nvPr/>
          </p:nvSpPr>
          <p:spPr bwMode="auto">
            <a:xfrm>
              <a:off x="273" y="409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2700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17</a:t>
              </a: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7416" name="未知"/>
          <p:cNvSpPr/>
          <p:nvPr/>
        </p:nvSpPr>
        <p:spPr>
          <a:xfrm>
            <a:off x="5630863" y="3846513"/>
            <a:ext cx="334962" cy="420687"/>
          </a:xfrm>
          <a:custGeom>
            <a:avLst/>
            <a:gdLst/>
            <a:ahLst/>
            <a:cxnLst>
              <a:cxn ang="0">
                <a:pos x="334962" y="0"/>
              </a:cxn>
              <a:cxn ang="0">
                <a:pos x="0" y="420687"/>
              </a:cxn>
            </a:cxnLst>
            <a:pathLst>
              <a:path w="211" h="265">
                <a:moveTo>
                  <a:pt x="211" y="0"/>
                </a:moveTo>
                <a:lnTo>
                  <a:pt x="0" y="265"/>
                </a:lnTo>
              </a:path>
            </a:pathLst>
          </a:cu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7427" name="Oval 19"/>
          <p:cNvSpPr>
            <a:spLocks noChangeArrowheads="1"/>
          </p:cNvSpPr>
          <p:nvPr/>
        </p:nvSpPr>
        <p:spPr bwMode="auto">
          <a:xfrm>
            <a:off x="5364163" y="4221163"/>
            <a:ext cx="360363" cy="36036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69804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2700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37</a:t>
            </a:r>
            <a:endParaRPr kumimoji="0" lang="zh-CN" altLang="zh-CN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8" name="未知"/>
          <p:cNvSpPr/>
          <p:nvPr/>
        </p:nvSpPr>
        <p:spPr>
          <a:xfrm>
            <a:off x="5980113" y="3832225"/>
            <a:ext cx="377825" cy="406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7825" y="406400"/>
              </a:cxn>
            </a:cxnLst>
            <a:pathLst>
              <a:path w="238" h="256">
                <a:moveTo>
                  <a:pt x="0" y="0"/>
                </a:moveTo>
                <a:lnTo>
                  <a:pt x="238" y="256"/>
                </a:lnTo>
              </a:path>
            </a:pathLst>
          </a:cu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7429" name="Oval 21"/>
          <p:cNvSpPr>
            <a:spLocks noChangeArrowheads="1"/>
          </p:cNvSpPr>
          <p:nvPr/>
        </p:nvSpPr>
        <p:spPr bwMode="auto">
          <a:xfrm>
            <a:off x="5795963" y="3644900"/>
            <a:ext cx="360363" cy="36036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69804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2700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</a:t>
            </a:r>
            <a:endParaRPr kumimoji="0" lang="zh-CN" altLang="zh-CN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30" name="Text Box 22"/>
          <p:cNvSpPr txBox="1"/>
          <p:nvPr/>
        </p:nvSpPr>
        <p:spPr>
          <a:xfrm>
            <a:off x="5003800" y="4221163"/>
            <a:ext cx="288925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zh-CN" sz="1800" dirty="0">
                <a:latin typeface="Arial" panose="020B0604020202020204" pitchFamily="34" charset="0"/>
              </a:rPr>
              <a:t>0</a:t>
            </a:r>
            <a:endParaRPr lang="zh-CN" altLang="zh-CN" sz="1800" dirty="0">
              <a:latin typeface="Arial" panose="020B0604020202020204" pitchFamily="34" charset="0"/>
            </a:endParaRPr>
          </a:p>
        </p:txBody>
      </p:sp>
      <p:sp>
        <p:nvSpPr>
          <p:cNvPr id="3" name="Text Box 23"/>
          <p:cNvSpPr txBox="1"/>
          <p:nvPr/>
        </p:nvSpPr>
        <p:spPr>
          <a:xfrm>
            <a:off x="6588125" y="4221163"/>
            <a:ext cx="360363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zh-CN" sz="1800" dirty="0">
                <a:latin typeface="Arial" panose="020B0604020202020204" pitchFamily="34" charset="0"/>
              </a:rPr>
              <a:t>1</a:t>
            </a:r>
            <a:endParaRPr lang="zh-CN" altLang="zh-CN" sz="1800" dirty="0">
              <a:latin typeface="Arial" panose="020B0604020202020204" pitchFamily="34" charset="0"/>
            </a:endParaRPr>
          </a:p>
        </p:txBody>
      </p:sp>
      <p:sp>
        <p:nvSpPr>
          <p:cNvPr id="4" name="Text Box 24"/>
          <p:cNvSpPr txBox="1"/>
          <p:nvPr/>
        </p:nvSpPr>
        <p:spPr>
          <a:xfrm>
            <a:off x="6156325" y="3644900"/>
            <a:ext cx="288925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zh-CN" sz="1800" dirty="0">
                <a:latin typeface="Arial" panose="020B0604020202020204" pitchFamily="34" charset="0"/>
              </a:rPr>
              <a:t>?</a:t>
            </a:r>
            <a:endParaRPr lang="zh-CN" altLang="zh-CN" sz="1800" dirty="0">
              <a:latin typeface="Arial" panose="020B0604020202020204" pitchFamily="34" charset="0"/>
            </a:endParaRPr>
          </a:p>
        </p:txBody>
      </p:sp>
      <p:sp>
        <p:nvSpPr>
          <p:cNvPr id="5" name="Line 25"/>
          <p:cNvSpPr/>
          <p:nvPr/>
        </p:nvSpPr>
        <p:spPr>
          <a:xfrm>
            <a:off x="5786438" y="4389438"/>
            <a:ext cx="431800" cy="0"/>
          </a:xfrm>
          <a:prstGeom prst="line">
            <a:avLst/>
          </a:prstGeom>
          <a:ln w="19050" cap="flat" cmpd="sng">
            <a:solidFill>
              <a:srgbClr val="008A0D"/>
            </a:solidFill>
            <a:prstDash val="solid"/>
            <a:headEnd type="triangle" w="med" len="med"/>
            <a:tailEnd type="triangle" w="med" len="med"/>
          </a:ln>
        </p:spPr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0" grpId="0"/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 anchorCtr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CN" altLang="zh-CN" sz="2600" b="1" dirty="0">
                <a:solidFill>
                  <a:schemeClr val="bg1"/>
                </a:solidFill>
              </a:rPr>
            </a:fld>
            <a:endParaRPr lang="zh-CN" altLang="zh-CN" sz="2600" b="1" dirty="0">
              <a:solidFill>
                <a:schemeClr val="bg1"/>
              </a:solidFill>
            </a:endParaRPr>
          </a:p>
        </p:txBody>
      </p:sp>
      <p:sp>
        <p:nvSpPr>
          <p:cNvPr id="5123" name="AutoShape 2"/>
          <p:cNvSpPr>
            <a:spLocks noGrp="1"/>
          </p:cNvSpPr>
          <p:nvPr>
            <p:ph type="title"/>
          </p:nvPr>
        </p:nvSpPr>
        <p:spPr>
          <a:xfrm>
            <a:off x="755650" y="765175"/>
            <a:ext cx="7777163" cy="792163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sz="4000" b="0" dirty="0">
                <a:ea typeface="华文中宋" panose="02010600040101010101" pitchFamily="2" charset="-122"/>
              </a:rPr>
              <a:t>可并优先队列</a:t>
            </a:r>
            <a:endParaRPr lang="zh-CN" altLang="en-US" sz="4000" b="0" dirty="0">
              <a:ea typeface="华文中宋" panose="02010600040101010101" pitchFamily="2" charset="-122"/>
            </a:endParaRPr>
          </a:p>
        </p:txBody>
      </p:sp>
      <p:sp>
        <p:nvSpPr>
          <p:cNvPr id="2" name="Rectangle 3"/>
          <p:cNvSpPr>
            <a:spLocks noGrp="1"/>
          </p:cNvSpPr>
          <p:nvPr>
            <p:ph idx="1"/>
          </p:nvPr>
        </p:nvSpPr>
        <p:spPr>
          <a:xfrm>
            <a:off x="755650" y="1916430"/>
            <a:ext cx="7848600" cy="309880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dirty="0"/>
              <a:t>二叉堆很好的实现了优先队列的各种操作，但是却很难将两个堆合并起来</a:t>
            </a:r>
            <a:endParaRPr lang="zh-CN" dirty="0"/>
          </a:p>
          <a:p>
            <a:pPr lvl="1" eaLnBrk="1" latinLnBrk="0" hangingPunct="1">
              <a:spcBef>
                <a:spcPts val="3000"/>
              </a:spcBef>
            </a:pPr>
            <a:r>
              <a:rPr lang="zh-CN" dirty="0"/>
              <a:t>只能将其中一个堆的元素一个一个取出来插入另一个堆</a:t>
            </a:r>
            <a:endParaRPr lang="zh-CN" dirty="0"/>
          </a:p>
          <a:p>
            <a:pPr lvl="1" eaLnBrk="1" latinLnBrk="0" hangingPunct="1">
              <a:spcBef>
                <a:spcPts val="1500"/>
              </a:spcBef>
            </a:pPr>
            <a:r>
              <a:rPr lang="zh-CN" dirty="0"/>
              <a:t>如果两个堆的元素都有n个，需要花nlogn的时间</a:t>
            </a:r>
            <a:endParaRPr lang="zh-CN" dirty="0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 anchorCtr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CN" altLang="zh-CN" sz="2600" b="1" dirty="0">
                <a:solidFill>
                  <a:schemeClr val="bg1"/>
                </a:solidFill>
              </a:rPr>
            </a:fld>
            <a:endParaRPr lang="zh-CN" altLang="zh-CN" sz="2600" b="1" dirty="0">
              <a:solidFill>
                <a:schemeClr val="bg1"/>
              </a:solidFill>
            </a:endParaRPr>
          </a:p>
        </p:txBody>
      </p:sp>
      <p:sp>
        <p:nvSpPr>
          <p:cNvPr id="18435" name="AutoShape 2"/>
          <p:cNvSpPr>
            <a:spLocks noGrp="1"/>
          </p:cNvSpPr>
          <p:nvPr>
            <p:ph type="title"/>
          </p:nvPr>
        </p:nvSpPr>
        <p:spPr>
          <a:xfrm>
            <a:off x="755650" y="765175"/>
            <a:ext cx="7777163" cy="792163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sz="4000" b="0" dirty="0">
                <a:ea typeface="华文中宋" panose="02010600040101010101" pitchFamily="2" charset="-122"/>
              </a:rPr>
              <a:t>左偏树的操作 </a:t>
            </a:r>
            <a:r>
              <a:rPr lang="zh-CN" altLang="zh-CN" sz="40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——</a:t>
            </a:r>
            <a:r>
              <a:rPr lang="zh-CN" altLang="zh-CN" sz="4000" b="0" dirty="0">
                <a:ea typeface="华文中宋" panose="02010600040101010101" pitchFamily="2" charset="-122"/>
              </a:rPr>
              <a:t> </a:t>
            </a:r>
            <a:r>
              <a:rPr lang="zh-CN" altLang="en-US" sz="4000" b="0" dirty="0">
                <a:ea typeface="华文中宋" panose="02010600040101010101" pitchFamily="2" charset="-122"/>
              </a:rPr>
              <a:t>合并</a:t>
            </a:r>
            <a:endParaRPr lang="zh-CN" altLang="en-US" sz="4000" b="0" dirty="0">
              <a:ea typeface="华文中宋" panose="02010600040101010101" pitchFamily="2" charset="-122"/>
            </a:endParaRPr>
          </a:p>
        </p:txBody>
      </p:sp>
      <p:sp>
        <p:nvSpPr>
          <p:cNvPr id="18436" name="Rectangle 3"/>
          <p:cNvSpPr>
            <a:spLocks noGrp="1"/>
          </p:cNvSpPr>
          <p:nvPr>
            <p:ph idx="1"/>
          </p:nvPr>
        </p:nvSpPr>
        <p:spPr>
          <a:xfrm>
            <a:off x="755650" y="1844675"/>
            <a:ext cx="7704138" cy="445770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下面是一个合并的例子：</a:t>
            </a:r>
            <a:endParaRPr lang="zh-CN" altLang="en-US" dirty="0"/>
          </a:p>
          <a:p>
            <a:pPr eaLnBrk="1" hangingPunct="1"/>
            <a:endParaRPr lang="zh-CN" altLang="zh-CN" dirty="0"/>
          </a:p>
        </p:txBody>
      </p:sp>
      <p:sp>
        <p:nvSpPr>
          <p:cNvPr id="18437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18438" name="Group 5"/>
          <p:cNvGrpSpPr/>
          <p:nvPr/>
        </p:nvGrpSpPr>
        <p:grpSpPr>
          <a:xfrm>
            <a:off x="1042988" y="2565400"/>
            <a:ext cx="1152525" cy="1150938"/>
            <a:chOff x="0" y="0"/>
            <a:chExt cx="726" cy="725"/>
          </a:xfrm>
        </p:grpSpPr>
        <p:sp>
          <p:nvSpPr>
            <p:cNvPr id="18462" name="Text Box 6"/>
            <p:cNvSpPr txBox="1"/>
            <p:nvPr/>
          </p:nvSpPr>
          <p:spPr>
            <a:xfrm>
              <a:off x="0" y="97"/>
              <a:ext cx="726" cy="59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 anchor="b">
              <a:spAutoFit/>
            </a:bodyPr>
            <a:p>
              <a:pPr eaLnBrk="1" hangingPunct="1"/>
              <a:endParaRPr lang="zh-CN" altLang="zh-CN" sz="1400" dirty="0">
                <a:latin typeface="Arial" panose="020B0604020202020204" pitchFamily="34" charset="0"/>
              </a:endParaRPr>
            </a:p>
            <a:p>
              <a:pPr eaLnBrk="1" hangingPunct="1"/>
              <a:endParaRPr lang="zh-CN" altLang="zh-CN" sz="1400" dirty="0">
                <a:latin typeface="Arial" panose="020B0604020202020204" pitchFamily="34" charset="0"/>
              </a:endParaRPr>
            </a:p>
            <a:p>
              <a:pPr eaLnBrk="1" hangingPunct="1"/>
              <a:r>
                <a:rPr lang="zh-CN" altLang="zh-CN" sz="1400" dirty="0">
                  <a:latin typeface="Arial" panose="020B0604020202020204" pitchFamily="34" charset="0"/>
                </a:rPr>
                <a:t>Merge (8, 6)</a:t>
              </a:r>
              <a:endParaRPr lang="zh-CN" altLang="zh-CN" sz="1400" dirty="0">
                <a:latin typeface="Arial" panose="020B0604020202020204" pitchFamily="34" charset="0"/>
              </a:endParaRPr>
            </a:p>
            <a:p>
              <a:pPr eaLnBrk="1" hangingPunct="1"/>
              <a:r>
                <a:rPr lang="zh-CN" altLang="zh-CN" sz="1400" dirty="0">
                  <a:latin typeface="Arial" panose="020B0604020202020204" pitchFamily="34" charset="0"/>
                </a:rPr>
                <a:t>Merge (3, 6)</a:t>
              </a:r>
              <a:endParaRPr lang="zh-CN" altLang="zh-CN" sz="1400" dirty="0">
                <a:latin typeface="Arial" panose="020B0604020202020204" pitchFamily="34" charset="0"/>
              </a:endParaRPr>
            </a:p>
          </p:txBody>
        </p:sp>
        <p:sp>
          <p:nvSpPr>
            <p:cNvPr id="18463" name="Line 7"/>
            <p:cNvSpPr/>
            <p:nvPr/>
          </p:nvSpPr>
          <p:spPr>
            <a:xfrm>
              <a:off x="0" y="0"/>
              <a:ext cx="0" cy="7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64" name="Line 8"/>
            <p:cNvSpPr/>
            <p:nvPr/>
          </p:nvSpPr>
          <p:spPr>
            <a:xfrm>
              <a:off x="0" y="725"/>
              <a:ext cx="72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65" name="Line 9"/>
            <p:cNvSpPr/>
            <p:nvPr/>
          </p:nvSpPr>
          <p:spPr>
            <a:xfrm flipV="1">
              <a:off x="726" y="0"/>
              <a:ext cx="0" cy="7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8442" name="Text Box 10"/>
          <p:cNvSpPr txBox="1"/>
          <p:nvPr/>
        </p:nvSpPr>
        <p:spPr>
          <a:xfrm>
            <a:off x="7092950" y="3968750"/>
            <a:ext cx="288925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zh-CN" sz="1800" dirty="0">
                <a:latin typeface="Arial" panose="020B0604020202020204" pitchFamily="34" charset="0"/>
              </a:rPr>
              <a:t>1</a:t>
            </a:r>
            <a:endParaRPr lang="zh-CN" altLang="zh-CN" sz="1800" dirty="0">
              <a:latin typeface="Arial" panose="020B0604020202020204" pitchFamily="34" charset="0"/>
            </a:endParaRPr>
          </a:p>
        </p:txBody>
      </p:sp>
      <p:sp>
        <p:nvSpPr>
          <p:cNvPr id="18443" name="Text Box 11"/>
          <p:cNvSpPr txBox="1"/>
          <p:nvPr/>
        </p:nvSpPr>
        <p:spPr>
          <a:xfrm>
            <a:off x="5219700" y="3968750"/>
            <a:ext cx="360363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zh-CN" sz="1800" dirty="0">
                <a:latin typeface="Arial" panose="020B0604020202020204" pitchFamily="34" charset="0"/>
              </a:rPr>
              <a:t>1</a:t>
            </a:r>
            <a:endParaRPr lang="zh-CN" altLang="zh-CN" sz="1800" dirty="0">
              <a:latin typeface="Arial" panose="020B0604020202020204" pitchFamily="34" charset="0"/>
            </a:endParaRPr>
          </a:p>
        </p:txBody>
      </p:sp>
      <p:sp>
        <p:nvSpPr>
          <p:cNvPr id="18444" name="Text Box 12"/>
          <p:cNvSpPr txBox="1"/>
          <p:nvPr/>
        </p:nvSpPr>
        <p:spPr>
          <a:xfrm>
            <a:off x="6156325" y="3338513"/>
            <a:ext cx="288925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zh-CN" sz="1800" dirty="0">
                <a:latin typeface="Arial" panose="020B0604020202020204" pitchFamily="34" charset="0"/>
              </a:rPr>
              <a:t>2</a:t>
            </a:r>
            <a:endParaRPr lang="zh-CN" altLang="zh-CN" sz="1800" dirty="0">
              <a:latin typeface="Arial" panose="020B0604020202020204" pitchFamily="34" charset="0"/>
            </a:endParaRPr>
          </a:p>
        </p:txBody>
      </p:sp>
      <p:sp>
        <p:nvSpPr>
          <p:cNvPr id="2" name="未知"/>
          <p:cNvSpPr/>
          <p:nvPr/>
        </p:nvSpPr>
        <p:spPr>
          <a:xfrm>
            <a:off x="6408738" y="4810125"/>
            <a:ext cx="508000" cy="6397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08000" y="639763"/>
              </a:cxn>
            </a:cxnLst>
            <a:pathLst>
              <a:path w="320" h="403">
                <a:moveTo>
                  <a:pt x="0" y="0"/>
                </a:moveTo>
                <a:lnTo>
                  <a:pt x="320" y="403"/>
                </a:lnTo>
              </a:path>
            </a:pathLst>
          </a:cu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" name="未知"/>
          <p:cNvSpPr/>
          <p:nvPr/>
        </p:nvSpPr>
        <p:spPr>
          <a:xfrm>
            <a:off x="5915025" y="4827588"/>
            <a:ext cx="469900" cy="631825"/>
          </a:xfrm>
          <a:custGeom>
            <a:avLst/>
            <a:gdLst/>
            <a:ahLst/>
            <a:cxnLst>
              <a:cxn ang="0">
                <a:pos x="469900" y="0"/>
              </a:cxn>
              <a:cxn ang="0">
                <a:pos x="0" y="631825"/>
              </a:cxn>
            </a:cxnLst>
            <a:pathLst>
              <a:path w="296" h="398">
                <a:moveTo>
                  <a:pt x="296" y="0"/>
                </a:moveTo>
                <a:lnTo>
                  <a:pt x="0" y="398"/>
                </a:lnTo>
              </a:path>
            </a:pathLst>
          </a:cu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" name="Line 15"/>
          <p:cNvSpPr/>
          <p:nvPr/>
        </p:nvSpPr>
        <p:spPr>
          <a:xfrm flipH="1">
            <a:off x="5456238" y="5510213"/>
            <a:ext cx="431800" cy="649287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48" name="Oval 16"/>
          <p:cNvSpPr>
            <a:spLocks noChangeArrowheads="1"/>
          </p:cNvSpPr>
          <p:nvPr/>
        </p:nvSpPr>
        <p:spPr bwMode="auto">
          <a:xfrm>
            <a:off x="5292725" y="5981700"/>
            <a:ext cx="360363" cy="36036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69804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2700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26</a:t>
            </a:r>
            <a:endParaRPr kumimoji="0" lang="zh-CN" altLang="zh-CN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49" name="Oval 17"/>
          <p:cNvSpPr>
            <a:spLocks noChangeArrowheads="1"/>
          </p:cNvSpPr>
          <p:nvPr/>
        </p:nvSpPr>
        <p:spPr bwMode="auto">
          <a:xfrm>
            <a:off x="5724525" y="5280025"/>
            <a:ext cx="360363" cy="36036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69804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2700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17</a:t>
            </a:r>
            <a:endParaRPr kumimoji="0" lang="zh-CN" altLang="zh-CN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47" name="未知"/>
          <p:cNvSpPr/>
          <p:nvPr/>
        </p:nvSpPr>
        <p:spPr>
          <a:xfrm>
            <a:off x="6394450" y="4157663"/>
            <a:ext cx="522288" cy="652462"/>
          </a:xfrm>
          <a:custGeom>
            <a:avLst/>
            <a:gdLst/>
            <a:ahLst/>
            <a:cxnLst>
              <a:cxn ang="0">
                <a:pos x="508000" y="0"/>
              </a:cxn>
              <a:cxn ang="0">
                <a:pos x="522288" y="0"/>
              </a:cxn>
              <a:cxn ang="0">
                <a:pos x="0" y="652462"/>
              </a:cxn>
            </a:cxnLst>
            <a:pathLst>
              <a:path w="329" h="411">
                <a:moveTo>
                  <a:pt x="320" y="0"/>
                </a:moveTo>
                <a:lnTo>
                  <a:pt x="329" y="0"/>
                </a:lnTo>
                <a:lnTo>
                  <a:pt x="0" y="411"/>
                </a:lnTo>
              </a:path>
            </a:pathLst>
          </a:cu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" name="未知"/>
          <p:cNvSpPr/>
          <p:nvPr/>
        </p:nvSpPr>
        <p:spPr>
          <a:xfrm>
            <a:off x="6916738" y="4157663"/>
            <a:ext cx="493712" cy="6524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3712" y="652462"/>
              </a:cxn>
            </a:cxnLst>
            <a:pathLst>
              <a:path w="311" h="411">
                <a:moveTo>
                  <a:pt x="0" y="0"/>
                </a:moveTo>
                <a:lnTo>
                  <a:pt x="311" y="411"/>
                </a:lnTo>
              </a:path>
            </a:pathLst>
          </a:cu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8452" name="Oval 20"/>
          <p:cNvSpPr>
            <a:spLocks noChangeArrowheads="1"/>
          </p:cNvSpPr>
          <p:nvPr/>
        </p:nvSpPr>
        <p:spPr bwMode="auto">
          <a:xfrm>
            <a:off x="7235825" y="4632325"/>
            <a:ext cx="360363" cy="36036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69804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2700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37</a:t>
            </a:r>
            <a:endParaRPr kumimoji="0" lang="zh-CN" altLang="zh-CN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53" name="Oval 21"/>
          <p:cNvSpPr>
            <a:spLocks noChangeArrowheads="1"/>
          </p:cNvSpPr>
          <p:nvPr/>
        </p:nvSpPr>
        <p:spPr bwMode="auto">
          <a:xfrm>
            <a:off x="6732588" y="5280025"/>
            <a:ext cx="360363" cy="36036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69804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2700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18</a:t>
            </a:r>
            <a:endParaRPr kumimoji="0" lang="zh-CN" altLang="zh-CN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54" name="Oval 22"/>
          <p:cNvSpPr>
            <a:spLocks noChangeArrowheads="1"/>
          </p:cNvSpPr>
          <p:nvPr/>
        </p:nvSpPr>
        <p:spPr bwMode="auto">
          <a:xfrm>
            <a:off x="6227763" y="4632325"/>
            <a:ext cx="360363" cy="36036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69804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2700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</a:t>
            </a:r>
            <a:endParaRPr kumimoji="0" lang="zh-CN" altLang="zh-CN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8455" name="Group 23"/>
          <p:cNvGrpSpPr/>
          <p:nvPr/>
        </p:nvGrpSpPr>
        <p:grpSpPr>
          <a:xfrm>
            <a:off x="4356100" y="3336925"/>
            <a:ext cx="2560638" cy="1655763"/>
            <a:chOff x="0" y="0"/>
            <a:chExt cx="1613" cy="1043"/>
          </a:xfrm>
        </p:grpSpPr>
        <p:sp>
          <p:nvSpPr>
            <p:cNvPr id="6" name="未知"/>
            <p:cNvSpPr/>
            <p:nvPr/>
          </p:nvSpPr>
          <p:spPr>
            <a:xfrm>
              <a:off x="1019" y="115"/>
              <a:ext cx="594" cy="4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94" y="402"/>
                </a:cxn>
              </a:cxnLst>
              <a:pathLst>
                <a:path w="594" h="402">
                  <a:moveTo>
                    <a:pt x="0" y="0"/>
                  </a:moveTo>
                  <a:lnTo>
                    <a:pt x="594" y="402"/>
                  </a:lnTo>
                </a:path>
              </a:pathLst>
            </a:custGeom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" name="未知"/>
            <p:cNvSpPr/>
            <p:nvPr/>
          </p:nvSpPr>
          <p:spPr>
            <a:xfrm>
              <a:off x="114" y="526"/>
              <a:ext cx="320" cy="393"/>
            </a:xfrm>
            <a:custGeom>
              <a:avLst/>
              <a:gdLst/>
              <a:ahLst/>
              <a:cxnLst>
                <a:cxn ang="0">
                  <a:pos x="320" y="0"/>
                </a:cxn>
                <a:cxn ang="0">
                  <a:pos x="0" y="393"/>
                </a:cxn>
              </a:cxnLst>
              <a:pathLst>
                <a:path w="320" h="393">
                  <a:moveTo>
                    <a:pt x="320" y="0"/>
                  </a:moveTo>
                  <a:lnTo>
                    <a:pt x="0" y="393"/>
                  </a:lnTo>
                </a:path>
              </a:pathLst>
            </a:custGeom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456" name="未知"/>
            <p:cNvSpPr/>
            <p:nvPr/>
          </p:nvSpPr>
          <p:spPr>
            <a:xfrm>
              <a:off x="434" y="526"/>
              <a:ext cx="265" cy="4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5" y="402"/>
                </a:cxn>
              </a:cxnLst>
              <a:pathLst>
                <a:path w="265" h="402">
                  <a:moveTo>
                    <a:pt x="0" y="0"/>
                  </a:moveTo>
                  <a:lnTo>
                    <a:pt x="265" y="402"/>
                  </a:lnTo>
                </a:path>
              </a:pathLst>
            </a:custGeom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457" name="未知"/>
            <p:cNvSpPr/>
            <p:nvPr/>
          </p:nvSpPr>
          <p:spPr>
            <a:xfrm>
              <a:off x="434" y="115"/>
              <a:ext cx="585" cy="402"/>
            </a:xfrm>
            <a:custGeom>
              <a:avLst/>
              <a:gdLst/>
              <a:ahLst/>
              <a:cxnLst>
                <a:cxn ang="0">
                  <a:pos x="585" y="0"/>
                </a:cxn>
                <a:cxn ang="0">
                  <a:pos x="0" y="402"/>
                </a:cxn>
              </a:cxnLst>
              <a:pathLst>
                <a:path w="585" h="402">
                  <a:moveTo>
                    <a:pt x="585" y="0"/>
                  </a:moveTo>
                  <a:lnTo>
                    <a:pt x="0" y="402"/>
                  </a:lnTo>
                </a:path>
              </a:pathLst>
            </a:custGeom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460" name="Oval 28"/>
            <p:cNvSpPr>
              <a:spLocks noChangeArrowheads="1"/>
            </p:cNvSpPr>
            <p:nvPr/>
          </p:nvSpPr>
          <p:spPr bwMode="auto">
            <a:xfrm>
              <a:off x="907" y="0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2700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61" name="Oval 29"/>
            <p:cNvSpPr>
              <a:spLocks noChangeArrowheads="1"/>
            </p:cNvSpPr>
            <p:nvPr/>
          </p:nvSpPr>
          <p:spPr bwMode="auto">
            <a:xfrm>
              <a:off x="317" y="408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2700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12</a:t>
              </a: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Oval 30"/>
            <p:cNvSpPr>
              <a:spLocks noChangeArrowheads="1"/>
            </p:cNvSpPr>
            <p:nvPr/>
          </p:nvSpPr>
          <p:spPr bwMode="auto">
            <a:xfrm>
              <a:off x="0" y="816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2700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18</a:t>
              </a: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Oval 31"/>
            <p:cNvSpPr>
              <a:spLocks noChangeArrowheads="1"/>
            </p:cNvSpPr>
            <p:nvPr/>
          </p:nvSpPr>
          <p:spPr bwMode="auto">
            <a:xfrm>
              <a:off x="590" y="816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2700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24</a:t>
              </a: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" name="Oval 32"/>
          <p:cNvSpPr>
            <a:spLocks noChangeArrowheads="1"/>
          </p:cNvSpPr>
          <p:nvPr/>
        </p:nvSpPr>
        <p:spPr bwMode="auto">
          <a:xfrm>
            <a:off x="6732588" y="3984625"/>
            <a:ext cx="360363" cy="36036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69804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2700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</a:t>
            </a:r>
            <a:endParaRPr kumimoji="0" lang="zh-CN" altLang="zh-CN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2" grpId="0"/>
      <p:bldP spid="18443" grpId="0"/>
      <p:bldP spid="1844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 anchorCtr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CN" altLang="zh-CN" sz="2600" b="1" dirty="0">
                <a:solidFill>
                  <a:schemeClr val="bg1"/>
                </a:solidFill>
              </a:rPr>
            </a:fld>
            <a:endParaRPr lang="zh-CN" altLang="zh-CN" sz="2600" b="1" dirty="0">
              <a:solidFill>
                <a:schemeClr val="bg1"/>
              </a:solidFill>
            </a:endParaRPr>
          </a:p>
        </p:txBody>
      </p:sp>
      <p:sp>
        <p:nvSpPr>
          <p:cNvPr id="19459" name="AutoShape 2"/>
          <p:cNvSpPr>
            <a:spLocks noGrp="1"/>
          </p:cNvSpPr>
          <p:nvPr>
            <p:ph type="title"/>
          </p:nvPr>
        </p:nvSpPr>
        <p:spPr>
          <a:xfrm>
            <a:off x="755650" y="765175"/>
            <a:ext cx="7777163" cy="792163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sz="4000" b="0" dirty="0">
                <a:ea typeface="华文中宋" panose="02010600040101010101" pitchFamily="2" charset="-122"/>
              </a:rPr>
              <a:t>左偏树的操作 </a:t>
            </a:r>
            <a:r>
              <a:rPr lang="zh-CN" altLang="zh-CN" sz="40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——</a:t>
            </a:r>
            <a:r>
              <a:rPr lang="zh-CN" altLang="zh-CN" sz="4000" b="0" dirty="0">
                <a:ea typeface="华文中宋" panose="02010600040101010101" pitchFamily="2" charset="-122"/>
              </a:rPr>
              <a:t> </a:t>
            </a:r>
            <a:r>
              <a:rPr lang="zh-CN" altLang="en-US" sz="4000" b="0" dirty="0">
                <a:ea typeface="华文中宋" panose="02010600040101010101" pitchFamily="2" charset="-122"/>
              </a:rPr>
              <a:t>合并</a:t>
            </a:r>
            <a:endParaRPr lang="zh-CN" altLang="en-US" sz="4000" b="0" dirty="0">
              <a:ea typeface="华文中宋" panose="02010600040101010101" pitchFamily="2" charset="-122"/>
            </a:endParaRPr>
          </a:p>
        </p:txBody>
      </p:sp>
      <p:sp>
        <p:nvSpPr>
          <p:cNvPr id="19460" name="Rectangle 3"/>
          <p:cNvSpPr>
            <a:spLocks noGrp="1"/>
          </p:cNvSpPr>
          <p:nvPr>
            <p:ph idx="1"/>
          </p:nvPr>
        </p:nvSpPr>
        <p:spPr>
          <a:xfrm>
            <a:off x="755650" y="1844675"/>
            <a:ext cx="7704138" cy="445770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下面是一个合并的例子：</a:t>
            </a:r>
            <a:endParaRPr lang="zh-CN" altLang="en-US" dirty="0"/>
          </a:p>
          <a:p>
            <a:pPr eaLnBrk="1" hangingPunct="1"/>
            <a:endParaRPr lang="zh-CN" altLang="zh-CN" dirty="0"/>
          </a:p>
        </p:txBody>
      </p:sp>
      <p:sp>
        <p:nvSpPr>
          <p:cNvPr id="19461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19462" name="Group 5"/>
          <p:cNvGrpSpPr/>
          <p:nvPr/>
        </p:nvGrpSpPr>
        <p:grpSpPr>
          <a:xfrm>
            <a:off x="1042988" y="2565400"/>
            <a:ext cx="1152525" cy="1150938"/>
            <a:chOff x="0" y="0"/>
            <a:chExt cx="726" cy="725"/>
          </a:xfrm>
        </p:grpSpPr>
        <p:sp>
          <p:nvSpPr>
            <p:cNvPr id="19494" name="Text Box 6"/>
            <p:cNvSpPr txBox="1"/>
            <p:nvPr/>
          </p:nvSpPr>
          <p:spPr>
            <a:xfrm>
              <a:off x="0" y="97"/>
              <a:ext cx="726" cy="59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 anchor="b">
              <a:spAutoFit/>
            </a:bodyPr>
            <a:p>
              <a:pPr eaLnBrk="1" hangingPunct="1"/>
              <a:endParaRPr lang="zh-CN" altLang="zh-CN" sz="1400" dirty="0">
                <a:latin typeface="Arial" panose="020B0604020202020204" pitchFamily="34" charset="0"/>
              </a:endParaRPr>
            </a:p>
            <a:p>
              <a:pPr eaLnBrk="1" hangingPunct="1"/>
              <a:endParaRPr lang="zh-CN" altLang="zh-CN" sz="1400" dirty="0">
                <a:latin typeface="Arial" panose="020B0604020202020204" pitchFamily="34" charset="0"/>
              </a:endParaRPr>
            </a:p>
            <a:p>
              <a:pPr eaLnBrk="1" hangingPunct="1"/>
              <a:endParaRPr lang="zh-CN" altLang="zh-CN" sz="1400" dirty="0">
                <a:latin typeface="Arial" panose="020B0604020202020204" pitchFamily="34" charset="0"/>
              </a:endParaRPr>
            </a:p>
            <a:p>
              <a:pPr eaLnBrk="1" hangingPunct="1"/>
              <a:r>
                <a:rPr lang="zh-CN" altLang="zh-CN" sz="1400" dirty="0">
                  <a:latin typeface="Arial" panose="020B0604020202020204" pitchFamily="34" charset="0"/>
                </a:rPr>
                <a:t>Merge (3, 6)</a:t>
              </a:r>
              <a:endParaRPr lang="zh-CN" altLang="zh-CN" sz="1400" dirty="0">
                <a:latin typeface="Arial" panose="020B0604020202020204" pitchFamily="34" charset="0"/>
              </a:endParaRPr>
            </a:p>
          </p:txBody>
        </p:sp>
        <p:sp>
          <p:nvSpPr>
            <p:cNvPr id="19495" name="Line 7"/>
            <p:cNvSpPr/>
            <p:nvPr/>
          </p:nvSpPr>
          <p:spPr>
            <a:xfrm>
              <a:off x="0" y="0"/>
              <a:ext cx="0" cy="7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96" name="Line 8"/>
            <p:cNvSpPr/>
            <p:nvPr/>
          </p:nvSpPr>
          <p:spPr>
            <a:xfrm>
              <a:off x="0" y="725"/>
              <a:ext cx="72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97" name="Line 9"/>
            <p:cNvSpPr/>
            <p:nvPr/>
          </p:nvSpPr>
          <p:spPr>
            <a:xfrm flipV="1">
              <a:off x="726" y="0"/>
              <a:ext cx="0" cy="7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9466" name="Text Box 10"/>
          <p:cNvSpPr txBox="1"/>
          <p:nvPr/>
        </p:nvSpPr>
        <p:spPr>
          <a:xfrm>
            <a:off x="3460750" y="3338513"/>
            <a:ext cx="288925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zh-CN" sz="1800" dirty="0">
                <a:latin typeface="Arial" panose="020B0604020202020204" pitchFamily="34" charset="0"/>
              </a:rPr>
              <a:t>0</a:t>
            </a:r>
            <a:endParaRPr lang="zh-CN" altLang="zh-CN" sz="1800" dirty="0">
              <a:latin typeface="Arial" panose="020B0604020202020204" pitchFamily="34" charset="0"/>
            </a:endParaRPr>
          </a:p>
        </p:txBody>
      </p:sp>
      <p:sp>
        <p:nvSpPr>
          <p:cNvPr id="19467" name="Text Box 11"/>
          <p:cNvSpPr txBox="1"/>
          <p:nvPr/>
        </p:nvSpPr>
        <p:spPr>
          <a:xfrm>
            <a:off x="6156325" y="3338513"/>
            <a:ext cx="288925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zh-CN" sz="1800" dirty="0">
                <a:latin typeface="Arial" panose="020B0604020202020204" pitchFamily="34" charset="0"/>
              </a:rPr>
              <a:t>2</a:t>
            </a:r>
            <a:endParaRPr lang="zh-CN" altLang="zh-CN" sz="1800" dirty="0">
              <a:latin typeface="Arial" panose="020B0604020202020204" pitchFamily="34" charset="0"/>
            </a:endParaRPr>
          </a:p>
        </p:txBody>
      </p:sp>
      <p:sp>
        <p:nvSpPr>
          <p:cNvPr id="19468" name="Text Box 12"/>
          <p:cNvSpPr txBox="1"/>
          <p:nvPr/>
        </p:nvSpPr>
        <p:spPr>
          <a:xfrm>
            <a:off x="5148263" y="2755900"/>
            <a:ext cx="287337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zh-CN" sz="1800" dirty="0">
                <a:latin typeface="Arial" panose="020B0604020202020204" pitchFamily="34" charset="0"/>
              </a:rPr>
              <a:t>?</a:t>
            </a:r>
            <a:endParaRPr lang="zh-CN" altLang="zh-CN" sz="1800" dirty="0">
              <a:latin typeface="Arial" panose="020B0604020202020204" pitchFamily="34" charset="0"/>
            </a:endParaRPr>
          </a:p>
        </p:txBody>
      </p:sp>
      <p:grpSp>
        <p:nvGrpSpPr>
          <p:cNvPr id="2" name="Group 13"/>
          <p:cNvGrpSpPr/>
          <p:nvPr/>
        </p:nvGrpSpPr>
        <p:grpSpPr>
          <a:xfrm>
            <a:off x="3779838" y="2708275"/>
            <a:ext cx="3816350" cy="3633788"/>
            <a:chOff x="0" y="0"/>
            <a:chExt cx="2404" cy="2289"/>
          </a:xfrm>
        </p:grpSpPr>
        <p:sp>
          <p:nvSpPr>
            <p:cNvPr id="3" name="未知"/>
            <p:cNvSpPr/>
            <p:nvPr/>
          </p:nvSpPr>
          <p:spPr>
            <a:xfrm>
              <a:off x="747" y="137"/>
              <a:ext cx="640" cy="3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40" y="375"/>
                </a:cxn>
              </a:cxnLst>
              <a:pathLst>
                <a:path w="640" h="375">
                  <a:moveTo>
                    <a:pt x="0" y="0"/>
                  </a:moveTo>
                  <a:lnTo>
                    <a:pt x="640" y="375"/>
                  </a:lnTo>
                </a:path>
              </a:pathLst>
            </a:custGeom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9469" name="Group 15"/>
            <p:cNvGrpSpPr/>
            <p:nvPr/>
          </p:nvGrpSpPr>
          <p:grpSpPr>
            <a:xfrm>
              <a:off x="363" y="396"/>
              <a:ext cx="2041" cy="1893"/>
              <a:chOff x="0" y="0"/>
              <a:chExt cx="2041" cy="1893"/>
            </a:xfrm>
          </p:grpSpPr>
          <p:sp>
            <p:nvSpPr>
              <p:cNvPr id="19474" name="未知"/>
              <p:cNvSpPr/>
              <p:nvPr/>
            </p:nvSpPr>
            <p:spPr>
              <a:xfrm>
                <a:off x="1019" y="115"/>
                <a:ext cx="594" cy="40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94" y="402"/>
                  </a:cxn>
                </a:cxnLst>
                <a:pathLst>
                  <a:path w="594" h="402">
                    <a:moveTo>
                      <a:pt x="0" y="0"/>
                    </a:moveTo>
                    <a:lnTo>
                      <a:pt x="594" y="402"/>
                    </a:lnTo>
                  </a:path>
                </a:pathLst>
              </a:custGeom>
              <a:noFill/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75" name="未知"/>
              <p:cNvSpPr/>
              <p:nvPr/>
            </p:nvSpPr>
            <p:spPr>
              <a:xfrm>
                <a:off x="1293" y="928"/>
                <a:ext cx="320" cy="40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20" y="403"/>
                  </a:cxn>
                </a:cxnLst>
                <a:pathLst>
                  <a:path w="320" h="403">
                    <a:moveTo>
                      <a:pt x="0" y="0"/>
                    </a:moveTo>
                    <a:lnTo>
                      <a:pt x="320" y="403"/>
                    </a:lnTo>
                  </a:path>
                </a:pathLst>
              </a:custGeom>
              <a:noFill/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76" name="未知"/>
              <p:cNvSpPr/>
              <p:nvPr/>
            </p:nvSpPr>
            <p:spPr>
              <a:xfrm>
                <a:off x="982" y="939"/>
                <a:ext cx="296" cy="398"/>
              </a:xfrm>
              <a:custGeom>
                <a:avLst/>
                <a:gdLst/>
                <a:ahLst/>
                <a:cxnLst>
                  <a:cxn ang="0">
                    <a:pos x="296" y="0"/>
                  </a:cxn>
                  <a:cxn ang="0">
                    <a:pos x="0" y="398"/>
                  </a:cxn>
                </a:cxnLst>
                <a:pathLst>
                  <a:path w="296" h="398">
                    <a:moveTo>
                      <a:pt x="296" y="0"/>
                    </a:moveTo>
                    <a:lnTo>
                      <a:pt x="0" y="398"/>
                    </a:lnTo>
                  </a:path>
                </a:pathLst>
              </a:custGeom>
              <a:noFill/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77" name="Line 19"/>
              <p:cNvSpPr/>
              <p:nvPr/>
            </p:nvSpPr>
            <p:spPr>
              <a:xfrm flipH="1">
                <a:off x="693" y="1369"/>
                <a:ext cx="272" cy="409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" name="Oval 20"/>
              <p:cNvSpPr>
                <a:spLocks noChangeArrowheads="1"/>
              </p:cNvSpPr>
              <p:nvPr/>
            </p:nvSpPr>
            <p:spPr bwMode="auto">
              <a:xfrm>
                <a:off x="590" y="1666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9804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12700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zh-CN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26</a:t>
                </a:r>
                <a:endParaRPr kumimoji="0" lang="zh-CN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" name="Oval 21"/>
              <p:cNvSpPr>
                <a:spLocks noChangeArrowheads="1"/>
              </p:cNvSpPr>
              <p:nvPr/>
            </p:nvSpPr>
            <p:spPr bwMode="auto">
              <a:xfrm>
                <a:off x="862" y="1224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9804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12700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zh-CN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17</a:t>
                </a:r>
                <a:endParaRPr kumimoji="0" lang="zh-CN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480" name="未知"/>
              <p:cNvSpPr/>
              <p:nvPr/>
            </p:nvSpPr>
            <p:spPr>
              <a:xfrm>
                <a:off x="1284" y="517"/>
                <a:ext cx="329" cy="411"/>
              </a:xfrm>
              <a:custGeom>
                <a:avLst/>
                <a:gdLst/>
                <a:ahLst/>
                <a:cxnLst>
                  <a:cxn ang="0">
                    <a:pos x="320" y="0"/>
                  </a:cxn>
                  <a:cxn ang="0">
                    <a:pos x="329" y="0"/>
                  </a:cxn>
                  <a:cxn ang="0">
                    <a:pos x="0" y="411"/>
                  </a:cxn>
                </a:cxnLst>
                <a:pathLst>
                  <a:path w="329" h="411">
                    <a:moveTo>
                      <a:pt x="320" y="0"/>
                    </a:moveTo>
                    <a:lnTo>
                      <a:pt x="329" y="0"/>
                    </a:lnTo>
                    <a:lnTo>
                      <a:pt x="0" y="411"/>
                    </a:lnTo>
                  </a:path>
                </a:pathLst>
              </a:custGeom>
              <a:noFill/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81" name="未知"/>
              <p:cNvSpPr/>
              <p:nvPr/>
            </p:nvSpPr>
            <p:spPr>
              <a:xfrm>
                <a:off x="1613" y="517"/>
                <a:ext cx="311" cy="4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11" y="411"/>
                  </a:cxn>
                </a:cxnLst>
                <a:pathLst>
                  <a:path w="311" h="411">
                    <a:moveTo>
                      <a:pt x="0" y="0"/>
                    </a:moveTo>
                    <a:lnTo>
                      <a:pt x="311" y="411"/>
                    </a:lnTo>
                  </a:path>
                </a:pathLst>
              </a:custGeom>
              <a:noFill/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" name="Oval 24"/>
              <p:cNvSpPr>
                <a:spLocks noChangeArrowheads="1"/>
              </p:cNvSpPr>
              <p:nvPr/>
            </p:nvSpPr>
            <p:spPr bwMode="auto">
              <a:xfrm>
                <a:off x="1497" y="408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9804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12700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zh-CN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7</a:t>
                </a:r>
                <a:endParaRPr kumimoji="0" lang="zh-CN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" name="Oval 25"/>
              <p:cNvSpPr>
                <a:spLocks noChangeArrowheads="1"/>
              </p:cNvSpPr>
              <p:nvPr/>
            </p:nvSpPr>
            <p:spPr bwMode="auto">
              <a:xfrm>
                <a:off x="1814" y="816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9804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12700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zh-CN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37</a:t>
                </a:r>
                <a:endParaRPr kumimoji="0" lang="zh-CN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482" name="Oval 26"/>
              <p:cNvSpPr>
                <a:spLocks noChangeArrowheads="1"/>
              </p:cNvSpPr>
              <p:nvPr/>
            </p:nvSpPr>
            <p:spPr bwMode="auto">
              <a:xfrm>
                <a:off x="1497" y="1224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9804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12700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zh-CN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18</a:t>
                </a:r>
                <a:endParaRPr kumimoji="0" lang="zh-CN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483" name="Oval 27"/>
              <p:cNvSpPr>
                <a:spLocks noChangeArrowheads="1"/>
              </p:cNvSpPr>
              <p:nvPr/>
            </p:nvSpPr>
            <p:spPr bwMode="auto">
              <a:xfrm>
                <a:off x="1179" y="816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9804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12700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zh-CN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8</a:t>
                </a:r>
                <a:endParaRPr kumimoji="0" lang="zh-CN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486" name="Text Box 28"/>
              <p:cNvSpPr txBox="1"/>
              <p:nvPr/>
            </p:nvSpPr>
            <p:spPr>
              <a:xfrm>
                <a:off x="313" y="12"/>
                <a:ext cx="114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>
                <a:spAutoFit/>
              </a:bodyPr>
              <a:p>
                <a:pPr eaLnBrk="1" hangingPunct="1"/>
                <a:endParaRPr lang="zh-CN" altLang="zh-CN" sz="1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487" name="未知"/>
              <p:cNvSpPr/>
              <p:nvPr/>
            </p:nvSpPr>
            <p:spPr>
              <a:xfrm>
                <a:off x="114" y="526"/>
                <a:ext cx="320" cy="393"/>
              </a:xfrm>
              <a:custGeom>
                <a:avLst/>
                <a:gdLst/>
                <a:ahLst/>
                <a:cxnLst>
                  <a:cxn ang="0">
                    <a:pos x="320" y="0"/>
                  </a:cxn>
                  <a:cxn ang="0">
                    <a:pos x="0" y="393"/>
                  </a:cxn>
                </a:cxnLst>
                <a:pathLst>
                  <a:path w="320" h="393">
                    <a:moveTo>
                      <a:pt x="320" y="0"/>
                    </a:moveTo>
                    <a:lnTo>
                      <a:pt x="0" y="393"/>
                    </a:lnTo>
                  </a:path>
                </a:pathLst>
              </a:custGeom>
              <a:noFill/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88" name="未知"/>
              <p:cNvSpPr/>
              <p:nvPr/>
            </p:nvSpPr>
            <p:spPr>
              <a:xfrm>
                <a:off x="434" y="526"/>
                <a:ext cx="265" cy="40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65" y="402"/>
                  </a:cxn>
                </a:cxnLst>
                <a:pathLst>
                  <a:path w="265" h="402">
                    <a:moveTo>
                      <a:pt x="0" y="0"/>
                    </a:moveTo>
                    <a:lnTo>
                      <a:pt x="265" y="402"/>
                    </a:lnTo>
                  </a:path>
                </a:pathLst>
              </a:custGeom>
              <a:noFill/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89" name="未知"/>
              <p:cNvSpPr/>
              <p:nvPr/>
            </p:nvSpPr>
            <p:spPr>
              <a:xfrm>
                <a:off x="434" y="115"/>
                <a:ext cx="585" cy="402"/>
              </a:xfrm>
              <a:custGeom>
                <a:avLst/>
                <a:gdLst/>
                <a:ahLst/>
                <a:cxnLst>
                  <a:cxn ang="0">
                    <a:pos x="585" y="0"/>
                  </a:cxn>
                  <a:cxn ang="0">
                    <a:pos x="0" y="402"/>
                  </a:cxn>
                </a:cxnLst>
                <a:pathLst>
                  <a:path w="585" h="402">
                    <a:moveTo>
                      <a:pt x="585" y="0"/>
                    </a:moveTo>
                    <a:lnTo>
                      <a:pt x="0" y="402"/>
                    </a:lnTo>
                  </a:path>
                </a:pathLst>
              </a:custGeom>
              <a:noFill/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" name="Oval 32"/>
              <p:cNvSpPr>
                <a:spLocks noChangeArrowheads="1"/>
              </p:cNvSpPr>
              <p:nvPr/>
            </p:nvSpPr>
            <p:spPr bwMode="auto">
              <a:xfrm>
                <a:off x="907" y="0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9804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12700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zh-CN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6</a:t>
                </a:r>
                <a:endParaRPr kumimoji="0" lang="zh-CN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Oval 33"/>
              <p:cNvSpPr>
                <a:spLocks noChangeArrowheads="1"/>
              </p:cNvSpPr>
              <p:nvPr/>
            </p:nvSpPr>
            <p:spPr bwMode="auto">
              <a:xfrm>
                <a:off x="317" y="408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9804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12700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zh-CN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12</a:t>
                </a:r>
                <a:endParaRPr kumimoji="0" lang="zh-CN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490" name="Oval 34"/>
              <p:cNvSpPr>
                <a:spLocks noChangeArrowheads="1"/>
              </p:cNvSpPr>
              <p:nvPr/>
            </p:nvSpPr>
            <p:spPr bwMode="auto">
              <a:xfrm>
                <a:off x="0" y="816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9804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12700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zh-CN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18</a:t>
                </a:r>
                <a:endParaRPr kumimoji="0" lang="zh-CN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491" name="Oval 35"/>
              <p:cNvSpPr>
                <a:spLocks noChangeArrowheads="1"/>
              </p:cNvSpPr>
              <p:nvPr/>
            </p:nvSpPr>
            <p:spPr bwMode="auto">
              <a:xfrm>
                <a:off x="590" y="816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9804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12700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zh-CN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24</a:t>
                </a:r>
                <a:endParaRPr kumimoji="0" lang="zh-CN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9470" name="Text Box 36"/>
            <p:cNvSpPr txBox="1"/>
            <p:nvPr/>
          </p:nvSpPr>
          <p:spPr>
            <a:xfrm>
              <a:off x="67" y="0"/>
              <a:ext cx="11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p>
              <a:pPr eaLnBrk="1" hangingPunct="1"/>
              <a:endParaRPr lang="zh-CN" altLang="zh-CN" sz="1800" dirty="0">
                <a:latin typeface="Arial" panose="020B0604020202020204" pitchFamily="34" charset="0"/>
              </a:endParaRPr>
            </a:p>
          </p:txBody>
        </p:sp>
        <p:sp>
          <p:nvSpPr>
            <p:cNvPr id="19471" name="未知"/>
            <p:cNvSpPr/>
            <p:nvPr/>
          </p:nvSpPr>
          <p:spPr>
            <a:xfrm>
              <a:off x="107" y="146"/>
              <a:ext cx="631" cy="357"/>
            </a:xfrm>
            <a:custGeom>
              <a:avLst/>
              <a:gdLst/>
              <a:ahLst/>
              <a:cxnLst>
                <a:cxn ang="0">
                  <a:pos x="631" y="0"/>
                </a:cxn>
                <a:cxn ang="0">
                  <a:pos x="0" y="357"/>
                </a:cxn>
              </a:cxnLst>
              <a:pathLst>
                <a:path w="631" h="357">
                  <a:moveTo>
                    <a:pt x="631" y="0"/>
                  </a:moveTo>
                  <a:lnTo>
                    <a:pt x="0" y="357"/>
                  </a:lnTo>
                </a:path>
              </a:pathLst>
            </a:custGeom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" name="Oval 38"/>
            <p:cNvSpPr>
              <a:spLocks noChangeArrowheads="1"/>
            </p:cNvSpPr>
            <p:nvPr/>
          </p:nvSpPr>
          <p:spPr bwMode="auto">
            <a:xfrm>
              <a:off x="635" y="33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2700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Oval 39"/>
            <p:cNvSpPr>
              <a:spLocks noChangeArrowheads="1"/>
            </p:cNvSpPr>
            <p:nvPr/>
          </p:nvSpPr>
          <p:spPr bwMode="auto">
            <a:xfrm>
              <a:off x="0" y="396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2700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10</a:t>
              </a: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" name="Line 40"/>
          <p:cNvSpPr/>
          <p:nvPr/>
        </p:nvSpPr>
        <p:spPr>
          <a:xfrm>
            <a:off x="4284663" y="3500438"/>
            <a:ext cx="1366837" cy="0"/>
          </a:xfrm>
          <a:prstGeom prst="line">
            <a:avLst/>
          </a:prstGeom>
          <a:ln w="19050" cap="flat" cmpd="sng">
            <a:solidFill>
              <a:srgbClr val="008A0D"/>
            </a:solidFill>
            <a:prstDash val="solid"/>
            <a:headEnd type="triangle" w="med" len="med"/>
            <a:tailEnd type="triangle" w="med" len="med"/>
          </a:ln>
        </p:spPr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6" grpId="0"/>
      <p:bldP spid="19467" grpId="0"/>
      <p:bldP spid="1946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 anchorCtr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CN" altLang="zh-CN" sz="2600" b="1" dirty="0">
                <a:solidFill>
                  <a:schemeClr val="bg1"/>
                </a:solidFill>
              </a:rPr>
            </a:fld>
            <a:endParaRPr lang="zh-CN" altLang="zh-CN" sz="2600" b="1" dirty="0">
              <a:solidFill>
                <a:schemeClr val="bg1"/>
              </a:solidFill>
            </a:endParaRPr>
          </a:p>
        </p:txBody>
      </p:sp>
      <p:sp>
        <p:nvSpPr>
          <p:cNvPr id="20483" name="未知"/>
          <p:cNvSpPr/>
          <p:nvPr/>
        </p:nvSpPr>
        <p:spPr>
          <a:xfrm>
            <a:off x="3949700" y="2940050"/>
            <a:ext cx="1001713" cy="566738"/>
          </a:xfrm>
          <a:custGeom>
            <a:avLst/>
            <a:gdLst/>
            <a:ahLst/>
            <a:cxnLst>
              <a:cxn ang="0">
                <a:pos x="1001713" y="0"/>
              </a:cxn>
              <a:cxn ang="0">
                <a:pos x="0" y="566738"/>
              </a:cxn>
            </a:cxnLst>
            <a:pathLst>
              <a:path w="631" h="357">
                <a:moveTo>
                  <a:pt x="631" y="0"/>
                </a:moveTo>
                <a:lnTo>
                  <a:pt x="0" y="357"/>
                </a:lnTo>
              </a:path>
            </a:pathLst>
          </a:cu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484" name="AutoShape 3"/>
          <p:cNvSpPr>
            <a:spLocks noGrp="1"/>
          </p:cNvSpPr>
          <p:nvPr>
            <p:ph type="title"/>
          </p:nvPr>
        </p:nvSpPr>
        <p:spPr>
          <a:xfrm>
            <a:off x="755650" y="765175"/>
            <a:ext cx="7777163" cy="792163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sz="4000" b="0" dirty="0">
                <a:ea typeface="华文中宋" panose="02010600040101010101" pitchFamily="2" charset="-122"/>
              </a:rPr>
              <a:t>左偏树的操作 </a:t>
            </a:r>
            <a:r>
              <a:rPr lang="zh-CN" altLang="zh-CN" sz="40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——</a:t>
            </a:r>
            <a:r>
              <a:rPr lang="zh-CN" altLang="zh-CN" sz="4000" b="0" dirty="0">
                <a:ea typeface="华文中宋" panose="02010600040101010101" pitchFamily="2" charset="-122"/>
              </a:rPr>
              <a:t> </a:t>
            </a:r>
            <a:r>
              <a:rPr lang="zh-CN" altLang="en-US" sz="4000" b="0" dirty="0">
                <a:ea typeface="华文中宋" panose="02010600040101010101" pitchFamily="2" charset="-122"/>
              </a:rPr>
              <a:t>合并</a:t>
            </a:r>
            <a:endParaRPr lang="zh-CN" altLang="en-US" sz="4000" b="0" dirty="0">
              <a:ea typeface="华文中宋" panose="02010600040101010101" pitchFamily="2" charset="-122"/>
            </a:endParaRPr>
          </a:p>
        </p:txBody>
      </p:sp>
      <p:sp>
        <p:nvSpPr>
          <p:cNvPr id="20485" name="Rectangle 4"/>
          <p:cNvSpPr>
            <a:spLocks noGrp="1"/>
          </p:cNvSpPr>
          <p:nvPr>
            <p:ph idx="1"/>
          </p:nvPr>
        </p:nvSpPr>
        <p:spPr>
          <a:xfrm>
            <a:off x="755650" y="1844675"/>
            <a:ext cx="7704138" cy="445770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下面是一个合并的例子：</a:t>
            </a:r>
            <a:endParaRPr lang="zh-CN" altLang="en-US" dirty="0"/>
          </a:p>
          <a:p>
            <a:pPr eaLnBrk="1" hangingPunct="1"/>
            <a:endParaRPr lang="zh-CN" altLang="zh-CN" dirty="0"/>
          </a:p>
        </p:txBody>
      </p:sp>
      <p:sp>
        <p:nvSpPr>
          <p:cNvPr id="20486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20487" name="Group 6"/>
          <p:cNvGrpSpPr/>
          <p:nvPr/>
        </p:nvGrpSpPr>
        <p:grpSpPr>
          <a:xfrm>
            <a:off x="1042988" y="2565400"/>
            <a:ext cx="1152525" cy="1150938"/>
            <a:chOff x="0" y="0"/>
            <a:chExt cx="726" cy="725"/>
          </a:xfrm>
        </p:grpSpPr>
        <p:sp>
          <p:nvSpPr>
            <p:cNvPr id="20516" name="Text Box 7"/>
            <p:cNvSpPr txBox="1"/>
            <p:nvPr/>
          </p:nvSpPr>
          <p:spPr>
            <a:xfrm>
              <a:off x="0" y="97"/>
              <a:ext cx="726" cy="59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 anchor="b">
              <a:spAutoFit/>
            </a:bodyPr>
            <a:p>
              <a:pPr eaLnBrk="1" hangingPunct="1"/>
              <a:endParaRPr lang="zh-CN" altLang="zh-CN" sz="1400" dirty="0">
                <a:latin typeface="Arial" panose="020B0604020202020204" pitchFamily="34" charset="0"/>
              </a:endParaRPr>
            </a:p>
            <a:p>
              <a:pPr eaLnBrk="1" hangingPunct="1"/>
              <a:endParaRPr lang="zh-CN" altLang="zh-CN" sz="1400" dirty="0">
                <a:latin typeface="Arial" panose="020B0604020202020204" pitchFamily="34" charset="0"/>
              </a:endParaRPr>
            </a:p>
            <a:p>
              <a:pPr eaLnBrk="1" hangingPunct="1"/>
              <a:endParaRPr lang="zh-CN" altLang="zh-CN" sz="1400" dirty="0">
                <a:latin typeface="Arial" panose="020B0604020202020204" pitchFamily="34" charset="0"/>
              </a:endParaRPr>
            </a:p>
            <a:p>
              <a:pPr eaLnBrk="1" hangingPunct="1"/>
              <a:r>
                <a:rPr lang="zh-CN" altLang="zh-CN" sz="1400" dirty="0">
                  <a:latin typeface="Arial" panose="020B0604020202020204" pitchFamily="34" charset="0"/>
                </a:rPr>
                <a:t>Merge (3, 6)</a:t>
              </a:r>
              <a:endParaRPr lang="zh-CN" altLang="zh-CN" sz="1400" dirty="0">
                <a:latin typeface="Arial" panose="020B0604020202020204" pitchFamily="34" charset="0"/>
              </a:endParaRPr>
            </a:p>
          </p:txBody>
        </p:sp>
        <p:sp>
          <p:nvSpPr>
            <p:cNvPr id="20517" name="Line 8"/>
            <p:cNvSpPr/>
            <p:nvPr/>
          </p:nvSpPr>
          <p:spPr>
            <a:xfrm>
              <a:off x="0" y="0"/>
              <a:ext cx="0" cy="7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18" name="Line 9"/>
            <p:cNvSpPr/>
            <p:nvPr/>
          </p:nvSpPr>
          <p:spPr>
            <a:xfrm>
              <a:off x="0" y="725"/>
              <a:ext cx="72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19" name="Line 10"/>
            <p:cNvSpPr/>
            <p:nvPr/>
          </p:nvSpPr>
          <p:spPr>
            <a:xfrm flipV="1">
              <a:off x="726" y="0"/>
              <a:ext cx="0" cy="7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0488" name="未知"/>
          <p:cNvSpPr/>
          <p:nvPr/>
        </p:nvSpPr>
        <p:spPr>
          <a:xfrm>
            <a:off x="4965700" y="2925763"/>
            <a:ext cx="1016000" cy="5953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16000" y="595312"/>
              </a:cxn>
            </a:cxnLst>
            <a:pathLst>
              <a:path w="640" h="375">
                <a:moveTo>
                  <a:pt x="0" y="0"/>
                </a:moveTo>
                <a:lnTo>
                  <a:pt x="640" y="375"/>
                </a:lnTo>
              </a:path>
            </a:pathLst>
          </a:cu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20489" name="Group 12"/>
          <p:cNvGrpSpPr/>
          <p:nvPr/>
        </p:nvGrpSpPr>
        <p:grpSpPr>
          <a:xfrm>
            <a:off x="2339975" y="3338513"/>
            <a:ext cx="3240088" cy="3005137"/>
            <a:chOff x="0" y="0"/>
            <a:chExt cx="2041" cy="1893"/>
          </a:xfrm>
        </p:grpSpPr>
        <p:sp>
          <p:nvSpPr>
            <p:cNvPr id="20496" name="未知"/>
            <p:cNvSpPr/>
            <p:nvPr/>
          </p:nvSpPr>
          <p:spPr>
            <a:xfrm>
              <a:off x="1019" y="115"/>
              <a:ext cx="594" cy="4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94" y="402"/>
                </a:cxn>
              </a:cxnLst>
              <a:pathLst>
                <a:path w="594" h="402">
                  <a:moveTo>
                    <a:pt x="0" y="0"/>
                  </a:moveTo>
                  <a:lnTo>
                    <a:pt x="594" y="402"/>
                  </a:lnTo>
                </a:path>
              </a:pathLst>
            </a:custGeom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497" name="未知"/>
            <p:cNvSpPr/>
            <p:nvPr/>
          </p:nvSpPr>
          <p:spPr>
            <a:xfrm>
              <a:off x="1293" y="928"/>
              <a:ext cx="320" cy="4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0" y="403"/>
                </a:cxn>
              </a:cxnLst>
              <a:pathLst>
                <a:path w="320" h="403">
                  <a:moveTo>
                    <a:pt x="0" y="0"/>
                  </a:moveTo>
                  <a:lnTo>
                    <a:pt x="320" y="403"/>
                  </a:lnTo>
                </a:path>
              </a:pathLst>
            </a:custGeom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498" name="未知"/>
            <p:cNvSpPr/>
            <p:nvPr/>
          </p:nvSpPr>
          <p:spPr>
            <a:xfrm>
              <a:off x="982" y="939"/>
              <a:ext cx="296" cy="398"/>
            </a:xfrm>
            <a:custGeom>
              <a:avLst/>
              <a:gdLst/>
              <a:ahLst/>
              <a:cxnLst>
                <a:cxn ang="0">
                  <a:pos x="296" y="0"/>
                </a:cxn>
                <a:cxn ang="0">
                  <a:pos x="0" y="398"/>
                </a:cxn>
              </a:cxnLst>
              <a:pathLst>
                <a:path w="296" h="398">
                  <a:moveTo>
                    <a:pt x="296" y="0"/>
                  </a:moveTo>
                  <a:lnTo>
                    <a:pt x="0" y="398"/>
                  </a:lnTo>
                </a:path>
              </a:pathLst>
            </a:custGeom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499" name="Line 16"/>
            <p:cNvSpPr/>
            <p:nvPr/>
          </p:nvSpPr>
          <p:spPr>
            <a:xfrm flipH="1">
              <a:off x="693" y="1369"/>
              <a:ext cx="272" cy="409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" name="Oval 17"/>
            <p:cNvSpPr>
              <a:spLocks noChangeArrowheads="1"/>
            </p:cNvSpPr>
            <p:nvPr/>
          </p:nvSpPr>
          <p:spPr bwMode="auto">
            <a:xfrm>
              <a:off x="590" y="1666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2700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26</a:t>
              </a: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" name="Oval 18"/>
            <p:cNvSpPr>
              <a:spLocks noChangeArrowheads="1"/>
            </p:cNvSpPr>
            <p:nvPr/>
          </p:nvSpPr>
          <p:spPr bwMode="auto">
            <a:xfrm>
              <a:off x="862" y="1224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2700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17</a:t>
              </a: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02" name="未知"/>
            <p:cNvSpPr/>
            <p:nvPr/>
          </p:nvSpPr>
          <p:spPr>
            <a:xfrm>
              <a:off x="1284" y="517"/>
              <a:ext cx="329" cy="411"/>
            </a:xfrm>
            <a:custGeom>
              <a:avLst/>
              <a:gdLst/>
              <a:ahLst/>
              <a:cxnLst>
                <a:cxn ang="0">
                  <a:pos x="320" y="0"/>
                </a:cxn>
                <a:cxn ang="0">
                  <a:pos x="329" y="0"/>
                </a:cxn>
                <a:cxn ang="0">
                  <a:pos x="0" y="411"/>
                </a:cxn>
              </a:cxnLst>
              <a:pathLst>
                <a:path w="329" h="411">
                  <a:moveTo>
                    <a:pt x="320" y="0"/>
                  </a:moveTo>
                  <a:lnTo>
                    <a:pt x="329" y="0"/>
                  </a:lnTo>
                  <a:lnTo>
                    <a:pt x="0" y="411"/>
                  </a:lnTo>
                </a:path>
              </a:pathLst>
            </a:custGeom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03" name="未知"/>
            <p:cNvSpPr/>
            <p:nvPr/>
          </p:nvSpPr>
          <p:spPr>
            <a:xfrm>
              <a:off x="1613" y="517"/>
              <a:ext cx="311" cy="4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1" y="411"/>
                </a:cxn>
              </a:cxnLst>
              <a:pathLst>
                <a:path w="311" h="411">
                  <a:moveTo>
                    <a:pt x="0" y="0"/>
                  </a:moveTo>
                  <a:lnTo>
                    <a:pt x="311" y="411"/>
                  </a:lnTo>
                </a:path>
              </a:pathLst>
            </a:custGeom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01" name="Oval 21"/>
            <p:cNvSpPr>
              <a:spLocks noChangeArrowheads="1"/>
            </p:cNvSpPr>
            <p:nvPr/>
          </p:nvSpPr>
          <p:spPr bwMode="auto">
            <a:xfrm>
              <a:off x="1497" y="408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2700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" name="Oval 22"/>
            <p:cNvSpPr>
              <a:spLocks noChangeArrowheads="1"/>
            </p:cNvSpPr>
            <p:nvPr/>
          </p:nvSpPr>
          <p:spPr bwMode="auto">
            <a:xfrm>
              <a:off x="1814" y="816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2700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37</a:t>
              </a: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" name="Oval 23"/>
            <p:cNvSpPr>
              <a:spLocks noChangeArrowheads="1"/>
            </p:cNvSpPr>
            <p:nvPr/>
          </p:nvSpPr>
          <p:spPr bwMode="auto">
            <a:xfrm>
              <a:off x="1497" y="1224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2700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18</a:t>
              </a: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04" name="Oval 24"/>
            <p:cNvSpPr>
              <a:spLocks noChangeArrowheads="1"/>
            </p:cNvSpPr>
            <p:nvPr/>
          </p:nvSpPr>
          <p:spPr bwMode="auto">
            <a:xfrm>
              <a:off x="1179" y="816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2700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8</a:t>
              </a: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08" name="Text Box 25"/>
            <p:cNvSpPr txBox="1"/>
            <p:nvPr/>
          </p:nvSpPr>
          <p:spPr>
            <a:xfrm>
              <a:off x="313" y="12"/>
              <a:ext cx="11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p>
              <a:pPr eaLnBrk="1" hangingPunct="1"/>
              <a:endParaRPr lang="zh-CN" altLang="zh-CN" sz="1800" dirty="0">
                <a:latin typeface="Arial" panose="020B0604020202020204" pitchFamily="34" charset="0"/>
              </a:endParaRPr>
            </a:p>
          </p:txBody>
        </p:sp>
        <p:sp>
          <p:nvSpPr>
            <p:cNvPr id="20509" name="未知"/>
            <p:cNvSpPr/>
            <p:nvPr/>
          </p:nvSpPr>
          <p:spPr>
            <a:xfrm>
              <a:off x="114" y="526"/>
              <a:ext cx="320" cy="393"/>
            </a:xfrm>
            <a:custGeom>
              <a:avLst/>
              <a:gdLst/>
              <a:ahLst/>
              <a:cxnLst>
                <a:cxn ang="0">
                  <a:pos x="320" y="0"/>
                </a:cxn>
                <a:cxn ang="0">
                  <a:pos x="0" y="393"/>
                </a:cxn>
              </a:cxnLst>
              <a:pathLst>
                <a:path w="320" h="393">
                  <a:moveTo>
                    <a:pt x="320" y="0"/>
                  </a:moveTo>
                  <a:lnTo>
                    <a:pt x="0" y="393"/>
                  </a:lnTo>
                </a:path>
              </a:pathLst>
            </a:custGeom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10" name="未知"/>
            <p:cNvSpPr/>
            <p:nvPr/>
          </p:nvSpPr>
          <p:spPr>
            <a:xfrm>
              <a:off x="434" y="526"/>
              <a:ext cx="265" cy="4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5" y="402"/>
                </a:cxn>
              </a:cxnLst>
              <a:pathLst>
                <a:path w="265" h="402">
                  <a:moveTo>
                    <a:pt x="0" y="0"/>
                  </a:moveTo>
                  <a:lnTo>
                    <a:pt x="265" y="402"/>
                  </a:lnTo>
                </a:path>
              </a:pathLst>
            </a:custGeom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11" name="未知"/>
            <p:cNvSpPr/>
            <p:nvPr/>
          </p:nvSpPr>
          <p:spPr>
            <a:xfrm>
              <a:off x="434" y="115"/>
              <a:ext cx="585" cy="402"/>
            </a:xfrm>
            <a:custGeom>
              <a:avLst/>
              <a:gdLst/>
              <a:ahLst/>
              <a:cxnLst>
                <a:cxn ang="0">
                  <a:pos x="585" y="0"/>
                </a:cxn>
                <a:cxn ang="0">
                  <a:pos x="0" y="402"/>
                </a:cxn>
              </a:cxnLst>
              <a:pathLst>
                <a:path w="585" h="402">
                  <a:moveTo>
                    <a:pt x="585" y="0"/>
                  </a:moveTo>
                  <a:lnTo>
                    <a:pt x="0" y="402"/>
                  </a:lnTo>
                </a:path>
              </a:pathLst>
            </a:custGeom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" name="Oval 29"/>
            <p:cNvSpPr>
              <a:spLocks noChangeArrowheads="1"/>
            </p:cNvSpPr>
            <p:nvPr/>
          </p:nvSpPr>
          <p:spPr bwMode="auto">
            <a:xfrm>
              <a:off x="907" y="0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2700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Oval 30"/>
            <p:cNvSpPr>
              <a:spLocks noChangeArrowheads="1"/>
            </p:cNvSpPr>
            <p:nvPr/>
          </p:nvSpPr>
          <p:spPr bwMode="auto">
            <a:xfrm>
              <a:off x="317" y="408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2700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12</a:t>
              </a: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Oval 31"/>
            <p:cNvSpPr>
              <a:spLocks noChangeArrowheads="1"/>
            </p:cNvSpPr>
            <p:nvPr/>
          </p:nvSpPr>
          <p:spPr bwMode="auto">
            <a:xfrm>
              <a:off x="0" y="816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2700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18</a:t>
              </a: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12" name="Oval 32"/>
            <p:cNvSpPr>
              <a:spLocks noChangeArrowheads="1"/>
            </p:cNvSpPr>
            <p:nvPr/>
          </p:nvSpPr>
          <p:spPr bwMode="auto">
            <a:xfrm>
              <a:off x="590" y="816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2700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24</a:t>
              </a: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0490" name="Text Box 33"/>
          <p:cNvSpPr txBox="1"/>
          <p:nvPr/>
        </p:nvSpPr>
        <p:spPr>
          <a:xfrm>
            <a:off x="3886200" y="2708275"/>
            <a:ext cx="180975" cy="366713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p>
            <a:pPr eaLnBrk="1" hangingPunct="1"/>
            <a:endParaRPr lang="zh-CN" altLang="zh-CN" sz="1800" dirty="0">
              <a:latin typeface="Arial" panose="020B0604020202020204" pitchFamily="34" charset="0"/>
            </a:endParaRPr>
          </a:p>
        </p:txBody>
      </p:sp>
      <p:sp>
        <p:nvSpPr>
          <p:cNvPr id="20514" name="Oval 34"/>
          <p:cNvSpPr>
            <a:spLocks noChangeArrowheads="1"/>
          </p:cNvSpPr>
          <p:nvPr/>
        </p:nvSpPr>
        <p:spPr bwMode="auto">
          <a:xfrm>
            <a:off x="4787900" y="2760663"/>
            <a:ext cx="360363" cy="36036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69804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2700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zh-CN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5" name="Oval 35"/>
          <p:cNvSpPr>
            <a:spLocks noChangeArrowheads="1"/>
          </p:cNvSpPr>
          <p:nvPr/>
        </p:nvSpPr>
        <p:spPr bwMode="auto">
          <a:xfrm>
            <a:off x="5795963" y="3338513"/>
            <a:ext cx="360363" cy="36036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69804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2700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</a:t>
            </a:r>
            <a:endParaRPr kumimoji="0" lang="zh-CN" altLang="zh-CN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Text Box 36"/>
          <p:cNvSpPr txBox="1"/>
          <p:nvPr/>
        </p:nvSpPr>
        <p:spPr>
          <a:xfrm>
            <a:off x="3460750" y="3338513"/>
            <a:ext cx="288925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zh-CN" sz="1800" dirty="0">
                <a:latin typeface="Arial" panose="020B0604020202020204" pitchFamily="34" charset="0"/>
              </a:rPr>
              <a:t>2</a:t>
            </a:r>
            <a:endParaRPr lang="zh-CN" altLang="zh-CN" sz="1800" dirty="0">
              <a:latin typeface="Arial" panose="020B0604020202020204" pitchFamily="34" charset="0"/>
            </a:endParaRPr>
          </a:p>
        </p:txBody>
      </p:sp>
      <p:sp>
        <p:nvSpPr>
          <p:cNvPr id="10" name="Text Box 37"/>
          <p:cNvSpPr txBox="1"/>
          <p:nvPr/>
        </p:nvSpPr>
        <p:spPr>
          <a:xfrm>
            <a:off x="6156325" y="3338513"/>
            <a:ext cx="288925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zh-CN" sz="1800" dirty="0">
                <a:latin typeface="Arial" panose="020B0604020202020204" pitchFamily="34" charset="0"/>
              </a:rPr>
              <a:t>0</a:t>
            </a:r>
            <a:endParaRPr lang="zh-CN" altLang="zh-CN" sz="1800" dirty="0">
              <a:latin typeface="Arial" panose="020B0604020202020204" pitchFamily="34" charset="0"/>
            </a:endParaRPr>
          </a:p>
        </p:txBody>
      </p:sp>
      <p:sp>
        <p:nvSpPr>
          <p:cNvPr id="11" name="Text Box 38"/>
          <p:cNvSpPr txBox="1"/>
          <p:nvPr/>
        </p:nvSpPr>
        <p:spPr>
          <a:xfrm>
            <a:off x="5148263" y="2755900"/>
            <a:ext cx="287337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zh-CN" sz="1800" dirty="0">
                <a:latin typeface="Arial" panose="020B0604020202020204" pitchFamily="34" charset="0"/>
              </a:rPr>
              <a:t>1</a:t>
            </a:r>
            <a:endParaRPr lang="zh-CN" altLang="zh-CN" sz="1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 anchorCtr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CN" altLang="zh-CN" sz="2600" b="1" dirty="0">
                <a:solidFill>
                  <a:schemeClr val="bg1"/>
                </a:solidFill>
              </a:rPr>
            </a:fld>
            <a:endParaRPr lang="zh-CN" altLang="zh-CN" sz="2600" b="1" dirty="0">
              <a:solidFill>
                <a:schemeClr val="bg1"/>
              </a:solidFill>
            </a:endParaRPr>
          </a:p>
        </p:txBody>
      </p:sp>
      <p:sp>
        <p:nvSpPr>
          <p:cNvPr id="21507" name="AutoShape 2"/>
          <p:cNvSpPr>
            <a:spLocks noGrp="1"/>
          </p:cNvSpPr>
          <p:nvPr>
            <p:ph type="title"/>
          </p:nvPr>
        </p:nvSpPr>
        <p:spPr>
          <a:xfrm>
            <a:off x="755650" y="765175"/>
            <a:ext cx="7777163" cy="792163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sz="4000" b="0" dirty="0">
                <a:ea typeface="华文中宋" panose="02010600040101010101" pitchFamily="2" charset="-122"/>
              </a:rPr>
              <a:t>左偏树的操作 </a:t>
            </a:r>
            <a:r>
              <a:rPr lang="zh-CN" altLang="zh-CN" sz="40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——</a:t>
            </a:r>
            <a:r>
              <a:rPr lang="zh-CN" altLang="zh-CN" sz="4000" b="0" dirty="0">
                <a:ea typeface="华文中宋" panose="02010600040101010101" pitchFamily="2" charset="-122"/>
              </a:rPr>
              <a:t> </a:t>
            </a:r>
            <a:r>
              <a:rPr lang="zh-CN" altLang="en-US" sz="4000" b="0" dirty="0">
                <a:ea typeface="华文中宋" panose="02010600040101010101" pitchFamily="2" charset="-122"/>
              </a:rPr>
              <a:t>合并</a:t>
            </a:r>
            <a:endParaRPr lang="zh-CN" altLang="en-US" sz="4000" b="0" dirty="0">
              <a:ea typeface="华文中宋" panose="02010600040101010101" pitchFamily="2" charset="-122"/>
            </a:endParaRPr>
          </a:p>
        </p:txBody>
      </p:sp>
      <p:sp>
        <p:nvSpPr>
          <p:cNvPr id="2" name="Rectangle 3"/>
          <p:cNvSpPr>
            <a:spLocks noGrp="1"/>
          </p:cNvSpPr>
          <p:nvPr>
            <p:ph idx="1"/>
          </p:nvPr>
        </p:nvSpPr>
        <p:spPr>
          <a:xfrm>
            <a:off x="755650" y="1916113"/>
            <a:ext cx="7704138" cy="4386262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3200" dirty="0"/>
              <a:t>合并操作都是一直沿着两棵左偏树的最右路径进行的。</a:t>
            </a:r>
            <a:endParaRPr lang="zh-CN" altLang="en-US" sz="3200" dirty="0"/>
          </a:p>
          <a:p>
            <a:pPr eaLnBrk="1" hangingPunct="1"/>
            <a:endParaRPr lang="zh-CN" altLang="zh-CN" sz="1000" dirty="0"/>
          </a:p>
          <a:p>
            <a:pPr eaLnBrk="1" hangingPunct="1"/>
            <a:r>
              <a:rPr lang="zh-CN" altLang="en-US" sz="3200" dirty="0"/>
              <a:t>一棵</a:t>
            </a:r>
            <a:r>
              <a:rPr lang="zh-CN" altLang="zh-CN" sz="3200" dirty="0"/>
              <a:t>N</a:t>
            </a:r>
            <a:r>
              <a:rPr lang="zh-CN" altLang="en-US" sz="3200" dirty="0"/>
              <a:t>个节点的左偏树，最右路径上最多有 </a:t>
            </a:r>
            <a:r>
              <a:rPr lang="en-US" altLang="zh-CN" sz="3200" dirty="0">
                <a:sym typeface="Symbol" panose="05050102010706020507" pitchFamily="18" charset="2"/>
              </a:rPr>
              <a:t></a:t>
            </a:r>
            <a:r>
              <a:rPr lang="zh-CN" altLang="zh-CN" sz="3200" dirty="0"/>
              <a:t>log(N+1)</a:t>
            </a:r>
            <a:r>
              <a:rPr lang="zh-CN" altLang="zh-CN" sz="3200" dirty="0">
                <a:sym typeface="Symbol" panose="05050102010706020507" pitchFamily="18" charset="2"/>
              </a:rPr>
              <a:t></a:t>
            </a:r>
            <a:r>
              <a:rPr lang="zh-CN" altLang="zh-CN" sz="3200" dirty="0"/>
              <a:t> </a:t>
            </a:r>
            <a:r>
              <a:rPr lang="zh-CN" altLang="en-US" sz="3200" dirty="0"/>
              <a:t>个节点。</a:t>
            </a:r>
            <a:endParaRPr lang="zh-CN" altLang="en-US" sz="3200" dirty="0"/>
          </a:p>
          <a:p>
            <a:pPr eaLnBrk="1" hangingPunct="1"/>
            <a:endParaRPr lang="zh-CN" altLang="zh-CN" sz="1000" dirty="0"/>
          </a:p>
          <a:p>
            <a:pPr eaLnBrk="1" hangingPunct="1"/>
            <a:r>
              <a:rPr lang="zh-CN" altLang="en-US" sz="3200" dirty="0"/>
              <a:t>因此，合并操作的时间复杂度为：</a:t>
            </a:r>
            <a:br>
              <a:rPr lang="zh-CN" altLang="en-US" sz="3200" dirty="0"/>
            </a:br>
            <a:r>
              <a:rPr lang="zh-CN" altLang="zh-CN" sz="3200" dirty="0"/>
              <a:t>O(log N</a:t>
            </a:r>
            <a:r>
              <a:rPr lang="zh-CN" altLang="zh-CN" sz="3200" baseline="-25000" dirty="0"/>
              <a:t>1 </a:t>
            </a:r>
            <a:r>
              <a:rPr lang="zh-CN" altLang="zh-CN" sz="3200" dirty="0"/>
              <a:t>+ log N</a:t>
            </a:r>
            <a:r>
              <a:rPr lang="zh-CN" altLang="zh-CN" sz="3200" baseline="-25000" dirty="0"/>
              <a:t>2</a:t>
            </a:r>
            <a:r>
              <a:rPr lang="zh-CN" altLang="zh-CN" sz="3200" dirty="0"/>
              <a:t>) = O(log N)</a:t>
            </a:r>
            <a:endParaRPr lang="zh-CN" altLang="zh-CN" sz="3200" dirty="0"/>
          </a:p>
        </p:txBody>
      </p:sp>
      <p:sp>
        <p:nvSpPr>
          <p:cNvPr id="21509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26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charRg st="26" end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63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charRg st="63" end="10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 anchorCtr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CN" altLang="zh-CN" sz="2600" b="1" dirty="0">
                <a:solidFill>
                  <a:schemeClr val="bg1"/>
                </a:solidFill>
              </a:rPr>
            </a:fld>
            <a:endParaRPr lang="zh-CN" altLang="zh-CN" sz="2600" b="1" dirty="0">
              <a:solidFill>
                <a:schemeClr val="bg1"/>
              </a:solidFill>
            </a:endParaRPr>
          </a:p>
        </p:txBody>
      </p:sp>
      <p:sp>
        <p:nvSpPr>
          <p:cNvPr id="22531" name="AutoShape 2"/>
          <p:cNvSpPr>
            <a:spLocks noGrp="1"/>
          </p:cNvSpPr>
          <p:nvPr>
            <p:ph type="title"/>
          </p:nvPr>
        </p:nvSpPr>
        <p:spPr>
          <a:xfrm>
            <a:off x="755650" y="765175"/>
            <a:ext cx="7777163" cy="792163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sz="4000" b="0" dirty="0">
                <a:ea typeface="华文中宋" panose="02010600040101010101" pitchFamily="2" charset="-122"/>
              </a:rPr>
              <a:t>左偏树的操作 </a:t>
            </a:r>
            <a:r>
              <a:rPr lang="zh-CN" altLang="zh-CN" sz="40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——</a:t>
            </a:r>
            <a:r>
              <a:rPr lang="zh-CN" altLang="zh-CN" sz="4000" b="0" dirty="0">
                <a:ea typeface="华文中宋" panose="02010600040101010101" pitchFamily="2" charset="-122"/>
              </a:rPr>
              <a:t> </a:t>
            </a:r>
            <a:r>
              <a:rPr lang="zh-CN" altLang="en-US" sz="4000" b="0" dirty="0">
                <a:ea typeface="华文中宋" panose="02010600040101010101" pitchFamily="2" charset="-122"/>
              </a:rPr>
              <a:t>插入</a:t>
            </a:r>
            <a:endParaRPr lang="zh-CN" altLang="en-US" sz="4000" b="0" dirty="0">
              <a:ea typeface="华文中宋" panose="02010600040101010101" pitchFamily="2" charset="-122"/>
            </a:endParaRPr>
          </a:p>
        </p:txBody>
      </p:sp>
      <p:sp>
        <p:nvSpPr>
          <p:cNvPr id="2" name="Rectangle 3"/>
          <p:cNvSpPr>
            <a:spLocks noGrp="1"/>
          </p:cNvSpPr>
          <p:nvPr>
            <p:ph idx="1"/>
          </p:nvPr>
        </p:nvSpPr>
        <p:spPr>
          <a:xfrm>
            <a:off x="755650" y="1916113"/>
            <a:ext cx="7704138" cy="4386262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3200" dirty="0"/>
              <a:t>插入一个新节点</a:t>
            </a:r>
            <a:endParaRPr lang="zh-CN" altLang="en-US" sz="3200" dirty="0"/>
          </a:p>
          <a:p>
            <a:pPr lvl="1" eaLnBrk="1" hangingPunct="1"/>
            <a:r>
              <a:rPr lang="zh-CN" altLang="en-US" sz="2800" dirty="0"/>
              <a:t>把待插入节点作为一棵单节点左偏树</a:t>
            </a:r>
            <a:endParaRPr lang="zh-CN" altLang="en-US" sz="2800" dirty="0"/>
          </a:p>
          <a:p>
            <a:pPr lvl="1" eaLnBrk="1" hangingPunct="1"/>
            <a:r>
              <a:rPr lang="zh-CN" altLang="en-US" sz="2800" dirty="0"/>
              <a:t>合并两棵左偏树</a:t>
            </a:r>
            <a:endParaRPr lang="zh-CN" altLang="en-US" sz="2800" dirty="0"/>
          </a:p>
          <a:p>
            <a:pPr lvl="1" eaLnBrk="1" hangingPunct="1"/>
            <a:r>
              <a:rPr lang="zh-CN" altLang="en-US" sz="2800" dirty="0"/>
              <a:t>时间复杂度：</a:t>
            </a:r>
            <a:r>
              <a:rPr lang="zh-CN" altLang="zh-CN" sz="2800" dirty="0"/>
              <a:t>O(log N)</a:t>
            </a:r>
            <a:endParaRPr lang="zh-CN" altLang="zh-CN" sz="2800" dirty="0"/>
          </a:p>
        </p:txBody>
      </p:sp>
      <p:sp>
        <p:nvSpPr>
          <p:cNvPr id="22533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Oval 5"/>
          <p:cNvSpPr>
            <a:spLocks noChangeAspect="1" noChangeArrowheads="1"/>
          </p:cNvSpPr>
          <p:nvPr/>
        </p:nvSpPr>
        <p:spPr bwMode="auto">
          <a:xfrm>
            <a:off x="3565525" y="5157788"/>
            <a:ext cx="381000" cy="3810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69804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2700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34" name="AutoShape 6"/>
          <p:cNvSpPr/>
          <p:nvPr/>
        </p:nvSpPr>
        <p:spPr>
          <a:xfrm>
            <a:off x="2268538" y="4870450"/>
            <a:ext cx="838200" cy="762000"/>
          </a:xfrm>
          <a:prstGeom prst="triangle">
            <a:avLst>
              <a:gd name="adj" fmla="val 50000"/>
            </a:avLst>
          </a:prstGeom>
          <a:solidFill>
            <a:srgbClr val="FFFF99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zh-CN" sz="2400" dirty="0">
              <a:latin typeface="Arial" panose="020B0604020202020204" pitchFamily="34" charset="0"/>
            </a:endParaRPr>
          </a:p>
        </p:txBody>
      </p:sp>
      <p:sp>
        <p:nvSpPr>
          <p:cNvPr id="22535" name="AutoShape 7"/>
          <p:cNvSpPr/>
          <p:nvPr/>
        </p:nvSpPr>
        <p:spPr>
          <a:xfrm>
            <a:off x="5942013" y="4870450"/>
            <a:ext cx="838200" cy="762000"/>
          </a:xfrm>
          <a:prstGeom prst="triangle">
            <a:avLst>
              <a:gd name="adj" fmla="val 50000"/>
            </a:avLst>
          </a:prstGeom>
          <a:solidFill>
            <a:srgbClr val="CCFFCC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zh-CN" sz="1800" dirty="0">
              <a:latin typeface="Tahoma" panose="020B0604030504040204" pitchFamily="34" charset="0"/>
            </a:endParaRPr>
          </a:p>
        </p:txBody>
      </p:sp>
      <p:sp>
        <p:nvSpPr>
          <p:cNvPr id="22536" name="AutoShape 8"/>
          <p:cNvSpPr/>
          <p:nvPr/>
        </p:nvSpPr>
        <p:spPr>
          <a:xfrm>
            <a:off x="3348038" y="4868863"/>
            <a:ext cx="838200" cy="762000"/>
          </a:xfrm>
          <a:prstGeom prst="triangle">
            <a:avLst>
              <a:gd name="adj" fmla="val 50000"/>
            </a:avLst>
          </a:prstGeom>
          <a:solidFill>
            <a:srgbClr val="99CCFF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zh-CN" sz="2400" dirty="0">
              <a:latin typeface="Arial" panose="020B0604020202020204" pitchFamily="34" charset="0"/>
            </a:endParaRPr>
          </a:p>
        </p:txBody>
      </p:sp>
      <p:grpSp>
        <p:nvGrpSpPr>
          <p:cNvPr id="22537" name="Group 9"/>
          <p:cNvGrpSpPr/>
          <p:nvPr/>
        </p:nvGrpSpPr>
        <p:grpSpPr>
          <a:xfrm>
            <a:off x="4572000" y="4941888"/>
            <a:ext cx="1009650" cy="431800"/>
            <a:chOff x="0" y="0"/>
            <a:chExt cx="590" cy="272"/>
          </a:xfrm>
        </p:grpSpPr>
        <p:sp>
          <p:nvSpPr>
            <p:cNvPr id="22539" name="Line 10"/>
            <p:cNvSpPr/>
            <p:nvPr/>
          </p:nvSpPr>
          <p:spPr>
            <a:xfrm>
              <a:off x="0" y="272"/>
              <a:ext cx="59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22540" name="Text Box 11"/>
            <p:cNvSpPr txBox="1"/>
            <p:nvPr/>
          </p:nvSpPr>
          <p:spPr>
            <a:xfrm>
              <a:off x="0" y="0"/>
              <a:ext cx="53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zh-CN" sz="2000" dirty="0">
                  <a:latin typeface="Arial" panose="020B0604020202020204" pitchFamily="34" charset="0"/>
                </a:rPr>
                <a:t>Merge</a:t>
              </a:r>
              <a:endParaRPr lang="zh-CN" altLang="zh-CN" sz="2000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8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charRg st="8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2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25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charRg st="25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33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charRg st="33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3" grpId="1" bldLvl="0" animBg="1"/>
      <p:bldP spid="22534" grpId="0" bldLvl="0" animBg="1"/>
      <p:bldP spid="22535" grpId="0" bldLvl="0" animBg="1"/>
      <p:bldP spid="22536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 anchorCtr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CN" altLang="zh-CN" sz="2600" b="1" dirty="0">
                <a:solidFill>
                  <a:schemeClr val="bg1"/>
                </a:solidFill>
              </a:rPr>
            </a:fld>
            <a:endParaRPr lang="zh-CN" altLang="zh-CN" sz="2600" b="1" dirty="0">
              <a:solidFill>
                <a:schemeClr val="bg1"/>
              </a:solidFill>
            </a:endParaRPr>
          </a:p>
        </p:txBody>
      </p:sp>
      <p:sp>
        <p:nvSpPr>
          <p:cNvPr id="23555" name="AutoShape 2"/>
          <p:cNvSpPr>
            <a:spLocks noGrp="1"/>
          </p:cNvSpPr>
          <p:nvPr>
            <p:ph type="title"/>
          </p:nvPr>
        </p:nvSpPr>
        <p:spPr>
          <a:xfrm>
            <a:off x="755650" y="765175"/>
            <a:ext cx="7777163" cy="792163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sz="4000" b="0" dirty="0">
                <a:ea typeface="华文中宋" panose="02010600040101010101" pitchFamily="2" charset="-122"/>
              </a:rPr>
              <a:t>左偏树的操作 </a:t>
            </a:r>
            <a:r>
              <a:rPr lang="zh-CN" altLang="zh-CN" sz="40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——</a:t>
            </a:r>
            <a:r>
              <a:rPr lang="zh-CN" altLang="zh-CN" sz="4000" b="0" dirty="0">
                <a:ea typeface="华文中宋" panose="02010600040101010101" pitchFamily="2" charset="-122"/>
              </a:rPr>
              <a:t> </a:t>
            </a:r>
            <a:r>
              <a:rPr lang="zh-CN" altLang="en-US" sz="4000" b="0" dirty="0">
                <a:ea typeface="华文中宋" panose="02010600040101010101" pitchFamily="2" charset="-122"/>
              </a:rPr>
              <a:t>删除</a:t>
            </a:r>
            <a:endParaRPr lang="zh-CN" altLang="en-US" sz="4000" b="0" dirty="0">
              <a:ea typeface="华文中宋" panose="02010600040101010101" pitchFamily="2" charset="-122"/>
            </a:endParaRPr>
          </a:p>
        </p:txBody>
      </p:sp>
      <p:sp>
        <p:nvSpPr>
          <p:cNvPr id="2" name="Rectangle 3"/>
          <p:cNvSpPr>
            <a:spLocks noGrp="1"/>
          </p:cNvSpPr>
          <p:nvPr>
            <p:ph idx="1"/>
          </p:nvPr>
        </p:nvSpPr>
        <p:spPr>
          <a:xfrm>
            <a:off x="792480" y="1855788"/>
            <a:ext cx="7704138" cy="4386262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3200" dirty="0"/>
              <a:t>删除最小节点</a:t>
            </a:r>
            <a:endParaRPr lang="zh-CN" altLang="en-US" sz="3200" dirty="0"/>
          </a:p>
          <a:p>
            <a:pPr lvl="1" eaLnBrk="1" hangingPunct="1"/>
            <a:r>
              <a:rPr lang="zh-CN" altLang="en-US" sz="2800" dirty="0"/>
              <a:t>删除根节点</a:t>
            </a:r>
            <a:endParaRPr lang="zh-CN" altLang="en-US" sz="2800" dirty="0"/>
          </a:p>
          <a:p>
            <a:pPr lvl="1" eaLnBrk="1" hangingPunct="1"/>
            <a:r>
              <a:rPr lang="zh-CN" altLang="en-US" sz="2800" dirty="0"/>
              <a:t>合并左右子树</a:t>
            </a:r>
            <a:endParaRPr lang="zh-CN" altLang="en-US" sz="2800" dirty="0"/>
          </a:p>
          <a:p>
            <a:pPr lvl="1" eaLnBrk="1" hangingPunct="1"/>
            <a:r>
              <a:rPr lang="zh-CN" altLang="en-US" sz="2800" dirty="0"/>
              <a:t>时间复杂度：</a:t>
            </a:r>
            <a:r>
              <a:rPr lang="zh-CN" altLang="zh-CN" sz="2800" dirty="0"/>
              <a:t>O(log N)</a:t>
            </a:r>
            <a:endParaRPr lang="zh-CN" altLang="zh-CN" sz="2800" dirty="0"/>
          </a:p>
        </p:txBody>
      </p:sp>
      <p:sp>
        <p:nvSpPr>
          <p:cNvPr id="23557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Oval 5"/>
          <p:cNvSpPr>
            <a:spLocks noChangeAspect="1" noChangeArrowheads="1"/>
          </p:cNvSpPr>
          <p:nvPr/>
        </p:nvSpPr>
        <p:spPr bwMode="auto">
          <a:xfrm>
            <a:off x="3095625" y="4327525"/>
            <a:ext cx="381000" cy="3810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2700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58" name="AutoShape 6"/>
          <p:cNvSpPr/>
          <p:nvPr/>
        </p:nvSpPr>
        <p:spPr>
          <a:xfrm>
            <a:off x="2333625" y="5089525"/>
            <a:ext cx="838200" cy="762000"/>
          </a:xfrm>
          <a:prstGeom prst="triangle">
            <a:avLst>
              <a:gd name="adj" fmla="val 50000"/>
            </a:avLst>
          </a:prstGeom>
          <a:solidFill>
            <a:srgbClr val="FFFF99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zh-CN" sz="2400" dirty="0">
              <a:latin typeface="Arial" panose="020B0604020202020204" pitchFamily="34" charset="0"/>
            </a:endParaRPr>
          </a:p>
        </p:txBody>
      </p:sp>
      <p:sp>
        <p:nvSpPr>
          <p:cNvPr id="23559" name="AutoShape 7"/>
          <p:cNvSpPr/>
          <p:nvPr/>
        </p:nvSpPr>
        <p:spPr>
          <a:xfrm>
            <a:off x="3413125" y="5089525"/>
            <a:ext cx="838200" cy="762000"/>
          </a:xfrm>
          <a:prstGeom prst="triangle">
            <a:avLst>
              <a:gd name="adj" fmla="val 50000"/>
            </a:avLst>
          </a:prstGeom>
          <a:solidFill>
            <a:srgbClr val="99CCFF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zh-CN" sz="2400" dirty="0">
              <a:latin typeface="Arial" panose="020B0604020202020204" pitchFamily="34" charset="0"/>
            </a:endParaRPr>
          </a:p>
        </p:txBody>
      </p:sp>
      <p:cxnSp>
        <p:nvCxnSpPr>
          <p:cNvPr id="23560" name="AutoShape 8"/>
          <p:cNvCxnSpPr>
            <a:stCxn id="3" idx="3"/>
            <a:endCxn id="23558" idx="0"/>
          </p:cNvCxnSpPr>
          <p:nvPr/>
        </p:nvCxnSpPr>
        <p:spPr>
          <a:xfrm flipH="1">
            <a:off x="2752725" y="4652963"/>
            <a:ext cx="398463" cy="42703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3561" name="AutoShape 9"/>
          <p:cNvCxnSpPr>
            <a:stCxn id="3" idx="5"/>
            <a:endCxn id="23559" idx="0"/>
          </p:cNvCxnSpPr>
          <p:nvPr/>
        </p:nvCxnSpPr>
        <p:spPr>
          <a:xfrm>
            <a:off x="3421063" y="4652963"/>
            <a:ext cx="411162" cy="42703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23562" name="AutoShape 10"/>
          <p:cNvSpPr/>
          <p:nvPr/>
        </p:nvSpPr>
        <p:spPr>
          <a:xfrm>
            <a:off x="6038850" y="5086350"/>
            <a:ext cx="838200" cy="762000"/>
          </a:xfrm>
          <a:prstGeom prst="triangle">
            <a:avLst>
              <a:gd name="adj" fmla="val 50000"/>
            </a:avLst>
          </a:prstGeom>
          <a:solidFill>
            <a:srgbClr val="CCFFCC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zh-CN" sz="1800" dirty="0">
              <a:latin typeface="Tahoma" panose="020B0604030504040204" pitchFamily="34" charset="0"/>
            </a:endParaRPr>
          </a:p>
        </p:txBody>
      </p:sp>
      <p:grpSp>
        <p:nvGrpSpPr>
          <p:cNvPr id="23563" name="Group 11"/>
          <p:cNvGrpSpPr/>
          <p:nvPr/>
        </p:nvGrpSpPr>
        <p:grpSpPr>
          <a:xfrm>
            <a:off x="4668838" y="5157788"/>
            <a:ext cx="1009650" cy="431800"/>
            <a:chOff x="0" y="0"/>
            <a:chExt cx="590" cy="272"/>
          </a:xfrm>
        </p:grpSpPr>
        <p:sp>
          <p:nvSpPr>
            <p:cNvPr id="23565" name="Line 12"/>
            <p:cNvSpPr/>
            <p:nvPr/>
          </p:nvSpPr>
          <p:spPr>
            <a:xfrm>
              <a:off x="0" y="272"/>
              <a:ext cx="59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23566" name="Text Box 13"/>
            <p:cNvSpPr txBox="1"/>
            <p:nvPr/>
          </p:nvSpPr>
          <p:spPr>
            <a:xfrm>
              <a:off x="0" y="0"/>
              <a:ext cx="53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zh-CN" sz="2000" dirty="0">
                  <a:latin typeface="Arial" panose="020B0604020202020204" pitchFamily="34" charset="0"/>
                </a:rPr>
                <a:t>Merge</a:t>
              </a:r>
              <a:endParaRPr lang="zh-CN" altLang="zh-CN" sz="2000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7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charRg st="7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0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3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charRg st="13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2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charRg st="20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3" grpId="1" bldLvl="0" animBg="1"/>
      <p:bldP spid="23558" grpId="0" bldLvl="0" animBg="1"/>
      <p:bldP spid="23559" grpId="0" bldLvl="0" animBg="1"/>
      <p:bldP spid="23562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48615"/>
            <a:ext cx="7543800" cy="702945"/>
          </a:xfrm>
        </p:spPr>
        <p:txBody>
          <a:bodyPr/>
          <a:p>
            <a:r>
              <a:rPr lang="en-US" altLang="zh-CN"/>
              <a:t>ZOJ 2334 Monkey King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0200" y="2339975"/>
            <a:ext cx="8229600" cy="3282950"/>
          </a:xfrm>
        </p:spPr>
        <p:txBody>
          <a:bodyPr/>
          <a:p>
            <a:r>
              <a:rPr lang="zh-CN" altLang="en-US"/>
              <a:t>题意：  N(N&lt;=10^5)只猴子，初始每只猴子为自己猴群的猴王，每只猴子有一个初始的力量值。这些猴子会有M次会面。每次两只猴子x,y会面，若x,y属于同一个猴群输出-1，否则将x,y所在猴群的猴王的力量值减半，然后合并这两个猴群。新猴群中力量值最高的为猴王。输出新猴王的力量值。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457200" y="1447800"/>
            <a:ext cx="7543165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sz="1400">
                <a:solidFill>
                  <a:srgbClr val="4B4B4B"/>
                </a:solidFill>
                <a:ea typeface="宋体" panose="02010600030101010101" pitchFamily="2" charset="-122"/>
              </a:rPr>
              <a:t>题目链接：</a:t>
            </a:r>
            <a:r>
              <a:rPr lang="en-US" sz="1400">
                <a:solidFill>
                  <a:srgbClr val="4B4B4B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http://acm.zju.edu.cn/onlinejudge/showProblem.do?problemId=1389</a:t>
            </a:r>
            <a:endParaRPr lang="zh-CN" altLang="en-US" sz="1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灯片编号占位符 6"/>
          <p:cNvSpPr txBox="1">
            <a:spLocks noGrp="1"/>
          </p:cNvSpPr>
          <p:nvPr>
            <p:ph type="sldNum" sz="quarter" idx="12"/>
          </p:nvPr>
        </p:nvSpPr>
        <p:spPr/>
        <p:txBody>
          <a:bodyPr anchor="b" anchorCtr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CN" altLang="zh-CN" sz="2600" b="1" dirty="0">
                <a:solidFill>
                  <a:schemeClr val="bg1"/>
                </a:solidFill>
              </a:rPr>
            </a:fld>
            <a:endParaRPr lang="zh-CN" altLang="zh-CN" sz="2600" b="1" dirty="0">
              <a:solidFill>
                <a:schemeClr val="bg1"/>
              </a:solidFill>
            </a:endParaRPr>
          </a:p>
        </p:txBody>
      </p:sp>
      <p:sp>
        <p:nvSpPr>
          <p:cNvPr id="24579" name="AutoShape 2"/>
          <p:cNvSpPr>
            <a:spLocks noGrp="1"/>
          </p:cNvSpPr>
          <p:nvPr>
            <p:ph type="title"/>
          </p:nvPr>
        </p:nvSpPr>
        <p:spPr>
          <a:xfrm>
            <a:off x="755650" y="765175"/>
            <a:ext cx="7777163" cy="792163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sz="4000" b="0" dirty="0">
                <a:ea typeface="华文中宋" panose="02010600040101010101" pitchFamily="2" charset="-122"/>
              </a:rPr>
              <a:t>总结</a:t>
            </a:r>
            <a:endParaRPr lang="zh-CN" altLang="en-US" sz="4000" b="0" dirty="0">
              <a:ea typeface="华文中宋" panose="02010600040101010101" pitchFamily="2" charset="-122"/>
            </a:endParaRPr>
          </a:p>
        </p:txBody>
      </p:sp>
      <p:sp>
        <p:nvSpPr>
          <p:cNvPr id="30723" name="Rectangle 3"/>
          <p:cNvSpPr>
            <a:spLocks noGrp="1"/>
          </p:cNvSpPr>
          <p:nvPr>
            <p:ph type="body" sz="half" idx="1"/>
          </p:nvPr>
        </p:nvSpPr>
        <p:spPr>
          <a:xfrm>
            <a:off x="827088" y="1916113"/>
            <a:ext cx="3384550" cy="3798887"/>
          </a:xfrm>
        </p:spPr>
        <p:txBody>
          <a:bodyPr vert="horz" wrap="square" lIns="91440" tIns="45720" rIns="91440" bIns="45720" anchor="t">
            <a:spAutoFit/>
          </a:bodyPr>
          <a:p>
            <a:pPr eaLnBrk="1" hangingPunct="1">
              <a:buClr>
                <a:schemeClr val="tx1"/>
              </a:buClr>
              <a:buSzPct val="75000"/>
              <a:buFont typeface="Wingdings" panose="05000000000000000000" pitchFamily="2" charset="2"/>
            </a:pPr>
            <a:r>
              <a:rPr lang="zh-CN" altLang="en-US" sz="3200" dirty="0">
                <a:cs typeface="Arial" panose="020B0604020202020204" pitchFamily="34" charset="0"/>
              </a:rPr>
              <a:t>左偏树的特点：</a:t>
            </a:r>
            <a:endParaRPr lang="zh-CN" altLang="en-US" sz="3200" dirty="0">
              <a:cs typeface="Arial" panose="020B0604020202020204" pitchFamily="34" charset="0"/>
            </a:endParaRPr>
          </a:p>
          <a:p>
            <a:pPr lvl="1" eaLnBrk="1" hangingPunct="1">
              <a:buFontTx/>
            </a:pPr>
            <a:r>
              <a:rPr lang="zh-CN" altLang="en-US" sz="2800" dirty="0">
                <a:cs typeface="Arial" panose="020B0604020202020204" pitchFamily="34" charset="0"/>
              </a:rPr>
              <a:t>时空效率高</a:t>
            </a:r>
            <a:endParaRPr lang="zh-CN" altLang="en-US" sz="2800" dirty="0">
              <a:cs typeface="Arial" panose="020B0604020202020204" pitchFamily="34" charset="0"/>
            </a:endParaRPr>
          </a:p>
          <a:p>
            <a:pPr lvl="1" eaLnBrk="1" hangingPunct="1">
              <a:buFontTx/>
            </a:pPr>
            <a:r>
              <a:rPr lang="zh-CN" altLang="en-US" sz="2800" dirty="0">
                <a:cs typeface="Arial" panose="020B0604020202020204" pitchFamily="34" charset="0"/>
              </a:rPr>
              <a:t>编程复杂度低</a:t>
            </a:r>
            <a:endParaRPr lang="zh-CN" altLang="en-US" sz="2800" dirty="0">
              <a:cs typeface="Arial" panose="020B0604020202020204" pitchFamily="34" charset="0"/>
            </a:endParaRPr>
          </a:p>
          <a:p>
            <a:pPr eaLnBrk="1" hangingPunct="1">
              <a:buClr>
                <a:schemeClr val="tx1"/>
              </a:buClr>
              <a:buSzPct val="75000"/>
              <a:buFont typeface="Wingdings" panose="05000000000000000000" pitchFamily="2" charset="2"/>
            </a:pPr>
            <a:endParaRPr lang="zh-CN" altLang="zh-CN" sz="3200" dirty="0">
              <a:cs typeface="Arial" panose="020B0604020202020204" pitchFamily="34" charset="0"/>
            </a:endParaRPr>
          </a:p>
          <a:p>
            <a:pPr eaLnBrk="1" hangingPunct="1">
              <a:buClr>
                <a:schemeClr val="tx1"/>
              </a:buClr>
              <a:buSzPct val="75000"/>
              <a:buFont typeface="Wingdings" panose="05000000000000000000" pitchFamily="2" charset="2"/>
            </a:pPr>
            <a:r>
              <a:rPr lang="zh-CN" altLang="en-US" sz="3200" dirty="0">
                <a:cs typeface="Arial" panose="020B0604020202020204" pitchFamily="34" charset="0"/>
              </a:rPr>
              <a:t>左偏树的应用：</a:t>
            </a:r>
            <a:endParaRPr lang="zh-CN" altLang="en-US" sz="3200" dirty="0">
              <a:cs typeface="Arial" panose="020B0604020202020204" pitchFamily="34" charset="0"/>
            </a:endParaRPr>
          </a:p>
          <a:p>
            <a:pPr lvl="1" eaLnBrk="1" hangingPunct="1">
              <a:buFontTx/>
            </a:pPr>
            <a:r>
              <a:rPr lang="zh-CN" altLang="en-US" sz="2800" dirty="0">
                <a:cs typeface="Arial" panose="020B0604020202020204" pitchFamily="34" charset="0"/>
              </a:rPr>
              <a:t>可并堆</a:t>
            </a:r>
            <a:endParaRPr lang="zh-CN" altLang="en-US" sz="2800" dirty="0">
              <a:cs typeface="Arial" panose="020B0604020202020204" pitchFamily="34" charset="0"/>
            </a:endParaRPr>
          </a:p>
          <a:p>
            <a:pPr lvl="1" eaLnBrk="1" hangingPunct="1">
              <a:buFontTx/>
            </a:pPr>
            <a:r>
              <a:rPr lang="zh-CN" altLang="en-US" sz="2800" dirty="0">
                <a:cs typeface="Arial" panose="020B0604020202020204" pitchFamily="34" charset="0"/>
              </a:rPr>
              <a:t>优先队列</a:t>
            </a:r>
            <a:endParaRPr lang="zh-CN" altLang="en-US" sz="2800" dirty="0">
              <a:ea typeface="Arial" panose="020B0604020202020204" pitchFamily="34" charset="0"/>
            </a:endParaRPr>
          </a:p>
        </p:txBody>
      </p:sp>
      <p:sp>
        <p:nvSpPr>
          <p:cNvPr id="24581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0725" name="Text Box 5" descr="羊皮纸"/>
          <p:cNvSpPr txBox="1"/>
          <p:nvPr/>
        </p:nvSpPr>
        <p:spPr>
          <a:xfrm>
            <a:off x="4787900" y="2636838"/>
            <a:ext cx="2087563" cy="655637"/>
          </a:xfrm>
          <a:prstGeom prst="rect">
            <a:avLst/>
          </a:prstGeom>
          <a:blipFill rotWithShape="1">
            <a:blip r:embed="rId1"/>
          </a:blipFill>
          <a:ln w="76200" cap="flat" cmpd="thickThin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1">
            <a:spAutoFit/>
          </a:bodyPr>
          <a:p>
            <a:pPr marL="342900" indent="-342900" eaLnBrk="1" hangingPunct="1">
              <a:spcBef>
                <a:spcPct val="5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</a:pPr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性价比高</a:t>
            </a:r>
            <a:endParaRPr lang="zh-CN" altLang="en-US" sz="3200" b="1" dirty="0">
              <a:solidFill>
                <a:srgbClr val="FF0000"/>
              </a:solidFill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30726" name="Text Box 6" descr="羊皮纸"/>
          <p:cNvSpPr txBox="1"/>
          <p:nvPr/>
        </p:nvSpPr>
        <p:spPr>
          <a:xfrm>
            <a:off x="4211638" y="4868863"/>
            <a:ext cx="3527425" cy="655637"/>
          </a:xfrm>
          <a:prstGeom prst="rect">
            <a:avLst/>
          </a:prstGeom>
          <a:blipFill rotWithShape="1">
            <a:blip r:embed="rId1"/>
          </a:blipFill>
          <a:ln w="76200" cap="flat" cmpd="thickThin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1">
            <a:spAutoFit/>
          </a:bodyPr>
          <a:p>
            <a:pPr marL="342900" indent="-342900" eaLnBrk="1" hangingPunct="1">
              <a:spcBef>
                <a:spcPct val="5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</a:pPr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补充二叉堆的不足</a:t>
            </a:r>
            <a:endParaRPr lang="zh-CN" altLang="en-US" sz="3200" b="1" dirty="0">
              <a:solidFill>
                <a:srgbClr val="FF0000"/>
              </a:solidFill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charRg st="8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charRg st="8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charRg st="14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30723">
                                            <p:txEl>
                                              <p:charRg st="14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charRg st="22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30723">
                                            <p:txEl>
                                              <p:charRg st="22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charRg st="3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6" dur="500"/>
                                        <p:tgtEl>
                                          <p:spTgt spid="30723">
                                            <p:txEl>
                                              <p:charRg st="30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charRg st="34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1" dur="500"/>
                                        <p:tgtEl>
                                          <p:spTgt spid="30723">
                                            <p:txEl>
                                              <p:charRg st="34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 bldLvl="0" animBg="1"/>
      <p:bldP spid="30726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 anchorCtr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CN" altLang="zh-CN" sz="2600" b="1" dirty="0">
                <a:solidFill>
                  <a:schemeClr val="bg1"/>
                </a:solidFill>
              </a:rPr>
            </a:fld>
            <a:endParaRPr lang="zh-CN" altLang="zh-CN" sz="2600" b="1" dirty="0">
              <a:solidFill>
                <a:schemeClr val="bg1"/>
              </a:solidFill>
            </a:endParaRPr>
          </a:p>
        </p:txBody>
      </p:sp>
      <p:sp>
        <p:nvSpPr>
          <p:cNvPr id="5123" name="AutoShape 2"/>
          <p:cNvSpPr>
            <a:spLocks noGrp="1"/>
          </p:cNvSpPr>
          <p:nvPr>
            <p:ph type="title"/>
          </p:nvPr>
        </p:nvSpPr>
        <p:spPr>
          <a:xfrm>
            <a:off x="755650" y="765175"/>
            <a:ext cx="7777163" cy="792163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sz="4000" b="0" dirty="0">
                <a:ea typeface="华文中宋" panose="02010600040101010101" pitchFamily="2" charset="-122"/>
              </a:rPr>
              <a:t>可并优先队列</a:t>
            </a:r>
            <a:endParaRPr lang="zh-CN" altLang="en-US" sz="4000" b="0" dirty="0">
              <a:ea typeface="华文中宋" panose="02010600040101010101" pitchFamily="2" charset="-122"/>
            </a:endParaRPr>
          </a:p>
        </p:txBody>
      </p:sp>
      <p:sp>
        <p:nvSpPr>
          <p:cNvPr id="2" name="Rectangle 3"/>
          <p:cNvSpPr>
            <a:spLocks noGrp="1"/>
          </p:cNvSpPr>
          <p:nvPr>
            <p:ph idx="1"/>
          </p:nvPr>
        </p:nvSpPr>
        <p:spPr>
          <a:xfrm>
            <a:off x="684530" y="1862138"/>
            <a:ext cx="7848600" cy="4386262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dirty="0"/>
              <a:t>常用的可并优先队列有四种</a:t>
            </a:r>
            <a:endParaRPr lang="zh-CN" dirty="0"/>
          </a:p>
          <a:p>
            <a:pPr lvl="1" indent="0" eaLnBrk="1" latinLnBrk="0" hangingPunct="1">
              <a:spcBef>
                <a:spcPts val="1500"/>
              </a:spcBef>
            </a:pPr>
            <a:r>
              <a:rPr lang="zh-CN" dirty="0"/>
              <a:t>左偏树与斜堆</a:t>
            </a:r>
            <a:endParaRPr lang="zh-CN" dirty="0"/>
          </a:p>
          <a:p>
            <a:pPr lvl="2" indent="0" eaLnBrk="1" latinLnBrk="0" hangingPunct="1">
              <a:spcBef>
                <a:spcPts val="1500"/>
              </a:spcBef>
            </a:pPr>
            <a:r>
              <a:rPr lang="zh-CN" dirty="0"/>
              <a:t>实现简单，实用性高</a:t>
            </a:r>
            <a:endParaRPr lang="zh-CN" dirty="0"/>
          </a:p>
          <a:p>
            <a:pPr lvl="1" indent="0" eaLnBrk="1" latinLnBrk="0" hangingPunct="1">
              <a:spcBef>
                <a:spcPts val="1500"/>
              </a:spcBef>
            </a:pPr>
            <a:r>
              <a:rPr lang="zh-CN" dirty="0"/>
              <a:t>二项堆</a:t>
            </a:r>
            <a:endParaRPr lang="zh-CN" dirty="0"/>
          </a:p>
          <a:p>
            <a:pPr lvl="2" indent="0" eaLnBrk="1" latinLnBrk="0" hangingPunct="1">
              <a:spcBef>
                <a:spcPts val="1500"/>
              </a:spcBef>
            </a:pPr>
            <a:r>
              <a:rPr lang="zh-CN" dirty="0"/>
              <a:t>实现有一定难度，是Fibnacci堆的基础</a:t>
            </a:r>
            <a:endParaRPr lang="zh-CN" dirty="0"/>
          </a:p>
          <a:p>
            <a:pPr lvl="1" indent="0" eaLnBrk="1" latinLnBrk="0" hangingPunct="1">
              <a:spcBef>
                <a:spcPts val="1500"/>
              </a:spcBef>
            </a:pPr>
            <a:r>
              <a:rPr lang="zh-CN" dirty="0"/>
              <a:t>Fibonacci堆</a:t>
            </a:r>
            <a:endParaRPr lang="zh-CN" dirty="0"/>
          </a:p>
          <a:p>
            <a:pPr lvl="2" indent="0" eaLnBrk="1" latinLnBrk="0" hangingPunct="1">
              <a:spcBef>
                <a:spcPts val="1500"/>
              </a:spcBef>
            </a:pPr>
            <a:r>
              <a:rPr lang="zh-CN" dirty="0"/>
              <a:t>理论时间复杂度非常优秀。但是实现难度相当大</a:t>
            </a:r>
            <a:endParaRPr lang="zh-CN" dirty="0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 anchorCtr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CN" altLang="zh-CN" sz="2600" b="1" dirty="0">
                <a:solidFill>
                  <a:schemeClr val="bg1"/>
                </a:solidFill>
              </a:rPr>
            </a:fld>
            <a:endParaRPr lang="zh-CN" altLang="zh-CN" sz="2600" b="1" dirty="0">
              <a:solidFill>
                <a:schemeClr val="bg1"/>
              </a:solidFill>
            </a:endParaRPr>
          </a:p>
        </p:txBody>
      </p:sp>
      <p:sp>
        <p:nvSpPr>
          <p:cNvPr id="5123" name="AutoShape 2"/>
          <p:cNvSpPr>
            <a:spLocks noGrp="1"/>
          </p:cNvSpPr>
          <p:nvPr>
            <p:ph type="title"/>
          </p:nvPr>
        </p:nvSpPr>
        <p:spPr>
          <a:xfrm>
            <a:off x="755650" y="765175"/>
            <a:ext cx="7777163" cy="792163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zh-CN" sz="4000" dirty="0">
                <a:sym typeface="+mn-ea"/>
              </a:rPr>
              <a:t>左偏树</a:t>
            </a:r>
            <a:endParaRPr lang="zh-CN" altLang="en-US" sz="4000" b="0" dirty="0">
              <a:ea typeface="华文中宋" panose="02010600040101010101" pitchFamily="2" charset="-122"/>
            </a:endParaRPr>
          </a:p>
        </p:txBody>
      </p:sp>
      <p:sp>
        <p:nvSpPr>
          <p:cNvPr id="2" name="Rectangle 3"/>
          <p:cNvSpPr>
            <a:spLocks noGrp="1"/>
          </p:cNvSpPr>
          <p:nvPr>
            <p:ph idx="1"/>
          </p:nvPr>
        </p:nvSpPr>
        <p:spPr>
          <a:xfrm>
            <a:off x="755650" y="1916430"/>
            <a:ext cx="7848600" cy="235712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dirty="0"/>
              <a:t>左偏树的定义：</a:t>
            </a:r>
            <a:endParaRPr lang="zh-CN" dirty="0"/>
          </a:p>
          <a:p>
            <a:pPr lvl="1" eaLnBrk="1" latinLnBrk="0" hangingPunct="1">
              <a:spcBef>
                <a:spcPts val="1000"/>
              </a:spcBef>
            </a:pPr>
            <a:r>
              <a:rPr lang="zh-CN" dirty="0"/>
              <a:t>是一棵二叉树（左子树与右子树都是左偏树）</a:t>
            </a:r>
            <a:endParaRPr lang="zh-CN" dirty="0"/>
          </a:p>
          <a:p>
            <a:pPr lvl="1" eaLnBrk="1" latinLnBrk="0" hangingPunct="1">
              <a:spcBef>
                <a:spcPts val="1000"/>
              </a:spcBef>
            </a:pPr>
            <a:r>
              <a:rPr lang="zh-CN" dirty="0"/>
              <a:t>满足堆性质：根的键值小于等于儿子键值</a:t>
            </a:r>
            <a:endParaRPr lang="zh-CN" dirty="0"/>
          </a:p>
          <a:p>
            <a:pPr lvl="1" eaLnBrk="1" latinLnBrk="0" hangingPunct="1">
              <a:spcBef>
                <a:spcPts val="1000"/>
              </a:spcBef>
            </a:pPr>
            <a:r>
              <a:rPr lang="zh-CN" dirty="0"/>
              <a:t>满足</a:t>
            </a:r>
            <a:r>
              <a:rPr lang="zh-CN" dirty="0">
                <a:solidFill>
                  <a:srgbClr val="FF0000"/>
                </a:solidFill>
              </a:rPr>
              <a:t>左偏性质</a:t>
            </a:r>
            <a:r>
              <a:rPr lang="zh-CN" dirty="0">
                <a:solidFill>
                  <a:srgbClr val="FF0000"/>
                </a:solidFill>
                <a:cs typeface="+mn-ea"/>
              </a:rPr>
              <a:t>（Leftist Property）</a:t>
            </a:r>
            <a:endParaRPr lang="zh-CN" dirty="0">
              <a:solidFill>
                <a:srgbClr val="FF0000"/>
              </a:solidFill>
              <a:cs typeface="+mn-ea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 anchorCtr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CN" altLang="zh-CN" sz="2600" b="1" dirty="0">
                <a:solidFill>
                  <a:schemeClr val="bg1"/>
                </a:solidFill>
              </a:rPr>
            </a:fld>
            <a:endParaRPr lang="zh-CN" altLang="zh-CN" sz="2600" b="1" dirty="0">
              <a:solidFill>
                <a:schemeClr val="bg1"/>
              </a:solidFill>
            </a:endParaRPr>
          </a:p>
        </p:txBody>
      </p:sp>
      <p:sp>
        <p:nvSpPr>
          <p:cNvPr id="5123" name="AutoShape 2"/>
          <p:cNvSpPr>
            <a:spLocks noGrp="1"/>
          </p:cNvSpPr>
          <p:nvPr>
            <p:ph type="title"/>
          </p:nvPr>
        </p:nvSpPr>
        <p:spPr>
          <a:xfrm>
            <a:off x="755650" y="765175"/>
            <a:ext cx="7777163" cy="792163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sz="4000" b="0" dirty="0">
                <a:ea typeface="华文中宋" panose="02010600040101010101" pitchFamily="2" charset="-122"/>
              </a:rPr>
              <a:t>Null Path Length</a:t>
            </a:r>
            <a:endParaRPr lang="zh-CN" altLang="en-US" sz="4000" b="0" dirty="0">
              <a:ea typeface="华文中宋" panose="02010600040101010101" pitchFamily="2" charset="-122"/>
            </a:endParaRPr>
          </a:p>
        </p:txBody>
      </p:sp>
      <p:sp>
        <p:nvSpPr>
          <p:cNvPr id="2" name="Rectangle 3"/>
          <p:cNvSpPr>
            <a:spLocks noGrp="1"/>
          </p:cNvSpPr>
          <p:nvPr>
            <p:ph idx="1"/>
          </p:nvPr>
        </p:nvSpPr>
        <p:spPr>
          <a:xfrm>
            <a:off x="755650" y="1916430"/>
            <a:ext cx="7848600" cy="2741295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dirty="0"/>
              <a:t>一个节点的NPL(Null path length)定义为</a:t>
            </a:r>
            <a:endParaRPr lang="zh-CN" dirty="0"/>
          </a:p>
          <a:p>
            <a:pPr lvl="1" eaLnBrk="1" hangingPunct="1"/>
            <a:r>
              <a:rPr lang="zh-CN" dirty="0"/>
              <a:t>到达子孙中最近的外节点的距离</a:t>
            </a:r>
            <a:endParaRPr lang="zh-CN" dirty="0"/>
          </a:p>
          <a:p>
            <a:pPr lvl="1" eaLnBrk="1" hangingPunct="1"/>
            <a:endParaRPr lang="zh-CN" dirty="0"/>
          </a:p>
          <a:p>
            <a:pPr lvl="1" eaLnBrk="1" hangingPunct="1"/>
            <a:endParaRPr lang="zh-CN" sz="1000" dirty="0"/>
          </a:p>
          <a:p>
            <a:pPr eaLnBrk="1" hangingPunct="1"/>
            <a:r>
              <a:rPr lang="zh-CN" dirty="0"/>
              <a:t>外节点</a:t>
            </a:r>
            <a:endParaRPr lang="zh-CN" dirty="0"/>
          </a:p>
          <a:p>
            <a:pPr lvl="1" eaLnBrk="1" hangingPunct="1"/>
            <a:r>
              <a:rPr lang="zh-CN" dirty="0"/>
              <a:t>两个儿子不同时存在的节点</a:t>
            </a:r>
            <a:endParaRPr lang="zh-CN" dirty="0"/>
          </a:p>
        </p:txBody>
      </p:sp>
      <p:graphicFrame>
        <p:nvGraphicFramePr>
          <p:cNvPr id="3" name="对象 2"/>
          <p:cNvGraphicFramePr/>
          <p:nvPr/>
        </p:nvGraphicFramePr>
        <p:xfrm>
          <a:off x="6195060" y="3098800"/>
          <a:ext cx="2850515" cy="3364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2847975" imgH="3362325" progId="Paint.Picture">
                  <p:embed/>
                </p:oleObj>
              </mc:Choice>
              <mc:Fallback>
                <p:oleObj name="" r:id="rId1" imgW="2847975" imgH="3362325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95060" y="3098800"/>
                        <a:ext cx="2850515" cy="3364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 anchorCtr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CN" altLang="zh-CN" sz="2600" b="1" dirty="0">
                <a:solidFill>
                  <a:schemeClr val="bg1"/>
                </a:solidFill>
              </a:rPr>
            </a:fld>
            <a:endParaRPr lang="zh-CN" altLang="zh-CN" sz="2600" b="1" dirty="0">
              <a:solidFill>
                <a:schemeClr val="bg1"/>
              </a:solidFill>
            </a:endParaRPr>
          </a:p>
        </p:txBody>
      </p:sp>
      <p:sp>
        <p:nvSpPr>
          <p:cNvPr id="5123" name="AutoShape 2"/>
          <p:cNvSpPr>
            <a:spLocks noGrp="1"/>
          </p:cNvSpPr>
          <p:nvPr>
            <p:ph type="title"/>
          </p:nvPr>
        </p:nvSpPr>
        <p:spPr>
          <a:xfrm>
            <a:off x="755650" y="765175"/>
            <a:ext cx="7777163" cy="792163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sz="4000" b="0" dirty="0">
                <a:ea typeface="华文中宋" panose="02010600040101010101" pitchFamily="2" charset="-122"/>
              </a:rPr>
              <a:t>左偏性质</a:t>
            </a:r>
            <a:endParaRPr lang="zh-CN" altLang="en-US" sz="4000" b="0" dirty="0">
              <a:ea typeface="华文中宋" panose="02010600040101010101" pitchFamily="2" charset="-122"/>
            </a:endParaRPr>
          </a:p>
        </p:txBody>
      </p:sp>
      <p:sp>
        <p:nvSpPr>
          <p:cNvPr id="2" name="Rectangle 3"/>
          <p:cNvSpPr>
            <a:spLocks noGrp="1"/>
          </p:cNvSpPr>
          <p:nvPr>
            <p:ph idx="1"/>
          </p:nvPr>
        </p:nvSpPr>
        <p:spPr>
          <a:xfrm>
            <a:off x="755650" y="1916430"/>
            <a:ext cx="7848600" cy="349758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dirty="0"/>
              <a:t>记左偏树的根为root</a:t>
            </a:r>
            <a:endParaRPr lang="zh-CN" dirty="0"/>
          </a:p>
          <a:p>
            <a:pPr lvl="1" eaLnBrk="1" hangingPunct="1"/>
            <a:r>
              <a:rPr lang="zh-CN" dirty="0"/>
              <a:t>root.left.NPL</a:t>
            </a:r>
            <a:r>
              <a:rPr lang="en-US" altLang="zh-CN" dirty="0"/>
              <a:t>≥</a:t>
            </a:r>
            <a:r>
              <a:rPr lang="zh-CN" dirty="0"/>
              <a:t>root.right.NPL（</a:t>
            </a:r>
            <a:r>
              <a:rPr lang="zh-CN" dirty="0">
                <a:solidFill>
                  <a:srgbClr val="FF0000"/>
                </a:solidFill>
              </a:rPr>
              <a:t>左偏性质</a:t>
            </a:r>
            <a:r>
              <a:rPr lang="zh-CN" dirty="0"/>
              <a:t>）</a:t>
            </a:r>
            <a:endParaRPr lang="zh-CN" dirty="0"/>
          </a:p>
          <a:p>
            <a:pPr lvl="1" eaLnBrk="1" hangingPunct="1"/>
            <a:r>
              <a:rPr lang="zh-CN" dirty="0"/>
              <a:t>注意这个性质是递归的，因为根的左子树和右子树也是偏树</a:t>
            </a:r>
            <a:endParaRPr lang="zh-CN" dirty="0"/>
          </a:p>
          <a:p>
            <a:pPr lvl="1" eaLnBrk="1" hangingPunct="1"/>
            <a:endParaRPr lang="zh-CN" dirty="0"/>
          </a:p>
          <a:p>
            <a:pPr eaLnBrk="1" hangingPunct="1"/>
            <a:r>
              <a:rPr lang="zh-CN" dirty="0"/>
              <a:t>由左偏性质可知：</a:t>
            </a:r>
            <a:endParaRPr lang="zh-CN" dirty="0"/>
          </a:p>
          <a:p>
            <a:pPr lvl="1" eaLnBrk="1" hangingPunct="1"/>
            <a:r>
              <a:rPr lang="zh-CN" dirty="0"/>
              <a:t> 一个点的NPL即为其</a:t>
            </a:r>
            <a:r>
              <a:rPr lang="zh-CN" dirty="0">
                <a:solidFill>
                  <a:srgbClr val="FF0000"/>
                </a:solidFill>
              </a:rPr>
              <a:t>最右路径</a:t>
            </a:r>
            <a:r>
              <a:rPr lang="zh-CN" dirty="0"/>
              <a:t>的长度</a:t>
            </a:r>
            <a:endParaRPr lang="zh-CN" dirty="0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 anchorCtr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CN" altLang="zh-CN" sz="2600" b="1" dirty="0">
                <a:solidFill>
                  <a:schemeClr val="bg1"/>
                </a:solidFill>
              </a:rPr>
            </a:fld>
            <a:endParaRPr lang="zh-CN" altLang="zh-CN" sz="2600" b="1" dirty="0">
              <a:solidFill>
                <a:schemeClr val="bg1"/>
              </a:solidFill>
            </a:endParaRPr>
          </a:p>
        </p:txBody>
      </p:sp>
      <p:sp>
        <p:nvSpPr>
          <p:cNvPr id="7171" name="AutoShape 2"/>
          <p:cNvSpPr>
            <a:spLocks noGrp="1"/>
          </p:cNvSpPr>
          <p:nvPr>
            <p:ph type="title"/>
          </p:nvPr>
        </p:nvSpPr>
        <p:spPr>
          <a:xfrm>
            <a:off x="755650" y="765175"/>
            <a:ext cx="7777163" cy="792163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sz="4000" b="0" dirty="0">
                <a:ea typeface="华文中宋" panose="02010600040101010101" pitchFamily="2" charset="-122"/>
              </a:rPr>
              <a:t>左偏树的性质</a:t>
            </a:r>
            <a:endParaRPr lang="zh-CN" altLang="en-US" sz="4000" b="0" dirty="0">
              <a:ea typeface="华文中宋" panose="02010600040101010101" pitchFamily="2" charset="-122"/>
            </a:endParaRPr>
          </a:p>
        </p:txBody>
      </p:sp>
      <p:sp>
        <p:nvSpPr>
          <p:cNvPr id="2" name="Rectangle 3"/>
          <p:cNvSpPr>
            <a:spLocks noGrp="1"/>
          </p:cNvSpPr>
          <p:nvPr>
            <p:ph idx="1"/>
          </p:nvPr>
        </p:nvSpPr>
        <p:spPr>
          <a:xfrm>
            <a:off x="755650" y="1916113"/>
            <a:ext cx="7704138" cy="4386262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定理：若一棵左偏树有</a:t>
            </a:r>
            <a:r>
              <a:rPr lang="zh-CN" altLang="zh-CN" dirty="0"/>
              <a:t>N</a:t>
            </a:r>
            <a:r>
              <a:rPr lang="zh-CN" altLang="en-US" dirty="0"/>
              <a:t>个节点，则该左偏树的距离不超过 </a:t>
            </a:r>
            <a:r>
              <a:rPr lang="en-US" altLang="zh-CN" dirty="0">
                <a:sym typeface="Symbol" panose="05050102010706020507" pitchFamily="18" charset="2"/>
              </a:rPr>
              <a:t></a:t>
            </a:r>
            <a:r>
              <a:rPr lang="zh-CN" altLang="zh-CN" dirty="0"/>
              <a:t>log(N+1)</a:t>
            </a:r>
            <a:r>
              <a:rPr lang="zh-CN" altLang="zh-CN" dirty="0">
                <a:sym typeface="Symbol" panose="05050102010706020507" pitchFamily="18" charset="2"/>
              </a:rPr>
              <a:t></a:t>
            </a:r>
            <a:r>
              <a:rPr lang="zh-CN" altLang="zh-CN" dirty="0"/>
              <a:t> -1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7172" name="Text Box 4"/>
          <p:cNvSpPr txBox="1"/>
          <p:nvPr/>
        </p:nvSpPr>
        <p:spPr>
          <a:xfrm>
            <a:off x="5219700" y="3141663"/>
            <a:ext cx="2395538" cy="100647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p>
            <a:pPr eaLnBrk="1" hangingPunct="1"/>
            <a:r>
              <a:rPr lang="zh-CN" altLang="en-US" sz="2000" dirty="0">
                <a:latin typeface="Arial" panose="020B0604020202020204" pitchFamily="34" charset="0"/>
              </a:rPr>
              <a:t>最右路径</a:t>
            </a:r>
            <a:r>
              <a:rPr lang="zh-CN" altLang="zh-CN" sz="2000" dirty="0">
                <a:latin typeface="Arial" panose="020B0604020202020204" pitchFamily="34" charset="0"/>
              </a:rPr>
              <a:t>: A</a:t>
            </a:r>
            <a:r>
              <a:rPr lang="zh-CN" altLang="en-US" sz="2000" dirty="0">
                <a:latin typeface="Arial" panose="020B0604020202020204" pitchFamily="34" charset="0"/>
              </a:rPr>
              <a:t>－</a:t>
            </a:r>
            <a:r>
              <a:rPr lang="zh-CN" altLang="zh-CN" sz="2000" dirty="0">
                <a:latin typeface="Arial" panose="020B0604020202020204" pitchFamily="34" charset="0"/>
              </a:rPr>
              <a:t>C</a:t>
            </a:r>
            <a:r>
              <a:rPr lang="zh-CN" altLang="en-US" sz="2000" dirty="0">
                <a:latin typeface="Arial" panose="020B0604020202020204" pitchFamily="34" charset="0"/>
              </a:rPr>
              <a:t>－</a:t>
            </a:r>
            <a:r>
              <a:rPr lang="zh-CN" altLang="zh-CN" sz="2000" dirty="0">
                <a:latin typeface="Arial" panose="020B0604020202020204" pitchFamily="34" charset="0"/>
              </a:rPr>
              <a:t>G</a:t>
            </a:r>
            <a:endParaRPr lang="zh-CN" altLang="zh-CN" sz="2000" dirty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z="2000" dirty="0">
                <a:latin typeface="Arial" panose="020B0604020202020204" pitchFamily="34" charset="0"/>
              </a:rPr>
              <a:t>最右路径节点数 </a:t>
            </a:r>
            <a:r>
              <a:rPr lang="zh-CN" altLang="zh-CN" sz="2000" dirty="0">
                <a:latin typeface="Arial" panose="020B0604020202020204" pitchFamily="34" charset="0"/>
              </a:rPr>
              <a:t>= 3</a:t>
            </a:r>
            <a:endParaRPr lang="zh-CN" altLang="zh-CN" sz="2000" dirty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z="2000" dirty="0">
                <a:latin typeface="Arial" panose="020B0604020202020204" pitchFamily="34" charset="0"/>
              </a:rPr>
              <a:t>距离 </a:t>
            </a:r>
            <a:r>
              <a:rPr lang="zh-CN" altLang="zh-CN" sz="2000" dirty="0">
                <a:latin typeface="Arial" panose="020B0604020202020204" pitchFamily="34" charset="0"/>
              </a:rPr>
              <a:t>= 2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sp>
        <p:nvSpPr>
          <p:cNvPr id="7173" name="Text Box 5"/>
          <p:cNvSpPr txBox="1"/>
          <p:nvPr/>
        </p:nvSpPr>
        <p:spPr>
          <a:xfrm>
            <a:off x="5292725" y="4437063"/>
            <a:ext cx="2881313" cy="71437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>
            <a:spAutoFit/>
          </a:bodyPr>
          <a:p>
            <a:pPr eaLnBrk="1" hangingPunct="1"/>
            <a:r>
              <a:rPr lang="zh-CN" altLang="zh-CN" sz="2000" dirty="0">
                <a:latin typeface="Arial" panose="020B0604020202020204" pitchFamily="34" charset="0"/>
              </a:rPr>
              <a:t>8</a:t>
            </a:r>
            <a:r>
              <a:rPr lang="zh-CN" altLang="en-US" sz="2000" dirty="0">
                <a:latin typeface="Arial" panose="020B0604020202020204" pitchFamily="34" charset="0"/>
              </a:rPr>
              <a:t>个节点的左偏树的最大距离：</a:t>
            </a:r>
            <a:r>
              <a:rPr lang="en-US" altLang="zh-CN" sz="2000" dirty="0">
                <a:latin typeface="Arial" panose="020B0604020202020204" pitchFamily="34" charset="0"/>
                <a:sym typeface="Symbol" panose="05050102010706020507" pitchFamily="18" charset="2"/>
              </a:rPr>
              <a:t></a:t>
            </a:r>
            <a:r>
              <a:rPr lang="zh-CN" altLang="zh-CN" sz="2000" dirty="0">
                <a:latin typeface="Arial" panose="020B0604020202020204" pitchFamily="34" charset="0"/>
              </a:rPr>
              <a:t>log(8+1)</a:t>
            </a:r>
            <a:r>
              <a:rPr lang="zh-CN" altLang="zh-CN" sz="2000" dirty="0">
                <a:latin typeface="Arial" panose="020B0604020202020204" pitchFamily="34" charset="0"/>
                <a:sym typeface="Symbol" panose="05050102010706020507" pitchFamily="18" charset="2"/>
              </a:rPr>
              <a:t></a:t>
            </a:r>
            <a:r>
              <a:rPr lang="zh-CN" altLang="zh-CN" sz="2000" dirty="0">
                <a:latin typeface="Arial" panose="020B0604020202020204" pitchFamily="34" charset="0"/>
              </a:rPr>
              <a:t> -1 = 2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grpSp>
        <p:nvGrpSpPr>
          <p:cNvPr id="7174" name="Group 6"/>
          <p:cNvGrpSpPr/>
          <p:nvPr/>
        </p:nvGrpSpPr>
        <p:grpSpPr>
          <a:xfrm>
            <a:off x="1042988" y="3284538"/>
            <a:ext cx="6049962" cy="2952750"/>
            <a:chOff x="0" y="0"/>
            <a:chExt cx="3811" cy="1860"/>
          </a:xfrm>
        </p:grpSpPr>
        <p:sp>
          <p:nvSpPr>
            <p:cNvPr id="7177" name="Rectangle 7"/>
            <p:cNvSpPr/>
            <p:nvPr/>
          </p:nvSpPr>
          <p:spPr>
            <a:xfrm rot="2100000">
              <a:off x="816" y="141"/>
              <a:ext cx="1088" cy="415"/>
            </a:xfrm>
            <a:prstGeom prst="rect">
              <a:avLst/>
            </a:prstGeom>
            <a:solidFill>
              <a:srgbClr val="A1FFA1"/>
            </a:solidFill>
            <a:ln w="12700" cap="flat" cmpd="sng">
              <a:solidFill>
                <a:srgbClr val="ADFFAD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000" tIns="46800" rIns="90000" bIns="46800" anchor="ctr">
              <a:spAutoFit/>
            </a:bodyPr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178" name="Rectangle 8"/>
            <p:cNvSpPr/>
            <p:nvPr/>
          </p:nvSpPr>
          <p:spPr>
            <a:xfrm rot="3780000">
              <a:off x="1529" y="716"/>
              <a:ext cx="779" cy="413"/>
            </a:xfrm>
            <a:prstGeom prst="rect">
              <a:avLst/>
            </a:prstGeom>
            <a:solidFill>
              <a:srgbClr val="A1FFA1"/>
            </a:solidFill>
            <a:ln w="12700" cap="flat" cmpd="sng">
              <a:solidFill>
                <a:srgbClr val="ADFFAD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000" tIns="46800" rIns="90000" bIns="46800" anchor="ctr">
              <a:spAutoFit/>
            </a:bodyPr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179" name="Text Box 9"/>
            <p:cNvSpPr txBox="1"/>
            <p:nvPr/>
          </p:nvSpPr>
          <p:spPr>
            <a:xfrm>
              <a:off x="385" y="58"/>
              <a:ext cx="11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p>
              <a:pPr eaLnBrk="1" hangingPunct="1"/>
              <a:endParaRPr lang="zh-CN" altLang="zh-CN" sz="1800" dirty="0">
                <a:latin typeface="Arial" panose="020B0604020202020204" pitchFamily="34" charset="0"/>
              </a:endParaRPr>
            </a:p>
          </p:txBody>
        </p:sp>
        <p:sp>
          <p:nvSpPr>
            <p:cNvPr id="7180" name="Line 10"/>
            <p:cNvSpPr/>
            <p:nvPr/>
          </p:nvSpPr>
          <p:spPr>
            <a:xfrm flipH="1">
              <a:off x="136" y="589"/>
              <a:ext cx="272" cy="409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81" name="Line 11"/>
            <p:cNvSpPr/>
            <p:nvPr/>
          </p:nvSpPr>
          <p:spPr>
            <a:xfrm>
              <a:off x="454" y="589"/>
              <a:ext cx="227" cy="409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82" name="Line 12"/>
            <p:cNvSpPr/>
            <p:nvPr/>
          </p:nvSpPr>
          <p:spPr>
            <a:xfrm flipH="1">
              <a:off x="462" y="136"/>
              <a:ext cx="581" cy="363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83" name="Line 13"/>
            <p:cNvSpPr/>
            <p:nvPr/>
          </p:nvSpPr>
          <p:spPr>
            <a:xfrm>
              <a:off x="1089" y="136"/>
              <a:ext cx="590" cy="40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" name="Oval 14"/>
            <p:cNvSpPr>
              <a:spLocks noChangeArrowheads="1"/>
            </p:cNvSpPr>
            <p:nvPr/>
          </p:nvSpPr>
          <p:spPr bwMode="auto">
            <a:xfrm>
              <a:off x="952" y="0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2700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A</a:t>
              </a: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" name="Oval 15"/>
            <p:cNvSpPr>
              <a:spLocks noChangeArrowheads="1"/>
            </p:cNvSpPr>
            <p:nvPr/>
          </p:nvSpPr>
          <p:spPr bwMode="auto">
            <a:xfrm>
              <a:off x="318" y="453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2700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B</a:t>
              </a: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4" name="Oval 16"/>
            <p:cNvSpPr>
              <a:spLocks noChangeArrowheads="1"/>
            </p:cNvSpPr>
            <p:nvPr/>
          </p:nvSpPr>
          <p:spPr bwMode="auto">
            <a:xfrm>
              <a:off x="0" y="907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2700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D</a:t>
              </a: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7" name="Text Box 17"/>
            <p:cNvSpPr txBox="1"/>
            <p:nvPr/>
          </p:nvSpPr>
          <p:spPr>
            <a:xfrm>
              <a:off x="487" y="1312"/>
              <a:ext cx="19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p>
              <a:pPr eaLnBrk="1" hangingPunct="1"/>
              <a:r>
                <a:rPr lang="zh-CN" altLang="zh-CN" sz="1800" dirty="0">
                  <a:latin typeface="Arial" panose="020B0604020202020204" pitchFamily="34" charset="0"/>
                </a:rPr>
                <a:t>0</a:t>
              </a:r>
              <a:endParaRPr lang="zh-CN" altLang="zh-CN" sz="1800" dirty="0">
                <a:latin typeface="Arial" panose="020B0604020202020204" pitchFamily="34" charset="0"/>
              </a:endParaRPr>
            </a:p>
          </p:txBody>
        </p:sp>
        <p:sp>
          <p:nvSpPr>
            <p:cNvPr id="7188" name="Text Box 18"/>
            <p:cNvSpPr txBox="1"/>
            <p:nvPr/>
          </p:nvSpPr>
          <p:spPr>
            <a:xfrm>
              <a:off x="760" y="908"/>
              <a:ext cx="19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p>
              <a:pPr eaLnBrk="1" hangingPunct="1"/>
              <a:r>
                <a:rPr lang="zh-CN" altLang="zh-CN" sz="1800" dirty="0">
                  <a:latin typeface="Arial" panose="020B0604020202020204" pitchFamily="34" charset="0"/>
                </a:rPr>
                <a:t>0</a:t>
              </a:r>
              <a:endParaRPr lang="zh-CN" altLang="zh-CN" sz="1800" dirty="0">
                <a:latin typeface="Arial" panose="020B0604020202020204" pitchFamily="34" charset="0"/>
              </a:endParaRPr>
            </a:p>
          </p:txBody>
        </p:sp>
        <p:sp>
          <p:nvSpPr>
            <p:cNvPr id="7189" name="Text Box 19"/>
            <p:cNvSpPr txBox="1"/>
            <p:nvPr/>
          </p:nvSpPr>
          <p:spPr>
            <a:xfrm>
              <a:off x="203" y="908"/>
              <a:ext cx="19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p>
              <a:pPr eaLnBrk="1" hangingPunct="1"/>
              <a:r>
                <a:rPr lang="zh-CN" altLang="zh-CN" sz="1800" dirty="0">
                  <a:latin typeface="Arial" panose="020B0604020202020204" pitchFamily="34" charset="0"/>
                </a:rPr>
                <a:t>0</a:t>
              </a:r>
              <a:endParaRPr lang="zh-CN" altLang="zh-CN" sz="1800" dirty="0">
                <a:latin typeface="Arial" panose="020B0604020202020204" pitchFamily="34" charset="0"/>
              </a:endParaRPr>
            </a:p>
          </p:txBody>
        </p:sp>
        <p:sp>
          <p:nvSpPr>
            <p:cNvPr id="7190" name="Text Box 20"/>
            <p:cNvSpPr txBox="1"/>
            <p:nvPr/>
          </p:nvSpPr>
          <p:spPr>
            <a:xfrm>
              <a:off x="521" y="454"/>
              <a:ext cx="19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p>
              <a:pPr eaLnBrk="1" hangingPunct="1"/>
              <a:r>
                <a:rPr lang="zh-CN" altLang="zh-CN" sz="1800" dirty="0">
                  <a:latin typeface="Arial" panose="020B0604020202020204" pitchFamily="34" charset="0"/>
                </a:rPr>
                <a:t>1</a:t>
              </a:r>
              <a:endParaRPr lang="zh-CN" altLang="zh-CN" sz="1800" dirty="0">
                <a:latin typeface="Arial" panose="020B0604020202020204" pitchFamily="34" charset="0"/>
              </a:endParaRPr>
            </a:p>
          </p:txBody>
        </p:sp>
        <p:sp>
          <p:nvSpPr>
            <p:cNvPr id="7191" name="Text Box 21"/>
            <p:cNvSpPr txBox="1"/>
            <p:nvPr/>
          </p:nvSpPr>
          <p:spPr>
            <a:xfrm>
              <a:off x="1168" y="0"/>
              <a:ext cx="19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p>
              <a:pPr eaLnBrk="1" hangingPunct="1"/>
              <a:r>
                <a:rPr lang="zh-CN" altLang="zh-CN" sz="1800" dirty="0">
                  <a:latin typeface="Arial" panose="020B0604020202020204" pitchFamily="34" charset="0"/>
                </a:rPr>
                <a:t>2</a:t>
              </a:r>
              <a:endParaRPr lang="zh-CN" altLang="zh-CN" sz="1800" dirty="0">
                <a:latin typeface="Arial" panose="020B0604020202020204" pitchFamily="34" charset="0"/>
              </a:endParaRPr>
            </a:p>
          </p:txBody>
        </p:sp>
        <p:sp>
          <p:nvSpPr>
            <p:cNvPr id="7192" name="Line 22"/>
            <p:cNvSpPr/>
            <p:nvPr/>
          </p:nvSpPr>
          <p:spPr>
            <a:xfrm flipH="1">
              <a:off x="409" y="998"/>
              <a:ext cx="272" cy="409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" name="Oval 23"/>
            <p:cNvSpPr>
              <a:spLocks noChangeArrowheads="1"/>
            </p:cNvSpPr>
            <p:nvPr/>
          </p:nvSpPr>
          <p:spPr bwMode="auto">
            <a:xfrm>
              <a:off x="545" y="907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2700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E</a:t>
              </a: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Oval 24"/>
            <p:cNvSpPr>
              <a:spLocks noChangeArrowheads="1"/>
            </p:cNvSpPr>
            <p:nvPr/>
          </p:nvSpPr>
          <p:spPr bwMode="auto">
            <a:xfrm>
              <a:off x="273" y="1316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2700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H</a:t>
              </a: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95" name="Line 25"/>
            <p:cNvSpPr/>
            <p:nvPr/>
          </p:nvSpPr>
          <p:spPr>
            <a:xfrm flipH="1">
              <a:off x="1406" y="596"/>
              <a:ext cx="272" cy="409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96" name="Line 26"/>
            <p:cNvSpPr/>
            <p:nvPr/>
          </p:nvSpPr>
          <p:spPr>
            <a:xfrm>
              <a:off x="1724" y="590"/>
              <a:ext cx="227" cy="409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" name="Oval 27"/>
            <p:cNvSpPr>
              <a:spLocks noChangeArrowheads="1"/>
            </p:cNvSpPr>
            <p:nvPr/>
          </p:nvSpPr>
          <p:spPr bwMode="auto">
            <a:xfrm>
              <a:off x="1270" y="919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2700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F</a:t>
              </a: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98" name="Text Box 28"/>
            <p:cNvSpPr txBox="1"/>
            <p:nvPr/>
          </p:nvSpPr>
          <p:spPr>
            <a:xfrm>
              <a:off x="1473" y="920"/>
              <a:ext cx="19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p>
              <a:pPr eaLnBrk="1" hangingPunct="1"/>
              <a:r>
                <a:rPr lang="zh-CN" altLang="zh-CN" sz="1800" dirty="0">
                  <a:latin typeface="Arial" panose="020B0604020202020204" pitchFamily="34" charset="0"/>
                </a:rPr>
                <a:t>0</a:t>
              </a:r>
              <a:endParaRPr lang="zh-CN" altLang="zh-CN" sz="1800" dirty="0">
                <a:latin typeface="Arial" panose="020B0604020202020204" pitchFamily="34" charset="0"/>
              </a:endParaRPr>
            </a:p>
          </p:txBody>
        </p:sp>
        <p:sp>
          <p:nvSpPr>
            <p:cNvPr id="7197" name="Oval 29"/>
            <p:cNvSpPr>
              <a:spLocks noChangeArrowheads="1"/>
            </p:cNvSpPr>
            <p:nvPr/>
          </p:nvSpPr>
          <p:spPr bwMode="auto">
            <a:xfrm>
              <a:off x="1815" y="919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2700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G</a:t>
              </a: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0" name="Text Box 30"/>
            <p:cNvSpPr txBox="1"/>
            <p:nvPr/>
          </p:nvSpPr>
          <p:spPr>
            <a:xfrm>
              <a:off x="2042" y="924"/>
              <a:ext cx="19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p>
              <a:pPr eaLnBrk="1" hangingPunct="1"/>
              <a:r>
                <a:rPr lang="zh-CN" altLang="zh-CN" sz="1800" dirty="0">
                  <a:latin typeface="Arial" panose="020B0604020202020204" pitchFamily="34" charset="0"/>
                </a:rPr>
                <a:t>0</a:t>
              </a:r>
              <a:endParaRPr lang="zh-CN" altLang="zh-CN" sz="1800" dirty="0">
                <a:latin typeface="Arial" panose="020B0604020202020204" pitchFamily="34" charset="0"/>
              </a:endParaRPr>
            </a:p>
          </p:txBody>
        </p:sp>
        <p:sp>
          <p:nvSpPr>
            <p:cNvPr id="7201" name="Text Box 31"/>
            <p:cNvSpPr txBox="1"/>
            <p:nvPr/>
          </p:nvSpPr>
          <p:spPr>
            <a:xfrm>
              <a:off x="1757" y="457"/>
              <a:ext cx="19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p>
              <a:pPr eaLnBrk="1" hangingPunct="1"/>
              <a:r>
                <a:rPr lang="zh-CN" altLang="zh-CN" sz="1800" dirty="0">
                  <a:latin typeface="Arial" panose="020B0604020202020204" pitchFamily="34" charset="0"/>
                </a:rPr>
                <a:t>1</a:t>
              </a:r>
              <a:endParaRPr lang="zh-CN" altLang="zh-CN" sz="1800" dirty="0">
                <a:latin typeface="Arial" panose="020B0604020202020204" pitchFamily="34" charset="0"/>
              </a:endParaRPr>
            </a:p>
          </p:txBody>
        </p:sp>
        <p:sp>
          <p:nvSpPr>
            <p:cNvPr id="8" name="Oval 32"/>
            <p:cNvSpPr>
              <a:spLocks noChangeArrowheads="1"/>
            </p:cNvSpPr>
            <p:nvPr/>
          </p:nvSpPr>
          <p:spPr bwMode="auto">
            <a:xfrm>
              <a:off x="1576" y="453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2700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C</a:t>
              </a: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3" name="AutoShape 33"/>
            <p:cNvSpPr/>
            <p:nvPr/>
          </p:nvSpPr>
          <p:spPr>
            <a:xfrm>
              <a:off x="2648" y="1452"/>
              <a:ext cx="1163" cy="408"/>
            </a:xfrm>
            <a:prstGeom prst="accentCallout2">
              <a:avLst>
                <a:gd name="adj1" fmla="val 17648"/>
                <a:gd name="adj2" fmla="val -4125"/>
                <a:gd name="adj3" fmla="val 17648"/>
                <a:gd name="adj4" fmla="val -35685"/>
                <a:gd name="adj5" fmla="val -45097"/>
                <a:gd name="adj6" fmla="val -46347"/>
              </a:avLst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1"/>
            <a:p>
              <a:pPr algn="ctr"/>
              <a:r>
                <a:rPr lang="zh-CN" altLang="en-US" sz="1800" dirty="0">
                  <a:latin typeface="Arial" panose="020B0604020202020204" pitchFamily="34" charset="0"/>
                  <a:ea typeface="楷体_GB2312" pitchFamily="49" charset="-122"/>
                </a:rPr>
                <a:t>最右路径长度即为左偏树的距离</a:t>
              </a:r>
              <a:endParaRPr lang="zh-CN" altLang="en-US" sz="1800" dirty="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sp>
        <p:nvSpPr>
          <p:cNvPr id="7176" name="Rectangle 3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 anchorCtr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CN" altLang="zh-CN" sz="2600" b="1" dirty="0">
                <a:solidFill>
                  <a:schemeClr val="bg1"/>
                </a:solidFill>
              </a:rPr>
            </a:fld>
            <a:endParaRPr lang="zh-CN" altLang="zh-CN" sz="2600" b="1" dirty="0">
              <a:solidFill>
                <a:schemeClr val="bg1"/>
              </a:solidFill>
            </a:endParaRPr>
          </a:p>
        </p:txBody>
      </p:sp>
      <p:sp>
        <p:nvSpPr>
          <p:cNvPr id="8195" name="AutoShape 2"/>
          <p:cNvSpPr>
            <a:spLocks noGrp="1"/>
          </p:cNvSpPr>
          <p:nvPr>
            <p:ph type="title"/>
          </p:nvPr>
        </p:nvSpPr>
        <p:spPr>
          <a:xfrm>
            <a:off x="755650" y="765175"/>
            <a:ext cx="7777163" cy="792163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sz="4000" b="0" dirty="0">
                <a:ea typeface="华文中宋" panose="02010600040101010101" pitchFamily="2" charset="-122"/>
              </a:rPr>
              <a:t>左偏树的操作</a:t>
            </a:r>
            <a:endParaRPr lang="zh-CN" altLang="en-US" sz="4000" b="0" dirty="0">
              <a:ea typeface="华文中宋" panose="02010600040101010101" pitchFamily="2" charset="-122"/>
            </a:endParaRPr>
          </a:p>
        </p:txBody>
      </p:sp>
      <p:sp>
        <p:nvSpPr>
          <p:cNvPr id="2" name="Rectangle 3"/>
          <p:cNvSpPr>
            <a:spLocks noGrp="1"/>
          </p:cNvSpPr>
          <p:nvPr>
            <p:ph idx="1"/>
          </p:nvPr>
        </p:nvSpPr>
        <p:spPr>
          <a:xfrm>
            <a:off x="755650" y="1916113"/>
            <a:ext cx="7704138" cy="4386262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左偏树支持下面这些操作：</a:t>
            </a:r>
            <a:endParaRPr lang="zh-CN" altLang="en-US" dirty="0"/>
          </a:p>
          <a:p>
            <a:pPr lvl="1" eaLnBrk="1" hangingPunct="1"/>
            <a:endParaRPr lang="zh-CN" altLang="zh-CN" sz="800" dirty="0"/>
          </a:p>
          <a:p>
            <a:pPr lvl="1" eaLnBrk="1" hangingPunct="1"/>
            <a:r>
              <a:rPr lang="zh-CN" altLang="zh-CN" dirty="0"/>
              <a:t>MakeNull —— </a:t>
            </a:r>
            <a:r>
              <a:rPr lang="zh-CN" altLang="en-US" dirty="0"/>
              <a:t>初始化一棵空的左偏树</a:t>
            </a:r>
            <a:endParaRPr lang="zh-CN" altLang="en-US" dirty="0"/>
          </a:p>
          <a:p>
            <a:pPr lvl="1" eaLnBrk="1" hangingPunct="1"/>
            <a:r>
              <a:rPr lang="zh-CN" altLang="zh-CN" dirty="0"/>
              <a:t>Merge —— </a:t>
            </a:r>
            <a:r>
              <a:rPr lang="zh-CN" altLang="en-US" dirty="0"/>
              <a:t>合并两棵左偏树</a:t>
            </a:r>
            <a:endParaRPr lang="zh-CN" altLang="en-US" dirty="0"/>
          </a:p>
          <a:p>
            <a:pPr lvl="1" eaLnBrk="1" hangingPunct="1"/>
            <a:r>
              <a:rPr lang="zh-CN" altLang="zh-CN" dirty="0"/>
              <a:t>Insert —— </a:t>
            </a:r>
            <a:r>
              <a:rPr lang="zh-CN" altLang="en-US" dirty="0"/>
              <a:t>插入一个新节点</a:t>
            </a:r>
            <a:endParaRPr lang="zh-CN" altLang="en-US" dirty="0"/>
          </a:p>
          <a:p>
            <a:pPr lvl="1" eaLnBrk="1" hangingPunct="1"/>
            <a:r>
              <a:rPr lang="zh-CN" altLang="zh-CN" dirty="0"/>
              <a:t>Min —— </a:t>
            </a:r>
            <a:r>
              <a:rPr lang="zh-CN" altLang="en-US" dirty="0"/>
              <a:t>取得最小节点</a:t>
            </a:r>
            <a:endParaRPr lang="zh-CN" altLang="en-US" dirty="0"/>
          </a:p>
          <a:p>
            <a:pPr lvl="1" eaLnBrk="1" hangingPunct="1"/>
            <a:r>
              <a:rPr lang="zh-CN" altLang="zh-CN" dirty="0"/>
              <a:t>DeleteMin —— </a:t>
            </a:r>
            <a:r>
              <a:rPr lang="zh-CN" altLang="en-US" dirty="0"/>
              <a:t>删除最小节点</a:t>
            </a:r>
            <a:endParaRPr lang="zh-CN" altLang="en-US" dirty="0"/>
          </a:p>
          <a:p>
            <a:pPr lvl="1" eaLnBrk="1" hangingPunct="1"/>
            <a:r>
              <a:rPr lang="zh-CN" altLang="zh-CN" dirty="0"/>
              <a:t>Delete —— </a:t>
            </a:r>
            <a:r>
              <a:rPr lang="zh-CN" altLang="en-US" dirty="0"/>
              <a:t>删除任意已知节点</a:t>
            </a:r>
            <a:endParaRPr lang="zh-CN" altLang="en-US" dirty="0"/>
          </a:p>
          <a:p>
            <a:pPr lvl="1" eaLnBrk="1" hangingPunct="1"/>
            <a:r>
              <a:rPr lang="zh-CN" altLang="zh-CN" dirty="0"/>
              <a:t>Decrease —— </a:t>
            </a:r>
            <a:r>
              <a:rPr lang="zh-CN" altLang="en-US" dirty="0"/>
              <a:t>减小一个节点的键值</a:t>
            </a:r>
            <a:endParaRPr lang="zh-CN" altLang="en-US" dirty="0"/>
          </a:p>
        </p:txBody>
      </p:sp>
      <p:sp>
        <p:nvSpPr>
          <p:cNvPr id="8197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4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2" dur="4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4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3" dur="160" decel="50000" autoRev="1" fill="hold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4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4" dur="160" decel="100000" autoRev="1" fill="hold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4" end="37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5" dur="160" decel="100000" autoRev="1" fill="hold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4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37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0" dur="4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37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1" dur="160" decel="50000" autoRev="1" fill="hold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37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2" dur="160" decel="100000" autoRev="1" fill="hold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37" end="54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3" dur="160" decel="100000" autoRev="1" fill="hold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37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54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8" dur="4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54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9" dur="160" decel="50000" autoRev="1" fill="hold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54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0" dur="160" decel="100000" autoRev="1" fill="hold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54" end="7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1" dur="160" decel="100000" autoRev="1" fill="hold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54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72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6" dur="4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72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7" dur="160" decel="50000" autoRev="1" fill="hold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72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8" dur="160" decel="100000" autoRev="1" fill="hold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72" end="86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9" dur="160" decel="100000" autoRev="1" fill="hold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72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86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4" dur="4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86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5" dur="160" decel="50000" autoRev="1" fill="hold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86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6" dur="160" decel="100000" autoRev="1" fill="hold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86" end="106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7" dur="160" decel="100000" autoRev="1" fill="hold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86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9" name="AutoShape 2"/>
          <p:cNvSpPr>
            <a:spLocks noGrp="1"/>
          </p:cNvSpPr>
          <p:nvPr>
            <p:ph type="title"/>
          </p:nvPr>
        </p:nvSpPr>
        <p:spPr>
          <a:xfrm>
            <a:off x="755650" y="765175"/>
            <a:ext cx="7777163" cy="792163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sz="4000" b="0" dirty="0">
                <a:ea typeface="华文中宋" panose="02010600040101010101" pitchFamily="2" charset="-122"/>
              </a:rPr>
              <a:t>左偏树的操作 </a:t>
            </a:r>
            <a:r>
              <a:rPr lang="zh-CN" altLang="zh-CN" sz="40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——</a:t>
            </a:r>
            <a:r>
              <a:rPr lang="zh-CN" altLang="zh-CN" sz="4000" b="0" dirty="0">
                <a:ea typeface="华文中宋" panose="02010600040101010101" pitchFamily="2" charset="-122"/>
              </a:rPr>
              <a:t> </a:t>
            </a:r>
            <a:r>
              <a:rPr lang="zh-CN" altLang="en-US" sz="4000" b="0" dirty="0">
                <a:ea typeface="华文中宋" panose="02010600040101010101" pitchFamily="2" charset="-122"/>
              </a:rPr>
              <a:t>合并</a:t>
            </a:r>
            <a:endParaRPr lang="zh-CN" altLang="en-US" sz="4000" b="0" dirty="0">
              <a:ea typeface="华文中宋" panose="02010600040101010101" pitchFamily="2" charset="-122"/>
            </a:endParaRPr>
          </a:p>
        </p:txBody>
      </p:sp>
      <p:sp>
        <p:nvSpPr>
          <p:cNvPr id="2" name="Rectangle 3"/>
          <p:cNvSpPr>
            <a:spLocks noGrp="1"/>
          </p:cNvSpPr>
          <p:nvPr>
            <p:ph idx="1"/>
          </p:nvPr>
        </p:nvSpPr>
        <p:spPr>
          <a:xfrm>
            <a:off x="755650" y="1844675"/>
            <a:ext cx="7704455" cy="340995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合并操作是递归进行的</a:t>
            </a:r>
            <a:endParaRPr lang="zh-CN" altLang="en-US" dirty="0"/>
          </a:p>
          <a:p>
            <a:pPr eaLnBrk="1" latinLnBrk="0" hangingPunct="1">
              <a:spcBef>
                <a:spcPts val="1500"/>
              </a:spcBef>
            </a:pPr>
            <a:r>
              <a:rPr lang="zh-CN" altLang="en-US" dirty="0"/>
              <a:t>若A或B为空，要返回另外一棵树，否则</a:t>
            </a:r>
            <a:endParaRPr lang="zh-CN" altLang="en-US" dirty="0"/>
          </a:p>
          <a:p>
            <a:pPr lvl="1" eaLnBrk="1" latinLnBrk="0" hangingPunct="1">
              <a:spcBef>
                <a:spcPts val="1000"/>
              </a:spcBef>
            </a:pPr>
            <a:r>
              <a:rPr lang="zh-CN" altLang="en-US" dirty="0"/>
              <a:t>第一步：假设A的根&lt;=B的根（否则交换A和B），把A的根作为新树的根，合并A.right和B</a:t>
            </a:r>
            <a:endParaRPr lang="zh-CN" altLang="en-US" dirty="0"/>
          </a:p>
          <a:p>
            <a:pPr lvl="1" eaLnBrk="1" latinLnBrk="0" hangingPunct="1">
              <a:spcBef>
                <a:spcPts val="1000"/>
              </a:spcBef>
            </a:pPr>
            <a:r>
              <a:rPr lang="zh-CN" altLang="en-US" dirty="0"/>
              <a:t>第二步：如果合并后A.right&gt;A.left(NPL)，交换</a:t>
            </a:r>
            <a:endParaRPr lang="zh-CN" altLang="en-US" dirty="0"/>
          </a:p>
          <a:p>
            <a:pPr lvl="1" eaLnBrk="1" latinLnBrk="0" hangingPunct="1">
              <a:spcBef>
                <a:spcPts val="1000"/>
              </a:spcBef>
            </a:pPr>
            <a:r>
              <a:rPr lang="zh-CN" altLang="en-US" dirty="0"/>
              <a:t>第三步：更新A.NPL=A.right.NPL+1</a:t>
            </a:r>
            <a:endParaRPr lang="zh-CN" altLang="zh-CN" dirty="0"/>
          </a:p>
        </p:txBody>
      </p:sp>
      <p:sp>
        <p:nvSpPr>
          <p:cNvPr id="9221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CC"/>
        </a:solidFill>
        <a:ln w="9525" cap="flat" cmpd="sng" algn="ctr">
          <a:solidFill>
            <a:srgbClr val="FFFF99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CC"/>
        </a:solidFill>
        <a:ln w="9525" cap="flat" cmpd="sng" algn="ctr">
          <a:solidFill>
            <a:srgbClr val="FFFF99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0</TotalTime>
  <Words>2677</Words>
  <Application>WPS 演示</Application>
  <PresentationFormat>全屏显示(4:3)</PresentationFormat>
  <Paragraphs>601</Paragraphs>
  <Slides>27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2" baseType="lpstr">
      <vt:lpstr>Arial</vt:lpstr>
      <vt:lpstr>宋体</vt:lpstr>
      <vt:lpstr>Wingdings</vt:lpstr>
      <vt:lpstr>华文新魏</vt:lpstr>
      <vt:lpstr>华文中宋</vt:lpstr>
      <vt:lpstr>Symbol</vt:lpstr>
      <vt:lpstr>楷体_GB2312</vt:lpstr>
      <vt:lpstr>微软雅黑</vt:lpstr>
      <vt:lpstr>Arial Unicode MS</vt:lpstr>
      <vt:lpstr>Tahoma</vt:lpstr>
      <vt:lpstr>Courier New</vt:lpstr>
      <vt:lpstr>Verdana</vt:lpstr>
      <vt:lpstr>新宋体</vt:lpstr>
      <vt:lpstr>Network</vt:lpstr>
      <vt:lpstr>Paint.Picture</vt:lpstr>
      <vt:lpstr>左偏树的特点及其应用</vt:lpstr>
      <vt:lpstr>可并优先队列</vt:lpstr>
      <vt:lpstr>可并优先队列</vt:lpstr>
      <vt:lpstr>左偏树</vt:lpstr>
      <vt:lpstr>Null Path Length</vt:lpstr>
      <vt:lpstr>左偏性质</vt:lpstr>
      <vt:lpstr>左偏树的性质</vt:lpstr>
      <vt:lpstr>左偏树的操作</vt:lpstr>
      <vt:lpstr>左偏树的操作 —— 合并</vt:lpstr>
      <vt:lpstr>左偏树的操作 —— 合并</vt:lpstr>
      <vt:lpstr>左偏树的操作 —— 合并</vt:lpstr>
      <vt:lpstr>左偏树的操作 —— 合并</vt:lpstr>
      <vt:lpstr>合并操作的代码</vt:lpstr>
      <vt:lpstr>合并操作的代码</vt:lpstr>
      <vt:lpstr>左偏树的操作 —— 合并</vt:lpstr>
      <vt:lpstr>左偏树的操作 —— 合并</vt:lpstr>
      <vt:lpstr>左偏树的操作 —— 合并</vt:lpstr>
      <vt:lpstr>左偏树的操作 —— 合并</vt:lpstr>
      <vt:lpstr>左偏树的操作 —— 合并</vt:lpstr>
      <vt:lpstr>左偏树的操作 —— 合并</vt:lpstr>
      <vt:lpstr>左偏树的操作 —— 合并</vt:lpstr>
      <vt:lpstr>左偏树的操作 —— 合并</vt:lpstr>
      <vt:lpstr>左偏树的操作 —— 合并</vt:lpstr>
      <vt:lpstr>左偏树的操作 —— 插入</vt:lpstr>
      <vt:lpstr>左偏树的操作 —— 删除</vt:lpstr>
      <vt:lpstr>ZOJ 2334 Monkey King</vt:lpstr>
      <vt:lpstr>总结</vt:lpstr>
    </vt:vector>
  </TitlesOfParts>
  <Company>PKU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堆及其变种</dc:title>
  <dc:creator>唐浩</dc:creator>
  <dc:subject>堆及其变种</dc:subject>
  <cp:lastModifiedBy>CYSY</cp:lastModifiedBy>
  <cp:revision>428</cp:revision>
  <dcterms:created xsi:type="dcterms:W3CDTF">2020-02-13T13:28:00Z</dcterms:created>
  <dcterms:modified xsi:type="dcterms:W3CDTF">2022-01-16T12:25:19Z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2052-11.1.0.11194</vt:lpwstr>
  </property>
  <property fmtid="{D5CDD505-2E9C-101B-9397-08002B2CF9AE}" pid="4" name="ICV">
    <vt:lpwstr>3142E626E1A94E7E838180CD9687797A</vt:lpwstr>
  </property>
</Properties>
</file>