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84" r:id="rId5"/>
    <p:sldId id="312" r:id="rId6"/>
    <p:sldId id="285" r:id="rId7"/>
    <p:sldId id="286" r:id="rId8"/>
    <p:sldId id="287" r:id="rId10"/>
    <p:sldId id="296" r:id="rId11"/>
    <p:sldId id="322" r:id="rId12"/>
    <p:sldId id="288" r:id="rId13"/>
    <p:sldId id="328" r:id="rId14"/>
    <p:sldId id="290" r:id="rId15"/>
    <p:sldId id="291" r:id="rId16"/>
    <p:sldId id="292" r:id="rId17"/>
    <p:sldId id="295" r:id="rId18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506" y="-96"/>
      </p:cViewPr>
      <p:guideLst>
        <p:guide orient="horz" pos="21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25601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051" name="组合 25607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2052" name="椭圆 25608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53" name="椭圆 25609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54" name="椭圆 25610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55" name="椭圆 25611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56" name="椭圆 25612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57" name="椭圆 25613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58" name="椭圆 25614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59" name="椭圆 25615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60" name="椭圆 25616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61" name="椭圆 25617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62" name="椭圆 25618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63" name="椭圆 25619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64" name="椭圆 25620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65" name="椭圆 25621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66" name="椭圆 25622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67" name="椭圆 25623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68" name="椭圆 25624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69" name="椭圆 25625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70" name="椭圆 25626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71" name="椭圆 25627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72" name="椭圆 25628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73" name="椭圆 25629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74" name="椭圆 25630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75" name="椭圆 25631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76" name="椭圆 25632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77" name="椭圆 25633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78" name="椭圆 25634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79" name="椭圆 25635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80" name="椭圆 25636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81" name="椭圆 25637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sp>
          <p:nvSpPr>
            <p:cNvPr id="2082" name="椭圆 25638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</p:grpSp>
      <p:sp>
        <p:nvSpPr>
          <p:cNvPr id="2083" name="直接连接符 25639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03" name="标题 25602"/>
          <p:cNvSpPr>
            <a:spLocks noGrp="1"/>
          </p:cNvSpPr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 algn="r">
              <a:defRPr sz="4800"/>
            </a:lvl1pPr>
          </a:lstStyle>
          <a:p>
            <a:pPr lvl="0" fontAlgn="base"/>
            <a:r>
              <a:rPr lang="en-US" altLang="zh-CN" strike="noStrike" noProof="1"/>
              <a:t>单击此处编辑母版标题样式</a:t>
            </a:r>
            <a:endParaRPr lang="en-US" altLang="zh-CN" strike="noStrike" noProof="1"/>
          </a:p>
        </p:txBody>
      </p:sp>
      <p:sp>
        <p:nvSpPr>
          <p:cNvPr id="25604" name="副标题 25603"/>
          <p:cNvSpPr>
            <a:spLocks noGrp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 sz="3200"/>
            </a:lvl1pPr>
            <a:lvl2pPr marL="344805" lvl="1" indent="0" algn="ctr">
              <a:buNone/>
              <a:defRPr sz="3200"/>
            </a:lvl2pPr>
            <a:lvl3pPr marL="694055" lvl="2" indent="0" algn="ctr">
              <a:buNone/>
              <a:defRPr sz="3200"/>
            </a:lvl3pPr>
            <a:lvl4pPr marL="989330" lvl="3" indent="0" algn="ctr">
              <a:buNone/>
              <a:defRPr sz="3200"/>
            </a:lvl4pPr>
            <a:lvl5pPr marL="1282700" lvl="4" indent="0" algn="ctr">
              <a:buNone/>
              <a:defRPr sz="3200"/>
            </a:lvl5pPr>
          </a:lstStyle>
          <a:p>
            <a:pPr lvl="0" fontAlgn="base"/>
            <a:r>
              <a:rPr lang="en-US" altLang="zh-CN" strike="noStrike" noProof="1"/>
              <a:t>单击此处编辑母版副标题样式</a:t>
            </a:r>
            <a:endParaRPr lang="en-US" altLang="zh-CN" strike="noStrike" noProof="1"/>
          </a:p>
        </p:txBody>
      </p:sp>
      <p:sp>
        <p:nvSpPr>
          <p:cNvPr id="25605" name="日期占位符 25604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fontAlgn="base">
              <a:buClrTx/>
            </a:pPr>
            <a:endParaRPr lang="zh-CN" altLang="en-US" noProof="1">
              <a:latin typeface="Arial" panose="020B0604020202020204" pitchFamily="34" charset="0"/>
            </a:endParaRPr>
          </a:p>
        </p:txBody>
      </p:sp>
      <p:sp>
        <p:nvSpPr>
          <p:cNvPr id="25606" name="页脚占位符 2560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fontAlgn="base">
              <a:buClrTx/>
            </a:pPr>
            <a:endParaRPr lang="en-US" altLang="zh-CN" noProof="1">
              <a:latin typeface="Arial" panose="020B0604020202020204" pitchFamily="34" charset="0"/>
            </a:endParaRPr>
          </a:p>
        </p:txBody>
      </p:sp>
      <p:sp>
        <p:nvSpPr>
          <p:cNvPr id="25607" name="灯片编号占位符 2560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 fontAlgn="base">
              <a:buClrTx/>
            </a:pPr>
            <a:fld id="{9A0DB2DC-4C9A-4742-B13C-FB6460FD3503}" type="slidenum">
              <a:rPr lang="en-US" altLang="zh-CN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52930" cy="6008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504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9263"/>
            <a:ext cx="4032504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Tx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24577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7" name="标题 24578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文本占位符 24579"/>
          <p:cNvSpPr>
            <a:spLocks noGrp="1"/>
          </p:cNvSpPr>
          <p:nvPr>
            <p:ph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 indent="-347345"/>
            <a:r>
              <a:rPr lang="en-US" altLang="zh-CN" dirty="0"/>
              <a:t>第二级</a:t>
            </a:r>
            <a:endParaRPr lang="en-US" altLang="zh-CN" dirty="0"/>
          </a:p>
          <a:p>
            <a:pPr lvl="2" indent="-293370"/>
            <a:r>
              <a:rPr lang="en-US" altLang="zh-CN" dirty="0"/>
              <a:t>第三级</a:t>
            </a:r>
            <a:endParaRPr lang="en-US" altLang="zh-CN" dirty="0"/>
          </a:p>
          <a:p>
            <a:pPr lvl="3" indent="-292100"/>
            <a:r>
              <a:rPr lang="en-US" altLang="zh-CN" dirty="0"/>
              <a:t>第四级</a:t>
            </a:r>
            <a:endParaRPr lang="en-US" altLang="zh-CN" dirty="0"/>
          </a:p>
          <a:p>
            <a:pPr lvl="4" indent="-316230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24581" name="日期占位符 24580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>
                <a:latin typeface="Arial" panose="020B0604020202020204" pitchFamily="34" charset="0"/>
              </a:defRPr>
            </a:lvl1pPr>
          </a:lstStyle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24582" name="页脚占位符 24581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>
                <a:latin typeface="Arial" panose="020B0604020202020204" pitchFamily="34" charset="0"/>
              </a:defRPr>
            </a:lvl1pPr>
          </a:lstStyle>
          <a:p>
            <a:pPr lvl="0" fontAlgn="base">
              <a:buClrTx/>
            </a:pPr>
            <a:endParaRPr lang="en-US" altLang="zh-CN" strike="noStrike" noProof="1"/>
          </a:p>
        </p:txBody>
      </p:sp>
      <p:sp>
        <p:nvSpPr>
          <p:cNvPr id="24583" name="灯片编号占位符 24582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pPr lvl="0" fontAlgn="base">
              <a:buClrTx/>
            </a:pPr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  <p:grpSp>
        <p:nvGrpSpPr>
          <p:cNvPr id="1032" name="组合 24583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椭圆 24584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" name="椭圆 24585"/>
            <p:cNvSpPr/>
            <p:nvPr/>
          </p:nvSpPr>
          <p:spPr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5" name="椭圆 24586"/>
            <p:cNvSpPr/>
            <p:nvPr/>
          </p:nvSpPr>
          <p:spPr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6" name="椭圆 24587"/>
            <p:cNvSpPr/>
            <p:nvPr/>
          </p:nvSpPr>
          <p:spPr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7" name="椭圆 24588"/>
            <p:cNvSpPr/>
            <p:nvPr/>
          </p:nvSpPr>
          <p:spPr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8" name="椭圆 24589"/>
            <p:cNvSpPr/>
            <p:nvPr/>
          </p:nvSpPr>
          <p:spPr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9" name="椭圆 24590"/>
            <p:cNvSpPr/>
            <p:nvPr/>
          </p:nvSpPr>
          <p:spPr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0" name="椭圆 24591"/>
            <p:cNvSpPr/>
            <p:nvPr/>
          </p:nvSpPr>
          <p:spPr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1" name="椭圆 24592"/>
            <p:cNvSpPr/>
            <p:nvPr/>
          </p:nvSpPr>
          <p:spPr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2" name="椭圆 24593"/>
            <p:cNvSpPr/>
            <p:nvPr/>
          </p:nvSpPr>
          <p:spPr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3" name="椭圆 24594"/>
            <p:cNvSpPr/>
            <p:nvPr/>
          </p:nvSpPr>
          <p:spPr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" name="椭圆 24595"/>
            <p:cNvSpPr/>
            <p:nvPr/>
          </p:nvSpPr>
          <p:spPr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" name="椭圆 24596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6" name="椭圆 24597"/>
            <p:cNvSpPr/>
            <p:nvPr/>
          </p:nvSpPr>
          <p:spPr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7" name="椭圆 24598"/>
            <p:cNvSpPr/>
            <p:nvPr/>
          </p:nvSpPr>
          <p:spPr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" name="椭圆 24599"/>
            <p:cNvSpPr/>
            <p:nvPr/>
          </p:nvSpPr>
          <p:spPr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9" name="椭圆 24600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0" name="椭圆 24601"/>
            <p:cNvSpPr/>
            <p:nvPr/>
          </p:nvSpPr>
          <p:spPr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1" name="椭圆 24602"/>
            <p:cNvSpPr/>
            <p:nvPr/>
          </p:nvSpPr>
          <p:spPr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2" name="椭圆 24603"/>
            <p:cNvSpPr/>
            <p:nvPr/>
          </p:nvSpPr>
          <p:spPr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3" name="椭圆 24604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" name="椭圆 24605"/>
            <p:cNvSpPr/>
            <p:nvPr/>
          </p:nvSpPr>
          <p:spPr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" name="椭圆 24606"/>
            <p:cNvSpPr/>
            <p:nvPr/>
          </p:nvSpPr>
          <p:spPr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6" name="椭圆 24607"/>
            <p:cNvSpPr/>
            <p:nvPr/>
          </p:nvSpPr>
          <p:spPr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7" name="椭圆 24608"/>
            <p:cNvSpPr/>
            <p:nvPr/>
          </p:nvSpPr>
          <p:spPr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8" name="椭圆 24609"/>
            <p:cNvSpPr/>
            <p:nvPr/>
          </p:nvSpPr>
          <p:spPr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9" name="椭圆 24610"/>
            <p:cNvSpPr/>
            <p:nvPr/>
          </p:nvSpPr>
          <p:spPr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0" name="椭圆 24611"/>
            <p:cNvSpPr/>
            <p:nvPr/>
          </p:nvSpPr>
          <p:spPr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1" name="椭圆 24612"/>
            <p:cNvSpPr/>
            <p:nvPr/>
          </p:nvSpPr>
          <p:spPr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2" name="椭圆 24613"/>
            <p:cNvSpPr/>
            <p:nvPr/>
          </p:nvSpPr>
          <p:spPr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3" name="椭圆 24614"/>
            <p:cNvSpPr/>
            <p:nvPr/>
          </p:nvSpPr>
          <p:spPr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9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2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9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tags" Target="../tags/tag2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8.wmf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4097"/>
          <p:cNvSpPr>
            <a:spLocks noGrp="1"/>
          </p:cNvSpPr>
          <p:nvPr>
            <p:ph type="ctrTitle"/>
          </p:nvPr>
        </p:nvSpPr>
        <p:spPr>
          <a:xfrm>
            <a:off x="611505" y="991235"/>
            <a:ext cx="6111875" cy="967740"/>
          </a:xfrm>
        </p:spPr>
        <p:txBody>
          <a:bodyPr anchor="b"/>
          <a:lstStyle/>
          <a:p>
            <a:pPr defTabSz="914400">
              <a:buNone/>
            </a:pPr>
            <a:r>
              <a:rPr lang="en-US" kern="1200" baseline="0">
                <a:latin typeface="+mj-lt"/>
                <a:ea typeface="+mj-ea"/>
                <a:cs typeface="+mj-cs"/>
              </a:rPr>
              <a:t>Link-cut tree(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动态树</a:t>
            </a:r>
            <a:r>
              <a:rPr lang="en-US" altLang="zh-CN" kern="1200" baseline="0">
                <a:latin typeface="+mj-lt"/>
                <a:ea typeface="+mj-ea"/>
                <a:cs typeface="+mj-cs"/>
              </a:rPr>
              <a:t>)</a:t>
            </a:r>
            <a:endParaRPr lang="en-US" altLang="zh-CN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SzPct val="70000"/>
            </a:pPr>
            <a:endParaRPr lang="zh-CN" altLang="en-US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170"/>
          <p:cNvSpPr>
            <a:spLocks noGrp="1"/>
          </p:cNvSpPr>
          <p:nvPr/>
        </p:nvSpPr>
        <p:spPr>
          <a:xfrm>
            <a:off x="299720" y="2847975"/>
            <a:ext cx="6735445" cy="37471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inline void pushr(int x){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//Splay区间翻转操作</a:t>
            </a:r>
            <a:endParaRPr sz="24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    swap(c[x][0],c[x][1]);</a:t>
            </a:r>
            <a:endParaRPr sz="24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    r[x]^=1;//r为区间翻转懒标记数组</a:t>
            </a:r>
            <a:endParaRPr sz="24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}</a:t>
            </a:r>
            <a:endParaRPr sz="24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inline void makeroot(int x){</a:t>
            </a:r>
            <a:endParaRPr sz="24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    access(x);splay(x);</a:t>
            </a:r>
            <a:endParaRPr sz="24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    pushr(x);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//区间翻转操作</a:t>
            </a:r>
            <a:endParaRPr sz="24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}</a:t>
            </a:r>
            <a:endParaRPr sz="2400"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9720" y="0"/>
            <a:ext cx="7543800" cy="710565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makeroot(x)</a:t>
            </a:r>
            <a:endParaRPr>
              <a:sym typeface="+mn-ea"/>
            </a:endParaRPr>
          </a:p>
        </p:txBody>
      </p:sp>
      <p:sp>
        <p:nvSpPr>
          <p:cNvPr id="2" name="文本占位符 7170"/>
          <p:cNvSpPr>
            <a:spLocks noGrp="1"/>
          </p:cNvSpPr>
          <p:nvPr/>
        </p:nvSpPr>
        <p:spPr>
          <a:xfrm>
            <a:off x="172720" y="840740"/>
            <a:ext cx="8858250" cy="20072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access(x)后x在Splay中一定是深度最大的点。</a:t>
            </a:r>
            <a:endParaRPr sz="24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splay(x)后，x在Splay中将没有右子树（性质1）。于是翻转整个Splay，使得所有点的深度都倒过来了，x没了左子树，反倒成了深度最小的点（根节点），达到了我们的目的。</a:t>
            </a:r>
            <a:endParaRPr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1024255" y="843280"/>
            <a:ext cx="1515110" cy="2494280"/>
            <a:chOff x="1613" y="650"/>
            <a:chExt cx="2386" cy="3928"/>
          </a:xfrm>
        </p:grpSpPr>
        <p:graphicFrame>
          <p:nvGraphicFramePr>
            <p:cNvPr id="4" name="对象 3"/>
            <p:cNvGraphicFramePr/>
            <p:nvPr/>
          </p:nvGraphicFramePr>
          <p:xfrm>
            <a:off x="1613" y="650"/>
            <a:ext cx="2387" cy="3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" imgW="1514475" imgH="2143125" progId="Paint.Picture">
                    <p:embed/>
                  </p:oleObj>
                </mc:Choice>
                <mc:Fallback>
                  <p:oleObj name="" r:id="rId1" imgW="1514475" imgH="2143125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13" y="650"/>
                          <a:ext cx="2387" cy="33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2172" y="3998"/>
              <a:ext cx="16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原树</a:t>
              </a:r>
              <a:endParaRPr lang="zh-CN" altLang="en-US" b="1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54930" y="843280"/>
            <a:ext cx="1591310" cy="2507615"/>
            <a:chOff x="8118" y="650"/>
            <a:chExt cx="2506" cy="3949"/>
          </a:xfrm>
        </p:grpSpPr>
        <p:sp>
          <p:nvSpPr>
            <p:cNvPr id="13" name="文本框 12"/>
            <p:cNvSpPr txBox="1"/>
            <p:nvPr/>
          </p:nvSpPr>
          <p:spPr>
            <a:xfrm>
              <a:off x="8528" y="4019"/>
              <a:ext cx="19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access(6)</a:t>
              </a:r>
              <a:endParaRPr lang="en-US" altLang="zh-CN" b="1"/>
            </a:p>
          </p:txBody>
        </p:sp>
        <p:graphicFrame>
          <p:nvGraphicFramePr>
            <p:cNvPr id="14" name="对象 13"/>
            <p:cNvGraphicFramePr/>
            <p:nvPr/>
          </p:nvGraphicFramePr>
          <p:xfrm>
            <a:off x="8118" y="650"/>
            <a:ext cx="2507" cy="3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3" imgW="1590675" imgH="2124075" progId="Paint.Picture">
                    <p:embed/>
                  </p:oleObj>
                </mc:Choice>
                <mc:Fallback>
                  <p:oleObj name="" r:id="rId3" imgW="1590675" imgH="2124075" progId="Paint.Picture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18" y="650"/>
                          <a:ext cx="2507" cy="33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1005840" y="3572510"/>
            <a:ext cx="1400810" cy="3190240"/>
            <a:chOff x="1584" y="5287"/>
            <a:chExt cx="2206" cy="5024"/>
          </a:xfrm>
        </p:grpSpPr>
        <p:graphicFrame>
          <p:nvGraphicFramePr>
            <p:cNvPr id="8" name="对象 7"/>
            <p:cNvGraphicFramePr/>
            <p:nvPr/>
          </p:nvGraphicFramePr>
          <p:xfrm>
            <a:off x="1584" y="5287"/>
            <a:ext cx="2207" cy="4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5" imgW="1400175" imgH="2762250" progId="Paint.Picture">
                    <p:embed/>
                  </p:oleObj>
                </mc:Choice>
                <mc:Fallback>
                  <p:oleObj name="" r:id="rId5" imgW="1400175" imgH="2762250" progId="Paint.Picture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84" y="5287"/>
                          <a:ext cx="2207" cy="43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1712" y="9731"/>
              <a:ext cx="19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splay(6)</a:t>
              </a:r>
              <a:endParaRPr lang="en-US" altLang="zh-CN" b="1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09160" y="3572510"/>
            <a:ext cx="1821180" cy="3190240"/>
            <a:chOff x="7416" y="5287"/>
            <a:chExt cx="2868" cy="5024"/>
          </a:xfrm>
        </p:grpSpPr>
        <p:graphicFrame>
          <p:nvGraphicFramePr>
            <p:cNvPr id="10" name="对象 9"/>
            <p:cNvGraphicFramePr/>
            <p:nvPr/>
          </p:nvGraphicFramePr>
          <p:xfrm>
            <a:off x="7416" y="5287"/>
            <a:ext cx="2868" cy="4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7" imgW="1819275" imgH="2819400" progId="Paint.Picture">
                    <p:embed/>
                  </p:oleObj>
                </mc:Choice>
                <mc:Fallback>
                  <p:oleObj name="" r:id="rId7" imgW="1819275" imgH="2819400" progId="Paint.Picture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16" y="5287"/>
                          <a:ext cx="2868" cy="44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/>
            <p:cNvSpPr txBox="1"/>
            <p:nvPr/>
          </p:nvSpPr>
          <p:spPr>
            <a:xfrm>
              <a:off x="7894" y="9731"/>
              <a:ext cx="19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pushr(6)</a:t>
              </a:r>
              <a:endParaRPr lang="en-US" altLang="zh-CN" b="1"/>
            </a:p>
          </p:txBody>
        </p:sp>
      </p:grp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99720" y="0"/>
            <a:ext cx="7543800" cy="710565"/>
          </a:xfrm>
        </p:spPr>
        <p:txBody>
          <a:bodyPr/>
          <a:p>
            <a:pPr algn="ctr"/>
            <a:r>
              <a:rPr>
                <a:sym typeface="+mn-ea"/>
              </a:rPr>
              <a:t>makeroot(</a:t>
            </a:r>
            <a:r>
              <a:rPr lang="en-US">
                <a:sym typeface="+mn-ea"/>
              </a:rPr>
              <a:t>6</a:t>
            </a:r>
            <a:r>
              <a:rPr>
                <a:sym typeface="+mn-ea"/>
              </a:rPr>
              <a:t>)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170"/>
          <p:cNvSpPr>
            <a:spLocks noGrp="1"/>
          </p:cNvSpPr>
          <p:nvPr/>
        </p:nvSpPr>
        <p:spPr>
          <a:xfrm>
            <a:off x="172720" y="2236470"/>
            <a:ext cx="8230870" cy="44938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void pushdown(int x){</a:t>
            </a:r>
            <a:r>
              <a:rPr lang="en-US" sz="1800">
                <a:sym typeface="+mn-ea"/>
              </a:rPr>
              <a:t>//</a:t>
            </a:r>
            <a:r>
              <a:rPr lang="zh-CN" altLang="en-US" sz="1800">
                <a:sym typeface="+mn-ea"/>
              </a:rPr>
              <a:t>判断并释放赖标记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if(r[x]){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    if(c[x][0]) pushr(c[x][0]);//copy自模板，然后发现if可以不写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    if(c[x][1]) pushr(c[x][1]);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    r[x]=0;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}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}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inline int findroot(int x){ //找根（在真实的树中的）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access(x);splay(x);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pushdown(x);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while(c[x][0]) pushdown(x=c[x][0]);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splay(x);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return x;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}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sz="1800"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9720" y="-59690"/>
            <a:ext cx="7543800" cy="710565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findroot(x)</a:t>
            </a:r>
            <a:endParaRPr>
              <a:sym typeface="+mn-ea"/>
            </a:endParaRPr>
          </a:p>
        </p:txBody>
      </p:sp>
      <p:sp>
        <p:nvSpPr>
          <p:cNvPr id="2" name="文本占位符 7170"/>
          <p:cNvSpPr>
            <a:spLocks noGrp="1"/>
          </p:cNvSpPr>
          <p:nvPr/>
        </p:nvSpPr>
        <p:spPr>
          <a:xfrm>
            <a:off x="172720" y="773430"/>
            <a:ext cx="7783830" cy="72961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0419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找x所在原树的树根，主要用来判断两点之间的连通性（findroot(x)==findroot(y)表明x,y在同一棵树中）</a:t>
            </a:r>
            <a:endParaRPr sz="200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72720" y="1765300"/>
            <a:ext cx="804735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600" b="1">
                <a:solidFill>
                  <a:srgbClr val="0C0C0C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void pushr(int x){int t=</a:t>
            </a:r>
            <a:r>
              <a:rPr sz="1600" b="1">
                <a:sym typeface="+mn-ea"/>
              </a:rPr>
              <a:t>c[x][0]</a:t>
            </a:r>
            <a:r>
              <a:rPr lang="en-US" altLang="zh-CN" sz="1600" b="1">
                <a:solidFill>
                  <a:srgbClr val="0C0C0C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;</a:t>
            </a:r>
            <a:r>
              <a:rPr sz="1600" b="1">
                <a:sym typeface="+mn-ea"/>
              </a:rPr>
              <a:t>c[x][0]</a:t>
            </a:r>
            <a:r>
              <a:rPr lang="en-US" altLang="zh-CN" sz="1600" b="1">
                <a:solidFill>
                  <a:srgbClr val="0C0C0C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</a:t>
            </a:r>
            <a:r>
              <a:rPr sz="1600" b="1">
                <a:sym typeface="+mn-ea"/>
              </a:rPr>
              <a:t>c[x][1]</a:t>
            </a:r>
            <a:r>
              <a:rPr lang="en-US" altLang="zh-CN" sz="1600" b="1">
                <a:solidFill>
                  <a:srgbClr val="0C0C0C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;</a:t>
            </a:r>
            <a:r>
              <a:rPr sz="1600" b="1">
                <a:sym typeface="+mn-ea"/>
              </a:rPr>
              <a:t>c[x][1]</a:t>
            </a:r>
            <a:r>
              <a:rPr lang="en-US" altLang="zh-CN" sz="1600" b="1">
                <a:solidFill>
                  <a:srgbClr val="0C0C0C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=t;r[x]^=1;}//</a:t>
            </a:r>
            <a:r>
              <a:rPr lang="zh-CN" altLang="en-US" sz="1600" b="1">
                <a:solidFill>
                  <a:srgbClr val="0C0C0C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翻转操作</a:t>
            </a:r>
            <a:endParaRPr lang="zh-CN" altLang="en-US" sz="1600" b="1"/>
          </a:p>
        </p:txBody>
      </p:sp>
      <p:pic>
        <p:nvPicPr>
          <p:cNvPr id="9" name="图片 8" descr="IMG_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8475" y="3987165"/>
            <a:ext cx="1990725" cy="25222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170"/>
          <p:cNvSpPr>
            <a:spLocks noGrp="1"/>
          </p:cNvSpPr>
          <p:nvPr/>
        </p:nvSpPr>
        <p:spPr>
          <a:xfrm>
            <a:off x="172720" y="3154680"/>
            <a:ext cx="8230870" cy="32099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代码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inline void split(int x,int y){ //提取路径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    makeroot(x);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    access(y);splay(y);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}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sz="2000">
              <a:sym typeface="+mn-ea"/>
            </a:endParaRPr>
          </a:p>
          <a:p>
            <a:pPr marL="0" indent="53975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x成为了根，那么x到y的路径就可以用access(y)直接拉出来了，将y转到Splay根后，我们就可以直接通过访问y来获取该路径的有关信息</a:t>
            </a:r>
            <a:endParaRPr sz="2000"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9720" y="-59690"/>
            <a:ext cx="7543800" cy="710565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split(x,y)</a:t>
            </a:r>
            <a:endParaRPr>
              <a:sym typeface="+mn-ea"/>
            </a:endParaRPr>
          </a:p>
        </p:txBody>
      </p:sp>
      <p:sp>
        <p:nvSpPr>
          <p:cNvPr id="2" name="文本占位符 7170"/>
          <p:cNvSpPr>
            <a:spLocks noGrp="1"/>
          </p:cNvSpPr>
          <p:nvPr/>
        </p:nvSpPr>
        <p:spPr>
          <a:xfrm>
            <a:off x="172720" y="1292225"/>
            <a:ext cx="5833745" cy="15754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0419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神奇的makeroot已经出现，我们终于可以访问指定的一条在原树中的链啦！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split(x,y)定义为拉出x−y的路径成为一个Splay（以y作为该Splay的根）</a:t>
            </a:r>
            <a:endParaRPr sz="2000">
              <a:sym typeface="+mn-ea"/>
            </a:endParaRPr>
          </a:p>
          <a:p>
            <a:pPr marL="0" indent="504190" algn="l">
              <a:lnSpc>
                <a:spcPct val="120000"/>
              </a:lnSpc>
              <a:spcBef>
                <a:spcPts val="0"/>
              </a:spcBef>
              <a:buNone/>
            </a:pPr>
            <a:endParaRPr sz="2000">
              <a:sym typeface="+mn-ea"/>
            </a:endParaRPr>
          </a:p>
        </p:txBody>
      </p:sp>
      <p:pic>
        <p:nvPicPr>
          <p:cNvPr id="9" name="图片 8" descr="IMG_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3505" y="112395"/>
            <a:ext cx="2470150" cy="3129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170"/>
          <p:cNvSpPr>
            <a:spLocks noGrp="1"/>
          </p:cNvSpPr>
          <p:nvPr/>
        </p:nvSpPr>
        <p:spPr>
          <a:xfrm>
            <a:off x="172720" y="2312035"/>
            <a:ext cx="8230870" cy="437642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inline bool link(int x,int y){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    makeroot(x);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    if(findroot(y)==x)return 0;//两点已经在同一子树中，再连边不合法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    f[x]=y;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    return 1;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}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如果题目保证连边合法，代码就可以更简单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inline void link(int x,int y){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    makeroot(x);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    f[x]=y;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}</a:t>
            </a:r>
            <a:endParaRPr sz="2000"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9720" y="-59690"/>
            <a:ext cx="7543800" cy="710565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link(x,y)</a:t>
            </a:r>
            <a:endParaRPr>
              <a:sym typeface="+mn-ea"/>
            </a:endParaRPr>
          </a:p>
        </p:txBody>
      </p:sp>
      <p:sp>
        <p:nvSpPr>
          <p:cNvPr id="2" name="文本占位符 7170"/>
          <p:cNvSpPr>
            <a:spLocks noGrp="1"/>
          </p:cNvSpPr>
          <p:nvPr/>
        </p:nvSpPr>
        <p:spPr>
          <a:xfrm>
            <a:off x="367690" y="1517968"/>
            <a:ext cx="5932502" cy="45307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连一条x−y的边</a:t>
            </a:r>
            <a:r>
              <a:rPr sz="2000" smtClean="0">
                <a:sym typeface="+mn-ea"/>
              </a:rPr>
              <a:t>（x的父亲指向</a:t>
            </a:r>
            <a:r>
              <a:rPr sz="2000">
                <a:sym typeface="+mn-ea"/>
              </a:rPr>
              <a:t>y，连一条轻边）</a:t>
            </a:r>
            <a:r>
              <a:rPr lang="zh-CN" sz="2000">
                <a:sym typeface="+mn-ea"/>
              </a:rPr>
              <a:t>。</a:t>
            </a:r>
            <a:endParaRPr lang="zh-CN" sz="2000">
              <a:sym typeface="+mn-ea"/>
            </a:endParaRPr>
          </a:p>
        </p:txBody>
      </p:sp>
      <p:pic>
        <p:nvPicPr>
          <p:cNvPr id="9" name="图片 8" descr="IMG_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3445" y="3603625"/>
            <a:ext cx="2568575" cy="3254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170"/>
          <p:cNvSpPr>
            <a:spLocks noGrp="1"/>
          </p:cNvSpPr>
          <p:nvPr/>
        </p:nvSpPr>
        <p:spPr>
          <a:xfrm>
            <a:off x="254000" y="2237740"/>
            <a:ext cx="9058275" cy="27076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/>
              <a:t>inline void cut(int x,int y){//</a:t>
            </a:r>
            <a:r>
              <a:rPr sz="2000" smtClean="0">
                <a:sym typeface="+mn-ea"/>
              </a:rPr>
              <a:t>断边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    makeroot(x);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200">
                <a:sym typeface="+mn-ea"/>
              </a:rPr>
              <a:t>      </a:t>
            </a:r>
            <a:r>
              <a:rPr lang="en-US" sz="1700">
                <a:sym typeface="+mn-ea"/>
              </a:rPr>
              <a:t>//</a:t>
            </a:r>
            <a:r>
              <a:rPr lang="zh-CN" altLang="en-US" sz="1700">
                <a:sym typeface="+mn-ea"/>
              </a:rPr>
              <a:t>不能打反</a:t>
            </a:r>
            <a:r>
              <a:rPr lang="en-US" altLang="zh-CN" sz="1700">
                <a:sym typeface="+mn-ea"/>
              </a:rPr>
              <a:t>(</a:t>
            </a:r>
            <a:r>
              <a:rPr lang="zh-CN" altLang="en-US" sz="1700">
                <a:sym typeface="+mn-ea"/>
              </a:rPr>
              <a:t>因为</a:t>
            </a:r>
            <a:r>
              <a:rPr lang="en-US" altLang="zh-CN" sz="1700">
                <a:sym typeface="+mn-ea"/>
              </a:rPr>
              <a:t>findroot)</a:t>
            </a:r>
            <a:r>
              <a:rPr lang="zh-CN" altLang="en-US" sz="1700">
                <a:sym typeface="+mn-ea"/>
              </a:rPr>
              <a:t>。</a:t>
            </a:r>
            <a:r>
              <a:rPr sz="1700">
                <a:sym typeface="+mn-ea"/>
              </a:rPr>
              <a:t>连通性，</a:t>
            </a:r>
            <a:r>
              <a:rPr lang="en-US" sz="1700">
                <a:sym typeface="+mn-ea"/>
              </a:rPr>
              <a:t>(</a:t>
            </a:r>
            <a:r>
              <a:rPr lang="zh-CN" sz="1700">
                <a:sym typeface="+mn-ea"/>
              </a:rPr>
              <a:t>在</a:t>
            </a:r>
            <a:r>
              <a:rPr lang="en-US" altLang="zh-CN" sz="1700">
                <a:sym typeface="+mn-ea"/>
              </a:rPr>
              <a:t>splya</a:t>
            </a:r>
            <a:r>
              <a:rPr lang="zh-CN" altLang="en-US" sz="1700">
                <a:sym typeface="+mn-ea"/>
              </a:rPr>
              <a:t>树中</a:t>
            </a:r>
            <a:r>
              <a:rPr lang="en-US" altLang="zh-CN" sz="1700">
                <a:sym typeface="+mn-ea"/>
              </a:rPr>
              <a:t>)</a:t>
            </a:r>
            <a:r>
              <a:rPr sz="1700">
                <a:sym typeface="+mn-ea"/>
              </a:rPr>
              <a:t>x</a:t>
            </a:r>
            <a:r>
              <a:rPr lang="zh-CN" sz="1700">
                <a:sym typeface="+mn-ea"/>
              </a:rPr>
              <a:t>、</a:t>
            </a:r>
            <a:r>
              <a:rPr sz="1700">
                <a:sym typeface="+mn-ea"/>
              </a:rPr>
              <a:t>y是否有父子关系，x是否有右儿子</a:t>
            </a:r>
            <a:endParaRPr sz="17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    if(findroot(y)</a:t>
            </a:r>
            <a:r>
              <a:rPr lang="en-US" sz="2000">
                <a:sym typeface="+mn-ea"/>
              </a:rPr>
              <a:t>!</a:t>
            </a:r>
            <a:r>
              <a:rPr sz="2000">
                <a:sym typeface="+mn-ea"/>
              </a:rPr>
              <a:t>=x </a:t>
            </a:r>
            <a:r>
              <a:rPr lang="en-US" sz="2000">
                <a:sym typeface="+mn-ea"/>
              </a:rPr>
              <a:t>|| </a:t>
            </a:r>
            <a:r>
              <a:rPr sz="2000" smtClean="0">
                <a:sym typeface="+mn-ea"/>
              </a:rPr>
              <a:t>f[</a:t>
            </a:r>
            <a:r>
              <a:rPr lang="en-US" altLang="zh-CN" sz="2000" smtClean="0">
                <a:sym typeface="+mn-ea"/>
              </a:rPr>
              <a:t>x</a:t>
            </a:r>
            <a:r>
              <a:rPr sz="2000" smtClean="0">
                <a:sym typeface="+mn-ea"/>
              </a:rPr>
              <a:t>]</a:t>
            </a:r>
            <a:r>
              <a:rPr lang="en-US" sz="2000" smtClean="0">
                <a:sym typeface="+mn-ea"/>
              </a:rPr>
              <a:t>!</a:t>
            </a:r>
            <a:r>
              <a:rPr sz="2000" smtClean="0">
                <a:sym typeface="+mn-ea"/>
              </a:rPr>
              <a:t>=</a:t>
            </a:r>
            <a:r>
              <a:rPr lang="en-US" sz="2000" smtClean="0">
                <a:sym typeface="+mn-ea"/>
              </a:rPr>
              <a:t>y || </a:t>
            </a:r>
            <a:r>
              <a:rPr sz="2000" smtClean="0">
                <a:sym typeface="+mn-ea"/>
              </a:rPr>
              <a:t>c[</a:t>
            </a:r>
            <a:r>
              <a:rPr lang="en-US" sz="2000" smtClean="0">
                <a:sym typeface="+mn-ea"/>
              </a:rPr>
              <a:t>x</a:t>
            </a:r>
            <a:r>
              <a:rPr sz="2000" smtClean="0">
                <a:sym typeface="+mn-ea"/>
              </a:rPr>
              <a:t>][</a:t>
            </a:r>
            <a:r>
              <a:rPr lang="en-US" sz="2000" smtClean="0">
                <a:sym typeface="+mn-ea"/>
              </a:rPr>
              <a:t>1</a:t>
            </a:r>
            <a:r>
              <a:rPr sz="2000" smtClean="0">
                <a:sym typeface="+mn-ea"/>
              </a:rPr>
              <a:t>]) </a:t>
            </a:r>
            <a:r>
              <a:rPr lang="en-US" sz="2000" smtClean="0">
                <a:sym typeface="+mn-ea"/>
              </a:rPr>
              <a:t>return;</a:t>
            </a:r>
            <a:endParaRPr lang="en-US" sz="2000" smtClean="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    </a:t>
            </a:r>
            <a:r>
              <a:rPr sz="2000" smtClean="0">
                <a:sym typeface="+mn-ea"/>
              </a:rPr>
              <a:t>f[</a:t>
            </a:r>
            <a:r>
              <a:rPr lang="en-US" sz="2000" smtClean="0">
                <a:sym typeface="+mn-ea"/>
              </a:rPr>
              <a:t>x</a:t>
            </a:r>
            <a:r>
              <a:rPr sz="2000" smtClean="0">
                <a:sym typeface="+mn-ea"/>
              </a:rPr>
              <a:t>]=c[</a:t>
            </a:r>
            <a:r>
              <a:rPr lang="en-US" sz="2000" smtClean="0">
                <a:sym typeface="+mn-ea"/>
              </a:rPr>
              <a:t>y</a:t>
            </a:r>
            <a:r>
              <a:rPr sz="2000" smtClean="0">
                <a:sym typeface="+mn-ea"/>
              </a:rPr>
              <a:t>][</a:t>
            </a:r>
            <a:r>
              <a:rPr lang="en-US" sz="2000" smtClean="0">
                <a:sym typeface="+mn-ea"/>
              </a:rPr>
              <a:t>0</a:t>
            </a:r>
            <a:r>
              <a:rPr sz="2000" smtClean="0">
                <a:sym typeface="+mn-ea"/>
              </a:rPr>
              <a:t>]=</a:t>
            </a:r>
            <a:r>
              <a:rPr sz="2000">
                <a:sym typeface="+mn-ea"/>
              </a:rPr>
              <a:t>0</a:t>
            </a:r>
            <a:r>
              <a:rPr sz="2000" smtClean="0">
                <a:sym typeface="+mn-ea"/>
              </a:rPr>
              <a:t>;//</a:t>
            </a:r>
            <a:r>
              <a:rPr lang="en-US" sz="2000" smtClean="0">
                <a:sym typeface="+mn-ea"/>
              </a:rPr>
              <a:t>y</a:t>
            </a:r>
            <a:r>
              <a:rPr sz="2000" smtClean="0">
                <a:sym typeface="+mn-ea"/>
              </a:rPr>
              <a:t>在</a:t>
            </a:r>
            <a:r>
              <a:rPr sz="2000">
                <a:sym typeface="+mn-ea"/>
              </a:rPr>
              <a:t>findroot(y)后被转到了根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    pushup(x);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}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sz="2000"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9720" y="-59690"/>
            <a:ext cx="7543800" cy="710565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cut(x,y)</a:t>
            </a:r>
            <a:endParaRPr>
              <a:sym typeface="+mn-ea"/>
            </a:endParaRPr>
          </a:p>
        </p:txBody>
      </p:sp>
      <p:sp>
        <p:nvSpPr>
          <p:cNvPr id="2" name="文本占位符 7170"/>
          <p:cNvSpPr>
            <a:spLocks noGrp="1"/>
          </p:cNvSpPr>
          <p:nvPr/>
        </p:nvSpPr>
        <p:spPr>
          <a:xfrm>
            <a:off x="-280670" y="650875"/>
            <a:ext cx="9137650" cy="158686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0419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将x−y的边断开。</a:t>
            </a:r>
            <a:endParaRPr sz="2000">
              <a:sym typeface="+mn-ea"/>
            </a:endParaRPr>
          </a:p>
          <a:p>
            <a:pPr marL="0" indent="50419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如果题目保证断边合法，倒是很方便。</a:t>
            </a:r>
            <a:endParaRPr sz="2000">
              <a:sym typeface="+mn-ea"/>
            </a:endParaRPr>
          </a:p>
          <a:p>
            <a:pPr marL="0" indent="50419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使x为根后，y的父亲一定指向x，深度相差一定是1。</a:t>
            </a:r>
            <a:endParaRPr sz="2000">
              <a:sym typeface="+mn-ea"/>
            </a:endParaRPr>
          </a:p>
          <a:p>
            <a:pPr marL="0" indent="50419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当access(y),splay(y)以后，x一定是y的左儿子，直接双向断开连接</a:t>
            </a:r>
            <a:r>
              <a:rPr lang="zh-CN" sz="2000">
                <a:sym typeface="+mn-ea"/>
              </a:rPr>
              <a:t>。</a:t>
            </a:r>
            <a:endParaRPr sz="2000">
              <a:sym typeface="+mn-ea"/>
            </a:endParaRPr>
          </a:p>
          <a:p>
            <a:pPr marL="0" indent="504190" algn="l">
              <a:lnSpc>
                <a:spcPct val="120000"/>
              </a:lnSpc>
              <a:spcBef>
                <a:spcPts val="0"/>
              </a:spcBef>
              <a:buNone/>
            </a:pPr>
            <a:endParaRPr lang="zh-CN" sz="2000">
              <a:sym typeface="+mn-ea"/>
            </a:endParaRPr>
          </a:p>
        </p:txBody>
      </p:sp>
      <p:pic>
        <p:nvPicPr>
          <p:cNvPr id="8" name="图片 9" descr="IMG_2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533" y="3912870"/>
            <a:ext cx="2867025" cy="2171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403975" y="6438900"/>
            <a:ext cx="27260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要看</a:t>
            </a:r>
            <a:r>
              <a:rPr lang="en-US" altLang="zh-CN" sz="180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1800">
                <a:solidFill>
                  <a:srgbClr val="0C0C0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是否有右儿子</a:t>
            </a:r>
            <a:endParaRPr lang="zh-CN" altLang="en-US" sz="1800"/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207010" y="5038090"/>
            <a:ext cx="5816600" cy="19564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void cut(R x,R y){//断边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    makeroot(x);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    f[y]=c[x][1]=0;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     pushup(x);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>
                <a:sym typeface="+mn-ea"/>
              </a:rPr>
              <a:t>}</a:t>
            </a:r>
            <a:endParaRPr sz="2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sz="20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-27305"/>
            <a:ext cx="3862070" cy="1353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[转载]树链剖分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5377498" y="180975"/>
            <a:ext cx="384746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文本占位符 7170"/>
          <p:cNvSpPr>
            <a:spLocks noGrp="1"/>
          </p:cNvSpPr>
          <p:nvPr>
            <p:ph idx="1"/>
          </p:nvPr>
        </p:nvSpPr>
        <p:spPr>
          <a:xfrm>
            <a:off x="64770" y="910590"/>
            <a:ext cx="5313045" cy="2193925"/>
          </a:xfrm>
        </p:spPr>
        <p:txBody>
          <a:bodyPr anchor="t"/>
          <a:lstStyle/>
          <a:p>
            <a:pPr marL="0" indent="504190">
              <a:lnSpc>
                <a:spcPct val="120000"/>
              </a:lnSpc>
              <a:spcBef>
                <a:spcPts val="0"/>
              </a:spcBef>
              <a:buNone/>
            </a:pPr>
            <a:r>
              <a:rPr sz="2000"/>
              <a:t>首先介绍一下链剖分的概念</a:t>
            </a:r>
            <a:endParaRPr sz="2000"/>
          </a:p>
          <a:p>
            <a:pPr marL="0" indent="504190">
              <a:lnSpc>
                <a:spcPct val="120000"/>
              </a:lnSpc>
              <a:spcBef>
                <a:spcPts val="0"/>
              </a:spcBef>
              <a:buNone/>
            </a:pPr>
            <a:r>
              <a:rPr sz="2000"/>
              <a:t>链剖分，是指一类对树的边进行轻重划分的操作，这样做的目的是为了减少某些链上的修改、查询等操作的复杂度。</a:t>
            </a:r>
            <a:endParaRPr sz="2000"/>
          </a:p>
          <a:p>
            <a:pPr marL="0" indent="504190">
              <a:lnSpc>
                <a:spcPct val="120000"/>
              </a:lnSpc>
              <a:spcBef>
                <a:spcPts val="0"/>
              </a:spcBef>
              <a:buNone/>
            </a:pPr>
            <a:r>
              <a:rPr sz="2000"/>
              <a:t>实际上我们经常讲的树剖，就是重链剖分的常用称呼。</a:t>
            </a:r>
            <a:endParaRPr sz="2000"/>
          </a:p>
        </p:txBody>
      </p:sp>
      <p:sp>
        <p:nvSpPr>
          <p:cNvPr id="5" name="文本占位符 7170"/>
          <p:cNvSpPr>
            <a:spLocks noGrp="1"/>
          </p:cNvSpPr>
          <p:nvPr/>
        </p:nvSpPr>
        <p:spPr>
          <a:xfrm>
            <a:off x="64770" y="3104515"/>
            <a:ext cx="9030335" cy="37103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0419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/>
              <a:t>对于每个点，选择最大的子树，将这条连边划分为重边，而连向其他子树的边划分为轻边。</a:t>
            </a:r>
            <a:endParaRPr sz="2000"/>
          </a:p>
          <a:p>
            <a:pPr marL="0" indent="50419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/>
              <a:t>若干重边连接在一起构成重链，用树状数组或线段树等静态数据结构维护。</a:t>
            </a:r>
            <a:endParaRPr sz="2000"/>
          </a:p>
          <a:p>
            <a:pPr marL="0" indent="50419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/>
              <a:t>至于有怎样优秀的性质等等，不在本总结的讨论范畴了（其实是因为本蒟蒻连树剖都不会）</a:t>
            </a:r>
            <a:endParaRPr sz="2000"/>
          </a:p>
          <a:p>
            <a:pPr marL="0" indent="50419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/>
              <a:t>实链剖分</a:t>
            </a:r>
            <a:endParaRPr sz="2000"/>
          </a:p>
          <a:p>
            <a:pPr marL="0" indent="50419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/>
              <a:t>同样将某一个儿子的连边划分为实边，而连向其他子树的边划分为虚边。</a:t>
            </a:r>
            <a:endParaRPr sz="2000"/>
          </a:p>
          <a:p>
            <a:pPr marL="0" indent="50419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/>
              <a:t>区别在于虚实是可以动态变化的，因此要使用更高级、更灵活的Splay来维护每一条由若干实边连接而成的实链。</a:t>
            </a:r>
            <a:endParaRPr sz="2000"/>
          </a:p>
          <a:p>
            <a:pPr marL="0" indent="50419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/>
              <a:t>基于性质更加优秀的实链剖分，LCT(Link-Cut Tree)应运而生。</a:t>
            </a:r>
            <a:endParaRPr sz="2000"/>
          </a:p>
        </p:txBody>
      </p:sp>
      <p:sp>
        <p:nvSpPr>
          <p:cNvPr id="5121" name="标题 7169"/>
          <p:cNvSpPr>
            <a:spLocks noGrp="1"/>
          </p:cNvSpPr>
          <p:nvPr>
            <p:ph type="title"/>
          </p:nvPr>
        </p:nvSpPr>
        <p:spPr>
          <a:xfrm>
            <a:off x="1037590" y="180975"/>
            <a:ext cx="7068820" cy="626110"/>
          </a:xfrm>
        </p:spPr>
        <p:txBody>
          <a:bodyPr anchor="b"/>
          <a:lstStyle/>
          <a:p>
            <a:r>
              <a:rPr>
                <a:sym typeface="+mn-ea"/>
              </a:rPr>
              <a:t>概念、性质简述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170"/>
          <p:cNvSpPr>
            <a:spLocks noGrp="1"/>
          </p:cNvSpPr>
          <p:nvPr/>
        </p:nvSpPr>
        <p:spPr>
          <a:xfrm>
            <a:off x="57150" y="1017270"/>
            <a:ext cx="6199505" cy="32029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/>
              <a:t>在实链剖分的基础下，LCT</a:t>
            </a:r>
            <a:r>
              <a:rPr lang="zh-CN" sz="2400"/>
              <a:t>支持</a:t>
            </a:r>
            <a:r>
              <a:rPr sz="2400"/>
              <a:t>更多的操作</a:t>
            </a:r>
            <a:endParaRPr sz="2400"/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/>
              <a:t>查询、修改链上的信息（最值，总和等）</a:t>
            </a:r>
            <a:endParaRPr sz="2400"/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/>
              <a:t>随意指定原树的根（即换根）</a:t>
            </a:r>
            <a:endParaRPr sz="2400"/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/>
              <a:t>动态连边、删边</a:t>
            </a:r>
            <a:endParaRPr sz="2400"/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/>
              <a:t>合并两棵树、分离一棵树</a:t>
            </a:r>
            <a:endParaRPr sz="2400"/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/>
              <a:t>动态维护连通性</a:t>
            </a:r>
            <a:endParaRPr sz="2400"/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/>
              <a:t>更多意想不到的操作</a:t>
            </a:r>
            <a:endParaRPr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610" y="-28575"/>
            <a:ext cx="7543800" cy="845820"/>
          </a:xfrm>
        </p:spPr>
        <p:txBody>
          <a:bodyPr/>
          <a:lstStyle/>
          <a:p>
            <a:r>
              <a:rPr>
                <a:sym typeface="+mn-ea"/>
              </a:rPr>
              <a:t>LCT维护的对象其实是一个森林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170"/>
          <p:cNvSpPr>
            <a:spLocks noGrp="1"/>
          </p:cNvSpPr>
          <p:nvPr/>
        </p:nvSpPr>
        <p:spPr>
          <a:xfrm>
            <a:off x="57150" y="1017270"/>
            <a:ext cx="5873750" cy="47542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1214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1.每一个Splay维护的是一条从上到下按在原树中深度严格递增的路径，且中序遍历Splay得到的每个点的深度序列严格递增。</a:t>
            </a:r>
            <a:endParaRPr sz="2400">
              <a:sym typeface="+mn-ea"/>
            </a:endParaRPr>
          </a:p>
          <a:p>
            <a:pPr marL="0" indent="61214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2.每个节点包含且仅包含于一个Splay中</a:t>
            </a:r>
            <a:r>
              <a:rPr lang="zh-CN" sz="2400">
                <a:sym typeface="+mn-ea"/>
              </a:rPr>
              <a:t>。</a:t>
            </a:r>
            <a:endParaRPr lang="zh-CN" sz="2400">
              <a:sym typeface="+mn-ea"/>
            </a:endParaRPr>
          </a:p>
          <a:p>
            <a:pPr marL="0" indent="61214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3.边分为实边和虚边，实边包含在Splay中，而虚边总是由一棵Splay指向另一个节点（指向该Splay中中序遍历最靠前的点在原树中的父亲）。</a:t>
            </a:r>
            <a:endParaRPr sz="24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9720" y="-59690"/>
            <a:ext cx="5725160" cy="8458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LCT的主要性质</a:t>
            </a:r>
            <a:endParaRPr lang="zh-CN" altLang="en-US"/>
          </a:p>
        </p:txBody>
      </p:sp>
      <p:pic>
        <p:nvPicPr>
          <p:cNvPr id="3" name="图片 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7745" y="281940"/>
            <a:ext cx="2826385" cy="2980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25" y="3484245"/>
            <a:ext cx="2592070" cy="3283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170"/>
          <p:cNvSpPr>
            <a:spLocks noGrp="1"/>
          </p:cNvSpPr>
          <p:nvPr/>
        </p:nvSpPr>
        <p:spPr>
          <a:xfrm>
            <a:off x="401955" y="916940"/>
            <a:ext cx="7740015" cy="40195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>
                <a:sym typeface="+mn-ea"/>
              </a:rPr>
              <a:t>将M的儿子(重边）断开，并将M到根的路径上所有的边都搞成重边</a:t>
            </a:r>
            <a:r>
              <a:rPr lang="zh-CN" sz="2000" b="1">
                <a:sym typeface="+mn-ea"/>
              </a:rPr>
              <a:t>。</a:t>
            </a:r>
            <a:endParaRPr lang="zh-CN" sz="2000" b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430" y="92710"/>
            <a:ext cx="5725160" cy="592455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access(int </a:t>
            </a:r>
            <a:r>
              <a:rPr lang="en-US">
                <a:sym typeface="+mn-ea"/>
              </a:rPr>
              <a:t>M</a:t>
            </a:r>
            <a:r>
              <a:rPr>
                <a:sym typeface="+mn-ea"/>
              </a:rPr>
              <a:t>)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" y="1466215"/>
            <a:ext cx="2289175" cy="2885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40" y="1420495"/>
            <a:ext cx="3351530" cy="36506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790" y="1504315"/>
            <a:ext cx="2769870" cy="29902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320" y="5071110"/>
            <a:ext cx="8996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200"/>
              <a:t>辅助树的根节点的父亲指针指向链顶的父亲节点，然而链顶的父亲节点的儿子并不指向辅助树的根节点（儿子认爹&amp;&amp;爹不认儿子）。</a:t>
            </a:r>
            <a:endParaRPr lang="zh-CN" altLang="en-US" sz="1200"/>
          </a:p>
        </p:txBody>
      </p:sp>
      <p:sp>
        <p:nvSpPr>
          <p:cNvPr id="11" name="文本占位符 7170"/>
          <p:cNvSpPr>
            <a:spLocks noGrp="1"/>
          </p:cNvSpPr>
          <p:nvPr/>
        </p:nvSpPr>
        <p:spPr>
          <a:xfrm>
            <a:off x="61595" y="5528945"/>
            <a:ext cx="9020810" cy="112141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75945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 b="1">
                <a:sym typeface="+mn-ea"/>
              </a:rPr>
              <a:t>把节点</a:t>
            </a:r>
            <a:r>
              <a:rPr lang="en-US" sz="2400" b="1">
                <a:sym typeface="+mn-ea"/>
              </a:rPr>
              <a:t>M</a:t>
            </a:r>
            <a:r>
              <a:rPr sz="2400" b="1">
                <a:sym typeface="+mn-ea"/>
              </a:rPr>
              <a:t>到根节点的由一条重链上的所有节点所构成的Splay称作这条链的辅助树 </a:t>
            </a:r>
            <a:r>
              <a:rPr lang="zh-CN" sz="2400" b="1">
                <a:sym typeface="+mn-ea"/>
              </a:rPr>
              <a:t>，每个点的键值为这个点的深度</a:t>
            </a:r>
            <a:endParaRPr lang="zh-CN" sz="2400" b="1"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8300720" y="3141980"/>
          <a:ext cx="781685" cy="12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781050" imgH="1209675" progId="Paint.Picture">
                  <p:embed/>
                </p:oleObj>
              </mc:Choice>
              <mc:Fallback>
                <p:oleObj name="" r:id="rId4" imgW="781050" imgH="120967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00720" y="3141980"/>
                        <a:ext cx="781685" cy="121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355" y="-112395"/>
            <a:ext cx="7543800" cy="710565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access(</a:t>
            </a:r>
            <a:r>
              <a:rPr lang="en-US">
                <a:sym typeface="+mn-ea"/>
              </a:rPr>
              <a:t>N</a:t>
            </a:r>
            <a:r>
              <a:rPr>
                <a:sym typeface="+mn-ea"/>
              </a:rPr>
              <a:t>)</a:t>
            </a:r>
            <a:endParaRPr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87185" y="3760470"/>
            <a:ext cx="1387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1477010"/>
            <a:ext cx="1932305" cy="2038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 descr="IMG_2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90" y="1362710"/>
            <a:ext cx="1990725" cy="252222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" name="组合 21"/>
          <p:cNvGrpSpPr/>
          <p:nvPr/>
        </p:nvGrpSpPr>
        <p:grpSpPr>
          <a:xfrm>
            <a:off x="1890395" y="1242060"/>
            <a:ext cx="2273300" cy="2948940"/>
            <a:chOff x="2791" y="942"/>
            <a:chExt cx="3580" cy="4644"/>
          </a:xfrm>
        </p:grpSpPr>
        <p:sp>
          <p:nvSpPr>
            <p:cNvPr id="16" name="文本框 15"/>
            <p:cNvSpPr txBox="1"/>
            <p:nvPr/>
          </p:nvSpPr>
          <p:spPr>
            <a:xfrm>
              <a:off x="4332" y="5104"/>
              <a:ext cx="170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/>
                <a:t>access(N)</a:t>
              </a:r>
              <a:endParaRPr lang="en-US" sz="1400" b="1"/>
            </a:p>
          </p:txBody>
        </p:sp>
        <p:pic>
          <p:nvPicPr>
            <p:cNvPr id="10" name="图片 4" descr="IMG_2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1" y="942"/>
              <a:ext cx="3581" cy="396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3" name="组合 22"/>
          <p:cNvGrpSpPr/>
          <p:nvPr/>
        </p:nvGrpSpPr>
        <p:grpSpPr>
          <a:xfrm>
            <a:off x="6434455" y="1882775"/>
            <a:ext cx="3032125" cy="1877695"/>
            <a:chOff x="9948" y="1951"/>
            <a:chExt cx="4775" cy="2957"/>
          </a:xfrm>
        </p:grpSpPr>
        <p:sp>
          <p:nvSpPr>
            <p:cNvPr id="13" name="文本框 12"/>
            <p:cNvSpPr txBox="1"/>
            <p:nvPr/>
          </p:nvSpPr>
          <p:spPr>
            <a:xfrm>
              <a:off x="10345" y="4522"/>
              <a:ext cx="437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000" b="1">
                  <a:sym typeface="+mn-ea"/>
                </a:rPr>
                <a:t>splay(</a:t>
              </a:r>
              <a:r>
                <a:rPr lang="en-US" sz="1000" b="1">
                  <a:sym typeface="+mn-ea"/>
                </a:rPr>
                <a:t>N</a:t>
              </a:r>
              <a:r>
                <a:rPr sz="1000" b="1">
                  <a:sym typeface="+mn-ea"/>
                </a:rPr>
                <a:t>)</a:t>
              </a:r>
              <a:r>
                <a:rPr lang="zh-CN" sz="1000" b="1">
                  <a:sym typeface="+mn-ea"/>
                </a:rPr>
                <a:t>，</a:t>
              </a:r>
              <a:r>
                <a:rPr lang="zh-CN" altLang="en-US" sz="1000" b="1"/>
                <a:t>N的右儿子置为0</a:t>
              </a:r>
              <a:r>
                <a:rPr lang="en-US" altLang="zh-CN" sz="1000" b="1"/>
                <a:t>(</a:t>
              </a:r>
              <a:r>
                <a:rPr lang="zh-CN" altLang="en-US" sz="1000" b="1"/>
                <a:t>没有右子树</a:t>
              </a:r>
              <a:r>
                <a:rPr lang="en-US" altLang="zh-CN" sz="1000" b="1"/>
                <a:t>)</a:t>
              </a:r>
              <a:endParaRPr lang="en-US" altLang="zh-CN" sz="1000" b="1"/>
            </a:p>
          </p:txBody>
        </p:sp>
        <p:pic>
          <p:nvPicPr>
            <p:cNvPr id="18" name="图片 5" descr="IMG_2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48" y="1951"/>
              <a:ext cx="2980" cy="233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4" name="组合 23"/>
          <p:cNvGrpSpPr/>
          <p:nvPr/>
        </p:nvGrpSpPr>
        <p:grpSpPr>
          <a:xfrm>
            <a:off x="135255" y="4401185"/>
            <a:ext cx="2139950" cy="2372360"/>
            <a:chOff x="213" y="6515"/>
            <a:chExt cx="3370" cy="3736"/>
          </a:xfrm>
        </p:grpSpPr>
        <p:sp>
          <p:nvSpPr>
            <p:cNvPr id="35" name="文本框 34"/>
            <p:cNvSpPr txBox="1"/>
            <p:nvPr/>
          </p:nvSpPr>
          <p:spPr>
            <a:xfrm>
              <a:off x="1214" y="9769"/>
              <a:ext cx="137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400" b="1">
                  <a:sym typeface="+mn-ea"/>
                </a:rPr>
                <a:t>splay(</a:t>
              </a:r>
              <a:r>
                <a:rPr lang="en-US" sz="1400" b="1">
                  <a:sym typeface="+mn-ea"/>
                </a:rPr>
                <a:t>I</a:t>
              </a:r>
              <a:r>
                <a:rPr sz="1400" b="1">
                  <a:sym typeface="+mn-ea"/>
                </a:rPr>
                <a:t>)</a:t>
              </a:r>
              <a:endParaRPr lang="en-US" altLang="zh-CN" sz="1400" b="1"/>
            </a:p>
          </p:txBody>
        </p:sp>
        <p:pic>
          <p:nvPicPr>
            <p:cNvPr id="19" name="图片 6" descr="IMG_26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" y="6515"/>
              <a:ext cx="3371" cy="299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5" name="组合 24"/>
          <p:cNvGrpSpPr/>
          <p:nvPr/>
        </p:nvGrpSpPr>
        <p:grpSpPr>
          <a:xfrm>
            <a:off x="2623820" y="4350385"/>
            <a:ext cx="2895600" cy="2466975"/>
            <a:chOff x="4132" y="6366"/>
            <a:chExt cx="4560" cy="3885"/>
          </a:xfrm>
        </p:grpSpPr>
        <p:sp>
          <p:nvSpPr>
            <p:cNvPr id="14" name="文本框 13"/>
            <p:cNvSpPr txBox="1"/>
            <p:nvPr/>
          </p:nvSpPr>
          <p:spPr>
            <a:xfrm>
              <a:off x="6034" y="9769"/>
              <a:ext cx="144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400" b="1"/>
                <a:t>splay(H)</a:t>
              </a:r>
              <a:endParaRPr sz="1400" b="1"/>
            </a:p>
          </p:txBody>
        </p:sp>
        <p:pic>
          <p:nvPicPr>
            <p:cNvPr id="20" name="图片 7" descr="IMG_2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32" y="6366"/>
              <a:ext cx="4561" cy="3158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6" name="组合 25"/>
          <p:cNvGrpSpPr/>
          <p:nvPr/>
        </p:nvGrpSpPr>
        <p:grpSpPr>
          <a:xfrm>
            <a:off x="5986780" y="4306570"/>
            <a:ext cx="2924810" cy="2466975"/>
            <a:chOff x="9428" y="6366"/>
            <a:chExt cx="4606" cy="3885"/>
          </a:xfrm>
        </p:grpSpPr>
        <p:sp>
          <p:nvSpPr>
            <p:cNvPr id="15" name="文本框 14"/>
            <p:cNvSpPr txBox="1"/>
            <p:nvPr/>
          </p:nvSpPr>
          <p:spPr>
            <a:xfrm>
              <a:off x="11371" y="9769"/>
              <a:ext cx="155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400" b="1"/>
                <a:t>splay(</a:t>
              </a:r>
              <a:r>
                <a:rPr lang="en-US" sz="1400" b="1"/>
                <a:t>A</a:t>
              </a:r>
              <a:r>
                <a:rPr sz="1400" b="1"/>
                <a:t>)</a:t>
              </a:r>
              <a:endParaRPr sz="1400" b="1"/>
            </a:p>
          </p:txBody>
        </p:sp>
        <p:pic>
          <p:nvPicPr>
            <p:cNvPr id="21" name="图片 8" descr="IMG_2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28" y="6366"/>
              <a:ext cx="4606" cy="314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" name="文本占位符 7170"/>
          <p:cNvSpPr>
            <a:spLocks noGrp="1"/>
          </p:cNvSpPr>
          <p:nvPr/>
        </p:nvSpPr>
        <p:spPr>
          <a:xfrm>
            <a:off x="135255" y="712470"/>
            <a:ext cx="8865870" cy="52959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>
                <a:sym typeface="+mn-ea"/>
              </a:rPr>
              <a:t>把节点</a:t>
            </a:r>
            <a:r>
              <a:rPr lang="en-US" sz="2000" b="1">
                <a:sym typeface="+mn-ea"/>
              </a:rPr>
              <a:t>N</a:t>
            </a:r>
            <a:r>
              <a:rPr sz="2000" b="1">
                <a:sym typeface="+mn-ea"/>
              </a:rPr>
              <a:t>到根节点的路径压入一个Splay中（即标记为重边）</a:t>
            </a:r>
            <a:endParaRPr sz="20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170"/>
          <p:cNvSpPr>
            <a:spLocks noGrp="1"/>
          </p:cNvSpPr>
          <p:nvPr/>
        </p:nvSpPr>
        <p:spPr>
          <a:xfrm>
            <a:off x="80645" y="722630"/>
            <a:ext cx="8983345" cy="53384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inline void splay(int x){</a:t>
            </a:r>
            <a:r>
              <a:rPr sz="1400">
                <a:sym typeface="+mn-ea"/>
              </a:rPr>
              <a:t>//</a:t>
            </a:r>
            <a:r>
              <a:rPr lang="zh-CN" sz="1400">
                <a:sym typeface="+mn-ea"/>
              </a:rPr>
              <a:t>使节点</a:t>
            </a:r>
            <a:r>
              <a:rPr lang="en-US" altLang="zh-CN" sz="1400">
                <a:sym typeface="+mn-ea"/>
              </a:rPr>
              <a:t>x</a:t>
            </a:r>
            <a:r>
              <a:rPr lang="zh-CN" altLang="en-US" sz="1400">
                <a:sym typeface="+mn-ea"/>
              </a:rPr>
              <a:t>成为该</a:t>
            </a:r>
            <a:r>
              <a:rPr lang="en-US" altLang="zh-CN" sz="1400">
                <a:sym typeface="+mn-ea"/>
              </a:rPr>
              <a:t>splay</a:t>
            </a:r>
            <a:r>
              <a:rPr lang="zh-CN" altLang="en-US" sz="1400">
                <a:sym typeface="+mn-ea"/>
              </a:rPr>
              <a:t>树的根</a:t>
            </a:r>
            <a:endParaRPr sz="14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int y=x,z=0;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st[++z]=y;</a:t>
            </a:r>
            <a:r>
              <a:rPr sz="1300">
                <a:sym typeface="+mn-ea"/>
              </a:rPr>
              <a:t>//st为栈，暂存当前点到根的整条路径，pushdown时一定要从上往下放标记</a:t>
            </a:r>
            <a:endParaRPr sz="13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while(nroot(y)) st[++z]=y=f[y];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while(z) pushdown(st[z--]);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000">
                <a:sym typeface="+mn-ea"/>
              </a:rPr>
              <a:t>/*当然了，其实利用函数堆栈也很方便，代替上面几行手动栈，就像这样</a:t>
            </a:r>
            <a:endParaRPr sz="1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000">
                <a:sym typeface="+mn-ea"/>
              </a:rPr>
              <a:t>inline void pushall(int x){</a:t>
            </a:r>
            <a:endParaRPr sz="1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000">
                <a:sym typeface="+mn-ea"/>
              </a:rPr>
              <a:t>    if(nroot(x))pushall(f[x]);</a:t>
            </a:r>
            <a:endParaRPr sz="1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000">
                <a:sym typeface="+mn-ea"/>
              </a:rPr>
              <a:t>    pushdown(x);</a:t>
            </a:r>
            <a:endParaRPr sz="1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000">
                <a:sym typeface="+mn-ea"/>
              </a:rPr>
              <a:t>}*/</a:t>
            </a:r>
            <a:endParaRPr sz="10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while(nroot(x)){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    y=f[x];z=f[y];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    if(nroot(y))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        rotate((c[y][0]==x)^(c[z][0]==y)?x:y);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    rotate(x);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}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    pushup(x);</a:t>
            </a:r>
            <a:endParaRPr sz="18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1800">
                <a:sym typeface="+mn-ea"/>
              </a:rPr>
              <a:t>}</a:t>
            </a:r>
            <a:endParaRPr sz="1800"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9720" y="-59690"/>
            <a:ext cx="7543800" cy="710565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splay</a:t>
            </a:r>
            <a:r>
              <a:rPr>
                <a:sym typeface="+mn-ea"/>
              </a:rPr>
              <a:t>(x)</a:t>
            </a:r>
            <a:endParaRPr>
              <a:sym typeface="+mn-ea"/>
            </a:endParaRPr>
          </a:p>
        </p:txBody>
      </p:sp>
      <p:pic>
        <p:nvPicPr>
          <p:cNvPr id="1331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8270" y="1824990"/>
            <a:ext cx="2476500" cy="2135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70" y="4315460"/>
            <a:ext cx="2360295" cy="24580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170"/>
          <p:cNvSpPr>
            <a:spLocks noGrp="1"/>
          </p:cNvSpPr>
          <p:nvPr/>
        </p:nvSpPr>
        <p:spPr>
          <a:xfrm>
            <a:off x="100330" y="743585"/>
            <a:ext cx="9043670" cy="350456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1.转到根；</a:t>
            </a:r>
            <a:endParaRPr sz="24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2.换儿子；</a:t>
            </a:r>
            <a:endParaRPr sz="24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3.更新信息；</a:t>
            </a:r>
            <a:endParaRPr sz="24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4.当前操作点切换为轻边所指的父亲，转1</a:t>
            </a:r>
            <a:endParaRPr sz="24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inline void access(int x){ </a:t>
            </a: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//访问</a:t>
            </a:r>
            <a:endParaRPr sz="24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    for(int y=0;x;y=x,x=f[x])</a:t>
            </a:r>
            <a:endParaRPr sz="24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        splay(x),c[x][1]=y,pushup(x);//儿子变了，需要及时上传信息</a:t>
            </a:r>
            <a:endParaRPr sz="2400"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sz="2400">
                <a:sym typeface="+mn-ea"/>
              </a:rPr>
              <a:t>}</a:t>
            </a:r>
            <a:endParaRPr sz="2400"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9720" y="-59690"/>
            <a:ext cx="7543800" cy="710565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access(x)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0" y="0"/>
          <a:ext cx="3082925" cy="569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2219325" imgH="3981450" progId="Paint.Picture">
                  <p:embed/>
                </p:oleObj>
              </mc:Choice>
              <mc:Fallback>
                <p:oleObj name="" r:id="rId2" imgW="2219325" imgH="39814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082925" cy="569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>
            <p:custDataLst>
              <p:tags r:id="rId4"/>
            </p:custDataLst>
          </p:nvPr>
        </p:nvGraphicFramePr>
        <p:xfrm>
          <a:off x="3513455" y="0"/>
          <a:ext cx="231330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562100" imgH="2009775" progId="Paint.Picture">
                  <p:embed/>
                </p:oleObj>
              </mc:Choice>
              <mc:Fallback>
                <p:oleObj name="" r:id="rId5" imgW="1562100" imgH="200977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3455" y="0"/>
                        <a:ext cx="2313305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6009005" y="0"/>
          <a:ext cx="2929255" cy="273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2190750" imgH="2047875" progId="Paint.Picture">
                  <p:embed/>
                </p:oleObj>
              </mc:Choice>
              <mc:Fallback>
                <p:oleObj name="" r:id="rId7" imgW="2190750" imgH="2047875" progId="Paint.Picture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9005" y="0"/>
                        <a:ext cx="2929255" cy="273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3593465" y="3129915"/>
          <a:ext cx="4766945" cy="256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3486150" imgH="1876425" progId="Paint.Picture">
                  <p:embed/>
                </p:oleObj>
              </mc:Choice>
              <mc:Fallback>
                <p:oleObj name="" r:id="rId9" imgW="3486150" imgH="1876425" progId="Paint.Picture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3465" y="3129915"/>
                        <a:ext cx="4766945" cy="256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占位符 7170"/>
          <p:cNvSpPr>
            <a:spLocks noGrp="1"/>
          </p:cNvSpPr>
          <p:nvPr/>
        </p:nvSpPr>
        <p:spPr>
          <a:xfrm>
            <a:off x="147955" y="5695315"/>
            <a:ext cx="3554095" cy="9975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sz="1400">
                <a:sym typeface="+mn-ea"/>
              </a:rPr>
              <a:t>1.转到根；</a:t>
            </a:r>
            <a:endParaRPr sz="1400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sz="1400">
                <a:sym typeface="+mn-ea"/>
              </a:rPr>
              <a:t>2.换儿子；</a:t>
            </a:r>
            <a:endParaRPr sz="1400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sz="1400">
                <a:sym typeface="+mn-ea"/>
              </a:rPr>
              <a:t>3.更新信息；</a:t>
            </a:r>
            <a:endParaRPr sz="1400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sz="1400">
                <a:sym typeface="+mn-ea"/>
              </a:rPr>
              <a:t>4.当前操作点切换为轻边所指的父亲，转1</a:t>
            </a:r>
            <a:endParaRPr sz="1400">
              <a:sym typeface="+mn-ea"/>
            </a:endParaRPr>
          </a:p>
        </p:txBody>
      </p:sp>
      <p:sp>
        <p:nvSpPr>
          <p:cNvPr id="22" name="文本占位符 7170"/>
          <p:cNvSpPr>
            <a:spLocks noGrp="1"/>
          </p:cNvSpPr>
          <p:nvPr/>
        </p:nvSpPr>
        <p:spPr>
          <a:xfrm>
            <a:off x="3893185" y="5817870"/>
            <a:ext cx="5250815" cy="8750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lvl="1" indent="-34734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lvl="2" indent="-29337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lvl="3" indent="-2921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lvl="4" indent="-31623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sz="1400">
                <a:sym typeface="+mn-ea"/>
              </a:rPr>
              <a:t>inline void access(int x){ 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//访问</a:t>
            </a:r>
            <a:endParaRPr sz="1400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sz="1400">
                <a:sym typeface="+mn-ea"/>
              </a:rPr>
              <a:t>    for(int y=0;x;y=x,x=f[x])</a:t>
            </a:r>
            <a:endParaRPr sz="1400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sz="1400">
                <a:sym typeface="+mn-ea"/>
              </a:rPr>
              <a:t>        splay(x),c[x][1]=y,pushup(x);//儿子变了，需要及时上传信息</a:t>
            </a:r>
            <a:endParaRPr sz="1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193,&quot;width&quot;:3893}"/>
</p:tagLst>
</file>

<file path=ppt/tags/tag2.xml><?xml version="1.0" encoding="utf-8"?>
<p:tagLst xmlns:p="http://schemas.openxmlformats.org/presentationml/2006/main">
  <p:tag name="REFSHAPE" val="423148740"/>
  <p:tag name="KSO_WM_UNIT_PLACING_PICTURE_USER_VIEWPORT" val="{&quot;height&quot;:3168,&quot;width&quot;:2462}"/>
</p:tagLst>
</file>

<file path=ppt/theme/theme1.xml><?xml version="1.0" encoding="utf-8"?>
<a:theme xmlns:a="http://schemas.openxmlformats.org/drawingml/2006/main" name="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3268</Words>
  <Application>WPS 演示</Application>
  <PresentationFormat>全屏显示(4:3)</PresentationFormat>
  <Paragraphs>198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Consolas</vt:lpstr>
      <vt:lpstr>微软雅黑</vt:lpstr>
      <vt:lpstr>Arial Unicode MS</vt:lpstr>
      <vt:lpstr>Calibri</vt:lpstr>
      <vt:lpstr>Network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Link-cut tree(动态树)</vt:lpstr>
      <vt:lpstr>概念、性质简述</vt:lpstr>
      <vt:lpstr>LCT维护的对象其实是一个森林</vt:lpstr>
      <vt:lpstr>LCT的主要性质</vt:lpstr>
      <vt:lpstr>access(int M) </vt:lpstr>
      <vt:lpstr>access(N)</vt:lpstr>
      <vt:lpstr>splay(x)</vt:lpstr>
      <vt:lpstr>access(x)</vt:lpstr>
      <vt:lpstr>PowerPoint 演示文稿</vt:lpstr>
      <vt:lpstr>makeroot(x)</vt:lpstr>
      <vt:lpstr>makeroot(6)</vt:lpstr>
      <vt:lpstr>findroot(x)</vt:lpstr>
      <vt:lpstr>split(x,y)</vt:lpstr>
      <vt:lpstr>link(x,y)</vt:lpstr>
      <vt:lpstr>cut(x,y)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CYSY</cp:lastModifiedBy>
  <cp:revision>122</cp:revision>
  <dcterms:created xsi:type="dcterms:W3CDTF">2018-11-27T09:12:00Z</dcterms:created>
  <dcterms:modified xsi:type="dcterms:W3CDTF">2022-01-22T02:41:20Z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FF3A392873E344CB9D5597CE9FCBB5AF</vt:lpwstr>
  </property>
</Properties>
</file>