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24" r:id="rId3"/>
    <p:sldId id="294" r:id="rId4"/>
    <p:sldId id="295" r:id="rId5"/>
    <p:sldId id="299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5" r:id="rId14"/>
    <p:sldId id="532" r:id="rId15"/>
    <p:sldId id="536" r:id="rId16"/>
    <p:sldId id="537" r:id="rId17"/>
    <p:sldId id="538" r:id="rId18"/>
    <p:sldId id="539" r:id="rId19"/>
    <p:sldId id="540" r:id="rId20"/>
    <p:sldId id="533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/>
              <a:t>Treap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609600" y="182245"/>
            <a:ext cx="10515600" cy="793115"/>
          </a:xfrm>
        </p:spPr>
        <p:txBody>
          <a:bodyPr vert="horz" wrap="square" lIns="91440" tIns="90000" rIns="91440" bIns="90000" anchor="t"/>
          <a:p>
            <a:r>
              <a:rPr lang="zh-CN" b="1" noProof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旋转</a:t>
            </a:r>
            <a:r>
              <a:rPr b="1" noProof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操作</a:t>
            </a:r>
            <a:endParaRPr lang="zh-CN" altLang="en-US" b="1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609600" y="975360"/>
            <a:ext cx="10972800" cy="15487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indent="457200" defTabSz="914400" fontAlgn="auto">
              <a:lnSpc>
                <a:spcPct val="120000"/>
              </a:lnSpc>
              <a:spcBef>
                <a:spcPts val="1000"/>
              </a:spcBef>
              <a:buClrTx/>
              <a:buSzTx/>
              <a:defRPr/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rotate，即旋转操作，分为zig左旋和zag右旋，其思想是一致的，也可以统一实现，故一起介绍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457200" defTabSz="914400" fontAlgn="auto">
              <a:lnSpc>
                <a:spcPct val="120000"/>
              </a:lnSpc>
              <a:spcBef>
                <a:spcPts val="1000"/>
              </a:spcBef>
              <a:buClrTx/>
              <a:buSzTx/>
              <a:defRPr/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rotate的目标是将一个儿子移到根处，并且在此过程中保持BST的性质。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10" descr="IMG_2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058" y="3192780"/>
            <a:ext cx="3590925" cy="2819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11" descr="IMG_2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603" y="3192463"/>
            <a:ext cx="4105275" cy="2981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525780" y="182245"/>
            <a:ext cx="10515600" cy="793115"/>
          </a:xfrm>
        </p:spPr>
        <p:txBody>
          <a:bodyPr vert="horz" wrap="square" lIns="91440" tIns="90000" rIns="91440" bIns="90000" anchor="t"/>
          <a:p>
            <a:r>
              <a:rPr lang="zh-CN" noProof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实现</a:t>
            </a:r>
            <a:endParaRPr lang="zh-CN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312420" y="975360"/>
            <a:ext cx="10606405" cy="2306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size[i]——以i为根的子树的节点数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0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key[i]——i节点的关键字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0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cnt[i]——由于可能有重复，所以存储的是i节点关键字的个数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0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son[i][2]——存储i节点的儿子，son[i][0]表示左儿子，son[i][1]表示右儿子。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0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rd[i]——i节点的一个随机值，是在堆中的关键字？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25780" y="3749040"/>
            <a:ext cx="11504930" cy="9036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defTabSz="914400" fontAlgn="auto">
              <a:spcBef>
                <a:spcPts val="1000"/>
              </a:spcBef>
              <a:buClrTx/>
              <a:buSzTx/>
              <a:defRPr/>
            </a:pPr>
            <a:r>
              <a:rPr kumimoji="0" sz="24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push_up归并</a:t>
            </a:r>
            <a:endParaRPr kumimoji="0" sz="2400" b="1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lnSpc>
                <a:spcPct val="120000"/>
              </a:lnSpc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拿儿子更新父亲p的节点数。p的节点数=左右儿子节点数之和+p本身存有数量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25780" y="4876800"/>
            <a:ext cx="10606405" cy="14204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indent="0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inline void push_up(int x){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0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siz[x]=siz[son[x][0]]+siz[son[x][1]]+cnt[x];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0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525780" y="182245"/>
            <a:ext cx="4252595" cy="793115"/>
          </a:xfrm>
        </p:spPr>
        <p:txBody>
          <a:bodyPr vert="horz" wrap="square" lIns="91440" tIns="90000" rIns="91440" bIns="90000" anchor="t"/>
          <a:p>
            <a:r>
              <a:rPr lang="zh-CN" noProof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实现</a:t>
            </a:r>
            <a:endParaRPr lang="zh-CN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25780" y="975360"/>
            <a:ext cx="11504930" cy="9036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defTabSz="914400" fontAlgn="auto">
              <a:spcBef>
                <a:spcPts val="1000"/>
              </a:spcBef>
              <a:buClrTx/>
              <a:buSzTx/>
              <a:defRPr/>
            </a:pPr>
            <a:r>
              <a:rPr kumimoji="0" sz="24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rotate旋转</a:t>
            </a:r>
            <a:endParaRPr kumimoji="0" sz="2400" b="1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lnSpc>
                <a:spcPct val="120000"/>
              </a:lnSpc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拿儿子更新父亲p的节点数。p的节点数=左右儿子节点数之和+p本身存有数量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25780" y="4552950"/>
            <a:ext cx="3001645" cy="5340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indent="0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以d=0时左旋为例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5780" y="1999615"/>
            <a:ext cx="1051623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inline</a:t>
            </a:r>
            <a:r>
              <a:rPr lang="en-US" altLang="zh-CN" sz="2000" b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2000" b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A31515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rotate</a:t>
            </a:r>
            <a:r>
              <a:rPr lang="en-US" altLang="zh-CN" sz="2000" b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&amp;x,</a:t>
            </a:r>
            <a:r>
              <a:rPr lang="en-US" altLang="zh-CN" sz="2000" b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y){//</a:t>
            </a:r>
            <a:r>
              <a:rPr lang="zh-CN" altLang="en-US" sz="2000" b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lang="en-US" altLang="zh-CN" sz="2000" b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000" b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为根旋转，</a:t>
            </a:r>
            <a:r>
              <a:rPr lang="en-US" altLang="zh-CN" sz="2000" b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d=0</a:t>
            </a:r>
            <a:r>
              <a:rPr lang="zh-CN" altLang="en-US" sz="2000" b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左旋转，</a:t>
            </a:r>
            <a:r>
              <a:rPr lang="en-US" altLang="zh-CN" sz="2000" b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d=1</a:t>
            </a:r>
            <a:r>
              <a:rPr lang="zh-CN" altLang="en-US" sz="2000" b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右旋转	</a:t>
            </a:r>
            <a:r>
              <a:rPr lang="en-US" altLang="zh-CN" sz="2000" b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ii=son[x][y^1];	son[x][y^1]=son[ii][y];	son[ii][y]=x;	push_up(x);	push_up(ii);	x=ii;}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7425" y="4577080"/>
            <a:ext cx="1066800" cy="1422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760" y="4577080"/>
            <a:ext cx="1600200" cy="1457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010" y="4481830"/>
            <a:ext cx="1007745" cy="1517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89880" y="6301740"/>
            <a:ext cx="52241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先pushup子代p的，再pushup父代k的，最后换根即可</a:t>
            </a:r>
            <a:endParaRPr lang="zh-CN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711835" y="243205"/>
            <a:ext cx="4557395" cy="746760"/>
          </a:xfrm>
        </p:spPr>
        <p:txBody>
          <a:bodyPr vert="horz" wrap="square" lIns="91440" tIns="90000" rIns="91440" bIns="90000" anchor="t">
            <a:normAutofit fontScale="90000"/>
          </a:bodyPr>
          <a:p>
            <a:r>
              <a:rPr lang="zh-CN" altLang="en-US" b="1" dirty="0">
                <a:ea typeface="宋体" panose="02010600030101010101" pitchFamily="2" charset="-122"/>
              </a:rPr>
              <a:t>insert插入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0482" name="Text Box 3"/>
          <p:cNvSpPr txBox="1"/>
          <p:nvPr/>
        </p:nvSpPr>
        <p:spPr>
          <a:xfrm>
            <a:off x="711835" y="1081405"/>
            <a:ext cx="783780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ins(&amp;p,x)——根为p，插入节点x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void ins(int &amp;p,int x){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	if(!p){//p为0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		p=++sz;  siz[p]=cnt[p]=1; key[p]=x; rd[p]=rand();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		return;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	if(key[p]==x){//根的值与x相等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		cnt[p]++; siz[p]++; return;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	int d=(x&gt;key[p]);//d=1:x&gt;key[p],d=0:x&lt;=key[p]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	ins(son[p][d],x);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	if(rd[p]&lt;rd[son[p][d]])//维护平衡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		rotate(p,d^1);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	push_up(p);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711835" y="106045"/>
            <a:ext cx="4557395" cy="746760"/>
          </a:xfrm>
        </p:spPr>
        <p:txBody>
          <a:bodyPr vert="horz" wrap="square" lIns="91440" tIns="90000" rIns="91440" bIns="90000" anchor="t">
            <a:normAutofit fontScale="90000"/>
          </a:bodyPr>
          <a:p>
            <a:r>
              <a:rPr lang="zh-CN" altLang="en-US" b="1" dirty="0">
                <a:ea typeface="宋体" panose="02010600030101010101" pitchFamily="2" charset="-122"/>
              </a:rPr>
              <a:t>delete删除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0482" name="Text Box 3"/>
          <p:cNvSpPr txBox="1"/>
          <p:nvPr/>
        </p:nvSpPr>
        <p:spPr>
          <a:xfrm>
            <a:off x="711835" y="852805"/>
            <a:ext cx="881380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del(&amp;p,x)——根为p，删掉节点x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void del(int &amp;p,int x){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if(!p)                                         //未找到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return;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if(x!=key[p])                              //与不相等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del(son[p][x&gt;key[p]],x);  //在子树找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else{//根的值为x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if(!son[p][0]&amp;&amp;!son[p][1]){//根没有左右子树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	cnt[p]--;	siz[p]--;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	if(cnt[p]==0)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p=0;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//数量为0，删除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}else if(son[p][0]&amp;&amp;!son[p][1]){//没有右子树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	rotate(p,1); del(son[p][1],x);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}else if(!son[p][0]&amp;&amp;son[p][1]){      //没有左子树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	rotate(p,0); del(son[p][0],x);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}else{                                     //存在左、右子树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	int d=rd[son[p][0]]&gt;rd[son[p][1]];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	rotate(p,d); del(son[p][d],x);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push_up(p);//更新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711835" y="380365"/>
            <a:ext cx="4557395" cy="746760"/>
          </a:xfrm>
        </p:spPr>
        <p:txBody>
          <a:bodyPr vert="horz" wrap="square" lIns="91440" tIns="90000" rIns="91440" bIns="90000" anchor="t">
            <a:normAutofit fontScale="90000"/>
          </a:bodyPr>
          <a:p>
            <a:r>
              <a:rPr lang="zh-CN" altLang="en-US" b="1" dirty="0">
                <a:ea typeface="宋体" panose="02010600030101010101" pitchFamily="2" charset="-122"/>
              </a:rPr>
              <a:t>rank查询排名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0482" name="Text Box 3"/>
          <p:cNvSpPr txBox="1"/>
          <p:nvPr/>
        </p:nvSpPr>
        <p:spPr>
          <a:xfrm>
            <a:off x="711835" y="1447165"/>
            <a:ext cx="881380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rank(p,x)——根为p，查x在根为p的树中的排名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int get_rank(int p,int x){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if(!p)//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	return 0;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if(key[p]==x)//找到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	return siz[son[p][0]]+1;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if(key[p]&lt;x)//在右子树找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	return siz[son[p][0]]+cnt[p]+get_rank(son[p][1],x);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/*if(key[p]&gt;x)*/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return get_rank(son[p][0],x);//在左子树找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711835" y="349885"/>
            <a:ext cx="4557395" cy="746760"/>
          </a:xfrm>
        </p:spPr>
        <p:txBody>
          <a:bodyPr vert="horz" wrap="square" lIns="91440" tIns="90000" rIns="91440" bIns="90000" anchor="t">
            <a:normAutofit fontScale="90000"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find按排名查询值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0482" name="Text Box 3"/>
          <p:cNvSpPr txBox="1"/>
          <p:nvPr/>
        </p:nvSpPr>
        <p:spPr>
          <a:xfrm>
            <a:off x="711835" y="1447165"/>
            <a:ext cx="881380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find(p,x)——根为p，查在根为p的子树中排名为x的数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int find(int p,int x){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if(!p)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	return 0;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if(siz[son[p][0]]&gt;=x)//在左子树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	return find(son[p][0],x);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else if(siz[son[p][0]]+cnt[p]&lt;x)//在右子树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	return find(son[p][1],x-cnt[p]-siz[son[p][0]]);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else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	return key[p];//找到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711835" y="288925"/>
            <a:ext cx="4557395" cy="746760"/>
          </a:xfrm>
        </p:spPr>
        <p:txBody>
          <a:bodyPr vert="horz" wrap="square" lIns="91440" tIns="90000" rIns="91440" bIns="90000" anchor="t">
            <a:normAutofit fontScale="90000"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pre前驱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0482" name="Text Box 3"/>
          <p:cNvSpPr txBox="1"/>
          <p:nvPr/>
        </p:nvSpPr>
        <p:spPr>
          <a:xfrm>
            <a:off x="711835" y="1447165"/>
            <a:ext cx="881380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pre(p,x)——根为p，查在根为p的子树中x的前驱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int pre(int p,int x){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if(!p)//空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	return -INF;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if(key[p]&gt;=x)//在左子树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	return pre(son[p][0],x);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else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	return max(key[p],pre(son[p][1],x));//右子树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711835" y="349885"/>
            <a:ext cx="4557395" cy="746760"/>
          </a:xfrm>
        </p:spPr>
        <p:txBody>
          <a:bodyPr vert="horz" wrap="square" lIns="91440" tIns="90000" rIns="91440" bIns="90000" anchor="t">
            <a:normAutofit fontScale="90000"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suf后继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0482" name="Text Box 3"/>
          <p:cNvSpPr txBox="1"/>
          <p:nvPr/>
        </p:nvSpPr>
        <p:spPr>
          <a:xfrm>
            <a:off x="711835" y="1447165"/>
            <a:ext cx="881380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su(p,x)——根为p，查在根为p的子树中x的后继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int suf(int p,int x){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if(!p)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	return INF;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if(key[p]&lt;=x)//在右子树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	return suf(son[p][1],x);//在左子树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else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		return min(key[p],suf(son[p][0],x));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609600" y="182245"/>
            <a:ext cx="10515600" cy="793115"/>
          </a:xfrm>
        </p:spPr>
        <p:txBody>
          <a:bodyPr vert="horz" wrap="square" lIns="91440" tIns="90000" rIns="91440" bIns="90000" anchor="t"/>
          <a:p>
            <a:r>
              <a:rPr b="1" noProof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例题</a:t>
            </a:r>
            <a:endParaRPr lang="zh-CN" altLang="en-US" b="1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609600" y="975360"/>
            <a:ext cx="10910570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1000"/>
              </a:spcBef>
              <a:buClrTx/>
              <a:buSzTx/>
              <a:defRPr/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模板题：[P3369 【模板】普通平衡树](%3Ca href="https://www.luogu.org/problem/P3369"%3Ehttps://www.luogu.org/problem/P3369%3C/a%3E)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48020" y="3139440"/>
          <a:ext cx="2113280" cy="175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65810" imgH="651510" progId="Package">
                  <p:embed/>
                </p:oleObj>
              </mc:Choice>
              <mc:Fallback>
                <p:oleObj name="" r:id="rId1" imgW="765810" imgH="65151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48020" y="3139440"/>
                        <a:ext cx="2113280" cy="1758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409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345"/>
          </a:xfrm>
        </p:spPr>
        <p:txBody>
          <a:bodyPr vert="horz" wrap="square" lIns="91440" tIns="90000" rIns="91440" bIns="90000" anchor="t">
            <a:normAutofit fontScale="90000"/>
          </a:bodyPr>
          <a:p>
            <a:r>
              <a:rPr dirty="0">
                <a:latin typeface="Arial" panose="020B0604020202020204" pitchFamily="34" charset="0"/>
                <a:sym typeface="+mn-ea"/>
              </a:rPr>
              <a:t>Treap</a:t>
            </a:r>
            <a:r>
              <a:rPr lang="zh-CN" dirty="0">
                <a:latin typeface="Arial" panose="020B0604020202020204" pitchFamily="34" charset="0"/>
                <a:sym typeface="+mn-ea"/>
              </a:rPr>
              <a:t>介绍</a:t>
            </a:r>
            <a:endParaRPr lang="zh-CN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458" name="Text Box 4099"/>
          <p:cNvSpPr txBox="1"/>
          <p:nvPr/>
        </p:nvSpPr>
        <p:spPr>
          <a:xfrm>
            <a:off x="838200" y="1346200"/>
            <a:ext cx="1051623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0"/>
              </a:spcBef>
            </a:pPr>
            <a:r>
              <a:rPr sz="2800" dirty="0">
                <a:latin typeface="Arial" panose="020B0604020202020204" pitchFamily="34" charset="0"/>
              </a:rPr>
              <a:t>Treap是平衡树大家族的一员，是众多平衡树中最基础、最容易实现的，常数也不大。可以维护权值（常用）和区间。</a:t>
            </a:r>
            <a:endParaRPr sz="2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sz="2800" dirty="0">
                <a:latin typeface="Arial" panose="020B0604020202020204" pitchFamily="34" charset="0"/>
              </a:rPr>
              <a:t>Treap是Tree和Heap的合成词，其既有二叉查找树BST的性质，又有堆Heap的性质，于是有能维护排名，有能保证深度在Θ(logN)的量级</a:t>
            </a:r>
            <a:endParaRPr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711835" y="380365"/>
            <a:ext cx="10515600" cy="746760"/>
          </a:xfrm>
        </p:spPr>
        <p:txBody>
          <a:bodyPr vert="horz" wrap="square" lIns="91440" tIns="90000" rIns="91440" bIns="90000" anchor="t">
            <a:normAutofit fontScale="90000"/>
          </a:bodyPr>
          <a:p>
            <a:r>
              <a:rPr lang="zh-CN" altLang="en-US" dirty="0">
                <a:ea typeface="宋体" panose="02010600030101010101" pitchFamily="2" charset="-122"/>
              </a:rPr>
              <a:t>BST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2" name="Text Box 3"/>
          <p:cNvSpPr txBox="1"/>
          <p:nvPr/>
        </p:nvSpPr>
        <p:spPr>
          <a:xfrm>
            <a:off x="711835" y="1264285"/>
            <a:ext cx="10641965" cy="1124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BST，即二叉查找树，是指对于任意节点，保证根左侧子树的所有节点比根小，右侧的所有节点比根大的树（没有相同节点），如图。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430145" y="3121025"/>
          <a:ext cx="4451350" cy="238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609975" imgH="2076450" progId="Paint.Picture">
                  <p:embed/>
                </p:oleObj>
              </mc:Choice>
              <mc:Fallback>
                <p:oleObj name="" r:id="rId1" imgW="3609975" imgH="20764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0145" y="3121025"/>
                        <a:ext cx="4451350" cy="2382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609600" y="182245"/>
            <a:ext cx="10515600" cy="793115"/>
          </a:xfrm>
        </p:spPr>
        <p:txBody>
          <a:bodyPr vert="horz" wrap="square" lIns="91440" tIns="90000" rIns="91440" bIns="90000" anchor="t"/>
          <a:p>
            <a:r>
              <a:rPr b="1" noProof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操作</a:t>
            </a:r>
            <a:endParaRPr lang="zh-CN" altLang="en-US" b="1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609600" y="975360"/>
            <a:ext cx="10972800" cy="23806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1000"/>
              </a:spcBef>
              <a:buClrTx/>
              <a:buSzTx/>
              <a:defRPr/>
            </a:pPr>
            <a:r>
              <a:rPr kumimoji="0" sz="24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查询x的排名</a:t>
            </a:r>
            <a:endParaRPr kumimoji="0" sz="2400" b="1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lnSpc>
                <a:spcPct val="120000"/>
              </a:lnSpc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只要将x与根比较，如果相等，排名为左子树元素个数+1；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如果比根小，递归查询他在左子树的排名，排名为他在左子树的排名，空树排名为0；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如果比根大，递归查询他在右子树的排名，排名为右子树的排名+左子树元素个数+1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3597910"/>
            <a:ext cx="6812280" cy="28047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defTabSz="914400" fontAlgn="auto">
              <a:spcBef>
                <a:spcPct val="0"/>
              </a:spcBef>
              <a:spcAft>
                <a:spcPts val="1000"/>
              </a:spcAft>
              <a:buClrTx/>
              <a:buSzTx/>
              <a:defRPr/>
            </a:pPr>
            <a:r>
              <a:rPr kumimoji="0" sz="24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查询排名为x的数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先判断左子树元素个数是否大于等于x，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如果是就在左子树找，否则，如果刚好为左子树元素个数+1，就是根；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如果大于左子树元素个数+1，则必定在右子树。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思想和查询x的排名类似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7794625" y="3460750"/>
          <a:ext cx="4085590" cy="206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609975" imgH="2076450" progId="Paint.Picture">
                  <p:embed/>
                </p:oleObj>
              </mc:Choice>
              <mc:Fallback>
                <p:oleObj name="" r:id="rId1" imgW="3609975" imgH="20764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94625" y="3460750"/>
                        <a:ext cx="4085590" cy="2062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525780" y="182245"/>
            <a:ext cx="10515600" cy="793115"/>
          </a:xfrm>
        </p:spPr>
        <p:txBody>
          <a:bodyPr vert="horz" wrap="square" lIns="91440" tIns="90000" rIns="91440" bIns="90000" anchor="t"/>
          <a:p>
            <a:r>
              <a:rPr noProof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操作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312420" y="975360"/>
            <a:ext cx="8076565" cy="191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1000"/>
              </a:spcAft>
              <a:buClrTx/>
              <a:buSzTx/>
              <a:defRPr/>
            </a:pPr>
            <a:r>
              <a:rPr kumimoji="0" sz="24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插入x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lnSpc>
                <a:spcPct val="120000"/>
              </a:lnSpc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我们不断地判断x与根的大小关系，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lnSpc>
                <a:spcPct val="120000"/>
              </a:lnSpc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比根小，则递归左子树；比根大，则递归右子树，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lnSpc>
                <a:spcPct val="120000"/>
              </a:lnSpc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直到来到一个空树，插入。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8388985" y="975360"/>
          <a:ext cx="3340735" cy="2719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657600" imgH="2914650" progId="Paint.Picture">
                  <p:embed/>
                </p:oleObj>
              </mc:Choice>
              <mc:Fallback>
                <p:oleObj name="" r:id="rId1" imgW="3657600" imgH="29146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8985" y="975360"/>
                        <a:ext cx="3340735" cy="2719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8388985" y="4109720"/>
          <a:ext cx="3340100" cy="201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648075" imgH="2114550" progId="Paint.Picture">
                  <p:embed/>
                </p:oleObj>
              </mc:Choice>
              <mc:Fallback>
                <p:oleObj name="" r:id="rId3" imgW="3648075" imgH="21145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8985" y="4109720"/>
                        <a:ext cx="3340100" cy="2010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12420" y="3352800"/>
            <a:ext cx="7939405" cy="32473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defTabSz="914400" fontAlgn="auto">
              <a:spcBef>
                <a:spcPts val="0"/>
              </a:spcBef>
              <a:spcAft>
                <a:spcPts val="1000"/>
              </a:spcAft>
              <a:buClrTx/>
              <a:buSzTx/>
              <a:defRPr/>
            </a:pPr>
            <a:r>
              <a:rPr kumimoji="0" sz="24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删除x</a:t>
            </a:r>
            <a:endParaRPr kumimoji="0" sz="2400" b="1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如果一个节点是叶子节点，直接删除；否则，如果这个节点有一个子节点，直接将其连接到该节点的父亲；否则，沿着右子树的根一路向左到底，然后用那个值替换掉要删除的节点。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例如我们要删7时，会选定8和7交换，然后递归删除7（注意8可能有右子树）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711835" y="380365"/>
            <a:ext cx="10515600" cy="746760"/>
          </a:xfrm>
        </p:spPr>
        <p:txBody>
          <a:bodyPr vert="horz" wrap="square" lIns="91440" tIns="90000" rIns="91440" bIns="90000" anchor="t">
            <a:normAutofit fontScale="90000"/>
          </a:bodyPr>
          <a:p>
            <a:r>
              <a:rPr lang="zh-CN" altLang="en-US" b="1" dirty="0">
                <a:ea typeface="宋体" panose="02010600030101010101" pitchFamily="2" charset="-122"/>
              </a:rPr>
              <a:t>Heap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0482" name="Text Box 3"/>
          <p:cNvSpPr txBox="1"/>
          <p:nvPr/>
        </p:nvSpPr>
        <p:spPr>
          <a:xfrm>
            <a:off x="711835" y="1264285"/>
            <a:ext cx="10641965" cy="1124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Heap，即堆，是一种保证任意节点的左右儿子都比自身小的完全二叉树，其深度始终保持在logN的数量级，刚好符合了我们的需求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2818765" y="3062605"/>
          <a:ext cx="3703320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3381375" imgH="2705100" progId="Paint.Picture">
                  <p:embed/>
                </p:oleObj>
              </mc:Choice>
              <mc:Fallback>
                <p:oleObj name="" r:id="rId2" imgW="3381375" imgH="27051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8765" y="3062605"/>
                        <a:ext cx="3703320" cy="314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609600" y="182245"/>
            <a:ext cx="10515600" cy="793115"/>
          </a:xfrm>
        </p:spPr>
        <p:txBody>
          <a:bodyPr vert="horz" wrap="square" lIns="91440" tIns="90000" rIns="91440" bIns="90000" anchor="t"/>
          <a:p>
            <a:r>
              <a:rPr b="1" noProof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操作</a:t>
            </a:r>
            <a:endParaRPr lang="zh-CN" altLang="en-US" b="1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609600" y="975360"/>
            <a:ext cx="8076565" cy="13468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1000"/>
              </a:spcBef>
              <a:buClrTx/>
              <a:buSzTx/>
              <a:defRPr/>
            </a:pPr>
            <a:r>
              <a:rPr kumimoji="0" sz="24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查询</a:t>
            </a:r>
            <a:endParaRPr kumimoji="0" sz="2400" b="1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lnSpc>
                <a:spcPct val="120000"/>
              </a:lnSpc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堆的根部即为最值，直接调取即可，但此处我们不需要用堆的这种性质。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9112885" y="307975"/>
          <a:ext cx="2545715" cy="215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381375" imgH="2705100" progId="Paint.Picture">
                  <p:embed/>
                </p:oleObj>
              </mc:Choice>
              <mc:Fallback>
                <p:oleObj name="" r:id="rId1" imgW="3381375" imgH="27051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12885" y="307975"/>
                        <a:ext cx="2545715" cy="2158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2578735"/>
            <a:ext cx="10849610" cy="1475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defTabSz="914400" fontAlgn="auto">
              <a:spcBef>
                <a:spcPts val="0"/>
              </a:spcBef>
              <a:spcAft>
                <a:spcPts val="1000"/>
              </a:spcAft>
              <a:buClrTx/>
              <a:buSzTx/>
              <a:defRPr/>
            </a:pPr>
            <a:r>
              <a:rPr kumimoji="0" sz="24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插入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lnSpc>
                <a:spcPct val="120000"/>
              </a:lnSpc>
              <a:spcBef>
                <a:spcPct val="0"/>
              </a:spcBef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我们将新节点插入二叉树底端，然后不断让新节点往上跳，直到它小于它的父亲或者自己为根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4" descr="IMG_2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4236720"/>
            <a:ext cx="3699510" cy="22993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5" descr="IMG_2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830" y="4053840"/>
            <a:ext cx="3736975" cy="2494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6" descr="IMG_2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1860" y="4612005"/>
            <a:ext cx="3338195" cy="2145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525780" y="182245"/>
            <a:ext cx="10515600" cy="793115"/>
          </a:xfrm>
        </p:spPr>
        <p:txBody>
          <a:bodyPr vert="horz" wrap="square" lIns="91440" tIns="90000" rIns="91440" bIns="90000" anchor="t"/>
          <a:p>
            <a:r>
              <a:rPr noProof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操作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8140" y="1173480"/>
            <a:ext cx="10683875" cy="1475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defTabSz="914400" fontAlgn="auto">
              <a:spcBef>
                <a:spcPts val="0"/>
              </a:spcBef>
              <a:spcAft>
                <a:spcPts val="1000"/>
              </a:spcAft>
              <a:buClrTx/>
              <a:buSzTx/>
              <a:defRPr/>
            </a:pPr>
            <a:r>
              <a:rPr kumimoji="0" sz="24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删除</a:t>
            </a:r>
            <a:endParaRPr kumimoji="0" sz="2400" b="1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609600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我们用二叉树底端的节点覆盖根，然后让新的根与左右儿子比较，用较大的儿子替换根，如此往复即可</a:t>
            </a:r>
            <a:endParaRPr kumimoji="0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7" descr="IMG_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3402330"/>
            <a:ext cx="3086100" cy="20529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8" descr="IMG_2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5" y="3212465"/>
            <a:ext cx="3153410" cy="20593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9" descr="IMG_2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065" y="3246120"/>
            <a:ext cx="3216275" cy="2025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711835" y="380365"/>
            <a:ext cx="10515600" cy="746760"/>
          </a:xfrm>
        </p:spPr>
        <p:txBody>
          <a:bodyPr vert="horz" wrap="square" lIns="91440" tIns="90000" rIns="91440" bIns="90000" anchor="t">
            <a:normAutofit fontScale="90000"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Treap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0482" name="Text Box 3"/>
          <p:cNvSpPr txBox="1"/>
          <p:nvPr/>
        </p:nvSpPr>
        <p:spPr>
          <a:xfrm>
            <a:off x="711835" y="1264285"/>
            <a:ext cx="11068685" cy="4999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711200" fontAlgn="auto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Treap就是集BST、Heap二者的性质于一身，即能够支持BST的操作，有能够保证Heap的深度。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711200" fontAlgn="auto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可惜的是，BST和Heap的性质似乎有些矛盾，前者是左子树&lt;根&lt;右子树，后者是根&lt;左儿子&lt;右儿子。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711200" fontAlgn="auto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其实Treap的本质还是BST，对于任意节点，保证根左侧子树的所有节点比根小，右侧的所有节点比根大的树（没有相同节点）。我们只是利用堆的性质，赋予每一个节点一个随机值，按照随机值维护堆的形状。于是我们需要一个操作，既能保持BST的性质，又能够将根节点与儿子替换，于是我们需要Treap的核心——旋转操作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3399,&quot;width&quot;:400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3483</Words>
  <Application>WPS 演示</Application>
  <PresentationFormat>宽屏</PresentationFormat>
  <Paragraphs>194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Package</vt:lpstr>
      <vt:lpstr>Treap</vt:lpstr>
      <vt:lpstr>Treap介绍</vt:lpstr>
      <vt:lpstr>BST</vt:lpstr>
      <vt:lpstr>操作</vt:lpstr>
      <vt:lpstr>操作</vt:lpstr>
      <vt:lpstr>Heap</vt:lpstr>
      <vt:lpstr>操作</vt:lpstr>
      <vt:lpstr>操作</vt:lpstr>
      <vt:lpstr>Treap</vt:lpstr>
      <vt:lpstr>旋转操作</vt:lpstr>
      <vt:lpstr>实现</vt:lpstr>
      <vt:lpstr>实现</vt:lpstr>
      <vt:lpstr>insert插入</vt:lpstr>
      <vt:lpstr>delete删除</vt:lpstr>
      <vt:lpstr>rank查询排名</vt:lpstr>
      <vt:lpstr>find按排名查询值</vt:lpstr>
      <vt:lpstr>pre前驱</vt:lpstr>
      <vt:lpstr>suf后继</vt:lpstr>
      <vt:lpstr>例题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尚</dc:creator>
  <cp:lastModifiedBy>CYSY</cp:lastModifiedBy>
  <cp:revision>39</cp:revision>
  <dcterms:created xsi:type="dcterms:W3CDTF">2017-01-18T16:29:00Z</dcterms:created>
  <dcterms:modified xsi:type="dcterms:W3CDTF">2022-01-17T11:42:30Z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0995731E21784E218743DD7E20E68C31</vt:lpwstr>
  </property>
</Properties>
</file>